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75" r:id="rId3"/>
    <p:sldId id="276" r:id="rId4"/>
    <p:sldId id="267" r:id="rId5"/>
    <p:sldId id="264" r:id="rId6"/>
    <p:sldId id="265" r:id="rId7"/>
    <p:sldId id="272" r:id="rId8"/>
    <p:sldId id="268" r:id="rId9"/>
    <p:sldId id="271" r:id="rId10"/>
    <p:sldId id="257" r:id="rId11"/>
    <p:sldId id="258" r:id="rId12"/>
    <p:sldId id="270" r:id="rId13"/>
    <p:sldId id="266" r:id="rId14"/>
    <p:sldId id="277" r:id="rId15"/>
    <p:sldId id="273" r:id="rId16"/>
    <p:sldId id="269" r:id="rId17"/>
    <p:sldId id="260" r:id="rId18"/>
    <p:sldId id="259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Щупак Марʼяна" initials="ЩМ" lastIdx="1" clrIdx="0">
    <p:extLst>
      <p:ext uri="{19B8F6BF-5375-455C-9EA6-DF929625EA0E}">
        <p15:presenceInfo xmlns:p15="http://schemas.microsoft.com/office/powerpoint/2012/main" userId="Щупак Марʼ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Shchupak.Mariana\Desktop\&#1063;&#1077;&#1088;&#1085;&#1077;&#1090;&#1082;&#1072;%20-%20&#1076;&#1110;&#1072;&#1075;&#1088;&#1072;&#1084;&#108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68088363954508"/>
          <c:y val="5.0925925925925923E-2"/>
          <c:w val="0.63090310586176723"/>
          <c:h val="0.949074074074074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FB-415B-8DE9-C8359A24E4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FB-415B-8DE9-C8359A24E4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FB-415B-8DE9-C8359A24E4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FB-415B-8DE9-C8359A24E4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FB-415B-8DE9-C8359A24E4CB}"/>
              </c:ext>
            </c:extLst>
          </c:dPt>
          <c:cat>
            <c:strRef>
              <c:f>'на слайд'!$B$14:$B$18</c:f>
              <c:strCache>
                <c:ptCount val="5"/>
                <c:pt idx="0">
                  <c:v>Податок на майно</c:v>
                </c:pt>
                <c:pt idx="1">
                  <c:v>Збір за паркування </c:v>
                </c:pt>
                <c:pt idx="2">
                  <c:v>Туристичний збір</c:v>
                </c:pt>
                <c:pt idx="3">
                  <c:v>Єдиний податок </c:v>
                </c:pt>
                <c:pt idx="4">
                  <c:v>Пайова участь</c:v>
                </c:pt>
              </c:strCache>
            </c:strRef>
          </c:cat>
          <c:val>
            <c:numRef>
              <c:f>'на слайд'!$C$14:$C$18</c:f>
              <c:numCache>
                <c:formatCode>#\ ##0.0</c:formatCode>
                <c:ptCount val="5"/>
                <c:pt idx="0">
                  <c:v>1276.7</c:v>
                </c:pt>
                <c:pt idx="1">
                  <c:v>30.044</c:v>
                </c:pt>
                <c:pt idx="2">
                  <c:v>24.765000000000001</c:v>
                </c:pt>
                <c:pt idx="3">
                  <c:v>2621.1999999999998</c:v>
                </c:pt>
                <c:pt idx="4">
                  <c:v>10.99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FB-415B-8DE9-C8359A24E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.10893518518518519"/>
          <c:w val="0.93888888888888888"/>
          <c:h val="0.68381160688247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Аркуш1!$A$3:$A$5</c:f>
              <c:strCache>
                <c:ptCount val="3"/>
                <c:pt idx="0">
                  <c:v>Факт 2022</c:v>
                </c:pt>
                <c:pt idx="1">
                  <c:v>План 2023</c:v>
                </c:pt>
                <c:pt idx="2">
                  <c:v>Факт 2023</c:v>
                </c:pt>
              </c:strCache>
            </c:strRef>
          </c:cat>
          <c:val>
            <c:numRef>
              <c:f>Аркуш1!$B$3:$B$5</c:f>
              <c:numCache>
                <c:formatCode>General</c:formatCode>
                <c:ptCount val="3"/>
                <c:pt idx="0">
                  <c:v>3452.4</c:v>
                </c:pt>
                <c:pt idx="1">
                  <c:v>3632.6</c:v>
                </c:pt>
                <c:pt idx="2">
                  <c:v>3963.8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2-450E-83A7-F63E3BB53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63219647"/>
        <c:axId val="2063221727"/>
      </c:barChart>
      <c:catAx>
        <c:axId val="206321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63221727"/>
        <c:crosses val="autoZero"/>
        <c:auto val="1"/>
        <c:lblAlgn val="ctr"/>
        <c:lblOffset val="100"/>
        <c:noMultiLvlLbl val="0"/>
      </c:catAx>
      <c:valAx>
        <c:axId val="20632217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3219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2A-4D9C-834C-4A067C2D69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2A-4D9C-834C-4A067C2D69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2A-4D9C-834C-4A067C2D69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2A-4D9C-834C-4A067C2D69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2A-4D9C-834C-4A067C2D69B9}"/>
              </c:ext>
            </c:extLst>
          </c:dPt>
          <c:cat>
            <c:strRef>
              <c:f>Лист1!$D$30:$D$34</c:f>
              <c:strCache>
                <c:ptCount val="5"/>
                <c:pt idx="0">
                  <c:v>єдиний податок</c:v>
                </c:pt>
                <c:pt idx="1">
                  <c:v>податок на нерухомість</c:v>
                </c:pt>
                <c:pt idx="2">
                  <c:v>оренда за землю</c:v>
                </c:pt>
                <c:pt idx="3">
                  <c:v>земельний податок</c:v>
                </c:pt>
                <c:pt idx="4">
                  <c:v>інші </c:v>
                </c:pt>
              </c:strCache>
            </c:strRef>
          </c:cat>
          <c:val>
            <c:numRef>
              <c:f>Лист1!$E$30:$E$34</c:f>
              <c:numCache>
                <c:formatCode>General</c:formatCode>
                <c:ptCount val="5"/>
                <c:pt idx="0">
                  <c:v>1913.9</c:v>
                </c:pt>
                <c:pt idx="1">
                  <c:v>300.60000000000002</c:v>
                </c:pt>
                <c:pt idx="2">
                  <c:v>371.4</c:v>
                </c:pt>
                <c:pt idx="3">
                  <c:v>148.19999999999999</c:v>
                </c:pt>
                <c:pt idx="4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2A-4D9C-834C-4A067C2D6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Аркуш1!$A$133</c:f>
              <c:strCache>
                <c:ptCount val="1"/>
                <c:pt idx="0">
                  <c:v>за 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Аркуш1!$B$132:$E$132</c:f>
              <c:strCache>
                <c:ptCount val="4"/>
                <c:pt idx="0">
                  <c:v>1 зона</c:v>
                </c:pt>
                <c:pt idx="1">
                  <c:v>2 зона</c:v>
                </c:pt>
                <c:pt idx="2">
                  <c:v>3 зона</c:v>
                </c:pt>
                <c:pt idx="3">
                  <c:v>4 зона</c:v>
                </c:pt>
              </c:strCache>
            </c:strRef>
          </c:cat>
          <c:val>
            <c:numRef>
              <c:f>Аркуш1!$B$133:$E$133</c:f>
              <c:numCache>
                <c:formatCode>General</c:formatCode>
                <c:ptCount val="4"/>
                <c:pt idx="0">
                  <c:v>97.5</c:v>
                </c:pt>
                <c:pt idx="1">
                  <c:v>65</c:v>
                </c:pt>
                <c:pt idx="2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4-4725-A0C0-3E35F97B9995}"/>
            </c:ext>
          </c:extLst>
        </c:ser>
        <c:ser>
          <c:idx val="1"/>
          <c:order val="1"/>
          <c:tx>
            <c:strRef>
              <c:f>Аркуш1!$A$134</c:f>
              <c:strCache>
                <c:ptCount val="1"/>
                <c:pt idx="0">
                  <c:v>за 2023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Аркуш1!$B$132:$E$132</c:f>
              <c:strCache>
                <c:ptCount val="4"/>
                <c:pt idx="0">
                  <c:v>1 зона</c:v>
                </c:pt>
                <c:pt idx="1">
                  <c:v>2 зона</c:v>
                </c:pt>
                <c:pt idx="2">
                  <c:v>3 зона</c:v>
                </c:pt>
                <c:pt idx="3">
                  <c:v>4 зона</c:v>
                </c:pt>
              </c:strCache>
            </c:strRef>
          </c:cat>
          <c:val>
            <c:numRef>
              <c:f>Аркуш1!$B$134:$E$134</c:f>
              <c:numCache>
                <c:formatCode>General</c:formatCode>
                <c:ptCount val="4"/>
                <c:pt idx="0">
                  <c:v>67</c:v>
                </c:pt>
                <c:pt idx="1">
                  <c:v>50.3</c:v>
                </c:pt>
                <c:pt idx="2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4-4725-A0C0-3E35F97B9995}"/>
            </c:ext>
          </c:extLst>
        </c:ser>
        <c:ser>
          <c:idx val="2"/>
          <c:order val="2"/>
          <c:tx>
            <c:strRef>
              <c:f>Аркуш1!$A$135</c:f>
              <c:strCache>
                <c:ptCount val="1"/>
                <c:pt idx="0">
                  <c:v>за 2024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Аркуш1!$B$132:$E$132</c:f>
              <c:strCache>
                <c:ptCount val="4"/>
                <c:pt idx="0">
                  <c:v>1 зона</c:v>
                </c:pt>
                <c:pt idx="1">
                  <c:v>2 зона</c:v>
                </c:pt>
                <c:pt idx="2">
                  <c:v>3 зона</c:v>
                </c:pt>
                <c:pt idx="3">
                  <c:v>4 зона</c:v>
                </c:pt>
              </c:strCache>
            </c:strRef>
          </c:cat>
          <c:val>
            <c:numRef>
              <c:f>Аркуш1!$B$135:$E$135</c:f>
              <c:numCache>
                <c:formatCode>General</c:formatCode>
                <c:ptCount val="4"/>
                <c:pt idx="0">
                  <c:v>71</c:v>
                </c:pt>
                <c:pt idx="1">
                  <c:v>53.3</c:v>
                </c:pt>
                <c:pt idx="2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A4-4725-A0C0-3E35F97B9995}"/>
            </c:ext>
          </c:extLst>
        </c:ser>
        <c:ser>
          <c:idx val="3"/>
          <c:order val="3"/>
          <c:tx>
            <c:strRef>
              <c:f>Аркуш1!$A$136</c:f>
              <c:strCache>
                <c:ptCount val="1"/>
                <c:pt idx="0">
                  <c:v>за 2025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Аркуш1!$B$132:$E$132</c:f>
              <c:strCache>
                <c:ptCount val="4"/>
                <c:pt idx="0">
                  <c:v>1 зона</c:v>
                </c:pt>
                <c:pt idx="1">
                  <c:v>2 зона</c:v>
                </c:pt>
                <c:pt idx="2">
                  <c:v>3 зона</c:v>
                </c:pt>
                <c:pt idx="3">
                  <c:v>4 зона</c:v>
                </c:pt>
              </c:strCache>
            </c:strRef>
          </c:cat>
          <c:val>
            <c:numRef>
              <c:f>Аркуш1!$B$136:$E$136</c:f>
              <c:numCache>
                <c:formatCode>General</c:formatCode>
                <c:ptCount val="4"/>
                <c:pt idx="0">
                  <c:v>80</c:v>
                </c:pt>
                <c:pt idx="1">
                  <c:v>60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A4-4725-A0C0-3E35F97B99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899175023"/>
        <c:axId val="1899178767"/>
      </c:barChart>
      <c:catAx>
        <c:axId val="1899175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1899178767"/>
        <c:crosses val="autoZero"/>
        <c:auto val="1"/>
        <c:lblAlgn val="ctr"/>
        <c:lblOffset val="100"/>
        <c:noMultiLvlLbl val="0"/>
      </c:catAx>
      <c:valAx>
        <c:axId val="18991787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9175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749260008167186"/>
          <c:y val="0.10669722093145834"/>
          <c:w val="0.46933840500162816"/>
          <c:h val="7.1440130437052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3T11:21:45.19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43099-E8B0-4D8A-AE39-3E58C6869702}" type="doc">
      <dgm:prSet loTypeId="urn:microsoft.com/office/officeart/2005/8/layout/hList7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C1C3866-40AC-4FC1-8D50-CC931449DF89}">
      <dgm:prSet phldrT="[Текст]" custT="1"/>
      <dgm:spPr>
        <a:ln>
          <a:noFill/>
        </a:ln>
      </dgm:spPr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єкти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житлової нерухомості  осіб, які 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здійснюють піклування над дітьми з інвалідністю І групи 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(на один об'єкт)</a:t>
          </a:r>
          <a:endParaRPr lang="uk-UA" sz="1400" dirty="0"/>
        </a:p>
      </dgm:t>
    </dgm:pt>
    <dgm:pt modelId="{12EE5749-C3B8-4032-A1CB-29C17328F06A}" type="parTrans" cxnId="{0337F716-0351-466A-9462-3EA60580D36D}">
      <dgm:prSet/>
      <dgm:spPr/>
      <dgm:t>
        <a:bodyPr/>
        <a:lstStyle/>
        <a:p>
          <a:endParaRPr lang="uk-UA"/>
        </a:p>
      </dgm:t>
    </dgm:pt>
    <dgm:pt modelId="{5CC2572A-397A-4ADC-BB52-4B779E7B444F}" type="sibTrans" cxnId="{0337F716-0351-466A-9462-3EA60580D36D}">
      <dgm:prSet/>
      <dgm:spPr/>
      <dgm:t>
        <a:bodyPr/>
        <a:lstStyle/>
        <a:p>
          <a:endParaRPr lang="uk-UA"/>
        </a:p>
      </dgm:t>
    </dgm:pt>
    <dgm:pt modelId="{364EEB95-352E-444F-A0A6-EDA1B3722467}">
      <dgm:prSet phldrT="[Текст]"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єкти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житлової нерухомості 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осіб з інвалідністю І</a:t>
          </a:r>
          <a:r>
            <a:rPr lang="uk-UA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групи  </a:t>
          </a:r>
          <a:r>
            <a:rPr lang="uk-UA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(на один об'єкт) 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416EF-1E9B-42F3-A28B-B750D7B92135}" type="parTrans" cxnId="{DBEACE1B-ACF6-4BE6-8505-5430EA29AF9B}">
      <dgm:prSet/>
      <dgm:spPr/>
      <dgm:t>
        <a:bodyPr/>
        <a:lstStyle/>
        <a:p>
          <a:endParaRPr lang="uk-UA"/>
        </a:p>
      </dgm:t>
    </dgm:pt>
    <dgm:pt modelId="{C214C615-6449-4F81-BCDB-FC5CA2E8168C}" type="sibTrans" cxnId="{DBEACE1B-ACF6-4BE6-8505-5430EA29AF9B}">
      <dgm:prSet/>
      <dgm:spPr/>
      <dgm:t>
        <a:bodyPr/>
        <a:lstStyle/>
        <a:p>
          <a:endParaRPr lang="uk-UA"/>
        </a:p>
      </dgm:t>
    </dgm:pt>
    <dgm:pt modelId="{6349CD10-91DE-4DCF-AE92-BA78F9CF4E57}">
      <dgm:prSet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єкти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житлової нерухомості 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осіб з інвалідністю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числа учасників ліквідації наслідків аварії від 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 АЕС 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потерпілих від Чорнобильської катастрофи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8D160-6B8D-4ECA-BCEB-3D02B7852411}" type="parTrans" cxnId="{931853D1-3466-4B8A-A366-CB447D619CEF}">
      <dgm:prSet/>
      <dgm:spPr/>
      <dgm:t>
        <a:bodyPr/>
        <a:lstStyle/>
        <a:p>
          <a:endParaRPr lang="uk-UA"/>
        </a:p>
      </dgm:t>
    </dgm:pt>
    <dgm:pt modelId="{C3053581-DBA6-4A4E-B746-5C7474D60643}" type="sibTrans" cxnId="{931853D1-3466-4B8A-A366-CB447D619CEF}">
      <dgm:prSet/>
      <dgm:spPr/>
      <dgm:t>
        <a:bodyPr/>
        <a:lstStyle/>
        <a:p>
          <a:endParaRPr lang="uk-UA"/>
        </a:p>
      </dgm:t>
    </dgm:pt>
    <dgm:pt modelId="{D54062E3-54ED-45CC-A2E3-F5394171EBD2}">
      <dgm:prSet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єкти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житлової нерухомості сімей, які 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виховують 3-ох і більше дітей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віком до 18-и років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4AFB9-5601-47FF-B600-68A1C672F5EC}" type="parTrans" cxnId="{1D39D0E8-5521-4541-B562-E7B579E5BC73}">
      <dgm:prSet/>
      <dgm:spPr/>
      <dgm:t>
        <a:bodyPr/>
        <a:lstStyle/>
        <a:p>
          <a:endParaRPr lang="uk-UA"/>
        </a:p>
      </dgm:t>
    </dgm:pt>
    <dgm:pt modelId="{CE59673F-E756-446B-99D1-0BF3BED941BF}" type="sibTrans" cxnId="{1D39D0E8-5521-4541-B562-E7B579E5BC73}">
      <dgm:prSet/>
      <dgm:spPr/>
      <dgm:t>
        <a:bodyPr/>
        <a:lstStyle/>
        <a:p>
          <a:endParaRPr lang="uk-UA"/>
        </a:p>
      </dgm:t>
    </dgm:pt>
    <dgm:pt modelId="{05D55BAE-F31A-471D-AA60-3FB677FCCCCE}">
      <dgm:prSet custT="1"/>
      <dgm:spPr/>
      <dgm:t>
        <a:bodyPr/>
        <a:lstStyle/>
        <a:p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Господарські (присадибні) будівлі 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(сараї, хліви, гаражі, літні кухні, майстерні, вбиральні, погреби), що розміщені на прибудинкових територіях житлових, садових та дачних будинків, котеджів 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CEDC7-CA65-429C-9175-EAE1A9AAD23D}" type="parTrans" cxnId="{84BAAD75-961D-4DC3-BFD5-48D7EF68D859}">
      <dgm:prSet/>
      <dgm:spPr/>
      <dgm:t>
        <a:bodyPr/>
        <a:lstStyle/>
        <a:p>
          <a:endParaRPr lang="uk-UA"/>
        </a:p>
      </dgm:t>
    </dgm:pt>
    <dgm:pt modelId="{74CD3103-8B40-4AB6-A052-91097587BDE0}" type="sibTrans" cxnId="{84BAAD75-961D-4DC3-BFD5-48D7EF68D859}">
      <dgm:prSet/>
      <dgm:spPr/>
      <dgm:t>
        <a:bodyPr/>
        <a:lstStyle/>
        <a:p>
          <a:endParaRPr lang="uk-UA"/>
        </a:p>
      </dgm:t>
    </dgm:pt>
    <dgm:pt modelId="{7764BF2A-6A1C-4889-8EC3-55141FC6A134}" type="pres">
      <dgm:prSet presAssocID="{6B243099-E8B0-4D8A-AE39-3E58C68697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C5F197-8CF2-4CED-A87C-37BF7C1D7086}" type="pres">
      <dgm:prSet presAssocID="{6B243099-E8B0-4D8A-AE39-3E58C6869702}" presName="fgShape" presStyleLbl="fgShp" presStyleIdx="0" presStyleCnt="1" custScaleY="139649" custLinFactNeighborY="24886"/>
      <dgm:spPr>
        <a:ln>
          <a:noFill/>
        </a:ln>
      </dgm:spPr>
    </dgm:pt>
    <dgm:pt modelId="{DAA50FE7-0C63-4311-AF1C-76D134B1FAF7}" type="pres">
      <dgm:prSet presAssocID="{6B243099-E8B0-4D8A-AE39-3E58C6869702}" presName="linComp" presStyleCnt="0"/>
      <dgm:spPr/>
    </dgm:pt>
    <dgm:pt modelId="{A9177CAA-D56D-4E01-8B96-5428B8AB38F5}" type="pres">
      <dgm:prSet presAssocID="{6C1C3866-40AC-4FC1-8D50-CC931449DF89}" presName="compNode" presStyleCnt="0"/>
      <dgm:spPr/>
    </dgm:pt>
    <dgm:pt modelId="{FEA74F6C-0797-45E7-AB12-68BDBF9357C0}" type="pres">
      <dgm:prSet presAssocID="{6C1C3866-40AC-4FC1-8D50-CC931449DF89}" presName="bkgdShape" presStyleLbl="node1" presStyleIdx="0" presStyleCnt="5"/>
      <dgm:spPr/>
      <dgm:t>
        <a:bodyPr/>
        <a:lstStyle/>
        <a:p>
          <a:endParaRPr lang="uk-UA"/>
        </a:p>
      </dgm:t>
    </dgm:pt>
    <dgm:pt modelId="{59F3CD7B-818D-4494-A559-76444ABA6491}" type="pres">
      <dgm:prSet presAssocID="{6C1C3866-40AC-4FC1-8D50-CC931449DF8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ABFDA9-7E33-4A8A-855E-0A94E9B6DF10}" type="pres">
      <dgm:prSet presAssocID="{6C1C3866-40AC-4FC1-8D50-CC931449DF89}" presName="invisiNode" presStyleLbl="node1" presStyleIdx="0" presStyleCnt="5"/>
      <dgm:spPr/>
    </dgm:pt>
    <dgm:pt modelId="{7F9C932F-E544-45CF-85AA-B643FF12AF1A}" type="pres">
      <dgm:prSet presAssocID="{6C1C3866-40AC-4FC1-8D50-CC931449DF89}" presName="imagNode" presStyleLbl="fgImgPlace1" presStyleIdx="0" presStyleCnt="5" custLinFactNeighborY="-116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22FF344-714B-4577-B80F-995C1AA9F953}" type="pres">
      <dgm:prSet presAssocID="{5CC2572A-397A-4ADC-BB52-4B779E7B444F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E044369-7D6F-4620-AB56-20FFA33AECAF}" type="pres">
      <dgm:prSet presAssocID="{364EEB95-352E-444F-A0A6-EDA1B3722467}" presName="compNode" presStyleCnt="0"/>
      <dgm:spPr/>
    </dgm:pt>
    <dgm:pt modelId="{0CB519FE-2B67-43DB-B505-361B8A1A8D76}" type="pres">
      <dgm:prSet presAssocID="{364EEB95-352E-444F-A0A6-EDA1B3722467}" presName="bkgdShape" presStyleLbl="node1" presStyleIdx="1" presStyleCnt="5"/>
      <dgm:spPr/>
      <dgm:t>
        <a:bodyPr/>
        <a:lstStyle/>
        <a:p>
          <a:endParaRPr lang="uk-UA"/>
        </a:p>
      </dgm:t>
    </dgm:pt>
    <dgm:pt modelId="{3350B0D7-AD54-43BB-B768-D44C0A96719A}" type="pres">
      <dgm:prSet presAssocID="{364EEB95-352E-444F-A0A6-EDA1B372246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F61832-3DFF-4E08-A31E-2E1ABAE88AAF}" type="pres">
      <dgm:prSet presAssocID="{364EEB95-352E-444F-A0A6-EDA1B3722467}" presName="invisiNode" presStyleLbl="node1" presStyleIdx="1" presStyleCnt="5"/>
      <dgm:spPr/>
    </dgm:pt>
    <dgm:pt modelId="{50A4180A-A855-4445-83A2-81A13C5E4F6C}" type="pres">
      <dgm:prSet presAssocID="{364EEB95-352E-444F-A0A6-EDA1B3722467}" presName="imagNode" presStyleLbl="fgImgPlace1" presStyleIdx="1" presStyleCnt="5" custLinFactNeighborY="-1169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D2B85019-2D28-40BF-8D5E-68EF09E8E6C6}" type="pres">
      <dgm:prSet presAssocID="{C214C615-6449-4F81-BCDB-FC5CA2E8168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5D7C7EE7-6A7C-4AF6-8D4D-BE19755A5746}" type="pres">
      <dgm:prSet presAssocID="{6349CD10-91DE-4DCF-AE92-BA78F9CF4E57}" presName="compNode" presStyleCnt="0"/>
      <dgm:spPr/>
    </dgm:pt>
    <dgm:pt modelId="{2DCAF30F-E785-47B9-B14C-8116D9E465B8}" type="pres">
      <dgm:prSet presAssocID="{6349CD10-91DE-4DCF-AE92-BA78F9CF4E57}" presName="bkgdShape" presStyleLbl="node1" presStyleIdx="2" presStyleCnt="5"/>
      <dgm:spPr/>
      <dgm:t>
        <a:bodyPr/>
        <a:lstStyle/>
        <a:p>
          <a:endParaRPr lang="uk-UA"/>
        </a:p>
      </dgm:t>
    </dgm:pt>
    <dgm:pt modelId="{9239D892-E7A1-44FB-ADC1-40C84F14B470}" type="pres">
      <dgm:prSet presAssocID="{6349CD10-91DE-4DCF-AE92-BA78F9CF4E5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4DB564-F4A9-4ADD-BE23-6859C2DC93A9}" type="pres">
      <dgm:prSet presAssocID="{6349CD10-91DE-4DCF-AE92-BA78F9CF4E57}" presName="invisiNode" presStyleLbl="node1" presStyleIdx="2" presStyleCnt="5"/>
      <dgm:spPr/>
    </dgm:pt>
    <dgm:pt modelId="{557CBF0B-FB43-4ED3-9123-5645DB62964D}" type="pres">
      <dgm:prSet presAssocID="{6349CD10-91DE-4DCF-AE92-BA78F9CF4E57}" presName="imagNode" presStyleLbl="fgImgPlace1" presStyleIdx="2" presStyleCnt="5" custLinFactNeighborY="-116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FB759EE-63D7-4D93-B105-7B2081F12541}" type="pres">
      <dgm:prSet presAssocID="{C3053581-DBA6-4A4E-B746-5C7474D60643}" presName="sibTrans" presStyleLbl="sibTrans2D1" presStyleIdx="0" presStyleCnt="0"/>
      <dgm:spPr/>
      <dgm:t>
        <a:bodyPr/>
        <a:lstStyle/>
        <a:p>
          <a:endParaRPr lang="uk-UA"/>
        </a:p>
      </dgm:t>
    </dgm:pt>
    <dgm:pt modelId="{9678CC2B-0F5E-4081-BCD0-308A72410915}" type="pres">
      <dgm:prSet presAssocID="{D54062E3-54ED-45CC-A2E3-F5394171EBD2}" presName="compNode" presStyleCnt="0"/>
      <dgm:spPr/>
    </dgm:pt>
    <dgm:pt modelId="{5C93E3CB-C073-45EC-8FDD-2957F3A27671}" type="pres">
      <dgm:prSet presAssocID="{D54062E3-54ED-45CC-A2E3-F5394171EBD2}" presName="bkgdShape" presStyleLbl="node1" presStyleIdx="3" presStyleCnt="5"/>
      <dgm:spPr/>
      <dgm:t>
        <a:bodyPr/>
        <a:lstStyle/>
        <a:p>
          <a:endParaRPr lang="uk-UA"/>
        </a:p>
      </dgm:t>
    </dgm:pt>
    <dgm:pt modelId="{BAD70D93-7EF7-411D-A71B-10BCC872CE29}" type="pres">
      <dgm:prSet presAssocID="{D54062E3-54ED-45CC-A2E3-F5394171EBD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FDBFD3-7160-4D68-BB04-2D8B4D61963E}" type="pres">
      <dgm:prSet presAssocID="{D54062E3-54ED-45CC-A2E3-F5394171EBD2}" presName="invisiNode" presStyleLbl="node1" presStyleIdx="3" presStyleCnt="5"/>
      <dgm:spPr/>
    </dgm:pt>
    <dgm:pt modelId="{FDFB7AA7-62AF-4850-8EE3-5BEF623B20BE}" type="pres">
      <dgm:prSet presAssocID="{D54062E3-54ED-45CC-A2E3-F5394171EBD2}" presName="imagNode" presStyleLbl="fgImgPlace1" presStyleIdx="3" presStyleCnt="5" custLinFactNeighborY="-1169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65A61FE-A38A-433B-9B1D-33B507243D7D}" type="pres">
      <dgm:prSet presAssocID="{CE59673F-E756-446B-99D1-0BF3BED941BF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32F1EB1-CBF2-436C-A774-0DBBCFCC6344}" type="pres">
      <dgm:prSet presAssocID="{05D55BAE-F31A-471D-AA60-3FB677FCCCCE}" presName="compNode" presStyleCnt="0"/>
      <dgm:spPr/>
    </dgm:pt>
    <dgm:pt modelId="{29DE259B-D6B1-4170-90DD-B8B5625E4D83}" type="pres">
      <dgm:prSet presAssocID="{05D55BAE-F31A-471D-AA60-3FB677FCCCCE}" presName="bkgdShape" presStyleLbl="node1" presStyleIdx="4" presStyleCnt="5"/>
      <dgm:spPr/>
      <dgm:t>
        <a:bodyPr/>
        <a:lstStyle/>
        <a:p>
          <a:endParaRPr lang="uk-UA"/>
        </a:p>
      </dgm:t>
    </dgm:pt>
    <dgm:pt modelId="{738588B2-1256-4B70-B981-5EA9F0793C95}" type="pres">
      <dgm:prSet presAssocID="{05D55BAE-F31A-471D-AA60-3FB677FCCCCE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E0A976-FA47-4616-9693-33EF6CBD4808}" type="pres">
      <dgm:prSet presAssocID="{05D55BAE-F31A-471D-AA60-3FB677FCCCCE}" presName="invisiNode" presStyleLbl="node1" presStyleIdx="4" presStyleCnt="5"/>
      <dgm:spPr/>
    </dgm:pt>
    <dgm:pt modelId="{CC3D646B-06B0-46B1-A360-4EAC7CA92092}" type="pres">
      <dgm:prSet presAssocID="{05D55BAE-F31A-471D-AA60-3FB677FCCCCE}" presName="imagNode" presStyleLbl="fgImgPlace1" presStyleIdx="4" presStyleCnt="5" custLinFactNeighborY="-1169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2591E002-1A8A-4D4A-93EE-D431AA95062E}" type="presOf" srcId="{CE59673F-E756-446B-99D1-0BF3BED941BF}" destId="{A65A61FE-A38A-433B-9B1D-33B507243D7D}" srcOrd="0" destOrd="0" presId="urn:microsoft.com/office/officeart/2005/8/layout/hList7"/>
    <dgm:cxn modelId="{50100590-A030-4DCB-ACD2-9A0D41AF2797}" type="presOf" srcId="{C3053581-DBA6-4A4E-B746-5C7474D60643}" destId="{9FB759EE-63D7-4D93-B105-7B2081F12541}" srcOrd="0" destOrd="0" presId="urn:microsoft.com/office/officeart/2005/8/layout/hList7"/>
    <dgm:cxn modelId="{159CE83C-110A-4AE0-BF82-C766FF9EC876}" type="presOf" srcId="{6B243099-E8B0-4D8A-AE39-3E58C6869702}" destId="{7764BF2A-6A1C-4889-8EC3-55141FC6A134}" srcOrd="0" destOrd="0" presId="urn:microsoft.com/office/officeart/2005/8/layout/hList7"/>
    <dgm:cxn modelId="{84BAAD75-961D-4DC3-BFD5-48D7EF68D859}" srcId="{6B243099-E8B0-4D8A-AE39-3E58C6869702}" destId="{05D55BAE-F31A-471D-AA60-3FB677FCCCCE}" srcOrd="4" destOrd="0" parTransId="{375CEDC7-CA65-429C-9175-EAE1A9AAD23D}" sibTransId="{74CD3103-8B40-4AB6-A052-91097587BDE0}"/>
    <dgm:cxn modelId="{519A3C97-5D74-4DC9-89CC-89490C88E34B}" type="presOf" srcId="{6349CD10-91DE-4DCF-AE92-BA78F9CF4E57}" destId="{2DCAF30F-E785-47B9-B14C-8116D9E465B8}" srcOrd="0" destOrd="0" presId="urn:microsoft.com/office/officeart/2005/8/layout/hList7"/>
    <dgm:cxn modelId="{C428CF8E-3B70-4F00-98FF-A823ACFEF813}" type="presOf" srcId="{05D55BAE-F31A-471D-AA60-3FB677FCCCCE}" destId="{738588B2-1256-4B70-B981-5EA9F0793C95}" srcOrd="1" destOrd="0" presId="urn:microsoft.com/office/officeart/2005/8/layout/hList7"/>
    <dgm:cxn modelId="{B93FFD53-9936-46E7-A447-58541FDD90E3}" type="presOf" srcId="{364EEB95-352E-444F-A0A6-EDA1B3722467}" destId="{3350B0D7-AD54-43BB-B768-D44C0A96719A}" srcOrd="1" destOrd="0" presId="urn:microsoft.com/office/officeart/2005/8/layout/hList7"/>
    <dgm:cxn modelId="{931853D1-3466-4B8A-A366-CB447D619CEF}" srcId="{6B243099-E8B0-4D8A-AE39-3E58C6869702}" destId="{6349CD10-91DE-4DCF-AE92-BA78F9CF4E57}" srcOrd="2" destOrd="0" parTransId="{C718D160-6B8D-4ECA-BCEB-3D02B7852411}" sibTransId="{C3053581-DBA6-4A4E-B746-5C7474D60643}"/>
    <dgm:cxn modelId="{1D39D0E8-5521-4541-B562-E7B579E5BC73}" srcId="{6B243099-E8B0-4D8A-AE39-3E58C6869702}" destId="{D54062E3-54ED-45CC-A2E3-F5394171EBD2}" srcOrd="3" destOrd="0" parTransId="{2C84AFB9-5601-47FF-B600-68A1C672F5EC}" sibTransId="{CE59673F-E756-446B-99D1-0BF3BED941BF}"/>
    <dgm:cxn modelId="{99596F1D-EF0D-4537-9C89-662DE20C7B64}" type="presOf" srcId="{6349CD10-91DE-4DCF-AE92-BA78F9CF4E57}" destId="{9239D892-E7A1-44FB-ADC1-40C84F14B470}" srcOrd="1" destOrd="0" presId="urn:microsoft.com/office/officeart/2005/8/layout/hList7"/>
    <dgm:cxn modelId="{C13B8341-C76A-4ACC-B885-6DCE9E403426}" type="presOf" srcId="{D54062E3-54ED-45CC-A2E3-F5394171EBD2}" destId="{5C93E3CB-C073-45EC-8FDD-2957F3A27671}" srcOrd="0" destOrd="0" presId="urn:microsoft.com/office/officeart/2005/8/layout/hList7"/>
    <dgm:cxn modelId="{9665D031-F930-45F4-9E40-4DC898CA8269}" type="presOf" srcId="{6C1C3866-40AC-4FC1-8D50-CC931449DF89}" destId="{59F3CD7B-818D-4494-A559-76444ABA6491}" srcOrd="1" destOrd="0" presId="urn:microsoft.com/office/officeart/2005/8/layout/hList7"/>
    <dgm:cxn modelId="{F25FC2EB-B647-4984-805E-403F63359910}" type="presOf" srcId="{6C1C3866-40AC-4FC1-8D50-CC931449DF89}" destId="{FEA74F6C-0797-45E7-AB12-68BDBF9357C0}" srcOrd="0" destOrd="0" presId="urn:microsoft.com/office/officeart/2005/8/layout/hList7"/>
    <dgm:cxn modelId="{A4A3A6A0-4C0D-4359-9E02-2DD2C8E1D5C4}" type="presOf" srcId="{C214C615-6449-4F81-BCDB-FC5CA2E8168C}" destId="{D2B85019-2D28-40BF-8D5E-68EF09E8E6C6}" srcOrd="0" destOrd="0" presId="urn:microsoft.com/office/officeart/2005/8/layout/hList7"/>
    <dgm:cxn modelId="{3AADEBBB-7D8F-41F1-ABA2-89457754DE6F}" type="presOf" srcId="{D54062E3-54ED-45CC-A2E3-F5394171EBD2}" destId="{BAD70D93-7EF7-411D-A71B-10BCC872CE29}" srcOrd="1" destOrd="0" presId="urn:microsoft.com/office/officeart/2005/8/layout/hList7"/>
    <dgm:cxn modelId="{0337F716-0351-466A-9462-3EA60580D36D}" srcId="{6B243099-E8B0-4D8A-AE39-3E58C6869702}" destId="{6C1C3866-40AC-4FC1-8D50-CC931449DF89}" srcOrd="0" destOrd="0" parTransId="{12EE5749-C3B8-4032-A1CB-29C17328F06A}" sibTransId="{5CC2572A-397A-4ADC-BB52-4B779E7B444F}"/>
    <dgm:cxn modelId="{90867D3A-E8E0-447A-9F4E-84E66741DF19}" type="presOf" srcId="{5CC2572A-397A-4ADC-BB52-4B779E7B444F}" destId="{B22FF344-714B-4577-B80F-995C1AA9F953}" srcOrd="0" destOrd="0" presId="urn:microsoft.com/office/officeart/2005/8/layout/hList7"/>
    <dgm:cxn modelId="{C3B769E9-E0BE-4353-95F1-F642FD8555DD}" type="presOf" srcId="{05D55BAE-F31A-471D-AA60-3FB677FCCCCE}" destId="{29DE259B-D6B1-4170-90DD-B8B5625E4D83}" srcOrd="0" destOrd="0" presId="urn:microsoft.com/office/officeart/2005/8/layout/hList7"/>
    <dgm:cxn modelId="{DBEACE1B-ACF6-4BE6-8505-5430EA29AF9B}" srcId="{6B243099-E8B0-4D8A-AE39-3E58C6869702}" destId="{364EEB95-352E-444F-A0A6-EDA1B3722467}" srcOrd="1" destOrd="0" parTransId="{A31416EF-1E9B-42F3-A28B-B750D7B92135}" sibTransId="{C214C615-6449-4F81-BCDB-FC5CA2E8168C}"/>
    <dgm:cxn modelId="{71350A5F-1DBD-4FEF-93A9-D916C90C7AF1}" type="presOf" srcId="{364EEB95-352E-444F-A0A6-EDA1B3722467}" destId="{0CB519FE-2B67-43DB-B505-361B8A1A8D76}" srcOrd="0" destOrd="0" presId="urn:microsoft.com/office/officeart/2005/8/layout/hList7"/>
    <dgm:cxn modelId="{CD9E0201-83EC-467D-A4F8-AEF07273ECE4}" type="presParOf" srcId="{7764BF2A-6A1C-4889-8EC3-55141FC6A134}" destId="{C5C5F197-8CF2-4CED-A87C-37BF7C1D7086}" srcOrd="0" destOrd="0" presId="urn:microsoft.com/office/officeart/2005/8/layout/hList7"/>
    <dgm:cxn modelId="{85E31CE4-75CE-4E18-A025-1C1B930BF76F}" type="presParOf" srcId="{7764BF2A-6A1C-4889-8EC3-55141FC6A134}" destId="{DAA50FE7-0C63-4311-AF1C-76D134B1FAF7}" srcOrd="1" destOrd="0" presId="urn:microsoft.com/office/officeart/2005/8/layout/hList7"/>
    <dgm:cxn modelId="{CF13D191-A6BC-46FD-ADC4-F713A9C9A98D}" type="presParOf" srcId="{DAA50FE7-0C63-4311-AF1C-76D134B1FAF7}" destId="{A9177CAA-D56D-4E01-8B96-5428B8AB38F5}" srcOrd="0" destOrd="0" presId="urn:microsoft.com/office/officeart/2005/8/layout/hList7"/>
    <dgm:cxn modelId="{61CF7B84-D5A7-4E52-9D22-6E8D8205AEFE}" type="presParOf" srcId="{A9177CAA-D56D-4E01-8B96-5428B8AB38F5}" destId="{FEA74F6C-0797-45E7-AB12-68BDBF9357C0}" srcOrd="0" destOrd="0" presId="urn:microsoft.com/office/officeart/2005/8/layout/hList7"/>
    <dgm:cxn modelId="{45E708BE-920C-4E03-A0AB-B5921574D8CC}" type="presParOf" srcId="{A9177CAA-D56D-4E01-8B96-5428B8AB38F5}" destId="{59F3CD7B-818D-4494-A559-76444ABA6491}" srcOrd="1" destOrd="0" presId="urn:microsoft.com/office/officeart/2005/8/layout/hList7"/>
    <dgm:cxn modelId="{EFCC9939-AB0B-4D49-A4A8-CF6A208A0F38}" type="presParOf" srcId="{A9177CAA-D56D-4E01-8B96-5428B8AB38F5}" destId="{29ABFDA9-7E33-4A8A-855E-0A94E9B6DF10}" srcOrd="2" destOrd="0" presId="urn:microsoft.com/office/officeart/2005/8/layout/hList7"/>
    <dgm:cxn modelId="{3B3DD330-9071-4409-B9C9-69045F8F7ED3}" type="presParOf" srcId="{A9177CAA-D56D-4E01-8B96-5428B8AB38F5}" destId="{7F9C932F-E544-45CF-85AA-B643FF12AF1A}" srcOrd="3" destOrd="0" presId="urn:microsoft.com/office/officeart/2005/8/layout/hList7"/>
    <dgm:cxn modelId="{E510FC3C-061C-4C43-85D6-78E56B7FBAFC}" type="presParOf" srcId="{DAA50FE7-0C63-4311-AF1C-76D134B1FAF7}" destId="{B22FF344-714B-4577-B80F-995C1AA9F953}" srcOrd="1" destOrd="0" presId="urn:microsoft.com/office/officeart/2005/8/layout/hList7"/>
    <dgm:cxn modelId="{AD3908CB-54D7-401E-A493-E7828EDDEA82}" type="presParOf" srcId="{DAA50FE7-0C63-4311-AF1C-76D134B1FAF7}" destId="{FE044369-7D6F-4620-AB56-20FFA33AECAF}" srcOrd="2" destOrd="0" presId="urn:microsoft.com/office/officeart/2005/8/layout/hList7"/>
    <dgm:cxn modelId="{1E1D3668-B8FD-428D-8201-A4F5B8D9969D}" type="presParOf" srcId="{FE044369-7D6F-4620-AB56-20FFA33AECAF}" destId="{0CB519FE-2B67-43DB-B505-361B8A1A8D76}" srcOrd="0" destOrd="0" presId="urn:microsoft.com/office/officeart/2005/8/layout/hList7"/>
    <dgm:cxn modelId="{7C3AEA31-D8F1-40E9-9E4D-F7A88377F10E}" type="presParOf" srcId="{FE044369-7D6F-4620-AB56-20FFA33AECAF}" destId="{3350B0D7-AD54-43BB-B768-D44C0A96719A}" srcOrd="1" destOrd="0" presId="urn:microsoft.com/office/officeart/2005/8/layout/hList7"/>
    <dgm:cxn modelId="{20A5B793-874C-4678-B7AB-744BAE745564}" type="presParOf" srcId="{FE044369-7D6F-4620-AB56-20FFA33AECAF}" destId="{EDF61832-3DFF-4E08-A31E-2E1ABAE88AAF}" srcOrd="2" destOrd="0" presId="urn:microsoft.com/office/officeart/2005/8/layout/hList7"/>
    <dgm:cxn modelId="{7C3B27A6-1E0E-4C4D-B17A-D7A276AE2AF3}" type="presParOf" srcId="{FE044369-7D6F-4620-AB56-20FFA33AECAF}" destId="{50A4180A-A855-4445-83A2-81A13C5E4F6C}" srcOrd="3" destOrd="0" presId="urn:microsoft.com/office/officeart/2005/8/layout/hList7"/>
    <dgm:cxn modelId="{A38F1AED-7963-401B-9283-462EDB83DA0A}" type="presParOf" srcId="{DAA50FE7-0C63-4311-AF1C-76D134B1FAF7}" destId="{D2B85019-2D28-40BF-8D5E-68EF09E8E6C6}" srcOrd="3" destOrd="0" presId="urn:microsoft.com/office/officeart/2005/8/layout/hList7"/>
    <dgm:cxn modelId="{491CE70D-04EA-4FB1-AACE-B003E2781D76}" type="presParOf" srcId="{DAA50FE7-0C63-4311-AF1C-76D134B1FAF7}" destId="{5D7C7EE7-6A7C-4AF6-8D4D-BE19755A5746}" srcOrd="4" destOrd="0" presId="urn:microsoft.com/office/officeart/2005/8/layout/hList7"/>
    <dgm:cxn modelId="{A6446580-EE24-4702-8154-B5C0AC84D9B2}" type="presParOf" srcId="{5D7C7EE7-6A7C-4AF6-8D4D-BE19755A5746}" destId="{2DCAF30F-E785-47B9-B14C-8116D9E465B8}" srcOrd="0" destOrd="0" presId="urn:microsoft.com/office/officeart/2005/8/layout/hList7"/>
    <dgm:cxn modelId="{ED2B8844-B99D-4323-AE5B-E3DD764A8415}" type="presParOf" srcId="{5D7C7EE7-6A7C-4AF6-8D4D-BE19755A5746}" destId="{9239D892-E7A1-44FB-ADC1-40C84F14B470}" srcOrd="1" destOrd="0" presId="urn:microsoft.com/office/officeart/2005/8/layout/hList7"/>
    <dgm:cxn modelId="{6DD9C118-6BF6-40BF-BD77-D09271B14471}" type="presParOf" srcId="{5D7C7EE7-6A7C-4AF6-8D4D-BE19755A5746}" destId="{004DB564-F4A9-4ADD-BE23-6859C2DC93A9}" srcOrd="2" destOrd="0" presId="urn:microsoft.com/office/officeart/2005/8/layout/hList7"/>
    <dgm:cxn modelId="{663FB7DD-71EA-4D68-A4CA-9A298AB22A73}" type="presParOf" srcId="{5D7C7EE7-6A7C-4AF6-8D4D-BE19755A5746}" destId="{557CBF0B-FB43-4ED3-9123-5645DB62964D}" srcOrd="3" destOrd="0" presId="urn:microsoft.com/office/officeart/2005/8/layout/hList7"/>
    <dgm:cxn modelId="{CC2CD92C-A266-4349-9F6F-68278DD0E202}" type="presParOf" srcId="{DAA50FE7-0C63-4311-AF1C-76D134B1FAF7}" destId="{9FB759EE-63D7-4D93-B105-7B2081F12541}" srcOrd="5" destOrd="0" presId="urn:microsoft.com/office/officeart/2005/8/layout/hList7"/>
    <dgm:cxn modelId="{184700C1-FC83-4ACD-92BD-7F310B9DF5DE}" type="presParOf" srcId="{DAA50FE7-0C63-4311-AF1C-76D134B1FAF7}" destId="{9678CC2B-0F5E-4081-BCD0-308A72410915}" srcOrd="6" destOrd="0" presId="urn:microsoft.com/office/officeart/2005/8/layout/hList7"/>
    <dgm:cxn modelId="{16350059-205F-4F50-980A-DF8E9D32C654}" type="presParOf" srcId="{9678CC2B-0F5E-4081-BCD0-308A72410915}" destId="{5C93E3CB-C073-45EC-8FDD-2957F3A27671}" srcOrd="0" destOrd="0" presId="urn:microsoft.com/office/officeart/2005/8/layout/hList7"/>
    <dgm:cxn modelId="{D5EBFB1A-D842-478B-9D5B-0E6EEC158927}" type="presParOf" srcId="{9678CC2B-0F5E-4081-BCD0-308A72410915}" destId="{BAD70D93-7EF7-411D-A71B-10BCC872CE29}" srcOrd="1" destOrd="0" presId="urn:microsoft.com/office/officeart/2005/8/layout/hList7"/>
    <dgm:cxn modelId="{CA0F26F1-2247-45F6-9F2F-6AC6CA9568B3}" type="presParOf" srcId="{9678CC2B-0F5E-4081-BCD0-308A72410915}" destId="{A1FDBFD3-7160-4D68-BB04-2D8B4D61963E}" srcOrd="2" destOrd="0" presId="urn:microsoft.com/office/officeart/2005/8/layout/hList7"/>
    <dgm:cxn modelId="{1D429C29-8033-4026-AD3E-83D8C056481B}" type="presParOf" srcId="{9678CC2B-0F5E-4081-BCD0-308A72410915}" destId="{FDFB7AA7-62AF-4850-8EE3-5BEF623B20BE}" srcOrd="3" destOrd="0" presId="urn:microsoft.com/office/officeart/2005/8/layout/hList7"/>
    <dgm:cxn modelId="{0C64F9F5-ADD5-40C2-A22F-501BCBEFC4F5}" type="presParOf" srcId="{DAA50FE7-0C63-4311-AF1C-76D134B1FAF7}" destId="{A65A61FE-A38A-433B-9B1D-33B507243D7D}" srcOrd="7" destOrd="0" presId="urn:microsoft.com/office/officeart/2005/8/layout/hList7"/>
    <dgm:cxn modelId="{1B18EFF7-A591-44FB-A384-21D882434CF6}" type="presParOf" srcId="{DAA50FE7-0C63-4311-AF1C-76D134B1FAF7}" destId="{432F1EB1-CBF2-436C-A774-0DBBCFCC6344}" srcOrd="8" destOrd="0" presId="urn:microsoft.com/office/officeart/2005/8/layout/hList7"/>
    <dgm:cxn modelId="{0A30CAF4-B2EB-4897-B38F-188A2F6DA91D}" type="presParOf" srcId="{432F1EB1-CBF2-436C-A774-0DBBCFCC6344}" destId="{29DE259B-D6B1-4170-90DD-B8B5625E4D83}" srcOrd="0" destOrd="0" presId="urn:microsoft.com/office/officeart/2005/8/layout/hList7"/>
    <dgm:cxn modelId="{362DBEA2-512B-41F0-A044-E424BE833260}" type="presParOf" srcId="{432F1EB1-CBF2-436C-A774-0DBBCFCC6344}" destId="{738588B2-1256-4B70-B981-5EA9F0793C95}" srcOrd="1" destOrd="0" presId="urn:microsoft.com/office/officeart/2005/8/layout/hList7"/>
    <dgm:cxn modelId="{B54EF5CF-1E68-4831-9A00-3B075725ABDC}" type="presParOf" srcId="{432F1EB1-CBF2-436C-A774-0DBBCFCC6344}" destId="{6AE0A976-FA47-4616-9693-33EF6CBD4808}" srcOrd="2" destOrd="0" presId="urn:microsoft.com/office/officeart/2005/8/layout/hList7"/>
    <dgm:cxn modelId="{BB890C5C-CDBC-4B8D-9D0C-79577E736169}" type="presParOf" srcId="{432F1EB1-CBF2-436C-A774-0DBBCFCC6344}" destId="{CC3D646B-06B0-46B1-A360-4EAC7CA9209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5FD2DF-2093-4704-A8FF-D0114FBA0E6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D635C2F-0300-4890-9FFB-96414E3E8A3D}">
      <dgm:prSet phldrT="[Текст]"/>
      <dgm:spPr/>
      <dgm:t>
        <a:bodyPr/>
        <a:lstStyle/>
        <a:p>
          <a:endParaRPr lang="uk-UA" dirty="0"/>
        </a:p>
      </dgm:t>
    </dgm:pt>
    <dgm:pt modelId="{2A6CC9D0-8C72-48A1-8896-24F5892338DE}" type="parTrans" cxnId="{829A0BF9-C641-4A67-909A-FCA7E03FE8D5}">
      <dgm:prSet/>
      <dgm:spPr/>
      <dgm:t>
        <a:bodyPr/>
        <a:lstStyle/>
        <a:p>
          <a:endParaRPr lang="uk-UA"/>
        </a:p>
      </dgm:t>
    </dgm:pt>
    <dgm:pt modelId="{51DC08EC-9678-4922-811E-B83A02A87D85}" type="sibTrans" cxnId="{829A0BF9-C641-4A67-909A-FCA7E03FE8D5}">
      <dgm:prSet/>
      <dgm:spPr/>
      <dgm:t>
        <a:bodyPr/>
        <a:lstStyle/>
        <a:p>
          <a:endParaRPr lang="uk-UA"/>
        </a:p>
      </dgm:t>
    </dgm:pt>
    <dgm:pt modelId="{AABDB275-00FB-4F8F-B802-98F00AF34E8D}">
      <dgm:prSet phldrT="[Текст]" custT="1"/>
      <dgm:spPr/>
      <dgm:t>
        <a:bodyPr/>
        <a:lstStyle/>
        <a:p>
          <a:pPr algn="ctr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0,4 % </a:t>
          </a:r>
        </a:p>
      </dgm:t>
    </dgm:pt>
    <dgm:pt modelId="{CA816FD6-6DE7-48E6-84FB-D022654450DE}" type="parTrans" cxnId="{4F7061A3-8D5A-49E9-A2A6-8801337D5462}">
      <dgm:prSet/>
      <dgm:spPr/>
      <dgm:t>
        <a:bodyPr/>
        <a:lstStyle/>
        <a:p>
          <a:endParaRPr lang="uk-UA"/>
        </a:p>
      </dgm:t>
    </dgm:pt>
    <dgm:pt modelId="{0B5399F9-C6D7-4E56-AA23-47D1395995A5}" type="sibTrans" cxnId="{4F7061A3-8D5A-49E9-A2A6-8801337D5462}">
      <dgm:prSet/>
      <dgm:spPr/>
      <dgm:t>
        <a:bodyPr/>
        <a:lstStyle/>
        <a:p>
          <a:endParaRPr lang="uk-UA"/>
        </a:p>
      </dgm:t>
    </dgm:pt>
    <dgm:pt modelId="{C9239089-08B5-45BE-95CE-9CFBFC72C191}">
      <dgm:prSet phldrT="[Текст]" custT="1"/>
      <dgm:spPr/>
      <dgm:t>
        <a:bodyPr/>
        <a:lstStyle/>
        <a:p>
          <a:pPr algn="ctr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0,5 % </a:t>
          </a:r>
        </a:p>
      </dgm:t>
    </dgm:pt>
    <dgm:pt modelId="{31F4019E-8E2B-4645-B9AB-16C473E31EA1}" type="parTrans" cxnId="{A24A990B-ED46-44F8-925F-47F21341206B}">
      <dgm:prSet/>
      <dgm:spPr/>
      <dgm:t>
        <a:bodyPr/>
        <a:lstStyle/>
        <a:p>
          <a:endParaRPr lang="uk-UA"/>
        </a:p>
      </dgm:t>
    </dgm:pt>
    <dgm:pt modelId="{B9BE3776-07CE-4540-93AA-4C954BF581A0}" type="sibTrans" cxnId="{A24A990B-ED46-44F8-925F-47F21341206B}">
      <dgm:prSet/>
      <dgm:spPr/>
      <dgm:t>
        <a:bodyPr/>
        <a:lstStyle/>
        <a:p>
          <a:endParaRPr lang="uk-UA"/>
        </a:p>
      </dgm:t>
    </dgm:pt>
    <dgm:pt modelId="{629CC045-2AC4-4CE4-A60E-6798E3FB6804}">
      <dgm:prSet phldrT="[Текст]" custT="1"/>
      <dgm:spPr/>
      <dgm:t>
        <a:bodyPr/>
        <a:lstStyle/>
        <a:p>
          <a:pPr algn="ctr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0,3 % </a:t>
          </a:r>
        </a:p>
      </dgm:t>
    </dgm:pt>
    <dgm:pt modelId="{B7018797-22FB-47E4-9A24-041120762A52}" type="sibTrans" cxnId="{1F785D30-1C6B-4F92-8E36-ED10E24DCA5A}">
      <dgm:prSet/>
      <dgm:spPr/>
      <dgm:t>
        <a:bodyPr/>
        <a:lstStyle/>
        <a:p>
          <a:endParaRPr lang="uk-UA"/>
        </a:p>
      </dgm:t>
    </dgm:pt>
    <dgm:pt modelId="{81FA1828-F567-43F0-ADD2-AFEA24F0BBFF}" type="parTrans" cxnId="{1F785D30-1C6B-4F92-8E36-ED10E24DCA5A}">
      <dgm:prSet/>
      <dgm:spPr/>
      <dgm:t>
        <a:bodyPr/>
        <a:lstStyle/>
        <a:p>
          <a:endParaRPr lang="uk-UA"/>
        </a:p>
      </dgm:t>
    </dgm:pt>
    <dgm:pt modelId="{53308DA8-4F45-4FC3-8BD0-4CE1A4DC8A3A}" type="pres">
      <dgm:prSet presAssocID="{045FD2DF-2093-4704-A8FF-D0114FBA0E6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93765E78-DF7A-4DD6-B70D-626334428B15}" type="pres">
      <dgm:prSet presAssocID="{2D635C2F-0300-4890-9FFB-96414E3E8A3D}" presName="composite" presStyleCnt="0"/>
      <dgm:spPr/>
    </dgm:pt>
    <dgm:pt modelId="{2E869D83-F482-4416-A437-26F3C28108FD}" type="pres">
      <dgm:prSet presAssocID="{2D635C2F-0300-4890-9FFB-96414E3E8A3D}" presName="LShape" presStyleLbl="alignNode1" presStyleIdx="0" presStyleCnt="7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437A6A1D-61E7-4D84-A97F-FAF81215CA47}" type="pres">
      <dgm:prSet presAssocID="{2D635C2F-0300-4890-9FFB-96414E3E8A3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A13637-CBF5-4CA7-A8F6-EA886112C19A}" type="pres">
      <dgm:prSet presAssocID="{2D635C2F-0300-4890-9FFB-96414E3E8A3D}" presName="Triangle" presStyleLbl="alignNode1" presStyleIdx="1" presStyleCnt="7"/>
      <dgm:spPr/>
    </dgm:pt>
    <dgm:pt modelId="{20F0B488-A2D4-4B8C-9D7C-93250B86B19C}" type="pres">
      <dgm:prSet presAssocID="{51DC08EC-9678-4922-811E-B83A02A87D85}" presName="sibTrans" presStyleCnt="0"/>
      <dgm:spPr/>
    </dgm:pt>
    <dgm:pt modelId="{E5F38A4E-C811-4B9F-A892-E0A0ED5DE70C}" type="pres">
      <dgm:prSet presAssocID="{51DC08EC-9678-4922-811E-B83A02A87D85}" presName="space" presStyleCnt="0"/>
      <dgm:spPr/>
    </dgm:pt>
    <dgm:pt modelId="{AA3BA760-7ABF-4E2E-AB49-C9A15D1772F9}" type="pres">
      <dgm:prSet presAssocID="{629CC045-2AC4-4CE4-A60E-6798E3FB6804}" presName="composite" presStyleCnt="0"/>
      <dgm:spPr/>
    </dgm:pt>
    <dgm:pt modelId="{AF32B3F4-E888-4F3D-9009-64F01DD2D1CC}" type="pres">
      <dgm:prSet presAssocID="{629CC045-2AC4-4CE4-A60E-6798E3FB6804}" presName="LShape" presStyleLbl="alignNode1" presStyleIdx="2" presStyleCnt="7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BA966903-24EF-4B10-BB12-49B15E89D353}" type="pres">
      <dgm:prSet presAssocID="{629CC045-2AC4-4CE4-A60E-6798E3FB680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84650D-D528-4ABA-B365-06E1CA8634A2}" type="pres">
      <dgm:prSet presAssocID="{629CC045-2AC4-4CE4-A60E-6798E3FB6804}" presName="Triangle" presStyleLbl="alignNode1" presStyleIdx="3" presStyleCnt="7"/>
      <dgm:spPr/>
      <dgm:t>
        <a:bodyPr/>
        <a:lstStyle/>
        <a:p>
          <a:endParaRPr lang="uk-UA"/>
        </a:p>
      </dgm:t>
    </dgm:pt>
    <dgm:pt modelId="{50F55B04-ED7D-4760-8AF8-78D463D6089F}" type="pres">
      <dgm:prSet presAssocID="{B7018797-22FB-47E4-9A24-041120762A52}" presName="sibTrans" presStyleCnt="0"/>
      <dgm:spPr/>
    </dgm:pt>
    <dgm:pt modelId="{5F3F1877-7AE4-49FD-AEFB-71B72B221A4A}" type="pres">
      <dgm:prSet presAssocID="{B7018797-22FB-47E4-9A24-041120762A52}" presName="space" presStyleCnt="0"/>
      <dgm:spPr/>
    </dgm:pt>
    <dgm:pt modelId="{146AF0AB-CB31-489E-9876-A470C28B1920}" type="pres">
      <dgm:prSet presAssocID="{AABDB275-00FB-4F8F-B802-98F00AF34E8D}" presName="composite" presStyleCnt="0"/>
      <dgm:spPr/>
    </dgm:pt>
    <dgm:pt modelId="{ED1137BF-7533-43BB-B30C-CC591CABEF38}" type="pres">
      <dgm:prSet presAssocID="{AABDB275-00FB-4F8F-B802-98F00AF34E8D}" presName="LShape" presStyleLbl="alignNode1" presStyleIdx="4" presStyleCnt="7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uk-UA"/>
        </a:p>
      </dgm:t>
    </dgm:pt>
    <dgm:pt modelId="{5F660CBD-54CB-4556-B093-BDA0601C5AF2}" type="pres">
      <dgm:prSet presAssocID="{AABDB275-00FB-4F8F-B802-98F00AF34E8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15EB13-29DA-4F14-BB1C-6657BE2931E7}" type="pres">
      <dgm:prSet presAssocID="{AABDB275-00FB-4F8F-B802-98F00AF34E8D}" presName="Triangle" presStyleLbl="alignNode1" presStyleIdx="5" presStyleCnt="7"/>
      <dgm:spPr/>
    </dgm:pt>
    <dgm:pt modelId="{4257FA1B-C5D9-4EA1-A975-6F7E1346438C}" type="pres">
      <dgm:prSet presAssocID="{0B5399F9-C6D7-4E56-AA23-47D1395995A5}" presName="sibTrans" presStyleCnt="0"/>
      <dgm:spPr/>
    </dgm:pt>
    <dgm:pt modelId="{BE7AAA5C-CAFF-4709-BCD3-BB54A47652F4}" type="pres">
      <dgm:prSet presAssocID="{0B5399F9-C6D7-4E56-AA23-47D1395995A5}" presName="space" presStyleCnt="0"/>
      <dgm:spPr/>
    </dgm:pt>
    <dgm:pt modelId="{F4FA3884-8571-4021-8BD0-6CD94A755957}" type="pres">
      <dgm:prSet presAssocID="{C9239089-08B5-45BE-95CE-9CFBFC72C191}" presName="composite" presStyleCnt="0"/>
      <dgm:spPr/>
    </dgm:pt>
    <dgm:pt modelId="{5EC0FDAC-15F3-40B8-988B-2799DFA7B1BE}" type="pres">
      <dgm:prSet presAssocID="{C9239089-08B5-45BE-95CE-9CFBFC72C191}" presName="LShape" presStyleLbl="alignNode1" presStyleIdx="6" presStyleCnt="7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9A01428F-E8FF-488D-AFAB-2A516FFB6FD1}" type="pres">
      <dgm:prSet presAssocID="{C9239089-08B5-45BE-95CE-9CFBFC72C19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F7061A3-8D5A-49E9-A2A6-8801337D5462}" srcId="{045FD2DF-2093-4704-A8FF-D0114FBA0E6C}" destId="{AABDB275-00FB-4F8F-B802-98F00AF34E8D}" srcOrd="2" destOrd="0" parTransId="{CA816FD6-6DE7-48E6-84FB-D022654450DE}" sibTransId="{0B5399F9-C6D7-4E56-AA23-47D1395995A5}"/>
    <dgm:cxn modelId="{3D6B441B-3227-410F-A1F3-98031BB355C1}" type="presOf" srcId="{629CC045-2AC4-4CE4-A60E-6798E3FB6804}" destId="{BA966903-24EF-4B10-BB12-49B15E89D353}" srcOrd="0" destOrd="0" presId="urn:microsoft.com/office/officeart/2009/3/layout/StepUpProcess"/>
    <dgm:cxn modelId="{D54EE7B8-B9E2-4FF9-9505-868A2747604B}" type="presOf" srcId="{AABDB275-00FB-4F8F-B802-98F00AF34E8D}" destId="{5F660CBD-54CB-4556-B093-BDA0601C5AF2}" srcOrd="0" destOrd="0" presId="urn:microsoft.com/office/officeart/2009/3/layout/StepUpProcess"/>
    <dgm:cxn modelId="{1F785D30-1C6B-4F92-8E36-ED10E24DCA5A}" srcId="{045FD2DF-2093-4704-A8FF-D0114FBA0E6C}" destId="{629CC045-2AC4-4CE4-A60E-6798E3FB6804}" srcOrd="1" destOrd="0" parTransId="{81FA1828-F567-43F0-ADD2-AFEA24F0BBFF}" sibTransId="{B7018797-22FB-47E4-9A24-041120762A52}"/>
    <dgm:cxn modelId="{8233B3AE-CC81-4A20-9EB9-C6FD9690706F}" type="presOf" srcId="{C9239089-08B5-45BE-95CE-9CFBFC72C191}" destId="{9A01428F-E8FF-488D-AFAB-2A516FFB6FD1}" srcOrd="0" destOrd="0" presId="urn:microsoft.com/office/officeart/2009/3/layout/StepUpProcess"/>
    <dgm:cxn modelId="{0E5B217F-C3B1-4C25-9E2E-AE603FDBBAFB}" type="presOf" srcId="{045FD2DF-2093-4704-A8FF-D0114FBA0E6C}" destId="{53308DA8-4F45-4FC3-8BD0-4CE1A4DC8A3A}" srcOrd="0" destOrd="0" presId="urn:microsoft.com/office/officeart/2009/3/layout/StepUpProcess"/>
    <dgm:cxn modelId="{829A0BF9-C641-4A67-909A-FCA7E03FE8D5}" srcId="{045FD2DF-2093-4704-A8FF-D0114FBA0E6C}" destId="{2D635C2F-0300-4890-9FFB-96414E3E8A3D}" srcOrd="0" destOrd="0" parTransId="{2A6CC9D0-8C72-48A1-8896-24F5892338DE}" sibTransId="{51DC08EC-9678-4922-811E-B83A02A87D85}"/>
    <dgm:cxn modelId="{EAA148F3-9223-44BD-AB39-258C4F84ED62}" type="presOf" srcId="{2D635C2F-0300-4890-9FFB-96414E3E8A3D}" destId="{437A6A1D-61E7-4D84-A97F-FAF81215CA47}" srcOrd="0" destOrd="0" presId="urn:microsoft.com/office/officeart/2009/3/layout/StepUpProcess"/>
    <dgm:cxn modelId="{A24A990B-ED46-44F8-925F-47F21341206B}" srcId="{045FD2DF-2093-4704-A8FF-D0114FBA0E6C}" destId="{C9239089-08B5-45BE-95CE-9CFBFC72C191}" srcOrd="3" destOrd="0" parTransId="{31F4019E-8E2B-4645-B9AB-16C473E31EA1}" sibTransId="{B9BE3776-07CE-4540-93AA-4C954BF581A0}"/>
    <dgm:cxn modelId="{BDFB7475-7059-461C-BA12-087786FACD89}" type="presParOf" srcId="{53308DA8-4F45-4FC3-8BD0-4CE1A4DC8A3A}" destId="{93765E78-DF7A-4DD6-B70D-626334428B15}" srcOrd="0" destOrd="0" presId="urn:microsoft.com/office/officeart/2009/3/layout/StepUpProcess"/>
    <dgm:cxn modelId="{2DEEB4AD-2F01-464A-944F-B007CCA25DB2}" type="presParOf" srcId="{93765E78-DF7A-4DD6-B70D-626334428B15}" destId="{2E869D83-F482-4416-A437-26F3C28108FD}" srcOrd="0" destOrd="0" presId="urn:microsoft.com/office/officeart/2009/3/layout/StepUpProcess"/>
    <dgm:cxn modelId="{1542BACC-6891-44E1-A2D5-E41BC4412655}" type="presParOf" srcId="{93765E78-DF7A-4DD6-B70D-626334428B15}" destId="{437A6A1D-61E7-4D84-A97F-FAF81215CA47}" srcOrd="1" destOrd="0" presId="urn:microsoft.com/office/officeart/2009/3/layout/StepUpProcess"/>
    <dgm:cxn modelId="{69746B41-B1B4-4B66-A666-F51AB89775FD}" type="presParOf" srcId="{93765E78-DF7A-4DD6-B70D-626334428B15}" destId="{80A13637-CBF5-4CA7-A8F6-EA886112C19A}" srcOrd="2" destOrd="0" presId="urn:microsoft.com/office/officeart/2009/3/layout/StepUpProcess"/>
    <dgm:cxn modelId="{E8C3F547-D7DA-4AAB-97D8-9CAD479C9D08}" type="presParOf" srcId="{53308DA8-4F45-4FC3-8BD0-4CE1A4DC8A3A}" destId="{20F0B488-A2D4-4B8C-9D7C-93250B86B19C}" srcOrd="1" destOrd="0" presId="urn:microsoft.com/office/officeart/2009/3/layout/StepUpProcess"/>
    <dgm:cxn modelId="{96931427-D154-4377-9BA6-CAD1772B2EBC}" type="presParOf" srcId="{20F0B488-A2D4-4B8C-9D7C-93250B86B19C}" destId="{E5F38A4E-C811-4B9F-A892-E0A0ED5DE70C}" srcOrd="0" destOrd="0" presId="urn:microsoft.com/office/officeart/2009/3/layout/StepUpProcess"/>
    <dgm:cxn modelId="{4A0F0ADB-C9AB-4591-B8ED-3E6901C89A0C}" type="presParOf" srcId="{53308DA8-4F45-4FC3-8BD0-4CE1A4DC8A3A}" destId="{AA3BA760-7ABF-4E2E-AB49-C9A15D1772F9}" srcOrd="2" destOrd="0" presId="urn:microsoft.com/office/officeart/2009/3/layout/StepUpProcess"/>
    <dgm:cxn modelId="{A19132E1-E21C-4BCA-9E35-B23F24C2D066}" type="presParOf" srcId="{AA3BA760-7ABF-4E2E-AB49-C9A15D1772F9}" destId="{AF32B3F4-E888-4F3D-9009-64F01DD2D1CC}" srcOrd="0" destOrd="0" presId="urn:microsoft.com/office/officeart/2009/3/layout/StepUpProcess"/>
    <dgm:cxn modelId="{876F4CA5-B1EC-44B7-AE77-1AA9F91F5942}" type="presParOf" srcId="{AA3BA760-7ABF-4E2E-AB49-C9A15D1772F9}" destId="{BA966903-24EF-4B10-BB12-49B15E89D353}" srcOrd="1" destOrd="0" presId="urn:microsoft.com/office/officeart/2009/3/layout/StepUpProcess"/>
    <dgm:cxn modelId="{B399B124-0E63-440A-BF6B-128CCAFBCBDE}" type="presParOf" srcId="{AA3BA760-7ABF-4E2E-AB49-C9A15D1772F9}" destId="{2F84650D-D528-4ABA-B365-06E1CA8634A2}" srcOrd="2" destOrd="0" presId="urn:microsoft.com/office/officeart/2009/3/layout/StepUpProcess"/>
    <dgm:cxn modelId="{02F43310-6D2E-4DE1-A4DA-8549EBBB1320}" type="presParOf" srcId="{53308DA8-4F45-4FC3-8BD0-4CE1A4DC8A3A}" destId="{50F55B04-ED7D-4760-8AF8-78D463D6089F}" srcOrd="3" destOrd="0" presId="urn:microsoft.com/office/officeart/2009/3/layout/StepUpProcess"/>
    <dgm:cxn modelId="{E8342094-A53F-498D-B0BD-6B771878FBF0}" type="presParOf" srcId="{50F55B04-ED7D-4760-8AF8-78D463D6089F}" destId="{5F3F1877-7AE4-49FD-AEFB-71B72B221A4A}" srcOrd="0" destOrd="0" presId="urn:microsoft.com/office/officeart/2009/3/layout/StepUpProcess"/>
    <dgm:cxn modelId="{99165F48-8212-4664-AA5F-E5A4F20FEB04}" type="presParOf" srcId="{53308DA8-4F45-4FC3-8BD0-4CE1A4DC8A3A}" destId="{146AF0AB-CB31-489E-9876-A470C28B1920}" srcOrd="4" destOrd="0" presId="urn:microsoft.com/office/officeart/2009/3/layout/StepUpProcess"/>
    <dgm:cxn modelId="{5632BE27-AF42-4BB0-BD85-F3A663D36B5B}" type="presParOf" srcId="{146AF0AB-CB31-489E-9876-A470C28B1920}" destId="{ED1137BF-7533-43BB-B30C-CC591CABEF38}" srcOrd="0" destOrd="0" presId="urn:microsoft.com/office/officeart/2009/3/layout/StepUpProcess"/>
    <dgm:cxn modelId="{82DBF44C-85F0-4946-BBF7-7374B9C155BF}" type="presParOf" srcId="{146AF0AB-CB31-489E-9876-A470C28B1920}" destId="{5F660CBD-54CB-4556-B093-BDA0601C5AF2}" srcOrd="1" destOrd="0" presId="urn:microsoft.com/office/officeart/2009/3/layout/StepUpProcess"/>
    <dgm:cxn modelId="{BCA38123-1ACA-46C5-8C29-A94E153EAF3F}" type="presParOf" srcId="{146AF0AB-CB31-489E-9876-A470C28B1920}" destId="{9615EB13-29DA-4F14-BB1C-6657BE2931E7}" srcOrd="2" destOrd="0" presId="urn:microsoft.com/office/officeart/2009/3/layout/StepUpProcess"/>
    <dgm:cxn modelId="{CD0F0A3F-6CF3-437F-959D-48B40C5DC34B}" type="presParOf" srcId="{53308DA8-4F45-4FC3-8BD0-4CE1A4DC8A3A}" destId="{4257FA1B-C5D9-4EA1-A975-6F7E1346438C}" srcOrd="5" destOrd="0" presId="urn:microsoft.com/office/officeart/2009/3/layout/StepUpProcess"/>
    <dgm:cxn modelId="{DC1FB0EE-6EB7-4E5B-A9C0-75494BF9DD58}" type="presParOf" srcId="{4257FA1B-C5D9-4EA1-A975-6F7E1346438C}" destId="{BE7AAA5C-CAFF-4709-BCD3-BB54A47652F4}" srcOrd="0" destOrd="0" presId="urn:microsoft.com/office/officeart/2009/3/layout/StepUpProcess"/>
    <dgm:cxn modelId="{AC4E25DE-FA3D-4175-92BA-BA70EFB975F0}" type="presParOf" srcId="{53308DA8-4F45-4FC3-8BD0-4CE1A4DC8A3A}" destId="{F4FA3884-8571-4021-8BD0-6CD94A755957}" srcOrd="6" destOrd="0" presId="urn:microsoft.com/office/officeart/2009/3/layout/StepUpProcess"/>
    <dgm:cxn modelId="{3FB6BB87-710F-4392-976C-94912EAF8833}" type="presParOf" srcId="{F4FA3884-8571-4021-8BD0-6CD94A755957}" destId="{5EC0FDAC-15F3-40B8-988B-2799DFA7B1BE}" srcOrd="0" destOrd="0" presId="urn:microsoft.com/office/officeart/2009/3/layout/StepUpProcess"/>
    <dgm:cxn modelId="{CC8A9E5D-35D4-4A11-8C6C-FA246FCADB24}" type="presParOf" srcId="{F4FA3884-8571-4021-8BD0-6CD94A755957}" destId="{9A01428F-E8FF-488D-AFAB-2A516FFB6FD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4A5BFB-8441-460D-87E7-E1D9D553D6F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BC69205-60A2-4915-A842-CC4F68F26583}">
      <dgm:prSet phldrT="[Текст]"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</a:p>
      </dgm:t>
    </dgm:pt>
    <dgm:pt modelId="{BF3746C2-571C-4692-84D7-B58B7C6CF09D}" type="parTrans" cxnId="{3D0C52B4-8D13-456A-BC67-A6E2346D5B2A}">
      <dgm:prSet/>
      <dgm:spPr/>
      <dgm:t>
        <a:bodyPr/>
        <a:lstStyle/>
        <a:p>
          <a:endParaRPr lang="uk-UA"/>
        </a:p>
      </dgm:t>
    </dgm:pt>
    <dgm:pt modelId="{E24CB095-343D-4713-9DE5-6142F6AE2F74}" type="sibTrans" cxnId="{3D0C52B4-8D13-456A-BC67-A6E2346D5B2A}">
      <dgm:prSet/>
      <dgm:spPr/>
      <dgm:t>
        <a:bodyPr/>
        <a:lstStyle/>
        <a:p>
          <a:endParaRPr lang="uk-UA"/>
        </a:p>
      </dgm:t>
    </dgm:pt>
    <dgm:pt modelId="{741FCA9B-4E56-4D8C-BA49-22E379424AA0}">
      <dgm:prSet phldrT="[Текст]"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AE590-AA7C-4AC2-A094-3E9554A20325}" type="parTrans" cxnId="{AA56910F-5BA3-44A5-9305-E859626997F4}">
      <dgm:prSet/>
      <dgm:spPr/>
      <dgm:t>
        <a:bodyPr/>
        <a:lstStyle/>
        <a:p>
          <a:endParaRPr lang="uk-UA"/>
        </a:p>
      </dgm:t>
    </dgm:pt>
    <dgm:pt modelId="{92019CDE-9248-409E-82DB-959EA6243F1F}" type="sibTrans" cxnId="{AA56910F-5BA3-44A5-9305-E859626997F4}">
      <dgm:prSet/>
      <dgm:spPr/>
      <dgm:t>
        <a:bodyPr/>
        <a:lstStyle/>
        <a:p>
          <a:endParaRPr lang="uk-UA"/>
        </a:p>
      </dgm:t>
    </dgm:pt>
    <dgm:pt modelId="{979C3427-4ECA-4B32-A631-1A00BDA78F36}">
      <dgm:prSet phldrT="[Текст]"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BABB2-B9B7-4320-9625-D83F904C4A0E}" type="parTrans" cxnId="{1D1E6281-8F7C-4D64-9874-FF0B5CF96395}">
      <dgm:prSet/>
      <dgm:spPr/>
      <dgm:t>
        <a:bodyPr/>
        <a:lstStyle/>
        <a:p>
          <a:endParaRPr lang="uk-UA"/>
        </a:p>
      </dgm:t>
    </dgm:pt>
    <dgm:pt modelId="{25D9416E-3DE9-47FF-98C1-DFF97B9D00A9}" type="sibTrans" cxnId="{1D1E6281-8F7C-4D64-9874-FF0B5CF96395}">
      <dgm:prSet/>
      <dgm:spPr/>
      <dgm:t>
        <a:bodyPr/>
        <a:lstStyle/>
        <a:p>
          <a:endParaRPr lang="uk-UA"/>
        </a:p>
      </dgm:t>
    </dgm:pt>
    <dgm:pt modelId="{5EC61D0F-B07E-45A5-AC2A-9D6D7CBC8EDA}" type="pres">
      <dgm:prSet presAssocID="{E24A5BFB-8441-460D-87E7-E1D9D553D6F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D9FC5D-86ED-4DDE-B88D-9E34671D275B}" type="pres">
      <dgm:prSet presAssocID="{E24A5BFB-8441-460D-87E7-E1D9D553D6FF}" presName="arrow" presStyleLbl="bgShp" presStyleIdx="0" presStyleCnt="1" custLinFactNeighborX="15227" custLinFactNeighborY="9895"/>
      <dgm:spPr/>
    </dgm:pt>
    <dgm:pt modelId="{8D20CDB6-FB73-4A21-AD79-46568CC79E4C}" type="pres">
      <dgm:prSet presAssocID="{E24A5BFB-8441-460D-87E7-E1D9D553D6FF}" presName="arrowDiagram3" presStyleCnt="0"/>
      <dgm:spPr/>
    </dgm:pt>
    <dgm:pt modelId="{77E583C4-FDD3-4F51-80D3-49AD499E576B}" type="pres">
      <dgm:prSet presAssocID="{7BC69205-60A2-4915-A842-CC4F68F26583}" presName="bullet3a" presStyleLbl="node1" presStyleIdx="0" presStyleCnt="3" custLinFactX="100000" custLinFactY="138000" custLinFactNeighborX="188863" custLinFactNeighborY="200000"/>
      <dgm:spPr/>
    </dgm:pt>
    <dgm:pt modelId="{AE2350BF-E10A-46B2-863B-B736E6E0DA2F}" type="pres">
      <dgm:prSet presAssocID="{7BC69205-60A2-4915-A842-CC4F68F26583}" presName="textBox3a" presStyleLbl="revTx" presStyleIdx="0" presStyleCnt="3" custScaleX="95096" custScaleY="69314" custLinFactNeighborX="30569" custLinFactNeighborY="-84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E6DEEE-B830-475B-8DC2-5FD886EED28A}" type="pres">
      <dgm:prSet presAssocID="{741FCA9B-4E56-4D8C-BA49-22E379424AA0}" presName="bullet3b" presStyleLbl="node1" presStyleIdx="1" presStyleCnt="3" custLinFactY="61770" custLinFactNeighborX="34211" custLinFactNeighborY="100000"/>
      <dgm:spPr/>
    </dgm:pt>
    <dgm:pt modelId="{31273189-B345-48CB-81F1-F905A9058063}" type="pres">
      <dgm:prSet presAssocID="{741FCA9B-4E56-4D8C-BA49-22E379424AA0}" presName="textBox3b" presStyleLbl="revTx" presStyleIdx="1" presStyleCnt="3" custScaleX="87489" custScaleY="71468" custLinFactNeighborX="4196" custLinFactNeighborY="-112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5E8964-445E-42BA-9CDF-C18FDBB51F4B}" type="pres">
      <dgm:prSet presAssocID="{979C3427-4ECA-4B32-A631-1A00BDA78F36}" presName="bullet3c" presStyleLbl="node1" presStyleIdx="2" presStyleCnt="3" custLinFactNeighborX="-60611" custLinFactNeighborY="825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05F162F-E6D1-48AD-A86B-518641075BEB}" type="pres">
      <dgm:prSet presAssocID="{979C3427-4ECA-4B32-A631-1A00BDA78F36}" presName="textBox3c" presStyleLbl="revTx" presStyleIdx="2" presStyleCnt="3" custLinFactNeighborX="-10470" custLinFactNeighborY="-51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7F3C1BB-2F68-4A2A-93A0-DF2026E79437}" type="presOf" srcId="{741FCA9B-4E56-4D8C-BA49-22E379424AA0}" destId="{31273189-B345-48CB-81F1-F905A9058063}" srcOrd="0" destOrd="0" presId="urn:microsoft.com/office/officeart/2005/8/layout/arrow2"/>
    <dgm:cxn modelId="{3FCDBB94-6F2A-4794-B74A-0CE7A6872B5E}" type="presOf" srcId="{979C3427-4ECA-4B32-A631-1A00BDA78F36}" destId="{B05F162F-E6D1-48AD-A86B-518641075BEB}" srcOrd="0" destOrd="0" presId="urn:microsoft.com/office/officeart/2005/8/layout/arrow2"/>
    <dgm:cxn modelId="{53F4066C-EB7C-4727-9043-0E7D35F26AEB}" type="presOf" srcId="{7BC69205-60A2-4915-A842-CC4F68F26583}" destId="{AE2350BF-E10A-46B2-863B-B736E6E0DA2F}" srcOrd="0" destOrd="0" presId="urn:microsoft.com/office/officeart/2005/8/layout/arrow2"/>
    <dgm:cxn modelId="{1D1E6281-8F7C-4D64-9874-FF0B5CF96395}" srcId="{E24A5BFB-8441-460D-87E7-E1D9D553D6FF}" destId="{979C3427-4ECA-4B32-A631-1A00BDA78F36}" srcOrd="2" destOrd="0" parTransId="{D5FBABB2-B9B7-4320-9625-D83F904C4A0E}" sibTransId="{25D9416E-3DE9-47FF-98C1-DFF97B9D00A9}"/>
    <dgm:cxn modelId="{3D0C52B4-8D13-456A-BC67-A6E2346D5B2A}" srcId="{E24A5BFB-8441-460D-87E7-E1D9D553D6FF}" destId="{7BC69205-60A2-4915-A842-CC4F68F26583}" srcOrd="0" destOrd="0" parTransId="{BF3746C2-571C-4692-84D7-B58B7C6CF09D}" sibTransId="{E24CB095-343D-4713-9DE5-6142F6AE2F74}"/>
    <dgm:cxn modelId="{F7548125-ADEB-4AAE-A804-5D69BD544D82}" type="presOf" srcId="{E24A5BFB-8441-460D-87E7-E1D9D553D6FF}" destId="{5EC61D0F-B07E-45A5-AC2A-9D6D7CBC8EDA}" srcOrd="0" destOrd="0" presId="urn:microsoft.com/office/officeart/2005/8/layout/arrow2"/>
    <dgm:cxn modelId="{AA56910F-5BA3-44A5-9305-E859626997F4}" srcId="{E24A5BFB-8441-460D-87E7-E1D9D553D6FF}" destId="{741FCA9B-4E56-4D8C-BA49-22E379424AA0}" srcOrd="1" destOrd="0" parTransId="{9E1AE590-AA7C-4AC2-A094-3E9554A20325}" sibTransId="{92019CDE-9248-409E-82DB-959EA6243F1F}"/>
    <dgm:cxn modelId="{94CC4135-53F3-4324-8D4B-9931C7E3AE81}" type="presParOf" srcId="{5EC61D0F-B07E-45A5-AC2A-9D6D7CBC8EDA}" destId="{64D9FC5D-86ED-4DDE-B88D-9E34671D275B}" srcOrd="0" destOrd="0" presId="urn:microsoft.com/office/officeart/2005/8/layout/arrow2"/>
    <dgm:cxn modelId="{AB1826F3-48FF-49C1-8D5F-9EF7D21CD926}" type="presParOf" srcId="{5EC61D0F-B07E-45A5-AC2A-9D6D7CBC8EDA}" destId="{8D20CDB6-FB73-4A21-AD79-46568CC79E4C}" srcOrd="1" destOrd="0" presId="urn:microsoft.com/office/officeart/2005/8/layout/arrow2"/>
    <dgm:cxn modelId="{7E54AAE8-50D4-402E-80FE-A88480B598EA}" type="presParOf" srcId="{8D20CDB6-FB73-4A21-AD79-46568CC79E4C}" destId="{77E583C4-FDD3-4F51-80D3-49AD499E576B}" srcOrd="0" destOrd="0" presId="urn:microsoft.com/office/officeart/2005/8/layout/arrow2"/>
    <dgm:cxn modelId="{CA904586-87D6-49DC-A06A-EC894B061BEF}" type="presParOf" srcId="{8D20CDB6-FB73-4A21-AD79-46568CC79E4C}" destId="{AE2350BF-E10A-46B2-863B-B736E6E0DA2F}" srcOrd="1" destOrd="0" presId="urn:microsoft.com/office/officeart/2005/8/layout/arrow2"/>
    <dgm:cxn modelId="{6F41E775-77C1-45BA-9383-C8DCA21C1756}" type="presParOf" srcId="{8D20CDB6-FB73-4A21-AD79-46568CC79E4C}" destId="{D7E6DEEE-B830-475B-8DC2-5FD886EED28A}" srcOrd="2" destOrd="0" presId="urn:microsoft.com/office/officeart/2005/8/layout/arrow2"/>
    <dgm:cxn modelId="{2B4CFBA1-C12D-4536-A474-DC66C324B878}" type="presParOf" srcId="{8D20CDB6-FB73-4A21-AD79-46568CC79E4C}" destId="{31273189-B345-48CB-81F1-F905A9058063}" srcOrd="3" destOrd="0" presId="urn:microsoft.com/office/officeart/2005/8/layout/arrow2"/>
    <dgm:cxn modelId="{D8807053-8D98-4A6D-A359-E9558FBCE547}" type="presParOf" srcId="{8D20CDB6-FB73-4A21-AD79-46568CC79E4C}" destId="{425E8964-445E-42BA-9CDF-C18FDBB51F4B}" srcOrd="4" destOrd="0" presId="urn:microsoft.com/office/officeart/2005/8/layout/arrow2"/>
    <dgm:cxn modelId="{F9E096A5-9AA7-4156-A30C-7429EDCCEE0C}" type="presParOf" srcId="{8D20CDB6-FB73-4A21-AD79-46568CC79E4C}" destId="{B05F162F-E6D1-48AD-A86B-518641075BE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5FD2DF-2093-4704-A8FF-D0114FBA0E6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D635C2F-0300-4890-9FFB-96414E3E8A3D}">
      <dgm:prSet phldrT="[Текст]"/>
      <dgm:spPr/>
      <dgm:t>
        <a:bodyPr/>
        <a:lstStyle/>
        <a:p>
          <a:endParaRPr lang="uk-UA" dirty="0"/>
        </a:p>
      </dgm:t>
    </dgm:pt>
    <dgm:pt modelId="{2A6CC9D0-8C72-48A1-8896-24F5892338DE}" type="parTrans" cxnId="{829A0BF9-C641-4A67-909A-FCA7E03FE8D5}">
      <dgm:prSet/>
      <dgm:spPr/>
      <dgm:t>
        <a:bodyPr/>
        <a:lstStyle/>
        <a:p>
          <a:endParaRPr lang="uk-UA"/>
        </a:p>
      </dgm:t>
    </dgm:pt>
    <dgm:pt modelId="{51DC08EC-9678-4922-811E-B83A02A87D85}" type="sibTrans" cxnId="{829A0BF9-C641-4A67-909A-FCA7E03FE8D5}">
      <dgm:prSet/>
      <dgm:spPr/>
      <dgm:t>
        <a:bodyPr/>
        <a:lstStyle/>
        <a:p>
          <a:endParaRPr lang="uk-UA"/>
        </a:p>
      </dgm:t>
    </dgm:pt>
    <dgm:pt modelId="{AABDB275-00FB-4F8F-B802-98F00AF34E8D}">
      <dgm:prSet phldrT="[Текст]"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0,03 % </a:t>
          </a:r>
        </a:p>
      </dgm:t>
    </dgm:pt>
    <dgm:pt modelId="{CA816FD6-6DE7-48E6-84FB-D022654450DE}" type="parTrans" cxnId="{4F7061A3-8D5A-49E9-A2A6-8801337D5462}">
      <dgm:prSet/>
      <dgm:spPr/>
      <dgm:t>
        <a:bodyPr/>
        <a:lstStyle/>
        <a:p>
          <a:endParaRPr lang="uk-UA"/>
        </a:p>
      </dgm:t>
    </dgm:pt>
    <dgm:pt modelId="{0B5399F9-C6D7-4E56-AA23-47D1395995A5}" type="sibTrans" cxnId="{4F7061A3-8D5A-49E9-A2A6-8801337D5462}">
      <dgm:prSet/>
      <dgm:spPr/>
      <dgm:t>
        <a:bodyPr/>
        <a:lstStyle/>
        <a:p>
          <a:endParaRPr lang="uk-UA"/>
        </a:p>
      </dgm:t>
    </dgm:pt>
    <dgm:pt modelId="{C9239089-08B5-45BE-95CE-9CFBFC72C191}">
      <dgm:prSet phldrT="[Текст]"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0,02 % </a:t>
          </a:r>
        </a:p>
      </dgm:t>
    </dgm:pt>
    <dgm:pt modelId="{31F4019E-8E2B-4645-B9AB-16C473E31EA1}" type="parTrans" cxnId="{A24A990B-ED46-44F8-925F-47F21341206B}">
      <dgm:prSet/>
      <dgm:spPr/>
      <dgm:t>
        <a:bodyPr/>
        <a:lstStyle/>
        <a:p>
          <a:endParaRPr lang="uk-UA"/>
        </a:p>
      </dgm:t>
    </dgm:pt>
    <dgm:pt modelId="{B9BE3776-07CE-4540-93AA-4C954BF581A0}" type="sibTrans" cxnId="{A24A990B-ED46-44F8-925F-47F21341206B}">
      <dgm:prSet/>
      <dgm:spPr/>
      <dgm:t>
        <a:bodyPr/>
        <a:lstStyle/>
        <a:p>
          <a:endParaRPr lang="uk-UA"/>
        </a:p>
      </dgm:t>
    </dgm:pt>
    <dgm:pt modelId="{629CC045-2AC4-4CE4-A60E-6798E3FB6804}">
      <dgm:prSet phldrT="[Текст]"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0,05 % </a:t>
          </a:r>
        </a:p>
      </dgm:t>
    </dgm:pt>
    <dgm:pt modelId="{B7018797-22FB-47E4-9A24-041120762A52}" type="sibTrans" cxnId="{1F785D30-1C6B-4F92-8E36-ED10E24DCA5A}">
      <dgm:prSet/>
      <dgm:spPr/>
      <dgm:t>
        <a:bodyPr/>
        <a:lstStyle/>
        <a:p>
          <a:endParaRPr lang="uk-UA"/>
        </a:p>
      </dgm:t>
    </dgm:pt>
    <dgm:pt modelId="{81FA1828-F567-43F0-ADD2-AFEA24F0BBFF}" type="parTrans" cxnId="{1F785D30-1C6B-4F92-8E36-ED10E24DCA5A}">
      <dgm:prSet/>
      <dgm:spPr/>
      <dgm:t>
        <a:bodyPr/>
        <a:lstStyle/>
        <a:p>
          <a:endParaRPr lang="uk-UA"/>
        </a:p>
      </dgm:t>
    </dgm:pt>
    <dgm:pt modelId="{E72DAFA0-75CB-4E2D-A683-56956F86418E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0,001 % </a:t>
          </a:r>
        </a:p>
      </dgm:t>
    </dgm:pt>
    <dgm:pt modelId="{EC490E6B-15CA-4CDE-B777-68065719CDD3}" type="parTrans" cxnId="{18379491-386F-4F09-9804-D75542B81DBC}">
      <dgm:prSet/>
      <dgm:spPr/>
      <dgm:t>
        <a:bodyPr/>
        <a:lstStyle/>
        <a:p>
          <a:endParaRPr lang="uk-UA"/>
        </a:p>
      </dgm:t>
    </dgm:pt>
    <dgm:pt modelId="{8A5C314E-3A37-4E8E-9221-400736F7AC5B}" type="sibTrans" cxnId="{18379491-386F-4F09-9804-D75542B81DBC}">
      <dgm:prSet/>
      <dgm:spPr/>
      <dgm:t>
        <a:bodyPr/>
        <a:lstStyle/>
        <a:p>
          <a:endParaRPr lang="uk-UA"/>
        </a:p>
      </dgm:t>
    </dgm:pt>
    <dgm:pt modelId="{1D9DBA99-2476-425D-B3A2-17B8A9E58454}" type="pres">
      <dgm:prSet presAssocID="{045FD2DF-2093-4704-A8FF-D0114FBA0E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9E197DD-D17C-49F4-8D33-3E433D990E50}" type="pres">
      <dgm:prSet presAssocID="{2D635C2F-0300-4890-9FFB-96414E3E8A3D}" presName="composite" presStyleCnt="0"/>
      <dgm:spPr/>
    </dgm:pt>
    <dgm:pt modelId="{61BC1F83-2A44-45A7-8C31-743D185731C6}" type="pres">
      <dgm:prSet presAssocID="{2D635C2F-0300-4890-9FFB-96414E3E8A3D}" presName="imagSh" presStyleLbl="bgImgPlace1" presStyleIdx="0" presStyleCnt="5" custLinFactNeighborX="715" custLinFactNeighborY="-1214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uk-UA"/>
        </a:p>
      </dgm:t>
    </dgm:pt>
    <dgm:pt modelId="{6F4B51D5-391F-41F4-8F92-2F53A06A2B44}" type="pres">
      <dgm:prSet presAssocID="{2D635C2F-0300-4890-9FFB-96414E3E8A3D}" presName="tx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D0C778-E7EC-44EF-883B-50BE6F54F52C}" type="pres">
      <dgm:prSet presAssocID="{51DC08EC-9678-4922-811E-B83A02A87D85}" presName="sibTrans" presStyleLbl="sibTrans2D1" presStyleIdx="0" presStyleCnt="4"/>
      <dgm:spPr/>
      <dgm:t>
        <a:bodyPr/>
        <a:lstStyle/>
        <a:p>
          <a:endParaRPr lang="uk-UA"/>
        </a:p>
      </dgm:t>
    </dgm:pt>
    <dgm:pt modelId="{3DDF458D-951B-4DD0-9697-3A730336F31C}" type="pres">
      <dgm:prSet presAssocID="{51DC08EC-9678-4922-811E-B83A02A87D85}" presName="connTx" presStyleLbl="sibTrans2D1" presStyleIdx="0" presStyleCnt="4"/>
      <dgm:spPr/>
      <dgm:t>
        <a:bodyPr/>
        <a:lstStyle/>
        <a:p>
          <a:endParaRPr lang="uk-UA"/>
        </a:p>
      </dgm:t>
    </dgm:pt>
    <dgm:pt modelId="{FC509391-A8D0-4E93-A685-4CC1807BA7A7}" type="pres">
      <dgm:prSet presAssocID="{629CC045-2AC4-4CE4-A60E-6798E3FB6804}" presName="composite" presStyleCnt="0"/>
      <dgm:spPr/>
    </dgm:pt>
    <dgm:pt modelId="{5859756F-F3BB-4423-AF65-74A038A28231}" type="pres">
      <dgm:prSet presAssocID="{629CC045-2AC4-4CE4-A60E-6798E3FB6804}" presName="imagSh" presStyleLbl="bgImgPlace1" presStyleIdx="1" presStyleCnt="5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uk-UA"/>
        </a:p>
      </dgm:t>
    </dgm:pt>
    <dgm:pt modelId="{9568FB57-CA3A-4889-BE42-D0DA985C30B5}" type="pres">
      <dgm:prSet presAssocID="{629CC045-2AC4-4CE4-A60E-6798E3FB6804}" presName="tx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B53810-EB76-46BA-A755-56DACD874E0D}" type="pres">
      <dgm:prSet presAssocID="{B7018797-22FB-47E4-9A24-041120762A52}" presName="sibTrans" presStyleLbl="sibTrans2D1" presStyleIdx="1" presStyleCnt="4"/>
      <dgm:spPr/>
      <dgm:t>
        <a:bodyPr/>
        <a:lstStyle/>
        <a:p>
          <a:endParaRPr lang="uk-UA"/>
        </a:p>
      </dgm:t>
    </dgm:pt>
    <dgm:pt modelId="{9ABF3633-C40F-44D0-AB68-31789C78EAA8}" type="pres">
      <dgm:prSet presAssocID="{B7018797-22FB-47E4-9A24-041120762A52}" presName="connTx" presStyleLbl="sibTrans2D1" presStyleIdx="1" presStyleCnt="4"/>
      <dgm:spPr/>
      <dgm:t>
        <a:bodyPr/>
        <a:lstStyle/>
        <a:p>
          <a:endParaRPr lang="uk-UA"/>
        </a:p>
      </dgm:t>
    </dgm:pt>
    <dgm:pt modelId="{E19CB6A4-0D10-4730-A29C-77A6162096AC}" type="pres">
      <dgm:prSet presAssocID="{AABDB275-00FB-4F8F-B802-98F00AF34E8D}" presName="composite" presStyleCnt="0"/>
      <dgm:spPr/>
    </dgm:pt>
    <dgm:pt modelId="{A7A016D8-5D14-483F-A4AA-491A60E87855}" type="pres">
      <dgm:prSet presAssocID="{AABDB275-00FB-4F8F-B802-98F00AF34E8D}" presName="imagSh" presStyleLbl="bgImgPlace1" presStyleIdx="2" presStyleCnt="5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uk-UA"/>
        </a:p>
      </dgm:t>
    </dgm:pt>
    <dgm:pt modelId="{CD72A85E-CA44-47AE-AA5A-CEE7185D1717}" type="pres">
      <dgm:prSet presAssocID="{AABDB275-00FB-4F8F-B802-98F00AF34E8D}" presName="tx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EDF9A5-2C9D-440A-B524-D73B70364D9C}" type="pres">
      <dgm:prSet presAssocID="{0B5399F9-C6D7-4E56-AA23-47D1395995A5}" presName="sibTrans" presStyleLbl="sibTrans2D1" presStyleIdx="2" presStyleCnt="4"/>
      <dgm:spPr/>
      <dgm:t>
        <a:bodyPr/>
        <a:lstStyle/>
        <a:p>
          <a:endParaRPr lang="uk-UA"/>
        </a:p>
      </dgm:t>
    </dgm:pt>
    <dgm:pt modelId="{803964B9-5FE1-4249-BCC9-7C4F8AEC519A}" type="pres">
      <dgm:prSet presAssocID="{0B5399F9-C6D7-4E56-AA23-47D1395995A5}" presName="connTx" presStyleLbl="sibTrans2D1" presStyleIdx="2" presStyleCnt="4"/>
      <dgm:spPr/>
      <dgm:t>
        <a:bodyPr/>
        <a:lstStyle/>
        <a:p>
          <a:endParaRPr lang="uk-UA"/>
        </a:p>
      </dgm:t>
    </dgm:pt>
    <dgm:pt modelId="{C690C150-EFFC-4152-AC62-53864635B524}" type="pres">
      <dgm:prSet presAssocID="{C9239089-08B5-45BE-95CE-9CFBFC72C191}" presName="composite" presStyleCnt="0"/>
      <dgm:spPr/>
    </dgm:pt>
    <dgm:pt modelId="{C2BCED81-1908-4A43-A991-39C281235076}" type="pres">
      <dgm:prSet presAssocID="{C9239089-08B5-45BE-95CE-9CFBFC72C191}" presName="imagSh" presStyleLbl="bgImgPlace1" presStyleIdx="3" presStyleCnt="5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uk-UA"/>
        </a:p>
      </dgm:t>
    </dgm:pt>
    <dgm:pt modelId="{67CD84F8-63F9-4D40-806A-46529BEF5DE4}" type="pres">
      <dgm:prSet presAssocID="{C9239089-08B5-45BE-95CE-9CFBFC72C191}" presName="tx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98E51D-C4BF-425F-A198-EABF552B87C5}" type="pres">
      <dgm:prSet presAssocID="{B9BE3776-07CE-4540-93AA-4C954BF581A0}" presName="sibTrans" presStyleLbl="sibTrans2D1" presStyleIdx="3" presStyleCnt="4"/>
      <dgm:spPr/>
      <dgm:t>
        <a:bodyPr/>
        <a:lstStyle/>
        <a:p>
          <a:endParaRPr lang="uk-UA"/>
        </a:p>
      </dgm:t>
    </dgm:pt>
    <dgm:pt modelId="{0DA1A408-4954-4925-B111-58F752275165}" type="pres">
      <dgm:prSet presAssocID="{B9BE3776-07CE-4540-93AA-4C954BF581A0}" presName="connTx" presStyleLbl="sibTrans2D1" presStyleIdx="3" presStyleCnt="4"/>
      <dgm:spPr/>
      <dgm:t>
        <a:bodyPr/>
        <a:lstStyle/>
        <a:p>
          <a:endParaRPr lang="uk-UA"/>
        </a:p>
      </dgm:t>
    </dgm:pt>
    <dgm:pt modelId="{E2416593-9719-42AF-8AD4-2A04A15D6FFB}" type="pres">
      <dgm:prSet presAssocID="{E72DAFA0-75CB-4E2D-A683-56956F86418E}" presName="composite" presStyleCnt="0"/>
      <dgm:spPr/>
    </dgm:pt>
    <dgm:pt modelId="{B4DE97DE-7FF7-445E-9765-EA75F30B761F}" type="pres">
      <dgm:prSet presAssocID="{E72DAFA0-75CB-4E2D-A683-56956F86418E}" presName="imagSh" presStyleLbl="bgImgPlace1" presStyleIdx="4" presStyleCnt="5"/>
      <dgm:spPr>
        <a:solidFill>
          <a:schemeClr val="accent1">
            <a:lumMod val="40000"/>
            <a:lumOff val="60000"/>
          </a:schemeClr>
        </a:solidFill>
      </dgm:spPr>
    </dgm:pt>
    <dgm:pt modelId="{53FFF269-3D08-41D9-A344-D861BEEFFDF5}" type="pres">
      <dgm:prSet presAssocID="{E72DAFA0-75CB-4E2D-A683-56956F86418E}" presName="tx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B610ABB-37E7-42E9-A4E1-7644CA404D47}" type="presOf" srcId="{B9BE3776-07CE-4540-93AA-4C954BF581A0}" destId="{6698E51D-C4BF-425F-A198-EABF552B87C5}" srcOrd="0" destOrd="0" presId="urn:microsoft.com/office/officeart/2005/8/layout/hProcess10"/>
    <dgm:cxn modelId="{A24A990B-ED46-44F8-925F-47F21341206B}" srcId="{045FD2DF-2093-4704-A8FF-D0114FBA0E6C}" destId="{C9239089-08B5-45BE-95CE-9CFBFC72C191}" srcOrd="3" destOrd="0" parTransId="{31F4019E-8E2B-4645-B9AB-16C473E31EA1}" sibTransId="{B9BE3776-07CE-4540-93AA-4C954BF581A0}"/>
    <dgm:cxn modelId="{829A0BF9-C641-4A67-909A-FCA7E03FE8D5}" srcId="{045FD2DF-2093-4704-A8FF-D0114FBA0E6C}" destId="{2D635C2F-0300-4890-9FFB-96414E3E8A3D}" srcOrd="0" destOrd="0" parTransId="{2A6CC9D0-8C72-48A1-8896-24F5892338DE}" sibTransId="{51DC08EC-9678-4922-811E-B83A02A87D85}"/>
    <dgm:cxn modelId="{1F785D30-1C6B-4F92-8E36-ED10E24DCA5A}" srcId="{045FD2DF-2093-4704-A8FF-D0114FBA0E6C}" destId="{629CC045-2AC4-4CE4-A60E-6798E3FB6804}" srcOrd="1" destOrd="0" parTransId="{81FA1828-F567-43F0-ADD2-AFEA24F0BBFF}" sibTransId="{B7018797-22FB-47E4-9A24-041120762A52}"/>
    <dgm:cxn modelId="{4F7061A3-8D5A-49E9-A2A6-8801337D5462}" srcId="{045FD2DF-2093-4704-A8FF-D0114FBA0E6C}" destId="{AABDB275-00FB-4F8F-B802-98F00AF34E8D}" srcOrd="2" destOrd="0" parTransId="{CA816FD6-6DE7-48E6-84FB-D022654450DE}" sibTransId="{0B5399F9-C6D7-4E56-AA23-47D1395995A5}"/>
    <dgm:cxn modelId="{2BE1313D-8D87-4CD5-9582-B61E67E3D8EC}" type="presOf" srcId="{045FD2DF-2093-4704-A8FF-D0114FBA0E6C}" destId="{1D9DBA99-2476-425D-B3A2-17B8A9E58454}" srcOrd="0" destOrd="0" presId="urn:microsoft.com/office/officeart/2005/8/layout/hProcess10"/>
    <dgm:cxn modelId="{FA2B2FAB-7A02-43AC-B186-E08DC3E809B1}" type="presOf" srcId="{0B5399F9-C6D7-4E56-AA23-47D1395995A5}" destId="{803964B9-5FE1-4249-BCC9-7C4F8AEC519A}" srcOrd="1" destOrd="0" presId="urn:microsoft.com/office/officeart/2005/8/layout/hProcess10"/>
    <dgm:cxn modelId="{2A5E5706-3F3D-4A02-BE09-2DBC219D3553}" type="presOf" srcId="{51DC08EC-9678-4922-811E-B83A02A87D85}" destId="{3DDF458D-951B-4DD0-9697-3A730336F31C}" srcOrd="1" destOrd="0" presId="urn:microsoft.com/office/officeart/2005/8/layout/hProcess10"/>
    <dgm:cxn modelId="{34DB3E7F-82EA-4EC1-AE76-923C1A546538}" type="presOf" srcId="{B7018797-22FB-47E4-9A24-041120762A52}" destId="{9ABF3633-C40F-44D0-AB68-31789C78EAA8}" srcOrd="1" destOrd="0" presId="urn:microsoft.com/office/officeart/2005/8/layout/hProcess10"/>
    <dgm:cxn modelId="{96421545-290E-4170-BDC8-FCFC12EAED85}" type="presOf" srcId="{51DC08EC-9678-4922-811E-B83A02A87D85}" destId="{51D0C778-E7EC-44EF-883B-50BE6F54F52C}" srcOrd="0" destOrd="0" presId="urn:microsoft.com/office/officeart/2005/8/layout/hProcess10"/>
    <dgm:cxn modelId="{A50CD7DE-5266-49E5-B5DF-37F33C875D72}" type="presOf" srcId="{E72DAFA0-75CB-4E2D-A683-56956F86418E}" destId="{53FFF269-3D08-41D9-A344-D861BEEFFDF5}" srcOrd="0" destOrd="0" presId="urn:microsoft.com/office/officeart/2005/8/layout/hProcess10"/>
    <dgm:cxn modelId="{E24D0E29-9E3A-48F4-97A5-6124BB517A49}" type="presOf" srcId="{B9BE3776-07CE-4540-93AA-4C954BF581A0}" destId="{0DA1A408-4954-4925-B111-58F752275165}" srcOrd="1" destOrd="0" presId="urn:microsoft.com/office/officeart/2005/8/layout/hProcess10"/>
    <dgm:cxn modelId="{18379491-386F-4F09-9804-D75542B81DBC}" srcId="{045FD2DF-2093-4704-A8FF-D0114FBA0E6C}" destId="{E72DAFA0-75CB-4E2D-A683-56956F86418E}" srcOrd="4" destOrd="0" parTransId="{EC490E6B-15CA-4CDE-B777-68065719CDD3}" sibTransId="{8A5C314E-3A37-4E8E-9221-400736F7AC5B}"/>
    <dgm:cxn modelId="{4E833399-252B-4C7F-A099-D1260747C25E}" type="presOf" srcId="{B7018797-22FB-47E4-9A24-041120762A52}" destId="{03B53810-EB76-46BA-A755-56DACD874E0D}" srcOrd="0" destOrd="0" presId="urn:microsoft.com/office/officeart/2005/8/layout/hProcess10"/>
    <dgm:cxn modelId="{4E08EADA-FFA9-489C-95F6-01F922939228}" type="presOf" srcId="{0B5399F9-C6D7-4E56-AA23-47D1395995A5}" destId="{6DEDF9A5-2C9D-440A-B524-D73B70364D9C}" srcOrd="0" destOrd="0" presId="urn:microsoft.com/office/officeart/2005/8/layout/hProcess10"/>
    <dgm:cxn modelId="{A119E3C0-8E62-47DB-BCB5-CAAF1C25BFCA}" type="presOf" srcId="{AABDB275-00FB-4F8F-B802-98F00AF34E8D}" destId="{CD72A85E-CA44-47AE-AA5A-CEE7185D1717}" srcOrd="0" destOrd="0" presId="urn:microsoft.com/office/officeart/2005/8/layout/hProcess10"/>
    <dgm:cxn modelId="{C2C3558F-FEC6-4843-831D-94E9E01D5AC3}" type="presOf" srcId="{C9239089-08B5-45BE-95CE-9CFBFC72C191}" destId="{67CD84F8-63F9-4D40-806A-46529BEF5DE4}" srcOrd="0" destOrd="0" presId="urn:microsoft.com/office/officeart/2005/8/layout/hProcess10"/>
    <dgm:cxn modelId="{3E9D65CF-63FD-4A88-8F12-F41FF76B02BE}" type="presOf" srcId="{2D635C2F-0300-4890-9FFB-96414E3E8A3D}" destId="{6F4B51D5-391F-41F4-8F92-2F53A06A2B44}" srcOrd="0" destOrd="0" presId="urn:microsoft.com/office/officeart/2005/8/layout/hProcess10"/>
    <dgm:cxn modelId="{6A4B2CFC-2C9B-49EA-869B-6546A2B37884}" type="presOf" srcId="{629CC045-2AC4-4CE4-A60E-6798E3FB6804}" destId="{9568FB57-CA3A-4889-BE42-D0DA985C30B5}" srcOrd="0" destOrd="0" presId="urn:microsoft.com/office/officeart/2005/8/layout/hProcess10"/>
    <dgm:cxn modelId="{38C49BAB-FF12-4797-B93D-D3A83CE24403}" type="presParOf" srcId="{1D9DBA99-2476-425D-B3A2-17B8A9E58454}" destId="{B9E197DD-D17C-49F4-8D33-3E433D990E50}" srcOrd="0" destOrd="0" presId="urn:microsoft.com/office/officeart/2005/8/layout/hProcess10"/>
    <dgm:cxn modelId="{70DED50D-6130-4E0E-97B9-4EC765FFEDF5}" type="presParOf" srcId="{B9E197DD-D17C-49F4-8D33-3E433D990E50}" destId="{61BC1F83-2A44-45A7-8C31-743D185731C6}" srcOrd="0" destOrd="0" presId="urn:microsoft.com/office/officeart/2005/8/layout/hProcess10"/>
    <dgm:cxn modelId="{B5CBCDEC-5183-4E6A-B1FA-C0C5BB98AEE3}" type="presParOf" srcId="{B9E197DD-D17C-49F4-8D33-3E433D990E50}" destId="{6F4B51D5-391F-41F4-8F92-2F53A06A2B44}" srcOrd="1" destOrd="0" presId="urn:microsoft.com/office/officeart/2005/8/layout/hProcess10"/>
    <dgm:cxn modelId="{EE3B2EB4-0A38-4D1A-A95F-7B91796F4C2C}" type="presParOf" srcId="{1D9DBA99-2476-425D-B3A2-17B8A9E58454}" destId="{51D0C778-E7EC-44EF-883B-50BE6F54F52C}" srcOrd="1" destOrd="0" presId="urn:microsoft.com/office/officeart/2005/8/layout/hProcess10"/>
    <dgm:cxn modelId="{F015D9DC-8E01-4E83-B3E8-AC627D62AC86}" type="presParOf" srcId="{51D0C778-E7EC-44EF-883B-50BE6F54F52C}" destId="{3DDF458D-951B-4DD0-9697-3A730336F31C}" srcOrd="0" destOrd="0" presId="urn:microsoft.com/office/officeart/2005/8/layout/hProcess10"/>
    <dgm:cxn modelId="{8C7B9CC8-D4CD-4738-9D32-A53AE79C404E}" type="presParOf" srcId="{1D9DBA99-2476-425D-B3A2-17B8A9E58454}" destId="{FC509391-A8D0-4E93-A685-4CC1807BA7A7}" srcOrd="2" destOrd="0" presId="urn:microsoft.com/office/officeart/2005/8/layout/hProcess10"/>
    <dgm:cxn modelId="{DB84C8AF-B70F-4D97-AE58-EDA30259B276}" type="presParOf" srcId="{FC509391-A8D0-4E93-A685-4CC1807BA7A7}" destId="{5859756F-F3BB-4423-AF65-74A038A28231}" srcOrd="0" destOrd="0" presId="urn:microsoft.com/office/officeart/2005/8/layout/hProcess10"/>
    <dgm:cxn modelId="{6B52A7FA-2DFF-488B-8089-D2F5FA021784}" type="presParOf" srcId="{FC509391-A8D0-4E93-A685-4CC1807BA7A7}" destId="{9568FB57-CA3A-4889-BE42-D0DA985C30B5}" srcOrd="1" destOrd="0" presId="urn:microsoft.com/office/officeart/2005/8/layout/hProcess10"/>
    <dgm:cxn modelId="{ADA12D70-0BB0-4EB1-9CF9-6C9FB876A3DF}" type="presParOf" srcId="{1D9DBA99-2476-425D-B3A2-17B8A9E58454}" destId="{03B53810-EB76-46BA-A755-56DACD874E0D}" srcOrd="3" destOrd="0" presId="urn:microsoft.com/office/officeart/2005/8/layout/hProcess10"/>
    <dgm:cxn modelId="{3F8E4977-559F-4098-8167-6F7A6EEE91F2}" type="presParOf" srcId="{03B53810-EB76-46BA-A755-56DACD874E0D}" destId="{9ABF3633-C40F-44D0-AB68-31789C78EAA8}" srcOrd="0" destOrd="0" presId="urn:microsoft.com/office/officeart/2005/8/layout/hProcess10"/>
    <dgm:cxn modelId="{BF6E60DE-4159-4F14-B067-7FA4F917A242}" type="presParOf" srcId="{1D9DBA99-2476-425D-B3A2-17B8A9E58454}" destId="{E19CB6A4-0D10-4730-A29C-77A6162096AC}" srcOrd="4" destOrd="0" presId="urn:microsoft.com/office/officeart/2005/8/layout/hProcess10"/>
    <dgm:cxn modelId="{7CB86053-5C3B-4FAA-AD5F-4284E2C725B1}" type="presParOf" srcId="{E19CB6A4-0D10-4730-A29C-77A6162096AC}" destId="{A7A016D8-5D14-483F-A4AA-491A60E87855}" srcOrd="0" destOrd="0" presId="urn:microsoft.com/office/officeart/2005/8/layout/hProcess10"/>
    <dgm:cxn modelId="{3AEEC849-1D29-4642-9C4A-356516BCE6AE}" type="presParOf" srcId="{E19CB6A4-0D10-4730-A29C-77A6162096AC}" destId="{CD72A85E-CA44-47AE-AA5A-CEE7185D1717}" srcOrd="1" destOrd="0" presId="urn:microsoft.com/office/officeart/2005/8/layout/hProcess10"/>
    <dgm:cxn modelId="{A0A14320-3F17-4563-B2D8-8BEBA0EEA63B}" type="presParOf" srcId="{1D9DBA99-2476-425D-B3A2-17B8A9E58454}" destId="{6DEDF9A5-2C9D-440A-B524-D73B70364D9C}" srcOrd="5" destOrd="0" presId="urn:microsoft.com/office/officeart/2005/8/layout/hProcess10"/>
    <dgm:cxn modelId="{4001BFC6-4B05-4B8E-A5FE-3C1AEA9D5D70}" type="presParOf" srcId="{6DEDF9A5-2C9D-440A-B524-D73B70364D9C}" destId="{803964B9-5FE1-4249-BCC9-7C4F8AEC519A}" srcOrd="0" destOrd="0" presId="urn:microsoft.com/office/officeart/2005/8/layout/hProcess10"/>
    <dgm:cxn modelId="{B539982A-EA8D-4DF6-A6A6-CDFA2FB511F1}" type="presParOf" srcId="{1D9DBA99-2476-425D-B3A2-17B8A9E58454}" destId="{C690C150-EFFC-4152-AC62-53864635B524}" srcOrd="6" destOrd="0" presId="urn:microsoft.com/office/officeart/2005/8/layout/hProcess10"/>
    <dgm:cxn modelId="{B7EDC136-BF43-4F9B-943D-9C1106FE6181}" type="presParOf" srcId="{C690C150-EFFC-4152-AC62-53864635B524}" destId="{C2BCED81-1908-4A43-A991-39C281235076}" srcOrd="0" destOrd="0" presId="urn:microsoft.com/office/officeart/2005/8/layout/hProcess10"/>
    <dgm:cxn modelId="{02792BBA-28DB-4BF8-93AD-D6976CBB4060}" type="presParOf" srcId="{C690C150-EFFC-4152-AC62-53864635B524}" destId="{67CD84F8-63F9-4D40-806A-46529BEF5DE4}" srcOrd="1" destOrd="0" presId="urn:microsoft.com/office/officeart/2005/8/layout/hProcess10"/>
    <dgm:cxn modelId="{46CE7811-5BC5-43C6-8D79-4F7EAC2C7CB5}" type="presParOf" srcId="{1D9DBA99-2476-425D-B3A2-17B8A9E58454}" destId="{6698E51D-C4BF-425F-A198-EABF552B87C5}" srcOrd="7" destOrd="0" presId="urn:microsoft.com/office/officeart/2005/8/layout/hProcess10"/>
    <dgm:cxn modelId="{BEC83CE4-287F-460E-8D6D-C80AAEA573EC}" type="presParOf" srcId="{6698E51D-C4BF-425F-A198-EABF552B87C5}" destId="{0DA1A408-4954-4925-B111-58F752275165}" srcOrd="0" destOrd="0" presId="urn:microsoft.com/office/officeart/2005/8/layout/hProcess10"/>
    <dgm:cxn modelId="{756C9D72-DA69-4584-BB4A-139A43DE8415}" type="presParOf" srcId="{1D9DBA99-2476-425D-B3A2-17B8A9E58454}" destId="{E2416593-9719-42AF-8AD4-2A04A15D6FFB}" srcOrd="8" destOrd="0" presId="urn:microsoft.com/office/officeart/2005/8/layout/hProcess10"/>
    <dgm:cxn modelId="{E5BBB8BE-342E-4502-8C77-183080F082DF}" type="presParOf" srcId="{E2416593-9719-42AF-8AD4-2A04A15D6FFB}" destId="{B4DE97DE-7FF7-445E-9765-EA75F30B761F}" srcOrd="0" destOrd="0" presId="urn:microsoft.com/office/officeart/2005/8/layout/hProcess10"/>
    <dgm:cxn modelId="{8F67A687-6D92-4B70-AACC-422050E1D1AB}" type="presParOf" srcId="{E2416593-9719-42AF-8AD4-2A04A15D6FFB}" destId="{53FFF269-3D08-41D9-A344-D861BEEFFDF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74F6C-0797-45E7-AB12-68BDBF9357C0}">
      <dsp:nvSpPr>
        <dsp:cNvPr id="0" name=""/>
        <dsp:cNvSpPr/>
      </dsp:nvSpPr>
      <dsp:spPr>
        <a:xfrm>
          <a:off x="0" y="0"/>
          <a:ext cx="2347477" cy="5134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єкти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житлової нерухомості  осіб, які </a:t>
          </a: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здійснюють піклування над дітьми з інвалідністю І групи 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(на один об'єкт)</a:t>
          </a:r>
          <a:endParaRPr lang="uk-UA" sz="1400" kern="1200" dirty="0"/>
        </a:p>
      </dsp:txBody>
      <dsp:txXfrm>
        <a:off x="0" y="2053882"/>
        <a:ext cx="2347477" cy="2053882"/>
      </dsp:txXfrm>
    </dsp:sp>
    <dsp:sp modelId="{7F9C932F-E544-45CF-85AA-B643FF12AF1A}">
      <dsp:nvSpPr>
        <dsp:cNvPr id="0" name=""/>
        <dsp:cNvSpPr/>
      </dsp:nvSpPr>
      <dsp:spPr>
        <a:xfrm>
          <a:off x="318809" y="108200"/>
          <a:ext cx="1709857" cy="17098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B519FE-2B67-43DB-B505-361B8A1A8D76}">
      <dsp:nvSpPr>
        <dsp:cNvPr id="0" name=""/>
        <dsp:cNvSpPr/>
      </dsp:nvSpPr>
      <dsp:spPr>
        <a:xfrm>
          <a:off x="2417901" y="0"/>
          <a:ext cx="2347477" cy="5134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єкти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житлової нерухомості </a:t>
          </a: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осіб з інвалідністю І</a:t>
          </a:r>
          <a:r>
            <a:rPr lang="uk-UA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групи  </a:t>
          </a:r>
          <a:r>
            <a:rPr lang="uk-UA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(на один об'єкт) 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7901" y="2053882"/>
        <a:ext cx="2347477" cy="2053882"/>
      </dsp:txXfrm>
    </dsp:sp>
    <dsp:sp modelId="{50A4180A-A855-4445-83A2-81A13C5E4F6C}">
      <dsp:nvSpPr>
        <dsp:cNvPr id="0" name=""/>
        <dsp:cNvSpPr/>
      </dsp:nvSpPr>
      <dsp:spPr>
        <a:xfrm>
          <a:off x="2736711" y="108200"/>
          <a:ext cx="1709857" cy="170985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CAF30F-E785-47B9-B14C-8116D9E465B8}">
      <dsp:nvSpPr>
        <dsp:cNvPr id="0" name=""/>
        <dsp:cNvSpPr/>
      </dsp:nvSpPr>
      <dsp:spPr>
        <a:xfrm>
          <a:off x="4835803" y="0"/>
          <a:ext cx="2347477" cy="5134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єкти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житлової нерухомості </a:t>
          </a: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осіб з інвалідністю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числа учасників ліквідації наслідків аварії від </a:t>
          </a: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Чорнобильської АЕС 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потерпілих від Чорнобильської катастрофи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5803" y="2053882"/>
        <a:ext cx="2347477" cy="2053882"/>
      </dsp:txXfrm>
    </dsp:sp>
    <dsp:sp modelId="{557CBF0B-FB43-4ED3-9123-5645DB62964D}">
      <dsp:nvSpPr>
        <dsp:cNvPr id="0" name=""/>
        <dsp:cNvSpPr/>
      </dsp:nvSpPr>
      <dsp:spPr>
        <a:xfrm>
          <a:off x="5154613" y="108200"/>
          <a:ext cx="1709857" cy="170985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93E3CB-C073-45EC-8FDD-2957F3A27671}">
      <dsp:nvSpPr>
        <dsp:cNvPr id="0" name=""/>
        <dsp:cNvSpPr/>
      </dsp:nvSpPr>
      <dsp:spPr>
        <a:xfrm>
          <a:off x="7253704" y="0"/>
          <a:ext cx="2347477" cy="5134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єкти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житлової нерухомості сімей, які </a:t>
          </a: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виховують 3-ох і більше дітей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віком до 18-и років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53704" y="2053882"/>
        <a:ext cx="2347477" cy="2053882"/>
      </dsp:txXfrm>
    </dsp:sp>
    <dsp:sp modelId="{FDFB7AA7-62AF-4850-8EE3-5BEF623B20BE}">
      <dsp:nvSpPr>
        <dsp:cNvPr id="0" name=""/>
        <dsp:cNvSpPr/>
      </dsp:nvSpPr>
      <dsp:spPr>
        <a:xfrm>
          <a:off x="7572514" y="108200"/>
          <a:ext cx="1709857" cy="170985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DE259B-D6B1-4170-90DD-B8B5625E4D83}">
      <dsp:nvSpPr>
        <dsp:cNvPr id="0" name=""/>
        <dsp:cNvSpPr/>
      </dsp:nvSpPr>
      <dsp:spPr>
        <a:xfrm>
          <a:off x="9671606" y="0"/>
          <a:ext cx="2347477" cy="5134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Господарські (присадибні) будівлі 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(сараї, хліви, гаражі, літні кухні, майстерні, вбиральні, погреби), що розміщені на прибудинкових територіях житлових, садових та дачних будинків, котеджів 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71606" y="2053882"/>
        <a:ext cx="2347477" cy="2053882"/>
      </dsp:txXfrm>
    </dsp:sp>
    <dsp:sp modelId="{CC3D646B-06B0-46B1-A360-4EAC7CA92092}">
      <dsp:nvSpPr>
        <dsp:cNvPr id="0" name=""/>
        <dsp:cNvSpPr/>
      </dsp:nvSpPr>
      <dsp:spPr>
        <a:xfrm>
          <a:off x="9990416" y="108200"/>
          <a:ext cx="1709857" cy="170985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C5F197-8CF2-4CED-A87C-37BF7C1D7086}">
      <dsp:nvSpPr>
        <dsp:cNvPr id="0" name=""/>
        <dsp:cNvSpPr/>
      </dsp:nvSpPr>
      <dsp:spPr>
        <a:xfrm>
          <a:off x="480763" y="4059121"/>
          <a:ext cx="11057557" cy="1075585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69D83-F482-4416-A437-26F3C28108FD}">
      <dsp:nvSpPr>
        <dsp:cNvPr id="0" name=""/>
        <dsp:cNvSpPr/>
      </dsp:nvSpPr>
      <dsp:spPr>
        <a:xfrm rot="5400000">
          <a:off x="421578" y="2218632"/>
          <a:ext cx="1257003" cy="20916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A6A1D-61E7-4D84-A97F-FAF81215CA47}">
      <dsp:nvSpPr>
        <dsp:cNvPr id="0" name=""/>
        <dsp:cNvSpPr/>
      </dsp:nvSpPr>
      <dsp:spPr>
        <a:xfrm>
          <a:off x="211752" y="2843577"/>
          <a:ext cx="1888331" cy="165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211752" y="2843577"/>
        <a:ext cx="1888331" cy="1655233"/>
      </dsp:txXfrm>
    </dsp:sp>
    <dsp:sp modelId="{80A13637-CBF5-4CA7-A8F6-EA886112C19A}">
      <dsp:nvSpPr>
        <dsp:cNvPr id="0" name=""/>
        <dsp:cNvSpPr/>
      </dsp:nvSpPr>
      <dsp:spPr>
        <a:xfrm>
          <a:off x="1743795" y="2064644"/>
          <a:ext cx="356288" cy="35628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2B3F4-E888-4F3D-9009-64F01DD2D1CC}">
      <dsp:nvSpPr>
        <dsp:cNvPr id="0" name=""/>
        <dsp:cNvSpPr/>
      </dsp:nvSpPr>
      <dsp:spPr>
        <a:xfrm rot="5400000">
          <a:off x="2733264" y="1646603"/>
          <a:ext cx="1257003" cy="20916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66903-24EF-4B10-BB12-49B15E89D353}">
      <dsp:nvSpPr>
        <dsp:cNvPr id="0" name=""/>
        <dsp:cNvSpPr/>
      </dsp:nvSpPr>
      <dsp:spPr>
        <a:xfrm>
          <a:off x="2523439" y="2271548"/>
          <a:ext cx="1888331" cy="165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0,3 % </a:t>
          </a:r>
        </a:p>
      </dsp:txBody>
      <dsp:txXfrm>
        <a:off x="2523439" y="2271548"/>
        <a:ext cx="1888331" cy="1655233"/>
      </dsp:txXfrm>
    </dsp:sp>
    <dsp:sp modelId="{2F84650D-D528-4ABA-B365-06E1CA8634A2}">
      <dsp:nvSpPr>
        <dsp:cNvPr id="0" name=""/>
        <dsp:cNvSpPr/>
      </dsp:nvSpPr>
      <dsp:spPr>
        <a:xfrm>
          <a:off x="4055482" y="1492615"/>
          <a:ext cx="356288" cy="35628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137BF-7533-43BB-B30C-CC591CABEF38}">
      <dsp:nvSpPr>
        <dsp:cNvPr id="0" name=""/>
        <dsp:cNvSpPr/>
      </dsp:nvSpPr>
      <dsp:spPr>
        <a:xfrm rot="5400000">
          <a:off x="5044951" y="1074573"/>
          <a:ext cx="1257003" cy="20916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60CBD-54CB-4556-B093-BDA0601C5AF2}">
      <dsp:nvSpPr>
        <dsp:cNvPr id="0" name=""/>
        <dsp:cNvSpPr/>
      </dsp:nvSpPr>
      <dsp:spPr>
        <a:xfrm>
          <a:off x="4835126" y="1699519"/>
          <a:ext cx="1888331" cy="165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0,4 % </a:t>
          </a:r>
        </a:p>
      </dsp:txBody>
      <dsp:txXfrm>
        <a:off x="4835126" y="1699519"/>
        <a:ext cx="1888331" cy="1655233"/>
      </dsp:txXfrm>
    </dsp:sp>
    <dsp:sp modelId="{9615EB13-29DA-4F14-BB1C-6657BE2931E7}">
      <dsp:nvSpPr>
        <dsp:cNvPr id="0" name=""/>
        <dsp:cNvSpPr/>
      </dsp:nvSpPr>
      <dsp:spPr>
        <a:xfrm>
          <a:off x="6367169" y="920586"/>
          <a:ext cx="356288" cy="35628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0FDAC-15F3-40B8-988B-2799DFA7B1BE}">
      <dsp:nvSpPr>
        <dsp:cNvPr id="0" name=""/>
        <dsp:cNvSpPr/>
      </dsp:nvSpPr>
      <dsp:spPr>
        <a:xfrm rot="5400000">
          <a:off x="7356638" y="502544"/>
          <a:ext cx="1257003" cy="20916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1428F-E8FF-488D-AFAB-2A516FFB6FD1}">
      <dsp:nvSpPr>
        <dsp:cNvPr id="0" name=""/>
        <dsp:cNvSpPr/>
      </dsp:nvSpPr>
      <dsp:spPr>
        <a:xfrm>
          <a:off x="7146813" y="1127490"/>
          <a:ext cx="1888331" cy="165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0,5 % </a:t>
          </a:r>
        </a:p>
      </dsp:txBody>
      <dsp:txXfrm>
        <a:off x="7146813" y="1127490"/>
        <a:ext cx="1888331" cy="1655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9FC5D-86ED-4DDE-B88D-9E34671D275B}">
      <dsp:nvSpPr>
        <dsp:cNvPr id="0" name=""/>
        <dsp:cNvSpPr/>
      </dsp:nvSpPr>
      <dsp:spPr>
        <a:xfrm>
          <a:off x="1459030" y="0"/>
          <a:ext cx="3774232" cy="23588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583C4-FDD3-4F51-80D3-49AD499E576B}">
      <dsp:nvSpPr>
        <dsp:cNvPr id="0" name=""/>
        <dsp:cNvSpPr/>
      </dsp:nvSpPr>
      <dsp:spPr>
        <a:xfrm>
          <a:off x="1647116" y="1959788"/>
          <a:ext cx="98130" cy="98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350BF-E10A-46B2-863B-B736E6E0DA2F}">
      <dsp:nvSpPr>
        <dsp:cNvPr id="0" name=""/>
        <dsp:cNvSpPr/>
      </dsp:nvSpPr>
      <dsp:spPr>
        <a:xfrm>
          <a:off x="1703105" y="1724124"/>
          <a:ext cx="836270" cy="472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9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</a:p>
      </dsp:txBody>
      <dsp:txXfrm>
        <a:off x="1703105" y="1724124"/>
        <a:ext cx="836270" cy="472527"/>
      </dsp:txXfrm>
    </dsp:sp>
    <dsp:sp modelId="{D7E6DEEE-B830-475B-8DC2-5FD886EED28A}">
      <dsp:nvSpPr>
        <dsp:cNvPr id="0" name=""/>
        <dsp:cNvSpPr/>
      </dsp:nvSpPr>
      <dsp:spPr>
        <a:xfrm>
          <a:off x="2290528" y="1273923"/>
          <a:ext cx="177388" cy="1773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73189-B345-48CB-81F1-F905A9058063}">
      <dsp:nvSpPr>
        <dsp:cNvPr id="0" name=""/>
        <dsp:cNvSpPr/>
      </dsp:nvSpPr>
      <dsp:spPr>
        <a:xfrm>
          <a:off x="2413207" y="1114756"/>
          <a:ext cx="792489" cy="917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9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207" y="1114756"/>
        <a:ext cx="792489" cy="917105"/>
      </dsp:txXfrm>
    </dsp:sp>
    <dsp:sp modelId="{425E8964-445E-42BA-9CDF-C18FDBB51F4B}">
      <dsp:nvSpPr>
        <dsp:cNvPr id="0" name=""/>
        <dsp:cNvSpPr/>
      </dsp:nvSpPr>
      <dsp:spPr>
        <a:xfrm>
          <a:off x="3122835" y="799306"/>
          <a:ext cx="245325" cy="2453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F162F-E6D1-48AD-A86B-518641075BEB}">
      <dsp:nvSpPr>
        <dsp:cNvPr id="0" name=""/>
        <dsp:cNvSpPr/>
      </dsp:nvSpPr>
      <dsp:spPr>
        <a:xfrm>
          <a:off x="3299353" y="634540"/>
          <a:ext cx="905815" cy="1639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9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9353" y="634540"/>
        <a:ext cx="905815" cy="1639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C1F83-2A44-45A7-8C31-743D185731C6}">
      <dsp:nvSpPr>
        <dsp:cNvPr id="0" name=""/>
        <dsp:cNvSpPr/>
      </dsp:nvSpPr>
      <dsp:spPr>
        <a:xfrm>
          <a:off x="17432" y="354929"/>
          <a:ext cx="1525513" cy="152551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B51D5-391F-41F4-8F92-2F53A06A2B44}">
      <dsp:nvSpPr>
        <dsp:cNvPr id="0" name=""/>
        <dsp:cNvSpPr/>
      </dsp:nvSpPr>
      <dsp:spPr>
        <a:xfrm>
          <a:off x="254864" y="1288757"/>
          <a:ext cx="1525513" cy="1525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299545" y="1333438"/>
        <a:ext cx="1436151" cy="1436151"/>
      </dsp:txXfrm>
    </dsp:sp>
    <dsp:sp modelId="{51D0C778-E7EC-44EF-883B-50BE6F54F52C}">
      <dsp:nvSpPr>
        <dsp:cNvPr id="0" name=""/>
        <dsp:cNvSpPr/>
      </dsp:nvSpPr>
      <dsp:spPr>
        <a:xfrm rot="27043">
          <a:off x="1832971" y="943829"/>
          <a:ext cx="290038" cy="366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1832972" y="1016799"/>
        <a:ext cx="203027" cy="219935"/>
      </dsp:txXfrm>
    </dsp:sp>
    <dsp:sp modelId="{5859756F-F3BB-4423-AF65-74A038A28231}">
      <dsp:nvSpPr>
        <dsp:cNvPr id="0" name=""/>
        <dsp:cNvSpPr/>
      </dsp:nvSpPr>
      <dsp:spPr>
        <a:xfrm>
          <a:off x="2371603" y="373449"/>
          <a:ext cx="1525513" cy="152551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8FB57-CA3A-4889-BE42-D0DA985C30B5}">
      <dsp:nvSpPr>
        <dsp:cNvPr id="0" name=""/>
        <dsp:cNvSpPr/>
      </dsp:nvSpPr>
      <dsp:spPr>
        <a:xfrm>
          <a:off x="2619942" y="1288757"/>
          <a:ext cx="1525513" cy="1525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0,05 % </a:t>
          </a:r>
        </a:p>
      </dsp:txBody>
      <dsp:txXfrm>
        <a:off x="2664623" y="1333438"/>
        <a:ext cx="1436151" cy="1436151"/>
      </dsp:txXfrm>
    </dsp:sp>
    <dsp:sp modelId="{03B53810-EB76-46BA-A755-56DACD874E0D}">
      <dsp:nvSpPr>
        <dsp:cNvPr id="0" name=""/>
        <dsp:cNvSpPr/>
      </dsp:nvSpPr>
      <dsp:spPr>
        <a:xfrm>
          <a:off x="4190964" y="952926"/>
          <a:ext cx="293847" cy="366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4190964" y="1026238"/>
        <a:ext cx="205693" cy="219935"/>
      </dsp:txXfrm>
    </dsp:sp>
    <dsp:sp modelId="{A7A016D8-5D14-483F-A4AA-491A60E87855}">
      <dsp:nvSpPr>
        <dsp:cNvPr id="0" name=""/>
        <dsp:cNvSpPr/>
      </dsp:nvSpPr>
      <dsp:spPr>
        <a:xfrm>
          <a:off x="4736681" y="373449"/>
          <a:ext cx="1525513" cy="152551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2A85E-CA44-47AE-AA5A-CEE7185D1717}">
      <dsp:nvSpPr>
        <dsp:cNvPr id="0" name=""/>
        <dsp:cNvSpPr/>
      </dsp:nvSpPr>
      <dsp:spPr>
        <a:xfrm>
          <a:off x="4985020" y="1288757"/>
          <a:ext cx="1525513" cy="1525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0,03 % </a:t>
          </a:r>
        </a:p>
      </dsp:txBody>
      <dsp:txXfrm>
        <a:off x="5029701" y="1333438"/>
        <a:ext cx="1436151" cy="1436151"/>
      </dsp:txXfrm>
    </dsp:sp>
    <dsp:sp modelId="{6DEDF9A5-2C9D-440A-B524-D73B70364D9C}">
      <dsp:nvSpPr>
        <dsp:cNvPr id="0" name=""/>
        <dsp:cNvSpPr/>
      </dsp:nvSpPr>
      <dsp:spPr>
        <a:xfrm>
          <a:off x="6556042" y="952926"/>
          <a:ext cx="293847" cy="366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6556042" y="1026238"/>
        <a:ext cx="205693" cy="219935"/>
      </dsp:txXfrm>
    </dsp:sp>
    <dsp:sp modelId="{C2BCED81-1908-4A43-A991-39C281235076}">
      <dsp:nvSpPr>
        <dsp:cNvPr id="0" name=""/>
        <dsp:cNvSpPr/>
      </dsp:nvSpPr>
      <dsp:spPr>
        <a:xfrm>
          <a:off x="7101759" y="373449"/>
          <a:ext cx="1525513" cy="152551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D84F8-63F9-4D40-806A-46529BEF5DE4}">
      <dsp:nvSpPr>
        <dsp:cNvPr id="0" name=""/>
        <dsp:cNvSpPr/>
      </dsp:nvSpPr>
      <dsp:spPr>
        <a:xfrm>
          <a:off x="7350098" y="1288757"/>
          <a:ext cx="1525513" cy="1525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0,02 % </a:t>
          </a:r>
        </a:p>
      </dsp:txBody>
      <dsp:txXfrm>
        <a:off x="7394779" y="1333438"/>
        <a:ext cx="1436151" cy="1436151"/>
      </dsp:txXfrm>
    </dsp:sp>
    <dsp:sp modelId="{6698E51D-C4BF-425F-A198-EABF552B87C5}">
      <dsp:nvSpPr>
        <dsp:cNvPr id="0" name=""/>
        <dsp:cNvSpPr/>
      </dsp:nvSpPr>
      <dsp:spPr>
        <a:xfrm>
          <a:off x="8921119" y="952926"/>
          <a:ext cx="293847" cy="366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8921119" y="1026238"/>
        <a:ext cx="205693" cy="219935"/>
      </dsp:txXfrm>
    </dsp:sp>
    <dsp:sp modelId="{B4DE97DE-7FF7-445E-9765-EA75F30B761F}">
      <dsp:nvSpPr>
        <dsp:cNvPr id="0" name=""/>
        <dsp:cNvSpPr/>
      </dsp:nvSpPr>
      <dsp:spPr>
        <a:xfrm>
          <a:off x="9466836" y="373449"/>
          <a:ext cx="1525513" cy="152551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FF269-3D08-41D9-A344-D861BEEFFDF5}">
      <dsp:nvSpPr>
        <dsp:cNvPr id="0" name=""/>
        <dsp:cNvSpPr/>
      </dsp:nvSpPr>
      <dsp:spPr>
        <a:xfrm>
          <a:off x="9715176" y="1288757"/>
          <a:ext cx="1525513" cy="1525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0,001 % </a:t>
          </a:r>
        </a:p>
      </dsp:txBody>
      <dsp:txXfrm>
        <a:off x="9759857" y="1333438"/>
        <a:ext cx="1436151" cy="1436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0.39708</cdr:x>
      <cdr:y>0.30856</cdr:y>
    </cdr:from>
    <cdr:to>
      <cdr:x>0.61579</cdr:x>
      <cdr:y>0.42637</cdr:y>
    </cdr:to>
    <cdr:sp macro="" textlink="">
      <cdr:nvSpPr>
        <cdr:cNvPr id="2" name="TextBox 26"/>
        <cdr:cNvSpPr txBox="1"/>
      </cdr:nvSpPr>
      <cdr:spPr>
        <a:xfrm xmlns:a="http://schemas.openxmlformats.org/drawingml/2006/main">
          <a:off x="1815450" y="846449"/>
          <a:ext cx="999931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1500" b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3 930,0</a:t>
          </a:r>
          <a:endParaRPr kumimoji="0" lang="uk-UA" sz="1500" b="1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1F855-547E-43D3-9692-6EA07E8790FD}" type="datetimeFigureOut">
              <a:rPr lang="uk-UA" smtClean="0"/>
              <a:t>12.12.2024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CAFB3-4551-4936-A753-6E150F6F7D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12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2D3B-C5E2-44BE-903E-335620DB6BAE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79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352F-F13F-490B-B154-1631E632E074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4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5BB8B-0A60-41F2-B03C-34A9922E6254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96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0D64-4015-4CF9-B898-BB2AC1330FA3}" type="datetimeFigureOut">
              <a:rPr lang="uk-UA" smtClean="0"/>
              <a:t>12.12.2024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ED4E-D82C-4411-AA66-9649A4AD7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56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0D64-4015-4CF9-B898-BB2AC1330FA3}" type="datetimeFigureOut">
              <a:rPr lang="uk-UA" smtClean="0"/>
              <a:t>12.12.2024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ED4E-D82C-4411-AA66-9649A4AD7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97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0D64-4015-4CF9-B898-BB2AC1330FA3}" type="datetimeFigureOut">
              <a:rPr lang="uk-UA" smtClean="0"/>
              <a:t>12.12.2024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ED4E-D82C-4411-AA66-9649A4AD7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48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66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0D64-4015-4CF9-B898-BB2AC1330FA3}" type="datetimeFigureOut">
              <a:rPr lang="uk-UA" smtClean="0"/>
              <a:t>12.12.2024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ED4E-D82C-4411-AA66-9649A4AD7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56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0D64-4015-4CF9-B898-BB2AC1330FA3}" type="datetimeFigureOut">
              <a:rPr lang="uk-UA" smtClean="0"/>
              <a:t>12.12.2024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ED4E-D82C-4411-AA66-9649A4AD7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001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0D64-4015-4CF9-B898-BB2AC1330FA3}" type="datetimeFigureOut">
              <a:rPr lang="uk-UA" smtClean="0"/>
              <a:t>12.12.2024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ED4E-D82C-4411-AA66-9649A4AD7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261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0D64-4015-4CF9-B898-BB2AC1330FA3}" type="datetimeFigureOut">
              <a:rPr lang="uk-UA" smtClean="0"/>
              <a:t>12.12.2024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ED4E-D82C-4411-AA66-9649A4AD7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08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0D64-4015-4CF9-B898-BB2AC1330FA3}" type="datetimeFigureOut">
              <a:rPr lang="uk-UA" smtClean="0"/>
              <a:t>12.12.2024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ED4E-D82C-4411-AA66-9649A4AD7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0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0D64-4015-4CF9-B898-BB2AC1330FA3}" type="datetimeFigureOut">
              <a:rPr lang="uk-UA" smtClean="0"/>
              <a:t>12.12.2024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ED4E-D82C-4411-AA66-9649A4AD7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034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0D64-4015-4CF9-B898-BB2AC1330FA3}" type="datetimeFigureOut">
              <a:rPr lang="uk-UA" smtClean="0"/>
              <a:t>12.12.2024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ED4E-D82C-4411-AA66-9649A4AD7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594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0D64-4015-4CF9-B898-BB2AC1330FA3}" type="datetimeFigureOut">
              <a:rPr lang="uk-UA" smtClean="0"/>
              <a:t>12.12.2024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ED4E-D82C-4411-AA66-9649A4AD7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03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0D64-4015-4CF9-B898-BB2AC1330FA3}" type="datetimeFigureOut">
              <a:rPr lang="uk-UA" smtClean="0"/>
              <a:t>12.12.2024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DED4E-D82C-4411-AA66-9649A4AD7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62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abinet.tax.gov.ua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hyperlink" Target="https://city-adm.lviv.ua/lmr/business/calculator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7455" y="1207388"/>
            <a:ext cx="60686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sz="4400" spc="-1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податки</a:t>
            </a:r>
            <a:r>
              <a:rPr sz="4400" spc="-1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4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3644" y="5578246"/>
            <a:ext cx="11620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</a:t>
            </a:r>
            <a:r>
              <a:rPr lang="uk-UA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lang="uk-UA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024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733670" y="117740"/>
            <a:ext cx="7183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ПІЛЬГИ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 з 2025 року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 сплати податку на 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нерухомість</a:t>
            </a:r>
            <a:endParaRPr lang="uk-UA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91660" y="5779540"/>
            <a:ext cx="651953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 бойових дій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 країни 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Афганістан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період з квітня 1978 до 1989 рр.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842581" y="2084229"/>
            <a:ext cx="4387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до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 бойових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 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842581" y="5052792"/>
            <a:ext cx="6251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спадкоємцця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(пільга 50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845504" y="4316940"/>
            <a:ext cx="65282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сімей Захисників та Захисниць України, які 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потрапили у полон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 </a:t>
            </a: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820602" y="3561984"/>
            <a:ext cx="6331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 учасників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 Гідності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сімей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 Небесної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Сотні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820602" y="2551518"/>
            <a:ext cx="5755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захищали незалежність, суверенітет та територіальну цілісність України і брали безпосередню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дружинам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(чоловікам) цих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</a:p>
        </p:txBody>
      </p:sp>
      <p:sp>
        <p:nvSpPr>
          <p:cNvPr id="27" name="object 22"/>
          <p:cNvSpPr txBox="1"/>
          <p:nvPr/>
        </p:nvSpPr>
        <p:spPr>
          <a:xfrm>
            <a:off x="498208" y="2041358"/>
            <a:ext cx="360484" cy="4764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spc="10" dirty="0">
                <a:latin typeface="Wingdings"/>
                <a:cs typeface="Wingdings"/>
              </a:rPr>
              <a:t></a:t>
            </a:r>
            <a:endParaRPr sz="3000" dirty="0">
              <a:latin typeface="Wingdings"/>
              <a:cs typeface="Wingdings"/>
            </a:endParaRPr>
          </a:p>
        </p:txBody>
      </p:sp>
      <p:sp>
        <p:nvSpPr>
          <p:cNvPr id="28" name="object 22"/>
          <p:cNvSpPr txBox="1"/>
          <p:nvPr/>
        </p:nvSpPr>
        <p:spPr>
          <a:xfrm>
            <a:off x="490889" y="2536772"/>
            <a:ext cx="360484" cy="4764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spc="10" dirty="0">
                <a:latin typeface="Wingdings"/>
                <a:cs typeface="Wingdings"/>
              </a:rPr>
              <a:t></a:t>
            </a:r>
            <a:endParaRPr sz="3000" dirty="0">
              <a:latin typeface="Wingdings"/>
              <a:cs typeface="Wingdings"/>
            </a:endParaRPr>
          </a:p>
        </p:txBody>
      </p:sp>
      <p:sp>
        <p:nvSpPr>
          <p:cNvPr id="29" name="object 22"/>
          <p:cNvSpPr txBox="1"/>
          <p:nvPr/>
        </p:nvSpPr>
        <p:spPr>
          <a:xfrm>
            <a:off x="498208" y="3528992"/>
            <a:ext cx="360484" cy="4764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spc="10" dirty="0">
                <a:latin typeface="Wingdings"/>
                <a:cs typeface="Wingdings"/>
              </a:rPr>
              <a:t></a:t>
            </a:r>
            <a:endParaRPr sz="3000" dirty="0">
              <a:latin typeface="Wingdings"/>
              <a:cs typeface="Wingdings"/>
            </a:endParaRPr>
          </a:p>
        </p:txBody>
      </p:sp>
      <p:sp>
        <p:nvSpPr>
          <p:cNvPr id="30" name="object 22"/>
          <p:cNvSpPr txBox="1"/>
          <p:nvPr/>
        </p:nvSpPr>
        <p:spPr>
          <a:xfrm>
            <a:off x="490889" y="4288002"/>
            <a:ext cx="360484" cy="4764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spc="10" dirty="0">
                <a:latin typeface="Wingdings"/>
                <a:cs typeface="Wingdings"/>
              </a:rPr>
              <a:t></a:t>
            </a:r>
            <a:endParaRPr sz="3000" dirty="0">
              <a:latin typeface="Wingdings"/>
              <a:cs typeface="Wingdings"/>
            </a:endParaRPr>
          </a:p>
        </p:txBody>
      </p:sp>
      <p:sp>
        <p:nvSpPr>
          <p:cNvPr id="31" name="object 22"/>
          <p:cNvSpPr txBox="1"/>
          <p:nvPr/>
        </p:nvSpPr>
        <p:spPr>
          <a:xfrm>
            <a:off x="512080" y="5040703"/>
            <a:ext cx="360484" cy="4764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spc="10" dirty="0">
                <a:latin typeface="Wingdings"/>
                <a:cs typeface="Wingdings"/>
              </a:rPr>
              <a:t></a:t>
            </a:r>
            <a:endParaRPr sz="3000" dirty="0">
              <a:latin typeface="Wingdings"/>
              <a:cs typeface="Wingdings"/>
            </a:endParaRPr>
          </a:p>
        </p:txBody>
      </p:sp>
      <p:sp>
        <p:nvSpPr>
          <p:cNvPr id="32" name="object 22"/>
          <p:cNvSpPr txBox="1"/>
          <p:nvPr/>
        </p:nvSpPr>
        <p:spPr>
          <a:xfrm>
            <a:off x="533721" y="5760491"/>
            <a:ext cx="360484" cy="4764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spc="10" dirty="0">
                <a:latin typeface="Wingdings"/>
                <a:cs typeface="Wingdings"/>
              </a:rPr>
              <a:t></a:t>
            </a:r>
            <a:endParaRPr sz="3000" dirty="0">
              <a:latin typeface="Wingdings"/>
              <a:cs typeface="Wingdings"/>
            </a:endParaRPr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415403" y="1029087"/>
            <a:ext cx="7280065" cy="9670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Податок 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СПЛАЧУЄТЬСЯ </a:t>
            </a:r>
            <a:endParaRPr lang="uk-UA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житлової нерухомості, що перебувають у власності осіб</a:t>
            </a:r>
            <a:r>
              <a:rPr lang="uk-UA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 rot="6290734">
            <a:off x="647525" y="1247553"/>
            <a:ext cx="423829" cy="451726"/>
          </a:xfrm>
          <a:prstGeom prst="rect">
            <a:avLst/>
          </a:prstGeom>
        </p:spPr>
      </p:pic>
      <p:pic>
        <p:nvPicPr>
          <p:cNvPr id="3076" name="Picture 4" descr="Восклицательный знак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0" t="26247" r="42005" b="26272"/>
          <a:stretch/>
        </p:blipFill>
        <p:spPr bwMode="auto">
          <a:xfrm>
            <a:off x="8516081" y="2133034"/>
            <a:ext cx="263769" cy="7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862655" y="2084229"/>
            <a:ext cx="32590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права на користування пільгою потрібно звернутися до контролюючого органу ДПС (письмово або в електронній формі) разом із підтверджуючими документами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2282" y="2122493"/>
            <a:ext cx="807420" cy="589950"/>
          </a:xfrm>
          <a:prstGeom prst="rect">
            <a:avLst/>
          </a:prstGeom>
        </p:spPr>
      </p:pic>
      <p:pic>
        <p:nvPicPr>
          <p:cNvPr id="21" name="Picture 3" descr="Надання статусу учасника бойових дій цивільним особам | Pravoka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2" t="55169" r="21578" b="1372"/>
          <a:stretch/>
        </p:blipFill>
        <p:spPr bwMode="auto">
          <a:xfrm>
            <a:off x="7544531" y="3314629"/>
            <a:ext cx="1096868" cy="20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2655" y="4799874"/>
            <a:ext cx="29124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Ухвала Львівської міської ради</a:t>
            </a:r>
          </a:p>
          <a:p>
            <a:pPr algn="ctr"/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04.07.2024 №4968 </a:t>
            </a:r>
          </a:p>
          <a:p>
            <a:pPr algn="ctr"/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встановлення ставок та пільг зі сплати податку на нерухоме майно, відмінне від земельної ділянки»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 rot="16609212" flipH="1">
            <a:off x="10703938" y="3980893"/>
            <a:ext cx="472568" cy="58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7073" y="4460043"/>
            <a:ext cx="145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 rot="6290734">
            <a:off x="646777" y="1249625"/>
            <a:ext cx="423829" cy="451726"/>
          </a:xfrm>
          <a:prstGeom prst="rect">
            <a:avLst/>
          </a:prstGeom>
        </p:spPr>
      </p:pic>
      <p:pic>
        <p:nvPicPr>
          <p:cNvPr id="3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 rot="16609212" flipH="1">
            <a:off x="10703190" y="3982965"/>
            <a:ext cx="472568" cy="5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61547" y="1529861"/>
          <a:ext cx="12019084" cy="513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круглений прямокутник 7"/>
          <p:cNvSpPr/>
          <p:nvPr/>
        </p:nvSpPr>
        <p:spPr>
          <a:xfrm>
            <a:off x="312126" y="99835"/>
            <a:ext cx="11438793" cy="548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ПІЛЬГИ ДЛЯ ФІЗИЧНИХ ОСІБ з 2025 року 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 сплати податку на нерухомість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4110402" y="693474"/>
            <a:ext cx="3842239" cy="6326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 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СПЛАЧУЄТЬСЯ ЗА:</a:t>
            </a:r>
            <a:endParaRPr lang="uk-UA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 rot="6290734">
            <a:off x="3309784" y="823967"/>
            <a:ext cx="594383" cy="630800"/>
          </a:xfrm>
          <a:prstGeom prst="rect">
            <a:avLst/>
          </a:prstGeom>
        </p:spPr>
      </p:pic>
      <p:pic>
        <p:nvPicPr>
          <p:cNvPr id="16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 rot="5112873" flipV="1">
            <a:off x="8168162" y="833251"/>
            <a:ext cx="518526" cy="6638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6041" y="5887653"/>
            <a:ext cx="104452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права на користування пільгою потрібно звернутися до контролюючого органу ДПС (письмово або в електронній формі) разом із підтверджуючими документами. Підстава: </a:t>
            </a:r>
            <a:r>
              <a:rPr lang="uk-UA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ухвала Львівської міської ради від 04.07.2024 №4968 «Про встановлення ставок та пільг зі сплати податку на нерухоме майно, відмінне від земельної ділянки»</a:t>
            </a:r>
          </a:p>
          <a:p>
            <a:r>
              <a:rPr lang="uk-UA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9400" y="6251459"/>
            <a:ext cx="1371600" cy="2155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55971" y="381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Земельний податок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58555"/>
              </p:ext>
            </p:extLst>
          </p:nvPr>
        </p:nvGraphicFramePr>
        <p:xfrm>
          <a:off x="0" y="16773"/>
          <a:ext cx="12129812" cy="680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12">
                  <a:extLst>
                    <a:ext uri="{9D8B030D-6E8A-4147-A177-3AD203B41FA5}">
                      <a16:colId xmlns:a16="http://schemas.microsoft.com/office/drawing/2014/main" val="317507744"/>
                    </a:ext>
                  </a:extLst>
                </a:gridCol>
                <a:gridCol w="5822308">
                  <a:extLst>
                    <a:ext uri="{9D8B030D-6E8A-4147-A177-3AD203B41FA5}">
                      <a16:colId xmlns:a16="http://schemas.microsoft.com/office/drawing/2014/main" val="2705285190"/>
                    </a:ext>
                  </a:extLst>
                </a:gridCol>
                <a:gridCol w="1291423">
                  <a:extLst>
                    <a:ext uri="{9D8B030D-6E8A-4147-A177-3AD203B41FA5}">
                      <a16:colId xmlns:a16="http://schemas.microsoft.com/office/drawing/2014/main" val="1447120577"/>
                    </a:ext>
                  </a:extLst>
                </a:gridCol>
                <a:gridCol w="1291423">
                  <a:extLst>
                    <a:ext uri="{9D8B030D-6E8A-4147-A177-3AD203B41FA5}">
                      <a16:colId xmlns:a16="http://schemas.microsoft.com/office/drawing/2014/main" val="2806997987"/>
                    </a:ext>
                  </a:extLst>
                </a:gridCol>
                <a:gridCol w="1291423">
                  <a:extLst>
                    <a:ext uri="{9D8B030D-6E8A-4147-A177-3AD203B41FA5}">
                      <a16:colId xmlns:a16="http://schemas.microsoft.com/office/drawing/2014/main" val="1793150078"/>
                    </a:ext>
                  </a:extLst>
                </a:gridCol>
                <a:gridCol w="1291423">
                  <a:extLst>
                    <a:ext uri="{9D8B030D-6E8A-4147-A177-3AD203B41FA5}">
                      <a16:colId xmlns:a16="http://schemas.microsoft.com/office/drawing/2014/main" val="1529275860"/>
                    </a:ext>
                  </a:extLst>
                </a:gridCol>
              </a:tblGrid>
              <a:tr h="35954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</a:t>
                      </a:r>
                      <a:r>
                        <a:rPr lang="uk-UA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рік земельного податку </a:t>
                      </a:r>
                      <a:r>
                        <a:rPr lang="uk-UA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(відповідно до ухвали ЛМР від 30.06.2022 № 2147)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848581"/>
                  </a:ext>
                </a:extLst>
              </a:tr>
              <a:tr h="449427">
                <a:tc rowSpan="3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цільового </a:t>
                      </a:r>
                      <a:r>
                        <a:rPr lang="uk-UA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(код)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податку</a:t>
                      </a:r>
                    </a:p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 нормативної грошової оцінки)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7008103"/>
                  </a:ext>
                </a:extLst>
              </a:tr>
              <a:tr h="449427"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</a:t>
                      </a:r>
                    </a:p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грошову оцінку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проведено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грошову оцінку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691191"/>
                  </a:ext>
                </a:extLst>
              </a:tr>
              <a:tr h="269656"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Юр.особи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Фіз.особи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Юр.особи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Фіз.особи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7230081"/>
                  </a:ext>
                </a:extLst>
              </a:tr>
              <a:tr h="33330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 сільськогосподарського призначення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891225"/>
                  </a:ext>
                </a:extLst>
              </a:tr>
              <a:tr h="33330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 житлової та громадської забудови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0,1 - 3,0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0,1 - 3,0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0,2 - 5,0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0,2 - 5,0</a:t>
                      </a:r>
                      <a:r>
                        <a:rPr lang="uk-UA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192598"/>
                  </a:ext>
                </a:extLst>
              </a:tr>
              <a:tr h="33330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 громадської забудови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0,1 - 3,0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0,1 - 5,0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5,0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542317"/>
                  </a:ext>
                </a:extLst>
              </a:tr>
              <a:tr h="449427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 природного – заповідного фонду та іншого</a:t>
                      </a:r>
                      <a:r>
                        <a:rPr lang="uk-UA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природоохоронного призначення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9610204"/>
                  </a:ext>
                </a:extLst>
              </a:tr>
              <a:tr h="30310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 іншого</a:t>
                      </a:r>
                      <a:r>
                        <a:rPr lang="uk-UA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природоохоронного призначення</a:t>
                      </a:r>
                      <a:endParaRPr lang="uk-UA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1,0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0,1 - 1,0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6242143"/>
                  </a:ext>
                </a:extLst>
              </a:tr>
              <a:tr h="29961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 оздоровчого призначення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1,0 - 3,0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–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– 5,0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– 5,0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019105"/>
                  </a:ext>
                </a:extLst>
              </a:tr>
              <a:tr h="29961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 рекреаційного призначення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1,0 - 3,0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–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– 5,0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– 5,0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8063157"/>
                  </a:ext>
                </a:extLst>
              </a:tr>
              <a:tr h="29961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 історико-культурного призначення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r>
                        <a:rPr lang="uk-UA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1,0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032995"/>
                  </a:ext>
                </a:extLst>
              </a:tr>
              <a:tr h="29961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 лісогосподарського</a:t>
                      </a:r>
                      <a:r>
                        <a:rPr lang="uk-UA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призначення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410721"/>
                  </a:ext>
                </a:extLst>
              </a:tr>
              <a:tr h="29961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 водного фонду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– 1,5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– 1,5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–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–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840577"/>
                  </a:ext>
                </a:extLst>
              </a:tr>
              <a:tr h="449427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 промисловості, транспорту, зв'язку, енергетики, оборони та іншого призначення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– 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– 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8215097"/>
                  </a:ext>
                </a:extLst>
              </a:tr>
              <a:tr h="29961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Земельні ділянки транспорту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0,1 - 3,0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 – 5,0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 – 5,0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895595"/>
                  </a:ext>
                </a:extLst>
              </a:tr>
              <a:tr h="29961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Земельні ділянки зв'язку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r>
                        <a:rPr lang="uk-UA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3,0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– 5,0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0,1 -5,0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430842"/>
                  </a:ext>
                </a:extLst>
              </a:tr>
              <a:tr h="29961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Земельні ділянки енергетики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418118"/>
                  </a:ext>
                </a:extLst>
              </a:tr>
              <a:tr h="29961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Земельні ділянки оборони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717718"/>
                  </a:ext>
                </a:extLst>
              </a:tr>
              <a:tr h="29961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 резервного фонду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uk-UA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60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9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я 4"/>
          <p:cNvGraphicFramePr>
            <a:graphicFrameLocks noGrp="1"/>
          </p:cNvGraphicFramePr>
          <p:nvPr>
            <p:extLst/>
          </p:nvPr>
        </p:nvGraphicFramePr>
        <p:xfrm>
          <a:off x="-2" y="3"/>
          <a:ext cx="12192005" cy="638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2">
                  <a:extLst>
                    <a:ext uri="{9D8B030D-6E8A-4147-A177-3AD203B41FA5}">
                      <a16:colId xmlns:a16="http://schemas.microsoft.com/office/drawing/2014/main" val="1722660315"/>
                    </a:ext>
                  </a:extLst>
                </a:gridCol>
                <a:gridCol w="2716823">
                  <a:extLst>
                    <a:ext uri="{9D8B030D-6E8A-4147-A177-3AD203B41FA5}">
                      <a16:colId xmlns:a16="http://schemas.microsoft.com/office/drawing/2014/main" val="2118530223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val="3548833769"/>
                    </a:ext>
                  </a:extLst>
                </a:gridCol>
                <a:gridCol w="1037493">
                  <a:extLst>
                    <a:ext uri="{9D8B030D-6E8A-4147-A177-3AD203B41FA5}">
                      <a16:colId xmlns:a16="http://schemas.microsoft.com/office/drawing/2014/main" val="155374425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300335865"/>
                    </a:ext>
                  </a:extLst>
                </a:gridCol>
                <a:gridCol w="2848707">
                  <a:extLst>
                    <a:ext uri="{9D8B030D-6E8A-4147-A177-3AD203B41FA5}">
                      <a16:colId xmlns:a16="http://schemas.microsoft.com/office/drawing/2014/main" val="3715570069"/>
                    </a:ext>
                  </a:extLst>
                </a:gridCol>
                <a:gridCol w="1606065">
                  <a:extLst>
                    <a:ext uri="{9D8B030D-6E8A-4147-A177-3AD203B41FA5}">
                      <a16:colId xmlns:a16="http://schemas.microsoft.com/office/drawing/2014/main" val="2252828677"/>
                    </a:ext>
                  </a:extLst>
                </a:gridCol>
              </a:tblGrid>
              <a:tr h="605315">
                <a:tc gridSpan="7">
                  <a:txBody>
                    <a:bodyPr/>
                    <a:lstStyle/>
                    <a:p>
                      <a:pPr algn="ctr"/>
                      <a:r>
                        <a:rPr lang="uk-UA" sz="2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Реквізити</a:t>
                      </a:r>
                      <a:r>
                        <a:rPr lang="uk-UA" sz="25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рахунків для сплати місцевих податків до бюджету Львівської МТГ</a:t>
                      </a:r>
                      <a:endParaRPr lang="uk-UA" sz="25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53118"/>
                  </a:ext>
                </a:extLst>
              </a:tr>
              <a:tr h="96356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Податок на нерухоме майно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Отримувач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Плата за землю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97580"/>
                  </a:ext>
                </a:extLst>
              </a:tr>
              <a:tr h="963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рахунку 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IBAN)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класифікації доходів бюджету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ГУК </a:t>
                      </a:r>
                      <a:r>
                        <a:rPr lang="uk-UA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Льв</a:t>
                      </a:r>
                      <a:r>
                        <a:rPr lang="en-US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в/</a:t>
                      </a:r>
                    </a:p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Львівська</a:t>
                      </a:r>
                      <a:r>
                        <a:rPr lang="uk-UA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ТГ (ЄДРПОУ 38008294)</a:t>
                      </a:r>
                    </a:p>
                    <a:p>
                      <a:pPr algn="ctr"/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класифікації доходів бюджету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рахунку (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IBAN)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податку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312612"/>
                  </a:ext>
                </a:extLst>
              </a:tr>
              <a:tr h="963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Нежитлова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нерухомість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юридичних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UA108999980314060513000013933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18010400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1810500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158999980334179811000013933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Земельний податок з юридичних осіб</a:t>
                      </a:r>
                      <a:endParaRPr lang="uk-UA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38795"/>
                  </a:ext>
                </a:extLst>
              </a:tr>
              <a:tr h="963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Житлова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нерухомість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юридичних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UA228999980314000612000013933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18010100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1810600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218999980334149812000013933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Орендна плата з юридичних осію</a:t>
                      </a:r>
                      <a:endParaRPr lang="uk-UA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21861"/>
                  </a:ext>
                </a:extLst>
              </a:tr>
              <a:tr h="96356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Нежитлова нерухомість фізичних осіб</a:t>
                      </a:r>
                      <a:endParaRPr lang="uk-UA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UA048999980314090512000013933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18010300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18010700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278999980334119813000013933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Земельний податок з фізичних осіб</a:t>
                      </a:r>
                      <a:endParaRPr lang="uk-UA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97052"/>
                  </a:ext>
                </a:extLst>
              </a:tr>
              <a:tr h="963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Житлова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нерухомість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фізичних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UA038999980314050617000013933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18010200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18010900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638999980334159815000013933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Орендна</a:t>
                      </a:r>
                      <a:r>
                        <a:rPr lang="uk-UA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 з фізичних осіб</a:t>
                      </a:r>
                      <a:endParaRPr lang="uk-UA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374343"/>
                  </a:ext>
                </a:extLst>
              </a:tr>
            </a:tbl>
          </a:graphicData>
        </a:graphic>
      </p:graphicFrame>
      <p:sp>
        <p:nvSpPr>
          <p:cNvPr id="10" name="Стрілка вниз 9"/>
          <p:cNvSpPr/>
          <p:nvPr/>
        </p:nvSpPr>
        <p:spPr>
          <a:xfrm>
            <a:off x="5011616" y="1077058"/>
            <a:ext cx="298938" cy="29014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низ 10"/>
          <p:cNvSpPr/>
          <p:nvPr/>
        </p:nvSpPr>
        <p:spPr>
          <a:xfrm>
            <a:off x="6623540" y="1077058"/>
            <a:ext cx="298938" cy="29014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6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7479" y="257774"/>
            <a:ext cx="979424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Arial"/>
                <a:cs typeface="Arial"/>
              </a:rPr>
              <a:t>Ставки</a:t>
            </a:r>
            <a:r>
              <a:rPr sz="2500" b="1" spc="-2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орендної</a:t>
            </a:r>
            <a:r>
              <a:rPr sz="2500" b="1" spc="-6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плата</a:t>
            </a:r>
            <a:r>
              <a:rPr sz="2500" b="1" spc="-20" dirty="0">
                <a:latin typeface="Arial"/>
                <a:cs typeface="Arial"/>
              </a:rPr>
              <a:t> </a:t>
            </a:r>
            <a:r>
              <a:rPr sz="2500" b="1" dirty="0" err="1">
                <a:latin typeface="Arial"/>
                <a:cs typeface="Arial"/>
              </a:rPr>
              <a:t>за</a:t>
            </a:r>
            <a:r>
              <a:rPr sz="2500" b="1" spc="-75" dirty="0">
                <a:latin typeface="Arial"/>
                <a:cs typeface="Arial"/>
              </a:rPr>
              <a:t> </a:t>
            </a:r>
            <a:r>
              <a:rPr sz="2500" b="1" spc="-20" dirty="0" err="1" smtClean="0">
                <a:latin typeface="Arial"/>
                <a:cs typeface="Arial"/>
              </a:rPr>
              <a:t>землю</a:t>
            </a:r>
            <a:r>
              <a:rPr lang="uk-UA" sz="2500" b="1" spc="-20" dirty="0" smtClean="0">
                <a:latin typeface="Arial"/>
                <a:cs typeface="Arial"/>
              </a:rPr>
              <a:t> на 2024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3964" y="1251203"/>
            <a:ext cx="3046476" cy="4450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70272" y="1344930"/>
            <a:ext cx="2649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Річний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розмір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орендної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плати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5676" y="1211580"/>
            <a:ext cx="1865376" cy="5166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59318" y="1271142"/>
            <a:ext cx="151447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52400">
              <a:lnSpc>
                <a:spcPts val="1300"/>
              </a:lnSpc>
              <a:spcBef>
                <a:spcPts val="260"/>
              </a:spcBef>
            </a:pP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від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нормативної </a:t>
            </a:r>
            <a:r>
              <a:rPr sz="1100" dirty="0">
                <a:latin typeface="Microsoft Sans Serif"/>
                <a:cs typeface="Microsoft Sans Serif"/>
              </a:rPr>
              <a:t>грошової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оцінки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(</a:t>
            </a:r>
            <a:r>
              <a:rPr sz="1200" b="1" spc="-20" dirty="0">
                <a:latin typeface="Arial"/>
                <a:cs typeface="Arial"/>
              </a:rPr>
              <a:t>НГО</a:t>
            </a:r>
            <a:r>
              <a:rPr sz="1100" spc="-20" dirty="0">
                <a:latin typeface="Microsoft Sans Serif"/>
                <a:cs typeface="Microsoft Sans Serif"/>
              </a:rPr>
              <a:t>)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3964" y="1923288"/>
            <a:ext cx="3046476" cy="3825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40071" y="1986152"/>
            <a:ext cx="23183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Комерційне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використання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00059" y="1822704"/>
            <a:ext cx="1840992" cy="6035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292465" y="1840804"/>
            <a:ext cx="1518920" cy="4851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200" b="1" dirty="0">
                <a:latin typeface="Arial"/>
                <a:cs typeface="Arial"/>
              </a:rPr>
              <a:t>10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(</a:t>
            </a:r>
            <a:r>
              <a:rPr sz="1200" b="1" dirty="0">
                <a:latin typeface="Arial"/>
                <a:cs typeface="Arial"/>
              </a:rPr>
              <a:t>НГО</a:t>
            </a:r>
            <a:r>
              <a:rPr sz="1100" dirty="0">
                <a:latin typeface="Microsoft Sans Serif"/>
                <a:cs typeface="Microsoft Sans Serif"/>
              </a:rPr>
              <a:t>)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&lt;0,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05</a:t>
            </a:r>
            <a:r>
              <a:rPr sz="1100" spc="-25" dirty="0">
                <a:latin typeface="Microsoft Sans Serif"/>
                <a:cs typeface="Microsoft Sans Serif"/>
              </a:rPr>
              <a:t> га</a:t>
            </a:r>
            <a:endParaRPr sz="1100">
              <a:latin typeface="Microsoft Sans Serif"/>
              <a:cs typeface="Microsoft Sans Serif"/>
            </a:endParaRPr>
          </a:p>
          <a:p>
            <a:pPr marL="57785">
              <a:lnSpc>
                <a:spcPct val="100000"/>
              </a:lnSpc>
              <a:spcBef>
                <a:spcPts val="415"/>
              </a:spcBef>
            </a:pPr>
            <a:r>
              <a:rPr sz="1100" b="1" dirty="0">
                <a:latin typeface="Arial"/>
                <a:cs typeface="Arial"/>
              </a:rPr>
              <a:t>6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%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(НГО)</a:t>
            </a:r>
            <a:r>
              <a:rPr sz="1100" b="1" spc="490" dirty="0">
                <a:latin typeface="Arial"/>
                <a:cs typeface="Arial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S&gt;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0,05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га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0059" y="2514600"/>
            <a:ext cx="1860803" cy="43433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708897" y="2612263"/>
            <a:ext cx="850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12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r>
              <a:rPr sz="1200" b="1" spc="280" dirty="0">
                <a:latin typeface="Arial"/>
                <a:cs typeface="Arial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(</a:t>
            </a:r>
            <a:r>
              <a:rPr sz="1200" b="1" spc="-10" dirty="0">
                <a:latin typeface="Arial"/>
                <a:cs typeface="Arial"/>
              </a:rPr>
              <a:t>НГО</a:t>
            </a:r>
            <a:r>
              <a:rPr sz="1100" spc="-10" dirty="0">
                <a:latin typeface="Microsoft Sans Serif"/>
                <a:cs typeface="Microsoft Sans Serif"/>
              </a:rPr>
              <a:t>)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3964" y="2519172"/>
            <a:ext cx="3046476" cy="38404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873244" y="2582926"/>
            <a:ext cx="184403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Автозаправні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станції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9204" y="3659123"/>
            <a:ext cx="1853183" cy="4541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752078" y="3766820"/>
            <a:ext cx="776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6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r>
              <a:rPr sz="1200" b="1" spc="280" dirty="0">
                <a:latin typeface="Arial"/>
                <a:cs typeface="Arial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(</a:t>
            </a:r>
            <a:r>
              <a:rPr sz="1200" b="1" spc="-10" dirty="0">
                <a:latin typeface="Arial"/>
                <a:cs typeface="Arial"/>
              </a:rPr>
              <a:t>НГО</a:t>
            </a:r>
            <a:r>
              <a:rPr sz="1200" spc="-10" dirty="0"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83964" y="3662171"/>
            <a:ext cx="3057143" cy="38252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983860" y="3725036"/>
            <a:ext cx="1638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Arial"/>
                <a:cs typeface="Arial"/>
              </a:rPr>
              <a:t>Промислові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ринки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00059" y="3090672"/>
            <a:ext cx="1860803" cy="45415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756142" y="3198367"/>
            <a:ext cx="731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3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%</a:t>
            </a:r>
            <a:r>
              <a:rPr sz="1100" b="1" spc="215" dirty="0">
                <a:latin typeface="Arial"/>
                <a:cs typeface="Arial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(</a:t>
            </a:r>
            <a:r>
              <a:rPr sz="1200" b="1" spc="-10" dirty="0">
                <a:latin typeface="Arial"/>
                <a:cs typeface="Arial"/>
              </a:rPr>
              <a:t>НГО</a:t>
            </a:r>
            <a:r>
              <a:rPr sz="1050" spc="-10" dirty="0">
                <a:latin typeface="Microsoft Sans Serif"/>
                <a:cs typeface="Microsoft Sans Serif"/>
              </a:rPr>
              <a:t>)</a:t>
            </a:r>
            <a:endParaRPr sz="1050">
              <a:latin typeface="Microsoft Sans Serif"/>
              <a:cs typeface="Microsoft Sans Serif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83964" y="3075432"/>
            <a:ext cx="3054095" cy="38404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945760" y="3139567"/>
            <a:ext cx="16910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5" dirty="0">
                <a:latin typeface="Arial"/>
                <a:cs typeface="Arial"/>
              </a:rPr>
              <a:t>Продовольчі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ринки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95488" y="4178808"/>
            <a:ext cx="1866900" cy="51663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745728" y="4318254"/>
            <a:ext cx="775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4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r>
              <a:rPr sz="1200" b="1" spc="280" dirty="0">
                <a:latin typeface="Arial"/>
                <a:cs typeface="Arial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(</a:t>
            </a:r>
            <a:r>
              <a:rPr sz="1200" b="1" spc="-10" dirty="0">
                <a:latin typeface="Arial"/>
                <a:cs typeface="Arial"/>
              </a:rPr>
              <a:t>НГО</a:t>
            </a:r>
            <a:r>
              <a:rPr sz="1200" spc="-10" dirty="0"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83964" y="4232147"/>
            <a:ext cx="3054095" cy="38252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163692" y="4295902"/>
            <a:ext cx="1280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Змішані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ринки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95488" y="4800600"/>
            <a:ext cx="1866900" cy="588263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8375395" y="4976241"/>
            <a:ext cx="1511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8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r>
              <a:rPr sz="1200" b="1" spc="310" dirty="0">
                <a:latin typeface="Arial"/>
                <a:cs typeface="Arial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(</a:t>
            </a:r>
            <a:r>
              <a:rPr sz="1200" b="1" spc="-25" dirty="0">
                <a:latin typeface="Arial"/>
                <a:cs typeface="Arial"/>
              </a:rPr>
              <a:t>НГО</a:t>
            </a:r>
            <a:r>
              <a:rPr sz="1200" spc="-25" dirty="0">
                <a:latin typeface="Microsoft Sans Serif"/>
                <a:cs typeface="Microsoft Sans Serif"/>
              </a:rPr>
              <a:t>)(Кф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–</a:t>
            </a:r>
            <a:r>
              <a:rPr sz="1200" spc="3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1,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0)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61103" y="4797552"/>
            <a:ext cx="3067811" cy="56845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325239" y="4846701"/>
            <a:ext cx="289306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latin typeface="Arial"/>
                <a:cs typeface="Arial"/>
              </a:rPr>
              <a:t>Обслуговування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автомийок,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СТО</a:t>
            </a:r>
            <a:endParaRPr sz="1400">
              <a:latin typeface="Arial"/>
              <a:cs typeface="Arial"/>
            </a:endParaRPr>
          </a:p>
          <a:p>
            <a:pPr marL="34925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Arial"/>
                <a:cs typeface="Arial"/>
              </a:rPr>
              <a:t>автомобілів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075676" y="5676900"/>
            <a:ext cx="1886712" cy="393192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8671306" y="5754725"/>
            <a:ext cx="901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0,1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r>
              <a:rPr sz="1200" b="1" spc="280" dirty="0">
                <a:latin typeface="Arial"/>
                <a:cs typeface="Arial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(</a:t>
            </a:r>
            <a:r>
              <a:rPr sz="1200" b="1" spc="-10" dirty="0">
                <a:latin typeface="Arial"/>
                <a:cs typeface="Arial"/>
              </a:rPr>
              <a:t>НГО</a:t>
            </a:r>
            <a:r>
              <a:rPr sz="1200" spc="-10" dirty="0"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50435" y="5474208"/>
            <a:ext cx="3078480" cy="804672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4467225" y="5534964"/>
            <a:ext cx="26568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Індивідуальне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будівництво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та </a:t>
            </a:r>
            <a:r>
              <a:rPr sz="1400" b="1" spc="-35" dirty="0">
                <a:latin typeface="Arial"/>
                <a:cs typeface="Arial"/>
              </a:rPr>
              <a:t>обслуговування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житлових будинків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477646" y="1779973"/>
            <a:ext cx="30366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Ухвала</a:t>
            </a:r>
            <a:r>
              <a:rPr lang="ru-RU" sz="15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ЛМР</a:t>
            </a:r>
            <a:r>
              <a:rPr lang="ru-RU" sz="15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5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06</a:t>
            </a:r>
            <a:r>
              <a:rPr lang="ru-RU"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r>
              <a:rPr lang="ru-RU" sz="15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3426 </a:t>
            </a:r>
            <a:r>
              <a:rPr lang="ru-RU" sz="15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технічної документації з нормативної грошової оцінки земель у межах та за межами населеного пункту м. Львів Львівської міської територіальної громади Львівської </a:t>
            </a:r>
            <a:r>
              <a:rPr lang="uk-UA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області»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50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9824" y="518921"/>
            <a:ext cx="7308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Є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иний  п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да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71204" y="760336"/>
            <a:ext cx="2748533" cy="4031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45905" y="844957"/>
            <a:ext cx="224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Ставки </a:t>
            </a:r>
            <a:r>
              <a:rPr sz="1200" b="1" dirty="0">
                <a:latin typeface="Arial"/>
                <a:cs typeface="Arial"/>
              </a:rPr>
              <a:t>і</a:t>
            </a:r>
            <a:r>
              <a:rPr sz="1200" b="1" spc="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база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оподаткування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6211" y="780187"/>
            <a:ext cx="2518410" cy="40462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03797" y="818744"/>
            <a:ext cx="15246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Умови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перебування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1640" y="2656231"/>
            <a:ext cx="2501265" cy="1285240"/>
          </a:xfrm>
          <a:prstGeom prst="rect">
            <a:avLst/>
          </a:prstGeom>
          <a:solidFill>
            <a:srgbClr val="FFFFFF"/>
          </a:solidFill>
          <a:ln w="12192">
            <a:solidFill>
              <a:srgbClr val="4471C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20"/>
              </a:spcBef>
            </a:pPr>
            <a:r>
              <a:rPr sz="1200" b="1" spc="-5" dirty="0">
                <a:latin typeface="Arial"/>
                <a:cs typeface="Arial"/>
              </a:rPr>
              <a:t>ФОП.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До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10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найманих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осіб.</a:t>
            </a:r>
            <a:endParaRPr sz="1200">
              <a:latin typeface="Arial"/>
              <a:cs typeface="Arial"/>
            </a:endParaRPr>
          </a:p>
          <a:p>
            <a:pPr marL="124460" marR="114935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Обсяг </a:t>
            </a:r>
            <a:r>
              <a:rPr sz="1200" b="1" spc="-15" dirty="0">
                <a:latin typeface="Arial"/>
                <a:cs typeface="Arial"/>
              </a:rPr>
              <a:t>доходу </a:t>
            </a:r>
            <a:r>
              <a:rPr sz="1200" b="1" dirty="0">
                <a:latin typeface="Arial"/>
                <a:cs typeface="Arial"/>
              </a:rPr>
              <a:t>– </a:t>
            </a:r>
            <a:r>
              <a:rPr sz="1200" b="1" spc="-5" dirty="0">
                <a:latin typeface="Arial"/>
                <a:cs typeface="Arial"/>
              </a:rPr>
              <a:t>не </a:t>
            </a:r>
            <a:r>
              <a:rPr sz="1200" b="1" spc="-10" dirty="0">
                <a:latin typeface="Arial"/>
                <a:cs typeface="Arial"/>
              </a:rPr>
              <a:t>перевищує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5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млн.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грн.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9140" y="772541"/>
            <a:ext cx="875538" cy="44579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755260" y="878993"/>
            <a:ext cx="463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latin typeface="Arial"/>
                <a:cs typeface="Arial"/>
              </a:rPr>
              <a:t>Г</a:t>
            </a:r>
            <a:r>
              <a:rPr sz="1200" b="1" spc="-15" dirty="0">
                <a:latin typeface="Arial"/>
                <a:cs typeface="Arial"/>
              </a:rPr>
              <a:t>р</a:t>
            </a:r>
            <a:r>
              <a:rPr sz="1200" b="1" spc="-35" dirty="0">
                <a:latin typeface="Arial"/>
                <a:cs typeface="Arial"/>
              </a:rPr>
              <a:t>у</a:t>
            </a:r>
            <a:r>
              <a:rPr sz="1200" b="1" spc="-5" dirty="0">
                <a:latin typeface="Arial"/>
                <a:cs typeface="Arial"/>
              </a:rPr>
              <a:t>п</a:t>
            </a:r>
            <a:r>
              <a:rPr sz="1200" b="1" dirty="0"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3232" y="1421778"/>
            <a:ext cx="895362" cy="76582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902834" y="1572158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5355" y="1298347"/>
            <a:ext cx="2501265" cy="1214755"/>
          </a:xfrm>
          <a:prstGeom prst="rect">
            <a:avLst/>
          </a:prstGeom>
          <a:solidFill>
            <a:srgbClr val="FFFFFF"/>
          </a:solidFill>
          <a:ln w="12192">
            <a:solidFill>
              <a:srgbClr val="4471C4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ФОП.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Без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найманих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осіб.</a:t>
            </a:r>
            <a:endParaRPr sz="1200">
              <a:latin typeface="Arial"/>
              <a:cs typeface="Arial"/>
            </a:endParaRPr>
          </a:p>
          <a:p>
            <a:pPr marL="124460" marR="115570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Обсяг </a:t>
            </a:r>
            <a:r>
              <a:rPr sz="1200" b="1" spc="-15" dirty="0">
                <a:latin typeface="Arial"/>
                <a:cs typeface="Arial"/>
              </a:rPr>
              <a:t>доходу </a:t>
            </a:r>
            <a:r>
              <a:rPr sz="1200" b="1" dirty="0">
                <a:latin typeface="Arial"/>
                <a:cs typeface="Arial"/>
              </a:rPr>
              <a:t>– </a:t>
            </a:r>
            <a:r>
              <a:rPr sz="1200" b="1" spc="-5" dirty="0">
                <a:latin typeface="Arial"/>
                <a:cs typeface="Arial"/>
              </a:rPr>
              <a:t>не </a:t>
            </a:r>
            <a:r>
              <a:rPr sz="1200" b="1" spc="-10" dirty="0">
                <a:latin typeface="Arial"/>
                <a:cs typeface="Arial"/>
              </a:rPr>
              <a:t>перевищує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млн.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грн.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01640" y="4108602"/>
            <a:ext cx="2501265" cy="1071880"/>
          </a:xfrm>
          <a:prstGeom prst="rect">
            <a:avLst/>
          </a:prstGeom>
          <a:solidFill>
            <a:srgbClr val="FFFFFF"/>
          </a:solidFill>
          <a:ln w="12192">
            <a:solidFill>
              <a:srgbClr val="4471C4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86385" marR="278130" algn="ctr">
              <a:lnSpc>
                <a:spcPct val="100000"/>
              </a:lnSpc>
              <a:spcBef>
                <a:spcPts val="325"/>
              </a:spcBef>
            </a:pPr>
            <a:r>
              <a:rPr sz="1200" b="1" spc="-10" dirty="0">
                <a:latin typeface="Arial"/>
                <a:cs typeface="Arial"/>
              </a:rPr>
              <a:t>ФОП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та юридичні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особи-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підприємці.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Обсяг</a:t>
            </a:r>
            <a:r>
              <a:rPr sz="1200" b="1" spc="-15" dirty="0">
                <a:latin typeface="Arial"/>
                <a:cs typeface="Arial"/>
              </a:rPr>
              <a:t> доходу</a:t>
            </a:r>
            <a:r>
              <a:rPr sz="1200" b="1" spc="3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до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7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млн.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грн.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01640" y="5347614"/>
            <a:ext cx="2501265" cy="1196340"/>
          </a:xfrm>
          <a:prstGeom prst="rect">
            <a:avLst/>
          </a:prstGeom>
          <a:solidFill>
            <a:srgbClr val="FFFFFF"/>
          </a:solidFill>
          <a:ln w="12192">
            <a:solidFill>
              <a:srgbClr val="4471C4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88265">
              <a:lnSpc>
                <a:spcPct val="100000"/>
              </a:lnSpc>
              <a:spcBef>
                <a:spcPts val="325"/>
              </a:spcBef>
            </a:pPr>
            <a:r>
              <a:rPr sz="1200" b="1" spc="-5" dirty="0">
                <a:latin typeface="Arial"/>
                <a:cs typeface="Arial"/>
              </a:rPr>
              <a:t>С/г </a:t>
            </a:r>
            <a:r>
              <a:rPr sz="1200" b="1" spc="-10" dirty="0">
                <a:latin typeface="Arial"/>
                <a:cs typeface="Arial"/>
              </a:rPr>
              <a:t>товаровиробники,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у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яких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частка </a:t>
            </a:r>
            <a:r>
              <a:rPr sz="1200" b="1" dirty="0">
                <a:latin typeface="Arial"/>
                <a:cs typeface="Arial"/>
              </a:rPr>
              <a:t>с/г </a:t>
            </a:r>
            <a:r>
              <a:rPr sz="1200" b="1" spc="-10" dirty="0">
                <a:latin typeface="Arial"/>
                <a:cs typeface="Arial"/>
              </a:rPr>
              <a:t>товаровиробництва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за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попередній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податковий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рік 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дорівнює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або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перевищує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75%.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71204" y="1432536"/>
            <a:ext cx="3070860" cy="587981"/>
          </a:xfrm>
          <a:prstGeom prst="rect">
            <a:avLst/>
          </a:prstGeom>
          <a:solidFill>
            <a:srgbClr val="FFFFFF"/>
          </a:solidFill>
          <a:ln w="12192">
            <a:solidFill>
              <a:srgbClr val="4471C4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564515">
              <a:lnSpc>
                <a:spcPct val="100400"/>
              </a:lnSpc>
              <a:spcBef>
                <a:spcPts val="325"/>
              </a:spcBef>
            </a:pPr>
            <a:r>
              <a:rPr lang="uk-UA" sz="1100" b="1" dirty="0" smtClean="0">
                <a:latin typeface="Arial"/>
                <a:cs typeface="Arial"/>
              </a:rPr>
              <a:t>Ставка </a:t>
            </a:r>
            <a:r>
              <a:rPr sz="1100" b="1" dirty="0" smtClean="0">
                <a:latin typeface="Arial"/>
                <a:cs typeface="Arial"/>
              </a:rPr>
              <a:t>ЄП</a:t>
            </a:r>
            <a:r>
              <a:rPr lang="uk-UA" sz="1100" b="1" dirty="0" smtClean="0">
                <a:latin typeface="Arial"/>
                <a:cs typeface="Arial"/>
              </a:rPr>
              <a:t> </a:t>
            </a:r>
            <a:r>
              <a:rPr sz="1100" b="1" dirty="0" smtClean="0">
                <a:latin typeface="Arial"/>
                <a:cs typeface="Arial"/>
              </a:rPr>
              <a:t>–</a:t>
            </a:r>
            <a:r>
              <a:rPr sz="1100" b="1" spc="-20" dirty="0" smtClean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до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10%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lang="uk-UA" sz="1100" b="1" dirty="0" smtClean="0">
                <a:latin typeface="Arial"/>
                <a:cs typeface="Arial"/>
              </a:rPr>
              <a:t>МПЗ</a:t>
            </a:r>
          </a:p>
          <a:p>
            <a:pPr marL="92075" marR="564515">
              <a:lnSpc>
                <a:spcPct val="100400"/>
              </a:lnSpc>
              <a:spcBef>
                <a:spcPts val="325"/>
              </a:spcBef>
            </a:pPr>
            <a:endParaRPr sz="1100" dirty="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Arial"/>
                <a:cs typeface="Arial"/>
              </a:rPr>
              <a:t>ЄСВ </a:t>
            </a:r>
            <a:r>
              <a:rPr sz="1100" b="1" dirty="0">
                <a:latin typeface="Arial"/>
                <a:cs typeface="Arial"/>
              </a:rPr>
              <a:t>–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22%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 err="1">
                <a:latin typeface="Arial"/>
                <a:cs typeface="Arial"/>
              </a:rPr>
              <a:t>від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 smtClean="0">
                <a:latin typeface="Arial"/>
                <a:cs typeface="Arial"/>
              </a:rPr>
              <a:t>МЗП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71204" y="3006763"/>
            <a:ext cx="3070860" cy="602729"/>
          </a:xfrm>
          <a:prstGeom prst="rect">
            <a:avLst/>
          </a:prstGeom>
          <a:solidFill>
            <a:srgbClr val="FFFFFF"/>
          </a:solidFill>
          <a:ln w="12192">
            <a:solidFill>
              <a:srgbClr val="4471C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616585">
              <a:lnSpc>
                <a:spcPct val="100000"/>
              </a:lnSpc>
            </a:pPr>
            <a:r>
              <a:rPr sz="1200" b="1" spc="-10" dirty="0" err="1" smtClean="0">
                <a:latin typeface="Arial"/>
                <a:cs typeface="Arial"/>
              </a:rPr>
              <a:t>Ставка</a:t>
            </a:r>
            <a:r>
              <a:rPr sz="1200" b="1" spc="-10" dirty="0" smtClean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ЄП </a:t>
            </a:r>
            <a:r>
              <a:rPr sz="1200" b="1" dirty="0">
                <a:latin typeface="Arial"/>
                <a:cs typeface="Arial"/>
              </a:rPr>
              <a:t>– </a:t>
            </a:r>
            <a:r>
              <a:rPr sz="1200" b="1" spc="-5" dirty="0">
                <a:latin typeface="Arial"/>
                <a:cs typeface="Arial"/>
              </a:rPr>
              <a:t>до </a:t>
            </a:r>
            <a:r>
              <a:rPr sz="1200" b="1" dirty="0">
                <a:latin typeface="Arial"/>
                <a:cs typeface="Arial"/>
              </a:rPr>
              <a:t>20% </a:t>
            </a:r>
            <a:r>
              <a:rPr sz="1200" b="1" spc="-5" dirty="0" smtClean="0">
                <a:latin typeface="Arial"/>
                <a:cs typeface="Arial"/>
              </a:rPr>
              <a:t>МЗП</a:t>
            </a:r>
            <a:endParaRPr lang="uk-UA" sz="1200" b="1" spc="-5" dirty="0" smtClean="0">
              <a:latin typeface="Arial"/>
              <a:cs typeface="Arial"/>
            </a:endParaRPr>
          </a:p>
          <a:p>
            <a:pPr marL="91440" marR="616585"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ЄСВ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22%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 smtClean="0">
                <a:latin typeface="Arial"/>
                <a:cs typeface="Arial"/>
              </a:rPr>
              <a:t>МЗП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71204" y="4026249"/>
            <a:ext cx="3070860" cy="973343"/>
          </a:xfrm>
          <a:prstGeom prst="rect">
            <a:avLst/>
          </a:prstGeom>
          <a:solidFill>
            <a:srgbClr val="FFFFFF"/>
          </a:solidFill>
          <a:ln w="12192">
            <a:solidFill>
              <a:srgbClr val="4471C4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200" b="1" spc="-5" dirty="0">
                <a:latin typeface="Arial"/>
                <a:cs typeface="Arial"/>
              </a:rPr>
              <a:t>Дохід.</a:t>
            </a:r>
            <a:endParaRPr sz="1200" dirty="0">
              <a:latin typeface="Arial"/>
              <a:cs typeface="Arial"/>
            </a:endParaRPr>
          </a:p>
          <a:p>
            <a:pPr marL="777875" marR="577215" indent="-6858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Ставка:</a:t>
            </a:r>
            <a:r>
              <a:rPr sz="1200" b="1" spc="3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3%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доходу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ПДВ,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5%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доходу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без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ПДВ.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 dirty="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tabLst>
                <a:tab pos="760730" algn="l"/>
              </a:tabLst>
            </a:pPr>
            <a:r>
              <a:rPr sz="1200" b="1" spc="-5" dirty="0">
                <a:latin typeface="Arial"/>
                <a:cs typeface="Arial"/>
              </a:rPr>
              <a:t>ЄСВ</a:t>
            </a:r>
            <a:r>
              <a:rPr sz="1200" b="1" spc="3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	22%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 smtClean="0">
                <a:latin typeface="Arial"/>
                <a:cs typeface="Arial"/>
              </a:rPr>
              <a:t>МЗП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71204" y="5498463"/>
            <a:ext cx="3070860" cy="780342"/>
          </a:xfrm>
          <a:prstGeom prst="rect">
            <a:avLst/>
          </a:prstGeom>
          <a:solidFill>
            <a:srgbClr val="FFFFFF"/>
          </a:solidFill>
          <a:ln w="12192">
            <a:solidFill>
              <a:srgbClr val="4471C4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 marR="492125">
              <a:lnSpc>
                <a:spcPct val="100000"/>
              </a:lnSpc>
              <a:spcBef>
                <a:spcPts val="325"/>
              </a:spcBef>
            </a:pPr>
            <a:r>
              <a:rPr sz="1200" b="1" spc="-10" dirty="0">
                <a:latin typeface="Arial"/>
                <a:cs typeface="Arial"/>
              </a:rPr>
              <a:t>Нормативно-грошова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оцінка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га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землі.</a:t>
            </a:r>
            <a:endParaRPr sz="12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Ставка</a:t>
            </a:r>
            <a:r>
              <a:rPr sz="1200" b="1" dirty="0">
                <a:latin typeface="Arial"/>
                <a:cs typeface="Arial"/>
              </a:rPr>
              <a:t> -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 err="1">
                <a:latin typeface="Arial"/>
                <a:cs typeface="Arial"/>
              </a:rPr>
              <a:t>від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 smtClean="0">
                <a:latin typeface="Arial"/>
                <a:cs typeface="Arial"/>
              </a:rPr>
              <a:t>0,9</a:t>
            </a:r>
            <a:r>
              <a:rPr sz="1200" b="1" spc="-15" dirty="0" smtClean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до</a:t>
            </a:r>
            <a:r>
              <a:rPr sz="1200" b="1" dirty="0">
                <a:latin typeface="Arial"/>
                <a:cs typeface="Arial"/>
              </a:rPr>
              <a:t> 6,33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Microsoft Sans Serif"/>
                <a:cs typeface="Microsoft Sans Serif"/>
              </a:rPr>
              <a:t>(в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залежності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від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виду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земель)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127238" y="1648612"/>
            <a:ext cx="387985" cy="4338320"/>
            <a:chOff x="8127238" y="991869"/>
            <a:chExt cx="387985" cy="4338320"/>
          </a:xfrm>
        </p:grpSpPr>
        <p:sp>
          <p:nvSpPr>
            <p:cNvPr id="21" name="object 21"/>
            <p:cNvSpPr/>
            <p:nvPr/>
          </p:nvSpPr>
          <p:spPr>
            <a:xfrm>
              <a:off x="8159496" y="998219"/>
              <a:ext cx="349250" cy="151130"/>
            </a:xfrm>
            <a:custGeom>
              <a:avLst/>
              <a:gdLst/>
              <a:ahLst/>
              <a:cxnLst/>
              <a:rect l="l" t="t" r="r" b="b"/>
              <a:pathLst>
                <a:path w="349250" h="151130">
                  <a:moveTo>
                    <a:pt x="273557" y="0"/>
                  </a:moveTo>
                  <a:lnTo>
                    <a:pt x="273557" y="37718"/>
                  </a:lnTo>
                  <a:lnTo>
                    <a:pt x="0" y="37718"/>
                  </a:lnTo>
                  <a:lnTo>
                    <a:pt x="0" y="113156"/>
                  </a:lnTo>
                  <a:lnTo>
                    <a:pt x="273557" y="113156"/>
                  </a:lnTo>
                  <a:lnTo>
                    <a:pt x="273557" y="150875"/>
                  </a:lnTo>
                  <a:lnTo>
                    <a:pt x="348996" y="75437"/>
                  </a:lnTo>
                  <a:lnTo>
                    <a:pt x="273557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59496" y="998219"/>
              <a:ext cx="349250" cy="151130"/>
            </a:xfrm>
            <a:custGeom>
              <a:avLst/>
              <a:gdLst/>
              <a:ahLst/>
              <a:cxnLst/>
              <a:rect l="l" t="t" r="r" b="b"/>
              <a:pathLst>
                <a:path w="349250" h="151130">
                  <a:moveTo>
                    <a:pt x="273557" y="150875"/>
                  </a:moveTo>
                  <a:lnTo>
                    <a:pt x="273557" y="113156"/>
                  </a:lnTo>
                  <a:lnTo>
                    <a:pt x="0" y="113156"/>
                  </a:lnTo>
                  <a:lnTo>
                    <a:pt x="0" y="37718"/>
                  </a:lnTo>
                  <a:lnTo>
                    <a:pt x="273557" y="37718"/>
                  </a:lnTo>
                  <a:lnTo>
                    <a:pt x="273557" y="0"/>
                  </a:lnTo>
                  <a:lnTo>
                    <a:pt x="348996" y="75437"/>
                  </a:lnTo>
                  <a:lnTo>
                    <a:pt x="273557" y="150875"/>
                  </a:lnTo>
                </a:path>
              </a:pathLst>
            </a:custGeom>
            <a:ln w="12192">
              <a:solidFill>
                <a:srgbClr val="FFD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59496" y="2570987"/>
              <a:ext cx="349250" cy="149860"/>
            </a:xfrm>
            <a:custGeom>
              <a:avLst/>
              <a:gdLst/>
              <a:ahLst/>
              <a:cxnLst/>
              <a:rect l="l" t="t" r="r" b="b"/>
              <a:pathLst>
                <a:path w="349250" h="149860">
                  <a:moveTo>
                    <a:pt x="274320" y="0"/>
                  </a:moveTo>
                  <a:lnTo>
                    <a:pt x="274320" y="37337"/>
                  </a:lnTo>
                  <a:lnTo>
                    <a:pt x="0" y="37337"/>
                  </a:lnTo>
                  <a:lnTo>
                    <a:pt x="0" y="112013"/>
                  </a:lnTo>
                  <a:lnTo>
                    <a:pt x="274320" y="112013"/>
                  </a:lnTo>
                  <a:lnTo>
                    <a:pt x="274320" y="149351"/>
                  </a:lnTo>
                  <a:lnTo>
                    <a:pt x="348996" y="74675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59496" y="2570987"/>
              <a:ext cx="349250" cy="149860"/>
            </a:xfrm>
            <a:custGeom>
              <a:avLst/>
              <a:gdLst/>
              <a:ahLst/>
              <a:cxnLst/>
              <a:rect l="l" t="t" r="r" b="b"/>
              <a:pathLst>
                <a:path w="349250" h="149860">
                  <a:moveTo>
                    <a:pt x="274320" y="149351"/>
                  </a:moveTo>
                  <a:lnTo>
                    <a:pt x="274320" y="112013"/>
                  </a:lnTo>
                  <a:lnTo>
                    <a:pt x="0" y="112013"/>
                  </a:lnTo>
                  <a:lnTo>
                    <a:pt x="0" y="37337"/>
                  </a:lnTo>
                  <a:lnTo>
                    <a:pt x="274320" y="37337"/>
                  </a:lnTo>
                  <a:lnTo>
                    <a:pt x="274320" y="0"/>
                  </a:lnTo>
                  <a:lnTo>
                    <a:pt x="348996" y="74675"/>
                  </a:lnTo>
                  <a:lnTo>
                    <a:pt x="274320" y="149351"/>
                  </a:lnTo>
                </a:path>
              </a:pathLst>
            </a:custGeom>
            <a:ln w="12192">
              <a:solidFill>
                <a:srgbClr val="FFD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59496" y="3785615"/>
              <a:ext cx="349250" cy="149860"/>
            </a:xfrm>
            <a:custGeom>
              <a:avLst/>
              <a:gdLst/>
              <a:ahLst/>
              <a:cxnLst/>
              <a:rect l="l" t="t" r="r" b="b"/>
              <a:pathLst>
                <a:path w="349250" h="149860">
                  <a:moveTo>
                    <a:pt x="274320" y="0"/>
                  </a:moveTo>
                  <a:lnTo>
                    <a:pt x="274320" y="37337"/>
                  </a:lnTo>
                  <a:lnTo>
                    <a:pt x="0" y="37337"/>
                  </a:lnTo>
                  <a:lnTo>
                    <a:pt x="0" y="112013"/>
                  </a:lnTo>
                  <a:lnTo>
                    <a:pt x="274320" y="112013"/>
                  </a:lnTo>
                  <a:lnTo>
                    <a:pt x="274320" y="149351"/>
                  </a:lnTo>
                  <a:lnTo>
                    <a:pt x="348996" y="74675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59496" y="3785615"/>
              <a:ext cx="349250" cy="149860"/>
            </a:xfrm>
            <a:custGeom>
              <a:avLst/>
              <a:gdLst/>
              <a:ahLst/>
              <a:cxnLst/>
              <a:rect l="l" t="t" r="r" b="b"/>
              <a:pathLst>
                <a:path w="349250" h="149860">
                  <a:moveTo>
                    <a:pt x="274320" y="149351"/>
                  </a:moveTo>
                  <a:lnTo>
                    <a:pt x="274320" y="112013"/>
                  </a:lnTo>
                  <a:lnTo>
                    <a:pt x="0" y="112013"/>
                  </a:lnTo>
                  <a:lnTo>
                    <a:pt x="0" y="37337"/>
                  </a:lnTo>
                  <a:lnTo>
                    <a:pt x="274320" y="37337"/>
                  </a:lnTo>
                  <a:lnTo>
                    <a:pt x="274320" y="0"/>
                  </a:lnTo>
                  <a:lnTo>
                    <a:pt x="348996" y="74675"/>
                  </a:lnTo>
                  <a:lnTo>
                    <a:pt x="274320" y="149351"/>
                  </a:lnTo>
                </a:path>
              </a:pathLst>
            </a:custGeom>
            <a:ln w="12192">
              <a:solidFill>
                <a:srgbClr val="FFD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3588" y="5172455"/>
              <a:ext cx="350520" cy="151130"/>
            </a:xfrm>
            <a:custGeom>
              <a:avLst/>
              <a:gdLst/>
              <a:ahLst/>
              <a:cxnLst/>
              <a:rect l="l" t="t" r="r" b="b"/>
              <a:pathLst>
                <a:path w="350520" h="151129">
                  <a:moveTo>
                    <a:pt x="275081" y="0"/>
                  </a:moveTo>
                  <a:lnTo>
                    <a:pt x="275081" y="37719"/>
                  </a:lnTo>
                  <a:lnTo>
                    <a:pt x="0" y="37719"/>
                  </a:lnTo>
                  <a:lnTo>
                    <a:pt x="0" y="113157"/>
                  </a:lnTo>
                  <a:lnTo>
                    <a:pt x="275081" y="113157"/>
                  </a:lnTo>
                  <a:lnTo>
                    <a:pt x="275081" y="150876"/>
                  </a:lnTo>
                  <a:lnTo>
                    <a:pt x="350519" y="75438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33588" y="5172455"/>
              <a:ext cx="350520" cy="151130"/>
            </a:xfrm>
            <a:custGeom>
              <a:avLst/>
              <a:gdLst/>
              <a:ahLst/>
              <a:cxnLst/>
              <a:rect l="l" t="t" r="r" b="b"/>
              <a:pathLst>
                <a:path w="350520" h="151129">
                  <a:moveTo>
                    <a:pt x="275081" y="150876"/>
                  </a:moveTo>
                  <a:lnTo>
                    <a:pt x="275081" y="113157"/>
                  </a:lnTo>
                  <a:lnTo>
                    <a:pt x="0" y="113157"/>
                  </a:lnTo>
                  <a:lnTo>
                    <a:pt x="0" y="37719"/>
                  </a:lnTo>
                  <a:lnTo>
                    <a:pt x="275081" y="37719"/>
                  </a:lnTo>
                  <a:lnTo>
                    <a:pt x="275081" y="0"/>
                  </a:lnTo>
                  <a:lnTo>
                    <a:pt x="350519" y="75438"/>
                  </a:lnTo>
                  <a:lnTo>
                    <a:pt x="275081" y="150876"/>
                  </a:lnTo>
                  <a:close/>
                </a:path>
              </a:pathLst>
            </a:custGeom>
            <a:ln w="12192">
              <a:solidFill>
                <a:srgbClr val="FFD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43709" y="2993746"/>
            <a:ext cx="25463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60"/>
              </a:spcBef>
            </a:pPr>
            <a:r>
              <a:rPr sz="800" i="1" dirty="0" err="1" smtClean="0">
                <a:latin typeface="Arial"/>
                <a:cs typeface="Arial"/>
              </a:rPr>
              <a:t>ФОПи</a:t>
            </a:r>
            <a:r>
              <a:rPr sz="800" i="1" dirty="0">
                <a:latin typeface="Arial"/>
                <a:cs typeface="Arial"/>
              </a:rPr>
              <a:t>, як на </a:t>
            </a:r>
            <a:r>
              <a:rPr sz="800" i="1" spc="-5" dirty="0">
                <a:latin typeface="Arial"/>
                <a:cs typeface="Arial"/>
              </a:rPr>
              <a:t>спрощеній так </a:t>
            </a:r>
            <a:r>
              <a:rPr sz="800" i="1" dirty="0">
                <a:latin typeface="Arial"/>
                <a:cs typeface="Arial"/>
              </a:rPr>
              <a:t>і </a:t>
            </a:r>
            <a:r>
              <a:rPr sz="800" i="1" spc="-10" dirty="0">
                <a:latin typeface="Arial"/>
                <a:cs typeface="Arial"/>
              </a:rPr>
              <a:t>на </a:t>
            </a:r>
            <a:r>
              <a:rPr sz="800" i="1" dirty="0">
                <a:latin typeface="Arial"/>
                <a:cs typeface="Arial"/>
              </a:rPr>
              <a:t>загальній </a:t>
            </a:r>
            <a:r>
              <a:rPr sz="800" i="1" spc="-5" dirty="0">
                <a:latin typeface="Arial"/>
                <a:cs typeface="Arial"/>
              </a:rPr>
              <a:t>системі 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оподаткування, </a:t>
            </a:r>
            <a:r>
              <a:rPr sz="800" b="1" i="1" spc="-5" dirty="0">
                <a:latin typeface="Arial"/>
                <a:cs typeface="Arial"/>
              </a:rPr>
              <a:t>звільняються </a:t>
            </a:r>
            <a:r>
              <a:rPr sz="800" i="1" spc="-5" dirty="0">
                <a:latin typeface="Arial"/>
                <a:cs typeface="Arial"/>
              </a:rPr>
              <a:t>від сплати за </a:t>
            </a:r>
            <a:r>
              <a:rPr sz="800" i="1" dirty="0">
                <a:latin typeface="Arial"/>
                <a:cs typeface="Arial"/>
              </a:rPr>
              <a:t>себе 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ЄСВ,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якщо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вони</a:t>
            </a:r>
            <a:r>
              <a:rPr sz="800" i="1" dirty="0">
                <a:latin typeface="Arial"/>
                <a:cs typeface="Arial"/>
              </a:rPr>
              <a:t> є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пенсіонерами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за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b="1" i="1" spc="-5" dirty="0">
                <a:latin typeface="Arial"/>
                <a:cs typeface="Arial"/>
              </a:rPr>
              <a:t>віком</a:t>
            </a:r>
            <a:r>
              <a:rPr sz="800" b="1" i="1" dirty="0">
                <a:latin typeface="Arial"/>
                <a:cs typeface="Arial"/>
              </a:rPr>
              <a:t> </a:t>
            </a:r>
            <a:r>
              <a:rPr sz="800" b="1" i="1" spc="-5" dirty="0">
                <a:latin typeface="Arial"/>
                <a:cs typeface="Arial"/>
              </a:rPr>
              <a:t>або </a:t>
            </a:r>
            <a:r>
              <a:rPr sz="800" b="1" i="1" dirty="0">
                <a:latin typeface="Arial"/>
                <a:cs typeface="Arial"/>
              </a:rPr>
              <a:t> інвалідами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та</a:t>
            </a:r>
            <a:r>
              <a:rPr sz="800" i="1" dirty="0">
                <a:latin typeface="Arial"/>
                <a:cs typeface="Arial"/>
              </a:rPr>
              <a:t> отримують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відповідно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до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закону 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пенсію </a:t>
            </a:r>
            <a:r>
              <a:rPr sz="800" i="1" dirty="0">
                <a:latin typeface="Arial"/>
                <a:cs typeface="Arial"/>
              </a:rPr>
              <a:t>або </a:t>
            </a:r>
            <a:r>
              <a:rPr sz="800" i="1" spc="-5" dirty="0">
                <a:latin typeface="Arial"/>
                <a:cs typeface="Arial"/>
              </a:rPr>
              <a:t>соціальну допомогу. </a:t>
            </a:r>
            <a:r>
              <a:rPr sz="800" i="1" dirty="0">
                <a:latin typeface="Arial"/>
                <a:cs typeface="Arial"/>
              </a:rPr>
              <a:t>Такі особи можуть 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бути</a:t>
            </a:r>
            <a:r>
              <a:rPr sz="800" i="1" spc="18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платниками</a:t>
            </a:r>
            <a:r>
              <a:rPr sz="800" i="1" spc="18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ЄСВ</a:t>
            </a:r>
            <a:r>
              <a:rPr sz="800" i="1" spc="19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винятково</a:t>
            </a:r>
            <a:r>
              <a:rPr sz="800" i="1" spc="18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за</a:t>
            </a:r>
            <a:r>
              <a:rPr sz="800" i="1" spc="18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умови</a:t>
            </a:r>
            <a:r>
              <a:rPr sz="800" i="1" spc="17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їх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6249" y="3750287"/>
            <a:ext cx="25463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3300" algn="l"/>
                <a:tab pos="1705610" algn="l"/>
                <a:tab pos="2139950" algn="l"/>
              </a:tabLst>
            </a:pPr>
            <a:r>
              <a:rPr sz="800" i="1" spc="-5" dirty="0">
                <a:latin typeface="Arial"/>
                <a:cs typeface="Arial"/>
              </a:rPr>
              <a:t>добровільної	участі	</a:t>
            </a:r>
            <a:r>
              <a:rPr sz="800" i="1" dirty="0">
                <a:latin typeface="Arial"/>
                <a:cs typeface="Arial"/>
              </a:rPr>
              <a:t>у	</a:t>
            </a:r>
            <a:r>
              <a:rPr sz="800" i="1" spc="-5" dirty="0">
                <a:latin typeface="Arial"/>
                <a:cs typeface="Arial"/>
              </a:rPr>
              <a:t>системі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6249" y="3872207"/>
            <a:ext cx="25438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50315" algn="l"/>
                <a:tab pos="1953895" algn="l"/>
              </a:tabLst>
            </a:pPr>
            <a:r>
              <a:rPr sz="800" i="1" dirty="0">
                <a:latin typeface="Arial"/>
                <a:cs typeface="Arial"/>
              </a:rPr>
              <a:t>з</a:t>
            </a:r>
            <a:r>
              <a:rPr sz="800" i="1" spc="-5" dirty="0">
                <a:latin typeface="Arial"/>
                <a:cs typeface="Arial"/>
              </a:rPr>
              <a:t>а</a:t>
            </a:r>
            <a:r>
              <a:rPr sz="800" i="1" spc="10" dirty="0">
                <a:latin typeface="Arial"/>
                <a:cs typeface="Arial"/>
              </a:rPr>
              <a:t>г</a:t>
            </a:r>
            <a:r>
              <a:rPr sz="800" i="1" spc="-5" dirty="0">
                <a:latin typeface="Arial"/>
                <a:cs typeface="Arial"/>
              </a:rPr>
              <a:t>а</a:t>
            </a:r>
            <a:r>
              <a:rPr sz="800" i="1" dirty="0">
                <a:latin typeface="Arial"/>
                <a:cs typeface="Arial"/>
              </a:rPr>
              <a:t>л</a:t>
            </a:r>
            <a:r>
              <a:rPr sz="800" i="1" spc="-5" dirty="0">
                <a:latin typeface="Arial"/>
                <a:cs typeface="Arial"/>
              </a:rPr>
              <a:t>ьноо</a:t>
            </a:r>
            <a:r>
              <a:rPr sz="800" i="1" dirty="0">
                <a:latin typeface="Arial"/>
                <a:cs typeface="Arial"/>
              </a:rPr>
              <a:t>б</a:t>
            </a:r>
            <a:r>
              <a:rPr sz="800" i="1" spc="-5" dirty="0">
                <a:latin typeface="Arial"/>
                <a:cs typeface="Arial"/>
              </a:rPr>
              <a:t>о</a:t>
            </a:r>
            <a:r>
              <a:rPr sz="800" i="1" spc="10" dirty="0">
                <a:latin typeface="Arial"/>
                <a:cs typeface="Arial"/>
              </a:rPr>
              <a:t>в</a:t>
            </a:r>
            <a:r>
              <a:rPr sz="800" i="1" spc="-25" dirty="0">
                <a:latin typeface="Arial"/>
                <a:cs typeface="Arial"/>
              </a:rPr>
              <a:t>’</a:t>
            </a:r>
            <a:r>
              <a:rPr sz="800" i="1" dirty="0">
                <a:latin typeface="Arial"/>
                <a:cs typeface="Arial"/>
              </a:rPr>
              <a:t>язк</a:t>
            </a:r>
            <a:r>
              <a:rPr sz="800" i="1" spc="-5" dirty="0">
                <a:latin typeface="Arial"/>
                <a:cs typeface="Arial"/>
              </a:rPr>
              <a:t>о</a:t>
            </a:r>
            <a:r>
              <a:rPr sz="800" i="1" dirty="0">
                <a:latin typeface="Arial"/>
                <a:cs typeface="Arial"/>
              </a:rPr>
              <a:t>в</a:t>
            </a:r>
            <a:r>
              <a:rPr sz="800" i="1" spc="-5" dirty="0">
                <a:latin typeface="Arial"/>
                <a:cs typeface="Arial"/>
              </a:rPr>
              <a:t>ог</a:t>
            </a:r>
            <a:r>
              <a:rPr sz="800" i="1" dirty="0">
                <a:latin typeface="Arial"/>
                <a:cs typeface="Arial"/>
              </a:rPr>
              <a:t>о	д</a:t>
            </a:r>
            <a:r>
              <a:rPr sz="800" i="1" spc="-5" dirty="0">
                <a:latin typeface="Arial"/>
                <a:cs typeface="Arial"/>
              </a:rPr>
              <a:t>ер</a:t>
            </a:r>
            <a:r>
              <a:rPr sz="800" i="1" spc="5" dirty="0">
                <a:latin typeface="Arial"/>
                <a:cs typeface="Arial"/>
              </a:rPr>
              <a:t>жа</a:t>
            </a:r>
            <a:r>
              <a:rPr sz="800" i="1" dirty="0">
                <a:latin typeface="Arial"/>
                <a:cs typeface="Arial"/>
              </a:rPr>
              <a:t>вного	с</a:t>
            </a:r>
            <a:r>
              <a:rPr sz="800" i="1" spc="-5" dirty="0">
                <a:latin typeface="Arial"/>
                <a:cs typeface="Arial"/>
              </a:rPr>
              <a:t>оціального  </a:t>
            </a:r>
            <a:r>
              <a:rPr sz="800" i="1" dirty="0">
                <a:latin typeface="Arial"/>
                <a:cs typeface="Arial"/>
              </a:rPr>
              <a:t>страхування.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6249" y="4122143"/>
            <a:ext cx="2546985" cy="124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9870" algn="just">
              <a:lnSpc>
                <a:spcPct val="100000"/>
              </a:lnSpc>
              <a:spcBef>
                <a:spcPts val="100"/>
              </a:spcBef>
            </a:pPr>
            <a:r>
              <a:rPr sz="800" b="1" i="1" spc="-5" dirty="0">
                <a:latin typeface="Arial"/>
                <a:cs typeface="Arial"/>
              </a:rPr>
              <a:t>Терміни</a:t>
            </a:r>
            <a:r>
              <a:rPr sz="800" b="1" i="1" dirty="0">
                <a:latin typeface="Arial"/>
                <a:cs typeface="Arial"/>
              </a:rPr>
              <a:t> </a:t>
            </a:r>
            <a:r>
              <a:rPr sz="800" b="1" i="1" spc="-5" dirty="0">
                <a:latin typeface="Arial"/>
                <a:cs typeface="Arial"/>
              </a:rPr>
              <a:t>сплати</a:t>
            </a:r>
            <a:r>
              <a:rPr sz="800" b="1" i="1" dirty="0">
                <a:latin typeface="Arial"/>
                <a:cs typeface="Arial"/>
              </a:rPr>
              <a:t> </a:t>
            </a:r>
            <a:r>
              <a:rPr sz="800" b="1" i="1" spc="-5" dirty="0">
                <a:latin typeface="Arial"/>
                <a:cs typeface="Arial"/>
              </a:rPr>
              <a:t>ЄП:</a:t>
            </a:r>
            <a:r>
              <a:rPr sz="800" b="1" i="1" dirty="0">
                <a:latin typeface="Arial"/>
                <a:cs typeface="Arial"/>
              </a:rPr>
              <a:t> </a:t>
            </a:r>
            <a:r>
              <a:rPr sz="800" b="1" i="1" spc="-5" dirty="0">
                <a:latin typeface="Arial"/>
                <a:cs typeface="Arial"/>
              </a:rPr>
              <a:t>ФОП</a:t>
            </a:r>
            <a:r>
              <a:rPr sz="800" b="1" i="1" dirty="0">
                <a:latin typeface="Arial"/>
                <a:cs typeface="Arial"/>
              </a:rPr>
              <a:t> </a:t>
            </a:r>
            <a:r>
              <a:rPr sz="800" b="1" i="1" spc="-5" dirty="0">
                <a:latin typeface="Arial"/>
                <a:cs typeface="Arial"/>
              </a:rPr>
              <a:t>груп</a:t>
            </a:r>
            <a:r>
              <a:rPr sz="800" b="1" i="1" dirty="0">
                <a:latin typeface="Arial"/>
                <a:cs typeface="Arial"/>
              </a:rPr>
              <a:t> 1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–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2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- 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авансовим </a:t>
            </a:r>
            <a:r>
              <a:rPr sz="800" i="1" spc="-5" dirty="0">
                <a:latin typeface="Arial"/>
                <a:cs typeface="Arial"/>
              </a:rPr>
              <a:t>внеском </a:t>
            </a:r>
            <a:r>
              <a:rPr sz="800" i="1" dirty="0">
                <a:latin typeface="Arial"/>
                <a:cs typeface="Arial"/>
              </a:rPr>
              <a:t>не </a:t>
            </a:r>
            <a:r>
              <a:rPr sz="800" i="1" spc="-5" dirty="0">
                <a:latin typeface="Arial"/>
                <a:cs typeface="Arial"/>
              </a:rPr>
              <a:t>пізніше </a:t>
            </a:r>
            <a:r>
              <a:rPr sz="800" b="1" i="1" spc="-5" dirty="0">
                <a:latin typeface="Arial"/>
                <a:cs typeface="Arial"/>
              </a:rPr>
              <a:t>20 </a:t>
            </a:r>
            <a:r>
              <a:rPr sz="800" b="1" i="1" dirty="0">
                <a:latin typeface="Arial"/>
                <a:cs typeface="Arial"/>
              </a:rPr>
              <a:t>числа </a:t>
            </a:r>
            <a:r>
              <a:rPr sz="800" i="1" spc="-5" dirty="0">
                <a:latin typeface="Arial"/>
                <a:cs typeface="Arial"/>
              </a:rPr>
              <a:t>(включно) 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поточного </a:t>
            </a:r>
            <a:r>
              <a:rPr sz="800" i="1" dirty="0">
                <a:latin typeface="Arial"/>
                <a:cs typeface="Arial"/>
              </a:rPr>
              <a:t>місяця або </a:t>
            </a:r>
            <a:r>
              <a:rPr sz="800" i="1" spc="-5" dirty="0">
                <a:latin typeface="Arial"/>
                <a:cs typeface="Arial"/>
              </a:rPr>
              <a:t>авансовим </a:t>
            </a:r>
            <a:r>
              <a:rPr sz="800" i="1" dirty="0">
                <a:latin typeface="Arial"/>
                <a:cs typeface="Arial"/>
              </a:rPr>
              <a:t>внеском </a:t>
            </a:r>
            <a:r>
              <a:rPr sz="800" i="1" spc="-5" dirty="0">
                <a:latin typeface="Arial"/>
                <a:cs typeface="Arial"/>
              </a:rPr>
              <a:t>за </a:t>
            </a:r>
            <a:r>
              <a:rPr sz="800" i="1" dirty="0">
                <a:latin typeface="Arial"/>
                <a:cs typeface="Arial"/>
              </a:rPr>
              <a:t>весь 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звітний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період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(п.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295.1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ПКУ);</a:t>
            </a:r>
            <a:r>
              <a:rPr sz="800" i="1" dirty="0">
                <a:latin typeface="Arial"/>
                <a:cs typeface="Arial"/>
              </a:rPr>
              <a:t> ФОП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групи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3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- 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b="1" i="1" spc="-5" dirty="0">
                <a:latin typeface="Arial"/>
                <a:cs typeface="Arial"/>
              </a:rPr>
              <a:t>протягом 10 </a:t>
            </a:r>
            <a:r>
              <a:rPr sz="800" b="1" i="1" dirty="0">
                <a:latin typeface="Arial"/>
                <a:cs typeface="Arial"/>
              </a:rPr>
              <a:t>к. </a:t>
            </a:r>
            <a:r>
              <a:rPr sz="800" b="1" i="1" spc="-5" dirty="0">
                <a:latin typeface="Arial"/>
                <a:cs typeface="Arial"/>
              </a:rPr>
              <a:t>дн.</a:t>
            </a:r>
            <a:r>
              <a:rPr sz="800" i="1" spc="-5" dirty="0">
                <a:latin typeface="Arial"/>
                <a:cs typeface="Arial"/>
              </a:rPr>
              <a:t>, </a:t>
            </a:r>
            <a:r>
              <a:rPr sz="800" i="1" dirty="0">
                <a:latin typeface="Arial"/>
                <a:cs typeface="Arial"/>
              </a:rPr>
              <a:t>що </a:t>
            </a:r>
            <a:r>
              <a:rPr sz="800" i="1" spc="-5" dirty="0">
                <a:latin typeface="Arial"/>
                <a:cs typeface="Arial"/>
              </a:rPr>
              <a:t>настають за </a:t>
            </a:r>
            <a:r>
              <a:rPr sz="800" i="1" dirty="0">
                <a:latin typeface="Arial"/>
                <a:cs typeface="Arial"/>
              </a:rPr>
              <a:t>граничним 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строком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подання</a:t>
            </a:r>
            <a:r>
              <a:rPr sz="800" i="1" spc="-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декларації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(п.</a:t>
            </a:r>
            <a:r>
              <a:rPr sz="800" i="1" spc="-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295.3</a:t>
            </a:r>
            <a:r>
              <a:rPr sz="800" i="1" spc="2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ПКУ)</a:t>
            </a:r>
            <a:endParaRPr sz="800" dirty="0">
              <a:latin typeface="Arial"/>
              <a:cs typeface="Arial"/>
            </a:endParaRPr>
          </a:p>
          <a:p>
            <a:pPr marL="12700" marR="5080" indent="229870" algn="just">
              <a:lnSpc>
                <a:spcPct val="99200"/>
              </a:lnSpc>
              <a:spcBef>
                <a:spcPts val="15"/>
              </a:spcBef>
            </a:pPr>
            <a:r>
              <a:rPr sz="800" b="1" i="1" spc="-5" dirty="0">
                <a:latin typeface="Arial"/>
                <a:cs typeface="Arial"/>
              </a:rPr>
              <a:t>ЄСВ </a:t>
            </a:r>
            <a:r>
              <a:rPr sz="800" b="1" i="1" dirty="0">
                <a:latin typeface="Arial"/>
                <a:cs typeface="Arial"/>
              </a:rPr>
              <a:t>: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b="1" i="1" spc="-5" dirty="0">
                <a:latin typeface="Arial"/>
                <a:cs typeface="Arial"/>
              </a:rPr>
              <a:t>1) всі </a:t>
            </a:r>
            <a:r>
              <a:rPr sz="800" b="1" i="1" dirty="0">
                <a:latin typeface="Arial"/>
                <a:cs typeface="Arial"/>
              </a:rPr>
              <a:t>ФОП </a:t>
            </a:r>
            <a:r>
              <a:rPr sz="800" b="1" i="1" spc="-5" dirty="0">
                <a:latin typeface="Arial"/>
                <a:cs typeface="Arial"/>
              </a:rPr>
              <a:t>спрощенці, </a:t>
            </a:r>
            <a:r>
              <a:rPr sz="800" i="1" dirty="0">
                <a:latin typeface="Arial"/>
                <a:cs typeface="Arial"/>
              </a:rPr>
              <a:t>в </a:t>
            </a:r>
            <a:r>
              <a:rPr sz="800" i="1" spc="-5" dirty="0">
                <a:latin typeface="Arial"/>
                <a:cs typeface="Arial"/>
              </a:rPr>
              <a:t>тому числі 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особи,</a:t>
            </a:r>
            <a:r>
              <a:rPr sz="800" i="1" dirty="0">
                <a:latin typeface="Arial"/>
                <a:cs typeface="Arial"/>
              </a:rPr>
              <a:t> що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провадять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незалежну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професійну 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діяльність,</a:t>
            </a:r>
            <a:r>
              <a:rPr sz="800" i="1" dirty="0">
                <a:latin typeface="Arial"/>
                <a:cs typeface="Arial"/>
              </a:rPr>
              <a:t> - </a:t>
            </a:r>
            <a:r>
              <a:rPr sz="800" b="1" i="1" dirty="0">
                <a:latin typeface="Arial"/>
                <a:cs typeface="Arial"/>
              </a:rPr>
              <a:t>до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b="1" i="1" spc="-5" dirty="0">
                <a:latin typeface="Arial"/>
                <a:cs typeface="Arial"/>
              </a:rPr>
              <a:t>20 </a:t>
            </a:r>
            <a:r>
              <a:rPr sz="800" b="1" i="1" dirty="0">
                <a:latin typeface="Arial"/>
                <a:cs typeface="Arial"/>
              </a:rPr>
              <a:t>числа </a:t>
            </a:r>
            <a:r>
              <a:rPr sz="800" b="1" i="1" spc="-5" dirty="0">
                <a:latin typeface="Arial"/>
                <a:cs typeface="Arial"/>
              </a:rPr>
              <a:t>місяця</a:t>
            </a:r>
            <a:r>
              <a:rPr sz="800" i="1" spc="-5" dirty="0">
                <a:latin typeface="Arial"/>
                <a:cs typeface="Arial"/>
              </a:rPr>
              <a:t>,</a:t>
            </a:r>
            <a:r>
              <a:rPr sz="800" i="1" dirty="0">
                <a:latin typeface="Arial"/>
                <a:cs typeface="Arial"/>
              </a:rPr>
              <a:t> що </a:t>
            </a:r>
            <a:r>
              <a:rPr sz="800" i="1" spc="-5" dirty="0">
                <a:latin typeface="Arial"/>
                <a:cs typeface="Arial"/>
              </a:rPr>
              <a:t>настає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за 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кварталом</a:t>
            </a:r>
            <a:r>
              <a:rPr sz="800" i="1" spc="1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(абз.</a:t>
            </a:r>
            <a:r>
              <a:rPr sz="800" i="1" spc="1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3</a:t>
            </a:r>
            <a:r>
              <a:rPr sz="800" i="1" spc="1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ч.</a:t>
            </a:r>
            <a:r>
              <a:rPr sz="800" i="1" spc="10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8</a:t>
            </a:r>
            <a:r>
              <a:rPr sz="800" i="1" spc="114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ст.</a:t>
            </a:r>
            <a:r>
              <a:rPr sz="800" i="1" spc="114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9</a:t>
            </a:r>
            <a:r>
              <a:rPr sz="800" i="1" spc="114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Закону</a:t>
            </a:r>
            <a:r>
              <a:rPr sz="800" i="1" spc="1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про</a:t>
            </a:r>
            <a:r>
              <a:rPr sz="800" i="1" spc="10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ЄСВ)</a:t>
            </a:r>
            <a:r>
              <a:rPr sz="800" i="1" spc="1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або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6249" y="5341699"/>
            <a:ext cx="25469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latin typeface="Arial"/>
                <a:cs typeface="Arial"/>
              </a:rPr>
              <a:t>щомісячно</a:t>
            </a:r>
            <a:r>
              <a:rPr sz="800" i="1" spc="210" dirty="0">
                <a:latin typeface="Arial"/>
                <a:cs typeface="Arial"/>
              </a:rPr>
              <a:t> </a:t>
            </a:r>
            <a:r>
              <a:rPr sz="800" i="1" spc="2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авансовим</a:t>
            </a:r>
            <a:r>
              <a:rPr sz="800" i="1" spc="210" dirty="0">
                <a:latin typeface="Arial"/>
                <a:cs typeface="Arial"/>
              </a:rPr>
              <a:t> </a:t>
            </a:r>
            <a:r>
              <a:rPr sz="800" i="1" spc="2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внеском</a:t>
            </a:r>
            <a:r>
              <a:rPr sz="800" i="1" spc="210" dirty="0">
                <a:latin typeface="Arial"/>
                <a:cs typeface="Arial"/>
              </a:rPr>
              <a:t> </a:t>
            </a:r>
            <a:r>
              <a:rPr sz="800" i="1" spc="215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-   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до     </a:t>
            </a:r>
            <a:r>
              <a:rPr sz="800" b="1" i="1" spc="-5" dirty="0">
                <a:latin typeface="Arial"/>
                <a:cs typeface="Arial"/>
              </a:rPr>
              <a:t>20 </a:t>
            </a:r>
            <a:r>
              <a:rPr sz="800" b="1" i="1" dirty="0">
                <a:latin typeface="Arial"/>
                <a:cs typeface="Arial"/>
              </a:rPr>
              <a:t> числа</a:t>
            </a:r>
            <a:r>
              <a:rPr sz="800" b="1" i="1" spc="114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кожного</a:t>
            </a:r>
            <a:r>
              <a:rPr sz="800" i="1" spc="1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місяця</a:t>
            </a:r>
            <a:r>
              <a:rPr sz="800" i="1" spc="114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поточного</a:t>
            </a:r>
            <a:r>
              <a:rPr sz="800" i="1" spc="1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кварталу</a:t>
            </a:r>
            <a:r>
              <a:rPr sz="800" i="1" spc="13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(п.п.</a:t>
            </a:r>
            <a:r>
              <a:rPr sz="800" i="1" spc="12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 </a:t>
            </a:r>
            <a:r>
              <a:rPr sz="800" i="1" spc="-2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п. 6 </a:t>
            </a:r>
            <a:r>
              <a:rPr sz="800" i="1" spc="-5" dirty="0">
                <a:latin typeface="Arial"/>
                <a:cs typeface="Arial"/>
              </a:rPr>
              <a:t>розд. </a:t>
            </a:r>
            <a:r>
              <a:rPr sz="800" i="1" dirty="0">
                <a:latin typeface="Arial"/>
                <a:cs typeface="Arial"/>
              </a:rPr>
              <a:t>IV </a:t>
            </a:r>
            <a:r>
              <a:rPr sz="800" i="1" spc="-5" dirty="0">
                <a:latin typeface="Arial"/>
                <a:cs typeface="Arial"/>
              </a:rPr>
              <a:t>Інструкції </a:t>
            </a:r>
            <a:r>
              <a:rPr sz="800" i="1" dirty="0">
                <a:latin typeface="Arial"/>
                <a:cs typeface="Arial"/>
              </a:rPr>
              <a:t>№ </a:t>
            </a:r>
            <a:r>
              <a:rPr sz="800" i="1" spc="-5" dirty="0">
                <a:latin typeface="Arial"/>
                <a:cs typeface="Arial"/>
              </a:rPr>
              <a:t>449)</a:t>
            </a:r>
            <a:r>
              <a:rPr sz="800" i="1" dirty="0">
                <a:latin typeface="Arial"/>
                <a:cs typeface="Arial"/>
              </a:rPr>
              <a:t> ; </a:t>
            </a:r>
            <a:r>
              <a:rPr sz="800" i="1" spc="-5" dirty="0">
                <a:latin typeface="Arial"/>
                <a:cs typeface="Arial"/>
              </a:rPr>
              <a:t>2) </a:t>
            </a:r>
            <a:r>
              <a:rPr sz="800" i="1" dirty="0">
                <a:latin typeface="Arial"/>
                <a:cs typeface="Arial"/>
              </a:rPr>
              <a:t>на </a:t>
            </a:r>
            <a:r>
              <a:rPr sz="800" b="1" i="1" spc="-5" dirty="0">
                <a:latin typeface="Arial"/>
                <a:cs typeface="Arial"/>
              </a:rPr>
              <a:t>загальній </a:t>
            </a:r>
            <a:r>
              <a:rPr sz="800" b="1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системі </a:t>
            </a:r>
            <a:r>
              <a:rPr sz="800" i="1" dirty="0">
                <a:latin typeface="Arial"/>
                <a:cs typeface="Arial"/>
              </a:rPr>
              <a:t>-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нарахований за календарний рік,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до </a:t>
            </a:r>
            <a:r>
              <a:rPr sz="800" b="1" i="1" spc="-5" dirty="0">
                <a:latin typeface="Arial"/>
                <a:cs typeface="Arial"/>
              </a:rPr>
              <a:t>10 </a:t>
            </a:r>
            <a:r>
              <a:rPr sz="800" b="1" i="1" dirty="0">
                <a:latin typeface="Arial"/>
                <a:cs typeface="Arial"/>
              </a:rPr>
              <a:t> лютого</a:t>
            </a:r>
            <a:r>
              <a:rPr sz="800" b="1" i="1" spc="-3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наступного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року.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4755" y="2843670"/>
            <a:ext cx="896886" cy="76582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4884801" y="2993746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23232" y="4335666"/>
            <a:ext cx="895362" cy="76582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4883022" y="4487316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36947" y="5541163"/>
            <a:ext cx="895362" cy="765822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4896739" y="5693054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1" name="object 29"/>
          <p:cNvSpPr txBox="1"/>
          <p:nvPr/>
        </p:nvSpPr>
        <p:spPr>
          <a:xfrm>
            <a:off x="986087" y="953701"/>
            <a:ext cx="381368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44295">
              <a:lnSpc>
                <a:spcPct val="100000"/>
              </a:lnSpc>
              <a:spcBef>
                <a:spcPts val="100"/>
              </a:spcBef>
            </a:pPr>
            <a:r>
              <a:rPr sz="1200" spc="-10" dirty="0" err="1" smtClean="0">
                <a:latin typeface="Arial"/>
                <a:cs typeface="Arial"/>
              </a:rPr>
              <a:t>Ухвала</a:t>
            </a:r>
            <a:r>
              <a:rPr lang="uk-UA" sz="1200" spc="-10" dirty="0" smtClean="0">
                <a:latin typeface="Arial"/>
                <a:cs typeface="Arial"/>
              </a:rPr>
              <a:t> ЛМР </a:t>
            </a:r>
            <a:r>
              <a:rPr lang="uk-UA" sz="1200" dirty="0" smtClean="0">
                <a:latin typeface="Arial"/>
                <a:cs typeface="Arial"/>
              </a:rPr>
              <a:t>від 15.12.2011 </a:t>
            </a:r>
            <a:r>
              <a:rPr sz="1200" dirty="0" smtClean="0">
                <a:latin typeface="Arial"/>
                <a:cs typeface="Arial"/>
              </a:rPr>
              <a:t>№</a:t>
            </a:r>
            <a:r>
              <a:rPr sz="1200" spc="-40" dirty="0" smtClean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1010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«</a:t>
            </a:r>
            <a:r>
              <a:rPr sz="1200" spc="-5" dirty="0" err="1" smtClean="0">
                <a:latin typeface="Arial"/>
                <a:cs typeface="Arial"/>
              </a:rPr>
              <a:t>Про</a:t>
            </a:r>
            <a:r>
              <a:rPr lang="uk-UA" sz="1200" spc="-5" dirty="0">
                <a:latin typeface="Arial"/>
                <a:cs typeface="Arial"/>
              </a:rPr>
              <a:t> </a:t>
            </a:r>
            <a:r>
              <a:rPr sz="1200" spc="-5" dirty="0" err="1" smtClean="0">
                <a:latin typeface="Arial"/>
                <a:cs typeface="Arial"/>
              </a:rPr>
              <a:t>зат</a:t>
            </a:r>
            <a:r>
              <a:rPr sz="1200" dirty="0" err="1" smtClean="0">
                <a:latin typeface="Arial"/>
                <a:cs typeface="Arial"/>
              </a:rPr>
              <a:t>в</a:t>
            </a:r>
            <a:r>
              <a:rPr sz="1200" spc="-5" dirty="0" err="1" smtClean="0">
                <a:latin typeface="Arial"/>
                <a:cs typeface="Arial"/>
              </a:rPr>
              <a:t>ер</a:t>
            </a:r>
            <a:r>
              <a:rPr sz="1200" spc="-10" dirty="0" err="1" smtClean="0">
                <a:latin typeface="Arial"/>
                <a:cs typeface="Arial"/>
              </a:rPr>
              <a:t>д</a:t>
            </a:r>
            <a:r>
              <a:rPr sz="1200" dirty="0" err="1" smtClean="0">
                <a:latin typeface="Arial"/>
                <a:cs typeface="Arial"/>
              </a:rPr>
              <a:t>ж</a:t>
            </a:r>
            <a:r>
              <a:rPr sz="1200" spc="-5" dirty="0" err="1" smtClean="0">
                <a:latin typeface="Arial"/>
                <a:cs typeface="Arial"/>
              </a:rPr>
              <a:t>е</a:t>
            </a:r>
            <a:r>
              <a:rPr sz="1200" dirty="0" err="1" smtClean="0">
                <a:latin typeface="Arial"/>
                <a:cs typeface="Arial"/>
              </a:rPr>
              <a:t>ння</a:t>
            </a:r>
            <a:r>
              <a:rPr sz="1200" dirty="0" smtClean="0">
                <a:latin typeface="Arial"/>
                <a:cs typeface="Arial"/>
              </a:rPr>
              <a:t>  </a:t>
            </a:r>
            <a:r>
              <a:rPr sz="1200" spc="-5" dirty="0" err="1" smtClean="0">
                <a:latin typeface="Arial"/>
                <a:cs typeface="Arial"/>
              </a:rPr>
              <a:t>ставок</a:t>
            </a:r>
            <a:r>
              <a:rPr lang="uk-UA" sz="1200" dirty="0">
                <a:latin typeface="Arial"/>
                <a:cs typeface="Arial"/>
              </a:rPr>
              <a:t> </a:t>
            </a:r>
            <a:r>
              <a:rPr sz="1200" spc="-5" dirty="0" err="1" smtClean="0">
                <a:latin typeface="Arial"/>
                <a:cs typeface="Arial"/>
              </a:rPr>
              <a:t>єдиного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dirty="0" smtClean="0">
                <a:latin typeface="Arial"/>
                <a:cs typeface="Arial"/>
              </a:rPr>
              <a:t> </a:t>
            </a:r>
            <a:r>
              <a:rPr sz="1200" dirty="0" err="1" smtClean="0">
                <a:latin typeface="Arial"/>
                <a:cs typeface="Arial"/>
              </a:rPr>
              <a:t>по</a:t>
            </a:r>
            <a:r>
              <a:rPr sz="1200" spc="-10" dirty="0" err="1" smtClean="0">
                <a:latin typeface="Arial"/>
                <a:cs typeface="Arial"/>
              </a:rPr>
              <a:t>д</a:t>
            </a:r>
            <a:r>
              <a:rPr sz="1200" spc="-5" dirty="0" err="1" smtClean="0">
                <a:latin typeface="Arial"/>
                <a:cs typeface="Arial"/>
              </a:rPr>
              <a:t>атк</a:t>
            </a:r>
            <a:r>
              <a:rPr sz="1200" dirty="0" err="1" smtClean="0">
                <a:latin typeface="Arial"/>
                <a:cs typeface="Arial"/>
              </a:rPr>
              <a:t>у</a:t>
            </a:r>
            <a:r>
              <a:rPr lang="uk-UA" sz="1200" spc="-25" dirty="0">
                <a:latin typeface="Arial"/>
                <a:cs typeface="Arial"/>
              </a:rPr>
              <a:t> </a:t>
            </a:r>
            <a:r>
              <a:rPr sz="1200" spc="-10" dirty="0" err="1" smtClean="0">
                <a:latin typeface="Arial"/>
                <a:cs typeface="Arial"/>
              </a:rPr>
              <a:t>дл</a:t>
            </a:r>
            <a:r>
              <a:rPr sz="1200" dirty="0" err="1" smtClean="0">
                <a:latin typeface="Arial"/>
                <a:cs typeface="Arial"/>
              </a:rPr>
              <a:t>я</a:t>
            </a:r>
            <a:r>
              <a:rPr lang="uk-UA" sz="1200" dirty="0">
                <a:latin typeface="Arial"/>
                <a:cs typeface="Arial"/>
              </a:rPr>
              <a:t> </a:t>
            </a:r>
            <a:r>
              <a:rPr sz="1200" spc="-5" dirty="0" err="1" smtClean="0">
                <a:latin typeface="Arial"/>
                <a:cs typeface="Arial"/>
              </a:rPr>
              <a:t>ф</a:t>
            </a:r>
            <a:r>
              <a:rPr sz="1200" dirty="0" err="1" smtClean="0">
                <a:latin typeface="Arial"/>
                <a:cs typeface="Arial"/>
              </a:rPr>
              <a:t>і</a:t>
            </a:r>
            <a:r>
              <a:rPr sz="1200" spc="-5" dirty="0" err="1" smtClean="0">
                <a:latin typeface="Arial"/>
                <a:cs typeface="Arial"/>
              </a:rPr>
              <a:t>з</a:t>
            </a:r>
            <a:r>
              <a:rPr sz="1200" dirty="0" err="1" smtClean="0">
                <a:latin typeface="Arial"/>
                <a:cs typeface="Arial"/>
              </a:rPr>
              <a:t>и</a:t>
            </a:r>
            <a:r>
              <a:rPr sz="1200" spc="-10" dirty="0" err="1" smtClean="0">
                <a:latin typeface="Arial"/>
                <a:cs typeface="Arial"/>
              </a:rPr>
              <a:t>ч</a:t>
            </a:r>
            <a:r>
              <a:rPr sz="1200" dirty="0" err="1" smtClean="0">
                <a:latin typeface="Arial"/>
                <a:cs typeface="Arial"/>
              </a:rPr>
              <a:t>них</a:t>
            </a:r>
            <a:r>
              <a:rPr sz="1200" spc="-45" dirty="0" smtClean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осі</a:t>
            </a:r>
            <a:r>
              <a:rPr sz="1200" spc="5" dirty="0">
                <a:latin typeface="Arial"/>
                <a:cs typeface="Arial"/>
              </a:rPr>
              <a:t>б</a:t>
            </a:r>
            <a:r>
              <a:rPr sz="1200" dirty="0">
                <a:latin typeface="Arial"/>
                <a:cs typeface="Arial"/>
              </a:rPr>
              <a:t>-  </a:t>
            </a:r>
            <a:r>
              <a:rPr sz="1200" spc="-5" dirty="0">
                <a:latin typeface="Arial"/>
                <a:cs typeface="Arial"/>
              </a:rPr>
              <a:t>підприємців,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 smtClean="0">
                <a:latin typeface="Arial"/>
                <a:cs typeface="Arial"/>
              </a:rPr>
              <a:t>я</a:t>
            </a:r>
            <a:r>
              <a:rPr sz="1200" spc="-5" dirty="0" err="1" smtClean="0">
                <a:latin typeface="Arial"/>
                <a:cs typeface="Arial"/>
              </a:rPr>
              <a:t>к</a:t>
            </a:r>
            <a:r>
              <a:rPr sz="1200" dirty="0" err="1" smtClean="0">
                <a:latin typeface="Arial"/>
                <a:cs typeface="Arial"/>
              </a:rPr>
              <a:t>і</a:t>
            </a:r>
            <a:r>
              <a:rPr lang="uk-UA" sz="1200" spc="-30" dirty="0">
                <a:latin typeface="Arial"/>
                <a:cs typeface="Arial"/>
              </a:rPr>
              <a:t> </a:t>
            </a:r>
            <a:r>
              <a:rPr sz="1200" spc="-5" dirty="0" err="1" smtClean="0">
                <a:latin typeface="Arial"/>
                <a:cs typeface="Arial"/>
              </a:rPr>
              <a:t>зд</a:t>
            </a:r>
            <a:r>
              <a:rPr sz="1200" dirty="0" err="1" smtClean="0">
                <a:latin typeface="Arial"/>
                <a:cs typeface="Arial"/>
              </a:rPr>
              <a:t>ій</a:t>
            </a:r>
            <a:r>
              <a:rPr sz="1200" spc="-5" dirty="0" err="1" smtClean="0">
                <a:latin typeface="Arial"/>
                <a:cs typeface="Arial"/>
              </a:rPr>
              <a:t>с</a:t>
            </a:r>
            <a:r>
              <a:rPr sz="1200" spc="-10" dirty="0" err="1" smtClean="0">
                <a:latin typeface="Arial"/>
                <a:cs typeface="Arial"/>
              </a:rPr>
              <a:t>нюю</a:t>
            </a:r>
            <a:r>
              <a:rPr sz="1200" spc="-15" dirty="0" err="1" smtClean="0">
                <a:latin typeface="Arial"/>
                <a:cs typeface="Arial"/>
              </a:rPr>
              <a:t>т</a:t>
            </a:r>
            <a:r>
              <a:rPr sz="1200" dirty="0" err="1" smtClean="0">
                <a:latin typeface="Arial"/>
                <a:cs typeface="Arial"/>
              </a:rPr>
              <a:t>ь</a:t>
            </a:r>
            <a:r>
              <a:rPr sz="1200" dirty="0" smtClean="0">
                <a:latin typeface="Arial"/>
                <a:cs typeface="Arial"/>
              </a:rPr>
              <a:t>  </a:t>
            </a:r>
            <a:r>
              <a:rPr sz="1200" spc="-5" dirty="0" err="1">
                <a:latin typeface="Arial"/>
                <a:cs typeface="Arial"/>
              </a:rPr>
              <a:t>господарську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 smtClean="0">
                <a:latin typeface="Arial"/>
                <a:cs typeface="Arial"/>
              </a:rPr>
              <a:t>діяльність</a:t>
            </a:r>
            <a:r>
              <a:rPr lang="uk-UA" sz="1200" spc="-5" dirty="0" smtClean="0">
                <a:latin typeface="Arial"/>
                <a:cs typeface="Arial"/>
              </a:rPr>
              <a:t>"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943709" y="111816"/>
            <a:ext cx="10515600" cy="40859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Сплата єдиного податку у 2024 році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круглений прямокутник 13"/>
          <p:cNvSpPr/>
          <p:nvPr/>
        </p:nvSpPr>
        <p:spPr>
          <a:xfrm>
            <a:off x="7499839" y="3977538"/>
            <a:ext cx="4422531" cy="2170514"/>
          </a:xfrm>
          <a:prstGeom prst="round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сплати податку:</a:t>
            </a:r>
          </a:p>
          <a:p>
            <a:r>
              <a:rPr lang="uk-UA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особи: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60-ти днів з дня вручення податкового повідомлення-рішення</a:t>
            </a:r>
          </a:p>
          <a:p>
            <a:r>
              <a:rPr lang="uk-UA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 особи: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авансовими внесками щокварталу до 30 числа, що настає за звітним кварталом, які відображаються  річні декларації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086" y="75396"/>
            <a:ext cx="10515600" cy="4085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Сплата транспортного податку у 2024 році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к нарисовать машин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" t="22481" r="3167" b="16667"/>
          <a:stretch/>
        </p:blipFill>
        <p:spPr bwMode="auto">
          <a:xfrm>
            <a:off x="3825562" y="1458791"/>
            <a:ext cx="4590026" cy="28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круглений прямокутник 7"/>
          <p:cNvSpPr/>
          <p:nvPr/>
        </p:nvSpPr>
        <p:spPr>
          <a:xfrm>
            <a:off x="2258714" y="675446"/>
            <a:ext cx="3133696" cy="1115816"/>
          </a:xfrm>
          <a:prstGeom prst="round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 оподаткування: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ЛЕГКОВИЙ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АВТОМОБІЛЬ,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наявний у Переліку Мінекономіки на 2024 рік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86407" y="3050810"/>
            <a:ext cx="2957850" cy="926727"/>
          </a:xfrm>
          <a:prstGeom prst="round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Вік: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5-ти років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дати випуску (включно)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2622943" y="5272604"/>
            <a:ext cx="4446071" cy="905608"/>
          </a:xfrm>
          <a:prstGeom prst="round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оцінюванні враховується: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модель, марка, тип двигуна, рік випуску, тип коробки передач, пробіг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8758481" y="1070596"/>
            <a:ext cx="2939563" cy="1795111"/>
          </a:xfrm>
          <a:prstGeom prst="round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податку: </a:t>
            </a:r>
          </a:p>
          <a:p>
            <a:pPr algn="ctr"/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25 000 грн/рік за один автомобіль</a:t>
            </a:r>
            <a:endParaRPr 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752297" y="1956338"/>
            <a:ext cx="3012833" cy="923305"/>
          </a:xfrm>
          <a:prstGeom prst="round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Платники: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та юридичні особи, власники автомобілів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1028103" y="4149334"/>
            <a:ext cx="3189680" cy="952866"/>
          </a:xfrm>
          <a:prstGeom prst="round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Середньоринкова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вартість: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 375 розмірів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мін.з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2023 – понад 2,66 млн грн)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374" y="69037"/>
            <a:ext cx="9114718" cy="446401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Туристичний збір 2024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032000" y="306427"/>
          <a:ext cx="90394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7823" y="2417226"/>
            <a:ext cx="1470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350 грн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282" y="3256312"/>
            <a:ext cx="1792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0,2 %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4778" y="1808314"/>
            <a:ext cx="173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 – 750 грн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0331" y="1266894"/>
            <a:ext cx="193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 – 1 200 грн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7476" y="737998"/>
            <a:ext cx="1783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1 200 грн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895" y="2195769"/>
            <a:ext cx="11768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(% від мін. зарплати) при вартості номера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975641204"/>
              </p:ext>
            </p:extLst>
          </p:nvPr>
        </p:nvGraphicFramePr>
        <p:xfrm>
          <a:off x="5612769" y="4121380"/>
          <a:ext cx="5542888" cy="2358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51815" y="5545956"/>
            <a:ext cx="177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11,3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 грн 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(виконання плану – 210 % ) </a:t>
            </a:r>
            <a:r>
              <a:rPr lang="uk-UA" sz="1400" dirty="0" smtClean="0"/>
              <a:t>*</a:t>
            </a:r>
            <a:endParaRPr lang="uk-UA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362486" y="4742944"/>
            <a:ext cx="177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19,8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 грн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(виконання плану – 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244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400" dirty="0" smtClean="0"/>
              <a:t>*</a:t>
            </a:r>
            <a:endParaRPr lang="uk-UA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3707" y="3963649"/>
            <a:ext cx="1775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25,5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 грн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(виконання плану – 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361" y="1012291"/>
            <a:ext cx="434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туристичного збору </a:t>
            </a:r>
          </a:p>
          <a:p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(ухвала ЛМР від 30.06.2022 №2148)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5545" y="3131968"/>
            <a:ext cx="376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туристичного збору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7831" y="6073756"/>
            <a:ext cx="1101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246 СГД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55545" y="5492282"/>
            <a:ext cx="11010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275 СГД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88167" y="5144393"/>
            <a:ext cx="1101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325 СГД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766970" y="4642215"/>
            <a:ext cx="245325" cy="245325"/>
          </a:xfrm>
          <a:prstGeom prst="ellipse">
            <a:avLst/>
          </a:prstGeom>
          <a:blipFill rotWithShape="0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6" name="Групувати 25"/>
          <p:cNvGrpSpPr/>
          <p:nvPr/>
        </p:nvGrpSpPr>
        <p:grpSpPr>
          <a:xfrm>
            <a:off x="9959016" y="4486869"/>
            <a:ext cx="959094" cy="1666918"/>
            <a:chOff x="3246074" y="634540"/>
            <a:chExt cx="959094" cy="1666918"/>
          </a:xfrm>
        </p:grpSpPr>
        <p:sp>
          <p:nvSpPr>
            <p:cNvPr id="27" name="Прямокутник 26"/>
            <p:cNvSpPr/>
            <p:nvPr/>
          </p:nvSpPr>
          <p:spPr>
            <a:xfrm>
              <a:off x="3299353" y="634540"/>
              <a:ext cx="905815" cy="16394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3246074" y="662026"/>
              <a:ext cx="905815" cy="1639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993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на 01.12.</a:t>
              </a:r>
              <a:endParaRPr lang="uk-UA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Прямокутник 13"/>
          <p:cNvSpPr/>
          <p:nvPr/>
        </p:nvSpPr>
        <p:spPr>
          <a:xfrm>
            <a:off x="10049387" y="4887540"/>
            <a:ext cx="1012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371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СГД</a:t>
            </a:r>
          </a:p>
        </p:txBody>
      </p:sp>
      <p:sp>
        <p:nvSpPr>
          <p:cNvPr id="29" name="Прямокутник 28"/>
          <p:cNvSpPr/>
          <p:nvPr/>
        </p:nvSpPr>
        <p:spPr>
          <a:xfrm>
            <a:off x="8832397" y="3392204"/>
            <a:ext cx="1920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21,5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грн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(виконання плану – 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)</a:t>
            </a:r>
          </a:p>
        </p:txBody>
      </p:sp>
    </p:spTree>
    <p:extLst>
      <p:ext uri="{BB962C8B-B14F-4D97-AF65-F5344CB8AC3E}">
        <p14:creationId xmlns:p14="http://schemas.microsoft.com/office/powerpoint/2010/main" val="5798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1555" y="86184"/>
            <a:ext cx="9114718" cy="446401"/>
          </a:xfrm>
        </p:spPr>
        <p:txBody>
          <a:bodyPr>
            <a:noAutofit/>
          </a:bodyPr>
          <a:lstStyle/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паркування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436559" y="2373844"/>
          <a:ext cx="11247215" cy="318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5404" y="3122968"/>
            <a:ext cx="227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559" y="2020851"/>
            <a:ext cx="254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(% від мін. зарплати)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6559" y="631275"/>
            <a:ext cx="5412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ухвала ЛМР від 27.01.2011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(зі змінами та доповненнями)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4308" y="2944425"/>
            <a:ext cx="12889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зона</a:t>
            </a:r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4173" y="2929149"/>
            <a:ext cx="13218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зона</a:t>
            </a:r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04038" y="2929149"/>
            <a:ext cx="1290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зона</a:t>
            </a:r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936" y="3816995"/>
            <a:ext cx="162469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0,075 % </a:t>
            </a:r>
          </a:p>
          <a:p>
            <a:pPr algn="ctr"/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(спеціально обладнані </a:t>
            </a:r>
          </a:p>
          <a:p>
            <a:pPr algn="ctr"/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майданчики)</a:t>
            </a:r>
            <a:endParaRPr lang="uk-U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0,06 % </a:t>
            </a:r>
          </a:p>
          <a:p>
            <a:pPr algn="ctr"/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(відведені майданчики)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4443" y="2929149"/>
            <a:ext cx="12889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</a:t>
            </a:r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52260" y="2884441"/>
            <a:ext cx="1290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зона</a:t>
            </a:r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іаграма 1"/>
          <p:cNvGraphicFramePr>
            <a:graphicFrameLocks/>
          </p:cNvGraphicFramePr>
          <p:nvPr>
            <p:extLst/>
          </p:nvPr>
        </p:nvGraphicFramePr>
        <p:xfrm>
          <a:off x="5249191" y="2654630"/>
          <a:ext cx="4576835" cy="289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69308" y="2738768"/>
            <a:ext cx="2052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Єдиний податок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2 738,9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1562" y="2767739"/>
            <a:ext cx="2052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Податок на майно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1 381,1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Пряма сполучна лінія 5"/>
          <p:cNvCxnSpPr/>
          <p:nvPr/>
        </p:nvCxnSpPr>
        <p:spPr>
          <a:xfrm flipV="1">
            <a:off x="9193610" y="4680271"/>
            <a:ext cx="391446" cy="101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89333" y="4320671"/>
            <a:ext cx="2052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Збір за паркування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33,6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9187236" y="4855001"/>
            <a:ext cx="202097" cy="329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62881" y="5213058"/>
            <a:ext cx="2052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Туристичний збір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25,5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0463" y="3848754"/>
            <a:ext cx="115699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194,7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</a:t>
            </a:r>
            <a:r>
              <a:rPr kumimoji="0" lang="uk-UA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лн грн</a:t>
            </a: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7285ADFC-024B-4ABC-81EB-2FC978815A8C}"/>
              </a:ext>
            </a:extLst>
          </p:cNvPr>
          <p:cNvSpPr txBox="1">
            <a:spLocks noChangeArrowheads="1"/>
          </p:cNvSpPr>
          <p:nvPr/>
        </p:nvSpPr>
        <p:spPr>
          <a:xfrm>
            <a:off x="345207" y="167913"/>
            <a:ext cx="11258018" cy="381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uk-UA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000" cap="none" spc="100" baseline="0">
                <a:solidFill>
                  <a:schemeClr val="bg1">
                    <a:lumMod val="50000"/>
                  </a:schemeClr>
                </a:solidFill>
                <a:latin typeface="municipal_lviv_108" panose="02000000000000000000" pitchFamily="50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itchFamily="34" charset="0"/>
                <a:cs typeface="Times New Roman" panose="02020603050405020304" pitchFamily="18" charset="0"/>
              </a:rPr>
              <a:t>Надходження та структура місцевих податків </a:t>
            </a:r>
            <a:r>
              <a:rPr kumimoji="0" lang="uk-UA" sz="2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itchFamily="34" charset="0"/>
                <a:cs typeface="Times New Roman" panose="02020603050405020304" pitchFamily="18" charset="0"/>
              </a:rPr>
              <a:t>за 2023 рік, млн грн </a:t>
            </a:r>
            <a:endParaRPr kumimoji="0" lang="ru-RU" sz="2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256" y="2736962"/>
            <a:ext cx="999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3 242,5</a:t>
            </a: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Вигнута догори стрілка 4"/>
          <p:cNvSpPr/>
          <p:nvPr/>
        </p:nvSpPr>
        <p:spPr>
          <a:xfrm rot="20252751">
            <a:off x="685751" y="1201789"/>
            <a:ext cx="3109428" cy="57790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8979" y="1252668"/>
            <a:ext cx="873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+ 21,5 % </a:t>
            </a: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52160" y="2616939"/>
            <a:ext cx="873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+ 28,6 % </a:t>
            </a:r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926" y="4503605"/>
            <a:ext cx="5467546" cy="1951448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0998782" y="4118081"/>
            <a:ext cx="873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+ 30,9 % </a:t>
            </a:r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562089" y="5044695"/>
            <a:ext cx="873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+ 28,8 % </a:t>
            </a:r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03355" y="2491871"/>
            <a:ext cx="873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+ 17,4 % </a:t>
            </a:r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0" name="Таблиця 79"/>
          <p:cNvGraphicFramePr>
            <a:graphicFrameLocks noGrp="1"/>
          </p:cNvGraphicFramePr>
          <p:nvPr>
            <p:extLst/>
          </p:nvPr>
        </p:nvGraphicFramePr>
        <p:xfrm>
          <a:off x="820722" y="4927776"/>
          <a:ext cx="512195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815">
                  <a:extLst>
                    <a:ext uri="{9D8B030D-6E8A-4147-A177-3AD203B41FA5}">
                      <a16:colId xmlns:a16="http://schemas.microsoft.com/office/drawing/2014/main" val="2793119484"/>
                    </a:ext>
                  </a:extLst>
                </a:gridCol>
                <a:gridCol w="1810139">
                  <a:extLst>
                    <a:ext uri="{9D8B030D-6E8A-4147-A177-3AD203B41FA5}">
                      <a16:colId xmlns:a16="http://schemas.microsoft.com/office/drawing/2014/main" val="2755254065"/>
                    </a:ext>
                  </a:extLst>
                </a:gridCol>
              </a:tblGrid>
              <a:tr h="257197">
                <a:tc>
                  <a:txBody>
                    <a:bodyPr/>
                    <a:lstStyle/>
                    <a:p>
                      <a:r>
                        <a:rPr lang="uk-UA" sz="13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Транспортний</a:t>
                      </a:r>
                      <a:r>
                        <a:rPr lang="uk-UA" sz="1300" b="1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податок</a:t>
                      </a:r>
                      <a:endParaRPr lang="uk-UA" sz="13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 </a:t>
                      </a:r>
                      <a:r>
                        <a:rPr lang="uk-UA" sz="1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грн</a:t>
                      </a:r>
                      <a:endParaRPr lang="uk-UA" sz="1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311316"/>
                  </a:ext>
                </a:extLst>
              </a:tr>
              <a:tr h="284271">
                <a:tc>
                  <a:txBody>
                    <a:bodyPr/>
                    <a:lstStyle/>
                    <a:p>
                      <a:r>
                        <a:rPr lang="uk-UA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Земельний податок</a:t>
                      </a:r>
                      <a:endParaRPr lang="uk-UA" sz="15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207,0 </a:t>
                      </a:r>
                      <a:r>
                        <a:rPr lang="uk-UA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грн</a:t>
                      </a:r>
                      <a:endParaRPr lang="uk-UA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227043"/>
                  </a:ext>
                </a:extLst>
              </a:tr>
              <a:tr h="311344">
                <a:tc>
                  <a:txBody>
                    <a:bodyPr/>
                    <a:lstStyle/>
                    <a:p>
                      <a:r>
                        <a:rPr lang="uk-UA" sz="17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Орендна плата за землю</a:t>
                      </a:r>
                      <a:endParaRPr lang="uk-UA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7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537,9 </a:t>
                      </a:r>
                      <a:r>
                        <a:rPr lang="uk-UA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грн</a:t>
                      </a:r>
                      <a:endParaRPr lang="uk-UA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7938"/>
                  </a:ext>
                </a:extLst>
              </a:tr>
              <a:tr h="338417"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Податок</a:t>
                      </a:r>
                      <a:r>
                        <a:rPr lang="uk-UA" sz="19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нерухомість</a:t>
                      </a:r>
                      <a:endParaRPr lang="uk-UA" sz="1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630,3 </a:t>
                      </a:r>
                      <a:r>
                        <a:rPr lang="uk-UA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грн</a:t>
                      </a:r>
                      <a:endParaRPr lang="uk-UA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39819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2413044" y="4531776"/>
            <a:ext cx="22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Податок на майно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585056" y="6160584"/>
            <a:ext cx="3593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темп росту/спаду до 2022 року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3" name="Діаграма 32"/>
          <p:cNvGraphicFramePr>
            <a:graphicFrameLocks/>
          </p:cNvGraphicFramePr>
          <p:nvPr>
            <p:extLst/>
          </p:nvPr>
        </p:nvGraphicFramePr>
        <p:xfrm>
          <a:off x="316948" y="16061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511124" y="1782326"/>
            <a:ext cx="999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4 194,7</a:t>
            </a: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Вигнута догори стрілка 37"/>
          <p:cNvSpPr/>
          <p:nvPr/>
        </p:nvSpPr>
        <p:spPr>
          <a:xfrm rot="20669724">
            <a:off x="2395006" y="1577661"/>
            <a:ext cx="1289834" cy="33366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2409" y="1619774"/>
            <a:ext cx="873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+ 6,7 % </a:t>
            </a: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5675577" y="1783937"/>
          <a:ext cx="5868723" cy="420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Rectangle 2">
            <a:extLst>
              <a:ext uri="{FF2B5EF4-FFF2-40B4-BE49-F238E27FC236}">
                <a16:creationId xmlns:a16="http://schemas.microsoft.com/office/drawing/2014/main" id="{7285ADFC-024B-4ABC-81EB-2FC978815A8C}"/>
              </a:ext>
            </a:extLst>
          </p:cNvPr>
          <p:cNvSpPr txBox="1">
            <a:spLocks noChangeArrowheads="1"/>
          </p:cNvSpPr>
          <p:nvPr/>
        </p:nvSpPr>
        <p:spPr>
          <a:xfrm>
            <a:off x="167925" y="148952"/>
            <a:ext cx="11258018" cy="381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uk-UA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000" cap="none" spc="100" baseline="0">
                <a:solidFill>
                  <a:schemeClr val="bg1">
                    <a:lumMod val="50000"/>
                  </a:schemeClr>
                </a:solidFill>
                <a:latin typeface="municipal_lviv_108" panose="02000000000000000000" pitchFamily="50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uk-UA" dirty="0">
                <a:solidFill>
                  <a:schemeClr val="tx1"/>
                </a:solidFill>
              </a:rPr>
              <a:t>Надходження та структура місцевих податків </a:t>
            </a:r>
            <a:r>
              <a:rPr lang="uk-UA" dirty="0" smtClean="0">
                <a:solidFill>
                  <a:schemeClr val="tx1"/>
                </a:solidFill>
              </a:rPr>
              <a:t>станом на 01.12.2024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Блок-схема: магнитный диск 39"/>
          <p:cNvSpPr/>
          <p:nvPr/>
        </p:nvSpPr>
        <p:spPr>
          <a:xfrm>
            <a:off x="786850" y="3738290"/>
            <a:ext cx="2609719" cy="116163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угольник 40"/>
          <p:cNvSpPr/>
          <p:nvPr/>
        </p:nvSpPr>
        <p:spPr>
          <a:xfrm>
            <a:off x="942246" y="2804115"/>
            <a:ext cx="2272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atin typeface="Arial Black" panose="020B0A04020102020204" pitchFamily="34" charset="0"/>
              </a:rPr>
              <a:t>4 746,0</a:t>
            </a:r>
            <a:endParaRPr lang="uk-UA" sz="3600" dirty="0">
              <a:latin typeface="municipal_lviv_108" panose="02000000000000000000" pitchFamily="50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15600" y="3300752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0" i="0" dirty="0" smtClean="0">
                <a:effectLst/>
                <a:latin typeface="municipal_lviv_108" panose="02000000000000000000" pitchFamily="50" charset="0"/>
              </a:rPr>
              <a:t>млн грн</a:t>
            </a:r>
            <a:endParaRPr lang="uk-UA" dirty="0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7285ADFC-024B-4ABC-81EB-2FC978815A8C}"/>
              </a:ext>
            </a:extLst>
          </p:cNvPr>
          <p:cNvSpPr txBox="1">
            <a:spLocks noChangeArrowheads="1"/>
          </p:cNvSpPr>
          <p:nvPr/>
        </p:nvSpPr>
        <p:spPr>
          <a:xfrm>
            <a:off x="167925" y="2252356"/>
            <a:ext cx="3847568" cy="381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uk-UA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000" cap="none" spc="100" baseline="0">
                <a:solidFill>
                  <a:schemeClr val="bg1">
                    <a:lumMod val="50000"/>
                  </a:schemeClr>
                </a:solidFill>
                <a:latin typeface="municipal_lviv_108" panose="02000000000000000000" pitchFamily="50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uk-UA" sz="2200" dirty="0" smtClean="0">
                <a:solidFill>
                  <a:schemeClr val="tx1"/>
                </a:solidFill>
              </a:rPr>
              <a:t>Всього надійшло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845606" y="2656874"/>
            <a:ext cx="1552678" cy="89854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"/>
          <p:cNvSpPr txBox="1"/>
          <p:nvPr/>
        </p:nvSpPr>
        <p:spPr>
          <a:xfrm>
            <a:off x="6317972" y="888770"/>
            <a:ext cx="2201544" cy="1030818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700" dirty="0" smtClean="0"/>
              <a:t>Земельний податок</a:t>
            </a:r>
          </a:p>
          <a:p>
            <a:pPr algn="ctr"/>
            <a:r>
              <a:rPr lang="uk-UA" sz="2400" b="1" dirty="0" smtClean="0"/>
              <a:t>197,9</a:t>
            </a:r>
            <a:endParaRPr lang="uk-UA" sz="24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5409328" y="1862497"/>
            <a:ext cx="2201544" cy="1030818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700" dirty="0" smtClean="0"/>
              <a:t>Оренда за землю</a:t>
            </a:r>
          </a:p>
          <a:p>
            <a:pPr algn="ctr"/>
            <a:r>
              <a:rPr lang="uk-UA" sz="2400" b="1" dirty="0" smtClean="0"/>
              <a:t>568,6</a:t>
            </a:r>
            <a:endParaRPr lang="uk-UA" sz="2400" b="1" dirty="0"/>
          </a:p>
        </p:txBody>
      </p:sp>
      <p:sp>
        <p:nvSpPr>
          <p:cNvPr id="21" name="TextBox 1"/>
          <p:cNvSpPr txBox="1"/>
          <p:nvPr/>
        </p:nvSpPr>
        <p:spPr>
          <a:xfrm>
            <a:off x="4962891" y="3515827"/>
            <a:ext cx="2201544" cy="1030818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700" dirty="0" smtClean="0"/>
              <a:t>Податок на нерухомість</a:t>
            </a:r>
          </a:p>
          <a:p>
            <a:pPr algn="ctr"/>
            <a:r>
              <a:rPr lang="uk-UA" sz="2400" b="1" dirty="0" smtClean="0"/>
              <a:t>592,9</a:t>
            </a:r>
            <a:endParaRPr lang="uk-UA" sz="2400" b="1" dirty="0"/>
          </a:p>
        </p:txBody>
      </p:sp>
      <p:sp>
        <p:nvSpPr>
          <p:cNvPr id="22" name="TextBox 1"/>
          <p:cNvSpPr txBox="1"/>
          <p:nvPr/>
        </p:nvSpPr>
        <p:spPr>
          <a:xfrm>
            <a:off x="7840254" y="4319105"/>
            <a:ext cx="2201544" cy="1030818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700" dirty="0" smtClean="0"/>
              <a:t>Єдиний податок</a:t>
            </a:r>
          </a:p>
          <a:p>
            <a:pPr algn="ctr"/>
            <a:r>
              <a:rPr lang="uk-UA" sz="2400" b="1" dirty="0"/>
              <a:t>3</a:t>
            </a:r>
            <a:r>
              <a:rPr lang="uk-UA" sz="2400" b="1" dirty="0" smtClean="0"/>
              <a:t> 316,2</a:t>
            </a:r>
            <a:endParaRPr lang="uk-UA" sz="24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8682667" y="620627"/>
            <a:ext cx="2201544" cy="1030818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700" dirty="0" smtClean="0"/>
              <a:t>Інші </a:t>
            </a:r>
          </a:p>
          <a:p>
            <a:pPr algn="ctr"/>
            <a:r>
              <a:rPr lang="uk-UA" sz="1000" dirty="0" smtClean="0"/>
              <a:t>(транспортний податок; туристичний збір; збір за паркування)</a:t>
            </a:r>
          </a:p>
          <a:p>
            <a:pPr algn="ctr"/>
            <a:r>
              <a:rPr lang="uk-UA" sz="2400" b="1" dirty="0" smtClean="0"/>
              <a:t>70,4</a:t>
            </a:r>
            <a:endParaRPr lang="uk-UA" sz="2400" b="1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rot="5400000" flipH="1" flipV="1">
            <a:off x="8406684" y="1368221"/>
            <a:ext cx="575429" cy="3140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7793001" y="1626530"/>
            <a:ext cx="515409" cy="7070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870" y="25801"/>
            <a:ext cx="9144000" cy="427656"/>
          </a:xfrm>
        </p:spPr>
        <p:txBody>
          <a:bodyPr anchor="ctr">
            <a:noAutofit/>
          </a:bodyPr>
          <a:lstStyle/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правильно сплатити податок на нерухомість ?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48465" y="1025176"/>
            <a:ext cx="11559913" cy="8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54755" y="539489"/>
            <a:ext cx="36875" cy="5007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99615" y="559966"/>
            <a:ext cx="2430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платить ?</a:t>
            </a:r>
            <a:endParaRPr lang="uk-UA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9133" y="489880"/>
            <a:ext cx="4710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робити, якщо…?</a:t>
            </a:r>
            <a:endParaRPr lang="uk-UA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49737" y="1525644"/>
            <a:ext cx="865926" cy="3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21162" y="1801188"/>
            <a:ext cx="496015" cy="147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04333" y="2048542"/>
            <a:ext cx="407616" cy="395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8772" y="2595087"/>
            <a:ext cx="191073" cy="598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2793888" y="1250068"/>
            <a:ext cx="2385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78579" y="1916399"/>
            <a:ext cx="2534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8563" y="2644965"/>
            <a:ext cx="3701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 + будинків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7860" y="3356283"/>
            <a:ext cx="429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Нежитлової нерухомості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кожен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036" name="TextBox 1035"/>
          <p:cNvSpPr txBox="1"/>
          <p:nvPr/>
        </p:nvSpPr>
        <p:spPr>
          <a:xfrm>
            <a:off x="5365752" y="2507665"/>
            <a:ext cx="3412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Tx/>
              <a:buChar char="-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 податкової адреси (місця проживання);</a:t>
            </a:r>
          </a:p>
          <a:p>
            <a:pPr indent="-285750">
              <a:lnSpc>
                <a:spcPct val="150000"/>
              </a:lnSpc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прізвища, ім’я, по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переходу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переоформлення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права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lnSpc>
                <a:spcPct val="150000"/>
              </a:lnSpc>
              <a:buFontTx/>
              <a:buChar char="-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5197" y="1830159"/>
            <a:ext cx="685142" cy="72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9246" y="969173"/>
            <a:ext cx="768983" cy="9796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550" y="2194092"/>
            <a:ext cx="115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Власники</a:t>
            </a:r>
            <a:endParaRPr lang="uk-UA" dirty="0"/>
          </a:p>
        </p:txBody>
      </p:sp>
      <p:sp>
        <p:nvSpPr>
          <p:cNvPr id="19" name="Овал 18"/>
          <p:cNvSpPr/>
          <p:nvPr/>
        </p:nvSpPr>
        <p:spPr>
          <a:xfrm>
            <a:off x="6415185" y="4772241"/>
            <a:ext cx="1882985" cy="10892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 </a:t>
            </a:r>
          </a:p>
          <a:p>
            <a:pPr algn="ctr"/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місяця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дня виникнення змін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60" y="3284876"/>
            <a:ext cx="736100" cy="5616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1062" y="1207313"/>
            <a:ext cx="1242224" cy="124222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0557" y="2768603"/>
            <a:ext cx="500324" cy="53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978" y="2392589"/>
            <a:ext cx="606608" cy="772803"/>
          </a:xfrm>
          <a:prstGeom prst="rect">
            <a:avLst/>
          </a:prstGeom>
        </p:spPr>
      </p:pic>
      <p:pic>
        <p:nvPicPr>
          <p:cNvPr id="1026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6708" r="12792" b="45705"/>
          <a:stretch/>
        </p:blipFill>
        <p:spPr bwMode="auto">
          <a:xfrm>
            <a:off x="9742854" y="2655769"/>
            <a:ext cx="1524913" cy="700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9066" y="3928240"/>
            <a:ext cx="3572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грн., якщо квартира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або будинок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3265355" y="3712414"/>
            <a:ext cx="249743" cy="251959"/>
          </a:xfrm>
          <a:prstGeom prst="mathPlus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TextBox 33"/>
          <p:cNvSpPr txBox="1"/>
          <p:nvPr/>
        </p:nvSpPr>
        <p:spPr>
          <a:xfrm>
            <a:off x="5391630" y="1065467"/>
            <a:ext cx="345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немає нерухомості,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приходять платіжки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единительная линия 9"/>
          <p:cNvCxnSpPr/>
          <p:nvPr/>
        </p:nvCxnSpPr>
        <p:spPr>
          <a:xfrm>
            <a:off x="8741546" y="1157148"/>
            <a:ext cx="55045" cy="4615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Виноска зі стрілкою вниз&#10; 24"/>
          <p:cNvSpPr/>
          <p:nvPr/>
        </p:nvSpPr>
        <p:spPr>
          <a:xfrm>
            <a:off x="5619325" y="1720019"/>
            <a:ext cx="2946551" cy="883775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Повідомте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 ДПС у разі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59184" y="1050723"/>
            <a:ext cx="345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 надійшло податкове повідомлення-рішення (ППР)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Виноска зі стрілкою вниз&#10; 48"/>
          <p:cNvSpPr/>
          <p:nvPr/>
        </p:nvSpPr>
        <p:spPr>
          <a:xfrm>
            <a:off x="8967216" y="1724939"/>
            <a:ext cx="2946551" cy="890442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Скористайтеся </a:t>
            </a: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лектронним кабінетом</a:t>
            </a:r>
            <a:endPara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79097" y="3281192"/>
            <a:ext cx="3135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в Електронному кабінеті можна отримати детальну інформацію про податки у розділі «стан розрахунків з бюджетом»; надіслати довільну кореспонденцію (лист запит тощо) в органи ДПС </a:t>
            </a: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https://cabinet.tax.gov.ua</a:t>
            </a:r>
            <a:endParaRPr lang="uk-UA" alt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6800708" y="909992"/>
            <a:ext cx="64" cy="1692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029" name="Picture 5" descr="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-1682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✅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353" y="4511401"/>
            <a:ext cx="241666" cy="24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✅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354" y="5546998"/>
            <a:ext cx="241666" cy="24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Песочные часы Компьютерные Иконки Время Часы, Песочные часы, время, обои  для рабочего стола, таймер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7" t="5754" r="34210" b="6340"/>
          <a:stretch/>
        </p:blipFill>
        <p:spPr bwMode="auto">
          <a:xfrm>
            <a:off x="5081486" y="5159077"/>
            <a:ext cx="672650" cy="81988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241300" contourW="12700"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1715407" y="4706462"/>
            <a:ext cx="3015174" cy="124131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днів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дня отримання податкового повідомлення-рішення (ППР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я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27609"/>
              </p:ext>
            </p:extLst>
          </p:nvPr>
        </p:nvGraphicFramePr>
        <p:xfrm>
          <a:off x="1190" y="6069953"/>
          <a:ext cx="8741216" cy="80670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741216">
                  <a:extLst>
                    <a:ext uri="{9D8B030D-6E8A-4147-A177-3AD203B41FA5}">
                      <a16:colId xmlns:a16="http://schemas.microsoft.com/office/drawing/2014/main" val="1570487208"/>
                    </a:ext>
                  </a:extLst>
                </a:gridCol>
              </a:tblGrid>
              <a:tr h="331692">
                <a:tc>
                  <a:txBody>
                    <a:bodyPr/>
                    <a:lstStyle/>
                    <a:p>
                      <a:pPr algn="ctr"/>
                      <a:r>
                        <a:rPr lang="uk-UA" sz="1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Формула розрахунку податку для </a:t>
                      </a:r>
                      <a:r>
                        <a:rPr lang="uk-UA" sz="15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фізосіб</a:t>
                      </a:r>
                      <a:r>
                        <a:rPr lang="uk-UA" sz="1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2024 рік:</a:t>
                      </a:r>
                      <a:endParaRPr lang="uk-UA" sz="15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2406665"/>
                  </a:ext>
                </a:extLst>
              </a:tr>
              <a:tr h="475017">
                <a:tc>
                  <a:txBody>
                    <a:bodyPr/>
                    <a:lstStyle/>
                    <a:p>
                      <a:r>
                        <a:rPr lang="uk-UA" sz="1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Податок = (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uk-UA" sz="1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заг</a:t>
                      </a:r>
                      <a:r>
                        <a:rPr lang="uk-UA" sz="1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квартири/будинку – 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uk-UA" sz="1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пільги 60 </a:t>
                      </a:r>
                      <a:r>
                        <a:rPr lang="uk-UA" sz="15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uk-UA" sz="1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./120 </a:t>
                      </a:r>
                      <a:r>
                        <a:rPr lang="uk-UA" sz="15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uk-UA" sz="1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 * </a:t>
                      </a:r>
                      <a:r>
                        <a:rPr lang="uk-UA" sz="15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мін.з</a:t>
                      </a:r>
                      <a:r>
                        <a:rPr lang="uk-UA" sz="1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5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</a:t>
                      </a:r>
                      <a:r>
                        <a:rPr lang="uk-UA" sz="15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7 1</a:t>
                      </a:r>
                      <a:r>
                        <a:rPr lang="uk-UA" sz="1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 грн * % ставки податку </a:t>
                      </a:r>
                      <a:endParaRPr lang="uk-UA" sz="15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7269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4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155938"/>
              </p:ext>
            </p:extLst>
          </p:nvPr>
        </p:nvGraphicFramePr>
        <p:xfrm>
          <a:off x="0" y="0"/>
          <a:ext cx="12191999" cy="69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699">
                  <a:extLst>
                    <a:ext uri="{9D8B030D-6E8A-4147-A177-3AD203B41FA5}">
                      <a16:colId xmlns:a16="http://schemas.microsoft.com/office/drawing/2014/main" val="408206642"/>
                    </a:ext>
                  </a:extLst>
                </a:gridCol>
                <a:gridCol w="2285598">
                  <a:extLst>
                    <a:ext uri="{9D8B030D-6E8A-4147-A177-3AD203B41FA5}">
                      <a16:colId xmlns:a16="http://schemas.microsoft.com/office/drawing/2014/main" val="2777802534"/>
                    </a:ext>
                  </a:extLst>
                </a:gridCol>
                <a:gridCol w="2036267">
                  <a:extLst>
                    <a:ext uri="{9D8B030D-6E8A-4147-A177-3AD203B41FA5}">
                      <a16:colId xmlns:a16="http://schemas.microsoft.com/office/drawing/2014/main" val="3249830890"/>
                    </a:ext>
                  </a:extLst>
                </a:gridCol>
                <a:gridCol w="1408311">
                  <a:extLst>
                    <a:ext uri="{9D8B030D-6E8A-4147-A177-3AD203B41FA5}">
                      <a16:colId xmlns:a16="http://schemas.microsoft.com/office/drawing/2014/main" val="3546487661"/>
                    </a:ext>
                  </a:extLst>
                </a:gridCol>
                <a:gridCol w="1672263">
                  <a:extLst>
                    <a:ext uri="{9D8B030D-6E8A-4147-A177-3AD203B41FA5}">
                      <a16:colId xmlns:a16="http://schemas.microsoft.com/office/drawing/2014/main" val="3784368782"/>
                    </a:ext>
                  </a:extLst>
                </a:gridCol>
                <a:gridCol w="1918785">
                  <a:extLst>
                    <a:ext uri="{9D8B030D-6E8A-4147-A177-3AD203B41FA5}">
                      <a16:colId xmlns:a16="http://schemas.microsoft.com/office/drawing/2014/main" val="3087191926"/>
                    </a:ext>
                  </a:extLst>
                </a:gridCol>
                <a:gridCol w="1817076">
                  <a:extLst>
                    <a:ext uri="{9D8B030D-6E8A-4147-A177-3AD203B41FA5}">
                      <a16:colId xmlns:a16="http://schemas.microsoft.com/office/drawing/2014/main" val="2652354790"/>
                    </a:ext>
                  </a:extLst>
                </a:gridCol>
              </a:tblGrid>
              <a:tr h="221673"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Зони</a:t>
                      </a:r>
                      <a:endParaRPr lang="uk-UA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2024 рік </a:t>
                      </a:r>
                      <a:r>
                        <a:rPr lang="uk-UA" sz="10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(ухвала ЛМР</a:t>
                      </a:r>
                    </a:p>
                    <a:p>
                      <a:pPr algn="ctr"/>
                      <a:r>
                        <a:rPr lang="uk-UA" sz="10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від 08.07.2021 №1075 )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2025 рік </a:t>
                      </a:r>
                      <a:r>
                        <a:rPr lang="uk-UA" sz="10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(ухвала ЛМР</a:t>
                      </a:r>
                    </a:p>
                    <a:p>
                      <a:pPr algn="ctr"/>
                      <a:r>
                        <a:rPr lang="uk-UA" sz="10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від 04.07.2024 №4968 )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Ставки податку,</a:t>
                      </a:r>
                      <a:r>
                        <a:rPr lang="uk-UA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uk-UA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Суми податку за 1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грн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69153"/>
                  </a:ext>
                </a:extLst>
              </a:tr>
              <a:tr h="378691">
                <a:tc vMerge="1">
                  <a:txBody>
                    <a:bodyPr/>
                    <a:lstStyle/>
                    <a:p>
                      <a:pPr algn="ctr"/>
                      <a:endParaRPr lang="uk-U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uk-U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uk-U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2024 </a:t>
                      </a:r>
                      <a:endParaRPr lang="uk-UA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2025</a:t>
                      </a:r>
                      <a:endParaRPr lang="uk-UA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uk-UA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uk-UA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 </a:t>
                      </a:r>
                      <a:r>
                        <a:rPr lang="uk-UA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мін.з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uk-UA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uk-UA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7 100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грн)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 </a:t>
                      </a:r>
                      <a:r>
                        <a:rPr lang="uk-UA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мін.з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uk-UA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8 000 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815483"/>
                  </a:ext>
                </a:extLst>
              </a:tr>
              <a:tr h="136610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зона</a:t>
                      </a:r>
                      <a:endParaRPr lang="uk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3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 Львів</a:t>
                      </a:r>
                    </a:p>
                    <a:p>
                      <a:pPr algn="l"/>
                      <a:r>
                        <a:rPr lang="uk-UA" sz="13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 Винники</a:t>
                      </a:r>
                    </a:p>
                    <a:p>
                      <a:pPr algn="l"/>
                      <a:r>
                        <a:rPr lang="uk-UA" sz="13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смт. </a:t>
                      </a:r>
                      <a:r>
                        <a:rPr lang="uk-UA" sz="13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Брюховичі</a:t>
                      </a:r>
                      <a:endParaRPr lang="uk-UA" sz="13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 </a:t>
                      </a:r>
                      <a:r>
                        <a:rPr lang="uk-UA" sz="135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Дубляни</a:t>
                      </a:r>
                      <a:endParaRPr lang="uk-UA" sz="135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135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смт.</a:t>
                      </a:r>
                      <a:r>
                        <a:rPr lang="uk-UA" sz="135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Рудне</a:t>
                      </a:r>
                    </a:p>
                    <a:p>
                      <a:pPr algn="l"/>
                      <a:r>
                        <a:rPr lang="uk-UA" sz="135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Рясне-Руське</a:t>
                      </a:r>
                    </a:p>
                    <a:p>
                      <a:pPr algn="l"/>
                      <a:r>
                        <a:rPr lang="uk-UA" sz="135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Малехів</a:t>
                      </a:r>
                      <a:endParaRPr lang="uk-UA" sz="13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3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 Львів</a:t>
                      </a:r>
                    </a:p>
                    <a:p>
                      <a:pPr algn="l"/>
                      <a:r>
                        <a:rPr lang="uk-UA" sz="13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 Винники</a:t>
                      </a:r>
                    </a:p>
                    <a:p>
                      <a:pPr algn="l"/>
                      <a:r>
                        <a:rPr lang="uk-UA" sz="13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смт. </a:t>
                      </a:r>
                      <a:r>
                        <a:rPr lang="uk-UA" sz="13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Брюховичі</a:t>
                      </a:r>
                      <a:endParaRPr lang="uk-UA" sz="135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71,0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04070"/>
                  </a:ext>
                </a:extLst>
              </a:tr>
              <a:tr h="1550002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зона</a:t>
                      </a:r>
                      <a:endParaRPr lang="uk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Гряда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Підрясне</a:t>
                      </a:r>
                      <a:endParaRPr lang="uk-UA" sz="135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Великі </a:t>
                      </a:r>
                      <a:r>
                        <a:rPr lang="uk-UA" sz="135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Грибовичі</a:t>
                      </a:r>
                      <a:endParaRPr lang="uk-UA" sz="135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135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Зашків</a:t>
                      </a:r>
                      <a:endParaRPr lang="uk-UA" sz="135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13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Лисиничі</a:t>
                      </a:r>
                      <a:endParaRPr lang="uk-UA" sz="13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13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Підбірці</a:t>
                      </a:r>
                      <a:endParaRPr lang="uk-UA" sz="13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Воля-</a:t>
                      </a:r>
                      <a:r>
                        <a:rPr lang="uk-UA" sz="135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Гомулецька</a:t>
                      </a:r>
                      <a:endParaRPr lang="uk-UA" sz="135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Малі </a:t>
                      </a:r>
                      <a:r>
                        <a:rPr lang="uk-UA" sz="135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Грибовичі</a:t>
                      </a:r>
                      <a:endParaRPr lang="uk-UA" sz="135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 </a:t>
                      </a:r>
                      <a:r>
                        <a:rPr lang="uk-UA" sz="1350" b="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Дубляни</a:t>
                      </a:r>
                      <a:endParaRPr lang="uk-UA" sz="1350" b="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135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смт.</a:t>
                      </a:r>
                      <a:r>
                        <a:rPr lang="uk-UA" sz="135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Рудне</a:t>
                      </a:r>
                    </a:p>
                    <a:p>
                      <a:pPr algn="l"/>
                      <a:r>
                        <a:rPr lang="uk-UA" sz="135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Рясне-Руське</a:t>
                      </a:r>
                    </a:p>
                    <a:p>
                      <a:pPr algn="l"/>
                      <a:r>
                        <a:rPr lang="uk-UA" sz="13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Лисиничі</a:t>
                      </a:r>
                      <a:endParaRPr lang="uk-UA" sz="135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13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Підбірці</a:t>
                      </a:r>
                      <a:endParaRPr lang="uk-UA" sz="135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53,25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55162"/>
                  </a:ext>
                </a:extLst>
              </a:tr>
              <a:tr h="998307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зона</a:t>
                      </a:r>
                      <a:endParaRPr lang="uk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Зарудці</a:t>
                      </a:r>
                      <a:endParaRPr lang="uk-UA" sz="135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13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Збиранка</a:t>
                      </a:r>
                      <a:endParaRPr lang="uk-UA" sz="135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13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Малі Підліски</a:t>
                      </a:r>
                    </a:p>
                    <a:p>
                      <a:pPr algn="l"/>
                      <a:r>
                        <a:rPr lang="uk-UA" sz="13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Ситихів</a:t>
                      </a:r>
                      <a:endParaRPr lang="uk-UA" sz="135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13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Завадів</a:t>
                      </a:r>
                      <a:endParaRPr lang="uk-UA" sz="135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b="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Малехів</a:t>
                      </a:r>
                      <a:endParaRPr lang="uk-UA" sz="1350" b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b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Гряда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b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b="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Підрясне</a:t>
                      </a:r>
                      <a:endParaRPr lang="uk-UA" sz="1350" b="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b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b="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Зашків</a:t>
                      </a:r>
                      <a:endParaRPr lang="uk-UA" sz="1350" b="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747903"/>
                  </a:ext>
                </a:extLst>
              </a:tr>
              <a:tr h="136610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зона</a:t>
                      </a:r>
                      <a:endParaRPr lang="uk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відсутня</a:t>
                      </a:r>
                      <a:endParaRPr lang="uk-UA" sz="13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b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Великі </a:t>
                      </a:r>
                      <a:r>
                        <a:rPr lang="uk-UA" sz="1350" b="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Грибовичі</a:t>
                      </a:r>
                      <a:endParaRPr lang="uk-UA" sz="1350" b="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Воля-</a:t>
                      </a:r>
                      <a:r>
                        <a:rPr lang="uk-UA" sz="135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Гомулецька</a:t>
                      </a:r>
                      <a:endParaRPr lang="uk-UA" sz="135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Малі </a:t>
                      </a:r>
                      <a:r>
                        <a:rPr lang="uk-UA" sz="135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Грибовичі</a:t>
                      </a:r>
                      <a:endParaRPr lang="uk-UA" sz="135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Зарудці</a:t>
                      </a:r>
                      <a:endParaRPr lang="uk-UA" sz="135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135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Збиранка</a:t>
                      </a:r>
                      <a:endParaRPr lang="uk-UA" sz="135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135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Малі Підліски</a:t>
                      </a:r>
                    </a:p>
                    <a:p>
                      <a:pPr algn="l"/>
                      <a:r>
                        <a:rPr lang="uk-UA" sz="135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Ситихів</a:t>
                      </a:r>
                      <a:endParaRPr lang="uk-UA" sz="135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135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uk-UA" sz="135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Завадів</a:t>
                      </a:r>
                      <a:endParaRPr lang="uk-UA" sz="135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 </a:t>
                      </a:r>
                      <a:r>
                        <a:rPr lang="uk-UA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</a:t>
                      </a:r>
                      <a:endParaRPr lang="uk-UA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088602"/>
                  </a:ext>
                </a:extLst>
              </a:tr>
            </a:tbl>
          </a:graphicData>
        </a:graphic>
      </p:graphicFrame>
      <p:cxnSp>
        <p:nvCxnSpPr>
          <p:cNvPr id="4" name="Пряма зі стрілкою 3"/>
          <p:cNvCxnSpPr/>
          <p:nvPr/>
        </p:nvCxnSpPr>
        <p:spPr>
          <a:xfrm flipV="1">
            <a:off x="10067192" y="1600199"/>
            <a:ext cx="589084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02261" y="870412"/>
            <a:ext cx="2567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ріст </a:t>
            </a:r>
            <a:r>
              <a:rPr lang="uk-UA" sz="15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мін.з</a:t>
            </a:r>
            <a:r>
              <a:rPr lang="uk-UA" sz="15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sz="15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uk-UA" sz="15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uk-UA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12,7 %</a:t>
            </a:r>
            <a:endParaRPr lang="uk-UA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 зі стрілкою 7"/>
          <p:cNvCxnSpPr/>
          <p:nvPr/>
        </p:nvCxnSpPr>
        <p:spPr>
          <a:xfrm flipV="1">
            <a:off x="10067192" y="3223843"/>
            <a:ext cx="589084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 flipV="1">
            <a:off x="10068657" y="4665786"/>
            <a:ext cx="589084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 flipV="1">
            <a:off x="10067192" y="6066695"/>
            <a:ext cx="589084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869" y="0"/>
            <a:ext cx="11676185" cy="417391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Суми та ставки сплати податку на нерухомість за 2022 – 2025 для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фізичних осіб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ЖИТЛО</a:t>
            </a:r>
            <a:endParaRPr lang="uk-UA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5" name="Діаграма 54"/>
          <p:cNvGraphicFramePr>
            <a:graphicFrameLocks/>
          </p:cNvGraphicFramePr>
          <p:nvPr>
            <p:extLst/>
          </p:nvPr>
        </p:nvGraphicFramePr>
        <p:xfrm>
          <a:off x="228600" y="569930"/>
          <a:ext cx="11749454" cy="4780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59607" y="4409214"/>
            <a:ext cx="6477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1,5 %</a:t>
            </a:r>
            <a:endParaRPr lang="uk-UA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19225" y="4409214"/>
            <a:ext cx="138112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1 %</a:t>
            </a:r>
            <a:endParaRPr lang="uk-UA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57675" y="4420936"/>
            <a:ext cx="138112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0,75 %</a:t>
            </a:r>
            <a:endParaRPr lang="uk-UA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05384" y="4420935"/>
            <a:ext cx="6477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1 %</a:t>
            </a:r>
            <a:endParaRPr lang="uk-UA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43675" y="4409213"/>
            <a:ext cx="192405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uk-UA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,5 %</a:t>
            </a:r>
            <a:endParaRPr lang="uk-UA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875168" y="4420935"/>
            <a:ext cx="81182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0,25 %</a:t>
            </a:r>
            <a:endParaRPr lang="uk-UA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97337" y="5652701"/>
            <a:ext cx="2531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заробітна плата:</a:t>
            </a:r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907" y="1711377"/>
            <a:ext cx="70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uk-UA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19662" y="5647552"/>
            <a:ext cx="185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6 500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 –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6 700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40153" y="5647551"/>
            <a:ext cx="185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 –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7 100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2025 –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8 000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грн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67745"/>
              </p:ext>
            </p:extLst>
          </p:nvPr>
        </p:nvGraphicFramePr>
        <p:xfrm>
          <a:off x="-2" y="-19633"/>
          <a:ext cx="12192004" cy="687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3575351910"/>
                    </a:ext>
                  </a:extLst>
                </a:gridCol>
                <a:gridCol w="7112977">
                  <a:extLst>
                    <a:ext uri="{9D8B030D-6E8A-4147-A177-3AD203B41FA5}">
                      <a16:colId xmlns:a16="http://schemas.microsoft.com/office/drawing/2014/main" val="4062447818"/>
                    </a:ext>
                  </a:extLst>
                </a:gridCol>
                <a:gridCol w="1987061">
                  <a:extLst>
                    <a:ext uri="{9D8B030D-6E8A-4147-A177-3AD203B41FA5}">
                      <a16:colId xmlns:a16="http://schemas.microsoft.com/office/drawing/2014/main" val="2874511247"/>
                    </a:ext>
                  </a:extLst>
                </a:gridCol>
                <a:gridCol w="1491764">
                  <a:extLst>
                    <a:ext uri="{9D8B030D-6E8A-4147-A177-3AD203B41FA5}">
                      <a16:colId xmlns:a16="http://schemas.microsoft.com/office/drawing/2014/main" val="2613153901"/>
                    </a:ext>
                  </a:extLst>
                </a:gridCol>
              </a:tblGrid>
              <a:tr h="78190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 нових ставок/сум на 2024 рік податку на нерухоме майно за 1 </a:t>
                      </a:r>
                      <a:r>
                        <a:rPr lang="uk-UA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для ЮРИДИЧНИХ ОСІБ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житлову/нежитлову нерухомість </a:t>
                      </a:r>
                      <a:r>
                        <a:rPr lang="uk-UA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(відповідно до ухвали ЛМР від 30.06.2022 № 2146)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077117"/>
                  </a:ext>
                </a:extLst>
              </a:tr>
              <a:tr h="4369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Класифікація будівель та споруд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податку </a:t>
                      </a: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</a:t>
                      </a:r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 розміру </a:t>
                      </a:r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мін.з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 податку за 1 </a:t>
                      </a:r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uk-UA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грн.</a:t>
                      </a:r>
                      <a:endParaRPr lang="uk-UA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6767474"/>
                  </a:ext>
                </a:extLst>
              </a:tr>
              <a:tr h="436964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uk-UA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endParaRPr lang="uk-UA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49025"/>
                  </a:ext>
                </a:extLst>
              </a:tr>
              <a:tr h="351446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111, 112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Будівлі житлові</a:t>
                      </a:r>
                      <a:endParaRPr lang="uk-UA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1,5 %</a:t>
                      </a:r>
                      <a:endParaRPr lang="uk-UA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0503945"/>
                  </a:ext>
                </a:extLst>
              </a:tr>
              <a:tr h="35231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Гуртожитки</a:t>
                      </a:r>
                      <a:endParaRPr lang="uk-UA" sz="1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76103"/>
                  </a:ext>
                </a:extLst>
              </a:tr>
              <a:tr h="35231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Готелі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ресторани</a:t>
                      </a:r>
                      <a:r>
                        <a:rPr lang="ru-RU" sz="1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подібні</a:t>
                      </a:r>
                      <a:r>
                        <a:rPr lang="ru-RU" sz="1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будівлі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1,0 %</a:t>
                      </a:r>
                      <a:endParaRPr lang="uk-UA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6121760"/>
                  </a:ext>
                </a:extLst>
              </a:tr>
              <a:tr h="35231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Будівлі </a:t>
                      </a:r>
                      <a:r>
                        <a:rPr lang="uk-UA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офісні</a:t>
                      </a:r>
                      <a:endParaRPr lang="uk-UA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1,0 %</a:t>
                      </a:r>
                      <a:endParaRPr lang="uk-UA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5006960"/>
                  </a:ext>
                </a:extLst>
              </a:tr>
              <a:tr h="35231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Будівлі торгівельні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1,0 %</a:t>
                      </a:r>
                      <a:endParaRPr lang="uk-UA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uk-UA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8532817"/>
                  </a:ext>
                </a:extLst>
              </a:tr>
              <a:tr h="352310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1230.2</a:t>
                      </a:r>
                      <a:endParaRPr lang="uk-UA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Криті ринки, павільйони та зали для ярмарків</a:t>
                      </a:r>
                      <a:endParaRPr lang="uk-UA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0,3 %</a:t>
                      </a:r>
                      <a:endParaRPr lang="uk-UA" sz="160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21,3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1891084"/>
                  </a:ext>
                </a:extLst>
              </a:tr>
              <a:tr h="35231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Будівлі транспорту та засобів зв'язку</a:t>
                      </a:r>
                      <a:endParaRPr lang="uk-UA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1,0 %</a:t>
                      </a:r>
                      <a:endParaRPr lang="uk-UA" sz="160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71,0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756542"/>
                  </a:ext>
                </a:extLst>
              </a:tr>
              <a:tr h="3523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1241.8</a:t>
                      </a:r>
                      <a:endParaRPr lang="uk-UA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Ангари для літаків, локомотивні, вагонні, трамвайні та тролейбусні депо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2003031"/>
                  </a:ext>
                </a:extLst>
              </a:tr>
              <a:tr h="3523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1242</a:t>
                      </a:r>
                      <a:endParaRPr lang="uk-UA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Гаражі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0474815"/>
                  </a:ext>
                </a:extLst>
              </a:tr>
              <a:tr h="35231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Будівлі </a:t>
                      </a:r>
                      <a:r>
                        <a:rPr lang="uk-UA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промислові та склади</a:t>
                      </a:r>
                      <a:endParaRPr lang="uk-UA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uk-UA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6747908"/>
                  </a:ext>
                </a:extLst>
              </a:tr>
              <a:tr h="35231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1252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Резервуари, </a:t>
                      </a:r>
                      <a:r>
                        <a:rPr lang="uk-UA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силоси</a:t>
                      </a:r>
                      <a:r>
                        <a:rPr lang="uk-UA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склади</a:t>
                      </a:r>
                      <a:endParaRPr lang="uk-UA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1,0 %</a:t>
                      </a:r>
                      <a:endParaRPr lang="uk-UA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7066036"/>
                  </a:ext>
                </a:extLst>
              </a:tr>
              <a:tr h="642636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Будівлі для публічних виступів, закладів освітнього, медичного та оздоровчого призначення</a:t>
                      </a:r>
                      <a:endParaRPr lang="uk-UA" sz="1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1,0 %</a:t>
                      </a:r>
                      <a:endParaRPr lang="uk-UA" sz="1600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71,0</a:t>
                      </a:r>
                      <a:endParaRPr lang="uk-UA" sz="1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7153646"/>
                  </a:ext>
                </a:extLst>
              </a:tr>
              <a:tr h="35231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1261.4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Казино, ігорні будинки</a:t>
                      </a:r>
                      <a:endParaRPr lang="uk-UA" sz="1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uk-UA" sz="16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%</a:t>
                      </a:r>
                      <a:endParaRPr lang="uk-UA" sz="1600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106,5</a:t>
                      </a:r>
                      <a:endParaRPr lang="uk-UA" sz="1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7413077"/>
                  </a:ext>
                </a:extLst>
              </a:tr>
              <a:tr h="35231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1274.4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Будівлі лазень та </a:t>
                      </a:r>
                      <a:r>
                        <a:rPr lang="uk-UA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пралень</a:t>
                      </a:r>
                      <a:endParaRPr lang="uk-UA" sz="1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1,0 %</a:t>
                      </a:r>
                      <a:endParaRPr lang="uk-UA" sz="1600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71,0</a:t>
                      </a:r>
                      <a:endParaRPr lang="uk-UA" sz="1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71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круглений прямокутник 7"/>
          <p:cNvSpPr/>
          <p:nvPr/>
        </p:nvSpPr>
        <p:spPr>
          <a:xfrm>
            <a:off x="184636" y="104602"/>
            <a:ext cx="6207369" cy="15386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житлової/нежитлової нерухомості                                      у Львівській МТГ можуть використовувати                         цифровий калькулятор                                                                        для розрахунку податку на нерухоме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6548225" y="167054"/>
            <a:ext cx="5143034" cy="57425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сайті Львівської </a:t>
            </a: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ради*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 </a:t>
            </a:r>
            <a:r>
              <a:rPr lang="uk-UA" sz="1600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цифровий </a:t>
            </a:r>
            <a:r>
              <a:rPr lang="uk-UA" sz="1600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калькулятор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розрахунку сум податку на нерухоме </a:t>
            </a: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 допомогою будь-хто може самостійно визначити та в подальшому сплатити необхідну суму податкового </a:t>
            </a: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 цифровим калькулятором, потрібно вказати адресу, площу та тип кожного об'єкта нерухомості, який перебуває у власності </a:t>
            </a: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 платник має можливість отримати інформацію про зону оподаткування майна, чіткий розмір податку за кожен окремий об'єкт нерухомості та загальну суму, яка підлягає </a:t>
            </a: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сплаті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розрахунку сум податку враховує чинні податкові ставки для кожного типу нерухомості, адресу розташування та наявність пільг для фізичних осіб при </a:t>
            </a: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сплаті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калькулятором відображено рахунки на сплату податку кожного району </a:t>
            </a:r>
            <a:r>
              <a:rPr lang="uk-UA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Львова</a:t>
            </a:r>
            <a:endParaRPr lang="uk-UA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5681" y="5947014"/>
            <a:ext cx="526659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*Львівська міська рада – Економіка - Підприємництво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t="95771" r="764"/>
          <a:stretch/>
        </p:blipFill>
        <p:spPr>
          <a:xfrm>
            <a:off x="-1" y="6501804"/>
            <a:ext cx="11262052" cy="3561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1" t="83855" r="2018" b="5894"/>
          <a:stretch/>
        </p:blipFill>
        <p:spPr>
          <a:xfrm>
            <a:off x="11262051" y="6454766"/>
            <a:ext cx="858416" cy="410448"/>
          </a:xfrm>
          <a:prstGeom prst="rect">
            <a:avLst/>
          </a:prstGeom>
        </p:spPr>
      </p:pic>
      <p:sp>
        <p:nvSpPr>
          <p:cNvPr id="3" name="Стрілка вниз 2"/>
          <p:cNvSpPr/>
          <p:nvPr/>
        </p:nvSpPr>
        <p:spPr>
          <a:xfrm>
            <a:off x="3033344" y="1691187"/>
            <a:ext cx="509951" cy="30773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1"/>
          <a:stretch/>
        </p:blipFill>
        <p:spPr>
          <a:xfrm>
            <a:off x="447601" y="2082738"/>
            <a:ext cx="5585848" cy="406544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2" descr="Співвласники нерухомості можуть узгоджувати між собою, хто з них  сплачуватиме податок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6667" r="15042" b="1198"/>
          <a:stretch/>
        </p:blipFill>
        <p:spPr bwMode="auto">
          <a:xfrm>
            <a:off x="5698203" y="5590707"/>
            <a:ext cx="982932" cy="8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9450"/>
              </p:ext>
            </p:extLst>
          </p:nvPr>
        </p:nvGraphicFramePr>
        <p:xfrm>
          <a:off x="2" y="0"/>
          <a:ext cx="12191997" cy="610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110">
                  <a:extLst>
                    <a:ext uri="{9D8B030D-6E8A-4147-A177-3AD203B41FA5}">
                      <a16:colId xmlns:a16="http://schemas.microsoft.com/office/drawing/2014/main" val="2028201385"/>
                    </a:ext>
                  </a:extLst>
                </a:gridCol>
                <a:gridCol w="1007419">
                  <a:extLst>
                    <a:ext uri="{9D8B030D-6E8A-4147-A177-3AD203B41FA5}">
                      <a16:colId xmlns:a16="http://schemas.microsoft.com/office/drawing/2014/main" val="1723890361"/>
                    </a:ext>
                  </a:extLst>
                </a:gridCol>
                <a:gridCol w="7661792">
                  <a:extLst>
                    <a:ext uri="{9D8B030D-6E8A-4147-A177-3AD203B41FA5}">
                      <a16:colId xmlns:a16="http://schemas.microsoft.com/office/drawing/2014/main" val="4002036427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884079686"/>
                    </a:ext>
                  </a:extLst>
                </a:gridCol>
                <a:gridCol w="1140068">
                  <a:extLst>
                    <a:ext uri="{9D8B030D-6E8A-4147-A177-3AD203B41FA5}">
                      <a16:colId xmlns:a16="http://schemas.microsoft.com/office/drawing/2014/main" val="2383694134"/>
                    </a:ext>
                  </a:extLst>
                </a:gridCol>
              </a:tblGrid>
              <a:tr h="1283677">
                <a:tc gridSpan="5">
                  <a:txBody>
                    <a:bodyPr/>
                    <a:lstStyle/>
                    <a:p>
                      <a:pPr algn="ctr"/>
                      <a:r>
                        <a:rPr lang="uk-UA" sz="3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ПІЛЬГИ УЧАСНИКАМ БОЙОВИХ ДІЙ на 2024</a:t>
                      </a:r>
                    </a:p>
                    <a:p>
                      <a:pPr algn="ctr"/>
                      <a:r>
                        <a:rPr lang="uk-UA" sz="3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r>
                        <a:rPr lang="uk-UA" sz="30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сплати </a:t>
                      </a:r>
                      <a:r>
                        <a:rPr lang="uk-UA" sz="3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податку на нерухомість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25"/>
                  </a:ext>
                </a:extLst>
              </a:tr>
              <a:tr h="967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Ухвала Львівської міської ради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Додаток</a:t>
                      </a:r>
                      <a:r>
                        <a:rPr lang="uk-UA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Група платників, категорія/класифікація будівель та споруд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Розмір пільги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Вводиться у дію з: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314021"/>
                  </a:ext>
                </a:extLst>
              </a:tr>
              <a:tr h="158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Ухвала № 1075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 08.07.2021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Пункт 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Об’єкти житлової нерухомості, у </a:t>
                      </a:r>
                      <a:r>
                        <a:rPr lang="uk-UA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їх частки, що належать особам, які захищали незалежність, суверенітет та територіальну цілісність України і брали безпосередню участь у АТО, забезпеченні її проведення, перебування безпосередньо у районах проведення АТО, а також дружинам (чоловікам) цих осіб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01.01.2022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346874"/>
                  </a:ext>
                </a:extLst>
              </a:tr>
              <a:tr h="13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Ухвала 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2146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 30.06.2022 (зміни)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Пункт 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Об’єкти житлової нерухомості, які перебувають у власності фізичних осіб, які брали участь у проведенні АТО, операції об’єднаних сил та/або здійсненні заходів із забезпечення національної безпеки і оборони, відсічі і стримуванні збройної агресії </a:t>
                      </a:r>
                      <a:r>
                        <a:rPr lang="uk-UA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 України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01.01.2023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6200574"/>
                  </a:ext>
                </a:extLst>
              </a:tr>
              <a:tr h="931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Ухвала 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3422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 06.07.2023 (зміни)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Пункт 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Об’єкт житлової нерухомості, право власності на який набуто членом сім’ї – спадкоємцем загиблого (померлого) захисника чи захисниці України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01.01.2024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6982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6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2627</Words>
  <Application>Microsoft Office PowerPoint</Application>
  <PresentationFormat>Широкий екран</PresentationFormat>
  <Paragraphs>560</Paragraphs>
  <Slides>18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Microsoft Sans Serif</vt:lpstr>
      <vt:lpstr>municipal_lviv_108</vt:lpstr>
      <vt:lpstr>Segoe UI Historic</vt:lpstr>
      <vt:lpstr>Tahoma</vt:lpstr>
      <vt:lpstr>Times New Roman</vt:lpstr>
      <vt:lpstr>Wingdings</vt:lpstr>
      <vt:lpstr>Тема Office</vt:lpstr>
      <vt:lpstr>Місцеві податки і збори</vt:lpstr>
      <vt:lpstr>Презентація PowerPoint</vt:lpstr>
      <vt:lpstr>Презентація PowerPoint</vt:lpstr>
      <vt:lpstr>Як правильно сплатити податок на нерухомість ?</vt:lpstr>
      <vt:lpstr>Презентація PowerPoint</vt:lpstr>
      <vt:lpstr>Суми та ставки сплати податку на нерухомість за 2022 – 2025 для фізичних осіб за ЖИТЛО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Сплата транспортного податку у 2024 році</vt:lpstr>
      <vt:lpstr>Туристичний збір 2024</vt:lpstr>
      <vt:lpstr>Збір за місця для паркування транспортних засобів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Щупак Марʼяна</dc:creator>
  <cp:lastModifiedBy>Щупак Марʼяна</cp:lastModifiedBy>
  <cp:revision>23</cp:revision>
  <cp:lastPrinted>2024-12-11T14:27:53Z</cp:lastPrinted>
  <dcterms:created xsi:type="dcterms:W3CDTF">2024-12-11T11:50:26Z</dcterms:created>
  <dcterms:modified xsi:type="dcterms:W3CDTF">2024-12-12T08:09:58Z</dcterms:modified>
</cp:coreProperties>
</file>