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3.xml" ContentType="application/vnd.openxmlformats-officedocument.drawingml.chartshape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drawings/drawing4.xml" ContentType="application/vnd.openxmlformats-officedocument.drawingml.chartshapes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60" r:id="rId6"/>
    <p:sldId id="305" r:id="rId7"/>
    <p:sldId id="262" r:id="rId8"/>
    <p:sldId id="307" r:id="rId9"/>
    <p:sldId id="272" r:id="rId10"/>
    <p:sldId id="264" r:id="rId11"/>
    <p:sldId id="265" r:id="rId12"/>
    <p:sldId id="266" r:id="rId13"/>
    <p:sldId id="267" r:id="rId14"/>
    <p:sldId id="268" r:id="rId15"/>
    <p:sldId id="269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4" r:id="rId47"/>
    <p:sldId id="270" r:id="rId48"/>
    <p:sldId id="271" r:id="rId49"/>
    <p:sldId id="303" r:id="rId50"/>
  </p:sldIdLst>
  <p:sldSz cx="12192000" cy="6858000"/>
  <p:notesSz cx="6888163" cy="100203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9;&#1055;&#1056;&#1040;&#1042;&#1051;&#1030;&#1053;&#1053;&#1071;%20&#1045;&#1050;&#1054;&#1053;&#1054;&#1052;&#1030;&#1050;&#1048;%20&#1050;&#1054;&#1052;&#1059;&#1053;&#1040;&#1051;&#1068;&#1053;&#1048;&#1061;%20&#1055;&#1030;&#1044;&#1055;&#1056;&#1048;&#1028;&#1052;&#1057;&#1058;&#1042;\2021%20&#1088;&#1110;&#1082;\&#1041;&#1102;&#1076;&#1078;&#1077;&#1090;&#1085;&#1110;%20&#1089;&#1083;&#1091;&#1093;&#1072;&#1085;&#1085;&#1103;\&#1050;&#1086;&#1087;&#1080;&#1103;%20&#1057;&#1090;&#1072;&#1090;&#1091;&#1090;&#1085;&#1110;-&#1076;&#1083;&#1103;%20&#1087;&#1088;&#1077;&#1079;&#1077;&#1085;&#1090;&#1072;&#1094;&#1110;&#1111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liinyk.oksana\Desktop\&#1086;&#1085;&#1086;&#1074;&#1083;&#1077;&#1085;&#1072;%20&#1110;&#1085;&#1092;&#1086;%20&#1076;&#1083;&#1103;%20&#1087;&#1088;&#1077;&#1079;&#1077;&#1085;&#1090;&#1072;&#1094;&#1110;&#1111;%20&#1085;&#1072;%20&#1089;&#1077;&#1089;&#1110;&#1102;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liinyk.oksana\Desktop\&#1086;&#1085;&#1086;&#1074;&#1083;&#1077;&#1085;&#1072;%20&#1110;&#1085;&#1092;&#1086;%20&#1076;&#1083;&#1103;%20&#1087;&#1088;&#1077;&#1079;&#1077;&#1085;&#1090;&#1072;&#1094;&#1110;&#1111;%20&#1085;&#1072;%20&#1089;&#1077;&#1089;&#1110;&#1102;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liinyk.oksana\Desktop\&#1086;&#1085;&#1086;&#1074;&#1083;&#1077;&#1085;&#1072;%20&#1110;&#1085;&#1092;&#1086;%20&#1076;&#1083;&#1103;%20&#1087;&#1088;&#1077;&#1079;&#1077;&#1085;&#1090;&#1072;&#1094;&#1110;&#1111;%20&#1085;&#1072;%20&#1089;&#1077;&#1089;&#1110;&#1102;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liinyk.oksana\Desktop\&#1086;&#1085;&#1086;&#1074;&#1083;&#1077;&#1085;&#1072;%20&#1110;&#1085;&#1092;&#1086;%20&#1076;&#1083;&#1103;%20&#1087;&#1088;&#1077;&#1079;&#1077;&#1085;&#1090;&#1072;&#1094;&#1110;&#1111;%20&#1085;&#1072;%20&#1089;&#1077;&#1089;&#1110;&#1102;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9;&#1055;&#1056;&#1040;&#1042;&#1051;&#1030;&#1053;&#1053;&#1071;%20&#1045;&#1050;&#1054;&#1053;&#1054;&#1052;&#1030;&#1050;&#1048;%20&#1050;&#1054;&#1052;&#1059;&#1053;&#1040;&#1051;&#1068;&#1053;&#1048;&#1061;%20&#1055;&#1030;&#1044;&#1055;&#1056;&#1048;&#1028;&#1052;&#1057;&#1058;&#1042;\2021%20&#1088;&#1110;&#1082;\&#1055;&#1088;&#1077;&#1079;&#1077;&#1085;&#1090;&#1072;&#1094;&#1110;&#1103;%20&#1087;&#1086;%20&#1082;&#1086;&#1084;&#1091;&#1085;&#1072;&#1083;&#1100;&#1085;&#1080;&#1093;%20&#1087;&#1110;&#1076;&#1087;&#1088;&#1080;&#1108;&#1084;&#1089;&#1090;&#1074;&#1072;&#1093;\&#1086;&#1085;&#1086;&#1074;&#1083;&#1077;&#1085;&#1072;%20&#1110;&#1085;&#1092;&#1086;%20&#1076;&#1083;&#1103;%20&#1087;&#1088;&#1077;&#1079;&#1077;&#1085;&#1090;&#1072;&#1094;&#1110;&#1111;%20&#1085;&#1072;%20&#1089;&#1077;&#1089;&#1110;&#1102;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E:\1.&#1079;&#1074;&#1110;&#1090;&#1080;%20&#1087;&#1110;&#1076;&#1087;&#1088;&#1080;&#1108;&#1084;&#1089;&#1090;&#1074;\2020\11%20&#1083;&#1080;&#1089;&#1090;&#1086;&#1087;&#1072;&#1076;%202020\Profit_Loss%20%20&#1040;&#1058;&#1055;1%20&#1083;&#1080;&#1089;&#1090;&#1086;&#1087;&#1072;&#1076;%202020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liinyk.oksana\Desktop\&#1086;&#1085;&#1086;&#1074;&#1083;&#1077;&#1085;&#1072;%20&#1110;&#1085;&#1092;&#1086;%20&#1076;&#1083;&#1103;%20&#1087;&#1088;&#1077;&#1079;&#1077;&#1085;&#1090;&#1072;&#1094;&#1110;&#1111;%20&#1085;&#1072;%20&#1089;&#1077;&#1089;&#1110;&#1102;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liinyk.oksana\Desktop\&#1086;&#1085;&#1086;&#1074;&#1083;&#1077;&#1085;&#1072;%20&#1110;&#1085;&#1092;&#1086;%20&#1076;&#1083;&#1103;%20&#1087;&#1088;&#1077;&#1079;&#1077;&#1085;&#1090;&#1072;&#1094;&#1110;&#1111;%20&#1085;&#1072;%20&#1089;&#1077;&#1089;&#1110;&#1102;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liinyk.oksana\Desktop\&#1086;&#1085;&#1086;&#1074;&#1083;&#1077;&#1085;&#1072;%20&#1110;&#1085;&#1092;&#1086;%20&#1076;&#1083;&#1103;%20&#1087;&#1088;&#1077;&#1079;&#1077;&#1085;&#1090;&#1072;&#1094;&#1110;&#1111;%20&#1085;&#1072;%20&#1089;&#1077;&#1089;&#1110;&#1102;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9;&#1055;&#1056;&#1040;&#1042;&#1051;&#1030;&#1053;&#1053;&#1071;%20&#1045;&#1050;&#1054;&#1053;&#1054;&#1052;&#1030;&#1050;&#1048;%20&#1050;&#1054;&#1052;&#1059;&#1053;&#1040;&#1051;&#1068;&#1053;&#1048;&#1061;%20&#1055;&#1030;&#1044;&#1055;&#1056;&#1048;&#1028;&#1052;&#1057;&#1058;&#1042;\2021%20&#1088;&#1110;&#1082;\&#1041;&#1102;&#1076;&#1078;&#1077;&#1090;&#1085;&#1110;%20&#1089;&#1083;&#1091;&#1093;&#1072;&#1085;&#1085;&#1103;\&#1050;&#1086;&#1087;&#1080;&#1103;%20&#1057;&#1090;&#1072;&#1090;&#1091;&#1090;&#1085;&#1110;-&#1076;&#1083;&#1103;%20&#1087;&#1088;&#1077;&#1079;&#1077;&#1085;&#1090;&#1072;&#1094;&#1110;&#1111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\\dc\ls\company\public\&#1054;&#1082;&#1089;&#1072;&#1085;&#1072;%20&#1041;&#1072;&#1089;\PNL%202020\&#1051;&#1050;&#1055;%20&#1051;&#1100;&#1074;&#1110;&#1074;&#1089;&#1074;&#1110;&#1090;&#1083;&#1086;%20&#1076;&#1083;&#1103;%20&#1087;&#1088;&#1077;&#1079;&#1077;&#1085;&#1090;&#1072;&#1094;&#1110;&#1111;%20&#1051;&#1048;&#1057;&#1058;&#1054;&#1055;&#1040;&#1044;%202020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arabash.Roman\AppData\Local\Microsoft\Windows\INetCache\Content.Outlook\QVQQU29Q\&#1057;&#1090;&#1072;&#1090;&#1091;&#1090;&#1085;&#1110;.xlsx" TargetMode="External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chartUserShapes" Target="../drawings/drawing4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9;&#1055;&#1056;&#1040;&#1042;&#1051;&#1030;&#1053;&#1053;&#1071;%20&#1045;&#1050;&#1054;&#1053;&#1054;&#1052;&#1030;&#1050;&#1048;%20&#1050;&#1054;&#1052;&#1059;&#1053;&#1040;&#1051;&#1068;&#1053;&#1048;&#1061;%20&#1055;&#1030;&#1044;&#1055;&#1056;&#1048;&#1028;&#1052;&#1057;&#1058;&#1042;\2021%20&#1088;&#1110;&#1082;\&#1055;&#1088;&#1086;&#1077;&#1082;&#1090;&#1080;%20&#1092;&#1110;&#1085;&#1072;&#1085;&#1089;&#1086;&#1074;&#1080;&#1093;%20&#1087;&#1083;&#1072;&#1085;&#1110;&#1074;%20&#1085;&#1072;%202021%20&#1088;&#1110;&#1082;\&#1055;&#1088;&#1086;&#1077;&#1082;&#1090;%20EBITDA%20%207%20&#1087;&#1110;&#1076;&#1087;&#1088;&#1080;&#1108;&#1084;&#1089;&#1090;&#1074;%20&#1085;&#1072;%202021%20&#1088;&#1110;&#1082;-&#1086;&#1085;&#1086;&#1074;&#1083;&#1077;&#1085;&#1086;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liinyk.oksana\Desktop\&#1086;&#1085;&#1086;&#1074;&#1083;&#1077;&#1085;&#1072;%20&#1110;&#1085;&#1092;&#1086;%20&#1076;&#1083;&#1103;%20&#1087;&#1088;&#1077;&#1079;&#1077;&#1085;&#1090;&#1072;&#1094;&#1110;&#1111;%20&#1085;&#1072;%20&#1089;&#1077;&#1089;&#1110;&#1102;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liinyk.oksana\Desktop\&#1086;&#1085;&#1086;&#1074;&#1083;&#1077;&#1085;&#1072;%20&#1110;&#1085;&#1092;&#1086;%20&#1076;&#1083;&#1103;%20&#1087;&#1088;&#1077;&#1079;&#1077;&#1085;&#1090;&#1072;&#1094;&#1110;&#1111;%20&#1085;&#1072;%20&#1089;&#1077;&#1089;&#1110;&#1102;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liinyk.oksana\Desktop\&#1086;&#1085;&#1086;&#1074;&#1083;&#1077;&#1085;&#1072;%20&#1110;&#1085;&#1092;&#1086;%20&#1076;&#1083;&#1103;%20&#1087;&#1088;&#1077;&#1079;&#1077;&#1085;&#1090;&#1072;&#1094;&#1110;&#1111;%20&#1085;&#1072;%20&#1089;&#1077;&#1089;&#1110;&#1102;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liinyk.oksana\Desktop\&#1086;&#1085;&#1086;&#1074;&#1083;&#1077;&#1085;&#1072;%20&#1110;&#1085;&#1092;&#1086;%20&#1076;&#1083;&#1103;%20&#1087;&#1088;&#1077;&#1079;&#1077;&#1085;&#1090;&#1072;&#1094;&#1110;&#1111;%20&#1085;&#1072;%20&#1089;&#1077;&#1089;&#1110;&#1102;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uk-UA" sz="2400" b="1" dirty="0" smtClean="0">
                <a:solidFill>
                  <a:schemeClr val="tx1"/>
                </a:solidFill>
              </a:rPr>
              <a:t>Структура внесків</a:t>
            </a:r>
            <a:r>
              <a:rPr lang="uk-UA" sz="2400" b="1" baseline="0" dirty="0" smtClean="0">
                <a:solidFill>
                  <a:schemeClr val="tx1"/>
                </a:solidFill>
              </a:rPr>
              <a:t> у статутні капітали львівських комунальних підприємств на 2021 рік, </a:t>
            </a:r>
            <a:r>
              <a:rPr lang="uk-UA" sz="2400" b="1" baseline="0" dirty="0" err="1" smtClean="0">
                <a:solidFill>
                  <a:schemeClr val="tx1"/>
                </a:solidFill>
              </a:rPr>
              <a:t>тис.грн</a:t>
            </a:r>
            <a:r>
              <a:rPr lang="uk-UA" sz="2400" b="1" baseline="0" dirty="0" smtClean="0">
                <a:solidFill>
                  <a:schemeClr val="tx1"/>
                </a:solidFill>
              </a:rPr>
              <a:t>.</a:t>
            </a:r>
            <a:endParaRPr lang="uk-UA" sz="24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7185292938409455"/>
          <c:y val="1.51458929415368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view3D>
      <c:rotX val="30"/>
      <c:rotY val="15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416808643877017"/>
          <c:y val="0.24758730525431299"/>
          <c:w val="0.80912323126874686"/>
          <c:h val="0.56809842206714012"/>
        </c:manualLayout>
      </c:layout>
      <c:pie3DChart>
        <c:varyColors val="1"/>
        <c:ser>
          <c:idx val="0"/>
          <c:order val="0"/>
          <c:spPr>
            <a:ln>
              <a:noFill/>
            </a:ln>
          </c:spPr>
          <c:explosion val="13"/>
          <c:dPt>
            <c:idx val="0"/>
            <c:bubble3D val="0"/>
            <c:spPr>
              <a:solidFill>
                <a:schemeClr val="accent1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CC6E-4F75-839A-1DFBE9BF9F3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CC6E-4F75-839A-1DFBE9BF9F3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CC6E-4F75-839A-1DFBE9BF9F3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CC6E-4F75-839A-1DFBE9BF9F32}"/>
              </c:ext>
            </c:extLst>
          </c:dPt>
          <c:dPt>
            <c:idx val="4"/>
            <c:bubble3D val="0"/>
            <c:spPr>
              <a:solidFill>
                <a:schemeClr val="accent6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CC6E-4F75-839A-1DFBE9BF9F3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Лист1!$C$14:$G$14</c:f>
              <c:strCache>
                <c:ptCount val="5"/>
                <c:pt idx="0">
                  <c:v>Гарантії</c:v>
                </c:pt>
                <c:pt idx="1">
                  <c:v>Лізинг</c:v>
                </c:pt>
                <c:pt idx="2">
                  <c:v>Ebitda</c:v>
                </c:pt>
                <c:pt idx="3">
                  <c:v>Capex</c:v>
                </c:pt>
                <c:pt idx="4">
                  <c:v>ПДВ+місцевий внесок</c:v>
                </c:pt>
              </c:strCache>
            </c:strRef>
          </c:cat>
          <c:val>
            <c:numRef>
              <c:f>Лист1!$C$12:$G$12</c:f>
              <c:numCache>
                <c:formatCode>#\ ##0.0</c:formatCode>
                <c:ptCount val="5"/>
                <c:pt idx="0">
                  <c:v>272100</c:v>
                </c:pt>
                <c:pt idx="1">
                  <c:v>151584.20000000001</c:v>
                </c:pt>
                <c:pt idx="2">
                  <c:v>389000</c:v>
                </c:pt>
                <c:pt idx="3">
                  <c:v>195000</c:v>
                </c:pt>
                <c:pt idx="4">
                  <c:v>239000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C6E-4F75-839A-1DFBE9BF9F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8015770896731749E-2"/>
          <c:y val="0.84853664096464854"/>
          <c:w val="0.89999997903029372"/>
          <c:h val="7.57338943276671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uk-UA" sz="2400" b="1" i="0" baseline="0" dirty="0" smtClean="0">
                <a:solidFill>
                  <a:schemeClr val="tx1"/>
                </a:solidFill>
                <a:effectLst/>
              </a:rPr>
              <a:t>Доходи, витрати та </a:t>
            </a:r>
            <a:r>
              <a:rPr lang="en-US" sz="2400" b="1" i="0" baseline="0" dirty="0" smtClean="0">
                <a:solidFill>
                  <a:schemeClr val="tx1"/>
                </a:solidFill>
                <a:effectLst/>
              </a:rPr>
              <a:t>EBITDA </a:t>
            </a:r>
            <a:r>
              <a:rPr lang="uk-UA" sz="2400" b="1" i="0" baseline="0" dirty="0" smtClean="0">
                <a:solidFill>
                  <a:schemeClr val="tx1"/>
                </a:solidFill>
                <a:effectLst/>
              </a:rPr>
              <a:t>ЛМКП </a:t>
            </a:r>
            <a:r>
              <a:rPr lang="uk-UA" sz="2400" b="1" i="0" baseline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uk-UA" sz="2400" b="1" i="0" baseline="0" dirty="0" smtClean="0">
                <a:solidFill>
                  <a:schemeClr val="tx1"/>
                </a:solidFill>
                <a:effectLst/>
              </a:rPr>
              <a:t>Львівводоканал</a:t>
            </a:r>
            <a:r>
              <a:rPr lang="uk-UA" sz="2400" b="1" i="0" baseline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uk-UA" sz="2400" b="1" i="0" baseline="0" dirty="0" smtClean="0">
                <a:solidFill>
                  <a:schemeClr val="tx1"/>
                </a:solidFill>
                <a:effectLst/>
              </a:rPr>
              <a:t> </a:t>
            </a:r>
            <a:endParaRPr lang="uk-UA" sz="2400" b="1" dirty="0" smtClean="0">
              <a:solidFill>
                <a:schemeClr val="tx1"/>
              </a:solidFill>
              <a:effectLst/>
            </a:endParaRPr>
          </a:p>
          <a:p>
            <a:pPr>
              <a:defRPr sz="2400" b="1">
                <a:solidFill>
                  <a:schemeClr val="tx1"/>
                </a:solidFill>
              </a:defRPr>
            </a:pPr>
            <a:r>
              <a:rPr lang="uk-UA" sz="2400" b="1" i="0" baseline="0" dirty="0" smtClean="0">
                <a:solidFill>
                  <a:schemeClr val="tx1"/>
                </a:solidFill>
                <a:effectLst/>
              </a:rPr>
              <a:t> 2019-2020 роки та план на 2021 рік, тис грн</a:t>
            </a:r>
            <a:endParaRPr lang="uk-UA" sz="2400" b="1" dirty="0">
              <a:solidFill>
                <a:schemeClr val="tx1"/>
              </a:solidFill>
              <a:effectLst/>
            </a:endParaRPr>
          </a:p>
        </c:rich>
      </c:tx>
      <c:layout>
        <c:manualLayout>
          <c:xMode val="edge"/>
          <c:yMode val="edge"/>
          <c:x val="0.16588789645588056"/>
          <c:y val="1.19745855921220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7.3963125893686477E-2"/>
          <c:y val="0.16155711728037991"/>
          <c:w val="0.90689998725777166"/>
          <c:h val="0.670652223619257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ЛВК!$B$4</c:f>
              <c:strCache>
                <c:ptCount val="1"/>
                <c:pt idx="0">
                  <c:v>Загальні надходження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FBE8-4187-AF19-C0761B8310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ЛВК!$C$3:$F$3</c:f>
              <c:strCache>
                <c:ptCount val="4"/>
                <c:pt idx="0">
                  <c:v>Факт 2019</c:v>
                </c:pt>
                <c:pt idx="1">
                  <c:v>План 2020</c:v>
                </c:pt>
                <c:pt idx="2">
                  <c:v>FC 2020 (листопад)</c:v>
                </c:pt>
                <c:pt idx="3">
                  <c:v>План 2021</c:v>
                </c:pt>
              </c:strCache>
            </c:strRef>
          </c:cat>
          <c:val>
            <c:numRef>
              <c:f>ЛВК!$C$4:$F$4</c:f>
              <c:numCache>
                <c:formatCode>#,##0</c:formatCode>
                <c:ptCount val="4"/>
                <c:pt idx="0">
                  <c:v>552524.15999999992</c:v>
                </c:pt>
                <c:pt idx="1">
                  <c:v>693732.07515288878</c:v>
                </c:pt>
                <c:pt idx="2">
                  <c:v>725832.95404811099</c:v>
                </c:pt>
                <c:pt idx="3">
                  <c:v>783307.2853486879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37-44BA-BD8F-78D3DB45B7B7}"/>
            </c:ext>
          </c:extLst>
        </c:ser>
        <c:ser>
          <c:idx val="1"/>
          <c:order val="1"/>
          <c:tx>
            <c:strRef>
              <c:f>ЛВК!$B$5</c:f>
              <c:strCache>
                <c:ptCount val="1"/>
                <c:pt idx="0">
                  <c:v>Загальні витрати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ЛВК!$C$3:$F$3</c:f>
              <c:strCache>
                <c:ptCount val="4"/>
                <c:pt idx="0">
                  <c:v>Факт 2019</c:v>
                </c:pt>
                <c:pt idx="1">
                  <c:v>План 2020</c:v>
                </c:pt>
                <c:pt idx="2">
                  <c:v>FC 2020 (листопад)</c:v>
                </c:pt>
                <c:pt idx="3">
                  <c:v>План 2021</c:v>
                </c:pt>
              </c:strCache>
            </c:strRef>
          </c:cat>
          <c:val>
            <c:numRef>
              <c:f>ЛВК!$C$5:$F$5</c:f>
              <c:numCache>
                <c:formatCode>#,##0</c:formatCode>
                <c:ptCount val="4"/>
                <c:pt idx="0">
                  <c:v>668207.90266000002</c:v>
                </c:pt>
                <c:pt idx="1">
                  <c:v>774949.96553159505</c:v>
                </c:pt>
                <c:pt idx="2">
                  <c:v>741186.41425141529</c:v>
                </c:pt>
                <c:pt idx="3">
                  <c:v>864251.95199875114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D37-44BA-BD8F-78D3DB45B7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3"/>
        <c:axId val="487493880"/>
        <c:axId val="487496504"/>
      </c:barChart>
      <c:lineChart>
        <c:grouping val="standard"/>
        <c:varyColors val="0"/>
        <c:ser>
          <c:idx val="2"/>
          <c:order val="2"/>
          <c:tx>
            <c:strRef>
              <c:f>ЛВК!$B$6</c:f>
              <c:strCache>
                <c:ptCount val="1"/>
                <c:pt idx="0">
                  <c:v>EBITDA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ЛВК!$C$3:$F$3</c:f>
              <c:strCache>
                <c:ptCount val="4"/>
                <c:pt idx="0">
                  <c:v>Факт 2019</c:v>
                </c:pt>
                <c:pt idx="1">
                  <c:v>План 2020</c:v>
                </c:pt>
                <c:pt idx="2">
                  <c:v>FC 2020 (листопад)</c:v>
                </c:pt>
                <c:pt idx="3">
                  <c:v>План 2021</c:v>
                </c:pt>
              </c:strCache>
            </c:strRef>
          </c:cat>
          <c:val>
            <c:numRef>
              <c:f>ЛВК!$C$6:$F$6</c:f>
              <c:numCache>
                <c:formatCode>#,##0</c:formatCode>
                <c:ptCount val="4"/>
                <c:pt idx="0">
                  <c:v>-120271</c:v>
                </c:pt>
                <c:pt idx="1">
                  <c:v>-81217.890378706274</c:v>
                </c:pt>
                <c:pt idx="2">
                  <c:v>-15353.460203304305</c:v>
                </c:pt>
                <c:pt idx="3">
                  <c:v>-80944.666650063242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D37-44BA-BD8F-78D3DB45B7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7493880"/>
        <c:axId val="487496504"/>
      </c:lineChart>
      <c:catAx>
        <c:axId val="487493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87496504"/>
        <c:crosses val="autoZero"/>
        <c:auto val="1"/>
        <c:lblAlgn val="ctr"/>
        <c:lblOffset val="100"/>
        <c:noMultiLvlLbl val="0"/>
      </c:catAx>
      <c:valAx>
        <c:axId val="487496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87493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uk-UA" sz="2400" b="1" i="0" baseline="0" noProof="0" dirty="0" smtClean="0">
                <a:solidFill>
                  <a:schemeClr val="tx1"/>
                </a:solidFill>
                <a:effectLst/>
              </a:rPr>
              <a:t>Динаміка доходу </a:t>
            </a:r>
            <a:r>
              <a:rPr lang="uk-UA" sz="2400" b="1" i="0" u="none" strike="noStrike" baseline="0" noProof="0" dirty="0" smtClean="0">
                <a:effectLst/>
              </a:rPr>
              <a:t>ЛМКП </a:t>
            </a:r>
            <a:r>
              <a:rPr lang="uk-UA" sz="2400" b="1" i="0" u="none" strike="noStrike" baseline="0" noProof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uk-UA" sz="2400" b="1" i="0" u="none" strike="noStrike" baseline="0" noProof="0" dirty="0" smtClean="0">
                <a:effectLst/>
              </a:rPr>
              <a:t>Львівводоканал</a:t>
            </a:r>
            <a:r>
              <a:rPr lang="uk-UA" sz="2400" b="1" i="0" u="none" strike="noStrike" baseline="0" noProof="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</a:p>
          <a:p>
            <a:pPr>
              <a:defRPr sz="2400" b="1">
                <a:solidFill>
                  <a:schemeClr val="tx1"/>
                </a:solidFill>
              </a:defRPr>
            </a:pPr>
            <a:r>
              <a:rPr lang="uk-UA" sz="2400" b="1" i="0" baseline="0" noProof="0" dirty="0" smtClean="0">
                <a:solidFill>
                  <a:schemeClr val="tx1"/>
                </a:solidFill>
                <a:effectLst/>
              </a:rPr>
              <a:t>від реалізації послуг водопостачання та водовідведення </a:t>
            </a:r>
            <a:endParaRPr lang="uk-UA" sz="2400" b="1" noProof="0" dirty="0" smtClean="0">
              <a:solidFill>
                <a:schemeClr val="tx1"/>
              </a:solidFill>
              <a:effectLst/>
            </a:endParaRPr>
          </a:p>
          <a:p>
            <a:pPr>
              <a:defRPr sz="2400" b="1">
                <a:solidFill>
                  <a:schemeClr val="tx1"/>
                </a:solidFill>
              </a:defRPr>
            </a:pPr>
            <a:r>
              <a:rPr lang="uk-UA" sz="2400" b="1" i="0" baseline="0" noProof="0" dirty="0" smtClean="0">
                <a:solidFill>
                  <a:schemeClr val="tx1"/>
                </a:solidFill>
                <a:effectLst/>
              </a:rPr>
              <a:t>за січень-листопад 2020 року, тис грн</a:t>
            </a:r>
            <a:endParaRPr lang="uk-UA" sz="2400" b="1" noProof="0" dirty="0">
              <a:solidFill>
                <a:schemeClr val="tx1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9.2055347515072466E-2"/>
          <c:y val="0.2503590255877417"/>
          <c:w val="0.87347109589311644"/>
          <c:h val="0.55278608923058359"/>
        </c:manualLayout>
      </c:layout>
      <c:lineChart>
        <c:grouping val="standard"/>
        <c:varyColors val="0"/>
        <c:ser>
          <c:idx val="0"/>
          <c:order val="0"/>
          <c:tx>
            <c:strRef>
              <c:f>ЛВК!$B$23</c:f>
              <c:strCache>
                <c:ptCount val="1"/>
                <c:pt idx="0">
                  <c:v>План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32D-4C6C-A657-4D44731D9344}"/>
                </c:ext>
              </c:extLst>
            </c:dLbl>
            <c:dLbl>
              <c:idx val="5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32D-4C6C-A657-4D44731D9344}"/>
                </c:ext>
              </c:extLst>
            </c:dLbl>
            <c:dLbl>
              <c:idx val="6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32D-4C6C-A657-4D44731D9344}"/>
                </c:ext>
              </c:extLst>
            </c:dLbl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ЛВК!$C$21:$M$22</c:f>
              <c:strCache>
                <c:ptCount val="11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  <c:pt idx="7">
                  <c:v>Серпень</c:v>
                </c:pt>
                <c:pt idx="8">
                  <c:v>Вересень</c:v>
                </c:pt>
                <c:pt idx="9">
                  <c:v>Жовтень</c:v>
                </c:pt>
                <c:pt idx="10">
                  <c:v>Листопад</c:v>
                </c:pt>
              </c:strCache>
            </c:strRef>
          </c:cat>
          <c:val>
            <c:numRef>
              <c:f>ЛВК!$C$23:$M$23</c:f>
              <c:numCache>
                <c:formatCode>#,##0</c:formatCode>
                <c:ptCount val="11"/>
                <c:pt idx="0">
                  <c:v>45835.22</c:v>
                </c:pt>
                <c:pt idx="1">
                  <c:v>45642.54</c:v>
                </c:pt>
                <c:pt idx="2">
                  <c:v>48111</c:v>
                </c:pt>
                <c:pt idx="3">
                  <c:v>55626.1</c:v>
                </c:pt>
                <c:pt idx="4">
                  <c:v>55541.8</c:v>
                </c:pt>
                <c:pt idx="5">
                  <c:v>56592.800000000003</c:v>
                </c:pt>
                <c:pt idx="6">
                  <c:v>56686.2</c:v>
                </c:pt>
                <c:pt idx="7">
                  <c:v>56627</c:v>
                </c:pt>
                <c:pt idx="8">
                  <c:v>56903</c:v>
                </c:pt>
                <c:pt idx="9">
                  <c:v>57835.100000000006</c:v>
                </c:pt>
                <c:pt idx="10">
                  <c:v>58476.9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32D-4C6C-A657-4D44731D9344}"/>
            </c:ext>
          </c:extLst>
        </c:ser>
        <c:ser>
          <c:idx val="1"/>
          <c:order val="1"/>
          <c:tx>
            <c:strRef>
              <c:f>ЛВК!$B$24</c:f>
              <c:strCache>
                <c:ptCount val="1"/>
                <c:pt idx="0">
                  <c:v>Факт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32D-4C6C-A657-4D44731D9344}"/>
                </c:ext>
              </c:extLst>
            </c:dLbl>
            <c:dLbl>
              <c:idx val="5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32D-4C6C-A657-4D44731D9344}"/>
                </c:ext>
              </c:extLst>
            </c:dLbl>
            <c:dLbl>
              <c:idx val="6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32D-4C6C-A657-4D44731D9344}"/>
                </c:ext>
              </c:extLst>
            </c:dLbl>
            <c:spPr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ЛВК!$C$21:$M$22</c:f>
              <c:strCache>
                <c:ptCount val="11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  <c:pt idx="7">
                  <c:v>Серпень</c:v>
                </c:pt>
                <c:pt idx="8">
                  <c:v>Вересень</c:v>
                </c:pt>
                <c:pt idx="9">
                  <c:v>Жовтень</c:v>
                </c:pt>
                <c:pt idx="10">
                  <c:v>Листопад</c:v>
                </c:pt>
              </c:strCache>
            </c:strRef>
          </c:cat>
          <c:val>
            <c:numRef>
              <c:f>ЛВК!$C$24:$M$24</c:f>
              <c:numCache>
                <c:formatCode>#,##0</c:formatCode>
                <c:ptCount val="11"/>
                <c:pt idx="0">
                  <c:v>46754.6</c:v>
                </c:pt>
                <c:pt idx="1">
                  <c:v>58148</c:v>
                </c:pt>
                <c:pt idx="2">
                  <c:v>58799.899999999994</c:v>
                </c:pt>
                <c:pt idx="3">
                  <c:v>55645.41449166667</c:v>
                </c:pt>
                <c:pt idx="4">
                  <c:v>54723.7</c:v>
                </c:pt>
                <c:pt idx="5">
                  <c:v>54883.8</c:v>
                </c:pt>
                <c:pt idx="6">
                  <c:v>55245</c:v>
                </c:pt>
                <c:pt idx="7">
                  <c:v>57053.9</c:v>
                </c:pt>
                <c:pt idx="8">
                  <c:v>58555.7</c:v>
                </c:pt>
                <c:pt idx="9">
                  <c:v>58334.5</c:v>
                </c:pt>
                <c:pt idx="10">
                  <c:v>59523.1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32D-4C6C-A657-4D44731D93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87467968"/>
        <c:axId val="487474856"/>
      </c:lineChart>
      <c:catAx>
        <c:axId val="487467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87474856"/>
        <c:crosses val="autoZero"/>
        <c:auto val="1"/>
        <c:lblAlgn val="ctr"/>
        <c:lblOffset val="100"/>
        <c:noMultiLvlLbl val="0"/>
      </c:catAx>
      <c:valAx>
        <c:axId val="487474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87467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932860619095653"/>
          <c:y val="0.88363409899356138"/>
          <c:w val="0.25896530095658271"/>
          <c:h val="8.71156606708024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uk-UA" sz="2400" b="1" i="0" baseline="0" dirty="0" smtClean="0">
                <a:solidFill>
                  <a:schemeClr val="tx1"/>
                </a:solidFill>
                <a:effectLst/>
                <a:latin typeface="+mn-lt"/>
              </a:rPr>
              <a:t>Доходи, витрати та </a:t>
            </a:r>
            <a:r>
              <a:rPr lang="en-US" sz="2400" b="1" i="0" baseline="0" dirty="0" smtClean="0">
                <a:solidFill>
                  <a:schemeClr val="tx1"/>
                </a:solidFill>
                <a:effectLst/>
                <a:latin typeface="+mn-lt"/>
              </a:rPr>
              <a:t>EBITDA </a:t>
            </a:r>
            <a:r>
              <a:rPr lang="uk-UA" sz="2400" b="1" i="0" baseline="0" dirty="0" smtClean="0">
                <a:solidFill>
                  <a:schemeClr val="tx1"/>
                </a:solidFill>
                <a:effectLst/>
                <a:latin typeface="+mn-lt"/>
              </a:rPr>
              <a:t>ЛКП </a:t>
            </a:r>
            <a:r>
              <a:rPr lang="uk-UA" sz="2400" b="1" i="0" u="none" strike="noStrike" baseline="0" dirty="0" smtClean="0">
                <a:effectLst/>
              </a:rPr>
              <a:t>“Львівелектротранс”</a:t>
            </a:r>
            <a:endParaRPr lang="uk-UA" sz="2400" b="1" i="0" dirty="0" smtClean="0">
              <a:solidFill>
                <a:schemeClr val="tx1"/>
              </a:solidFill>
              <a:effectLst/>
              <a:latin typeface="+mn-lt"/>
            </a:endParaRPr>
          </a:p>
          <a:p>
            <a:pPr>
              <a:defRPr sz="2400" b="1" dirty="0">
                <a:solidFill>
                  <a:schemeClr val="tx1"/>
                </a:solidFill>
              </a:defRPr>
            </a:pPr>
            <a:r>
              <a:rPr lang="uk-UA" sz="2400" b="1" i="0" baseline="0" dirty="0" smtClean="0">
                <a:solidFill>
                  <a:schemeClr val="tx1"/>
                </a:solidFill>
                <a:effectLst/>
                <a:latin typeface="+mn-lt"/>
              </a:rPr>
              <a:t> 2019-2020 роки та план на 2021 рік, тис грн</a:t>
            </a:r>
            <a:endParaRPr lang="uk-UA" sz="2400" b="1" i="0" dirty="0">
              <a:solidFill>
                <a:schemeClr val="tx1"/>
              </a:solidFill>
              <a:effectLst/>
              <a:latin typeface="+mn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 dirty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5.4542645195793348E-2"/>
          <c:y val="0.20957620429642951"/>
          <c:w val="0.93104087443146721"/>
          <c:h val="0.567307472111070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'ЛЕТ осн'!$A$4</c:f>
              <c:strCache>
                <c:ptCount val="1"/>
                <c:pt idx="0">
                  <c:v>Загальні надходження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'ЛЕТ осн'!$B$3:$E$3</c:f>
              <c:strCache>
                <c:ptCount val="4"/>
                <c:pt idx="0">
                  <c:v>Факт 2019</c:v>
                </c:pt>
                <c:pt idx="1">
                  <c:v>План 2020</c:v>
                </c:pt>
                <c:pt idx="2">
                  <c:v>FC 2020 (листопад)</c:v>
                </c:pt>
                <c:pt idx="3">
                  <c:v>План 2021</c:v>
                </c:pt>
              </c:strCache>
            </c:strRef>
          </c:cat>
          <c:val>
            <c:numRef>
              <c:f>'ЛЕТ осн'!$B$4:$E$4</c:f>
              <c:numCache>
                <c:formatCode>#,##0</c:formatCode>
                <c:ptCount val="4"/>
                <c:pt idx="0">
                  <c:v>325475.88138000004</c:v>
                </c:pt>
                <c:pt idx="1">
                  <c:v>383245</c:v>
                </c:pt>
                <c:pt idx="2">
                  <c:v>303176.35347901401</c:v>
                </c:pt>
                <c:pt idx="3">
                  <c:v>358710.5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44-41B9-8436-6443ACEFD093}"/>
            </c:ext>
          </c:extLst>
        </c:ser>
        <c:ser>
          <c:idx val="1"/>
          <c:order val="1"/>
          <c:tx>
            <c:strRef>
              <c:f>'ЛЕТ осн'!$A$5</c:f>
              <c:strCache>
                <c:ptCount val="1"/>
                <c:pt idx="0">
                  <c:v>Загальні витрати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'ЛЕТ осн'!$B$3:$E$3</c:f>
              <c:strCache>
                <c:ptCount val="4"/>
                <c:pt idx="0">
                  <c:v>Факт 2019</c:v>
                </c:pt>
                <c:pt idx="1">
                  <c:v>План 2020</c:v>
                </c:pt>
                <c:pt idx="2">
                  <c:v>FC 2020 (листопад)</c:v>
                </c:pt>
                <c:pt idx="3">
                  <c:v>План 2021</c:v>
                </c:pt>
              </c:strCache>
            </c:strRef>
          </c:cat>
          <c:val>
            <c:numRef>
              <c:f>'ЛЕТ осн'!$B$5:$E$5</c:f>
              <c:numCache>
                <c:formatCode>#,##0</c:formatCode>
                <c:ptCount val="4"/>
                <c:pt idx="0">
                  <c:v>365024.56</c:v>
                </c:pt>
                <c:pt idx="1">
                  <c:v>407073.875</c:v>
                </c:pt>
                <c:pt idx="2">
                  <c:v>373284.81553788501</c:v>
                </c:pt>
                <c:pt idx="3">
                  <c:v>429103.9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44-41B9-8436-6443ACEFD0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4"/>
        <c:axId val="688626456"/>
        <c:axId val="688626784"/>
      </c:barChart>
      <c:lineChart>
        <c:grouping val="standard"/>
        <c:varyColors val="0"/>
        <c:ser>
          <c:idx val="2"/>
          <c:order val="2"/>
          <c:tx>
            <c:strRef>
              <c:f>'ЛЕТ осн'!$A$6</c:f>
              <c:strCache>
                <c:ptCount val="1"/>
                <c:pt idx="0">
                  <c:v>EBITDA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'ЛЕТ осн'!$B$3:$E$3</c:f>
              <c:strCache>
                <c:ptCount val="4"/>
                <c:pt idx="0">
                  <c:v>Факт 2019</c:v>
                </c:pt>
                <c:pt idx="1">
                  <c:v>План 2020</c:v>
                </c:pt>
                <c:pt idx="2">
                  <c:v>FC 2020 (листопад)</c:v>
                </c:pt>
                <c:pt idx="3">
                  <c:v>План 2021</c:v>
                </c:pt>
              </c:strCache>
            </c:strRef>
          </c:cat>
          <c:val>
            <c:numRef>
              <c:f>'ЛЕТ осн'!$B$6:$E$6</c:f>
              <c:numCache>
                <c:formatCode>#,##0</c:formatCode>
                <c:ptCount val="4"/>
                <c:pt idx="0">
                  <c:v>-39548.678619999962</c:v>
                </c:pt>
                <c:pt idx="1">
                  <c:v>-23828.875</c:v>
                </c:pt>
                <c:pt idx="2">
                  <c:v>-70108.462058870995</c:v>
                </c:pt>
                <c:pt idx="3">
                  <c:v>-70393.400000000023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B44-41B9-8436-6443ACEFD0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88626456"/>
        <c:axId val="688626784"/>
      </c:lineChart>
      <c:catAx>
        <c:axId val="688626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688626784"/>
        <c:crosses val="autoZero"/>
        <c:auto val="1"/>
        <c:lblAlgn val="ctr"/>
        <c:lblOffset val="100"/>
        <c:noMultiLvlLbl val="0"/>
      </c:catAx>
      <c:valAx>
        <c:axId val="688626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688626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736472513304275"/>
          <c:y val="0.89658920717119917"/>
          <c:w val="0.57270831627218355"/>
          <c:h val="4.91214624531876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uk-UA" sz="2400" b="1" i="0" baseline="0" dirty="0">
                <a:solidFill>
                  <a:schemeClr val="tx1"/>
                </a:solidFill>
                <a:effectLst/>
              </a:rPr>
              <a:t>Динаміка </a:t>
            </a:r>
            <a:r>
              <a:rPr lang="uk-UA" sz="2400" b="1" i="0" baseline="0" dirty="0" smtClean="0">
                <a:solidFill>
                  <a:schemeClr val="tx1"/>
                </a:solidFill>
                <a:effectLst/>
              </a:rPr>
              <a:t>доходу</a:t>
            </a:r>
            <a:r>
              <a:rPr lang="en-US" sz="2400" b="1" i="0" baseline="0" dirty="0" smtClean="0">
                <a:solidFill>
                  <a:schemeClr val="tx1"/>
                </a:solidFill>
                <a:effectLst/>
              </a:rPr>
              <a:t> </a:t>
            </a:r>
            <a:r>
              <a:rPr lang="uk-UA" sz="2400" b="1" i="0" baseline="0" dirty="0" smtClean="0">
                <a:solidFill>
                  <a:schemeClr val="tx1"/>
                </a:solidFill>
                <a:effectLst/>
              </a:rPr>
              <a:t>ЛКП </a:t>
            </a:r>
            <a:r>
              <a:rPr lang="uk-UA" sz="2400" b="1" i="0" baseline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uk-UA" sz="2400" b="1" i="0" baseline="0" dirty="0" smtClean="0">
                <a:solidFill>
                  <a:schemeClr val="tx1"/>
                </a:solidFill>
                <a:effectLst/>
              </a:rPr>
              <a:t>Львівелектротранс</a:t>
            </a:r>
            <a:r>
              <a:rPr lang="uk-UA" sz="2400" b="1" i="0" u="none" strike="noStrike" baseline="0" dirty="0" smtClean="0">
                <a:effectLst/>
              </a:rPr>
              <a:t>” </a:t>
            </a:r>
          </a:p>
          <a:p>
            <a:pPr>
              <a:defRPr sz="2400">
                <a:solidFill>
                  <a:schemeClr val="tx1"/>
                </a:solidFill>
              </a:defRPr>
            </a:pPr>
            <a:r>
              <a:rPr lang="uk-UA" sz="2400" b="1" i="0" baseline="0" dirty="0" smtClean="0">
                <a:solidFill>
                  <a:schemeClr val="tx1"/>
                </a:solidFill>
                <a:effectLst/>
              </a:rPr>
              <a:t>від надання послуг з перевезення пасажирів </a:t>
            </a:r>
          </a:p>
          <a:p>
            <a:pPr>
              <a:defRPr sz="2400">
                <a:solidFill>
                  <a:schemeClr val="tx1"/>
                </a:solidFill>
              </a:defRPr>
            </a:pPr>
            <a:r>
              <a:rPr lang="uk-UA" sz="2400" b="1" i="0" baseline="0" dirty="0" smtClean="0">
                <a:solidFill>
                  <a:schemeClr val="tx1"/>
                </a:solidFill>
                <a:effectLst/>
              </a:rPr>
              <a:t>за </a:t>
            </a:r>
            <a:r>
              <a:rPr lang="uk-UA" sz="2400" b="1" i="0" baseline="0" dirty="0">
                <a:solidFill>
                  <a:schemeClr val="tx1"/>
                </a:solidFill>
                <a:effectLst/>
              </a:rPr>
              <a:t>січень-листопад 2020 року, </a:t>
            </a:r>
            <a:r>
              <a:rPr lang="uk-UA" sz="2400" b="1" i="0" baseline="0" dirty="0" smtClean="0">
                <a:solidFill>
                  <a:schemeClr val="tx1"/>
                </a:solidFill>
                <a:effectLst/>
              </a:rPr>
              <a:t>тис грн</a:t>
            </a:r>
            <a:endParaRPr lang="uk-UA" sz="2400" dirty="0">
              <a:solidFill>
                <a:schemeClr val="tx1"/>
              </a:solidFill>
              <a:effectLst/>
            </a:endParaRPr>
          </a:p>
        </c:rich>
      </c:tx>
      <c:layout>
        <c:manualLayout>
          <c:xMode val="edge"/>
          <c:yMode val="edge"/>
          <c:x val="0.21795583471624386"/>
          <c:y val="8.142651561513725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6.965845705669213E-2"/>
          <c:y val="0.23603511213937911"/>
          <c:w val="0.91429667094659495"/>
          <c:h val="0.58060583892232331"/>
        </c:manualLayout>
      </c:layout>
      <c:lineChart>
        <c:grouping val="standard"/>
        <c:varyColors val="0"/>
        <c:ser>
          <c:idx val="0"/>
          <c:order val="0"/>
          <c:tx>
            <c:strRef>
              <c:f>ЛЕТ!$A$2</c:f>
              <c:strCache>
                <c:ptCount val="1"/>
                <c:pt idx="0">
                  <c:v>План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ЛЕТ!$B$1:$L$1</c:f>
              <c:strCache>
                <c:ptCount val="11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  <c:pt idx="7">
                  <c:v>Серпень</c:v>
                </c:pt>
                <c:pt idx="8">
                  <c:v>Вересень</c:v>
                </c:pt>
                <c:pt idx="9">
                  <c:v>Жовтень</c:v>
                </c:pt>
                <c:pt idx="10">
                  <c:v>Листопад</c:v>
                </c:pt>
              </c:strCache>
            </c:strRef>
          </c:cat>
          <c:val>
            <c:numRef>
              <c:f>ЛЕТ!$B$2:$L$2</c:f>
              <c:numCache>
                <c:formatCode>#,##0</c:formatCode>
                <c:ptCount val="11"/>
                <c:pt idx="0">
                  <c:v>12930.322153928179</c:v>
                </c:pt>
                <c:pt idx="1">
                  <c:v>13790.065498282727</c:v>
                </c:pt>
                <c:pt idx="2">
                  <c:v>14659.9893989502</c:v>
                </c:pt>
                <c:pt idx="3">
                  <c:v>14660.11911208904</c:v>
                </c:pt>
                <c:pt idx="4">
                  <c:v>16340.818673287</c:v>
                </c:pt>
                <c:pt idx="5">
                  <c:v>15164.619969279905</c:v>
                </c:pt>
                <c:pt idx="6">
                  <c:v>14544.78235032826</c:v>
                </c:pt>
                <c:pt idx="7">
                  <c:v>13939.733979255743</c:v>
                </c:pt>
                <c:pt idx="8">
                  <c:v>15857.130494883206</c:v>
                </c:pt>
                <c:pt idx="9">
                  <c:v>14880.477064074177</c:v>
                </c:pt>
                <c:pt idx="10">
                  <c:v>14870.996279255965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E4D-40D9-BEA4-05822923D83B}"/>
            </c:ext>
          </c:extLst>
        </c:ser>
        <c:ser>
          <c:idx val="1"/>
          <c:order val="1"/>
          <c:tx>
            <c:strRef>
              <c:f>ЛЕТ!$A$3</c:f>
              <c:strCache>
                <c:ptCount val="1"/>
                <c:pt idx="0">
                  <c:v>Факт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ЛЕТ!$B$1:$L$1</c:f>
              <c:strCache>
                <c:ptCount val="11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  <c:pt idx="7">
                  <c:v>Серпень</c:v>
                </c:pt>
                <c:pt idx="8">
                  <c:v>Вересень</c:v>
                </c:pt>
                <c:pt idx="9">
                  <c:v>Жовтень</c:v>
                </c:pt>
                <c:pt idx="10">
                  <c:v>Листопад</c:v>
                </c:pt>
              </c:strCache>
            </c:strRef>
          </c:cat>
          <c:val>
            <c:numRef>
              <c:f>ЛЕТ!$B$3:$L$3</c:f>
              <c:numCache>
                <c:formatCode>#,##0</c:formatCode>
                <c:ptCount val="11"/>
                <c:pt idx="0">
                  <c:v>11240.723</c:v>
                </c:pt>
                <c:pt idx="1">
                  <c:v>11664.12816</c:v>
                </c:pt>
                <c:pt idx="2">
                  <c:v>8921.1680799999995</c:v>
                </c:pt>
                <c:pt idx="3">
                  <c:v>5466.4494800000002</c:v>
                </c:pt>
                <c:pt idx="4">
                  <c:v>7561.3990300000005</c:v>
                </c:pt>
                <c:pt idx="5">
                  <c:v>10187.256009999999</c:v>
                </c:pt>
                <c:pt idx="6">
                  <c:v>9756.2389999999996</c:v>
                </c:pt>
                <c:pt idx="7">
                  <c:v>9031.4339999999993</c:v>
                </c:pt>
                <c:pt idx="8">
                  <c:v>9887.1790000000001</c:v>
                </c:pt>
                <c:pt idx="9">
                  <c:v>9691.0888599999998</c:v>
                </c:pt>
                <c:pt idx="10">
                  <c:v>8322.0001400000001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E4D-40D9-BEA4-05822923D8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88643512"/>
        <c:axId val="688645152"/>
      </c:lineChart>
      <c:catAx>
        <c:axId val="688643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688645152"/>
        <c:crosses val="autoZero"/>
        <c:auto val="1"/>
        <c:lblAlgn val="ctr"/>
        <c:lblOffset val="100"/>
        <c:noMultiLvlLbl val="0"/>
      </c:catAx>
      <c:valAx>
        <c:axId val="688645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688643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698046199124349"/>
          <c:y val="0.9121188301381975"/>
          <c:w val="0.1983812852457538"/>
          <c:h val="6.14175522868829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uk-UA" sz="2400" b="1" i="0" baseline="0" dirty="0" smtClean="0">
                <a:solidFill>
                  <a:schemeClr val="tx1"/>
                </a:solidFill>
                <a:effectLst/>
              </a:rPr>
              <a:t>Доходи, витрати та </a:t>
            </a:r>
            <a:r>
              <a:rPr lang="en-US" sz="2400" b="1" i="0" baseline="0" dirty="0" smtClean="0">
                <a:solidFill>
                  <a:schemeClr val="tx1"/>
                </a:solidFill>
                <a:effectLst/>
              </a:rPr>
              <a:t>EBITDA </a:t>
            </a:r>
            <a:r>
              <a:rPr lang="uk-UA" sz="2400" b="1" i="0" baseline="0" dirty="0" smtClean="0">
                <a:solidFill>
                  <a:schemeClr val="tx1"/>
                </a:solidFill>
                <a:effectLst/>
              </a:rPr>
              <a:t>ЛК </a:t>
            </a:r>
            <a:r>
              <a:rPr lang="uk-UA" sz="2400" b="1" i="0" baseline="0" dirty="0">
                <a:solidFill>
                  <a:schemeClr val="tx1"/>
                </a:solidFill>
                <a:effectLst/>
              </a:rPr>
              <a:t>АТП №1 </a:t>
            </a:r>
            <a:endParaRPr lang="uk-UA" sz="2400" b="1" dirty="0">
              <a:solidFill>
                <a:schemeClr val="tx1"/>
              </a:solidFill>
              <a:effectLst/>
            </a:endParaRPr>
          </a:p>
          <a:p>
            <a:pPr>
              <a:defRPr sz="2400" b="1">
                <a:solidFill>
                  <a:schemeClr val="tx1"/>
                </a:solidFill>
              </a:defRPr>
            </a:pPr>
            <a:r>
              <a:rPr lang="uk-UA" sz="2400" b="1" i="0" baseline="0" dirty="0">
                <a:solidFill>
                  <a:schemeClr val="tx1"/>
                </a:solidFill>
                <a:effectLst/>
              </a:rPr>
              <a:t> </a:t>
            </a:r>
            <a:r>
              <a:rPr lang="uk-UA" sz="2400" b="1" i="0" baseline="0" dirty="0" smtClean="0">
                <a:solidFill>
                  <a:schemeClr val="tx1"/>
                </a:solidFill>
                <a:effectLst/>
              </a:rPr>
              <a:t>за 2019-2020 роки </a:t>
            </a:r>
            <a:r>
              <a:rPr lang="uk-UA" sz="2400" b="1" i="0" baseline="0" dirty="0">
                <a:solidFill>
                  <a:schemeClr val="tx1"/>
                </a:solidFill>
                <a:effectLst/>
              </a:rPr>
              <a:t>та план </a:t>
            </a:r>
            <a:r>
              <a:rPr lang="uk-UA" sz="2400" b="1" i="0" baseline="0" dirty="0" smtClean="0">
                <a:solidFill>
                  <a:schemeClr val="tx1"/>
                </a:solidFill>
                <a:effectLst/>
              </a:rPr>
              <a:t>на 2021 рік, тис. грн</a:t>
            </a:r>
            <a:endParaRPr lang="uk-UA" sz="2400" b="1" dirty="0">
              <a:solidFill>
                <a:schemeClr val="tx1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6.064161558684053E-2"/>
          <c:y val="0.21642680065077458"/>
          <c:w val="0.92601701888380994"/>
          <c:h val="0.595686601855997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АТП!$A$4</c:f>
              <c:strCache>
                <c:ptCount val="1"/>
                <c:pt idx="0">
                  <c:v>Загальні надходження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5B9BD5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АТП!$B$3:$E$3</c:f>
              <c:strCache>
                <c:ptCount val="4"/>
                <c:pt idx="0">
                  <c:v>Факт 2019</c:v>
                </c:pt>
                <c:pt idx="1">
                  <c:v>План 2020</c:v>
                </c:pt>
                <c:pt idx="2">
                  <c:v>FC 2020</c:v>
                </c:pt>
                <c:pt idx="3">
                  <c:v>План 2021</c:v>
                </c:pt>
              </c:strCache>
            </c:strRef>
          </c:cat>
          <c:val>
            <c:numRef>
              <c:f>АТП!$B$4:$E$4</c:f>
              <c:numCache>
                <c:formatCode>#,##0</c:formatCode>
                <c:ptCount val="4"/>
                <c:pt idx="0">
                  <c:v>240428.79999999999</c:v>
                </c:pt>
                <c:pt idx="1">
                  <c:v>301100</c:v>
                </c:pt>
                <c:pt idx="2">
                  <c:v>209443</c:v>
                </c:pt>
                <c:pt idx="3">
                  <c:v>280097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CA-4BE0-8272-0C5C45031CBD}"/>
            </c:ext>
          </c:extLst>
        </c:ser>
        <c:ser>
          <c:idx val="1"/>
          <c:order val="1"/>
          <c:tx>
            <c:strRef>
              <c:f>АТП!$A$5</c:f>
              <c:strCache>
                <c:ptCount val="1"/>
                <c:pt idx="0">
                  <c:v>Загальні витрати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ED7D3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АТП!$B$3:$E$3</c:f>
              <c:strCache>
                <c:ptCount val="4"/>
                <c:pt idx="0">
                  <c:v>Факт 2019</c:v>
                </c:pt>
                <c:pt idx="1">
                  <c:v>План 2020</c:v>
                </c:pt>
                <c:pt idx="2">
                  <c:v>FC 2020</c:v>
                </c:pt>
                <c:pt idx="3">
                  <c:v>План 2021</c:v>
                </c:pt>
              </c:strCache>
            </c:strRef>
          </c:cat>
          <c:val>
            <c:numRef>
              <c:f>АТП!$B$5:$E$5</c:f>
              <c:numCache>
                <c:formatCode>#,##0</c:formatCode>
                <c:ptCount val="4"/>
                <c:pt idx="0">
                  <c:v>248485.8</c:v>
                </c:pt>
                <c:pt idx="1">
                  <c:v>338916.6</c:v>
                </c:pt>
                <c:pt idx="2">
                  <c:v>247423.49297764499</c:v>
                </c:pt>
                <c:pt idx="3">
                  <c:v>346131.00600000005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CA-4BE0-8272-0C5C45031C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5"/>
        <c:axId val="686739968"/>
        <c:axId val="686735376"/>
      </c:barChart>
      <c:lineChart>
        <c:grouping val="standard"/>
        <c:varyColors val="0"/>
        <c:ser>
          <c:idx val="2"/>
          <c:order val="2"/>
          <c:tx>
            <c:strRef>
              <c:f>АТП!$A$6</c:f>
              <c:strCache>
                <c:ptCount val="1"/>
                <c:pt idx="0">
                  <c:v>EBITDA</c:v>
                </c:pt>
              </c:strCache>
            </c:strRef>
          </c:tx>
          <c:spPr>
            <a:ln w="28575" cap="rnd">
              <a:solidFill>
                <a:srgbClr val="EE7D3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solidFill>
                  <a:srgbClr val="FFC00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АТП!$B$3:$E$3</c:f>
              <c:strCache>
                <c:ptCount val="4"/>
                <c:pt idx="0">
                  <c:v>Факт 2019</c:v>
                </c:pt>
                <c:pt idx="1">
                  <c:v>План 2020</c:v>
                </c:pt>
                <c:pt idx="2">
                  <c:v>FC 2020</c:v>
                </c:pt>
                <c:pt idx="3">
                  <c:v>План 2021</c:v>
                </c:pt>
              </c:strCache>
            </c:strRef>
          </c:cat>
          <c:val>
            <c:numRef>
              <c:f>АТП!$B$6:$E$6</c:f>
              <c:numCache>
                <c:formatCode>#,##0</c:formatCode>
                <c:ptCount val="4"/>
                <c:pt idx="0">
                  <c:v>-8057</c:v>
                </c:pt>
                <c:pt idx="1">
                  <c:v>-37816.599999999977</c:v>
                </c:pt>
                <c:pt idx="2">
                  <c:v>-37980.492977644986</c:v>
                </c:pt>
                <c:pt idx="3">
                  <c:v>-66034.006000000052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DCA-4BE0-8272-0C5C45031C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86739968"/>
        <c:axId val="686735376"/>
      </c:lineChart>
      <c:catAx>
        <c:axId val="686739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686735376"/>
        <c:crosses val="autoZero"/>
        <c:auto val="1"/>
        <c:lblAlgn val="ctr"/>
        <c:lblOffset val="100"/>
        <c:noMultiLvlLbl val="0"/>
      </c:catAx>
      <c:valAx>
        <c:axId val="686735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686739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100100718193904"/>
          <c:y val="0.93957408612526083"/>
          <c:w val="0.45799798563612193"/>
          <c:h val="6.04259138747391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uk-UA" sz="2400" b="1" i="0" baseline="0" dirty="0">
                <a:effectLst/>
              </a:rPr>
              <a:t>Динаміка </a:t>
            </a:r>
            <a:r>
              <a:rPr lang="uk-UA" sz="2400" b="1" i="0" baseline="0" dirty="0" smtClean="0">
                <a:effectLst/>
              </a:rPr>
              <a:t>планових та фактичних надходжень </a:t>
            </a:r>
            <a:r>
              <a:rPr lang="uk-UA" sz="2400" b="1" i="0" u="none" strike="noStrike" baseline="0" dirty="0" smtClean="0">
                <a:effectLst/>
              </a:rPr>
              <a:t>ЛК АТП №1 </a:t>
            </a:r>
            <a:r>
              <a:rPr lang="uk-UA" sz="2400" b="1" i="0" baseline="0" dirty="0" smtClean="0">
                <a:effectLst/>
              </a:rPr>
              <a:t> від надання послуг з перевезення пасажирів </a:t>
            </a:r>
          </a:p>
          <a:p>
            <a:pPr algn="ctr">
              <a:defRPr sz="2400" b="1"/>
            </a:pPr>
            <a:r>
              <a:rPr lang="uk-UA" sz="2400" b="1" i="0" baseline="0" dirty="0" smtClean="0">
                <a:effectLst/>
              </a:rPr>
              <a:t>за </a:t>
            </a:r>
            <a:r>
              <a:rPr lang="uk-UA" sz="2400" b="1" i="0" baseline="0" dirty="0">
                <a:effectLst/>
              </a:rPr>
              <a:t>січень-листопад 2020 року, тис грн</a:t>
            </a:r>
            <a:endParaRPr lang="uk-UA" sz="24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6.8528336888683719E-2"/>
          <c:y val="0.20084345604654555"/>
          <c:w val="0.9179343927870478"/>
          <c:h val="0.62010100805466917"/>
        </c:manualLayout>
      </c:layout>
      <c:lineChart>
        <c:grouping val="standard"/>
        <c:varyColors val="0"/>
        <c:ser>
          <c:idx val="0"/>
          <c:order val="0"/>
          <c:tx>
            <c:strRef>
              <c:f>графіки!$R$29</c:f>
              <c:strCache>
                <c:ptCount val="1"/>
                <c:pt idx="0">
                  <c:v>План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5B9BD5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графіки!$S$28:$AC$28</c:f>
              <c:strCache>
                <c:ptCount val="11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  <c:pt idx="7">
                  <c:v>Серпень</c:v>
                </c:pt>
                <c:pt idx="8">
                  <c:v>Вересень</c:v>
                </c:pt>
                <c:pt idx="9">
                  <c:v>Жовтень</c:v>
                </c:pt>
                <c:pt idx="10">
                  <c:v>Листопад</c:v>
                </c:pt>
              </c:strCache>
            </c:strRef>
          </c:cat>
          <c:val>
            <c:numRef>
              <c:f>графіки!$S$29:$AC$29</c:f>
              <c:numCache>
                <c:formatCode>#,##0</c:formatCode>
                <c:ptCount val="11"/>
                <c:pt idx="0">
                  <c:v>17936.625</c:v>
                </c:pt>
                <c:pt idx="1">
                  <c:v>17611.923999999999</c:v>
                </c:pt>
                <c:pt idx="2">
                  <c:v>19813.665000000001</c:v>
                </c:pt>
                <c:pt idx="3">
                  <c:v>19984.823</c:v>
                </c:pt>
                <c:pt idx="4">
                  <c:v>19096.87</c:v>
                </c:pt>
                <c:pt idx="5">
                  <c:v>18954.439999999999</c:v>
                </c:pt>
                <c:pt idx="6">
                  <c:v>18201.832999999999</c:v>
                </c:pt>
                <c:pt idx="7">
                  <c:v>19128.823</c:v>
                </c:pt>
                <c:pt idx="8" formatCode="0">
                  <c:v>20256.424999999999</c:v>
                </c:pt>
                <c:pt idx="9" formatCode="0">
                  <c:v>20881.87</c:v>
                </c:pt>
                <c:pt idx="10" formatCode="0">
                  <c:v>21131.424999999999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A30-4C45-B1C2-4D0C2A386954}"/>
            </c:ext>
          </c:extLst>
        </c:ser>
        <c:ser>
          <c:idx val="1"/>
          <c:order val="1"/>
          <c:tx>
            <c:strRef>
              <c:f>графіки!$R$30</c:f>
              <c:strCache>
                <c:ptCount val="1"/>
                <c:pt idx="0">
                  <c:v>Факт</c:v>
                </c:pt>
              </c:strCache>
            </c:strRef>
          </c:tx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2.4493156653059626E-2"/>
                  <c:y val="3.43199356870261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A9A-483E-853B-86479D5DA8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ED7D3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графіки!$S$28:$AC$28</c:f>
              <c:strCache>
                <c:ptCount val="11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  <c:pt idx="7">
                  <c:v>Серпень</c:v>
                </c:pt>
                <c:pt idx="8">
                  <c:v>Вересень</c:v>
                </c:pt>
                <c:pt idx="9">
                  <c:v>Жовтень</c:v>
                </c:pt>
                <c:pt idx="10">
                  <c:v>Листопад</c:v>
                </c:pt>
              </c:strCache>
            </c:strRef>
          </c:cat>
          <c:val>
            <c:numRef>
              <c:f>графіки!$S$30:$AC$30</c:f>
              <c:numCache>
                <c:formatCode>#,##0</c:formatCode>
                <c:ptCount val="11"/>
                <c:pt idx="0">
                  <c:v>16973.420329999997</c:v>
                </c:pt>
                <c:pt idx="1">
                  <c:v>18223.256649999999</c:v>
                </c:pt>
                <c:pt idx="2">
                  <c:v>11778.400009999999</c:v>
                </c:pt>
                <c:pt idx="3">
                  <c:v>5318.4530000000004</c:v>
                </c:pt>
                <c:pt idx="4">
                  <c:v>8402.0370000000003</c:v>
                </c:pt>
                <c:pt idx="5">
                  <c:v>11128.712</c:v>
                </c:pt>
                <c:pt idx="6">
                  <c:v>11346.069</c:v>
                </c:pt>
                <c:pt idx="7">
                  <c:v>10595.984</c:v>
                </c:pt>
                <c:pt idx="8" formatCode="0">
                  <c:v>12332.873</c:v>
                </c:pt>
                <c:pt idx="9" formatCode="0">
                  <c:v>12907.58</c:v>
                </c:pt>
                <c:pt idx="10" formatCode="0">
                  <c:v>11643.050999999999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A30-4C45-B1C2-4D0C2A3869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4972032"/>
        <c:axId val="205012992"/>
      </c:lineChart>
      <c:catAx>
        <c:axId val="204972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b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05012992"/>
        <c:crosses val="autoZero"/>
        <c:auto val="1"/>
        <c:lblAlgn val="ctr"/>
        <c:lblOffset val="100"/>
        <c:noMultiLvlLbl val="0"/>
      </c:catAx>
      <c:valAx>
        <c:axId val="205012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04972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uk-UA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uk-UA" sz="2800" dirty="0" smtClean="0"/>
              <a:t>Доходи,</a:t>
            </a:r>
            <a:r>
              <a:rPr lang="uk-UA" sz="2800" baseline="0" dirty="0" smtClean="0"/>
              <a:t> </a:t>
            </a:r>
            <a:r>
              <a:rPr lang="uk-UA" sz="2800" dirty="0" smtClean="0"/>
              <a:t>витрати та</a:t>
            </a:r>
            <a:r>
              <a:rPr lang="uk-UA" sz="2800" baseline="0" dirty="0" smtClean="0"/>
              <a:t> </a:t>
            </a:r>
            <a:r>
              <a:rPr lang="en-US" sz="2800" baseline="0" dirty="0" smtClean="0"/>
              <a:t>EBITDA </a:t>
            </a:r>
            <a:r>
              <a:rPr lang="uk-UA" sz="2800" dirty="0" smtClean="0"/>
              <a:t>ЛКП “Львівавтодор”</a:t>
            </a:r>
          </a:p>
          <a:p>
            <a:pPr>
              <a:defRPr sz="2800"/>
            </a:pPr>
            <a:r>
              <a:rPr lang="uk-UA" sz="2800" dirty="0" smtClean="0"/>
              <a:t> за 2019-2020 роки </a:t>
            </a:r>
            <a:r>
              <a:rPr lang="uk-UA" sz="2800" dirty="0"/>
              <a:t>та план на 2021 рік, тис грн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8.3158371851724769E-2"/>
          <c:y val="0.19459764567721369"/>
          <c:w val="0.88394100185621327"/>
          <c:h val="0.598616090015855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ЛАД!$A$5</c:f>
              <c:strCache>
                <c:ptCount val="1"/>
                <c:pt idx="0">
                  <c:v>Загальні надходження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ЛАД!$B$4:$E$4</c:f>
              <c:strCache>
                <c:ptCount val="4"/>
                <c:pt idx="0">
                  <c:v>Факт 2019</c:v>
                </c:pt>
                <c:pt idx="1">
                  <c:v>План 2020</c:v>
                </c:pt>
                <c:pt idx="2">
                  <c:v>FC 2020 (листопад)</c:v>
                </c:pt>
                <c:pt idx="3">
                  <c:v>План 2021</c:v>
                </c:pt>
              </c:strCache>
            </c:strRef>
          </c:cat>
          <c:val>
            <c:numRef>
              <c:f>ЛАД!$B$5:$E$5</c:f>
              <c:numCache>
                <c:formatCode>#,##0</c:formatCode>
                <c:ptCount val="4"/>
                <c:pt idx="0">
                  <c:v>28808.754530000006</c:v>
                </c:pt>
                <c:pt idx="1">
                  <c:v>32617.735520000002</c:v>
                </c:pt>
                <c:pt idx="2">
                  <c:v>29319.476430000002</c:v>
                </c:pt>
                <c:pt idx="3">
                  <c:v>34386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64-4B33-BC84-593EAAEF97CF}"/>
            </c:ext>
          </c:extLst>
        </c:ser>
        <c:ser>
          <c:idx val="1"/>
          <c:order val="1"/>
          <c:tx>
            <c:strRef>
              <c:f>ЛАД!$A$6</c:f>
              <c:strCache>
                <c:ptCount val="1"/>
                <c:pt idx="0">
                  <c:v>Загальні витрати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ЛАД!$B$4:$E$4</c:f>
              <c:strCache>
                <c:ptCount val="4"/>
                <c:pt idx="0">
                  <c:v>Факт 2019</c:v>
                </c:pt>
                <c:pt idx="1">
                  <c:v>План 2020</c:v>
                </c:pt>
                <c:pt idx="2">
                  <c:v>FC 2020 (листопад)</c:v>
                </c:pt>
                <c:pt idx="3">
                  <c:v>План 2021</c:v>
                </c:pt>
              </c:strCache>
            </c:strRef>
          </c:cat>
          <c:val>
            <c:numRef>
              <c:f>ЛАД!$B$6:$E$6</c:f>
              <c:numCache>
                <c:formatCode>#,##0</c:formatCode>
                <c:ptCount val="4"/>
                <c:pt idx="0">
                  <c:v>40575.693059600002</c:v>
                </c:pt>
                <c:pt idx="1">
                  <c:v>93766.413091418974</c:v>
                </c:pt>
                <c:pt idx="2">
                  <c:v>52066.429127458621</c:v>
                </c:pt>
                <c:pt idx="3">
                  <c:v>99986.17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464-4B33-BC84-593EAAEF97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757505504"/>
        <c:axId val="757509440"/>
      </c:barChart>
      <c:lineChart>
        <c:grouping val="standard"/>
        <c:varyColors val="0"/>
        <c:ser>
          <c:idx val="2"/>
          <c:order val="2"/>
          <c:tx>
            <c:strRef>
              <c:f>ЛАД!$A$7</c:f>
              <c:strCache>
                <c:ptCount val="1"/>
                <c:pt idx="0">
                  <c:v>EBITDA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ЛАД!$B$4:$E$4</c:f>
              <c:strCache>
                <c:ptCount val="4"/>
                <c:pt idx="0">
                  <c:v>Факт 2019</c:v>
                </c:pt>
                <c:pt idx="1">
                  <c:v>План 2020</c:v>
                </c:pt>
                <c:pt idx="2">
                  <c:v>FC 2020 (листопад)</c:v>
                </c:pt>
                <c:pt idx="3">
                  <c:v>План 2021</c:v>
                </c:pt>
              </c:strCache>
            </c:strRef>
          </c:cat>
          <c:val>
            <c:numRef>
              <c:f>ЛАД!$B$7:$E$7</c:f>
              <c:numCache>
                <c:formatCode>#,##0</c:formatCode>
                <c:ptCount val="4"/>
                <c:pt idx="0">
                  <c:v>-11766.938529599996</c:v>
                </c:pt>
                <c:pt idx="1">
                  <c:v>-61148.677571418972</c:v>
                </c:pt>
                <c:pt idx="2">
                  <c:v>-22746.952697458619</c:v>
                </c:pt>
                <c:pt idx="3">
                  <c:v>-65600.17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464-4B33-BC84-593EAAEF97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57505504"/>
        <c:axId val="757509440"/>
      </c:lineChart>
      <c:catAx>
        <c:axId val="757505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757509440"/>
        <c:crosses val="autoZero"/>
        <c:auto val="1"/>
        <c:lblAlgn val="ctr"/>
        <c:lblOffset val="100"/>
        <c:noMultiLvlLbl val="0"/>
      </c:catAx>
      <c:valAx>
        <c:axId val="757509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757505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1"/>
          </a:solidFill>
        </a:defRPr>
      </a:pPr>
      <a:endParaRPr lang="uk-UA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uk-UA" sz="2800" b="1" i="0" baseline="0" dirty="0" smtClean="0">
                <a:effectLst/>
                <a:latin typeface="+mn-lt"/>
              </a:rPr>
              <a:t>Динаміка доходу</a:t>
            </a:r>
            <a:r>
              <a:rPr lang="en-US" sz="2800" b="1" i="0" baseline="0" dirty="0" smtClean="0">
                <a:effectLst/>
                <a:latin typeface="+mn-lt"/>
              </a:rPr>
              <a:t> </a:t>
            </a:r>
            <a:r>
              <a:rPr lang="uk-UA" sz="2800" b="1" i="0" baseline="0" dirty="0" smtClean="0">
                <a:effectLst/>
                <a:latin typeface="+mn-lt"/>
              </a:rPr>
              <a:t>ЛКП “Львівавтодор” </a:t>
            </a:r>
          </a:p>
          <a:p>
            <a:pPr>
              <a:defRPr sz="2800" b="1">
                <a:solidFill>
                  <a:schemeClr val="tx1"/>
                </a:solidFill>
              </a:defRPr>
            </a:pPr>
            <a:r>
              <a:rPr lang="uk-UA" sz="2800" b="1" i="0" baseline="0" dirty="0" smtClean="0">
                <a:effectLst/>
                <a:latin typeface="+mn-lt"/>
              </a:rPr>
              <a:t>від надання послуг з паркування </a:t>
            </a:r>
          </a:p>
          <a:p>
            <a:pPr>
              <a:defRPr sz="2800" b="1">
                <a:solidFill>
                  <a:schemeClr val="tx1"/>
                </a:solidFill>
              </a:defRPr>
            </a:pPr>
            <a:r>
              <a:rPr lang="uk-UA" sz="2800" b="1" i="0" baseline="0" dirty="0" smtClean="0">
                <a:solidFill>
                  <a:schemeClr val="tx1"/>
                </a:solidFill>
                <a:effectLst/>
                <a:latin typeface="+mn-lt"/>
              </a:rPr>
              <a:t>за </a:t>
            </a:r>
            <a:r>
              <a:rPr lang="uk-UA" sz="2800" b="1" i="0" baseline="0" dirty="0">
                <a:solidFill>
                  <a:schemeClr val="tx1"/>
                </a:solidFill>
                <a:effectLst/>
                <a:latin typeface="+mn-lt"/>
              </a:rPr>
              <a:t>січень-листопад 2020 року, тис грн</a:t>
            </a:r>
            <a:endParaRPr lang="uk-UA" sz="2800" b="1" dirty="0">
              <a:solidFill>
                <a:schemeClr val="tx1"/>
              </a:solidFill>
              <a:effectLst/>
              <a:latin typeface="+mn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4.2199540265976589E-2"/>
          <c:y val="0.21913610639489017"/>
          <c:w val="0.94086218849133063"/>
          <c:h val="0.61489775177100647"/>
        </c:manualLayout>
      </c:layout>
      <c:lineChart>
        <c:grouping val="standard"/>
        <c:varyColors val="0"/>
        <c:ser>
          <c:idx val="0"/>
          <c:order val="0"/>
          <c:tx>
            <c:strRef>
              <c:f>ЛАД!$A$28</c:f>
              <c:strCache>
                <c:ptCount val="1"/>
                <c:pt idx="0">
                  <c:v>План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2.6686259598448746E-2"/>
                  <c:y val="-6.35281444267398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000-4408-AFC0-961CC4C162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ЛАД!$B$27:$L$27</c:f>
              <c:strCache>
                <c:ptCount val="11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  <c:pt idx="7">
                  <c:v>Серпень</c:v>
                </c:pt>
                <c:pt idx="8">
                  <c:v>Вересень</c:v>
                </c:pt>
                <c:pt idx="9">
                  <c:v>Жовтень</c:v>
                </c:pt>
                <c:pt idx="10">
                  <c:v>Листопад</c:v>
                </c:pt>
              </c:strCache>
            </c:strRef>
          </c:cat>
          <c:val>
            <c:numRef>
              <c:f>ЛАД!$B$28:$L$28</c:f>
              <c:numCache>
                <c:formatCode>#,##0</c:formatCode>
                <c:ptCount val="11"/>
                <c:pt idx="0">
                  <c:v>1380</c:v>
                </c:pt>
                <c:pt idx="1">
                  <c:v>1420</c:v>
                </c:pt>
                <c:pt idx="2">
                  <c:v>1524.5</c:v>
                </c:pt>
                <c:pt idx="3">
                  <c:v>1595</c:v>
                </c:pt>
                <c:pt idx="4">
                  <c:v>1669</c:v>
                </c:pt>
                <c:pt idx="5">
                  <c:v>1681.5</c:v>
                </c:pt>
                <c:pt idx="6">
                  <c:v>1790</c:v>
                </c:pt>
                <c:pt idx="7">
                  <c:v>1755</c:v>
                </c:pt>
                <c:pt idx="8">
                  <c:v>1820</c:v>
                </c:pt>
                <c:pt idx="9">
                  <c:v>1851</c:v>
                </c:pt>
                <c:pt idx="10">
                  <c:v>1779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0B6-4902-BF50-0E706FBA8FEE}"/>
            </c:ext>
          </c:extLst>
        </c:ser>
        <c:ser>
          <c:idx val="1"/>
          <c:order val="1"/>
          <c:tx>
            <c:strRef>
              <c:f>ЛАД!$A$29</c:f>
              <c:strCache>
                <c:ptCount val="1"/>
                <c:pt idx="0">
                  <c:v>Факт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3793889732673846E-2"/>
                  <c:y val="6.15893921441372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000-4408-AFC0-961CC4C162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ED7D3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ЛАД!$B$27:$L$27</c:f>
              <c:strCache>
                <c:ptCount val="11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  <c:pt idx="7">
                  <c:v>Серпень</c:v>
                </c:pt>
                <c:pt idx="8">
                  <c:v>Вересень</c:v>
                </c:pt>
                <c:pt idx="9">
                  <c:v>Жовтень</c:v>
                </c:pt>
                <c:pt idx="10">
                  <c:v>Листопад</c:v>
                </c:pt>
              </c:strCache>
            </c:strRef>
          </c:cat>
          <c:val>
            <c:numRef>
              <c:f>ЛАД!$B$29:$L$29</c:f>
              <c:numCache>
                <c:formatCode>#,##0</c:formatCode>
                <c:ptCount val="11"/>
                <c:pt idx="0">
                  <c:v>1698</c:v>
                </c:pt>
                <c:pt idx="1">
                  <c:v>1481</c:v>
                </c:pt>
                <c:pt idx="2">
                  <c:v>984.5</c:v>
                </c:pt>
                <c:pt idx="3">
                  <c:v>302.8</c:v>
                </c:pt>
                <c:pt idx="4">
                  <c:v>744</c:v>
                </c:pt>
                <c:pt idx="5">
                  <c:v>1206</c:v>
                </c:pt>
                <c:pt idx="6">
                  <c:v>1393</c:v>
                </c:pt>
                <c:pt idx="7">
                  <c:v>1535.5</c:v>
                </c:pt>
                <c:pt idx="8">
                  <c:v>1641</c:v>
                </c:pt>
                <c:pt idx="9">
                  <c:v>1730</c:v>
                </c:pt>
                <c:pt idx="10">
                  <c:v>1412.5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0B6-4902-BF50-0E706FBA8F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29888640"/>
        <c:axId val="729887000"/>
      </c:lineChart>
      <c:catAx>
        <c:axId val="729888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729887000"/>
        <c:crosses val="autoZero"/>
        <c:auto val="1"/>
        <c:lblAlgn val="ctr"/>
        <c:lblOffset val="100"/>
        <c:noMultiLvlLbl val="0"/>
      </c:catAx>
      <c:valAx>
        <c:axId val="729887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729888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991074141070416"/>
          <c:y val="0.9198560508109126"/>
          <c:w val="0.16596316363415553"/>
          <c:h val="4.91214699525456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uk-UA" sz="2400" b="1" i="0" baseline="0" dirty="0" smtClean="0">
                <a:solidFill>
                  <a:schemeClr val="tx1"/>
                </a:solidFill>
                <a:effectLst/>
                <a:latin typeface="+mn-lt"/>
              </a:rPr>
              <a:t>Доходи, витрати та </a:t>
            </a:r>
            <a:r>
              <a:rPr lang="en-US" sz="2400" b="1" i="0" baseline="0" dirty="0" smtClean="0">
                <a:solidFill>
                  <a:schemeClr val="tx1"/>
                </a:solidFill>
                <a:effectLst/>
                <a:latin typeface="+mn-lt"/>
              </a:rPr>
              <a:t>EBITDA </a:t>
            </a:r>
            <a:r>
              <a:rPr lang="uk-UA" sz="2400" b="1" i="0" baseline="0" dirty="0" smtClean="0">
                <a:solidFill>
                  <a:schemeClr val="tx1"/>
                </a:solidFill>
                <a:effectLst/>
                <a:latin typeface="+mn-lt"/>
              </a:rPr>
              <a:t>ЛКП </a:t>
            </a:r>
            <a:r>
              <a:rPr lang="uk-UA" sz="2400" b="1" i="0" baseline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uk-UA" sz="2400" b="1" i="0" baseline="0" dirty="0" smtClean="0">
                <a:solidFill>
                  <a:schemeClr val="tx1"/>
                </a:solidFill>
                <a:effectLst/>
                <a:latin typeface="+mn-lt"/>
              </a:rPr>
              <a:t>Львівсвітло</a:t>
            </a:r>
            <a:r>
              <a:rPr lang="uk-UA" sz="2400" b="1" i="0" baseline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uk-UA" sz="2400" b="1" i="0" baseline="0" dirty="0" smtClean="0">
                <a:solidFill>
                  <a:schemeClr val="tx1"/>
                </a:solidFill>
                <a:effectLst/>
                <a:latin typeface="+mn-lt"/>
              </a:rPr>
              <a:t> </a:t>
            </a:r>
            <a:endParaRPr lang="uk-UA" sz="2400" b="1" dirty="0" smtClean="0">
              <a:solidFill>
                <a:schemeClr val="tx1"/>
              </a:solidFill>
              <a:effectLst/>
              <a:latin typeface="+mn-lt"/>
            </a:endParaRPr>
          </a:p>
          <a:p>
            <a:pPr>
              <a:defRPr sz="2400" b="1" dirty="0">
                <a:solidFill>
                  <a:schemeClr val="tx1"/>
                </a:solidFill>
              </a:defRPr>
            </a:pPr>
            <a:r>
              <a:rPr lang="uk-UA" sz="2400" b="1" i="0" baseline="0" dirty="0" smtClean="0">
                <a:solidFill>
                  <a:schemeClr val="tx1"/>
                </a:solidFill>
                <a:effectLst/>
                <a:latin typeface="+mn-lt"/>
              </a:rPr>
              <a:t> 2019-2020 роки та план на 2021 рік, тис грн</a:t>
            </a:r>
            <a:endParaRPr lang="uk-UA" sz="2400" b="1" dirty="0">
              <a:solidFill>
                <a:schemeClr val="tx1"/>
              </a:solidFill>
              <a:effectLst/>
              <a:latin typeface="+mn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 dirty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6.6806447281802642E-2"/>
          <c:y val="0.19834189071174158"/>
          <c:w val="0.91986121071889992"/>
          <c:h val="0.639378882007156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Львівсвітло!$B$4</c:f>
              <c:strCache>
                <c:ptCount val="1"/>
                <c:pt idx="0">
                  <c:v>Загальні надходження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Львівсвітло!$C$3:$F$3</c:f>
              <c:strCache>
                <c:ptCount val="4"/>
                <c:pt idx="0">
                  <c:v>Факт 2019</c:v>
                </c:pt>
                <c:pt idx="1">
                  <c:v>План 2020</c:v>
                </c:pt>
                <c:pt idx="2">
                  <c:v>FC 2020 (листопад)</c:v>
                </c:pt>
                <c:pt idx="3">
                  <c:v>План 2021</c:v>
                </c:pt>
              </c:strCache>
            </c:strRef>
          </c:cat>
          <c:val>
            <c:numRef>
              <c:f>Львівсвітло!$C$4:$F$4</c:f>
              <c:numCache>
                <c:formatCode>#,##0</c:formatCode>
                <c:ptCount val="4"/>
                <c:pt idx="0">
                  <c:v>74088.582909999997</c:v>
                </c:pt>
                <c:pt idx="1">
                  <c:v>90189</c:v>
                </c:pt>
                <c:pt idx="2">
                  <c:v>83026.354999999996</c:v>
                </c:pt>
                <c:pt idx="3">
                  <c:v>103656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76-431E-8A9B-D8C3BE66308A}"/>
            </c:ext>
          </c:extLst>
        </c:ser>
        <c:ser>
          <c:idx val="1"/>
          <c:order val="1"/>
          <c:tx>
            <c:strRef>
              <c:f>Львівсвітло!$B$5</c:f>
              <c:strCache>
                <c:ptCount val="1"/>
                <c:pt idx="0">
                  <c:v>Загальні витрати</c:v>
                </c:pt>
              </c:strCache>
            </c:strRef>
          </c:tx>
          <c:spPr>
            <a:solidFill>
              <a:srgbClr val="FABC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Львівсвітло!$C$3:$F$3</c:f>
              <c:strCache>
                <c:ptCount val="4"/>
                <c:pt idx="0">
                  <c:v>Факт 2019</c:v>
                </c:pt>
                <c:pt idx="1">
                  <c:v>План 2020</c:v>
                </c:pt>
                <c:pt idx="2">
                  <c:v>FC 2020 (листопад)</c:v>
                </c:pt>
                <c:pt idx="3">
                  <c:v>План 2021</c:v>
                </c:pt>
              </c:strCache>
            </c:strRef>
          </c:cat>
          <c:val>
            <c:numRef>
              <c:f>Львівсвітло!$C$5:$F$5</c:f>
              <c:numCache>
                <c:formatCode>#,##0</c:formatCode>
                <c:ptCount val="4"/>
                <c:pt idx="0">
                  <c:v>81035.113000000012</c:v>
                </c:pt>
                <c:pt idx="1">
                  <c:v>94230</c:v>
                </c:pt>
                <c:pt idx="2">
                  <c:v>84017.450000000012</c:v>
                </c:pt>
                <c:pt idx="3">
                  <c:v>107362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76-431E-8A9B-D8C3BE6630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48224584"/>
        <c:axId val="548220648"/>
      </c:barChart>
      <c:lineChart>
        <c:grouping val="standard"/>
        <c:varyColors val="0"/>
        <c:ser>
          <c:idx val="2"/>
          <c:order val="2"/>
          <c:tx>
            <c:strRef>
              <c:f>Львівсвітло!$B$6</c:f>
              <c:strCache>
                <c:ptCount val="1"/>
                <c:pt idx="0">
                  <c:v>EBITDA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Львівсвітло!$C$3:$F$3</c:f>
              <c:strCache>
                <c:ptCount val="4"/>
                <c:pt idx="0">
                  <c:v>Факт 2019</c:v>
                </c:pt>
                <c:pt idx="1">
                  <c:v>План 2020</c:v>
                </c:pt>
                <c:pt idx="2">
                  <c:v>FC 2020 (листопад)</c:v>
                </c:pt>
                <c:pt idx="3">
                  <c:v>План 2021</c:v>
                </c:pt>
              </c:strCache>
            </c:strRef>
          </c:cat>
          <c:val>
            <c:numRef>
              <c:f>Львівсвітло!$C$6:$F$6</c:f>
              <c:numCache>
                <c:formatCode>#,##0</c:formatCode>
                <c:ptCount val="4"/>
                <c:pt idx="0">
                  <c:v>-6946.5300900000148</c:v>
                </c:pt>
                <c:pt idx="1">
                  <c:v>-4041</c:v>
                </c:pt>
                <c:pt idx="2">
                  <c:v>-991.09500000001572</c:v>
                </c:pt>
                <c:pt idx="3">
                  <c:v>-3706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A76-431E-8A9B-D8C3BE6630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8224584"/>
        <c:axId val="548220648"/>
      </c:lineChart>
      <c:catAx>
        <c:axId val="548224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548220648"/>
        <c:crosses val="autoZero"/>
        <c:auto val="1"/>
        <c:lblAlgn val="ctr"/>
        <c:lblOffset val="100"/>
        <c:noMultiLvlLbl val="0"/>
      </c:catAx>
      <c:valAx>
        <c:axId val="548220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548224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319687676941097"/>
          <c:y val="0.91526154339833599"/>
          <c:w val="0.55360624646117806"/>
          <c:h val="5.07106824357581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uk-UA" sz="2000" b="1" i="0" baseline="0" dirty="0" smtClean="0">
                <a:solidFill>
                  <a:schemeClr val="tx1"/>
                </a:solidFill>
              </a:rPr>
              <a:t>Результат операційної діяльності ЛКП </a:t>
            </a:r>
            <a:r>
              <a:rPr lang="uk-UA" sz="2000" b="1" i="0" baseline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uk-UA" sz="2000" b="1" i="0" baseline="0" dirty="0" smtClean="0">
                <a:solidFill>
                  <a:schemeClr val="tx1"/>
                </a:solidFill>
              </a:rPr>
              <a:t>Львівсвітло</a:t>
            </a:r>
            <a:r>
              <a:rPr lang="uk-UA" sz="2000" b="1" i="0" baseline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uk-UA" sz="2000" b="1" i="0" baseline="0" dirty="0" smtClean="0">
                <a:solidFill>
                  <a:schemeClr val="tx1"/>
                </a:solidFill>
              </a:rPr>
              <a:t> від надання послуг зовнішнього освітлення за  січень-листопад 2020 року, тис. грн.</a:t>
            </a:r>
            <a:endParaRPr lang="uk-UA" sz="2000" b="1" i="0" baseline="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9.7239598520779263E-2"/>
          <c:y val="0.21640787963031813"/>
          <c:w val="0.88836592269433323"/>
          <c:h val="0.595702380538374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'7. результат освітлення'!$A$6</c:f>
              <c:strCache>
                <c:ptCount val="1"/>
                <c:pt idx="0">
                  <c:v>Доходи від зовнішнього освітлення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'7. результат освітлення'!$B$5:$L$5</c:f>
              <c:strCache>
                <c:ptCount val="11"/>
                <c:pt idx="0">
                  <c:v>січень </c:v>
                </c:pt>
                <c:pt idx="1">
                  <c:v>лютий </c:v>
                </c:pt>
                <c:pt idx="2">
                  <c:v>березень</c:v>
                </c:pt>
                <c:pt idx="3">
                  <c:v>квітень </c:v>
                </c:pt>
                <c:pt idx="4">
                  <c:v>травень </c:v>
                </c:pt>
                <c:pt idx="5">
                  <c:v>червень </c:v>
                </c:pt>
                <c:pt idx="6">
                  <c:v>липень </c:v>
                </c:pt>
                <c:pt idx="7">
                  <c:v>серпень</c:v>
                </c:pt>
                <c:pt idx="8">
                  <c:v>вересень</c:v>
                </c:pt>
                <c:pt idx="9">
                  <c:v>жовтень </c:v>
                </c:pt>
                <c:pt idx="10">
                  <c:v>листопад</c:v>
                </c:pt>
              </c:strCache>
            </c:strRef>
          </c:cat>
          <c:val>
            <c:numRef>
              <c:f>'7. результат освітлення'!$B$6:$L$6</c:f>
              <c:numCache>
                <c:formatCode>_-* #,##0\ _г_р_н_._-;\-* #,##0\ _г_р_н_._-;_-* "-"\ _г_р_н_._-;_-@_-</c:formatCode>
                <c:ptCount val="11"/>
                <c:pt idx="0">
                  <c:v>7339</c:v>
                </c:pt>
                <c:pt idx="1">
                  <c:v>6187</c:v>
                </c:pt>
                <c:pt idx="2">
                  <c:v>6487</c:v>
                </c:pt>
                <c:pt idx="3">
                  <c:v>4512</c:v>
                </c:pt>
                <c:pt idx="4">
                  <c:v>4315</c:v>
                </c:pt>
                <c:pt idx="5">
                  <c:v>3887</c:v>
                </c:pt>
                <c:pt idx="6">
                  <c:v>6294</c:v>
                </c:pt>
                <c:pt idx="7">
                  <c:v>4188</c:v>
                </c:pt>
                <c:pt idx="8">
                  <c:v>4801</c:v>
                </c:pt>
                <c:pt idx="9">
                  <c:v>6215</c:v>
                </c:pt>
                <c:pt idx="10">
                  <c:v>7518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68-461C-8CF9-C87C6D173827}"/>
            </c:ext>
          </c:extLst>
        </c:ser>
        <c:ser>
          <c:idx val="1"/>
          <c:order val="1"/>
          <c:tx>
            <c:strRef>
              <c:f>'7. результат освітлення'!$A$7</c:f>
              <c:strCache>
                <c:ptCount val="1"/>
                <c:pt idx="0">
                  <c:v>Витрати на зовнішнє освітлення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'7. результат освітлення'!$B$5:$L$5</c:f>
              <c:strCache>
                <c:ptCount val="11"/>
                <c:pt idx="0">
                  <c:v>січень </c:v>
                </c:pt>
                <c:pt idx="1">
                  <c:v>лютий </c:v>
                </c:pt>
                <c:pt idx="2">
                  <c:v>березень</c:v>
                </c:pt>
                <c:pt idx="3">
                  <c:v>квітень </c:v>
                </c:pt>
                <c:pt idx="4">
                  <c:v>травень </c:v>
                </c:pt>
                <c:pt idx="5">
                  <c:v>червень </c:v>
                </c:pt>
                <c:pt idx="6">
                  <c:v>липень </c:v>
                </c:pt>
                <c:pt idx="7">
                  <c:v>серпень</c:v>
                </c:pt>
                <c:pt idx="8">
                  <c:v>вересень</c:v>
                </c:pt>
                <c:pt idx="9">
                  <c:v>жовтень </c:v>
                </c:pt>
                <c:pt idx="10">
                  <c:v>листопад</c:v>
                </c:pt>
              </c:strCache>
            </c:strRef>
          </c:cat>
          <c:val>
            <c:numRef>
              <c:f>'7. результат освітлення'!$B$7:$L$7</c:f>
              <c:numCache>
                <c:formatCode>General</c:formatCode>
                <c:ptCount val="11"/>
                <c:pt idx="0">
                  <c:v>7055</c:v>
                </c:pt>
                <c:pt idx="1">
                  <c:v>6189</c:v>
                </c:pt>
                <c:pt idx="2">
                  <c:v>6401</c:v>
                </c:pt>
                <c:pt idx="3">
                  <c:v>3849</c:v>
                </c:pt>
                <c:pt idx="4">
                  <c:v>4432</c:v>
                </c:pt>
                <c:pt idx="5">
                  <c:v>4386</c:v>
                </c:pt>
                <c:pt idx="6">
                  <c:v>5848</c:v>
                </c:pt>
                <c:pt idx="7">
                  <c:v>4082</c:v>
                </c:pt>
                <c:pt idx="8">
                  <c:v>4790</c:v>
                </c:pt>
                <c:pt idx="9">
                  <c:v>5876</c:v>
                </c:pt>
                <c:pt idx="10">
                  <c:v>7289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68-461C-8CF9-C87C6D1738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5463552"/>
        <c:axId val="108340352"/>
      </c:barChart>
      <c:lineChart>
        <c:grouping val="standard"/>
        <c:varyColors val="0"/>
        <c:ser>
          <c:idx val="2"/>
          <c:order val="2"/>
          <c:tx>
            <c:strRef>
              <c:f>'7. результат освітлення'!$A$8</c:f>
              <c:strCache>
                <c:ptCount val="1"/>
                <c:pt idx="0">
                  <c:v>EBITDA-зовнішнє освітлення</c:v>
                </c:pt>
              </c:strCache>
            </c:strRef>
          </c:tx>
          <c:spPr>
            <a:ln w="38100" cap="rnd" cmpd="sng" algn="ctr">
              <a:solidFill>
                <a:srgbClr val="FFC000"/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1.8326840190373936E-2"/>
                  <c:y val="6.0706706943147816E-2"/>
                </c:manualLayout>
              </c:layout>
              <c:spPr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F68-461C-8CF9-C87C6D173827}"/>
                </c:ext>
              </c:extLst>
            </c:dLbl>
            <c:dLbl>
              <c:idx val="4"/>
              <c:layout>
                <c:manualLayout>
                  <c:x val="-3.4173852743554681E-2"/>
                  <c:y val="6.7266039289195625E-2"/>
                </c:manualLayout>
              </c:layout>
              <c:spPr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F68-461C-8CF9-C87C6D173827}"/>
                </c:ext>
              </c:extLst>
            </c:dLbl>
            <c:dLbl>
              <c:idx val="5"/>
              <c:layout>
                <c:manualLayout>
                  <c:x val="-3.9048665791776127E-2"/>
                  <c:y val="-9.21573344998543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F68-461C-8CF9-C87C6D173827}"/>
                </c:ext>
              </c:extLst>
            </c:dLbl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'7. результат освітлення'!$B$5:$L$5</c:f>
              <c:strCache>
                <c:ptCount val="11"/>
                <c:pt idx="0">
                  <c:v>січень </c:v>
                </c:pt>
                <c:pt idx="1">
                  <c:v>лютий </c:v>
                </c:pt>
                <c:pt idx="2">
                  <c:v>березень</c:v>
                </c:pt>
                <c:pt idx="3">
                  <c:v>квітень </c:v>
                </c:pt>
                <c:pt idx="4">
                  <c:v>травень </c:v>
                </c:pt>
                <c:pt idx="5">
                  <c:v>червень </c:v>
                </c:pt>
                <c:pt idx="6">
                  <c:v>липень </c:v>
                </c:pt>
                <c:pt idx="7">
                  <c:v>серпень</c:v>
                </c:pt>
                <c:pt idx="8">
                  <c:v>вересень</c:v>
                </c:pt>
                <c:pt idx="9">
                  <c:v>жовтень </c:v>
                </c:pt>
                <c:pt idx="10">
                  <c:v>листопад</c:v>
                </c:pt>
              </c:strCache>
            </c:strRef>
          </c:cat>
          <c:val>
            <c:numRef>
              <c:f>'7. результат освітлення'!$B$8:$L$8</c:f>
              <c:numCache>
                <c:formatCode>_-* #,##0\ _г_р_н_._-;\-* #,##0\ _г_р_н_._-;_-* "-"\ _г_р_н_._-;_-@_-</c:formatCode>
                <c:ptCount val="11"/>
                <c:pt idx="0">
                  <c:v>284</c:v>
                </c:pt>
                <c:pt idx="1">
                  <c:v>-2</c:v>
                </c:pt>
                <c:pt idx="2">
                  <c:v>86</c:v>
                </c:pt>
                <c:pt idx="3">
                  <c:v>663</c:v>
                </c:pt>
                <c:pt idx="4">
                  <c:v>-117</c:v>
                </c:pt>
                <c:pt idx="5">
                  <c:v>-500</c:v>
                </c:pt>
                <c:pt idx="6">
                  <c:v>446</c:v>
                </c:pt>
                <c:pt idx="7">
                  <c:v>107</c:v>
                </c:pt>
                <c:pt idx="8">
                  <c:v>12</c:v>
                </c:pt>
                <c:pt idx="9">
                  <c:v>339</c:v>
                </c:pt>
                <c:pt idx="10">
                  <c:v>229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F68-461C-8CF9-C87C6D1738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5463552"/>
        <c:axId val="108340352"/>
      </c:lineChart>
      <c:catAx>
        <c:axId val="125463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08340352"/>
        <c:crosses val="autoZero"/>
        <c:auto val="1"/>
        <c:lblAlgn val="ctr"/>
        <c:lblOffset val="100"/>
        <c:noMultiLvlLbl val="0"/>
      </c:catAx>
      <c:valAx>
        <c:axId val="108340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_-* #,##0\ _г_р_н_._-;\-* #,##0\ _г_р_н_._-;_-* &quot;-&quot;\ _г_р_н_._-;_-@_-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25463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2294832309989268E-2"/>
          <c:y val="0.87536204865549694"/>
          <c:w val="0.93634775906713064"/>
          <c:h val="0.111082806989331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uk-UA" sz="2400" b="1"/>
              <a:t>Розподіл внесків у статутні капітали львівських комунальних підприємств на 2021 рік, тис.грн.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0.10089802598798858"/>
          <c:y val="0.17803252851084564"/>
          <c:w val="0.88567737389836843"/>
          <c:h val="0.4716878949414664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Лист1!$C$14</c:f>
              <c:strCache>
                <c:ptCount val="1"/>
                <c:pt idx="0">
                  <c:v>Гарантії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Лист1!$B$15:$B$25</c:f>
              <c:strCache>
                <c:ptCount val="11"/>
                <c:pt idx="1">
                  <c:v>ЛАД</c:v>
                </c:pt>
                <c:pt idx="2">
                  <c:v>ЛВК</c:v>
                </c:pt>
                <c:pt idx="3">
                  <c:v>ЛТЕ</c:v>
                </c:pt>
                <c:pt idx="4">
                  <c:v>ЗТЕ</c:v>
                </c:pt>
                <c:pt idx="5">
                  <c:v>Львівсвітло</c:v>
                </c:pt>
                <c:pt idx="6">
                  <c:v>Рембуд</c:v>
                </c:pt>
                <c:pt idx="7">
                  <c:v>Львіврембудпостач</c:v>
                </c:pt>
                <c:pt idx="8">
                  <c:v>ШРП Шевченківського р-ну</c:v>
                </c:pt>
                <c:pt idx="9">
                  <c:v>ЛЕТ</c:v>
                </c:pt>
                <c:pt idx="10">
                  <c:v>АТП №1</c:v>
                </c:pt>
              </c:strCache>
            </c:strRef>
          </c:cat>
          <c:val>
            <c:numRef>
              <c:f>Лист1!$C$15:$C$25</c:f>
              <c:numCache>
                <c:formatCode>#\ ##0.0</c:formatCode>
                <c:ptCount val="11"/>
                <c:pt idx="1">
                  <c:v>201100</c:v>
                </c:pt>
                <c:pt idx="2">
                  <c:v>0</c:v>
                </c:pt>
                <c:pt idx="3">
                  <c:v>71000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9B-42F7-BDB7-44B081C423A9}"/>
            </c:ext>
          </c:extLst>
        </c:ser>
        <c:ser>
          <c:idx val="1"/>
          <c:order val="1"/>
          <c:tx>
            <c:strRef>
              <c:f>Лист1!$D$14</c:f>
              <c:strCache>
                <c:ptCount val="1"/>
                <c:pt idx="0">
                  <c:v>Лізинг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Лист1!$B$15:$B$25</c:f>
              <c:strCache>
                <c:ptCount val="11"/>
                <c:pt idx="1">
                  <c:v>ЛАД</c:v>
                </c:pt>
                <c:pt idx="2">
                  <c:v>ЛВК</c:v>
                </c:pt>
                <c:pt idx="3">
                  <c:v>ЛТЕ</c:v>
                </c:pt>
                <c:pt idx="4">
                  <c:v>ЗТЕ</c:v>
                </c:pt>
                <c:pt idx="5">
                  <c:v>Львівсвітло</c:v>
                </c:pt>
                <c:pt idx="6">
                  <c:v>Рембуд</c:v>
                </c:pt>
                <c:pt idx="7">
                  <c:v>Львіврембудпостач</c:v>
                </c:pt>
                <c:pt idx="8">
                  <c:v>ШРП Шевченківського р-ну</c:v>
                </c:pt>
                <c:pt idx="9">
                  <c:v>ЛЕТ</c:v>
                </c:pt>
                <c:pt idx="10">
                  <c:v>АТП №1</c:v>
                </c:pt>
              </c:strCache>
            </c:strRef>
          </c:cat>
          <c:val>
            <c:numRef>
              <c:f>Лист1!$D$15:$D$25</c:f>
              <c:numCache>
                <c:formatCode>#\ ##0.0</c:formatCode>
                <c:ptCount val="11"/>
                <c:pt idx="1">
                  <c:v>491.09999999999997</c:v>
                </c:pt>
                <c:pt idx="2">
                  <c:v>32000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7814.8</c:v>
                </c:pt>
                <c:pt idx="9">
                  <c:v>0</c:v>
                </c:pt>
                <c:pt idx="10">
                  <c:v>111278.3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9B-42F7-BDB7-44B081C423A9}"/>
            </c:ext>
          </c:extLst>
        </c:ser>
        <c:ser>
          <c:idx val="2"/>
          <c:order val="2"/>
          <c:tx>
            <c:strRef>
              <c:f>Лист1!$E$14</c:f>
              <c:strCache>
                <c:ptCount val="1"/>
                <c:pt idx="0">
                  <c:v>Ebitda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Лист1!$B$15:$B$25</c:f>
              <c:strCache>
                <c:ptCount val="11"/>
                <c:pt idx="1">
                  <c:v>ЛАД</c:v>
                </c:pt>
                <c:pt idx="2">
                  <c:v>ЛВК</c:v>
                </c:pt>
                <c:pt idx="3">
                  <c:v>ЛТЕ</c:v>
                </c:pt>
                <c:pt idx="4">
                  <c:v>ЗТЕ</c:v>
                </c:pt>
                <c:pt idx="5">
                  <c:v>Львівсвітло</c:v>
                </c:pt>
                <c:pt idx="6">
                  <c:v>Рембуд</c:v>
                </c:pt>
                <c:pt idx="7">
                  <c:v>Львіврембудпостач</c:v>
                </c:pt>
                <c:pt idx="8">
                  <c:v>ШРП Шевченківського р-ну</c:v>
                </c:pt>
                <c:pt idx="9">
                  <c:v>ЛЕТ</c:v>
                </c:pt>
                <c:pt idx="10">
                  <c:v>АТП №1</c:v>
                </c:pt>
              </c:strCache>
            </c:strRef>
          </c:cat>
          <c:val>
            <c:numRef>
              <c:f>Лист1!$E$15:$E$25</c:f>
              <c:numCache>
                <c:formatCode>#\ ##0.0</c:formatCode>
                <c:ptCount val="11"/>
                <c:pt idx="1">
                  <c:v>35000</c:v>
                </c:pt>
                <c:pt idx="2">
                  <c:v>55000</c:v>
                </c:pt>
                <c:pt idx="3">
                  <c:v>170000</c:v>
                </c:pt>
                <c:pt idx="4">
                  <c:v>40000</c:v>
                </c:pt>
                <c:pt idx="5">
                  <c:v>3000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50000</c:v>
                </c:pt>
                <c:pt idx="10">
                  <c:v>36000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9B-42F7-BDB7-44B081C423A9}"/>
            </c:ext>
          </c:extLst>
        </c:ser>
        <c:ser>
          <c:idx val="3"/>
          <c:order val="3"/>
          <c:tx>
            <c:strRef>
              <c:f>Лист1!$F$14</c:f>
              <c:strCache>
                <c:ptCount val="1"/>
                <c:pt idx="0">
                  <c:v>Capex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Лист1!$B$15:$B$25</c:f>
              <c:strCache>
                <c:ptCount val="11"/>
                <c:pt idx="1">
                  <c:v>ЛАД</c:v>
                </c:pt>
                <c:pt idx="2">
                  <c:v>ЛВК</c:v>
                </c:pt>
                <c:pt idx="3">
                  <c:v>ЛТЕ</c:v>
                </c:pt>
                <c:pt idx="4">
                  <c:v>ЗТЕ</c:v>
                </c:pt>
                <c:pt idx="5">
                  <c:v>Львівсвітло</c:v>
                </c:pt>
                <c:pt idx="6">
                  <c:v>Рембуд</c:v>
                </c:pt>
                <c:pt idx="7">
                  <c:v>Львіврембудпостач</c:v>
                </c:pt>
                <c:pt idx="8">
                  <c:v>ШРП Шевченківського р-ну</c:v>
                </c:pt>
                <c:pt idx="9">
                  <c:v>ЛЕТ</c:v>
                </c:pt>
                <c:pt idx="10">
                  <c:v>АТП №1</c:v>
                </c:pt>
              </c:strCache>
            </c:strRef>
          </c:cat>
          <c:val>
            <c:numRef>
              <c:f>Лист1!$F$15:$F$25</c:f>
              <c:numCache>
                <c:formatCode>#\ ##0.0</c:formatCode>
                <c:ptCount val="11"/>
                <c:pt idx="1">
                  <c:v>5000</c:v>
                </c:pt>
                <c:pt idx="2">
                  <c:v>74500</c:v>
                </c:pt>
                <c:pt idx="3">
                  <c:v>38000</c:v>
                </c:pt>
                <c:pt idx="4">
                  <c:v>11500</c:v>
                </c:pt>
                <c:pt idx="5">
                  <c:v>33000</c:v>
                </c:pt>
                <c:pt idx="6">
                  <c:v>2000</c:v>
                </c:pt>
                <c:pt idx="7">
                  <c:v>1500</c:v>
                </c:pt>
                <c:pt idx="8">
                  <c:v>0</c:v>
                </c:pt>
                <c:pt idx="9">
                  <c:v>24000</c:v>
                </c:pt>
                <c:pt idx="10">
                  <c:v>5500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29B-42F7-BDB7-44B081C423A9}"/>
            </c:ext>
          </c:extLst>
        </c:ser>
        <c:ser>
          <c:idx val="4"/>
          <c:order val="4"/>
          <c:tx>
            <c:strRef>
              <c:f>Лист1!$G$14</c:f>
              <c:strCache>
                <c:ptCount val="1"/>
                <c:pt idx="0">
                  <c:v>ПДВ+місцевий внесок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Лист1!$B$15:$B$25</c:f>
              <c:strCache>
                <c:ptCount val="11"/>
                <c:pt idx="1">
                  <c:v>ЛАД</c:v>
                </c:pt>
                <c:pt idx="2">
                  <c:v>ЛВК</c:v>
                </c:pt>
                <c:pt idx="3">
                  <c:v>ЛТЕ</c:v>
                </c:pt>
                <c:pt idx="4">
                  <c:v>ЗТЕ</c:v>
                </c:pt>
                <c:pt idx="5">
                  <c:v>Львівсвітло</c:v>
                </c:pt>
                <c:pt idx="6">
                  <c:v>Рембуд</c:v>
                </c:pt>
                <c:pt idx="7">
                  <c:v>Львіврембудпостач</c:v>
                </c:pt>
                <c:pt idx="8">
                  <c:v>ШРП Шевченківського р-ну</c:v>
                </c:pt>
                <c:pt idx="9">
                  <c:v>ЛЕТ</c:v>
                </c:pt>
                <c:pt idx="10">
                  <c:v>АТП №1</c:v>
                </c:pt>
              </c:strCache>
            </c:strRef>
          </c:cat>
          <c:val>
            <c:numRef>
              <c:f>Лист1!$G$15:$G$25</c:f>
              <c:numCache>
                <c:formatCode>#\ ##0.0</c:formatCode>
                <c:ptCount val="11"/>
                <c:pt idx="1">
                  <c:v>75000</c:v>
                </c:pt>
                <c:pt idx="2">
                  <c:v>30000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41000</c:v>
                </c:pt>
                <c:pt idx="10">
                  <c:v>93000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29B-42F7-BDB7-44B081C423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349850872"/>
        <c:axId val="349851200"/>
      </c:barChart>
      <c:lineChart>
        <c:grouping val="standard"/>
        <c:varyColors val="0"/>
        <c:ser>
          <c:idx val="5"/>
          <c:order val="5"/>
          <c:tx>
            <c:v>Всього</c:v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4.2302769609357589E-2"/>
                  <c:y val="-0.1026390443274911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BB1-4F87-BCFD-D72513B230E5}"/>
                </c:ext>
              </c:extLst>
            </c:dLbl>
            <c:dLbl>
              <c:idx val="4"/>
              <c:layout>
                <c:manualLayout>
                  <c:x val="-1.8446669022298003E-2"/>
                  <c:y val="-6.88353996735331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BB1-4F87-BCFD-D72513B230E5}"/>
                </c:ext>
              </c:extLst>
            </c:dLbl>
            <c:dLbl>
              <c:idx val="8"/>
              <c:layout>
                <c:manualLayout>
                  <c:x val="-5.0729805274109377E-2"/>
                  <c:y val="-5.75675181222138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BB1-4F87-BCFD-D72513B230E5}"/>
                </c:ext>
              </c:extLst>
            </c:dLbl>
            <c:dLbl>
              <c:idx val="9"/>
              <c:layout>
                <c:manualLayout>
                  <c:x val="-7.0372388028793212E-2"/>
                  <c:y val="-4.8553212881158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BB1-4F87-BCFD-D72513B230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Лист1!$H$15:$H$25</c:f>
              <c:numCache>
                <c:formatCode>#\ ##0.0</c:formatCode>
                <c:ptCount val="11"/>
                <c:pt idx="1">
                  <c:v>316591.09999999998</c:v>
                </c:pt>
                <c:pt idx="2">
                  <c:v>191500</c:v>
                </c:pt>
                <c:pt idx="3">
                  <c:v>279000</c:v>
                </c:pt>
                <c:pt idx="4">
                  <c:v>51500</c:v>
                </c:pt>
                <c:pt idx="5">
                  <c:v>36000</c:v>
                </c:pt>
                <c:pt idx="6">
                  <c:v>2000</c:v>
                </c:pt>
                <c:pt idx="7">
                  <c:v>1500</c:v>
                </c:pt>
                <c:pt idx="8">
                  <c:v>7814.8</c:v>
                </c:pt>
                <c:pt idx="9">
                  <c:v>115000</c:v>
                </c:pt>
                <c:pt idx="10">
                  <c:v>245778.3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29B-42F7-BDB7-44B081C423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9850872"/>
        <c:axId val="349851200"/>
      </c:lineChart>
      <c:catAx>
        <c:axId val="349850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49851200"/>
        <c:crosses val="autoZero"/>
        <c:auto val="1"/>
        <c:lblAlgn val="ctr"/>
        <c:lblOffset val="100"/>
        <c:noMultiLvlLbl val="0"/>
      </c:catAx>
      <c:valAx>
        <c:axId val="349851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49850872"/>
        <c:crosses val="autoZero"/>
        <c:crossBetween val="between"/>
      </c:valAx>
      <c:dTable>
        <c:showHorzBorder val="0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>
            <a:softEdge rad="114300"/>
          </a:effectLst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 b="0">
          <a:solidFill>
            <a:schemeClr val="tx1"/>
          </a:solidFill>
        </a:defRPr>
      </a:pPr>
      <a:endParaRPr lang="uk-UA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uk-UA" sz="2000" b="1" i="0" baseline="0" dirty="0" smtClean="0">
                <a:solidFill>
                  <a:schemeClr val="tx1"/>
                </a:solidFill>
                <a:effectLst/>
              </a:rPr>
              <a:t>Результат операційної діяльності ЛКП "Львівсвітло" від надання послуг з технічного обслуговування ліфтів за січень-листопад 2020 року, тис.грн.</a:t>
            </a:r>
            <a:endParaRPr lang="uk-UA" sz="2000" b="1" i="0" baseline="0" dirty="0">
              <a:solidFill>
                <a:schemeClr val="tx1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7.1327492223453998E-2"/>
          <c:y val="0.19263960578666553"/>
          <c:w val="0.91749364648489362"/>
          <c:h val="0.711115540834642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'8.опреаційна діяльність ліфти'!$A$5</c:f>
              <c:strCache>
                <c:ptCount val="1"/>
                <c:pt idx="0">
                  <c:v>Доходи з технічного обслуговування  ліфтів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'8.опреаційна діяльність ліфти'!$B$4:$L$4</c:f>
              <c:strCache>
                <c:ptCount val="11"/>
                <c:pt idx="0">
                  <c:v>Січень </c:v>
                </c:pt>
                <c:pt idx="1">
                  <c:v>Лютий</c:v>
                </c:pt>
                <c:pt idx="2">
                  <c:v>Березень </c:v>
                </c:pt>
                <c:pt idx="3">
                  <c:v>Квітень </c:v>
                </c:pt>
                <c:pt idx="4">
                  <c:v>Травень </c:v>
                </c:pt>
                <c:pt idx="5">
                  <c:v>Червень </c:v>
                </c:pt>
                <c:pt idx="6">
                  <c:v>Липень </c:v>
                </c:pt>
                <c:pt idx="7">
                  <c:v>Серпень </c:v>
                </c:pt>
                <c:pt idx="8">
                  <c:v>Вересень </c:v>
                </c:pt>
                <c:pt idx="9">
                  <c:v>Жовтень </c:v>
                </c:pt>
                <c:pt idx="10">
                  <c:v>Листопад</c:v>
                </c:pt>
              </c:strCache>
            </c:strRef>
          </c:cat>
          <c:val>
            <c:numRef>
              <c:f>'8.опреаційна діяльність ліфти'!$B$5:$L$5</c:f>
              <c:numCache>
                <c:formatCode>General</c:formatCode>
                <c:ptCount val="11"/>
                <c:pt idx="0">
                  <c:v>1100</c:v>
                </c:pt>
                <c:pt idx="1">
                  <c:v>1117</c:v>
                </c:pt>
                <c:pt idx="2">
                  <c:v>1083</c:v>
                </c:pt>
                <c:pt idx="3">
                  <c:v>1077</c:v>
                </c:pt>
                <c:pt idx="4">
                  <c:v>1100</c:v>
                </c:pt>
                <c:pt idx="5">
                  <c:v>1064</c:v>
                </c:pt>
                <c:pt idx="6">
                  <c:v>1053</c:v>
                </c:pt>
                <c:pt idx="7">
                  <c:v>1190</c:v>
                </c:pt>
                <c:pt idx="8">
                  <c:v>1070</c:v>
                </c:pt>
                <c:pt idx="9">
                  <c:v>1108</c:v>
                </c:pt>
                <c:pt idx="10">
                  <c:v>1055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15-452D-8443-EA12CCDB8308}"/>
            </c:ext>
          </c:extLst>
        </c:ser>
        <c:ser>
          <c:idx val="1"/>
          <c:order val="1"/>
          <c:tx>
            <c:strRef>
              <c:f>'8.опреаційна діяльність ліфти'!$A$6</c:f>
              <c:strCache>
                <c:ptCount val="1"/>
                <c:pt idx="0">
                  <c:v>Витрати на техобслуговування ліфтів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'8.опреаційна діяльність ліфти'!$B$4:$L$4</c:f>
              <c:strCache>
                <c:ptCount val="11"/>
                <c:pt idx="0">
                  <c:v>Січень </c:v>
                </c:pt>
                <c:pt idx="1">
                  <c:v>Лютий</c:v>
                </c:pt>
                <c:pt idx="2">
                  <c:v>Березень </c:v>
                </c:pt>
                <c:pt idx="3">
                  <c:v>Квітень </c:v>
                </c:pt>
                <c:pt idx="4">
                  <c:v>Травень </c:v>
                </c:pt>
                <c:pt idx="5">
                  <c:v>Червень </c:v>
                </c:pt>
                <c:pt idx="6">
                  <c:v>Липень </c:v>
                </c:pt>
                <c:pt idx="7">
                  <c:v>Серпень </c:v>
                </c:pt>
                <c:pt idx="8">
                  <c:v>Вересень </c:v>
                </c:pt>
                <c:pt idx="9">
                  <c:v>Жовтень </c:v>
                </c:pt>
                <c:pt idx="10">
                  <c:v>Листопад</c:v>
                </c:pt>
              </c:strCache>
            </c:strRef>
          </c:cat>
          <c:val>
            <c:numRef>
              <c:f>'8.опреаційна діяльність ліфти'!$B$6:$L$6</c:f>
              <c:numCache>
                <c:formatCode>General</c:formatCode>
                <c:ptCount val="11"/>
                <c:pt idx="0">
                  <c:v>1287</c:v>
                </c:pt>
                <c:pt idx="1">
                  <c:v>1318</c:v>
                </c:pt>
                <c:pt idx="2">
                  <c:v>1493</c:v>
                </c:pt>
                <c:pt idx="3">
                  <c:v>1267</c:v>
                </c:pt>
                <c:pt idx="4">
                  <c:v>1286</c:v>
                </c:pt>
                <c:pt idx="5">
                  <c:v>1237</c:v>
                </c:pt>
                <c:pt idx="6">
                  <c:v>1419</c:v>
                </c:pt>
                <c:pt idx="7">
                  <c:v>1357</c:v>
                </c:pt>
                <c:pt idx="8">
                  <c:v>1278</c:v>
                </c:pt>
                <c:pt idx="9">
                  <c:v>1311</c:v>
                </c:pt>
                <c:pt idx="10">
                  <c:v>1379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15-452D-8443-EA12CCDB830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5463040"/>
        <c:axId val="108341504"/>
      </c:barChart>
      <c:lineChart>
        <c:grouping val="standard"/>
        <c:varyColors val="0"/>
        <c:ser>
          <c:idx val="2"/>
          <c:order val="2"/>
          <c:tx>
            <c:strRef>
              <c:f>'8.опреаційна діяльність ліфти'!$A$7</c:f>
              <c:strCache>
                <c:ptCount val="1"/>
                <c:pt idx="0">
                  <c:v>EBITDA-ліфти</c:v>
                </c:pt>
              </c:strCache>
            </c:strRef>
          </c:tx>
          <c:spPr>
            <a:ln w="19050" cap="rnd" cmpd="sng" algn="ctr">
              <a:solidFill>
                <a:schemeClr val="accent4"/>
              </a:solidFill>
              <a:prstDash val="solid"/>
              <a:round/>
            </a:ln>
            <a:effectLst/>
          </c:spPr>
          <c:marker>
            <c:symbol val="none"/>
          </c:marker>
          <c:dLbls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'8.опреаційна діяльність ліфти'!$B$4:$L$4</c:f>
              <c:strCache>
                <c:ptCount val="11"/>
                <c:pt idx="0">
                  <c:v>Січень </c:v>
                </c:pt>
                <c:pt idx="1">
                  <c:v>Лютий</c:v>
                </c:pt>
                <c:pt idx="2">
                  <c:v>Березень </c:v>
                </c:pt>
                <c:pt idx="3">
                  <c:v>Квітень </c:v>
                </c:pt>
                <c:pt idx="4">
                  <c:v>Травень </c:v>
                </c:pt>
                <c:pt idx="5">
                  <c:v>Червень </c:v>
                </c:pt>
                <c:pt idx="6">
                  <c:v>Липень </c:v>
                </c:pt>
                <c:pt idx="7">
                  <c:v>Серпень </c:v>
                </c:pt>
                <c:pt idx="8">
                  <c:v>Вересень </c:v>
                </c:pt>
                <c:pt idx="9">
                  <c:v>Жовтень </c:v>
                </c:pt>
                <c:pt idx="10">
                  <c:v>Листопад</c:v>
                </c:pt>
              </c:strCache>
            </c:strRef>
          </c:cat>
          <c:val>
            <c:numRef>
              <c:f>'8.опреаційна діяльність ліфти'!$B$7:$L$7</c:f>
              <c:numCache>
                <c:formatCode>General</c:formatCode>
                <c:ptCount val="11"/>
                <c:pt idx="0">
                  <c:v>-187</c:v>
                </c:pt>
                <c:pt idx="1">
                  <c:v>-201</c:v>
                </c:pt>
                <c:pt idx="2">
                  <c:v>-410</c:v>
                </c:pt>
                <c:pt idx="3">
                  <c:v>-191</c:v>
                </c:pt>
                <c:pt idx="4">
                  <c:v>-186</c:v>
                </c:pt>
                <c:pt idx="5">
                  <c:v>-173</c:v>
                </c:pt>
                <c:pt idx="6">
                  <c:v>-366</c:v>
                </c:pt>
                <c:pt idx="7">
                  <c:v>-167</c:v>
                </c:pt>
                <c:pt idx="8">
                  <c:v>-208</c:v>
                </c:pt>
                <c:pt idx="9">
                  <c:v>-203</c:v>
                </c:pt>
                <c:pt idx="10">
                  <c:v>-324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D15-452D-8443-EA12CCDB83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5463040"/>
        <c:axId val="108341504"/>
      </c:lineChart>
      <c:catAx>
        <c:axId val="125463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08341504"/>
        <c:crosses val="autoZero"/>
        <c:auto val="1"/>
        <c:lblAlgn val="ctr"/>
        <c:lblOffset val="100"/>
        <c:noMultiLvlLbl val="0"/>
      </c:catAx>
      <c:valAx>
        <c:axId val="108341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25463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uk-UA" sz="2100" b="1" i="0" u="none" strike="noStrike" baseline="0" dirty="0" smtClean="0">
                <a:solidFill>
                  <a:schemeClr val="tx1"/>
                </a:solidFill>
                <a:effectLst/>
              </a:rPr>
              <a:t>Розподіл </a:t>
            </a:r>
            <a:r>
              <a:rPr lang="uk-UA" sz="2100" b="1" i="0" u="none" strike="noStrike" baseline="0" dirty="0">
                <a:solidFill>
                  <a:schemeClr val="tx1"/>
                </a:solidFill>
                <a:effectLst/>
              </a:rPr>
              <a:t>внесків у статутні капітали підпорядкованих </a:t>
            </a:r>
            <a:r>
              <a:rPr lang="uk-UA" sz="2100" b="1" i="0" u="none" strike="noStrike" baseline="0" dirty="0" err="1">
                <a:solidFill>
                  <a:schemeClr val="tx1"/>
                </a:solidFill>
                <a:effectLst/>
              </a:rPr>
              <a:t>ДЖГІ</a:t>
            </a:r>
            <a:r>
              <a:rPr lang="uk-UA" sz="2100" b="1" i="0" u="none" strike="noStrike" baseline="0" dirty="0">
                <a:solidFill>
                  <a:schemeClr val="tx1"/>
                </a:solidFill>
                <a:effectLst/>
              </a:rPr>
              <a:t> комунальних підприємств на </a:t>
            </a:r>
            <a:r>
              <a:rPr lang="uk-UA" sz="2100" b="1" i="0" u="none" strike="noStrike" baseline="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2100" b="1" i="0" u="none" strike="noStrike" baseline="0" dirty="0" smtClean="0">
                <a:solidFill>
                  <a:schemeClr val="tx1"/>
                </a:solidFill>
                <a:effectLst/>
              </a:rPr>
              <a:t>CAPEX </a:t>
            </a:r>
            <a:r>
              <a:rPr lang="uk-UA" sz="2100" b="1" i="0" u="none" strike="noStrike" baseline="0" dirty="0" smtClean="0">
                <a:solidFill>
                  <a:schemeClr val="tx1"/>
                </a:solidFill>
                <a:effectLst/>
              </a:rPr>
              <a:t>(</a:t>
            </a:r>
            <a:r>
              <a:rPr lang="uk-UA" sz="2100" b="1" i="0" u="none" strike="noStrike" baseline="0" dirty="0" err="1" smtClean="0">
                <a:solidFill>
                  <a:schemeClr val="tx1"/>
                </a:solidFill>
                <a:effectLst/>
              </a:rPr>
              <a:t>капвидатки</a:t>
            </a:r>
            <a:r>
              <a:rPr lang="uk-UA" sz="2100" b="1" i="0" u="none" strike="noStrike" baseline="0" dirty="0" smtClean="0">
                <a:solidFill>
                  <a:schemeClr val="tx1"/>
                </a:solidFill>
                <a:effectLst/>
              </a:rPr>
              <a:t>) у </a:t>
            </a:r>
            <a:r>
              <a:rPr lang="uk-UA" sz="2100" b="1" i="0" u="none" strike="noStrike" baseline="0" dirty="0">
                <a:solidFill>
                  <a:schemeClr val="tx1"/>
                </a:solidFill>
                <a:effectLst/>
              </a:rPr>
              <a:t>2021 році, </a:t>
            </a:r>
            <a:r>
              <a:rPr lang="uk-UA" sz="2100" b="1" i="0" u="none" strike="noStrike" baseline="0" dirty="0" err="1">
                <a:solidFill>
                  <a:schemeClr val="tx1"/>
                </a:solidFill>
                <a:effectLst/>
              </a:rPr>
              <a:t>тис.грн</a:t>
            </a:r>
            <a:r>
              <a:rPr lang="uk-UA" sz="2100" b="1" i="0" u="none" strike="noStrike" baseline="0" dirty="0">
                <a:solidFill>
                  <a:schemeClr val="tx1"/>
                </a:solidFill>
                <a:effectLst/>
              </a:rPr>
              <a:t>.</a:t>
            </a:r>
            <a:endParaRPr lang="uk-UA" sz="21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view3D>
      <c:rotX val="30"/>
      <c:rotY val="5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6284137584453148E-2"/>
          <c:y val="0.31016475685120315"/>
          <c:w val="0.65581821805465779"/>
          <c:h val="0.52925442598797778"/>
        </c:manualLayout>
      </c:layout>
      <c:pie3DChart>
        <c:varyColors val="1"/>
        <c:ser>
          <c:idx val="0"/>
          <c:order val="0"/>
          <c:spPr>
            <a:ln>
              <a:noFill/>
            </a:ln>
          </c:spPr>
          <c:explosion val="41"/>
          <c:dPt>
            <c:idx val="0"/>
            <c:bubble3D val="0"/>
            <c:spPr>
              <a:solidFill>
                <a:schemeClr val="accent1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3DE5-477D-A83D-C7B53C31B6D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3DE5-477D-A83D-C7B53C31B6D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3DE5-477D-A83D-C7B53C31B6D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3DE5-477D-A83D-C7B53C31B6DE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3DE5-477D-A83D-C7B53C31B6D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3DE5-477D-A83D-C7B53C31B6D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3DE5-477D-A83D-C7B53C31B6D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3DE5-477D-A83D-C7B53C31B6DE}"/>
              </c:ext>
            </c:extLst>
          </c:dPt>
          <c:dPt>
            <c:idx val="8"/>
            <c:bubble3D val="0"/>
            <c:spPr>
              <a:solidFill>
                <a:srgbClr val="C0000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3DE5-477D-A83D-C7B53C31B6DE}"/>
              </c:ext>
            </c:extLst>
          </c:dPt>
          <c:dLbls>
            <c:dLbl>
              <c:idx val="0"/>
              <c:layout>
                <c:manualLayout>
                  <c:x val="3.7684136709343945E-2"/>
                  <c:y val="3.014969478684202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2C4A6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DE5-477D-A83D-C7B53C31B6DE}"/>
                </c:ext>
              </c:extLst>
            </c:dLbl>
            <c:dLbl>
              <c:idx val="1"/>
              <c:layout>
                <c:manualLayout>
                  <c:x val="2.2610482025606327E-2"/>
                  <c:y val="2.551128020425085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5E321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DE5-477D-A83D-C7B53C31B6DE}"/>
                </c:ext>
              </c:extLst>
            </c:dLbl>
            <c:dLbl>
              <c:idx val="2"/>
              <c:layout>
                <c:manualLayout>
                  <c:x val="-3.3915723038409652E-2"/>
                  <c:y val="2.087286562165986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DE5-477D-A83D-C7B53C31B6DE}"/>
                </c:ext>
              </c:extLst>
            </c:dLbl>
            <c:dLbl>
              <c:idx val="3"/>
              <c:layout>
                <c:manualLayout>
                  <c:x val="-3.3915723038409631E-2"/>
                  <c:y val="9.276829165182076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664C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DE5-477D-A83D-C7B53C31B6DE}"/>
                </c:ext>
              </c:extLst>
            </c:dLbl>
            <c:dLbl>
              <c:idx val="4"/>
              <c:layout>
                <c:manualLayout>
                  <c:x val="-5.0245515612458713E-2"/>
                  <c:y val="-3.014969478684202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2C124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DE5-477D-A83D-C7B53C31B6DE}"/>
                </c:ext>
              </c:extLst>
            </c:dLbl>
            <c:dLbl>
              <c:idx val="5"/>
              <c:layout>
                <c:manualLayout>
                  <c:x val="-5.4013929283393117E-2"/>
                  <c:y val="-2.08728656216598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2C441C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DE5-477D-A83D-C7B53C31B6DE}"/>
                </c:ext>
              </c:extLst>
            </c:dLbl>
            <c:dLbl>
              <c:idx val="6"/>
              <c:layout>
                <c:manualLayout>
                  <c:x val="3.6427998819032567E-2"/>
                  <c:y val="-3.710731666072866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245C8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DE5-477D-A83D-C7B53C31B6DE}"/>
                </c:ext>
              </c:extLst>
            </c:dLbl>
            <c:dLbl>
              <c:idx val="7"/>
              <c:layout>
                <c:manualLayout>
                  <c:x val="1.2561378903114678E-2"/>
                  <c:y val="-2.31920729129554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642C08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DE5-477D-A83D-C7B53C31B6DE}"/>
                </c:ext>
              </c:extLst>
            </c:dLbl>
            <c:dLbl>
              <c:idx val="8"/>
              <c:layout>
                <c:manualLayout>
                  <c:x val="6.2806894515573392E-3"/>
                  <c:y val="-5.10225604085018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BD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DE5-477D-A83D-C7B53C31B6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(Лист1!$B$16,Лист1!$B$17,Лист1!$B$18,Лист1!$B$19,Лист1!$B$20,Лист1!$B$21,Лист1!$B$22,Лист1!$B$24,Лист1!$B$25)</c:f>
              <c:strCache>
                <c:ptCount val="9"/>
                <c:pt idx="0">
                  <c:v>ЛАД</c:v>
                </c:pt>
                <c:pt idx="1">
                  <c:v>ЛВК</c:v>
                </c:pt>
                <c:pt idx="2">
                  <c:v>ЛТЕ</c:v>
                </c:pt>
                <c:pt idx="3">
                  <c:v>ЗТЕ</c:v>
                </c:pt>
                <c:pt idx="4">
                  <c:v>Львівсвітло</c:v>
                </c:pt>
                <c:pt idx="5">
                  <c:v>Рембуд</c:v>
                </c:pt>
                <c:pt idx="6">
                  <c:v>Львіврембудпостач</c:v>
                </c:pt>
                <c:pt idx="7">
                  <c:v>ЛЕТ</c:v>
                </c:pt>
                <c:pt idx="8">
                  <c:v>АТП №1</c:v>
                </c:pt>
              </c:strCache>
            </c:strRef>
          </c:cat>
          <c:val>
            <c:numRef>
              <c:f>(Лист1!$F$16,Лист1!$F$17,Лист1!$F$18,Лист1!$F$19,Лист1!$F$20,Лист1!$F$21,Лист1!$F$22,Лист1!$F$24,Лист1!$F$25)</c:f>
              <c:numCache>
                <c:formatCode>#\ ##0.0</c:formatCode>
                <c:ptCount val="9"/>
                <c:pt idx="0">
                  <c:v>5000</c:v>
                </c:pt>
                <c:pt idx="1">
                  <c:v>74500</c:v>
                </c:pt>
                <c:pt idx="2">
                  <c:v>38000</c:v>
                </c:pt>
                <c:pt idx="3">
                  <c:v>11500</c:v>
                </c:pt>
                <c:pt idx="4">
                  <c:v>33000</c:v>
                </c:pt>
                <c:pt idx="5">
                  <c:v>2000</c:v>
                </c:pt>
                <c:pt idx="6">
                  <c:v>1500</c:v>
                </c:pt>
                <c:pt idx="7">
                  <c:v>24000</c:v>
                </c:pt>
                <c:pt idx="8">
                  <c:v>5500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3DE5-477D-A83D-C7B53C31B6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  <c:userShapes r:id="rId4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sz="2000" b="1" dirty="0" smtClean="0"/>
              <a:t>Результат </a:t>
            </a:r>
            <a:r>
              <a:rPr lang="uk-UA" sz="2000" b="1" dirty="0"/>
              <a:t>операційної діяльності </a:t>
            </a:r>
            <a:r>
              <a:rPr lang="uk-UA" sz="2000" b="1" dirty="0" smtClean="0"/>
              <a:t>львівських комунальних підприємств </a:t>
            </a:r>
            <a:endParaRPr lang="en-US" sz="2000" b="1" dirty="0"/>
          </a:p>
          <a:p>
            <a:pPr>
              <a:defRPr sz="2000" b="1"/>
            </a:pPr>
            <a:r>
              <a:rPr lang="uk-UA" sz="2000" b="1" dirty="0"/>
              <a:t>за </a:t>
            </a:r>
            <a:r>
              <a:rPr lang="uk-UA" sz="2000" b="1" dirty="0" smtClean="0"/>
              <a:t>2019-2020 роки, </a:t>
            </a:r>
            <a:r>
              <a:rPr lang="uk-UA" sz="2000" b="1" dirty="0"/>
              <a:t>тис.грн.</a:t>
            </a:r>
          </a:p>
          <a:p>
            <a:pPr>
              <a:defRPr sz="2000" b="1"/>
            </a:pPr>
            <a:endParaRPr lang="uk-UA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0.10439657223610757"/>
          <c:y val="0.41402718618287376"/>
          <c:w val="0.87635194806914429"/>
          <c:h val="0.521069568873236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Лист1!$G$1</c:f>
              <c:strCache>
                <c:ptCount val="1"/>
                <c:pt idx="0">
                  <c:v>Факт 2019 року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Лист1!$F$2:$F$8</c:f>
              <c:strCache>
                <c:ptCount val="7"/>
                <c:pt idx="0">
                  <c:v>ЛТЕ</c:v>
                </c:pt>
                <c:pt idx="1">
                  <c:v>ЛЕТ</c:v>
                </c:pt>
                <c:pt idx="2">
                  <c:v>АТП №1</c:v>
                </c:pt>
                <c:pt idx="3">
                  <c:v>ЗТЕ</c:v>
                </c:pt>
                <c:pt idx="4">
                  <c:v>ЛАД</c:v>
                </c:pt>
                <c:pt idx="5">
                  <c:v>ЛВК</c:v>
                </c:pt>
                <c:pt idx="6">
                  <c:v>Львівсвітло</c:v>
                </c:pt>
              </c:strCache>
            </c:strRef>
          </c:cat>
          <c:val>
            <c:numRef>
              <c:f>Лист1!$G$2:$G$8</c:f>
              <c:numCache>
                <c:formatCode>#,##0</c:formatCode>
                <c:ptCount val="7"/>
                <c:pt idx="0">
                  <c:v>-197049.25092999998</c:v>
                </c:pt>
                <c:pt idx="1">
                  <c:v>-22282</c:v>
                </c:pt>
                <c:pt idx="2">
                  <c:v>-8434</c:v>
                </c:pt>
                <c:pt idx="3">
                  <c:v>-30118.771000000081</c:v>
                </c:pt>
                <c:pt idx="4">
                  <c:v>-12513.652463439599</c:v>
                </c:pt>
                <c:pt idx="5">
                  <c:v>-78752.215030000021</c:v>
                </c:pt>
                <c:pt idx="6">
                  <c:v>-6947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B0-4611-8851-21E7FE37B89E}"/>
            </c:ext>
          </c:extLst>
        </c:ser>
        <c:ser>
          <c:idx val="1"/>
          <c:order val="1"/>
          <c:tx>
            <c:strRef>
              <c:f>Лист1!$H$1</c:f>
              <c:strCache>
                <c:ptCount val="1"/>
                <c:pt idx="0">
                  <c:v>FC 2020 року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Лист1!$F$2:$F$8</c:f>
              <c:strCache>
                <c:ptCount val="7"/>
                <c:pt idx="0">
                  <c:v>ЛТЕ</c:v>
                </c:pt>
                <c:pt idx="1">
                  <c:v>ЛЕТ</c:v>
                </c:pt>
                <c:pt idx="2">
                  <c:v>АТП №1</c:v>
                </c:pt>
                <c:pt idx="3">
                  <c:v>ЗТЕ</c:v>
                </c:pt>
                <c:pt idx="4">
                  <c:v>ЛАД</c:v>
                </c:pt>
                <c:pt idx="5">
                  <c:v>ЛВК</c:v>
                </c:pt>
                <c:pt idx="6">
                  <c:v>Львівсвітло</c:v>
                </c:pt>
              </c:strCache>
            </c:strRef>
          </c:cat>
          <c:val>
            <c:numRef>
              <c:f>Лист1!$H$2:$H$8</c:f>
              <c:numCache>
                <c:formatCode>#,##0</c:formatCode>
                <c:ptCount val="7"/>
                <c:pt idx="0">
                  <c:v>-167971</c:v>
                </c:pt>
                <c:pt idx="1">
                  <c:v>-70108</c:v>
                </c:pt>
                <c:pt idx="2">
                  <c:v>-37980</c:v>
                </c:pt>
                <c:pt idx="3">
                  <c:v>-36080</c:v>
                </c:pt>
                <c:pt idx="4">
                  <c:v>-22747</c:v>
                </c:pt>
                <c:pt idx="5">
                  <c:v>-15353</c:v>
                </c:pt>
                <c:pt idx="6">
                  <c:v>-991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B0-4611-8851-21E7FE37B8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6201056"/>
        <c:axId val="526206632"/>
      </c:barChart>
      <c:catAx>
        <c:axId val="526201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6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526206632"/>
        <c:crosses val="autoZero"/>
        <c:auto val="1"/>
        <c:lblAlgn val="ctr"/>
        <c:lblOffset val="100"/>
        <c:noMultiLvlLbl val="0"/>
      </c:catAx>
      <c:valAx>
        <c:axId val="526206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526201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uk-UA" sz="2400" b="1" dirty="0">
                <a:solidFill>
                  <a:schemeClr val="tx1"/>
                </a:solidFill>
              </a:rPr>
              <a:t>Фінансування</a:t>
            </a:r>
            <a:r>
              <a:rPr lang="uk-UA" sz="2400" b="1" baseline="0" dirty="0">
                <a:solidFill>
                  <a:schemeClr val="tx1"/>
                </a:solidFill>
              </a:rPr>
              <a:t> </a:t>
            </a:r>
            <a:r>
              <a:rPr lang="uk-UA" sz="2400" b="1" baseline="0" dirty="0" smtClean="0">
                <a:solidFill>
                  <a:schemeClr val="tx1"/>
                </a:solidFill>
              </a:rPr>
              <a:t>внесків </a:t>
            </a:r>
            <a:r>
              <a:rPr lang="uk-UA" sz="2400" b="1" baseline="0" dirty="0">
                <a:solidFill>
                  <a:schemeClr val="tx1"/>
                </a:solidFill>
              </a:rPr>
              <a:t>у статутні капітали львівських комунальних підприємств у 2020 році, тис.грн.</a:t>
            </a:r>
            <a:endParaRPr lang="uk-UA" sz="2400" b="1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0.11586598720477119"/>
          <c:y val="0.37560940359849215"/>
          <c:w val="0.88358519237394861"/>
          <c:h val="0.37707139140307439"/>
        </c:manualLayout>
      </c:layout>
      <c:barChart>
        <c:barDir val="col"/>
        <c:grouping val="clustered"/>
        <c:varyColors val="0"/>
        <c:ser>
          <c:idx val="0"/>
          <c:order val="0"/>
          <c:tx>
            <c:v>Операційна діяльність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Лист1!$A$3:$A$9</c:f>
              <c:strCache>
                <c:ptCount val="7"/>
                <c:pt idx="0">
                  <c:v>Львівтеплоенерго</c:v>
                </c:pt>
                <c:pt idx="1">
                  <c:v>Львівелектротранс</c:v>
                </c:pt>
                <c:pt idx="2">
                  <c:v>Львівводоканал</c:v>
                </c:pt>
                <c:pt idx="3">
                  <c:v>Залізничнетеплоенерго</c:v>
                </c:pt>
                <c:pt idx="4">
                  <c:v>ЛК АТП №1</c:v>
                </c:pt>
                <c:pt idx="5">
                  <c:v>Львівавтодор</c:v>
                </c:pt>
                <c:pt idx="6">
                  <c:v>Львівсвітло</c:v>
                </c:pt>
              </c:strCache>
            </c:strRef>
          </c:cat>
          <c:val>
            <c:numRef>
              <c:f>Лист1!$B$3:$B$9</c:f>
              <c:numCache>
                <c:formatCode>#,##0</c:formatCode>
                <c:ptCount val="7"/>
                <c:pt idx="0">
                  <c:v>115720</c:v>
                </c:pt>
                <c:pt idx="1">
                  <c:v>62500</c:v>
                </c:pt>
                <c:pt idx="2">
                  <c:v>50000</c:v>
                </c:pt>
                <c:pt idx="3">
                  <c:v>24937.3</c:v>
                </c:pt>
                <c:pt idx="4">
                  <c:v>20000</c:v>
                </c:pt>
                <c:pt idx="5">
                  <c:v>15000</c:v>
                </c:pt>
                <c:pt idx="6">
                  <c:v>2490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AF-4E1C-B0A8-0D17D8A541B2}"/>
            </c:ext>
          </c:extLst>
        </c:ser>
        <c:ser>
          <c:idx val="1"/>
          <c:order val="1"/>
          <c:tx>
            <c:v>CAPEX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1AF-4E1C-B0A8-0D17D8A541B2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1AF-4E1C-B0A8-0D17D8A541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Лист1!$A$3:$A$9</c:f>
              <c:strCache>
                <c:ptCount val="7"/>
                <c:pt idx="0">
                  <c:v>Львівтеплоенерго</c:v>
                </c:pt>
                <c:pt idx="1">
                  <c:v>Львівелектротранс</c:v>
                </c:pt>
                <c:pt idx="2">
                  <c:v>Львівводоканал</c:v>
                </c:pt>
                <c:pt idx="3">
                  <c:v>Залізничнетеплоенерго</c:v>
                </c:pt>
                <c:pt idx="4">
                  <c:v>ЛК АТП №1</c:v>
                </c:pt>
                <c:pt idx="5">
                  <c:v>Львівавтодор</c:v>
                </c:pt>
                <c:pt idx="6">
                  <c:v>Львівсвітло</c:v>
                </c:pt>
              </c:strCache>
            </c:strRef>
          </c:cat>
          <c:val>
            <c:numRef>
              <c:f>Лист1!$C$3:$C$9</c:f>
              <c:numCache>
                <c:formatCode>#,##0</c:formatCode>
                <c:ptCount val="7"/>
                <c:pt idx="0">
                  <c:v>29652</c:v>
                </c:pt>
                <c:pt idx="1">
                  <c:v>10000.029999999999</c:v>
                </c:pt>
                <c:pt idx="2">
                  <c:v>85499.546910000005</c:v>
                </c:pt>
                <c:pt idx="3">
                  <c:v>0</c:v>
                </c:pt>
                <c:pt idx="4">
                  <c:v>160917</c:v>
                </c:pt>
                <c:pt idx="5">
                  <c:v>0</c:v>
                </c:pt>
                <c:pt idx="6">
                  <c:v>4500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1AF-4E1C-B0A8-0D17D8A541B2}"/>
            </c:ext>
          </c:extLst>
        </c:ser>
        <c:ser>
          <c:idx val="2"/>
          <c:order val="2"/>
          <c:tx>
            <c:v>Кредити ЄБРР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1AF-4E1C-B0A8-0D17D8A541B2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1AF-4E1C-B0A8-0D17D8A541B2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1AF-4E1C-B0A8-0D17D8A541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Лист1!$A$3:$A$9</c:f>
              <c:strCache>
                <c:ptCount val="7"/>
                <c:pt idx="0">
                  <c:v>Львівтеплоенерго</c:v>
                </c:pt>
                <c:pt idx="1">
                  <c:v>Львівелектротранс</c:v>
                </c:pt>
                <c:pt idx="2">
                  <c:v>Львівводоканал</c:v>
                </c:pt>
                <c:pt idx="3">
                  <c:v>Залізничнетеплоенерго</c:v>
                </c:pt>
                <c:pt idx="4">
                  <c:v>ЛК АТП №1</c:v>
                </c:pt>
                <c:pt idx="5">
                  <c:v>Львівавтодор</c:v>
                </c:pt>
                <c:pt idx="6">
                  <c:v>Львівсвітло</c:v>
                </c:pt>
              </c:strCache>
            </c:strRef>
          </c:cat>
          <c:val>
            <c:numRef>
              <c:f>Лист1!$D$3:$D$9</c:f>
              <c:numCache>
                <c:formatCode>#,##0</c:formatCode>
                <c:ptCount val="7"/>
                <c:pt idx="0">
                  <c:v>48300</c:v>
                </c:pt>
                <c:pt idx="1">
                  <c:v>91349.996499999994</c:v>
                </c:pt>
                <c:pt idx="2">
                  <c:v>18149.400000000001</c:v>
                </c:pt>
                <c:pt idx="3">
                  <c:v>0</c:v>
                </c:pt>
                <c:pt idx="4">
                  <c:v>0</c:v>
                </c:pt>
                <c:pt idx="5">
                  <c:v>147372.86891000002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1AF-4E1C-B0A8-0D17D8A541B2}"/>
            </c:ext>
          </c:extLst>
        </c:ser>
        <c:ser>
          <c:idx val="3"/>
          <c:order val="3"/>
          <c:tx>
            <c:v>Кредити МБРР, відсотки, ПДВ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1AF-4E1C-B0A8-0D17D8A541B2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1AF-4E1C-B0A8-0D17D8A541B2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1AF-4E1C-B0A8-0D17D8A541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Лист1!$A$3:$A$9</c:f>
              <c:strCache>
                <c:ptCount val="7"/>
                <c:pt idx="0">
                  <c:v>Львівтеплоенерго</c:v>
                </c:pt>
                <c:pt idx="1">
                  <c:v>Львівелектротранс</c:v>
                </c:pt>
                <c:pt idx="2">
                  <c:v>Львівводоканал</c:v>
                </c:pt>
                <c:pt idx="3">
                  <c:v>Залізничнетеплоенерго</c:v>
                </c:pt>
                <c:pt idx="4">
                  <c:v>ЛК АТП №1</c:v>
                </c:pt>
                <c:pt idx="5">
                  <c:v>Львівавтодор</c:v>
                </c:pt>
                <c:pt idx="6">
                  <c:v>Львівсвітло</c:v>
                </c:pt>
              </c:strCache>
            </c:strRef>
          </c:cat>
          <c:val>
            <c:numRef>
              <c:f>Лист1!$E$3:$E$9</c:f>
              <c:numCache>
                <c:formatCode>#,##0</c:formatCode>
                <c:ptCount val="7"/>
                <c:pt idx="1">
                  <c:v>10000</c:v>
                </c:pt>
                <c:pt idx="2">
                  <c:v>100345</c:v>
                </c:pt>
                <c:pt idx="3">
                  <c:v>0</c:v>
                </c:pt>
                <c:pt idx="4">
                  <c:v>0</c:v>
                </c:pt>
                <c:pt idx="5">
                  <c:v>21627.09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1AF-4E1C-B0A8-0D17D8A541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2"/>
        <c:axId val="507265120"/>
        <c:axId val="507265776"/>
      </c:barChart>
      <c:catAx>
        <c:axId val="507265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260000" spcFirstLastPara="1" vertOverflow="ellipsis" wrap="square" anchor="ctr" anchorCtr="0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507265776"/>
        <c:crosses val="autoZero"/>
        <c:auto val="1"/>
        <c:lblAlgn val="ctr"/>
        <c:lblOffset val="100"/>
        <c:noMultiLvlLbl val="0"/>
      </c:catAx>
      <c:valAx>
        <c:axId val="507265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507265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uk-UA" sz="2000" b="1" i="0" baseline="0" dirty="0" smtClean="0">
                <a:solidFill>
                  <a:schemeClr val="tx1"/>
                </a:solidFill>
                <a:effectLst/>
              </a:rPr>
              <a:t>Розподіл внесків </a:t>
            </a:r>
            <a:r>
              <a:rPr lang="uk-UA" sz="2000" b="1" i="0" baseline="0" dirty="0">
                <a:solidFill>
                  <a:schemeClr val="tx1"/>
                </a:solidFill>
                <a:effectLst/>
              </a:rPr>
              <a:t>у статутні капітали </a:t>
            </a:r>
            <a:r>
              <a:rPr lang="uk-UA" sz="2000" b="1" i="0" baseline="0" dirty="0" smtClean="0">
                <a:solidFill>
                  <a:schemeClr val="tx1"/>
                </a:solidFill>
                <a:effectLst/>
              </a:rPr>
              <a:t>львівських </a:t>
            </a:r>
            <a:r>
              <a:rPr lang="uk-UA" sz="2000" b="1" i="0" baseline="0" dirty="0">
                <a:solidFill>
                  <a:schemeClr val="tx1"/>
                </a:solidFill>
                <a:effectLst/>
              </a:rPr>
              <a:t>комунальних підприємств для покриття збитків </a:t>
            </a:r>
            <a:r>
              <a:rPr lang="uk-UA" sz="2000" b="1" i="0" baseline="0" dirty="0" smtClean="0">
                <a:solidFill>
                  <a:schemeClr val="tx1"/>
                </a:solidFill>
                <a:effectLst/>
              </a:rPr>
              <a:t>їх операційної </a:t>
            </a:r>
            <a:r>
              <a:rPr lang="uk-UA" sz="2000" b="1" i="0" baseline="0" dirty="0">
                <a:solidFill>
                  <a:schemeClr val="tx1"/>
                </a:solidFill>
                <a:effectLst/>
              </a:rPr>
              <a:t>діяльності </a:t>
            </a:r>
            <a:endParaRPr lang="uk-UA" sz="2000" b="1" i="0" baseline="0" dirty="0" smtClean="0">
              <a:solidFill>
                <a:schemeClr val="tx1"/>
              </a:solidFill>
              <a:effectLst/>
            </a:endParaRPr>
          </a:p>
          <a:p>
            <a:pPr>
              <a:defRPr sz="2000">
                <a:solidFill>
                  <a:schemeClr val="tx1"/>
                </a:solidFill>
              </a:defRPr>
            </a:pPr>
            <a:r>
              <a:rPr lang="uk-UA" sz="2000" b="1" i="0" baseline="0" dirty="0" smtClean="0">
                <a:solidFill>
                  <a:schemeClr val="tx1"/>
                </a:solidFill>
                <a:effectLst/>
              </a:rPr>
              <a:t>у </a:t>
            </a:r>
            <a:r>
              <a:rPr lang="uk-UA" sz="2000" b="1" i="0" baseline="0" dirty="0">
                <a:solidFill>
                  <a:schemeClr val="tx1"/>
                </a:solidFill>
                <a:effectLst/>
              </a:rPr>
              <a:t>2021 </a:t>
            </a:r>
            <a:r>
              <a:rPr lang="uk-UA" sz="2000" b="1" i="0" baseline="0" dirty="0" smtClean="0">
                <a:solidFill>
                  <a:schemeClr val="tx1"/>
                </a:solidFill>
                <a:effectLst/>
              </a:rPr>
              <a:t>році, </a:t>
            </a:r>
            <a:r>
              <a:rPr lang="uk-UA" sz="2000" b="1" i="0" baseline="0" dirty="0" err="1">
                <a:solidFill>
                  <a:schemeClr val="tx1"/>
                </a:solidFill>
                <a:effectLst/>
              </a:rPr>
              <a:t>тис.грн</a:t>
            </a:r>
            <a:r>
              <a:rPr lang="uk-UA" sz="2000" b="1" i="0" baseline="0" dirty="0">
                <a:solidFill>
                  <a:schemeClr val="tx1"/>
                </a:solidFill>
                <a:effectLst/>
              </a:rPr>
              <a:t>.</a:t>
            </a:r>
            <a:endParaRPr lang="uk-UA" sz="2000" dirty="0">
              <a:solidFill>
                <a:schemeClr val="tx1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view3D>
      <c:rotX val="30"/>
      <c:rotY val="222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8539943655553963E-2"/>
          <c:y val="0.30719292566681539"/>
          <c:w val="0.76816724268864578"/>
          <c:h val="0.54811630747077555"/>
        </c:manualLayout>
      </c:layout>
      <c:pie3DChart>
        <c:varyColors val="1"/>
        <c:ser>
          <c:idx val="0"/>
          <c:order val="0"/>
          <c:spPr>
            <a:ln>
              <a:noFill/>
            </a:ln>
          </c:spPr>
          <c:explosion val="11"/>
          <c:dPt>
            <c:idx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BDFD-4F09-BD2B-5F8A0BA919C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BDFD-4F09-BD2B-5F8A0BA919C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BDFD-4F09-BD2B-5F8A0BA919C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BDFD-4F09-BD2B-5F8A0BA919C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BDFD-4F09-BD2B-5F8A0BA919C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BDFD-4F09-BD2B-5F8A0BA919C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BDFD-4F09-BD2B-5F8A0BA919C7}"/>
              </c:ext>
            </c:extLst>
          </c:dPt>
          <c:dLbls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DFD-4F09-BD2B-5F8A0BA919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'ДЖГІ (оновл)'!$D$28:$D$34</c:f>
              <c:strCache>
                <c:ptCount val="7"/>
                <c:pt idx="0">
                  <c:v>ЛТЕ</c:v>
                </c:pt>
                <c:pt idx="1">
                  <c:v>ЗТЕ</c:v>
                </c:pt>
                <c:pt idx="2">
                  <c:v>ЛВК</c:v>
                </c:pt>
                <c:pt idx="3">
                  <c:v>ЛЕТ</c:v>
                </c:pt>
                <c:pt idx="4">
                  <c:v>АТП №1</c:v>
                </c:pt>
                <c:pt idx="5">
                  <c:v>ЛАД</c:v>
                </c:pt>
                <c:pt idx="6">
                  <c:v>Львівсвітло</c:v>
                </c:pt>
              </c:strCache>
            </c:strRef>
          </c:cat>
          <c:val>
            <c:numRef>
              <c:f>'ДЖГІ (оновл)'!$G$28:$G$34</c:f>
              <c:numCache>
                <c:formatCode>#,##0</c:formatCode>
                <c:ptCount val="7"/>
                <c:pt idx="0">
                  <c:v>170000</c:v>
                </c:pt>
                <c:pt idx="1">
                  <c:v>40000</c:v>
                </c:pt>
                <c:pt idx="2">
                  <c:v>55000</c:v>
                </c:pt>
                <c:pt idx="3">
                  <c:v>50000</c:v>
                </c:pt>
                <c:pt idx="4">
                  <c:v>36000</c:v>
                </c:pt>
                <c:pt idx="5">
                  <c:v>35000</c:v>
                </c:pt>
                <c:pt idx="6">
                  <c:v>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DFD-4F09-BD2B-5F8A0BA919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uk-UA" sz="2000" b="1" baseline="0" dirty="0" smtClean="0">
                <a:solidFill>
                  <a:schemeClr val="tx1"/>
                </a:solidFill>
              </a:rPr>
              <a:t>Порівняння показників внесків у статутні капітали львівських комунальних підприємств для покриття збитків їх операційної діяльності згідно фінплану та пропозицій до бюджету розвитку на 2021 рік, </a:t>
            </a:r>
            <a:r>
              <a:rPr lang="uk-UA" sz="2000" b="1" baseline="0" dirty="0" err="1" smtClean="0">
                <a:solidFill>
                  <a:schemeClr val="tx1"/>
                </a:solidFill>
              </a:rPr>
              <a:t>тис.грн</a:t>
            </a:r>
            <a:r>
              <a:rPr lang="uk-UA" sz="2000" b="1" baseline="0" dirty="0" smtClean="0">
                <a:solidFill>
                  <a:schemeClr val="tx1"/>
                </a:solidFill>
              </a:rPr>
              <a:t>.</a:t>
            </a:r>
            <a:endParaRPr lang="uk-UA" sz="20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4.8623918648651517E-2"/>
          <c:y val="0.31871479684584908"/>
          <c:w val="0.94454901438963546"/>
          <c:h val="0.50320927180324515"/>
        </c:manualLayout>
      </c:layout>
      <c:barChart>
        <c:barDir val="col"/>
        <c:grouping val="clustered"/>
        <c:varyColors val="0"/>
        <c:ser>
          <c:idx val="1"/>
          <c:order val="0"/>
          <c:tx>
            <c:v>Фінплан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'ДЖГІ (оновл)'!$D$28:$D$34</c:f>
              <c:strCache>
                <c:ptCount val="7"/>
                <c:pt idx="0">
                  <c:v>ЛТЕ</c:v>
                </c:pt>
                <c:pt idx="1">
                  <c:v>ЗТЕ</c:v>
                </c:pt>
                <c:pt idx="2">
                  <c:v>ЛВК</c:v>
                </c:pt>
                <c:pt idx="3">
                  <c:v>ЛЕТ</c:v>
                </c:pt>
                <c:pt idx="4">
                  <c:v>АТП №1</c:v>
                </c:pt>
                <c:pt idx="5">
                  <c:v>ЛАД</c:v>
                </c:pt>
                <c:pt idx="6">
                  <c:v>Львівсвітло</c:v>
                </c:pt>
              </c:strCache>
            </c:strRef>
          </c:cat>
          <c:val>
            <c:numRef>
              <c:f>'ДЖГІ (оновл)'!$H$28:$H$34</c:f>
              <c:numCache>
                <c:formatCode>#,##0</c:formatCode>
                <c:ptCount val="7"/>
                <c:pt idx="0">
                  <c:v>428079</c:v>
                </c:pt>
                <c:pt idx="1">
                  <c:v>64580</c:v>
                </c:pt>
                <c:pt idx="2">
                  <c:v>64145</c:v>
                </c:pt>
                <c:pt idx="3">
                  <c:v>70393</c:v>
                </c:pt>
                <c:pt idx="4">
                  <c:v>76000</c:v>
                </c:pt>
                <c:pt idx="5">
                  <c:v>76455</c:v>
                </c:pt>
                <c:pt idx="6">
                  <c:v>3712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45-4E11-98D2-EA1DDECBE88B}"/>
            </c:ext>
          </c:extLst>
        </c:ser>
        <c:ser>
          <c:idx val="0"/>
          <c:order val="1"/>
          <c:tx>
            <c:v>Бюджет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'ДЖГІ (оновл)'!$D$28:$D$34</c:f>
              <c:strCache>
                <c:ptCount val="7"/>
                <c:pt idx="0">
                  <c:v>ЛТЕ</c:v>
                </c:pt>
                <c:pt idx="1">
                  <c:v>ЗТЕ</c:v>
                </c:pt>
                <c:pt idx="2">
                  <c:v>ЛВК</c:v>
                </c:pt>
                <c:pt idx="3">
                  <c:v>ЛЕТ</c:v>
                </c:pt>
                <c:pt idx="4">
                  <c:v>АТП №1</c:v>
                </c:pt>
                <c:pt idx="5">
                  <c:v>ЛАД</c:v>
                </c:pt>
                <c:pt idx="6">
                  <c:v>Львівсвітло</c:v>
                </c:pt>
              </c:strCache>
            </c:strRef>
          </c:cat>
          <c:val>
            <c:numRef>
              <c:f>'ДЖГІ (оновл)'!$G$28:$G$34</c:f>
              <c:numCache>
                <c:formatCode>#,##0</c:formatCode>
                <c:ptCount val="7"/>
                <c:pt idx="0">
                  <c:v>170000</c:v>
                </c:pt>
                <c:pt idx="1">
                  <c:v>40000</c:v>
                </c:pt>
                <c:pt idx="2">
                  <c:v>55000</c:v>
                </c:pt>
                <c:pt idx="3">
                  <c:v>50000</c:v>
                </c:pt>
                <c:pt idx="4">
                  <c:v>36000</c:v>
                </c:pt>
                <c:pt idx="5">
                  <c:v>35000</c:v>
                </c:pt>
                <c:pt idx="6">
                  <c:v>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45-4E11-98D2-EA1DDECBE8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9"/>
        <c:axId val="580098176"/>
        <c:axId val="580102112"/>
      </c:barChart>
      <c:lineChart>
        <c:grouping val="standard"/>
        <c:varyColors val="0"/>
        <c:ser>
          <c:idx val="2"/>
          <c:order val="2"/>
          <c:tx>
            <c:v>Різниця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3.8186720930999708E-3"/>
                  <c:y val="-8.03236741508365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745-4E11-98D2-EA1DDECBE88B}"/>
                </c:ext>
              </c:extLst>
            </c:dLbl>
            <c:dLbl>
              <c:idx val="1"/>
              <c:layout>
                <c:manualLayout>
                  <c:x val="1.9343540267027726E-2"/>
                  <c:y val="-6.51273033655431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745-4E11-98D2-EA1DDECBE88B}"/>
                </c:ext>
              </c:extLst>
            </c:dLbl>
            <c:dLbl>
              <c:idx val="2"/>
              <c:layout>
                <c:manualLayout>
                  <c:x val="2.777180682849761E-2"/>
                  <c:y val="-8.68364044873908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745-4E11-98D2-EA1DDECBE88B}"/>
                </c:ext>
              </c:extLst>
            </c:dLbl>
            <c:dLbl>
              <c:idx val="3"/>
              <c:layout>
                <c:manualLayout>
                  <c:x val="2.6468069379695189E-2"/>
                  <c:y val="-6.72982134777279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745-4E11-98D2-EA1DDECBE88B}"/>
                </c:ext>
              </c:extLst>
            </c:dLbl>
            <c:dLbl>
              <c:idx val="4"/>
              <c:layout>
                <c:manualLayout>
                  <c:x val="2.5232253168335977E-2"/>
                  <c:y val="-0.1063745954970537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745-4E11-98D2-EA1DDECBE88B}"/>
                </c:ext>
              </c:extLst>
            </c:dLbl>
            <c:dLbl>
              <c:idx val="5"/>
              <c:layout>
                <c:manualLayout>
                  <c:x val="3.0175518013772832E-2"/>
                  <c:y val="-0.1237418763945320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745-4E11-98D2-EA1DDECBE88B}"/>
                </c:ext>
              </c:extLst>
            </c:dLbl>
            <c:dLbl>
              <c:idx val="6"/>
              <c:layout>
                <c:manualLayout>
                  <c:x val="2.0187009158371211E-2"/>
                  <c:y val="-6.72982134777280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745-4E11-98D2-EA1DDECBE8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'ДЖГІ (оновл)'!$I$28:$I$34</c:f>
              <c:numCache>
                <c:formatCode>#,##0</c:formatCode>
                <c:ptCount val="7"/>
                <c:pt idx="0">
                  <c:v>258079</c:v>
                </c:pt>
                <c:pt idx="1">
                  <c:v>24580</c:v>
                </c:pt>
                <c:pt idx="2">
                  <c:v>9145</c:v>
                </c:pt>
                <c:pt idx="3">
                  <c:v>20393</c:v>
                </c:pt>
                <c:pt idx="4">
                  <c:v>40000</c:v>
                </c:pt>
                <c:pt idx="5">
                  <c:v>41455</c:v>
                </c:pt>
                <c:pt idx="6">
                  <c:v>712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745-4E11-98D2-EA1DDECBE8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0098176"/>
        <c:axId val="580102112"/>
      </c:lineChart>
      <c:catAx>
        <c:axId val="580098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580102112"/>
        <c:crosses val="autoZero"/>
        <c:auto val="1"/>
        <c:lblAlgn val="ctr"/>
        <c:lblOffset val="100"/>
        <c:noMultiLvlLbl val="0"/>
      </c:catAx>
      <c:valAx>
        <c:axId val="580102112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580098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6203614441300621"/>
          <c:y val="0.2141824407046557"/>
          <c:w val="0.46671591767284326"/>
          <c:h val="7.17789911225319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uk-UA" sz="2400" b="1" i="0" baseline="0" dirty="0" smtClean="0">
                <a:solidFill>
                  <a:schemeClr val="tx1"/>
                </a:solidFill>
                <a:effectLst/>
              </a:rPr>
              <a:t>Доходи, витрати та </a:t>
            </a:r>
            <a:r>
              <a:rPr lang="en-US" sz="2400" b="1" i="0" baseline="0" dirty="0" smtClean="0">
                <a:solidFill>
                  <a:schemeClr val="tx1"/>
                </a:solidFill>
                <a:effectLst/>
              </a:rPr>
              <a:t>EBITDA</a:t>
            </a:r>
            <a:r>
              <a:rPr lang="uk-UA" sz="2400" b="1" i="0" baseline="0" dirty="0" smtClean="0">
                <a:solidFill>
                  <a:schemeClr val="tx1"/>
                </a:solidFill>
                <a:effectLst/>
              </a:rPr>
              <a:t> ЛМКП “Львівтеплоенерго”</a:t>
            </a:r>
          </a:p>
          <a:p>
            <a:pPr>
              <a:defRPr sz="2400">
                <a:solidFill>
                  <a:schemeClr val="tx1"/>
                </a:solidFill>
              </a:defRPr>
            </a:pPr>
            <a:r>
              <a:rPr lang="uk-UA" sz="2400" b="1" i="0" baseline="0" dirty="0" smtClean="0">
                <a:solidFill>
                  <a:schemeClr val="tx1"/>
                </a:solidFill>
                <a:effectLst/>
              </a:rPr>
              <a:t>за </a:t>
            </a:r>
            <a:r>
              <a:rPr lang="uk-UA" sz="2400" b="1" i="0" baseline="0" dirty="0">
                <a:solidFill>
                  <a:schemeClr val="tx1"/>
                </a:solidFill>
                <a:effectLst/>
              </a:rPr>
              <a:t>2019-2020 роки та план 2021 рік, </a:t>
            </a:r>
            <a:r>
              <a:rPr lang="uk-UA" sz="2400" b="1" i="0" baseline="0" dirty="0" smtClean="0">
                <a:solidFill>
                  <a:schemeClr val="tx1"/>
                </a:solidFill>
                <a:effectLst/>
              </a:rPr>
              <a:t>тис грн</a:t>
            </a:r>
            <a:endParaRPr lang="uk-UA" sz="24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592516398307548"/>
          <c:y val="2.1869233986117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6.5073803856661658E-2"/>
          <c:y val="0.16293121940215219"/>
          <c:w val="0.91792748414473346"/>
          <c:h val="0.649017426449831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ЛТЕ!$B$5</c:f>
              <c:strCache>
                <c:ptCount val="1"/>
                <c:pt idx="0">
                  <c:v>Загальні надходження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ЛТЕ!$C$4:$F$4</c:f>
              <c:strCache>
                <c:ptCount val="4"/>
                <c:pt idx="0">
                  <c:v>Факт 2019</c:v>
                </c:pt>
                <c:pt idx="1">
                  <c:v>План 2020</c:v>
                </c:pt>
                <c:pt idx="2">
                  <c:v>FC 2020 (листопад)</c:v>
                </c:pt>
                <c:pt idx="3">
                  <c:v>План 2021</c:v>
                </c:pt>
              </c:strCache>
            </c:strRef>
          </c:cat>
          <c:val>
            <c:numRef>
              <c:f>ЛТЕ!$C$5:$F$5</c:f>
              <c:numCache>
                <c:formatCode>#,##0</c:formatCode>
                <c:ptCount val="4"/>
                <c:pt idx="0">
                  <c:v>1238249.2036099997</c:v>
                </c:pt>
                <c:pt idx="1">
                  <c:v>1452493.8243506791</c:v>
                </c:pt>
                <c:pt idx="2">
                  <c:v>1285675.2200698252</c:v>
                </c:pt>
                <c:pt idx="3">
                  <c:v>1606605.9362420351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D6-4A7D-A813-299149079623}"/>
            </c:ext>
          </c:extLst>
        </c:ser>
        <c:ser>
          <c:idx val="1"/>
          <c:order val="1"/>
          <c:tx>
            <c:strRef>
              <c:f>ЛТЕ!$B$6</c:f>
              <c:strCache>
                <c:ptCount val="1"/>
                <c:pt idx="0">
                  <c:v>Загальні витрати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ЛТЕ!$C$4:$F$4</c:f>
              <c:strCache>
                <c:ptCount val="4"/>
                <c:pt idx="0">
                  <c:v>Факт 2019</c:v>
                </c:pt>
                <c:pt idx="1">
                  <c:v>План 2020</c:v>
                </c:pt>
                <c:pt idx="2">
                  <c:v>FC 2020 (листопад)</c:v>
                </c:pt>
                <c:pt idx="3">
                  <c:v>План 2021</c:v>
                </c:pt>
              </c:strCache>
            </c:strRef>
          </c:cat>
          <c:val>
            <c:numRef>
              <c:f>ЛТЕ!$C$6:$F$6</c:f>
              <c:numCache>
                <c:formatCode>#,##0</c:formatCode>
                <c:ptCount val="4"/>
                <c:pt idx="0">
                  <c:v>1526092.12589</c:v>
                </c:pt>
                <c:pt idx="1">
                  <c:v>1700133.355476063</c:v>
                </c:pt>
                <c:pt idx="2">
                  <c:v>1453646.0789635717</c:v>
                </c:pt>
                <c:pt idx="3">
                  <c:v>2066768.3400414016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D6-4A7D-A813-2991490796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3"/>
        <c:axId val="729885688"/>
        <c:axId val="729886344"/>
      </c:barChart>
      <c:lineChart>
        <c:grouping val="standard"/>
        <c:varyColors val="0"/>
        <c:ser>
          <c:idx val="2"/>
          <c:order val="2"/>
          <c:tx>
            <c:strRef>
              <c:f>ЛТЕ!$B$7</c:f>
              <c:strCache>
                <c:ptCount val="1"/>
                <c:pt idx="0">
                  <c:v>EBITDA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ЛТЕ!$C$4:$F$4</c:f>
              <c:strCache>
                <c:ptCount val="4"/>
                <c:pt idx="0">
                  <c:v>Факт 2019</c:v>
                </c:pt>
                <c:pt idx="1">
                  <c:v>План 2020</c:v>
                </c:pt>
                <c:pt idx="2">
                  <c:v>FC 2020 (листопад)</c:v>
                </c:pt>
                <c:pt idx="3">
                  <c:v>План 2021</c:v>
                </c:pt>
              </c:strCache>
            </c:strRef>
          </c:cat>
          <c:val>
            <c:numRef>
              <c:f>ЛТЕ!$C$7:$F$7</c:f>
              <c:numCache>
                <c:formatCode>#,##0</c:formatCode>
                <c:ptCount val="4"/>
                <c:pt idx="0">
                  <c:v>-287842.92228000029</c:v>
                </c:pt>
                <c:pt idx="1">
                  <c:v>-247639.53112538392</c:v>
                </c:pt>
                <c:pt idx="2">
                  <c:v>-167970.85889374651</c:v>
                </c:pt>
                <c:pt idx="3">
                  <c:v>-460162.40379936644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AD6-4A7D-A813-2991490796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29885688"/>
        <c:axId val="729886344"/>
      </c:lineChart>
      <c:catAx>
        <c:axId val="729885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729886344"/>
        <c:crosses val="autoZero"/>
        <c:auto val="1"/>
        <c:lblAlgn val="ctr"/>
        <c:lblOffset val="100"/>
        <c:noMultiLvlLbl val="0"/>
      </c:catAx>
      <c:valAx>
        <c:axId val="729886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729885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kern="1200" spc="0" baseline="0" dirty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uk-UA" sz="2400" b="1" i="0" baseline="0" dirty="0">
                <a:solidFill>
                  <a:schemeClr val="tx1"/>
                </a:solidFill>
                <a:effectLst/>
              </a:rPr>
              <a:t>Динаміка </a:t>
            </a:r>
            <a:r>
              <a:rPr lang="uk-UA" sz="2400" b="1" i="0" baseline="0" dirty="0" smtClean="0">
                <a:solidFill>
                  <a:schemeClr val="tx1"/>
                </a:solidFill>
                <a:effectLst/>
              </a:rPr>
              <a:t>реалізація </a:t>
            </a:r>
            <a:r>
              <a:rPr lang="uk-UA" sz="2400" b="1" i="0" baseline="0" dirty="0" smtClean="0">
                <a:effectLst/>
              </a:rPr>
              <a:t>ЛМКП "Львівтеплоенерго"</a:t>
            </a:r>
            <a:endParaRPr lang="uk-UA" sz="2400" dirty="0" smtClean="0">
              <a:effectLst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dirty="0">
                <a:solidFill>
                  <a:prstClr val="black"/>
                </a:solidFill>
              </a:defRPr>
            </a:pPr>
            <a:r>
              <a:rPr lang="uk-UA" sz="2400" b="1" i="0" baseline="0" dirty="0" smtClean="0">
                <a:solidFill>
                  <a:schemeClr val="tx1"/>
                </a:solidFill>
                <a:effectLst/>
              </a:rPr>
              <a:t> </a:t>
            </a:r>
            <a:r>
              <a:rPr lang="uk-UA" sz="2400" b="1" i="0" baseline="0" dirty="0">
                <a:solidFill>
                  <a:schemeClr val="tx1"/>
                </a:solidFill>
                <a:effectLst/>
              </a:rPr>
              <a:t>теплової енергії </a:t>
            </a:r>
            <a:r>
              <a:rPr lang="uk-UA" sz="2400" b="1" i="0" baseline="0" dirty="0" smtClean="0">
                <a:solidFill>
                  <a:schemeClr val="tx1"/>
                </a:solidFill>
                <a:effectLst/>
              </a:rPr>
              <a:t>за </a:t>
            </a:r>
            <a:r>
              <a:rPr lang="uk-UA" sz="2400" b="1" i="0" baseline="0" dirty="0">
                <a:solidFill>
                  <a:schemeClr val="tx1"/>
                </a:solidFill>
                <a:effectLst/>
              </a:rPr>
              <a:t>січень-листопад 2020 року, тис грн</a:t>
            </a:r>
            <a:endParaRPr lang="uk-UA" sz="2400" dirty="0">
              <a:solidFill>
                <a:schemeClr val="tx1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2400" b="0" i="0" u="none" strike="noStrike" kern="1200" spc="0" baseline="0" dirty="0">
              <a:solidFill>
                <a:prstClr val="black"/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7.0815236678491406E-2"/>
          <c:y val="0.18582722592335046"/>
          <c:w val="0.90994138384577561"/>
          <c:h val="0.65759434888118207"/>
        </c:manualLayout>
      </c:layout>
      <c:lineChart>
        <c:grouping val="standard"/>
        <c:varyColors val="0"/>
        <c:ser>
          <c:idx val="0"/>
          <c:order val="0"/>
          <c:tx>
            <c:strRef>
              <c:f>ЛТЕ!$B$23</c:f>
              <c:strCache>
                <c:ptCount val="1"/>
                <c:pt idx="0">
                  <c:v>План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ЛТЕ!$C$22:$M$22</c:f>
              <c:strCache>
                <c:ptCount val="11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  <c:pt idx="7">
                  <c:v>Серпень</c:v>
                </c:pt>
                <c:pt idx="8">
                  <c:v>Вересень</c:v>
                </c:pt>
                <c:pt idx="9">
                  <c:v>Жовтень</c:v>
                </c:pt>
                <c:pt idx="10">
                  <c:v>Листопад</c:v>
                </c:pt>
              </c:strCache>
            </c:strRef>
          </c:cat>
          <c:val>
            <c:numRef>
              <c:f>ЛТЕ!$C$23:$M$23</c:f>
              <c:numCache>
                <c:formatCode>#,##0</c:formatCode>
                <c:ptCount val="11"/>
                <c:pt idx="0">
                  <c:v>250258.55366031543</c:v>
                </c:pt>
                <c:pt idx="1">
                  <c:v>217740.34132209228</c:v>
                </c:pt>
                <c:pt idx="2">
                  <c:v>179558.99697593649</c:v>
                </c:pt>
                <c:pt idx="3">
                  <c:v>100052.00686495878</c:v>
                </c:pt>
                <c:pt idx="4">
                  <c:v>29211.880572456615</c:v>
                </c:pt>
                <c:pt idx="5">
                  <c:v>29702.303689662938</c:v>
                </c:pt>
                <c:pt idx="6">
                  <c:v>29978.045908587315</c:v>
                </c:pt>
                <c:pt idx="7">
                  <c:v>30821.015556173559</c:v>
                </c:pt>
                <c:pt idx="8">
                  <c:v>36373.247806595638</c:v>
                </c:pt>
                <c:pt idx="9">
                  <c:v>73494.067971220269</c:v>
                </c:pt>
                <c:pt idx="10">
                  <c:v>162606.34167346914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3C0-417A-8DB8-2243F7D3A638}"/>
            </c:ext>
          </c:extLst>
        </c:ser>
        <c:ser>
          <c:idx val="1"/>
          <c:order val="1"/>
          <c:tx>
            <c:strRef>
              <c:f>ЛТЕ!$B$24</c:f>
              <c:strCache>
                <c:ptCount val="1"/>
                <c:pt idx="0">
                  <c:v>Факт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ЛТЕ!$C$22:$M$22</c:f>
              <c:strCache>
                <c:ptCount val="11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  <c:pt idx="7">
                  <c:v>Серпень</c:v>
                </c:pt>
                <c:pt idx="8">
                  <c:v>Вересень</c:v>
                </c:pt>
                <c:pt idx="9">
                  <c:v>Жовтень</c:v>
                </c:pt>
                <c:pt idx="10">
                  <c:v>Листопад</c:v>
                </c:pt>
              </c:strCache>
            </c:strRef>
          </c:cat>
          <c:val>
            <c:numRef>
              <c:f>ЛТЕ!$C$24:$M$24</c:f>
              <c:numCache>
                <c:formatCode>#,##0</c:formatCode>
                <c:ptCount val="11"/>
                <c:pt idx="0">
                  <c:v>191547.69099999999</c:v>
                </c:pt>
                <c:pt idx="1">
                  <c:v>151680.55499999999</c:v>
                </c:pt>
                <c:pt idx="2">
                  <c:v>122626.008</c:v>
                </c:pt>
                <c:pt idx="3">
                  <c:v>56568.637000000002</c:v>
                </c:pt>
                <c:pt idx="4">
                  <c:v>35618.370999999999</c:v>
                </c:pt>
                <c:pt idx="5">
                  <c:v>33252.75</c:v>
                </c:pt>
                <c:pt idx="6">
                  <c:v>26381.357</c:v>
                </c:pt>
                <c:pt idx="7">
                  <c:v>31814.66</c:v>
                </c:pt>
                <c:pt idx="8">
                  <c:v>33270.813000000002</c:v>
                </c:pt>
                <c:pt idx="9">
                  <c:v>75359.982000000004</c:v>
                </c:pt>
                <c:pt idx="10">
                  <c:v>168834.75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3C0-417A-8DB8-2243F7D3A6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26589016"/>
        <c:axId val="726592296"/>
      </c:lineChart>
      <c:catAx>
        <c:axId val="726589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726592296"/>
        <c:crosses val="autoZero"/>
        <c:auto val="1"/>
        <c:lblAlgn val="ctr"/>
        <c:lblOffset val="100"/>
        <c:noMultiLvlLbl val="0"/>
      </c:catAx>
      <c:valAx>
        <c:axId val="726592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726589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uk-UA" sz="2400" b="1" i="0" baseline="0" dirty="0">
                <a:solidFill>
                  <a:schemeClr val="tx1"/>
                </a:solidFill>
                <a:effectLst/>
              </a:rPr>
              <a:t>Доходи, витрати та </a:t>
            </a:r>
            <a:r>
              <a:rPr lang="en-US" sz="2400" b="1" i="0" baseline="0" dirty="0">
                <a:solidFill>
                  <a:schemeClr val="tx1"/>
                </a:solidFill>
                <a:effectLst/>
              </a:rPr>
              <a:t>EBITDA </a:t>
            </a:r>
            <a:r>
              <a:rPr lang="uk-UA" sz="2400" b="1" i="0" baseline="0" dirty="0">
                <a:solidFill>
                  <a:schemeClr val="tx1"/>
                </a:solidFill>
                <a:effectLst/>
              </a:rPr>
              <a:t>ЛКП </a:t>
            </a:r>
            <a:r>
              <a:rPr lang="uk-UA" sz="2400" b="1" i="0" baseline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uk-UA" sz="2400" b="1" i="0" baseline="0" dirty="0" smtClean="0">
                <a:solidFill>
                  <a:schemeClr val="tx1"/>
                </a:solidFill>
                <a:effectLst/>
              </a:rPr>
              <a:t>Залізничнетеплоенерго</a:t>
            </a:r>
            <a:r>
              <a:rPr lang="uk-UA" sz="2400" b="1" i="0" baseline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uk-UA" sz="2400" b="1" i="0" baseline="0" dirty="0" smtClean="0">
                <a:solidFill>
                  <a:schemeClr val="tx1"/>
                </a:solidFill>
                <a:effectLst/>
              </a:rPr>
              <a:t> </a:t>
            </a:r>
            <a:endParaRPr lang="uk-UA" sz="2400" b="1" dirty="0">
              <a:solidFill>
                <a:schemeClr val="tx1"/>
              </a:solidFill>
              <a:effectLst/>
            </a:endParaRPr>
          </a:p>
          <a:p>
            <a:pPr>
              <a:defRPr sz="2400" b="1">
                <a:solidFill>
                  <a:schemeClr val="tx1"/>
                </a:solidFill>
              </a:defRPr>
            </a:pPr>
            <a:r>
              <a:rPr lang="uk-UA" sz="2400" b="1" i="0" baseline="0" dirty="0">
                <a:solidFill>
                  <a:schemeClr val="tx1"/>
                </a:solidFill>
                <a:effectLst/>
              </a:rPr>
              <a:t> 2019-2020 </a:t>
            </a:r>
            <a:r>
              <a:rPr lang="uk-UA" sz="2400" b="1" i="0" baseline="0" dirty="0" smtClean="0">
                <a:solidFill>
                  <a:schemeClr val="tx1"/>
                </a:solidFill>
                <a:effectLst/>
              </a:rPr>
              <a:t>роки та </a:t>
            </a:r>
            <a:r>
              <a:rPr lang="uk-UA" sz="2400" b="1" i="0" baseline="0" dirty="0">
                <a:solidFill>
                  <a:schemeClr val="tx1"/>
                </a:solidFill>
                <a:effectLst/>
              </a:rPr>
              <a:t>план на 2021 рік, тис грн</a:t>
            </a:r>
            <a:endParaRPr lang="uk-UA" sz="2400" b="1" dirty="0">
              <a:solidFill>
                <a:schemeClr val="tx1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5.2631934030093565E-2"/>
          <c:y val="0.18954805195128416"/>
          <c:w val="0.93390383629347207"/>
          <c:h val="0.662145392166988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ЗТЕ!$B$4</c:f>
              <c:strCache>
                <c:ptCount val="1"/>
                <c:pt idx="0">
                  <c:v>Загальні надходження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2400000" spcFirstLastPara="1" vertOverflow="ellipsis" wrap="square" lIns="38100" tIns="19050" rIns="38100" bIns="19050" anchor="t" anchorCtr="0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ЗТЕ!$C$3:$F$3</c:f>
              <c:strCache>
                <c:ptCount val="4"/>
                <c:pt idx="0">
                  <c:v>Факт 2019</c:v>
                </c:pt>
                <c:pt idx="1">
                  <c:v>План 2020</c:v>
                </c:pt>
                <c:pt idx="2">
                  <c:v>FC 2020 (листопад)</c:v>
                </c:pt>
                <c:pt idx="3">
                  <c:v>План 2021</c:v>
                </c:pt>
              </c:strCache>
            </c:strRef>
          </c:cat>
          <c:val>
            <c:numRef>
              <c:f>ЗТЕ!$C$4:$F$4</c:f>
              <c:numCache>
                <c:formatCode>#,##0</c:formatCode>
                <c:ptCount val="4"/>
                <c:pt idx="0">
                  <c:v>354759.95999999996</c:v>
                </c:pt>
                <c:pt idx="1">
                  <c:v>385064</c:v>
                </c:pt>
                <c:pt idx="2">
                  <c:v>335312.81599999999</c:v>
                </c:pt>
                <c:pt idx="3">
                  <c:v>434178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9F-4B97-914C-6C1BADD8BBEE}"/>
            </c:ext>
          </c:extLst>
        </c:ser>
        <c:ser>
          <c:idx val="1"/>
          <c:order val="1"/>
          <c:tx>
            <c:strRef>
              <c:f>ЗТЕ!$B$5</c:f>
              <c:strCache>
                <c:ptCount val="1"/>
                <c:pt idx="0">
                  <c:v>Загальні витрати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101618791708272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4BE-4E24-998D-D97E35657C65}"/>
                </c:ext>
              </c:extLst>
            </c:dLbl>
            <c:dLbl>
              <c:idx val="1"/>
              <c:layout>
                <c:manualLayout>
                  <c:x val="1.5912271435786041E-2"/>
                  <c:y val="7.90195109750012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4BE-4E24-998D-D97E35657C65}"/>
                </c:ext>
              </c:extLst>
            </c:dLbl>
            <c:dLbl>
              <c:idx val="2"/>
              <c:layout>
                <c:manualLayout>
                  <c:x val="1.4688250556110184E-2"/>
                  <c:y val="5.92646332312509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4BE-4E24-998D-D97E35657C65}"/>
                </c:ext>
              </c:extLst>
            </c:dLbl>
            <c:dLbl>
              <c:idx val="3"/>
              <c:layout>
                <c:manualLayout>
                  <c:x val="3.1824542871572263E-2"/>
                  <c:y val="5.92646332312507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4BE-4E24-998D-D97E35657C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2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ЗТЕ!$C$3:$F$3</c:f>
              <c:strCache>
                <c:ptCount val="4"/>
                <c:pt idx="0">
                  <c:v>Факт 2019</c:v>
                </c:pt>
                <c:pt idx="1">
                  <c:v>План 2020</c:v>
                </c:pt>
                <c:pt idx="2">
                  <c:v>FC 2020 (листопад)</c:v>
                </c:pt>
                <c:pt idx="3">
                  <c:v>План 2021</c:v>
                </c:pt>
              </c:strCache>
            </c:strRef>
          </c:cat>
          <c:val>
            <c:numRef>
              <c:f>ЗТЕ!$C$5:$F$5</c:f>
              <c:numCache>
                <c:formatCode>#,##0</c:formatCode>
                <c:ptCount val="4"/>
                <c:pt idx="0">
                  <c:v>387638.50000000006</c:v>
                </c:pt>
                <c:pt idx="1">
                  <c:v>423554</c:v>
                </c:pt>
                <c:pt idx="2">
                  <c:v>371393.21225960198</c:v>
                </c:pt>
                <c:pt idx="3">
                  <c:v>523147.57234000001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39F-4B97-914C-6C1BADD8BB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2"/>
        <c:axId val="750745264"/>
        <c:axId val="750740344"/>
      </c:barChart>
      <c:lineChart>
        <c:grouping val="standard"/>
        <c:varyColors val="0"/>
        <c:ser>
          <c:idx val="2"/>
          <c:order val="2"/>
          <c:tx>
            <c:strRef>
              <c:f>ЗТЕ!$B$6</c:f>
              <c:strCache>
                <c:ptCount val="1"/>
                <c:pt idx="0">
                  <c:v>EBITDA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ЗТЕ!$C$3:$F$3</c:f>
              <c:strCache>
                <c:ptCount val="4"/>
                <c:pt idx="0">
                  <c:v>Факт 2019</c:v>
                </c:pt>
                <c:pt idx="1">
                  <c:v>План 2020</c:v>
                </c:pt>
                <c:pt idx="2">
                  <c:v>FC 2020 (листопад)</c:v>
                </c:pt>
                <c:pt idx="3">
                  <c:v>План 2021</c:v>
                </c:pt>
              </c:strCache>
            </c:strRef>
          </c:cat>
          <c:val>
            <c:numRef>
              <c:f>ЗТЕ!$C$6:$F$6</c:f>
              <c:numCache>
                <c:formatCode>#,##0</c:formatCode>
                <c:ptCount val="4"/>
                <c:pt idx="0">
                  <c:v>-32878.540000000095</c:v>
                </c:pt>
                <c:pt idx="1">
                  <c:v>-38490</c:v>
                </c:pt>
                <c:pt idx="2">
                  <c:v>-36080.396259601985</c:v>
                </c:pt>
                <c:pt idx="3">
                  <c:v>-88969.572340000013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39F-4B97-914C-6C1BADD8BB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50745264"/>
        <c:axId val="750740344"/>
      </c:lineChart>
      <c:catAx>
        <c:axId val="750745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750740344"/>
        <c:crosses val="autoZero"/>
        <c:auto val="1"/>
        <c:lblAlgn val="ctr"/>
        <c:lblOffset val="100"/>
        <c:noMultiLvlLbl val="0"/>
      </c:catAx>
      <c:valAx>
        <c:axId val="750740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750745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uk-UA" sz="2000" dirty="0"/>
              <a:t>Динаміка реалізація теплової енергії </a:t>
            </a:r>
            <a:r>
              <a:rPr lang="uk-UA" sz="2000" dirty="0" smtClean="0"/>
              <a:t>ЛКП </a:t>
            </a:r>
            <a:r>
              <a:rPr lang="uk-U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uk-UA" sz="2000" dirty="0" smtClean="0"/>
              <a:t>Залізничнетеплоенерго</a:t>
            </a:r>
            <a:r>
              <a:rPr lang="uk-UA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uk-UA" sz="2000" dirty="0"/>
          </a:p>
          <a:p>
            <a:pPr>
              <a:defRPr sz="2000" dirty="0"/>
            </a:pPr>
            <a:r>
              <a:rPr lang="uk-UA" sz="2000" dirty="0"/>
              <a:t>за січень-листопад 2020 року, тис грн</a:t>
            </a:r>
          </a:p>
          <a:p>
            <a:pPr>
              <a:defRPr sz="2000" dirty="0"/>
            </a:pPr>
            <a:endParaRPr lang="uk-UA" sz="2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 dirty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5.1437650346745904E-2"/>
          <c:y val="0.13018055886670768"/>
          <c:w val="0.94613828722620263"/>
          <c:h val="0.71749046388195292"/>
        </c:manualLayout>
      </c:layout>
      <c:lineChart>
        <c:grouping val="standard"/>
        <c:varyColors val="0"/>
        <c:ser>
          <c:idx val="0"/>
          <c:order val="0"/>
          <c:tx>
            <c:strRef>
              <c:f>ЗТЕ!$B$23</c:f>
              <c:strCache>
                <c:ptCount val="1"/>
                <c:pt idx="0">
                  <c:v>План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8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389-4657-836B-019C57A9E410}"/>
                </c:ext>
              </c:extLst>
            </c:dLbl>
            <c:dLbl>
              <c:idx val="9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389-4657-836B-019C57A9E410}"/>
                </c:ext>
              </c:extLst>
            </c:dLbl>
            <c:dLbl>
              <c:idx val="1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389-4657-836B-019C57A9E410}"/>
                </c:ext>
              </c:extLst>
            </c:dLbl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ЗТЕ!$C$22:$M$22</c:f>
              <c:strCache>
                <c:ptCount val="11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  <c:pt idx="7">
                  <c:v>Серпень</c:v>
                </c:pt>
                <c:pt idx="8">
                  <c:v>Вересень</c:v>
                </c:pt>
                <c:pt idx="9">
                  <c:v>Жовтень</c:v>
                </c:pt>
                <c:pt idx="10">
                  <c:v>Листопад</c:v>
                </c:pt>
              </c:strCache>
            </c:strRef>
          </c:cat>
          <c:val>
            <c:numRef>
              <c:f>ЗТЕ!$C$23:$M$23</c:f>
              <c:numCache>
                <c:formatCode>#,##0</c:formatCode>
                <c:ptCount val="11"/>
                <c:pt idx="0">
                  <c:v>69942.66</c:v>
                </c:pt>
                <c:pt idx="1">
                  <c:v>59998.59</c:v>
                </c:pt>
                <c:pt idx="2">
                  <c:v>52963.95</c:v>
                </c:pt>
                <c:pt idx="3">
                  <c:v>22467</c:v>
                </c:pt>
                <c:pt idx="4">
                  <c:v>9489.6</c:v>
                </c:pt>
                <c:pt idx="5">
                  <c:v>9371.6</c:v>
                </c:pt>
                <c:pt idx="6">
                  <c:v>9766.6</c:v>
                </c:pt>
                <c:pt idx="7">
                  <c:v>9786.6</c:v>
                </c:pt>
                <c:pt idx="8">
                  <c:v>10493.6</c:v>
                </c:pt>
                <c:pt idx="9">
                  <c:v>17875.940000000002</c:v>
                </c:pt>
                <c:pt idx="10">
                  <c:v>43036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389-4657-836B-019C57A9E410}"/>
            </c:ext>
          </c:extLst>
        </c:ser>
        <c:ser>
          <c:idx val="1"/>
          <c:order val="1"/>
          <c:tx>
            <c:strRef>
              <c:f>ЗТЕ!$B$24</c:f>
              <c:strCache>
                <c:ptCount val="1"/>
                <c:pt idx="0">
                  <c:v>Факт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8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389-4657-836B-019C57A9E410}"/>
                </c:ext>
              </c:extLst>
            </c:dLbl>
            <c:dLbl>
              <c:idx val="9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389-4657-836B-019C57A9E410}"/>
                </c:ext>
              </c:extLst>
            </c:dLbl>
            <c:dLbl>
              <c:idx val="1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389-4657-836B-019C57A9E410}"/>
                </c:ext>
              </c:extLst>
            </c:dLbl>
            <c:spPr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ЗТЕ!$C$22:$M$22</c:f>
              <c:strCache>
                <c:ptCount val="11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  <c:pt idx="7">
                  <c:v>Серпень</c:v>
                </c:pt>
                <c:pt idx="8">
                  <c:v>Вересень</c:v>
                </c:pt>
                <c:pt idx="9">
                  <c:v>Жовтень</c:v>
                </c:pt>
                <c:pt idx="10">
                  <c:v>Листопад</c:v>
                </c:pt>
              </c:strCache>
            </c:strRef>
          </c:cat>
          <c:val>
            <c:numRef>
              <c:f>ЗТЕ!$C$24:$M$24</c:f>
              <c:numCache>
                <c:formatCode>#,##0</c:formatCode>
                <c:ptCount val="11"/>
                <c:pt idx="0">
                  <c:v>52469.2</c:v>
                </c:pt>
                <c:pt idx="1">
                  <c:v>41026.906000000003</c:v>
                </c:pt>
                <c:pt idx="2">
                  <c:v>33781</c:v>
                </c:pt>
                <c:pt idx="3">
                  <c:v>14945.5</c:v>
                </c:pt>
                <c:pt idx="4">
                  <c:v>11191.7</c:v>
                </c:pt>
                <c:pt idx="5">
                  <c:v>10307</c:v>
                </c:pt>
                <c:pt idx="6">
                  <c:v>9740.3940000000002</c:v>
                </c:pt>
                <c:pt idx="7">
                  <c:v>10206.5</c:v>
                </c:pt>
                <c:pt idx="8">
                  <c:v>11463.2</c:v>
                </c:pt>
                <c:pt idx="9">
                  <c:v>22486.199999999997</c:v>
                </c:pt>
                <c:pt idx="10">
                  <c:v>46298.399999999994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389-4657-836B-019C57A9E4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29908648"/>
        <c:axId val="729911600"/>
      </c:lineChart>
      <c:catAx>
        <c:axId val="729908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729911600"/>
        <c:crosses val="autoZero"/>
        <c:auto val="1"/>
        <c:lblAlgn val="ctr"/>
        <c:lblOffset val="100"/>
        <c:noMultiLvlLbl val="0"/>
      </c:catAx>
      <c:valAx>
        <c:axId val="729911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729908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 b="1">
          <a:solidFill>
            <a:schemeClr val="tx1"/>
          </a:solidFill>
          <a:latin typeface="+mn-lt"/>
        </a:defRPr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EA9024-CD5A-4BBC-9A20-2C104A1329D8}" type="doc">
      <dgm:prSet loTypeId="urn:microsoft.com/office/officeart/2005/8/layout/hierarchy1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661BD50-73AB-439A-B9A8-37EC38821097}">
      <dgm:prSet phldrT="[Текст]" custT="1"/>
      <dgm:spPr/>
      <dgm:t>
        <a:bodyPr/>
        <a:lstStyle/>
        <a:p>
          <a:r>
            <a:rPr lang="uk-UA" sz="2400" b="1" dirty="0" smtClean="0"/>
            <a:t>Бюджет розвитку ЖКГ</a:t>
          </a:r>
          <a:endParaRPr lang="ru-RU" sz="2000" b="1" dirty="0"/>
        </a:p>
      </dgm:t>
    </dgm:pt>
    <dgm:pt modelId="{76CB9EE0-44B2-41EF-8976-2A434FEA7F77}" type="parTrans" cxnId="{954E25E1-E051-4BA1-A35B-943932CF7D3E}">
      <dgm:prSet/>
      <dgm:spPr/>
      <dgm:t>
        <a:bodyPr/>
        <a:lstStyle/>
        <a:p>
          <a:endParaRPr lang="ru-RU"/>
        </a:p>
      </dgm:t>
    </dgm:pt>
    <dgm:pt modelId="{25C0C461-F568-4485-9335-6F8ECC6CF23C}" type="sibTrans" cxnId="{954E25E1-E051-4BA1-A35B-943932CF7D3E}">
      <dgm:prSet/>
      <dgm:spPr/>
      <dgm:t>
        <a:bodyPr/>
        <a:lstStyle/>
        <a:p>
          <a:endParaRPr lang="ru-RU"/>
        </a:p>
      </dgm:t>
    </dgm:pt>
    <dgm:pt modelId="{6609BF50-B670-4896-9802-9E6AFF7FB879}">
      <dgm:prSet phldrT="[Текст]" custT="1"/>
      <dgm:spPr/>
      <dgm:t>
        <a:bodyPr/>
        <a:lstStyle/>
        <a:p>
          <a:r>
            <a:rPr lang="ru-RU" sz="1800" b="1" dirty="0" smtClean="0"/>
            <a:t>Департамент </a:t>
          </a:r>
          <a:r>
            <a:rPr lang="ru-RU" sz="1800" b="1" dirty="0" err="1" smtClean="0"/>
            <a:t>житлового</a:t>
          </a:r>
          <a:r>
            <a:rPr lang="ru-RU" sz="1800" b="1" dirty="0" smtClean="0"/>
            <a:t> </a:t>
          </a:r>
          <a:r>
            <a:rPr lang="ru-RU" sz="1800" b="1" dirty="0" err="1" smtClean="0"/>
            <a:t>господарства</a:t>
          </a:r>
          <a:r>
            <a:rPr lang="ru-RU" sz="1800" b="1" dirty="0" smtClean="0"/>
            <a:t> та </a:t>
          </a:r>
          <a:r>
            <a:rPr lang="ru-RU" sz="1800" b="1" dirty="0" err="1" smtClean="0"/>
            <a:t>інфраструктури</a:t>
          </a:r>
          <a:endParaRPr lang="ru-RU" sz="1800" b="1" dirty="0"/>
        </a:p>
      </dgm:t>
    </dgm:pt>
    <dgm:pt modelId="{BB3514CF-D33B-45C8-8C7F-E7F20CADCFA2}" type="parTrans" cxnId="{A16AAEC7-4455-4847-AC3A-A60599D11476}">
      <dgm:prSet/>
      <dgm:spPr/>
      <dgm:t>
        <a:bodyPr/>
        <a:lstStyle/>
        <a:p>
          <a:endParaRPr lang="ru-RU" sz="1800"/>
        </a:p>
      </dgm:t>
    </dgm:pt>
    <dgm:pt modelId="{561BEA8A-D271-4C46-BD2C-9C1EEE7AA8A2}" type="sibTrans" cxnId="{A16AAEC7-4455-4847-AC3A-A60599D11476}">
      <dgm:prSet/>
      <dgm:spPr/>
      <dgm:t>
        <a:bodyPr/>
        <a:lstStyle/>
        <a:p>
          <a:endParaRPr lang="ru-RU"/>
        </a:p>
      </dgm:t>
    </dgm:pt>
    <dgm:pt modelId="{2A1071CA-E444-4526-A7D5-D3D62BD2D00E}">
      <dgm:prSet phldrT="[Текст]" custT="1"/>
      <dgm:spPr/>
      <dgm:t>
        <a:bodyPr/>
        <a:lstStyle/>
        <a:p>
          <a:r>
            <a:rPr lang="ru-RU" sz="1800" b="1" dirty="0" err="1" smtClean="0"/>
            <a:t>Житлове</a:t>
          </a:r>
          <a:r>
            <a:rPr lang="ru-RU" sz="1800" b="1" dirty="0" smtClean="0"/>
            <a:t> </a:t>
          </a:r>
          <a:r>
            <a:rPr lang="ru-RU" sz="1800" b="1" dirty="0" err="1" smtClean="0"/>
            <a:t>господарства</a:t>
          </a:r>
          <a:r>
            <a:rPr lang="ru-RU" sz="1800" b="1" dirty="0" smtClean="0"/>
            <a:t> та </a:t>
          </a:r>
          <a:r>
            <a:rPr lang="ru-RU" sz="1800" b="1" dirty="0" err="1" smtClean="0"/>
            <a:t>інфраструктура</a:t>
          </a:r>
          <a:endParaRPr lang="ru-RU" sz="1800" b="1" dirty="0" smtClean="0"/>
        </a:p>
        <a:p>
          <a:r>
            <a:rPr lang="ru-RU" sz="2000" b="1" dirty="0" smtClean="0">
              <a:solidFill>
                <a:schemeClr val="accent5">
                  <a:lumMod val="75000"/>
                </a:schemeClr>
              </a:solidFill>
            </a:rPr>
            <a:t>50 млн. грн.</a:t>
          </a:r>
          <a:endParaRPr lang="ru-RU" sz="2000" b="1" dirty="0">
            <a:solidFill>
              <a:schemeClr val="accent5">
                <a:lumMod val="75000"/>
              </a:schemeClr>
            </a:solidFill>
          </a:endParaRPr>
        </a:p>
      </dgm:t>
    </dgm:pt>
    <dgm:pt modelId="{9DB2EA3F-CA4C-4CA6-8DE0-EB5DA316FB55}" type="parTrans" cxnId="{588E2624-1844-4A56-827C-7740E33B8C5F}">
      <dgm:prSet/>
      <dgm:spPr/>
      <dgm:t>
        <a:bodyPr/>
        <a:lstStyle/>
        <a:p>
          <a:endParaRPr lang="ru-RU" sz="1800"/>
        </a:p>
      </dgm:t>
    </dgm:pt>
    <dgm:pt modelId="{3A183CEC-DAB9-4B6B-AC27-507BD8955EB7}" type="sibTrans" cxnId="{588E2624-1844-4A56-827C-7740E33B8C5F}">
      <dgm:prSet/>
      <dgm:spPr/>
      <dgm:t>
        <a:bodyPr/>
        <a:lstStyle/>
        <a:p>
          <a:endParaRPr lang="ru-RU"/>
        </a:p>
      </dgm:t>
    </dgm:pt>
    <dgm:pt modelId="{500D1D6F-EFB2-4C28-BED0-AD32D759C2DA}">
      <dgm:prSet phldrT="[Текст]" custT="1"/>
      <dgm:spPr/>
      <dgm:t>
        <a:bodyPr/>
        <a:lstStyle/>
        <a:p>
          <a:r>
            <a:rPr lang="ru-RU" sz="1800" b="1" dirty="0" err="1" smtClean="0"/>
            <a:t>Дорожнє</a:t>
          </a:r>
          <a:r>
            <a:rPr lang="ru-RU" sz="1800" b="1" dirty="0" smtClean="0"/>
            <a:t> </a:t>
          </a:r>
          <a:r>
            <a:rPr lang="ru-RU" sz="1800" b="1" dirty="0" err="1" smtClean="0"/>
            <a:t>господарство</a:t>
          </a:r>
          <a:endParaRPr lang="ru-RU" sz="1800" b="1" dirty="0" smtClean="0"/>
        </a:p>
        <a:p>
          <a:r>
            <a:rPr lang="ru-RU" sz="2000" b="1" dirty="0" smtClean="0">
              <a:solidFill>
                <a:schemeClr val="accent5">
                  <a:lumMod val="75000"/>
                </a:schemeClr>
              </a:solidFill>
            </a:rPr>
            <a:t>80 млн. грн.</a:t>
          </a:r>
          <a:endParaRPr lang="ru-RU" sz="2000" b="1" dirty="0">
            <a:solidFill>
              <a:schemeClr val="accent5">
                <a:lumMod val="75000"/>
              </a:schemeClr>
            </a:solidFill>
          </a:endParaRPr>
        </a:p>
      </dgm:t>
    </dgm:pt>
    <dgm:pt modelId="{996BBE4F-A013-478F-A75E-764B3C68E0C2}" type="parTrans" cxnId="{3AF2C0D4-FE97-4306-A985-E6CC41BA8EB7}">
      <dgm:prSet/>
      <dgm:spPr/>
      <dgm:t>
        <a:bodyPr/>
        <a:lstStyle/>
        <a:p>
          <a:endParaRPr lang="ru-RU" sz="1800"/>
        </a:p>
      </dgm:t>
    </dgm:pt>
    <dgm:pt modelId="{0F2B0B70-914F-43D4-8F41-C60D4DEAE9F0}" type="sibTrans" cxnId="{3AF2C0D4-FE97-4306-A985-E6CC41BA8EB7}">
      <dgm:prSet/>
      <dgm:spPr/>
      <dgm:t>
        <a:bodyPr/>
        <a:lstStyle/>
        <a:p>
          <a:endParaRPr lang="ru-RU"/>
        </a:p>
      </dgm:t>
    </dgm:pt>
    <dgm:pt modelId="{8FC1B07E-2208-4F23-BAF6-3ED94576B743}">
      <dgm:prSet phldrT="[Текст]" custT="1"/>
      <dgm:spPr/>
      <dgm:t>
        <a:bodyPr/>
        <a:lstStyle/>
        <a:p>
          <a:r>
            <a:rPr lang="ru-RU" sz="1800" b="1" dirty="0" smtClean="0"/>
            <a:t>ЛКП</a:t>
          </a:r>
        </a:p>
        <a:p>
          <a:r>
            <a:rPr lang="ru-RU" sz="1800" b="1" dirty="0" smtClean="0"/>
            <a:t>(</a:t>
          </a:r>
          <a:r>
            <a:rPr lang="en-US" sz="1800" b="1" dirty="0" err="1" smtClean="0"/>
            <a:t>Ebitda+Capex</a:t>
          </a:r>
          <a:r>
            <a:rPr lang="en-US" sz="1800" b="1" dirty="0" smtClean="0"/>
            <a:t>)</a:t>
          </a:r>
          <a:endParaRPr lang="uk-UA" sz="1800" b="1" dirty="0" smtClean="0"/>
        </a:p>
        <a:p>
          <a:r>
            <a:rPr lang="uk-UA" sz="2000" b="1" dirty="0" smtClean="0">
              <a:solidFill>
                <a:schemeClr val="accent5">
                  <a:lumMod val="75000"/>
                </a:schemeClr>
              </a:solidFill>
            </a:rPr>
            <a:t>389 </a:t>
          </a:r>
          <a:r>
            <a:rPr lang="uk-UA" sz="2000" b="1" dirty="0" err="1" smtClean="0">
              <a:solidFill>
                <a:schemeClr val="accent5">
                  <a:lumMod val="75000"/>
                </a:schemeClr>
              </a:solidFill>
            </a:rPr>
            <a:t>млн.грн</a:t>
          </a:r>
          <a:endParaRPr lang="uk-UA" sz="2000" b="1" dirty="0" smtClean="0">
            <a:solidFill>
              <a:schemeClr val="accent5">
                <a:lumMod val="75000"/>
              </a:schemeClr>
            </a:solidFill>
          </a:endParaRPr>
        </a:p>
        <a:p>
          <a:r>
            <a:rPr lang="uk-UA" sz="2000" b="1" dirty="0" smtClean="0">
              <a:solidFill>
                <a:schemeClr val="accent5">
                  <a:lumMod val="75000"/>
                </a:schemeClr>
              </a:solidFill>
            </a:rPr>
            <a:t>+</a:t>
          </a:r>
        </a:p>
        <a:p>
          <a:r>
            <a:rPr lang="en-US" sz="2000" b="1" dirty="0" smtClean="0">
              <a:solidFill>
                <a:schemeClr val="accent5">
                  <a:lumMod val="75000"/>
                </a:schemeClr>
              </a:solidFill>
            </a:rPr>
            <a:t>195 </a:t>
          </a:r>
          <a:r>
            <a:rPr lang="ru-RU" sz="2000" b="1" dirty="0" smtClean="0">
              <a:solidFill>
                <a:schemeClr val="accent5">
                  <a:lumMod val="75000"/>
                </a:schemeClr>
              </a:solidFill>
            </a:rPr>
            <a:t>млн</a:t>
          </a:r>
          <a:r>
            <a:rPr lang="uk-UA" sz="2000" b="1" smtClean="0">
              <a:solidFill>
                <a:schemeClr val="accent5">
                  <a:lumMod val="75000"/>
                </a:schemeClr>
              </a:solidFill>
            </a:rPr>
            <a:t>.грн.</a:t>
          </a:r>
          <a:endParaRPr lang="uk-UA" sz="2000" b="1" dirty="0" smtClean="0">
            <a:solidFill>
              <a:schemeClr val="accent5">
                <a:lumMod val="75000"/>
              </a:schemeClr>
            </a:solidFill>
          </a:endParaRPr>
        </a:p>
        <a:p>
          <a:endParaRPr lang="ru-RU" sz="1800" b="1" dirty="0"/>
        </a:p>
      </dgm:t>
    </dgm:pt>
    <dgm:pt modelId="{0CAFD4F6-5F68-47C0-93BC-D5809A603FB9}" type="parTrans" cxnId="{A3CC07CE-867F-41E2-BCA3-C44DA290C76A}">
      <dgm:prSet/>
      <dgm:spPr/>
      <dgm:t>
        <a:bodyPr/>
        <a:lstStyle/>
        <a:p>
          <a:endParaRPr lang="ru-RU" sz="1800"/>
        </a:p>
      </dgm:t>
    </dgm:pt>
    <dgm:pt modelId="{D7536278-6BF3-4318-8A75-50EB80BDEC69}" type="sibTrans" cxnId="{A3CC07CE-867F-41E2-BCA3-C44DA290C76A}">
      <dgm:prSet/>
      <dgm:spPr/>
      <dgm:t>
        <a:bodyPr/>
        <a:lstStyle/>
        <a:p>
          <a:endParaRPr lang="ru-RU"/>
        </a:p>
      </dgm:t>
    </dgm:pt>
    <dgm:pt modelId="{A5BBC65A-4525-4203-BF27-FD2AB6992798}">
      <dgm:prSet custT="1"/>
      <dgm:spPr/>
      <dgm:t>
        <a:bodyPr/>
        <a:lstStyle/>
        <a:p>
          <a:r>
            <a:rPr lang="ru-RU" sz="1800" b="1" dirty="0" err="1" smtClean="0"/>
            <a:t>Районні</a:t>
          </a:r>
          <a:r>
            <a:rPr lang="ru-RU" sz="1800" b="1" dirty="0" smtClean="0"/>
            <a:t> </a:t>
          </a:r>
          <a:r>
            <a:rPr lang="ru-RU" sz="1800" b="1" dirty="0" err="1" smtClean="0"/>
            <a:t>адміністрації</a:t>
          </a:r>
          <a:endParaRPr lang="ru-RU" sz="1800" b="1" dirty="0" smtClean="0"/>
        </a:p>
        <a:p>
          <a:r>
            <a:rPr lang="ru-RU" sz="2000" b="1" dirty="0" smtClean="0">
              <a:solidFill>
                <a:schemeClr val="accent5">
                  <a:lumMod val="75000"/>
                </a:schemeClr>
              </a:solidFill>
            </a:rPr>
            <a:t>189 млн. грн.</a:t>
          </a:r>
        </a:p>
        <a:p>
          <a:endParaRPr lang="ru-RU" sz="1800" dirty="0"/>
        </a:p>
      </dgm:t>
    </dgm:pt>
    <dgm:pt modelId="{09EF8519-E59C-4132-B09F-3BD49BF91731}" type="parTrans" cxnId="{913AEB6D-8033-4B09-9461-1E57B8CBA24D}">
      <dgm:prSet/>
      <dgm:spPr/>
      <dgm:t>
        <a:bodyPr/>
        <a:lstStyle/>
        <a:p>
          <a:endParaRPr lang="ru-RU"/>
        </a:p>
      </dgm:t>
    </dgm:pt>
    <dgm:pt modelId="{31426736-566B-4665-8130-E91F2C6389CA}" type="sibTrans" cxnId="{913AEB6D-8033-4B09-9461-1E57B8CBA24D}">
      <dgm:prSet/>
      <dgm:spPr/>
      <dgm:t>
        <a:bodyPr/>
        <a:lstStyle/>
        <a:p>
          <a:endParaRPr lang="ru-RU"/>
        </a:p>
      </dgm:t>
    </dgm:pt>
    <dgm:pt modelId="{EEBE327A-8CC8-4F3D-9BF3-373982BE4DA3}" type="pres">
      <dgm:prSet presAssocID="{CBEA9024-CD5A-4BBC-9A20-2C104A1329D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EF16345-E18E-45D1-9193-11812FD169ED}" type="pres">
      <dgm:prSet presAssocID="{B661BD50-73AB-439A-B9A8-37EC38821097}" presName="hierRoot1" presStyleCnt="0"/>
      <dgm:spPr/>
    </dgm:pt>
    <dgm:pt modelId="{B925B7CC-70E5-4B31-8DB5-A5C3A0829BBC}" type="pres">
      <dgm:prSet presAssocID="{B661BD50-73AB-439A-B9A8-37EC38821097}" presName="composite" presStyleCnt="0"/>
      <dgm:spPr/>
    </dgm:pt>
    <dgm:pt modelId="{EE6BE782-2A4D-4924-B631-1500FDF9E157}" type="pres">
      <dgm:prSet presAssocID="{B661BD50-73AB-439A-B9A8-37EC38821097}" presName="background" presStyleLbl="node0" presStyleIdx="0" presStyleCnt="1"/>
      <dgm:spPr/>
    </dgm:pt>
    <dgm:pt modelId="{60447A70-4CF2-478D-B9C5-EECECA94C6F2}" type="pres">
      <dgm:prSet presAssocID="{B661BD50-73AB-439A-B9A8-37EC38821097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048AA95-4718-4351-B0D8-F160F7DB972F}" type="pres">
      <dgm:prSet presAssocID="{B661BD50-73AB-439A-B9A8-37EC38821097}" presName="hierChild2" presStyleCnt="0"/>
      <dgm:spPr/>
    </dgm:pt>
    <dgm:pt modelId="{5B7BF0C6-B016-4697-B8AB-C25A1617B768}" type="pres">
      <dgm:prSet presAssocID="{BB3514CF-D33B-45C8-8C7F-E7F20CADCFA2}" presName="Name10" presStyleLbl="parChTrans1D2" presStyleIdx="0" presStyleCnt="3"/>
      <dgm:spPr/>
      <dgm:t>
        <a:bodyPr/>
        <a:lstStyle/>
        <a:p>
          <a:endParaRPr lang="ru-RU"/>
        </a:p>
      </dgm:t>
    </dgm:pt>
    <dgm:pt modelId="{19D48233-E054-44AF-8115-470DD3D802A1}" type="pres">
      <dgm:prSet presAssocID="{6609BF50-B670-4896-9802-9E6AFF7FB879}" presName="hierRoot2" presStyleCnt="0"/>
      <dgm:spPr/>
    </dgm:pt>
    <dgm:pt modelId="{F654041A-224A-43BD-B41A-D9C934310B1F}" type="pres">
      <dgm:prSet presAssocID="{6609BF50-B670-4896-9802-9E6AFF7FB879}" presName="composite2" presStyleCnt="0"/>
      <dgm:spPr/>
    </dgm:pt>
    <dgm:pt modelId="{281E0BAF-0A6B-4399-8E65-FCF8A101DB65}" type="pres">
      <dgm:prSet presAssocID="{6609BF50-B670-4896-9802-9E6AFF7FB879}" presName="background2" presStyleLbl="node2" presStyleIdx="0" presStyleCnt="3"/>
      <dgm:spPr/>
    </dgm:pt>
    <dgm:pt modelId="{C5D6BBDC-0744-474E-8D68-6020E04851E3}" type="pres">
      <dgm:prSet presAssocID="{6609BF50-B670-4896-9802-9E6AFF7FB879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806A2FF-D5CD-4613-916D-E68EA5D1FF7E}" type="pres">
      <dgm:prSet presAssocID="{6609BF50-B670-4896-9802-9E6AFF7FB879}" presName="hierChild3" presStyleCnt="0"/>
      <dgm:spPr/>
    </dgm:pt>
    <dgm:pt modelId="{89FE085D-A85B-4253-9E00-944A18CB91D6}" type="pres">
      <dgm:prSet presAssocID="{9DB2EA3F-CA4C-4CA6-8DE0-EB5DA316FB55}" presName="Name17" presStyleLbl="parChTrans1D3" presStyleIdx="0" presStyleCnt="2"/>
      <dgm:spPr/>
      <dgm:t>
        <a:bodyPr/>
        <a:lstStyle/>
        <a:p>
          <a:endParaRPr lang="ru-RU"/>
        </a:p>
      </dgm:t>
    </dgm:pt>
    <dgm:pt modelId="{0D0DAD30-3EC7-4E3A-802D-78FC5E756090}" type="pres">
      <dgm:prSet presAssocID="{2A1071CA-E444-4526-A7D5-D3D62BD2D00E}" presName="hierRoot3" presStyleCnt="0"/>
      <dgm:spPr/>
    </dgm:pt>
    <dgm:pt modelId="{116D2F3F-F4EB-4DA8-A29C-B3498BD6384D}" type="pres">
      <dgm:prSet presAssocID="{2A1071CA-E444-4526-A7D5-D3D62BD2D00E}" presName="composite3" presStyleCnt="0"/>
      <dgm:spPr/>
    </dgm:pt>
    <dgm:pt modelId="{90FB22B2-57CD-4D60-AF91-C2FEF3ABA1D0}" type="pres">
      <dgm:prSet presAssocID="{2A1071CA-E444-4526-A7D5-D3D62BD2D00E}" presName="background3" presStyleLbl="node3" presStyleIdx="0" presStyleCnt="2"/>
      <dgm:spPr/>
    </dgm:pt>
    <dgm:pt modelId="{20A3DCB4-657F-42EB-856A-44AAD4CDE641}" type="pres">
      <dgm:prSet presAssocID="{2A1071CA-E444-4526-A7D5-D3D62BD2D00E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355FF3-22BE-4671-9B90-3686EBCF008A}" type="pres">
      <dgm:prSet presAssocID="{2A1071CA-E444-4526-A7D5-D3D62BD2D00E}" presName="hierChild4" presStyleCnt="0"/>
      <dgm:spPr/>
    </dgm:pt>
    <dgm:pt modelId="{30261993-438E-4D6E-8145-723863F98148}" type="pres">
      <dgm:prSet presAssocID="{996BBE4F-A013-478F-A75E-764B3C68E0C2}" presName="Name17" presStyleLbl="parChTrans1D3" presStyleIdx="1" presStyleCnt="2"/>
      <dgm:spPr/>
      <dgm:t>
        <a:bodyPr/>
        <a:lstStyle/>
        <a:p>
          <a:endParaRPr lang="ru-RU"/>
        </a:p>
      </dgm:t>
    </dgm:pt>
    <dgm:pt modelId="{43376899-3747-41A7-83C0-031D017F3DB6}" type="pres">
      <dgm:prSet presAssocID="{500D1D6F-EFB2-4C28-BED0-AD32D759C2DA}" presName="hierRoot3" presStyleCnt="0"/>
      <dgm:spPr/>
    </dgm:pt>
    <dgm:pt modelId="{8DC81035-6482-4345-9B7D-5455F266F2C1}" type="pres">
      <dgm:prSet presAssocID="{500D1D6F-EFB2-4C28-BED0-AD32D759C2DA}" presName="composite3" presStyleCnt="0"/>
      <dgm:spPr/>
    </dgm:pt>
    <dgm:pt modelId="{EADAF5AE-4BA4-4BAF-A8B1-D068637D0E2F}" type="pres">
      <dgm:prSet presAssocID="{500D1D6F-EFB2-4C28-BED0-AD32D759C2DA}" presName="background3" presStyleLbl="node3" presStyleIdx="1" presStyleCnt="2"/>
      <dgm:spPr/>
    </dgm:pt>
    <dgm:pt modelId="{8DE34F97-6575-4305-A7DE-F9A8BC5BA5A5}" type="pres">
      <dgm:prSet presAssocID="{500D1D6F-EFB2-4C28-BED0-AD32D759C2DA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E0C2F3D-707A-4FD9-BA48-EEFF1320CA0F}" type="pres">
      <dgm:prSet presAssocID="{500D1D6F-EFB2-4C28-BED0-AD32D759C2DA}" presName="hierChild4" presStyleCnt="0"/>
      <dgm:spPr/>
    </dgm:pt>
    <dgm:pt modelId="{4A095795-E963-4821-90CE-5E0772269D80}" type="pres">
      <dgm:prSet presAssocID="{09EF8519-E59C-4132-B09F-3BD49BF91731}" presName="Name10" presStyleLbl="parChTrans1D2" presStyleIdx="1" presStyleCnt="3"/>
      <dgm:spPr/>
      <dgm:t>
        <a:bodyPr/>
        <a:lstStyle/>
        <a:p>
          <a:endParaRPr lang="ru-RU"/>
        </a:p>
      </dgm:t>
    </dgm:pt>
    <dgm:pt modelId="{1CF6F986-991B-4C6F-B7EB-1A19D8F465DC}" type="pres">
      <dgm:prSet presAssocID="{A5BBC65A-4525-4203-BF27-FD2AB6992798}" presName="hierRoot2" presStyleCnt="0"/>
      <dgm:spPr/>
    </dgm:pt>
    <dgm:pt modelId="{A48EA4E8-6BD3-40A3-B308-7317567B1CAC}" type="pres">
      <dgm:prSet presAssocID="{A5BBC65A-4525-4203-BF27-FD2AB6992798}" presName="composite2" presStyleCnt="0"/>
      <dgm:spPr/>
    </dgm:pt>
    <dgm:pt modelId="{C1823436-4E42-4B7F-B36B-79543694E4FF}" type="pres">
      <dgm:prSet presAssocID="{A5BBC65A-4525-4203-BF27-FD2AB6992798}" presName="background2" presStyleLbl="node2" presStyleIdx="1" presStyleCnt="3"/>
      <dgm:spPr/>
    </dgm:pt>
    <dgm:pt modelId="{8F8B1F1F-DD23-4962-BE9B-417E53D0ADCE}" type="pres">
      <dgm:prSet presAssocID="{A5BBC65A-4525-4203-BF27-FD2AB6992798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9B97423-473C-4985-9359-4223D8A76D70}" type="pres">
      <dgm:prSet presAssocID="{A5BBC65A-4525-4203-BF27-FD2AB6992798}" presName="hierChild3" presStyleCnt="0"/>
      <dgm:spPr/>
    </dgm:pt>
    <dgm:pt modelId="{27941505-DFC1-42F6-8821-B50749CD2338}" type="pres">
      <dgm:prSet presAssocID="{0CAFD4F6-5F68-47C0-93BC-D5809A603FB9}" presName="Name10" presStyleLbl="parChTrans1D2" presStyleIdx="2" presStyleCnt="3"/>
      <dgm:spPr/>
      <dgm:t>
        <a:bodyPr/>
        <a:lstStyle/>
        <a:p>
          <a:endParaRPr lang="ru-RU"/>
        </a:p>
      </dgm:t>
    </dgm:pt>
    <dgm:pt modelId="{4C5D628F-2571-46B6-ADCE-79F854446CAC}" type="pres">
      <dgm:prSet presAssocID="{8FC1B07E-2208-4F23-BAF6-3ED94576B743}" presName="hierRoot2" presStyleCnt="0"/>
      <dgm:spPr/>
    </dgm:pt>
    <dgm:pt modelId="{27B150EA-3227-4D7B-80BC-0EE7A3471B3B}" type="pres">
      <dgm:prSet presAssocID="{8FC1B07E-2208-4F23-BAF6-3ED94576B743}" presName="composite2" presStyleCnt="0"/>
      <dgm:spPr/>
    </dgm:pt>
    <dgm:pt modelId="{26403453-A48F-45E6-8237-25ED46AAA7EA}" type="pres">
      <dgm:prSet presAssocID="{8FC1B07E-2208-4F23-BAF6-3ED94576B743}" presName="background2" presStyleLbl="node2" presStyleIdx="2" presStyleCnt="3"/>
      <dgm:spPr/>
    </dgm:pt>
    <dgm:pt modelId="{EB63DC11-ACDF-4AF1-9E29-914FF998F51D}" type="pres">
      <dgm:prSet presAssocID="{8FC1B07E-2208-4F23-BAF6-3ED94576B743}" presName="text2" presStyleLbl="fgAcc2" presStyleIdx="2" presStyleCnt="3" custScaleX="97781" custScaleY="1394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8B6DC77-C373-44F0-9FD8-14985AEB1BB8}" type="pres">
      <dgm:prSet presAssocID="{8FC1B07E-2208-4F23-BAF6-3ED94576B743}" presName="hierChild3" presStyleCnt="0"/>
      <dgm:spPr/>
    </dgm:pt>
  </dgm:ptLst>
  <dgm:cxnLst>
    <dgm:cxn modelId="{89C144C6-ABBF-4CFE-8D3E-1FE580688E83}" type="presOf" srcId="{CBEA9024-CD5A-4BBC-9A20-2C104A1329D8}" destId="{EEBE327A-8CC8-4F3D-9BF3-373982BE4DA3}" srcOrd="0" destOrd="0" presId="urn:microsoft.com/office/officeart/2005/8/layout/hierarchy1"/>
    <dgm:cxn modelId="{7EF4A30D-1D7B-4355-91F1-2FBD64C1374A}" type="presOf" srcId="{09EF8519-E59C-4132-B09F-3BD49BF91731}" destId="{4A095795-E963-4821-90CE-5E0772269D80}" srcOrd="0" destOrd="0" presId="urn:microsoft.com/office/officeart/2005/8/layout/hierarchy1"/>
    <dgm:cxn modelId="{31BC59A4-2D5C-4C47-BD39-D0746E398E7E}" type="presOf" srcId="{8FC1B07E-2208-4F23-BAF6-3ED94576B743}" destId="{EB63DC11-ACDF-4AF1-9E29-914FF998F51D}" srcOrd="0" destOrd="0" presId="urn:microsoft.com/office/officeart/2005/8/layout/hierarchy1"/>
    <dgm:cxn modelId="{A16AAEC7-4455-4847-AC3A-A60599D11476}" srcId="{B661BD50-73AB-439A-B9A8-37EC38821097}" destId="{6609BF50-B670-4896-9802-9E6AFF7FB879}" srcOrd="0" destOrd="0" parTransId="{BB3514CF-D33B-45C8-8C7F-E7F20CADCFA2}" sibTransId="{561BEA8A-D271-4C46-BD2C-9C1EEE7AA8A2}"/>
    <dgm:cxn modelId="{D64DF60D-0F8B-49DF-9030-6A478A95CDDA}" type="presOf" srcId="{996BBE4F-A013-478F-A75E-764B3C68E0C2}" destId="{30261993-438E-4D6E-8145-723863F98148}" srcOrd="0" destOrd="0" presId="urn:microsoft.com/office/officeart/2005/8/layout/hierarchy1"/>
    <dgm:cxn modelId="{D69B3272-FD0B-4134-BFE2-231A478AC381}" type="presOf" srcId="{A5BBC65A-4525-4203-BF27-FD2AB6992798}" destId="{8F8B1F1F-DD23-4962-BE9B-417E53D0ADCE}" srcOrd="0" destOrd="0" presId="urn:microsoft.com/office/officeart/2005/8/layout/hierarchy1"/>
    <dgm:cxn modelId="{BF83F86D-E219-42C6-B60D-E958D61755BA}" type="presOf" srcId="{B661BD50-73AB-439A-B9A8-37EC38821097}" destId="{60447A70-4CF2-478D-B9C5-EECECA94C6F2}" srcOrd="0" destOrd="0" presId="urn:microsoft.com/office/officeart/2005/8/layout/hierarchy1"/>
    <dgm:cxn modelId="{AF47C3A0-7B21-4644-9704-969EEAB2D2C7}" type="presOf" srcId="{2A1071CA-E444-4526-A7D5-D3D62BD2D00E}" destId="{20A3DCB4-657F-42EB-856A-44AAD4CDE641}" srcOrd="0" destOrd="0" presId="urn:microsoft.com/office/officeart/2005/8/layout/hierarchy1"/>
    <dgm:cxn modelId="{588E2624-1844-4A56-827C-7740E33B8C5F}" srcId="{6609BF50-B670-4896-9802-9E6AFF7FB879}" destId="{2A1071CA-E444-4526-A7D5-D3D62BD2D00E}" srcOrd="0" destOrd="0" parTransId="{9DB2EA3F-CA4C-4CA6-8DE0-EB5DA316FB55}" sibTransId="{3A183CEC-DAB9-4B6B-AC27-507BD8955EB7}"/>
    <dgm:cxn modelId="{607E2A5E-9200-411C-A423-C1FF1C76A7FE}" type="presOf" srcId="{500D1D6F-EFB2-4C28-BED0-AD32D759C2DA}" destId="{8DE34F97-6575-4305-A7DE-F9A8BC5BA5A5}" srcOrd="0" destOrd="0" presId="urn:microsoft.com/office/officeart/2005/8/layout/hierarchy1"/>
    <dgm:cxn modelId="{3B1211EB-5296-4525-8E9A-2850D3E6AE46}" type="presOf" srcId="{6609BF50-B670-4896-9802-9E6AFF7FB879}" destId="{C5D6BBDC-0744-474E-8D68-6020E04851E3}" srcOrd="0" destOrd="0" presId="urn:microsoft.com/office/officeart/2005/8/layout/hierarchy1"/>
    <dgm:cxn modelId="{954E25E1-E051-4BA1-A35B-943932CF7D3E}" srcId="{CBEA9024-CD5A-4BBC-9A20-2C104A1329D8}" destId="{B661BD50-73AB-439A-B9A8-37EC38821097}" srcOrd="0" destOrd="0" parTransId="{76CB9EE0-44B2-41EF-8976-2A434FEA7F77}" sibTransId="{25C0C461-F568-4485-9335-6F8ECC6CF23C}"/>
    <dgm:cxn modelId="{2832206F-432F-4205-A1CF-079BD23E4B86}" type="presOf" srcId="{9DB2EA3F-CA4C-4CA6-8DE0-EB5DA316FB55}" destId="{89FE085D-A85B-4253-9E00-944A18CB91D6}" srcOrd="0" destOrd="0" presId="urn:microsoft.com/office/officeart/2005/8/layout/hierarchy1"/>
    <dgm:cxn modelId="{913AEB6D-8033-4B09-9461-1E57B8CBA24D}" srcId="{B661BD50-73AB-439A-B9A8-37EC38821097}" destId="{A5BBC65A-4525-4203-BF27-FD2AB6992798}" srcOrd="1" destOrd="0" parTransId="{09EF8519-E59C-4132-B09F-3BD49BF91731}" sibTransId="{31426736-566B-4665-8130-E91F2C6389CA}"/>
    <dgm:cxn modelId="{2CA44126-D136-445F-8AF8-1C6B043ADCA6}" type="presOf" srcId="{0CAFD4F6-5F68-47C0-93BC-D5809A603FB9}" destId="{27941505-DFC1-42F6-8821-B50749CD2338}" srcOrd="0" destOrd="0" presId="urn:microsoft.com/office/officeart/2005/8/layout/hierarchy1"/>
    <dgm:cxn modelId="{3AF2C0D4-FE97-4306-A985-E6CC41BA8EB7}" srcId="{6609BF50-B670-4896-9802-9E6AFF7FB879}" destId="{500D1D6F-EFB2-4C28-BED0-AD32D759C2DA}" srcOrd="1" destOrd="0" parTransId="{996BBE4F-A013-478F-A75E-764B3C68E0C2}" sibTransId="{0F2B0B70-914F-43D4-8F41-C60D4DEAE9F0}"/>
    <dgm:cxn modelId="{A3CC07CE-867F-41E2-BCA3-C44DA290C76A}" srcId="{B661BD50-73AB-439A-B9A8-37EC38821097}" destId="{8FC1B07E-2208-4F23-BAF6-3ED94576B743}" srcOrd="2" destOrd="0" parTransId="{0CAFD4F6-5F68-47C0-93BC-D5809A603FB9}" sibTransId="{D7536278-6BF3-4318-8A75-50EB80BDEC69}"/>
    <dgm:cxn modelId="{130000F4-5A79-4814-9D76-6BCDB4573E9C}" type="presOf" srcId="{BB3514CF-D33B-45C8-8C7F-E7F20CADCFA2}" destId="{5B7BF0C6-B016-4697-B8AB-C25A1617B768}" srcOrd="0" destOrd="0" presId="urn:microsoft.com/office/officeart/2005/8/layout/hierarchy1"/>
    <dgm:cxn modelId="{9B1064D1-BD24-4EF3-8576-22A319A7705D}" type="presParOf" srcId="{EEBE327A-8CC8-4F3D-9BF3-373982BE4DA3}" destId="{8EF16345-E18E-45D1-9193-11812FD169ED}" srcOrd="0" destOrd="0" presId="urn:microsoft.com/office/officeart/2005/8/layout/hierarchy1"/>
    <dgm:cxn modelId="{D7D11BBA-0D0C-4D0B-960D-0AF1E3C0D7D8}" type="presParOf" srcId="{8EF16345-E18E-45D1-9193-11812FD169ED}" destId="{B925B7CC-70E5-4B31-8DB5-A5C3A0829BBC}" srcOrd="0" destOrd="0" presId="urn:microsoft.com/office/officeart/2005/8/layout/hierarchy1"/>
    <dgm:cxn modelId="{E7BC7F80-4F94-4D8C-9015-D0C8F4DCD6BF}" type="presParOf" srcId="{B925B7CC-70E5-4B31-8DB5-A5C3A0829BBC}" destId="{EE6BE782-2A4D-4924-B631-1500FDF9E157}" srcOrd="0" destOrd="0" presId="urn:microsoft.com/office/officeart/2005/8/layout/hierarchy1"/>
    <dgm:cxn modelId="{2422C51D-5B56-46AE-8968-2321FD911DD8}" type="presParOf" srcId="{B925B7CC-70E5-4B31-8DB5-A5C3A0829BBC}" destId="{60447A70-4CF2-478D-B9C5-EECECA94C6F2}" srcOrd="1" destOrd="0" presId="urn:microsoft.com/office/officeart/2005/8/layout/hierarchy1"/>
    <dgm:cxn modelId="{67D019D2-CB6F-420A-9DFA-16ED2AC3DAAE}" type="presParOf" srcId="{8EF16345-E18E-45D1-9193-11812FD169ED}" destId="{5048AA95-4718-4351-B0D8-F160F7DB972F}" srcOrd="1" destOrd="0" presId="urn:microsoft.com/office/officeart/2005/8/layout/hierarchy1"/>
    <dgm:cxn modelId="{357319AF-E8B2-4B57-A1F3-C916D4C682FF}" type="presParOf" srcId="{5048AA95-4718-4351-B0D8-F160F7DB972F}" destId="{5B7BF0C6-B016-4697-B8AB-C25A1617B768}" srcOrd="0" destOrd="0" presId="urn:microsoft.com/office/officeart/2005/8/layout/hierarchy1"/>
    <dgm:cxn modelId="{EB3F337F-1DFE-4355-BF21-3DCDFE4D06C2}" type="presParOf" srcId="{5048AA95-4718-4351-B0D8-F160F7DB972F}" destId="{19D48233-E054-44AF-8115-470DD3D802A1}" srcOrd="1" destOrd="0" presId="urn:microsoft.com/office/officeart/2005/8/layout/hierarchy1"/>
    <dgm:cxn modelId="{F0B74BD4-9FA1-4942-8AB8-73635BDD09EE}" type="presParOf" srcId="{19D48233-E054-44AF-8115-470DD3D802A1}" destId="{F654041A-224A-43BD-B41A-D9C934310B1F}" srcOrd="0" destOrd="0" presId="urn:microsoft.com/office/officeart/2005/8/layout/hierarchy1"/>
    <dgm:cxn modelId="{7129699B-83B6-44A8-9A8F-B106BF5E276E}" type="presParOf" srcId="{F654041A-224A-43BD-B41A-D9C934310B1F}" destId="{281E0BAF-0A6B-4399-8E65-FCF8A101DB65}" srcOrd="0" destOrd="0" presId="urn:microsoft.com/office/officeart/2005/8/layout/hierarchy1"/>
    <dgm:cxn modelId="{8DF8FD2E-D16F-425E-A240-53C7963AB128}" type="presParOf" srcId="{F654041A-224A-43BD-B41A-D9C934310B1F}" destId="{C5D6BBDC-0744-474E-8D68-6020E04851E3}" srcOrd="1" destOrd="0" presId="urn:microsoft.com/office/officeart/2005/8/layout/hierarchy1"/>
    <dgm:cxn modelId="{C7A633E0-413D-4700-9290-0E984142D06E}" type="presParOf" srcId="{19D48233-E054-44AF-8115-470DD3D802A1}" destId="{F806A2FF-D5CD-4613-916D-E68EA5D1FF7E}" srcOrd="1" destOrd="0" presId="urn:microsoft.com/office/officeart/2005/8/layout/hierarchy1"/>
    <dgm:cxn modelId="{356ECAC6-132D-4362-A288-329AD58045DC}" type="presParOf" srcId="{F806A2FF-D5CD-4613-916D-E68EA5D1FF7E}" destId="{89FE085D-A85B-4253-9E00-944A18CB91D6}" srcOrd="0" destOrd="0" presId="urn:microsoft.com/office/officeart/2005/8/layout/hierarchy1"/>
    <dgm:cxn modelId="{895C5253-9391-41DB-A748-FC99AEFDBE19}" type="presParOf" srcId="{F806A2FF-D5CD-4613-916D-E68EA5D1FF7E}" destId="{0D0DAD30-3EC7-4E3A-802D-78FC5E756090}" srcOrd="1" destOrd="0" presId="urn:microsoft.com/office/officeart/2005/8/layout/hierarchy1"/>
    <dgm:cxn modelId="{8B289E3B-5D91-46B6-957D-22BE13DA7989}" type="presParOf" srcId="{0D0DAD30-3EC7-4E3A-802D-78FC5E756090}" destId="{116D2F3F-F4EB-4DA8-A29C-B3498BD6384D}" srcOrd="0" destOrd="0" presId="urn:microsoft.com/office/officeart/2005/8/layout/hierarchy1"/>
    <dgm:cxn modelId="{C5A27778-89C4-4863-B22B-8BEC437320A4}" type="presParOf" srcId="{116D2F3F-F4EB-4DA8-A29C-B3498BD6384D}" destId="{90FB22B2-57CD-4D60-AF91-C2FEF3ABA1D0}" srcOrd="0" destOrd="0" presId="urn:microsoft.com/office/officeart/2005/8/layout/hierarchy1"/>
    <dgm:cxn modelId="{241F27C7-C6BD-4D10-AEBE-AD169DC724BE}" type="presParOf" srcId="{116D2F3F-F4EB-4DA8-A29C-B3498BD6384D}" destId="{20A3DCB4-657F-42EB-856A-44AAD4CDE641}" srcOrd="1" destOrd="0" presId="urn:microsoft.com/office/officeart/2005/8/layout/hierarchy1"/>
    <dgm:cxn modelId="{AFEC5411-F4F6-4AAB-907A-0C1DBF6F20B3}" type="presParOf" srcId="{0D0DAD30-3EC7-4E3A-802D-78FC5E756090}" destId="{78355FF3-22BE-4671-9B90-3686EBCF008A}" srcOrd="1" destOrd="0" presId="urn:microsoft.com/office/officeart/2005/8/layout/hierarchy1"/>
    <dgm:cxn modelId="{C338014A-0FB0-4869-B99C-DF2D1ABD5BBA}" type="presParOf" srcId="{F806A2FF-D5CD-4613-916D-E68EA5D1FF7E}" destId="{30261993-438E-4D6E-8145-723863F98148}" srcOrd="2" destOrd="0" presId="urn:microsoft.com/office/officeart/2005/8/layout/hierarchy1"/>
    <dgm:cxn modelId="{5B47A9A4-A3F4-4F08-8F4F-5392BDAF0EEA}" type="presParOf" srcId="{F806A2FF-D5CD-4613-916D-E68EA5D1FF7E}" destId="{43376899-3747-41A7-83C0-031D017F3DB6}" srcOrd="3" destOrd="0" presId="urn:microsoft.com/office/officeart/2005/8/layout/hierarchy1"/>
    <dgm:cxn modelId="{CB1FF086-2DE1-4218-9775-992826072B7C}" type="presParOf" srcId="{43376899-3747-41A7-83C0-031D017F3DB6}" destId="{8DC81035-6482-4345-9B7D-5455F266F2C1}" srcOrd="0" destOrd="0" presId="urn:microsoft.com/office/officeart/2005/8/layout/hierarchy1"/>
    <dgm:cxn modelId="{7E010FDF-D7E5-4F2B-8776-2A120C7F91C0}" type="presParOf" srcId="{8DC81035-6482-4345-9B7D-5455F266F2C1}" destId="{EADAF5AE-4BA4-4BAF-A8B1-D068637D0E2F}" srcOrd="0" destOrd="0" presId="urn:microsoft.com/office/officeart/2005/8/layout/hierarchy1"/>
    <dgm:cxn modelId="{B3B8C1D0-7F24-485E-977B-CA55D2E88F83}" type="presParOf" srcId="{8DC81035-6482-4345-9B7D-5455F266F2C1}" destId="{8DE34F97-6575-4305-A7DE-F9A8BC5BA5A5}" srcOrd="1" destOrd="0" presId="urn:microsoft.com/office/officeart/2005/8/layout/hierarchy1"/>
    <dgm:cxn modelId="{7D5BC7D5-F441-4D52-87C4-AC9DABA6276B}" type="presParOf" srcId="{43376899-3747-41A7-83C0-031D017F3DB6}" destId="{0E0C2F3D-707A-4FD9-BA48-EEFF1320CA0F}" srcOrd="1" destOrd="0" presId="urn:microsoft.com/office/officeart/2005/8/layout/hierarchy1"/>
    <dgm:cxn modelId="{1D8654E3-A031-4B25-9D83-853E529661B2}" type="presParOf" srcId="{5048AA95-4718-4351-B0D8-F160F7DB972F}" destId="{4A095795-E963-4821-90CE-5E0772269D80}" srcOrd="2" destOrd="0" presId="urn:microsoft.com/office/officeart/2005/8/layout/hierarchy1"/>
    <dgm:cxn modelId="{734DC673-183B-4F90-8DA4-44A332E6929C}" type="presParOf" srcId="{5048AA95-4718-4351-B0D8-F160F7DB972F}" destId="{1CF6F986-991B-4C6F-B7EB-1A19D8F465DC}" srcOrd="3" destOrd="0" presId="urn:microsoft.com/office/officeart/2005/8/layout/hierarchy1"/>
    <dgm:cxn modelId="{23302653-EF2D-4F8F-A6BB-358348237F69}" type="presParOf" srcId="{1CF6F986-991B-4C6F-B7EB-1A19D8F465DC}" destId="{A48EA4E8-6BD3-40A3-B308-7317567B1CAC}" srcOrd="0" destOrd="0" presId="urn:microsoft.com/office/officeart/2005/8/layout/hierarchy1"/>
    <dgm:cxn modelId="{2AF5F166-8C1B-4D0A-A108-AC7F5A3A18CA}" type="presParOf" srcId="{A48EA4E8-6BD3-40A3-B308-7317567B1CAC}" destId="{C1823436-4E42-4B7F-B36B-79543694E4FF}" srcOrd="0" destOrd="0" presId="urn:microsoft.com/office/officeart/2005/8/layout/hierarchy1"/>
    <dgm:cxn modelId="{57173369-6083-4C87-BD46-E16BD47D2976}" type="presParOf" srcId="{A48EA4E8-6BD3-40A3-B308-7317567B1CAC}" destId="{8F8B1F1F-DD23-4962-BE9B-417E53D0ADCE}" srcOrd="1" destOrd="0" presId="urn:microsoft.com/office/officeart/2005/8/layout/hierarchy1"/>
    <dgm:cxn modelId="{D2063927-12B8-4A69-A306-81139C3284F3}" type="presParOf" srcId="{1CF6F986-991B-4C6F-B7EB-1A19D8F465DC}" destId="{09B97423-473C-4985-9359-4223D8A76D70}" srcOrd="1" destOrd="0" presId="urn:microsoft.com/office/officeart/2005/8/layout/hierarchy1"/>
    <dgm:cxn modelId="{8591E75E-1563-43BC-A97A-BC610253930F}" type="presParOf" srcId="{5048AA95-4718-4351-B0D8-F160F7DB972F}" destId="{27941505-DFC1-42F6-8821-B50749CD2338}" srcOrd="4" destOrd="0" presId="urn:microsoft.com/office/officeart/2005/8/layout/hierarchy1"/>
    <dgm:cxn modelId="{881C42A1-8920-4612-B66D-02763C58BA44}" type="presParOf" srcId="{5048AA95-4718-4351-B0D8-F160F7DB972F}" destId="{4C5D628F-2571-46B6-ADCE-79F854446CAC}" srcOrd="5" destOrd="0" presId="urn:microsoft.com/office/officeart/2005/8/layout/hierarchy1"/>
    <dgm:cxn modelId="{0AB4F318-E8DF-4C8C-8AA2-1AD068C17DB7}" type="presParOf" srcId="{4C5D628F-2571-46B6-ADCE-79F854446CAC}" destId="{27B150EA-3227-4D7B-80BC-0EE7A3471B3B}" srcOrd="0" destOrd="0" presId="urn:microsoft.com/office/officeart/2005/8/layout/hierarchy1"/>
    <dgm:cxn modelId="{F603DD9F-6075-4964-A567-2D9CD4F9A318}" type="presParOf" srcId="{27B150EA-3227-4D7B-80BC-0EE7A3471B3B}" destId="{26403453-A48F-45E6-8237-25ED46AAA7EA}" srcOrd="0" destOrd="0" presId="urn:microsoft.com/office/officeart/2005/8/layout/hierarchy1"/>
    <dgm:cxn modelId="{5F02C52C-584E-418B-9117-F2B8DCEBA8D8}" type="presParOf" srcId="{27B150EA-3227-4D7B-80BC-0EE7A3471B3B}" destId="{EB63DC11-ACDF-4AF1-9E29-914FF998F51D}" srcOrd="1" destOrd="0" presId="urn:microsoft.com/office/officeart/2005/8/layout/hierarchy1"/>
    <dgm:cxn modelId="{357CAD66-19DE-4055-B671-8BA7E78EC5F9}" type="presParOf" srcId="{4C5D628F-2571-46B6-ADCE-79F854446CAC}" destId="{C8B6DC77-C373-44F0-9FD8-14985AEB1BB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D1E052-984E-4539-856A-AB499B147380}" type="doc">
      <dgm:prSet loTypeId="urn:microsoft.com/office/officeart/2008/layout/HorizontalMultiLevelHierarchy" loCatId="hierarchy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A9B15185-9373-4F89-8EC0-B46149196285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Департамент </a:t>
          </a:r>
          <a:r>
            <a:rPr lang="ru-RU" sz="1600" b="1" dirty="0" err="1" smtClean="0">
              <a:solidFill>
                <a:schemeClr val="tx1"/>
              </a:solidFill>
            </a:rPr>
            <a:t>житлового</a:t>
          </a:r>
          <a:r>
            <a:rPr lang="ru-RU" sz="1600" b="1" dirty="0" smtClean="0">
              <a:solidFill>
                <a:schemeClr val="tx1"/>
              </a:solidFill>
            </a:rPr>
            <a:t> </a:t>
          </a:r>
          <a:r>
            <a:rPr lang="ru-RU" sz="1600" b="1" dirty="0" err="1" smtClean="0">
              <a:solidFill>
                <a:schemeClr val="tx1"/>
              </a:solidFill>
            </a:rPr>
            <a:t>господарства</a:t>
          </a:r>
          <a:r>
            <a:rPr lang="ru-RU" sz="1600" b="1" dirty="0" smtClean="0">
              <a:solidFill>
                <a:schemeClr val="tx1"/>
              </a:solidFill>
            </a:rPr>
            <a:t> та </a:t>
          </a:r>
          <a:r>
            <a:rPr lang="ru-RU" sz="1600" b="1" dirty="0" err="1" smtClean="0">
              <a:solidFill>
                <a:schemeClr val="tx1"/>
              </a:solidFill>
            </a:rPr>
            <a:t>інфраструктури</a:t>
          </a:r>
          <a:r>
            <a:rPr lang="ru-RU" sz="1400" dirty="0" smtClean="0"/>
            <a:t>	</a:t>
          </a:r>
          <a:endParaRPr lang="ru-RU" sz="1400" dirty="0"/>
        </a:p>
      </dgm:t>
    </dgm:pt>
    <dgm:pt modelId="{8F6A91A5-DA24-4EF8-9557-BE3E15682B7E}" type="parTrans" cxnId="{AC61383F-327A-4940-89EE-C600EC8C3824}">
      <dgm:prSet/>
      <dgm:spPr/>
      <dgm:t>
        <a:bodyPr/>
        <a:lstStyle/>
        <a:p>
          <a:endParaRPr lang="ru-RU"/>
        </a:p>
      </dgm:t>
    </dgm:pt>
    <dgm:pt modelId="{17F4606F-F515-439D-A1B5-72F6EF840342}" type="sibTrans" cxnId="{AC61383F-327A-4940-89EE-C600EC8C3824}">
      <dgm:prSet/>
      <dgm:spPr/>
      <dgm:t>
        <a:bodyPr/>
        <a:lstStyle/>
        <a:p>
          <a:endParaRPr lang="ru-RU"/>
        </a:p>
      </dgm:t>
    </dgm:pt>
    <dgm:pt modelId="{6CBEEF13-03D5-4C30-84A9-C25B32A3F5BF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Дороги та </a:t>
          </a:r>
          <a:r>
            <a:rPr lang="ru-RU" sz="2000" b="1" dirty="0" err="1" smtClean="0">
              <a:solidFill>
                <a:schemeClr val="tx1"/>
              </a:solidFill>
            </a:rPr>
            <a:t>велодоріжки</a:t>
          </a:r>
          <a:endParaRPr lang="ru-RU" sz="2000" b="1" dirty="0">
            <a:solidFill>
              <a:schemeClr val="tx1"/>
            </a:solidFill>
          </a:endParaRPr>
        </a:p>
      </dgm:t>
    </dgm:pt>
    <dgm:pt modelId="{C6CB0BBC-A325-494C-AC3F-30B43C0F3606}" type="parTrans" cxnId="{600436E2-84D6-4644-B338-83012BD41ACC}">
      <dgm:prSet custT="1"/>
      <dgm:spPr/>
      <dgm:t>
        <a:bodyPr/>
        <a:lstStyle/>
        <a:p>
          <a:endParaRPr lang="ru-RU" sz="1400"/>
        </a:p>
      </dgm:t>
    </dgm:pt>
    <dgm:pt modelId="{C3884988-AECC-467B-A786-20DE0D7BD2DD}" type="sibTrans" cxnId="{600436E2-84D6-4644-B338-83012BD41ACC}">
      <dgm:prSet/>
      <dgm:spPr/>
      <dgm:t>
        <a:bodyPr/>
        <a:lstStyle/>
        <a:p>
          <a:endParaRPr lang="ru-RU"/>
        </a:p>
      </dgm:t>
    </dgm:pt>
    <dgm:pt modelId="{5E801E4C-6A50-4C53-B07B-58441CB743D3}">
      <dgm:prSet phldrT="[Текст]" custT="1"/>
      <dgm:spPr/>
      <dgm:t>
        <a:bodyPr/>
        <a:lstStyle/>
        <a:p>
          <a:r>
            <a:rPr lang="ru-RU" sz="2000" b="1" dirty="0" err="1" smtClean="0">
              <a:solidFill>
                <a:schemeClr val="tx1"/>
              </a:solidFill>
            </a:rPr>
            <a:t>Житлове</a:t>
          </a:r>
          <a:r>
            <a:rPr lang="ru-RU" sz="2000" b="1" dirty="0" smtClean="0">
              <a:solidFill>
                <a:schemeClr val="tx1"/>
              </a:solidFill>
            </a:rPr>
            <a:t> </a:t>
          </a:r>
          <a:r>
            <a:rPr lang="ru-RU" sz="2000" b="1" dirty="0" err="1" smtClean="0">
              <a:solidFill>
                <a:schemeClr val="tx1"/>
              </a:solidFill>
            </a:rPr>
            <a:t>господарство</a:t>
          </a:r>
          <a:r>
            <a:rPr lang="ru-RU" sz="2000" b="1" dirty="0" smtClean="0">
              <a:solidFill>
                <a:schemeClr val="tx1"/>
              </a:solidFill>
            </a:rPr>
            <a:t> </a:t>
          </a:r>
          <a:endParaRPr lang="ru-RU" sz="2000" b="1" dirty="0">
            <a:solidFill>
              <a:schemeClr val="tx1"/>
            </a:solidFill>
          </a:endParaRPr>
        </a:p>
      </dgm:t>
    </dgm:pt>
    <dgm:pt modelId="{8AC8CA37-87D0-4F66-B26F-8C2E5B6CC6EC}" type="parTrans" cxnId="{48FE97D1-DE28-4EDD-A7FD-C593B08ED61B}">
      <dgm:prSet custT="1"/>
      <dgm:spPr/>
      <dgm:t>
        <a:bodyPr/>
        <a:lstStyle/>
        <a:p>
          <a:endParaRPr lang="ru-RU" sz="1400"/>
        </a:p>
      </dgm:t>
    </dgm:pt>
    <dgm:pt modelId="{4454269F-F16B-4F28-9A07-E25062BAE92E}" type="sibTrans" cxnId="{48FE97D1-DE28-4EDD-A7FD-C593B08ED61B}">
      <dgm:prSet/>
      <dgm:spPr/>
      <dgm:t>
        <a:bodyPr/>
        <a:lstStyle/>
        <a:p>
          <a:endParaRPr lang="ru-RU"/>
        </a:p>
      </dgm:t>
    </dgm:pt>
    <dgm:pt modelId="{EB6BE3A1-1B0C-48F3-A83D-351933EC9852}">
      <dgm:prSet phldrT="[Текст]" custT="1"/>
      <dgm:spPr/>
      <dgm:t>
        <a:bodyPr/>
        <a:lstStyle/>
        <a:p>
          <a:r>
            <a:rPr lang="ru-RU" sz="2000" b="1" dirty="0" err="1" smtClean="0">
              <a:solidFill>
                <a:schemeClr val="tx1"/>
              </a:solidFill>
            </a:rPr>
            <a:t>Світлофорні</a:t>
          </a:r>
          <a:r>
            <a:rPr lang="ru-RU" sz="2000" b="1" dirty="0" smtClean="0">
              <a:solidFill>
                <a:schemeClr val="tx1"/>
              </a:solidFill>
            </a:rPr>
            <a:t> об</a:t>
          </a:r>
          <a:r>
            <a:rPr lang="en-US" sz="2000" b="1" dirty="0" smtClean="0">
              <a:solidFill>
                <a:schemeClr val="tx1"/>
              </a:solidFill>
            </a:rPr>
            <a:t>’</a:t>
          </a:r>
          <a:r>
            <a:rPr lang="uk-UA" sz="2000" b="1" dirty="0" err="1" smtClean="0">
              <a:solidFill>
                <a:schemeClr val="tx1"/>
              </a:solidFill>
            </a:rPr>
            <a:t>єкти</a:t>
          </a:r>
          <a:r>
            <a:rPr lang="uk-UA" sz="2000" b="1" dirty="0" smtClean="0">
              <a:solidFill>
                <a:schemeClr val="tx1"/>
              </a:solidFill>
            </a:rPr>
            <a:t>, освітлення, тощо</a:t>
          </a:r>
          <a:endParaRPr lang="ru-RU" sz="2000" b="1" dirty="0">
            <a:solidFill>
              <a:schemeClr val="tx1"/>
            </a:solidFill>
          </a:endParaRPr>
        </a:p>
      </dgm:t>
    </dgm:pt>
    <dgm:pt modelId="{FD40180C-8DB8-4148-B715-D89D40EF6864}" type="parTrans" cxnId="{D772758E-CB54-47E3-848E-E242AF22E34D}">
      <dgm:prSet custT="1"/>
      <dgm:spPr/>
      <dgm:t>
        <a:bodyPr/>
        <a:lstStyle/>
        <a:p>
          <a:endParaRPr lang="ru-RU" sz="1400"/>
        </a:p>
      </dgm:t>
    </dgm:pt>
    <dgm:pt modelId="{8E25C669-5A22-4F71-8E12-29A3F750FFA9}" type="sibTrans" cxnId="{D772758E-CB54-47E3-848E-E242AF22E34D}">
      <dgm:prSet/>
      <dgm:spPr/>
      <dgm:t>
        <a:bodyPr/>
        <a:lstStyle/>
        <a:p>
          <a:endParaRPr lang="ru-RU"/>
        </a:p>
      </dgm:t>
    </dgm:pt>
    <dgm:pt modelId="{40D9B2B3-A5E4-41FE-8C50-438419AD9B37}">
      <dgm:prSet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80 млн. грн.;</a:t>
          </a:r>
        </a:p>
        <a:p>
          <a:r>
            <a:rPr lang="ru-RU" sz="1600" b="1" dirty="0" smtClean="0">
              <a:solidFill>
                <a:srgbClr val="C00000"/>
              </a:solidFill>
            </a:rPr>
            <a:t>в </a:t>
          </a:r>
          <a:r>
            <a:rPr lang="ru-RU" sz="1600" b="1" dirty="0" err="1" smtClean="0">
              <a:solidFill>
                <a:srgbClr val="C00000"/>
              </a:solidFill>
            </a:rPr>
            <a:t>т.ч</a:t>
          </a:r>
          <a:r>
            <a:rPr lang="ru-RU" sz="1600" b="1" dirty="0" smtClean="0">
              <a:solidFill>
                <a:srgbClr val="C00000"/>
              </a:solidFill>
            </a:rPr>
            <a:t>. </a:t>
          </a:r>
          <a:r>
            <a:rPr lang="ru-RU" sz="1600" b="1" dirty="0" err="1" smtClean="0">
              <a:solidFill>
                <a:srgbClr val="C00000"/>
              </a:solidFill>
            </a:rPr>
            <a:t>заборгованість</a:t>
          </a:r>
          <a:r>
            <a:rPr lang="ru-RU" sz="1600" b="1" dirty="0" smtClean="0">
              <a:solidFill>
                <a:srgbClr val="C00000"/>
              </a:solidFill>
            </a:rPr>
            <a:t> за </a:t>
          </a:r>
          <a:r>
            <a:rPr lang="ru-RU" sz="1600" b="1" dirty="0" err="1" smtClean="0">
              <a:solidFill>
                <a:srgbClr val="C00000"/>
              </a:solidFill>
            </a:rPr>
            <a:t>виконані</a:t>
          </a:r>
          <a:r>
            <a:rPr lang="ru-RU" sz="1600" b="1" dirty="0" smtClean="0">
              <a:solidFill>
                <a:srgbClr val="C00000"/>
              </a:solidFill>
            </a:rPr>
            <a:t> </a:t>
          </a:r>
          <a:r>
            <a:rPr lang="ru-RU" sz="1600" b="1" dirty="0" err="1" smtClean="0">
              <a:solidFill>
                <a:srgbClr val="C00000"/>
              </a:solidFill>
            </a:rPr>
            <a:t>роботи</a:t>
          </a:r>
          <a:endParaRPr lang="ru-RU" sz="1600" b="1" dirty="0" smtClean="0">
            <a:solidFill>
              <a:srgbClr val="C00000"/>
            </a:solidFill>
          </a:endParaRPr>
        </a:p>
        <a:p>
          <a:r>
            <a:rPr lang="ru-RU" sz="1600" b="1" u="sng" dirty="0" smtClean="0">
              <a:solidFill>
                <a:srgbClr val="C00000"/>
              </a:solidFill>
            </a:rPr>
            <a:t>50 млн. грн.</a:t>
          </a:r>
          <a:endParaRPr lang="ru-RU" sz="1600" b="1" u="sng" dirty="0">
            <a:solidFill>
              <a:srgbClr val="C00000"/>
            </a:solidFill>
          </a:endParaRPr>
        </a:p>
      </dgm:t>
    </dgm:pt>
    <dgm:pt modelId="{CB21F1F6-394C-4401-8467-9CC4BB63E026}" type="parTrans" cxnId="{7EBB0445-F88B-4E1B-A505-F96A5F0E188C}">
      <dgm:prSet custT="1"/>
      <dgm:spPr/>
      <dgm:t>
        <a:bodyPr/>
        <a:lstStyle/>
        <a:p>
          <a:endParaRPr lang="ru-RU" sz="1400"/>
        </a:p>
      </dgm:t>
    </dgm:pt>
    <dgm:pt modelId="{079CB25A-1038-431E-BC4E-0704CDC1E15A}" type="sibTrans" cxnId="{7EBB0445-F88B-4E1B-A505-F96A5F0E188C}">
      <dgm:prSet/>
      <dgm:spPr/>
      <dgm:t>
        <a:bodyPr/>
        <a:lstStyle/>
        <a:p>
          <a:endParaRPr lang="ru-RU"/>
        </a:p>
      </dgm:t>
    </dgm:pt>
    <dgm:pt modelId="{2BA3FF87-9130-4B5B-A4CA-BE2CF66E975B}">
      <dgm:prSet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40,2 млн. грн.;</a:t>
          </a:r>
        </a:p>
        <a:p>
          <a:r>
            <a:rPr lang="ru-RU" sz="1600" b="1" dirty="0" smtClean="0">
              <a:solidFill>
                <a:srgbClr val="C00000"/>
              </a:solidFill>
            </a:rPr>
            <a:t>в </a:t>
          </a:r>
          <a:r>
            <a:rPr lang="ru-RU" sz="1600" b="1" dirty="0" err="1" smtClean="0">
              <a:solidFill>
                <a:srgbClr val="C00000"/>
              </a:solidFill>
            </a:rPr>
            <a:t>т.ч</a:t>
          </a:r>
          <a:r>
            <a:rPr lang="ru-RU" sz="1600" b="1" dirty="0" smtClean="0">
              <a:solidFill>
                <a:srgbClr val="C00000"/>
              </a:solidFill>
            </a:rPr>
            <a:t>. </a:t>
          </a:r>
          <a:r>
            <a:rPr lang="ru-RU" sz="1600" b="1" dirty="0" err="1" smtClean="0">
              <a:solidFill>
                <a:srgbClr val="C00000"/>
              </a:solidFill>
            </a:rPr>
            <a:t>заборгованість</a:t>
          </a:r>
          <a:r>
            <a:rPr lang="ru-RU" sz="1600" b="1" dirty="0" smtClean="0">
              <a:solidFill>
                <a:srgbClr val="C00000"/>
              </a:solidFill>
            </a:rPr>
            <a:t> за </a:t>
          </a:r>
          <a:r>
            <a:rPr lang="ru-RU" sz="1600" b="1" dirty="0" err="1" smtClean="0">
              <a:solidFill>
                <a:srgbClr val="C00000"/>
              </a:solidFill>
            </a:rPr>
            <a:t>виконані</a:t>
          </a:r>
          <a:r>
            <a:rPr lang="ru-RU" sz="1600" b="1" dirty="0" smtClean="0">
              <a:solidFill>
                <a:srgbClr val="C00000"/>
              </a:solidFill>
            </a:rPr>
            <a:t> </a:t>
          </a:r>
          <a:r>
            <a:rPr lang="ru-RU" sz="1600" b="1" dirty="0" err="1" smtClean="0">
              <a:solidFill>
                <a:srgbClr val="C00000"/>
              </a:solidFill>
            </a:rPr>
            <a:t>роботи</a:t>
          </a:r>
          <a:r>
            <a:rPr lang="ru-RU" sz="1600" b="1" dirty="0" smtClean="0">
              <a:solidFill>
                <a:srgbClr val="C00000"/>
              </a:solidFill>
            </a:rPr>
            <a:t> </a:t>
          </a:r>
        </a:p>
        <a:p>
          <a:r>
            <a:rPr lang="ru-RU" sz="1600" b="1" u="sng" dirty="0" smtClean="0">
              <a:solidFill>
                <a:srgbClr val="C00000"/>
              </a:solidFill>
            </a:rPr>
            <a:t>10,3 млн. грн.; </a:t>
          </a:r>
          <a:endParaRPr lang="ru-RU" sz="1600" b="1" u="sng" dirty="0">
            <a:solidFill>
              <a:srgbClr val="C00000"/>
            </a:solidFill>
          </a:endParaRPr>
        </a:p>
      </dgm:t>
    </dgm:pt>
    <dgm:pt modelId="{CB28FA14-7538-4EDC-95C0-6657447C2FA3}" type="parTrans" cxnId="{CA10F30C-84E1-4BB0-8642-4688DE240FD1}">
      <dgm:prSet custT="1"/>
      <dgm:spPr/>
      <dgm:t>
        <a:bodyPr/>
        <a:lstStyle/>
        <a:p>
          <a:endParaRPr lang="ru-RU" sz="1400"/>
        </a:p>
      </dgm:t>
    </dgm:pt>
    <dgm:pt modelId="{057E66D3-19F8-4180-B5F7-D9232756D7C8}" type="sibTrans" cxnId="{CA10F30C-84E1-4BB0-8642-4688DE240FD1}">
      <dgm:prSet/>
      <dgm:spPr/>
      <dgm:t>
        <a:bodyPr/>
        <a:lstStyle/>
        <a:p>
          <a:endParaRPr lang="ru-RU"/>
        </a:p>
      </dgm:t>
    </dgm:pt>
    <dgm:pt modelId="{06CC36E8-77F1-4C64-AC12-E1DAF7FA35AD}">
      <dgm:prSet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9,8 млн. грн.;</a:t>
          </a:r>
        </a:p>
        <a:p>
          <a:r>
            <a:rPr lang="ru-RU" sz="1600" b="1" dirty="0" smtClean="0">
              <a:solidFill>
                <a:srgbClr val="C00000"/>
              </a:solidFill>
            </a:rPr>
            <a:t>в </a:t>
          </a:r>
          <a:r>
            <a:rPr lang="ru-RU" sz="1600" b="1" dirty="0" err="1" smtClean="0">
              <a:solidFill>
                <a:srgbClr val="C00000"/>
              </a:solidFill>
            </a:rPr>
            <a:t>т.ч</a:t>
          </a:r>
          <a:r>
            <a:rPr lang="ru-RU" sz="1600" b="1" dirty="0" smtClean="0">
              <a:solidFill>
                <a:srgbClr val="C00000"/>
              </a:solidFill>
            </a:rPr>
            <a:t>. </a:t>
          </a:r>
          <a:r>
            <a:rPr lang="ru-RU" sz="1600" b="1" dirty="0" err="1" smtClean="0">
              <a:solidFill>
                <a:srgbClr val="C00000"/>
              </a:solidFill>
            </a:rPr>
            <a:t>заборгованість</a:t>
          </a:r>
          <a:r>
            <a:rPr lang="ru-RU" sz="1600" b="1" dirty="0" smtClean="0">
              <a:solidFill>
                <a:srgbClr val="C00000"/>
              </a:solidFill>
            </a:rPr>
            <a:t> за </a:t>
          </a:r>
          <a:r>
            <a:rPr lang="ru-RU" sz="1600" b="1" dirty="0" err="1" smtClean="0">
              <a:solidFill>
                <a:srgbClr val="C00000"/>
              </a:solidFill>
            </a:rPr>
            <a:t>виконані</a:t>
          </a:r>
          <a:r>
            <a:rPr lang="ru-RU" sz="1600" b="1" dirty="0" smtClean="0">
              <a:solidFill>
                <a:srgbClr val="C00000"/>
              </a:solidFill>
            </a:rPr>
            <a:t> </a:t>
          </a:r>
          <a:r>
            <a:rPr lang="ru-RU" sz="1600" b="1" dirty="0" err="1" smtClean="0">
              <a:solidFill>
                <a:srgbClr val="C00000"/>
              </a:solidFill>
            </a:rPr>
            <a:t>роботи</a:t>
          </a:r>
          <a:r>
            <a:rPr lang="ru-RU" sz="1600" b="1" dirty="0" smtClean="0">
              <a:solidFill>
                <a:srgbClr val="C00000"/>
              </a:solidFill>
            </a:rPr>
            <a:t> </a:t>
          </a:r>
        </a:p>
        <a:p>
          <a:r>
            <a:rPr lang="ru-RU" sz="1600" b="1" u="sng" dirty="0" smtClean="0">
              <a:solidFill>
                <a:srgbClr val="C00000"/>
              </a:solidFill>
            </a:rPr>
            <a:t>0,7 млн. грн.;</a:t>
          </a:r>
          <a:endParaRPr lang="ru-RU" sz="1600" b="1" u="sng" dirty="0">
            <a:solidFill>
              <a:srgbClr val="C00000"/>
            </a:solidFill>
          </a:endParaRPr>
        </a:p>
      </dgm:t>
    </dgm:pt>
    <dgm:pt modelId="{26A2C359-3561-47D1-87F2-80B5E589DBE2}" type="parTrans" cxnId="{61EE6993-1106-4A65-949B-787B4FBF4B4C}">
      <dgm:prSet/>
      <dgm:spPr/>
      <dgm:t>
        <a:bodyPr/>
        <a:lstStyle/>
        <a:p>
          <a:endParaRPr lang="ru-RU"/>
        </a:p>
      </dgm:t>
    </dgm:pt>
    <dgm:pt modelId="{313B2D88-AEEB-4BEF-ABF1-07F7EF0778B3}" type="sibTrans" cxnId="{61EE6993-1106-4A65-949B-787B4FBF4B4C}">
      <dgm:prSet/>
      <dgm:spPr/>
      <dgm:t>
        <a:bodyPr/>
        <a:lstStyle/>
        <a:p>
          <a:endParaRPr lang="ru-RU"/>
        </a:p>
      </dgm:t>
    </dgm:pt>
    <dgm:pt modelId="{BE8A04F1-C46C-47BE-B9DA-070478A12297}" type="pres">
      <dgm:prSet presAssocID="{4DD1E052-984E-4539-856A-AB499B147380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1822B4-F0F3-4D1E-A241-B9C492E63CC9}" type="pres">
      <dgm:prSet presAssocID="{A9B15185-9373-4F89-8EC0-B46149196285}" presName="root1" presStyleCnt="0"/>
      <dgm:spPr/>
    </dgm:pt>
    <dgm:pt modelId="{E44F914F-DCDE-43D0-8F2D-9EAA51B87865}" type="pres">
      <dgm:prSet presAssocID="{A9B15185-9373-4F89-8EC0-B46149196285}" presName="LevelOneTextNode" presStyleLbl="node0" presStyleIdx="0" presStyleCnt="1" custAng="5400000" custScaleX="166390" custScaleY="3058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C00036-2AF0-4392-AF60-8038AC7F89C7}" type="pres">
      <dgm:prSet presAssocID="{A9B15185-9373-4F89-8EC0-B46149196285}" presName="level2hierChild" presStyleCnt="0"/>
      <dgm:spPr/>
    </dgm:pt>
    <dgm:pt modelId="{31333289-8557-4922-86E7-4816F4449A0C}" type="pres">
      <dgm:prSet presAssocID="{C6CB0BBC-A325-494C-AC3F-30B43C0F3606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C21BF986-C6FD-46D5-A77E-12FA13A76C43}" type="pres">
      <dgm:prSet presAssocID="{C6CB0BBC-A325-494C-AC3F-30B43C0F3606}" presName="connTx" presStyleLbl="parChTrans1D2" presStyleIdx="0" presStyleCnt="3"/>
      <dgm:spPr/>
      <dgm:t>
        <a:bodyPr/>
        <a:lstStyle/>
        <a:p>
          <a:endParaRPr lang="ru-RU"/>
        </a:p>
      </dgm:t>
    </dgm:pt>
    <dgm:pt modelId="{54C2116E-7CDE-4A10-82EE-196B645C01CD}" type="pres">
      <dgm:prSet presAssocID="{6CBEEF13-03D5-4C30-84A9-C25B32A3F5BF}" presName="root2" presStyleCnt="0"/>
      <dgm:spPr/>
    </dgm:pt>
    <dgm:pt modelId="{141F950A-6A49-4BEA-B655-394F5378A65C}" type="pres">
      <dgm:prSet presAssocID="{6CBEEF13-03D5-4C30-84A9-C25B32A3F5BF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158AC71-A83D-4AC5-A5AC-7E627E4BF1E3}" type="pres">
      <dgm:prSet presAssocID="{6CBEEF13-03D5-4C30-84A9-C25B32A3F5BF}" presName="level3hierChild" presStyleCnt="0"/>
      <dgm:spPr/>
    </dgm:pt>
    <dgm:pt modelId="{3E696A6C-24DF-4575-BF97-5EFCA7F6B295}" type="pres">
      <dgm:prSet presAssocID="{CB21F1F6-394C-4401-8467-9CC4BB63E026}" presName="conn2-1" presStyleLbl="parChTrans1D3" presStyleIdx="0" presStyleCnt="3"/>
      <dgm:spPr/>
      <dgm:t>
        <a:bodyPr/>
        <a:lstStyle/>
        <a:p>
          <a:endParaRPr lang="ru-RU"/>
        </a:p>
      </dgm:t>
    </dgm:pt>
    <dgm:pt modelId="{BDEEE549-C1A3-4A7D-862B-D445C956217A}" type="pres">
      <dgm:prSet presAssocID="{CB21F1F6-394C-4401-8467-9CC4BB63E026}" presName="connTx" presStyleLbl="parChTrans1D3" presStyleIdx="0" presStyleCnt="3"/>
      <dgm:spPr/>
      <dgm:t>
        <a:bodyPr/>
        <a:lstStyle/>
        <a:p>
          <a:endParaRPr lang="ru-RU"/>
        </a:p>
      </dgm:t>
    </dgm:pt>
    <dgm:pt modelId="{A02D43BC-E025-47BB-A18A-48C76DF83A63}" type="pres">
      <dgm:prSet presAssocID="{40D9B2B3-A5E4-41FE-8C50-438419AD9B37}" presName="root2" presStyleCnt="0"/>
      <dgm:spPr/>
    </dgm:pt>
    <dgm:pt modelId="{D2571136-A0F0-4D9C-9FCA-95B98358D719}" type="pres">
      <dgm:prSet presAssocID="{40D9B2B3-A5E4-41FE-8C50-438419AD9B37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75254AC-569B-456D-85CB-FFE7635F3943}" type="pres">
      <dgm:prSet presAssocID="{40D9B2B3-A5E4-41FE-8C50-438419AD9B37}" presName="level3hierChild" presStyleCnt="0"/>
      <dgm:spPr/>
    </dgm:pt>
    <dgm:pt modelId="{218ECAEB-D071-4146-8049-084AC5EB015D}" type="pres">
      <dgm:prSet presAssocID="{8AC8CA37-87D0-4F66-B26F-8C2E5B6CC6EC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8C04F063-CCB6-4D6E-BAF7-6FF4F7715EAC}" type="pres">
      <dgm:prSet presAssocID="{8AC8CA37-87D0-4F66-B26F-8C2E5B6CC6EC}" presName="connTx" presStyleLbl="parChTrans1D2" presStyleIdx="1" presStyleCnt="3"/>
      <dgm:spPr/>
      <dgm:t>
        <a:bodyPr/>
        <a:lstStyle/>
        <a:p>
          <a:endParaRPr lang="ru-RU"/>
        </a:p>
      </dgm:t>
    </dgm:pt>
    <dgm:pt modelId="{7FAC2577-0B09-45B6-A184-63F06FBEC67F}" type="pres">
      <dgm:prSet presAssocID="{5E801E4C-6A50-4C53-B07B-58441CB743D3}" presName="root2" presStyleCnt="0"/>
      <dgm:spPr/>
    </dgm:pt>
    <dgm:pt modelId="{7E6768B3-0BB4-4D7A-A38D-DA30DAF18E46}" type="pres">
      <dgm:prSet presAssocID="{5E801E4C-6A50-4C53-B07B-58441CB743D3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8C3569-25B7-4232-A19A-7FB022F9DC25}" type="pres">
      <dgm:prSet presAssocID="{5E801E4C-6A50-4C53-B07B-58441CB743D3}" presName="level3hierChild" presStyleCnt="0"/>
      <dgm:spPr/>
    </dgm:pt>
    <dgm:pt modelId="{6B3697B3-6848-4F51-A378-C1DB9CAA94FF}" type="pres">
      <dgm:prSet presAssocID="{CB28FA14-7538-4EDC-95C0-6657447C2FA3}" presName="conn2-1" presStyleLbl="parChTrans1D3" presStyleIdx="1" presStyleCnt="3"/>
      <dgm:spPr/>
      <dgm:t>
        <a:bodyPr/>
        <a:lstStyle/>
        <a:p>
          <a:endParaRPr lang="ru-RU"/>
        </a:p>
      </dgm:t>
    </dgm:pt>
    <dgm:pt modelId="{475960F4-E670-4C81-8F4A-7F0B8A281FDB}" type="pres">
      <dgm:prSet presAssocID="{CB28FA14-7538-4EDC-95C0-6657447C2FA3}" presName="connTx" presStyleLbl="parChTrans1D3" presStyleIdx="1" presStyleCnt="3"/>
      <dgm:spPr/>
      <dgm:t>
        <a:bodyPr/>
        <a:lstStyle/>
        <a:p>
          <a:endParaRPr lang="ru-RU"/>
        </a:p>
      </dgm:t>
    </dgm:pt>
    <dgm:pt modelId="{9CD1B191-79C1-46B6-8A49-6F77538FCD65}" type="pres">
      <dgm:prSet presAssocID="{2BA3FF87-9130-4B5B-A4CA-BE2CF66E975B}" presName="root2" presStyleCnt="0"/>
      <dgm:spPr/>
    </dgm:pt>
    <dgm:pt modelId="{9CB1B8D1-A816-4237-A930-D81B785662DD}" type="pres">
      <dgm:prSet presAssocID="{2BA3FF87-9130-4B5B-A4CA-BE2CF66E975B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B6E76F4-FCFA-4D1C-83EE-608A65DBE4C2}" type="pres">
      <dgm:prSet presAssocID="{2BA3FF87-9130-4B5B-A4CA-BE2CF66E975B}" presName="level3hierChild" presStyleCnt="0"/>
      <dgm:spPr/>
    </dgm:pt>
    <dgm:pt modelId="{1D1A2C69-DA28-44A7-AD30-43380AF05321}" type="pres">
      <dgm:prSet presAssocID="{FD40180C-8DB8-4148-B715-D89D40EF6864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2103B070-8C23-4A89-AEFB-E2777FC695D3}" type="pres">
      <dgm:prSet presAssocID="{FD40180C-8DB8-4148-B715-D89D40EF6864}" presName="connTx" presStyleLbl="parChTrans1D2" presStyleIdx="2" presStyleCnt="3"/>
      <dgm:spPr/>
      <dgm:t>
        <a:bodyPr/>
        <a:lstStyle/>
        <a:p>
          <a:endParaRPr lang="ru-RU"/>
        </a:p>
      </dgm:t>
    </dgm:pt>
    <dgm:pt modelId="{BCB086E2-CDFC-426E-9AC8-2691842D34D7}" type="pres">
      <dgm:prSet presAssocID="{EB6BE3A1-1B0C-48F3-A83D-351933EC9852}" presName="root2" presStyleCnt="0"/>
      <dgm:spPr/>
    </dgm:pt>
    <dgm:pt modelId="{E862C867-C882-4264-9668-58860B4C81A7}" type="pres">
      <dgm:prSet presAssocID="{EB6BE3A1-1B0C-48F3-A83D-351933EC9852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2D64820-32D0-4C24-B358-C59A88D84448}" type="pres">
      <dgm:prSet presAssocID="{EB6BE3A1-1B0C-48F3-A83D-351933EC9852}" presName="level3hierChild" presStyleCnt="0"/>
      <dgm:spPr/>
    </dgm:pt>
    <dgm:pt modelId="{4B8BB703-A3D4-4594-B92D-EEF642BD0B99}" type="pres">
      <dgm:prSet presAssocID="{26A2C359-3561-47D1-87F2-80B5E589DBE2}" presName="conn2-1" presStyleLbl="parChTrans1D3" presStyleIdx="2" presStyleCnt="3"/>
      <dgm:spPr/>
      <dgm:t>
        <a:bodyPr/>
        <a:lstStyle/>
        <a:p>
          <a:endParaRPr lang="ru-RU"/>
        </a:p>
      </dgm:t>
    </dgm:pt>
    <dgm:pt modelId="{5279E7E7-825B-4019-B25E-6C8E2B39A77F}" type="pres">
      <dgm:prSet presAssocID="{26A2C359-3561-47D1-87F2-80B5E589DBE2}" presName="connTx" presStyleLbl="parChTrans1D3" presStyleIdx="2" presStyleCnt="3"/>
      <dgm:spPr/>
      <dgm:t>
        <a:bodyPr/>
        <a:lstStyle/>
        <a:p>
          <a:endParaRPr lang="ru-RU"/>
        </a:p>
      </dgm:t>
    </dgm:pt>
    <dgm:pt modelId="{1FC29382-CE76-4504-ACF6-91D9E5B764FF}" type="pres">
      <dgm:prSet presAssocID="{06CC36E8-77F1-4C64-AC12-E1DAF7FA35AD}" presName="root2" presStyleCnt="0"/>
      <dgm:spPr/>
    </dgm:pt>
    <dgm:pt modelId="{F8839D44-D829-4807-BF2B-A54E2C1DE411}" type="pres">
      <dgm:prSet presAssocID="{06CC36E8-77F1-4C64-AC12-E1DAF7FA35AD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7E654ED-A1E9-4059-BBCE-961DFA4C9EC3}" type="pres">
      <dgm:prSet presAssocID="{06CC36E8-77F1-4C64-AC12-E1DAF7FA35AD}" presName="level3hierChild" presStyleCnt="0"/>
      <dgm:spPr/>
    </dgm:pt>
  </dgm:ptLst>
  <dgm:cxnLst>
    <dgm:cxn modelId="{F0B28A83-0155-400B-B5E2-3846B108F94E}" type="presOf" srcId="{C6CB0BBC-A325-494C-AC3F-30B43C0F3606}" destId="{31333289-8557-4922-86E7-4816F4449A0C}" srcOrd="0" destOrd="0" presId="urn:microsoft.com/office/officeart/2008/layout/HorizontalMultiLevelHierarchy"/>
    <dgm:cxn modelId="{CA10F30C-84E1-4BB0-8642-4688DE240FD1}" srcId="{5E801E4C-6A50-4C53-B07B-58441CB743D3}" destId="{2BA3FF87-9130-4B5B-A4CA-BE2CF66E975B}" srcOrd="0" destOrd="0" parTransId="{CB28FA14-7538-4EDC-95C0-6657447C2FA3}" sibTransId="{057E66D3-19F8-4180-B5F7-D9232756D7C8}"/>
    <dgm:cxn modelId="{B68BF1FE-1F8B-4038-A0A6-FB159AB653CF}" type="presOf" srcId="{2BA3FF87-9130-4B5B-A4CA-BE2CF66E975B}" destId="{9CB1B8D1-A816-4237-A930-D81B785662DD}" srcOrd="0" destOrd="0" presId="urn:microsoft.com/office/officeart/2008/layout/HorizontalMultiLevelHierarchy"/>
    <dgm:cxn modelId="{79D1EA33-07A0-4C88-B433-384B241FECA1}" type="presOf" srcId="{CB28FA14-7538-4EDC-95C0-6657447C2FA3}" destId="{475960F4-E670-4C81-8F4A-7F0B8A281FDB}" srcOrd="1" destOrd="0" presId="urn:microsoft.com/office/officeart/2008/layout/HorizontalMultiLevelHierarchy"/>
    <dgm:cxn modelId="{CEFD8C1B-D0E7-4623-B7F6-9531A6947605}" type="presOf" srcId="{5E801E4C-6A50-4C53-B07B-58441CB743D3}" destId="{7E6768B3-0BB4-4D7A-A38D-DA30DAF18E46}" srcOrd="0" destOrd="0" presId="urn:microsoft.com/office/officeart/2008/layout/HorizontalMultiLevelHierarchy"/>
    <dgm:cxn modelId="{7EBB0445-F88B-4E1B-A505-F96A5F0E188C}" srcId="{6CBEEF13-03D5-4C30-84A9-C25B32A3F5BF}" destId="{40D9B2B3-A5E4-41FE-8C50-438419AD9B37}" srcOrd="0" destOrd="0" parTransId="{CB21F1F6-394C-4401-8467-9CC4BB63E026}" sibTransId="{079CB25A-1038-431E-BC4E-0704CDC1E15A}"/>
    <dgm:cxn modelId="{DEFE2CB2-5CDD-4510-8D56-24820DBF4051}" type="presOf" srcId="{40D9B2B3-A5E4-41FE-8C50-438419AD9B37}" destId="{D2571136-A0F0-4D9C-9FCA-95B98358D719}" srcOrd="0" destOrd="0" presId="urn:microsoft.com/office/officeart/2008/layout/HorizontalMultiLevelHierarchy"/>
    <dgm:cxn modelId="{313E2C44-2B2B-4605-BE56-DADA1060DA60}" type="presOf" srcId="{FD40180C-8DB8-4148-B715-D89D40EF6864}" destId="{2103B070-8C23-4A89-AEFB-E2777FC695D3}" srcOrd="1" destOrd="0" presId="urn:microsoft.com/office/officeart/2008/layout/HorizontalMultiLevelHierarchy"/>
    <dgm:cxn modelId="{06A160F5-DB41-4488-9339-9AF7763A0EF2}" type="presOf" srcId="{CB21F1F6-394C-4401-8467-9CC4BB63E026}" destId="{3E696A6C-24DF-4575-BF97-5EFCA7F6B295}" srcOrd="0" destOrd="0" presId="urn:microsoft.com/office/officeart/2008/layout/HorizontalMultiLevelHierarchy"/>
    <dgm:cxn modelId="{D772758E-CB54-47E3-848E-E242AF22E34D}" srcId="{A9B15185-9373-4F89-8EC0-B46149196285}" destId="{EB6BE3A1-1B0C-48F3-A83D-351933EC9852}" srcOrd="2" destOrd="0" parTransId="{FD40180C-8DB8-4148-B715-D89D40EF6864}" sibTransId="{8E25C669-5A22-4F71-8E12-29A3F750FFA9}"/>
    <dgm:cxn modelId="{39CDBF64-D580-4F84-A3E5-1807341AA873}" type="presOf" srcId="{06CC36E8-77F1-4C64-AC12-E1DAF7FA35AD}" destId="{F8839D44-D829-4807-BF2B-A54E2C1DE411}" srcOrd="0" destOrd="0" presId="urn:microsoft.com/office/officeart/2008/layout/HorizontalMultiLevelHierarchy"/>
    <dgm:cxn modelId="{C1B3A59B-3750-49C4-898A-6967114EB0AF}" type="presOf" srcId="{4DD1E052-984E-4539-856A-AB499B147380}" destId="{BE8A04F1-C46C-47BE-B9DA-070478A12297}" srcOrd="0" destOrd="0" presId="urn:microsoft.com/office/officeart/2008/layout/HorizontalMultiLevelHierarchy"/>
    <dgm:cxn modelId="{C71F620D-4430-46C6-A9E9-D3B8701E9C8B}" type="presOf" srcId="{6CBEEF13-03D5-4C30-84A9-C25B32A3F5BF}" destId="{141F950A-6A49-4BEA-B655-394F5378A65C}" srcOrd="0" destOrd="0" presId="urn:microsoft.com/office/officeart/2008/layout/HorizontalMultiLevelHierarchy"/>
    <dgm:cxn modelId="{AC61383F-327A-4940-89EE-C600EC8C3824}" srcId="{4DD1E052-984E-4539-856A-AB499B147380}" destId="{A9B15185-9373-4F89-8EC0-B46149196285}" srcOrd="0" destOrd="0" parTransId="{8F6A91A5-DA24-4EF8-9557-BE3E15682B7E}" sibTransId="{17F4606F-F515-439D-A1B5-72F6EF840342}"/>
    <dgm:cxn modelId="{EE8EC196-AFD2-4257-8E0A-21737AA83EB6}" type="presOf" srcId="{CB21F1F6-394C-4401-8467-9CC4BB63E026}" destId="{BDEEE549-C1A3-4A7D-862B-D445C956217A}" srcOrd="1" destOrd="0" presId="urn:microsoft.com/office/officeart/2008/layout/HorizontalMultiLevelHierarchy"/>
    <dgm:cxn modelId="{600436E2-84D6-4644-B338-83012BD41ACC}" srcId="{A9B15185-9373-4F89-8EC0-B46149196285}" destId="{6CBEEF13-03D5-4C30-84A9-C25B32A3F5BF}" srcOrd="0" destOrd="0" parTransId="{C6CB0BBC-A325-494C-AC3F-30B43C0F3606}" sibTransId="{C3884988-AECC-467B-A786-20DE0D7BD2DD}"/>
    <dgm:cxn modelId="{2B4BF22C-4BAA-4A52-BF6D-AA82568FD7AE}" type="presOf" srcId="{FD40180C-8DB8-4148-B715-D89D40EF6864}" destId="{1D1A2C69-DA28-44A7-AD30-43380AF05321}" srcOrd="0" destOrd="0" presId="urn:microsoft.com/office/officeart/2008/layout/HorizontalMultiLevelHierarchy"/>
    <dgm:cxn modelId="{1ED926C6-A904-409F-B352-A95EB47163C0}" type="presOf" srcId="{26A2C359-3561-47D1-87F2-80B5E589DBE2}" destId="{4B8BB703-A3D4-4594-B92D-EEF642BD0B99}" srcOrd="0" destOrd="0" presId="urn:microsoft.com/office/officeart/2008/layout/HorizontalMultiLevelHierarchy"/>
    <dgm:cxn modelId="{5A673D7D-64C5-4099-AC21-36D44FBBFEB2}" type="presOf" srcId="{8AC8CA37-87D0-4F66-B26F-8C2E5B6CC6EC}" destId="{8C04F063-CCB6-4D6E-BAF7-6FF4F7715EAC}" srcOrd="1" destOrd="0" presId="urn:microsoft.com/office/officeart/2008/layout/HorizontalMultiLevelHierarchy"/>
    <dgm:cxn modelId="{FE9D15CE-C8CB-4D51-96B6-3405370C6548}" type="presOf" srcId="{EB6BE3A1-1B0C-48F3-A83D-351933EC9852}" destId="{E862C867-C882-4264-9668-58860B4C81A7}" srcOrd="0" destOrd="0" presId="urn:microsoft.com/office/officeart/2008/layout/HorizontalMultiLevelHierarchy"/>
    <dgm:cxn modelId="{0E9FBBA9-1146-4312-9127-71C2481BF2C0}" type="presOf" srcId="{A9B15185-9373-4F89-8EC0-B46149196285}" destId="{E44F914F-DCDE-43D0-8F2D-9EAA51B87865}" srcOrd="0" destOrd="0" presId="urn:microsoft.com/office/officeart/2008/layout/HorizontalMultiLevelHierarchy"/>
    <dgm:cxn modelId="{1CF3A771-01A6-448C-8DD4-B6D660FDA9F4}" type="presOf" srcId="{C6CB0BBC-A325-494C-AC3F-30B43C0F3606}" destId="{C21BF986-C6FD-46D5-A77E-12FA13A76C43}" srcOrd="1" destOrd="0" presId="urn:microsoft.com/office/officeart/2008/layout/HorizontalMultiLevelHierarchy"/>
    <dgm:cxn modelId="{90C8E8EC-B4E5-4445-A9DD-1AC7098CA10B}" type="presOf" srcId="{26A2C359-3561-47D1-87F2-80B5E589DBE2}" destId="{5279E7E7-825B-4019-B25E-6C8E2B39A77F}" srcOrd="1" destOrd="0" presId="urn:microsoft.com/office/officeart/2008/layout/HorizontalMultiLevelHierarchy"/>
    <dgm:cxn modelId="{734C0CB2-3648-4A94-B722-0D228FD5C533}" type="presOf" srcId="{CB28FA14-7538-4EDC-95C0-6657447C2FA3}" destId="{6B3697B3-6848-4F51-A378-C1DB9CAA94FF}" srcOrd="0" destOrd="0" presId="urn:microsoft.com/office/officeart/2008/layout/HorizontalMultiLevelHierarchy"/>
    <dgm:cxn modelId="{48FE97D1-DE28-4EDD-A7FD-C593B08ED61B}" srcId="{A9B15185-9373-4F89-8EC0-B46149196285}" destId="{5E801E4C-6A50-4C53-B07B-58441CB743D3}" srcOrd="1" destOrd="0" parTransId="{8AC8CA37-87D0-4F66-B26F-8C2E5B6CC6EC}" sibTransId="{4454269F-F16B-4F28-9A07-E25062BAE92E}"/>
    <dgm:cxn modelId="{61EE6993-1106-4A65-949B-787B4FBF4B4C}" srcId="{EB6BE3A1-1B0C-48F3-A83D-351933EC9852}" destId="{06CC36E8-77F1-4C64-AC12-E1DAF7FA35AD}" srcOrd="0" destOrd="0" parTransId="{26A2C359-3561-47D1-87F2-80B5E589DBE2}" sibTransId="{313B2D88-AEEB-4BEF-ABF1-07F7EF0778B3}"/>
    <dgm:cxn modelId="{BCE0D77A-7447-41AD-9768-FF035B2A69EA}" type="presOf" srcId="{8AC8CA37-87D0-4F66-B26F-8C2E5B6CC6EC}" destId="{218ECAEB-D071-4146-8049-084AC5EB015D}" srcOrd="0" destOrd="0" presId="urn:microsoft.com/office/officeart/2008/layout/HorizontalMultiLevelHierarchy"/>
    <dgm:cxn modelId="{69FC1E2D-0AE8-4163-94D6-031DCD2B111F}" type="presParOf" srcId="{BE8A04F1-C46C-47BE-B9DA-070478A12297}" destId="{A71822B4-F0F3-4D1E-A241-B9C492E63CC9}" srcOrd="0" destOrd="0" presId="urn:microsoft.com/office/officeart/2008/layout/HorizontalMultiLevelHierarchy"/>
    <dgm:cxn modelId="{2899FE46-9D67-4812-828D-BFE3977297E5}" type="presParOf" srcId="{A71822B4-F0F3-4D1E-A241-B9C492E63CC9}" destId="{E44F914F-DCDE-43D0-8F2D-9EAA51B87865}" srcOrd="0" destOrd="0" presId="urn:microsoft.com/office/officeart/2008/layout/HorizontalMultiLevelHierarchy"/>
    <dgm:cxn modelId="{6E66FF29-E6D5-495A-83A5-B4547ED7ECDE}" type="presParOf" srcId="{A71822B4-F0F3-4D1E-A241-B9C492E63CC9}" destId="{11C00036-2AF0-4392-AF60-8038AC7F89C7}" srcOrd="1" destOrd="0" presId="urn:microsoft.com/office/officeart/2008/layout/HorizontalMultiLevelHierarchy"/>
    <dgm:cxn modelId="{9A42FCEA-2D76-4F6E-9CF5-83F55C0A89BB}" type="presParOf" srcId="{11C00036-2AF0-4392-AF60-8038AC7F89C7}" destId="{31333289-8557-4922-86E7-4816F4449A0C}" srcOrd="0" destOrd="0" presId="urn:microsoft.com/office/officeart/2008/layout/HorizontalMultiLevelHierarchy"/>
    <dgm:cxn modelId="{E25AF180-06FF-4786-954A-98C94095E0BD}" type="presParOf" srcId="{31333289-8557-4922-86E7-4816F4449A0C}" destId="{C21BF986-C6FD-46D5-A77E-12FA13A76C43}" srcOrd="0" destOrd="0" presId="urn:microsoft.com/office/officeart/2008/layout/HorizontalMultiLevelHierarchy"/>
    <dgm:cxn modelId="{23858AD9-3BF2-4115-B3EC-52B95C5F3489}" type="presParOf" srcId="{11C00036-2AF0-4392-AF60-8038AC7F89C7}" destId="{54C2116E-7CDE-4A10-82EE-196B645C01CD}" srcOrd="1" destOrd="0" presId="urn:microsoft.com/office/officeart/2008/layout/HorizontalMultiLevelHierarchy"/>
    <dgm:cxn modelId="{F3BC066A-D16E-4C7C-8C8C-41C55C57F0C0}" type="presParOf" srcId="{54C2116E-7CDE-4A10-82EE-196B645C01CD}" destId="{141F950A-6A49-4BEA-B655-394F5378A65C}" srcOrd="0" destOrd="0" presId="urn:microsoft.com/office/officeart/2008/layout/HorizontalMultiLevelHierarchy"/>
    <dgm:cxn modelId="{2EA945D8-1C6B-4ABB-96C4-8EAF65CF096C}" type="presParOf" srcId="{54C2116E-7CDE-4A10-82EE-196B645C01CD}" destId="{D158AC71-A83D-4AC5-A5AC-7E627E4BF1E3}" srcOrd="1" destOrd="0" presId="urn:microsoft.com/office/officeart/2008/layout/HorizontalMultiLevelHierarchy"/>
    <dgm:cxn modelId="{D75196AF-7B2A-4856-8B79-EEC65A9005AF}" type="presParOf" srcId="{D158AC71-A83D-4AC5-A5AC-7E627E4BF1E3}" destId="{3E696A6C-24DF-4575-BF97-5EFCA7F6B295}" srcOrd="0" destOrd="0" presId="urn:microsoft.com/office/officeart/2008/layout/HorizontalMultiLevelHierarchy"/>
    <dgm:cxn modelId="{85FA41BD-C172-4B6E-8897-C79B5C4B7C60}" type="presParOf" srcId="{3E696A6C-24DF-4575-BF97-5EFCA7F6B295}" destId="{BDEEE549-C1A3-4A7D-862B-D445C956217A}" srcOrd="0" destOrd="0" presId="urn:microsoft.com/office/officeart/2008/layout/HorizontalMultiLevelHierarchy"/>
    <dgm:cxn modelId="{48345A56-4B3D-4132-8942-7ADEC7596525}" type="presParOf" srcId="{D158AC71-A83D-4AC5-A5AC-7E627E4BF1E3}" destId="{A02D43BC-E025-47BB-A18A-48C76DF83A63}" srcOrd="1" destOrd="0" presId="urn:microsoft.com/office/officeart/2008/layout/HorizontalMultiLevelHierarchy"/>
    <dgm:cxn modelId="{17F98540-F515-49DB-B969-DD4DB0924A13}" type="presParOf" srcId="{A02D43BC-E025-47BB-A18A-48C76DF83A63}" destId="{D2571136-A0F0-4D9C-9FCA-95B98358D719}" srcOrd="0" destOrd="0" presId="urn:microsoft.com/office/officeart/2008/layout/HorizontalMultiLevelHierarchy"/>
    <dgm:cxn modelId="{5B1D03F8-B59F-4420-A1D4-9CD9F4C038AF}" type="presParOf" srcId="{A02D43BC-E025-47BB-A18A-48C76DF83A63}" destId="{475254AC-569B-456D-85CB-FFE7635F3943}" srcOrd="1" destOrd="0" presId="urn:microsoft.com/office/officeart/2008/layout/HorizontalMultiLevelHierarchy"/>
    <dgm:cxn modelId="{E6197578-E922-4EEC-ADC1-2E1FE6560286}" type="presParOf" srcId="{11C00036-2AF0-4392-AF60-8038AC7F89C7}" destId="{218ECAEB-D071-4146-8049-084AC5EB015D}" srcOrd="2" destOrd="0" presId="urn:microsoft.com/office/officeart/2008/layout/HorizontalMultiLevelHierarchy"/>
    <dgm:cxn modelId="{51E903E7-2C38-43DA-BDB1-6649517C1DC8}" type="presParOf" srcId="{218ECAEB-D071-4146-8049-084AC5EB015D}" destId="{8C04F063-CCB6-4D6E-BAF7-6FF4F7715EAC}" srcOrd="0" destOrd="0" presId="urn:microsoft.com/office/officeart/2008/layout/HorizontalMultiLevelHierarchy"/>
    <dgm:cxn modelId="{DF96290D-E553-45E3-88A6-E34E812609E3}" type="presParOf" srcId="{11C00036-2AF0-4392-AF60-8038AC7F89C7}" destId="{7FAC2577-0B09-45B6-A184-63F06FBEC67F}" srcOrd="3" destOrd="0" presId="urn:microsoft.com/office/officeart/2008/layout/HorizontalMultiLevelHierarchy"/>
    <dgm:cxn modelId="{1522EE41-D1AA-4903-B387-98EBC7BFDF29}" type="presParOf" srcId="{7FAC2577-0B09-45B6-A184-63F06FBEC67F}" destId="{7E6768B3-0BB4-4D7A-A38D-DA30DAF18E46}" srcOrd="0" destOrd="0" presId="urn:microsoft.com/office/officeart/2008/layout/HorizontalMultiLevelHierarchy"/>
    <dgm:cxn modelId="{D3C02742-4D71-4E3C-8CF9-881C5B8ECFB7}" type="presParOf" srcId="{7FAC2577-0B09-45B6-A184-63F06FBEC67F}" destId="{3F8C3569-25B7-4232-A19A-7FB022F9DC25}" srcOrd="1" destOrd="0" presId="urn:microsoft.com/office/officeart/2008/layout/HorizontalMultiLevelHierarchy"/>
    <dgm:cxn modelId="{C3182E20-D55B-4C92-BD3B-284F45DE7F7B}" type="presParOf" srcId="{3F8C3569-25B7-4232-A19A-7FB022F9DC25}" destId="{6B3697B3-6848-4F51-A378-C1DB9CAA94FF}" srcOrd="0" destOrd="0" presId="urn:microsoft.com/office/officeart/2008/layout/HorizontalMultiLevelHierarchy"/>
    <dgm:cxn modelId="{5E951863-FEAE-46D0-92A0-5D84DEECDA54}" type="presParOf" srcId="{6B3697B3-6848-4F51-A378-C1DB9CAA94FF}" destId="{475960F4-E670-4C81-8F4A-7F0B8A281FDB}" srcOrd="0" destOrd="0" presId="urn:microsoft.com/office/officeart/2008/layout/HorizontalMultiLevelHierarchy"/>
    <dgm:cxn modelId="{F63F439E-51A4-42CF-81F7-C266613E3084}" type="presParOf" srcId="{3F8C3569-25B7-4232-A19A-7FB022F9DC25}" destId="{9CD1B191-79C1-46B6-8A49-6F77538FCD65}" srcOrd="1" destOrd="0" presId="urn:microsoft.com/office/officeart/2008/layout/HorizontalMultiLevelHierarchy"/>
    <dgm:cxn modelId="{CF76F9FC-9FFF-4912-AD96-4619B4D1E792}" type="presParOf" srcId="{9CD1B191-79C1-46B6-8A49-6F77538FCD65}" destId="{9CB1B8D1-A816-4237-A930-D81B785662DD}" srcOrd="0" destOrd="0" presId="urn:microsoft.com/office/officeart/2008/layout/HorizontalMultiLevelHierarchy"/>
    <dgm:cxn modelId="{BF06765B-F52C-4B66-A779-27F0C1AB56CB}" type="presParOf" srcId="{9CD1B191-79C1-46B6-8A49-6F77538FCD65}" destId="{6B6E76F4-FCFA-4D1C-83EE-608A65DBE4C2}" srcOrd="1" destOrd="0" presId="urn:microsoft.com/office/officeart/2008/layout/HorizontalMultiLevelHierarchy"/>
    <dgm:cxn modelId="{F17C1C57-4E9F-40E1-B2C2-E28BDC6D10F6}" type="presParOf" srcId="{11C00036-2AF0-4392-AF60-8038AC7F89C7}" destId="{1D1A2C69-DA28-44A7-AD30-43380AF05321}" srcOrd="4" destOrd="0" presId="urn:microsoft.com/office/officeart/2008/layout/HorizontalMultiLevelHierarchy"/>
    <dgm:cxn modelId="{46E91EBC-AE0F-4934-A48F-8F3A32813F4A}" type="presParOf" srcId="{1D1A2C69-DA28-44A7-AD30-43380AF05321}" destId="{2103B070-8C23-4A89-AEFB-E2777FC695D3}" srcOrd="0" destOrd="0" presId="urn:microsoft.com/office/officeart/2008/layout/HorizontalMultiLevelHierarchy"/>
    <dgm:cxn modelId="{B0D49492-CCC0-4588-BF05-3BA3DDE5F6B2}" type="presParOf" srcId="{11C00036-2AF0-4392-AF60-8038AC7F89C7}" destId="{BCB086E2-CDFC-426E-9AC8-2691842D34D7}" srcOrd="5" destOrd="0" presId="urn:microsoft.com/office/officeart/2008/layout/HorizontalMultiLevelHierarchy"/>
    <dgm:cxn modelId="{F6456993-E82D-4849-A9DF-8D3779E76CFA}" type="presParOf" srcId="{BCB086E2-CDFC-426E-9AC8-2691842D34D7}" destId="{E862C867-C882-4264-9668-58860B4C81A7}" srcOrd="0" destOrd="0" presId="urn:microsoft.com/office/officeart/2008/layout/HorizontalMultiLevelHierarchy"/>
    <dgm:cxn modelId="{AF4D6681-2F71-42E6-AFBD-29F1023D14F6}" type="presParOf" srcId="{BCB086E2-CDFC-426E-9AC8-2691842D34D7}" destId="{82D64820-32D0-4C24-B358-C59A88D84448}" srcOrd="1" destOrd="0" presId="urn:microsoft.com/office/officeart/2008/layout/HorizontalMultiLevelHierarchy"/>
    <dgm:cxn modelId="{0FF3B0D7-8EE9-447E-B62B-90EA79A6540C}" type="presParOf" srcId="{82D64820-32D0-4C24-B358-C59A88D84448}" destId="{4B8BB703-A3D4-4594-B92D-EEF642BD0B99}" srcOrd="0" destOrd="0" presId="urn:microsoft.com/office/officeart/2008/layout/HorizontalMultiLevelHierarchy"/>
    <dgm:cxn modelId="{E681A86B-9F55-483B-817D-B8AAA3808BF6}" type="presParOf" srcId="{4B8BB703-A3D4-4594-B92D-EEF642BD0B99}" destId="{5279E7E7-825B-4019-B25E-6C8E2B39A77F}" srcOrd="0" destOrd="0" presId="urn:microsoft.com/office/officeart/2008/layout/HorizontalMultiLevelHierarchy"/>
    <dgm:cxn modelId="{AD5998F4-D8A1-4457-A9E9-00CF9DC147DF}" type="presParOf" srcId="{82D64820-32D0-4C24-B358-C59A88D84448}" destId="{1FC29382-CE76-4504-ACF6-91D9E5B764FF}" srcOrd="1" destOrd="0" presId="urn:microsoft.com/office/officeart/2008/layout/HorizontalMultiLevelHierarchy"/>
    <dgm:cxn modelId="{568462A3-DE11-41A7-88A3-63242CDF3725}" type="presParOf" srcId="{1FC29382-CE76-4504-ACF6-91D9E5B764FF}" destId="{F8839D44-D829-4807-BF2B-A54E2C1DE411}" srcOrd="0" destOrd="0" presId="urn:microsoft.com/office/officeart/2008/layout/HorizontalMultiLevelHierarchy"/>
    <dgm:cxn modelId="{9CC75D25-BBFE-413D-8AD8-D323EE4C15DE}" type="presParOf" srcId="{1FC29382-CE76-4504-ACF6-91D9E5B764FF}" destId="{37E654ED-A1E9-4059-BBCE-961DFA4C9EC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E6FF1E-35B6-4456-8469-367B49E466B9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9D9A750-4F56-49BB-8C90-894ACB521CCE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ru-RU" sz="2400" dirty="0" smtClean="0"/>
            <a:t>Основні доходи</a:t>
          </a:r>
          <a:endParaRPr lang="ru-RU" sz="2400" dirty="0"/>
        </a:p>
      </dgm:t>
    </dgm:pt>
    <dgm:pt modelId="{1E7F391D-60A5-4381-8397-697F7E1382DE}" type="parTrans" cxnId="{B3DE7A31-6C09-4EAE-9040-83B9372CC9DA}">
      <dgm:prSet/>
      <dgm:spPr/>
      <dgm:t>
        <a:bodyPr/>
        <a:lstStyle/>
        <a:p>
          <a:endParaRPr lang="ru-RU" sz="2400"/>
        </a:p>
      </dgm:t>
    </dgm:pt>
    <dgm:pt modelId="{9035E412-EC8A-42EA-8192-2495541229EC}" type="sibTrans" cxnId="{B3DE7A31-6C09-4EAE-9040-83B9372CC9DA}">
      <dgm:prSet/>
      <dgm:spPr/>
      <dgm:t>
        <a:bodyPr/>
        <a:lstStyle/>
        <a:p>
          <a:endParaRPr lang="ru-RU" sz="2400"/>
        </a:p>
      </dgm:t>
    </dgm:pt>
    <dgm:pt modelId="{8EAC72CC-6110-4D92-92BA-9F137A5EBC8C}">
      <dgm:prSet phldrT="[Текст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uk-UA" sz="2400" noProof="0" dirty="0" smtClean="0"/>
            <a:t>Реалізація теплової енергії</a:t>
          </a:r>
          <a:endParaRPr lang="uk-UA" sz="2400" noProof="0" dirty="0"/>
        </a:p>
      </dgm:t>
    </dgm:pt>
    <dgm:pt modelId="{7357E3A8-A9C2-4ED2-B9CD-103513C3D09C}" type="parTrans" cxnId="{45BAC669-5ACE-4AE4-BAE9-CB51C8652494}">
      <dgm:prSet/>
      <dgm:spPr/>
      <dgm:t>
        <a:bodyPr/>
        <a:lstStyle/>
        <a:p>
          <a:endParaRPr lang="ru-RU" sz="2400"/>
        </a:p>
      </dgm:t>
    </dgm:pt>
    <dgm:pt modelId="{75D5E5D1-0BE9-4CBB-B3C6-AD4ABDF1BA88}" type="sibTrans" cxnId="{45BAC669-5ACE-4AE4-BAE9-CB51C8652494}">
      <dgm:prSet/>
      <dgm:spPr/>
      <dgm:t>
        <a:bodyPr/>
        <a:lstStyle/>
        <a:p>
          <a:endParaRPr lang="ru-RU" sz="2400"/>
        </a:p>
      </dgm:t>
    </dgm:pt>
    <dgm:pt modelId="{29444626-EB3E-4694-84F8-BCE46BB8B17F}">
      <dgm:prSet phldrT="[Текст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uk-UA" sz="2400" noProof="0" dirty="0" smtClean="0"/>
            <a:t>Підкачка холодної води</a:t>
          </a:r>
          <a:endParaRPr lang="uk-UA" sz="2400" noProof="0" dirty="0"/>
        </a:p>
      </dgm:t>
    </dgm:pt>
    <dgm:pt modelId="{CA859833-89F6-4DD7-B82A-DC10E49A5D72}" type="parTrans" cxnId="{56A42DC3-A22B-46AD-A185-B6B70B7AE2D2}">
      <dgm:prSet/>
      <dgm:spPr/>
      <dgm:t>
        <a:bodyPr/>
        <a:lstStyle/>
        <a:p>
          <a:endParaRPr lang="ru-RU" sz="2400"/>
        </a:p>
      </dgm:t>
    </dgm:pt>
    <dgm:pt modelId="{A5A4B544-BD44-46BB-B5FF-CEACFD772256}" type="sibTrans" cxnId="{56A42DC3-A22B-46AD-A185-B6B70B7AE2D2}">
      <dgm:prSet/>
      <dgm:spPr/>
      <dgm:t>
        <a:bodyPr/>
        <a:lstStyle/>
        <a:p>
          <a:endParaRPr lang="ru-RU" sz="2400"/>
        </a:p>
      </dgm:t>
    </dgm:pt>
    <dgm:pt modelId="{2F9643E1-B83C-4239-B91E-E21DD1781757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ru-RU" sz="2400" dirty="0" smtClean="0"/>
            <a:t>Основні витрати</a:t>
          </a:r>
          <a:endParaRPr lang="ru-RU" sz="2400" dirty="0"/>
        </a:p>
      </dgm:t>
    </dgm:pt>
    <dgm:pt modelId="{4E0EB877-E748-4D90-94C4-C2FD2E62BAA0}" type="parTrans" cxnId="{0A5509A9-4853-445C-ABD3-F26E77156273}">
      <dgm:prSet/>
      <dgm:spPr/>
      <dgm:t>
        <a:bodyPr/>
        <a:lstStyle/>
        <a:p>
          <a:endParaRPr lang="ru-RU" sz="2400"/>
        </a:p>
      </dgm:t>
    </dgm:pt>
    <dgm:pt modelId="{187915D8-15BF-4D3E-BCAB-9F48E0A730E2}" type="sibTrans" cxnId="{0A5509A9-4853-445C-ABD3-F26E77156273}">
      <dgm:prSet/>
      <dgm:spPr/>
      <dgm:t>
        <a:bodyPr/>
        <a:lstStyle/>
        <a:p>
          <a:endParaRPr lang="ru-RU" sz="2400"/>
        </a:p>
      </dgm:t>
    </dgm:pt>
    <dgm:pt modelId="{BFF46530-C769-4240-8F7C-09CD23F84246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uk-UA" sz="2400" dirty="0" smtClean="0"/>
            <a:t>Витрати на оплату праці</a:t>
          </a:r>
          <a:endParaRPr lang="uk-UA" sz="2400" dirty="0"/>
        </a:p>
      </dgm:t>
    </dgm:pt>
    <dgm:pt modelId="{D94CE4E5-147E-4EB1-B3E3-B4540D2C890C}" type="parTrans" cxnId="{18F96D40-DB6F-4F8F-BF0D-FCE4706AF0FA}">
      <dgm:prSet/>
      <dgm:spPr/>
      <dgm:t>
        <a:bodyPr/>
        <a:lstStyle/>
        <a:p>
          <a:endParaRPr lang="ru-RU" sz="2400"/>
        </a:p>
      </dgm:t>
    </dgm:pt>
    <dgm:pt modelId="{FC812F97-08E7-4066-AD0C-C1A1BCE67D25}" type="sibTrans" cxnId="{18F96D40-DB6F-4F8F-BF0D-FCE4706AF0FA}">
      <dgm:prSet/>
      <dgm:spPr/>
      <dgm:t>
        <a:bodyPr/>
        <a:lstStyle/>
        <a:p>
          <a:endParaRPr lang="ru-RU" sz="2400"/>
        </a:p>
      </dgm:t>
    </dgm:pt>
    <dgm:pt modelId="{840C9ACF-DCA5-4052-BAE7-3D7607673F8C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uk-UA" sz="2400" dirty="0" smtClean="0"/>
            <a:t>Видатки на </a:t>
          </a:r>
          <a:r>
            <a:rPr lang="uk-UA" sz="2400" noProof="0" dirty="0" smtClean="0"/>
            <a:t>обслуговування</a:t>
          </a:r>
          <a:endParaRPr lang="uk-UA" sz="2400" dirty="0"/>
        </a:p>
      </dgm:t>
    </dgm:pt>
    <dgm:pt modelId="{9AD41862-DBDF-4A63-B18A-B2569C145149}" type="parTrans" cxnId="{444CE14F-AC47-46D1-B5B7-F37A0416088F}">
      <dgm:prSet/>
      <dgm:spPr/>
      <dgm:t>
        <a:bodyPr/>
        <a:lstStyle/>
        <a:p>
          <a:endParaRPr lang="ru-RU" sz="2400"/>
        </a:p>
      </dgm:t>
    </dgm:pt>
    <dgm:pt modelId="{44930025-FA63-4F64-B385-D035232DBA09}" type="sibTrans" cxnId="{444CE14F-AC47-46D1-B5B7-F37A0416088F}">
      <dgm:prSet/>
      <dgm:spPr/>
      <dgm:t>
        <a:bodyPr/>
        <a:lstStyle/>
        <a:p>
          <a:endParaRPr lang="ru-RU" sz="2400"/>
        </a:p>
      </dgm:t>
    </dgm:pt>
    <dgm:pt modelId="{148AF7B1-6A78-41AD-B8EC-416800A653BD}">
      <dgm:prSet phldrT="[Текст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uk-UA" sz="2400" noProof="0" dirty="0" smtClean="0"/>
            <a:t>Інша реалізація (е/е.  субабонентам, ТУ, відшкодування орендарями  е/е., води, земельного податку, тощо)</a:t>
          </a:r>
          <a:endParaRPr lang="uk-UA" sz="2400" noProof="0" dirty="0"/>
        </a:p>
      </dgm:t>
    </dgm:pt>
    <dgm:pt modelId="{7FF4961E-9B61-48AF-870A-CE4052362A99}" type="parTrans" cxnId="{91791498-3491-440F-ACB2-447E378B3D5A}">
      <dgm:prSet/>
      <dgm:spPr/>
      <dgm:t>
        <a:bodyPr/>
        <a:lstStyle/>
        <a:p>
          <a:endParaRPr lang="ru-RU" sz="2400"/>
        </a:p>
      </dgm:t>
    </dgm:pt>
    <dgm:pt modelId="{BD45D863-6DD3-4A9A-8349-1F149B2E13B2}" type="sibTrans" cxnId="{91791498-3491-440F-ACB2-447E378B3D5A}">
      <dgm:prSet/>
      <dgm:spPr/>
      <dgm:t>
        <a:bodyPr/>
        <a:lstStyle/>
        <a:p>
          <a:endParaRPr lang="ru-RU" sz="2400"/>
        </a:p>
      </dgm:t>
    </dgm:pt>
    <dgm:pt modelId="{477F7EDB-099E-4E0A-9B5B-595BFFE806F2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uk-UA" sz="2400" dirty="0" smtClean="0"/>
            <a:t>Витрати на паливо та енергію</a:t>
          </a:r>
          <a:endParaRPr lang="uk-UA" sz="2400" dirty="0"/>
        </a:p>
      </dgm:t>
    </dgm:pt>
    <dgm:pt modelId="{35B66228-8993-4D2D-8D4D-FFF54C3EDA8E}" type="parTrans" cxnId="{79526A13-793C-47EE-AB03-897DF00FC969}">
      <dgm:prSet/>
      <dgm:spPr/>
      <dgm:t>
        <a:bodyPr/>
        <a:lstStyle/>
        <a:p>
          <a:endParaRPr lang="ru-RU"/>
        </a:p>
      </dgm:t>
    </dgm:pt>
    <dgm:pt modelId="{B74264AF-B644-4326-87D8-9239984033AC}" type="sibTrans" cxnId="{79526A13-793C-47EE-AB03-897DF00FC969}">
      <dgm:prSet/>
      <dgm:spPr/>
      <dgm:t>
        <a:bodyPr/>
        <a:lstStyle/>
        <a:p>
          <a:endParaRPr lang="ru-RU"/>
        </a:p>
      </dgm:t>
    </dgm:pt>
    <dgm:pt modelId="{061F0308-21E7-4F00-88C7-AC820C287DE3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uk-UA" sz="2400" noProof="0" dirty="0" smtClean="0"/>
            <a:t>Витрати на матеріали та воду</a:t>
          </a:r>
          <a:endParaRPr lang="uk-UA" sz="2400" dirty="0"/>
        </a:p>
      </dgm:t>
    </dgm:pt>
    <dgm:pt modelId="{104EFF31-A192-4B10-8D44-70FFB4D64C2B}" type="parTrans" cxnId="{050C5DEF-106D-41FF-85B0-B9157F284532}">
      <dgm:prSet/>
      <dgm:spPr/>
      <dgm:t>
        <a:bodyPr/>
        <a:lstStyle/>
        <a:p>
          <a:endParaRPr lang="ru-RU"/>
        </a:p>
      </dgm:t>
    </dgm:pt>
    <dgm:pt modelId="{5FB44864-3AF9-4E62-B87C-B672B4A5151D}" type="sibTrans" cxnId="{050C5DEF-106D-41FF-85B0-B9157F284532}">
      <dgm:prSet/>
      <dgm:spPr/>
      <dgm:t>
        <a:bodyPr/>
        <a:lstStyle/>
        <a:p>
          <a:endParaRPr lang="ru-RU"/>
        </a:p>
      </dgm:t>
    </dgm:pt>
    <dgm:pt modelId="{52E5FEE7-0F62-4BBF-BEEE-A0FE9655FA90}" type="pres">
      <dgm:prSet presAssocID="{B2E6FF1E-35B6-4456-8469-367B49E466B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E63311-580D-41E9-B5AE-CFAC75B61BE2}" type="pres">
      <dgm:prSet presAssocID="{B9D9A750-4F56-49BB-8C90-894ACB521CCE}" presName="composite" presStyleCnt="0"/>
      <dgm:spPr/>
    </dgm:pt>
    <dgm:pt modelId="{42F4D6C9-3FDF-464C-899F-D586C71B31A8}" type="pres">
      <dgm:prSet presAssocID="{B9D9A750-4F56-49BB-8C90-894ACB521CCE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F790BF-0E53-4840-B8C8-3A05202A88DD}" type="pres">
      <dgm:prSet presAssocID="{B9D9A750-4F56-49BB-8C90-894ACB521CCE}" presName="descendantText" presStyleLbl="alignAcc1" presStyleIdx="0" presStyleCnt="2" custScaleX="94953" custScaleY="128016" custLinFactNeighborX="2704" custLinFactNeighborY="-6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FEC366-4816-4873-92E0-6918566E7230}" type="pres">
      <dgm:prSet presAssocID="{9035E412-EC8A-42EA-8192-2495541229EC}" presName="sp" presStyleCnt="0"/>
      <dgm:spPr/>
    </dgm:pt>
    <dgm:pt modelId="{0F9B0433-1C87-49FC-8283-3F36DC3DFD02}" type="pres">
      <dgm:prSet presAssocID="{2F9643E1-B83C-4239-B91E-E21DD1781757}" presName="composite" presStyleCnt="0"/>
      <dgm:spPr/>
    </dgm:pt>
    <dgm:pt modelId="{E541E8BE-7DFC-43A8-8DBE-D578E8ABA4FA}" type="pres">
      <dgm:prSet presAssocID="{2F9643E1-B83C-4239-B91E-E21DD1781757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8E6ACD-16D7-474F-81B1-38856B187BB4}" type="pres">
      <dgm:prSet presAssocID="{2F9643E1-B83C-4239-B91E-E21DD1781757}" presName="descendantText" presStyleLbl="alignAcc1" presStyleIdx="1" presStyleCnt="2" custScaleX="90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1388EA-8CB3-408A-9965-E2B88C95DFF2}" type="presOf" srcId="{29444626-EB3E-4694-84F8-BCE46BB8B17F}" destId="{A9F790BF-0E53-4840-B8C8-3A05202A88DD}" srcOrd="0" destOrd="1" presId="urn:microsoft.com/office/officeart/2005/8/layout/chevron2"/>
    <dgm:cxn modelId="{BAC7A8AC-988C-4651-8722-BF5CF38E78B6}" type="presOf" srcId="{8EAC72CC-6110-4D92-92BA-9F137A5EBC8C}" destId="{A9F790BF-0E53-4840-B8C8-3A05202A88DD}" srcOrd="0" destOrd="0" presId="urn:microsoft.com/office/officeart/2005/8/layout/chevron2"/>
    <dgm:cxn modelId="{6480F181-3803-4A40-A223-A5E07E4B8D02}" type="presOf" srcId="{477F7EDB-099E-4E0A-9B5B-595BFFE806F2}" destId="{6D8E6ACD-16D7-474F-81B1-38856B187BB4}" srcOrd="0" destOrd="1" presId="urn:microsoft.com/office/officeart/2005/8/layout/chevron2"/>
    <dgm:cxn modelId="{5F9320C6-6B2A-43E2-B728-107780A210E7}" type="presOf" srcId="{B2E6FF1E-35B6-4456-8469-367B49E466B9}" destId="{52E5FEE7-0F62-4BBF-BEEE-A0FE9655FA90}" srcOrd="0" destOrd="0" presId="urn:microsoft.com/office/officeart/2005/8/layout/chevron2"/>
    <dgm:cxn modelId="{18F96D40-DB6F-4F8F-BF0D-FCE4706AF0FA}" srcId="{2F9643E1-B83C-4239-B91E-E21DD1781757}" destId="{BFF46530-C769-4240-8F7C-09CD23F84246}" srcOrd="0" destOrd="0" parTransId="{D94CE4E5-147E-4EB1-B3E3-B4540D2C890C}" sibTransId="{FC812F97-08E7-4066-AD0C-C1A1BCE67D25}"/>
    <dgm:cxn modelId="{050C5DEF-106D-41FF-85B0-B9157F284532}" srcId="{2F9643E1-B83C-4239-B91E-E21DD1781757}" destId="{061F0308-21E7-4F00-88C7-AC820C287DE3}" srcOrd="2" destOrd="0" parTransId="{104EFF31-A192-4B10-8D44-70FFB4D64C2B}" sibTransId="{5FB44864-3AF9-4E62-B87C-B672B4A5151D}"/>
    <dgm:cxn modelId="{0A5509A9-4853-445C-ABD3-F26E77156273}" srcId="{B2E6FF1E-35B6-4456-8469-367B49E466B9}" destId="{2F9643E1-B83C-4239-B91E-E21DD1781757}" srcOrd="1" destOrd="0" parTransId="{4E0EB877-E748-4D90-94C4-C2FD2E62BAA0}" sibTransId="{187915D8-15BF-4D3E-BCAB-9F48E0A730E2}"/>
    <dgm:cxn modelId="{79526A13-793C-47EE-AB03-897DF00FC969}" srcId="{2F9643E1-B83C-4239-B91E-E21DD1781757}" destId="{477F7EDB-099E-4E0A-9B5B-595BFFE806F2}" srcOrd="1" destOrd="0" parTransId="{35B66228-8993-4D2D-8D4D-FFF54C3EDA8E}" sibTransId="{B74264AF-B644-4326-87D8-9239984033AC}"/>
    <dgm:cxn modelId="{D09CB996-CB0F-4625-ABB0-7FAE5B769362}" type="presOf" srcId="{BFF46530-C769-4240-8F7C-09CD23F84246}" destId="{6D8E6ACD-16D7-474F-81B1-38856B187BB4}" srcOrd="0" destOrd="0" presId="urn:microsoft.com/office/officeart/2005/8/layout/chevron2"/>
    <dgm:cxn modelId="{56A42DC3-A22B-46AD-A185-B6B70B7AE2D2}" srcId="{B9D9A750-4F56-49BB-8C90-894ACB521CCE}" destId="{29444626-EB3E-4694-84F8-BCE46BB8B17F}" srcOrd="1" destOrd="0" parTransId="{CA859833-89F6-4DD7-B82A-DC10E49A5D72}" sibTransId="{A5A4B544-BD44-46BB-B5FF-CEACFD772256}"/>
    <dgm:cxn modelId="{2F75920F-F5E2-451D-9FE6-E2C36EA65E2D}" type="presOf" srcId="{2F9643E1-B83C-4239-B91E-E21DD1781757}" destId="{E541E8BE-7DFC-43A8-8DBE-D578E8ABA4FA}" srcOrd="0" destOrd="0" presId="urn:microsoft.com/office/officeart/2005/8/layout/chevron2"/>
    <dgm:cxn modelId="{45BAC669-5ACE-4AE4-BAE9-CB51C8652494}" srcId="{B9D9A750-4F56-49BB-8C90-894ACB521CCE}" destId="{8EAC72CC-6110-4D92-92BA-9F137A5EBC8C}" srcOrd="0" destOrd="0" parTransId="{7357E3A8-A9C2-4ED2-B9CD-103513C3D09C}" sibTransId="{75D5E5D1-0BE9-4CBB-B3C6-AD4ABDF1BA88}"/>
    <dgm:cxn modelId="{02062B18-D4B2-4283-B3F5-0848F85F7712}" type="presOf" srcId="{148AF7B1-6A78-41AD-B8EC-416800A653BD}" destId="{A9F790BF-0E53-4840-B8C8-3A05202A88DD}" srcOrd="0" destOrd="2" presId="urn:microsoft.com/office/officeart/2005/8/layout/chevron2"/>
    <dgm:cxn modelId="{444CE14F-AC47-46D1-B5B7-F37A0416088F}" srcId="{2F9643E1-B83C-4239-B91E-E21DD1781757}" destId="{840C9ACF-DCA5-4052-BAE7-3D7607673F8C}" srcOrd="3" destOrd="0" parTransId="{9AD41862-DBDF-4A63-B18A-B2569C145149}" sibTransId="{44930025-FA63-4F64-B385-D035232DBA09}"/>
    <dgm:cxn modelId="{966F63D6-3366-44C3-9FD5-42968751B961}" type="presOf" srcId="{840C9ACF-DCA5-4052-BAE7-3D7607673F8C}" destId="{6D8E6ACD-16D7-474F-81B1-38856B187BB4}" srcOrd="0" destOrd="3" presId="urn:microsoft.com/office/officeart/2005/8/layout/chevron2"/>
    <dgm:cxn modelId="{B3DE7A31-6C09-4EAE-9040-83B9372CC9DA}" srcId="{B2E6FF1E-35B6-4456-8469-367B49E466B9}" destId="{B9D9A750-4F56-49BB-8C90-894ACB521CCE}" srcOrd="0" destOrd="0" parTransId="{1E7F391D-60A5-4381-8397-697F7E1382DE}" sibTransId="{9035E412-EC8A-42EA-8192-2495541229EC}"/>
    <dgm:cxn modelId="{4F4D66DC-97D8-4041-AAA4-5E8790B8A643}" type="presOf" srcId="{B9D9A750-4F56-49BB-8C90-894ACB521CCE}" destId="{42F4D6C9-3FDF-464C-899F-D586C71B31A8}" srcOrd="0" destOrd="0" presId="urn:microsoft.com/office/officeart/2005/8/layout/chevron2"/>
    <dgm:cxn modelId="{91791498-3491-440F-ACB2-447E378B3D5A}" srcId="{B9D9A750-4F56-49BB-8C90-894ACB521CCE}" destId="{148AF7B1-6A78-41AD-B8EC-416800A653BD}" srcOrd="2" destOrd="0" parTransId="{7FF4961E-9B61-48AF-870A-CE4052362A99}" sibTransId="{BD45D863-6DD3-4A9A-8349-1F149B2E13B2}"/>
    <dgm:cxn modelId="{D5A6708E-E377-4C38-97A1-EA768F8A2D84}" type="presOf" srcId="{061F0308-21E7-4F00-88C7-AC820C287DE3}" destId="{6D8E6ACD-16D7-474F-81B1-38856B187BB4}" srcOrd="0" destOrd="2" presId="urn:microsoft.com/office/officeart/2005/8/layout/chevron2"/>
    <dgm:cxn modelId="{91FCE713-AA9B-4A19-8390-CEC21BE4ED4C}" type="presParOf" srcId="{52E5FEE7-0F62-4BBF-BEEE-A0FE9655FA90}" destId="{8EE63311-580D-41E9-B5AE-CFAC75B61BE2}" srcOrd="0" destOrd="0" presId="urn:microsoft.com/office/officeart/2005/8/layout/chevron2"/>
    <dgm:cxn modelId="{7CDD414E-0F94-488D-863F-38656CB65C37}" type="presParOf" srcId="{8EE63311-580D-41E9-B5AE-CFAC75B61BE2}" destId="{42F4D6C9-3FDF-464C-899F-D586C71B31A8}" srcOrd="0" destOrd="0" presId="urn:microsoft.com/office/officeart/2005/8/layout/chevron2"/>
    <dgm:cxn modelId="{B67DE060-B555-48C4-8286-959D71E8CA88}" type="presParOf" srcId="{8EE63311-580D-41E9-B5AE-CFAC75B61BE2}" destId="{A9F790BF-0E53-4840-B8C8-3A05202A88DD}" srcOrd="1" destOrd="0" presId="urn:microsoft.com/office/officeart/2005/8/layout/chevron2"/>
    <dgm:cxn modelId="{873A8930-D549-4342-AC8D-AA740A53BEA5}" type="presParOf" srcId="{52E5FEE7-0F62-4BBF-BEEE-A0FE9655FA90}" destId="{BFFEC366-4816-4873-92E0-6918566E7230}" srcOrd="1" destOrd="0" presId="urn:microsoft.com/office/officeart/2005/8/layout/chevron2"/>
    <dgm:cxn modelId="{A938EF39-4C11-4B96-A2F5-844AA503FA6E}" type="presParOf" srcId="{52E5FEE7-0F62-4BBF-BEEE-A0FE9655FA90}" destId="{0F9B0433-1C87-49FC-8283-3F36DC3DFD02}" srcOrd="2" destOrd="0" presId="urn:microsoft.com/office/officeart/2005/8/layout/chevron2"/>
    <dgm:cxn modelId="{D7AC2DBF-D984-43F9-8606-01CFBDCBFE19}" type="presParOf" srcId="{0F9B0433-1C87-49FC-8283-3F36DC3DFD02}" destId="{E541E8BE-7DFC-43A8-8DBE-D578E8ABA4FA}" srcOrd="0" destOrd="0" presId="urn:microsoft.com/office/officeart/2005/8/layout/chevron2"/>
    <dgm:cxn modelId="{592F47CA-797A-4251-9BDE-7E8AE2D4D4F7}" type="presParOf" srcId="{0F9B0433-1C87-49FC-8283-3F36DC3DFD02}" destId="{6D8E6ACD-16D7-474F-81B1-38856B187BB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2E6FF1E-35B6-4456-8469-367B49E466B9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9D9A750-4F56-49BB-8C90-894ACB521CCE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ru-RU" sz="2400" dirty="0" smtClean="0"/>
            <a:t>Основні доходи</a:t>
          </a:r>
          <a:endParaRPr lang="ru-RU" sz="2400" dirty="0"/>
        </a:p>
      </dgm:t>
    </dgm:pt>
    <dgm:pt modelId="{1E7F391D-60A5-4381-8397-697F7E1382DE}" type="parTrans" cxnId="{B3DE7A31-6C09-4EAE-9040-83B9372CC9DA}">
      <dgm:prSet/>
      <dgm:spPr/>
      <dgm:t>
        <a:bodyPr/>
        <a:lstStyle/>
        <a:p>
          <a:endParaRPr lang="ru-RU" sz="2400"/>
        </a:p>
      </dgm:t>
    </dgm:pt>
    <dgm:pt modelId="{9035E412-EC8A-42EA-8192-2495541229EC}" type="sibTrans" cxnId="{B3DE7A31-6C09-4EAE-9040-83B9372CC9DA}">
      <dgm:prSet/>
      <dgm:spPr/>
      <dgm:t>
        <a:bodyPr/>
        <a:lstStyle/>
        <a:p>
          <a:endParaRPr lang="ru-RU" sz="2400"/>
        </a:p>
      </dgm:t>
    </dgm:pt>
    <dgm:pt modelId="{8EAC72CC-6110-4D92-92BA-9F137A5EBC8C}">
      <dgm:prSet phldrT="[Текст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uk-UA" sz="2400" noProof="0" dirty="0" smtClean="0"/>
            <a:t>Реалізація теплової енергії</a:t>
          </a:r>
          <a:endParaRPr lang="uk-UA" sz="2400" noProof="0" dirty="0"/>
        </a:p>
      </dgm:t>
    </dgm:pt>
    <dgm:pt modelId="{7357E3A8-A9C2-4ED2-B9CD-103513C3D09C}" type="parTrans" cxnId="{45BAC669-5ACE-4AE4-BAE9-CB51C8652494}">
      <dgm:prSet/>
      <dgm:spPr/>
      <dgm:t>
        <a:bodyPr/>
        <a:lstStyle/>
        <a:p>
          <a:endParaRPr lang="ru-RU" sz="2400"/>
        </a:p>
      </dgm:t>
    </dgm:pt>
    <dgm:pt modelId="{75D5E5D1-0BE9-4CBB-B3C6-AD4ABDF1BA88}" type="sibTrans" cxnId="{45BAC669-5ACE-4AE4-BAE9-CB51C8652494}">
      <dgm:prSet/>
      <dgm:spPr/>
      <dgm:t>
        <a:bodyPr/>
        <a:lstStyle/>
        <a:p>
          <a:endParaRPr lang="ru-RU" sz="2400"/>
        </a:p>
      </dgm:t>
    </dgm:pt>
    <dgm:pt modelId="{29444626-EB3E-4694-84F8-BCE46BB8B17F}">
      <dgm:prSet phldrT="[Текст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uk-UA" sz="2400" noProof="0" dirty="0" smtClean="0"/>
            <a:t>Інша реалізація робіт, послуг</a:t>
          </a:r>
          <a:endParaRPr lang="uk-UA" sz="2400" noProof="0" dirty="0"/>
        </a:p>
      </dgm:t>
    </dgm:pt>
    <dgm:pt modelId="{CA859833-89F6-4DD7-B82A-DC10E49A5D72}" type="parTrans" cxnId="{56A42DC3-A22B-46AD-A185-B6B70B7AE2D2}">
      <dgm:prSet/>
      <dgm:spPr/>
      <dgm:t>
        <a:bodyPr/>
        <a:lstStyle/>
        <a:p>
          <a:endParaRPr lang="ru-RU" sz="2400"/>
        </a:p>
      </dgm:t>
    </dgm:pt>
    <dgm:pt modelId="{A5A4B544-BD44-46BB-B5FF-CEACFD772256}" type="sibTrans" cxnId="{56A42DC3-A22B-46AD-A185-B6B70B7AE2D2}">
      <dgm:prSet/>
      <dgm:spPr/>
      <dgm:t>
        <a:bodyPr/>
        <a:lstStyle/>
        <a:p>
          <a:endParaRPr lang="ru-RU" sz="2400"/>
        </a:p>
      </dgm:t>
    </dgm:pt>
    <dgm:pt modelId="{2F9643E1-B83C-4239-B91E-E21DD1781757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ru-RU" sz="2400" dirty="0" smtClean="0"/>
            <a:t>Основні витрати</a:t>
          </a:r>
          <a:endParaRPr lang="ru-RU" sz="2400" dirty="0"/>
        </a:p>
      </dgm:t>
    </dgm:pt>
    <dgm:pt modelId="{4E0EB877-E748-4D90-94C4-C2FD2E62BAA0}" type="parTrans" cxnId="{0A5509A9-4853-445C-ABD3-F26E77156273}">
      <dgm:prSet/>
      <dgm:spPr/>
      <dgm:t>
        <a:bodyPr/>
        <a:lstStyle/>
        <a:p>
          <a:endParaRPr lang="ru-RU" sz="2400"/>
        </a:p>
      </dgm:t>
    </dgm:pt>
    <dgm:pt modelId="{187915D8-15BF-4D3E-BCAB-9F48E0A730E2}" type="sibTrans" cxnId="{0A5509A9-4853-445C-ABD3-F26E77156273}">
      <dgm:prSet/>
      <dgm:spPr/>
      <dgm:t>
        <a:bodyPr/>
        <a:lstStyle/>
        <a:p>
          <a:endParaRPr lang="ru-RU" sz="2400"/>
        </a:p>
      </dgm:t>
    </dgm:pt>
    <dgm:pt modelId="{BFF46530-C769-4240-8F7C-09CD23F84246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uk-UA" sz="2400" noProof="0" dirty="0" smtClean="0"/>
            <a:t>Витрати на оплату праці</a:t>
          </a:r>
          <a:endParaRPr lang="uk-UA" sz="2400" noProof="0" dirty="0"/>
        </a:p>
      </dgm:t>
    </dgm:pt>
    <dgm:pt modelId="{D94CE4E5-147E-4EB1-B3E3-B4540D2C890C}" type="parTrans" cxnId="{18F96D40-DB6F-4F8F-BF0D-FCE4706AF0FA}">
      <dgm:prSet/>
      <dgm:spPr/>
      <dgm:t>
        <a:bodyPr/>
        <a:lstStyle/>
        <a:p>
          <a:endParaRPr lang="ru-RU" sz="2400"/>
        </a:p>
      </dgm:t>
    </dgm:pt>
    <dgm:pt modelId="{FC812F97-08E7-4066-AD0C-C1A1BCE67D25}" type="sibTrans" cxnId="{18F96D40-DB6F-4F8F-BF0D-FCE4706AF0FA}">
      <dgm:prSet/>
      <dgm:spPr/>
      <dgm:t>
        <a:bodyPr/>
        <a:lstStyle/>
        <a:p>
          <a:endParaRPr lang="ru-RU" sz="2400"/>
        </a:p>
      </dgm:t>
    </dgm:pt>
    <dgm:pt modelId="{148AF7B1-6A78-41AD-B8EC-416800A653BD}">
      <dgm:prSet phldrT="[Текст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uk-UA" sz="2400" noProof="0" dirty="0" smtClean="0"/>
            <a:t>Послуги лабораторії</a:t>
          </a:r>
          <a:endParaRPr lang="uk-UA" sz="2400" noProof="0" dirty="0"/>
        </a:p>
      </dgm:t>
    </dgm:pt>
    <dgm:pt modelId="{BD45D863-6DD3-4A9A-8349-1F149B2E13B2}" type="sibTrans" cxnId="{91791498-3491-440F-ACB2-447E378B3D5A}">
      <dgm:prSet/>
      <dgm:spPr/>
      <dgm:t>
        <a:bodyPr/>
        <a:lstStyle/>
        <a:p>
          <a:endParaRPr lang="ru-RU" sz="2400"/>
        </a:p>
      </dgm:t>
    </dgm:pt>
    <dgm:pt modelId="{7FF4961E-9B61-48AF-870A-CE4052362A99}" type="parTrans" cxnId="{91791498-3491-440F-ACB2-447E378B3D5A}">
      <dgm:prSet/>
      <dgm:spPr/>
      <dgm:t>
        <a:bodyPr/>
        <a:lstStyle/>
        <a:p>
          <a:endParaRPr lang="ru-RU" sz="2400"/>
        </a:p>
      </dgm:t>
    </dgm:pt>
    <dgm:pt modelId="{722C31A3-6377-4E80-B676-F453A918615B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uk-UA" sz="2400" noProof="0" dirty="0" smtClean="0"/>
            <a:t>Витрати на обслуговування</a:t>
          </a:r>
          <a:endParaRPr lang="uk-UA" sz="2400" noProof="0" dirty="0"/>
        </a:p>
      </dgm:t>
    </dgm:pt>
    <dgm:pt modelId="{12BD26E0-43BC-43D1-8509-90F51CB1487A}" type="parTrans" cxnId="{5CD60792-F0EB-44C2-9049-46F1D9DC343D}">
      <dgm:prSet/>
      <dgm:spPr/>
      <dgm:t>
        <a:bodyPr/>
        <a:lstStyle/>
        <a:p>
          <a:endParaRPr lang="ru-RU"/>
        </a:p>
      </dgm:t>
    </dgm:pt>
    <dgm:pt modelId="{DAB25A20-CBCE-45FF-BB10-1B142609EE85}" type="sibTrans" cxnId="{5CD60792-F0EB-44C2-9049-46F1D9DC343D}">
      <dgm:prSet/>
      <dgm:spPr/>
      <dgm:t>
        <a:bodyPr/>
        <a:lstStyle/>
        <a:p>
          <a:endParaRPr lang="ru-RU"/>
        </a:p>
      </dgm:t>
    </dgm:pt>
    <dgm:pt modelId="{2A45574B-4476-45DB-99B3-FEFF16BBC7B3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uk-UA" sz="2400" dirty="0" smtClean="0"/>
            <a:t>Витрати на паливо та енергію</a:t>
          </a:r>
          <a:endParaRPr lang="uk-UA" sz="2400" noProof="0" dirty="0"/>
        </a:p>
      </dgm:t>
    </dgm:pt>
    <dgm:pt modelId="{D366FE4F-1842-4629-A021-3655F74746F2}" type="parTrans" cxnId="{163EA2FA-104E-4D7D-84DE-912E3F096D32}">
      <dgm:prSet/>
      <dgm:spPr/>
    </dgm:pt>
    <dgm:pt modelId="{DC4B64F2-0F91-45E2-AEAF-96545F347135}" type="sibTrans" cxnId="{163EA2FA-104E-4D7D-84DE-912E3F096D32}">
      <dgm:prSet/>
      <dgm:spPr/>
    </dgm:pt>
    <dgm:pt modelId="{0AB489D4-4EC1-4657-9F1A-494FF50AE2D0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uk-UA" sz="2400" noProof="0" dirty="0" smtClean="0"/>
            <a:t>Витрати на матеріали та воду</a:t>
          </a:r>
          <a:endParaRPr lang="uk-UA" sz="2400" noProof="0" dirty="0"/>
        </a:p>
      </dgm:t>
    </dgm:pt>
    <dgm:pt modelId="{C63AE262-221C-4EBD-873B-177B85D0B457}" type="parTrans" cxnId="{1FF38227-692A-476B-BC75-A5C99E4BFE04}">
      <dgm:prSet/>
      <dgm:spPr/>
    </dgm:pt>
    <dgm:pt modelId="{B693DBB8-A64C-4DBD-A060-8E4DFFFF58B8}" type="sibTrans" cxnId="{1FF38227-692A-476B-BC75-A5C99E4BFE04}">
      <dgm:prSet/>
      <dgm:spPr/>
    </dgm:pt>
    <dgm:pt modelId="{52E5FEE7-0F62-4BBF-BEEE-A0FE9655FA90}" type="pres">
      <dgm:prSet presAssocID="{B2E6FF1E-35B6-4456-8469-367B49E466B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E63311-580D-41E9-B5AE-CFAC75B61BE2}" type="pres">
      <dgm:prSet presAssocID="{B9D9A750-4F56-49BB-8C90-894ACB521CCE}" presName="composite" presStyleCnt="0"/>
      <dgm:spPr/>
    </dgm:pt>
    <dgm:pt modelId="{42F4D6C9-3FDF-464C-899F-D586C71B31A8}" type="pres">
      <dgm:prSet presAssocID="{B9D9A750-4F56-49BB-8C90-894ACB521CCE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F790BF-0E53-4840-B8C8-3A05202A88DD}" type="pres">
      <dgm:prSet presAssocID="{B9D9A750-4F56-49BB-8C90-894ACB521CCE}" presName="descendantText" presStyleLbl="alignAcc1" presStyleIdx="0" presStyleCnt="2" custLinFactNeighborX="2704" custLinFactNeighborY="-6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FEC366-4816-4873-92E0-6918566E7230}" type="pres">
      <dgm:prSet presAssocID="{9035E412-EC8A-42EA-8192-2495541229EC}" presName="sp" presStyleCnt="0"/>
      <dgm:spPr/>
    </dgm:pt>
    <dgm:pt modelId="{0F9B0433-1C87-49FC-8283-3F36DC3DFD02}" type="pres">
      <dgm:prSet presAssocID="{2F9643E1-B83C-4239-B91E-E21DD1781757}" presName="composite" presStyleCnt="0"/>
      <dgm:spPr/>
    </dgm:pt>
    <dgm:pt modelId="{E541E8BE-7DFC-43A8-8DBE-D578E8ABA4FA}" type="pres">
      <dgm:prSet presAssocID="{2F9643E1-B83C-4239-B91E-E21DD1781757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8E6ACD-16D7-474F-81B1-38856B187BB4}" type="pres">
      <dgm:prSet presAssocID="{2F9643E1-B83C-4239-B91E-E21DD1781757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49DCF2-B7E2-403F-9C0C-36685A3B5BBC}" type="presOf" srcId="{0AB489D4-4EC1-4657-9F1A-494FF50AE2D0}" destId="{6D8E6ACD-16D7-474F-81B1-38856B187BB4}" srcOrd="0" destOrd="2" presId="urn:microsoft.com/office/officeart/2005/8/layout/chevron2"/>
    <dgm:cxn modelId="{3A1388EA-8CB3-408A-9965-E2B88C95DFF2}" type="presOf" srcId="{29444626-EB3E-4694-84F8-BCE46BB8B17F}" destId="{A9F790BF-0E53-4840-B8C8-3A05202A88DD}" srcOrd="0" destOrd="1" presId="urn:microsoft.com/office/officeart/2005/8/layout/chevron2"/>
    <dgm:cxn modelId="{BAC7A8AC-988C-4651-8722-BF5CF38E78B6}" type="presOf" srcId="{8EAC72CC-6110-4D92-92BA-9F137A5EBC8C}" destId="{A9F790BF-0E53-4840-B8C8-3A05202A88DD}" srcOrd="0" destOrd="0" presId="urn:microsoft.com/office/officeart/2005/8/layout/chevron2"/>
    <dgm:cxn modelId="{5F9320C6-6B2A-43E2-B728-107780A210E7}" type="presOf" srcId="{B2E6FF1E-35B6-4456-8469-367B49E466B9}" destId="{52E5FEE7-0F62-4BBF-BEEE-A0FE9655FA90}" srcOrd="0" destOrd="0" presId="urn:microsoft.com/office/officeart/2005/8/layout/chevron2"/>
    <dgm:cxn modelId="{18F96D40-DB6F-4F8F-BF0D-FCE4706AF0FA}" srcId="{2F9643E1-B83C-4239-B91E-E21DD1781757}" destId="{BFF46530-C769-4240-8F7C-09CD23F84246}" srcOrd="0" destOrd="0" parTransId="{D94CE4E5-147E-4EB1-B3E3-B4540D2C890C}" sibTransId="{FC812F97-08E7-4066-AD0C-C1A1BCE67D25}"/>
    <dgm:cxn modelId="{9411FDDF-7287-4173-848B-5888A91F0CB1}" type="presOf" srcId="{2A45574B-4476-45DB-99B3-FEFF16BBC7B3}" destId="{6D8E6ACD-16D7-474F-81B1-38856B187BB4}" srcOrd="0" destOrd="1" presId="urn:microsoft.com/office/officeart/2005/8/layout/chevron2"/>
    <dgm:cxn modelId="{0A5509A9-4853-445C-ABD3-F26E77156273}" srcId="{B2E6FF1E-35B6-4456-8469-367B49E466B9}" destId="{2F9643E1-B83C-4239-B91E-E21DD1781757}" srcOrd="1" destOrd="0" parTransId="{4E0EB877-E748-4D90-94C4-C2FD2E62BAA0}" sibTransId="{187915D8-15BF-4D3E-BCAB-9F48E0A730E2}"/>
    <dgm:cxn modelId="{89982923-F68F-4761-AE2A-3EFC7C7AF4EF}" type="presOf" srcId="{722C31A3-6377-4E80-B676-F453A918615B}" destId="{6D8E6ACD-16D7-474F-81B1-38856B187BB4}" srcOrd="0" destOrd="3" presId="urn:microsoft.com/office/officeart/2005/8/layout/chevron2"/>
    <dgm:cxn modelId="{D09CB996-CB0F-4625-ABB0-7FAE5B769362}" type="presOf" srcId="{BFF46530-C769-4240-8F7C-09CD23F84246}" destId="{6D8E6ACD-16D7-474F-81B1-38856B187BB4}" srcOrd="0" destOrd="0" presId="urn:microsoft.com/office/officeart/2005/8/layout/chevron2"/>
    <dgm:cxn modelId="{45BAC669-5ACE-4AE4-BAE9-CB51C8652494}" srcId="{B9D9A750-4F56-49BB-8C90-894ACB521CCE}" destId="{8EAC72CC-6110-4D92-92BA-9F137A5EBC8C}" srcOrd="0" destOrd="0" parTransId="{7357E3A8-A9C2-4ED2-B9CD-103513C3D09C}" sibTransId="{75D5E5D1-0BE9-4CBB-B3C6-AD4ABDF1BA88}"/>
    <dgm:cxn modelId="{2F75920F-F5E2-451D-9FE6-E2C36EA65E2D}" type="presOf" srcId="{2F9643E1-B83C-4239-B91E-E21DD1781757}" destId="{E541E8BE-7DFC-43A8-8DBE-D578E8ABA4FA}" srcOrd="0" destOrd="0" presId="urn:microsoft.com/office/officeart/2005/8/layout/chevron2"/>
    <dgm:cxn modelId="{1FF38227-692A-476B-BC75-A5C99E4BFE04}" srcId="{2F9643E1-B83C-4239-B91E-E21DD1781757}" destId="{0AB489D4-4EC1-4657-9F1A-494FF50AE2D0}" srcOrd="2" destOrd="0" parTransId="{C63AE262-221C-4EBD-873B-177B85D0B457}" sibTransId="{B693DBB8-A64C-4DBD-A060-8E4DFFFF58B8}"/>
    <dgm:cxn modelId="{56A42DC3-A22B-46AD-A185-B6B70B7AE2D2}" srcId="{B9D9A750-4F56-49BB-8C90-894ACB521CCE}" destId="{29444626-EB3E-4694-84F8-BCE46BB8B17F}" srcOrd="1" destOrd="0" parTransId="{CA859833-89F6-4DD7-B82A-DC10E49A5D72}" sibTransId="{A5A4B544-BD44-46BB-B5FF-CEACFD772256}"/>
    <dgm:cxn modelId="{02062B18-D4B2-4283-B3F5-0848F85F7712}" type="presOf" srcId="{148AF7B1-6A78-41AD-B8EC-416800A653BD}" destId="{A9F790BF-0E53-4840-B8C8-3A05202A88DD}" srcOrd="0" destOrd="2" presId="urn:microsoft.com/office/officeart/2005/8/layout/chevron2"/>
    <dgm:cxn modelId="{B3DE7A31-6C09-4EAE-9040-83B9372CC9DA}" srcId="{B2E6FF1E-35B6-4456-8469-367B49E466B9}" destId="{B9D9A750-4F56-49BB-8C90-894ACB521CCE}" srcOrd="0" destOrd="0" parTransId="{1E7F391D-60A5-4381-8397-697F7E1382DE}" sibTransId="{9035E412-EC8A-42EA-8192-2495541229EC}"/>
    <dgm:cxn modelId="{4F4D66DC-97D8-4041-AAA4-5E8790B8A643}" type="presOf" srcId="{B9D9A750-4F56-49BB-8C90-894ACB521CCE}" destId="{42F4D6C9-3FDF-464C-899F-D586C71B31A8}" srcOrd="0" destOrd="0" presId="urn:microsoft.com/office/officeart/2005/8/layout/chevron2"/>
    <dgm:cxn modelId="{5CD60792-F0EB-44C2-9049-46F1D9DC343D}" srcId="{2F9643E1-B83C-4239-B91E-E21DD1781757}" destId="{722C31A3-6377-4E80-B676-F453A918615B}" srcOrd="3" destOrd="0" parTransId="{12BD26E0-43BC-43D1-8509-90F51CB1487A}" sibTransId="{DAB25A20-CBCE-45FF-BB10-1B142609EE85}"/>
    <dgm:cxn modelId="{91791498-3491-440F-ACB2-447E378B3D5A}" srcId="{B9D9A750-4F56-49BB-8C90-894ACB521CCE}" destId="{148AF7B1-6A78-41AD-B8EC-416800A653BD}" srcOrd="2" destOrd="0" parTransId="{7FF4961E-9B61-48AF-870A-CE4052362A99}" sibTransId="{BD45D863-6DD3-4A9A-8349-1F149B2E13B2}"/>
    <dgm:cxn modelId="{163EA2FA-104E-4D7D-84DE-912E3F096D32}" srcId="{2F9643E1-B83C-4239-B91E-E21DD1781757}" destId="{2A45574B-4476-45DB-99B3-FEFF16BBC7B3}" srcOrd="1" destOrd="0" parTransId="{D366FE4F-1842-4629-A021-3655F74746F2}" sibTransId="{DC4B64F2-0F91-45E2-AEAF-96545F347135}"/>
    <dgm:cxn modelId="{91FCE713-AA9B-4A19-8390-CEC21BE4ED4C}" type="presParOf" srcId="{52E5FEE7-0F62-4BBF-BEEE-A0FE9655FA90}" destId="{8EE63311-580D-41E9-B5AE-CFAC75B61BE2}" srcOrd="0" destOrd="0" presId="urn:microsoft.com/office/officeart/2005/8/layout/chevron2"/>
    <dgm:cxn modelId="{7CDD414E-0F94-488D-863F-38656CB65C37}" type="presParOf" srcId="{8EE63311-580D-41E9-B5AE-CFAC75B61BE2}" destId="{42F4D6C9-3FDF-464C-899F-D586C71B31A8}" srcOrd="0" destOrd="0" presId="urn:microsoft.com/office/officeart/2005/8/layout/chevron2"/>
    <dgm:cxn modelId="{B67DE060-B555-48C4-8286-959D71E8CA88}" type="presParOf" srcId="{8EE63311-580D-41E9-B5AE-CFAC75B61BE2}" destId="{A9F790BF-0E53-4840-B8C8-3A05202A88DD}" srcOrd="1" destOrd="0" presId="urn:microsoft.com/office/officeart/2005/8/layout/chevron2"/>
    <dgm:cxn modelId="{873A8930-D549-4342-AC8D-AA740A53BEA5}" type="presParOf" srcId="{52E5FEE7-0F62-4BBF-BEEE-A0FE9655FA90}" destId="{BFFEC366-4816-4873-92E0-6918566E7230}" srcOrd="1" destOrd="0" presId="urn:microsoft.com/office/officeart/2005/8/layout/chevron2"/>
    <dgm:cxn modelId="{A938EF39-4C11-4B96-A2F5-844AA503FA6E}" type="presParOf" srcId="{52E5FEE7-0F62-4BBF-BEEE-A0FE9655FA90}" destId="{0F9B0433-1C87-49FC-8283-3F36DC3DFD02}" srcOrd="2" destOrd="0" presId="urn:microsoft.com/office/officeart/2005/8/layout/chevron2"/>
    <dgm:cxn modelId="{D7AC2DBF-D984-43F9-8606-01CFBDCBFE19}" type="presParOf" srcId="{0F9B0433-1C87-49FC-8283-3F36DC3DFD02}" destId="{E541E8BE-7DFC-43A8-8DBE-D578E8ABA4FA}" srcOrd="0" destOrd="0" presId="urn:microsoft.com/office/officeart/2005/8/layout/chevron2"/>
    <dgm:cxn modelId="{592F47CA-797A-4251-9BDE-7E8AE2D4D4F7}" type="presParOf" srcId="{0F9B0433-1C87-49FC-8283-3F36DC3DFD02}" destId="{6D8E6ACD-16D7-474F-81B1-38856B187BB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2E6FF1E-35B6-4456-8469-367B49E466B9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9D9A750-4F56-49BB-8C90-894ACB521CCE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ru-RU" sz="2400" dirty="0" smtClean="0"/>
            <a:t>Основні доходи</a:t>
          </a:r>
          <a:endParaRPr lang="ru-RU" sz="2400" dirty="0"/>
        </a:p>
      </dgm:t>
    </dgm:pt>
    <dgm:pt modelId="{1E7F391D-60A5-4381-8397-697F7E1382DE}" type="parTrans" cxnId="{B3DE7A31-6C09-4EAE-9040-83B9372CC9DA}">
      <dgm:prSet/>
      <dgm:spPr/>
      <dgm:t>
        <a:bodyPr/>
        <a:lstStyle/>
        <a:p>
          <a:endParaRPr lang="ru-RU" sz="2400"/>
        </a:p>
      </dgm:t>
    </dgm:pt>
    <dgm:pt modelId="{9035E412-EC8A-42EA-8192-2495541229EC}" type="sibTrans" cxnId="{B3DE7A31-6C09-4EAE-9040-83B9372CC9DA}">
      <dgm:prSet/>
      <dgm:spPr/>
      <dgm:t>
        <a:bodyPr/>
        <a:lstStyle/>
        <a:p>
          <a:endParaRPr lang="ru-RU" sz="2400"/>
        </a:p>
      </dgm:t>
    </dgm:pt>
    <dgm:pt modelId="{8EAC72CC-6110-4D92-92BA-9F137A5EBC8C}">
      <dgm:prSet phldrT="[Текст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uk-UA" sz="2400" noProof="0" dirty="0" smtClean="0"/>
            <a:t>Водопостачання та водовідведення</a:t>
          </a:r>
          <a:endParaRPr lang="uk-UA" sz="2400" noProof="0" dirty="0"/>
        </a:p>
      </dgm:t>
    </dgm:pt>
    <dgm:pt modelId="{7357E3A8-A9C2-4ED2-B9CD-103513C3D09C}" type="parTrans" cxnId="{45BAC669-5ACE-4AE4-BAE9-CB51C8652494}">
      <dgm:prSet/>
      <dgm:spPr/>
      <dgm:t>
        <a:bodyPr/>
        <a:lstStyle/>
        <a:p>
          <a:endParaRPr lang="ru-RU" sz="2400"/>
        </a:p>
      </dgm:t>
    </dgm:pt>
    <dgm:pt modelId="{75D5E5D1-0BE9-4CBB-B3C6-AD4ABDF1BA88}" type="sibTrans" cxnId="{45BAC669-5ACE-4AE4-BAE9-CB51C8652494}">
      <dgm:prSet/>
      <dgm:spPr/>
      <dgm:t>
        <a:bodyPr/>
        <a:lstStyle/>
        <a:p>
          <a:endParaRPr lang="ru-RU" sz="2400"/>
        </a:p>
      </dgm:t>
    </dgm:pt>
    <dgm:pt modelId="{29444626-EB3E-4694-84F8-BCE46BB8B17F}">
      <dgm:prSet phldrT="[Текст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uk-UA" sz="2400" noProof="0" dirty="0" smtClean="0"/>
            <a:t>Розбавлення стічних вод</a:t>
          </a:r>
          <a:endParaRPr lang="uk-UA" sz="2400" noProof="0" dirty="0"/>
        </a:p>
      </dgm:t>
    </dgm:pt>
    <dgm:pt modelId="{CA859833-89F6-4DD7-B82A-DC10E49A5D72}" type="parTrans" cxnId="{56A42DC3-A22B-46AD-A185-B6B70B7AE2D2}">
      <dgm:prSet/>
      <dgm:spPr/>
      <dgm:t>
        <a:bodyPr/>
        <a:lstStyle/>
        <a:p>
          <a:endParaRPr lang="ru-RU" sz="2400"/>
        </a:p>
      </dgm:t>
    </dgm:pt>
    <dgm:pt modelId="{A5A4B544-BD44-46BB-B5FF-CEACFD772256}" type="sibTrans" cxnId="{56A42DC3-A22B-46AD-A185-B6B70B7AE2D2}">
      <dgm:prSet/>
      <dgm:spPr/>
      <dgm:t>
        <a:bodyPr/>
        <a:lstStyle/>
        <a:p>
          <a:endParaRPr lang="ru-RU" sz="2400"/>
        </a:p>
      </dgm:t>
    </dgm:pt>
    <dgm:pt modelId="{2F9643E1-B83C-4239-B91E-E21DD1781757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ru-RU" sz="2400" dirty="0" smtClean="0"/>
            <a:t>Основні витрати</a:t>
          </a:r>
          <a:endParaRPr lang="ru-RU" sz="2400" dirty="0"/>
        </a:p>
      </dgm:t>
    </dgm:pt>
    <dgm:pt modelId="{4E0EB877-E748-4D90-94C4-C2FD2E62BAA0}" type="parTrans" cxnId="{0A5509A9-4853-445C-ABD3-F26E77156273}">
      <dgm:prSet/>
      <dgm:spPr/>
      <dgm:t>
        <a:bodyPr/>
        <a:lstStyle/>
        <a:p>
          <a:endParaRPr lang="ru-RU" sz="2400"/>
        </a:p>
      </dgm:t>
    </dgm:pt>
    <dgm:pt modelId="{187915D8-15BF-4D3E-BCAB-9F48E0A730E2}" type="sibTrans" cxnId="{0A5509A9-4853-445C-ABD3-F26E77156273}">
      <dgm:prSet/>
      <dgm:spPr/>
      <dgm:t>
        <a:bodyPr/>
        <a:lstStyle/>
        <a:p>
          <a:endParaRPr lang="ru-RU" sz="2400"/>
        </a:p>
      </dgm:t>
    </dgm:pt>
    <dgm:pt modelId="{BFF46530-C769-4240-8F7C-09CD23F84246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uk-UA" sz="2400" noProof="0" dirty="0" smtClean="0"/>
            <a:t>Витрати на оплату праці</a:t>
          </a:r>
          <a:endParaRPr lang="uk-UA" sz="2400" noProof="0" dirty="0"/>
        </a:p>
      </dgm:t>
    </dgm:pt>
    <dgm:pt modelId="{D94CE4E5-147E-4EB1-B3E3-B4540D2C890C}" type="parTrans" cxnId="{18F96D40-DB6F-4F8F-BF0D-FCE4706AF0FA}">
      <dgm:prSet/>
      <dgm:spPr/>
      <dgm:t>
        <a:bodyPr/>
        <a:lstStyle/>
        <a:p>
          <a:endParaRPr lang="ru-RU" sz="2400"/>
        </a:p>
      </dgm:t>
    </dgm:pt>
    <dgm:pt modelId="{FC812F97-08E7-4066-AD0C-C1A1BCE67D25}" type="sibTrans" cxnId="{18F96D40-DB6F-4F8F-BF0D-FCE4706AF0FA}">
      <dgm:prSet/>
      <dgm:spPr/>
      <dgm:t>
        <a:bodyPr/>
        <a:lstStyle/>
        <a:p>
          <a:endParaRPr lang="ru-RU" sz="2400"/>
        </a:p>
      </dgm:t>
    </dgm:pt>
    <dgm:pt modelId="{148AF7B1-6A78-41AD-B8EC-416800A653BD}">
      <dgm:prSet phldrT="[Текст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uk-UA" sz="2400" noProof="0" dirty="0" smtClean="0"/>
            <a:t>Виконання технічних умов</a:t>
          </a:r>
          <a:endParaRPr lang="uk-UA" sz="2400" noProof="0" dirty="0"/>
        </a:p>
      </dgm:t>
    </dgm:pt>
    <dgm:pt modelId="{BD45D863-6DD3-4A9A-8349-1F149B2E13B2}" type="sibTrans" cxnId="{91791498-3491-440F-ACB2-447E378B3D5A}">
      <dgm:prSet/>
      <dgm:spPr/>
      <dgm:t>
        <a:bodyPr/>
        <a:lstStyle/>
        <a:p>
          <a:endParaRPr lang="ru-RU" sz="2400"/>
        </a:p>
      </dgm:t>
    </dgm:pt>
    <dgm:pt modelId="{7FF4961E-9B61-48AF-870A-CE4052362A99}" type="parTrans" cxnId="{91791498-3491-440F-ACB2-447E378B3D5A}">
      <dgm:prSet/>
      <dgm:spPr/>
      <dgm:t>
        <a:bodyPr/>
        <a:lstStyle/>
        <a:p>
          <a:endParaRPr lang="ru-RU" sz="2400"/>
        </a:p>
      </dgm:t>
    </dgm:pt>
    <dgm:pt modelId="{722C31A3-6377-4E80-B676-F453A918615B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uk-UA" sz="2400" noProof="0" dirty="0" smtClean="0"/>
            <a:t>Видатки на обслуговування</a:t>
          </a:r>
          <a:endParaRPr lang="uk-UA" sz="2400" noProof="0" dirty="0"/>
        </a:p>
      </dgm:t>
    </dgm:pt>
    <dgm:pt modelId="{12BD26E0-43BC-43D1-8509-90F51CB1487A}" type="parTrans" cxnId="{5CD60792-F0EB-44C2-9049-46F1D9DC343D}">
      <dgm:prSet/>
      <dgm:spPr/>
      <dgm:t>
        <a:bodyPr/>
        <a:lstStyle/>
        <a:p>
          <a:endParaRPr lang="ru-RU"/>
        </a:p>
      </dgm:t>
    </dgm:pt>
    <dgm:pt modelId="{DAB25A20-CBCE-45FF-BB10-1B142609EE85}" type="sibTrans" cxnId="{5CD60792-F0EB-44C2-9049-46F1D9DC343D}">
      <dgm:prSet/>
      <dgm:spPr/>
      <dgm:t>
        <a:bodyPr/>
        <a:lstStyle/>
        <a:p>
          <a:endParaRPr lang="ru-RU"/>
        </a:p>
      </dgm:t>
    </dgm:pt>
    <dgm:pt modelId="{0BB0AE70-7385-4C74-A3FA-345F4164C41D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uk-UA" sz="2400" noProof="0" dirty="0" smtClean="0"/>
            <a:t>Видатки на матеріали та воду</a:t>
          </a:r>
          <a:endParaRPr lang="uk-UA" sz="2400" noProof="0" dirty="0"/>
        </a:p>
      </dgm:t>
    </dgm:pt>
    <dgm:pt modelId="{D9855A66-1496-417F-83C0-C49953954423}" type="parTrans" cxnId="{D01B2C6A-F785-402E-85D7-2179B7E8BA35}">
      <dgm:prSet/>
      <dgm:spPr/>
    </dgm:pt>
    <dgm:pt modelId="{B2F952C9-4FB4-48DE-8BDA-40477954770E}" type="sibTrans" cxnId="{D01B2C6A-F785-402E-85D7-2179B7E8BA35}">
      <dgm:prSet/>
      <dgm:spPr/>
    </dgm:pt>
    <dgm:pt modelId="{52E5FEE7-0F62-4BBF-BEEE-A0FE9655FA90}" type="pres">
      <dgm:prSet presAssocID="{B2E6FF1E-35B6-4456-8469-367B49E466B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E63311-580D-41E9-B5AE-CFAC75B61BE2}" type="pres">
      <dgm:prSet presAssocID="{B9D9A750-4F56-49BB-8C90-894ACB521CCE}" presName="composite" presStyleCnt="0"/>
      <dgm:spPr/>
    </dgm:pt>
    <dgm:pt modelId="{42F4D6C9-3FDF-464C-899F-D586C71B31A8}" type="pres">
      <dgm:prSet presAssocID="{B9D9A750-4F56-49BB-8C90-894ACB521CCE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F790BF-0E53-4840-B8C8-3A05202A88DD}" type="pres">
      <dgm:prSet presAssocID="{B9D9A750-4F56-49BB-8C90-894ACB521CCE}" presName="descendantText" presStyleLbl="alignAcc1" presStyleIdx="0" presStyleCnt="2" custLinFactNeighborX="2704" custLinFactNeighborY="-6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FEC366-4816-4873-92E0-6918566E7230}" type="pres">
      <dgm:prSet presAssocID="{9035E412-EC8A-42EA-8192-2495541229EC}" presName="sp" presStyleCnt="0"/>
      <dgm:spPr/>
    </dgm:pt>
    <dgm:pt modelId="{0F9B0433-1C87-49FC-8283-3F36DC3DFD02}" type="pres">
      <dgm:prSet presAssocID="{2F9643E1-B83C-4239-B91E-E21DD1781757}" presName="composite" presStyleCnt="0"/>
      <dgm:spPr/>
    </dgm:pt>
    <dgm:pt modelId="{E541E8BE-7DFC-43A8-8DBE-D578E8ABA4FA}" type="pres">
      <dgm:prSet presAssocID="{2F9643E1-B83C-4239-B91E-E21DD1781757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8E6ACD-16D7-474F-81B1-38856B187BB4}" type="pres">
      <dgm:prSet presAssocID="{2F9643E1-B83C-4239-B91E-E21DD1781757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1388EA-8CB3-408A-9965-E2B88C95DFF2}" type="presOf" srcId="{29444626-EB3E-4694-84F8-BCE46BB8B17F}" destId="{A9F790BF-0E53-4840-B8C8-3A05202A88DD}" srcOrd="0" destOrd="1" presId="urn:microsoft.com/office/officeart/2005/8/layout/chevron2"/>
    <dgm:cxn modelId="{91791498-3491-440F-ACB2-447E378B3D5A}" srcId="{B9D9A750-4F56-49BB-8C90-894ACB521CCE}" destId="{148AF7B1-6A78-41AD-B8EC-416800A653BD}" srcOrd="2" destOrd="0" parTransId="{7FF4961E-9B61-48AF-870A-CE4052362A99}" sibTransId="{BD45D863-6DD3-4A9A-8349-1F149B2E13B2}"/>
    <dgm:cxn modelId="{D09CB996-CB0F-4625-ABB0-7FAE5B769362}" type="presOf" srcId="{BFF46530-C769-4240-8F7C-09CD23F84246}" destId="{6D8E6ACD-16D7-474F-81B1-38856B187BB4}" srcOrd="0" destOrd="0" presId="urn:microsoft.com/office/officeart/2005/8/layout/chevron2"/>
    <dgm:cxn modelId="{45BAC669-5ACE-4AE4-BAE9-CB51C8652494}" srcId="{B9D9A750-4F56-49BB-8C90-894ACB521CCE}" destId="{8EAC72CC-6110-4D92-92BA-9F137A5EBC8C}" srcOrd="0" destOrd="0" parTransId="{7357E3A8-A9C2-4ED2-B9CD-103513C3D09C}" sibTransId="{75D5E5D1-0BE9-4CBB-B3C6-AD4ABDF1BA88}"/>
    <dgm:cxn modelId="{0A5509A9-4853-445C-ABD3-F26E77156273}" srcId="{B2E6FF1E-35B6-4456-8469-367B49E466B9}" destId="{2F9643E1-B83C-4239-B91E-E21DD1781757}" srcOrd="1" destOrd="0" parTransId="{4E0EB877-E748-4D90-94C4-C2FD2E62BAA0}" sibTransId="{187915D8-15BF-4D3E-BCAB-9F48E0A730E2}"/>
    <dgm:cxn modelId="{90A6DED5-6881-4E1F-874D-5DFB679301ED}" type="presOf" srcId="{0BB0AE70-7385-4C74-A3FA-345F4164C41D}" destId="{6D8E6ACD-16D7-474F-81B1-38856B187BB4}" srcOrd="0" destOrd="1" presId="urn:microsoft.com/office/officeart/2005/8/layout/chevron2"/>
    <dgm:cxn modelId="{B3DE7A31-6C09-4EAE-9040-83B9372CC9DA}" srcId="{B2E6FF1E-35B6-4456-8469-367B49E466B9}" destId="{B9D9A750-4F56-49BB-8C90-894ACB521CCE}" srcOrd="0" destOrd="0" parTransId="{1E7F391D-60A5-4381-8397-697F7E1382DE}" sibTransId="{9035E412-EC8A-42EA-8192-2495541229EC}"/>
    <dgm:cxn modelId="{5F9320C6-6B2A-43E2-B728-107780A210E7}" type="presOf" srcId="{B2E6FF1E-35B6-4456-8469-367B49E466B9}" destId="{52E5FEE7-0F62-4BBF-BEEE-A0FE9655FA90}" srcOrd="0" destOrd="0" presId="urn:microsoft.com/office/officeart/2005/8/layout/chevron2"/>
    <dgm:cxn modelId="{18F96D40-DB6F-4F8F-BF0D-FCE4706AF0FA}" srcId="{2F9643E1-B83C-4239-B91E-E21DD1781757}" destId="{BFF46530-C769-4240-8F7C-09CD23F84246}" srcOrd="0" destOrd="0" parTransId="{D94CE4E5-147E-4EB1-B3E3-B4540D2C890C}" sibTransId="{FC812F97-08E7-4066-AD0C-C1A1BCE67D25}"/>
    <dgm:cxn modelId="{2F75920F-F5E2-451D-9FE6-E2C36EA65E2D}" type="presOf" srcId="{2F9643E1-B83C-4239-B91E-E21DD1781757}" destId="{E541E8BE-7DFC-43A8-8DBE-D578E8ABA4FA}" srcOrd="0" destOrd="0" presId="urn:microsoft.com/office/officeart/2005/8/layout/chevron2"/>
    <dgm:cxn modelId="{89982923-F68F-4761-AE2A-3EFC7C7AF4EF}" type="presOf" srcId="{722C31A3-6377-4E80-B676-F453A918615B}" destId="{6D8E6ACD-16D7-474F-81B1-38856B187BB4}" srcOrd="0" destOrd="2" presId="urn:microsoft.com/office/officeart/2005/8/layout/chevron2"/>
    <dgm:cxn modelId="{56A42DC3-A22B-46AD-A185-B6B70B7AE2D2}" srcId="{B9D9A750-4F56-49BB-8C90-894ACB521CCE}" destId="{29444626-EB3E-4694-84F8-BCE46BB8B17F}" srcOrd="1" destOrd="0" parTransId="{CA859833-89F6-4DD7-B82A-DC10E49A5D72}" sibTransId="{A5A4B544-BD44-46BB-B5FF-CEACFD772256}"/>
    <dgm:cxn modelId="{5CD60792-F0EB-44C2-9049-46F1D9DC343D}" srcId="{2F9643E1-B83C-4239-B91E-E21DD1781757}" destId="{722C31A3-6377-4E80-B676-F453A918615B}" srcOrd="2" destOrd="0" parTransId="{12BD26E0-43BC-43D1-8509-90F51CB1487A}" sibTransId="{DAB25A20-CBCE-45FF-BB10-1B142609EE85}"/>
    <dgm:cxn modelId="{BAC7A8AC-988C-4651-8722-BF5CF38E78B6}" type="presOf" srcId="{8EAC72CC-6110-4D92-92BA-9F137A5EBC8C}" destId="{A9F790BF-0E53-4840-B8C8-3A05202A88DD}" srcOrd="0" destOrd="0" presId="urn:microsoft.com/office/officeart/2005/8/layout/chevron2"/>
    <dgm:cxn modelId="{D01B2C6A-F785-402E-85D7-2179B7E8BA35}" srcId="{2F9643E1-B83C-4239-B91E-E21DD1781757}" destId="{0BB0AE70-7385-4C74-A3FA-345F4164C41D}" srcOrd="1" destOrd="0" parTransId="{D9855A66-1496-417F-83C0-C49953954423}" sibTransId="{B2F952C9-4FB4-48DE-8BDA-40477954770E}"/>
    <dgm:cxn modelId="{4F4D66DC-97D8-4041-AAA4-5E8790B8A643}" type="presOf" srcId="{B9D9A750-4F56-49BB-8C90-894ACB521CCE}" destId="{42F4D6C9-3FDF-464C-899F-D586C71B31A8}" srcOrd="0" destOrd="0" presId="urn:microsoft.com/office/officeart/2005/8/layout/chevron2"/>
    <dgm:cxn modelId="{02062B18-D4B2-4283-B3F5-0848F85F7712}" type="presOf" srcId="{148AF7B1-6A78-41AD-B8EC-416800A653BD}" destId="{A9F790BF-0E53-4840-B8C8-3A05202A88DD}" srcOrd="0" destOrd="2" presId="urn:microsoft.com/office/officeart/2005/8/layout/chevron2"/>
    <dgm:cxn modelId="{91FCE713-AA9B-4A19-8390-CEC21BE4ED4C}" type="presParOf" srcId="{52E5FEE7-0F62-4BBF-BEEE-A0FE9655FA90}" destId="{8EE63311-580D-41E9-B5AE-CFAC75B61BE2}" srcOrd="0" destOrd="0" presId="urn:microsoft.com/office/officeart/2005/8/layout/chevron2"/>
    <dgm:cxn modelId="{7CDD414E-0F94-488D-863F-38656CB65C37}" type="presParOf" srcId="{8EE63311-580D-41E9-B5AE-CFAC75B61BE2}" destId="{42F4D6C9-3FDF-464C-899F-D586C71B31A8}" srcOrd="0" destOrd="0" presId="urn:microsoft.com/office/officeart/2005/8/layout/chevron2"/>
    <dgm:cxn modelId="{B67DE060-B555-48C4-8286-959D71E8CA88}" type="presParOf" srcId="{8EE63311-580D-41E9-B5AE-CFAC75B61BE2}" destId="{A9F790BF-0E53-4840-B8C8-3A05202A88DD}" srcOrd="1" destOrd="0" presId="urn:microsoft.com/office/officeart/2005/8/layout/chevron2"/>
    <dgm:cxn modelId="{873A8930-D549-4342-AC8D-AA740A53BEA5}" type="presParOf" srcId="{52E5FEE7-0F62-4BBF-BEEE-A0FE9655FA90}" destId="{BFFEC366-4816-4873-92E0-6918566E7230}" srcOrd="1" destOrd="0" presId="urn:microsoft.com/office/officeart/2005/8/layout/chevron2"/>
    <dgm:cxn modelId="{A938EF39-4C11-4B96-A2F5-844AA503FA6E}" type="presParOf" srcId="{52E5FEE7-0F62-4BBF-BEEE-A0FE9655FA90}" destId="{0F9B0433-1C87-49FC-8283-3F36DC3DFD02}" srcOrd="2" destOrd="0" presId="urn:microsoft.com/office/officeart/2005/8/layout/chevron2"/>
    <dgm:cxn modelId="{D7AC2DBF-D984-43F9-8606-01CFBDCBFE19}" type="presParOf" srcId="{0F9B0433-1C87-49FC-8283-3F36DC3DFD02}" destId="{E541E8BE-7DFC-43A8-8DBE-D578E8ABA4FA}" srcOrd="0" destOrd="0" presId="urn:microsoft.com/office/officeart/2005/8/layout/chevron2"/>
    <dgm:cxn modelId="{592F47CA-797A-4251-9BDE-7E8AE2D4D4F7}" type="presParOf" srcId="{0F9B0433-1C87-49FC-8283-3F36DC3DFD02}" destId="{6D8E6ACD-16D7-474F-81B1-38856B187BB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053D7F4-1AC1-48A2-BE3C-F906910C347B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453CF22-93B8-44C6-AF3F-2F796851CC92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uk-UA" sz="2400" noProof="0" dirty="0" smtClean="0"/>
            <a:t>Основні доходи</a:t>
          </a:r>
          <a:endParaRPr lang="uk-UA" sz="2400" noProof="0" dirty="0"/>
        </a:p>
      </dgm:t>
    </dgm:pt>
    <dgm:pt modelId="{3A118A34-5D15-4F6D-8EB9-769E67F2DA21}" type="parTrans" cxnId="{B0476630-7653-4B1C-B178-76CB538B52FD}">
      <dgm:prSet/>
      <dgm:spPr/>
      <dgm:t>
        <a:bodyPr/>
        <a:lstStyle/>
        <a:p>
          <a:endParaRPr lang="uk-UA" sz="2400" noProof="0" dirty="0"/>
        </a:p>
      </dgm:t>
    </dgm:pt>
    <dgm:pt modelId="{0B6CCE75-24F9-4C61-BBDC-2BCA2DB0176E}" type="sibTrans" cxnId="{B0476630-7653-4B1C-B178-76CB538B52FD}">
      <dgm:prSet/>
      <dgm:spPr/>
      <dgm:t>
        <a:bodyPr/>
        <a:lstStyle/>
        <a:p>
          <a:endParaRPr lang="uk-UA" sz="2400" noProof="0" dirty="0"/>
        </a:p>
      </dgm:t>
    </dgm:pt>
    <dgm:pt modelId="{E7BAAF2B-3061-4874-BDA9-D838A7592401}">
      <dgm:prSet phldrT="[Текст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uk-UA" sz="2400" noProof="0" dirty="0" smtClean="0"/>
            <a:t>Дохід від надання послуг з перевезення пасажирів</a:t>
          </a:r>
          <a:endParaRPr lang="uk-UA" sz="2400" noProof="0" dirty="0"/>
        </a:p>
      </dgm:t>
    </dgm:pt>
    <dgm:pt modelId="{0C017BD7-0716-470E-A51A-846367582051}" type="parTrans" cxnId="{55F81C65-7686-433C-822D-39BFC55C1122}">
      <dgm:prSet/>
      <dgm:spPr/>
      <dgm:t>
        <a:bodyPr/>
        <a:lstStyle/>
        <a:p>
          <a:endParaRPr lang="uk-UA" sz="2400" noProof="0" dirty="0"/>
        </a:p>
      </dgm:t>
    </dgm:pt>
    <dgm:pt modelId="{6959E3F7-B6B9-4490-A8F2-7216CA17EEFA}" type="sibTrans" cxnId="{55F81C65-7686-433C-822D-39BFC55C1122}">
      <dgm:prSet/>
      <dgm:spPr/>
      <dgm:t>
        <a:bodyPr/>
        <a:lstStyle/>
        <a:p>
          <a:endParaRPr lang="uk-UA" sz="2400" noProof="0" dirty="0"/>
        </a:p>
      </dgm:t>
    </dgm:pt>
    <dgm:pt modelId="{D33E3DD7-6DE7-4A9E-BEA1-AE5A2524927A}">
      <dgm:prSet phldrT="[Текст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uk-UA" sz="2400" noProof="0" dirty="0" smtClean="0"/>
            <a:t>Штрафні квитанції</a:t>
          </a:r>
          <a:endParaRPr lang="uk-UA" sz="2400" noProof="0" dirty="0"/>
        </a:p>
      </dgm:t>
    </dgm:pt>
    <dgm:pt modelId="{34DDEFE2-5243-4896-877E-44BBDA7FC839}" type="parTrans" cxnId="{1FCB27C7-CF50-42C0-BF0B-BAD227D5F997}">
      <dgm:prSet/>
      <dgm:spPr/>
      <dgm:t>
        <a:bodyPr/>
        <a:lstStyle/>
        <a:p>
          <a:endParaRPr lang="uk-UA" sz="2400" noProof="0" dirty="0"/>
        </a:p>
      </dgm:t>
    </dgm:pt>
    <dgm:pt modelId="{41FB14E0-1F03-4D08-847B-92C2F57B86AC}" type="sibTrans" cxnId="{1FCB27C7-CF50-42C0-BF0B-BAD227D5F997}">
      <dgm:prSet/>
      <dgm:spPr/>
      <dgm:t>
        <a:bodyPr/>
        <a:lstStyle/>
        <a:p>
          <a:endParaRPr lang="uk-UA" sz="2400" noProof="0" dirty="0"/>
        </a:p>
      </dgm:t>
    </dgm:pt>
    <dgm:pt modelId="{43D52298-99A6-47FA-B25A-A54FEEADA92A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uk-UA" sz="2400" noProof="0" dirty="0" smtClean="0"/>
            <a:t>Основні витрати</a:t>
          </a:r>
          <a:endParaRPr lang="uk-UA" sz="2400" noProof="0" dirty="0"/>
        </a:p>
      </dgm:t>
    </dgm:pt>
    <dgm:pt modelId="{2C396CBE-F181-454C-B8CD-81CC2CE0BC17}" type="parTrans" cxnId="{4312026C-E591-4245-A086-7054291C31FD}">
      <dgm:prSet/>
      <dgm:spPr/>
      <dgm:t>
        <a:bodyPr/>
        <a:lstStyle/>
        <a:p>
          <a:endParaRPr lang="uk-UA" sz="2400" noProof="0" dirty="0"/>
        </a:p>
      </dgm:t>
    </dgm:pt>
    <dgm:pt modelId="{17898E0D-27D7-4CCA-9350-9ACCE4478E72}" type="sibTrans" cxnId="{4312026C-E591-4245-A086-7054291C31FD}">
      <dgm:prSet/>
      <dgm:spPr/>
      <dgm:t>
        <a:bodyPr/>
        <a:lstStyle/>
        <a:p>
          <a:endParaRPr lang="uk-UA" sz="2400" noProof="0" dirty="0"/>
        </a:p>
      </dgm:t>
    </dgm:pt>
    <dgm:pt modelId="{025E06A3-1AE3-43EF-B61D-B841140FEBBB}">
      <dgm:prSet phldrT="[Текст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uk-UA" sz="2400" noProof="0" dirty="0" smtClean="0"/>
            <a:t>Витрати на оплату праці</a:t>
          </a:r>
          <a:endParaRPr lang="uk-UA" sz="2400" noProof="0" dirty="0"/>
        </a:p>
      </dgm:t>
    </dgm:pt>
    <dgm:pt modelId="{D97DF63A-7D16-4C30-B7C8-A6A440F30FA5}" type="parTrans" cxnId="{22DD3634-5F62-4762-B76F-4BC92AF9C474}">
      <dgm:prSet/>
      <dgm:spPr/>
      <dgm:t>
        <a:bodyPr/>
        <a:lstStyle/>
        <a:p>
          <a:endParaRPr lang="uk-UA" sz="2400" noProof="0" dirty="0"/>
        </a:p>
      </dgm:t>
    </dgm:pt>
    <dgm:pt modelId="{02C45C63-6C55-4A0F-94E2-6A7C4E7782A3}" type="sibTrans" cxnId="{22DD3634-5F62-4762-B76F-4BC92AF9C474}">
      <dgm:prSet/>
      <dgm:spPr/>
      <dgm:t>
        <a:bodyPr/>
        <a:lstStyle/>
        <a:p>
          <a:endParaRPr lang="uk-UA" sz="2400" noProof="0" dirty="0"/>
        </a:p>
      </dgm:t>
    </dgm:pt>
    <dgm:pt modelId="{F46C1AD9-1AA6-45B4-A9D6-82087C4C5FFD}">
      <dgm:prSet phldrT="[Текст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uk-UA" sz="2400" noProof="0" dirty="0" smtClean="0"/>
            <a:t>Видатки на обслуговування (електрична енергія, запчастини, ремонт електротранспорту)</a:t>
          </a:r>
          <a:endParaRPr lang="uk-UA" sz="2400" noProof="0" dirty="0"/>
        </a:p>
      </dgm:t>
    </dgm:pt>
    <dgm:pt modelId="{5A9E65A8-A4D0-454E-899C-125FEE0B152B}" type="parTrans" cxnId="{B220D979-7741-4848-9123-4D85208D0875}">
      <dgm:prSet/>
      <dgm:spPr/>
      <dgm:t>
        <a:bodyPr/>
        <a:lstStyle/>
        <a:p>
          <a:endParaRPr lang="uk-UA" sz="2400" noProof="0" dirty="0"/>
        </a:p>
      </dgm:t>
    </dgm:pt>
    <dgm:pt modelId="{2237EEF5-4333-41E1-BBD4-C274C63F43A7}" type="sibTrans" cxnId="{B220D979-7741-4848-9123-4D85208D0875}">
      <dgm:prSet/>
      <dgm:spPr/>
      <dgm:t>
        <a:bodyPr/>
        <a:lstStyle/>
        <a:p>
          <a:endParaRPr lang="uk-UA" sz="2400" noProof="0" dirty="0"/>
        </a:p>
      </dgm:t>
    </dgm:pt>
    <dgm:pt modelId="{2F24C121-4F94-4A5E-AF3E-C272F91FD260}">
      <dgm:prSet phldrT="[Текст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uk-UA" sz="2400" noProof="0" dirty="0" smtClean="0"/>
            <a:t>Дохід від евакуатора</a:t>
          </a:r>
          <a:endParaRPr lang="uk-UA" sz="2400" noProof="0" dirty="0"/>
        </a:p>
      </dgm:t>
    </dgm:pt>
    <dgm:pt modelId="{69D30D17-69CA-4C52-85E6-2A502FEEB169}" type="parTrans" cxnId="{F9D3043C-6139-45EC-9D73-07B4C4349436}">
      <dgm:prSet/>
      <dgm:spPr/>
      <dgm:t>
        <a:bodyPr/>
        <a:lstStyle/>
        <a:p>
          <a:endParaRPr lang="uk-UA" sz="2400" noProof="0" dirty="0"/>
        </a:p>
      </dgm:t>
    </dgm:pt>
    <dgm:pt modelId="{3CE37246-7A64-4747-9A47-572CE12355BA}" type="sibTrans" cxnId="{F9D3043C-6139-45EC-9D73-07B4C4349436}">
      <dgm:prSet/>
      <dgm:spPr/>
      <dgm:t>
        <a:bodyPr/>
        <a:lstStyle/>
        <a:p>
          <a:endParaRPr lang="uk-UA" sz="2400" noProof="0" dirty="0"/>
        </a:p>
      </dgm:t>
    </dgm:pt>
    <dgm:pt modelId="{638BDDC1-631D-403A-8E03-31D509AADB52}">
      <dgm:prSet phldrT="[Текст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uk-UA" sz="2400" noProof="0" dirty="0" smtClean="0"/>
            <a:t>Ремонт та утримання колії.</a:t>
          </a:r>
          <a:endParaRPr lang="uk-UA" sz="2400" noProof="0" dirty="0"/>
        </a:p>
      </dgm:t>
    </dgm:pt>
    <dgm:pt modelId="{CE904D68-5EB6-4044-BED0-D05D87F90451}" type="parTrans" cxnId="{1ABD61B1-870C-4C2D-94CF-EB195FD59CF5}">
      <dgm:prSet/>
      <dgm:spPr/>
      <dgm:t>
        <a:bodyPr/>
        <a:lstStyle/>
        <a:p>
          <a:endParaRPr lang="uk-UA" sz="2400" noProof="0" dirty="0"/>
        </a:p>
      </dgm:t>
    </dgm:pt>
    <dgm:pt modelId="{86A8E5B8-FFFF-4BE7-BC7A-E0F2BBD1B594}" type="sibTrans" cxnId="{1ABD61B1-870C-4C2D-94CF-EB195FD59CF5}">
      <dgm:prSet/>
      <dgm:spPr/>
      <dgm:t>
        <a:bodyPr/>
        <a:lstStyle/>
        <a:p>
          <a:endParaRPr lang="uk-UA" sz="2400" noProof="0" dirty="0"/>
        </a:p>
      </dgm:t>
    </dgm:pt>
    <dgm:pt modelId="{3197D0AE-02DD-439B-BB7A-37E76E35BDB4}" type="pres">
      <dgm:prSet presAssocID="{1053D7F4-1AC1-48A2-BE3C-F906910C347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04E63F9-694A-4F5E-85A6-C68C16D68175}" type="pres">
      <dgm:prSet presAssocID="{4453CF22-93B8-44C6-AF3F-2F796851CC92}" presName="composite" presStyleCnt="0"/>
      <dgm:spPr/>
    </dgm:pt>
    <dgm:pt modelId="{EEA32447-F933-4161-B9E7-031638F1FE00}" type="pres">
      <dgm:prSet presAssocID="{4453CF22-93B8-44C6-AF3F-2F796851CC92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2CC95B-81C2-4113-ACB3-F282641197B5}" type="pres">
      <dgm:prSet presAssocID="{4453CF22-93B8-44C6-AF3F-2F796851CC92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5C622A-9F7B-499F-9C87-FE40CAA688E3}" type="pres">
      <dgm:prSet presAssocID="{0B6CCE75-24F9-4C61-BBDC-2BCA2DB0176E}" presName="sp" presStyleCnt="0"/>
      <dgm:spPr/>
    </dgm:pt>
    <dgm:pt modelId="{AE3ECCFF-D5BB-42C2-81EC-2D7A1933FE26}" type="pres">
      <dgm:prSet presAssocID="{43D52298-99A6-47FA-B25A-A54FEEADA92A}" presName="composite" presStyleCnt="0"/>
      <dgm:spPr/>
    </dgm:pt>
    <dgm:pt modelId="{EB65857F-7219-4B1A-93B9-61DF7066E6D5}" type="pres">
      <dgm:prSet presAssocID="{43D52298-99A6-47FA-B25A-A54FEEADA92A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05F9D9-DCE4-4BA5-9CA1-CBA2AF8557B2}" type="pres">
      <dgm:prSet presAssocID="{43D52298-99A6-47FA-B25A-A54FEEADA92A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8186E92-66C5-4E4F-9469-3079C156323C}" type="presOf" srcId="{025E06A3-1AE3-43EF-B61D-B841140FEBBB}" destId="{AB05F9D9-DCE4-4BA5-9CA1-CBA2AF8557B2}" srcOrd="0" destOrd="0" presId="urn:microsoft.com/office/officeart/2005/8/layout/chevron2"/>
    <dgm:cxn modelId="{B0476630-7653-4B1C-B178-76CB538B52FD}" srcId="{1053D7F4-1AC1-48A2-BE3C-F906910C347B}" destId="{4453CF22-93B8-44C6-AF3F-2F796851CC92}" srcOrd="0" destOrd="0" parTransId="{3A118A34-5D15-4F6D-8EB9-769E67F2DA21}" sibTransId="{0B6CCE75-24F9-4C61-BBDC-2BCA2DB0176E}"/>
    <dgm:cxn modelId="{2AED972C-0703-461E-97F0-2B5F38D6FC74}" type="presOf" srcId="{D33E3DD7-6DE7-4A9E-BEA1-AE5A2524927A}" destId="{CE2CC95B-81C2-4113-ACB3-F282641197B5}" srcOrd="0" destOrd="1" presId="urn:microsoft.com/office/officeart/2005/8/layout/chevron2"/>
    <dgm:cxn modelId="{55F81C65-7686-433C-822D-39BFC55C1122}" srcId="{4453CF22-93B8-44C6-AF3F-2F796851CC92}" destId="{E7BAAF2B-3061-4874-BDA9-D838A7592401}" srcOrd="0" destOrd="0" parTransId="{0C017BD7-0716-470E-A51A-846367582051}" sibTransId="{6959E3F7-B6B9-4490-A8F2-7216CA17EEFA}"/>
    <dgm:cxn modelId="{1ABD61B1-870C-4C2D-94CF-EB195FD59CF5}" srcId="{43D52298-99A6-47FA-B25A-A54FEEADA92A}" destId="{638BDDC1-631D-403A-8E03-31D509AADB52}" srcOrd="2" destOrd="0" parTransId="{CE904D68-5EB6-4044-BED0-D05D87F90451}" sibTransId="{86A8E5B8-FFFF-4BE7-BC7A-E0F2BBD1B594}"/>
    <dgm:cxn modelId="{938F66E3-39C3-4D93-8221-D91F2E925232}" type="presOf" srcId="{2F24C121-4F94-4A5E-AF3E-C272F91FD260}" destId="{CE2CC95B-81C2-4113-ACB3-F282641197B5}" srcOrd="0" destOrd="2" presId="urn:microsoft.com/office/officeart/2005/8/layout/chevron2"/>
    <dgm:cxn modelId="{F9D3043C-6139-45EC-9D73-07B4C4349436}" srcId="{4453CF22-93B8-44C6-AF3F-2F796851CC92}" destId="{2F24C121-4F94-4A5E-AF3E-C272F91FD260}" srcOrd="2" destOrd="0" parTransId="{69D30D17-69CA-4C52-85E6-2A502FEEB169}" sibTransId="{3CE37246-7A64-4747-9A47-572CE12355BA}"/>
    <dgm:cxn modelId="{3400BE59-1DEB-4B40-BEE9-43860918BF1C}" type="presOf" srcId="{E7BAAF2B-3061-4874-BDA9-D838A7592401}" destId="{CE2CC95B-81C2-4113-ACB3-F282641197B5}" srcOrd="0" destOrd="0" presId="urn:microsoft.com/office/officeart/2005/8/layout/chevron2"/>
    <dgm:cxn modelId="{B220D979-7741-4848-9123-4D85208D0875}" srcId="{43D52298-99A6-47FA-B25A-A54FEEADA92A}" destId="{F46C1AD9-1AA6-45B4-A9D6-82087C4C5FFD}" srcOrd="1" destOrd="0" parTransId="{5A9E65A8-A4D0-454E-899C-125FEE0B152B}" sibTransId="{2237EEF5-4333-41E1-BBD4-C274C63F43A7}"/>
    <dgm:cxn modelId="{4312026C-E591-4245-A086-7054291C31FD}" srcId="{1053D7F4-1AC1-48A2-BE3C-F906910C347B}" destId="{43D52298-99A6-47FA-B25A-A54FEEADA92A}" srcOrd="1" destOrd="0" parTransId="{2C396CBE-F181-454C-B8CD-81CC2CE0BC17}" sibTransId="{17898E0D-27D7-4CCA-9350-9ACCE4478E72}"/>
    <dgm:cxn modelId="{B7E76559-E510-45BD-94CF-91E703038DD5}" type="presOf" srcId="{1053D7F4-1AC1-48A2-BE3C-F906910C347B}" destId="{3197D0AE-02DD-439B-BB7A-37E76E35BDB4}" srcOrd="0" destOrd="0" presId="urn:microsoft.com/office/officeart/2005/8/layout/chevron2"/>
    <dgm:cxn modelId="{7373591C-9AF4-443F-81E1-9212079641D1}" type="presOf" srcId="{43D52298-99A6-47FA-B25A-A54FEEADA92A}" destId="{EB65857F-7219-4B1A-93B9-61DF7066E6D5}" srcOrd="0" destOrd="0" presId="urn:microsoft.com/office/officeart/2005/8/layout/chevron2"/>
    <dgm:cxn modelId="{8B9619A9-AB03-4EBE-ABA9-1CB7492FA8C9}" type="presOf" srcId="{638BDDC1-631D-403A-8E03-31D509AADB52}" destId="{AB05F9D9-DCE4-4BA5-9CA1-CBA2AF8557B2}" srcOrd="0" destOrd="2" presId="urn:microsoft.com/office/officeart/2005/8/layout/chevron2"/>
    <dgm:cxn modelId="{D22E4BB3-A058-4E30-8089-B78B36D79A25}" type="presOf" srcId="{4453CF22-93B8-44C6-AF3F-2F796851CC92}" destId="{EEA32447-F933-4161-B9E7-031638F1FE00}" srcOrd="0" destOrd="0" presId="urn:microsoft.com/office/officeart/2005/8/layout/chevron2"/>
    <dgm:cxn modelId="{3A617C3F-E62C-4E43-9D91-86C18449228C}" type="presOf" srcId="{F46C1AD9-1AA6-45B4-A9D6-82087C4C5FFD}" destId="{AB05F9D9-DCE4-4BA5-9CA1-CBA2AF8557B2}" srcOrd="0" destOrd="1" presId="urn:microsoft.com/office/officeart/2005/8/layout/chevron2"/>
    <dgm:cxn modelId="{1FCB27C7-CF50-42C0-BF0B-BAD227D5F997}" srcId="{4453CF22-93B8-44C6-AF3F-2F796851CC92}" destId="{D33E3DD7-6DE7-4A9E-BEA1-AE5A2524927A}" srcOrd="1" destOrd="0" parTransId="{34DDEFE2-5243-4896-877E-44BBDA7FC839}" sibTransId="{41FB14E0-1F03-4D08-847B-92C2F57B86AC}"/>
    <dgm:cxn modelId="{22DD3634-5F62-4762-B76F-4BC92AF9C474}" srcId="{43D52298-99A6-47FA-B25A-A54FEEADA92A}" destId="{025E06A3-1AE3-43EF-B61D-B841140FEBBB}" srcOrd="0" destOrd="0" parTransId="{D97DF63A-7D16-4C30-B7C8-A6A440F30FA5}" sibTransId="{02C45C63-6C55-4A0F-94E2-6A7C4E7782A3}"/>
    <dgm:cxn modelId="{D816BE84-72EE-4172-8F64-7C85D313F3A8}" type="presParOf" srcId="{3197D0AE-02DD-439B-BB7A-37E76E35BDB4}" destId="{B04E63F9-694A-4F5E-85A6-C68C16D68175}" srcOrd="0" destOrd="0" presId="urn:microsoft.com/office/officeart/2005/8/layout/chevron2"/>
    <dgm:cxn modelId="{38D5BDC2-4BEF-486D-8070-C6B0B271B759}" type="presParOf" srcId="{B04E63F9-694A-4F5E-85A6-C68C16D68175}" destId="{EEA32447-F933-4161-B9E7-031638F1FE00}" srcOrd="0" destOrd="0" presId="urn:microsoft.com/office/officeart/2005/8/layout/chevron2"/>
    <dgm:cxn modelId="{E5FDA067-B754-4FE8-B9B4-F0D0AB0B345D}" type="presParOf" srcId="{B04E63F9-694A-4F5E-85A6-C68C16D68175}" destId="{CE2CC95B-81C2-4113-ACB3-F282641197B5}" srcOrd="1" destOrd="0" presId="urn:microsoft.com/office/officeart/2005/8/layout/chevron2"/>
    <dgm:cxn modelId="{1DAD125B-BF9E-42AB-9675-CF2057BA2297}" type="presParOf" srcId="{3197D0AE-02DD-439B-BB7A-37E76E35BDB4}" destId="{095C622A-9F7B-499F-9C87-FE40CAA688E3}" srcOrd="1" destOrd="0" presId="urn:microsoft.com/office/officeart/2005/8/layout/chevron2"/>
    <dgm:cxn modelId="{F279087C-F16C-4359-AB7A-632F5C651A40}" type="presParOf" srcId="{3197D0AE-02DD-439B-BB7A-37E76E35BDB4}" destId="{AE3ECCFF-D5BB-42C2-81EC-2D7A1933FE26}" srcOrd="2" destOrd="0" presId="urn:microsoft.com/office/officeart/2005/8/layout/chevron2"/>
    <dgm:cxn modelId="{0E568970-B05E-4E2E-AE52-B52101AF3C8E}" type="presParOf" srcId="{AE3ECCFF-D5BB-42C2-81EC-2D7A1933FE26}" destId="{EB65857F-7219-4B1A-93B9-61DF7066E6D5}" srcOrd="0" destOrd="0" presId="urn:microsoft.com/office/officeart/2005/8/layout/chevron2"/>
    <dgm:cxn modelId="{C2BC19D9-AC3A-4342-8A1C-F7F9A3F8DA47}" type="presParOf" srcId="{AE3ECCFF-D5BB-42C2-81EC-2D7A1933FE26}" destId="{AB05F9D9-DCE4-4BA5-9CA1-CBA2AF8557B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3E1B05A-323A-4AF4-844A-E66EA9B56910}" type="doc">
      <dgm:prSet loTypeId="urn:microsoft.com/office/officeart/2005/8/layout/chevron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11E8131-3C6B-4104-BE93-C5FAFA2E97BA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uk-UA" sz="2800" noProof="0" dirty="0" smtClean="0"/>
            <a:t>Основні доходи</a:t>
          </a:r>
          <a:endParaRPr lang="uk-UA" sz="2800" noProof="0" dirty="0"/>
        </a:p>
      </dgm:t>
    </dgm:pt>
    <dgm:pt modelId="{C9553199-7C9A-4B9D-8A98-5F79C0D35A5E}" type="parTrans" cxnId="{7FDD0AEC-8DCF-4261-8767-C81F35E385BE}">
      <dgm:prSet/>
      <dgm:spPr/>
      <dgm:t>
        <a:bodyPr/>
        <a:lstStyle/>
        <a:p>
          <a:endParaRPr lang="ru-RU" sz="2800"/>
        </a:p>
      </dgm:t>
    </dgm:pt>
    <dgm:pt modelId="{41AEFF5C-8DAA-4216-8EBA-C288452E2355}" type="sibTrans" cxnId="{7FDD0AEC-8DCF-4261-8767-C81F35E385BE}">
      <dgm:prSet/>
      <dgm:spPr/>
      <dgm:t>
        <a:bodyPr/>
        <a:lstStyle/>
        <a:p>
          <a:endParaRPr lang="ru-RU" sz="2800"/>
        </a:p>
      </dgm:t>
    </dgm:pt>
    <dgm:pt modelId="{452ACED1-FD9F-48A5-B8D4-6A5AD328108B}">
      <dgm:prSet phldrT="[Текст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uk-UA" sz="2800" noProof="0" dirty="0" smtClean="0"/>
            <a:t>Основні витрати</a:t>
          </a:r>
          <a:endParaRPr lang="uk-UA" sz="2800" noProof="0" dirty="0"/>
        </a:p>
      </dgm:t>
    </dgm:pt>
    <dgm:pt modelId="{C845B8FB-659B-4251-B915-03979AD02F80}" type="parTrans" cxnId="{6577D765-7916-47A6-A96E-E1CB9D7A3C51}">
      <dgm:prSet/>
      <dgm:spPr/>
      <dgm:t>
        <a:bodyPr/>
        <a:lstStyle/>
        <a:p>
          <a:endParaRPr lang="ru-RU" sz="2800"/>
        </a:p>
      </dgm:t>
    </dgm:pt>
    <dgm:pt modelId="{77A509FB-BBEF-4CE8-910B-185709E9FA0E}" type="sibTrans" cxnId="{6577D765-7916-47A6-A96E-E1CB9D7A3C51}">
      <dgm:prSet/>
      <dgm:spPr/>
      <dgm:t>
        <a:bodyPr/>
        <a:lstStyle/>
        <a:p>
          <a:endParaRPr lang="ru-RU" sz="2800"/>
        </a:p>
      </dgm:t>
    </dgm:pt>
    <dgm:pt modelId="{1648C2EB-F11F-4742-B7F5-4F358E248F9C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uk-UA" sz="2800" noProof="0" dirty="0" smtClean="0"/>
            <a:t>Фонд оплати праці, включаючи всі податки</a:t>
          </a:r>
          <a:endParaRPr lang="uk-UA" sz="2800" noProof="0" dirty="0"/>
        </a:p>
      </dgm:t>
    </dgm:pt>
    <dgm:pt modelId="{2C0FC0F4-1FE7-4C06-A02B-A78489C75C74}" type="parTrans" cxnId="{D1791B57-7E7F-4BEE-BC03-3950B362A185}">
      <dgm:prSet/>
      <dgm:spPr/>
      <dgm:t>
        <a:bodyPr/>
        <a:lstStyle/>
        <a:p>
          <a:endParaRPr lang="ru-RU" sz="2800"/>
        </a:p>
      </dgm:t>
    </dgm:pt>
    <dgm:pt modelId="{60CF4E26-81F9-4FA3-B39F-51D0A6BB2CBE}" type="sibTrans" cxnId="{D1791B57-7E7F-4BEE-BC03-3950B362A185}">
      <dgm:prSet/>
      <dgm:spPr/>
      <dgm:t>
        <a:bodyPr/>
        <a:lstStyle/>
        <a:p>
          <a:endParaRPr lang="ru-RU" sz="2800"/>
        </a:p>
      </dgm:t>
    </dgm:pt>
    <dgm:pt modelId="{417703EB-C66F-4BE3-A642-5FCE3EA6BECA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uk-UA" sz="2800" noProof="0" dirty="0" smtClean="0"/>
            <a:t>Видатки на обслуговування (ПММ, запчастини)</a:t>
          </a:r>
          <a:endParaRPr lang="uk-UA" sz="2800" noProof="0" dirty="0"/>
        </a:p>
      </dgm:t>
    </dgm:pt>
    <dgm:pt modelId="{DDC2DA36-E475-4BBB-9361-85C12CF9BFAD}" type="parTrans" cxnId="{A05D54CF-C6D0-4B71-B72C-E42116B64CC8}">
      <dgm:prSet/>
      <dgm:spPr/>
      <dgm:t>
        <a:bodyPr/>
        <a:lstStyle/>
        <a:p>
          <a:endParaRPr lang="ru-RU" sz="2800"/>
        </a:p>
      </dgm:t>
    </dgm:pt>
    <dgm:pt modelId="{0010B14A-3111-4D2D-AAFA-9740F39142B5}" type="sibTrans" cxnId="{A05D54CF-C6D0-4B71-B72C-E42116B64CC8}">
      <dgm:prSet/>
      <dgm:spPr/>
      <dgm:t>
        <a:bodyPr/>
        <a:lstStyle/>
        <a:p>
          <a:endParaRPr lang="ru-RU" sz="2800"/>
        </a:p>
      </dgm:t>
    </dgm:pt>
    <dgm:pt modelId="{B3476149-AAD3-4A63-ABFD-3936F101C5A3}">
      <dgm:prSet phldrT="[Текст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uk-UA" sz="2800" noProof="0" dirty="0" smtClean="0"/>
            <a:t>Дохід від перевезення пасажирів </a:t>
          </a:r>
          <a:endParaRPr lang="uk-UA" sz="2800" noProof="0" dirty="0"/>
        </a:p>
      </dgm:t>
    </dgm:pt>
    <dgm:pt modelId="{721D4BFA-5FD7-4AA6-8EA0-AA6113A98241}" type="parTrans" cxnId="{C048CF2C-062B-4FF1-9D96-9EE04112FF3E}">
      <dgm:prSet/>
      <dgm:spPr/>
      <dgm:t>
        <a:bodyPr/>
        <a:lstStyle/>
        <a:p>
          <a:endParaRPr lang="ru-RU" sz="2800"/>
        </a:p>
      </dgm:t>
    </dgm:pt>
    <dgm:pt modelId="{BD18CDFC-4DBD-4B5C-80FC-494A8C4FD192}" type="sibTrans" cxnId="{C048CF2C-062B-4FF1-9D96-9EE04112FF3E}">
      <dgm:prSet/>
      <dgm:spPr/>
      <dgm:t>
        <a:bodyPr/>
        <a:lstStyle/>
        <a:p>
          <a:endParaRPr lang="ru-RU" sz="2800"/>
        </a:p>
      </dgm:t>
    </dgm:pt>
    <dgm:pt modelId="{BA0F6BB7-CF5D-4E0E-9FB7-7E2EC4426CEE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uk-UA" sz="2800" noProof="0" dirty="0" smtClean="0"/>
            <a:t>Купівля та обслуговування GPS</a:t>
          </a:r>
          <a:endParaRPr lang="uk-UA" sz="2800" noProof="0" dirty="0"/>
        </a:p>
      </dgm:t>
    </dgm:pt>
    <dgm:pt modelId="{92FAAB42-C411-4224-9D13-1DE414614F7A}" type="parTrans" cxnId="{917638B4-D40F-42FF-9864-31889245E1F0}">
      <dgm:prSet/>
      <dgm:spPr/>
      <dgm:t>
        <a:bodyPr/>
        <a:lstStyle/>
        <a:p>
          <a:endParaRPr lang="ru-RU" sz="2800"/>
        </a:p>
      </dgm:t>
    </dgm:pt>
    <dgm:pt modelId="{AE18814D-4FBE-4019-9905-86C999CE96CF}" type="sibTrans" cxnId="{917638B4-D40F-42FF-9864-31889245E1F0}">
      <dgm:prSet/>
      <dgm:spPr/>
      <dgm:t>
        <a:bodyPr/>
        <a:lstStyle/>
        <a:p>
          <a:endParaRPr lang="ru-RU" sz="2800"/>
        </a:p>
      </dgm:t>
    </dgm:pt>
    <dgm:pt modelId="{958D383D-ACC3-4CC9-A915-8B2D4F1409A9}">
      <dgm:prSet phldrT="[Текст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endParaRPr lang="uk-UA" sz="2800" noProof="0" dirty="0"/>
        </a:p>
      </dgm:t>
    </dgm:pt>
    <dgm:pt modelId="{552D711E-2A40-45A8-8DA5-54A1E2A113E5}" type="parTrans" cxnId="{A8494F9D-0900-432F-A2DF-B8ED627D77A1}">
      <dgm:prSet/>
      <dgm:spPr/>
      <dgm:t>
        <a:bodyPr/>
        <a:lstStyle/>
        <a:p>
          <a:endParaRPr lang="ru-RU"/>
        </a:p>
      </dgm:t>
    </dgm:pt>
    <dgm:pt modelId="{8F738525-87A4-431E-B799-88D225313F20}" type="sibTrans" cxnId="{A8494F9D-0900-432F-A2DF-B8ED627D77A1}">
      <dgm:prSet/>
      <dgm:spPr/>
      <dgm:t>
        <a:bodyPr/>
        <a:lstStyle/>
        <a:p>
          <a:endParaRPr lang="ru-RU"/>
        </a:p>
      </dgm:t>
    </dgm:pt>
    <dgm:pt modelId="{8E771B4F-CF44-4358-8E4A-D67A64B49479}">
      <dgm:prSet phldrT="[Текст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endParaRPr lang="uk-UA" sz="2800" noProof="0" dirty="0"/>
        </a:p>
      </dgm:t>
    </dgm:pt>
    <dgm:pt modelId="{C08854C9-6C43-4B9D-B617-82CBF3D73B8A}" type="parTrans" cxnId="{98481B9E-8DD5-424F-AE98-BDDBAD7D00B2}">
      <dgm:prSet/>
      <dgm:spPr/>
      <dgm:t>
        <a:bodyPr/>
        <a:lstStyle/>
        <a:p>
          <a:endParaRPr lang="ru-RU"/>
        </a:p>
      </dgm:t>
    </dgm:pt>
    <dgm:pt modelId="{7A7638F2-8EBF-418B-825D-46C30F1DCB0D}" type="sibTrans" cxnId="{98481B9E-8DD5-424F-AE98-BDDBAD7D00B2}">
      <dgm:prSet/>
      <dgm:spPr/>
      <dgm:t>
        <a:bodyPr/>
        <a:lstStyle/>
        <a:p>
          <a:endParaRPr lang="ru-RU"/>
        </a:p>
      </dgm:t>
    </dgm:pt>
    <dgm:pt modelId="{D0FA596F-4DDA-41B1-85E4-27CC2CBAE355}">
      <dgm:prSet phldrT="[Текст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uk-UA" sz="2800" noProof="0" dirty="0" smtClean="0"/>
            <a:t>Оренда транспортних засобів</a:t>
          </a:r>
          <a:endParaRPr lang="uk-UA" sz="2800" noProof="0" dirty="0"/>
        </a:p>
      </dgm:t>
    </dgm:pt>
    <dgm:pt modelId="{E0B5D30E-BF0B-463A-82D7-FDE45F62FA15}" type="parTrans" cxnId="{05AB9865-62FC-4900-9675-0E12BFE93CD8}">
      <dgm:prSet/>
      <dgm:spPr/>
      <dgm:t>
        <a:bodyPr/>
        <a:lstStyle/>
        <a:p>
          <a:endParaRPr lang="ru-RU"/>
        </a:p>
      </dgm:t>
    </dgm:pt>
    <dgm:pt modelId="{C5860418-D4B0-4465-97F5-47807E0ACB7B}" type="sibTrans" cxnId="{05AB9865-62FC-4900-9675-0E12BFE93CD8}">
      <dgm:prSet/>
      <dgm:spPr/>
      <dgm:t>
        <a:bodyPr/>
        <a:lstStyle/>
        <a:p>
          <a:endParaRPr lang="ru-RU"/>
        </a:p>
      </dgm:t>
    </dgm:pt>
    <dgm:pt modelId="{09D4B107-20A9-4C3C-9441-2203C17B9B10}" type="pres">
      <dgm:prSet presAssocID="{83E1B05A-323A-4AF4-844A-E66EA9B5691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BFB52FB-FEDD-4979-9913-92DAC0FFCAD7}" type="pres">
      <dgm:prSet presAssocID="{811E8131-3C6B-4104-BE93-C5FAFA2E97BA}" presName="composite" presStyleCnt="0"/>
      <dgm:spPr/>
    </dgm:pt>
    <dgm:pt modelId="{3C9F1C52-04DB-4498-AD2F-4459FB92ED26}" type="pres">
      <dgm:prSet presAssocID="{811E8131-3C6B-4104-BE93-C5FAFA2E97BA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682022-6102-4A4C-B84D-1D734B9B04AE}" type="pres">
      <dgm:prSet presAssocID="{811E8131-3C6B-4104-BE93-C5FAFA2E97BA}" presName="descendantText" presStyleLbl="alignAcc1" presStyleIdx="0" presStyleCnt="2" custScale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C93294-1183-4557-9713-C7E5FAE0CCD9}" type="pres">
      <dgm:prSet presAssocID="{41AEFF5C-8DAA-4216-8EBA-C288452E2355}" presName="sp" presStyleCnt="0"/>
      <dgm:spPr/>
    </dgm:pt>
    <dgm:pt modelId="{00819F15-B12A-4A94-AD02-928A2DC01144}" type="pres">
      <dgm:prSet presAssocID="{452ACED1-FD9F-48A5-B8D4-6A5AD328108B}" presName="composite" presStyleCnt="0"/>
      <dgm:spPr/>
    </dgm:pt>
    <dgm:pt modelId="{3C096AAE-C3B7-4D56-8FC7-AD0E46AE3892}" type="pres">
      <dgm:prSet presAssocID="{452ACED1-FD9F-48A5-B8D4-6A5AD328108B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DC59DB-3A26-4574-9D26-4DD14BF33963}" type="pres">
      <dgm:prSet presAssocID="{452ACED1-FD9F-48A5-B8D4-6A5AD328108B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957265-E105-4AF6-8638-CCE2F550ECCA}" type="presOf" srcId="{8E771B4F-CF44-4358-8E4A-D67A64B49479}" destId="{6D682022-6102-4A4C-B84D-1D734B9B04AE}" srcOrd="0" destOrd="0" presId="urn:microsoft.com/office/officeart/2005/8/layout/chevron2"/>
    <dgm:cxn modelId="{F33AD09A-1F44-4C58-B331-31975F9EBBC2}" type="presOf" srcId="{811E8131-3C6B-4104-BE93-C5FAFA2E97BA}" destId="{3C9F1C52-04DB-4498-AD2F-4459FB92ED26}" srcOrd="0" destOrd="0" presId="urn:microsoft.com/office/officeart/2005/8/layout/chevron2"/>
    <dgm:cxn modelId="{88DABAA2-30D8-4CFE-89C6-2D98402216F2}" type="presOf" srcId="{958D383D-ACC3-4CC9-A915-8B2D4F1409A9}" destId="{6D682022-6102-4A4C-B84D-1D734B9B04AE}" srcOrd="0" destOrd="3" presId="urn:microsoft.com/office/officeart/2005/8/layout/chevron2"/>
    <dgm:cxn modelId="{D1791B57-7E7F-4BEE-BC03-3950B362A185}" srcId="{452ACED1-FD9F-48A5-B8D4-6A5AD328108B}" destId="{1648C2EB-F11F-4742-B7F5-4F358E248F9C}" srcOrd="0" destOrd="0" parTransId="{2C0FC0F4-1FE7-4C06-A02B-A78489C75C74}" sibTransId="{60CF4E26-81F9-4FA3-B39F-51D0A6BB2CBE}"/>
    <dgm:cxn modelId="{05AB9865-62FC-4900-9675-0E12BFE93CD8}" srcId="{811E8131-3C6B-4104-BE93-C5FAFA2E97BA}" destId="{D0FA596F-4DDA-41B1-85E4-27CC2CBAE355}" srcOrd="2" destOrd="0" parTransId="{E0B5D30E-BF0B-463A-82D7-FDE45F62FA15}" sibTransId="{C5860418-D4B0-4465-97F5-47807E0ACB7B}"/>
    <dgm:cxn modelId="{C048CF2C-062B-4FF1-9D96-9EE04112FF3E}" srcId="{811E8131-3C6B-4104-BE93-C5FAFA2E97BA}" destId="{B3476149-AAD3-4A63-ABFD-3936F101C5A3}" srcOrd="1" destOrd="0" parTransId="{721D4BFA-5FD7-4AA6-8EA0-AA6113A98241}" sibTransId="{BD18CDFC-4DBD-4B5C-80FC-494A8C4FD192}"/>
    <dgm:cxn modelId="{444E7E4B-CA5D-45B4-A511-43B0780E461C}" type="presOf" srcId="{417703EB-C66F-4BE3-A642-5FCE3EA6BECA}" destId="{59DC59DB-3A26-4574-9D26-4DD14BF33963}" srcOrd="0" destOrd="1" presId="urn:microsoft.com/office/officeart/2005/8/layout/chevron2"/>
    <dgm:cxn modelId="{E742EB62-1FC9-46E4-A49C-F5FE70A212BE}" type="presOf" srcId="{452ACED1-FD9F-48A5-B8D4-6A5AD328108B}" destId="{3C096AAE-C3B7-4D56-8FC7-AD0E46AE3892}" srcOrd="0" destOrd="0" presId="urn:microsoft.com/office/officeart/2005/8/layout/chevron2"/>
    <dgm:cxn modelId="{A8494F9D-0900-432F-A2DF-B8ED627D77A1}" srcId="{811E8131-3C6B-4104-BE93-C5FAFA2E97BA}" destId="{958D383D-ACC3-4CC9-A915-8B2D4F1409A9}" srcOrd="3" destOrd="0" parTransId="{552D711E-2A40-45A8-8DA5-54A1E2A113E5}" sibTransId="{8F738525-87A4-431E-B799-88D225313F20}"/>
    <dgm:cxn modelId="{49584F9D-8EF7-4D73-B058-2AB8549B80E2}" type="presOf" srcId="{83E1B05A-323A-4AF4-844A-E66EA9B56910}" destId="{09D4B107-20A9-4C3C-9441-2203C17B9B10}" srcOrd="0" destOrd="0" presId="urn:microsoft.com/office/officeart/2005/8/layout/chevron2"/>
    <dgm:cxn modelId="{917638B4-D40F-42FF-9864-31889245E1F0}" srcId="{452ACED1-FD9F-48A5-B8D4-6A5AD328108B}" destId="{BA0F6BB7-CF5D-4E0E-9FB7-7E2EC4426CEE}" srcOrd="2" destOrd="0" parTransId="{92FAAB42-C411-4224-9D13-1DE414614F7A}" sibTransId="{AE18814D-4FBE-4019-9905-86C999CE96CF}"/>
    <dgm:cxn modelId="{6577D765-7916-47A6-A96E-E1CB9D7A3C51}" srcId="{83E1B05A-323A-4AF4-844A-E66EA9B56910}" destId="{452ACED1-FD9F-48A5-B8D4-6A5AD328108B}" srcOrd="1" destOrd="0" parTransId="{C845B8FB-659B-4251-B915-03979AD02F80}" sibTransId="{77A509FB-BBEF-4CE8-910B-185709E9FA0E}"/>
    <dgm:cxn modelId="{A05D54CF-C6D0-4B71-B72C-E42116B64CC8}" srcId="{452ACED1-FD9F-48A5-B8D4-6A5AD328108B}" destId="{417703EB-C66F-4BE3-A642-5FCE3EA6BECA}" srcOrd="1" destOrd="0" parTransId="{DDC2DA36-E475-4BBB-9361-85C12CF9BFAD}" sibTransId="{0010B14A-3111-4D2D-AAFA-9740F39142B5}"/>
    <dgm:cxn modelId="{B447D8F8-C47D-412D-9C1A-3CCCF7C672BA}" type="presOf" srcId="{BA0F6BB7-CF5D-4E0E-9FB7-7E2EC4426CEE}" destId="{59DC59DB-3A26-4574-9D26-4DD14BF33963}" srcOrd="0" destOrd="2" presId="urn:microsoft.com/office/officeart/2005/8/layout/chevron2"/>
    <dgm:cxn modelId="{98481B9E-8DD5-424F-AE98-BDDBAD7D00B2}" srcId="{811E8131-3C6B-4104-BE93-C5FAFA2E97BA}" destId="{8E771B4F-CF44-4358-8E4A-D67A64B49479}" srcOrd="0" destOrd="0" parTransId="{C08854C9-6C43-4B9D-B617-82CBF3D73B8A}" sibTransId="{7A7638F2-8EBF-418B-825D-46C30F1DCB0D}"/>
    <dgm:cxn modelId="{AF882AA4-5548-466B-86CD-5B7D48EB113D}" type="presOf" srcId="{1648C2EB-F11F-4742-B7F5-4F358E248F9C}" destId="{59DC59DB-3A26-4574-9D26-4DD14BF33963}" srcOrd="0" destOrd="0" presId="urn:microsoft.com/office/officeart/2005/8/layout/chevron2"/>
    <dgm:cxn modelId="{7FDD0AEC-8DCF-4261-8767-C81F35E385BE}" srcId="{83E1B05A-323A-4AF4-844A-E66EA9B56910}" destId="{811E8131-3C6B-4104-BE93-C5FAFA2E97BA}" srcOrd="0" destOrd="0" parTransId="{C9553199-7C9A-4B9D-8A98-5F79C0D35A5E}" sibTransId="{41AEFF5C-8DAA-4216-8EBA-C288452E2355}"/>
    <dgm:cxn modelId="{367106F9-B8BA-4250-944C-A4E2DAFC167E}" type="presOf" srcId="{B3476149-AAD3-4A63-ABFD-3936F101C5A3}" destId="{6D682022-6102-4A4C-B84D-1D734B9B04AE}" srcOrd="0" destOrd="1" presId="urn:microsoft.com/office/officeart/2005/8/layout/chevron2"/>
    <dgm:cxn modelId="{4F6486F1-3D3B-431B-A9A9-156B6BB3AE0B}" type="presOf" srcId="{D0FA596F-4DDA-41B1-85E4-27CC2CBAE355}" destId="{6D682022-6102-4A4C-B84D-1D734B9B04AE}" srcOrd="0" destOrd="2" presId="urn:microsoft.com/office/officeart/2005/8/layout/chevron2"/>
    <dgm:cxn modelId="{3CBC9488-FD0A-4693-BEA9-053A66C5D24F}" type="presParOf" srcId="{09D4B107-20A9-4C3C-9441-2203C17B9B10}" destId="{9BFB52FB-FEDD-4979-9913-92DAC0FFCAD7}" srcOrd="0" destOrd="0" presId="urn:microsoft.com/office/officeart/2005/8/layout/chevron2"/>
    <dgm:cxn modelId="{169841A7-ED89-4AFB-81F3-5F763A453A9E}" type="presParOf" srcId="{9BFB52FB-FEDD-4979-9913-92DAC0FFCAD7}" destId="{3C9F1C52-04DB-4498-AD2F-4459FB92ED26}" srcOrd="0" destOrd="0" presId="urn:microsoft.com/office/officeart/2005/8/layout/chevron2"/>
    <dgm:cxn modelId="{E8450214-EB26-4DCA-8549-428BF9596014}" type="presParOf" srcId="{9BFB52FB-FEDD-4979-9913-92DAC0FFCAD7}" destId="{6D682022-6102-4A4C-B84D-1D734B9B04AE}" srcOrd="1" destOrd="0" presId="urn:microsoft.com/office/officeart/2005/8/layout/chevron2"/>
    <dgm:cxn modelId="{E95DDDCC-C504-4165-AF9F-0B3239E42E0D}" type="presParOf" srcId="{09D4B107-20A9-4C3C-9441-2203C17B9B10}" destId="{0BC93294-1183-4557-9713-C7E5FAE0CCD9}" srcOrd="1" destOrd="0" presId="urn:microsoft.com/office/officeart/2005/8/layout/chevron2"/>
    <dgm:cxn modelId="{C1AC1C97-B83D-45AE-AB02-ECEA8FBDD78B}" type="presParOf" srcId="{09D4B107-20A9-4C3C-9441-2203C17B9B10}" destId="{00819F15-B12A-4A94-AD02-928A2DC01144}" srcOrd="2" destOrd="0" presId="urn:microsoft.com/office/officeart/2005/8/layout/chevron2"/>
    <dgm:cxn modelId="{DDDBAC12-A25D-4382-A522-019F65623A51}" type="presParOf" srcId="{00819F15-B12A-4A94-AD02-928A2DC01144}" destId="{3C096AAE-C3B7-4D56-8FC7-AD0E46AE3892}" srcOrd="0" destOrd="0" presId="urn:microsoft.com/office/officeart/2005/8/layout/chevron2"/>
    <dgm:cxn modelId="{0E15E0B3-4F79-4ED7-A84D-5A9E8E3C50BD}" type="presParOf" srcId="{00819F15-B12A-4A94-AD02-928A2DC01144}" destId="{59DC59DB-3A26-4574-9D26-4DD14BF3396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554E454-205D-40DC-B005-02FEE23DF206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6AE1F56-F304-4D67-B5E1-6F2A1C97FB89}">
      <dgm:prSet phldrT="[Текст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ru-RU" dirty="0" smtClean="0"/>
            <a:t>Основні доходи</a:t>
          </a:r>
          <a:endParaRPr lang="ru-RU" dirty="0"/>
        </a:p>
      </dgm:t>
    </dgm:pt>
    <dgm:pt modelId="{C00393A6-08BA-48DC-968E-825957278327}" type="parTrans" cxnId="{CA113F6B-B878-413F-8339-B95EA2616142}">
      <dgm:prSet/>
      <dgm:spPr/>
      <dgm:t>
        <a:bodyPr/>
        <a:lstStyle/>
        <a:p>
          <a:endParaRPr lang="ru-RU"/>
        </a:p>
      </dgm:t>
    </dgm:pt>
    <dgm:pt modelId="{E082A41E-3D0C-4051-A7B5-6B1859212D97}" type="sibTrans" cxnId="{CA113F6B-B878-413F-8339-B95EA2616142}">
      <dgm:prSet/>
      <dgm:spPr/>
      <dgm:t>
        <a:bodyPr/>
        <a:lstStyle/>
        <a:p>
          <a:endParaRPr lang="ru-RU"/>
        </a:p>
      </dgm:t>
    </dgm:pt>
    <dgm:pt modelId="{7CB8ABD7-5287-40F5-A6DE-D35D8776E570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uk-UA" sz="2400" noProof="0" dirty="0" smtClean="0"/>
            <a:t>Дохід від надання послуг з паркування</a:t>
          </a:r>
          <a:endParaRPr lang="uk-UA" sz="2400" noProof="0" dirty="0"/>
        </a:p>
      </dgm:t>
    </dgm:pt>
    <dgm:pt modelId="{BD13A276-C3CF-4595-81C2-4CD107925D9A}" type="parTrans" cxnId="{612B5F32-9B07-4177-B4B9-37D394A55FD9}">
      <dgm:prSet/>
      <dgm:spPr/>
      <dgm:t>
        <a:bodyPr/>
        <a:lstStyle/>
        <a:p>
          <a:endParaRPr lang="ru-RU"/>
        </a:p>
      </dgm:t>
    </dgm:pt>
    <dgm:pt modelId="{760EB6EE-4B10-4D6F-91A8-3A85919E7D77}" type="sibTrans" cxnId="{612B5F32-9B07-4177-B4B9-37D394A55FD9}">
      <dgm:prSet/>
      <dgm:spPr/>
      <dgm:t>
        <a:bodyPr/>
        <a:lstStyle/>
        <a:p>
          <a:endParaRPr lang="ru-RU"/>
        </a:p>
      </dgm:t>
    </dgm:pt>
    <dgm:pt modelId="{0DEE27D1-9E67-4EE0-B8BA-AC245828FBFD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uk-UA" sz="2400" noProof="0" dirty="0" smtClean="0"/>
            <a:t>Дохід від надання послуг з технічного нагляду</a:t>
          </a:r>
          <a:endParaRPr lang="uk-UA" sz="2400" noProof="0" dirty="0"/>
        </a:p>
      </dgm:t>
    </dgm:pt>
    <dgm:pt modelId="{5642EC0E-D88F-4EFE-9D58-EBC7045B7F5D}" type="parTrans" cxnId="{3F66BB86-3F68-4E87-9F90-C53179DC9471}">
      <dgm:prSet/>
      <dgm:spPr/>
      <dgm:t>
        <a:bodyPr/>
        <a:lstStyle/>
        <a:p>
          <a:endParaRPr lang="ru-RU"/>
        </a:p>
      </dgm:t>
    </dgm:pt>
    <dgm:pt modelId="{3D0B3F21-C102-4E8F-9B7A-2C22F4A74B12}" type="sibTrans" cxnId="{3F66BB86-3F68-4E87-9F90-C53179DC9471}">
      <dgm:prSet/>
      <dgm:spPr/>
      <dgm:t>
        <a:bodyPr/>
        <a:lstStyle/>
        <a:p>
          <a:endParaRPr lang="ru-RU"/>
        </a:p>
      </dgm:t>
    </dgm:pt>
    <dgm:pt modelId="{9F5BEC29-ED03-4563-812D-F8B008D25EDD}">
      <dgm:prSet phldrT="[Текст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ru-RU" dirty="0" smtClean="0"/>
            <a:t>Основні витрати</a:t>
          </a:r>
          <a:endParaRPr lang="ru-RU" dirty="0"/>
        </a:p>
      </dgm:t>
    </dgm:pt>
    <dgm:pt modelId="{6633121F-22A9-4B79-8463-2FA39C2EEF13}" type="parTrans" cxnId="{75E252F6-CC8E-4C69-95A9-369754AEA837}">
      <dgm:prSet/>
      <dgm:spPr/>
      <dgm:t>
        <a:bodyPr/>
        <a:lstStyle/>
        <a:p>
          <a:endParaRPr lang="ru-RU"/>
        </a:p>
      </dgm:t>
    </dgm:pt>
    <dgm:pt modelId="{0A2DBA61-1BDB-4137-AB66-F3A91977B12C}" type="sibTrans" cxnId="{75E252F6-CC8E-4C69-95A9-369754AEA837}">
      <dgm:prSet/>
      <dgm:spPr/>
      <dgm:t>
        <a:bodyPr/>
        <a:lstStyle/>
        <a:p>
          <a:endParaRPr lang="ru-RU"/>
        </a:p>
      </dgm:t>
    </dgm:pt>
    <dgm:pt modelId="{D3A345B1-4B0F-4DB7-BB55-D6CB75DDFD41}">
      <dgm:prSet phldrT="[Текст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uk-UA" sz="2400" noProof="0" dirty="0" smtClean="0"/>
            <a:t>Витрати на оплату праці</a:t>
          </a:r>
          <a:endParaRPr lang="uk-UA" sz="2400" noProof="0" dirty="0"/>
        </a:p>
      </dgm:t>
    </dgm:pt>
    <dgm:pt modelId="{15EB470D-18A4-4003-85B4-1B93DBBE4270}" type="parTrans" cxnId="{7107157B-13E9-48C8-B70B-7297ED4998D0}">
      <dgm:prSet/>
      <dgm:spPr/>
      <dgm:t>
        <a:bodyPr/>
        <a:lstStyle/>
        <a:p>
          <a:endParaRPr lang="ru-RU"/>
        </a:p>
      </dgm:t>
    </dgm:pt>
    <dgm:pt modelId="{7D01D0FE-53E2-476A-976F-B5E985C124B9}" type="sibTrans" cxnId="{7107157B-13E9-48C8-B70B-7297ED4998D0}">
      <dgm:prSet/>
      <dgm:spPr/>
      <dgm:t>
        <a:bodyPr/>
        <a:lstStyle/>
        <a:p>
          <a:endParaRPr lang="ru-RU"/>
        </a:p>
      </dgm:t>
    </dgm:pt>
    <dgm:pt modelId="{10D2B4C6-E995-4C3F-A975-55F17CB2B2CA}">
      <dgm:prSet phldrT="[Текст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uk-UA" sz="2400" noProof="0" dirty="0" smtClean="0"/>
            <a:t>Видатки на організацію паркування</a:t>
          </a:r>
          <a:endParaRPr lang="uk-UA" sz="2400" noProof="0" dirty="0"/>
        </a:p>
      </dgm:t>
    </dgm:pt>
    <dgm:pt modelId="{17F8268D-EA2B-44B6-84E3-3BCDB7CBDB45}" type="parTrans" cxnId="{7767D0AE-9A62-4029-AD49-5FA2E6FC5BF2}">
      <dgm:prSet/>
      <dgm:spPr/>
      <dgm:t>
        <a:bodyPr/>
        <a:lstStyle/>
        <a:p>
          <a:endParaRPr lang="ru-RU"/>
        </a:p>
      </dgm:t>
    </dgm:pt>
    <dgm:pt modelId="{A5362EB0-52BD-45F0-B26A-2F4E851D8331}" type="sibTrans" cxnId="{7767D0AE-9A62-4029-AD49-5FA2E6FC5BF2}">
      <dgm:prSet/>
      <dgm:spPr/>
      <dgm:t>
        <a:bodyPr/>
        <a:lstStyle/>
        <a:p>
          <a:endParaRPr lang="ru-RU"/>
        </a:p>
      </dgm:t>
    </dgm:pt>
    <dgm:pt modelId="{D12CD9F7-F8F1-4DF1-AC16-1BC45939F0A0}">
      <dgm:prSet phldrT="[Текст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uk-UA" sz="2400" noProof="0" dirty="0" smtClean="0"/>
            <a:t>Видатки на обслуговування автоматизованої системи оплати проїзду (АСОП)</a:t>
          </a:r>
          <a:endParaRPr lang="uk-UA" sz="2400" noProof="0" dirty="0"/>
        </a:p>
      </dgm:t>
    </dgm:pt>
    <dgm:pt modelId="{EDE54CED-8264-48F3-93E5-8A937268A7B1}" type="parTrans" cxnId="{A522882B-AEB3-45A3-8BF4-F57E34776AC5}">
      <dgm:prSet/>
      <dgm:spPr/>
      <dgm:t>
        <a:bodyPr/>
        <a:lstStyle/>
        <a:p>
          <a:endParaRPr lang="ru-RU"/>
        </a:p>
      </dgm:t>
    </dgm:pt>
    <dgm:pt modelId="{A1C1509B-4C96-4AB2-AB1C-D760887C275F}" type="sibTrans" cxnId="{A522882B-AEB3-45A3-8BF4-F57E34776AC5}">
      <dgm:prSet/>
      <dgm:spPr/>
      <dgm:t>
        <a:bodyPr/>
        <a:lstStyle/>
        <a:p>
          <a:endParaRPr lang="ru-RU"/>
        </a:p>
      </dgm:t>
    </dgm:pt>
    <dgm:pt modelId="{B9DE7612-F99D-4636-8005-FC1B6AE25659}" type="pres">
      <dgm:prSet presAssocID="{9554E454-205D-40DC-B005-02FEE23DF20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D3AAEC2-3BCF-45D2-8063-991B3EB694B9}" type="pres">
      <dgm:prSet presAssocID="{B6AE1F56-F304-4D67-B5E1-6F2A1C97FB89}" presName="composite" presStyleCnt="0"/>
      <dgm:spPr/>
    </dgm:pt>
    <dgm:pt modelId="{9513664D-FA76-4EA1-958F-FECA6D6F563E}" type="pres">
      <dgm:prSet presAssocID="{B6AE1F56-F304-4D67-B5E1-6F2A1C97FB89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3C5B1E-73E4-4146-AC9E-DE51C1C7FA46}" type="pres">
      <dgm:prSet presAssocID="{B6AE1F56-F304-4D67-B5E1-6F2A1C97FB89}" presName="descendantText" presStyleLbl="alignAcc1" presStyleIdx="0" presStyleCnt="2" custScale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55A991-2255-4E65-98E9-F81642AE5F95}" type="pres">
      <dgm:prSet presAssocID="{E082A41E-3D0C-4051-A7B5-6B1859212D97}" presName="sp" presStyleCnt="0"/>
      <dgm:spPr/>
    </dgm:pt>
    <dgm:pt modelId="{FF7CCA24-58F7-4C5D-8662-9C1F405093C2}" type="pres">
      <dgm:prSet presAssocID="{9F5BEC29-ED03-4563-812D-F8B008D25EDD}" presName="composite" presStyleCnt="0"/>
      <dgm:spPr/>
    </dgm:pt>
    <dgm:pt modelId="{D4588B6C-D95A-4381-BBB6-526071C9601F}" type="pres">
      <dgm:prSet presAssocID="{9F5BEC29-ED03-4563-812D-F8B008D25EDD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D39D18-1D3C-4843-AE08-CBEA80081CAB}" type="pres">
      <dgm:prSet presAssocID="{9F5BEC29-ED03-4563-812D-F8B008D25EDD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6B866C-8A4E-40C4-81AF-E31FF1385445}" type="presOf" srcId="{D3A345B1-4B0F-4DB7-BB55-D6CB75DDFD41}" destId="{48D39D18-1D3C-4843-AE08-CBEA80081CAB}" srcOrd="0" destOrd="0" presId="urn:microsoft.com/office/officeart/2005/8/layout/chevron2"/>
    <dgm:cxn modelId="{A522882B-AEB3-45A3-8BF4-F57E34776AC5}" srcId="{9F5BEC29-ED03-4563-812D-F8B008D25EDD}" destId="{D12CD9F7-F8F1-4DF1-AC16-1BC45939F0A0}" srcOrd="2" destOrd="0" parTransId="{EDE54CED-8264-48F3-93E5-8A937268A7B1}" sibTransId="{A1C1509B-4C96-4AB2-AB1C-D760887C275F}"/>
    <dgm:cxn modelId="{75E252F6-CC8E-4C69-95A9-369754AEA837}" srcId="{9554E454-205D-40DC-B005-02FEE23DF206}" destId="{9F5BEC29-ED03-4563-812D-F8B008D25EDD}" srcOrd="1" destOrd="0" parTransId="{6633121F-22A9-4B79-8463-2FA39C2EEF13}" sibTransId="{0A2DBA61-1BDB-4137-AB66-F3A91977B12C}"/>
    <dgm:cxn modelId="{3F66BB86-3F68-4E87-9F90-C53179DC9471}" srcId="{B6AE1F56-F304-4D67-B5E1-6F2A1C97FB89}" destId="{0DEE27D1-9E67-4EE0-B8BA-AC245828FBFD}" srcOrd="1" destOrd="0" parTransId="{5642EC0E-D88F-4EFE-9D58-EBC7045B7F5D}" sibTransId="{3D0B3F21-C102-4E8F-9B7A-2C22F4A74B12}"/>
    <dgm:cxn modelId="{9C44FFA2-6667-4B67-AFE7-058358EBE18D}" type="presOf" srcId="{10D2B4C6-E995-4C3F-A975-55F17CB2B2CA}" destId="{48D39D18-1D3C-4843-AE08-CBEA80081CAB}" srcOrd="0" destOrd="1" presId="urn:microsoft.com/office/officeart/2005/8/layout/chevron2"/>
    <dgm:cxn modelId="{DCB93339-E290-4A4E-B3F3-0A510E0E6D18}" type="presOf" srcId="{B6AE1F56-F304-4D67-B5E1-6F2A1C97FB89}" destId="{9513664D-FA76-4EA1-958F-FECA6D6F563E}" srcOrd="0" destOrd="0" presId="urn:microsoft.com/office/officeart/2005/8/layout/chevron2"/>
    <dgm:cxn modelId="{ABF9058B-FA66-4342-8E67-1116222F892B}" type="presOf" srcId="{D12CD9F7-F8F1-4DF1-AC16-1BC45939F0A0}" destId="{48D39D18-1D3C-4843-AE08-CBEA80081CAB}" srcOrd="0" destOrd="2" presId="urn:microsoft.com/office/officeart/2005/8/layout/chevron2"/>
    <dgm:cxn modelId="{23AF7E6C-216C-41A0-98A0-1ECCAC3C3E5E}" type="presOf" srcId="{0DEE27D1-9E67-4EE0-B8BA-AC245828FBFD}" destId="{163C5B1E-73E4-4146-AC9E-DE51C1C7FA46}" srcOrd="0" destOrd="1" presId="urn:microsoft.com/office/officeart/2005/8/layout/chevron2"/>
    <dgm:cxn modelId="{7107157B-13E9-48C8-B70B-7297ED4998D0}" srcId="{9F5BEC29-ED03-4563-812D-F8B008D25EDD}" destId="{D3A345B1-4B0F-4DB7-BB55-D6CB75DDFD41}" srcOrd="0" destOrd="0" parTransId="{15EB470D-18A4-4003-85B4-1B93DBBE4270}" sibTransId="{7D01D0FE-53E2-476A-976F-B5E985C124B9}"/>
    <dgm:cxn modelId="{CA113F6B-B878-413F-8339-B95EA2616142}" srcId="{9554E454-205D-40DC-B005-02FEE23DF206}" destId="{B6AE1F56-F304-4D67-B5E1-6F2A1C97FB89}" srcOrd="0" destOrd="0" parTransId="{C00393A6-08BA-48DC-968E-825957278327}" sibTransId="{E082A41E-3D0C-4051-A7B5-6B1859212D97}"/>
    <dgm:cxn modelId="{F9328291-8760-4AB0-ABED-27C3AE9AB7C5}" type="presOf" srcId="{7CB8ABD7-5287-40F5-A6DE-D35D8776E570}" destId="{163C5B1E-73E4-4146-AC9E-DE51C1C7FA46}" srcOrd="0" destOrd="0" presId="urn:microsoft.com/office/officeart/2005/8/layout/chevron2"/>
    <dgm:cxn modelId="{612B5F32-9B07-4177-B4B9-37D394A55FD9}" srcId="{B6AE1F56-F304-4D67-B5E1-6F2A1C97FB89}" destId="{7CB8ABD7-5287-40F5-A6DE-D35D8776E570}" srcOrd="0" destOrd="0" parTransId="{BD13A276-C3CF-4595-81C2-4CD107925D9A}" sibTransId="{760EB6EE-4B10-4D6F-91A8-3A85919E7D77}"/>
    <dgm:cxn modelId="{7767D0AE-9A62-4029-AD49-5FA2E6FC5BF2}" srcId="{9F5BEC29-ED03-4563-812D-F8B008D25EDD}" destId="{10D2B4C6-E995-4C3F-A975-55F17CB2B2CA}" srcOrd="1" destOrd="0" parTransId="{17F8268D-EA2B-44B6-84E3-3BCDB7CBDB45}" sibTransId="{A5362EB0-52BD-45F0-B26A-2F4E851D8331}"/>
    <dgm:cxn modelId="{2E2C21FE-9050-410A-A702-33A9CF97828A}" type="presOf" srcId="{9554E454-205D-40DC-B005-02FEE23DF206}" destId="{B9DE7612-F99D-4636-8005-FC1B6AE25659}" srcOrd="0" destOrd="0" presId="urn:microsoft.com/office/officeart/2005/8/layout/chevron2"/>
    <dgm:cxn modelId="{0A3AA7B5-2B01-4322-A23F-F88EB0D269A3}" type="presOf" srcId="{9F5BEC29-ED03-4563-812D-F8B008D25EDD}" destId="{D4588B6C-D95A-4381-BBB6-526071C9601F}" srcOrd="0" destOrd="0" presId="urn:microsoft.com/office/officeart/2005/8/layout/chevron2"/>
    <dgm:cxn modelId="{0AFBFC78-74A2-4F4A-92A0-4E53ADEA7514}" type="presParOf" srcId="{B9DE7612-F99D-4636-8005-FC1B6AE25659}" destId="{ED3AAEC2-3BCF-45D2-8063-991B3EB694B9}" srcOrd="0" destOrd="0" presId="urn:microsoft.com/office/officeart/2005/8/layout/chevron2"/>
    <dgm:cxn modelId="{99D4C204-6011-4230-9A86-6FA87FE6F505}" type="presParOf" srcId="{ED3AAEC2-3BCF-45D2-8063-991B3EB694B9}" destId="{9513664D-FA76-4EA1-958F-FECA6D6F563E}" srcOrd="0" destOrd="0" presId="urn:microsoft.com/office/officeart/2005/8/layout/chevron2"/>
    <dgm:cxn modelId="{94477F12-6DD7-4BAA-A72B-10B9C3A49C73}" type="presParOf" srcId="{ED3AAEC2-3BCF-45D2-8063-991B3EB694B9}" destId="{163C5B1E-73E4-4146-AC9E-DE51C1C7FA46}" srcOrd="1" destOrd="0" presId="urn:microsoft.com/office/officeart/2005/8/layout/chevron2"/>
    <dgm:cxn modelId="{86079E98-6EFA-430A-AE92-BF737E683C2F}" type="presParOf" srcId="{B9DE7612-F99D-4636-8005-FC1B6AE25659}" destId="{2155A991-2255-4E65-98E9-F81642AE5F95}" srcOrd="1" destOrd="0" presId="urn:microsoft.com/office/officeart/2005/8/layout/chevron2"/>
    <dgm:cxn modelId="{FBF09FCB-A220-4169-B6C3-070A87E5DEBD}" type="presParOf" srcId="{B9DE7612-F99D-4636-8005-FC1B6AE25659}" destId="{FF7CCA24-58F7-4C5D-8662-9C1F405093C2}" srcOrd="2" destOrd="0" presId="urn:microsoft.com/office/officeart/2005/8/layout/chevron2"/>
    <dgm:cxn modelId="{F3296761-2C16-4C7C-92B2-874AB8286AFF}" type="presParOf" srcId="{FF7CCA24-58F7-4C5D-8662-9C1F405093C2}" destId="{D4588B6C-D95A-4381-BBB6-526071C9601F}" srcOrd="0" destOrd="0" presId="urn:microsoft.com/office/officeart/2005/8/layout/chevron2"/>
    <dgm:cxn modelId="{42B4175B-A401-4FC3-BF87-BEFF4C73FBBF}" type="presParOf" srcId="{FF7CCA24-58F7-4C5D-8662-9C1F405093C2}" destId="{48D39D18-1D3C-4843-AE08-CBEA80081CA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2E6FF1E-35B6-4456-8469-367B49E466B9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9D9A750-4F56-49BB-8C90-894ACB521CCE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ru-RU" sz="2400" dirty="0" smtClean="0"/>
            <a:t>Основні доходи</a:t>
          </a:r>
          <a:endParaRPr lang="ru-RU" sz="2400" dirty="0"/>
        </a:p>
      </dgm:t>
    </dgm:pt>
    <dgm:pt modelId="{1E7F391D-60A5-4381-8397-697F7E1382DE}" type="parTrans" cxnId="{B3DE7A31-6C09-4EAE-9040-83B9372CC9DA}">
      <dgm:prSet/>
      <dgm:spPr/>
      <dgm:t>
        <a:bodyPr/>
        <a:lstStyle/>
        <a:p>
          <a:endParaRPr lang="ru-RU" sz="2400"/>
        </a:p>
      </dgm:t>
    </dgm:pt>
    <dgm:pt modelId="{9035E412-EC8A-42EA-8192-2495541229EC}" type="sibTrans" cxnId="{B3DE7A31-6C09-4EAE-9040-83B9372CC9DA}">
      <dgm:prSet/>
      <dgm:spPr/>
      <dgm:t>
        <a:bodyPr/>
        <a:lstStyle/>
        <a:p>
          <a:endParaRPr lang="ru-RU" sz="2400"/>
        </a:p>
      </dgm:t>
    </dgm:pt>
    <dgm:pt modelId="{8EAC72CC-6110-4D92-92BA-9F137A5EBC8C}">
      <dgm:prSet phldrT="[Текст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2400" noProof="0" dirty="0"/>
        </a:p>
      </dgm:t>
    </dgm:pt>
    <dgm:pt modelId="{7357E3A8-A9C2-4ED2-B9CD-103513C3D09C}" type="parTrans" cxnId="{45BAC669-5ACE-4AE4-BAE9-CB51C8652494}">
      <dgm:prSet/>
      <dgm:spPr/>
      <dgm:t>
        <a:bodyPr/>
        <a:lstStyle/>
        <a:p>
          <a:endParaRPr lang="ru-RU" sz="2400"/>
        </a:p>
      </dgm:t>
    </dgm:pt>
    <dgm:pt modelId="{75D5E5D1-0BE9-4CBB-B3C6-AD4ABDF1BA88}" type="sibTrans" cxnId="{45BAC669-5ACE-4AE4-BAE9-CB51C8652494}">
      <dgm:prSet/>
      <dgm:spPr/>
      <dgm:t>
        <a:bodyPr/>
        <a:lstStyle/>
        <a:p>
          <a:endParaRPr lang="ru-RU" sz="2400"/>
        </a:p>
      </dgm:t>
    </dgm:pt>
    <dgm:pt modelId="{2F9643E1-B83C-4239-B91E-E21DD1781757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ru-RU" sz="2400" dirty="0" smtClean="0"/>
            <a:t>Основні витрати</a:t>
          </a:r>
          <a:endParaRPr lang="ru-RU" sz="2400" dirty="0"/>
        </a:p>
      </dgm:t>
    </dgm:pt>
    <dgm:pt modelId="{4E0EB877-E748-4D90-94C4-C2FD2E62BAA0}" type="parTrans" cxnId="{0A5509A9-4853-445C-ABD3-F26E77156273}">
      <dgm:prSet/>
      <dgm:spPr/>
      <dgm:t>
        <a:bodyPr/>
        <a:lstStyle/>
        <a:p>
          <a:endParaRPr lang="ru-RU" sz="2400"/>
        </a:p>
      </dgm:t>
    </dgm:pt>
    <dgm:pt modelId="{187915D8-15BF-4D3E-BCAB-9F48E0A730E2}" type="sibTrans" cxnId="{0A5509A9-4853-445C-ABD3-F26E77156273}">
      <dgm:prSet/>
      <dgm:spPr/>
      <dgm:t>
        <a:bodyPr/>
        <a:lstStyle/>
        <a:p>
          <a:endParaRPr lang="ru-RU" sz="2400"/>
        </a:p>
      </dgm:t>
    </dgm:pt>
    <dgm:pt modelId="{BFF46530-C769-4240-8F7C-09CD23F84246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uk-UA" sz="2400" noProof="0" dirty="0" smtClean="0"/>
            <a:t>Фонд оплати праці</a:t>
          </a:r>
          <a:endParaRPr lang="uk-UA" sz="2400" noProof="0" dirty="0"/>
        </a:p>
      </dgm:t>
    </dgm:pt>
    <dgm:pt modelId="{D94CE4E5-147E-4EB1-B3E3-B4540D2C890C}" type="parTrans" cxnId="{18F96D40-DB6F-4F8F-BF0D-FCE4706AF0FA}">
      <dgm:prSet/>
      <dgm:spPr/>
      <dgm:t>
        <a:bodyPr/>
        <a:lstStyle/>
        <a:p>
          <a:endParaRPr lang="ru-RU" sz="2400"/>
        </a:p>
      </dgm:t>
    </dgm:pt>
    <dgm:pt modelId="{FC812F97-08E7-4066-AD0C-C1A1BCE67D25}" type="sibTrans" cxnId="{18F96D40-DB6F-4F8F-BF0D-FCE4706AF0FA}">
      <dgm:prSet/>
      <dgm:spPr/>
      <dgm:t>
        <a:bodyPr/>
        <a:lstStyle/>
        <a:p>
          <a:endParaRPr lang="ru-RU" sz="2400"/>
        </a:p>
      </dgm:t>
    </dgm:pt>
    <dgm:pt modelId="{148AF7B1-6A78-41AD-B8EC-416800A653BD}">
      <dgm:prSet phldrT="[Текст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marL="228600" lvl="1" indent="0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uk-UA" sz="2400" noProof="0" dirty="0" smtClean="0"/>
            <a:t>Освітлення об'єктів реклами</a:t>
          </a:r>
          <a:endParaRPr lang="uk-UA" sz="2400" noProof="0" dirty="0"/>
        </a:p>
      </dgm:t>
    </dgm:pt>
    <dgm:pt modelId="{BD45D863-6DD3-4A9A-8349-1F149B2E13B2}" type="sibTrans" cxnId="{91791498-3491-440F-ACB2-447E378B3D5A}">
      <dgm:prSet/>
      <dgm:spPr/>
      <dgm:t>
        <a:bodyPr/>
        <a:lstStyle/>
        <a:p>
          <a:endParaRPr lang="ru-RU" sz="2400"/>
        </a:p>
      </dgm:t>
    </dgm:pt>
    <dgm:pt modelId="{7FF4961E-9B61-48AF-870A-CE4052362A99}" type="parTrans" cxnId="{91791498-3491-440F-ACB2-447E378B3D5A}">
      <dgm:prSet/>
      <dgm:spPr/>
      <dgm:t>
        <a:bodyPr/>
        <a:lstStyle/>
        <a:p>
          <a:endParaRPr lang="ru-RU" sz="2400"/>
        </a:p>
      </dgm:t>
    </dgm:pt>
    <dgm:pt modelId="{722C31A3-6377-4E80-B676-F453A918615B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uk-UA" sz="2400" noProof="0" dirty="0" smtClean="0"/>
            <a:t>Енергія</a:t>
          </a:r>
          <a:endParaRPr lang="uk-UA" sz="2400" noProof="0" dirty="0"/>
        </a:p>
      </dgm:t>
    </dgm:pt>
    <dgm:pt modelId="{12BD26E0-43BC-43D1-8509-90F51CB1487A}" type="parTrans" cxnId="{5CD60792-F0EB-44C2-9049-46F1D9DC343D}">
      <dgm:prSet/>
      <dgm:spPr/>
      <dgm:t>
        <a:bodyPr/>
        <a:lstStyle/>
        <a:p>
          <a:endParaRPr lang="ru-RU"/>
        </a:p>
      </dgm:t>
    </dgm:pt>
    <dgm:pt modelId="{DAB25A20-CBCE-45FF-BB10-1B142609EE85}" type="sibTrans" cxnId="{5CD60792-F0EB-44C2-9049-46F1D9DC343D}">
      <dgm:prSet/>
      <dgm:spPr/>
      <dgm:t>
        <a:bodyPr/>
        <a:lstStyle/>
        <a:p>
          <a:endParaRPr lang="ru-RU"/>
        </a:p>
      </dgm:t>
    </dgm:pt>
    <dgm:pt modelId="{0F80843E-E915-448C-9238-A4964D93431F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uk-UA" sz="2400" noProof="0" dirty="0" smtClean="0"/>
            <a:t>Паливо</a:t>
          </a:r>
          <a:endParaRPr lang="uk-UA" sz="2400" noProof="0" dirty="0"/>
        </a:p>
      </dgm:t>
    </dgm:pt>
    <dgm:pt modelId="{55EEC55E-22E7-4995-8C27-B7AAA1F0843B}" type="parTrans" cxnId="{B07E7400-8040-4B22-AD56-9DC56BF32981}">
      <dgm:prSet/>
      <dgm:spPr/>
    </dgm:pt>
    <dgm:pt modelId="{3DC2BC25-64B7-4352-B9F2-845AA0000D5C}" type="sibTrans" cxnId="{B07E7400-8040-4B22-AD56-9DC56BF32981}">
      <dgm:prSet/>
      <dgm:spPr/>
    </dgm:pt>
    <dgm:pt modelId="{30BCB03F-829A-4B41-AA8F-7D6F3B769FBE}">
      <dgm:prSet phldrT="[Текст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marL="228600" marR="0" lvl="1" indent="0" defTabSz="10668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uk-UA" sz="2400" noProof="0" dirty="0" smtClean="0"/>
            <a:t>Зовнішнє освітлення</a:t>
          </a:r>
          <a:endParaRPr lang="uk-UA" sz="2400" noProof="0" dirty="0"/>
        </a:p>
      </dgm:t>
    </dgm:pt>
    <dgm:pt modelId="{2B6E73F3-D689-4E68-ABD4-914529995D07}" type="parTrans" cxnId="{7049D567-CB8A-4FA2-AD8E-CA3F736BC7BD}">
      <dgm:prSet/>
      <dgm:spPr/>
    </dgm:pt>
    <dgm:pt modelId="{01699B77-2387-4417-8938-525D82348FA8}" type="sibTrans" cxnId="{7049D567-CB8A-4FA2-AD8E-CA3F736BC7BD}">
      <dgm:prSet/>
      <dgm:spPr/>
    </dgm:pt>
    <dgm:pt modelId="{E8033A5D-D9DE-433B-B4EC-B415CF59C19D}">
      <dgm:prSet phldrT="[Текст]" custT="1"/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marL="228600" lvl="1" indent="0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uk-UA" sz="2400" noProof="0" dirty="0" smtClean="0"/>
            <a:t>Технічне обслуговування і ремонт ліфтів</a:t>
          </a:r>
          <a:endParaRPr lang="uk-UA" sz="2400" noProof="0" dirty="0"/>
        </a:p>
      </dgm:t>
    </dgm:pt>
    <dgm:pt modelId="{6666286D-E351-4AD0-8D13-EE43D34207B8}" type="parTrans" cxnId="{16766834-ED86-46B2-8FB0-FC9B3C2F41F3}">
      <dgm:prSet/>
      <dgm:spPr/>
    </dgm:pt>
    <dgm:pt modelId="{A00279DD-D2BE-4D0A-87D2-78F9454E19CF}" type="sibTrans" cxnId="{16766834-ED86-46B2-8FB0-FC9B3C2F41F3}">
      <dgm:prSet/>
      <dgm:spPr/>
    </dgm:pt>
    <dgm:pt modelId="{52E5FEE7-0F62-4BBF-BEEE-A0FE9655FA90}" type="pres">
      <dgm:prSet presAssocID="{B2E6FF1E-35B6-4456-8469-367B49E466B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E63311-580D-41E9-B5AE-CFAC75B61BE2}" type="pres">
      <dgm:prSet presAssocID="{B9D9A750-4F56-49BB-8C90-894ACB521CCE}" presName="composite" presStyleCnt="0"/>
      <dgm:spPr/>
    </dgm:pt>
    <dgm:pt modelId="{42F4D6C9-3FDF-464C-899F-D586C71B31A8}" type="pres">
      <dgm:prSet presAssocID="{B9D9A750-4F56-49BB-8C90-894ACB521CCE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F790BF-0E53-4840-B8C8-3A05202A88DD}" type="pres">
      <dgm:prSet presAssocID="{B9D9A750-4F56-49BB-8C90-894ACB521CCE}" presName="descendantText" presStyleLbl="alignAcc1" presStyleIdx="0" presStyleCnt="2" custLinFactNeighborX="2704" custLinFactNeighborY="-6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FEC366-4816-4873-92E0-6918566E7230}" type="pres">
      <dgm:prSet presAssocID="{9035E412-EC8A-42EA-8192-2495541229EC}" presName="sp" presStyleCnt="0"/>
      <dgm:spPr/>
    </dgm:pt>
    <dgm:pt modelId="{0F9B0433-1C87-49FC-8283-3F36DC3DFD02}" type="pres">
      <dgm:prSet presAssocID="{2F9643E1-B83C-4239-B91E-E21DD1781757}" presName="composite" presStyleCnt="0"/>
      <dgm:spPr/>
    </dgm:pt>
    <dgm:pt modelId="{E541E8BE-7DFC-43A8-8DBE-D578E8ABA4FA}" type="pres">
      <dgm:prSet presAssocID="{2F9643E1-B83C-4239-B91E-E21DD1781757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8E6ACD-16D7-474F-81B1-38856B187BB4}" type="pres">
      <dgm:prSet presAssocID="{2F9643E1-B83C-4239-B91E-E21DD1781757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C7A8AC-988C-4651-8722-BF5CF38E78B6}" type="presOf" srcId="{8EAC72CC-6110-4D92-92BA-9F137A5EBC8C}" destId="{A9F790BF-0E53-4840-B8C8-3A05202A88DD}" srcOrd="0" destOrd="0" presId="urn:microsoft.com/office/officeart/2005/8/layout/chevron2"/>
    <dgm:cxn modelId="{5F9320C6-6B2A-43E2-B728-107780A210E7}" type="presOf" srcId="{B2E6FF1E-35B6-4456-8469-367B49E466B9}" destId="{52E5FEE7-0F62-4BBF-BEEE-A0FE9655FA90}" srcOrd="0" destOrd="0" presId="urn:microsoft.com/office/officeart/2005/8/layout/chevron2"/>
    <dgm:cxn modelId="{18F96D40-DB6F-4F8F-BF0D-FCE4706AF0FA}" srcId="{2F9643E1-B83C-4239-B91E-E21DD1781757}" destId="{BFF46530-C769-4240-8F7C-09CD23F84246}" srcOrd="0" destOrd="0" parTransId="{D94CE4E5-147E-4EB1-B3E3-B4540D2C890C}" sibTransId="{FC812F97-08E7-4066-AD0C-C1A1BCE67D25}"/>
    <dgm:cxn modelId="{16766834-ED86-46B2-8FB0-FC9B3C2F41F3}" srcId="{B9D9A750-4F56-49BB-8C90-894ACB521CCE}" destId="{E8033A5D-D9DE-433B-B4EC-B415CF59C19D}" srcOrd="2" destOrd="0" parTransId="{6666286D-E351-4AD0-8D13-EE43D34207B8}" sibTransId="{A00279DD-D2BE-4D0A-87D2-78F9454E19CF}"/>
    <dgm:cxn modelId="{7049D567-CB8A-4FA2-AD8E-CA3F736BC7BD}" srcId="{B9D9A750-4F56-49BB-8C90-894ACB521CCE}" destId="{30BCB03F-829A-4B41-AA8F-7D6F3B769FBE}" srcOrd="1" destOrd="0" parTransId="{2B6E73F3-D689-4E68-ABD4-914529995D07}" sibTransId="{01699B77-2387-4417-8938-525D82348FA8}"/>
    <dgm:cxn modelId="{0A5509A9-4853-445C-ABD3-F26E77156273}" srcId="{B2E6FF1E-35B6-4456-8469-367B49E466B9}" destId="{2F9643E1-B83C-4239-B91E-E21DD1781757}" srcOrd="1" destOrd="0" parTransId="{4E0EB877-E748-4D90-94C4-C2FD2E62BAA0}" sibTransId="{187915D8-15BF-4D3E-BCAB-9F48E0A730E2}"/>
    <dgm:cxn modelId="{89982923-F68F-4761-AE2A-3EFC7C7AF4EF}" type="presOf" srcId="{722C31A3-6377-4E80-B676-F453A918615B}" destId="{6D8E6ACD-16D7-474F-81B1-38856B187BB4}" srcOrd="0" destOrd="2" presId="urn:microsoft.com/office/officeart/2005/8/layout/chevron2"/>
    <dgm:cxn modelId="{B07E7400-8040-4B22-AD56-9DC56BF32981}" srcId="{2F9643E1-B83C-4239-B91E-E21DD1781757}" destId="{0F80843E-E915-448C-9238-A4964D93431F}" srcOrd="1" destOrd="0" parTransId="{55EEC55E-22E7-4995-8C27-B7AAA1F0843B}" sibTransId="{3DC2BC25-64B7-4352-B9F2-845AA0000D5C}"/>
    <dgm:cxn modelId="{D09CB996-CB0F-4625-ABB0-7FAE5B769362}" type="presOf" srcId="{BFF46530-C769-4240-8F7C-09CD23F84246}" destId="{6D8E6ACD-16D7-474F-81B1-38856B187BB4}" srcOrd="0" destOrd="0" presId="urn:microsoft.com/office/officeart/2005/8/layout/chevron2"/>
    <dgm:cxn modelId="{2F75920F-F5E2-451D-9FE6-E2C36EA65E2D}" type="presOf" srcId="{2F9643E1-B83C-4239-B91E-E21DD1781757}" destId="{E541E8BE-7DFC-43A8-8DBE-D578E8ABA4FA}" srcOrd="0" destOrd="0" presId="urn:microsoft.com/office/officeart/2005/8/layout/chevron2"/>
    <dgm:cxn modelId="{45BAC669-5ACE-4AE4-BAE9-CB51C8652494}" srcId="{B9D9A750-4F56-49BB-8C90-894ACB521CCE}" destId="{8EAC72CC-6110-4D92-92BA-9F137A5EBC8C}" srcOrd="0" destOrd="0" parTransId="{7357E3A8-A9C2-4ED2-B9CD-103513C3D09C}" sibTransId="{75D5E5D1-0BE9-4CBB-B3C6-AD4ABDF1BA88}"/>
    <dgm:cxn modelId="{02062B18-D4B2-4283-B3F5-0848F85F7712}" type="presOf" srcId="{148AF7B1-6A78-41AD-B8EC-416800A653BD}" destId="{A9F790BF-0E53-4840-B8C8-3A05202A88DD}" srcOrd="0" destOrd="3" presId="urn:microsoft.com/office/officeart/2005/8/layout/chevron2"/>
    <dgm:cxn modelId="{2BBAF5D3-4816-451F-BB72-0AC18321FACE}" type="presOf" srcId="{30BCB03F-829A-4B41-AA8F-7D6F3B769FBE}" destId="{A9F790BF-0E53-4840-B8C8-3A05202A88DD}" srcOrd="0" destOrd="1" presId="urn:microsoft.com/office/officeart/2005/8/layout/chevron2"/>
    <dgm:cxn modelId="{B3DE7A31-6C09-4EAE-9040-83B9372CC9DA}" srcId="{B2E6FF1E-35B6-4456-8469-367B49E466B9}" destId="{B9D9A750-4F56-49BB-8C90-894ACB521CCE}" srcOrd="0" destOrd="0" parTransId="{1E7F391D-60A5-4381-8397-697F7E1382DE}" sibTransId="{9035E412-EC8A-42EA-8192-2495541229EC}"/>
    <dgm:cxn modelId="{4891EA71-E0CD-4822-B7E9-A1FDDC91217F}" type="presOf" srcId="{E8033A5D-D9DE-433B-B4EC-B415CF59C19D}" destId="{A9F790BF-0E53-4840-B8C8-3A05202A88DD}" srcOrd="0" destOrd="2" presId="urn:microsoft.com/office/officeart/2005/8/layout/chevron2"/>
    <dgm:cxn modelId="{4F4D66DC-97D8-4041-AAA4-5E8790B8A643}" type="presOf" srcId="{B9D9A750-4F56-49BB-8C90-894ACB521CCE}" destId="{42F4D6C9-3FDF-464C-899F-D586C71B31A8}" srcOrd="0" destOrd="0" presId="urn:microsoft.com/office/officeart/2005/8/layout/chevron2"/>
    <dgm:cxn modelId="{5CD60792-F0EB-44C2-9049-46F1D9DC343D}" srcId="{2F9643E1-B83C-4239-B91E-E21DD1781757}" destId="{722C31A3-6377-4E80-B676-F453A918615B}" srcOrd="2" destOrd="0" parTransId="{12BD26E0-43BC-43D1-8509-90F51CB1487A}" sibTransId="{DAB25A20-CBCE-45FF-BB10-1B142609EE85}"/>
    <dgm:cxn modelId="{91791498-3491-440F-ACB2-447E378B3D5A}" srcId="{B9D9A750-4F56-49BB-8C90-894ACB521CCE}" destId="{148AF7B1-6A78-41AD-B8EC-416800A653BD}" srcOrd="3" destOrd="0" parTransId="{7FF4961E-9B61-48AF-870A-CE4052362A99}" sibTransId="{BD45D863-6DD3-4A9A-8349-1F149B2E13B2}"/>
    <dgm:cxn modelId="{2553AA80-335C-4A65-920E-7D811C79D7C9}" type="presOf" srcId="{0F80843E-E915-448C-9238-A4964D93431F}" destId="{6D8E6ACD-16D7-474F-81B1-38856B187BB4}" srcOrd="0" destOrd="1" presId="urn:microsoft.com/office/officeart/2005/8/layout/chevron2"/>
    <dgm:cxn modelId="{91FCE713-AA9B-4A19-8390-CEC21BE4ED4C}" type="presParOf" srcId="{52E5FEE7-0F62-4BBF-BEEE-A0FE9655FA90}" destId="{8EE63311-580D-41E9-B5AE-CFAC75B61BE2}" srcOrd="0" destOrd="0" presId="urn:microsoft.com/office/officeart/2005/8/layout/chevron2"/>
    <dgm:cxn modelId="{7CDD414E-0F94-488D-863F-38656CB65C37}" type="presParOf" srcId="{8EE63311-580D-41E9-B5AE-CFAC75B61BE2}" destId="{42F4D6C9-3FDF-464C-899F-D586C71B31A8}" srcOrd="0" destOrd="0" presId="urn:microsoft.com/office/officeart/2005/8/layout/chevron2"/>
    <dgm:cxn modelId="{B67DE060-B555-48C4-8286-959D71E8CA88}" type="presParOf" srcId="{8EE63311-580D-41E9-B5AE-CFAC75B61BE2}" destId="{A9F790BF-0E53-4840-B8C8-3A05202A88DD}" srcOrd="1" destOrd="0" presId="urn:microsoft.com/office/officeart/2005/8/layout/chevron2"/>
    <dgm:cxn modelId="{873A8930-D549-4342-AC8D-AA740A53BEA5}" type="presParOf" srcId="{52E5FEE7-0F62-4BBF-BEEE-A0FE9655FA90}" destId="{BFFEC366-4816-4873-92E0-6918566E7230}" srcOrd="1" destOrd="0" presId="urn:microsoft.com/office/officeart/2005/8/layout/chevron2"/>
    <dgm:cxn modelId="{A938EF39-4C11-4B96-A2F5-844AA503FA6E}" type="presParOf" srcId="{52E5FEE7-0F62-4BBF-BEEE-A0FE9655FA90}" destId="{0F9B0433-1C87-49FC-8283-3F36DC3DFD02}" srcOrd="2" destOrd="0" presId="urn:microsoft.com/office/officeart/2005/8/layout/chevron2"/>
    <dgm:cxn modelId="{D7AC2DBF-D984-43F9-8606-01CFBDCBFE19}" type="presParOf" srcId="{0F9B0433-1C87-49FC-8283-3F36DC3DFD02}" destId="{E541E8BE-7DFC-43A8-8DBE-D578E8ABA4FA}" srcOrd="0" destOrd="0" presId="urn:microsoft.com/office/officeart/2005/8/layout/chevron2"/>
    <dgm:cxn modelId="{592F47CA-797A-4251-9BDE-7E8AE2D4D4F7}" type="presParOf" srcId="{0F9B0433-1C87-49FC-8283-3F36DC3DFD02}" destId="{6D8E6ACD-16D7-474F-81B1-38856B187BB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941505-DFC1-42F6-8821-B50749CD2338}">
      <dsp:nvSpPr>
        <dsp:cNvPr id="0" name=""/>
        <dsp:cNvSpPr/>
      </dsp:nvSpPr>
      <dsp:spPr>
        <a:xfrm>
          <a:off x="5815336" y="1545711"/>
          <a:ext cx="2970539" cy="7068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1700"/>
              </a:lnTo>
              <a:lnTo>
                <a:pt x="2970539" y="481700"/>
              </a:lnTo>
              <a:lnTo>
                <a:pt x="2970539" y="70685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095795-E963-4821-90CE-5E0772269D80}">
      <dsp:nvSpPr>
        <dsp:cNvPr id="0" name=""/>
        <dsp:cNvSpPr/>
      </dsp:nvSpPr>
      <dsp:spPr>
        <a:xfrm>
          <a:off x="5769616" y="1545711"/>
          <a:ext cx="91440" cy="7068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81700"/>
              </a:lnTo>
              <a:lnTo>
                <a:pt x="72685" y="481700"/>
              </a:lnTo>
              <a:lnTo>
                <a:pt x="72685" y="70685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261993-438E-4D6E-8145-723863F98148}">
      <dsp:nvSpPr>
        <dsp:cNvPr id="0" name=""/>
        <dsp:cNvSpPr/>
      </dsp:nvSpPr>
      <dsp:spPr>
        <a:xfrm>
          <a:off x="2871762" y="3795894"/>
          <a:ext cx="1485269" cy="7068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1700"/>
              </a:lnTo>
              <a:lnTo>
                <a:pt x="1485269" y="481700"/>
              </a:lnTo>
              <a:lnTo>
                <a:pt x="1485269" y="70685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FE085D-A85B-4253-9E00-944A18CB91D6}">
      <dsp:nvSpPr>
        <dsp:cNvPr id="0" name=""/>
        <dsp:cNvSpPr/>
      </dsp:nvSpPr>
      <dsp:spPr>
        <a:xfrm>
          <a:off x="1386492" y="3795894"/>
          <a:ext cx="1485269" cy="706853"/>
        </a:xfrm>
        <a:custGeom>
          <a:avLst/>
          <a:gdLst/>
          <a:ahLst/>
          <a:cxnLst/>
          <a:rect l="0" t="0" r="0" b="0"/>
          <a:pathLst>
            <a:path>
              <a:moveTo>
                <a:pt x="1485269" y="0"/>
              </a:moveTo>
              <a:lnTo>
                <a:pt x="1485269" y="481700"/>
              </a:lnTo>
              <a:lnTo>
                <a:pt x="0" y="481700"/>
              </a:lnTo>
              <a:lnTo>
                <a:pt x="0" y="70685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7BF0C6-B016-4697-B8AB-C25A1617B768}">
      <dsp:nvSpPr>
        <dsp:cNvPr id="0" name=""/>
        <dsp:cNvSpPr/>
      </dsp:nvSpPr>
      <dsp:spPr>
        <a:xfrm>
          <a:off x="2871762" y="1545711"/>
          <a:ext cx="2943574" cy="706853"/>
        </a:xfrm>
        <a:custGeom>
          <a:avLst/>
          <a:gdLst/>
          <a:ahLst/>
          <a:cxnLst/>
          <a:rect l="0" t="0" r="0" b="0"/>
          <a:pathLst>
            <a:path>
              <a:moveTo>
                <a:pt x="2943574" y="0"/>
              </a:moveTo>
              <a:lnTo>
                <a:pt x="2943574" y="481700"/>
              </a:lnTo>
              <a:lnTo>
                <a:pt x="0" y="481700"/>
              </a:lnTo>
              <a:lnTo>
                <a:pt x="0" y="70685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6BE782-2A4D-4924-B631-1500FDF9E157}">
      <dsp:nvSpPr>
        <dsp:cNvPr id="0" name=""/>
        <dsp:cNvSpPr/>
      </dsp:nvSpPr>
      <dsp:spPr>
        <a:xfrm>
          <a:off x="4600115" y="2380"/>
          <a:ext cx="2430441" cy="15433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447A70-4CF2-478D-B9C5-EECECA94C6F2}">
      <dsp:nvSpPr>
        <dsp:cNvPr id="0" name=""/>
        <dsp:cNvSpPr/>
      </dsp:nvSpPr>
      <dsp:spPr>
        <a:xfrm>
          <a:off x="4870164" y="258927"/>
          <a:ext cx="2430441" cy="15433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/>
            <a:t>Бюджет розвитку ЖКГ</a:t>
          </a:r>
          <a:endParaRPr lang="ru-RU" sz="2000" b="1" kern="1200" dirty="0"/>
        </a:p>
      </dsp:txBody>
      <dsp:txXfrm>
        <a:off x="4915367" y="304130"/>
        <a:ext cx="2340035" cy="1452924"/>
      </dsp:txXfrm>
    </dsp:sp>
    <dsp:sp modelId="{281E0BAF-0A6B-4399-8E65-FCF8A101DB65}">
      <dsp:nvSpPr>
        <dsp:cNvPr id="0" name=""/>
        <dsp:cNvSpPr/>
      </dsp:nvSpPr>
      <dsp:spPr>
        <a:xfrm>
          <a:off x="1656541" y="2252564"/>
          <a:ext cx="2430441" cy="15433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5D6BBDC-0744-474E-8D68-6020E04851E3}">
      <dsp:nvSpPr>
        <dsp:cNvPr id="0" name=""/>
        <dsp:cNvSpPr/>
      </dsp:nvSpPr>
      <dsp:spPr>
        <a:xfrm>
          <a:off x="1926590" y="2509111"/>
          <a:ext cx="2430441" cy="15433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Департамент </a:t>
          </a:r>
          <a:r>
            <a:rPr lang="ru-RU" sz="1800" b="1" kern="1200" dirty="0" err="1" smtClean="0"/>
            <a:t>житлового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господарства</a:t>
          </a:r>
          <a:r>
            <a:rPr lang="ru-RU" sz="1800" b="1" kern="1200" dirty="0" smtClean="0"/>
            <a:t> та </a:t>
          </a:r>
          <a:r>
            <a:rPr lang="ru-RU" sz="1800" b="1" kern="1200" dirty="0" err="1" smtClean="0"/>
            <a:t>інфраструктури</a:t>
          </a:r>
          <a:endParaRPr lang="ru-RU" sz="1800" b="1" kern="1200" dirty="0"/>
        </a:p>
      </dsp:txBody>
      <dsp:txXfrm>
        <a:off x="1971793" y="2554314"/>
        <a:ext cx="2340035" cy="1452924"/>
      </dsp:txXfrm>
    </dsp:sp>
    <dsp:sp modelId="{90FB22B2-57CD-4D60-AF91-C2FEF3ABA1D0}">
      <dsp:nvSpPr>
        <dsp:cNvPr id="0" name=""/>
        <dsp:cNvSpPr/>
      </dsp:nvSpPr>
      <dsp:spPr>
        <a:xfrm>
          <a:off x="171271" y="4502748"/>
          <a:ext cx="2430441" cy="15433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0A3DCB4-657F-42EB-856A-44AAD4CDE641}">
      <dsp:nvSpPr>
        <dsp:cNvPr id="0" name=""/>
        <dsp:cNvSpPr/>
      </dsp:nvSpPr>
      <dsp:spPr>
        <a:xfrm>
          <a:off x="441320" y="4759294"/>
          <a:ext cx="2430441" cy="15433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/>
            <a:t>Житлове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господарства</a:t>
          </a:r>
          <a:r>
            <a:rPr lang="ru-RU" sz="1800" b="1" kern="1200" dirty="0" smtClean="0"/>
            <a:t> та </a:t>
          </a:r>
          <a:r>
            <a:rPr lang="ru-RU" sz="1800" b="1" kern="1200" dirty="0" err="1" smtClean="0"/>
            <a:t>інфраструктура</a:t>
          </a:r>
          <a:endParaRPr lang="ru-RU" sz="1800" b="1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5">
                  <a:lumMod val="75000"/>
                </a:schemeClr>
              </a:solidFill>
            </a:rPr>
            <a:t>50 млн. грн.</a:t>
          </a:r>
          <a:endParaRPr lang="ru-RU" sz="2000" b="1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486523" y="4804497"/>
        <a:ext cx="2340035" cy="1452924"/>
      </dsp:txXfrm>
    </dsp:sp>
    <dsp:sp modelId="{EADAF5AE-4BA4-4BAF-A8B1-D068637D0E2F}">
      <dsp:nvSpPr>
        <dsp:cNvPr id="0" name=""/>
        <dsp:cNvSpPr/>
      </dsp:nvSpPr>
      <dsp:spPr>
        <a:xfrm>
          <a:off x="3141811" y="4502748"/>
          <a:ext cx="2430441" cy="15433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DE34F97-6575-4305-A7DE-F9A8BC5BA5A5}">
      <dsp:nvSpPr>
        <dsp:cNvPr id="0" name=""/>
        <dsp:cNvSpPr/>
      </dsp:nvSpPr>
      <dsp:spPr>
        <a:xfrm>
          <a:off x="3411860" y="4759294"/>
          <a:ext cx="2430441" cy="15433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/>
            <a:t>Дорожнє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господарство</a:t>
          </a:r>
          <a:endParaRPr lang="ru-RU" sz="1800" b="1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5">
                  <a:lumMod val="75000"/>
                </a:schemeClr>
              </a:solidFill>
            </a:rPr>
            <a:t>80 млн. грн.</a:t>
          </a:r>
          <a:endParaRPr lang="ru-RU" sz="2000" b="1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3457063" y="4804497"/>
        <a:ext cx="2340035" cy="1452924"/>
      </dsp:txXfrm>
    </dsp:sp>
    <dsp:sp modelId="{C1823436-4E42-4B7F-B36B-79543694E4FF}">
      <dsp:nvSpPr>
        <dsp:cNvPr id="0" name=""/>
        <dsp:cNvSpPr/>
      </dsp:nvSpPr>
      <dsp:spPr>
        <a:xfrm>
          <a:off x="4627081" y="2252564"/>
          <a:ext cx="2430441" cy="15433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F8B1F1F-DD23-4962-BE9B-417E53D0ADCE}">
      <dsp:nvSpPr>
        <dsp:cNvPr id="0" name=""/>
        <dsp:cNvSpPr/>
      </dsp:nvSpPr>
      <dsp:spPr>
        <a:xfrm>
          <a:off x="4897130" y="2509111"/>
          <a:ext cx="2430441" cy="15433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/>
            <a:t>Районні</a:t>
          </a:r>
          <a:r>
            <a:rPr lang="ru-RU" sz="1800" b="1" kern="1200" dirty="0" smtClean="0"/>
            <a:t> </a:t>
          </a:r>
          <a:r>
            <a:rPr lang="ru-RU" sz="1800" b="1" kern="1200" dirty="0" err="1" smtClean="0"/>
            <a:t>адміністрації</a:t>
          </a:r>
          <a:endParaRPr lang="ru-RU" sz="1800" b="1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5">
                  <a:lumMod val="75000"/>
                </a:schemeClr>
              </a:solidFill>
            </a:rPr>
            <a:t>189 млн. грн.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4942333" y="2554314"/>
        <a:ext cx="2340035" cy="1452924"/>
      </dsp:txXfrm>
    </dsp:sp>
    <dsp:sp modelId="{26403453-A48F-45E6-8237-25ED46AAA7EA}">
      <dsp:nvSpPr>
        <dsp:cNvPr id="0" name=""/>
        <dsp:cNvSpPr/>
      </dsp:nvSpPr>
      <dsp:spPr>
        <a:xfrm>
          <a:off x="7597621" y="2252564"/>
          <a:ext cx="2376510" cy="21529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B63DC11-ACDF-4AF1-9E29-914FF998F51D}">
      <dsp:nvSpPr>
        <dsp:cNvPr id="0" name=""/>
        <dsp:cNvSpPr/>
      </dsp:nvSpPr>
      <dsp:spPr>
        <a:xfrm>
          <a:off x="7867670" y="2509111"/>
          <a:ext cx="2376510" cy="21529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ЛКП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(</a:t>
          </a:r>
          <a:r>
            <a:rPr lang="en-US" sz="1800" b="1" kern="1200" dirty="0" err="1" smtClean="0"/>
            <a:t>Ebitda+Capex</a:t>
          </a:r>
          <a:r>
            <a:rPr lang="en-US" sz="1800" b="1" kern="1200" dirty="0" smtClean="0"/>
            <a:t>)</a:t>
          </a:r>
          <a:endParaRPr lang="uk-UA" sz="1800" b="1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accent5">
                  <a:lumMod val="75000"/>
                </a:schemeClr>
              </a:solidFill>
            </a:rPr>
            <a:t>389 </a:t>
          </a:r>
          <a:r>
            <a:rPr lang="uk-UA" sz="2000" b="1" kern="1200" dirty="0" err="1" smtClean="0">
              <a:solidFill>
                <a:schemeClr val="accent5">
                  <a:lumMod val="75000"/>
                </a:schemeClr>
              </a:solidFill>
            </a:rPr>
            <a:t>млн.грн</a:t>
          </a:r>
          <a:endParaRPr lang="uk-UA" sz="2000" b="1" kern="1200" dirty="0" smtClean="0">
            <a:solidFill>
              <a:schemeClr val="accent5">
                <a:lumMod val="75000"/>
              </a:schemeClr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accent5">
                  <a:lumMod val="75000"/>
                </a:schemeClr>
              </a:solidFill>
            </a:rPr>
            <a:t>+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accent5">
                  <a:lumMod val="75000"/>
                </a:schemeClr>
              </a:solidFill>
            </a:rPr>
            <a:t>195 </a:t>
          </a:r>
          <a:r>
            <a:rPr lang="ru-RU" sz="2000" b="1" kern="1200" dirty="0" smtClean="0">
              <a:solidFill>
                <a:schemeClr val="accent5">
                  <a:lumMod val="75000"/>
                </a:schemeClr>
              </a:solidFill>
            </a:rPr>
            <a:t>млн</a:t>
          </a:r>
          <a:r>
            <a:rPr lang="uk-UA" sz="2000" b="1" kern="1200" smtClean="0">
              <a:solidFill>
                <a:schemeClr val="accent5">
                  <a:lumMod val="75000"/>
                </a:schemeClr>
              </a:solidFill>
            </a:rPr>
            <a:t>.грн.</a:t>
          </a:r>
          <a:endParaRPr lang="uk-UA" sz="2000" b="1" kern="1200" dirty="0" smtClean="0">
            <a:solidFill>
              <a:schemeClr val="accent5">
                <a:lumMod val="75000"/>
              </a:schemeClr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/>
        </a:p>
      </dsp:txBody>
      <dsp:txXfrm>
        <a:off x="7930727" y="2572168"/>
        <a:ext cx="2250396" cy="20268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8BB703-A3D4-4594-B92D-EEF642BD0B99}">
      <dsp:nvSpPr>
        <dsp:cNvPr id="0" name=""/>
        <dsp:cNvSpPr/>
      </dsp:nvSpPr>
      <dsp:spPr>
        <a:xfrm>
          <a:off x="6294734" y="4476192"/>
          <a:ext cx="73694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36947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644784" y="4503488"/>
        <a:ext cx="36847" cy="36847"/>
      </dsp:txXfrm>
    </dsp:sp>
    <dsp:sp modelId="{1D1A2C69-DA28-44A7-AD30-43380AF05321}">
      <dsp:nvSpPr>
        <dsp:cNvPr id="0" name=""/>
        <dsp:cNvSpPr/>
      </dsp:nvSpPr>
      <dsp:spPr>
        <a:xfrm>
          <a:off x="1873049" y="3117668"/>
          <a:ext cx="736947" cy="14042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8473" y="0"/>
              </a:lnTo>
              <a:lnTo>
                <a:pt x="368473" y="1404244"/>
              </a:lnTo>
              <a:lnTo>
                <a:pt x="736947" y="140424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2201876" y="3780143"/>
        <a:ext cx="79293" cy="79293"/>
      </dsp:txXfrm>
    </dsp:sp>
    <dsp:sp modelId="{6B3697B3-6848-4F51-A378-C1DB9CAA94FF}">
      <dsp:nvSpPr>
        <dsp:cNvPr id="0" name=""/>
        <dsp:cNvSpPr/>
      </dsp:nvSpPr>
      <dsp:spPr>
        <a:xfrm>
          <a:off x="6294734" y="3071948"/>
          <a:ext cx="73694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36947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6644784" y="3099244"/>
        <a:ext cx="36847" cy="36847"/>
      </dsp:txXfrm>
    </dsp:sp>
    <dsp:sp modelId="{218ECAEB-D071-4146-8049-084AC5EB015D}">
      <dsp:nvSpPr>
        <dsp:cNvPr id="0" name=""/>
        <dsp:cNvSpPr/>
      </dsp:nvSpPr>
      <dsp:spPr>
        <a:xfrm>
          <a:off x="1873049" y="3071948"/>
          <a:ext cx="73694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36947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2223099" y="3099244"/>
        <a:ext cx="36847" cy="36847"/>
      </dsp:txXfrm>
    </dsp:sp>
    <dsp:sp modelId="{3E696A6C-24DF-4575-BF97-5EFCA7F6B295}">
      <dsp:nvSpPr>
        <dsp:cNvPr id="0" name=""/>
        <dsp:cNvSpPr/>
      </dsp:nvSpPr>
      <dsp:spPr>
        <a:xfrm>
          <a:off x="6294734" y="1667703"/>
          <a:ext cx="73694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36947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6644784" y="1694999"/>
        <a:ext cx="36847" cy="36847"/>
      </dsp:txXfrm>
    </dsp:sp>
    <dsp:sp modelId="{31333289-8557-4922-86E7-4816F4449A0C}">
      <dsp:nvSpPr>
        <dsp:cNvPr id="0" name=""/>
        <dsp:cNvSpPr/>
      </dsp:nvSpPr>
      <dsp:spPr>
        <a:xfrm>
          <a:off x="1873049" y="1713423"/>
          <a:ext cx="736947" cy="1404244"/>
        </a:xfrm>
        <a:custGeom>
          <a:avLst/>
          <a:gdLst/>
          <a:ahLst/>
          <a:cxnLst/>
          <a:rect l="0" t="0" r="0" b="0"/>
          <a:pathLst>
            <a:path>
              <a:moveTo>
                <a:pt x="0" y="1404244"/>
              </a:moveTo>
              <a:lnTo>
                <a:pt x="368473" y="1404244"/>
              </a:lnTo>
              <a:lnTo>
                <a:pt x="368473" y="0"/>
              </a:lnTo>
              <a:lnTo>
                <a:pt x="736947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2201876" y="2375898"/>
        <a:ext cx="79293" cy="79293"/>
      </dsp:txXfrm>
    </dsp:sp>
    <dsp:sp modelId="{E44F914F-DCDE-43D0-8F2D-9EAA51B87865}">
      <dsp:nvSpPr>
        <dsp:cNvPr id="0" name=""/>
        <dsp:cNvSpPr/>
      </dsp:nvSpPr>
      <dsp:spPr>
        <a:xfrm>
          <a:off x="34225" y="2183058"/>
          <a:ext cx="1808430" cy="186921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Департамент </a:t>
          </a:r>
          <a:r>
            <a:rPr lang="ru-RU" sz="1600" b="1" kern="1200" dirty="0" err="1" smtClean="0">
              <a:solidFill>
                <a:schemeClr val="tx1"/>
              </a:solidFill>
            </a:rPr>
            <a:t>житлового</a:t>
          </a:r>
          <a:r>
            <a:rPr lang="ru-RU" sz="1600" b="1" kern="1200" dirty="0" smtClean="0">
              <a:solidFill>
                <a:schemeClr val="tx1"/>
              </a:solidFill>
            </a:rPr>
            <a:t> </a:t>
          </a:r>
          <a:r>
            <a:rPr lang="ru-RU" sz="1600" b="1" kern="1200" dirty="0" err="1" smtClean="0">
              <a:solidFill>
                <a:schemeClr val="tx1"/>
              </a:solidFill>
            </a:rPr>
            <a:t>господарства</a:t>
          </a:r>
          <a:r>
            <a:rPr lang="ru-RU" sz="1600" b="1" kern="1200" dirty="0" smtClean="0">
              <a:solidFill>
                <a:schemeClr val="tx1"/>
              </a:solidFill>
            </a:rPr>
            <a:t> та </a:t>
          </a:r>
          <a:r>
            <a:rPr lang="ru-RU" sz="1600" b="1" kern="1200" dirty="0" err="1" smtClean="0">
              <a:solidFill>
                <a:schemeClr val="tx1"/>
              </a:solidFill>
            </a:rPr>
            <a:t>інфраструктури</a:t>
          </a:r>
          <a:r>
            <a:rPr lang="ru-RU" sz="1400" kern="1200" dirty="0" smtClean="0"/>
            <a:t>	</a:t>
          </a:r>
          <a:endParaRPr lang="ru-RU" sz="1400" kern="1200" dirty="0"/>
        </a:p>
      </dsp:txBody>
      <dsp:txXfrm>
        <a:off x="34225" y="2183058"/>
        <a:ext cx="1808430" cy="1869218"/>
      </dsp:txXfrm>
    </dsp:sp>
    <dsp:sp modelId="{141F950A-6A49-4BEA-B655-394F5378A65C}">
      <dsp:nvSpPr>
        <dsp:cNvPr id="0" name=""/>
        <dsp:cNvSpPr/>
      </dsp:nvSpPr>
      <dsp:spPr>
        <a:xfrm>
          <a:off x="2609996" y="1151725"/>
          <a:ext cx="3684737" cy="112339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Дороги та </a:t>
          </a:r>
          <a:r>
            <a:rPr lang="ru-RU" sz="2000" b="1" kern="1200" dirty="0" err="1" smtClean="0">
              <a:solidFill>
                <a:schemeClr val="tx1"/>
              </a:solidFill>
            </a:rPr>
            <a:t>велодоріжки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2609996" y="1151725"/>
        <a:ext cx="3684737" cy="1123395"/>
      </dsp:txXfrm>
    </dsp:sp>
    <dsp:sp modelId="{D2571136-A0F0-4D9C-9FCA-95B98358D719}">
      <dsp:nvSpPr>
        <dsp:cNvPr id="0" name=""/>
        <dsp:cNvSpPr/>
      </dsp:nvSpPr>
      <dsp:spPr>
        <a:xfrm>
          <a:off x="7031682" y="1151725"/>
          <a:ext cx="3684737" cy="112339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80 млн. грн.;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C00000"/>
              </a:solidFill>
            </a:rPr>
            <a:t>в </a:t>
          </a:r>
          <a:r>
            <a:rPr lang="ru-RU" sz="1600" b="1" kern="1200" dirty="0" err="1" smtClean="0">
              <a:solidFill>
                <a:srgbClr val="C00000"/>
              </a:solidFill>
            </a:rPr>
            <a:t>т.ч</a:t>
          </a:r>
          <a:r>
            <a:rPr lang="ru-RU" sz="1600" b="1" kern="1200" dirty="0" smtClean="0">
              <a:solidFill>
                <a:srgbClr val="C00000"/>
              </a:solidFill>
            </a:rPr>
            <a:t>. </a:t>
          </a:r>
          <a:r>
            <a:rPr lang="ru-RU" sz="1600" b="1" kern="1200" dirty="0" err="1" smtClean="0">
              <a:solidFill>
                <a:srgbClr val="C00000"/>
              </a:solidFill>
            </a:rPr>
            <a:t>заборгованість</a:t>
          </a:r>
          <a:r>
            <a:rPr lang="ru-RU" sz="1600" b="1" kern="1200" dirty="0" smtClean="0">
              <a:solidFill>
                <a:srgbClr val="C00000"/>
              </a:solidFill>
            </a:rPr>
            <a:t> за </a:t>
          </a:r>
          <a:r>
            <a:rPr lang="ru-RU" sz="1600" b="1" kern="1200" dirty="0" err="1" smtClean="0">
              <a:solidFill>
                <a:srgbClr val="C00000"/>
              </a:solidFill>
            </a:rPr>
            <a:t>виконані</a:t>
          </a:r>
          <a:r>
            <a:rPr lang="ru-RU" sz="1600" b="1" kern="1200" dirty="0" smtClean="0">
              <a:solidFill>
                <a:srgbClr val="C00000"/>
              </a:solidFill>
            </a:rPr>
            <a:t> </a:t>
          </a:r>
          <a:r>
            <a:rPr lang="ru-RU" sz="1600" b="1" kern="1200" dirty="0" err="1" smtClean="0">
              <a:solidFill>
                <a:srgbClr val="C00000"/>
              </a:solidFill>
            </a:rPr>
            <a:t>роботи</a:t>
          </a:r>
          <a:endParaRPr lang="ru-RU" sz="1600" b="1" kern="1200" dirty="0" smtClean="0">
            <a:solidFill>
              <a:srgbClr val="C00000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solidFill>
                <a:srgbClr val="C00000"/>
              </a:solidFill>
            </a:rPr>
            <a:t>50 млн. грн.</a:t>
          </a:r>
          <a:endParaRPr lang="ru-RU" sz="1600" b="1" u="sng" kern="1200" dirty="0">
            <a:solidFill>
              <a:srgbClr val="C00000"/>
            </a:solidFill>
          </a:endParaRPr>
        </a:p>
      </dsp:txBody>
      <dsp:txXfrm>
        <a:off x="7031682" y="1151725"/>
        <a:ext cx="3684737" cy="1123395"/>
      </dsp:txXfrm>
    </dsp:sp>
    <dsp:sp modelId="{7E6768B3-0BB4-4D7A-A38D-DA30DAF18E46}">
      <dsp:nvSpPr>
        <dsp:cNvPr id="0" name=""/>
        <dsp:cNvSpPr/>
      </dsp:nvSpPr>
      <dsp:spPr>
        <a:xfrm>
          <a:off x="2609996" y="2555970"/>
          <a:ext cx="3684737" cy="112339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>
              <a:solidFill>
                <a:schemeClr val="tx1"/>
              </a:solidFill>
            </a:rPr>
            <a:t>Житлове</a:t>
          </a:r>
          <a:r>
            <a:rPr lang="ru-RU" sz="2000" b="1" kern="1200" dirty="0" smtClean="0">
              <a:solidFill>
                <a:schemeClr val="tx1"/>
              </a:solidFill>
            </a:rPr>
            <a:t> </a:t>
          </a:r>
          <a:r>
            <a:rPr lang="ru-RU" sz="2000" b="1" kern="1200" dirty="0" err="1" smtClean="0">
              <a:solidFill>
                <a:schemeClr val="tx1"/>
              </a:solidFill>
            </a:rPr>
            <a:t>господарство</a:t>
          </a:r>
          <a:r>
            <a:rPr lang="ru-RU" sz="2000" b="1" kern="1200" dirty="0" smtClean="0">
              <a:solidFill>
                <a:schemeClr val="tx1"/>
              </a:solidFill>
            </a:rPr>
            <a:t> 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2609996" y="2555970"/>
        <a:ext cx="3684737" cy="1123395"/>
      </dsp:txXfrm>
    </dsp:sp>
    <dsp:sp modelId="{9CB1B8D1-A816-4237-A930-D81B785662DD}">
      <dsp:nvSpPr>
        <dsp:cNvPr id="0" name=""/>
        <dsp:cNvSpPr/>
      </dsp:nvSpPr>
      <dsp:spPr>
        <a:xfrm>
          <a:off x="7031682" y="2555970"/>
          <a:ext cx="3684737" cy="112339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40,2 млн. грн.;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C00000"/>
              </a:solidFill>
            </a:rPr>
            <a:t>в </a:t>
          </a:r>
          <a:r>
            <a:rPr lang="ru-RU" sz="1600" b="1" kern="1200" dirty="0" err="1" smtClean="0">
              <a:solidFill>
                <a:srgbClr val="C00000"/>
              </a:solidFill>
            </a:rPr>
            <a:t>т.ч</a:t>
          </a:r>
          <a:r>
            <a:rPr lang="ru-RU" sz="1600" b="1" kern="1200" dirty="0" smtClean="0">
              <a:solidFill>
                <a:srgbClr val="C00000"/>
              </a:solidFill>
            </a:rPr>
            <a:t>. </a:t>
          </a:r>
          <a:r>
            <a:rPr lang="ru-RU" sz="1600" b="1" kern="1200" dirty="0" err="1" smtClean="0">
              <a:solidFill>
                <a:srgbClr val="C00000"/>
              </a:solidFill>
            </a:rPr>
            <a:t>заборгованість</a:t>
          </a:r>
          <a:r>
            <a:rPr lang="ru-RU" sz="1600" b="1" kern="1200" dirty="0" smtClean="0">
              <a:solidFill>
                <a:srgbClr val="C00000"/>
              </a:solidFill>
            </a:rPr>
            <a:t> за </a:t>
          </a:r>
          <a:r>
            <a:rPr lang="ru-RU" sz="1600" b="1" kern="1200" dirty="0" err="1" smtClean="0">
              <a:solidFill>
                <a:srgbClr val="C00000"/>
              </a:solidFill>
            </a:rPr>
            <a:t>виконані</a:t>
          </a:r>
          <a:r>
            <a:rPr lang="ru-RU" sz="1600" b="1" kern="1200" dirty="0" smtClean="0">
              <a:solidFill>
                <a:srgbClr val="C00000"/>
              </a:solidFill>
            </a:rPr>
            <a:t> </a:t>
          </a:r>
          <a:r>
            <a:rPr lang="ru-RU" sz="1600" b="1" kern="1200" dirty="0" err="1" smtClean="0">
              <a:solidFill>
                <a:srgbClr val="C00000"/>
              </a:solidFill>
            </a:rPr>
            <a:t>роботи</a:t>
          </a:r>
          <a:r>
            <a:rPr lang="ru-RU" sz="1600" b="1" kern="1200" dirty="0" smtClean="0">
              <a:solidFill>
                <a:srgbClr val="C00000"/>
              </a:solidFill>
            </a:rPr>
            <a:t>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solidFill>
                <a:srgbClr val="C00000"/>
              </a:solidFill>
            </a:rPr>
            <a:t>10,3 млн. грн.; </a:t>
          </a:r>
          <a:endParaRPr lang="ru-RU" sz="1600" b="1" u="sng" kern="1200" dirty="0">
            <a:solidFill>
              <a:srgbClr val="C00000"/>
            </a:solidFill>
          </a:endParaRPr>
        </a:p>
      </dsp:txBody>
      <dsp:txXfrm>
        <a:off x="7031682" y="2555970"/>
        <a:ext cx="3684737" cy="1123395"/>
      </dsp:txXfrm>
    </dsp:sp>
    <dsp:sp modelId="{E862C867-C882-4264-9668-58860B4C81A7}">
      <dsp:nvSpPr>
        <dsp:cNvPr id="0" name=""/>
        <dsp:cNvSpPr/>
      </dsp:nvSpPr>
      <dsp:spPr>
        <a:xfrm>
          <a:off x="2609996" y="3960214"/>
          <a:ext cx="3684737" cy="112339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>
              <a:solidFill>
                <a:schemeClr val="tx1"/>
              </a:solidFill>
            </a:rPr>
            <a:t>Світлофорні</a:t>
          </a:r>
          <a:r>
            <a:rPr lang="ru-RU" sz="2000" b="1" kern="1200" dirty="0" smtClean="0">
              <a:solidFill>
                <a:schemeClr val="tx1"/>
              </a:solidFill>
            </a:rPr>
            <a:t> об</a:t>
          </a:r>
          <a:r>
            <a:rPr lang="en-US" sz="2000" b="1" kern="1200" dirty="0" smtClean="0">
              <a:solidFill>
                <a:schemeClr val="tx1"/>
              </a:solidFill>
            </a:rPr>
            <a:t>’</a:t>
          </a:r>
          <a:r>
            <a:rPr lang="uk-UA" sz="2000" b="1" kern="1200" dirty="0" err="1" smtClean="0">
              <a:solidFill>
                <a:schemeClr val="tx1"/>
              </a:solidFill>
            </a:rPr>
            <a:t>єкти</a:t>
          </a:r>
          <a:r>
            <a:rPr lang="uk-UA" sz="2000" b="1" kern="1200" dirty="0" smtClean="0">
              <a:solidFill>
                <a:schemeClr val="tx1"/>
              </a:solidFill>
            </a:rPr>
            <a:t>, освітлення, тощо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2609996" y="3960214"/>
        <a:ext cx="3684737" cy="1123395"/>
      </dsp:txXfrm>
    </dsp:sp>
    <dsp:sp modelId="{F8839D44-D829-4807-BF2B-A54E2C1DE411}">
      <dsp:nvSpPr>
        <dsp:cNvPr id="0" name=""/>
        <dsp:cNvSpPr/>
      </dsp:nvSpPr>
      <dsp:spPr>
        <a:xfrm>
          <a:off x="7031682" y="3960214"/>
          <a:ext cx="3684737" cy="112339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9,8 млн. грн.;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C00000"/>
              </a:solidFill>
            </a:rPr>
            <a:t>в </a:t>
          </a:r>
          <a:r>
            <a:rPr lang="ru-RU" sz="1600" b="1" kern="1200" dirty="0" err="1" smtClean="0">
              <a:solidFill>
                <a:srgbClr val="C00000"/>
              </a:solidFill>
            </a:rPr>
            <a:t>т.ч</a:t>
          </a:r>
          <a:r>
            <a:rPr lang="ru-RU" sz="1600" b="1" kern="1200" dirty="0" smtClean="0">
              <a:solidFill>
                <a:srgbClr val="C00000"/>
              </a:solidFill>
            </a:rPr>
            <a:t>. </a:t>
          </a:r>
          <a:r>
            <a:rPr lang="ru-RU" sz="1600" b="1" kern="1200" dirty="0" err="1" smtClean="0">
              <a:solidFill>
                <a:srgbClr val="C00000"/>
              </a:solidFill>
            </a:rPr>
            <a:t>заборгованість</a:t>
          </a:r>
          <a:r>
            <a:rPr lang="ru-RU" sz="1600" b="1" kern="1200" dirty="0" smtClean="0">
              <a:solidFill>
                <a:srgbClr val="C00000"/>
              </a:solidFill>
            </a:rPr>
            <a:t> за </a:t>
          </a:r>
          <a:r>
            <a:rPr lang="ru-RU" sz="1600" b="1" kern="1200" dirty="0" err="1" smtClean="0">
              <a:solidFill>
                <a:srgbClr val="C00000"/>
              </a:solidFill>
            </a:rPr>
            <a:t>виконані</a:t>
          </a:r>
          <a:r>
            <a:rPr lang="ru-RU" sz="1600" b="1" kern="1200" dirty="0" smtClean="0">
              <a:solidFill>
                <a:srgbClr val="C00000"/>
              </a:solidFill>
            </a:rPr>
            <a:t> </a:t>
          </a:r>
          <a:r>
            <a:rPr lang="ru-RU" sz="1600" b="1" kern="1200" dirty="0" err="1" smtClean="0">
              <a:solidFill>
                <a:srgbClr val="C00000"/>
              </a:solidFill>
            </a:rPr>
            <a:t>роботи</a:t>
          </a:r>
          <a:r>
            <a:rPr lang="ru-RU" sz="1600" b="1" kern="1200" dirty="0" smtClean="0">
              <a:solidFill>
                <a:srgbClr val="C00000"/>
              </a:solidFill>
            </a:rPr>
            <a:t>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solidFill>
                <a:srgbClr val="C00000"/>
              </a:solidFill>
            </a:rPr>
            <a:t>0,7 млн. грн.;</a:t>
          </a:r>
          <a:endParaRPr lang="ru-RU" sz="1600" b="1" u="sng" kern="1200" dirty="0">
            <a:solidFill>
              <a:srgbClr val="C00000"/>
            </a:solidFill>
          </a:endParaRPr>
        </a:p>
      </dsp:txBody>
      <dsp:txXfrm>
        <a:off x="7031682" y="3960214"/>
        <a:ext cx="3684737" cy="11233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F4D6C9-3FDF-464C-899F-D586C71B31A8}">
      <dsp:nvSpPr>
        <dsp:cNvPr id="0" name=""/>
        <dsp:cNvSpPr/>
      </dsp:nvSpPr>
      <dsp:spPr>
        <a:xfrm rot="5400000">
          <a:off x="-272397" y="570346"/>
          <a:ext cx="2352446" cy="1646712"/>
        </a:xfrm>
        <a:prstGeom prst="chevron">
          <a:avLst/>
        </a:prstGeom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Основні доходи</a:t>
          </a:r>
          <a:endParaRPr lang="ru-RU" sz="2400" kern="1200" dirty="0"/>
        </a:p>
      </dsp:txBody>
      <dsp:txXfrm rot="-5400000">
        <a:off x="80470" y="1040835"/>
        <a:ext cx="1646712" cy="705734"/>
      </dsp:txXfrm>
    </dsp:sp>
    <dsp:sp modelId="{A9F790BF-0E53-4840-B8C8-3A05202A88DD}">
      <dsp:nvSpPr>
        <dsp:cNvPr id="0" name=""/>
        <dsp:cNvSpPr/>
      </dsp:nvSpPr>
      <dsp:spPr>
        <a:xfrm rot="5400000">
          <a:off x="4017718" y="-2049127"/>
          <a:ext cx="1957480" cy="6055735"/>
        </a:xfrm>
        <a:prstGeom prst="round2Same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noProof="0" dirty="0" smtClean="0"/>
            <a:t>Реалізація теплової енергії</a:t>
          </a:r>
          <a:endParaRPr lang="uk-UA" sz="2400" kern="1200" noProof="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noProof="0" dirty="0" smtClean="0"/>
            <a:t>Підкачка холодної води</a:t>
          </a:r>
          <a:endParaRPr lang="uk-UA" sz="2400" kern="1200" noProof="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noProof="0" dirty="0" smtClean="0"/>
            <a:t>Інша реалізація (е/е.  субабонентам, ТУ, відшкодування орендарями  е/е., води, земельного податку, тощо)</a:t>
          </a:r>
          <a:endParaRPr lang="uk-UA" sz="2400" kern="1200" noProof="0" dirty="0"/>
        </a:p>
      </dsp:txBody>
      <dsp:txXfrm rot="-5400000">
        <a:off x="1968591" y="95556"/>
        <a:ext cx="5960179" cy="1766368"/>
      </dsp:txXfrm>
    </dsp:sp>
    <dsp:sp modelId="{E541E8BE-7DFC-43A8-8DBE-D578E8ABA4FA}">
      <dsp:nvSpPr>
        <dsp:cNvPr id="0" name=""/>
        <dsp:cNvSpPr/>
      </dsp:nvSpPr>
      <dsp:spPr>
        <a:xfrm rot="5400000">
          <a:off x="-272397" y="2652078"/>
          <a:ext cx="2352446" cy="1646712"/>
        </a:xfrm>
        <a:prstGeom prst="chevron">
          <a:avLst/>
        </a:prstGeom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Основні витрати</a:t>
          </a:r>
          <a:endParaRPr lang="ru-RU" sz="2400" kern="1200" dirty="0"/>
        </a:p>
      </dsp:txBody>
      <dsp:txXfrm rot="-5400000">
        <a:off x="80470" y="3122567"/>
        <a:ext cx="1646712" cy="705734"/>
      </dsp:txXfrm>
    </dsp:sp>
    <dsp:sp modelId="{6D8E6ACD-16D7-474F-81B1-38856B187BB4}">
      <dsp:nvSpPr>
        <dsp:cNvPr id="0" name=""/>
        <dsp:cNvSpPr/>
      </dsp:nvSpPr>
      <dsp:spPr>
        <a:xfrm rot="5400000">
          <a:off x="4151443" y="175207"/>
          <a:ext cx="1529090" cy="5777097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/>
            <a:t>Витрати на оплату праці</a:t>
          </a:r>
          <a:endParaRPr lang="uk-UA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/>
            <a:t>Витрати на паливо та енергію</a:t>
          </a:r>
          <a:endParaRPr lang="uk-UA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noProof="0" dirty="0" smtClean="0"/>
            <a:t>Витрати на матеріали та воду</a:t>
          </a:r>
          <a:endParaRPr lang="uk-UA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/>
            <a:t>Видатки на </a:t>
          </a:r>
          <a:r>
            <a:rPr lang="uk-UA" sz="2400" kern="1200" noProof="0" dirty="0" smtClean="0"/>
            <a:t>обслуговування</a:t>
          </a:r>
          <a:endParaRPr lang="uk-UA" sz="2400" kern="1200" dirty="0"/>
        </a:p>
      </dsp:txBody>
      <dsp:txXfrm rot="-5400000">
        <a:off x="2027440" y="2373854"/>
        <a:ext cx="5702453" cy="13798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F4D6C9-3FDF-464C-899F-D586C71B31A8}">
      <dsp:nvSpPr>
        <dsp:cNvPr id="0" name=""/>
        <dsp:cNvSpPr/>
      </dsp:nvSpPr>
      <dsp:spPr>
        <a:xfrm rot="5400000">
          <a:off x="-405590" y="406630"/>
          <a:ext cx="2703938" cy="1892757"/>
        </a:xfrm>
        <a:prstGeom prst="chevron">
          <a:avLst/>
        </a:prstGeom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Основні доходи</a:t>
          </a:r>
          <a:endParaRPr lang="ru-RU" sz="2400" kern="1200" dirty="0"/>
        </a:p>
      </dsp:txBody>
      <dsp:txXfrm rot="-5400000">
        <a:off x="1" y="947419"/>
        <a:ext cx="1892757" cy="811181"/>
      </dsp:txXfrm>
    </dsp:sp>
    <dsp:sp modelId="{A9F790BF-0E53-4840-B8C8-3A05202A88DD}">
      <dsp:nvSpPr>
        <dsp:cNvPr id="0" name=""/>
        <dsp:cNvSpPr/>
      </dsp:nvSpPr>
      <dsp:spPr>
        <a:xfrm rot="5400000">
          <a:off x="4421389" y="-2528632"/>
          <a:ext cx="1757560" cy="6814824"/>
        </a:xfrm>
        <a:prstGeom prst="round2Same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noProof="0" dirty="0" smtClean="0"/>
            <a:t>Реалізація теплової енергії</a:t>
          </a:r>
          <a:endParaRPr lang="uk-UA" sz="2400" kern="1200" noProof="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noProof="0" dirty="0" smtClean="0"/>
            <a:t>Інша реалізація робіт, послуг</a:t>
          </a:r>
          <a:endParaRPr lang="uk-UA" sz="2400" kern="1200" noProof="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noProof="0" dirty="0" smtClean="0"/>
            <a:t>Послуги лабораторії</a:t>
          </a:r>
          <a:endParaRPr lang="uk-UA" sz="2400" kern="1200" noProof="0" dirty="0"/>
        </a:p>
      </dsp:txBody>
      <dsp:txXfrm rot="-5400000">
        <a:off x="1892758" y="85796"/>
        <a:ext cx="6729027" cy="1585966"/>
      </dsp:txXfrm>
    </dsp:sp>
    <dsp:sp modelId="{E541E8BE-7DFC-43A8-8DBE-D578E8ABA4FA}">
      <dsp:nvSpPr>
        <dsp:cNvPr id="0" name=""/>
        <dsp:cNvSpPr/>
      </dsp:nvSpPr>
      <dsp:spPr>
        <a:xfrm rot="5400000">
          <a:off x="-405590" y="2828081"/>
          <a:ext cx="2703938" cy="1892757"/>
        </a:xfrm>
        <a:prstGeom prst="chevron">
          <a:avLst/>
        </a:prstGeom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Основні витрати</a:t>
          </a:r>
          <a:endParaRPr lang="ru-RU" sz="2400" kern="1200" dirty="0"/>
        </a:p>
      </dsp:txBody>
      <dsp:txXfrm rot="-5400000">
        <a:off x="1" y="3368870"/>
        <a:ext cx="1892757" cy="811181"/>
      </dsp:txXfrm>
    </dsp:sp>
    <dsp:sp modelId="{6D8E6ACD-16D7-474F-81B1-38856B187BB4}">
      <dsp:nvSpPr>
        <dsp:cNvPr id="0" name=""/>
        <dsp:cNvSpPr/>
      </dsp:nvSpPr>
      <dsp:spPr>
        <a:xfrm rot="5400000">
          <a:off x="4421389" y="-106141"/>
          <a:ext cx="1757560" cy="6814824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noProof="0" dirty="0" smtClean="0"/>
            <a:t>Витрати на оплату праці</a:t>
          </a:r>
          <a:endParaRPr lang="uk-UA" sz="2400" kern="1200" noProof="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/>
            <a:t>Витрати на паливо та енергію</a:t>
          </a:r>
          <a:endParaRPr lang="uk-UA" sz="2400" kern="1200" noProof="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noProof="0" dirty="0" smtClean="0"/>
            <a:t>Витрати на матеріали та воду</a:t>
          </a:r>
          <a:endParaRPr lang="uk-UA" sz="2400" kern="1200" noProof="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noProof="0" dirty="0" smtClean="0"/>
            <a:t>Витрати на обслуговування</a:t>
          </a:r>
          <a:endParaRPr lang="uk-UA" sz="2400" kern="1200" noProof="0" dirty="0"/>
        </a:p>
      </dsp:txBody>
      <dsp:txXfrm rot="-5400000">
        <a:off x="1892758" y="2508287"/>
        <a:ext cx="6729027" cy="15859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F4D6C9-3FDF-464C-899F-D586C71B31A8}">
      <dsp:nvSpPr>
        <dsp:cNvPr id="0" name=""/>
        <dsp:cNvSpPr/>
      </dsp:nvSpPr>
      <dsp:spPr>
        <a:xfrm rot="5400000">
          <a:off x="-383732" y="388105"/>
          <a:ext cx="2558213" cy="1790749"/>
        </a:xfrm>
        <a:prstGeom prst="chevron">
          <a:avLst/>
        </a:prstGeom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Основні доходи</a:t>
          </a:r>
          <a:endParaRPr lang="ru-RU" sz="2400" kern="1200" dirty="0"/>
        </a:p>
      </dsp:txBody>
      <dsp:txXfrm rot="-5400000">
        <a:off x="1" y="899748"/>
        <a:ext cx="1790749" cy="767464"/>
      </dsp:txXfrm>
    </dsp:sp>
    <dsp:sp modelId="{A9F790BF-0E53-4840-B8C8-3A05202A88DD}">
      <dsp:nvSpPr>
        <dsp:cNvPr id="0" name=""/>
        <dsp:cNvSpPr/>
      </dsp:nvSpPr>
      <dsp:spPr>
        <a:xfrm rot="5400000">
          <a:off x="4396964" y="-2606214"/>
          <a:ext cx="1662838" cy="6875268"/>
        </a:xfrm>
        <a:prstGeom prst="round2Same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noProof="0" dirty="0" smtClean="0"/>
            <a:t>Водопостачання та водовідведення</a:t>
          </a:r>
          <a:endParaRPr lang="uk-UA" sz="2400" kern="1200" noProof="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noProof="0" dirty="0" smtClean="0"/>
            <a:t>Розбавлення стічних вод</a:t>
          </a:r>
          <a:endParaRPr lang="uk-UA" sz="2400" kern="1200" noProof="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noProof="0" dirty="0" smtClean="0"/>
            <a:t>Виконання технічних умов</a:t>
          </a:r>
          <a:endParaRPr lang="uk-UA" sz="2400" kern="1200" noProof="0" dirty="0"/>
        </a:p>
      </dsp:txBody>
      <dsp:txXfrm rot="-5400000">
        <a:off x="1790750" y="81173"/>
        <a:ext cx="6794095" cy="1500492"/>
      </dsp:txXfrm>
    </dsp:sp>
    <dsp:sp modelId="{E541E8BE-7DFC-43A8-8DBE-D578E8ABA4FA}">
      <dsp:nvSpPr>
        <dsp:cNvPr id="0" name=""/>
        <dsp:cNvSpPr/>
      </dsp:nvSpPr>
      <dsp:spPr>
        <a:xfrm rot="5400000">
          <a:off x="-383732" y="2663308"/>
          <a:ext cx="2558213" cy="1790749"/>
        </a:xfrm>
        <a:prstGeom prst="chevron">
          <a:avLst/>
        </a:prstGeom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Основні витрати</a:t>
          </a:r>
          <a:endParaRPr lang="ru-RU" sz="2400" kern="1200" dirty="0"/>
        </a:p>
      </dsp:txBody>
      <dsp:txXfrm rot="-5400000">
        <a:off x="1" y="3174951"/>
        <a:ext cx="1790749" cy="767464"/>
      </dsp:txXfrm>
    </dsp:sp>
    <dsp:sp modelId="{6D8E6ACD-16D7-474F-81B1-38856B187BB4}">
      <dsp:nvSpPr>
        <dsp:cNvPr id="0" name=""/>
        <dsp:cNvSpPr/>
      </dsp:nvSpPr>
      <dsp:spPr>
        <a:xfrm rot="5400000">
          <a:off x="4396964" y="-326638"/>
          <a:ext cx="1662838" cy="6875268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noProof="0" dirty="0" smtClean="0"/>
            <a:t>Витрати на оплату праці</a:t>
          </a:r>
          <a:endParaRPr lang="uk-UA" sz="2400" kern="1200" noProof="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noProof="0" dirty="0" smtClean="0"/>
            <a:t>Видатки на матеріали та воду</a:t>
          </a:r>
          <a:endParaRPr lang="uk-UA" sz="2400" kern="1200" noProof="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noProof="0" dirty="0" smtClean="0"/>
            <a:t>Видатки на обслуговування</a:t>
          </a:r>
          <a:endParaRPr lang="uk-UA" sz="2400" kern="1200" noProof="0" dirty="0"/>
        </a:p>
      </dsp:txBody>
      <dsp:txXfrm rot="-5400000">
        <a:off x="1790750" y="2360749"/>
        <a:ext cx="6794095" cy="150049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A32447-F933-4161-B9E7-031638F1FE00}">
      <dsp:nvSpPr>
        <dsp:cNvPr id="0" name=""/>
        <dsp:cNvSpPr/>
      </dsp:nvSpPr>
      <dsp:spPr>
        <a:xfrm rot="5400000">
          <a:off x="-348362" y="352284"/>
          <a:ext cx="2322415" cy="1625690"/>
        </a:xfrm>
        <a:prstGeom prst="chevron">
          <a:avLst/>
        </a:prstGeom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noProof="0" dirty="0" smtClean="0"/>
            <a:t>Основні доходи</a:t>
          </a:r>
          <a:endParaRPr lang="uk-UA" sz="2400" kern="1200" noProof="0" dirty="0"/>
        </a:p>
      </dsp:txBody>
      <dsp:txXfrm rot="-5400000">
        <a:off x="1" y="816766"/>
        <a:ext cx="1625690" cy="696725"/>
      </dsp:txXfrm>
    </dsp:sp>
    <dsp:sp modelId="{CE2CC95B-81C2-4113-ACB3-F282641197B5}">
      <dsp:nvSpPr>
        <dsp:cNvPr id="0" name=""/>
        <dsp:cNvSpPr/>
      </dsp:nvSpPr>
      <dsp:spPr>
        <a:xfrm rot="5400000">
          <a:off x="4484190" y="-2854578"/>
          <a:ext cx="1510363" cy="7227363"/>
        </a:xfrm>
        <a:prstGeom prst="round2Same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noProof="0" dirty="0" smtClean="0"/>
            <a:t>Дохід від надання послуг з перевезення пасажирів</a:t>
          </a:r>
          <a:endParaRPr lang="uk-UA" sz="2400" kern="1200" noProof="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noProof="0" dirty="0" smtClean="0"/>
            <a:t>Штрафні квитанції</a:t>
          </a:r>
          <a:endParaRPr lang="uk-UA" sz="2400" kern="1200" noProof="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noProof="0" dirty="0" smtClean="0"/>
            <a:t>Дохід від евакуатора</a:t>
          </a:r>
          <a:endParaRPr lang="uk-UA" sz="2400" kern="1200" noProof="0" dirty="0"/>
        </a:p>
      </dsp:txBody>
      <dsp:txXfrm rot="-5400000">
        <a:off x="1625690" y="77652"/>
        <a:ext cx="7153633" cy="1362903"/>
      </dsp:txXfrm>
    </dsp:sp>
    <dsp:sp modelId="{EB65857F-7219-4B1A-93B9-61DF7066E6D5}">
      <dsp:nvSpPr>
        <dsp:cNvPr id="0" name=""/>
        <dsp:cNvSpPr/>
      </dsp:nvSpPr>
      <dsp:spPr>
        <a:xfrm rot="5400000">
          <a:off x="-348362" y="2389874"/>
          <a:ext cx="2322415" cy="1625690"/>
        </a:xfrm>
        <a:prstGeom prst="chevron">
          <a:avLst/>
        </a:prstGeom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noProof="0" dirty="0" smtClean="0"/>
            <a:t>Основні витрати</a:t>
          </a:r>
          <a:endParaRPr lang="uk-UA" sz="2400" kern="1200" noProof="0" dirty="0"/>
        </a:p>
      </dsp:txBody>
      <dsp:txXfrm rot="-5400000">
        <a:off x="1" y="2854356"/>
        <a:ext cx="1625690" cy="696725"/>
      </dsp:txXfrm>
    </dsp:sp>
    <dsp:sp modelId="{AB05F9D9-DCE4-4BA5-9CA1-CBA2AF8557B2}">
      <dsp:nvSpPr>
        <dsp:cNvPr id="0" name=""/>
        <dsp:cNvSpPr/>
      </dsp:nvSpPr>
      <dsp:spPr>
        <a:xfrm rot="5400000">
          <a:off x="4484587" y="-817384"/>
          <a:ext cx="1509569" cy="7227363"/>
        </a:xfrm>
        <a:prstGeom prst="round2Same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noProof="0" dirty="0" smtClean="0"/>
            <a:t>Витрати на оплату праці</a:t>
          </a:r>
          <a:endParaRPr lang="uk-UA" sz="2400" kern="1200" noProof="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noProof="0" dirty="0" smtClean="0"/>
            <a:t>Видатки на обслуговування (електрична енергія, запчастини, ремонт електротранспорту)</a:t>
          </a:r>
          <a:endParaRPr lang="uk-UA" sz="2400" kern="1200" noProof="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noProof="0" dirty="0" smtClean="0"/>
            <a:t>Ремонт та утримання колії.</a:t>
          </a:r>
          <a:endParaRPr lang="uk-UA" sz="2400" kern="1200" noProof="0" dirty="0"/>
        </a:p>
      </dsp:txBody>
      <dsp:txXfrm rot="-5400000">
        <a:off x="1625691" y="2115203"/>
        <a:ext cx="7153672" cy="136218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9F1C52-04DB-4498-AD2F-4459FB92ED26}">
      <dsp:nvSpPr>
        <dsp:cNvPr id="0" name=""/>
        <dsp:cNvSpPr/>
      </dsp:nvSpPr>
      <dsp:spPr>
        <a:xfrm rot="5400000">
          <a:off x="-364206" y="369716"/>
          <a:ext cx="2428046" cy="1699632"/>
        </a:xfrm>
        <a:prstGeom prst="chevron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noProof="0" dirty="0" smtClean="0"/>
            <a:t>Основні доходи</a:t>
          </a:r>
          <a:endParaRPr lang="uk-UA" sz="2800" kern="1200" noProof="0" dirty="0"/>
        </a:p>
      </dsp:txBody>
      <dsp:txXfrm rot="-5400000">
        <a:off x="1" y="855325"/>
        <a:ext cx="1699632" cy="728414"/>
      </dsp:txXfrm>
    </dsp:sp>
    <dsp:sp modelId="{6D682022-6102-4A4C-B84D-1D734B9B04AE}">
      <dsp:nvSpPr>
        <dsp:cNvPr id="0" name=""/>
        <dsp:cNvSpPr/>
      </dsp:nvSpPr>
      <dsp:spPr>
        <a:xfrm rot="5400000">
          <a:off x="4933622" y="-3228480"/>
          <a:ext cx="1579059" cy="8047040"/>
        </a:xfrm>
        <a:prstGeom prst="round2SameRect">
          <a:avLst/>
        </a:prstGeom>
        <a:solidFill>
          <a:schemeClr val="accent6">
            <a:lumMod val="20000"/>
            <a:lumOff val="80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2800" kern="1200" noProof="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kern="1200" noProof="0" dirty="0" smtClean="0"/>
            <a:t>Дохід від перевезення пасажирів </a:t>
          </a:r>
          <a:endParaRPr lang="uk-UA" sz="2800" kern="1200" noProof="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kern="1200" noProof="0" dirty="0" smtClean="0"/>
            <a:t>Оренда транспортних засобів</a:t>
          </a:r>
          <a:endParaRPr lang="uk-UA" sz="2800" kern="1200" noProof="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2800" kern="1200" noProof="0" dirty="0"/>
        </a:p>
      </dsp:txBody>
      <dsp:txXfrm rot="-5400000">
        <a:off x="1699632" y="82593"/>
        <a:ext cx="7969957" cy="1424893"/>
      </dsp:txXfrm>
    </dsp:sp>
    <dsp:sp modelId="{3C096AAE-C3B7-4D56-8FC7-AD0E46AE3892}">
      <dsp:nvSpPr>
        <dsp:cNvPr id="0" name=""/>
        <dsp:cNvSpPr/>
      </dsp:nvSpPr>
      <dsp:spPr>
        <a:xfrm rot="5400000">
          <a:off x="-364206" y="2513983"/>
          <a:ext cx="2428046" cy="1699632"/>
        </a:xfrm>
        <a:prstGeom prst="chevron">
          <a:avLst/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noProof="0" dirty="0" smtClean="0"/>
            <a:t>Основні витрати</a:t>
          </a:r>
          <a:endParaRPr lang="uk-UA" sz="2800" kern="1200" noProof="0" dirty="0"/>
        </a:p>
      </dsp:txBody>
      <dsp:txXfrm rot="-5400000">
        <a:off x="1" y="2999592"/>
        <a:ext cx="1699632" cy="728414"/>
      </dsp:txXfrm>
    </dsp:sp>
    <dsp:sp modelId="{59DC59DB-3A26-4574-9D26-4DD14BF33963}">
      <dsp:nvSpPr>
        <dsp:cNvPr id="0" name=""/>
        <dsp:cNvSpPr/>
      </dsp:nvSpPr>
      <dsp:spPr>
        <a:xfrm rot="5400000">
          <a:off x="4934037" y="-1084628"/>
          <a:ext cx="1578230" cy="8047040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kern="1200" noProof="0" dirty="0" smtClean="0"/>
            <a:t>Фонд оплати праці, включаючи всі податки</a:t>
          </a:r>
          <a:endParaRPr lang="uk-UA" sz="2800" kern="1200" noProof="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kern="1200" noProof="0" dirty="0" smtClean="0"/>
            <a:t>Видатки на обслуговування (ПММ, запчастини)</a:t>
          </a:r>
          <a:endParaRPr lang="uk-UA" sz="2800" kern="1200" noProof="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kern="1200" noProof="0" dirty="0" smtClean="0"/>
            <a:t>Купівля та обслуговування GPS</a:t>
          </a:r>
          <a:endParaRPr lang="uk-UA" sz="2800" kern="1200" noProof="0" dirty="0"/>
        </a:p>
      </dsp:txBody>
      <dsp:txXfrm rot="-5400000">
        <a:off x="1699633" y="2226819"/>
        <a:ext cx="7969997" cy="142414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13664D-FA76-4EA1-958F-FECA6D6F563E}">
      <dsp:nvSpPr>
        <dsp:cNvPr id="0" name=""/>
        <dsp:cNvSpPr/>
      </dsp:nvSpPr>
      <dsp:spPr>
        <a:xfrm rot="5400000">
          <a:off x="-385432" y="389198"/>
          <a:ext cx="2569548" cy="1798684"/>
        </a:xfrm>
        <a:prstGeom prst="chevron">
          <a:avLst/>
        </a:prstGeom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Основні доходи</a:t>
          </a:r>
          <a:endParaRPr lang="ru-RU" sz="2600" kern="1200" dirty="0"/>
        </a:p>
      </dsp:txBody>
      <dsp:txXfrm rot="-5400000">
        <a:off x="0" y="903108"/>
        <a:ext cx="1798684" cy="770864"/>
      </dsp:txXfrm>
    </dsp:sp>
    <dsp:sp modelId="{163C5B1E-73E4-4146-AC9E-DE51C1C7FA46}">
      <dsp:nvSpPr>
        <dsp:cNvPr id="0" name=""/>
        <dsp:cNvSpPr/>
      </dsp:nvSpPr>
      <dsp:spPr>
        <a:xfrm rot="5400000">
          <a:off x="4757847" y="-2955397"/>
          <a:ext cx="1670206" cy="7588533"/>
        </a:xfrm>
        <a:prstGeom prst="round2SameRect">
          <a:avLst/>
        </a:prstGeom>
        <a:solidFill>
          <a:schemeClr val="accent6">
            <a:lumMod val="20000"/>
            <a:lumOff val="80000"/>
          </a:schemeClr>
        </a:soli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noProof="0" dirty="0" smtClean="0"/>
            <a:t>Дохід від надання послуг з паркування</a:t>
          </a:r>
          <a:endParaRPr lang="uk-UA" sz="2400" kern="1200" noProof="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noProof="0" dirty="0" smtClean="0"/>
            <a:t>Дохід від надання послуг з технічного нагляду</a:t>
          </a:r>
          <a:endParaRPr lang="uk-UA" sz="2400" kern="1200" noProof="0" dirty="0"/>
        </a:p>
      </dsp:txBody>
      <dsp:txXfrm rot="-5400000">
        <a:off x="1798684" y="85299"/>
        <a:ext cx="7507000" cy="1507140"/>
      </dsp:txXfrm>
    </dsp:sp>
    <dsp:sp modelId="{D4588B6C-D95A-4381-BBB6-526071C9601F}">
      <dsp:nvSpPr>
        <dsp:cNvPr id="0" name=""/>
        <dsp:cNvSpPr/>
      </dsp:nvSpPr>
      <dsp:spPr>
        <a:xfrm rot="5400000">
          <a:off x="-385432" y="2675736"/>
          <a:ext cx="2569548" cy="1798684"/>
        </a:xfrm>
        <a:prstGeom prst="chevron">
          <a:avLst/>
        </a:prstGeom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Основні витрати</a:t>
          </a:r>
          <a:endParaRPr lang="ru-RU" sz="2600" kern="1200" dirty="0"/>
        </a:p>
      </dsp:txBody>
      <dsp:txXfrm rot="-5400000">
        <a:off x="0" y="3189646"/>
        <a:ext cx="1798684" cy="770864"/>
      </dsp:txXfrm>
    </dsp:sp>
    <dsp:sp modelId="{48D39D18-1D3C-4843-AE08-CBEA80081CAB}">
      <dsp:nvSpPr>
        <dsp:cNvPr id="0" name=""/>
        <dsp:cNvSpPr/>
      </dsp:nvSpPr>
      <dsp:spPr>
        <a:xfrm rot="5400000">
          <a:off x="4757847" y="-668859"/>
          <a:ext cx="1670206" cy="7588533"/>
        </a:xfrm>
        <a:prstGeom prst="round2Same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noProof="0" dirty="0" smtClean="0"/>
            <a:t>Витрати на оплату праці</a:t>
          </a:r>
          <a:endParaRPr lang="uk-UA" sz="2400" kern="1200" noProof="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noProof="0" dirty="0" smtClean="0"/>
            <a:t>Видатки на організацію паркування</a:t>
          </a:r>
          <a:endParaRPr lang="uk-UA" sz="2400" kern="1200" noProof="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noProof="0" dirty="0" smtClean="0"/>
            <a:t>Видатки на обслуговування автоматизованої системи оплати проїзду (АСОП)</a:t>
          </a:r>
          <a:endParaRPr lang="uk-UA" sz="2400" kern="1200" noProof="0" dirty="0"/>
        </a:p>
      </dsp:txBody>
      <dsp:txXfrm rot="-5400000">
        <a:off x="1798684" y="2371837"/>
        <a:ext cx="7507000" cy="150714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F4D6C9-3FDF-464C-899F-D586C71B31A8}">
      <dsp:nvSpPr>
        <dsp:cNvPr id="0" name=""/>
        <dsp:cNvSpPr/>
      </dsp:nvSpPr>
      <dsp:spPr>
        <a:xfrm rot="5400000">
          <a:off x="-379864" y="383659"/>
          <a:ext cx="2532428" cy="1772700"/>
        </a:xfrm>
        <a:prstGeom prst="chevron">
          <a:avLst/>
        </a:prstGeom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Основні доходи</a:t>
          </a:r>
          <a:endParaRPr lang="ru-RU" sz="2400" kern="1200" dirty="0"/>
        </a:p>
      </dsp:txBody>
      <dsp:txXfrm rot="-5400000">
        <a:off x="0" y="890145"/>
        <a:ext cx="1772700" cy="759728"/>
      </dsp:txXfrm>
    </dsp:sp>
    <dsp:sp modelId="{A9F790BF-0E53-4840-B8C8-3A05202A88DD}">
      <dsp:nvSpPr>
        <dsp:cNvPr id="0" name=""/>
        <dsp:cNvSpPr/>
      </dsp:nvSpPr>
      <dsp:spPr>
        <a:xfrm rot="5400000">
          <a:off x="4024791" y="-2252091"/>
          <a:ext cx="1646078" cy="6150261"/>
        </a:xfrm>
        <a:prstGeom prst="round2Same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endParaRPr lang="uk-UA" sz="2400" kern="1200" noProof="0" dirty="0"/>
        </a:p>
        <a:p>
          <a:pPr marL="228600" marR="0" lvl="1" indent="0" algn="l" defTabSz="10668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uk-UA" sz="2400" kern="1200" noProof="0" dirty="0" smtClean="0"/>
            <a:t>Зовнішнє освітлення</a:t>
          </a:r>
          <a:endParaRPr lang="uk-UA" sz="2400" kern="1200" noProof="0" dirty="0"/>
        </a:p>
        <a:p>
          <a:pPr marL="228600" lvl="1" indent="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noProof="0" dirty="0" smtClean="0"/>
            <a:t>Технічне обслуговування і ремонт ліфтів</a:t>
          </a:r>
          <a:endParaRPr lang="uk-UA" sz="2400" kern="1200" noProof="0" dirty="0"/>
        </a:p>
        <a:p>
          <a:pPr marL="228600" lvl="1" indent="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noProof="0" dirty="0" smtClean="0"/>
            <a:t>Освітлення об'єктів реклами</a:t>
          </a:r>
          <a:endParaRPr lang="uk-UA" sz="2400" kern="1200" noProof="0" dirty="0"/>
        </a:p>
      </dsp:txBody>
      <dsp:txXfrm rot="-5400000">
        <a:off x="1772700" y="80355"/>
        <a:ext cx="6069906" cy="1485368"/>
      </dsp:txXfrm>
    </dsp:sp>
    <dsp:sp modelId="{E541E8BE-7DFC-43A8-8DBE-D578E8ABA4FA}">
      <dsp:nvSpPr>
        <dsp:cNvPr id="0" name=""/>
        <dsp:cNvSpPr/>
      </dsp:nvSpPr>
      <dsp:spPr>
        <a:xfrm rot="5400000">
          <a:off x="-379864" y="2632831"/>
          <a:ext cx="2532428" cy="1772700"/>
        </a:xfrm>
        <a:prstGeom prst="chevron">
          <a:avLst/>
        </a:prstGeom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Основні витрати</a:t>
          </a:r>
          <a:endParaRPr lang="ru-RU" sz="2400" kern="1200" dirty="0"/>
        </a:p>
      </dsp:txBody>
      <dsp:txXfrm rot="-5400000">
        <a:off x="0" y="3139317"/>
        <a:ext cx="1772700" cy="759728"/>
      </dsp:txXfrm>
    </dsp:sp>
    <dsp:sp modelId="{6D8E6ACD-16D7-474F-81B1-38856B187BB4}">
      <dsp:nvSpPr>
        <dsp:cNvPr id="0" name=""/>
        <dsp:cNvSpPr/>
      </dsp:nvSpPr>
      <dsp:spPr>
        <a:xfrm rot="5400000">
          <a:off x="4024791" y="876"/>
          <a:ext cx="1646078" cy="6150261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noProof="0" dirty="0" smtClean="0"/>
            <a:t>Фонд оплати праці</a:t>
          </a:r>
          <a:endParaRPr lang="uk-UA" sz="2400" kern="1200" noProof="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noProof="0" dirty="0" smtClean="0"/>
            <a:t>Паливо</a:t>
          </a:r>
          <a:endParaRPr lang="uk-UA" sz="2400" kern="1200" noProof="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noProof="0" dirty="0" smtClean="0"/>
            <a:t>Енергія</a:t>
          </a:r>
          <a:endParaRPr lang="uk-UA" sz="2400" kern="1200" noProof="0" dirty="0"/>
        </a:p>
      </dsp:txBody>
      <dsp:txXfrm rot="-5400000">
        <a:off x="1772700" y="2333323"/>
        <a:ext cx="6069906" cy="14853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0.27143</cdr:x>
      <cdr:y>0.15106</cdr:y>
    </cdr:from>
    <cdr:to>
      <cdr:x>0.69937</cdr:x>
      <cdr:y>0.30796</cdr:y>
    </cdr:to>
    <cdr:sp macro="" textlink="">
      <cdr:nvSpPr>
        <cdr:cNvPr id="2" name="Выноска со стрелкой вниз 1"/>
        <cdr:cNvSpPr/>
      </cdr:nvSpPr>
      <cdr:spPr>
        <a:xfrm xmlns:a="http://schemas.openxmlformats.org/drawingml/2006/main">
          <a:off x="2705659" y="884249"/>
          <a:ext cx="4265706" cy="918425"/>
        </a:xfrm>
        <a:prstGeom xmlns:a="http://schemas.openxmlformats.org/drawingml/2006/main" prst="downArrowCallout">
          <a:avLst/>
        </a:prstGeom>
        <a:solidFill xmlns:a="http://schemas.openxmlformats.org/drawingml/2006/main">
          <a:srgbClr val="A9FDC5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uk-UA" sz="1800" b="1" dirty="0" smtClean="0">
              <a:solidFill>
                <a:schemeClr val="tx1"/>
              </a:solidFill>
            </a:rPr>
            <a:t>Загалом профінансовано: </a:t>
          </a:r>
        </a:p>
        <a:p xmlns:a="http://schemas.openxmlformats.org/drawingml/2006/main">
          <a:pPr algn="ctr"/>
          <a:r>
            <a:rPr lang="uk-UA" sz="1800" b="1" dirty="0" smtClean="0">
              <a:solidFill>
                <a:srgbClr val="FF0000"/>
              </a:solidFill>
            </a:rPr>
            <a:t>1 018 360 </a:t>
          </a:r>
          <a:r>
            <a:rPr lang="uk-UA" sz="1800" b="1" dirty="0" smtClean="0">
              <a:solidFill>
                <a:schemeClr val="tx1"/>
              </a:solidFill>
            </a:rPr>
            <a:t>тис.грн.</a:t>
          </a:r>
          <a:endParaRPr lang="uk-UA" sz="1800" b="1" dirty="0">
            <a:solidFill>
              <a:schemeClr val="tx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0.25353</cdr:y>
    </cdr:from>
    <cdr:to>
      <cdr:x>0.33139</cdr:x>
      <cdr:y>0.33676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1564911"/>
          <a:ext cx="3269756" cy="5136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uk-UA" sz="2000" dirty="0" smtClean="0"/>
            <a:t>Загалом: </a:t>
          </a:r>
          <a:r>
            <a:rPr lang="uk-UA" sz="2000" b="1" dirty="0" smtClean="0"/>
            <a:t>389 000 </a:t>
          </a:r>
          <a:r>
            <a:rPr lang="uk-UA" sz="2000" dirty="0" err="1" smtClean="0"/>
            <a:t>тис.грн</a:t>
          </a:r>
          <a:r>
            <a:rPr lang="uk-UA" sz="2000" dirty="0" smtClean="0"/>
            <a:t>., у т.ч.:</a:t>
          </a:r>
          <a:endParaRPr lang="uk-UA" sz="20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0.6463</cdr:x>
      <cdr:y>0.28549</cdr:y>
    </cdr:from>
    <cdr:to>
      <cdr:x>0.75477</cdr:x>
      <cdr:y>0.35099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6641771" y="1670165"/>
          <a:ext cx="1114697" cy="38317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uk-UA"/>
        </a:p>
      </cdr:txBody>
    </cdr:sp>
  </cdr:relSizeAnchor>
  <cdr:relSizeAnchor xmlns:cdr="http://schemas.openxmlformats.org/drawingml/2006/chartDrawing">
    <cdr:from>
      <cdr:x>0.59472</cdr:x>
      <cdr:y>0.26778</cdr:y>
    </cdr:from>
    <cdr:to>
      <cdr:x>0.74206</cdr:x>
      <cdr:y>0.38078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111735" y="1658358"/>
          <a:ext cx="1514105" cy="6997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l-GR" sz="1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Σ</a:t>
          </a:r>
          <a:r>
            <a:rPr lang="uk-UA" sz="1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:</a:t>
          </a:r>
          <a:r>
            <a:rPr lang="uk-UA" sz="1800" dirty="0" smtClean="0">
              <a:solidFill>
                <a:srgbClr val="FF0000"/>
              </a:solidFill>
            </a:rPr>
            <a:t>394 364 </a:t>
          </a:r>
        </a:p>
        <a:p xmlns:a="http://schemas.openxmlformats.org/drawingml/2006/main">
          <a:pPr algn="ctr"/>
          <a:r>
            <a:rPr lang="uk-UA" sz="1800" dirty="0" err="1" smtClean="0">
              <a:solidFill>
                <a:srgbClr val="FF0000"/>
              </a:solidFill>
            </a:rPr>
            <a:t>тис.грн</a:t>
          </a:r>
          <a:endParaRPr lang="uk-UA" sz="1800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0.43445</cdr:x>
      <cdr:y>0.27109</cdr:y>
    </cdr:from>
    <cdr:to>
      <cdr:x>0.5819</cdr:x>
      <cdr:y>0.37796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464628" y="1678874"/>
          <a:ext cx="1515292" cy="6618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l-GR" sz="1800" dirty="0" smtClean="0">
              <a:solidFill>
                <a:srgbClr val="5B9BD5"/>
              </a:solidFill>
              <a:latin typeface="Arial" panose="020B0604020202020204" pitchFamily="34" charset="0"/>
              <a:cs typeface="Arial" panose="020B0604020202020204" pitchFamily="34" charset="0"/>
            </a:rPr>
            <a:t>Σ</a:t>
          </a:r>
          <a:r>
            <a:rPr lang="uk-UA" sz="1800" dirty="0" smtClean="0">
              <a:solidFill>
                <a:srgbClr val="5B9BD5"/>
              </a:solidFill>
              <a:latin typeface="Arial" panose="020B0604020202020204" pitchFamily="34" charset="0"/>
              <a:cs typeface="Arial" panose="020B0604020202020204" pitchFamily="34" charset="0"/>
            </a:rPr>
            <a:t>:</a:t>
          </a:r>
          <a:r>
            <a:rPr lang="uk-UA" sz="1800" dirty="0" smtClean="0">
              <a:solidFill>
                <a:srgbClr val="5B9BD5"/>
              </a:solidFill>
            </a:rPr>
            <a:t>389 000 </a:t>
          </a:r>
        </a:p>
        <a:p xmlns:a="http://schemas.openxmlformats.org/drawingml/2006/main">
          <a:pPr algn="ctr"/>
          <a:r>
            <a:rPr lang="uk-UA" sz="1800" dirty="0" err="1" smtClean="0">
              <a:solidFill>
                <a:srgbClr val="5B9BD5"/>
              </a:solidFill>
            </a:rPr>
            <a:t>тис.грн</a:t>
          </a:r>
          <a:r>
            <a:rPr lang="uk-UA" sz="1800" dirty="0" smtClean="0">
              <a:solidFill>
                <a:srgbClr val="5B9BD5"/>
              </a:solidFill>
            </a:rPr>
            <a:t>.</a:t>
          </a:r>
          <a:endParaRPr lang="uk-UA" sz="1800" dirty="0">
            <a:solidFill>
              <a:srgbClr val="5B9BD5"/>
            </a:solidFill>
          </a:endParaRPr>
        </a:p>
      </cdr:txBody>
    </cdr:sp>
  </cdr:relSizeAnchor>
  <cdr:relSizeAnchor xmlns:cdr="http://schemas.openxmlformats.org/drawingml/2006/chartDrawing">
    <cdr:from>
      <cdr:x>0.29886</cdr:x>
      <cdr:y>0.27953</cdr:y>
    </cdr:from>
    <cdr:to>
      <cdr:x>0.43106</cdr:x>
      <cdr:y>0.3864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071256" y="1731126"/>
          <a:ext cx="1358537" cy="6618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l-GR" sz="1600" dirty="0" smtClean="0">
              <a:latin typeface="Arial" panose="020B0604020202020204" pitchFamily="34" charset="0"/>
              <a:cs typeface="Arial" panose="020B0604020202020204" pitchFamily="34" charset="0"/>
            </a:rPr>
            <a:t>Σ</a:t>
          </a:r>
          <a:r>
            <a:rPr lang="uk-UA" sz="1600" dirty="0" smtClean="0">
              <a:latin typeface="Arial" panose="020B0604020202020204" pitchFamily="34" charset="0"/>
              <a:cs typeface="Arial" panose="020B0604020202020204" pitchFamily="34" charset="0"/>
            </a:rPr>
            <a:t>: 783 364</a:t>
          </a:r>
        </a:p>
        <a:p xmlns:a="http://schemas.openxmlformats.org/drawingml/2006/main">
          <a:pPr algn="ctr"/>
          <a:r>
            <a:rPr lang="uk-UA" sz="1600" dirty="0" err="1" smtClean="0">
              <a:latin typeface="Arial" panose="020B0604020202020204" pitchFamily="34" charset="0"/>
              <a:cs typeface="Arial" panose="020B0604020202020204" pitchFamily="34" charset="0"/>
            </a:rPr>
            <a:t>тис.грн</a:t>
          </a:r>
          <a:r>
            <a:rPr lang="uk-UA" sz="1600" dirty="0" smtClean="0">
              <a:latin typeface="Arial" panose="020B0604020202020204" pitchFamily="34" charset="0"/>
              <a:cs typeface="Arial" panose="020B0604020202020204" pitchFamily="34" charset="0"/>
            </a:rPr>
            <a:t>. </a:t>
          </a:r>
          <a:endParaRPr lang="uk-UA" sz="16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0.79856</cdr:x>
      <cdr:y>0.19734</cdr:y>
    </cdr:from>
    <cdr:to>
      <cdr:x>0.97431</cdr:x>
      <cdr:y>0.45351</cdr:y>
    </cdr:to>
    <cdr:sp macro="" textlink="">
      <cdr:nvSpPr>
        <cdr:cNvPr id="3" name="Выноска 2 2"/>
        <cdr:cNvSpPr/>
      </cdr:nvSpPr>
      <cdr:spPr>
        <a:xfrm xmlns:a="http://schemas.openxmlformats.org/drawingml/2006/main">
          <a:off x="8073736" y="1080654"/>
          <a:ext cx="1776845" cy="1402773"/>
        </a:xfrm>
        <a:prstGeom xmlns:a="http://schemas.openxmlformats.org/drawingml/2006/main" prst="borderCallout2">
          <a:avLst>
            <a:gd name="adj1" fmla="val 61358"/>
            <a:gd name="adj2" fmla="val -3655"/>
            <a:gd name="adj3" fmla="val 63211"/>
            <a:gd name="adj4" fmla="val -16082"/>
            <a:gd name="adj5" fmla="val 128247"/>
            <a:gd name="adj6" fmla="val -54854"/>
          </a:avLst>
        </a:prstGeom>
        <a:solidFill xmlns:a="http://schemas.openxmlformats.org/drawingml/2006/main">
          <a:schemeClr val="accent2">
            <a:lumMod val="60000"/>
            <a:lumOff val="40000"/>
          </a:schemeClr>
        </a:solidFill>
        <a:ln xmlns:a="http://schemas.openxmlformats.org/drawingml/2006/main" w="3492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uk-UA" sz="2400" dirty="0" smtClean="0"/>
            <a:t>Загалом:</a:t>
          </a:r>
        </a:p>
        <a:p xmlns:a="http://schemas.openxmlformats.org/drawingml/2006/main">
          <a:pPr algn="ctr"/>
          <a:r>
            <a:rPr lang="uk-UA" sz="2400" dirty="0"/>
            <a:t>195 000,0</a:t>
          </a:r>
          <a:r>
            <a:rPr lang="uk-UA" sz="2400" dirty="0" smtClean="0"/>
            <a:t> </a:t>
          </a:r>
        </a:p>
        <a:p xmlns:a="http://schemas.openxmlformats.org/drawingml/2006/main">
          <a:pPr algn="ctr"/>
          <a:r>
            <a:rPr lang="uk-UA" sz="2400" dirty="0" err="1" smtClean="0"/>
            <a:t>тис.грн</a:t>
          </a:r>
          <a:r>
            <a:rPr lang="uk-UA" sz="2400" dirty="0" smtClean="0"/>
            <a:t>.</a:t>
          </a:r>
        </a:p>
        <a:p xmlns:a="http://schemas.openxmlformats.org/drawingml/2006/main">
          <a:endParaRPr lang="uk-UA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4871" cy="502755"/>
          </a:xfrm>
          <a:prstGeom prst="rect">
            <a:avLst/>
          </a:prstGeom>
        </p:spPr>
        <p:txBody>
          <a:bodyPr vert="horz" lIns="96602" tIns="48301" rIns="96602" bIns="48301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1"/>
            <a:ext cx="2984871" cy="502755"/>
          </a:xfrm>
          <a:prstGeom prst="rect">
            <a:avLst/>
          </a:prstGeom>
        </p:spPr>
        <p:txBody>
          <a:bodyPr vert="horz" lIns="96602" tIns="48301" rIns="96602" bIns="48301" rtlCol="0"/>
          <a:lstStyle>
            <a:lvl1pPr algn="r">
              <a:defRPr sz="1200"/>
            </a:lvl1pPr>
          </a:lstStyle>
          <a:p>
            <a:fld id="{96382B4B-BCA8-44A4-9F5C-71B07203ED10}" type="datetimeFigureOut">
              <a:rPr lang="uk-UA" smtClean="0"/>
              <a:t>25.01.2021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2" tIns="48301" rIns="96602" bIns="48301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2270"/>
            <a:ext cx="5510530" cy="3945493"/>
          </a:xfrm>
          <a:prstGeom prst="rect">
            <a:avLst/>
          </a:prstGeom>
        </p:spPr>
        <p:txBody>
          <a:bodyPr vert="horz" lIns="96602" tIns="48301" rIns="96602" bIns="48301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02" tIns="48301" rIns="96602" bIns="48301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02" tIns="48301" rIns="96602" bIns="48301" rtlCol="0" anchor="b"/>
          <a:lstStyle>
            <a:lvl1pPr algn="r">
              <a:defRPr sz="1200"/>
            </a:lvl1pPr>
          </a:lstStyle>
          <a:p>
            <a:fld id="{F200A893-B3ED-4B32-A1EB-09B4E3F2B29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7418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0A893-B3ED-4B32-A1EB-09B4E3F2B29B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7308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E4E5-A585-4426-89D1-6D4F840E58AC}" type="datetimeFigureOut">
              <a:rPr lang="uk-UA" smtClean="0"/>
              <a:t>25.01.2021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D295-E7CA-4282-B429-DA9C78353D5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00889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E4E5-A585-4426-89D1-6D4F840E58AC}" type="datetimeFigureOut">
              <a:rPr lang="uk-UA" smtClean="0"/>
              <a:t>25.01.2021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D295-E7CA-4282-B429-DA9C78353D5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6225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E4E5-A585-4426-89D1-6D4F840E58AC}" type="datetimeFigureOut">
              <a:rPr lang="uk-UA" smtClean="0"/>
              <a:t>25.01.2021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D295-E7CA-4282-B429-DA9C78353D5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91923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E4E5-A585-4426-89D1-6D4F840E58AC}" type="datetimeFigureOut">
              <a:rPr lang="uk-UA" smtClean="0"/>
              <a:t>25.01.2021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D295-E7CA-4282-B429-DA9C78353D5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2204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E4E5-A585-4426-89D1-6D4F840E58AC}" type="datetimeFigureOut">
              <a:rPr lang="uk-UA" smtClean="0"/>
              <a:t>25.01.2021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D295-E7CA-4282-B429-DA9C78353D5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80480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E4E5-A585-4426-89D1-6D4F840E58AC}" type="datetimeFigureOut">
              <a:rPr lang="uk-UA" smtClean="0"/>
              <a:t>25.01.2021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D295-E7CA-4282-B429-DA9C78353D5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2655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E4E5-A585-4426-89D1-6D4F840E58AC}" type="datetimeFigureOut">
              <a:rPr lang="uk-UA" smtClean="0"/>
              <a:t>25.01.2021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D295-E7CA-4282-B429-DA9C78353D5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3708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E4E5-A585-4426-89D1-6D4F840E58AC}" type="datetimeFigureOut">
              <a:rPr lang="uk-UA" smtClean="0"/>
              <a:t>25.01.2021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D295-E7CA-4282-B429-DA9C78353D5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3378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E4E5-A585-4426-89D1-6D4F840E58AC}" type="datetimeFigureOut">
              <a:rPr lang="uk-UA" smtClean="0"/>
              <a:t>25.01.2021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D295-E7CA-4282-B429-DA9C78353D5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6792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E4E5-A585-4426-89D1-6D4F840E58AC}" type="datetimeFigureOut">
              <a:rPr lang="uk-UA" smtClean="0"/>
              <a:t>25.01.2021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D295-E7CA-4282-B429-DA9C78353D5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0777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DE4E5-A585-4426-89D1-6D4F840E58AC}" type="datetimeFigureOut">
              <a:rPr lang="uk-UA" smtClean="0"/>
              <a:t>25.01.2021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D295-E7CA-4282-B429-DA9C78353D5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1455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DE4E5-A585-4426-89D1-6D4F840E58AC}" type="datetimeFigureOut">
              <a:rPr lang="uk-UA" smtClean="0"/>
              <a:t>25.01.2021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DD295-E7CA-4282-B429-DA9C78353D5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26.jpg"/><Relationship Id="rId7" Type="http://schemas.openxmlformats.org/officeDocument/2006/relationships/diagramColors" Target="../diagrams/colors9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73306" y="1280023"/>
            <a:ext cx="6606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Розподіл бюджету розвитку на 2021 рік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034245" y="5544789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січень, 2021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9175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5"/>
            <a:ext cx="12192000" cy="6859735"/>
          </a:xfrm>
          <a:prstGeom prst="rect">
            <a:avLst/>
          </a:prstGeom>
        </p:spPr>
      </p:pic>
      <p:graphicFrame>
        <p:nvGraphicFramePr>
          <p:cNvPr id="4" name="Диаграмма 3"/>
          <p:cNvGraphicFramePr>
            <a:graphicFrameLocks/>
          </p:cNvGraphicFramePr>
          <p:nvPr>
            <p:extLst/>
          </p:nvPr>
        </p:nvGraphicFramePr>
        <p:xfrm>
          <a:off x="1672046" y="269966"/>
          <a:ext cx="9866811" cy="6172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9850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"/>
            <a:ext cx="12192000" cy="6858217"/>
          </a:xfrm>
          <a:prstGeom prst="rect">
            <a:avLst/>
          </a:prstGeom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/>
          </p:nvPr>
        </p:nvGraphicFramePr>
        <p:xfrm>
          <a:off x="1631372" y="280554"/>
          <a:ext cx="10276609" cy="6192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0284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2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4957" y="168262"/>
            <a:ext cx="7707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/>
              <a:t>Основні статті доходів та витрат </a:t>
            </a:r>
          </a:p>
          <a:p>
            <a:pPr algn="ctr"/>
            <a:r>
              <a:rPr lang="uk-UA" sz="3600" dirty="0" smtClean="0"/>
              <a:t>ЛМКП </a:t>
            </a:r>
            <a:r>
              <a:rPr lang="uk-UA" sz="3600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uk-UA" sz="3600" dirty="0" smtClean="0"/>
              <a:t>Львівтеплоенерго</a:t>
            </a:r>
            <a:r>
              <a:rPr lang="uk-UA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uk-UA" sz="3600" dirty="0"/>
          </a:p>
        </p:txBody>
      </p:sp>
      <p:graphicFrame>
        <p:nvGraphicFramePr>
          <p:cNvPr id="2" name="Схема 1"/>
          <p:cNvGraphicFramePr/>
          <p:nvPr>
            <p:extLst/>
          </p:nvPr>
        </p:nvGraphicFramePr>
        <p:xfrm>
          <a:off x="1954453" y="1536853"/>
          <a:ext cx="8024326" cy="4654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53" y="107333"/>
            <a:ext cx="1398348" cy="139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2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" y="0"/>
            <a:ext cx="12188916" cy="6858000"/>
          </a:xfrm>
          <a:prstGeom prst="rect">
            <a:avLst/>
          </a:prstGeom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/>
          </p:nvPr>
        </p:nvGraphicFramePr>
        <p:xfrm>
          <a:off x="1464906" y="1"/>
          <a:ext cx="10459616" cy="6475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4826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" y="0"/>
            <a:ext cx="12188916" cy="6858000"/>
          </a:xfrm>
          <a:prstGeom prst="rect">
            <a:avLst/>
          </a:prstGeom>
        </p:spPr>
      </p:pic>
      <p:graphicFrame>
        <p:nvGraphicFramePr>
          <p:cNvPr id="5" name="Диаграмма 4"/>
          <p:cNvGraphicFramePr>
            <a:graphicFrameLocks/>
          </p:cNvGraphicFramePr>
          <p:nvPr>
            <p:extLst/>
          </p:nvPr>
        </p:nvGraphicFramePr>
        <p:xfrm>
          <a:off x="1436914" y="1"/>
          <a:ext cx="10512631" cy="6307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8400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12"/>
            <a:ext cx="12192000" cy="6858217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759529" y="169412"/>
            <a:ext cx="10186054" cy="1530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600" b="1" dirty="0" smtClean="0">
                <a:latin typeface="+mn-lt"/>
              </a:rPr>
              <a:t>Основні причини грошових </a:t>
            </a:r>
            <a:r>
              <a:rPr lang="uk-UA" sz="2800" b="1" dirty="0" smtClean="0">
                <a:latin typeface="+mn-lt"/>
              </a:rPr>
              <a:t>втрат</a:t>
            </a:r>
            <a:r>
              <a:rPr lang="uk-UA" sz="3600" b="1" dirty="0" smtClean="0">
                <a:latin typeface="+mn-lt"/>
              </a:rPr>
              <a:t> та збитковості </a:t>
            </a:r>
          </a:p>
          <a:p>
            <a:pPr algn="ctr"/>
            <a:r>
              <a:rPr lang="uk-UA" sz="3600" b="1" dirty="0" smtClean="0">
                <a:latin typeface="+mn-lt"/>
              </a:rPr>
              <a:t>ЛМКП </a:t>
            </a:r>
            <a:r>
              <a:rPr lang="uk-UA" sz="3600" b="1" dirty="0" smtClean="0">
                <a:latin typeface="+mn-lt"/>
                <a:cs typeface="Calibri" panose="020F0502020204030204" pitchFamily="34" charset="0"/>
              </a:rPr>
              <a:t>“Львівтеплоенерго”</a:t>
            </a:r>
            <a:endParaRPr lang="uk-UA" sz="3200" b="1" dirty="0">
              <a:latin typeface="+mn-lt"/>
            </a:endParaRPr>
          </a:p>
        </p:txBody>
      </p:sp>
      <p:sp>
        <p:nvSpPr>
          <p:cNvPr id="10" name="Табличка 9"/>
          <p:cNvSpPr/>
          <p:nvPr/>
        </p:nvSpPr>
        <p:spPr>
          <a:xfrm>
            <a:off x="1911927" y="1896468"/>
            <a:ext cx="779318" cy="773996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1</a:t>
            </a:r>
            <a:endParaRPr lang="uk-UA" dirty="0"/>
          </a:p>
        </p:txBody>
      </p:sp>
      <p:sp>
        <p:nvSpPr>
          <p:cNvPr id="17" name="Табличка 16"/>
          <p:cNvSpPr/>
          <p:nvPr/>
        </p:nvSpPr>
        <p:spPr>
          <a:xfrm>
            <a:off x="2691245" y="2866815"/>
            <a:ext cx="852055" cy="756554"/>
          </a:xfrm>
          <a:prstGeom prst="plaqu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2</a:t>
            </a:r>
          </a:p>
        </p:txBody>
      </p:sp>
      <p:sp>
        <p:nvSpPr>
          <p:cNvPr id="18" name="Табличка 17"/>
          <p:cNvSpPr/>
          <p:nvPr/>
        </p:nvSpPr>
        <p:spPr>
          <a:xfrm>
            <a:off x="3424301" y="3943406"/>
            <a:ext cx="877535" cy="829164"/>
          </a:xfrm>
          <a:prstGeom prst="plaqu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3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579785" y="394157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400" dirty="0" smtClean="0"/>
              <a:t>Збільшення вартості газу: плата за транспортування газу 17,5 млн. грн/міс.;</a:t>
            </a:r>
            <a:endParaRPr lang="uk-UA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013363" y="2067616"/>
            <a:ext cx="2546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Тариф з 2019 року</a:t>
            </a:r>
            <a:endParaRPr lang="uk-UA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487420" y="33250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sp>
        <p:nvSpPr>
          <p:cNvPr id="11" name="TextBox 10"/>
          <p:cNvSpPr txBox="1"/>
          <p:nvPr/>
        </p:nvSpPr>
        <p:spPr>
          <a:xfrm>
            <a:off x="3719945" y="2820845"/>
            <a:ext cx="6779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dirty="0" smtClean="0"/>
              <a:t>Зарплата у тарифі 5,7 тис. грн., фактично 10,7 тис. грн. (додатково 10 млн. грн. у місяць)</a:t>
            </a:r>
            <a:endParaRPr lang="uk-UA" sz="2400" dirty="0"/>
          </a:p>
        </p:txBody>
      </p:sp>
      <p:sp>
        <p:nvSpPr>
          <p:cNvPr id="14" name="Табличка 13"/>
          <p:cNvSpPr/>
          <p:nvPr/>
        </p:nvSpPr>
        <p:spPr>
          <a:xfrm>
            <a:off x="4217797" y="5064134"/>
            <a:ext cx="839071" cy="744384"/>
          </a:xfrm>
          <a:prstGeom prst="plaqu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4</a:t>
            </a:r>
            <a:endParaRPr lang="uk-UA" dirty="0"/>
          </a:p>
        </p:txBody>
      </p:sp>
      <p:sp>
        <p:nvSpPr>
          <p:cNvPr id="12" name="TextBox 11"/>
          <p:cNvSpPr txBox="1"/>
          <p:nvPr/>
        </p:nvSpPr>
        <p:spPr>
          <a:xfrm>
            <a:off x="5277556" y="5247883"/>
            <a:ext cx="6693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Розщеплюючи рахунок (залишається 30% доходу)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87056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73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62" y="640859"/>
            <a:ext cx="10667912" cy="467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3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217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/>
          </p:nvPr>
        </p:nvGraphicFramePr>
        <p:xfrm>
          <a:off x="1662545" y="1430741"/>
          <a:ext cx="8707582" cy="5127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621903" y="107302"/>
            <a:ext cx="90227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/>
              <a:t>О</a:t>
            </a:r>
            <a:r>
              <a:rPr lang="uk-UA" sz="4000" dirty="0" smtClean="0"/>
              <a:t>сновні статті доходів та витрат </a:t>
            </a:r>
          </a:p>
          <a:p>
            <a:pPr algn="ctr"/>
            <a:r>
              <a:rPr lang="uk-UA" sz="4000" dirty="0" smtClean="0"/>
              <a:t>ЛКП </a:t>
            </a:r>
            <a:r>
              <a:rPr lang="uk-UA" sz="4000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uk-UA" sz="4000" dirty="0" smtClean="0"/>
              <a:t>Залізничнетеплоенерго</a:t>
            </a:r>
            <a:r>
              <a:rPr lang="uk-UA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141310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" y="0"/>
            <a:ext cx="12188916" cy="6858000"/>
          </a:xfrm>
          <a:prstGeom prst="rect">
            <a:avLst/>
          </a:prstGeom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/>
          </p:nvPr>
        </p:nvGraphicFramePr>
        <p:xfrm>
          <a:off x="1427584" y="74645"/>
          <a:ext cx="10375640" cy="6428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409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" y="0"/>
            <a:ext cx="12188916" cy="6858000"/>
          </a:xfrm>
          <a:prstGeom prst="rect">
            <a:avLst/>
          </a:prstGeom>
        </p:spPr>
      </p:pic>
      <p:graphicFrame>
        <p:nvGraphicFramePr>
          <p:cNvPr id="4" name="Диаграмма 3"/>
          <p:cNvGraphicFramePr>
            <a:graphicFrameLocks/>
          </p:cNvGraphicFramePr>
          <p:nvPr>
            <p:extLst/>
          </p:nvPr>
        </p:nvGraphicFramePr>
        <p:xfrm>
          <a:off x="1464906" y="81024"/>
          <a:ext cx="10478278" cy="6375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1490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735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867703856"/>
              </p:ext>
            </p:extLst>
          </p:nvPr>
        </p:nvGraphicFramePr>
        <p:xfrm>
          <a:off x="1497874" y="165463"/>
          <a:ext cx="10415452" cy="6305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1041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12"/>
            <a:ext cx="12192000" cy="6858217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172643" y="169412"/>
            <a:ext cx="8772939" cy="1530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600" b="1" dirty="0" smtClean="0">
                <a:latin typeface="+mn-lt"/>
              </a:rPr>
              <a:t>Основні причини збитковості </a:t>
            </a:r>
          </a:p>
          <a:p>
            <a:pPr algn="ctr"/>
            <a:r>
              <a:rPr lang="uk-UA" sz="3600" b="1" dirty="0" smtClean="0">
                <a:latin typeface="+mn-lt"/>
              </a:rPr>
              <a:t>ЛКП </a:t>
            </a:r>
            <a:r>
              <a:rPr lang="uk-UA" sz="3600" b="1" dirty="0" smtClean="0">
                <a:latin typeface="+mn-lt"/>
                <a:cs typeface="Calibri" panose="020F0502020204030204" pitchFamily="34" charset="0"/>
              </a:rPr>
              <a:t>“Залізничнетеплоенерго”</a:t>
            </a:r>
            <a:endParaRPr lang="uk-UA" sz="3200" b="1" dirty="0"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 bwMode="auto">
          <a:xfrm>
            <a:off x="3030693" y="1782168"/>
            <a:ext cx="505343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ЕКОНОМІЧНО </a:t>
            </a:r>
            <a:r>
              <a:rPr lang="uk-UA" altLang="uk-UA" sz="2000" b="1" dirty="0" smtClean="0">
                <a:latin typeface="+mn-lt"/>
              </a:rPr>
              <a:t>НЕОБҐРУНТОВАНИЙ</a:t>
            </a:r>
            <a:r>
              <a:rPr kumimoji="0" lang="uk-UA" alt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ТАРИФ</a:t>
            </a:r>
            <a:endParaRPr kumimoji="0" lang="uk-UA" altLang="uk-UA" sz="4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+mn-lt"/>
            </a:endParaRPr>
          </a:p>
        </p:txBody>
      </p:sp>
      <p:sp>
        <p:nvSpPr>
          <p:cNvPr id="8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6244936" y="4628979"/>
            <a:ext cx="4208318" cy="77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uk-UA" sz="2000" b="1" dirty="0" smtClean="0">
                <a:latin typeface="+mn-lt"/>
              </a:rPr>
              <a:t>НЕСВОЄЧАСНИЙ СТАН РОЗРАХУНКІВ</a:t>
            </a:r>
            <a:endParaRPr kumimoji="0" lang="uk-UA" altLang="uk-UA" sz="2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+mn-lt"/>
            </a:endParaRPr>
          </a:p>
        </p:txBody>
      </p:sp>
      <p:sp>
        <p:nvSpPr>
          <p:cNvPr id="9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701612" y="3294937"/>
            <a:ext cx="4795679" cy="77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uk-UA" sz="1800" b="1" dirty="0" smtClean="0">
                <a:latin typeface="+mn-lt"/>
              </a:rPr>
              <a:t>ВІДСУТНІСТЬ ПРАВОВИХ ПІДСТАВ ДЛЯ ЗАСТОСУВАННЯ НОВОГО ТАРИФУ</a:t>
            </a:r>
            <a:endParaRPr kumimoji="0" lang="uk-UA" altLang="uk-UA" sz="1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+mn-lt"/>
            </a:endParaRPr>
          </a:p>
        </p:txBody>
      </p:sp>
      <p:sp>
        <p:nvSpPr>
          <p:cNvPr id="10" name="Табличка 9"/>
          <p:cNvSpPr/>
          <p:nvPr/>
        </p:nvSpPr>
        <p:spPr>
          <a:xfrm>
            <a:off x="1911927" y="1896468"/>
            <a:ext cx="914400" cy="914400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1</a:t>
            </a:r>
            <a:endParaRPr lang="uk-UA" dirty="0"/>
          </a:p>
        </p:txBody>
      </p:sp>
      <p:sp>
        <p:nvSpPr>
          <p:cNvPr id="17" name="Табличка 16"/>
          <p:cNvSpPr/>
          <p:nvPr/>
        </p:nvSpPr>
        <p:spPr>
          <a:xfrm>
            <a:off x="3425536" y="3198495"/>
            <a:ext cx="914400" cy="914400"/>
          </a:xfrm>
          <a:prstGeom prst="plaqu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2</a:t>
            </a:r>
          </a:p>
        </p:txBody>
      </p:sp>
      <p:sp>
        <p:nvSpPr>
          <p:cNvPr id="18" name="Табличка 17"/>
          <p:cNvSpPr/>
          <p:nvPr/>
        </p:nvSpPr>
        <p:spPr>
          <a:xfrm>
            <a:off x="4928754" y="4532258"/>
            <a:ext cx="914400" cy="914400"/>
          </a:xfrm>
          <a:prstGeom prst="plaqu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4690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16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083" y="2224578"/>
            <a:ext cx="10166014" cy="154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217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/>
          </p:nvPr>
        </p:nvGraphicFramePr>
        <p:xfrm>
          <a:off x="1776845" y="1579418"/>
          <a:ext cx="8666018" cy="4842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667581" y="283088"/>
            <a:ext cx="90227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/>
              <a:t>Основні статті доходів та витрат </a:t>
            </a:r>
          </a:p>
          <a:p>
            <a:pPr algn="ctr"/>
            <a:r>
              <a:rPr lang="uk-UA" sz="4000" dirty="0" smtClean="0"/>
              <a:t>ЛМКП </a:t>
            </a:r>
            <a:r>
              <a:rPr lang="uk-UA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uk-UA" sz="4000" dirty="0" smtClean="0"/>
              <a:t>Львівводоканал</a:t>
            </a:r>
            <a:r>
              <a:rPr lang="uk-UA" sz="4000" dirty="0"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uk-UA" sz="4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92" y="116387"/>
            <a:ext cx="1380977" cy="172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14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217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/>
          </p:nvPr>
        </p:nvGraphicFramePr>
        <p:xfrm>
          <a:off x="1399591" y="102637"/>
          <a:ext cx="10618237" cy="6363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9319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217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/>
          </p:nvPr>
        </p:nvGraphicFramePr>
        <p:xfrm>
          <a:off x="1408922" y="0"/>
          <a:ext cx="10683551" cy="6512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4957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90"/>
            <a:ext cx="12192000" cy="685973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82191" y="1963883"/>
            <a:ext cx="8905009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uk-UA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Втрати води 120 млн. грн. </a:t>
            </a:r>
            <a:endParaRPr lang="uk-UA" sz="24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12028" y="466686"/>
            <a:ext cx="8302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Причини грошових втрат та збитковості </a:t>
            </a:r>
          </a:p>
          <a:p>
            <a:pPr algn="ctr"/>
            <a:r>
              <a:rPr lang="uk-UA" sz="2800" b="1" dirty="0" smtClean="0"/>
              <a:t>ЛМКП </a:t>
            </a:r>
            <a:r>
              <a:rPr lang="uk-UA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“Львівводоканал”</a:t>
            </a:r>
            <a:endParaRPr lang="uk-UA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951019" y="3271403"/>
            <a:ext cx="89050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Дебіторська заборгованість 270 млн. грн</a:t>
            </a:r>
            <a:r>
              <a:rPr lang="uk-UA" sz="2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 зокрема: </a:t>
            </a:r>
          </a:p>
          <a:p>
            <a:r>
              <a:rPr lang="uk-UA" sz="2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132 – </a:t>
            </a:r>
            <a:r>
              <a:rPr lang="uk-UA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uk-UA" sz="2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она депресійної лійки</a:t>
            </a:r>
          </a:p>
          <a:p>
            <a:r>
              <a:rPr lang="uk-UA" sz="2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uk-UA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29 млн. грн. –  ЛКП </a:t>
            </a:r>
            <a:r>
              <a:rPr lang="uk-UA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uk-UA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Рембуд” </a:t>
            </a:r>
            <a:endParaRPr lang="uk-UA" sz="24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uk-UA" sz="2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 </a:t>
            </a:r>
            <a:r>
              <a:rPr lang="uk-UA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млн. грн. –</a:t>
            </a:r>
            <a:r>
              <a:rPr lang="uk-UA" sz="2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заборгованість тепловиків</a:t>
            </a:r>
          </a:p>
          <a:p>
            <a:r>
              <a:rPr lang="uk-UA" sz="2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6 </a:t>
            </a:r>
            <a:r>
              <a:rPr lang="uk-UA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млн. грн. – </a:t>
            </a:r>
            <a:r>
              <a:rPr lang="uk-UA" sz="2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сміттєві </a:t>
            </a:r>
            <a:r>
              <a:rPr lang="uk-UA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села</a:t>
            </a:r>
            <a:r>
              <a:rPr lang="uk-UA" sz="2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Шестиугольник 5"/>
          <p:cNvSpPr/>
          <p:nvPr/>
        </p:nvSpPr>
        <p:spPr>
          <a:xfrm>
            <a:off x="1820092" y="1972025"/>
            <a:ext cx="1060704" cy="9144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1</a:t>
            </a:r>
            <a:endParaRPr lang="uk-UA" dirty="0"/>
          </a:p>
        </p:txBody>
      </p:sp>
      <p:sp>
        <p:nvSpPr>
          <p:cNvPr id="8" name="Шестиугольник 7"/>
          <p:cNvSpPr/>
          <p:nvPr/>
        </p:nvSpPr>
        <p:spPr>
          <a:xfrm>
            <a:off x="1890315" y="3686959"/>
            <a:ext cx="1060704" cy="914400"/>
          </a:xfrm>
          <a:prstGeom prst="hexag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2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0225" y="1325433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0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1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889" y="250888"/>
            <a:ext cx="10664734" cy="627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4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7"/>
            <a:ext cx="12192000" cy="6858217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/>
          </p:nvPr>
        </p:nvGraphicFramePr>
        <p:xfrm>
          <a:off x="1766455" y="1714500"/>
          <a:ext cx="8853054" cy="4367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99348" y="330122"/>
            <a:ext cx="66554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/>
              <a:t>Основні статті доходів і витрат ЛКП </a:t>
            </a:r>
            <a:r>
              <a:rPr lang="uk-UA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uk-UA" sz="3600" dirty="0" smtClean="0"/>
              <a:t>Львівелектротранс</a:t>
            </a:r>
            <a:r>
              <a:rPr lang="uk-UA" sz="3600" dirty="0"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uk-UA" sz="3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98" y="103770"/>
            <a:ext cx="1646063" cy="16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" y="0"/>
            <a:ext cx="12188916" cy="6858000"/>
          </a:xfrm>
          <a:prstGeom prst="rect">
            <a:avLst/>
          </a:prstGeom>
        </p:spPr>
      </p:pic>
      <p:graphicFrame>
        <p:nvGraphicFramePr>
          <p:cNvPr id="7" name="Диаграмма 6"/>
          <p:cNvGraphicFramePr>
            <a:graphicFrameLocks/>
          </p:cNvGraphicFramePr>
          <p:nvPr>
            <p:extLst/>
          </p:nvPr>
        </p:nvGraphicFramePr>
        <p:xfrm>
          <a:off x="1847462" y="0"/>
          <a:ext cx="10245011" cy="6550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5457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" y="0"/>
            <a:ext cx="12188916" cy="6858000"/>
          </a:xfrm>
          <a:prstGeom prst="rect">
            <a:avLst/>
          </a:prstGeom>
        </p:spPr>
      </p:pic>
      <p:graphicFrame>
        <p:nvGraphicFramePr>
          <p:cNvPr id="8" name="Диаграмма 7"/>
          <p:cNvGraphicFramePr>
            <a:graphicFrameLocks/>
          </p:cNvGraphicFramePr>
          <p:nvPr>
            <p:extLst/>
          </p:nvPr>
        </p:nvGraphicFramePr>
        <p:xfrm>
          <a:off x="1400538" y="81023"/>
          <a:ext cx="10289892" cy="6238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9400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16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345" y="0"/>
            <a:ext cx="10437091" cy="656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5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90"/>
            <a:ext cx="12192000" cy="68597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69226" y="446809"/>
            <a:ext cx="7357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/>
              <a:t>Причини збитковості ЛКП </a:t>
            </a:r>
            <a:r>
              <a:rPr lang="uk-UA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“Львівелектротранс”</a:t>
            </a:r>
            <a:endParaRPr lang="uk-UA" sz="2800" dirty="0"/>
          </a:p>
        </p:txBody>
      </p:sp>
      <p:cxnSp>
        <p:nvCxnSpPr>
          <p:cNvPr id="8" name="Соединительная линия уступом 7"/>
          <p:cNvCxnSpPr/>
          <p:nvPr/>
        </p:nvCxnSpPr>
        <p:spPr>
          <a:xfrm rot="900000">
            <a:off x="2224158" y="2198943"/>
            <a:ext cx="9631868" cy="1029600"/>
          </a:xfrm>
          <a:prstGeom prst="bentConnector3">
            <a:avLst>
              <a:gd name="adj1" fmla="val 45006"/>
            </a:avLst>
          </a:prstGeom>
          <a:ln w="139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с двумя скругленными соседними углами 10"/>
          <p:cNvSpPr/>
          <p:nvPr/>
        </p:nvSpPr>
        <p:spPr>
          <a:xfrm>
            <a:off x="1650566" y="1925780"/>
            <a:ext cx="2072482" cy="914400"/>
          </a:xfrm>
          <a:prstGeom prst="round2Same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Збитки через </a:t>
            </a:r>
            <a:r>
              <a:rPr lang="en-US" dirty="0" smtClean="0"/>
              <a:t>Covid-19</a:t>
            </a:r>
            <a:r>
              <a:rPr lang="uk-UA" dirty="0" smtClean="0"/>
              <a:t> </a:t>
            </a:r>
          </a:p>
          <a:p>
            <a:pPr algn="ctr"/>
            <a:r>
              <a:rPr lang="uk-UA" dirty="0" smtClean="0"/>
              <a:t>-80 млн.грн</a:t>
            </a:r>
            <a:endParaRPr lang="uk-UA" dirty="0"/>
          </a:p>
        </p:txBody>
      </p:sp>
      <p:sp>
        <p:nvSpPr>
          <p:cNvPr id="12" name="Прямоугольник с двумя скругленными соседними углами 11"/>
          <p:cNvSpPr/>
          <p:nvPr/>
        </p:nvSpPr>
        <p:spPr>
          <a:xfrm>
            <a:off x="3798886" y="2840180"/>
            <a:ext cx="2072482" cy="914400"/>
          </a:xfrm>
          <a:prstGeom prst="round2Same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Відшкодування за пільговиків 70% </a:t>
            </a:r>
            <a:endParaRPr lang="uk-UA" dirty="0" smtClean="0"/>
          </a:p>
          <a:p>
            <a:pPr algn="ctr"/>
            <a:r>
              <a:rPr lang="uk-UA" dirty="0" smtClean="0"/>
              <a:t>- </a:t>
            </a:r>
            <a:r>
              <a:rPr lang="uk-UA" dirty="0"/>
              <a:t>70 млн. </a:t>
            </a:r>
            <a:r>
              <a:rPr lang="uk-UA" dirty="0" smtClean="0"/>
              <a:t>грн</a:t>
            </a:r>
            <a:endParaRPr lang="uk-UA" dirty="0"/>
          </a:p>
        </p:txBody>
      </p:sp>
      <p:sp>
        <p:nvSpPr>
          <p:cNvPr id="13" name="Прямоугольник с двумя скругленными соседними углами 12"/>
          <p:cNvSpPr/>
          <p:nvPr/>
        </p:nvSpPr>
        <p:spPr>
          <a:xfrm>
            <a:off x="8305968" y="4758169"/>
            <a:ext cx="2072482" cy="914400"/>
          </a:xfrm>
          <a:prstGeom prst="round2Same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Збитковий тариф</a:t>
            </a:r>
            <a:endParaRPr lang="uk-UA" dirty="0"/>
          </a:p>
        </p:txBody>
      </p:sp>
      <p:sp>
        <p:nvSpPr>
          <p:cNvPr id="14" name="Прямоугольник с двумя скругленными соседними углами 13"/>
          <p:cNvSpPr/>
          <p:nvPr/>
        </p:nvSpPr>
        <p:spPr>
          <a:xfrm>
            <a:off x="6003851" y="3813834"/>
            <a:ext cx="2072482" cy="914400"/>
          </a:xfrm>
          <a:prstGeom prst="round2Same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Ріст заробітної </a:t>
            </a:r>
          </a:p>
          <a:p>
            <a:pPr algn="ctr"/>
            <a:r>
              <a:rPr lang="uk-UA" dirty="0" smtClean="0"/>
              <a:t>6 млн. грн/міс</a:t>
            </a:r>
            <a:endParaRPr lang="uk-UA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566" y="3978111"/>
            <a:ext cx="3120234" cy="156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7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911" y="977316"/>
            <a:ext cx="10573099" cy="386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6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217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/>
          </p:nvPr>
        </p:nvGraphicFramePr>
        <p:xfrm>
          <a:off x="1569027" y="1609649"/>
          <a:ext cx="9746673" cy="4583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104778" y="389326"/>
            <a:ext cx="7210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/>
              <a:t>Основні статті доходів та витрат</a:t>
            </a:r>
          </a:p>
          <a:p>
            <a:pPr algn="ctr"/>
            <a:r>
              <a:rPr lang="uk-UA" sz="3600" dirty="0" smtClean="0"/>
              <a:t>ЛК АТП №1</a:t>
            </a:r>
            <a:endParaRPr lang="uk-UA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46" y="185485"/>
            <a:ext cx="2406109" cy="122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20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5"/>
            <a:ext cx="12192000" cy="6859735"/>
          </a:xfrm>
          <a:prstGeom prst="rect">
            <a:avLst/>
          </a:prstGeom>
        </p:spPr>
      </p:pic>
      <p:graphicFrame>
        <p:nvGraphicFramePr>
          <p:cNvPr id="4" name="Диаграмма 3"/>
          <p:cNvGraphicFramePr>
            <a:graphicFrameLocks/>
          </p:cNvGraphicFramePr>
          <p:nvPr>
            <p:extLst/>
          </p:nvPr>
        </p:nvGraphicFramePr>
        <p:xfrm>
          <a:off x="1427583" y="121297"/>
          <a:ext cx="10471192" cy="6372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176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90"/>
            <a:ext cx="12192000" cy="6859735"/>
          </a:xfrm>
          <a:prstGeom prst="rect">
            <a:avLst/>
          </a:prstGeom>
        </p:spPr>
      </p:pic>
      <p:graphicFrame>
        <p:nvGraphicFramePr>
          <p:cNvPr id="8" name="Диаграмма 7"/>
          <p:cNvGraphicFramePr>
            <a:graphicFrameLocks/>
          </p:cNvGraphicFramePr>
          <p:nvPr>
            <p:extLst/>
          </p:nvPr>
        </p:nvGraphicFramePr>
        <p:xfrm>
          <a:off x="1408922" y="102637"/>
          <a:ext cx="10319658" cy="6367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651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" y="8709"/>
            <a:ext cx="12188916" cy="6858000"/>
          </a:xfrm>
          <a:prstGeom prst="rect">
            <a:avLst/>
          </a:prstGeom>
        </p:spPr>
      </p:pic>
      <p:sp>
        <p:nvSpPr>
          <p:cNvPr id="2" name="Выгнутая вверх стрелка 1"/>
          <p:cNvSpPr/>
          <p:nvPr/>
        </p:nvSpPr>
        <p:spPr>
          <a:xfrm rot="1193989">
            <a:off x="1498623" y="1629734"/>
            <a:ext cx="10755686" cy="2414941"/>
          </a:xfrm>
          <a:prstGeom prst="curved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с двумя усеченными противолежащими углами 2"/>
          <p:cNvSpPr/>
          <p:nvPr/>
        </p:nvSpPr>
        <p:spPr>
          <a:xfrm>
            <a:off x="2298888" y="1787237"/>
            <a:ext cx="2307946" cy="872980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/>
              <a:t>Збитки через С</a:t>
            </a:r>
            <a:r>
              <a:rPr lang="en-US" sz="2000" dirty="0" smtClean="0"/>
              <a:t>ovid </a:t>
            </a:r>
            <a:endParaRPr lang="uk-UA" sz="2000" dirty="0" smtClean="0"/>
          </a:p>
          <a:p>
            <a:pPr algn="ctr"/>
            <a:r>
              <a:rPr lang="uk-UA" sz="2000" dirty="0" smtClean="0"/>
              <a:t>-98 </a:t>
            </a:r>
            <a:r>
              <a:rPr lang="uk-UA" sz="2000" dirty="0"/>
              <a:t>млн. грн</a:t>
            </a:r>
          </a:p>
        </p:txBody>
      </p:sp>
      <p:sp>
        <p:nvSpPr>
          <p:cNvPr id="6" name="Прямоугольник с двумя усеченными противолежащими углами 5"/>
          <p:cNvSpPr/>
          <p:nvPr/>
        </p:nvSpPr>
        <p:spPr>
          <a:xfrm>
            <a:off x="3934507" y="2801970"/>
            <a:ext cx="2666590" cy="1142856"/>
          </a:xfrm>
          <a:prstGeom prst="snip2Diag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/>
              <a:t>Відшкодування </a:t>
            </a:r>
            <a:r>
              <a:rPr lang="uk-UA" sz="2000" dirty="0"/>
              <a:t>за </a:t>
            </a:r>
            <a:r>
              <a:rPr lang="uk-UA" sz="2000" dirty="0" smtClean="0"/>
              <a:t>пільговиків 40% від потреби </a:t>
            </a:r>
          </a:p>
          <a:p>
            <a:pPr algn="ctr"/>
            <a:r>
              <a:rPr lang="uk-UA" sz="2000" dirty="0" smtClean="0"/>
              <a:t>– 80 млн. грн</a:t>
            </a:r>
            <a:endParaRPr lang="uk-UA" sz="2000" dirty="0"/>
          </a:p>
        </p:txBody>
      </p:sp>
      <p:sp>
        <p:nvSpPr>
          <p:cNvPr id="8" name="Прямоугольник с двумя усеченными противолежащими углами 7"/>
          <p:cNvSpPr/>
          <p:nvPr/>
        </p:nvSpPr>
        <p:spPr>
          <a:xfrm>
            <a:off x="6227827" y="4060391"/>
            <a:ext cx="2419783" cy="1055684"/>
          </a:xfrm>
          <a:prstGeom prst="snip2DiagRect">
            <a:avLst/>
          </a:prstGeom>
          <a:solidFill>
            <a:srgbClr val="2B6E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/>
              <a:t>Ріст заробітної плати 10%</a:t>
            </a:r>
            <a:endParaRPr lang="uk-UA" sz="2000" dirty="0"/>
          </a:p>
        </p:txBody>
      </p:sp>
      <p:sp>
        <p:nvSpPr>
          <p:cNvPr id="9" name="Прямоугольник с двумя усеченными противолежащими углами 8"/>
          <p:cNvSpPr/>
          <p:nvPr/>
        </p:nvSpPr>
        <p:spPr>
          <a:xfrm>
            <a:off x="8151223" y="5244734"/>
            <a:ext cx="2272246" cy="1008814"/>
          </a:xfrm>
          <a:prstGeom prst="snip2DiagRect">
            <a:avLst/>
          </a:prstGeom>
          <a:solidFill>
            <a:srgbClr val="2B6C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/>
              <a:t>Збитковий тариф</a:t>
            </a:r>
            <a:endParaRPr lang="uk-UA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934507" y="266738"/>
            <a:ext cx="58839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/>
              <a:t>Причини збитковості ЛК АТП №1</a:t>
            </a:r>
            <a:endParaRPr lang="uk-UA" sz="32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087" y="4106067"/>
            <a:ext cx="329565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0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1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595" y="1331324"/>
            <a:ext cx="10616846" cy="314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8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217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/>
          </p:nvPr>
        </p:nvGraphicFramePr>
        <p:xfrm>
          <a:off x="1446245" y="1371718"/>
          <a:ext cx="9387218" cy="4863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641063" y="121256"/>
            <a:ext cx="7061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/>
              <a:t>Основні статті доходів та витрат ЛКП </a:t>
            </a:r>
            <a:r>
              <a:rPr lang="uk-UA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uk-UA" sz="3600" dirty="0" smtClean="0"/>
              <a:t>Львівавтодор</a:t>
            </a:r>
            <a:r>
              <a:rPr lang="uk-UA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uk-UA" sz="3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0"/>
          <a:stretch/>
        </p:blipFill>
        <p:spPr>
          <a:xfrm>
            <a:off x="1581618" y="0"/>
            <a:ext cx="1597011" cy="127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2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" y="0"/>
            <a:ext cx="12188916" cy="6858000"/>
          </a:xfrm>
          <a:prstGeom prst="rect">
            <a:avLst/>
          </a:prstGeom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/>
          </p:nvPr>
        </p:nvGraphicFramePr>
        <p:xfrm>
          <a:off x="1427584" y="130629"/>
          <a:ext cx="10422294" cy="6158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6361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16" cy="6858000"/>
          </a:xfrm>
          <a:prstGeom prst="rect">
            <a:avLst/>
          </a:prstGeom>
        </p:spPr>
      </p:pic>
      <p:graphicFrame>
        <p:nvGraphicFramePr>
          <p:cNvPr id="8" name="Диаграмма 7"/>
          <p:cNvGraphicFramePr>
            <a:graphicFrameLocks/>
          </p:cNvGraphicFramePr>
          <p:nvPr>
            <p:extLst/>
          </p:nvPr>
        </p:nvGraphicFramePr>
        <p:xfrm>
          <a:off x="1399592" y="0"/>
          <a:ext cx="10720873" cy="6550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2034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16" cy="6858000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/>
          </p:nvPr>
        </p:nvGraphicFramePr>
        <p:xfrm>
          <a:off x="1402080" y="261258"/>
          <a:ext cx="10720251" cy="6235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004256" y="261258"/>
            <a:ext cx="692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Бюджет </a:t>
            </a:r>
            <a:r>
              <a:rPr lang="ru-RU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розвитку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ДЖГІ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28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" y="0"/>
            <a:ext cx="12188916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3136" y="436418"/>
            <a:ext cx="6530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/>
              <a:t>Причини збитковості ЛКП </a:t>
            </a:r>
            <a:r>
              <a:rPr lang="uk-UA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“Львівавтодор”</a:t>
            </a:r>
            <a:endParaRPr lang="uk-UA" sz="2800" dirty="0"/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1575748" y="1687000"/>
            <a:ext cx="2760519" cy="1205346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Дохід лише від послуг з паркування</a:t>
            </a:r>
            <a:endParaRPr lang="uk-UA" sz="2400" dirty="0"/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4004566" y="2927190"/>
            <a:ext cx="2734562" cy="1222313"/>
          </a:xfrm>
          <a:prstGeom prst="round2Diag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Збитки через </a:t>
            </a:r>
            <a:r>
              <a:rPr lang="en-US" sz="2400" dirty="0" smtClean="0"/>
              <a:t>Covid-19</a:t>
            </a:r>
          </a:p>
          <a:p>
            <a:pPr algn="ctr"/>
            <a:r>
              <a:rPr lang="uk-UA" sz="2400" dirty="0" smtClean="0"/>
              <a:t>- 3 млн.грн</a:t>
            </a:r>
            <a:endParaRPr lang="uk-UA" sz="2400" dirty="0"/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6183899" y="4285408"/>
            <a:ext cx="3056562" cy="1323462"/>
          </a:xfrm>
          <a:prstGeom prst="round2DiagRect">
            <a:avLst/>
          </a:prstGeom>
          <a:solidFill>
            <a:srgbClr val="2256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Витрати на Е-квиток</a:t>
            </a:r>
            <a:endParaRPr lang="en-US" sz="2400" dirty="0" smtClean="0"/>
          </a:p>
          <a:p>
            <a:pPr algn="ctr"/>
            <a:r>
              <a:rPr lang="uk-UA" sz="2400" dirty="0" smtClean="0"/>
              <a:t>- 60 млн.грн</a:t>
            </a:r>
            <a:r>
              <a:rPr lang="uk-UA" sz="2400" dirty="0"/>
              <a:t> </a:t>
            </a:r>
            <a:r>
              <a:rPr lang="uk-UA" sz="2400" dirty="0" smtClean="0"/>
              <a:t>за 2 роки</a:t>
            </a:r>
            <a:endParaRPr lang="uk-UA" sz="2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33990" t="1591" r="35859"/>
          <a:stretch/>
        </p:blipFill>
        <p:spPr>
          <a:xfrm flipH="1">
            <a:off x="9803898" y="936849"/>
            <a:ext cx="1797431" cy="391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73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91" y="967848"/>
            <a:ext cx="10707177" cy="431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2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2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36303" y="69979"/>
            <a:ext cx="67646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/>
              <a:t>Основні статті доходів та витрат ЛКП </a:t>
            </a:r>
            <a:r>
              <a:rPr lang="uk-UA" sz="4400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uk-UA" sz="4400" dirty="0" smtClean="0"/>
              <a:t>Львівсвітло</a:t>
            </a:r>
            <a:r>
              <a:rPr lang="uk-UA" sz="4400" dirty="0"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uk-UA" sz="4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1" t="14056" r="11958" b="11897"/>
          <a:stretch/>
        </p:blipFill>
        <p:spPr>
          <a:xfrm>
            <a:off x="1953491" y="236280"/>
            <a:ext cx="1496292" cy="1280249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/>
          </p:nvPr>
        </p:nvGraphicFramePr>
        <p:xfrm>
          <a:off x="1724891" y="1621999"/>
          <a:ext cx="7922962" cy="4789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7972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217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/>
          </p:nvPr>
        </p:nvGraphicFramePr>
        <p:xfrm>
          <a:off x="1427582" y="74645"/>
          <a:ext cx="10598513" cy="6344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0255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217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5" name="Диаграмма 4"/>
          <p:cNvGraphicFramePr>
            <a:graphicFrameLocks/>
          </p:cNvGraphicFramePr>
          <p:nvPr>
            <p:extLst/>
          </p:nvPr>
        </p:nvGraphicFramePr>
        <p:xfrm>
          <a:off x="1579418" y="114300"/>
          <a:ext cx="10287000" cy="5808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3052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90"/>
            <a:ext cx="12192000" cy="6859735"/>
          </a:xfrm>
          <a:prstGeom prst="rect">
            <a:avLst/>
          </a:prstGeom>
        </p:spPr>
      </p:pic>
      <p:graphicFrame>
        <p:nvGraphicFramePr>
          <p:cNvPr id="4" name="Диаграмма 3"/>
          <p:cNvGraphicFramePr>
            <a:graphicFrameLocks/>
          </p:cNvGraphicFramePr>
          <p:nvPr>
            <p:extLst/>
          </p:nvPr>
        </p:nvGraphicFramePr>
        <p:xfrm>
          <a:off x="1569026" y="145474"/>
          <a:ext cx="10224655" cy="5683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7329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1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137" y="1894309"/>
            <a:ext cx="10099524" cy="233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2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"/>
            <a:ext cx="12192000" cy="6858217"/>
          </a:xfrm>
          <a:prstGeom prst="rect">
            <a:avLst/>
          </a:prstGeom>
        </p:spPr>
      </p:pic>
      <p:graphicFrame>
        <p:nvGraphicFramePr>
          <p:cNvPr id="5" name="Диаграмма 4"/>
          <p:cNvGraphicFramePr>
            <a:graphicFrameLocks/>
          </p:cNvGraphicFramePr>
          <p:nvPr>
            <p:extLst/>
          </p:nvPr>
        </p:nvGraphicFramePr>
        <p:xfrm>
          <a:off x="1579418" y="384464"/>
          <a:ext cx="10506565" cy="5476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8819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dirty="0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/>
          </p:nvPr>
        </p:nvGraphicFramePr>
        <p:xfrm>
          <a:off x="1480930" y="198783"/>
          <a:ext cx="9968948" cy="5953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2567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389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47444" y="4757171"/>
            <a:ext cx="3956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/>
              <a:t>Дякуємо за увагу</a:t>
            </a:r>
            <a:endParaRPr lang="uk-UA" sz="2000" b="1" dirty="0"/>
          </a:p>
        </p:txBody>
      </p:sp>
    </p:spTree>
    <p:extLst>
      <p:ext uri="{BB962C8B-B14F-4D97-AF65-F5344CB8AC3E}">
        <p14:creationId xmlns:p14="http://schemas.microsoft.com/office/powerpoint/2010/main" val="52615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73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50134" y="180593"/>
            <a:ext cx="865929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Облігації внутрішньодержавної позики</a:t>
            </a:r>
          </a:p>
          <a:p>
            <a:pPr algn="ctr"/>
            <a:r>
              <a:rPr lang="uk-UA" sz="40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1 200 000 000 грн.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643831" y="1504032"/>
            <a:ext cx="6471900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26 об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’</a:t>
            </a:r>
            <a:r>
              <a:rPr lang="uk-UA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єктів</a:t>
            </a:r>
            <a:r>
              <a:rPr lang="uk-UA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будівництва:</a:t>
            </a:r>
            <a:endParaRPr lang="ru-RU" sz="28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2019 </a:t>
            </a:r>
            <a:r>
              <a:rPr lang="ru-RU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рік</a:t>
            </a:r>
            <a:r>
              <a:rPr lang="ru-RU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ru-RU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використано</a:t>
            </a:r>
            <a:r>
              <a:rPr lang="ru-RU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114 685 517 грн.;</a:t>
            </a:r>
          </a:p>
          <a:p>
            <a:pPr algn="ctr"/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2020 </a:t>
            </a:r>
            <a:r>
              <a:rPr lang="ru-RU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рік</a:t>
            </a:r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ru-RU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використано</a:t>
            </a:r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770 924 060 грн.;</a:t>
            </a:r>
          </a:p>
          <a:p>
            <a:pPr algn="ctr"/>
            <a:r>
              <a:rPr lang="ru-RU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Залишок</a:t>
            </a:r>
            <a:r>
              <a:rPr lang="ru-RU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ru-RU" sz="28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314 390 423 грн.;</a:t>
            </a:r>
            <a:endParaRPr lang="ru-RU" sz="28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11" y="3239588"/>
            <a:ext cx="4168064" cy="33136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052" y="3239588"/>
            <a:ext cx="4989126" cy="331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5"/>
            <a:ext cx="12192000" cy="6859735"/>
          </a:xfrm>
          <a:prstGeom prst="rect">
            <a:avLst/>
          </a:prstGeom>
        </p:spPr>
      </p:pic>
      <p:graphicFrame>
        <p:nvGraphicFramePr>
          <p:cNvPr id="5" name="Диаграмма 4"/>
          <p:cNvGraphicFramePr>
            <a:graphicFrameLocks/>
          </p:cNvGraphicFramePr>
          <p:nvPr>
            <p:extLst/>
          </p:nvPr>
        </p:nvGraphicFramePr>
        <p:xfrm>
          <a:off x="2320267" y="357051"/>
          <a:ext cx="9537568" cy="5869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ятиугольник 9"/>
          <p:cNvSpPr/>
          <p:nvPr/>
        </p:nvSpPr>
        <p:spPr>
          <a:xfrm>
            <a:off x="1631374" y="2473037"/>
            <a:ext cx="2556162" cy="1163782"/>
          </a:xfrm>
          <a:prstGeom prst="homePlat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Загалом:</a:t>
            </a:r>
          </a:p>
          <a:p>
            <a:pPr algn="ctr"/>
            <a:r>
              <a:rPr lang="uk-UA" sz="2800" b="1" i="1" dirty="0"/>
              <a:t>1 </a:t>
            </a:r>
            <a:r>
              <a:rPr lang="uk-UA" sz="2800" b="1" i="1" dirty="0" smtClean="0"/>
              <a:t>246 </a:t>
            </a:r>
            <a:r>
              <a:rPr lang="uk-UA" sz="2800" b="1" i="1" dirty="0"/>
              <a:t>684,2</a:t>
            </a:r>
            <a:r>
              <a:rPr lang="uk-UA" sz="2800" dirty="0"/>
              <a:t> </a:t>
            </a:r>
          </a:p>
          <a:p>
            <a:pPr algn="ctr"/>
            <a:r>
              <a:rPr lang="uk-UA" sz="2800" dirty="0" err="1"/>
              <a:t>тис.грн</a:t>
            </a:r>
            <a:r>
              <a:rPr lang="uk-UA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786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5"/>
            <a:ext cx="12192000" cy="685973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56890" y="69447"/>
            <a:ext cx="754129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Розподіл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внесків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 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статутний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капітал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ЛКП</a:t>
            </a:r>
            <a:endParaRPr lang="ru-RU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773" y="969818"/>
            <a:ext cx="10725527" cy="437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7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/>
          </p:nvPr>
        </p:nvGraphicFramePr>
        <p:xfrm>
          <a:off x="1580322" y="159026"/>
          <a:ext cx="10406269" cy="5635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5521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5"/>
            <a:ext cx="12192000" cy="6859735"/>
          </a:xfrm>
          <a:prstGeom prst="rect">
            <a:avLst/>
          </a:prstGeom>
        </p:spPr>
      </p:pic>
      <p:graphicFrame>
        <p:nvGraphicFramePr>
          <p:cNvPr id="4" name="Диаграмма 3"/>
          <p:cNvGraphicFramePr>
            <a:graphicFrameLocks/>
          </p:cNvGraphicFramePr>
          <p:nvPr>
            <p:extLst/>
          </p:nvPr>
        </p:nvGraphicFramePr>
        <p:xfrm>
          <a:off x="1611085" y="348343"/>
          <a:ext cx="9968001" cy="5853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7909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1166</Words>
  <Application>Microsoft Office PowerPoint</Application>
  <PresentationFormat>Широкоэкранный</PresentationFormat>
  <Paragraphs>213</Paragraphs>
  <Slides>49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ЕКОНОМІЧНО НЕОБҐРУНТОВАНИЙ ТАРИФ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Гнатюк Олена</dc:creator>
  <cp:lastModifiedBy>Кінзельський Ігор</cp:lastModifiedBy>
  <cp:revision>32</cp:revision>
  <cp:lastPrinted>2021-01-21T13:56:31Z</cp:lastPrinted>
  <dcterms:created xsi:type="dcterms:W3CDTF">2021-01-21T12:21:41Z</dcterms:created>
  <dcterms:modified xsi:type="dcterms:W3CDTF">2021-01-25T07:13:39Z</dcterms:modified>
</cp:coreProperties>
</file>