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603" r:id="rId2"/>
    <p:sldId id="597" r:id="rId3"/>
    <p:sldId id="610" r:id="rId4"/>
    <p:sldId id="615" r:id="rId5"/>
  </p:sldIdLst>
  <p:sldSz cx="12192000" cy="6858000"/>
  <p:notesSz cx="6888163" cy="100203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3" autoAdjust="0"/>
    <p:restoredTop sz="95407" autoAdjust="0"/>
  </p:normalViewPr>
  <p:slideViewPr>
    <p:cSldViewPr snapToGrid="0">
      <p:cViewPr>
        <p:scale>
          <a:sx n="75" d="100"/>
          <a:sy n="75" d="100"/>
        </p:scale>
        <p:origin x="414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755"/>
          </a:xfrm>
          <a:prstGeom prst="rect">
            <a:avLst/>
          </a:prstGeom>
        </p:spPr>
        <p:txBody>
          <a:bodyPr vert="horz" lIns="96603" tIns="48302" rIns="96603" bIns="48302" rtlCol="0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901699" y="1"/>
            <a:ext cx="2984871" cy="502755"/>
          </a:xfrm>
          <a:prstGeom prst="rect">
            <a:avLst/>
          </a:prstGeom>
        </p:spPr>
        <p:txBody>
          <a:bodyPr vert="horz" lIns="96603" tIns="48302" rIns="96603" bIns="48302" rtlCol="0"/>
          <a:lstStyle>
            <a:lvl1pPr algn="r">
              <a:defRPr sz="1300"/>
            </a:lvl1pPr>
          </a:lstStyle>
          <a:p>
            <a:fld id="{B4701F44-9ACA-4A9D-97D5-58F44F5C16F7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3" tIns="48302" rIns="96603" bIns="48302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8817" y="4822270"/>
            <a:ext cx="5510530" cy="3945493"/>
          </a:xfrm>
          <a:prstGeom prst="rect">
            <a:avLst/>
          </a:prstGeom>
        </p:spPr>
        <p:txBody>
          <a:bodyPr vert="horz" lIns="96603" tIns="48302" rIns="96603" bIns="48302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1" cy="502754"/>
          </a:xfrm>
          <a:prstGeom prst="rect">
            <a:avLst/>
          </a:prstGeom>
        </p:spPr>
        <p:txBody>
          <a:bodyPr vert="horz" lIns="96603" tIns="48302" rIns="96603" bIns="48302" rtlCol="0" anchor="b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1" cy="502754"/>
          </a:xfrm>
          <a:prstGeom prst="rect">
            <a:avLst/>
          </a:prstGeom>
        </p:spPr>
        <p:txBody>
          <a:bodyPr vert="horz" lIns="96603" tIns="48302" rIns="96603" bIns="48302" rtlCol="0" anchor="b"/>
          <a:lstStyle>
            <a:lvl1pPr algn="r">
              <a:defRPr sz="1300"/>
            </a:lvl1pPr>
          </a:lstStyle>
          <a:p>
            <a:fld id="{B9AE8DF5-2C1A-4E74-80C5-3E861D4E83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620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500EA1-DA5C-46AD-A4E5-BB7C53070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467E35C-C756-428C-A241-F4D9EC8E0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E3AC75-41D7-4EC9-A54D-EECE6005C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9C0A527-0FEF-45DD-BB27-3D1FD2B5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823233D-7186-43D8-B229-AFE73BD49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43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91F54-469C-49BF-994B-847797901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353F49A-2BC0-4BF6-9F52-A08BFC346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6A78ED-2ACB-4D1D-A7BA-6E4CBDCC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3E09D08-6400-4363-9976-D7B55637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A48F933-D55E-45EF-B535-AE89C742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19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F8E6E6A-E090-44C2-926D-D7A23A0798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875F989-CB29-4931-B8F8-10DEB37BB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73DDEFA-EE5D-4FFA-958B-D3A19B27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99FEB3A-96F4-488F-916A-207A82D2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5658CCF-2C08-45AD-9242-AF01D5AB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603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EE039-7712-4396-8DBD-A5A302ED2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04056EB-93A5-44E1-880C-1ABE889AB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1BA27E5-5EA3-4C39-A3F7-81912DCD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987B79A-8944-4CDD-9092-E559B773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37B985-DEC4-4D4E-A513-A0AF7FF7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141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2329E3-3CE8-4FC4-83FD-B43A32C04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9EBA5C0-DEB3-4394-8070-7E4D6FCA5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0006C1C-3D68-4B64-8975-8BC98F6EF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7FE5ABD-E6BA-4C75-A274-79228E8D9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A1A4E18-54D1-4778-9DCA-105055A14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03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7A56D1-302C-4FAA-B0CA-762650BAC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60D778-57E7-4933-A89B-70DB4ACC6B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0BF1762-B8D5-48C7-A501-6FF26D0B6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94A9CA1-F510-4D9A-8AFF-482B961E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E840F9-1F1A-4BE6-A46C-24459A5F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FB4A9D8-EDF0-46BD-B7F0-266BB534C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671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29A7E-7496-4910-BF4D-131656951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2586FF7-5FF1-49FE-B27A-E6A06E4C1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BB7DB40-036A-47DC-A65B-16AF4FBB9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304458B-0F6E-4E39-B30A-CAB923FB2E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AF6E5E3-E02A-4DB7-9EC0-FE559BA1F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69801069-377B-4A12-BF21-52789B420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6806C80-8476-4B4D-8518-009A7B994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A26CBCD-E233-433C-A961-066F17DB7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433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7436A-72AC-4C2F-BEBA-8D2A73E22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CE18897-5D37-4146-8EC1-4764BC942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6C1FFB8-F271-46F0-A99B-9905D75A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AC93E26-382F-44CC-B9A4-166A82A4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47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C1B2C67A-FD76-4B18-A557-1D2D43029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DFDA1D4-4994-407C-8C36-6F95C758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51FEF9-D8F8-45C5-A29A-BF6B0C366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090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5A08BE-5BB2-40AB-BA45-DA8EFC4C8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1B3C6D-90D3-491B-A2EE-4A15B14F9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20F434C-C2A1-4BA1-99C1-4E8045BAC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AD2E469-4150-4432-B8A1-B9AB4C673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8DEA4FF-9EE9-4122-8A30-7DFCE7DC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A5541AC-3BAB-447E-BD77-E4ACCFBE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286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14E3E-1129-47B6-A58F-B98DAC294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681EB1C-69CF-49C4-88B8-227C509139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3C3C427-D12C-41CF-AD66-BE02D8029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B76DB0B-C537-4ED3-83AE-14D765FD1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1C7FF22-6251-4606-9884-9F35BD3D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9B64B11-D806-4EEB-9425-B2293FD35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455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3B0080F-6D55-472F-862E-AC04792B8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9707FF6-9174-43AD-9F54-FFD0C9355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20B6E6-F4AC-4A28-BD43-DCBC8FF3C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ABD2B-07DB-4F37-A2C3-EB63EC0A107B}" type="datetimeFigureOut">
              <a:rPr lang="uk-UA" smtClean="0"/>
              <a:t>22.01.2021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D30D139-4DD2-4A5D-A611-65838F1356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FED33EE-547B-4EBD-AA00-BD34B652C3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96ED1-7329-4D90-8C14-9449C82C9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911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6751324"/>
            <a:ext cx="12192000" cy="1066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40001"/>
            <a:ext cx="12192000" cy="10667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456" y="237001"/>
            <a:ext cx="696565" cy="8751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082875-2E4A-48C1-B1A3-9E7328DD90FA}"/>
              </a:ext>
            </a:extLst>
          </p:cNvPr>
          <p:cNvSpPr txBox="1"/>
          <p:nvPr/>
        </p:nvSpPr>
        <p:spPr>
          <a:xfrm>
            <a:off x="3994517" y="483765"/>
            <a:ext cx="3540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УПРАВЛІННЯ ОСВІТИ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4ABBCB-A0D6-47B6-B1BA-CE654A2CC4AF}"/>
              </a:ext>
            </a:extLst>
          </p:cNvPr>
          <p:cNvSpPr txBox="1"/>
          <p:nvPr/>
        </p:nvSpPr>
        <p:spPr>
          <a:xfrm>
            <a:off x="2928704" y="1660968"/>
            <a:ext cx="5615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uk-UA" b="1" dirty="0"/>
              <a:t>І. Відновлення ЗДО та груп у ЗДО та будівництво шкіл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0000000-0008-0000-0100-000039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343" y="1399167"/>
            <a:ext cx="391814" cy="563096"/>
          </a:xfrm>
          <a:prstGeom prst="rect">
            <a:avLst/>
          </a:prstGeom>
        </p:spPr>
      </p:pic>
      <p:graphicFrame>
        <p:nvGraphicFramePr>
          <p:cNvPr id="10" name="Таблица 5">
            <a:extLst>
              <a:ext uri="{FF2B5EF4-FFF2-40B4-BE49-F238E27FC236}">
                <a16:creationId xmlns:a16="http://schemas.microsoft.com/office/drawing/2014/main" id="{5CA12291-D4F9-406E-BC9D-762E8E90B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419620"/>
              </p:ext>
            </p:extLst>
          </p:nvPr>
        </p:nvGraphicFramePr>
        <p:xfrm>
          <a:off x="3512471" y="2355728"/>
          <a:ext cx="4274820" cy="324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519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Назва</a:t>
                      </a: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закладу 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84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ДНЗ № 111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І.Виговського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1-А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ДНЗ № 96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Клепарівській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31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ДНЗ № 97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Дністерській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25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68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ДНЗ ПЗ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Будинок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школярів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Б.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Грінченка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4-А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ЗДО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Медової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Печери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13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ЗДО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Сяйво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16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Реконструкція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будівлі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Грушевського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48,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смт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Рудно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691812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ЗДО № 31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П. Панча,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718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Будівництво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ЗДО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Білогорща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3-А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84546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Капітальний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ремонт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приміщень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Панаса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Мирного у м.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Львові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5842"/>
                  </a:ext>
                </a:extLst>
              </a:tr>
              <a:tr h="1923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Будівництво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ЗДО та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школи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Під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Голоском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048135"/>
                  </a:ext>
                </a:extLst>
              </a:tr>
              <a:tr h="16574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Реконструкція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з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добудовою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НВК "Школа-садок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Провесінь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на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вул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Тракт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Глинянський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151-Б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B6B440D-D7BA-4D4C-9F72-43960F805439}"/>
              </a:ext>
            </a:extLst>
          </p:cNvPr>
          <p:cNvSpPr txBox="1"/>
          <p:nvPr/>
        </p:nvSpPr>
        <p:spPr>
          <a:xfrm>
            <a:off x="2827104" y="994285"/>
            <a:ext cx="5615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uk-UA" sz="2000" b="1" dirty="0"/>
              <a:t>126 </a:t>
            </a:r>
            <a:r>
              <a:rPr lang="uk-UA" altLang="uk-UA" sz="2000" b="1" dirty="0" err="1"/>
              <a:t>млн.грн</a:t>
            </a:r>
            <a:r>
              <a:rPr lang="uk-UA" altLang="uk-UA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84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6751324"/>
            <a:ext cx="12192000" cy="1066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40001"/>
            <a:ext cx="12192000" cy="1066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E9821A-FC7F-46D2-B8EB-20BB767C4C0C}"/>
              </a:ext>
            </a:extLst>
          </p:cNvPr>
          <p:cNvSpPr txBox="1"/>
          <p:nvPr/>
        </p:nvSpPr>
        <p:spPr>
          <a:xfrm>
            <a:off x="9960160" y="1548502"/>
            <a:ext cx="2411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IV</a:t>
            </a:r>
            <a:r>
              <a:rPr lang="uk-UA" b="1" dirty="0"/>
              <a:t>. Ремонт басейнів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730014-226D-4ABB-ADD3-18074CEB8957}"/>
              </a:ext>
            </a:extLst>
          </p:cNvPr>
          <p:cNvSpPr txBox="1"/>
          <p:nvPr/>
        </p:nvSpPr>
        <p:spPr>
          <a:xfrm>
            <a:off x="4423142" y="309307"/>
            <a:ext cx="3540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УПРАВЛІННЯ ОСВІТИ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0000000-0008-0000-0100-00000D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760" y="1538132"/>
            <a:ext cx="662829" cy="285089"/>
          </a:xfrm>
          <a:prstGeom prst="rect">
            <a:avLst/>
          </a:prstGeom>
        </p:spPr>
      </p:pic>
      <p:graphicFrame>
        <p:nvGraphicFramePr>
          <p:cNvPr id="11" name="Таблица 8">
            <a:extLst>
              <a:ext uri="{FF2B5EF4-FFF2-40B4-BE49-F238E27FC236}">
                <a16:creationId xmlns:a16="http://schemas.microsoft.com/office/drawing/2014/main" id="{03EF7108-5E8C-4834-BEEA-63520C2C4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092111"/>
              </p:ext>
            </p:extLst>
          </p:nvPr>
        </p:nvGraphicFramePr>
        <p:xfrm>
          <a:off x="9794403" y="2051803"/>
          <a:ext cx="1965912" cy="2962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 закладу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117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Ліцей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Пулюя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29699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814995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СЗШ Первоцвіт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96088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№57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176387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Ліцей №94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262457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«Веселка»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663147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№5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274586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98621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3198A3E2-051A-4C08-80D2-978E4AA12E44}"/>
              </a:ext>
            </a:extLst>
          </p:cNvPr>
          <p:cNvSpPr txBox="1"/>
          <p:nvPr/>
        </p:nvSpPr>
        <p:spPr>
          <a:xfrm>
            <a:off x="5328524" y="1525432"/>
            <a:ext cx="3914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</a:t>
            </a:r>
            <a:r>
              <a:rPr lang="uk-UA" b="1" dirty="0"/>
              <a:t>ІІ. Будівництво та ремонт спортзалів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88DAE58F-3B8A-4674-8D56-9F80CF17CA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900" y="1538309"/>
            <a:ext cx="378063" cy="372595"/>
          </a:xfrm>
          <a:prstGeom prst="rect">
            <a:avLst/>
          </a:prstGeom>
        </p:spPr>
      </p:pic>
      <p:graphicFrame>
        <p:nvGraphicFramePr>
          <p:cNvPr id="28" name="Таблица 8">
            <a:extLst>
              <a:ext uri="{FF2B5EF4-FFF2-40B4-BE49-F238E27FC236}">
                <a16:creationId xmlns:a16="http://schemas.microsoft.com/office/drawing/2014/main" id="{71CEB149-85A1-49B2-9764-5D0D591C5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67975"/>
              </p:ext>
            </p:extLst>
          </p:nvPr>
        </p:nvGraphicFramePr>
        <p:xfrm>
          <a:off x="6192648" y="2100096"/>
          <a:ext cx="2180049" cy="2490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 закладу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2288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211107"/>
                  </a:ext>
                </a:extLst>
              </a:tr>
              <a:tr h="1972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Класична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гімназія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469605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246584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510487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Будокан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514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30571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1728FB57-A7C2-46B7-B891-04B497B94531}"/>
              </a:ext>
            </a:extLst>
          </p:cNvPr>
          <p:cNvSpPr txBox="1"/>
          <p:nvPr/>
        </p:nvSpPr>
        <p:spPr>
          <a:xfrm>
            <a:off x="1456853" y="923706"/>
            <a:ext cx="4841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uk-UA" b="1" dirty="0"/>
              <a:t>І</a:t>
            </a:r>
            <a:r>
              <a:rPr lang="en-US" altLang="uk-UA" b="1" dirty="0"/>
              <a:t>I.</a:t>
            </a:r>
            <a:r>
              <a:rPr lang="uk-UA" altLang="uk-UA" b="1" dirty="0"/>
              <a:t> </a:t>
            </a:r>
            <a:r>
              <a:rPr lang="uk-UA" b="1" dirty="0"/>
              <a:t>Ремонт спортивних майданчиків і стадіонів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836CCD39-A57D-4C3A-8B4E-DDB3EB6026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93" y="921139"/>
            <a:ext cx="398930" cy="424344"/>
          </a:xfrm>
          <a:prstGeom prst="rect">
            <a:avLst/>
          </a:prstGeom>
        </p:spPr>
      </p:pic>
      <p:graphicFrame>
        <p:nvGraphicFramePr>
          <p:cNvPr id="23" name="Таблица 8">
            <a:extLst>
              <a:ext uri="{FF2B5EF4-FFF2-40B4-BE49-F238E27FC236}">
                <a16:creationId xmlns:a16="http://schemas.microsoft.com/office/drawing/2014/main" id="{9FB37746-F1D6-4603-81A8-D7251AB49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206042"/>
              </p:ext>
            </p:extLst>
          </p:nvPr>
        </p:nvGraphicFramePr>
        <p:xfrm>
          <a:off x="986211" y="1521881"/>
          <a:ext cx="2971800" cy="50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466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 закладу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 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Львівський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фізико-математичний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469605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Львівський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економічний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510487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05518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080568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ЛПГ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876866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№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9675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83513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37231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863008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8444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68883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ПШ Один два три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16072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ПШ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Арніка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094429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ЛУГГ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19709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Престиж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52527"/>
                  </a:ext>
                </a:extLst>
              </a:tr>
              <a:tr h="1287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Гімназія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Євшан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70615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№97 (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доріжки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7586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 95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спортивний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комплекс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48301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Лідер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44792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69143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СЗШ №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16424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№2 і СЗШ №36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135278"/>
                  </a:ext>
                </a:extLst>
              </a:tr>
            </a:tbl>
          </a:graphicData>
        </a:graphic>
      </p:graphicFrame>
      <p:sp>
        <p:nvSpPr>
          <p:cNvPr id="25" name="Прямокутник 24">
            <a:extLst>
              <a:ext uri="{FF2B5EF4-FFF2-40B4-BE49-F238E27FC236}">
                <a16:creationId xmlns:a16="http://schemas.microsoft.com/office/drawing/2014/main" id="{4E03427C-6B91-4BB3-94BC-66644382DC04}"/>
              </a:ext>
            </a:extLst>
          </p:cNvPr>
          <p:cNvSpPr/>
          <p:nvPr/>
        </p:nvSpPr>
        <p:spPr>
          <a:xfrm>
            <a:off x="4059611" y="5484674"/>
            <a:ext cx="2288643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Завершено в 2020 році –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роботи ведуться –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виготовлено ПКД –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endParaRPr lang="uk-U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виготовляється ПКД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– 16</a:t>
            </a:r>
          </a:p>
        </p:txBody>
      </p:sp>
    </p:spTree>
    <p:extLst>
      <p:ext uri="{BB962C8B-B14F-4D97-AF65-F5344CB8AC3E}">
        <p14:creationId xmlns:p14="http://schemas.microsoft.com/office/powerpoint/2010/main" val="378757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6751324"/>
            <a:ext cx="12192000" cy="1066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40001"/>
            <a:ext cx="12192000" cy="10667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456" y="237001"/>
            <a:ext cx="696565" cy="8751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730014-226D-4ABB-ADD3-18074CEB8957}"/>
              </a:ext>
            </a:extLst>
          </p:cNvPr>
          <p:cNvSpPr txBox="1"/>
          <p:nvPr/>
        </p:nvSpPr>
        <p:spPr>
          <a:xfrm>
            <a:off x="4423142" y="492187"/>
            <a:ext cx="3540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УПРАВЛІННЯ ОСВІТИ</a:t>
            </a:r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3D7F8319-697E-40B0-9A73-60728296C724}"/>
              </a:ext>
            </a:extLst>
          </p:cNvPr>
          <p:cNvSpPr/>
          <p:nvPr/>
        </p:nvSpPr>
        <p:spPr>
          <a:xfrm>
            <a:off x="2985660" y="1200899"/>
            <a:ext cx="3672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V.</a:t>
            </a:r>
            <a:r>
              <a:rPr lang="uk-UA" b="1" dirty="0"/>
              <a:t> Опалення</a:t>
            </a:r>
          </a:p>
        </p:txBody>
      </p:sp>
      <p:graphicFrame>
        <p:nvGraphicFramePr>
          <p:cNvPr id="19" name="Таблица 8">
            <a:extLst>
              <a:ext uri="{FF2B5EF4-FFF2-40B4-BE49-F238E27FC236}">
                <a16:creationId xmlns:a16="http://schemas.microsoft.com/office/drawing/2014/main" id="{001B5D0A-D9A2-4E1B-928B-E7F49D1B6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472042"/>
              </p:ext>
            </p:extLst>
          </p:nvPr>
        </p:nvGraphicFramePr>
        <p:xfrm>
          <a:off x="2591567" y="1666998"/>
          <a:ext cx="1920240" cy="4273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 закладу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СЗШ №72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ДПЗОВ «Старт»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b="0" i="0" u="none" strike="noStrike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ЗДО №130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085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ЛТЛ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289534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Ліцей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«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Гроно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08420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8796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Лідер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03850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35299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ПШ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Дзвіночок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93182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98268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СЗШ №60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81639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№23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135869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№26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106617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Медової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Печери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96399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Оріяна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949478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№3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27623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ЗДО №29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28712"/>
                  </a:ext>
                </a:extLst>
              </a:tr>
            </a:tbl>
          </a:graphicData>
        </a:graphic>
      </p:graphicFrame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97FF1328-3DC6-44D3-8EC2-E9D9109E8D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330" y="1112119"/>
            <a:ext cx="375924" cy="37592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E76750-3838-456B-AF6A-72C2844A092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37"/>
          <a:stretch/>
        </p:blipFill>
        <p:spPr>
          <a:xfrm>
            <a:off x="6036626" y="1098384"/>
            <a:ext cx="584388" cy="4286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2E1E6D-56A2-49F9-9403-A857CB2D524A}"/>
              </a:ext>
            </a:extLst>
          </p:cNvPr>
          <p:cNvSpPr txBox="1"/>
          <p:nvPr/>
        </p:nvSpPr>
        <p:spPr>
          <a:xfrm>
            <a:off x="5301598" y="1045850"/>
            <a:ext cx="512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VI. </a:t>
            </a:r>
            <a:r>
              <a:rPr lang="uk-UA" sz="1600" b="1" dirty="0"/>
              <a:t>Протиаварійні роботи</a:t>
            </a:r>
          </a:p>
        </p:txBody>
      </p:sp>
      <p:graphicFrame>
        <p:nvGraphicFramePr>
          <p:cNvPr id="14" name="Таблица 8">
            <a:extLst>
              <a:ext uri="{FF2B5EF4-FFF2-40B4-BE49-F238E27FC236}">
                <a16:creationId xmlns:a16="http://schemas.microsoft.com/office/drawing/2014/main" id="{0694BCED-D383-47BD-A195-C6B294FC9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119695"/>
              </p:ext>
            </p:extLst>
          </p:nvPr>
        </p:nvGraphicFramePr>
        <p:xfrm>
          <a:off x="6760714" y="1471760"/>
          <a:ext cx="2132450" cy="171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об’єкту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Спортивний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зал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Ліцею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ім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В.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Стуса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Дах і фасад СЗШ № 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Вхідна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група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Ліцей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№70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073022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ЗДО №170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151779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Будівля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ЛУГГ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965409"/>
                  </a:ext>
                </a:extLst>
              </a:tr>
            </a:tbl>
          </a:graphicData>
        </a:graphic>
      </p:graphicFrame>
      <p:graphicFrame>
        <p:nvGraphicFramePr>
          <p:cNvPr id="20" name="Таблица 8">
            <a:extLst>
              <a:ext uri="{FF2B5EF4-FFF2-40B4-BE49-F238E27FC236}">
                <a16:creationId xmlns:a16="http://schemas.microsoft.com/office/drawing/2014/main" id="{A4D0AEAD-3340-410D-A48E-2F132E75E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637456"/>
              </p:ext>
            </p:extLst>
          </p:nvPr>
        </p:nvGraphicFramePr>
        <p:xfrm>
          <a:off x="6721976" y="3620876"/>
          <a:ext cx="2281754" cy="1286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об’єкту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Пожежна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сигналізація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ЛФМЛ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Пожежна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сигналізація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 ліцеї "Просвіта"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118737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Інші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завершальні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роботи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45180"/>
                  </a:ext>
                </a:extLst>
              </a:tr>
            </a:tbl>
          </a:graphicData>
        </a:graphic>
      </p:graphicFrame>
      <p:graphicFrame>
        <p:nvGraphicFramePr>
          <p:cNvPr id="21" name="Таблица 8">
            <a:extLst>
              <a:ext uri="{FF2B5EF4-FFF2-40B4-BE49-F238E27FC236}">
                <a16:creationId xmlns:a16="http://schemas.microsoft.com/office/drawing/2014/main" id="{E0359A35-C78E-48E9-8BFF-5402499D9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118756"/>
              </p:ext>
            </p:extLst>
          </p:nvPr>
        </p:nvGraphicFramePr>
        <p:xfrm>
          <a:off x="6269847" y="5418550"/>
          <a:ext cx="3428431" cy="852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7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об’єкту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Інші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завершальні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роботи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</a:t>
                      </a:r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покрівлі, фасади, харчоблоки, інші)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419C930D-E276-40B5-A4B4-5598736D9043}"/>
              </a:ext>
            </a:extLst>
          </p:cNvPr>
          <p:cNvSpPr txBox="1"/>
          <p:nvPr/>
        </p:nvSpPr>
        <p:spPr>
          <a:xfrm>
            <a:off x="5266247" y="3251175"/>
            <a:ext cx="512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V</a:t>
            </a:r>
            <a:r>
              <a:rPr lang="uk-UA" sz="1600" b="1" dirty="0"/>
              <a:t>І</a:t>
            </a:r>
            <a:r>
              <a:rPr lang="en-US" sz="1600" b="1" dirty="0"/>
              <a:t>I. </a:t>
            </a:r>
            <a:r>
              <a:rPr lang="uk-UA" sz="1600" b="1" dirty="0"/>
              <a:t>Протипожежні роботи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E4BEB3-75EA-43E9-B9D5-031BB289D0B8}"/>
              </a:ext>
            </a:extLst>
          </p:cNvPr>
          <p:cNvSpPr txBox="1"/>
          <p:nvPr/>
        </p:nvSpPr>
        <p:spPr>
          <a:xfrm>
            <a:off x="5273065" y="5049478"/>
            <a:ext cx="5128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VIII. </a:t>
            </a:r>
            <a:r>
              <a:rPr lang="uk-UA" sz="1600" b="1" dirty="0"/>
              <a:t>Інші роботи перехідні</a:t>
            </a:r>
          </a:p>
        </p:txBody>
      </p:sp>
    </p:spTree>
    <p:extLst>
      <p:ext uri="{BB962C8B-B14F-4D97-AF65-F5344CB8AC3E}">
        <p14:creationId xmlns:p14="http://schemas.microsoft.com/office/powerpoint/2010/main" val="92678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6751324"/>
            <a:ext cx="12192000" cy="1066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40001"/>
            <a:ext cx="12192000" cy="10667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456" y="237001"/>
            <a:ext cx="696565" cy="8751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730014-226D-4ABB-ADD3-18074CEB8957}"/>
              </a:ext>
            </a:extLst>
          </p:cNvPr>
          <p:cNvSpPr txBox="1"/>
          <p:nvPr/>
        </p:nvSpPr>
        <p:spPr>
          <a:xfrm>
            <a:off x="4423142" y="492187"/>
            <a:ext cx="3540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УПРАВЛІННЯ ОСВІТИ</a:t>
            </a: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A1B99628-158A-4F15-BD98-1771F900F160}"/>
              </a:ext>
            </a:extLst>
          </p:cNvPr>
          <p:cNvSpPr/>
          <p:nvPr/>
        </p:nvSpPr>
        <p:spPr>
          <a:xfrm>
            <a:off x="4195152" y="1240197"/>
            <a:ext cx="59610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IX. </a:t>
            </a:r>
            <a:r>
              <a:rPr lang="uk-UA" b="1" dirty="0"/>
              <a:t>Технічне оснащення закладів освіти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04384F-BB80-4E56-B7D6-8064CF8FD8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589" y="1240196"/>
            <a:ext cx="340563" cy="286073"/>
          </a:xfrm>
          <a:prstGeom prst="rect">
            <a:avLst/>
          </a:prstGeom>
        </p:spPr>
      </p:pic>
      <p:graphicFrame>
        <p:nvGraphicFramePr>
          <p:cNvPr id="11" name="Таблица 12">
            <a:extLst>
              <a:ext uri="{FF2B5EF4-FFF2-40B4-BE49-F238E27FC236}">
                <a16:creationId xmlns:a16="http://schemas.microsoft.com/office/drawing/2014/main" id="{6C1ABB5C-06DF-475E-B666-5B57ABE98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986955"/>
              </p:ext>
            </p:extLst>
          </p:nvPr>
        </p:nvGraphicFramePr>
        <p:xfrm>
          <a:off x="3093509" y="1716581"/>
          <a:ext cx="6256866" cy="1572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4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1908">
                  <a:extLst>
                    <a:ext uri="{9D8B030D-6E8A-4147-A177-3AD203B41FA5}">
                      <a16:colId xmlns:a16="http://schemas.microsoft.com/office/drawing/2014/main" val="1041862781"/>
                    </a:ext>
                  </a:extLst>
                </a:gridCol>
              </a:tblGrid>
              <a:tr h="245569"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ru-RU" sz="12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Назва</a:t>
                      </a: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192"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Найкращі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школи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які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увійшли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у ТОП 200 </a:t>
                      </a:r>
                    </a:p>
                  </a:txBody>
                  <a:tcPr marL="28575" marR="2857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ЗДО, </a:t>
                      </a: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які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показали </a:t>
                      </a: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найкращі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результати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739342"/>
                  </a:ext>
                </a:extLst>
              </a:tr>
              <a:tr h="1126958">
                <a:tc>
                  <a:txBody>
                    <a:bodyPr/>
                    <a:lstStyle/>
                    <a:p>
                      <a:pPr rtl="0" fontAlgn="b"/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511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79A3A8B-4E40-41F3-A681-EADAA7300745}"/>
              </a:ext>
            </a:extLst>
          </p:cNvPr>
          <p:cNvSpPr txBox="1"/>
          <p:nvPr/>
        </p:nvSpPr>
        <p:spPr>
          <a:xfrm>
            <a:off x="3888036" y="2268306"/>
            <a:ext cx="937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30</a:t>
            </a:r>
            <a:r>
              <a:rPr lang="uk-UA" dirty="0"/>
              <a:t> шкіл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C884A5-6359-4DFC-A147-DF551F3C123F}"/>
              </a:ext>
            </a:extLst>
          </p:cNvPr>
          <p:cNvSpPr txBox="1"/>
          <p:nvPr/>
        </p:nvSpPr>
        <p:spPr>
          <a:xfrm>
            <a:off x="7077210" y="2387970"/>
            <a:ext cx="937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9</a:t>
            </a:r>
            <a:r>
              <a:rPr lang="uk-UA" dirty="0"/>
              <a:t> ЗДО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EFE5E1-6A67-4BA2-8338-2E7E004E8B89}"/>
              </a:ext>
            </a:extLst>
          </p:cNvPr>
          <p:cNvSpPr txBox="1"/>
          <p:nvPr/>
        </p:nvSpPr>
        <p:spPr>
          <a:xfrm>
            <a:off x="3551405" y="2613940"/>
            <a:ext cx="30873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/>
              <a:t>22</a:t>
            </a:r>
            <a:r>
              <a:rPr lang="uk-UA" sz="1400" dirty="0"/>
              <a:t> школи придбання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BADDE2-E4C9-45D9-B36F-1F8803CFD3BC}"/>
              </a:ext>
            </a:extLst>
          </p:cNvPr>
          <p:cNvSpPr txBox="1"/>
          <p:nvPr/>
        </p:nvSpPr>
        <p:spPr>
          <a:xfrm>
            <a:off x="3551405" y="2856649"/>
            <a:ext cx="3634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/>
              <a:t>8</a:t>
            </a:r>
            <a:r>
              <a:rPr lang="uk-UA" sz="1400" dirty="0"/>
              <a:t> шкіл капітальні ремонти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14308E-315F-4AF7-ACF9-7DD0CEC57300}"/>
              </a:ext>
            </a:extLst>
          </p:cNvPr>
          <p:cNvSpPr txBox="1"/>
          <p:nvPr/>
        </p:nvSpPr>
        <p:spPr>
          <a:xfrm>
            <a:off x="6810330" y="2709882"/>
            <a:ext cx="3475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/>
              <a:t>9</a:t>
            </a:r>
            <a:r>
              <a:rPr lang="uk-UA" sz="1400" dirty="0"/>
              <a:t> ЗДО капітальні ремонти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C54F87-38FC-4D89-BC2E-1C5D6EEEEB0F}"/>
              </a:ext>
            </a:extLst>
          </p:cNvPr>
          <p:cNvSpPr txBox="1"/>
          <p:nvPr/>
        </p:nvSpPr>
        <p:spPr>
          <a:xfrm>
            <a:off x="7567407" y="4005842"/>
            <a:ext cx="5183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XI</a:t>
            </a:r>
            <a:r>
              <a:rPr lang="uk-UA" b="1" dirty="0"/>
              <a:t>. Співфінансування </a:t>
            </a:r>
            <a:r>
              <a:rPr lang="uk-UA" b="1" dirty="0" err="1"/>
              <a:t>мікропроектів</a:t>
            </a:r>
            <a:endParaRPr lang="uk-UA" b="1" dirty="0"/>
          </a:p>
        </p:txBody>
      </p:sp>
      <p:graphicFrame>
        <p:nvGraphicFramePr>
          <p:cNvPr id="19" name="Таблица 8">
            <a:extLst>
              <a:ext uri="{FF2B5EF4-FFF2-40B4-BE49-F238E27FC236}">
                <a16:creationId xmlns:a16="http://schemas.microsoft.com/office/drawing/2014/main" id="{2D1CB309-5832-4982-9A7F-AE82D2D89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807915"/>
              </p:ext>
            </p:extLst>
          </p:nvPr>
        </p:nvGraphicFramePr>
        <p:xfrm>
          <a:off x="8479767" y="4375174"/>
          <a:ext cx="1502618" cy="115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Школи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Садки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ПНЗ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14755E67-51DE-4DF8-AF87-58144BFF1EBC}"/>
              </a:ext>
            </a:extLst>
          </p:cNvPr>
          <p:cNvSpPr txBox="1"/>
          <p:nvPr/>
        </p:nvSpPr>
        <p:spPr>
          <a:xfrm>
            <a:off x="1629550" y="4005842"/>
            <a:ext cx="5634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X</a:t>
            </a:r>
            <a:r>
              <a:rPr lang="uk-UA" b="1" dirty="0"/>
              <a:t>. Фінансування проектів </a:t>
            </a:r>
            <a:r>
              <a:rPr lang="en-US" b="1" dirty="0"/>
              <a:t>Friendly school</a:t>
            </a:r>
            <a:endParaRPr lang="uk-UA" b="1" dirty="0"/>
          </a:p>
        </p:txBody>
      </p:sp>
      <p:graphicFrame>
        <p:nvGraphicFramePr>
          <p:cNvPr id="21" name="Таблица 8">
            <a:extLst>
              <a:ext uri="{FF2B5EF4-FFF2-40B4-BE49-F238E27FC236}">
                <a16:creationId xmlns:a16="http://schemas.microsoft.com/office/drawing/2014/main" id="{2706D36C-13AC-4DCD-AB21-ED1515E382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31905"/>
              </p:ext>
            </p:extLst>
          </p:nvPr>
        </p:nvGraphicFramePr>
        <p:xfrm>
          <a:off x="2866395" y="4401152"/>
          <a:ext cx="1502618" cy="115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349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Назва закладу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Ліцей №70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Ліцей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№82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Ліцей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№52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8575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2811</TotalTime>
  <Words>506</Words>
  <Application>Microsoft Office PowerPoint</Application>
  <PresentationFormat>Широкий екран</PresentationFormat>
  <Paragraphs>126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 Windows</dc:creator>
  <cp:lastModifiedBy>PC</cp:lastModifiedBy>
  <cp:revision>260</cp:revision>
  <cp:lastPrinted>2021-01-22T07:07:29Z</cp:lastPrinted>
  <dcterms:created xsi:type="dcterms:W3CDTF">2019-12-04T08:54:13Z</dcterms:created>
  <dcterms:modified xsi:type="dcterms:W3CDTF">2021-01-22T07:32:05Z</dcterms:modified>
</cp:coreProperties>
</file>