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8" r:id="rId3"/>
    <p:sldId id="269" r:id="rId4"/>
    <p:sldId id="273" r:id="rId5"/>
    <p:sldId id="285" r:id="rId6"/>
    <p:sldId id="277" r:id="rId7"/>
    <p:sldId id="279" r:id="rId8"/>
    <p:sldId id="280" r:id="rId9"/>
    <p:sldId id="282" r:id="rId10"/>
    <p:sldId id="286" r:id="rId11"/>
    <p:sldId id="287" r:id="rId12"/>
    <p:sldId id="284" r:id="rId13"/>
    <p:sldId id="270" r:id="rId14"/>
  </p:sldIdLst>
  <p:sldSz cx="9144000" cy="6858000" type="screen4x3"/>
  <p:notesSz cx="6797675" cy="99282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C79"/>
    <a:srgbClr val="FFCC00"/>
    <a:srgbClr val="CCFF99"/>
    <a:srgbClr val="83AEE1"/>
    <a:srgbClr val="FF9966"/>
    <a:srgbClr val="FF9900"/>
    <a:srgbClr val="97F78D"/>
    <a:srgbClr val="DBF5F3"/>
    <a:srgbClr val="F9AD6F"/>
    <a:srgbClr val="2EF22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>
        <p:scale>
          <a:sx n="77" d="100"/>
          <a:sy n="77" d="100"/>
        </p:scale>
        <p:origin x="-1541" y="-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1BE60-D860-41A9-B228-468A0477B18E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6E550-F14B-46DF-9247-5A0DD6A267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29E4C-3D0A-45FE-B24A-8BC5CEC1A54A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6C0FC-8FFB-4616-893E-31C7546BDF6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67D42-5D61-4AF5-A209-2D49DDBC4873}" type="datetimeFigureOut">
              <a:rPr lang="uk-UA" smtClean="0"/>
              <a:pPr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970E4-1317-473B-AE69-BCE15A3921F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85306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4810" y="928670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Проект бюджету розвитку міського бюджету м. Львова на 2021 рік управління охорони здоров’я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департаменту гуманітарної політики 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452320" y="5517232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2021 рік </a:t>
            </a: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3" y="0"/>
            <a:ext cx="9141687" cy="6858000"/>
          </a:xfrm>
          <a:prstGeom prst="rect">
            <a:avLst/>
          </a:prstGeom>
        </p:spPr>
      </p:pic>
      <p:sp>
        <p:nvSpPr>
          <p:cNvPr id="13" name="Скругленный прямоугольник 2"/>
          <p:cNvSpPr/>
          <p:nvPr/>
        </p:nvSpPr>
        <p:spPr>
          <a:xfrm>
            <a:off x="1115616" y="0"/>
            <a:ext cx="259228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8 МКЛ – 33 489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475656" y="40466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Внески до статутного капіталу (послуга з приєднання потужності до електричних мереж)</a:t>
            </a:r>
          </a:p>
          <a:p>
            <a:pPr>
              <a:lnSpc>
                <a:spcPts val="1620"/>
              </a:lnSpc>
              <a:tabLst>
                <a:tab pos="5197475" algn="l"/>
              </a:tabLst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25 500,0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2"/>
          <p:cNvSpPr/>
          <p:nvPr/>
        </p:nvSpPr>
        <p:spPr>
          <a:xfrm>
            <a:off x="1475656" y="112474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приміщень під створення кабінету МРТ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5 536,0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475656" y="1844824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приміщень під створення відділення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КТ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1 799,0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475656" y="234888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приміщень під створення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ангіографічної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операційної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 554,0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475656" y="2996952"/>
            <a:ext cx="6984776" cy="7200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автоматичної пожежної сигналізації, систем газового пожежогасіння та систем оповіщення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 100,0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2"/>
          <p:cNvSpPr/>
          <p:nvPr/>
        </p:nvSpPr>
        <p:spPr>
          <a:xfrm>
            <a:off x="1475656" y="422108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приміщень для створення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АСМ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Дністерській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,16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2 500,0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475656" y="486916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ліфтової шахти та машинного приміщення із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замінолю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ліфта на пр. Червоної Калини,68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1 600,0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2"/>
          <p:cNvSpPr/>
          <p:nvPr/>
        </p:nvSpPr>
        <p:spPr>
          <a:xfrm>
            <a:off x="1115616" y="3789040"/>
            <a:ext cx="259228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smtClean="0">
                <a:solidFill>
                  <a:schemeClr val="tx1"/>
                </a:solidFill>
                <a:cs typeface="Arial" pitchFamily="34" charset="0"/>
              </a:rPr>
              <a:t>4 МП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– 5 600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Скругленный прямоугольник 2"/>
          <p:cNvSpPr/>
          <p:nvPr/>
        </p:nvSpPr>
        <p:spPr>
          <a:xfrm>
            <a:off x="1475656" y="558924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 Реконструкція системи пожежної сигналізації та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ситеми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оповіщення з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передчею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сигналу тривоги на пульт на пр. Червоної Калини, 57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1 500,0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0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687" cy="6858000"/>
          </a:xfrm>
          <a:prstGeom prst="rect">
            <a:avLst/>
          </a:prstGeom>
        </p:spPr>
      </p:pic>
      <p:sp>
        <p:nvSpPr>
          <p:cNvPr id="17" name="Скругленный прямоугольник 2"/>
          <p:cNvSpPr/>
          <p:nvPr/>
        </p:nvSpPr>
        <p:spPr>
          <a:xfrm>
            <a:off x="1403648" y="5373216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  <a:tabLst>
                <a:tab pos="5376863" algn="l"/>
              </a:tabLst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із заміни системи теплопостачання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Ген.Чупринки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43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об’єкт)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2"/>
          <p:cNvSpPr/>
          <p:nvPr/>
        </p:nvSpPr>
        <p:spPr>
          <a:xfrm>
            <a:off x="1403648" y="602128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приміщень цокольного поверху під відділення фізичної реабілітації та раннього втручання на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Ген.Чупринки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61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403648" y="472514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системи внутрішнього протипожежного водопроводу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Ген.Чупринки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43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403648" y="350100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пульмонологічного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відділення на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Коновальця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20-22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2 000,0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403648" y="4149080"/>
            <a:ext cx="6984776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із заміни вікон Центру терапії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Ген.Чупринки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48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2"/>
          <p:cNvSpPr/>
          <p:nvPr/>
        </p:nvSpPr>
        <p:spPr>
          <a:xfrm>
            <a:off x="1403648" y="1844824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даху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Коновальця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22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об’єкт)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          2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403648" y="234888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Будівництво зовнішнього ліфта до будівлі поліклінічного відділення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Ген.Чупринки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43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5 200,0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2"/>
          <p:cNvSpPr/>
          <p:nvPr/>
        </p:nvSpPr>
        <p:spPr>
          <a:xfrm>
            <a:off x="1115616" y="1484784"/>
            <a:ext cx="259228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5 МКЛ – 12 276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Скругленный прямоугольник 2"/>
          <p:cNvSpPr/>
          <p:nvPr/>
        </p:nvSpPr>
        <p:spPr>
          <a:xfrm>
            <a:off x="1403648" y="2996952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ліфтової шахти із монтажем ліфта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Коновальця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,22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576,0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2"/>
          <p:cNvSpPr/>
          <p:nvPr/>
        </p:nvSpPr>
        <p:spPr>
          <a:xfrm>
            <a:off x="1115616" y="0"/>
            <a:ext cx="259228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ПБ №1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– 1 700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Скругленный прямоугольник 2"/>
          <p:cNvSpPr/>
          <p:nvPr/>
        </p:nvSpPr>
        <p:spPr>
          <a:xfrm>
            <a:off x="1475656" y="404664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фасаду та благоустрій території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Мєчнікова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,8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об’єкт)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          200,0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"/>
          <p:cNvSpPr/>
          <p:nvPr/>
        </p:nvSpPr>
        <p:spPr>
          <a:xfrm>
            <a:off x="1475656" y="908720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із заміни ліфтового обладнання ліфта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об’єкт)          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          1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00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687" cy="6858000"/>
          </a:xfrm>
          <a:prstGeom prst="rect">
            <a:avLst/>
          </a:prstGeom>
        </p:spPr>
      </p:pic>
      <p:sp>
        <p:nvSpPr>
          <p:cNvPr id="13" name="Скругленный прямоугольник 2"/>
          <p:cNvSpPr/>
          <p:nvPr/>
        </p:nvSpPr>
        <p:spPr>
          <a:xfrm>
            <a:off x="1115616" y="0"/>
            <a:ext cx="223224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2 МП – 500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403648" y="40466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гідроізоляції будівлі та облаштування громадського простору на вул. Симоненка, 4  </a:t>
            </a:r>
          </a:p>
          <a:p>
            <a:pPr>
              <a:lnSpc>
                <a:spcPts val="1620"/>
              </a:lnSpc>
              <a:tabLst>
                <a:tab pos="6638925" algn="l"/>
                <a:tab pos="6729413" algn="l"/>
              </a:tabLst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   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403648" y="1628800"/>
            <a:ext cx="6984776" cy="3600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із заміни ліфтового обладнання ліфта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(новий об’єкт)                                                                                         1 700,0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403648" y="3140968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санвузла амбулаторії сімейної медицини села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Лисиничі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     120,0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"/>
          <p:cNvSpPr/>
          <p:nvPr/>
        </p:nvSpPr>
        <p:spPr>
          <a:xfrm>
            <a:off x="1115616" y="1124744"/>
            <a:ext cx="2304256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5 МП– 1 700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Скругленный прямоугольник 2"/>
          <p:cNvSpPr/>
          <p:nvPr/>
        </p:nvSpPr>
        <p:spPr>
          <a:xfrm>
            <a:off x="1403648" y="5373216"/>
            <a:ext cx="7056784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 Придбання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відеоендоскопічного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обладнання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(обладнання)                                                                                             2 500,0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"/>
          <p:cNvSpPr/>
          <p:nvPr/>
        </p:nvSpPr>
        <p:spPr>
          <a:xfrm>
            <a:off x="1115616" y="4869160"/>
            <a:ext cx="2232248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3 МП – 3 050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Скругленный прямоугольник 2"/>
          <p:cNvSpPr/>
          <p:nvPr/>
        </p:nvSpPr>
        <p:spPr>
          <a:xfrm>
            <a:off x="1403648" y="6021288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59531" indent="-59531" fontAlgn="base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Придбання апарату ІФА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(обладнання)                                                550,0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"/>
          <p:cNvSpPr/>
          <p:nvPr/>
        </p:nvSpPr>
        <p:spPr>
          <a:xfrm>
            <a:off x="1403648" y="2564904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960"/>
              </a:lnSpc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пандусу амбулаторії сімейної медицини села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Лисиничі</a:t>
            </a:r>
            <a:endParaRPr lang="uk-UA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ts val="1960"/>
              </a:lnSpc>
              <a:defRPr/>
            </a:pPr>
            <a:r>
              <a:rPr lang="uk-UA" sz="1600" b="1" kern="0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       80,0 тис. </a:t>
            </a:r>
            <a:r>
              <a:rPr lang="uk-UA" sz="1600" b="1" kern="0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kern="0" dirty="0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"/>
          <p:cNvSpPr/>
          <p:nvPr/>
        </p:nvSpPr>
        <p:spPr>
          <a:xfrm>
            <a:off x="1403648" y="4221088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із заміни ліфтового обладнання ліфта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(новий об’єкт)                                                                                         1 500,0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115616" y="2132856"/>
            <a:ext cx="2304256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6 МП– 200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Скругленный прямоугольник 2"/>
          <p:cNvSpPr/>
          <p:nvPr/>
        </p:nvSpPr>
        <p:spPr>
          <a:xfrm>
            <a:off x="1115616" y="3717032"/>
            <a:ext cx="2232248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4 СП – 1 500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0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2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5584" y="4757172"/>
            <a:ext cx="296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="" xmlns:p14="http://schemas.microsoft.com/office/powerpoint/2010/main" val="413808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0"/>
            <a:ext cx="5724128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cs typeface="Arial" pitchFamily="34" charset="0"/>
              </a:rPr>
              <a:t>Бюджету розвитку 2021 року  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150 000,00 </a:t>
            </a:r>
            <a:r>
              <a:rPr lang="uk-UA" sz="3200" b="1" dirty="0" smtClean="0">
                <a:cs typeface="Arial" pitchFamily="34" charset="0"/>
              </a:rPr>
              <a:t>тис. </a:t>
            </a:r>
            <a:r>
              <a:rPr lang="uk-UA" sz="3200" b="1" dirty="0" err="1" smtClean="0">
                <a:cs typeface="Arial" pitchFamily="34" charset="0"/>
              </a:rPr>
              <a:t>грн</a:t>
            </a:r>
            <a:r>
              <a:rPr lang="uk-UA" sz="3200" b="1" dirty="0" smtClean="0">
                <a:cs typeface="Arial" pitchFamily="34" charset="0"/>
              </a:rPr>
              <a:t>, із них: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6689" y="2170144"/>
            <a:ext cx="5102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Текст слайду</a:t>
            </a:r>
          </a:p>
          <a:p>
            <a:r>
              <a:rPr lang="uk-UA" dirty="0"/>
              <a:t>Шрифт </a:t>
            </a:r>
            <a:r>
              <a:rPr lang="en-US" dirty="0"/>
              <a:t>Municipal </a:t>
            </a:r>
            <a:r>
              <a:rPr lang="uk-UA" dirty="0"/>
              <a:t>або </a:t>
            </a:r>
            <a:r>
              <a:rPr lang="en-US" dirty="0"/>
              <a:t>Calibri </a:t>
            </a:r>
            <a:r>
              <a:rPr lang="uk-UA" dirty="0"/>
              <a:t>18</a:t>
            </a:r>
            <a:r>
              <a:rPr lang="en-US" dirty="0"/>
              <a:t>-</a:t>
            </a:r>
            <a:r>
              <a:rPr lang="uk-UA" dirty="0"/>
              <a:t>24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uk-UA" dirty="0"/>
              <a:t>, якщо більше</a:t>
            </a:r>
          </a:p>
          <a:p>
            <a:r>
              <a:rPr lang="uk-UA" dirty="0"/>
              <a:t>тексту не рекомендовано шрифт не менший</a:t>
            </a:r>
          </a:p>
          <a:p>
            <a:r>
              <a:rPr lang="uk-UA" dirty="0"/>
              <a:t>за 14-16 </a:t>
            </a:r>
            <a:r>
              <a:rPr lang="en-US" dirty="0" err="1"/>
              <a:t>pt</a:t>
            </a:r>
            <a:r>
              <a:rPr lang="uk-UA" dirty="0"/>
              <a:t>. Інтервал 1,0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275856" y="1412776"/>
            <a:ext cx="5868144" cy="5040560"/>
          </a:xfrm>
          <a:prstGeom prst="round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buFont typeface="Wingdings" pitchFamily="2" charset="2"/>
              <a:buChar char="Ø"/>
              <a:defRPr/>
            </a:pPr>
            <a:r>
              <a:rPr lang="uk-UA" sz="2400" b="1" dirty="0" smtClean="0">
                <a:cs typeface="Arial" pitchFamily="34" charset="0"/>
              </a:rPr>
              <a:t>капітальний ремонт, реконструкція –   125 390 тис. </a:t>
            </a:r>
            <a:r>
              <a:rPr lang="uk-UA" sz="2400" b="1" dirty="0" err="1" smtClean="0">
                <a:cs typeface="Arial" pitchFamily="34" charset="0"/>
              </a:rPr>
              <a:t>грн</a:t>
            </a:r>
            <a:r>
              <a:rPr lang="uk-UA" sz="2400" b="1" dirty="0" smtClean="0">
                <a:cs typeface="Arial" pitchFamily="34" charset="0"/>
              </a:rPr>
              <a:t> із них: </a:t>
            </a:r>
          </a:p>
          <a:p>
            <a:pPr marL="0" lvl="1">
              <a:defRPr/>
            </a:pPr>
            <a:endParaRPr lang="uk-UA" sz="2400" b="1" dirty="0" smtClean="0"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uk-UA" sz="2400" b="1" dirty="0" smtClean="0">
                <a:cs typeface="Arial" pitchFamily="34" charset="0"/>
              </a:rPr>
              <a:t>перехідні об’єкти – </a:t>
            </a:r>
          </a:p>
          <a:p>
            <a:pPr lvl="1" defTabSz="685800">
              <a:defRPr/>
            </a:pPr>
            <a:r>
              <a:rPr lang="uk-UA" sz="2400" b="1" dirty="0" smtClean="0">
                <a:cs typeface="Arial" pitchFamily="34" charset="0"/>
              </a:rPr>
              <a:t>		                103 614,024 тис. </a:t>
            </a:r>
            <a:r>
              <a:rPr lang="uk-UA" sz="2400" b="1" dirty="0" err="1" smtClean="0">
                <a:cs typeface="Arial" pitchFamily="34" charset="0"/>
              </a:rPr>
              <a:t>грн</a:t>
            </a:r>
            <a:endParaRPr lang="uk-UA" sz="2400" b="1" dirty="0" smtClean="0"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uk-UA" sz="2400" b="1" dirty="0" smtClean="0">
                <a:cs typeface="Arial" pitchFamily="34" charset="0"/>
              </a:rPr>
              <a:t>нові об’єкти – </a:t>
            </a:r>
          </a:p>
          <a:p>
            <a:pPr lvl="1">
              <a:defRPr/>
            </a:pPr>
            <a:r>
              <a:rPr lang="uk-UA" sz="2400" b="1" dirty="0" smtClean="0">
                <a:cs typeface="Arial" pitchFamily="34" charset="0"/>
              </a:rPr>
              <a:t>		          21 775,976 тис. </a:t>
            </a:r>
            <a:r>
              <a:rPr lang="uk-UA" sz="2400" b="1" dirty="0" err="1" smtClean="0">
                <a:cs typeface="Arial" pitchFamily="34" charset="0"/>
              </a:rPr>
              <a:t>грн</a:t>
            </a:r>
            <a:endParaRPr lang="uk-UA" sz="2400" b="1" dirty="0" smtClean="0">
              <a:cs typeface="Arial" pitchFamily="34" charset="0"/>
            </a:endParaRPr>
          </a:p>
          <a:p>
            <a:pPr lvl="1">
              <a:defRPr/>
            </a:pPr>
            <a:endParaRPr lang="uk-UA" sz="2400" b="1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400" b="1" dirty="0" smtClean="0">
                <a:cs typeface="Arial" pitchFamily="34" charset="0"/>
              </a:rPr>
              <a:t> придбання обладнання –                                      		          24 610,00 тис. </a:t>
            </a:r>
            <a:r>
              <a:rPr lang="uk-UA" sz="2400" b="1" dirty="0" err="1" smtClean="0">
                <a:cs typeface="Arial" pitchFamily="34" charset="0"/>
              </a:rPr>
              <a:t>грн</a:t>
            </a:r>
            <a:endParaRPr lang="uk-UA" sz="2400" b="1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uk-UA" sz="2400" b="1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75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73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635896" y="476672"/>
            <a:ext cx="550810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cs typeface="Arial" pitchFamily="34" charset="0"/>
              </a:rPr>
              <a:t>   </a:t>
            </a:r>
            <a:r>
              <a:rPr lang="uk-UA" sz="2800" b="1" dirty="0" smtClean="0">
                <a:cs typeface="Arial" pitchFamily="34" charset="0"/>
              </a:rPr>
              <a:t>Перехідні об’єкти  </a:t>
            </a:r>
          </a:p>
          <a:p>
            <a:pPr algn="ctr"/>
            <a:r>
              <a:rPr lang="uk-UA" sz="2800" b="1" dirty="0" smtClean="0">
                <a:cs typeface="Arial" pitchFamily="34" charset="0"/>
              </a:rPr>
              <a:t>(35 об’єктів) – 103 614,024 </a:t>
            </a:r>
            <a:r>
              <a:rPr lang="uk-UA" sz="2800" b="1" dirty="0" err="1" smtClean="0">
                <a:cs typeface="Arial" pitchFamily="34" charset="0"/>
              </a:rPr>
              <a:t>тис.грн</a:t>
            </a:r>
            <a:r>
              <a:rPr lang="uk-UA" sz="2800" b="1" dirty="0" smtClean="0">
                <a:cs typeface="Arial" pitchFamily="34" charset="0"/>
              </a:rPr>
              <a:t>:</a:t>
            </a:r>
          </a:p>
          <a:p>
            <a:endParaRPr lang="uk-UA" sz="1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</a:t>
            </a:r>
            <a:r>
              <a:rPr lang="uk-UA" sz="2200" b="1" dirty="0" smtClean="0">
                <a:cs typeface="Arial" pitchFamily="34" charset="0"/>
              </a:rPr>
              <a:t>ЛШМД (18 об’єктів) – 34 884,605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8 МКЛ (4 об’єкти) – 33 389,0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МДКЛ (4 об’єкти) – 18 511,0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4 МКЛ (6 об’єктів) – 8 029,419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3 МКЛ (1 об’єкт) – 3 300,0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1 МКЛ (1 об’єкт) – 3 000,0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b="1" dirty="0" smtClean="0">
                <a:cs typeface="Arial" pitchFamily="34" charset="0"/>
              </a:rPr>
              <a:t>  4 МП (1 об’єкт) – 2 500,0 тис. </a:t>
            </a:r>
            <a:r>
              <a:rPr lang="uk-UA" sz="2200" b="1" dirty="0" err="1" smtClean="0">
                <a:cs typeface="Arial" pitchFamily="34" charset="0"/>
              </a:rPr>
              <a:t>грн</a:t>
            </a:r>
            <a:endParaRPr lang="uk-UA" sz="2200" b="1" dirty="0" smtClean="0">
              <a:cs typeface="Arial" pitchFamily="34" charset="0"/>
            </a:endParaRPr>
          </a:p>
          <a:p>
            <a:r>
              <a:rPr lang="uk-UA" sz="2000" b="1" dirty="0" smtClean="0">
                <a:cs typeface="Arial" pitchFamily="34" charset="0"/>
              </a:rPr>
              <a:t> </a:t>
            </a:r>
            <a:endParaRPr lang="uk-UA" sz="2000" dirty="0"/>
          </a:p>
        </p:txBody>
      </p:sp>
    </p:spTree>
    <p:extLst>
      <p:ext uri="{BB962C8B-B14F-4D97-AF65-F5344CB8AC3E}">
        <p14:creationId xmlns="" xmlns:p14="http://schemas.microsoft.com/office/powerpoint/2010/main" val="392631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9144000" cy="685973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419872" y="188640"/>
            <a:ext cx="5724128" cy="708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uk-UA" sz="2400" b="1" dirty="0" smtClean="0">
                <a:cs typeface="Arial" pitchFamily="34" charset="0"/>
              </a:rPr>
              <a:t>           </a:t>
            </a:r>
            <a:r>
              <a:rPr lang="uk-UA" sz="2800" b="1" dirty="0" smtClean="0">
                <a:cs typeface="Arial" pitchFamily="34" charset="0"/>
              </a:rPr>
              <a:t>Нові об’єкти </a:t>
            </a:r>
          </a:p>
          <a:p>
            <a:pPr algn="ctr">
              <a:lnSpc>
                <a:spcPts val="2480"/>
              </a:lnSpc>
            </a:pPr>
            <a:r>
              <a:rPr lang="uk-UA" sz="2800" b="1" dirty="0" smtClean="0">
                <a:cs typeface="Arial" pitchFamily="34" charset="0"/>
              </a:rPr>
              <a:t>(21 об’єктів) - 21 775,976 тис. </a:t>
            </a:r>
            <a:r>
              <a:rPr lang="uk-UA" sz="2800" b="1" dirty="0" err="1" smtClean="0">
                <a:cs typeface="Arial" pitchFamily="34" charset="0"/>
              </a:rPr>
              <a:t>грн</a:t>
            </a:r>
            <a:r>
              <a:rPr lang="uk-UA" sz="2800" b="1" dirty="0" smtClean="0">
                <a:cs typeface="Arial" pitchFamily="34" charset="0"/>
              </a:rPr>
              <a:t>:</a:t>
            </a:r>
          </a:p>
          <a:p>
            <a:pPr algn="ctr">
              <a:lnSpc>
                <a:spcPts val="2480"/>
              </a:lnSpc>
            </a:pPr>
            <a:endParaRPr lang="uk-UA" sz="10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ЛШМД (2 об’єкти) – 400,0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</a:t>
            </a:r>
            <a:r>
              <a:rPr lang="uk-UA" sz="2000" b="1" dirty="0" err="1" smtClean="0">
                <a:cs typeface="Arial" pitchFamily="34" charset="0"/>
              </a:rPr>
              <a:t>ПБ</a:t>
            </a:r>
            <a:r>
              <a:rPr lang="uk-UA" sz="2000" b="1" dirty="0" smtClean="0">
                <a:cs typeface="Arial" pitchFamily="34" charset="0"/>
              </a:rPr>
              <a:t> №1 (2 об’єкти) – 1 700,0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4 МКЛ (1 об’єкт) –  299,976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5 МКЛ (8 об’єктів) – 12 276,0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8 МКЛ (1 об’єкт) – 100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2 МП (1 об’єкт) –  500,0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4 МП (2 об’єкти) – 3 100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5 МП (1 об’єкт) – 1 700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6 МП (2 об’єкти) – 200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endParaRPr lang="uk-UA" sz="1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r>
              <a:rPr lang="uk-UA" sz="2000" b="1" dirty="0" smtClean="0">
                <a:cs typeface="Arial" pitchFamily="34" charset="0"/>
              </a:rPr>
              <a:t>   4 СП (1 об’єкти) – 1 500 тис. </a:t>
            </a:r>
            <a:r>
              <a:rPr lang="uk-UA" sz="2000" b="1" dirty="0" err="1" smtClean="0">
                <a:cs typeface="Arial" pitchFamily="34" charset="0"/>
              </a:rPr>
              <a:t>грн</a:t>
            </a:r>
            <a:endParaRPr lang="uk-UA" sz="2000" b="1" dirty="0" smtClean="0">
              <a:cs typeface="Arial" pitchFamily="34" charset="0"/>
            </a:endParaRPr>
          </a:p>
          <a:p>
            <a:pPr marL="266700"/>
            <a:endParaRPr lang="uk-UA" b="1" dirty="0" smtClean="0">
              <a:cs typeface="Arial" pitchFamily="34" charset="0"/>
            </a:endParaRPr>
          </a:p>
          <a:p>
            <a:pPr marL="266700"/>
            <a:endParaRPr lang="uk-UA" sz="2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endParaRPr lang="uk-UA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31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9144000" cy="685973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347864" y="188640"/>
            <a:ext cx="5796136" cy="8412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uk-UA" sz="2800" b="1" dirty="0" smtClean="0">
                <a:cs typeface="Arial" pitchFamily="34" charset="0"/>
              </a:rPr>
              <a:t>Придбання обладнання </a:t>
            </a:r>
          </a:p>
          <a:p>
            <a:pPr algn="ctr">
              <a:lnSpc>
                <a:spcPts val="2480"/>
              </a:lnSpc>
            </a:pPr>
            <a:r>
              <a:rPr lang="uk-UA" sz="2800" b="1" dirty="0" smtClean="0">
                <a:cs typeface="Arial" pitchFamily="34" charset="0"/>
              </a:rPr>
              <a:t>(13 од.) – 24 610,0 тис. </a:t>
            </a:r>
            <a:r>
              <a:rPr lang="uk-UA" sz="2800" b="1" dirty="0" err="1" smtClean="0">
                <a:cs typeface="Arial" pitchFamily="34" charset="0"/>
              </a:rPr>
              <a:t>грн</a:t>
            </a:r>
            <a:endParaRPr lang="uk-UA" sz="2800" b="1" dirty="0" smtClean="0">
              <a:cs typeface="Arial" pitchFamily="34" charset="0"/>
            </a:endParaRPr>
          </a:p>
          <a:p>
            <a:pPr algn="ctr">
              <a:lnSpc>
                <a:spcPts val="2480"/>
              </a:lnSpc>
            </a:pPr>
            <a:endParaRPr lang="uk-UA" sz="2800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sz="1600" b="1" dirty="0" smtClean="0">
                <a:cs typeface="Arial" pitchFamily="34" charset="0"/>
              </a:rPr>
              <a:t>  </a:t>
            </a:r>
            <a:r>
              <a:rPr lang="uk-UA" b="1" dirty="0" smtClean="0">
                <a:cs typeface="Arial" pitchFamily="34" charset="0"/>
              </a:rPr>
              <a:t>Обладнання для центру </a:t>
            </a:r>
            <a:r>
              <a:rPr lang="uk-UA" b="1" dirty="0" err="1" smtClean="0">
                <a:cs typeface="Arial" pitchFamily="34" charset="0"/>
              </a:rPr>
              <a:t>кохлеарної</a:t>
            </a:r>
            <a:r>
              <a:rPr lang="uk-UA" b="1" dirty="0" smtClean="0">
                <a:cs typeface="Arial" pitchFamily="34" charset="0"/>
              </a:rPr>
              <a:t> </a:t>
            </a:r>
            <a:r>
              <a:rPr lang="uk-UA" b="1" dirty="0" err="1" smtClean="0">
                <a:cs typeface="Arial" pitchFamily="34" charset="0"/>
              </a:rPr>
              <a:t>інплантації</a:t>
            </a:r>
            <a:r>
              <a:rPr lang="uk-UA" b="1" dirty="0" smtClean="0">
                <a:cs typeface="Arial" pitchFamily="34" charset="0"/>
              </a:rPr>
              <a:t> МДКЛ                    (4 од.) - 7 700,0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endParaRPr lang="uk-UA" sz="1000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b="1" dirty="0" smtClean="0">
                <a:cs typeface="Arial" pitchFamily="34" charset="0"/>
              </a:rPr>
              <a:t>  Рентгенологічного обладнання для  1 МКЛ (1 од.)  -              4 500,0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defRPr/>
            </a:pPr>
            <a:endParaRPr lang="uk-UA" sz="1000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b="1" dirty="0" smtClean="0">
                <a:cs typeface="Arial" pitchFamily="34" charset="0"/>
              </a:rPr>
              <a:t>  Рентгенологічного обладнання (1 од.) для  3 МКЛ -               4 000,0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b="1" dirty="0" smtClean="0">
                <a:cs typeface="Arial" pitchFamily="34" charset="0"/>
              </a:rPr>
              <a:t>  </a:t>
            </a:r>
            <a:r>
              <a:rPr lang="uk-UA" b="1" dirty="0" err="1" smtClean="0">
                <a:cs typeface="Arial" pitchFamily="34" charset="0"/>
              </a:rPr>
              <a:t>Відеоендоскопічне</a:t>
            </a:r>
            <a:r>
              <a:rPr lang="uk-UA" b="1" dirty="0" smtClean="0">
                <a:cs typeface="Arial" pitchFamily="34" charset="0"/>
              </a:rPr>
              <a:t> обладнання (1 од.) для 3 МП -                   2 500,0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defRPr/>
            </a:pP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ru-RU" b="1" dirty="0" err="1" smtClean="0">
                <a:cs typeface="Arial" pitchFamily="34" charset="0"/>
              </a:rPr>
              <a:t>Апарат</a:t>
            </a:r>
            <a:r>
              <a:rPr lang="ru-RU" b="1" dirty="0" smtClean="0">
                <a:cs typeface="Arial" pitchFamily="34" charset="0"/>
              </a:rPr>
              <a:t> ІФА для 3 МП (1 од) - 550,0 тис. </a:t>
            </a:r>
            <a:r>
              <a:rPr lang="ru-RU" b="1" dirty="0" err="1" smtClean="0">
                <a:cs typeface="Arial" pitchFamily="34" charset="0"/>
              </a:rPr>
              <a:t>грн</a:t>
            </a:r>
            <a:r>
              <a:rPr lang="ru-RU" b="1" dirty="0" smtClean="0">
                <a:cs typeface="Arial" pitchFamily="34" charset="0"/>
              </a:rPr>
              <a:t> </a:t>
            </a:r>
          </a:p>
          <a:p>
            <a:pPr>
              <a:lnSpc>
                <a:spcPts val="1960"/>
              </a:lnSpc>
              <a:defRPr/>
            </a:pPr>
            <a:endParaRPr lang="ru-RU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b="1" dirty="0" smtClean="0">
                <a:cs typeface="Arial" pitchFamily="34" charset="0"/>
              </a:rPr>
              <a:t>Автомобілі </a:t>
            </a:r>
            <a:r>
              <a:rPr lang="uk-UA" b="1" dirty="0" err="1" smtClean="0">
                <a:cs typeface="Arial" pitchFamily="34" charset="0"/>
              </a:rPr>
              <a:t>екстренної</a:t>
            </a:r>
            <a:r>
              <a:rPr lang="uk-UA" b="1" dirty="0" smtClean="0">
                <a:cs typeface="Arial" pitchFamily="34" charset="0"/>
              </a:rPr>
              <a:t> медичної допомого для ЛШМД (2 од) - 5 300,0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endParaRPr lang="uk-UA" b="1" dirty="0" smtClean="0">
              <a:cs typeface="Arial" pitchFamily="34" charset="0"/>
            </a:endParaRPr>
          </a:p>
          <a:p>
            <a:pPr>
              <a:lnSpc>
                <a:spcPts val="1960"/>
              </a:lnSpc>
              <a:buFont typeface="Arial" pitchFamily="34" charset="0"/>
              <a:buChar char="•"/>
              <a:defRPr/>
            </a:pPr>
            <a:r>
              <a:rPr lang="uk-UA" b="1" dirty="0" smtClean="0">
                <a:cs typeface="Arial" pitchFamily="34" charset="0"/>
              </a:rPr>
              <a:t>  Комп’ютерне та комутаційне обладнання (3 од.) для УОЗ - 60,0 тис. </a:t>
            </a:r>
            <a:r>
              <a:rPr lang="uk-UA" b="1" dirty="0" err="1" smtClean="0">
                <a:cs typeface="Arial" pitchFamily="34" charset="0"/>
              </a:rPr>
              <a:t>грн</a:t>
            </a:r>
            <a:r>
              <a:rPr lang="uk-UA" b="1" dirty="0" smtClean="0">
                <a:cs typeface="Arial" pitchFamily="34" charset="0"/>
              </a:rPr>
              <a:t>                  </a:t>
            </a:r>
          </a:p>
          <a:p>
            <a:pPr marL="266700">
              <a:lnSpc>
                <a:spcPts val="1860"/>
              </a:lnSpc>
              <a:defRPr/>
            </a:pPr>
            <a:r>
              <a:rPr lang="uk-UA" b="1" dirty="0" smtClean="0">
                <a:cs typeface="Arial" pitchFamily="34" charset="0"/>
              </a:rPr>
              <a:t>                                                                                               </a:t>
            </a:r>
            <a:endParaRPr lang="ru-RU" b="1" dirty="0" smtClean="0">
              <a:cs typeface="Arial" pitchFamily="34" charset="0"/>
            </a:endParaRPr>
          </a:p>
          <a:p>
            <a:pPr>
              <a:lnSpc>
                <a:spcPts val="1860"/>
              </a:lnSpc>
              <a:defRPr/>
            </a:pPr>
            <a:endParaRPr lang="ru-RU" dirty="0" smtClean="0">
              <a:cs typeface="Arial" pitchFamily="34" charset="0"/>
            </a:endParaRPr>
          </a:p>
          <a:p>
            <a:pPr marL="266700" lvl="5">
              <a:buFont typeface="Arial" pitchFamily="34" charset="0"/>
              <a:buChar char="•"/>
            </a:pPr>
            <a:endParaRPr lang="ru-RU" b="1" dirty="0" smtClean="0">
              <a:cs typeface="Arial" pitchFamily="34" charset="0"/>
            </a:endParaRPr>
          </a:p>
          <a:p>
            <a:pPr marL="266700" lvl="5">
              <a:buFont typeface="Arial" pitchFamily="34" charset="0"/>
              <a:buChar char="•"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66700" lvl="5">
              <a:buFont typeface="Arial" pitchFamily="34" charset="0"/>
              <a:buChar char="•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endParaRPr lang="uk-UA" b="1" dirty="0" smtClean="0">
              <a:cs typeface="Arial" pitchFamily="34" charset="0"/>
            </a:endParaRPr>
          </a:p>
          <a:p>
            <a:pPr marL="266700"/>
            <a:endParaRPr lang="uk-UA" sz="2400" b="1" dirty="0" smtClean="0">
              <a:cs typeface="Arial" pitchFamily="34" charset="0"/>
            </a:endParaRPr>
          </a:p>
          <a:p>
            <a:pPr marL="266700">
              <a:buFont typeface="Arial" pitchFamily="34" charset="0"/>
              <a:buChar char="•"/>
            </a:pPr>
            <a:endParaRPr lang="uk-UA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31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130588"/>
          </a:xfrm>
          <a:prstGeom prst="rect">
            <a:avLst/>
          </a:prstGeom>
        </p:spPr>
      </p:pic>
      <p:sp>
        <p:nvSpPr>
          <p:cNvPr id="39" name="Скругленный прямоугольник 2"/>
          <p:cNvSpPr/>
          <p:nvPr/>
        </p:nvSpPr>
        <p:spPr>
          <a:xfrm>
            <a:off x="1691680" y="1556792"/>
            <a:ext cx="7056784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палат </a:t>
            </a:r>
            <a:r>
              <a:rPr lang="ru-RU" sz="1600" dirty="0" err="1" smtClean="0">
                <a:solidFill>
                  <a:schemeClr val="tx1"/>
                </a:solidFill>
              </a:rPr>
              <a:t>інтенсивногої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терапії</a:t>
            </a:r>
            <a:r>
              <a:rPr lang="ru-RU" sz="1600" dirty="0" smtClean="0">
                <a:solidFill>
                  <a:schemeClr val="tx1"/>
                </a:solidFill>
              </a:rPr>
              <a:t> 3-го </a:t>
            </a:r>
            <a:r>
              <a:rPr lang="ru-RU" sz="1600" dirty="0" err="1" smtClean="0">
                <a:solidFill>
                  <a:schemeClr val="tx1"/>
                </a:solidFill>
              </a:rPr>
              <a:t>хірургічного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відділення</a:t>
            </a:r>
            <a:r>
              <a:rPr lang="ru-RU" sz="1600" dirty="0" smtClean="0">
                <a:solidFill>
                  <a:schemeClr val="tx1"/>
                </a:solidFill>
              </a:rPr>
              <a:t>  (5 палат; 1 коридор)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                                         4 000,0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2"/>
          <p:cNvSpPr/>
          <p:nvPr/>
        </p:nvSpPr>
        <p:spPr>
          <a:xfrm>
            <a:off x="1115616" y="0"/>
            <a:ext cx="2952328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ЛШМД - 40 584,605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.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Скругленный прямоугольник 2"/>
          <p:cNvSpPr/>
          <p:nvPr/>
        </p:nvSpPr>
        <p:spPr>
          <a:xfrm>
            <a:off x="1691680" y="2204864"/>
            <a:ext cx="7056784" cy="7200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віконних</a:t>
            </a:r>
            <a:r>
              <a:rPr lang="ru-RU" sz="1600" dirty="0" smtClean="0">
                <a:solidFill>
                  <a:schemeClr val="tx1"/>
                </a:solidFill>
              </a:rPr>
              <a:t> та </a:t>
            </a:r>
            <a:r>
              <a:rPr lang="ru-RU" sz="1600" dirty="0" err="1" smtClean="0">
                <a:solidFill>
                  <a:schemeClr val="tx1"/>
                </a:solidFill>
              </a:rPr>
              <a:t>дверних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пройомів</a:t>
            </a:r>
            <a:r>
              <a:rPr lang="ru-RU" sz="1600" dirty="0" smtClean="0">
                <a:solidFill>
                  <a:schemeClr val="tx1"/>
                </a:solidFill>
              </a:rPr>
              <a:t> (</a:t>
            </a:r>
            <a:r>
              <a:rPr lang="ru-RU" sz="1600" dirty="0" err="1" smtClean="0">
                <a:solidFill>
                  <a:schemeClr val="tx1"/>
                </a:solidFill>
              </a:rPr>
              <a:t>заміна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вікон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та</a:t>
            </a:r>
            <a:r>
              <a:rPr lang="ru-RU" sz="1600" dirty="0" smtClean="0">
                <a:solidFill>
                  <a:schemeClr val="tx1"/>
                </a:solidFill>
              </a:rPr>
              <a:t> дверей на </a:t>
            </a:r>
            <a:r>
              <a:rPr lang="ru-RU" sz="1600" dirty="0" err="1" smtClean="0">
                <a:solidFill>
                  <a:schemeClr val="tx1"/>
                </a:solidFill>
              </a:rPr>
              <a:t>металопластикові</a:t>
            </a:r>
            <a:r>
              <a:rPr lang="ru-RU" sz="1600" dirty="0" smtClean="0">
                <a:solidFill>
                  <a:schemeClr val="tx1"/>
                </a:solidFill>
              </a:rPr>
              <a:t>) головного корпусу (580 </a:t>
            </a:r>
            <a:r>
              <a:rPr lang="ru-RU" sz="1600" dirty="0" err="1" smtClean="0">
                <a:solidFill>
                  <a:schemeClr val="tx1"/>
                </a:solidFill>
              </a:rPr>
              <a:t>металопластикових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конструкцій</a:t>
            </a:r>
            <a:r>
              <a:rPr lang="ru-RU" sz="1600" dirty="0" smtClean="0">
                <a:solidFill>
                  <a:schemeClr val="tx1"/>
                </a:solidFill>
              </a:rPr>
              <a:t>)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                                                                                2 000,0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691680" y="5949280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приміщень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облаштування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Інсультного</a:t>
            </a:r>
            <a:r>
              <a:rPr lang="ru-RU" sz="1600" dirty="0" smtClean="0">
                <a:solidFill>
                  <a:schemeClr val="tx1"/>
                </a:solidFill>
              </a:rPr>
              <a:t> центру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               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3 000,0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Скругленный прямоугольник 2"/>
          <p:cNvSpPr/>
          <p:nvPr/>
        </p:nvSpPr>
        <p:spPr>
          <a:xfrm>
            <a:off x="1691680" y="2996952"/>
            <a:ext cx="7056784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1-го та 4-го </a:t>
            </a:r>
            <a:r>
              <a:rPr lang="ru-RU" sz="1600" dirty="0" err="1" smtClean="0">
                <a:solidFill>
                  <a:schemeClr val="tx1"/>
                </a:solidFill>
              </a:rPr>
              <a:t>поверхів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ендоскопічного</a:t>
            </a:r>
            <a:r>
              <a:rPr lang="ru-RU" sz="1600" dirty="0" smtClean="0">
                <a:solidFill>
                  <a:schemeClr val="tx1"/>
                </a:solidFill>
              </a:rPr>
              <a:t>  </a:t>
            </a:r>
            <a:r>
              <a:rPr lang="ru-RU" sz="1600" dirty="0" err="1" smtClean="0">
                <a:solidFill>
                  <a:schemeClr val="tx1"/>
                </a:solidFill>
              </a:rPr>
              <a:t>відділення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                                                                               1 900,0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r">
              <a:defRPr/>
            </a:pP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"/>
          <p:cNvSpPr/>
          <p:nvPr/>
        </p:nvSpPr>
        <p:spPr>
          <a:xfrm>
            <a:off x="1691680" y="4797152"/>
            <a:ext cx="7056784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приміщень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створення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кабінету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КТ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  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		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2 500,0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Скругленный прямоугольник 2"/>
          <p:cNvSpPr/>
          <p:nvPr/>
        </p:nvSpPr>
        <p:spPr>
          <a:xfrm>
            <a:off x="1691680" y="5373216"/>
            <a:ext cx="7056784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приміщень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створення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ангіографічної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операційної</a:t>
            </a:r>
            <a:r>
              <a:rPr lang="ru-RU" sz="1600" b="1" dirty="0" smtClean="0">
                <a:solidFill>
                  <a:schemeClr val="tx1"/>
                </a:solidFill>
              </a:rPr>
              <a:t>                   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		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2 500,0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691680" y="4221088"/>
            <a:ext cx="7056784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приміщень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створення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кабінету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МРТ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  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		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5 000,0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691680" y="404664"/>
            <a:ext cx="7056784" cy="4320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протипожежного водопроводу та водосховища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</a:t>
            </a:r>
            <a:r>
              <a:rPr lang="uk-UA" sz="1400" dirty="0" smtClean="0">
                <a:solidFill>
                  <a:schemeClr val="tx1"/>
                </a:solidFill>
                <a:cs typeface="Arial" pitchFamily="34" charset="0"/>
              </a:rPr>
              <a:t>	</a:t>
            </a:r>
            <a:r>
              <a:rPr lang="uk-UA" sz="1400" b="1" dirty="0" smtClean="0">
                <a:solidFill>
                  <a:schemeClr val="tx1"/>
                </a:solidFill>
                <a:cs typeface="Arial" pitchFamily="34" charset="0"/>
              </a:rPr>
              <a:t>	                                                   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4 000,0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691680" y="980728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приміщень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створення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ПЛР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лабораторії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              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</a:t>
            </a:r>
            <a:r>
              <a:rPr lang="uk-UA" sz="1400" dirty="0" smtClean="0">
                <a:solidFill>
                  <a:schemeClr val="tx1"/>
                </a:solidFill>
                <a:cs typeface="Arial" pitchFamily="34" charset="0"/>
              </a:rPr>
              <a:t>	</a:t>
            </a:r>
            <a:r>
              <a:rPr lang="uk-UA" sz="1400" b="1" dirty="0" smtClean="0">
                <a:solidFill>
                  <a:schemeClr val="tx1"/>
                </a:solidFill>
                <a:cs typeface="Arial" pitchFamily="34" charset="0"/>
              </a:rPr>
              <a:t>	                                                                   1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 000,0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691680" y="3645024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відділення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кардіохірургії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та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трансплантації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серця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                     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                4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000,0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7130588"/>
          </a:xfrm>
          <a:prstGeom prst="rect">
            <a:avLst/>
          </a:prstGeom>
        </p:spPr>
      </p:pic>
      <p:sp>
        <p:nvSpPr>
          <p:cNvPr id="39" name="Скругленный прямоугольник 2"/>
          <p:cNvSpPr/>
          <p:nvPr/>
        </p:nvSpPr>
        <p:spPr>
          <a:xfrm>
            <a:off x="1619672" y="1628800"/>
            <a:ext cx="6984776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4-го поверху </a:t>
            </a:r>
            <a:r>
              <a:rPr lang="ru-RU" sz="1600" dirty="0" err="1" smtClean="0">
                <a:solidFill>
                  <a:schemeClr val="tx1"/>
                </a:solidFill>
              </a:rPr>
              <a:t>першого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відділення</a:t>
            </a:r>
            <a:r>
              <a:rPr lang="ru-RU" sz="1600" dirty="0" smtClean="0">
                <a:solidFill>
                  <a:schemeClr val="tx1"/>
                </a:solidFill>
              </a:rPr>
              <a:t> центру </a:t>
            </a:r>
            <a:r>
              <a:rPr lang="ru-RU" sz="1600" dirty="0" err="1" smtClean="0">
                <a:solidFill>
                  <a:schemeClr val="tx1"/>
                </a:solidFill>
              </a:rPr>
              <a:t>хірургії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                                                                                  5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00,0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 smtClean="0">
              <a:solidFill>
                <a:srgbClr val="000000"/>
              </a:solidFill>
            </a:endParaRPr>
          </a:p>
        </p:txBody>
      </p:sp>
      <p:sp>
        <p:nvSpPr>
          <p:cNvPr id="13" name="Скругленный прямоугольник 2"/>
          <p:cNvSpPr/>
          <p:nvPr/>
        </p:nvSpPr>
        <p:spPr>
          <a:xfrm>
            <a:off x="1043608" y="0"/>
            <a:ext cx="2664296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ЛШМД - 40 584,605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тис.грн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. </a:t>
            </a:r>
          </a:p>
        </p:txBody>
      </p:sp>
      <p:sp>
        <p:nvSpPr>
          <p:cNvPr id="14" name="Скругленный прямоугольник 2"/>
          <p:cNvSpPr/>
          <p:nvPr/>
        </p:nvSpPr>
        <p:spPr>
          <a:xfrm>
            <a:off x="1619672" y="2204864"/>
            <a:ext cx="6984776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6-го поверху </a:t>
            </a:r>
            <a:r>
              <a:rPr lang="ru-RU" sz="1600" dirty="0" err="1" smtClean="0">
                <a:solidFill>
                  <a:schemeClr val="tx1"/>
                </a:solidFill>
              </a:rPr>
              <a:t>клініко-діагностичної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лабораторії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                                                                                  500,0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619672" y="5517232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</a:rPr>
              <a:t> ремонт </a:t>
            </a:r>
            <a:r>
              <a:rPr lang="ru-RU" sz="1600" dirty="0" err="1" smtClean="0">
                <a:solidFill>
                  <a:schemeClr val="tx1"/>
                </a:solidFill>
              </a:rPr>
              <a:t>з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влаштування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пожежної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сигналізації</a:t>
            </a:r>
            <a:r>
              <a:rPr lang="ru-RU" sz="1600" dirty="0" smtClean="0">
                <a:solidFill>
                  <a:schemeClr val="tx1"/>
                </a:solidFill>
              </a:rPr>
              <a:t> та </a:t>
            </a:r>
            <a:r>
              <a:rPr lang="ru-RU" sz="1600" dirty="0" err="1" smtClean="0">
                <a:solidFill>
                  <a:schemeClr val="tx1"/>
                </a:solidFill>
              </a:rPr>
              <a:t>оповіщення</a:t>
            </a:r>
            <a:r>
              <a:rPr lang="ru-RU" sz="1600" dirty="0" smtClean="0">
                <a:solidFill>
                  <a:schemeClr val="tx1"/>
                </a:solidFill>
              </a:rPr>
              <a:t>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новий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                                                                                   </a:t>
            </a:r>
            <a:r>
              <a:rPr lang="ru-RU" sz="1600" dirty="0" smtClean="0">
                <a:solidFill>
                  <a:schemeClr val="tx1"/>
                </a:solidFill>
              </a:rPr>
              <a:t>         </a:t>
            </a:r>
            <a:r>
              <a:rPr lang="ru-RU" sz="1600" b="1" dirty="0" smtClean="0">
                <a:solidFill>
                  <a:schemeClr val="tx1"/>
                </a:solidFill>
              </a:rPr>
              <a:t>200,0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Скругленный прямоугольник 2"/>
          <p:cNvSpPr/>
          <p:nvPr/>
        </p:nvSpPr>
        <p:spPr>
          <a:xfrm>
            <a:off x="1619672" y="2780928"/>
            <a:ext cx="7056784" cy="5040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5376863" algn="l"/>
              </a:tabLst>
              <a:defRPr/>
            </a:pPr>
            <a:r>
              <a:rPr lang="ru-RU" sz="1600" dirty="0" err="1" smtClean="0">
                <a:solidFill>
                  <a:srgbClr val="000000"/>
                </a:solidFill>
              </a:rPr>
              <a:t>Капітальний</a:t>
            </a:r>
            <a:r>
              <a:rPr lang="ru-RU" sz="1600" dirty="0" smtClean="0">
                <a:solidFill>
                  <a:srgbClr val="000000"/>
                </a:solidFill>
              </a:rPr>
              <a:t> ремонт 2-го, 4-го та 5-го </a:t>
            </a:r>
            <a:r>
              <a:rPr lang="ru-RU" sz="1600" dirty="0" err="1" smtClean="0">
                <a:solidFill>
                  <a:srgbClr val="000000"/>
                </a:solidFill>
              </a:rPr>
              <a:t>поверхів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операційного</a:t>
            </a:r>
            <a:r>
              <a:rPr lang="ru-RU" sz="1600" dirty="0" smtClean="0">
                <a:solidFill>
                  <a:srgbClr val="000000"/>
                </a:solidFill>
              </a:rPr>
              <a:t> блоку </a:t>
            </a:r>
            <a:r>
              <a:rPr lang="ru-RU" sz="1600" dirty="0" err="1" smtClean="0">
                <a:solidFill>
                  <a:srgbClr val="000000"/>
                </a:solidFill>
              </a:rPr>
              <a:t>лікарні</a:t>
            </a:r>
            <a:r>
              <a:rPr lang="ru-RU" sz="1600" dirty="0" smtClean="0">
                <a:solidFill>
                  <a:srgbClr val="000000"/>
                </a:solidFill>
              </a:rPr>
              <a:t>             (19 </a:t>
            </a:r>
            <a:r>
              <a:rPr lang="ru-RU" sz="1600" dirty="0" err="1" smtClean="0">
                <a:solidFill>
                  <a:srgbClr val="000000"/>
                </a:solidFill>
              </a:rPr>
              <a:t>операційних</a:t>
            </a:r>
            <a:r>
              <a:rPr lang="ru-RU" sz="1600" dirty="0" smtClean="0">
                <a:solidFill>
                  <a:srgbClr val="000000"/>
                </a:solidFill>
              </a:rPr>
              <a:t>; 3 </a:t>
            </a:r>
            <a:r>
              <a:rPr lang="ru-RU" sz="1600" dirty="0" err="1" smtClean="0">
                <a:solidFill>
                  <a:srgbClr val="000000"/>
                </a:solidFill>
              </a:rPr>
              <a:t>коридори</a:t>
            </a:r>
            <a:r>
              <a:rPr lang="ru-RU" sz="1600" dirty="0" smtClean="0">
                <a:solidFill>
                  <a:srgbClr val="000000"/>
                </a:solidFill>
              </a:rPr>
              <a:t>)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                    2 684,605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r">
              <a:defRPr/>
            </a:pP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"/>
          <p:cNvSpPr/>
          <p:nvPr/>
        </p:nvSpPr>
        <p:spPr>
          <a:xfrm>
            <a:off x="1619672" y="4365104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Будівництво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злітно-посадкового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майданчика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гвинтокрилів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		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500,0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Скругленный прямоугольник 2"/>
          <p:cNvSpPr/>
          <p:nvPr/>
        </p:nvSpPr>
        <p:spPr>
          <a:xfrm>
            <a:off x="1619672" y="4941168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Виготовлення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ПКД на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будівницво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новітнього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хірургічного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корпусу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новий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				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200,0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619672" y="3861048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uk-UA" sz="1600" dirty="0" smtClean="0">
                <a:solidFill>
                  <a:schemeClr val="tx1"/>
                </a:solidFill>
              </a:rPr>
              <a:t>Капітальний ремонт 3-го поверху  відділення судинної та </a:t>
            </a:r>
            <a:r>
              <a:rPr lang="uk-UA" sz="1600" dirty="0" err="1" smtClean="0">
                <a:solidFill>
                  <a:schemeClr val="tx1"/>
                </a:solidFill>
              </a:rPr>
              <a:t>малоінвазивної</a:t>
            </a:r>
            <a:r>
              <a:rPr lang="uk-UA" sz="1600" dirty="0" smtClean="0">
                <a:solidFill>
                  <a:schemeClr val="tx1"/>
                </a:solidFill>
              </a:rPr>
              <a:t> нейрохірургії і неврології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 	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500,0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619672" y="476672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  <a:tabLst>
                <a:tab pos="5465763" algn="l"/>
              </a:tabLst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території для облаштування місць для паркування автотранспортних засобів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619672" y="1124744"/>
            <a:ext cx="6984776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Капітальний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ремонт центру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терапії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, у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якому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надають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меддопомогу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pitchFamily="34" charset="0"/>
              </a:rPr>
              <a:t>хворим</a:t>
            </a:r>
            <a:r>
              <a:rPr lang="ru-RU" sz="1600" dirty="0" smtClean="0">
                <a:solidFill>
                  <a:schemeClr val="tx1"/>
                </a:solidFill>
                <a:cs typeface="Arial" pitchFamily="34" charset="0"/>
              </a:rPr>
              <a:t> на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Covid-19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1 000,0 тис. </a:t>
            </a:r>
            <a:r>
              <a:rPr lang="ru-RU" sz="1600" b="1" dirty="0" err="1" smtClean="0">
                <a:solidFill>
                  <a:schemeClr val="tx1"/>
                </a:solidFill>
              </a:rPr>
              <a:t>грн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619672" y="3356992"/>
            <a:ext cx="705678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Капітальний ремонт благоустрою прилеглої території</a:t>
            </a:r>
          </a:p>
          <a:p>
            <a:pPr>
              <a:tabLst>
                <a:tab pos="5376863" algn="l"/>
              </a:tabLst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перехідний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об’єкт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)                     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                       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    800,0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Скругленный прямоугольник 2"/>
          <p:cNvSpPr/>
          <p:nvPr/>
        </p:nvSpPr>
        <p:spPr>
          <a:xfrm>
            <a:off x="1619672" y="6093296"/>
            <a:ext cx="7056784" cy="4320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860"/>
              </a:lnSpc>
              <a:defRPr/>
            </a:pPr>
            <a:r>
              <a:rPr lang="uk-UA" sz="16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Придбання автомобілів </a:t>
            </a:r>
            <a:r>
              <a:rPr lang="uk-UA" sz="1600" kern="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екстренної</a:t>
            </a:r>
            <a:r>
              <a:rPr lang="uk-UA" sz="16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 медичної допомого для ЛШМД </a:t>
            </a:r>
            <a:r>
              <a:rPr lang="uk-UA" sz="16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(2 од)</a:t>
            </a:r>
          </a:p>
          <a:p>
            <a:pPr>
              <a:lnSpc>
                <a:spcPts val="186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err="1" smtClean="0">
                <a:solidFill>
                  <a:schemeClr val="tx1"/>
                </a:solidFill>
              </a:rPr>
              <a:t>обладнання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r>
              <a:rPr lang="uk-UA" sz="16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                                                                                           5 300,0 тис. </a:t>
            </a:r>
            <a:r>
              <a:rPr lang="uk-UA" sz="1600" b="1" kern="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грн</a:t>
            </a:r>
            <a:endParaRPr lang="ru-RU" sz="16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687" cy="6858000"/>
          </a:xfrm>
          <a:prstGeom prst="rect">
            <a:avLst/>
          </a:prstGeom>
        </p:spPr>
      </p:pic>
      <p:sp>
        <p:nvSpPr>
          <p:cNvPr id="13" name="Скругленный прямоугольник 2"/>
          <p:cNvSpPr/>
          <p:nvPr/>
        </p:nvSpPr>
        <p:spPr>
          <a:xfrm>
            <a:off x="1043608" y="0"/>
            <a:ext cx="2448272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МДКЛ – 26 211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475656" y="40466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приміщень ізоляційно-діагностичного корпусу  </a:t>
            </a:r>
          </a:p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11 511,0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2"/>
          <p:cNvSpPr/>
          <p:nvPr/>
        </p:nvSpPr>
        <p:spPr>
          <a:xfrm>
            <a:off x="1475656" y="1052736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внутрішніх інженерних мереж ізоляційно-діагностичного корпусу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3 300,0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475656" y="170080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пожежної сигналізації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2 000,0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475656" y="2348880"/>
            <a:ext cx="6984776" cy="3600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із заміни ліфта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1 700,0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475656" y="3861048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приміщень під облаштування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АСМ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 на вул. Під Голоском, 22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3 000,0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"/>
          <p:cNvSpPr/>
          <p:nvPr/>
        </p:nvSpPr>
        <p:spPr>
          <a:xfrm>
            <a:off x="1043608" y="3429000"/>
            <a:ext cx="2376264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1 МКЛ – 7 500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Скругленный прямоугольник 2"/>
          <p:cNvSpPr/>
          <p:nvPr/>
        </p:nvSpPr>
        <p:spPr>
          <a:xfrm>
            <a:off x="1475656" y="530120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приміщень під створення амбулаторно-поліклінічного відділення на вул. Шевченка, 350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  3 300,0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"/>
          <p:cNvSpPr/>
          <p:nvPr/>
        </p:nvSpPr>
        <p:spPr>
          <a:xfrm>
            <a:off x="1043608" y="4869160"/>
            <a:ext cx="2376264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3 МКЛ – 7 300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Скругленный прямоугольник 2"/>
          <p:cNvSpPr/>
          <p:nvPr/>
        </p:nvSpPr>
        <p:spPr>
          <a:xfrm>
            <a:off x="1475656" y="594928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59531" indent="-59531" fontAlgn="base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Придбання рентгенологічного обладнання (1 од.) для  3 МКЛ                </a:t>
            </a:r>
          </a:p>
          <a:p>
            <a:pPr marL="59531" indent="-59531" fontAlgn="base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	(обладнання)				                  4 000,0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тис.грн</a:t>
            </a:r>
            <a:endParaRPr lang="uk-UA" sz="16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"/>
          <p:cNvSpPr/>
          <p:nvPr/>
        </p:nvSpPr>
        <p:spPr>
          <a:xfrm>
            <a:off x="1475656" y="2852936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960"/>
              </a:lnSpc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Придбання обладнання для центру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кохлеарної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інплантації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(4 од. )</a:t>
            </a:r>
          </a:p>
          <a:p>
            <a:pPr>
              <a:lnSpc>
                <a:spcPts val="1960"/>
              </a:lnSpc>
              <a:defRPr/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(обладнання)                                                                                         7 700,0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тис.грн</a:t>
            </a:r>
            <a:endParaRPr lang="uk-UA" sz="16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"/>
          <p:cNvSpPr/>
          <p:nvPr/>
        </p:nvSpPr>
        <p:spPr>
          <a:xfrm>
            <a:off x="1475656" y="4365104"/>
            <a:ext cx="6984776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59531" indent="-59531" fontAlgn="base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Придбання рентгенологічного обладнання (1 од.) для  1 МКЛ                </a:t>
            </a:r>
          </a:p>
          <a:p>
            <a:pPr marL="59531" indent="-59531" fontAlgn="base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	(обладнання)				                 4 500,0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тис.грн</a:t>
            </a:r>
            <a:endParaRPr lang="uk-UA" sz="16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0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687" cy="6858000"/>
          </a:xfrm>
          <a:prstGeom prst="rect">
            <a:avLst/>
          </a:prstGeom>
        </p:spPr>
      </p:pic>
      <p:sp>
        <p:nvSpPr>
          <p:cNvPr id="13" name="Скругленный прямоугольник 2"/>
          <p:cNvSpPr/>
          <p:nvPr/>
        </p:nvSpPr>
        <p:spPr>
          <a:xfrm>
            <a:off x="1115616" y="0"/>
            <a:ext cx="2808312" cy="3326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4 МКЛ – 8 329,395 тис. </a:t>
            </a:r>
            <a:r>
              <a:rPr lang="ru-RU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Скругленный прямоугольник 2"/>
          <p:cNvSpPr/>
          <p:nvPr/>
        </p:nvSpPr>
        <p:spPr>
          <a:xfrm>
            <a:off x="1475656" y="40466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Реконструкція будівлі під створення відділення паліативної допомоги 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Мушака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54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2 000,0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2"/>
          <p:cNvSpPr/>
          <p:nvPr/>
        </p:nvSpPr>
        <p:spPr>
          <a:xfrm>
            <a:off x="1475656" y="1196752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Додаткові роботи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“Реконструкція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будівлі під створення відділення паліативної допомоги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Мушака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54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3 800,0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"/>
          <p:cNvSpPr/>
          <p:nvPr/>
        </p:nvSpPr>
        <p:spPr>
          <a:xfrm>
            <a:off x="1475656" y="198884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зовнішнього електропостачання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Мушака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54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972,265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"/>
          <p:cNvSpPr/>
          <p:nvPr/>
        </p:nvSpPr>
        <p:spPr>
          <a:xfrm>
            <a:off x="1475656" y="2708920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Реконструкція зовнішнього електропостачання будівельного майданчика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Мушака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54 </a:t>
            </a: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257,154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"/>
          <p:cNvSpPr/>
          <p:nvPr/>
        </p:nvSpPr>
        <p:spPr>
          <a:xfrm>
            <a:off x="1475656" y="3501008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котельні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Мушака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54 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2"/>
          <p:cNvSpPr/>
          <p:nvPr/>
        </p:nvSpPr>
        <p:spPr>
          <a:xfrm>
            <a:off x="1475656" y="4293096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приміщень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рентгенкабінету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на вул. </a:t>
            </a:r>
            <a:r>
              <a:rPr lang="uk-UA" sz="1600" dirty="0" err="1" smtClean="0">
                <a:solidFill>
                  <a:schemeClr val="tx1"/>
                </a:solidFill>
                <a:cs typeface="Arial" pitchFamily="34" charset="0"/>
              </a:rPr>
              <a:t>Фредри</a:t>
            </a: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, 2</a:t>
            </a:r>
          </a:p>
          <a:p>
            <a:pPr>
              <a:lnSpc>
                <a:spcPts val="1620"/>
              </a:lnSpc>
              <a:tabLst>
                <a:tab pos="5287963" algn="l"/>
              </a:tabLst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(перехідний об’єкт)                                                                              500,0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>
            <a:off x="1475656" y="5085184"/>
            <a:ext cx="6984776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1620"/>
              </a:lnSpc>
            </a:pPr>
            <a:r>
              <a:rPr lang="uk-UA" sz="1600" dirty="0" smtClean="0">
                <a:solidFill>
                  <a:schemeClr val="tx1"/>
                </a:solidFill>
                <a:cs typeface="Arial" pitchFamily="34" charset="0"/>
              </a:rPr>
              <a:t> Капітальний ремонт системи протипожежного захисту приміщень на вул. Стецька, 3</a:t>
            </a:r>
          </a:p>
          <a:p>
            <a:pPr>
              <a:lnSpc>
                <a:spcPts val="1620"/>
              </a:lnSpc>
            </a:pPr>
            <a:r>
              <a:rPr lang="uk-UA" sz="1600" b="1" dirty="0" smtClean="0">
                <a:solidFill>
                  <a:schemeClr val="tx1"/>
                </a:solidFill>
                <a:cs typeface="Arial" pitchFamily="34" charset="0"/>
              </a:rPr>
              <a:t>(новий об’єкт)                                                                                        299,976 тис. </a:t>
            </a:r>
            <a:r>
              <a:rPr lang="uk-UA" sz="1600" b="1" dirty="0" err="1" smtClean="0">
                <a:solidFill>
                  <a:schemeClr val="tx1"/>
                </a:solidFill>
                <a:cs typeface="Arial" pitchFamily="34" charset="0"/>
              </a:rPr>
              <a:t>грн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00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</TotalTime>
  <Words>1644</Words>
  <Application>Microsoft Office PowerPoint</Application>
  <PresentationFormat>Екран (4:3)</PresentationFormat>
  <Paragraphs>201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Користувач Windows</dc:creator>
  <cp:lastModifiedBy>Нідія Романенко</cp:lastModifiedBy>
  <cp:revision>378</cp:revision>
  <dcterms:created xsi:type="dcterms:W3CDTF">2019-12-10T16:44:36Z</dcterms:created>
  <dcterms:modified xsi:type="dcterms:W3CDTF">2021-01-22T07:31:28Z</dcterms:modified>
</cp:coreProperties>
</file>