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 /><Relationship Id="rId2" Type="http://schemas.openxmlformats.org/package/2006/relationships/metadata/thumbnail" Target="docProps/thumbnail.jpeg" /><Relationship Id="rId1" Type="http://schemas.openxmlformats.org/officeDocument/2006/relationships/officeDocument" Target="ppt/presentation.xml" /><Relationship Id="rId4" Type="http://schemas.openxmlformats.org/officeDocument/2006/relationships/extended-properties" Target="docProps/app.xml" 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86" r:id="rId4"/>
    <p:sldId id="289" r:id="rId5"/>
    <p:sldId id="269" r:id="rId6"/>
    <p:sldId id="270" r:id="rId7"/>
    <p:sldId id="287" r:id="rId8"/>
    <p:sldId id="291" r:id="rId9"/>
    <p:sldId id="292" r:id="rId10"/>
    <p:sldId id="293" r:id="rId11"/>
    <p:sldId id="294" r:id="rId12"/>
    <p:sldId id="268" r:id="rId13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D7D31"/>
    <a:srgbClr val="FFCC23"/>
    <a:srgbClr val="D76F34"/>
    <a:srgbClr val="FFC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Помірний стиль 2 –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E25E649-3F16-4E02-A733-19D2CDBF48F0}" styleName="Помірний стиль 3 – акцент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8" d="100"/>
          <a:sy n="88" d="100"/>
        </p:scale>
        <p:origin x="494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 /><Relationship Id="rId13" Type="http://schemas.openxmlformats.org/officeDocument/2006/relationships/slide" Target="slides/slide12.xml" /><Relationship Id="rId3" Type="http://schemas.openxmlformats.org/officeDocument/2006/relationships/slide" Target="slides/slide2.xml" /><Relationship Id="rId7" Type="http://schemas.openxmlformats.org/officeDocument/2006/relationships/slide" Target="slides/slide6.xml" /><Relationship Id="rId12" Type="http://schemas.openxmlformats.org/officeDocument/2006/relationships/slide" Target="slides/slide11.xml" /><Relationship Id="rId17" Type="http://schemas.openxmlformats.org/officeDocument/2006/relationships/tableStyles" Target="tableStyles.xml" /><Relationship Id="rId2" Type="http://schemas.openxmlformats.org/officeDocument/2006/relationships/slide" Target="slides/slide1.xml" /><Relationship Id="rId16" Type="http://schemas.openxmlformats.org/officeDocument/2006/relationships/theme" Target="theme/theme1.xml" /><Relationship Id="rId1" Type="http://schemas.openxmlformats.org/officeDocument/2006/relationships/slideMaster" Target="slideMasters/slideMaster1.xml" /><Relationship Id="rId6" Type="http://schemas.openxmlformats.org/officeDocument/2006/relationships/slide" Target="slides/slide5.xml" /><Relationship Id="rId11" Type="http://schemas.openxmlformats.org/officeDocument/2006/relationships/slide" Target="slides/slide10.xml" /><Relationship Id="rId5" Type="http://schemas.openxmlformats.org/officeDocument/2006/relationships/slide" Target="slides/slide4.xml" /><Relationship Id="rId15" Type="http://schemas.openxmlformats.org/officeDocument/2006/relationships/viewProps" Target="viewProps.xml" /><Relationship Id="rId10" Type="http://schemas.openxmlformats.org/officeDocument/2006/relationships/slide" Target="slides/slide9.xml" /><Relationship Id="rId4" Type="http://schemas.openxmlformats.org/officeDocument/2006/relationships/slide" Target="slides/slide3.xml" /><Relationship Id="rId9" Type="http://schemas.openxmlformats.org/officeDocument/2006/relationships/slide" Target="slides/slide8.xml" /><Relationship Id="rId14" Type="http://schemas.openxmlformats.org/officeDocument/2006/relationships/presProps" Target="presProps.xml" 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Зразок заголовка</a:t>
            </a:r>
          </a:p>
        </p:txBody>
      </p:sp>
      <p:sp>
        <p:nvSpPr>
          <p:cNvPr id="3" name="Пі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1B17E5-7558-4759-BBA7-B53530C4355C}" type="datetimeFigureOut">
              <a:rPr lang="uk-UA" smtClean="0"/>
              <a:t>22.01.2021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CD1A6D-E764-44C9-9666-0B0A12FB852C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4771168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Зразок заголовка</a:t>
            </a:r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Редагувати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1B17E5-7558-4759-BBA7-B53530C4355C}" type="datetimeFigureOut">
              <a:rPr lang="uk-UA" smtClean="0"/>
              <a:t>22.01.2021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CD1A6D-E764-44C9-9666-0B0A12FB852C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5203018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Зразок заголовка</a:t>
            </a:r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Редагувати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1B17E5-7558-4759-BBA7-B53530C4355C}" type="datetimeFigureOut">
              <a:rPr lang="uk-UA" smtClean="0"/>
              <a:t>22.01.2021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CD1A6D-E764-44C9-9666-0B0A12FB852C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6915041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і об’є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Зразок заголовка</a:t>
            </a:r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Редагувати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1B17E5-7558-4759-BBA7-B53530C4355C}" type="datetimeFigureOut">
              <a:rPr lang="uk-UA" smtClean="0"/>
              <a:t>22.01.2021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CD1A6D-E764-44C9-9666-0B0A12FB852C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9027153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Зразок заголовка</a:t>
            </a:r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Редагувати стиль зразка тексту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1B17E5-7558-4759-BBA7-B53530C4355C}" type="datetimeFigureOut">
              <a:rPr lang="uk-UA" smtClean="0"/>
              <a:t>22.01.2021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CD1A6D-E764-44C9-9666-0B0A12FB852C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1694587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Зразок заголовка</a:t>
            </a:r>
          </a:p>
        </p:txBody>
      </p:sp>
      <p:sp>
        <p:nvSpPr>
          <p:cNvPr id="3" name="Місце для вмісту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Редагувати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Редагувати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1B17E5-7558-4759-BBA7-B53530C4355C}" type="datetimeFigureOut">
              <a:rPr lang="uk-UA" smtClean="0"/>
              <a:t>22.01.2021</a:t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CD1A6D-E764-44C9-9666-0B0A12FB852C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5627045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Зразок заголовка</a:t>
            </a:r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Редагувати стиль зразка тексту</a:t>
            </a:r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Редагувати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Редагувати стиль зразка тексту</a:t>
            </a:r>
          </a:p>
        </p:txBody>
      </p:sp>
      <p:sp>
        <p:nvSpPr>
          <p:cNvPr id="6" name="Місце для вмісту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Редагувати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1B17E5-7558-4759-BBA7-B53530C4355C}" type="datetimeFigureOut">
              <a:rPr lang="uk-UA" smtClean="0"/>
              <a:t>22.01.2021</a:t>
            </a:fld>
            <a:endParaRPr lang="uk-UA"/>
          </a:p>
        </p:txBody>
      </p:sp>
      <p:sp>
        <p:nvSpPr>
          <p:cNvPr id="8" name="Місце для нижнього колонтитула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CD1A6D-E764-44C9-9666-0B0A12FB852C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617443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Зразок заголовка</a:t>
            </a:r>
          </a:p>
        </p:txBody>
      </p:sp>
      <p:sp>
        <p:nvSpPr>
          <p:cNvPr id="3" name="Місце для дати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1B17E5-7558-4759-BBA7-B53530C4355C}" type="datetimeFigureOut">
              <a:rPr lang="uk-UA" smtClean="0"/>
              <a:t>22.01.2021</a:t>
            </a:fld>
            <a:endParaRPr lang="uk-UA"/>
          </a:p>
        </p:txBody>
      </p:sp>
      <p:sp>
        <p:nvSpPr>
          <p:cNvPr id="4" name="Місце для нижнього колонтитула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CD1A6D-E764-44C9-9666-0B0A12FB852C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1025675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1B17E5-7558-4759-BBA7-B53530C4355C}" type="datetimeFigureOut">
              <a:rPr lang="uk-UA" smtClean="0"/>
              <a:t>22.01.2021</a:t>
            </a:fld>
            <a:endParaRPr lang="uk-UA"/>
          </a:p>
        </p:txBody>
      </p:sp>
      <p:sp>
        <p:nvSpPr>
          <p:cNvPr id="3" name="Місце для нижнього колонтитула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CD1A6D-E764-44C9-9666-0B0A12FB852C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718474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Зразок заголовка</a:t>
            </a:r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Редагувати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Редагувати стиль зразка тексту</a:t>
            </a:r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1B17E5-7558-4759-BBA7-B53530C4355C}" type="datetimeFigureOut">
              <a:rPr lang="uk-UA" smtClean="0"/>
              <a:t>22.01.2021</a:t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CD1A6D-E764-44C9-9666-0B0A12FB852C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377251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Зображення 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Зразок заголовка</a:t>
            </a:r>
          </a:p>
        </p:txBody>
      </p:sp>
      <p:sp>
        <p:nvSpPr>
          <p:cNvPr id="3" name="Місце для зображення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Редагувати стиль зразка тексту</a:t>
            </a:r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1B17E5-7558-4759-BBA7-B53530C4355C}" type="datetimeFigureOut">
              <a:rPr lang="uk-UA" smtClean="0"/>
              <a:t>22.01.2021</a:t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CD1A6D-E764-44C9-9666-0B0A12FB852C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8488955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 /><Relationship Id="rId3" Type="http://schemas.openxmlformats.org/officeDocument/2006/relationships/slideLayout" Target="../slideLayouts/slideLayout3.xml" /><Relationship Id="rId7" Type="http://schemas.openxmlformats.org/officeDocument/2006/relationships/slideLayout" Target="../slideLayouts/slideLayout7.xml" /><Relationship Id="rId12" Type="http://schemas.openxmlformats.org/officeDocument/2006/relationships/theme" Target="../theme/theme1.xml" /><Relationship Id="rId2" Type="http://schemas.openxmlformats.org/officeDocument/2006/relationships/slideLayout" Target="../slideLayouts/slideLayout2.xml" /><Relationship Id="rId1" Type="http://schemas.openxmlformats.org/officeDocument/2006/relationships/slideLayout" Target="../slideLayouts/slideLayout1.xml" /><Relationship Id="rId6" Type="http://schemas.openxmlformats.org/officeDocument/2006/relationships/slideLayout" Target="../slideLayouts/slideLayout6.xml" /><Relationship Id="rId11" Type="http://schemas.openxmlformats.org/officeDocument/2006/relationships/slideLayout" Target="../slideLayouts/slideLayout11.xml" /><Relationship Id="rId5" Type="http://schemas.openxmlformats.org/officeDocument/2006/relationships/slideLayout" Target="../slideLayouts/slideLayout5.xml" /><Relationship Id="rId10" Type="http://schemas.openxmlformats.org/officeDocument/2006/relationships/slideLayout" Target="../slideLayouts/slideLayout10.xml" /><Relationship Id="rId4" Type="http://schemas.openxmlformats.org/officeDocument/2006/relationships/slideLayout" Target="../slideLayouts/slideLayout4.xml" /><Relationship Id="rId9" Type="http://schemas.openxmlformats.org/officeDocument/2006/relationships/slideLayout" Target="../slideLayouts/slideLayout9.xml" 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Зразок заголовка</a:t>
            </a:r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Редагувати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1B17E5-7558-4759-BBA7-B53530C4355C}" type="datetimeFigureOut">
              <a:rPr lang="uk-UA" smtClean="0"/>
              <a:t>22.01.2021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CD1A6D-E764-44C9-9666-0B0A12FB852C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9156058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 /><Relationship Id="rId1" Type="http://schemas.openxmlformats.org/officeDocument/2006/relationships/slideLayout" Target="../slideLayouts/slideLayout1.xml" 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 /><Relationship Id="rId1" Type="http://schemas.openxmlformats.org/officeDocument/2006/relationships/slideLayout" Target="../slideLayouts/slideLayout2.xml" 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 /><Relationship Id="rId1" Type="http://schemas.openxmlformats.org/officeDocument/2006/relationships/slideLayout" Target="../slideLayouts/slideLayout2.xml" 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 /><Relationship Id="rId1" Type="http://schemas.openxmlformats.org/officeDocument/2006/relationships/slideLayout" Target="../slideLayouts/slideLayout2.xml" 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 /><Relationship Id="rId1" Type="http://schemas.openxmlformats.org/officeDocument/2006/relationships/slideLayout" Target="../slideLayouts/slideLayout2.xml" 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 /><Relationship Id="rId2" Type="http://schemas.openxmlformats.org/officeDocument/2006/relationships/image" Target="../media/image3.png" /><Relationship Id="rId1" Type="http://schemas.openxmlformats.org/officeDocument/2006/relationships/slideLayout" Target="../slideLayouts/slideLayout2.xml" /><Relationship Id="rId4" Type="http://schemas.openxmlformats.org/officeDocument/2006/relationships/image" Target="../media/image5.png" 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 /><Relationship Id="rId2" Type="http://schemas.openxmlformats.org/officeDocument/2006/relationships/image" Target="../media/image3.png" /><Relationship Id="rId1" Type="http://schemas.openxmlformats.org/officeDocument/2006/relationships/slideLayout" Target="../slideLayouts/slideLayout2.xml" /><Relationship Id="rId4" Type="http://schemas.openxmlformats.org/officeDocument/2006/relationships/image" Target="../media/image7.png" 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 /><Relationship Id="rId1" Type="http://schemas.openxmlformats.org/officeDocument/2006/relationships/slideLayout" Target="../slideLayouts/slideLayout2.xml" 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 /><Relationship Id="rId2" Type="http://schemas.openxmlformats.org/officeDocument/2006/relationships/image" Target="../media/image8.png" /><Relationship Id="rId1" Type="http://schemas.openxmlformats.org/officeDocument/2006/relationships/slideLayout" Target="../slideLayouts/slideLayout2.xml" /><Relationship Id="rId6" Type="http://schemas.openxmlformats.org/officeDocument/2006/relationships/image" Target="../media/image12.jpeg" /><Relationship Id="rId5" Type="http://schemas.openxmlformats.org/officeDocument/2006/relationships/image" Target="../media/image11.jpeg" /><Relationship Id="rId4" Type="http://schemas.openxmlformats.org/officeDocument/2006/relationships/image" Target="../media/image10.jpeg" 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 /><Relationship Id="rId2" Type="http://schemas.openxmlformats.org/officeDocument/2006/relationships/image" Target="../media/image8.png" /><Relationship Id="rId1" Type="http://schemas.openxmlformats.org/officeDocument/2006/relationships/slideLayout" Target="../slideLayouts/slideLayout2.xml" /><Relationship Id="rId6" Type="http://schemas.openxmlformats.org/officeDocument/2006/relationships/image" Target="../media/image16.jpeg" /><Relationship Id="rId5" Type="http://schemas.openxmlformats.org/officeDocument/2006/relationships/image" Target="../media/image15.jpeg" /><Relationship Id="rId4" Type="http://schemas.openxmlformats.org/officeDocument/2006/relationships/image" Target="../media/image14.jpeg" 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 /><Relationship Id="rId1" Type="http://schemas.openxmlformats.org/officeDocument/2006/relationships/slideLayout" Target="../slideLayouts/slideLayout2.xml" 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 /><Relationship Id="rId1" Type="http://schemas.openxmlformats.org/officeDocument/2006/relationships/slideLayout" Target="../slideLayouts/slideLayout2.xml" 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908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737463" y="1078505"/>
            <a:ext cx="755033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600" b="1" dirty="0"/>
              <a:t>УПРАВЛІННЯ СПОРТУ</a:t>
            </a:r>
          </a:p>
          <a:p>
            <a:pPr algn="ctr"/>
            <a:r>
              <a:rPr lang="uk-UA" sz="3600" b="1" dirty="0"/>
              <a:t>Бюджет розвитку 2021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0192062" y="5488032"/>
            <a:ext cx="9877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/>
              <a:t>2021 рік</a:t>
            </a:r>
          </a:p>
        </p:txBody>
      </p:sp>
    </p:spTree>
    <p:extLst>
      <p:ext uri="{BB962C8B-B14F-4D97-AF65-F5344CB8AC3E}">
        <p14:creationId xmlns:p14="http://schemas.microsoft.com/office/powerpoint/2010/main" val="367278680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" y="-1735"/>
            <a:ext cx="12192000" cy="6859735"/>
          </a:xfrm>
          <a:prstGeom prst="rect">
            <a:avLst/>
          </a:prstGeom>
        </p:spPr>
      </p:pic>
      <p:sp>
        <p:nvSpPr>
          <p:cNvPr id="18" name="Прямокутник 17"/>
          <p:cNvSpPr/>
          <p:nvPr/>
        </p:nvSpPr>
        <p:spPr>
          <a:xfrm>
            <a:off x="1613106" y="170396"/>
            <a:ext cx="976271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/>
              <a:t>ЗАКУПІВЛЯ ПРЕДМЕТІВ ТА МАТЕРІАЛІВ ДОВГОСТРОКОВОГО КОРИСТУВАННЯ ЛКП "СПОРТРЕСУРС"</a:t>
            </a:r>
            <a:endParaRPr lang="uk-UA" sz="28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3775166" y="2105439"/>
            <a:ext cx="5490754" cy="29700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11500" b="1" dirty="0">
                <a:solidFill>
                  <a:srgbClr val="ED7D31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800 000 </a:t>
            </a:r>
            <a:r>
              <a:rPr lang="uk-UA" sz="7200" b="1" dirty="0">
                <a:solidFill>
                  <a:srgbClr val="ED7D31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тис. грн</a:t>
            </a:r>
            <a:endParaRPr lang="uk-UA" sz="16600" b="1" dirty="0">
              <a:solidFill>
                <a:srgbClr val="ED7D3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962017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" y="-1735"/>
            <a:ext cx="12192000" cy="6859735"/>
          </a:xfrm>
          <a:prstGeom prst="rect">
            <a:avLst/>
          </a:prstGeom>
        </p:spPr>
      </p:pic>
      <p:sp>
        <p:nvSpPr>
          <p:cNvPr id="18" name="Прямокутник 17"/>
          <p:cNvSpPr/>
          <p:nvPr/>
        </p:nvSpPr>
        <p:spPr>
          <a:xfrm>
            <a:off x="1613106" y="170396"/>
            <a:ext cx="976271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/>
              <a:t>ЗАКУПІВЛЯ ПРЕДМЕТІВ ТА МАТЕРІАЛІВ ДОВГОСТРОКОВОГО КОРИСТУВАННЯ ДЮСШ</a:t>
            </a:r>
            <a:endParaRPr lang="uk-UA" sz="28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3775166" y="2105439"/>
            <a:ext cx="5490754" cy="29700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11500" b="1" dirty="0">
                <a:solidFill>
                  <a:srgbClr val="ED7D31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800 000 </a:t>
            </a:r>
            <a:r>
              <a:rPr lang="uk-UA" sz="7200" b="1" dirty="0">
                <a:solidFill>
                  <a:srgbClr val="ED7D31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тис. грн</a:t>
            </a:r>
            <a:endParaRPr lang="uk-UA" sz="16600" b="1" dirty="0">
              <a:solidFill>
                <a:srgbClr val="ED7D3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852553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3894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047444" y="4757171"/>
            <a:ext cx="39561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b="1" dirty="0"/>
              <a:t>Дякуємо за увагу</a:t>
            </a:r>
            <a:r>
              <a:rPr lang="en-US" sz="3600" b="1" dirty="0"/>
              <a:t>!</a:t>
            </a:r>
            <a:endParaRPr lang="uk-UA" sz="2000" b="1" dirty="0"/>
          </a:p>
        </p:txBody>
      </p:sp>
    </p:spTree>
    <p:extLst>
      <p:ext uri="{BB962C8B-B14F-4D97-AF65-F5344CB8AC3E}">
        <p14:creationId xmlns:p14="http://schemas.microsoft.com/office/powerpoint/2010/main" val="31862827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689"/>
            <a:ext cx="12192000" cy="6861689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117553" y="2011028"/>
            <a:ext cx="660418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200" b="1" dirty="0"/>
              <a:t>БЮДЖЕТ РОЗВИТКУ ЗАПИТ НА ВИКОНАННЯ РОБІТ</a:t>
            </a:r>
          </a:p>
        </p:txBody>
      </p:sp>
      <p:sp>
        <p:nvSpPr>
          <p:cNvPr id="3" name="AutoShape 2" descr="На Сихові відкрили новий міський дитячий клуб - ZAXID.NET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10" name="Прямокутник 9"/>
          <p:cNvSpPr/>
          <p:nvPr/>
        </p:nvSpPr>
        <p:spPr>
          <a:xfrm>
            <a:off x="6799723" y="3427155"/>
            <a:ext cx="470596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7200" dirty="0">
                <a:solidFill>
                  <a:srgbClr val="ED7D31"/>
                </a:solidFill>
                <a:latin typeface="Arial" pitchFamily="34" charset="0"/>
                <a:cs typeface="Arial" pitchFamily="34" charset="0"/>
              </a:rPr>
              <a:t>35</a:t>
            </a:r>
            <a:r>
              <a:rPr lang="uk-UA" sz="6000" dirty="0">
                <a:solidFill>
                  <a:srgbClr val="ED7D3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uk-UA" sz="3200" dirty="0">
                <a:solidFill>
                  <a:srgbClr val="ED7D3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uk-UA" sz="4000" dirty="0">
                <a:solidFill>
                  <a:srgbClr val="ED7D31"/>
                </a:solidFill>
                <a:latin typeface="Arial" pitchFamily="34" charset="0"/>
                <a:cs typeface="Arial" pitchFamily="34" charset="0"/>
              </a:rPr>
              <a:t>млн грн.</a:t>
            </a:r>
            <a:endParaRPr lang="uk-UA" sz="4800" dirty="0">
              <a:solidFill>
                <a:srgbClr val="ED7D3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44227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17"/>
            <a:ext cx="12192000" cy="6858217"/>
          </a:xfrm>
          <a:prstGeom prst="rect">
            <a:avLst/>
          </a:prstGeom>
        </p:spPr>
      </p:pic>
      <p:sp>
        <p:nvSpPr>
          <p:cNvPr id="22" name="Прямокутник 21"/>
          <p:cNvSpPr/>
          <p:nvPr/>
        </p:nvSpPr>
        <p:spPr>
          <a:xfrm>
            <a:off x="1586980" y="466488"/>
            <a:ext cx="1024942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/>
              <a:t>ЗАВЕРШЕНИЙ У 2020 РОЦІ ПРОЄКТ, АЛЕ </a:t>
            </a:r>
            <a:r>
              <a:rPr lang="ru-RU" sz="3200" b="1" u="sng" dirty="0"/>
              <a:t>НЕ ОПЛАЧЕНИЙ</a:t>
            </a:r>
            <a:endParaRPr lang="uk-UA" sz="3200" b="1" u="sng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/>
          <a:srcRect l="14103" t="9145" r="15385" b="7664"/>
          <a:stretch/>
        </p:blipFill>
        <p:spPr>
          <a:xfrm>
            <a:off x="1675532" y="3211325"/>
            <a:ext cx="4611987" cy="306068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/>
          <a:srcRect l="28834" t="18740" r="28750" b="21111"/>
          <a:stretch/>
        </p:blipFill>
        <p:spPr>
          <a:xfrm>
            <a:off x="6561894" y="3307845"/>
            <a:ext cx="3837161" cy="3060682"/>
          </a:xfrm>
          <a:prstGeom prst="rect">
            <a:avLst/>
          </a:prstGeom>
        </p:spPr>
      </p:pic>
      <p:graphicFrame>
        <p:nvGraphicFramePr>
          <p:cNvPr id="25" name="Таблиця 2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45410"/>
              </p:ext>
            </p:extLst>
          </p:nvPr>
        </p:nvGraphicFramePr>
        <p:xfrm>
          <a:off x="1421509" y="1527582"/>
          <a:ext cx="10726946" cy="1303943"/>
        </p:xfrm>
        <a:graphic>
          <a:graphicData uri="http://schemas.openxmlformats.org/drawingml/2006/table">
            <a:tbl>
              <a:tblPr firstRow="1" bandRow="1">
                <a:tableStyleId>{6E25E649-3F16-4E02-A733-19D2CDBF48F0}</a:tableStyleId>
              </a:tblPr>
              <a:tblGrid>
                <a:gridCol w="616798">
                  <a:extLst>
                    <a:ext uri="{9D8B030D-6E8A-4147-A177-3AD203B41FA5}">
                      <a16:colId xmlns:a16="http://schemas.microsoft.com/office/drawing/2014/main" val="1103711829"/>
                    </a:ext>
                  </a:extLst>
                </a:gridCol>
                <a:gridCol w="5792552">
                  <a:extLst>
                    <a:ext uri="{9D8B030D-6E8A-4147-A177-3AD203B41FA5}">
                      <a16:colId xmlns:a16="http://schemas.microsoft.com/office/drawing/2014/main" val="1203780126"/>
                    </a:ext>
                  </a:extLst>
                </a:gridCol>
                <a:gridCol w="1803400">
                  <a:extLst>
                    <a:ext uri="{9D8B030D-6E8A-4147-A177-3AD203B41FA5}">
                      <a16:colId xmlns:a16="http://schemas.microsoft.com/office/drawing/2014/main" val="2767374104"/>
                    </a:ext>
                  </a:extLst>
                </a:gridCol>
                <a:gridCol w="2514196">
                  <a:extLst>
                    <a:ext uri="{9D8B030D-6E8A-4147-A177-3AD203B41FA5}">
                      <a16:colId xmlns:a16="http://schemas.microsoft.com/office/drawing/2014/main" val="741305262"/>
                    </a:ext>
                  </a:extLst>
                </a:gridCol>
              </a:tblGrid>
              <a:tr h="604595">
                <a:tc>
                  <a:txBody>
                    <a:bodyPr/>
                    <a:lstStyle/>
                    <a:p>
                      <a:pPr algn="ctr"/>
                      <a:r>
                        <a:rPr lang="uk-UA" dirty="0"/>
                        <a:t>№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dirty="0"/>
                        <a:t>ОБ</a:t>
                      </a:r>
                      <a:r>
                        <a:rPr lang="en-US" dirty="0"/>
                        <a:t>’</a:t>
                      </a:r>
                      <a:r>
                        <a:rPr lang="uk-UA" dirty="0"/>
                        <a:t>ЄКТ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dirty="0"/>
                        <a:t>ЗАПИТ НА 2021 (тис. грн)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dirty="0"/>
                        <a:t>ЗАГАЛЬНА ВАРТІСТЬ ОБ</a:t>
                      </a:r>
                      <a:r>
                        <a:rPr lang="en-US" dirty="0"/>
                        <a:t>’</a:t>
                      </a:r>
                      <a:r>
                        <a:rPr lang="uk-UA" dirty="0"/>
                        <a:t>ЄКТУ (тис. грн)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1647637"/>
                  </a:ext>
                </a:extLst>
              </a:tr>
              <a:tr h="663863">
                <a:tc>
                  <a:txBody>
                    <a:bodyPr/>
                    <a:lstStyle/>
                    <a:p>
                      <a:pPr algn="ctr"/>
                      <a:r>
                        <a:rPr lang="uk-UA" sz="1400" dirty="0"/>
                        <a:t>1.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altLang="ru-RU" sz="1400" dirty="0" err="1"/>
                        <a:t>Капітальний</a:t>
                      </a:r>
                      <a:r>
                        <a:rPr lang="ru-RU" altLang="ru-RU" sz="1400" dirty="0"/>
                        <a:t> ремонт </a:t>
                      </a:r>
                      <a:r>
                        <a:rPr lang="ru-RU" altLang="ru-RU" sz="1400" dirty="0" err="1"/>
                        <a:t>дитячо</a:t>
                      </a:r>
                      <a:r>
                        <a:rPr lang="ru-RU" altLang="ru-RU" sz="1400" dirty="0"/>
                        <a:t>-спортивного </a:t>
                      </a:r>
                      <a:r>
                        <a:rPr lang="ru-RU" altLang="ru-RU" sz="1400" dirty="0" err="1"/>
                        <a:t>майданчика</a:t>
                      </a:r>
                      <a:r>
                        <a:rPr lang="ru-RU" altLang="ru-RU" sz="1400" dirty="0"/>
                        <a:t> за </a:t>
                      </a:r>
                      <a:r>
                        <a:rPr lang="ru-RU" altLang="ru-RU" sz="1400" dirty="0" err="1"/>
                        <a:t>адресою</a:t>
                      </a:r>
                      <a:r>
                        <a:rPr lang="ru-RU" altLang="ru-RU" sz="1400" dirty="0"/>
                        <a:t> </a:t>
                      </a:r>
                      <a:r>
                        <a:rPr lang="ru-RU" altLang="ru-RU" sz="1400" dirty="0" err="1"/>
                        <a:t>вул</a:t>
                      </a:r>
                      <a:r>
                        <a:rPr lang="ru-RU" altLang="ru-RU" sz="1400" dirty="0"/>
                        <a:t>. </a:t>
                      </a:r>
                      <a:r>
                        <a:rPr lang="ru-RU" altLang="ru-RU" sz="1400" dirty="0" err="1"/>
                        <a:t>Шевченка</a:t>
                      </a:r>
                      <a:r>
                        <a:rPr lang="ru-RU" altLang="ru-RU" sz="1400" dirty="0"/>
                        <a:t>, 360</a:t>
                      </a:r>
                      <a:endParaRPr lang="uk-UA" altLang="ru-RU" sz="14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400" b="1" dirty="0"/>
                        <a:t>450,00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400" dirty="0"/>
                        <a:t>3 262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12441397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318908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17"/>
            <a:ext cx="12192000" cy="6858217"/>
          </a:xfrm>
          <a:prstGeom prst="rect">
            <a:avLst/>
          </a:prstGeom>
        </p:spPr>
      </p:pic>
      <p:sp>
        <p:nvSpPr>
          <p:cNvPr id="16" name="Rectangle 3"/>
          <p:cNvSpPr>
            <a:spLocks noChangeArrowheads="1"/>
          </p:cNvSpPr>
          <p:nvPr/>
        </p:nvSpPr>
        <p:spPr bwMode="auto">
          <a:xfrm>
            <a:off x="2192808" y="1733790"/>
            <a:ext cx="6076549" cy="829972"/>
          </a:xfrm>
          <a:prstGeom prst="rect">
            <a:avLst/>
          </a:prstGeom>
          <a:ln>
            <a:noFill/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marL="285750" indent="-285750">
              <a:buFontTx/>
              <a:buChar char="-"/>
            </a:pPr>
            <a:endParaRPr lang="uk-UA" altLang="ru-RU" sz="16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Прямокутник 21"/>
          <p:cNvSpPr/>
          <p:nvPr/>
        </p:nvSpPr>
        <p:spPr>
          <a:xfrm>
            <a:off x="1586980" y="466488"/>
            <a:ext cx="976271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/>
              <a:t>ВИКОНАНІ РОБОТИ У 2020 РОЦІ, АЛЕ </a:t>
            </a:r>
            <a:r>
              <a:rPr lang="ru-RU" sz="3200" b="1" u="sng" dirty="0"/>
              <a:t>НЕ ОПЛАЧЕНІ</a:t>
            </a:r>
            <a:endParaRPr lang="uk-UA" sz="3200" b="1" u="sng" dirty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3"/>
          <a:srcRect l="25093" t="19622" r="9815" b="11444"/>
          <a:stretch/>
        </p:blipFill>
        <p:spPr>
          <a:xfrm>
            <a:off x="1586980" y="3675799"/>
            <a:ext cx="4538998" cy="2703882"/>
          </a:xfrm>
          <a:prstGeom prst="rect">
            <a:avLst/>
          </a:prstGeom>
        </p:spPr>
      </p:pic>
      <p:graphicFrame>
        <p:nvGraphicFramePr>
          <p:cNvPr id="6" name="Таблиця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51053183"/>
              </p:ext>
            </p:extLst>
          </p:nvPr>
        </p:nvGraphicFramePr>
        <p:xfrm>
          <a:off x="1402083" y="1335078"/>
          <a:ext cx="10755084" cy="2126903"/>
        </p:xfrm>
        <a:graphic>
          <a:graphicData uri="http://schemas.openxmlformats.org/drawingml/2006/table">
            <a:tbl>
              <a:tblPr firstRow="1" bandRow="1">
                <a:tableStyleId>{6E25E649-3F16-4E02-A733-19D2CDBF48F0}</a:tableStyleId>
              </a:tblPr>
              <a:tblGrid>
                <a:gridCol w="534930">
                  <a:extLst>
                    <a:ext uri="{9D8B030D-6E8A-4147-A177-3AD203B41FA5}">
                      <a16:colId xmlns:a16="http://schemas.microsoft.com/office/drawing/2014/main" val="1103711829"/>
                    </a:ext>
                  </a:extLst>
                </a:gridCol>
                <a:gridCol w="3279421">
                  <a:extLst>
                    <a:ext uri="{9D8B030D-6E8A-4147-A177-3AD203B41FA5}">
                      <a16:colId xmlns:a16="http://schemas.microsoft.com/office/drawing/2014/main" val="1203780126"/>
                    </a:ext>
                  </a:extLst>
                </a:gridCol>
                <a:gridCol w="2428494">
                  <a:extLst>
                    <a:ext uri="{9D8B030D-6E8A-4147-A177-3AD203B41FA5}">
                      <a16:colId xmlns:a16="http://schemas.microsoft.com/office/drawing/2014/main" val="2767374104"/>
                    </a:ext>
                  </a:extLst>
                </a:gridCol>
                <a:gridCol w="2310267">
                  <a:extLst>
                    <a:ext uri="{9D8B030D-6E8A-4147-A177-3AD203B41FA5}">
                      <a16:colId xmlns:a16="http://schemas.microsoft.com/office/drawing/2014/main" val="2627485623"/>
                    </a:ext>
                  </a:extLst>
                </a:gridCol>
                <a:gridCol w="2201972">
                  <a:extLst>
                    <a:ext uri="{9D8B030D-6E8A-4147-A177-3AD203B41FA5}">
                      <a16:colId xmlns:a16="http://schemas.microsoft.com/office/drawing/2014/main" val="741305262"/>
                    </a:ext>
                  </a:extLst>
                </a:gridCol>
              </a:tblGrid>
              <a:tr h="663863">
                <a:tc>
                  <a:txBody>
                    <a:bodyPr/>
                    <a:lstStyle/>
                    <a:p>
                      <a:pPr algn="ctr"/>
                      <a:r>
                        <a:rPr lang="uk-UA" sz="1600" dirty="0"/>
                        <a:t>№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600" dirty="0"/>
                        <a:t>ОБ</a:t>
                      </a:r>
                      <a:r>
                        <a:rPr lang="en-US" sz="1600" dirty="0"/>
                        <a:t>’</a:t>
                      </a:r>
                      <a:r>
                        <a:rPr lang="uk-UA" sz="1600" dirty="0"/>
                        <a:t>ЄКТ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600" dirty="0"/>
                        <a:t>ЗАПИТ НА 2021 (тис. грн)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600" dirty="0"/>
                        <a:t>СУМА</a:t>
                      </a:r>
                      <a:r>
                        <a:rPr lang="uk-UA" sz="1600" baseline="0" dirty="0"/>
                        <a:t> ДО ПОВНОГО ВИКОНАННЯ (тис. грн)</a:t>
                      </a:r>
                      <a:endParaRPr lang="uk-UA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dirty="0"/>
                        <a:t>ЗАГАЛЬНА ВАРТІСТЬ (тис. грн)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1647637"/>
                  </a:ext>
                </a:extLst>
              </a:tr>
              <a:tr h="663863">
                <a:tc>
                  <a:txBody>
                    <a:bodyPr/>
                    <a:lstStyle/>
                    <a:p>
                      <a:pPr algn="ctr"/>
                      <a:r>
                        <a:rPr lang="uk-UA" sz="1400" dirty="0"/>
                        <a:t>1.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uk-UA" altLang="ru-RU" sz="1400" dirty="0"/>
                        <a:t>Будівництво </a:t>
                      </a:r>
                      <a:r>
                        <a:rPr lang="uk-UA" altLang="ru-RU" sz="1400" dirty="0" err="1"/>
                        <a:t>роздягалень</a:t>
                      </a:r>
                      <a:r>
                        <a:rPr lang="uk-UA" altLang="ru-RU" sz="1400" dirty="0"/>
                        <a:t> на території ДЮСШ 4 вул. Вахнянина, 1</a:t>
                      </a:r>
                      <a:endParaRPr lang="uk-UA" altLang="ru-RU" sz="14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400" b="1"/>
                        <a:t>2 300,00 (з</a:t>
                      </a:r>
                      <a:r>
                        <a:rPr lang="uk-UA" sz="1400" b="1" baseline="0"/>
                        <a:t> них </a:t>
                      </a:r>
                      <a:r>
                        <a:rPr lang="ru-RU" sz="1400" b="1" baseline="0"/>
                        <a:t>не оплачено в 2020 році робіт на суму 684 591,27 грн.)</a:t>
                      </a:r>
                      <a:endParaRPr lang="uk-UA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400" b="0" dirty="0"/>
                        <a:t>2</a:t>
                      </a:r>
                      <a:r>
                        <a:rPr lang="uk-UA" sz="1400" b="0" baseline="0" dirty="0"/>
                        <a:t> 80</a:t>
                      </a:r>
                      <a:r>
                        <a:rPr lang="uk-UA" sz="1400" b="0" dirty="0"/>
                        <a:t>0,00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400" dirty="0"/>
                        <a:t>3 600,00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124413972"/>
                  </a:ext>
                </a:extLst>
              </a:tr>
              <a:tr h="663863">
                <a:tc>
                  <a:txBody>
                    <a:bodyPr/>
                    <a:lstStyle/>
                    <a:p>
                      <a:pPr algn="ctr"/>
                      <a:r>
                        <a:rPr lang="uk-UA" sz="1400" dirty="0"/>
                        <a:t>2.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uk-UA" altLang="ru-RU" sz="1400" dirty="0"/>
                        <a:t>Капітальний ремонт КЗ СДЮСШОР "Електрон" (ремонт павільйону, встановлення освітлення)</a:t>
                      </a:r>
                      <a:endParaRPr lang="uk-UA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400" b="1" dirty="0"/>
                        <a:t>1 500,00 (з них </a:t>
                      </a:r>
                      <a:r>
                        <a:rPr lang="ru-RU" sz="1400" b="1" dirty="0"/>
                        <a:t>не оплачено в 2020 </a:t>
                      </a:r>
                      <a:r>
                        <a:rPr lang="ru-RU" sz="1400" b="1" dirty="0" err="1"/>
                        <a:t>році</a:t>
                      </a:r>
                      <a:r>
                        <a:rPr lang="ru-RU" sz="1400" b="1" dirty="0"/>
                        <a:t> </a:t>
                      </a:r>
                      <a:r>
                        <a:rPr lang="ru-RU" sz="1400" b="1" dirty="0" err="1"/>
                        <a:t>робіт</a:t>
                      </a:r>
                      <a:r>
                        <a:rPr lang="ru-RU" sz="1400" b="1" dirty="0"/>
                        <a:t> на суму 977 802,20 грн.)</a:t>
                      </a:r>
                      <a:endParaRPr lang="uk-UA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400" b="0" dirty="0"/>
                        <a:t>3</a:t>
                      </a:r>
                      <a:r>
                        <a:rPr lang="uk-UA" sz="1400" b="0" baseline="0" dirty="0"/>
                        <a:t> 300,00</a:t>
                      </a:r>
                      <a:endParaRPr lang="uk-UA" sz="14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400" dirty="0"/>
                        <a:t>3 300,00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107311206"/>
                  </a:ext>
                </a:extLst>
              </a:tr>
            </a:tbl>
          </a:graphicData>
        </a:graphic>
      </p:graphicFrame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/>
          <a:srcRect l="20017" t="18124" r="20076" b="12818"/>
          <a:stretch/>
        </p:blipFill>
        <p:spPr>
          <a:xfrm>
            <a:off x="6305776" y="3675799"/>
            <a:ext cx="4169987" cy="2703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71832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2" y="-217"/>
            <a:ext cx="12192000" cy="6858217"/>
          </a:xfrm>
          <a:prstGeom prst="rect">
            <a:avLst/>
          </a:prstGeom>
        </p:spPr>
      </p:pic>
      <p:sp>
        <p:nvSpPr>
          <p:cNvPr id="22" name="Прямокутник 21"/>
          <p:cNvSpPr/>
          <p:nvPr/>
        </p:nvSpPr>
        <p:spPr>
          <a:xfrm>
            <a:off x="1586980" y="370694"/>
            <a:ext cx="976271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/>
              <a:t>ПЕРЕХІДНІ ОБ</a:t>
            </a:r>
            <a:r>
              <a:rPr lang="en-US" sz="2800" b="1" dirty="0"/>
              <a:t>’</a:t>
            </a:r>
            <a:r>
              <a:rPr lang="ru-RU" sz="2800" b="1" dirty="0"/>
              <a:t>ЄКТИ </a:t>
            </a:r>
          </a:p>
          <a:p>
            <a:r>
              <a:rPr lang="ru-RU" sz="2800" b="1" dirty="0"/>
              <a:t>(</a:t>
            </a:r>
            <a:r>
              <a:rPr lang="ru-RU" sz="2800" b="1" dirty="0" err="1"/>
              <a:t>розпочаті</a:t>
            </a:r>
            <a:r>
              <a:rPr lang="ru-RU" sz="2800" b="1" dirty="0"/>
              <a:t> у 2020, потреба на 2021)</a:t>
            </a:r>
            <a:endParaRPr lang="uk-UA" sz="2800" b="1" dirty="0"/>
          </a:p>
        </p:txBody>
      </p:sp>
      <p:graphicFrame>
        <p:nvGraphicFramePr>
          <p:cNvPr id="29" name="Таблиця 2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8616881"/>
              </p:ext>
            </p:extLst>
          </p:nvPr>
        </p:nvGraphicFramePr>
        <p:xfrm>
          <a:off x="1454331" y="1483133"/>
          <a:ext cx="10659291" cy="4988365"/>
        </p:xfrm>
        <a:graphic>
          <a:graphicData uri="http://schemas.openxmlformats.org/drawingml/2006/table">
            <a:tbl>
              <a:tblPr firstRow="1" bandRow="1">
                <a:tableStyleId>{6E25E649-3F16-4E02-A733-19D2CDBF48F0}</a:tableStyleId>
              </a:tblPr>
              <a:tblGrid>
                <a:gridCol w="537016">
                  <a:extLst>
                    <a:ext uri="{9D8B030D-6E8A-4147-A177-3AD203B41FA5}">
                      <a16:colId xmlns:a16="http://schemas.microsoft.com/office/drawing/2014/main" val="1103711829"/>
                    </a:ext>
                  </a:extLst>
                </a:gridCol>
                <a:gridCol w="3962173">
                  <a:extLst>
                    <a:ext uri="{9D8B030D-6E8A-4147-A177-3AD203B41FA5}">
                      <a16:colId xmlns:a16="http://schemas.microsoft.com/office/drawing/2014/main" val="1203780126"/>
                    </a:ext>
                  </a:extLst>
                </a:gridCol>
                <a:gridCol w="1829200">
                  <a:extLst>
                    <a:ext uri="{9D8B030D-6E8A-4147-A177-3AD203B41FA5}">
                      <a16:colId xmlns:a16="http://schemas.microsoft.com/office/drawing/2014/main" val="2767374104"/>
                    </a:ext>
                  </a:extLst>
                </a:gridCol>
                <a:gridCol w="2241667">
                  <a:extLst>
                    <a:ext uri="{9D8B030D-6E8A-4147-A177-3AD203B41FA5}">
                      <a16:colId xmlns:a16="http://schemas.microsoft.com/office/drawing/2014/main" val="1140665913"/>
                    </a:ext>
                  </a:extLst>
                </a:gridCol>
                <a:gridCol w="2089235">
                  <a:extLst>
                    <a:ext uri="{9D8B030D-6E8A-4147-A177-3AD203B41FA5}">
                      <a16:colId xmlns:a16="http://schemas.microsoft.com/office/drawing/2014/main" val="741305262"/>
                    </a:ext>
                  </a:extLst>
                </a:gridCol>
              </a:tblGrid>
              <a:tr h="641621">
                <a:tc>
                  <a:txBody>
                    <a:bodyPr/>
                    <a:lstStyle/>
                    <a:p>
                      <a:pPr algn="ctr"/>
                      <a:r>
                        <a:rPr lang="uk-UA" sz="1600" dirty="0"/>
                        <a:t>№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600" dirty="0"/>
                        <a:t>ОБ</a:t>
                      </a:r>
                      <a:r>
                        <a:rPr lang="en-US" sz="1600" dirty="0"/>
                        <a:t>’</a:t>
                      </a:r>
                      <a:r>
                        <a:rPr lang="uk-UA" sz="1600" dirty="0"/>
                        <a:t>ЄКТ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600" dirty="0"/>
                        <a:t>ЗАПИТ НА 2021 </a:t>
                      </a:r>
                      <a:r>
                        <a:rPr lang="uk-UA" sz="1600" baseline="0" dirty="0"/>
                        <a:t>(тис. грн)</a:t>
                      </a:r>
                      <a:endParaRPr lang="uk-UA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6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СУМА ДО ПОВНОГО ВИКОНАННЯ </a:t>
                      </a:r>
                      <a:r>
                        <a:rPr lang="uk-UA" sz="1600" baseline="0" dirty="0"/>
                        <a:t>(тис. грн</a:t>
                      </a:r>
                      <a:r>
                        <a:rPr lang="uk-UA" sz="1400" baseline="0" dirty="0"/>
                        <a:t>)</a:t>
                      </a:r>
                      <a:endParaRPr lang="uk-UA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600" dirty="0"/>
                        <a:t>ЗАГАЛЬНА ВАРТІСТЬ </a:t>
                      </a:r>
                      <a:r>
                        <a:rPr lang="uk-UA" sz="1600" baseline="0" dirty="0"/>
                        <a:t> (тис. грн)</a:t>
                      </a:r>
                      <a:endParaRPr lang="uk-UA" sz="16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1647637"/>
                  </a:ext>
                </a:extLst>
              </a:tr>
              <a:tr h="600911">
                <a:tc>
                  <a:txBody>
                    <a:bodyPr/>
                    <a:lstStyle/>
                    <a:p>
                      <a:pPr algn="ctr"/>
                      <a:r>
                        <a:rPr lang="uk-UA" sz="1400" dirty="0">
                          <a:latin typeface="+mn-lt"/>
                        </a:rPr>
                        <a:t>1.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Реконструкція</a:t>
                      </a:r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спортивного комплексу на </a:t>
                      </a:r>
                      <a:r>
                        <a:rPr lang="ru-RU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вул</a:t>
                      </a:r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. </a:t>
                      </a:r>
                      <a:r>
                        <a:rPr lang="ru-RU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Кастелівка</a:t>
                      </a:r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, 8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uk-UA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4 500,00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400" b="0" dirty="0"/>
                        <a:t>44545,00</a:t>
                      </a:r>
                    </a:p>
                    <a:p>
                      <a:pPr algn="ctr"/>
                      <a:endParaRPr lang="uk-UA" sz="14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uk-UA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50 513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2124413972"/>
                  </a:ext>
                </a:extLst>
              </a:tr>
              <a:tr h="600911">
                <a:tc>
                  <a:txBody>
                    <a:bodyPr/>
                    <a:lstStyle/>
                    <a:p>
                      <a:pPr algn="ctr"/>
                      <a:r>
                        <a:rPr lang="uk-UA" sz="1400" dirty="0">
                          <a:latin typeface="+mn-lt"/>
                        </a:rPr>
                        <a:t>2.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Будівництво</a:t>
                      </a:r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спортивного </a:t>
                      </a:r>
                      <a:r>
                        <a:rPr lang="ru-RU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майданчика</a:t>
                      </a:r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за </a:t>
                      </a:r>
                      <a:r>
                        <a:rPr lang="ru-RU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адресою</a:t>
                      </a:r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: </a:t>
                      </a:r>
                      <a:r>
                        <a:rPr lang="ru-RU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вул</a:t>
                      </a:r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. І. </a:t>
                      </a:r>
                      <a:r>
                        <a:rPr lang="ru-RU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Величковського</a:t>
                      </a:r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, 16-18 в м. </a:t>
                      </a:r>
                      <a:r>
                        <a:rPr lang="ru-RU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Львові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uk-UA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4 000,00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400" b="0" dirty="0"/>
                        <a:t>7181,54</a:t>
                      </a:r>
                    </a:p>
                    <a:p>
                      <a:endParaRPr lang="uk-UA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uk-UA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12 308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4107311206"/>
                  </a:ext>
                </a:extLst>
              </a:tr>
              <a:tr h="600911">
                <a:tc>
                  <a:txBody>
                    <a:bodyPr/>
                    <a:lstStyle/>
                    <a:p>
                      <a:pPr algn="ctr"/>
                      <a:r>
                        <a:rPr lang="uk-UA" sz="1400" dirty="0">
                          <a:latin typeface="+mn-lt"/>
                        </a:rPr>
                        <a:t>3.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Капітальний</a:t>
                      </a:r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ремонт </a:t>
                      </a:r>
                      <a:r>
                        <a:rPr lang="ru-RU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дитячо</a:t>
                      </a:r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-спортивного </a:t>
                      </a:r>
                      <a:r>
                        <a:rPr lang="ru-RU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майданчика</a:t>
                      </a:r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за </a:t>
                      </a:r>
                      <a:r>
                        <a:rPr lang="ru-RU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адресою</a:t>
                      </a:r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ru-RU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вул</a:t>
                      </a:r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. </a:t>
                      </a:r>
                      <a:r>
                        <a:rPr lang="ru-RU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Тролейбусна</a:t>
                      </a:r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, 2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uk-UA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3 000,00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uk-UA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6012,17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uk-UA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7 636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4238375752"/>
                  </a:ext>
                </a:extLst>
              </a:tr>
              <a:tr h="600911">
                <a:tc>
                  <a:txBody>
                    <a:bodyPr/>
                    <a:lstStyle/>
                    <a:p>
                      <a:pPr algn="ctr"/>
                      <a:r>
                        <a:rPr lang="uk-UA" sz="1400" dirty="0">
                          <a:latin typeface="+mn-lt"/>
                        </a:rPr>
                        <a:t>4.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Будівництво дитячих, дитячо-спортивних та спортивних майданчиків (дитячий майданчик за адресою: м. Львів, вул. Любінська, 152)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uk-UA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904,25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904,25</a:t>
                      </a:r>
                      <a:endParaRPr lang="uk-UA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uk-UA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1 664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26264822"/>
                  </a:ext>
                </a:extLst>
              </a:tr>
              <a:tr h="600911">
                <a:tc>
                  <a:txBody>
                    <a:bodyPr/>
                    <a:lstStyle/>
                    <a:p>
                      <a:pPr algn="ctr"/>
                      <a:r>
                        <a:rPr lang="uk-UA" sz="1400" dirty="0">
                          <a:latin typeface="+mn-lt"/>
                        </a:rPr>
                        <a:t>5.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Будівництво дитячих, дитячо-спортивних та спортивних майданчиків (дитячий майданчик за адресою: м. Львів, вул. Наукова, 2-4а)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uk-UA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1 560,00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1560,00</a:t>
                      </a:r>
                      <a:endParaRPr lang="uk-UA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uk-UA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2 853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816938455"/>
                  </a:ext>
                </a:extLst>
              </a:tr>
              <a:tr h="600911">
                <a:tc>
                  <a:txBody>
                    <a:bodyPr/>
                    <a:lstStyle/>
                    <a:p>
                      <a:pPr algn="ctr"/>
                      <a:r>
                        <a:rPr lang="uk-UA" sz="1400" dirty="0">
                          <a:latin typeface="+mn-lt"/>
                        </a:rPr>
                        <a:t>6.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uk-UA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Ремонтно-реставраційні роботи приміщення ЛДЮСШОР № 2 Львівської міської ради Львівської області на вул. Руській, 20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uk-UA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1 500,00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6 900,00</a:t>
                      </a:r>
                      <a:endParaRPr lang="uk-UA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uk-UA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8 900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2317591594"/>
                  </a:ext>
                </a:extLst>
              </a:tr>
              <a:tr h="600911">
                <a:tc>
                  <a:txBody>
                    <a:bodyPr/>
                    <a:lstStyle/>
                    <a:p>
                      <a:pPr algn="ctr"/>
                      <a:r>
                        <a:rPr lang="uk-UA" sz="1400" dirty="0">
                          <a:latin typeface="+mn-lt"/>
                        </a:rPr>
                        <a:t>7.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Будівництво</a:t>
                      </a:r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спортивно-</a:t>
                      </a:r>
                      <a:r>
                        <a:rPr lang="ru-RU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відпочинкового</a:t>
                      </a:r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комплексу в с. Рясне-</a:t>
                      </a:r>
                      <a:r>
                        <a:rPr lang="ru-RU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Руське</a:t>
                      </a:r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ru-RU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Львівської</a:t>
                      </a:r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ru-RU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області</a:t>
                      </a:r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(</a:t>
                      </a:r>
                      <a:r>
                        <a:rPr lang="ru-RU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коригування</a:t>
                      </a:r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)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uk-UA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500,00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</a:t>
                      </a:r>
                      <a:r>
                        <a:rPr lang="en-US" sz="14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000,00</a:t>
                      </a:r>
                      <a:endParaRPr lang="uk-UA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uk-UA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12 800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331691864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012056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" y="-1735"/>
            <a:ext cx="12192000" cy="6859735"/>
          </a:xfrm>
          <a:prstGeom prst="rect">
            <a:avLst/>
          </a:prstGeom>
        </p:spPr>
      </p:pic>
      <p:sp>
        <p:nvSpPr>
          <p:cNvPr id="18" name="Прямокутник 17"/>
          <p:cNvSpPr/>
          <p:nvPr/>
        </p:nvSpPr>
        <p:spPr>
          <a:xfrm>
            <a:off x="1586980" y="466488"/>
            <a:ext cx="976271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/>
              <a:t>ПЕРЕХІДНІ ОБЄКТИ </a:t>
            </a:r>
          </a:p>
          <a:p>
            <a:r>
              <a:rPr lang="ru-RU" sz="2800" b="1" dirty="0"/>
              <a:t>(</a:t>
            </a:r>
            <a:r>
              <a:rPr lang="ru-RU" sz="2800" b="1" dirty="0" err="1"/>
              <a:t>розпочаті</a:t>
            </a:r>
            <a:r>
              <a:rPr lang="ru-RU" sz="2800" b="1" dirty="0"/>
              <a:t> у 2020, потреба на 2021)</a:t>
            </a:r>
            <a:endParaRPr lang="uk-UA" sz="2800" b="1" dirty="0"/>
          </a:p>
        </p:txBody>
      </p:sp>
      <p:pic>
        <p:nvPicPr>
          <p:cNvPr id="19" name="Picture 3" descr="C:\Users\Asus\Desktop\Фотосесія Майданчики\128013583_739549566917941_1848374468849704938_n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9724" y="1617921"/>
            <a:ext cx="4093042" cy="2448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C:\Users\Asus\Desktop\Фотосесія Майданчики\128218969_409566420403424_4643550520222169207_n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1752" y="4263796"/>
            <a:ext cx="4104611" cy="2309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5" descr="C:\Users\Asus\Desktop\Фотосесія Майданчики\128526767_393412291776080_164214946465772758_n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2933" y="1617921"/>
            <a:ext cx="3908129" cy="2482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6" descr="C:\Users\Asus\Desktop\Фотосесія Майданчики\127276279_1358691334462977_3273183833845850654_n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6979" y="4263796"/>
            <a:ext cx="3733958" cy="2309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400861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" y="-1735"/>
            <a:ext cx="12192000" cy="6859735"/>
          </a:xfrm>
          <a:prstGeom prst="rect">
            <a:avLst/>
          </a:prstGeom>
        </p:spPr>
      </p:pic>
      <p:sp>
        <p:nvSpPr>
          <p:cNvPr id="18" name="Прямокутник 17"/>
          <p:cNvSpPr/>
          <p:nvPr/>
        </p:nvSpPr>
        <p:spPr>
          <a:xfrm>
            <a:off x="1586980" y="466488"/>
            <a:ext cx="976271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/>
              <a:t>ПЕРЕХІДНІ ОБЄКТИ </a:t>
            </a:r>
          </a:p>
          <a:p>
            <a:r>
              <a:rPr lang="ru-RU" sz="2800" b="1" dirty="0"/>
              <a:t>(</a:t>
            </a:r>
            <a:r>
              <a:rPr lang="ru-RU" sz="2800" b="1" dirty="0" err="1"/>
              <a:t>розпочаті</a:t>
            </a:r>
            <a:r>
              <a:rPr lang="ru-RU" sz="2800" b="1" dirty="0"/>
              <a:t> у 2020, потреба на 2021)</a:t>
            </a:r>
            <a:endParaRPr lang="uk-UA" sz="2800" b="1" dirty="0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3"/>
          <a:srcRect l="5603" t="5550" b="7134"/>
          <a:stretch/>
        </p:blipFill>
        <p:spPr>
          <a:xfrm>
            <a:off x="1816208" y="3920160"/>
            <a:ext cx="3740631" cy="2445812"/>
          </a:xfrm>
          <a:prstGeom prst="rect">
            <a:avLst/>
          </a:prstGeom>
        </p:spPr>
      </p:pic>
      <p:pic>
        <p:nvPicPr>
          <p:cNvPr id="13" name="Picture 2" descr="C:\Users\Asus\Desktop\Фотосесія Майданчики\127651221_1253629525004372_1142870233762527292_n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4225" y="3920160"/>
            <a:ext cx="4528113" cy="2445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C:\Users\Asus\Desktop\Фотосесія Майданчики\127886968_2609685495823341_8060215990452667433_n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6208" y="1425574"/>
            <a:ext cx="4244958" cy="2385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U:\04_СПОРТ\25_КАПІТАЛЬНИЙ РЕМОНТ СПОРТИВНИХ МАЙДАНЧИКІВ\2016\Кастелівка, 8 (СПОРТКОМПЛЕКС)\Візуальні матеріали\Ver2\AR_19_10_16\трибуни_4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0394" y="1416499"/>
            <a:ext cx="4034657" cy="23948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4242579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" y="-1735"/>
            <a:ext cx="12192000" cy="6859735"/>
          </a:xfrm>
          <a:prstGeom prst="rect">
            <a:avLst/>
          </a:prstGeom>
        </p:spPr>
      </p:pic>
      <p:sp>
        <p:nvSpPr>
          <p:cNvPr id="18" name="Прямокутник 17"/>
          <p:cNvSpPr/>
          <p:nvPr/>
        </p:nvSpPr>
        <p:spPr>
          <a:xfrm>
            <a:off x="1613106" y="232377"/>
            <a:ext cx="976271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/>
              <a:t>ОБ</a:t>
            </a:r>
            <a:r>
              <a:rPr lang="en-US" sz="2800" b="1" dirty="0"/>
              <a:t>’</a:t>
            </a:r>
            <a:r>
              <a:rPr lang="ru-RU" sz="2800" b="1" dirty="0"/>
              <a:t>ЄКТИ, НА ЯКІ ВИГОТОВЛЕНО ПКД</a:t>
            </a:r>
            <a:endParaRPr lang="uk-UA" sz="2800" b="1" dirty="0"/>
          </a:p>
        </p:txBody>
      </p:sp>
      <p:graphicFrame>
        <p:nvGraphicFramePr>
          <p:cNvPr id="5" name="Таблиця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69183439"/>
              </p:ext>
            </p:extLst>
          </p:nvPr>
        </p:nvGraphicFramePr>
        <p:xfrm>
          <a:off x="1402083" y="989708"/>
          <a:ext cx="10755085" cy="5560961"/>
        </p:xfrm>
        <a:graphic>
          <a:graphicData uri="http://schemas.openxmlformats.org/drawingml/2006/table">
            <a:tbl>
              <a:tblPr firstRow="1" bandRow="1">
                <a:tableStyleId>{6E25E649-3F16-4E02-A733-19D2CDBF48F0}</a:tableStyleId>
              </a:tblPr>
              <a:tblGrid>
                <a:gridCol w="541841">
                  <a:extLst>
                    <a:ext uri="{9D8B030D-6E8A-4147-A177-3AD203B41FA5}">
                      <a16:colId xmlns:a16="http://schemas.microsoft.com/office/drawing/2014/main" val="1103711829"/>
                    </a:ext>
                  </a:extLst>
                </a:gridCol>
                <a:gridCol w="3997781">
                  <a:extLst>
                    <a:ext uri="{9D8B030D-6E8A-4147-A177-3AD203B41FA5}">
                      <a16:colId xmlns:a16="http://schemas.microsoft.com/office/drawing/2014/main" val="1203780126"/>
                    </a:ext>
                  </a:extLst>
                </a:gridCol>
                <a:gridCol w="1845639">
                  <a:extLst>
                    <a:ext uri="{9D8B030D-6E8A-4147-A177-3AD203B41FA5}">
                      <a16:colId xmlns:a16="http://schemas.microsoft.com/office/drawing/2014/main" val="2767374104"/>
                    </a:ext>
                  </a:extLst>
                </a:gridCol>
                <a:gridCol w="2261813">
                  <a:extLst>
                    <a:ext uri="{9D8B030D-6E8A-4147-A177-3AD203B41FA5}">
                      <a16:colId xmlns:a16="http://schemas.microsoft.com/office/drawing/2014/main" val="1140665913"/>
                    </a:ext>
                  </a:extLst>
                </a:gridCol>
                <a:gridCol w="2108011">
                  <a:extLst>
                    <a:ext uri="{9D8B030D-6E8A-4147-A177-3AD203B41FA5}">
                      <a16:colId xmlns:a16="http://schemas.microsoft.com/office/drawing/2014/main" val="741305262"/>
                    </a:ext>
                  </a:extLst>
                </a:gridCol>
              </a:tblGrid>
              <a:tr h="462272">
                <a:tc>
                  <a:txBody>
                    <a:bodyPr/>
                    <a:lstStyle/>
                    <a:p>
                      <a:pPr algn="ctr"/>
                      <a:r>
                        <a:rPr lang="uk-UA" sz="1600" dirty="0"/>
                        <a:t>№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600" dirty="0"/>
                        <a:t>ОБ</a:t>
                      </a:r>
                      <a:r>
                        <a:rPr lang="en-US" sz="1600" dirty="0"/>
                        <a:t>’</a:t>
                      </a:r>
                      <a:r>
                        <a:rPr lang="uk-UA" sz="1600" dirty="0"/>
                        <a:t>ЄКТ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600" dirty="0"/>
                        <a:t>ЗАПИТ НА 2021 </a:t>
                      </a:r>
                      <a:r>
                        <a:rPr lang="uk-UA" sz="1600" baseline="0" dirty="0"/>
                        <a:t>(тис. грн)</a:t>
                      </a:r>
                      <a:endParaRPr lang="uk-UA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6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СУМА ДО ПОВНОГО ВИКОНАННЯ </a:t>
                      </a:r>
                      <a:r>
                        <a:rPr lang="uk-UA" sz="1600" baseline="0" dirty="0"/>
                        <a:t>(тис. грн</a:t>
                      </a:r>
                      <a:r>
                        <a:rPr lang="uk-UA" sz="1400" baseline="0" dirty="0"/>
                        <a:t>)</a:t>
                      </a:r>
                      <a:endParaRPr lang="uk-UA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600" dirty="0"/>
                        <a:t>ЗАГАЛЬНА ВАРТІСТЬ </a:t>
                      </a:r>
                      <a:r>
                        <a:rPr lang="uk-UA" sz="1600" baseline="0" dirty="0"/>
                        <a:t> (тис. грн)</a:t>
                      </a:r>
                      <a:endParaRPr lang="uk-UA" sz="16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1647637"/>
                  </a:ext>
                </a:extLst>
              </a:tr>
              <a:tr h="432701">
                <a:tc>
                  <a:txBody>
                    <a:bodyPr/>
                    <a:lstStyle/>
                    <a:p>
                      <a:pPr algn="ctr"/>
                      <a:r>
                        <a:rPr lang="uk-UA" sz="1400" dirty="0">
                          <a:latin typeface="+mn-lt"/>
                        </a:rPr>
                        <a:t>1.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Капітальний</a:t>
                      </a:r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ремонт спортивного </a:t>
                      </a:r>
                      <a:r>
                        <a:rPr lang="ru-RU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майданчика</a:t>
                      </a:r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за </a:t>
                      </a:r>
                      <a:r>
                        <a:rPr lang="ru-RU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адресою</a:t>
                      </a:r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ru-RU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вул</a:t>
                      </a:r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. </a:t>
                      </a:r>
                      <a:r>
                        <a:rPr lang="ru-RU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Замкова-Смерекова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uk-UA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150,00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uk-UA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20 000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uk-UA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20 000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2124413972"/>
                  </a:ext>
                </a:extLst>
              </a:tr>
              <a:tr h="517014">
                <a:tc>
                  <a:txBody>
                    <a:bodyPr/>
                    <a:lstStyle/>
                    <a:p>
                      <a:pPr algn="ctr"/>
                      <a:r>
                        <a:rPr lang="uk-UA" sz="1400" dirty="0">
                          <a:latin typeface="+mn-lt"/>
                        </a:rPr>
                        <a:t>2.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Капітальний</a:t>
                      </a:r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ремонт спортивного </a:t>
                      </a:r>
                      <a:r>
                        <a:rPr lang="ru-RU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майданчика</a:t>
                      </a:r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на </a:t>
                      </a:r>
                      <a:r>
                        <a:rPr lang="ru-RU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вул</a:t>
                      </a:r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. </a:t>
                      </a:r>
                      <a:r>
                        <a:rPr lang="ru-RU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Ковельська</a:t>
                      </a:r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, 67 (</a:t>
                      </a:r>
                      <a:r>
                        <a:rPr lang="ru-RU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облаштування</a:t>
                      </a:r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ru-RU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мультифункційного</a:t>
                      </a:r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ru-RU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майданчика</a:t>
                      </a:r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)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uk-UA" sz="14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50,00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uk-UA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5 408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uk-UA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5 408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4107311206"/>
                  </a:ext>
                </a:extLst>
              </a:tr>
              <a:tr h="432701">
                <a:tc>
                  <a:txBody>
                    <a:bodyPr/>
                    <a:lstStyle/>
                    <a:p>
                      <a:pPr algn="ctr"/>
                      <a:r>
                        <a:rPr lang="uk-UA" sz="1400" dirty="0">
                          <a:latin typeface="+mn-lt"/>
                        </a:rPr>
                        <a:t>3.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Капітальний</a:t>
                      </a:r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ремонт спортивного </a:t>
                      </a:r>
                      <a:r>
                        <a:rPr lang="ru-RU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майданчика</a:t>
                      </a:r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за </a:t>
                      </a:r>
                      <a:r>
                        <a:rPr lang="ru-RU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адресою</a:t>
                      </a:r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ru-RU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вул</a:t>
                      </a:r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. </a:t>
                      </a:r>
                      <a:r>
                        <a:rPr lang="ru-RU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Кирила</a:t>
                      </a:r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ru-RU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Мефодія</a:t>
                      </a:r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, 27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uk-UA" sz="14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50,00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uk-UA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2 931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uk-UA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2 931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4238375752"/>
                  </a:ext>
                </a:extLst>
              </a:tr>
              <a:tr h="432701">
                <a:tc>
                  <a:txBody>
                    <a:bodyPr/>
                    <a:lstStyle/>
                    <a:p>
                      <a:pPr algn="ctr"/>
                      <a:r>
                        <a:rPr lang="uk-UA" sz="1400" dirty="0">
                          <a:latin typeface="+mn-lt"/>
                        </a:rPr>
                        <a:t>4.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Капітальний</a:t>
                      </a:r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ремонт спортивного </a:t>
                      </a:r>
                      <a:r>
                        <a:rPr lang="ru-RU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майданчика</a:t>
                      </a:r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за </a:t>
                      </a:r>
                      <a:r>
                        <a:rPr lang="ru-RU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адресою</a:t>
                      </a:r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ru-RU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вул</a:t>
                      </a:r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. </a:t>
                      </a:r>
                      <a:r>
                        <a:rPr lang="ru-RU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Любінська</a:t>
                      </a:r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, 93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uk-UA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50,00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uk-UA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4 195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uk-UA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4 195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26264822"/>
                  </a:ext>
                </a:extLst>
              </a:tr>
              <a:tr h="517014">
                <a:tc>
                  <a:txBody>
                    <a:bodyPr/>
                    <a:lstStyle/>
                    <a:p>
                      <a:pPr algn="ctr"/>
                      <a:r>
                        <a:rPr lang="uk-UA" sz="1400" dirty="0">
                          <a:latin typeface="+mn-lt"/>
                        </a:rPr>
                        <a:t>5.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Будівництво</a:t>
                      </a:r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ru-RU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дитячих</a:t>
                      </a:r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, </a:t>
                      </a:r>
                      <a:r>
                        <a:rPr lang="ru-RU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дитячо-спортивних</a:t>
                      </a:r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та </a:t>
                      </a:r>
                      <a:r>
                        <a:rPr lang="ru-RU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спортивних</a:t>
                      </a:r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ru-RU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майданчиків</a:t>
                      </a:r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(дитячий </a:t>
                      </a:r>
                      <a:r>
                        <a:rPr lang="ru-RU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майданчик</a:t>
                      </a:r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за </a:t>
                      </a:r>
                      <a:r>
                        <a:rPr lang="ru-RU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адресою</a:t>
                      </a:r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: м. </a:t>
                      </a:r>
                      <a:r>
                        <a:rPr lang="ru-RU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Львів</a:t>
                      </a:r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, </a:t>
                      </a:r>
                      <a:r>
                        <a:rPr lang="ru-RU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вул</a:t>
                      </a:r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. </a:t>
                      </a:r>
                      <a:r>
                        <a:rPr lang="ru-RU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Ряшівська</a:t>
                      </a:r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, 7-9)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uk-UA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70,00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uk-UA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2 624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uk-UA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2 624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816938455"/>
                  </a:ext>
                </a:extLst>
              </a:tr>
              <a:tr h="517014">
                <a:tc>
                  <a:txBody>
                    <a:bodyPr/>
                    <a:lstStyle/>
                    <a:p>
                      <a:pPr algn="ctr"/>
                      <a:r>
                        <a:rPr lang="uk-UA" sz="1400" dirty="0">
                          <a:latin typeface="+mn-lt"/>
                        </a:rPr>
                        <a:t>6.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Будівництво дитячих, дитячо-спортивних та спортивних майданчиків (дитячий майданчик за адресою: м. Львів, вул. Дж. Вашингтона, 17)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uk-UA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70,00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uk-UA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2 530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uk-UA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2 530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2317591594"/>
                  </a:ext>
                </a:extLst>
              </a:tr>
              <a:tr h="432701">
                <a:tc>
                  <a:txBody>
                    <a:bodyPr/>
                    <a:lstStyle/>
                    <a:p>
                      <a:pPr algn="ctr"/>
                      <a:r>
                        <a:rPr lang="uk-UA" sz="1400" dirty="0">
                          <a:latin typeface="+mn-lt"/>
                        </a:rPr>
                        <a:t>7.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Будівництво</a:t>
                      </a:r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ru-RU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дитячого</a:t>
                      </a:r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ru-RU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майданчика</a:t>
                      </a:r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на просп. </a:t>
                      </a:r>
                      <a:r>
                        <a:rPr lang="ru-RU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Червоної</a:t>
                      </a:r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ru-RU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Калини</a:t>
                      </a:r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, 73 у м. </a:t>
                      </a:r>
                      <a:r>
                        <a:rPr lang="ru-RU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Львові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uk-UA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70,00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uk-UA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1 267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uk-UA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1 267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3316918645"/>
                  </a:ext>
                </a:extLst>
              </a:tr>
              <a:tr h="432701">
                <a:tc>
                  <a:txBody>
                    <a:bodyPr/>
                    <a:lstStyle/>
                    <a:p>
                      <a:pPr algn="ctr"/>
                      <a:r>
                        <a:rPr lang="uk-UA" sz="1400" dirty="0">
                          <a:latin typeface="+mn-lt"/>
                        </a:rPr>
                        <a:t>8.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uk-UA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Реконструкція спортзалу ДЮСШ № 3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uk-UA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100,00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uk-UA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7 000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uk-UA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7 000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08305218"/>
                  </a:ext>
                </a:extLst>
              </a:tr>
              <a:tr h="432701">
                <a:tc>
                  <a:txBody>
                    <a:bodyPr/>
                    <a:lstStyle/>
                    <a:p>
                      <a:pPr algn="ctr"/>
                      <a:r>
                        <a:rPr lang="uk-UA" sz="1400" dirty="0">
                          <a:latin typeface="+mn-lt"/>
                        </a:rPr>
                        <a:t>9.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Капітальний ремонт приміщення ЛДЮСШ № 2 на вул. Антоновича, 66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uk-UA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70,00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uk-UA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4 200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uk-UA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4 200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365694825"/>
                  </a:ext>
                </a:extLst>
              </a:tr>
              <a:tr h="432701">
                <a:tc>
                  <a:txBody>
                    <a:bodyPr/>
                    <a:lstStyle/>
                    <a:p>
                      <a:pPr algn="ctr"/>
                      <a:r>
                        <a:rPr lang="uk-UA" sz="1400" dirty="0">
                          <a:latin typeface="+mn-lt"/>
                        </a:rPr>
                        <a:t>10.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Капітальний</a:t>
                      </a:r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ремонт </a:t>
                      </a:r>
                      <a:r>
                        <a:rPr lang="ru-RU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приміщення</a:t>
                      </a:r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ЛДЮСШ № 2 на </a:t>
                      </a:r>
                      <a:r>
                        <a:rPr lang="ru-RU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вул</a:t>
                      </a:r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. Сеченова, 7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uk-UA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70,00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uk-UA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7 445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uk-UA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7 445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246052657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199765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" y="-1735"/>
            <a:ext cx="12192000" cy="6859735"/>
          </a:xfrm>
          <a:prstGeom prst="rect">
            <a:avLst/>
          </a:prstGeom>
        </p:spPr>
      </p:pic>
      <p:sp>
        <p:nvSpPr>
          <p:cNvPr id="18" name="Прямокутник 17"/>
          <p:cNvSpPr/>
          <p:nvPr/>
        </p:nvSpPr>
        <p:spPr>
          <a:xfrm>
            <a:off x="1613106" y="170396"/>
            <a:ext cx="976271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800" b="1" dirty="0"/>
              <a:t>НОВІ </a:t>
            </a:r>
            <a:r>
              <a:rPr lang="ru-RU" sz="2800" b="1" dirty="0"/>
              <a:t>ОБ</a:t>
            </a:r>
            <a:r>
              <a:rPr lang="en-US" sz="2800" b="1" dirty="0"/>
              <a:t>’</a:t>
            </a:r>
            <a:r>
              <a:rPr lang="ru-RU" sz="2800" b="1" dirty="0"/>
              <a:t>ЄКТИ</a:t>
            </a:r>
            <a:endParaRPr lang="uk-UA" sz="2800" b="1" dirty="0"/>
          </a:p>
        </p:txBody>
      </p:sp>
      <p:graphicFrame>
        <p:nvGraphicFramePr>
          <p:cNvPr id="5" name="Таблиця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74068444"/>
              </p:ext>
            </p:extLst>
          </p:nvPr>
        </p:nvGraphicFramePr>
        <p:xfrm>
          <a:off x="1436902" y="693616"/>
          <a:ext cx="10755085" cy="5851014"/>
        </p:xfrm>
        <a:graphic>
          <a:graphicData uri="http://schemas.openxmlformats.org/drawingml/2006/table">
            <a:tbl>
              <a:tblPr firstRow="1" bandRow="1">
                <a:tableStyleId>{6E25E649-3F16-4E02-A733-19D2CDBF48F0}</a:tableStyleId>
              </a:tblPr>
              <a:tblGrid>
                <a:gridCol w="541841">
                  <a:extLst>
                    <a:ext uri="{9D8B030D-6E8A-4147-A177-3AD203B41FA5}">
                      <a16:colId xmlns:a16="http://schemas.microsoft.com/office/drawing/2014/main" val="1103711829"/>
                    </a:ext>
                  </a:extLst>
                </a:gridCol>
                <a:gridCol w="3997781">
                  <a:extLst>
                    <a:ext uri="{9D8B030D-6E8A-4147-A177-3AD203B41FA5}">
                      <a16:colId xmlns:a16="http://schemas.microsoft.com/office/drawing/2014/main" val="1203780126"/>
                    </a:ext>
                  </a:extLst>
                </a:gridCol>
                <a:gridCol w="1660893">
                  <a:extLst>
                    <a:ext uri="{9D8B030D-6E8A-4147-A177-3AD203B41FA5}">
                      <a16:colId xmlns:a16="http://schemas.microsoft.com/office/drawing/2014/main" val="2767374104"/>
                    </a:ext>
                  </a:extLst>
                </a:gridCol>
                <a:gridCol w="2177143">
                  <a:extLst>
                    <a:ext uri="{9D8B030D-6E8A-4147-A177-3AD203B41FA5}">
                      <a16:colId xmlns:a16="http://schemas.microsoft.com/office/drawing/2014/main" val="1140665913"/>
                    </a:ext>
                  </a:extLst>
                </a:gridCol>
                <a:gridCol w="2377427">
                  <a:extLst>
                    <a:ext uri="{9D8B030D-6E8A-4147-A177-3AD203B41FA5}">
                      <a16:colId xmlns:a16="http://schemas.microsoft.com/office/drawing/2014/main" val="741305262"/>
                    </a:ext>
                  </a:extLst>
                </a:gridCol>
              </a:tblGrid>
              <a:tr h="462272">
                <a:tc>
                  <a:txBody>
                    <a:bodyPr/>
                    <a:lstStyle/>
                    <a:p>
                      <a:pPr algn="ctr"/>
                      <a:r>
                        <a:rPr lang="uk-UA" sz="1600" dirty="0"/>
                        <a:t>№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600" dirty="0"/>
                        <a:t>ОБ</a:t>
                      </a:r>
                      <a:r>
                        <a:rPr lang="en-US" sz="1600" dirty="0"/>
                        <a:t>’</a:t>
                      </a:r>
                      <a:r>
                        <a:rPr lang="uk-UA" sz="1600" dirty="0"/>
                        <a:t>ЄКТ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600" dirty="0"/>
                        <a:t>ЗАПИТ НА 2021 </a:t>
                      </a:r>
                      <a:r>
                        <a:rPr lang="uk-UA" sz="1600" baseline="0" dirty="0"/>
                        <a:t>(тис. грн)</a:t>
                      </a:r>
                      <a:endParaRPr lang="uk-UA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6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СУМА ДО ПОВНОГО ВИКОНАННЯ </a:t>
                      </a:r>
                      <a:r>
                        <a:rPr lang="uk-UA" sz="1600" baseline="0" dirty="0"/>
                        <a:t>(тис. грн</a:t>
                      </a:r>
                      <a:r>
                        <a:rPr lang="uk-UA" sz="1400" baseline="0" dirty="0"/>
                        <a:t>)</a:t>
                      </a:r>
                      <a:endParaRPr lang="uk-UA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600" dirty="0"/>
                        <a:t>ОРІЄНТОВНА ЗАГАЛЬНА ВАРТІСТЬ </a:t>
                      </a:r>
                      <a:r>
                        <a:rPr lang="uk-UA" sz="1600" baseline="0" dirty="0"/>
                        <a:t> (тис. грн)</a:t>
                      </a:r>
                      <a:endParaRPr lang="uk-UA" sz="16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1647637"/>
                  </a:ext>
                </a:extLst>
              </a:tr>
              <a:tr h="432701">
                <a:tc>
                  <a:txBody>
                    <a:bodyPr/>
                    <a:lstStyle/>
                    <a:p>
                      <a:pPr algn="ctr"/>
                      <a:r>
                        <a:rPr lang="uk-UA" sz="1400" dirty="0">
                          <a:latin typeface="+mn-lt"/>
                        </a:rPr>
                        <a:t>1.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Капітальний</a:t>
                      </a:r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ремонт </a:t>
                      </a:r>
                      <a:r>
                        <a:rPr lang="ru-RU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стадіону</a:t>
                      </a:r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з трибунами СДЮСШОР № 4 на </a:t>
                      </a:r>
                      <a:r>
                        <a:rPr lang="ru-RU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вул</a:t>
                      </a:r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. </a:t>
                      </a:r>
                      <a:r>
                        <a:rPr lang="ru-RU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Вахнянина</a:t>
                      </a:r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, 1</a:t>
                      </a: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uk-UA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10,00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uk-UA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35 000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uk-UA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35 000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2124413972"/>
                  </a:ext>
                </a:extLst>
              </a:tr>
              <a:tr h="517014">
                <a:tc>
                  <a:txBody>
                    <a:bodyPr/>
                    <a:lstStyle/>
                    <a:p>
                      <a:pPr algn="ctr"/>
                      <a:r>
                        <a:rPr lang="uk-UA" sz="1400" dirty="0">
                          <a:latin typeface="+mn-lt"/>
                        </a:rPr>
                        <a:t>2.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Будівництво</a:t>
                      </a:r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спортивного </a:t>
                      </a:r>
                      <a:r>
                        <a:rPr lang="ru-RU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майданчика</a:t>
                      </a:r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для "</a:t>
                      </a:r>
                      <a:r>
                        <a:rPr lang="ru-RU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Кросфіту</a:t>
                      </a:r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" за </a:t>
                      </a:r>
                      <a:r>
                        <a:rPr lang="ru-RU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адресою</a:t>
                      </a:r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м. </a:t>
                      </a:r>
                      <a:r>
                        <a:rPr lang="ru-RU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Львів</a:t>
                      </a:r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ru-RU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вул</a:t>
                      </a:r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. І. </a:t>
                      </a:r>
                      <a:r>
                        <a:rPr lang="ru-RU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Пулюя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uk-UA" sz="14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10,00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uk-UA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50 000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uk-UA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50 000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4107311206"/>
                  </a:ext>
                </a:extLst>
              </a:tr>
              <a:tr h="432701">
                <a:tc>
                  <a:txBody>
                    <a:bodyPr/>
                    <a:lstStyle/>
                    <a:p>
                      <a:pPr algn="ctr"/>
                      <a:r>
                        <a:rPr lang="uk-UA" sz="1400" dirty="0">
                          <a:latin typeface="+mn-lt"/>
                        </a:rPr>
                        <a:t>3.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Реконструкція</a:t>
                      </a:r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спортивного </a:t>
                      </a:r>
                      <a:r>
                        <a:rPr lang="ru-RU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майданчика</a:t>
                      </a:r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за </a:t>
                      </a:r>
                      <a:r>
                        <a:rPr lang="ru-RU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адресою</a:t>
                      </a:r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м. </a:t>
                      </a:r>
                      <a:r>
                        <a:rPr lang="ru-RU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Львів</a:t>
                      </a:r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ru-RU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вул</a:t>
                      </a:r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. Генерала Чупринки (</a:t>
                      </a:r>
                      <a:r>
                        <a:rPr lang="ru-RU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Білогорща</a:t>
                      </a:r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)</a:t>
                      </a: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uk-UA" sz="14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10,00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uk-UA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10 000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uk-UA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10 000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4238375752"/>
                  </a:ext>
                </a:extLst>
              </a:tr>
              <a:tr h="432701">
                <a:tc>
                  <a:txBody>
                    <a:bodyPr/>
                    <a:lstStyle/>
                    <a:p>
                      <a:pPr algn="ctr"/>
                      <a:r>
                        <a:rPr lang="uk-UA" sz="1400" dirty="0">
                          <a:latin typeface="+mn-lt"/>
                        </a:rPr>
                        <a:t>4.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Встановлення</a:t>
                      </a:r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ru-RU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професійних</a:t>
                      </a:r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ru-RU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майданчиків</a:t>
                      </a:r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для "</a:t>
                      </a:r>
                      <a:r>
                        <a:rPr lang="ru-RU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Street</a:t>
                      </a:r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ru-RU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Workout</a:t>
                      </a:r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" у кожному </a:t>
                      </a:r>
                      <a:r>
                        <a:rPr lang="ru-RU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районі</a:t>
                      </a:r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Львова (</a:t>
                      </a:r>
                      <a:r>
                        <a:rPr lang="ru-RU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Галицький</a:t>
                      </a:r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район)</a:t>
                      </a: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uk-UA" sz="14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76,00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uk-UA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750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uk-UA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750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26264822"/>
                  </a:ext>
                </a:extLst>
              </a:tr>
              <a:tr h="517014">
                <a:tc>
                  <a:txBody>
                    <a:bodyPr/>
                    <a:lstStyle/>
                    <a:p>
                      <a:pPr algn="ctr"/>
                      <a:r>
                        <a:rPr lang="uk-UA" sz="1400" dirty="0">
                          <a:latin typeface="+mn-lt"/>
                        </a:rPr>
                        <a:t>5.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Встановлення</a:t>
                      </a:r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ru-RU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професійних</a:t>
                      </a:r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ru-RU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майданчиків</a:t>
                      </a:r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для "</a:t>
                      </a:r>
                      <a:r>
                        <a:rPr lang="ru-RU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Street</a:t>
                      </a:r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ru-RU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Workout</a:t>
                      </a:r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" у кожному </a:t>
                      </a:r>
                      <a:r>
                        <a:rPr lang="ru-RU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районі</a:t>
                      </a:r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Львова (</a:t>
                      </a:r>
                      <a:r>
                        <a:rPr lang="ru-RU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Залізничний</a:t>
                      </a:r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район)</a:t>
                      </a: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uk-UA" sz="14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76,00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uk-UA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750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uk-UA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750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816938455"/>
                  </a:ext>
                </a:extLst>
              </a:tr>
              <a:tr h="517014">
                <a:tc>
                  <a:txBody>
                    <a:bodyPr/>
                    <a:lstStyle/>
                    <a:p>
                      <a:pPr algn="ctr"/>
                      <a:r>
                        <a:rPr lang="uk-UA" sz="1400" dirty="0">
                          <a:latin typeface="+mn-lt"/>
                        </a:rPr>
                        <a:t>6.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Встановлення</a:t>
                      </a:r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ru-RU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професійних</a:t>
                      </a:r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ru-RU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майданчиків</a:t>
                      </a:r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для "</a:t>
                      </a:r>
                      <a:r>
                        <a:rPr lang="ru-RU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Street</a:t>
                      </a:r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ru-RU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Workout</a:t>
                      </a:r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" у кожному </a:t>
                      </a:r>
                      <a:r>
                        <a:rPr lang="ru-RU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районі</a:t>
                      </a:r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Львова (</a:t>
                      </a:r>
                      <a:r>
                        <a:rPr lang="ru-RU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Личаківський</a:t>
                      </a:r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район)</a:t>
                      </a: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uk-UA" sz="14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76,00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uk-UA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750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uk-UA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750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2317591594"/>
                  </a:ext>
                </a:extLst>
              </a:tr>
              <a:tr h="432701">
                <a:tc>
                  <a:txBody>
                    <a:bodyPr/>
                    <a:lstStyle/>
                    <a:p>
                      <a:pPr algn="ctr"/>
                      <a:r>
                        <a:rPr lang="uk-UA" sz="1400" dirty="0">
                          <a:latin typeface="+mn-lt"/>
                        </a:rPr>
                        <a:t>7.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Встановлення</a:t>
                      </a:r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ru-RU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професійних</a:t>
                      </a:r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ru-RU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майданчиків</a:t>
                      </a:r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для "</a:t>
                      </a:r>
                      <a:r>
                        <a:rPr lang="ru-RU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Street</a:t>
                      </a:r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ru-RU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Workout</a:t>
                      </a:r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" у кожному </a:t>
                      </a:r>
                      <a:r>
                        <a:rPr lang="ru-RU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районі</a:t>
                      </a:r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Львова (</a:t>
                      </a:r>
                      <a:r>
                        <a:rPr lang="ru-RU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Сихівський</a:t>
                      </a:r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район)</a:t>
                      </a: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uk-UA" sz="14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76,00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uk-UA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750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uk-UA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750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3316918645"/>
                  </a:ext>
                </a:extLst>
              </a:tr>
              <a:tr h="432701">
                <a:tc>
                  <a:txBody>
                    <a:bodyPr/>
                    <a:lstStyle/>
                    <a:p>
                      <a:pPr algn="ctr"/>
                      <a:r>
                        <a:rPr lang="uk-UA" sz="1400" dirty="0">
                          <a:latin typeface="+mn-lt"/>
                        </a:rPr>
                        <a:t>8.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Встановлення</a:t>
                      </a:r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ru-RU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професійних</a:t>
                      </a:r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ru-RU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майданчиків</a:t>
                      </a:r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для "</a:t>
                      </a:r>
                      <a:r>
                        <a:rPr lang="ru-RU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Street</a:t>
                      </a:r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ru-RU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Workout</a:t>
                      </a:r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" у кожному </a:t>
                      </a:r>
                      <a:r>
                        <a:rPr lang="ru-RU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районі</a:t>
                      </a:r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Львова (</a:t>
                      </a:r>
                      <a:r>
                        <a:rPr lang="ru-RU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Франківський</a:t>
                      </a:r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район)</a:t>
                      </a: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uk-UA" sz="14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76,00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uk-UA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750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uk-UA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750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08305218"/>
                  </a:ext>
                </a:extLst>
              </a:tr>
              <a:tr h="432701">
                <a:tc>
                  <a:txBody>
                    <a:bodyPr/>
                    <a:lstStyle/>
                    <a:p>
                      <a:pPr algn="ctr"/>
                      <a:r>
                        <a:rPr lang="uk-UA" sz="1400" dirty="0">
                          <a:latin typeface="+mn-lt"/>
                        </a:rPr>
                        <a:t>9.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Встановлення</a:t>
                      </a:r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ru-RU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професійних</a:t>
                      </a:r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ru-RU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майданчиків</a:t>
                      </a:r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для "</a:t>
                      </a:r>
                      <a:r>
                        <a:rPr lang="ru-RU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Street</a:t>
                      </a:r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ru-RU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Workout</a:t>
                      </a:r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" у кожному </a:t>
                      </a:r>
                      <a:r>
                        <a:rPr lang="ru-RU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районі</a:t>
                      </a:r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Львова (</a:t>
                      </a:r>
                      <a:r>
                        <a:rPr lang="ru-RU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Шевченківський</a:t>
                      </a:r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район)</a:t>
                      </a: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uk-UA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76,00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uk-UA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750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uk-UA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750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36569482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91927960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941</TotalTime>
  <Words>897</Words>
  <Application>Microsoft Office PowerPoint</Application>
  <PresentationFormat>Широкий екран</PresentationFormat>
  <Paragraphs>188</Paragraphs>
  <Slides>12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12</vt:i4>
      </vt:variant>
    </vt:vector>
  </HeadingPairs>
  <TitlesOfParts>
    <vt:vector size="13" baseType="lpstr">
      <vt:lpstr>Тема Office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Передерій Віра</dc:creator>
  <cp:lastModifiedBy>vanya.chudik@gmail.com</cp:lastModifiedBy>
  <cp:revision>55</cp:revision>
  <dcterms:created xsi:type="dcterms:W3CDTF">2021-01-15T09:21:14Z</dcterms:created>
  <dcterms:modified xsi:type="dcterms:W3CDTF">2021-01-22T09:32:39Z</dcterms:modified>
</cp:coreProperties>
</file>