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t>17.05.2021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0895" y="924911"/>
            <a:ext cx="5507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ПРОЕКТ КОДЕКСУ</a:t>
            </a:r>
          </a:p>
          <a:p>
            <a:r>
              <a:rPr lang="uk-UA" b="1" dirty="0"/>
              <a:t>етичної поведінки депутатів Львівської міської ради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60464" y="5226775"/>
            <a:ext cx="30315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17.05.2021</a:t>
            </a:r>
          </a:p>
          <a:p>
            <a:r>
              <a:rPr lang="uk-UA" sz="1600" dirty="0" smtClean="0"/>
              <a:t>Департамент </a:t>
            </a:r>
          </a:p>
          <a:p>
            <a:r>
              <a:rPr lang="uk-UA" sz="1600" dirty="0" smtClean="0"/>
              <a:t>«Адміністрація міського голови»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8918" y="415817"/>
            <a:ext cx="6487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Кодекс етичної поведінки депутатів Львівської міської ради</a:t>
            </a:r>
            <a:endParaRPr lang="uk-U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68918" y="2170143"/>
            <a:ext cx="6879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підготовлено </a:t>
            </a:r>
            <a:r>
              <a:rPr lang="uk-UA" dirty="0"/>
              <a:t>департаментом “Адміністрація міського голови” </a:t>
            </a:r>
            <a:endParaRPr lang="uk-UA" dirty="0" smtClean="0"/>
          </a:p>
          <a:p>
            <a:pPr algn="just"/>
            <a:r>
              <a:rPr lang="uk-UA" dirty="0" smtClean="0"/>
              <a:t>Львівської міської ради </a:t>
            </a:r>
            <a:r>
              <a:rPr lang="uk-UA" dirty="0"/>
              <a:t>на основі проекту кодексу етичної поведінки 2020 року</a:t>
            </a:r>
            <a:r>
              <a:rPr lang="uk-UA" dirty="0" smtClean="0"/>
              <a:t>, розробленого </a:t>
            </a:r>
            <a:r>
              <a:rPr lang="uk-UA" dirty="0"/>
              <a:t>управлінням “Секретаріат ради” </a:t>
            </a:r>
            <a:endParaRPr lang="uk-UA" dirty="0" smtClean="0"/>
          </a:p>
          <a:p>
            <a:pPr algn="just"/>
            <a:r>
              <a:rPr lang="uk-UA" dirty="0" smtClean="0"/>
              <a:t>та </a:t>
            </a:r>
            <a:r>
              <a:rPr lang="uk-UA" dirty="0"/>
              <a:t>головою Комісії законності, депутатської діяльності та свободи слова</a:t>
            </a:r>
            <a:r>
              <a:rPr lang="uk-UA" dirty="0" smtClean="0"/>
              <a:t>,  </a:t>
            </a:r>
            <a:r>
              <a:rPr lang="uk-UA" dirty="0"/>
              <a:t>депутатом Львівської міської ради 7-го скликання, </a:t>
            </a:r>
            <a:endParaRPr lang="uk-UA" dirty="0" smtClean="0"/>
          </a:p>
          <a:p>
            <a:pPr algn="just"/>
            <a:r>
              <a:rPr lang="uk-UA" dirty="0" smtClean="0"/>
              <a:t>Ю</a:t>
            </a:r>
            <a:r>
              <a:rPr lang="uk-UA" dirty="0"/>
              <a:t>. </a:t>
            </a:r>
            <a:r>
              <a:rPr lang="uk-UA" dirty="0" err="1" smtClean="0"/>
              <a:t>Гвоздович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075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3506"/>
            <a:ext cx="12192000" cy="6861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3992" y="183068"/>
            <a:ext cx="550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СТРУКТУРА </a:t>
            </a:r>
          </a:p>
        </p:txBody>
      </p:sp>
      <p:sp>
        <p:nvSpPr>
          <p:cNvPr id="6" name="Овал 5"/>
          <p:cNvSpPr/>
          <p:nvPr/>
        </p:nvSpPr>
        <p:spPr>
          <a:xfrm>
            <a:off x="4125077" y="839067"/>
            <a:ext cx="644950" cy="5583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1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794704" y="928443"/>
            <a:ext cx="220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Загальні положення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4100400" y="2201878"/>
            <a:ext cx="669627" cy="5763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3</a:t>
            </a:r>
            <a:endParaRPr lang="uk-UA" sz="3600" dirty="0"/>
          </a:p>
        </p:txBody>
      </p:sp>
      <p:sp>
        <p:nvSpPr>
          <p:cNvPr id="16" name="Овал 15"/>
          <p:cNvSpPr/>
          <p:nvPr/>
        </p:nvSpPr>
        <p:spPr>
          <a:xfrm>
            <a:off x="4100400" y="1529714"/>
            <a:ext cx="669627" cy="5763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2</a:t>
            </a:r>
            <a:endParaRPr lang="uk-UA" sz="3600" dirty="0"/>
          </a:p>
        </p:txBody>
      </p:sp>
      <p:sp>
        <p:nvSpPr>
          <p:cNvPr id="17" name="Овал 16"/>
          <p:cNvSpPr/>
          <p:nvPr/>
        </p:nvSpPr>
        <p:spPr>
          <a:xfrm>
            <a:off x="4100399" y="5030908"/>
            <a:ext cx="669627" cy="5763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7</a:t>
            </a:r>
            <a:endParaRPr lang="uk-UA" sz="3600" dirty="0"/>
          </a:p>
        </p:txBody>
      </p:sp>
      <p:sp>
        <p:nvSpPr>
          <p:cNvPr id="18" name="Овал 17"/>
          <p:cNvSpPr/>
          <p:nvPr/>
        </p:nvSpPr>
        <p:spPr>
          <a:xfrm>
            <a:off x="4109931" y="4322332"/>
            <a:ext cx="669627" cy="5763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6</a:t>
            </a:r>
            <a:endParaRPr lang="uk-UA" sz="3600" dirty="0"/>
          </a:p>
        </p:txBody>
      </p:sp>
      <p:sp>
        <p:nvSpPr>
          <p:cNvPr id="19" name="Овал 18"/>
          <p:cNvSpPr/>
          <p:nvPr/>
        </p:nvSpPr>
        <p:spPr>
          <a:xfrm>
            <a:off x="4100400" y="3600824"/>
            <a:ext cx="669627" cy="5763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5</a:t>
            </a:r>
            <a:endParaRPr lang="uk-UA" sz="3600" dirty="0"/>
          </a:p>
        </p:txBody>
      </p:sp>
      <p:sp>
        <p:nvSpPr>
          <p:cNvPr id="20" name="Овал 19"/>
          <p:cNvSpPr/>
          <p:nvPr/>
        </p:nvSpPr>
        <p:spPr>
          <a:xfrm>
            <a:off x="4100400" y="2910454"/>
            <a:ext cx="669627" cy="5763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4</a:t>
            </a:r>
            <a:endParaRPr lang="uk-UA" sz="3600" dirty="0"/>
          </a:p>
        </p:txBody>
      </p:sp>
      <p:sp>
        <p:nvSpPr>
          <p:cNvPr id="21" name="Овал 20"/>
          <p:cNvSpPr/>
          <p:nvPr/>
        </p:nvSpPr>
        <p:spPr>
          <a:xfrm>
            <a:off x="4125077" y="5703072"/>
            <a:ext cx="669627" cy="5763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8</a:t>
            </a:r>
            <a:endParaRPr lang="uk-UA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4813057" y="1558713"/>
            <a:ext cx="660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Основні принципи діяльності </a:t>
            </a:r>
            <a:r>
              <a:rPr lang="uk-UA" b="1" dirty="0" smtClean="0"/>
              <a:t>депутатів Львівської міської ради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13057" y="2291845"/>
            <a:ext cx="421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Права </a:t>
            </a:r>
            <a:r>
              <a:rPr lang="ru-RU" b="1" dirty="0" err="1"/>
              <a:t>депутатів</a:t>
            </a:r>
            <a:r>
              <a:rPr lang="ru-RU" b="1" dirty="0"/>
              <a:t> </a:t>
            </a:r>
            <a:r>
              <a:rPr lang="ru-RU" b="1" dirty="0" err="1"/>
              <a:t>Львівської</a:t>
            </a:r>
            <a:r>
              <a:rPr lang="ru-RU" b="1" dirty="0"/>
              <a:t> </a:t>
            </a:r>
            <a:r>
              <a:rPr lang="ru-RU" b="1" dirty="0" err="1"/>
              <a:t>міської</a:t>
            </a:r>
            <a:r>
              <a:rPr lang="ru-RU" b="1" dirty="0"/>
              <a:t> ради</a:t>
            </a:r>
            <a:endParaRPr lang="uk-UA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813057" y="2976946"/>
            <a:ext cx="618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Засади </a:t>
            </a:r>
            <a:r>
              <a:rPr lang="ru-RU" b="1" dirty="0" err="1"/>
              <a:t>етичної</a:t>
            </a:r>
            <a:r>
              <a:rPr lang="ru-RU" b="1" dirty="0"/>
              <a:t> </a:t>
            </a:r>
            <a:r>
              <a:rPr lang="ru-RU" b="1" dirty="0" err="1"/>
              <a:t>поведінки</a:t>
            </a:r>
            <a:r>
              <a:rPr lang="ru-RU" b="1" dirty="0"/>
              <a:t> </a:t>
            </a:r>
            <a:r>
              <a:rPr lang="ru-RU" b="1" dirty="0" err="1"/>
              <a:t>депутатів</a:t>
            </a:r>
            <a:r>
              <a:rPr lang="ru-RU" b="1" dirty="0"/>
              <a:t> </a:t>
            </a:r>
            <a:r>
              <a:rPr lang="ru-RU" b="1" dirty="0" err="1"/>
              <a:t>Львівської</a:t>
            </a:r>
            <a:r>
              <a:rPr lang="ru-RU" b="1" dirty="0"/>
              <a:t> </a:t>
            </a:r>
            <a:r>
              <a:rPr lang="ru-RU" b="1" dirty="0" err="1"/>
              <a:t>міської</a:t>
            </a:r>
            <a:r>
              <a:rPr lang="ru-RU" b="1" dirty="0"/>
              <a:t> ради</a:t>
            </a:r>
            <a:endParaRPr lang="uk-UA" b="1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4813057" y="3704309"/>
            <a:ext cx="24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Особисте</a:t>
            </a:r>
            <a:r>
              <a:rPr lang="ru-RU" b="1" dirty="0"/>
              <a:t> </a:t>
            </a:r>
            <a:r>
              <a:rPr lang="ru-RU" b="1" dirty="0" err="1"/>
              <a:t>голосування</a:t>
            </a:r>
            <a:endParaRPr lang="uk-UA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4834641" y="4431235"/>
            <a:ext cx="203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Конфлікт</a:t>
            </a:r>
            <a:r>
              <a:rPr lang="ru-RU" b="1" dirty="0"/>
              <a:t> </a:t>
            </a:r>
            <a:r>
              <a:rPr lang="ru-RU" b="1" dirty="0" err="1"/>
              <a:t>інтересів</a:t>
            </a:r>
            <a:endParaRPr lang="uk-UA" b="1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4770026" y="5096167"/>
            <a:ext cx="648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Процедура </a:t>
            </a:r>
            <a:r>
              <a:rPr lang="ru-RU" b="1" dirty="0" err="1"/>
              <a:t>розгляду</a:t>
            </a:r>
            <a:r>
              <a:rPr lang="ru-RU" b="1" dirty="0"/>
              <a:t> </a:t>
            </a:r>
            <a:r>
              <a:rPr lang="ru-RU" b="1" dirty="0" err="1"/>
              <a:t>фактів</a:t>
            </a:r>
            <a:r>
              <a:rPr lang="ru-RU" b="1" dirty="0"/>
              <a:t> </a:t>
            </a:r>
            <a:r>
              <a:rPr lang="ru-RU" b="1" dirty="0" err="1"/>
              <a:t>порушень</a:t>
            </a:r>
            <a:r>
              <a:rPr lang="ru-RU" b="1" dirty="0"/>
              <a:t> норм </a:t>
            </a:r>
            <a:r>
              <a:rPr lang="ru-RU" b="1" dirty="0" err="1"/>
              <a:t>етичної</a:t>
            </a:r>
            <a:r>
              <a:rPr lang="ru-RU" b="1" dirty="0"/>
              <a:t> </a:t>
            </a:r>
            <a:r>
              <a:rPr lang="ru-RU" b="1" dirty="0" err="1"/>
              <a:t>поведінки</a:t>
            </a:r>
            <a:endParaRPr lang="uk-UA" b="1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4753992" y="5787335"/>
            <a:ext cx="248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Прикінцеві</a:t>
            </a:r>
            <a:r>
              <a:rPr lang="ru-RU" b="1" dirty="0"/>
              <a:t> </a:t>
            </a:r>
            <a:r>
              <a:rPr lang="ru-RU" b="1" dirty="0" err="1"/>
              <a:t>положення</a:t>
            </a:r>
            <a:endParaRPr lang="uk-UA" b="1" dirty="0" smtClean="0"/>
          </a:p>
        </p:txBody>
      </p:sp>
    </p:spTree>
    <p:extLst>
      <p:ext uri="{BB962C8B-B14F-4D97-AF65-F5344CB8AC3E}">
        <p14:creationId xmlns:p14="http://schemas.microsoft.com/office/powerpoint/2010/main" val="217044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41039" y="953096"/>
            <a:ext cx="64979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Цілі </a:t>
            </a:r>
            <a:r>
              <a:rPr lang="uk-UA" sz="3600" b="1" dirty="0"/>
              <a:t>Кодексу</a:t>
            </a:r>
            <a:r>
              <a:rPr lang="uk-UA" sz="3600" b="1" dirty="0" smtClean="0"/>
              <a:t>:</a:t>
            </a:r>
          </a:p>
          <a:p>
            <a:endParaRPr lang="uk-UA" b="1" dirty="0" smtClean="0"/>
          </a:p>
          <a:p>
            <a:endParaRPr lang="uk-UA" b="1" dirty="0"/>
          </a:p>
          <a:p>
            <a:r>
              <a:rPr lang="uk-UA" b="1" dirty="0" smtClean="0"/>
              <a:t>Встановлення </a:t>
            </a:r>
            <a:r>
              <a:rPr lang="uk-UA" b="1" dirty="0"/>
              <a:t>стандартів поведінки депутатів Львівської міської ради</a:t>
            </a:r>
            <a:r>
              <a:rPr lang="uk-UA" b="1" dirty="0" smtClean="0"/>
              <a:t>.</a:t>
            </a:r>
          </a:p>
          <a:p>
            <a:endParaRPr lang="en-US" b="1" dirty="0"/>
          </a:p>
          <a:p>
            <a:r>
              <a:rPr lang="uk-UA" b="1" dirty="0" smtClean="0"/>
              <a:t>Підтримка </a:t>
            </a:r>
            <a:r>
              <a:rPr lang="uk-UA" b="1" dirty="0"/>
              <a:t>та зміцнення довіри і позитивної репутації Львівської міської ради серед членів територіальної громади м. Львова, в Україні та за її межами</a:t>
            </a:r>
            <a:r>
              <a:rPr lang="uk-UA" b="1" dirty="0" smtClean="0"/>
              <a:t>.</a:t>
            </a:r>
          </a:p>
          <a:p>
            <a:endParaRPr lang="en-US" b="1" dirty="0"/>
          </a:p>
          <a:p>
            <a:r>
              <a:rPr lang="uk-UA" b="1" dirty="0" smtClean="0"/>
              <a:t>Запобігання </a:t>
            </a:r>
            <a:r>
              <a:rPr lang="uk-UA" b="1" dirty="0"/>
              <a:t>проявам корупції</a:t>
            </a:r>
            <a:r>
              <a:rPr lang="uk-UA" dirty="0"/>
              <a:t>.</a:t>
            </a:r>
            <a:endParaRPr lang="en-US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4570628" y="2058706"/>
            <a:ext cx="587829" cy="410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.</a:t>
            </a:r>
            <a:endParaRPr lang="en-US" dirty="0"/>
          </a:p>
        </p:txBody>
      </p:sp>
      <p:sp>
        <p:nvSpPr>
          <p:cNvPr id="5" name="Стрелка вправо 4"/>
          <p:cNvSpPr/>
          <p:nvPr/>
        </p:nvSpPr>
        <p:spPr>
          <a:xfrm flipV="1">
            <a:off x="4553210" y="3119625"/>
            <a:ext cx="587829" cy="381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. </a:t>
            </a:r>
            <a:endParaRPr lang="en-US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4553210" y="3938551"/>
            <a:ext cx="587829" cy="381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310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55" y="984850"/>
            <a:ext cx="1228331" cy="10152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flipV="1">
            <a:off x="6640366" y="1992810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73193" y="1455493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TextBox 24"/>
          <p:cNvSpPr txBox="1"/>
          <p:nvPr/>
        </p:nvSpPr>
        <p:spPr>
          <a:xfrm>
            <a:off x="562588" y="912230"/>
            <a:ext cx="4291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Законність та верховенство права</a:t>
            </a:r>
            <a:endParaRPr lang="uk-UA" sz="1600" dirty="0" smtClean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6713008" y="3030129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6695707" y="4096041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29"/>
          <p:cNvSpPr/>
          <p:nvPr/>
        </p:nvSpPr>
        <p:spPr>
          <a:xfrm flipV="1">
            <a:off x="568089" y="2497853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TextBox 33"/>
          <p:cNvSpPr txBox="1"/>
          <p:nvPr/>
        </p:nvSpPr>
        <p:spPr>
          <a:xfrm>
            <a:off x="4959539" y="117804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1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39839" y="170621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77003" y="329162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4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50064" y="47943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6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76" y="1491592"/>
            <a:ext cx="1228331" cy="10152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38" y="2020467"/>
            <a:ext cx="1228331" cy="10152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94" y="2549342"/>
            <a:ext cx="1228331" cy="10152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13" y="5138492"/>
            <a:ext cx="1228331" cy="10152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31" y="4638246"/>
            <a:ext cx="1228331" cy="10152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42" y="4097717"/>
            <a:ext cx="1228331" cy="10152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76" y="3592741"/>
            <a:ext cx="1228331" cy="10152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55" y="3061242"/>
            <a:ext cx="1228331" cy="10152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12" y="5671667"/>
            <a:ext cx="1228331" cy="1015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844519" y="170233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923355" y="226119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850369" y="274015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4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76257" y="323402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5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56944" y="37881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6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23355" y="427151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7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94799" y="481532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8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10026" y="534352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9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46441" y="585610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10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46776" y="189070"/>
            <a:ext cx="10417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Основні принципи діяльності депутатів Львівської міської </a:t>
            </a:r>
            <a:r>
              <a:rPr lang="ru-RU" sz="2800" b="1" dirty="0" smtClean="0"/>
              <a:t>ради:</a:t>
            </a:r>
            <a:endParaRPr lang="uk-UA" sz="2800" dirty="0" smtClean="0"/>
          </a:p>
        </p:txBody>
      </p:sp>
      <p:sp>
        <p:nvSpPr>
          <p:cNvPr id="61" name="Прямоугольник 60"/>
          <p:cNvSpPr/>
          <p:nvPr/>
        </p:nvSpPr>
        <p:spPr>
          <a:xfrm flipV="1">
            <a:off x="553396" y="4559209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Прямоугольник 61"/>
          <p:cNvSpPr/>
          <p:nvPr/>
        </p:nvSpPr>
        <p:spPr>
          <a:xfrm flipV="1">
            <a:off x="573193" y="3534327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Прямоугольник 62"/>
          <p:cNvSpPr/>
          <p:nvPr/>
        </p:nvSpPr>
        <p:spPr>
          <a:xfrm flipV="1">
            <a:off x="562199" y="5630586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Прямоугольник 64"/>
          <p:cNvSpPr/>
          <p:nvPr/>
        </p:nvSpPr>
        <p:spPr>
          <a:xfrm flipV="1">
            <a:off x="6667133" y="5139093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Прямоугольник 65"/>
          <p:cNvSpPr/>
          <p:nvPr/>
        </p:nvSpPr>
        <p:spPr>
          <a:xfrm flipV="1">
            <a:off x="6640365" y="6171115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TextBox 75"/>
          <p:cNvSpPr txBox="1"/>
          <p:nvPr/>
        </p:nvSpPr>
        <p:spPr>
          <a:xfrm>
            <a:off x="436754" y="1987243"/>
            <a:ext cx="3530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Соціальна справедливість</a:t>
            </a:r>
            <a:endParaRPr lang="uk-UA" sz="2000" dirty="0" smtClean="0"/>
          </a:p>
        </p:txBody>
      </p:sp>
      <p:sp>
        <p:nvSpPr>
          <p:cNvPr id="77" name="TextBox 76"/>
          <p:cNvSpPr txBox="1"/>
          <p:nvPr/>
        </p:nvSpPr>
        <p:spPr>
          <a:xfrm>
            <a:off x="435015" y="4876205"/>
            <a:ext cx="4046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Об’єктивність та недопустимість дискримінації</a:t>
            </a:r>
            <a:endParaRPr lang="uk-UA" sz="2000" dirty="0" smtClean="0"/>
          </a:p>
        </p:txBody>
      </p:sp>
      <p:sp>
        <p:nvSpPr>
          <p:cNvPr id="78" name="TextBox 77"/>
          <p:cNvSpPr txBox="1"/>
          <p:nvPr/>
        </p:nvSpPr>
        <p:spPr>
          <a:xfrm>
            <a:off x="6640002" y="5427413"/>
            <a:ext cx="506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Шанобливе та ощадливе ставлення до ресурсів територіальної громади</a:t>
            </a:r>
            <a:endParaRPr lang="uk-UA" sz="2000" dirty="0" smtClean="0"/>
          </a:p>
        </p:txBody>
      </p:sp>
      <p:sp>
        <p:nvSpPr>
          <p:cNvPr id="79" name="TextBox 78"/>
          <p:cNvSpPr txBox="1"/>
          <p:nvPr/>
        </p:nvSpPr>
        <p:spPr>
          <a:xfrm>
            <a:off x="6658543" y="4461383"/>
            <a:ext cx="353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Повага до гідності та прав інших суб’єктів</a:t>
            </a:r>
            <a:endParaRPr lang="uk-UA" sz="20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494760" y="3133441"/>
            <a:ext cx="3530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Колегіальність</a:t>
            </a:r>
            <a:r>
              <a:rPr lang="ru-RU" sz="2000" b="1" dirty="0" smtClean="0"/>
              <a:t> </a:t>
            </a:r>
            <a:endParaRPr lang="uk-UA" sz="2000" dirty="0" smtClean="0"/>
          </a:p>
        </p:txBody>
      </p:sp>
      <p:sp>
        <p:nvSpPr>
          <p:cNvPr id="82" name="TextBox 81"/>
          <p:cNvSpPr txBox="1"/>
          <p:nvPr/>
        </p:nvSpPr>
        <p:spPr>
          <a:xfrm>
            <a:off x="6636806" y="1453580"/>
            <a:ext cx="3530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Гуманізм</a:t>
            </a:r>
            <a:endParaRPr lang="uk-UA" sz="2000" dirty="0" smtClean="0"/>
          </a:p>
        </p:txBody>
      </p:sp>
      <p:sp>
        <p:nvSpPr>
          <p:cNvPr id="83" name="TextBox 82"/>
          <p:cNvSpPr txBox="1"/>
          <p:nvPr/>
        </p:nvSpPr>
        <p:spPr>
          <a:xfrm>
            <a:off x="6666544" y="2308688"/>
            <a:ext cx="353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Гласність, підзвітність та </a:t>
            </a:r>
            <a:r>
              <a:rPr lang="uk-UA" sz="2000" b="1" dirty="0" smtClean="0"/>
              <a:t>відповідальність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636806" y="3388587"/>
            <a:ext cx="353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Чесність, професіоналізм, компетентність, ініціативність</a:t>
            </a:r>
            <a:r>
              <a:rPr lang="ru-RU" sz="2000" b="1" dirty="0" smtClean="0"/>
              <a:t> </a:t>
            </a:r>
            <a:endParaRPr lang="uk-UA" sz="2000" dirty="0" smtClean="0"/>
          </a:p>
        </p:txBody>
      </p:sp>
      <p:sp>
        <p:nvSpPr>
          <p:cNvPr id="85" name="TextBox 84"/>
          <p:cNvSpPr txBox="1"/>
          <p:nvPr/>
        </p:nvSpPr>
        <p:spPr>
          <a:xfrm>
            <a:off x="436754" y="4159214"/>
            <a:ext cx="3530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Служіння інтересам громади</a:t>
            </a:r>
            <a:r>
              <a:rPr lang="ru-RU" sz="2000" b="1" dirty="0" smtClean="0"/>
              <a:t> </a:t>
            </a:r>
            <a:endParaRPr lang="uk-UA" sz="2000" dirty="0" smtClean="0"/>
          </a:p>
        </p:txBody>
      </p:sp>
    </p:spTree>
    <p:extLst>
      <p:ext uri="{BB962C8B-B14F-4D97-AF65-F5344CB8AC3E}">
        <p14:creationId xmlns:p14="http://schemas.microsoft.com/office/powerpoint/2010/main" val="382274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10256" y="1781141"/>
            <a:ext cx="2003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Правила етичної поведінки у стосунках з виборцями</a:t>
            </a:r>
            <a:endParaRPr lang="uk-UA" sz="16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849174" y="4690380"/>
            <a:ext cx="214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/>
              <a:t>Загальні правила етичної поведінки</a:t>
            </a:r>
            <a:endParaRPr lang="uk-UA" sz="1600" b="1" dirty="0" smtClean="0"/>
          </a:p>
        </p:txBody>
      </p:sp>
      <p:grpSp>
        <p:nvGrpSpPr>
          <p:cNvPr id="11" name="Группа 10"/>
          <p:cNvGrpSpPr/>
          <p:nvPr/>
        </p:nvGrpSpPr>
        <p:grpSpPr>
          <a:xfrm>
            <a:off x="1999495" y="3021593"/>
            <a:ext cx="9295098" cy="1738657"/>
            <a:chOff x="226598" y="2421567"/>
            <a:chExt cx="7936049" cy="148444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935" y="2421567"/>
              <a:ext cx="1655067" cy="90525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98" y="2951987"/>
              <a:ext cx="1655067" cy="95402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03" y="2421567"/>
              <a:ext cx="1658115" cy="90525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882" y="2951987"/>
              <a:ext cx="1658115" cy="95402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580" y="2950152"/>
              <a:ext cx="1655067" cy="95402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0156306" y="368176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5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2338" y="364917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3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831" y="269067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4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5524" y="364164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61374" y="364917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2365" y="271775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7132" y="4754830"/>
            <a:ext cx="21419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/>
              <a:t>Правила етичної поведінки на пленарних засіданнях Ради або засіданнях комісій</a:t>
            </a:r>
            <a:endParaRPr lang="uk-UA" sz="1600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7038609" y="1763176"/>
            <a:ext cx="2141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/>
              <a:t>Правила етичної поведінки у міжфракційних відносинах</a:t>
            </a:r>
            <a:endParaRPr lang="uk-UA" sz="1600" b="1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8814085" y="4736547"/>
            <a:ext cx="2141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/>
              <a:t>Правила етичної поведінки в Інтернеті</a:t>
            </a:r>
            <a:endParaRPr lang="uk-UA" sz="1600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8296158" y="364164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4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0638" y="403716"/>
            <a:ext cx="9000308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Серед засад етичної поведінки у Кодексі визначено</a:t>
            </a:r>
            <a:r>
              <a:rPr lang="uk-UA" sz="2800" dirty="0" smtClean="0"/>
              <a:t>: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0474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4057" y="1181674"/>
            <a:ext cx="4161034" cy="52911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Факти порушень норм, зазначених в цьому Кодексі, а також факти безпідставних звинувачень </a:t>
            </a:r>
            <a:r>
              <a:rPr lang="uk-UA" b="1" dirty="0" smtClean="0">
                <a:solidFill>
                  <a:schemeClr val="tx1"/>
                </a:solidFill>
              </a:rPr>
              <a:t>встановлюються:</a:t>
            </a: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r>
              <a:rPr lang="uk-UA" sz="2400" b="1" dirty="0">
                <a:solidFill>
                  <a:srgbClr val="0070C0"/>
                </a:solidFill>
              </a:rPr>
              <a:t>П</a:t>
            </a:r>
            <a:r>
              <a:rPr lang="uk-UA" sz="2400" b="1" dirty="0" smtClean="0">
                <a:solidFill>
                  <a:srgbClr val="0070C0"/>
                </a:solidFill>
              </a:rPr>
              <a:t>остійною </a:t>
            </a:r>
            <a:r>
              <a:rPr lang="uk-UA" sz="2400" b="1" dirty="0">
                <a:solidFill>
                  <a:srgbClr val="0070C0"/>
                </a:solidFill>
              </a:rPr>
              <a:t>комісією Львівської міської ради, яка займається питаннями депутатської етики</a:t>
            </a:r>
          </a:p>
          <a:p>
            <a:pPr algn="ctr"/>
            <a:endParaRPr lang="uk-UA" dirty="0">
              <a:solidFill>
                <a:schemeClr val="tx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828096" y="1181673"/>
            <a:ext cx="4623376" cy="5278127"/>
            <a:chOff x="5150421" y="430612"/>
            <a:chExt cx="4161036" cy="465295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150423" y="430612"/>
              <a:ext cx="4161034" cy="22294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b="1" dirty="0">
                  <a:solidFill>
                    <a:schemeClr val="tx1"/>
                  </a:solidFill>
                </a:rPr>
                <a:t>Звернутись до </a:t>
              </a:r>
              <a:r>
                <a:rPr lang="uk-UA" b="1" dirty="0" smtClean="0">
                  <a:solidFill>
                    <a:schemeClr val="tx1"/>
                  </a:solidFill>
                </a:rPr>
                <a:t>Комісії </a:t>
              </a:r>
              <a:r>
                <a:rPr lang="uk-UA" b="1" dirty="0">
                  <a:solidFill>
                    <a:schemeClr val="tx1"/>
                  </a:solidFill>
                </a:rPr>
                <a:t>можуть:</a:t>
              </a:r>
            </a:p>
            <a:p>
              <a:r>
                <a:rPr lang="uk-UA" b="1" dirty="0" smtClean="0">
                  <a:solidFill>
                    <a:srgbClr val="0070C0"/>
                  </a:solidFill>
                </a:rPr>
                <a:t>- Львівський міській </a:t>
              </a:r>
              <a:r>
                <a:rPr lang="uk-UA" b="1" dirty="0">
                  <a:solidFill>
                    <a:srgbClr val="0070C0"/>
                  </a:solidFill>
                </a:rPr>
                <a:t>голова</a:t>
              </a:r>
            </a:p>
            <a:p>
              <a:r>
                <a:rPr lang="uk-UA" b="1" dirty="0" smtClean="0">
                  <a:solidFill>
                    <a:srgbClr val="0070C0"/>
                  </a:solidFill>
                </a:rPr>
                <a:t>- Секретар Львівської міської </a:t>
              </a:r>
              <a:r>
                <a:rPr lang="uk-UA" b="1" dirty="0">
                  <a:solidFill>
                    <a:srgbClr val="0070C0"/>
                  </a:solidFill>
                </a:rPr>
                <a:t>ради</a:t>
              </a:r>
            </a:p>
            <a:p>
              <a:r>
                <a:rPr lang="uk-UA" b="1" dirty="0" smtClean="0">
                  <a:solidFill>
                    <a:srgbClr val="0070C0"/>
                  </a:solidFill>
                </a:rPr>
                <a:t>- Керівник </a:t>
              </a:r>
              <a:r>
                <a:rPr lang="uk-UA" b="1" dirty="0">
                  <a:solidFill>
                    <a:srgbClr val="0070C0"/>
                  </a:solidFill>
                </a:rPr>
                <a:t>депутатської фракції чи групи </a:t>
              </a:r>
            </a:p>
            <a:p>
              <a:r>
                <a:rPr lang="uk-UA" b="1" dirty="0" smtClean="0">
                  <a:solidFill>
                    <a:srgbClr val="0070C0"/>
                  </a:solidFill>
                </a:rPr>
                <a:t>- Голова </a:t>
              </a:r>
              <a:r>
                <a:rPr lang="uk-UA" b="1" dirty="0">
                  <a:solidFill>
                    <a:srgbClr val="0070C0"/>
                  </a:solidFill>
                </a:rPr>
                <a:t>постійної депутатської комісії </a:t>
              </a:r>
            </a:p>
            <a:p>
              <a:r>
                <a:rPr lang="uk-UA" b="1" dirty="0" smtClean="0">
                  <a:solidFill>
                    <a:srgbClr val="0070C0"/>
                  </a:solidFill>
                </a:rPr>
                <a:t>- Не менше 1/10 </a:t>
              </a:r>
              <a:r>
                <a:rPr lang="uk-UA" b="1" dirty="0">
                  <a:solidFill>
                    <a:srgbClr val="0070C0"/>
                  </a:solidFill>
                </a:rPr>
                <a:t>депутатів ЛМР</a:t>
              </a:r>
            </a:p>
            <a:p>
              <a:r>
                <a:rPr lang="uk-UA" b="1" dirty="0" smtClean="0">
                  <a:solidFill>
                    <a:srgbClr val="0070C0"/>
                  </a:solidFill>
                </a:rPr>
                <a:t>- Не менше 75 </a:t>
              </a:r>
              <a:r>
                <a:rPr lang="uk-UA" b="1" dirty="0">
                  <a:solidFill>
                    <a:srgbClr val="0070C0"/>
                  </a:solidFill>
                </a:rPr>
                <a:t>мешканців </a:t>
              </a:r>
              <a:r>
                <a:rPr lang="uk-UA" b="1" dirty="0" smtClean="0">
                  <a:solidFill>
                    <a:srgbClr val="0070C0"/>
                  </a:solidFill>
                </a:rPr>
                <a:t>м. Львова</a:t>
              </a:r>
              <a:endParaRPr lang="uk-UA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150421" y="2854075"/>
              <a:ext cx="4161034" cy="22294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b="1" dirty="0" smtClean="0">
                  <a:solidFill>
                    <a:schemeClr val="tx1"/>
                  </a:solidFill>
                </a:rPr>
                <a:t>На розгляд комісії подається: </a:t>
              </a:r>
            </a:p>
            <a:p>
              <a:r>
                <a:rPr lang="uk-UA" b="1" dirty="0" smtClean="0">
                  <a:solidFill>
                    <a:srgbClr val="0070C0"/>
                  </a:solidFill>
                </a:rPr>
                <a:t>уся наявна інформація про порушення;  запрошується особа щодо якої встановлюється факт порушення </a:t>
              </a:r>
              <a:r>
                <a:rPr lang="uk-UA" b="1" dirty="0">
                  <a:solidFill>
                    <a:srgbClr val="0070C0"/>
                  </a:solidFill>
                </a:rPr>
                <a:t>К</a:t>
              </a:r>
              <a:r>
                <a:rPr lang="uk-UA" b="1" dirty="0" smtClean="0">
                  <a:solidFill>
                    <a:srgbClr val="0070C0"/>
                  </a:solidFill>
                </a:rPr>
                <a:t>одексу</a:t>
              </a:r>
              <a:endParaRPr lang="uk-UA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494057" y="284534"/>
            <a:ext cx="10523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П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роцедура </a:t>
            </a:r>
            <a:r>
              <a:rPr lang="uk-UA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притягнення до відповідальності за порушення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Кодексу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75406" y="890044"/>
            <a:ext cx="1264923" cy="1588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7535" y="4381015"/>
            <a:ext cx="1267971" cy="15880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6472" y="2634994"/>
            <a:ext cx="1264923" cy="15880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2125" y="1611952"/>
            <a:ext cx="859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Попередження депутата щодо неприпустимості порушення</a:t>
            </a:r>
            <a:endParaRPr lang="uk-UA" sz="16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611395" y="2746214"/>
            <a:ext cx="915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Інформування про порушення депутатом </a:t>
            </a:r>
            <a:r>
              <a:rPr lang="uk-UA" b="1" dirty="0" smtClean="0"/>
              <a:t>правил етики </a:t>
            </a:r>
            <a:r>
              <a:rPr lang="uk-UA" b="1" dirty="0"/>
              <a:t>та про заходи впливу щодо нього способом розміщення відповідного повідомлення на сторінці депутата на Інформаційному порталі депутатів Львівської міської ради </a:t>
            </a:r>
            <a:r>
              <a:rPr lang="uk-UA" b="1" dirty="0" smtClean="0"/>
              <a:t>та </a:t>
            </a:r>
            <a:r>
              <a:rPr lang="uk-UA" b="1" dirty="0"/>
              <a:t>оголошення про встановлений факт на найближчому пленарному </a:t>
            </a:r>
            <a:r>
              <a:rPr lang="uk-UA" b="1" dirty="0" smtClean="0"/>
              <a:t>засіданні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691314" y="4297858"/>
            <a:ext cx="8725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Обмеження депутата Львівської міської ради у праві виступати на засіданнях </a:t>
            </a:r>
            <a:r>
              <a:rPr lang="uk-UA" b="1" dirty="0" smtClean="0"/>
              <a:t>Ради </a:t>
            </a:r>
            <a:r>
              <a:rPr lang="uk-UA" b="1" dirty="0"/>
              <a:t>на час від </a:t>
            </a:r>
            <a:r>
              <a:rPr lang="uk-UA" b="1" dirty="0" smtClean="0"/>
              <a:t>1-го </a:t>
            </a:r>
            <a:r>
              <a:rPr lang="uk-UA" b="1" dirty="0"/>
              <a:t>до </a:t>
            </a:r>
            <a:r>
              <a:rPr lang="uk-UA" b="1" dirty="0" smtClean="0"/>
              <a:t>5-ти </a:t>
            </a:r>
            <a:r>
              <a:rPr lang="uk-UA" b="1" dirty="0"/>
              <a:t>засідань </a:t>
            </a:r>
            <a:r>
              <a:rPr lang="uk-UA" b="1" dirty="0" smtClean="0"/>
              <a:t>Ради</a:t>
            </a:r>
          </a:p>
          <a:p>
            <a:pPr algn="ctr"/>
            <a:r>
              <a:rPr lang="uk-UA" b="1" dirty="0" smtClean="0"/>
              <a:t>АЛЕ</a:t>
            </a:r>
          </a:p>
          <a:p>
            <a:r>
              <a:rPr lang="uk-UA" i="1" dirty="0" smtClean="0"/>
              <a:t>Ця санкція може бути пом’якшена при </a:t>
            </a:r>
            <a:r>
              <a:rPr lang="uk-UA" i="1" dirty="0"/>
              <a:t>сплаті порушником благодійного внеску в розмірі не менше ніж 1 </a:t>
            </a:r>
            <a:r>
              <a:rPr lang="uk-UA" i="1" dirty="0" smtClean="0"/>
              <a:t>ПМ на </a:t>
            </a:r>
            <a:r>
              <a:rPr lang="uk-UA" i="1" dirty="0"/>
              <a:t>благодійний рахунок організації чи </a:t>
            </a:r>
            <a:r>
              <a:rPr lang="uk-UA" i="1" dirty="0" smtClean="0"/>
              <a:t>фонду, </a:t>
            </a:r>
            <a:r>
              <a:rPr lang="uk-UA" i="1" dirty="0"/>
              <a:t>що опікується </a:t>
            </a:r>
            <a:r>
              <a:rPr lang="uk-UA" i="1" dirty="0" smtClean="0"/>
              <a:t>соціально-незахищеними </a:t>
            </a:r>
            <a:r>
              <a:rPr lang="uk-UA" i="1" dirty="0"/>
              <a:t>категоріями населення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69559" y="1422440"/>
            <a:ext cx="37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І</a:t>
            </a:r>
            <a:endParaRPr lang="en-US" sz="28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35074" y="3060620"/>
            <a:ext cx="37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ІІ</a:t>
            </a:r>
            <a:endParaRPr lang="en-US" sz="28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740154" y="4916250"/>
            <a:ext cx="47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ІІІ</a:t>
            </a:r>
            <a:endParaRPr lang="en-US" sz="28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94057" y="284534"/>
            <a:ext cx="10301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Заходи </a:t>
            </a:r>
            <a:r>
              <a:rPr lang="uk-UA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впливу (санкції)</a:t>
            </a:r>
            <a:endParaRPr lang="uk-UA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925442" y="1932868"/>
            <a:ext cx="7341325" cy="37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Рішення приймає Міській голова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9623" y="3784249"/>
            <a:ext cx="7341325" cy="37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mtClean="0">
                <a:solidFill>
                  <a:srgbClr val="FF0000"/>
                </a:solidFill>
              </a:rPr>
              <a:t>Рішення приймає Міській голова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54125" y="5969026"/>
            <a:ext cx="7341325" cy="37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Рішення приймає Рада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38905" y="4605049"/>
            <a:ext cx="7341325" cy="37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Рішення приймає Рада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00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Дякуємо за увагу!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470</Words>
  <Application>Microsoft Office PowerPoint</Application>
  <PresentationFormat>Широкоэкранный</PresentationFormat>
  <Paragraphs>103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HP</cp:lastModifiedBy>
  <cp:revision>44</cp:revision>
  <dcterms:created xsi:type="dcterms:W3CDTF">2019-02-12T10:24:29Z</dcterms:created>
  <dcterms:modified xsi:type="dcterms:W3CDTF">2021-05-17T09:49:35Z</dcterms:modified>
</cp:coreProperties>
</file>