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9"/>
  </p:notesMasterIdLst>
  <p:sldIdLst>
    <p:sldId id="297" r:id="rId2"/>
    <p:sldId id="290" r:id="rId3"/>
    <p:sldId id="291" r:id="rId4"/>
    <p:sldId id="292" r:id="rId5"/>
    <p:sldId id="293" r:id="rId6"/>
    <p:sldId id="294" r:id="rId7"/>
    <p:sldId id="296" r:id="rId8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алицька Наталія" initials="БН" lastIdx="0" clrIdx="0">
    <p:extLst>
      <p:ext uri="{19B8F6BF-5375-455C-9EA6-DF929625EA0E}">
        <p15:presenceInfo xmlns:p15="http://schemas.microsoft.com/office/powerpoint/2012/main" userId="Балицька Наталі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10F0"/>
    <a:srgbClr val="2132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ітлий стиль 2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Темний стиль 2 –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698" autoAdjust="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9565" cy="493868"/>
          </a:xfrm>
          <a:prstGeom prst="rect">
            <a:avLst/>
          </a:prstGeom>
        </p:spPr>
        <p:txBody>
          <a:bodyPr vert="horz" lIns="90735" tIns="45368" rIns="90735" bIns="4536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628" y="0"/>
            <a:ext cx="2919565" cy="493868"/>
          </a:xfrm>
          <a:prstGeom prst="rect">
            <a:avLst/>
          </a:prstGeom>
        </p:spPr>
        <p:txBody>
          <a:bodyPr vert="horz" lIns="90735" tIns="45368" rIns="90735" bIns="45368" rtlCol="0"/>
          <a:lstStyle>
            <a:lvl1pPr algn="r">
              <a:defRPr sz="1200"/>
            </a:lvl1pPr>
          </a:lstStyle>
          <a:p>
            <a:fld id="{30B7D881-8EFF-4D74-8129-FFD6EB4E29A4}" type="datetimeFigureOut">
              <a:rPr lang="ru-RU" smtClean="0"/>
              <a:pPr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35" tIns="45368" rIns="90735" bIns="4536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264" y="4686225"/>
            <a:ext cx="5389240" cy="4440077"/>
          </a:xfrm>
          <a:prstGeom prst="rect">
            <a:avLst/>
          </a:prstGeom>
        </p:spPr>
        <p:txBody>
          <a:bodyPr vert="horz" lIns="90735" tIns="45368" rIns="90735" bIns="4536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0870"/>
            <a:ext cx="2919565" cy="493867"/>
          </a:xfrm>
          <a:prstGeom prst="rect">
            <a:avLst/>
          </a:prstGeom>
        </p:spPr>
        <p:txBody>
          <a:bodyPr vert="horz" lIns="90735" tIns="45368" rIns="90735" bIns="4536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628" y="9370870"/>
            <a:ext cx="2919565" cy="493867"/>
          </a:xfrm>
          <a:prstGeom prst="rect">
            <a:avLst/>
          </a:prstGeom>
        </p:spPr>
        <p:txBody>
          <a:bodyPr vert="horz" lIns="90735" tIns="45368" rIns="90735" bIns="45368" rtlCol="0" anchor="b"/>
          <a:lstStyle>
            <a:lvl1pPr algn="r">
              <a:defRPr sz="1200"/>
            </a:lvl1pPr>
          </a:lstStyle>
          <a:p>
            <a:fld id="{2AD26BB1-1054-4A54-B193-624710E724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049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26BB1-1054-4A54-B193-624710E7246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01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26BB1-1054-4A54-B193-624710E7246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10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7040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2479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7579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164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17292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0683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596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3911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0602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7160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768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8927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860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789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735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5049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8515F-0C80-4870-B79E-9BB3E03457A8}" type="datetimeFigureOut">
              <a:rPr lang="uk-UA" smtClean="0"/>
              <a:pPr/>
              <a:t>15.09.2021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2697703-7A5E-4AAB-AC70-CBA1F20D07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2378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  <p:sldLayoutId id="2147484010" r:id="rId14"/>
    <p:sldLayoutId id="2147484011" r:id="rId15"/>
    <p:sldLayoutId id="21474840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3576" y="1052945"/>
            <a:ext cx="8915399" cy="487680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chemeClr val="accent2">
                    <a:lumMod val="75000"/>
                  </a:schemeClr>
                </a:solidFill>
              </a:rPr>
              <a:t>Прогноз бюджету</a:t>
            </a:r>
            <a:br>
              <a:rPr lang="ru-RU" sz="6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66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6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6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5400" b="1" dirty="0" err="1">
                <a:solidFill>
                  <a:schemeClr val="accent2">
                    <a:lumMod val="75000"/>
                  </a:schemeClr>
                </a:solidFill>
              </a:rPr>
              <a:t>Львівської</a:t>
            </a: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5400" b="1" dirty="0" err="1">
                <a:solidFill>
                  <a:schemeClr val="accent2">
                    <a:lumMod val="75000"/>
                  </a:schemeClr>
                </a:solidFill>
              </a:rPr>
              <a:t>міської</a:t>
            </a: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5400" b="1" dirty="0" err="1">
                <a:solidFill>
                  <a:schemeClr val="accent2">
                    <a:lumMod val="75000"/>
                  </a:schemeClr>
                </a:solidFill>
              </a:rPr>
              <a:t>територіальної</a:t>
            </a: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5400" b="1" dirty="0" err="1">
                <a:solidFill>
                  <a:schemeClr val="accent2">
                    <a:lumMod val="75000"/>
                  </a:schemeClr>
                </a:solidFill>
              </a:rPr>
              <a:t>громади</a:t>
            </a: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на 2022-2024 роки</a:t>
            </a:r>
          </a:p>
        </p:txBody>
      </p:sp>
    </p:spTree>
    <p:extLst>
      <p:ext uri="{BB962C8B-B14F-4D97-AF65-F5344CB8AC3E}">
        <p14:creationId xmlns:p14="http://schemas.microsoft.com/office/powerpoint/2010/main" val="90419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3292" y="59281"/>
            <a:ext cx="9249064" cy="826244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uk-UA" altLang="uk-UA" sz="3200" b="1" cap="none" dirty="0">
                <a:solidFill>
                  <a:srgbClr val="CC8033"/>
                </a:solidFill>
                <a:latin typeface="Nobile"/>
              </a:rPr>
              <a:t>Стаття 75</a:t>
            </a:r>
            <a:r>
              <a:rPr lang="uk-UA" altLang="uk-UA" sz="3200" b="1" cap="none" baseline="30000" dirty="0">
                <a:solidFill>
                  <a:srgbClr val="CC8033"/>
                </a:solidFill>
                <a:latin typeface="Nobile"/>
              </a:rPr>
              <a:t>1</a:t>
            </a:r>
            <a:r>
              <a:rPr lang="uk-UA" altLang="uk-UA" sz="3200" b="1" cap="none" dirty="0">
                <a:solidFill>
                  <a:srgbClr val="CC8033"/>
                </a:solidFill>
                <a:latin typeface="Nobile"/>
              </a:rPr>
              <a:t>. Складання та схвалення прогнозу місцевого бюджету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71638" y="1146977"/>
            <a:ext cx="11309684" cy="5393088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26960" rIns="0" bIns="4761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	</a:t>
            </a:r>
            <a:r>
              <a:rPr kumimoji="0" lang="uk-UA" altLang="uk-UA" sz="21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cs typeface="Arial" panose="020B0604020202020204" pitchFamily="34" charset="0"/>
              </a:rPr>
              <a:t>Місцевий фінансовий орган </a:t>
            </a:r>
            <a:r>
              <a:rPr kumimoji="0" lang="uk-UA" altLang="uk-UA" sz="21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cs typeface="Arial" panose="020B0604020202020204" pitchFamily="34" charset="0"/>
              </a:rPr>
              <a:t>щороку</a:t>
            </a:r>
            <a:r>
              <a:rPr kumimoji="0" lang="uk-UA" altLang="uk-UA" sz="21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cs typeface="Arial" panose="020B0604020202020204" pitchFamily="34" charset="0"/>
              </a:rPr>
              <a:t> спільно з іншими головними розпорядниками бюджетних коштів відповідно до цілей та пріоритетів, визначених у прогнозних та програмних документах економічного і соціального розвитку України і відповідної території, та з урахуванням Бюджетної декларації </a:t>
            </a:r>
            <a:r>
              <a:rPr kumimoji="0" lang="uk-UA" altLang="uk-UA" sz="21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cs typeface="Arial" panose="020B0604020202020204" pitchFamily="34" charset="0"/>
              </a:rPr>
              <a:t>складає прогноз місцевого бюджету </a:t>
            </a:r>
            <a:r>
              <a:rPr kumimoji="0" lang="uk-UA" altLang="uk-UA" sz="21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cs typeface="Arial" panose="020B0604020202020204" pitchFamily="34" charset="0"/>
              </a:rPr>
              <a:t>- документ середньострокового бюджетного планування, що визначає показники місцевого бюджету на середньостроковий період і є основою для складання проекту місцевого бюджету.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21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1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	</a:t>
            </a:r>
            <a:r>
              <a:rPr lang="uk-UA" sz="2100" dirty="0" smtClean="0">
                <a:solidFill>
                  <a:schemeClr val="accent1">
                    <a:lumMod val="75000"/>
                  </a:schemeClr>
                </a:solidFill>
              </a:rPr>
              <a:t>Місцеві </a:t>
            </a:r>
            <a:r>
              <a:rPr lang="uk-UA" sz="2100" dirty="0">
                <a:solidFill>
                  <a:schemeClr val="accent1">
                    <a:lumMod val="75000"/>
                  </a:schemeClr>
                </a:solidFill>
              </a:rPr>
              <a:t>фінансові органи </a:t>
            </a:r>
            <a:r>
              <a:rPr lang="uk-UA" sz="2100" b="1" dirty="0">
                <a:solidFill>
                  <a:schemeClr val="accent1">
                    <a:lumMod val="75000"/>
                  </a:schemeClr>
                </a:solidFill>
              </a:rPr>
              <a:t>до 15 серпня року, що передує плановому</a:t>
            </a:r>
            <a:r>
              <a:rPr lang="uk-UA" sz="2100" dirty="0">
                <a:solidFill>
                  <a:schemeClr val="accent1">
                    <a:lumMod val="75000"/>
                  </a:schemeClr>
                </a:solidFill>
              </a:rPr>
              <a:t>, подають до </a:t>
            </a:r>
            <a:r>
              <a:rPr lang="uk-UA" sz="2100" dirty="0" smtClean="0">
                <a:solidFill>
                  <a:schemeClr val="accent1">
                    <a:lumMod val="75000"/>
                  </a:schemeClr>
                </a:solidFill>
              </a:rPr>
              <a:t>місцевих </a:t>
            </a:r>
            <a:r>
              <a:rPr lang="uk-UA" sz="2100" dirty="0">
                <a:solidFill>
                  <a:schemeClr val="accent1">
                    <a:lumMod val="75000"/>
                  </a:schemeClr>
                </a:solidFill>
              </a:rPr>
              <a:t>державних адміністрацій, виконавчих органів відповідних місцевих рад прогнози відповідних місцевих бюджетів</a:t>
            </a:r>
            <a:r>
              <a:rPr lang="uk-UA" sz="21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1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uk-UA" sz="2100" dirty="0" smtClean="0">
                <a:solidFill>
                  <a:schemeClr val="accent1">
                    <a:lumMod val="75000"/>
                  </a:schemeClr>
                </a:solidFill>
              </a:rPr>
              <a:t>		Виконавчі </a:t>
            </a:r>
            <a:r>
              <a:rPr lang="uk-UA" sz="2100" dirty="0">
                <a:solidFill>
                  <a:schemeClr val="accent1">
                    <a:lumMod val="75000"/>
                  </a:schemeClr>
                </a:solidFill>
              </a:rPr>
              <a:t>органи відповідних місцевих рад </a:t>
            </a:r>
            <a:r>
              <a:rPr lang="uk-UA" sz="2100" b="1" dirty="0">
                <a:solidFill>
                  <a:schemeClr val="accent1">
                    <a:lumMod val="75000"/>
                  </a:schemeClr>
                </a:solidFill>
              </a:rPr>
              <a:t>не пізніше 1 вересня року, що передує плановому, </a:t>
            </a:r>
            <a:r>
              <a:rPr lang="uk-UA" sz="2100" dirty="0">
                <a:solidFill>
                  <a:schemeClr val="accent1">
                    <a:lumMod val="75000"/>
                  </a:schemeClr>
                </a:solidFill>
              </a:rPr>
              <a:t>розглядають та схвалюють прогнози відповідних місцевих бюджетів і у п’ятиденний строк подають їх разом із фінансово-економічним обґрунтуванням до </a:t>
            </a:r>
            <a:r>
              <a:rPr lang="uk-UA" sz="2100" dirty="0" smtClean="0">
                <a:solidFill>
                  <a:schemeClr val="accent1">
                    <a:lumMod val="75000"/>
                  </a:schemeClr>
                </a:solidFill>
              </a:rPr>
              <a:t>відповідних </a:t>
            </a:r>
            <a:r>
              <a:rPr lang="uk-UA" sz="2100" dirty="0">
                <a:solidFill>
                  <a:schemeClr val="accent1">
                    <a:lumMod val="75000"/>
                  </a:schemeClr>
                </a:solidFill>
              </a:rPr>
              <a:t>місцевих рад для розгляду у порядку, визначеному відповідними радами.</a:t>
            </a:r>
          </a:p>
        </p:txBody>
      </p:sp>
      <p:sp>
        <p:nvSpPr>
          <p:cNvPr id="4" name="Овал 3"/>
          <p:cNvSpPr/>
          <p:nvPr/>
        </p:nvSpPr>
        <p:spPr>
          <a:xfrm>
            <a:off x="11541369" y="59280"/>
            <a:ext cx="650631" cy="5892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8321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8891" y="100004"/>
            <a:ext cx="11253163" cy="775652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/>
              <a:t>Основні </a:t>
            </a:r>
            <a:r>
              <a:rPr lang="uk-UA" sz="2400" b="1" dirty="0" err="1"/>
              <a:t>макропоказники</a:t>
            </a:r>
            <a:r>
              <a:rPr lang="uk-UA" sz="2400" b="1" dirty="0"/>
              <a:t> економічного та соціального розвитку України та територіальної громади у 2020</a:t>
            </a:r>
            <a:r>
              <a:rPr lang="uk-UA" sz="2400" dirty="0"/>
              <a:t>–</a:t>
            </a:r>
            <a:r>
              <a:rPr lang="uk-UA" sz="2400" b="1" dirty="0"/>
              <a:t>2024 роках</a:t>
            </a:r>
            <a:endParaRPr lang="uk-UA" sz="24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841" y="3643063"/>
            <a:ext cx="7690557" cy="308000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978" y="1010588"/>
            <a:ext cx="5662357" cy="249754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998" y="1066829"/>
            <a:ext cx="6077648" cy="2441982"/>
          </a:xfrm>
          <a:prstGeom prst="rect">
            <a:avLst/>
          </a:prstGeom>
        </p:spPr>
      </p:pic>
      <p:sp>
        <p:nvSpPr>
          <p:cNvPr id="6" name="Овал 5"/>
          <p:cNvSpPr/>
          <p:nvPr/>
        </p:nvSpPr>
        <p:spPr>
          <a:xfrm>
            <a:off x="11541369" y="59280"/>
            <a:ext cx="650631" cy="5892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06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8495" y="-128287"/>
            <a:ext cx="9720072" cy="1033895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/>
              <a:t>ДОХОДИ </a:t>
            </a:r>
            <a:r>
              <a:rPr lang="uk-UA" sz="3200" dirty="0" smtClean="0"/>
              <a:t>ЗАГАЛЬНОГО ФОНДУ БЮДЖЕТУ </a:t>
            </a:r>
            <a:r>
              <a:rPr lang="uk-UA" sz="3200" b="1" i="1" dirty="0" smtClean="0"/>
              <a:t>ЛЬВІВСЬКОЇ   </a:t>
            </a:r>
            <a:r>
              <a:rPr lang="uk-UA" sz="3200" b="1" i="1" dirty="0"/>
              <a:t>МТГ     </a:t>
            </a:r>
            <a:r>
              <a:rPr lang="uk-UA" sz="2200" b="1" i="1" dirty="0" smtClean="0"/>
              <a:t>/</a:t>
            </a:r>
            <a:r>
              <a:rPr lang="uk-UA" sz="2200" b="1" i="1" dirty="0" err="1" smtClean="0"/>
              <a:t>млн.грн</a:t>
            </a:r>
            <a:r>
              <a:rPr lang="uk-UA" sz="2200" b="1" i="1" dirty="0" smtClean="0"/>
              <a:t>./</a:t>
            </a:r>
            <a:endParaRPr lang="uk-UA" sz="2200" b="1" i="1" dirty="0"/>
          </a:p>
        </p:txBody>
      </p:sp>
      <p:sp>
        <p:nvSpPr>
          <p:cNvPr id="7" name="Овал 6"/>
          <p:cNvSpPr/>
          <p:nvPr/>
        </p:nvSpPr>
        <p:spPr>
          <a:xfrm>
            <a:off x="11359661" y="139991"/>
            <a:ext cx="650631" cy="5892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2075" y="979055"/>
            <a:ext cx="9467850" cy="577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03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9453" y="34882"/>
            <a:ext cx="7921592" cy="975771"/>
          </a:xfrm>
        </p:spPr>
        <p:txBody>
          <a:bodyPr>
            <a:normAutofit fontScale="90000"/>
          </a:bodyPr>
          <a:lstStyle/>
          <a:p>
            <a:r>
              <a:rPr lang="uk-UA" sz="2900" b="1" dirty="0" smtClean="0"/>
              <a:t>ВИДАТКИ </a:t>
            </a:r>
            <a:r>
              <a:rPr lang="uk-UA" sz="2900" dirty="0"/>
              <a:t>ЗАГАЛЬНОГО ФОНДУ БЮДЖЕТУ </a:t>
            </a:r>
            <a:r>
              <a:rPr lang="uk-UA" sz="2900" dirty="0" smtClean="0"/>
              <a:t/>
            </a:r>
            <a:br>
              <a:rPr lang="uk-UA" sz="2900" dirty="0" smtClean="0"/>
            </a:br>
            <a:r>
              <a:rPr lang="uk-UA" sz="2900" b="1" i="1" dirty="0" smtClean="0"/>
              <a:t>ЛЬВІВСЬКОЇ МТГ  </a:t>
            </a:r>
            <a:r>
              <a:rPr lang="uk-UA" b="1" i="1" dirty="0" smtClean="0"/>
              <a:t>          </a:t>
            </a:r>
            <a:r>
              <a:rPr lang="uk-UA" sz="2000" b="1" i="1" dirty="0" smtClean="0"/>
              <a:t>/МЛН.ГРН/</a:t>
            </a:r>
            <a:endParaRPr lang="uk-UA" sz="2000" dirty="0"/>
          </a:p>
        </p:txBody>
      </p:sp>
      <p:sp>
        <p:nvSpPr>
          <p:cNvPr id="5" name="Овал 4"/>
          <p:cNvSpPr/>
          <p:nvPr/>
        </p:nvSpPr>
        <p:spPr>
          <a:xfrm>
            <a:off x="11271738" y="34882"/>
            <a:ext cx="650631" cy="5892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25" y="1010653"/>
            <a:ext cx="10191750" cy="5694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52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1271738" y="5574"/>
            <a:ext cx="650631" cy="5892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98077" y="594802"/>
            <a:ext cx="9226061" cy="68008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b="1" dirty="0" smtClean="0">
                <a:latin typeface="Arial Black" panose="020B0A04020102020204" pitchFamily="34" charset="0"/>
              </a:rPr>
              <a:t>ДОХОДИ</a:t>
            </a:r>
            <a:r>
              <a:rPr lang="uk-UA" b="1" dirty="0" smtClean="0"/>
              <a:t>  БЮДЖЕТУ  РОЗВИТКУ /</a:t>
            </a:r>
            <a:r>
              <a:rPr lang="uk-UA" b="1" dirty="0" err="1" smtClean="0"/>
              <a:t>тис.грн</a:t>
            </a:r>
            <a:r>
              <a:rPr lang="uk-UA" b="1" dirty="0" smtClean="0"/>
              <a:t>/</a:t>
            </a:r>
            <a:endParaRPr lang="uk-UA" b="1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824672"/>
              </p:ext>
            </p:extLst>
          </p:nvPr>
        </p:nvGraphicFramePr>
        <p:xfrm>
          <a:off x="1547446" y="1509346"/>
          <a:ext cx="8833459" cy="4976665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3274990">
                  <a:extLst>
                    <a:ext uri="{9D8B030D-6E8A-4147-A177-3AD203B41FA5}">
                      <a16:colId xmlns:a16="http://schemas.microsoft.com/office/drawing/2014/main" val="4244732945"/>
                    </a:ext>
                  </a:extLst>
                </a:gridCol>
                <a:gridCol w="1852823">
                  <a:extLst>
                    <a:ext uri="{9D8B030D-6E8A-4147-A177-3AD203B41FA5}">
                      <a16:colId xmlns:a16="http://schemas.microsoft.com/office/drawing/2014/main" val="3721435364"/>
                    </a:ext>
                  </a:extLst>
                </a:gridCol>
                <a:gridCol w="1852823">
                  <a:extLst>
                    <a:ext uri="{9D8B030D-6E8A-4147-A177-3AD203B41FA5}">
                      <a16:colId xmlns:a16="http://schemas.microsoft.com/office/drawing/2014/main" val="1842826174"/>
                    </a:ext>
                  </a:extLst>
                </a:gridCol>
                <a:gridCol w="1852823">
                  <a:extLst>
                    <a:ext uri="{9D8B030D-6E8A-4147-A177-3AD203B41FA5}">
                      <a16:colId xmlns:a16="http://schemas.microsoft.com/office/drawing/2014/main" val="942669611"/>
                    </a:ext>
                  </a:extLst>
                </a:gridCol>
              </a:tblGrid>
              <a:tr h="6649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Найменування показника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2022 рік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2023 рік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indent="-1270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2024 рік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88985553"/>
                  </a:ext>
                </a:extLst>
              </a:tr>
              <a:tr h="9733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Кошти від відчуження майна, що перебуває в комунальній власності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290 000,0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 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415 000,0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 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80 000,0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 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8040127"/>
                  </a:ext>
                </a:extLst>
              </a:tr>
              <a:tr h="15144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dirty="0">
                          <a:effectLst/>
                        </a:rPr>
                        <a:t>Кошти від продажу земельних ділянок несільськогосподарського призначення, що перебувають у комунальній власності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387 000,0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512 000,0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120 000,0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 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4588084"/>
                  </a:ext>
                </a:extLst>
              </a:tr>
              <a:tr h="1174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Кошти, що передаються </a:t>
                      </a:r>
                      <a:br>
                        <a:rPr lang="uk-UA" sz="1600" dirty="0">
                          <a:effectLst/>
                        </a:rPr>
                      </a:br>
                      <a:r>
                        <a:rPr lang="uk-UA" sz="1600" dirty="0">
                          <a:effectLst/>
                        </a:rPr>
                        <a:t>із загального фонду бюджету до бюджету розвитку (спеціального фонду)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2 193 866,7</a:t>
                      </a:r>
                      <a:endParaRPr lang="uk-UA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2 603 032,9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3 106 498,2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6800004"/>
                  </a:ext>
                </a:extLst>
              </a:tr>
              <a:tr h="578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РАЗОМ: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dirty="0">
                          <a:effectLst/>
                        </a:rPr>
                        <a:t>2 870 866,7</a:t>
                      </a:r>
                      <a:endParaRPr lang="uk-UA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dirty="0">
                          <a:effectLst/>
                        </a:rPr>
                        <a:t>3 530 032,9</a:t>
                      </a:r>
                      <a:endParaRPr lang="uk-UA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dirty="0">
                          <a:effectLst/>
                        </a:rPr>
                        <a:t>3 306 498,2</a:t>
                      </a:r>
                      <a:endParaRPr lang="uk-UA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7057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23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1271738" y="34882"/>
            <a:ext cx="650631" cy="5892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360051" y="0"/>
            <a:ext cx="8753425" cy="6241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b="1" dirty="0" smtClean="0">
                <a:latin typeface="Arial Black" panose="020B0A04020102020204" pitchFamily="34" charset="0"/>
              </a:rPr>
              <a:t>ВИДАТКИ</a:t>
            </a:r>
            <a:r>
              <a:rPr lang="uk-UA" b="1" dirty="0" smtClean="0"/>
              <a:t>  БЮДЖЕТУ  РОЗВИТКУ /</a:t>
            </a:r>
            <a:r>
              <a:rPr lang="uk-UA" b="1" dirty="0" err="1" smtClean="0"/>
              <a:t>тис.грн</a:t>
            </a:r>
            <a:r>
              <a:rPr lang="uk-UA" b="1" dirty="0" smtClean="0"/>
              <a:t>/</a:t>
            </a:r>
            <a:endParaRPr lang="uk-UA" b="1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363704"/>
              </p:ext>
            </p:extLst>
          </p:nvPr>
        </p:nvGraphicFramePr>
        <p:xfrm>
          <a:off x="1705709" y="794238"/>
          <a:ext cx="9777230" cy="5808692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4103941">
                  <a:extLst>
                    <a:ext uri="{9D8B030D-6E8A-4147-A177-3AD203B41FA5}">
                      <a16:colId xmlns:a16="http://schemas.microsoft.com/office/drawing/2014/main" val="4244732945"/>
                    </a:ext>
                  </a:extLst>
                </a:gridCol>
                <a:gridCol w="1863489">
                  <a:extLst>
                    <a:ext uri="{9D8B030D-6E8A-4147-A177-3AD203B41FA5}">
                      <a16:colId xmlns:a16="http://schemas.microsoft.com/office/drawing/2014/main" val="2031990077"/>
                    </a:ext>
                  </a:extLst>
                </a:gridCol>
                <a:gridCol w="1925606">
                  <a:extLst>
                    <a:ext uri="{9D8B030D-6E8A-4147-A177-3AD203B41FA5}">
                      <a16:colId xmlns:a16="http://schemas.microsoft.com/office/drawing/2014/main" val="1842826174"/>
                    </a:ext>
                  </a:extLst>
                </a:gridCol>
                <a:gridCol w="1884194">
                  <a:extLst>
                    <a:ext uri="{9D8B030D-6E8A-4147-A177-3AD203B41FA5}">
                      <a16:colId xmlns:a16="http://schemas.microsoft.com/office/drawing/2014/main" val="942669611"/>
                    </a:ext>
                  </a:extLst>
                </a:gridCol>
              </a:tblGrid>
              <a:tr h="1100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Найменування показника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</a:rPr>
                        <a:t>2022 рік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2023 рік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0" indent="-1270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2024 рік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88985553"/>
                  </a:ext>
                </a:extLst>
              </a:tr>
              <a:tr h="8535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Капітальні видатки бюджету розвитку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1 604 123,6</a:t>
                      </a:r>
                      <a:endParaRPr lang="uk-U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2 366 026,2</a:t>
                      </a:r>
                      <a:endParaRPr lang="uk-U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2 468 612,4</a:t>
                      </a:r>
                      <a:endParaRPr lang="uk-UA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8040127"/>
                  </a:ext>
                </a:extLst>
              </a:tr>
              <a:tr h="8535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2000" dirty="0" smtClean="0">
                          <a:effectLst/>
                        </a:rPr>
                        <a:t>Погашення місцевого боргу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676 800,0</a:t>
                      </a:r>
                      <a:endParaRPr lang="uk-U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443 202,0 </a:t>
                      </a:r>
                      <a:endParaRPr lang="uk-U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120 004,0</a:t>
                      </a:r>
                      <a:endParaRPr lang="uk-U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4588084"/>
                  </a:ext>
                </a:extLst>
              </a:tr>
              <a:tr h="17070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Платежі, пов’язані</a:t>
                      </a:r>
                      <a:r>
                        <a:rPr lang="uk-UA" sz="2000" baseline="0" dirty="0" smtClean="0">
                          <a:effectLst/>
                        </a:rPr>
                        <a:t> з виконанням гарантійних зобов’язань територіальної громади</a:t>
                      </a:r>
                      <a:endParaRPr lang="uk-UA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589 943,2</a:t>
                      </a:r>
                      <a:endParaRPr lang="uk-U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720</a:t>
                      </a:r>
                      <a:r>
                        <a:rPr lang="uk-UA" sz="1800" baseline="0" dirty="0" smtClean="0">
                          <a:effectLst/>
                        </a:rPr>
                        <a:t> 804,7</a:t>
                      </a:r>
                      <a:endParaRPr lang="uk-U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717 881,8</a:t>
                      </a:r>
                      <a:endParaRPr lang="uk-U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6800004"/>
                  </a:ext>
                </a:extLst>
              </a:tr>
              <a:tr h="1294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РАЗОМ</a:t>
                      </a:r>
                      <a:r>
                        <a:rPr lang="uk-UA" sz="2800" dirty="0" smtClean="0">
                          <a:effectLst/>
                        </a:rPr>
                        <a:t>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dirty="0" smtClean="0">
                          <a:effectLst/>
                        </a:rPr>
                        <a:t>2 870</a:t>
                      </a:r>
                      <a:r>
                        <a:rPr lang="uk-UA" sz="2400" b="1" baseline="0" dirty="0" smtClean="0">
                          <a:effectLst/>
                        </a:rPr>
                        <a:t> 866,7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dirty="0" smtClean="0">
                          <a:effectLst/>
                        </a:rPr>
                        <a:t>3 530 032,9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dirty="0" smtClean="0">
                          <a:effectLst/>
                        </a:rPr>
                        <a:t>3 306 498,2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7057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233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2787</TotalTime>
  <Words>372</Words>
  <Application>Microsoft Office PowerPoint</Application>
  <PresentationFormat>Широкоэкранный</PresentationFormat>
  <Paragraphs>67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Calibri</vt:lpstr>
      <vt:lpstr>Century Gothic</vt:lpstr>
      <vt:lpstr>Nobile</vt:lpstr>
      <vt:lpstr>Times New Roman</vt:lpstr>
      <vt:lpstr>Wingdings 3</vt:lpstr>
      <vt:lpstr>Легкий дым</vt:lpstr>
      <vt:lpstr>Прогноз бюджету   Львівської міської територіальної громади на 2022-2024 роки</vt:lpstr>
      <vt:lpstr>Стаття 751. Складання та схвалення прогнозу місцевого бюджету</vt:lpstr>
      <vt:lpstr>Основні макропоказники економічного та соціального розвитку України та територіальної громади у 2020–2024 роках</vt:lpstr>
      <vt:lpstr>ДОХОДИ ЗАГАЛЬНОГО ФОНДУ БЮДЖЕТУ ЛЬВІВСЬКОЇ   МТГ     /млн.грн./</vt:lpstr>
      <vt:lpstr>ВИДАТКИ ЗАГАЛЬНОГО ФОНДУ БЮДЖЕТУ  ЛЬВІВСЬКОЇ МТГ            /МЛН.ГРН/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Турчак Дмитро</dc:creator>
  <cp:lastModifiedBy>Балицька Наталія</cp:lastModifiedBy>
  <cp:revision>287</cp:revision>
  <cp:lastPrinted>2021-08-28T06:08:33Z</cp:lastPrinted>
  <dcterms:created xsi:type="dcterms:W3CDTF">2018-10-11T14:02:13Z</dcterms:created>
  <dcterms:modified xsi:type="dcterms:W3CDTF">2021-09-15T07:09:27Z</dcterms:modified>
</cp:coreProperties>
</file>