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6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E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162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2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47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07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40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14.09.2021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6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14.09.2021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64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14.09.2021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03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14.09.2021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026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14.09.2021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364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14.09.2021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69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2EBF-7122-48CA-AA6F-878199C2F645}" type="datetimeFigureOut">
              <a:rPr lang="uk-UA" smtClean="0"/>
              <a:t>14.09.2021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9685-0731-46A9-96FB-15754FA982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6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786" y="924911"/>
            <a:ext cx="6390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Хімічний аналіз води у басейнах міста</a:t>
            </a:r>
            <a:endParaRPr lang="uk-UA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26136" y="5239838"/>
            <a:ext cx="243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1100" dirty="0" smtClean="0"/>
          </a:p>
          <a:p>
            <a:pPr algn="ctr"/>
            <a:r>
              <a:rPr lang="uk-UA" sz="2400" dirty="0" smtClean="0"/>
              <a:t>вересе</a:t>
            </a:r>
            <a:r>
              <a:rPr lang="uk-UA" sz="2400" dirty="0" smtClean="0"/>
              <a:t>нь</a:t>
            </a:r>
            <a:r>
              <a:rPr lang="uk-UA" sz="2400" dirty="0" smtClean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9017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97"/>
            <a:ext cx="12188916" cy="6858000"/>
          </a:xfrm>
          <a:prstGeom prst="rect">
            <a:avLst/>
          </a:prstGeom>
          <a:noFill/>
        </p:spPr>
      </p:pic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638415"/>
              </p:ext>
            </p:extLst>
          </p:nvPr>
        </p:nvGraphicFramePr>
        <p:xfrm>
          <a:off x="1509485" y="-22797"/>
          <a:ext cx="9011139" cy="655594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41475">
                  <a:extLst>
                    <a:ext uri="{9D8B030D-6E8A-4147-A177-3AD203B41FA5}">
                      <a16:colId xmlns:a16="http://schemas.microsoft.com/office/drawing/2014/main" val="3777971766"/>
                    </a:ext>
                  </a:extLst>
                </a:gridCol>
                <a:gridCol w="1192382">
                  <a:extLst>
                    <a:ext uri="{9D8B030D-6E8A-4147-A177-3AD203B41FA5}">
                      <a16:colId xmlns:a16="http://schemas.microsoft.com/office/drawing/2014/main" val="1672942772"/>
                    </a:ext>
                  </a:extLst>
                </a:gridCol>
                <a:gridCol w="1516929">
                  <a:extLst>
                    <a:ext uri="{9D8B030D-6E8A-4147-A177-3AD203B41FA5}">
                      <a16:colId xmlns:a16="http://schemas.microsoft.com/office/drawing/2014/main" val="3082841797"/>
                    </a:ext>
                  </a:extLst>
                </a:gridCol>
                <a:gridCol w="1516929">
                  <a:extLst>
                    <a:ext uri="{9D8B030D-6E8A-4147-A177-3AD203B41FA5}">
                      <a16:colId xmlns:a16="http://schemas.microsoft.com/office/drawing/2014/main" val="760359869"/>
                    </a:ext>
                  </a:extLst>
                </a:gridCol>
                <a:gridCol w="1516929">
                  <a:extLst>
                    <a:ext uri="{9D8B030D-6E8A-4147-A177-3AD203B41FA5}">
                      <a16:colId xmlns:a16="http://schemas.microsoft.com/office/drawing/2014/main" val="3154682417"/>
                    </a:ext>
                  </a:extLst>
                </a:gridCol>
                <a:gridCol w="1426495">
                  <a:extLst>
                    <a:ext uri="{9D8B030D-6E8A-4147-A177-3AD203B41FA5}">
                      <a16:colId xmlns:a16="http://schemas.microsoft.com/office/drawing/2014/main" val="1515581398"/>
                    </a:ext>
                  </a:extLst>
                </a:gridCol>
              </a:tblGrid>
              <a:tr h="1710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 </a:t>
                      </a: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компоненту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400" b="1" i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Граничні </a:t>
                      </a:r>
                      <a:r>
                        <a:rPr lang="uk-UA" sz="1400" kern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(одиниця </a:t>
                      </a:r>
                      <a:r>
                        <a:rPr lang="uk-UA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виміру - мг/дм3)</a:t>
                      </a:r>
                      <a:endParaRPr lang="uk-UA" sz="1400" b="1" i="1" kern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Навчально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-спортивна база ЛВС МОУ 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(СКА)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Палац спорту ГД «ЛОО ФСТ «Динамо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України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 «Комплекс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водних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видів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спорту»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(Аквапарк 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«Пляж»)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ТзОВ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Зоряний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Водопад»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 Басейн «Дельфін»)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5646793"/>
                  </a:ext>
                </a:extLst>
              </a:tr>
              <a:tr h="42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Водневий показник </a:t>
                      </a:r>
                      <a:r>
                        <a:rPr lang="uk-UA" sz="14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рН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6.5 – 8.5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8.47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7.6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9612420"/>
                  </a:ext>
                </a:extLst>
              </a:tr>
              <a:tr h="42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Залізо (загальне)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0.2(1.0)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&lt;0.01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&lt;0.01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3955693"/>
                  </a:ext>
                </a:extLst>
              </a:tr>
              <a:tr h="42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Азот амонійний та аміак     (за азотом)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0.5(2.6)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0.13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&lt;0.01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0.96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438822"/>
                  </a:ext>
                </a:extLst>
              </a:tr>
              <a:tr h="42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Нітрати    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50.0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33.2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82.4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48.4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49.3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623112"/>
                  </a:ext>
                </a:extLst>
              </a:tr>
              <a:tr h="42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Нітрити    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0.5 (0.1)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0.003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0.005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8770380"/>
                  </a:ext>
                </a:extLst>
              </a:tr>
              <a:tr h="42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Лужність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292.8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158.6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109.8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115.9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5966244"/>
                  </a:ext>
                </a:extLst>
              </a:tr>
              <a:tr h="42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Хлориди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250(350)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382.9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205.6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911899"/>
                  </a:ext>
                </a:extLst>
              </a:tr>
              <a:tr h="42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Хлор залишковий (вільний)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0.5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0.45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0.41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14615"/>
                  </a:ext>
                </a:extLst>
              </a:tr>
              <a:tr h="42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Твердість загальна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7(10)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9.3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7.8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7.7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794412"/>
                  </a:ext>
                </a:extLst>
              </a:tr>
              <a:tr h="42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Перманганатна окислюваність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5.0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2.13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1.14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0.91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1.98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6246781"/>
                  </a:ext>
                </a:extLst>
              </a:tr>
              <a:tr h="42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Сухий залишок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≤1000 (1500)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1152.0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631.0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1217.0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uk-UA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1488.0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3043248"/>
                  </a:ext>
                </a:extLst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6435634" y="3049152"/>
            <a:ext cx="888275" cy="357051"/>
          </a:xfrm>
          <a:prstGeom prst="ellipse">
            <a:avLst/>
          </a:prstGeom>
          <a:solidFill>
            <a:srgbClr val="E9EBF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82,4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46171" y="4333666"/>
            <a:ext cx="1036320" cy="421214"/>
          </a:xfrm>
          <a:prstGeom prst="ellipse">
            <a:avLst/>
          </a:prstGeom>
          <a:solidFill>
            <a:srgbClr val="E9EBF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382,9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816277" y="4333666"/>
            <a:ext cx="1036320" cy="421214"/>
          </a:xfrm>
          <a:prstGeom prst="ellipse">
            <a:avLst/>
          </a:prstGeom>
          <a:solidFill>
            <a:srgbClr val="E9EBF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393,4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325762" y="4333666"/>
            <a:ext cx="1036320" cy="421214"/>
          </a:xfrm>
          <a:prstGeom prst="ellipse">
            <a:avLst/>
          </a:prstGeom>
          <a:solidFill>
            <a:srgbClr val="E9EBF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407,7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97"/>
            <a:ext cx="12188916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525" y="-22797"/>
            <a:ext cx="5284749" cy="6411158"/>
          </a:xfrm>
          <a:prstGeom prst="rect">
            <a:avLst/>
          </a:prstGeom>
        </p:spPr>
      </p:pic>
      <p:sp>
        <p:nvSpPr>
          <p:cNvPr id="16" name="Полілінія 15"/>
          <p:cNvSpPr/>
          <p:nvPr/>
        </p:nvSpPr>
        <p:spPr>
          <a:xfrm>
            <a:off x="3231989" y="4628194"/>
            <a:ext cx="1195316" cy="351503"/>
          </a:xfrm>
          <a:custGeom>
            <a:avLst/>
            <a:gdLst>
              <a:gd name="connsiteX0" fmla="*/ 146937 w 1195316"/>
              <a:gd name="connsiteY0" fmla="*/ 39600 h 351503"/>
              <a:gd name="connsiteX1" fmla="*/ 1139714 w 1195316"/>
              <a:gd name="connsiteY1" fmla="*/ 30892 h 351503"/>
              <a:gd name="connsiteX2" fmla="*/ 965542 w 1195316"/>
              <a:gd name="connsiteY2" fmla="*/ 326983 h 351503"/>
              <a:gd name="connsiteX3" fmla="*/ 94685 w 1195316"/>
              <a:gd name="connsiteY3" fmla="*/ 300857 h 351503"/>
              <a:gd name="connsiteX4" fmla="*/ 146937 w 1195316"/>
              <a:gd name="connsiteY4" fmla="*/ 39600 h 35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5316" h="351503">
                <a:moveTo>
                  <a:pt x="146937" y="39600"/>
                </a:moveTo>
                <a:cubicBezTo>
                  <a:pt x="321108" y="-5394"/>
                  <a:pt x="1003280" y="-17005"/>
                  <a:pt x="1139714" y="30892"/>
                </a:cubicBezTo>
                <a:cubicBezTo>
                  <a:pt x="1276148" y="78789"/>
                  <a:pt x="1139713" y="281989"/>
                  <a:pt x="965542" y="326983"/>
                </a:cubicBezTo>
                <a:cubicBezTo>
                  <a:pt x="791371" y="371977"/>
                  <a:pt x="238376" y="350205"/>
                  <a:pt x="94685" y="300857"/>
                </a:cubicBezTo>
                <a:cubicBezTo>
                  <a:pt x="-49006" y="251509"/>
                  <a:pt x="-27234" y="84594"/>
                  <a:pt x="146937" y="3960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3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8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7444" y="4757171"/>
            <a:ext cx="395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Дякуємо за увагу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41380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Words>175</Words>
  <Application>Microsoft Office PowerPoint</Application>
  <PresentationFormat>Широкий екран</PresentationFormat>
  <Paragraphs>83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Алєксєєва Наталія</cp:lastModifiedBy>
  <cp:revision>59</cp:revision>
  <dcterms:created xsi:type="dcterms:W3CDTF">2019-02-12T10:24:29Z</dcterms:created>
  <dcterms:modified xsi:type="dcterms:W3CDTF">2021-09-15T07:45:08Z</dcterms:modified>
</cp:coreProperties>
</file>