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2"/>
  </p:sldMasterIdLst>
  <p:notesMasterIdLst>
    <p:notesMasterId r:id="rId5"/>
  </p:notesMasterIdLst>
  <p:handoutMasterIdLst>
    <p:handoutMasterId r:id="rId6"/>
  </p:handoutMasterIdLst>
  <p:sldIdLst>
    <p:sldId id="262" r:id="rId3"/>
    <p:sldId id="263" r:id="rId4"/>
  </p:sldIdLst>
  <p:sldSz cx="12192000" cy="6858000"/>
  <p:notesSz cx="6761163" cy="99425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925" autoAdjust="0"/>
    <p:restoredTop sz="95501" autoAdjust="0"/>
  </p:normalViewPr>
  <p:slideViewPr>
    <p:cSldViewPr snapToGrid="0">
      <p:cViewPr varScale="1">
        <p:scale>
          <a:sx n="88" d="100"/>
          <a:sy n="88" d="100"/>
        </p:scale>
        <p:origin x="378" y="6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3" d="100"/>
          <a:sy n="83" d="100"/>
        </p:scale>
        <p:origin x="1248" y="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" Type="http://schemas.openxmlformats.org/officeDocument/2006/relationships/customXml" Target="../customXml/item1.xml"/><Relationship Id="rId6" Type="http://schemas.openxmlformats.org/officeDocument/2006/relationships/handoutMaster" Target="handoutMasters/handoutMaster1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29837" cy="49885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 dirty="0"/>
          </a:p>
        </p:txBody>
      </p:sp>
      <p:sp>
        <p:nvSpPr>
          <p:cNvPr id="3" name="Дата 2"/>
          <p:cNvSpPr>
            <a:spLocks noGrp="1"/>
          </p:cNvSpPr>
          <p:nvPr>
            <p:ph type="dt" sz="quarter" idx="1"/>
          </p:nvPr>
        </p:nvSpPr>
        <p:spPr>
          <a:xfrm>
            <a:off x="3829761" y="0"/>
            <a:ext cx="2929837" cy="49885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6FE14A-16AB-4C40-A7D8-3F677DBFF089}" type="datetimeFigureOut">
              <a:rPr lang="ru-RU" smtClean="0"/>
              <a:pPr/>
              <a:t>25.10.2017</a:t>
            </a:fld>
            <a:endParaRPr lang="ru-RU" dirty="0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2"/>
          </p:nvPr>
        </p:nvSpPr>
        <p:spPr>
          <a:xfrm>
            <a:off x="0" y="9443662"/>
            <a:ext cx="2929837" cy="49885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 dirty="0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3"/>
          </p:nvPr>
        </p:nvSpPr>
        <p:spPr>
          <a:xfrm>
            <a:off x="3829761" y="9443662"/>
            <a:ext cx="2929837" cy="49885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92EAA1-4B8A-4329-A86F-FE349EDDC6F1}" type="slidenum">
              <a:rPr lang="ru-RU" smtClean="0"/>
              <a:pPr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1855056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29837" cy="49885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 dirty="0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29761" y="0"/>
            <a:ext cx="2929837" cy="49885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5A5BB7-EDD2-4B8D-93DB-AF0055258AEF}" type="datetimeFigureOut">
              <a:rPr lang="ru-RU" smtClean="0"/>
              <a:pPr/>
              <a:t>25.10.2017</a:t>
            </a:fld>
            <a:endParaRPr lang="ru-RU" dirty="0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398463" y="1243013"/>
            <a:ext cx="5964237" cy="33559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 dirty="0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76117" y="4784835"/>
            <a:ext cx="5408930" cy="391486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 dirty="0" smtClean="0"/>
              <a:t>Образец текста</a:t>
            </a:r>
          </a:p>
          <a:p>
            <a:pPr lvl="1"/>
            <a:r>
              <a:rPr lang="ru-RU" dirty="0" smtClean="0"/>
              <a:t>Второй уровень</a:t>
            </a:r>
          </a:p>
          <a:p>
            <a:pPr lvl="2"/>
            <a:r>
              <a:rPr lang="ru-RU" dirty="0" smtClean="0"/>
              <a:t>Третий уровень</a:t>
            </a:r>
          </a:p>
          <a:p>
            <a:pPr lvl="3"/>
            <a:r>
              <a:rPr lang="ru-RU" dirty="0" smtClean="0"/>
              <a:t>Четвертый уровень</a:t>
            </a:r>
          </a:p>
          <a:p>
            <a:pPr lvl="4"/>
            <a:r>
              <a:rPr lang="ru-RU" dirty="0" smtClean="0"/>
              <a:t>Пятый уровень</a:t>
            </a:r>
            <a:endParaRPr lang="ru-RU" dirty="0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9443662"/>
            <a:ext cx="2929837" cy="49885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 dirty="0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29761" y="9443662"/>
            <a:ext cx="2929837" cy="49885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36A899-0740-419B-AA5C-A78CCC995C50}" type="slidenum">
              <a:rPr lang="ru-RU" smtClean="0"/>
              <a:pPr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7531102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Прямая соединительная линия 6"/>
          <p:cNvCxnSpPr/>
          <p:nvPr/>
        </p:nvCxnSpPr>
        <p:spPr>
          <a:xfrm>
            <a:off x="9373453" y="0"/>
            <a:ext cx="1219518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Прямая соединительная линия 7"/>
          <p:cNvCxnSpPr/>
          <p:nvPr/>
        </p:nvCxnSpPr>
        <p:spPr>
          <a:xfrm flipV="1">
            <a:off x="7427201" y="3681414"/>
            <a:ext cx="4764799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Полилиния 8"/>
          <p:cNvSpPr/>
          <p:nvPr/>
        </p:nvSpPr>
        <p:spPr>
          <a:xfrm>
            <a:off x="9188726" y="-8467"/>
            <a:ext cx="3006450" cy="6866467"/>
          </a:xfrm>
          <a:custGeom>
            <a:avLst/>
            <a:gdLst>
              <a:gd name="connsiteX0" fmla="*/ 2023534 w 3005667"/>
              <a:gd name="connsiteY0" fmla="*/ 8467 h 6866467"/>
              <a:gd name="connsiteX1" fmla="*/ 0 w 3005667"/>
              <a:gd name="connsiteY1" fmla="*/ 6866467 h 6866467"/>
              <a:gd name="connsiteX2" fmla="*/ 2997200 w 3005667"/>
              <a:gd name="connsiteY2" fmla="*/ 6858000 h 6866467"/>
              <a:gd name="connsiteX3" fmla="*/ 3005667 w 3005667"/>
              <a:gd name="connsiteY3" fmla="*/ 0 h 6866467"/>
              <a:gd name="connsiteX4" fmla="*/ 2023534 w 3005667"/>
              <a:gd name="connsiteY4" fmla="*/ 8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05667" h="6866467">
                <a:moveTo>
                  <a:pt x="2023534" y="8467"/>
                </a:moveTo>
                <a:lnTo>
                  <a:pt x="0" y="6866467"/>
                </a:lnTo>
                <a:lnTo>
                  <a:pt x="2997200" y="6858000"/>
                </a:lnTo>
                <a:cubicBezTo>
                  <a:pt x="3000022" y="4572000"/>
                  <a:pt x="3002845" y="2286000"/>
                  <a:pt x="3005667" y="0"/>
                </a:cubicBezTo>
                <a:lnTo>
                  <a:pt x="2023534" y="8467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800" dirty="0"/>
          </a:p>
        </p:txBody>
      </p:sp>
      <p:sp>
        <p:nvSpPr>
          <p:cNvPr id="10" name="Полилиния 9"/>
          <p:cNvSpPr/>
          <p:nvPr/>
        </p:nvSpPr>
        <p:spPr>
          <a:xfrm>
            <a:off x="9603701" y="-8467"/>
            <a:ext cx="2591475" cy="6866467"/>
          </a:xfrm>
          <a:custGeom>
            <a:avLst/>
            <a:gdLst>
              <a:gd name="connsiteX0" fmla="*/ 0 w 2590800"/>
              <a:gd name="connsiteY0" fmla="*/ 0 h 6866467"/>
              <a:gd name="connsiteX1" fmla="*/ 1202267 w 2590800"/>
              <a:gd name="connsiteY1" fmla="*/ 6866467 h 6866467"/>
              <a:gd name="connsiteX2" fmla="*/ 2590800 w 2590800"/>
              <a:gd name="connsiteY2" fmla="*/ 6866467 h 6866467"/>
              <a:gd name="connsiteX3" fmla="*/ 2582333 w 2590800"/>
              <a:gd name="connsiteY3" fmla="*/ 0 h 6866467"/>
              <a:gd name="connsiteX4" fmla="*/ 0 w 2590800"/>
              <a:gd name="connsiteY4" fmla="*/ 0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90800" h="6866467">
                <a:moveTo>
                  <a:pt x="0" y="0"/>
                </a:moveTo>
                <a:lnTo>
                  <a:pt x="1202267" y="6866467"/>
                </a:lnTo>
                <a:lnTo>
                  <a:pt x="2590800" y="6866467"/>
                </a:lnTo>
                <a:cubicBezTo>
                  <a:pt x="2587978" y="4577645"/>
                  <a:pt x="2585155" y="2288822"/>
                  <a:pt x="2582333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800" dirty="0"/>
          </a:p>
        </p:txBody>
      </p:sp>
      <p:sp>
        <p:nvSpPr>
          <p:cNvPr id="11" name="Полилиния 10"/>
          <p:cNvSpPr/>
          <p:nvPr/>
        </p:nvSpPr>
        <p:spPr>
          <a:xfrm>
            <a:off x="8934660" y="3048000"/>
            <a:ext cx="3260516" cy="3810000"/>
          </a:xfrm>
          <a:custGeom>
            <a:avLst/>
            <a:gdLst>
              <a:gd name="connsiteX0" fmla="*/ 0 w 3259667"/>
              <a:gd name="connsiteY0" fmla="*/ 3810000 h 3810000"/>
              <a:gd name="connsiteX1" fmla="*/ 3251200 w 3259667"/>
              <a:gd name="connsiteY1" fmla="*/ 0 h 3810000"/>
              <a:gd name="connsiteX2" fmla="*/ 3259667 w 3259667"/>
              <a:gd name="connsiteY2" fmla="*/ 3810000 h 3810000"/>
              <a:gd name="connsiteX3" fmla="*/ 0 w 3259667"/>
              <a:gd name="connsiteY3" fmla="*/ 3810000 h 38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59667" h="3810000">
                <a:moveTo>
                  <a:pt x="0" y="3810000"/>
                </a:moveTo>
                <a:lnTo>
                  <a:pt x="3251200" y="0"/>
                </a:lnTo>
                <a:cubicBezTo>
                  <a:pt x="3254022" y="1270000"/>
                  <a:pt x="3256845" y="2540000"/>
                  <a:pt x="3259667" y="3810000"/>
                </a:cubicBezTo>
                <a:lnTo>
                  <a:pt x="0" y="3810000"/>
                </a:lnTo>
                <a:close/>
              </a:path>
            </a:pathLst>
          </a:cu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800" dirty="0"/>
          </a:p>
        </p:txBody>
      </p:sp>
      <p:sp>
        <p:nvSpPr>
          <p:cNvPr id="12" name="Полилиния 11"/>
          <p:cNvSpPr/>
          <p:nvPr/>
        </p:nvSpPr>
        <p:spPr>
          <a:xfrm>
            <a:off x="9341166" y="-8467"/>
            <a:ext cx="2854010" cy="6866467"/>
          </a:xfrm>
          <a:custGeom>
            <a:avLst/>
            <a:gdLst>
              <a:gd name="connsiteX0" fmla="*/ 0 w 2853267"/>
              <a:gd name="connsiteY0" fmla="*/ 0 h 6866467"/>
              <a:gd name="connsiteX1" fmla="*/ 2472267 w 2853267"/>
              <a:gd name="connsiteY1" fmla="*/ 6866467 h 6866467"/>
              <a:gd name="connsiteX2" fmla="*/ 2853267 w 2853267"/>
              <a:gd name="connsiteY2" fmla="*/ 6858000 h 6866467"/>
              <a:gd name="connsiteX3" fmla="*/ 2853267 w 2853267"/>
              <a:gd name="connsiteY3" fmla="*/ 0 h 6866467"/>
              <a:gd name="connsiteX4" fmla="*/ 0 w 2853267"/>
              <a:gd name="connsiteY4" fmla="*/ 0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53267" h="6866467">
                <a:moveTo>
                  <a:pt x="0" y="0"/>
                </a:moveTo>
                <a:lnTo>
                  <a:pt x="2472267" y="6866467"/>
                </a:lnTo>
                <a:lnTo>
                  <a:pt x="2853267" y="6858000"/>
                </a:lnTo>
                <a:lnTo>
                  <a:pt x="2853267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800" dirty="0"/>
          </a:p>
        </p:txBody>
      </p:sp>
      <p:sp>
        <p:nvSpPr>
          <p:cNvPr id="13" name="Полилиния 12"/>
          <p:cNvSpPr/>
          <p:nvPr/>
        </p:nvSpPr>
        <p:spPr>
          <a:xfrm>
            <a:off x="10907908" y="-8467"/>
            <a:ext cx="1287268" cy="6866467"/>
          </a:xfrm>
          <a:custGeom>
            <a:avLst/>
            <a:gdLst>
              <a:gd name="connsiteX0" fmla="*/ 1016000 w 1286933"/>
              <a:gd name="connsiteY0" fmla="*/ 0 h 6866467"/>
              <a:gd name="connsiteX1" fmla="*/ 0 w 1286933"/>
              <a:gd name="connsiteY1" fmla="*/ 6866467 h 6866467"/>
              <a:gd name="connsiteX2" fmla="*/ 1286933 w 1286933"/>
              <a:gd name="connsiteY2" fmla="*/ 6866467 h 6866467"/>
              <a:gd name="connsiteX3" fmla="*/ 1278466 w 1286933"/>
              <a:gd name="connsiteY3" fmla="*/ 0 h 6866467"/>
              <a:gd name="connsiteX4" fmla="*/ 1016000 w 1286933"/>
              <a:gd name="connsiteY4" fmla="*/ 0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86933" h="6866467">
                <a:moveTo>
                  <a:pt x="1016000" y="0"/>
                </a:moveTo>
                <a:lnTo>
                  <a:pt x="0" y="6866467"/>
                </a:lnTo>
                <a:lnTo>
                  <a:pt x="1286933" y="6866467"/>
                </a:lnTo>
                <a:cubicBezTo>
                  <a:pt x="1284111" y="4577645"/>
                  <a:pt x="1281288" y="2288822"/>
                  <a:pt x="1278466" y="0"/>
                </a:cubicBezTo>
                <a:lnTo>
                  <a:pt x="1016000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800" dirty="0"/>
          </a:p>
        </p:txBody>
      </p:sp>
      <p:sp>
        <p:nvSpPr>
          <p:cNvPr id="14" name="Полилиния 13"/>
          <p:cNvSpPr/>
          <p:nvPr/>
        </p:nvSpPr>
        <p:spPr>
          <a:xfrm>
            <a:off x="10941783" y="-8468"/>
            <a:ext cx="1270575" cy="6866467"/>
          </a:xfrm>
          <a:custGeom>
            <a:avLst/>
            <a:gdLst>
              <a:gd name="connsiteX0" fmla="*/ 0 w 1244600"/>
              <a:gd name="connsiteY0" fmla="*/ 0 h 6874934"/>
              <a:gd name="connsiteX1" fmla="*/ 1117600 w 1244600"/>
              <a:gd name="connsiteY1" fmla="*/ 6866467 h 6874934"/>
              <a:gd name="connsiteX2" fmla="*/ 1244600 w 1244600"/>
              <a:gd name="connsiteY2" fmla="*/ 6874934 h 6874934"/>
              <a:gd name="connsiteX3" fmla="*/ 1236134 w 1244600"/>
              <a:gd name="connsiteY3" fmla="*/ 0 h 6874934"/>
              <a:gd name="connsiteX4" fmla="*/ 0 w 1244600"/>
              <a:gd name="connsiteY4" fmla="*/ 0 h 6874934"/>
              <a:gd name="connsiteX0" fmla="*/ 0 w 1253067"/>
              <a:gd name="connsiteY0" fmla="*/ 0 h 6874934"/>
              <a:gd name="connsiteX1" fmla="*/ 1117600 w 1253067"/>
              <a:gd name="connsiteY1" fmla="*/ 6866467 h 6874934"/>
              <a:gd name="connsiteX2" fmla="*/ 1244600 w 1253067"/>
              <a:gd name="connsiteY2" fmla="*/ 6874934 h 6874934"/>
              <a:gd name="connsiteX3" fmla="*/ 1253067 w 1253067"/>
              <a:gd name="connsiteY3" fmla="*/ 0 h 6874934"/>
              <a:gd name="connsiteX4" fmla="*/ 0 w 1253067"/>
              <a:gd name="connsiteY4" fmla="*/ 0 h 6874934"/>
              <a:gd name="connsiteX0" fmla="*/ 0 w 1270244"/>
              <a:gd name="connsiteY0" fmla="*/ 0 h 6866467"/>
              <a:gd name="connsiteX1" fmla="*/ 1117600 w 1270244"/>
              <a:gd name="connsiteY1" fmla="*/ 6866467 h 6866467"/>
              <a:gd name="connsiteX2" fmla="*/ 1270000 w 1270244"/>
              <a:gd name="connsiteY2" fmla="*/ 6866467 h 6866467"/>
              <a:gd name="connsiteX3" fmla="*/ 1253067 w 1270244"/>
              <a:gd name="connsiteY3" fmla="*/ 0 h 6866467"/>
              <a:gd name="connsiteX4" fmla="*/ 0 w 1270244"/>
              <a:gd name="connsiteY4" fmla="*/ 0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70244" h="6866467">
                <a:moveTo>
                  <a:pt x="0" y="0"/>
                </a:moveTo>
                <a:lnTo>
                  <a:pt x="1117600" y="6866467"/>
                </a:lnTo>
                <a:lnTo>
                  <a:pt x="1270000" y="6866467"/>
                </a:lnTo>
                <a:cubicBezTo>
                  <a:pt x="1272822" y="4574822"/>
                  <a:pt x="1250245" y="2291645"/>
                  <a:pt x="1253067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800" dirty="0"/>
          </a:p>
        </p:txBody>
      </p:sp>
      <p:sp>
        <p:nvSpPr>
          <p:cNvPr id="15" name="Полилиния 14"/>
          <p:cNvSpPr/>
          <p:nvPr/>
        </p:nvSpPr>
        <p:spPr>
          <a:xfrm>
            <a:off x="-8468" y="-8468"/>
            <a:ext cx="863825" cy="5698067"/>
          </a:xfrm>
          <a:custGeom>
            <a:avLst/>
            <a:gdLst>
              <a:gd name="connsiteX0" fmla="*/ 0 w 863600"/>
              <a:gd name="connsiteY0" fmla="*/ 8467 h 5698067"/>
              <a:gd name="connsiteX1" fmla="*/ 863600 w 863600"/>
              <a:gd name="connsiteY1" fmla="*/ 0 h 5698067"/>
              <a:gd name="connsiteX2" fmla="*/ 863600 w 863600"/>
              <a:gd name="connsiteY2" fmla="*/ 16934 h 5698067"/>
              <a:gd name="connsiteX3" fmla="*/ 0 w 863600"/>
              <a:gd name="connsiteY3" fmla="*/ 5698067 h 5698067"/>
              <a:gd name="connsiteX4" fmla="*/ 0 w 863600"/>
              <a:gd name="connsiteY4" fmla="*/ 8467 h 56980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63600" h="5698067">
                <a:moveTo>
                  <a:pt x="0" y="8467"/>
                </a:moveTo>
                <a:lnTo>
                  <a:pt x="863600" y="0"/>
                </a:lnTo>
                <a:lnTo>
                  <a:pt x="863600" y="16934"/>
                </a:lnTo>
                <a:lnTo>
                  <a:pt x="0" y="5698067"/>
                </a:lnTo>
                <a:lnTo>
                  <a:pt x="0" y="8467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800" dirty="0"/>
          </a:p>
        </p:txBody>
      </p:sp>
      <p:sp>
        <p:nvSpPr>
          <p:cNvPr id="16" name="Полилиния 15"/>
          <p:cNvSpPr/>
          <p:nvPr/>
        </p:nvSpPr>
        <p:spPr>
          <a:xfrm>
            <a:off x="10374369" y="3589868"/>
            <a:ext cx="1820807" cy="3268133"/>
          </a:xfrm>
          <a:custGeom>
            <a:avLst/>
            <a:gdLst>
              <a:gd name="connsiteX0" fmla="*/ 0 w 1820333"/>
              <a:gd name="connsiteY0" fmla="*/ 3268133 h 3268133"/>
              <a:gd name="connsiteX1" fmla="*/ 1811866 w 1820333"/>
              <a:gd name="connsiteY1" fmla="*/ 0 h 3268133"/>
              <a:gd name="connsiteX2" fmla="*/ 1820333 w 1820333"/>
              <a:gd name="connsiteY2" fmla="*/ 3259666 h 3268133"/>
              <a:gd name="connsiteX3" fmla="*/ 0 w 1820333"/>
              <a:gd name="connsiteY3" fmla="*/ 3268133 h 32681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20333" h="3268133">
                <a:moveTo>
                  <a:pt x="0" y="3268133"/>
                </a:moveTo>
                <a:lnTo>
                  <a:pt x="1811866" y="0"/>
                </a:lnTo>
                <a:cubicBezTo>
                  <a:pt x="1814688" y="1086555"/>
                  <a:pt x="1817511" y="2173111"/>
                  <a:pt x="1820333" y="3259666"/>
                </a:cubicBezTo>
                <a:lnTo>
                  <a:pt x="0" y="3268133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800" dirty="0"/>
          </a:p>
        </p:txBody>
      </p:sp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1507460" y="2404534"/>
            <a:ext cx="776895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ru-RU" smtClean="0"/>
              <a:t>Образец заголовка</a:t>
            </a:r>
            <a:endParaRPr lang="ru-RU" dirty="0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507460" y="4050834"/>
            <a:ext cx="776895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ru-RU" dirty="0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1F0EC-4F60-4544-9956-271209A740FE}" type="datetimeFigureOut">
              <a:rPr lang="ru-RU" smtClean="0"/>
              <a:pPr/>
              <a:t>25.10.2017</a:t>
            </a:fld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7A5AD-5AEC-42D0-A3BE-F46B40576360}" type="slidenum">
              <a:rPr lang="ru-RU" smtClean="0"/>
              <a:pPr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7577274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ru-RU" smtClean="0"/>
              <a:t>Образец заголовка</a:t>
            </a:r>
            <a:endParaRPr lang="ru-RU" dirty="0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 dirty="0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1F0EC-4F60-4544-9956-271209A740FE}" type="datetimeFigureOut">
              <a:rPr lang="ru-RU" smtClean="0"/>
              <a:pPr/>
              <a:t>25.10.2017</a:t>
            </a:fld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7A5AD-5AEC-42D0-A3BE-F46B40576360}" type="slidenum">
              <a:rPr lang="ru-RU" smtClean="0"/>
              <a:pPr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5562839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77512" y="2700868"/>
            <a:ext cx="8598907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ru-RU" smtClean="0"/>
              <a:t>Образец заголовка</a:t>
            </a:r>
            <a:endParaRPr lang="ru-RU" dirty="0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677512" y="4527448"/>
            <a:ext cx="8598907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1F0EC-4F60-4544-9956-271209A740FE}" type="datetimeFigureOut">
              <a:rPr lang="ru-RU" smtClean="0"/>
              <a:pPr/>
              <a:t>25.10.2017</a:t>
            </a:fld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7A5AD-5AEC-42D0-A3BE-F46B40576360}" type="slidenum">
              <a:rPr lang="ru-RU" smtClean="0"/>
              <a:pPr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4779490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 dirty="0"/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677511" y="2160589"/>
            <a:ext cx="4185125" cy="3880772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 dirty="0"/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5091296" y="2160590"/>
            <a:ext cx="4185124" cy="3880773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 dirty="0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1F0EC-4F60-4544-9956-271209A740FE}" type="datetimeFigureOut">
              <a:rPr lang="ru-RU" smtClean="0"/>
              <a:pPr/>
              <a:t>25.10.2017</a:t>
            </a:fld>
            <a:endParaRPr lang="ru-RU" dirty="0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7A5AD-5AEC-42D0-A3BE-F46B40576360}" type="slidenum">
              <a:rPr lang="ru-RU" smtClean="0"/>
              <a:pPr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6876166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 dirty="0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675922" y="2160983"/>
            <a:ext cx="41867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675922" y="2737246"/>
            <a:ext cx="4186713" cy="3304117"/>
          </a:xfrm>
        </p:spPr>
        <p:txBody>
          <a:bodyPr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 dirty="0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5089709" y="2160983"/>
            <a:ext cx="418670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5089710" y="2737246"/>
            <a:ext cx="4186707" cy="3304117"/>
          </a:xfrm>
        </p:spPr>
        <p:txBody>
          <a:bodyPr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 dirty="0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1F0EC-4F60-4544-9956-271209A740FE}" type="datetimeFigureOut">
              <a:rPr lang="ru-RU" smtClean="0"/>
              <a:pPr/>
              <a:t>25.10.2017</a:t>
            </a:fld>
            <a:endParaRPr lang="ru-RU" dirty="0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7A5AD-5AEC-42D0-A3BE-F46B40576360}" type="slidenum">
              <a:rPr lang="ru-RU" smtClean="0"/>
              <a:pPr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3503312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77511" y="609600"/>
            <a:ext cx="8598907" cy="1320800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 dirty="0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1F0EC-4F60-4544-9956-271209A740FE}" type="datetimeFigureOut">
              <a:rPr lang="ru-RU" smtClean="0"/>
              <a:pPr/>
              <a:t>25.10.2017</a:t>
            </a:fld>
            <a:endParaRPr lang="ru-RU" dirty="0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7A5AD-5AEC-42D0-A3BE-F46B40576360}" type="slidenum">
              <a:rPr lang="ru-RU" smtClean="0"/>
              <a:pPr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1951658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1F0EC-4F60-4544-9956-271209A740FE}" type="datetimeFigureOut">
              <a:rPr lang="ru-RU" smtClean="0"/>
              <a:pPr/>
              <a:t>25.10.2017</a:t>
            </a:fld>
            <a:endParaRPr lang="ru-RU" dirty="0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7A5AD-5AEC-42D0-A3BE-F46B40576360}" type="slidenum">
              <a:rPr lang="ru-RU" smtClean="0"/>
              <a:pPr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8978670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77510" y="1498604"/>
            <a:ext cx="385553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ru-RU" smtClean="0"/>
              <a:t>Образец заголовка</a:t>
            </a:r>
            <a:endParaRPr lang="ru-RU" dirty="0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4761701" y="514925"/>
            <a:ext cx="4514717" cy="5526437"/>
          </a:xfrm>
        </p:spPr>
        <p:txBody>
          <a:bodyPr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 dirty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677510" y="2777069"/>
            <a:ext cx="385553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1F0EC-4F60-4544-9956-271209A740FE}" type="datetimeFigureOut">
              <a:rPr lang="ru-RU" smtClean="0"/>
              <a:pPr/>
              <a:t>25.10.2017</a:t>
            </a:fld>
            <a:endParaRPr lang="ru-RU" dirty="0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7A5AD-5AEC-42D0-A3BE-F46B40576360}" type="slidenum">
              <a:rPr lang="ru-RU" smtClean="0"/>
              <a:pPr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7216253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77511" y="4800600"/>
            <a:ext cx="8598906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ru-RU" smtClean="0"/>
              <a:t>Образец заголовка</a:t>
            </a:r>
            <a:endParaRPr lang="ru-RU" dirty="0"/>
          </a:p>
        </p:txBody>
      </p:sp>
      <p:sp>
        <p:nvSpPr>
          <p:cNvPr id="3" name="Рисунок 2"/>
          <p:cNvSpPr>
            <a:spLocks noGrp="1" noChangeAspect="1"/>
          </p:cNvSpPr>
          <p:nvPr>
            <p:ph type="pic" idx="1"/>
          </p:nvPr>
        </p:nvSpPr>
        <p:spPr>
          <a:xfrm>
            <a:off x="677511" y="609600"/>
            <a:ext cx="8598907" cy="384571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u-RU" smtClean="0"/>
              <a:t>Вставка рисунка</a:t>
            </a:r>
            <a:endParaRPr lang="ru-RU" dirty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677511" y="5367338"/>
            <a:ext cx="8598906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1F0EC-4F60-4544-9956-271209A740FE}" type="datetimeFigureOut">
              <a:rPr lang="ru-RU" smtClean="0"/>
              <a:pPr/>
              <a:t>25.10.2017</a:t>
            </a:fld>
            <a:endParaRPr lang="ru-RU" dirty="0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7A5AD-5AEC-42D0-A3BE-F46B40576360}" type="slidenum">
              <a:rPr lang="ru-RU" smtClean="0"/>
              <a:pPr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42907833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Название и подпис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77512" y="609600"/>
            <a:ext cx="8598907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ru-RU" smtClean="0"/>
              <a:t>Образец заголовка</a:t>
            </a:r>
            <a:endParaRPr lang="ru-RU" dirty="0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677512" y="4470400"/>
            <a:ext cx="8598907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1F0EC-4F60-4544-9956-271209A740FE}" type="datetimeFigureOut">
              <a:rPr lang="ru-RU" smtClean="0"/>
              <a:pPr/>
              <a:t>25.10.2017</a:t>
            </a:fld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7A5AD-5AEC-42D0-A3BE-F46B40576360}" type="slidenum">
              <a:rPr lang="ru-RU" smtClean="0"/>
              <a:pPr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565848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Предложение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931577" y="609600"/>
            <a:ext cx="809624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ru-RU" smtClean="0"/>
              <a:t>Образец заголовка</a:t>
            </a:r>
            <a:endParaRPr lang="ru-RU" dirty="0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677512" y="4470400"/>
            <a:ext cx="8598907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1F0EC-4F60-4544-9956-271209A740FE}" type="datetimeFigureOut">
              <a:rPr lang="ru-RU" smtClean="0"/>
              <a:pPr/>
              <a:t>25.10.2017</a:t>
            </a:fld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7A5AD-5AEC-42D0-A3BE-F46B40576360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23" name="Текст 9"/>
          <p:cNvSpPr>
            <a:spLocks noGrp="1"/>
          </p:cNvSpPr>
          <p:nvPr>
            <p:ph type="body" sz="quarter" idx="13"/>
          </p:nvPr>
        </p:nvSpPr>
        <p:spPr>
          <a:xfrm>
            <a:off x="1366495" y="3632200"/>
            <a:ext cx="7226406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20" name="Надпись 19"/>
          <p:cNvSpPr txBox="1"/>
          <p:nvPr/>
        </p:nvSpPr>
        <p:spPr>
          <a:xfrm>
            <a:off x="542011" y="790378"/>
            <a:ext cx="60975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algn="l" defTabSz="914400">
              <a:buNone/>
            </a:pPr>
            <a:r>
              <a:rPr lang="ru-RU" sz="8000" b="0" i="0" baseline="0" dirty="0" smtClean="0">
                <a:solidFill>
                  <a:srgbClr val="90C226">
                    <a:lumMod val="60000"/>
                    <a:lumOff val="40000"/>
                  </a:srgbClr>
                </a:solidFill>
                <a:latin typeface="Arial"/>
                <a:ea typeface="+mn-ea"/>
                <a:cs typeface="+mn-cs"/>
              </a:rPr>
              <a:t>"</a:t>
            </a:r>
            <a:endParaRPr lang="ru-RU" sz="8000" b="0" i="0" baseline="0" dirty="0">
              <a:solidFill>
                <a:srgbClr val="90C226">
                  <a:lumMod val="60000"/>
                  <a:lumOff val="40000"/>
                </a:srgbClr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22" name="Надпись 21"/>
          <p:cNvSpPr txBox="1"/>
          <p:nvPr/>
        </p:nvSpPr>
        <p:spPr>
          <a:xfrm>
            <a:off x="8895327" y="2886556"/>
            <a:ext cx="60975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lvl="0">
              <a:spcBef>
                <a:spcPct val="0"/>
              </a:spcBef>
              <a:buNone/>
              <a:defRPr sz="8000" b="0" cap="all" baseline="0">
                <a:ln w="3175" cmpd="sng">
                  <a:noFill/>
                </a:ln>
                <a:effectLst/>
                <a:latin typeface="Arial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algn="l" defTabSz="914400">
              <a:buNone/>
            </a:pPr>
            <a:r>
              <a:rPr lang="ru-RU" sz="8000" b="0" i="0" dirty="0" smtClean="0">
                <a:solidFill>
                  <a:srgbClr val="90C226">
                    <a:lumMod val="60000"/>
                    <a:lumOff val="40000"/>
                  </a:srgbClr>
                </a:solidFill>
                <a:latin typeface="Trebuchet MS"/>
                <a:ea typeface="+mn-ea"/>
                <a:cs typeface="+mn-cs"/>
              </a:rPr>
              <a:t>"</a:t>
            </a:r>
            <a:endParaRPr lang="ru-RU" sz="8000" b="0" i="0" dirty="0">
              <a:solidFill>
                <a:srgbClr val="90C226">
                  <a:lumMod val="60000"/>
                  <a:lumOff val="40000"/>
                </a:srgbClr>
              </a:solidFill>
              <a:latin typeface="Trebuchet MS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8170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Именная карточк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77512" y="1931988"/>
            <a:ext cx="8598907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ru-RU" smtClean="0"/>
              <a:t>Образец заголовка</a:t>
            </a:r>
            <a:endParaRPr lang="ru-RU" dirty="0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677512" y="4527448"/>
            <a:ext cx="8598907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1F0EC-4F60-4544-9956-271209A740FE}" type="datetimeFigureOut">
              <a:rPr lang="ru-RU" smtClean="0"/>
              <a:pPr/>
              <a:t>25.10.2017</a:t>
            </a:fld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7A5AD-5AEC-42D0-A3BE-F46B40576360}" type="slidenum">
              <a:rPr lang="ru-RU" smtClean="0"/>
              <a:pPr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3967032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Именная карточка с предложением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931577" y="609600"/>
            <a:ext cx="809624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ru-RU" smtClean="0"/>
              <a:t>Образец заголовка</a:t>
            </a:r>
            <a:endParaRPr lang="ru-RU" dirty="0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677512" y="4527448"/>
            <a:ext cx="8598907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1F0EC-4F60-4544-9956-271209A740FE}" type="datetimeFigureOut">
              <a:rPr lang="ru-RU" smtClean="0"/>
              <a:pPr/>
              <a:t>25.10.2017</a:t>
            </a:fld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7A5AD-5AEC-42D0-A3BE-F46B40576360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23" name="Текст 9"/>
          <p:cNvSpPr>
            <a:spLocks noGrp="1"/>
          </p:cNvSpPr>
          <p:nvPr>
            <p:ph type="body" sz="quarter" idx="13"/>
          </p:nvPr>
        </p:nvSpPr>
        <p:spPr>
          <a:xfrm>
            <a:off x="677509" y="4013200"/>
            <a:ext cx="8598908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24" name="Надпись 23"/>
          <p:cNvSpPr txBox="1"/>
          <p:nvPr/>
        </p:nvSpPr>
        <p:spPr>
          <a:xfrm>
            <a:off x="542011" y="790378"/>
            <a:ext cx="60975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algn="l" defTabSz="914400">
              <a:buNone/>
            </a:pPr>
            <a:r>
              <a:rPr lang="ru-RU" sz="8000" b="0" i="0" baseline="0" dirty="0" smtClean="0">
                <a:solidFill>
                  <a:srgbClr val="90C226">
                    <a:lumMod val="60000"/>
                    <a:lumOff val="40000"/>
                  </a:srgbClr>
                </a:solidFill>
                <a:latin typeface="Arial"/>
                <a:ea typeface="+mn-ea"/>
                <a:cs typeface="+mn-cs"/>
              </a:rPr>
              <a:t>"</a:t>
            </a:r>
            <a:endParaRPr lang="ru-RU" sz="8000" b="0" i="0" baseline="0" dirty="0">
              <a:solidFill>
                <a:srgbClr val="90C226">
                  <a:lumMod val="60000"/>
                  <a:lumOff val="40000"/>
                </a:srgbClr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25" name="Надпись 24"/>
          <p:cNvSpPr txBox="1"/>
          <p:nvPr/>
        </p:nvSpPr>
        <p:spPr>
          <a:xfrm>
            <a:off x="8895327" y="2886556"/>
            <a:ext cx="60975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lvl="0">
              <a:spcBef>
                <a:spcPct val="0"/>
              </a:spcBef>
              <a:buNone/>
              <a:defRPr sz="8000" b="0" cap="all" baseline="0">
                <a:ln w="3175" cmpd="sng">
                  <a:noFill/>
                </a:ln>
                <a:effectLst/>
                <a:latin typeface="Arial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algn="l" defTabSz="914400">
              <a:buNone/>
            </a:pPr>
            <a:r>
              <a:rPr lang="ru-RU" sz="8000" b="0" i="0" dirty="0" smtClean="0">
                <a:solidFill>
                  <a:srgbClr val="90C226">
                    <a:lumMod val="60000"/>
                    <a:lumOff val="40000"/>
                  </a:srgbClr>
                </a:solidFill>
                <a:latin typeface="Trebuchet MS"/>
                <a:ea typeface="+mn-ea"/>
                <a:cs typeface="+mn-cs"/>
              </a:rPr>
              <a:t>"</a:t>
            </a:r>
            <a:endParaRPr lang="ru-RU" sz="8000" b="0" i="0" dirty="0">
              <a:solidFill>
                <a:srgbClr val="90C226">
                  <a:lumMod val="60000"/>
                  <a:lumOff val="40000"/>
                </a:srgbClr>
              </a:solidFill>
              <a:latin typeface="Trebuchet MS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973988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Истина или лож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85978" y="609600"/>
            <a:ext cx="8590440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ru-RU" smtClean="0"/>
              <a:t>Образец заголовка</a:t>
            </a:r>
            <a:endParaRPr lang="ru-RU" dirty="0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677512" y="4527448"/>
            <a:ext cx="8598907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1F0EC-4F60-4544-9956-271209A740FE}" type="datetimeFigureOut">
              <a:rPr lang="ru-RU" smtClean="0"/>
              <a:pPr/>
              <a:t>25.10.2017</a:t>
            </a:fld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7A5AD-5AEC-42D0-A3BE-F46B40576360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23" name="Текст 9"/>
          <p:cNvSpPr>
            <a:spLocks noGrp="1"/>
          </p:cNvSpPr>
          <p:nvPr>
            <p:ph type="body" sz="quarter" idx="13"/>
          </p:nvPr>
        </p:nvSpPr>
        <p:spPr>
          <a:xfrm>
            <a:off x="677509" y="4013200"/>
            <a:ext cx="8598908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ru-RU" smtClean="0"/>
              <a:t>Образец текста</a:t>
            </a:r>
          </a:p>
        </p:txBody>
      </p:sp>
    </p:spTree>
    <p:extLst>
      <p:ext uri="{BB962C8B-B14F-4D97-AF65-F5344CB8AC3E}">
        <p14:creationId xmlns:p14="http://schemas.microsoft.com/office/powerpoint/2010/main" val="17043124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 dirty="0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 dirty="0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1F0EC-4F60-4544-9956-271209A740FE}" type="datetimeFigureOut">
              <a:rPr lang="ru-RU" smtClean="0"/>
              <a:pPr/>
              <a:t>25.10.2017</a:t>
            </a:fld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7A5AD-5AEC-42D0-A3BE-F46B40576360}" type="slidenum">
              <a:rPr lang="ru-RU" smtClean="0"/>
              <a:pPr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1508095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7969749" y="609600"/>
            <a:ext cx="1305083" cy="5251451"/>
          </a:xfrm>
        </p:spPr>
        <p:txBody>
          <a:bodyPr vert="eaVert" anchor="ctr"/>
          <a:lstStyle/>
          <a:p>
            <a:r>
              <a:rPr lang="ru-RU" smtClean="0"/>
              <a:t>Образец заголовка</a:t>
            </a:r>
            <a:endParaRPr lang="ru-RU" dirty="0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677511" y="609600"/>
            <a:ext cx="7061989" cy="5251450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 dirty="0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1F0EC-4F60-4544-9956-271209A740FE}" type="datetimeFigureOut">
              <a:rPr lang="ru-RU" smtClean="0"/>
              <a:pPr/>
              <a:t>25.10.2017</a:t>
            </a:fld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7A5AD-5AEC-42D0-A3BE-F46B40576360}" type="slidenum">
              <a:rPr lang="ru-RU" smtClean="0"/>
              <a:pPr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40291648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Прямая соединительная линия 6"/>
          <p:cNvCxnSpPr/>
          <p:nvPr/>
        </p:nvCxnSpPr>
        <p:spPr>
          <a:xfrm flipV="1">
            <a:off x="7427201" y="3681414"/>
            <a:ext cx="4764799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Прямая соединительная линия 7"/>
          <p:cNvCxnSpPr/>
          <p:nvPr/>
        </p:nvCxnSpPr>
        <p:spPr>
          <a:xfrm>
            <a:off x="9373453" y="0"/>
            <a:ext cx="1219518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Полилиния 8"/>
          <p:cNvSpPr/>
          <p:nvPr/>
        </p:nvSpPr>
        <p:spPr>
          <a:xfrm>
            <a:off x="9188726" y="-8467"/>
            <a:ext cx="3006450" cy="6866467"/>
          </a:xfrm>
          <a:custGeom>
            <a:avLst/>
            <a:gdLst>
              <a:gd name="connsiteX0" fmla="*/ 2023534 w 3005667"/>
              <a:gd name="connsiteY0" fmla="*/ 8467 h 6866467"/>
              <a:gd name="connsiteX1" fmla="*/ 0 w 3005667"/>
              <a:gd name="connsiteY1" fmla="*/ 6866467 h 6866467"/>
              <a:gd name="connsiteX2" fmla="*/ 2997200 w 3005667"/>
              <a:gd name="connsiteY2" fmla="*/ 6858000 h 6866467"/>
              <a:gd name="connsiteX3" fmla="*/ 3005667 w 3005667"/>
              <a:gd name="connsiteY3" fmla="*/ 0 h 6866467"/>
              <a:gd name="connsiteX4" fmla="*/ 2023534 w 3005667"/>
              <a:gd name="connsiteY4" fmla="*/ 8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05667" h="6866467">
                <a:moveTo>
                  <a:pt x="2023534" y="8467"/>
                </a:moveTo>
                <a:lnTo>
                  <a:pt x="0" y="6866467"/>
                </a:lnTo>
                <a:lnTo>
                  <a:pt x="2997200" y="6858000"/>
                </a:lnTo>
                <a:cubicBezTo>
                  <a:pt x="3000022" y="4572000"/>
                  <a:pt x="3002845" y="2286000"/>
                  <a:pt x="3005667" y="0"/>
                </a:cubicBezTo>
                <a:lnTo>
                  <a:pt x="2023534" y="8467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800" dirty="0"/>
          </a:p>
        </p:txBody>
      </p:sp>
      <p:sp>
        <p:nvSpPr>
          <p:cNvPr id="10" name="Полилиния 9"/>
          <p:cNvSpPr/>
          <p:nvPr/>
        </p:nvSpPr>
        <p:spPr>
          <a:xfrm>
            <a:off x="9603701" y="-8467"/>
            <a:ext cx="2591475" cy="6866467"/>
          </a:xfrm>
          <a:custGeom>
            <a:avLst/>
            <a:gdLst>
              <a:gd name="connsiteX0" fmla="*/ 0 w 2590800"/>
              <a:gd name="connsiteY0" fmla="*/ 0 h 6866467"/>
              <a:gd name="connsiteX1" fmla="*/ 1202267 w 2590800"/>
              <a:gd name="connsiteY1" fmla="*/ 6866467 h 6866467"/>
              <a:gd name="connsiteX2" fmla="*/ 2590800 w 2590800"/>
              <a:gd name="connsiteY2" fmla="*/ 6866467 h 6866467"/>
              <a:gd name="connsiteX3" fmla="*/ 2582333 w 2590800"/>
              <a:gd name="connsiteY3" fmla="*/ 0 h 6866467"/>
              <a:gd name="connsiteX4" fmla="*/ 0 w 2590800"/>
              <a:gd name="connsiteY4" fmla="*/ 0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90800" h="6866467">
                <a:moveTo>
                  <a:pt x="0" y="0"/>
                </a:moveTo>
                <a:lnTo>
                  <a:pt x="1202267" y="6866467"/>
                </a:lnTo>
                <a:lnTo>
                  <a:pt x="2590800" y="6866467"/>
                </a:lnTo>
                <a:cubicBezTo>
                  <a:pt x="2587978" y="4577645"/>
                  <a:pt x="2585155" y="2288822"/>
                  <a:pt x="2582333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800" dirty="0"/>
          </a:p>
        </p:txBody>
      </p:sp>
      <p:sp>
        <p:nvSpPr>
          <p:cNvPr id="11" name="Полилиния 10"/>
          <p:cNvSpPr/>
          <p:nvPr/>
        </p:nvSpPr>
        <p:spPr>
          <a:xfrm>
            <a:off x="8934660" y="3048000"/>
            <a:ext cx="3260516" cy="3810000"/>
          </a:xfrm>
          <a:custGeom>
            <a:avLst/>
            <a:gdLst>
              <a:gd name="connsiteX0" fmla="*/ 0 w 3259667"/>
              <a:gd name="connsiteY0" fmla="*/ 3810000 h 3810000"/>
              <a:gd name="connsiteX1" fmla="*/ 3251200 w 3259667"/>
              <a:gd name="connsiteY1" fmla="*/ 0 h 3810000"/>
              <a:gd name="connsiteX2" fmla="*/ 3259667 w 3259667"/>
              <a:gd name="connsiteY2" fmla="*/ 3810000 h 3810000"/>
              <a:gd name="connsiteX3" fmla="*/ 0 w 3259667"/>
              <a:gd name="connsiteY3" fmla="*/ 3810000 h 38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59667" h="3810000">
                <a:moveTo>
                  <a:pt x="0" y="3810000"/>
                </a:moveTo>
                <a:lnTo>
                  <a:pt x="3251200" y="0"/>
                </a:lnTo>
                <a:cubicBezTo>
                  <a:pt x="3254022" y="1270000"/>
                  <a:pt x="3256845" y="2540000"/>
                  <a:pt x="3259667" y="3810000"/>
                </a:cubicBezTo>
                <a:lnTo>
                  <a:pt x="0" y="3810000"/>
                </a:lnTo>
                <a:close/>
              </a:path>
            </a:pathLst>
          </a:cu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800" dirty="0"/>
          </a:p>
        </p:txBody>
      </p:sp>
      <p:sp>
        <p:nvSpPr>
          <p:cNvPr id="12" name="Полилиния 11"/>
          <p:cNvSpPr/>
          <p:nvPr/>
        </p:nvSpPr>
        <p:spPr>
          <a:xfrm>
            <a:off x="9341166" y="-8467"/>
            <a:ext cx="2854010" cy="6866467"/>
          </a:xfrm>
          <a:custGeom>
            <a:avLst/>
            <a:gdLst>
              <a:gd name="connsiteX0" fmla="*/ 0 w 2853267"/>
              <a:gd name="connsiteY0" fmla="*/ 0 h 6866467"/>
              <a:gd name="connsiteX1" fmla="*/ 2472267 w 2853267"/>
              <a:gd name="connsiteY1" fmla="*/ 6866467 h 6866467"/>
              <a:gd name="connsiteX2" fmla="*/ 2853267 w 2853267"/>
              <a:gd name="connsiteY2" fmla="*/ 6858000 h 6866467"/>
              <a:gd name="connsiteX3" fmla="*/ 2853267 w 2853267"/>
              <a:gd name="connsiteY3" fmla="*/ 0 h 6866467"/>
              <a:gd name="connsiteX4" fmla="*/ 0 w 2853267"/>
              <a:gd name="connsiteY4" fmla="*/ 0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53267" h="6866467">
                <a:moveTo>
                  <a:pt x="0" y="0"/>
                </a:moveTo>
                <a:lnTo>
                  <a:pt x="2472267" y="6866467"/>
                </a:lnTo>
                <a:lnTo>
                  <a:pt x="2853267" y="6858000"/>
                </a:lnTo>
                <a:lnTo>
                  <a:pt x="2853267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800" dirty="0"/>
          </a:p>
        </p:txBody>
      </p:sp>
      <p:sp>
        <p:nvSpPr>
          <p:cNvPr id="13" name="Полилиния 12"/>
          <p:cNvSpPr/>
          <p:nvPr/>
        </p:nvSpPr>
        <p:spPr>
          <a:xfrm>
            <a:off x="10907908" y="-8467"/>
            <a:ext cx="1287268" cy="6866467"/>
          </a:xfrm>
          <a:custGeom>
            <a:avLst/>
            <a:gdLst>
              <a:gd name="connsiteX0" fmla="*/ 1016000 w 1286933"/>
              <a:gd name="connsiteY0" fmla="*/ 0 h 6866467"/>
              <a:gd name="connsiteX1" fmla="*/ 0 w 1286933"/>
              <a:gd name="connsiteY1" fmla="*/ 6866467 h 6866467"/>
              <a:gd name="connsiteX2" fmla="*/ 1286933 w 1286933"/>
              <a:gd name="connsiteY2" fmla="*/ 6866467 h 6866467"/>
              <a:gd name="connsiteX3" fmla="*/ 1278466 w 1286933"/>
              <a:gd name="connsiteY3" fmla="*/ 0 h 6866467"/>
              <a:gd name="connsiteX4" fmla="*/ 1016000 w 1286933"/>
              <a:gd name="connsiteY4" fmla="*/ 0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86933" h="6866467">
                <a:moveTo>
                  <a:pt x="1016000" y="0"/>
                </a:moveTo>
                <a:lnTo>
                  <a:pt x="0" y="6866467"/>
                </a:lnTo>
                <a:lnTo>
                  <a:pt x="1286933" y="6866467"/>
                </a:lnTo>
                <a:cubicBezTo>
                  <a:pt x="1284111" y="4577645"/>
                  <a:pt x="1281288" y="2288822"/>
                  <a:pt x="1278466" y="0"/>
                </a:cubicBezTo>
                <a:lnTo>
                  <a:pt x="1016000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800" dirty="0"/>
          </a:p>
        </p:txBody>
      </p:sp>
      <p:sp>
        <p:nvSpPr>
          <p:cNvPr id="14" name="Полилиния 13"/>
          <p:cNvSpPr/>
          <p:nvPr/>
        </p:nvSpPr>
        <p:spPr>
          <a:xfrm>
            <a:off x="10941783" y="-8468"/>
            <a:ext cx="1270575" cy="6866467"/>
          </a:xfrm>
          <a:custGeom>
            <a:avLst/>
            <a:gdLst>
              <a:gd name="connsiteX0" fmla="*/ 0 w 1244600"/>
              <a:gd name="connsiteY0" fmla="*/ 0 h 6874934"/>
              <a:gd name="connsiteX1" fmla="*/ 1117600 w 1244600"/>
              <a:gd name="connsiteY1" fmla="*/ 6866467 h 6874934"/>
              <a:gd name="connsiteX2" fmla="*/ 1244600 w 1244600"/>
              <a:gd name="connsiteY2" fmla="*/ 6874934 h 6874934"/>
              <a:gd name="connsiteX3" fmla="*/ 1236134 w 1244600"/>
              <a:gd name="connsiteY3" fmla="*/ 0 h 6874934"/>
              <a:gd name="connsiteX4" fmla="*/ 0 w 1244600"/>
              <a:gd name="connsiteY4" fmla="*/ 0 h 6874934"/>
              <a:gd name="connsiteX0" fmla="*/ 0 w 1253067"/>
              <a:gd name="connsiteY0" fmla="*/ 0 h 6874934"/>
              <a:gd name="connsiteX1" fmla="*/ 1117600 w 1253067"/>
              <a:gd name="connsiteY1" fmla="*/ 6866467 h 6874934"/>
              <a:gd name="connsiteX2" fmla="*/ 1244600 w 1253067"/>
              <a:gd name="connsiteY2" fmla="*/ 6874934 h 6874934"/>
              <a:gd name="connsiteX3" fmla="*/ 1253067 w 1253067"/>
              <a:gd name="connsiteY3" fmla="*/ 0 h 6874934"/>
              <a:gd name="connsiteX4" fmla="*/ 0 w 1253067"/>
              <a:gd name="connsiteY4" fmla="*/ 0 h 6874934"/>
              <a:gd name="connsiteX0" fmla="*/ 0 w 1270244"/>
              <a:gd name="connsiteY0" fmla="*/ 0 h 6866467"/>
              <a:gd name="connsiteX1" fmla="*/ 1117600 w 1270244"/>
              <a:gd name="connsiteY1" fmla="*/ 6866467 h 6866467"/>
              <a:gd name="connsiteX2" fmla="*/ 1270000 w 1270244"/>
              <a:gd name="connsiteY2" fmla="*/ 6866467 h 6866467"/>
              <a:gd name="connsiteX3" fmla="*/ 1253067 w 1270244"/>
              <a:gd name="connsiteY3" fmla="*/ 0 h 6866467"/>
              <a:gd name="connsiteX4" fmla="*/ 0 w 1270244"/>
              <a:gd name="connsiteY4" fmla="*/ 0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70244" h="6866467">
                <a:moveTo>
                  <a:pt x="0" y="0"/>
                </a:moveTo>
                <a:lnTo>
                  <a:pt x="1117600" y="6866467"/>
                </a:lnTo>
                <a:lnTo>
                  <a:pt x="1270000" y="6866467"/>
                </a:lnTo>
                <a:cubicBezTo>
                  <a:pt x="1272822" y="4574822"/>
                  <a:pt x="1250245" y="2291645"/>
                  <a:pt x="1253067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800" dirty="0"/>
          </a:p>
        </p:txBody>
      </p:sp>
      <p:sp>
        <p:nvSpPr>
          <p:cNvPr id="15" name="Полилиния 14"/>
          <p:cNvSpPr/>
          <p:nvPr/>
        </p:nvSpPr>
        <p:spPr>
          <a:xfrm>
            <a:off x="10374369" y="3589868"/>
            <a:ext cx="1820807" cy="3268133"/>
          </a:xfrm>
          <a:custGeom>
            <a:avLst/>
            <a:gdLst>
              <a:gd name="connsiteX0" fmla="*/ 0 w 1820333"/>
              <a:gd name="connsiteY0" fmla="*/ 3268133 h 3268133"/>
              <a:gd name="connsiteX1" fmla="*/ 1811866 w 1820333"/>
              <a:gd name="connsiteY1" fmla="*/ 0 h 3268133"/>
              <a:gd name="connsiteX2" fmla="*/ 1820333 w 1820333"/>
              <a:gd name="connsiteY2" fmla="*/ 3259666 h 3268133"/>
              <a:gd name="connsiteX3" fmla="*/ 0 w 1820333"/>
              <a:gd name="connsiteY3" fmla="*/ 3268133 h 32681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20333" h="3268133">
                <a:moveTo>
                  <a:pt x="0" y="3268133"/>
                </a:moveTo>
                <a:lnTo>
                  <a:pt x="1811866" y="0"/>
                </a:lnTo>
                <a:cubicBezTo>
                  <a:pt x="1814688" y="1086555"/>
                  <a:pt x="1817511" y="2173111"/>
                  <a:pt x="1820333" y="3259666"/>
                </a:cubicBezTo>
                <a:lnTo>
                  <a:pt x="0" y="3268133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800" dirty="0"/>
          </a:p>
        </p:txBody>
      </p:sp>
      <p:sp>
        <p:nvSpPr>
          <p:cNvPr id="16" name="Полилиния 15"/>
          <p:cNvSpPr/>
          <p:nvPr/>
        </p:nvSpPr>
        <p:spPr>
          <a:xfrm>
            <a:off x="-8469" y="4013201"/>
            <a:ext cx="457319" cy="2853267"/>
          </a:xfrm>
          <a:custGeom>
            <a:avLst/>
            <a:gdLst>
              <a:gd name="connsiteX0" fmla="*/ 0 w 457200"/>
              <a:gd name="connsiteY0" fmla="*/ 0 h 2853267"/>
              <a:gd name="connsiteX1" fmla="*/ 457200 w 457200"/>
              <a:gd name="connsiteY1" fmla="*/ 2853267 h 2853267"/>
              <a:gd name="connsiteX2" fmla="*/ 0 w 457200"/>
              <a:gd name="connsiteY2" fmla="*/ 2844800 h 2853267"/>
              <a:gd name="connsiteX3" fmla="*/ 0 w 457200"/>
              <a:gd name="connsiteY3" fmla="*/ 0 h 28532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7200" h="2853267">
                <a:moveTo>
                  <a:pt x="0" y="0"/>
                </a:moveTo>
                <a:lnTo>
                  <a:pt x="457200" y="2853267"/>
                </a:lnTo>
                <a:lnTo>
                  <a:pt x="0" y="2844800"/>
                </a:lnTo>
                <a:cubicBezTo>
                  <a:pt x="2822" y="1905000"/>
                  <a:pt x="5645" y="965200"/>
                  <a:pt x="0" y="0"/>
                </a:cubicBezTo>
                <a:close/>
              </a:path>
            </a:pathLst>
          </a:cu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ru-RU" sz="1800" dirty="0"/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77511" y="609600"/>
            <a:ext cx="8598907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ru-RU" dirty="0" smtClean="0"/>
              <a:t>Образец заголовка</a:t>
            </a:r>
            <a:endParaRPr lang="ru-RU" dirty="0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677511" y="2160590"/>
            <a:ext cx="8598907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dirty="0" smtClean="0"/>
              <a:t>Образец текста</a:t>
            </a:r>
          </a:p>
          <a:p>
            <a:pPr lvl="1"/>
            <a:r>
              <a:rPr lang="ru-RU" dirty="0" smtClean="0"/>
              <a:t>Второй уровень</a:t>
            </a:r>
          </a:p>
          <a:p>
            <a:pPr lvl="2"/>
            <a:r>
              <a:rPr lang="ru-RU" dirty="0" smtClean="0"/>
              <a:t>Третий уровень</a:t>
            </a:r>
          </a:p>
          <a:p>
            <a:pPr lvl="3"/>
            <a:r>
              <a:rPr lang="ru-RU" dirty="0" smtClean="0"/>
              <a:t>Четвертый уровень</a:t>
            </a:r>
          </a:p>
          <a:p>
            <a:pPr lvl="4"/>
            <a:r>
              <a:rPr lang="ru-RU" dirty="0" smtClean="0"/>
              <a:t>Пятый уровень</a:t>
            </a:r>
            <a:endParaRPr lang="ru-RU" dirty="0"/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7207010" y="6041363"/>
            <a:ext cx="912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11F0EC-4F60-4544-9956-271209A740FE}" type="datetimeFigureOut">
              <a:rPr lang="ru-RU" smtClean="0"/>
              <a:pPr/>
              <a:t>25.10.2017</a:t>
            </a:fld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677511" y="6041363"/>
            <a:ext cx="62992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8592901" y="6041363"/>
            <a:ext cx="683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EC7A5AD-5AEC-42D0-A3BE-F46B40576360}" type="slidenum">
              <a:rPr lang="ru-RU" smtClean="0"/>
              <a:pPr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654197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27703" y="0"/>
            <a:ext cx="9627632" cy="1143000"/>
          </a:xfrm>
        </p:spPr>
        <p:txBody>
          <a:bodyPr>
            <a:noAutofit/>
          </a:bodyPr>
          <a:lstStyle/>
          <a:p>
            <a:r>
              <a:rPr lang="uk-UA" sz="2000" dirty="0" smtClean="0"/>
              <a:t>	</a:t>
            </a:r>
            <a:r>
              <a:rPr lang="uk-UA" sz="1600" dirty="0" smtClean="0"/>
              <a:t>  </a:t>
            </a:r>
            <a:r>
              <a:rPr lang="uk-UA" sz="1600" dirty="0" smtClean="0">
                <a:solidFill>
                  <a:schemeClr val="tx1"/>
                </a:solidFill>
              </a:rPr>
              <a:t>Відповідно </a:t>
            </a:r>
            <a:r>
              <a:rPr lang="uk-UA" sz="1600" dirty="0">
                <a:solidFill>
                  <a:schemeClr val="tx1"/>
                </a:solidFill>
              </a:rPr>
              <a:t>до розпорядження міського голови </a:t>
            </a:r>
            <a:r>
              <a:rPr lang="uk-UA" sz="1600" dirty="0" smtClean="0">
                <a:solidFill>
                  <a:schemeClr val="tx1"/>
                </a:solidFill>
              </a:rPr>
              <a:t>від 10.10.2017р. у </a:t>
            </a:r>
            <a:r>
              <a:rPr lang="uk-UA" sz="1600" dirty="0" err="1">
                <a:solidFill>
                  <a:schemeClr val="tx1"/>
                </a:solidFill>
              </a:rPr>
              <a:t>м.Львові</a:t>
            </a:r>
            <a:r>
              <a:rPr lang="uk-UA" sz="1600" dirty="0">
                <a:solidFill>
                  <a:schemeClr val="tx1"/>
                </a:solidFill>
              </a:rPr>
              <a:t> з </a:t>
            </a:r>
            <a:r>
              <a:rPr lang="uk-UA" sz="1600" dirty="0" smtClean="0">
                <a:solidFill>
                  <a:schemeClr val="tx1"/>
                </a:solidFill>
              </a:rPr>
              <a:t>23.10.2017р</a:t>
            </a:r>
            <a:r>
              <a:rPr lang="uk-UA" sz="1600" dirty="0">
                <a:solidFill>
                  <a:schemeClr val="tx1"/>
                </a:solidFill>
              </a:rPr>
              <a:t>. відновлено опалювальний сезон </a:t>
            </a:r>
            <a:r>
              <a:rPr lang="uk-UA" sz="1600" dirty="0" smtClean="0">
                <a:solidFill>
                  <a:schemeClr val="tx1"/>
                </a:solidFill>
              </a:rPr>
              <a:t>2017-2018рр</a:t>
            </a:r>
            <a:r>
              <a:rPr lang="uk-UA" sz="1600" dirty="0">
                <a:solidFill>
                  <a:schemeClr val="tx1"/>
                </a:solidFill>
              </a:rPr>
              <a:t>. </a:t>
            </a:r>
            <a:br>
              <a:rPr lang="uk-UA" sz="1600" dirty="0">
                <a:solidFill>
                  <a:schemeClr val="tx1"/>
                </a:solidFill>
              </a:rPr>
            </a:br>
            <a:r>
              <a:rPr lang="uk-UA" sz="400" dirty="0" smtClean="0">
                <a:solidFill>
                  <a:schemeClr val="tx1"/>
                </a:solidFill>
              </a:rPr>
              <a:t/>
            </a:r>
            <a:br>
              <a:rPr lang="uk-UA" sz="400" dirty="0" smtClean="0">
                <a:solidFill>
                  <a:schemeClr val="tx1"/>
                </a:solidFill>
              </a:rPr>
            </a:br>
            <a:r>
              <a:rPr lang="uk-UA" sz="1600" dirty="0" smtClean="0">
                <a:solidFill>
                  <a:schemeClr val="tx1"/>
                </a:solidFill>
              </a:rPr>
              <a:t>	  Станом </a:t>
            </a:r>
            <a:r>
              <a:rPr lang="uk-UA" sz="1600" dirty="0">
                <a:solidFill>
                  <a:schemeClr val="tx1"/>
                </a:solidFill>
              </a:rPr>
              <a:t>на </a:t>
            </a:r>
            <a:r>
              <a:rPr lang="uk-UA" sz="1600" dirty="0" smtClean="0">
                <a:solidFill>
                  <a:schemeClr val="tx1"/>
                </a:solidFill>
              </a:rPr>
              <a:t>09.00 год. 25.10.2017р</a:t>
            </a:r>
            <a:r>
              <a:rPr lang="uk-UA" sz="1600" dirty="0">
                <a:solidFill>
                  <a:schemeClr val="tx1"/>
                </a:solidFill>
              </a:rPr>
              <a:t>. в роботу </a:t>
            </a:r>
            <a:r>
              <a:rPr lang="uk-UA" sz="1600" dirty="0" smtClean="0">
                <a:solidFill>
                  <a:schemeClr val="tx1"/>
                </a:solidFill>
              </a:rPr>
              <a:t>запущено всі котельні ЛМКП «</a:t>
            </a:r>
            <a:r>
              <a:rPr lang="uk-UA" sz="1600" dirty="0" err="1" smtClean="0">
                <a:solidFill>
                  <a:schemeClr val="tx1"/>
                </a:solidFill>
              </a:rPr>
              <a:t>Львівтеплоенерго</a:t>
            </a:r>
            <a:r>
              <a:rPr lang="uk-UA" sz="1600" dirty="0" smtClean="0">
                <a:solidFill>
                  <a:schemeClr val="tx1"/>
                </a:solidFill>
              </a:rPr>
              <a:t>» і ЛКП «</a:t>
            </a:r>
            <a:r>
              <a:rPr lang="uk-UA" sz="1600" dirty="0" err="1" smtClean="0">
                <a:solidFill>
                  <a:schemeClr val="tx1"/>
                </a:solidFill>
              </a:rPr>
              <a:t>Залізничнетеплоенерго</a:t>
            </a:r>
            <a:r>
              <a:rPr lang="uk-UA" sz="1600" dirty="0" smtClean="0">
                <a:solidFill>
                  <a:schemeClr val="tx1"/>
                </a:solidFill>
              </a:rPr>
              <a:t>» та </a:t>
            </a:r>
            <a:r>
              <a:rPr lang="uk-UA" sz="1600" dirty="0">
                <a:solidFill>
                  <a:schemeClr val="tx1"/>
                </a:solidFill>
              </a:rPr>
              <a:t>подано опалення до всіх шкіл і дитячих навчальних </a:t>
            </a:r>
            <a:r>
              <a:rPr lang="uk-UA" sz="1600" dirty="0" smtClean="0">
                <a:solidFill>
                  <a:schemeClr val="tx1"/>
                </a:solidFill>
              </a:rPr>
              <a:t>закладів. </a:t>
            </a:r>
            <a:r>
              <a:rPr lang="uk-UA" sz="800" dirty="0" smtClean="0">
                <a:solidFill>
                  <a:schemeClr val="tx1"/>
                </a:solidFill>
              </a:rPr>
              <a:t/>
            </a:r>
            <a:br>
              <a:rPr lang="uk-UA" sz="800" dirty="0" smtClean="0">
                <a:solidFill>
                  <a:schemeClr val="tx1"/>
                </a:solidFill>
              </a:rPr>
            </a:br>
            <a:r>
              <a:rPr lang="uk-UA" sz="1600" dirty="0" smtClean="0">
                <a:solidFill>
                  <a:schemeClr val="tx1"/>
                </a:solidFill>
              </a:rPr>
              <a:t>	</a:t>
            </a:r>
            <a:r>
              <a:rPr lang="uk-UA" sz="500" dirty="0" smtClean="0">
                <a:solidFill>
                  <a:schemeClr val="tx1"/>
                </a:solidFill>
              </a:rPr>
              <a:t/>
            </a:r>
            <a:br>
              <a:rPr lang="uk-UA" sz="500" dirty="0" smtClean="0">
                <a:solidFill>
                  <a:schemeClr val="tx1"/>
                </a:solidFill>
              </a:rPr>
            </a:br>
            <a:r>
              <a:rPr lang="uk-UA" sz="1600" dirty="0">
                <a:solidFill>
                  <a:schemeClr val="tx1"/>
                </a:solidFill>
              </a:rPr>
              <a:t>	</a:t>
            </a:r>
            <a:r>
              <a:rPr lang="uk-UA" sz="1600" dirty="0" smtClean="0">
                <a:solidFill>
                  <a:schemeClr val="tx1"/>
                </a:solidFill>
              </a:rPr>
              <a:t>По місту з 2156 ж/б подано опалення до 2140 ж/б </a:t>
            </a:r>
            <a:r>
              <a:rPr lang="uk-UA" sz="1600" dirty="0">
                <a:solidFill>
                  <a:schemeClr val="tx1"/>
                </a:solidFill>
              </a:rPr>
              <a:t>(</a:t>
            </a:r>
            <a:r>
              <a:rPr lang="uk-UA" sz="1600" dirty="0" smtClean="0">
                <a:solidFill>
                  <a:schemeClr val="tx1"/>
                </a:solidFill>
              </a:rPr>
              <a:t>99,3%).   </a:t>
            </a:r>
            <a:br>
              <a:rPr lang="uk-UA" sz="1600" dirty="0" smtClean="0">
                <a:solidFill>
                  <a:schemeClr val="tx1"/>
                </a:solidFill>
              </a:rPr>
            </a:br>
            <a:r>
              <a:rPr lang="uk-UA" sz="400" dirty="0" smtClean="0">
                <a:solidFill>
                  <a:schemeClr val="tx1"/>
                </a:solidFill>
              </a:rPr>
              <a:t/>
            </a:r>
            <a:br>
              <a:rPr lang="uk-UA" sz="400" dirty="0" smtClean="0">
                <a:solidFill>
                  <a:schemeClr val="tx1"/>
                </a:solidFill>
              </a:rPr>
            </a:br>
            <a:r>
              <a:rPr lang="uk-UA" sz="1600" dirty="0" smtClean="0">
                <a:solidFill>
                  <a:schemeClr val="tx1"/>
                </a:solidFill>
              </a:rPr>
              <a:t>	 </a:t>
            </a:r>
            <a:r>
              <a:rPr lang="uk-UA" sz="1600" b="1" dirty="0" smtClean="0">
                <a:solidFill>
                  <a:schemeClr val="tx1"/>
                </a:solidFill>
              </a:rPr>
              <a:t>Не подано опалення до 16 будинків</a:t>
            </a:r>
            <a:r>
              <a:rPr lang="en-US" sz="1600" b="1" dirty="0" smtClean="0">
                <a:solidFill>
                  <a:schemeClr val="tx1"/>
                </a:solidFill>
              </a:rPr>
              <a:t>:</a:t>
            </a:r>
            <a:r>
              <a:rPr lang="uk-UA" sz="1600" b="1" dirty="0" smtClean="0">
                <a:solidFill>
                  <a:schemeClr val="tx1"/>
                </a:solidFill>
              </a:rPr>
              <a:t> </a:t>
            </a:r>
            <a:br>
              <a:rPr lang="uk-UA" sz="1600" b="1" dirty="0" smtClean="0">
                <a:solidFill>
                  <a:schemeClr val="tx1"/>
                </a:solidFill>
              </a:rPr>
            </a:br>
            <a:r>
              <a:rPr lang="uk-UA" sz="800" dirty="0" smtClean="0">
                <a:solidFill>
                  <a:schemeClr val="tx1"/>
                </a:solidFill>
              </a:rPr>
              <a:t/>
            </a:r>
            <a:br>
              <a:rPr lang="uk-UA" sz="800" dirty="0" smtClean="0">
                <a:solidFill>
                  <a:schemeClr val="tx1"/>
                </a:solidFill>
              </a:rPr>
            </a:br>
            <a:r>
              <a:rPr lang="en-US" sz="1600" dirty="0" smtClean="0">
                <a:solidFill>
                  <a:schemeClr val="tx1"/>
                </a:solidFill>
              </a:rPr>
              <a:t> </a:t>
            </a:r>
            <a:r>
              <a:rPr lang="uk-UA" sz="1600" dirty="0" smtClean="0">
                <a:solidFill>
                  <a:schemeClr val="tx1"/>
                </a:solidFill>
              </a:rPr>
              <a:t>	</a:t>
            </a:r>
            <a:r>
              <a:rPr lang="uk-UA" sz="1600" b="1" dirty="0" smtClean="0">
                <a:solidFill>
                  <a:schemeClr val="tx1"/>
                </a:solidFill>
              </a:rPr>
              <a:t>- від об</a:t>
            </a:r>
            <a:r>
              <a:rPr lang="en-US" sz="1600" b="1" dirty="0" smtClean="0">
                <a:solidFill>
                  <a:schemeClr val="tx1"/>
                </a:solidFill>
              </a:rPr>
              <a:t>’</a:t>
            </a:r>
            <a:r>
              <a:rPr lang="uk-UA" sz="1600" b="1" dirty="0" err="1" smtClean="0">
                <a:solidFill>
                  <a:schemeClr val="tx1"/>
                </a:solidFill>
              </a:rPr>
              <a:t>єктів</a:t>
            </a:r>
            <a:r>
              <a:rPr lang="uk-UA" sz="1600" b="1" dirty="0" smtClean="0">
                <a:solidFill>
                  <a:schemeClr val="tx1"/>
                </a:solidFill>
              </a:rPr>
              <a:t> теплозабезпечення ЛМКП «</a:t>
            </a:r>
            <a:r>
              <a:rPr lang="uk-UA" sz="1600" b="1" dirty="0" err="1" smtClean="0">
                <a:solidFill>
                  <a:schemeClr val="tx1"/>
                </a:solidFill>
              </a:rPr>
              <a:t>Львівтеплоенерго</a:t>
            </a:r>
            <a:r>
              <a:rPr lang="uk-UA" sz="1600" b="1" dirty="0" smtClean="0">
                <a:solidFill>
                  <a:schemeClr val="tx1"/>
                </a:solidFill>
              </a:rPr>
              <a:t>» - 11</a:t>
            </a:r>
            <a:r>
              <a:rPr lang="en-US" sz="1600" b="1" dirty="0" smtClean="0">
                <a:solidFill>
                  <a:schemeClr val="tx1"/>
                </a:solidFill>
              </a:rPr>
              <a:t>:</a:t>
            </a:r>
            <a:r>
              <a:rPr lang="uk-UA" sz="1600" b="1" dirty="0" smtClean="0">
                <a:solidFill>
                  <a:schemeClr val="tx1"/>
                </a:solidFill>
              </a:rPr>
              <a:t/>
            </a:r>
            <a:br>
              <a:rPr lang="uk-UA" sz="1600" b="1" dirty="0" smtClean="0">
                <a:solidFill>
                  <a:schemeClr val="tx1"/>
                </a:solidFill>
              </a:rPr>
            </a:br>
            <a:r>
              <a:rPr lang="uk-UA" sz="1600" b="1" dirty="0" smtClean="0">
                <a:solidFill>
                  <a:schemeClr val="tx1"/>
                </a:solidFill>
              </a:rPr>
              <a:t/>
            </a:r>
            <a:br>
              <a:rPr lang="uk-UA" sz="1600" b="1" dirty="0" smtClean="0">
                <a:solidFill>
                  <a:schemeClr val="tx1"/>
                </a:solidFill>
              </a:rPr>
            </a:br>
            <a:endParaRPr lang="uk-UA" sz="1600" b="1" dirty="0">
              <a:solidFill>
                <a:schemeClr val="tx1"/>
              </a:solidFill>
            </a:endParaRPr>
          </a:p>
        </p:txBody>
      </p:sp>
      <p:graphicFrame>
        <p:nvGraphicFramePr>
          <p:cNvPr id="4" name="Объект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16342870"/>
              </p:ext>
            </p:extLst>
          </p:nvPr>
        </p:nvGraphicFramePr>
        <p:xfrm>
          <a:off x="453922" y="2346960"/>
          <a:ext cx="10703935" cy="4511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0948"/>
                <a:gridCol w="2729076"/>
                <a:gridCol w="3253305"/>
                <a:gridCol w="4120606"/>
              </a:tblGrid>
              <a:tr h="185152">
                <a:tc>
                  <a:txBody>
                    <a:bodyPr/>
                    <a:lstStyle/>
                    <a:p>
                      <a:pPr algn="ctr"/>
                      <a:r>
                        <a:rPr lang="uk-UA" sz="1400" dirty="0" smtClean="0"/>
                        <a:t>№</a:t>
                      </a:r>
                      <a:endParaRPr lang="uk-UA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1400" dirty="0" smtClean="0"/>
                        <a:t>Адреса</a:t>
                      </a:r>
                      <a:endParaRPr lang="uk-UA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1400" dirty="0" smtClean="0"/>
                        <a:t>Балансоутримувач</a:t>
                      </a:r>
                      <a:endParaRPr lang="uk-UA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1400" dirty="0" smtClean="0"/>
                        <a:t>Причина відсутності</a:t>
                      </a:r>
                      <a:r>
                        <a:rPr lang="uk-UA" sz="1400" baseline="0" dirty="0" smtClean="0"/>
                        <a:t> опалення</a:t>
                      </a:r>
                      <a:endParaRPr lang="uk-UA" sz="1400" dirty="0"/>
                    </a:p>
                  </a:txBody>
                  <a:tcPr/>
                </a:tc>
              </a:tr>
              <a:tr h="480696">
                <a:tc>
                  <a:txBody>
                    <a:bodyPr/>
                    <a:lstStyle/>
                    <a:p>
                      <a:r>
                        <a:rPr lang="uk-UA" sz="1400" dirty="0" smtClean="0"/>
                        <a:t>1.</a:t>
                      </a:r>
                      <a:endParaRPr lang="uk-UA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uk-UA" sz="1400" dirty="0" smtClean="0"/>
                        <a:t>вул. Тарнавського, 106а</a:t>
                      </a:r>
                      <a:endParaRPr lang="uk-UA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sz="1400" dirty="0" err="1" smtClean="0"/>
                        <a:t>Гуртожиток</a:t>
                      </a:r>
                      <a:r>
                        <a:rPr lang="ru-RU" sz="1400" dirty="0" smtClean="0"/>
                        <a:t> </a:t>
                      </a:r>
                      <a:r>
                        <a:rPr lang="ru-RU" sz="1400" dirty="0" err="1" smtClean="0"/>
                        <a:t>Львівського</a:t>
                      </a:r>
                      <a:r>
                        <a:rPr lang="ru-RU" sz="1400" dirty="0" smtClean="0"/>
                        <a:t> </a:t>
                      </a:r>
                      <a:r>
                        <a:rPr lang="ru-RU" sz="1400" dirty="0" err="1" smtClean="0"/>
                        <a:t>коледжу</a:t>
                      </a:r>
                      <a:r>
                        <a:rPr lang="ru-RU" sz="1400" dirty="0" smtClean="0"/>
                        <a:t> </a:t>
                      </a:r>
                      <a:r>
                        <a:rPr lang="ru-RU" sz="1400" dirty="0" err="1" smtClean="0"/>
                        <a:t>легкої</a:t>
                      </a:r>
                      <a:r>
                        <a:rPr lang="ru-RU" sz="1400" dirty="0" smtClean="0"/>
                        <a:t> </a:t>
                      </a:r>
                      <a:r>
                        <a:rPr lang="ru-RU" sz="1400" dirty="0" err="1" smtClean="0"/>
                        <a:t>промисловості</a:t>
                      </a:r>
                      <a:endParaRPr lang="uk-UA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uk-UA" sz="1400" dirty="0" smtClean="0"/>
                        <a:t>Борг за теплову енергію</a:t>
                      </a:r>
                      <a:r>
                        <a:rPr lang="uk-UA" sz="1400" baseline="0" dirty="0" smtClean="0"/>
                        <a:t> </a:t>
                      </a:r>
                      <a:r>
                        <a:rPr lang="uk-UA" sz="1400" dirty="0" smtClean="0"/>
                        <a:t>1 240,0 </a:t>
                      </a:r>
                      <a:r>
                        <a:rPr lang="uk-UA" sz="1400" dirty="0" err="1" smtClean="0"/>
                        <a:t>тис.грн</a:t>
                      </a:r>
                      <a:r>
                        <a:rPr lang="uk-UA" sz="1400" dirty="0" smtClean="0"/>
                        <a:t>.</a:t>
                      </a:r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uk-UA" sz="1400" dirty="0" smtClean="0"/>
                        <a:t>2.</a:t>
                      </a:r>
                      <a:endParaRPr lang="uk-UA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uk-UA" sz="1400" dirty="0" smtClean="0"/>
                        <a:t>вул. Наукова, 16 </a:t>
                      </a:r>
                      <a:endParaRPr lang="uk-UA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uk-UA" sz="1400" dirty="0" smtClean="0"/>
                        <a:t>ТОВ</a:t>
                      </a:r>
                      <a:r>
                        <a:rPr lang="uk-UA" sz="1400" baseline="0" dirty="0" smtClean="0"/>
                        <a:t> </a:t>
                      </a:r>
                      <a:r>
                        <a:rPr lang="uk-UA" sz="1400" dirty="0" smtClean="0"/>
                        <a:t>«</a:t>
                      </a:r>
                      <a:r>
                        <a:rPr lang="uk-UA" sz="1400" dirty="0" err="1" smtClean="0"/>
                        <a:t>Львівавтокомплектація</a:t>
                      </a:r>
                      <a:r>
                        <a:rPr lang="uk-UA" sz="1400" dirty="0" smtClean="0"/>
                        <a:t>»</a:t>
                      </a:r>
                      <a:endParaRPr lang="uk-UA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uk-UA" sz="1400" dirty="0" smtClean="0"/>
                        <a:t>Борг за теплову енергію</a:t>
                      </a:r>
                      <a:r>
                        <a:rPr lang="uk-UA" sz="1400" baseline="0" dirty="0" smtClean="0"/>
                        <a:t> </a:t>
                      </a:r>
                      <a:r>
                        <a:rPr lang="uk-UA" sz="1400" dirty="0" smtClean="0"/>
                        <a:t>911,9 </a:t>
                      </a:r>
                      <a:r>
                        <a:rPr lang="uk-UA" sz="1400" dirty="0" err="1" smtClean="0"/>
                        <a:t>тис.грн</a:t>
                      </a:r>
                      <a:r>
                        <a:rPr lang="uk-UA" sz="1400" dirty="0" smtClean="0"/>
                        <a:t>.</a:t>
                      </a:r>
                    </a:p>
                  </a:txBody>
                  <a:tcPr/>
                </a:tc>
              </a:tr>
              <a:tr h="282762">
                <a:tc>
                  <a:txBody>
                    <a:bodyPr/>
                    <a:lstStyle/>
                    <a:p>
                      <a:r>
                        <a:rPr lang="uk-UA" sz="1400" dirty="0" smtClean="0"/>
                        <a:t>3.</a:t>
                      </a:r>
                      <a:endParaRPr lang="uk-UA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uk-UA" sz="1400" dirty="0" smtClean="0"/>
                        <a:t>вул. </a:t>
                      </a:r>
                      <a:r>
                        <a:rPr lang="uk-UA" sz="1400" dirty="0" err="1" smtClean="0"/>
                        <a:t>Кульпарківська</a:t>
                      </a:r>
                      <a:r>
                        <a:rPr lang="uk-UA" sz="1400" dirty="0" smtClean="0"/>
                        <a:t>, 139</a:t>
                      </a:r>
                      <a:endParaRPr lang="uk-UA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uk-UA" sz="1400" dirty="0" smtClean="0"/>
                        <a:t>ТОВ «</a:t>
                      </a:r>
                      <a:r>
                        <a:rPr lang="uk-UA" sz="1400" dirty="0" err="1" smtClean="0"/>
                        <a:t>Львівавтокомплектація</a:t>
                      </a:r>
                      <a:r>
                        <a:rPr lang="uk-UA" sz="1400" dirty="0" smtClean="0"/>
                        <a:t>»</a:t>
                      </a:r>
                      <a:endParaRPr lang="uk-UA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uk-UA" sz="1400" dirty="0" smtClean="0"/>
                        <a:t>Борг за теплову енергію</a:t>
                      </a:r>
                      <a:r>
                        <a:rPr lang="uk-UA" sz="1400" baseline="0" dirty="0" smtClean="0"/>
                        <a:t> </a:t>
                      </a:r>
                      <a:r>
                        <a:rPr lang="uk-UA" sz="1400" dirty="0" smtClean="0"/>
                        <a:t>262,3 </a:t>
                      </a:r>
                      <a:r>
                        <a:rPr lang="uk-UA" sz="1400" dirty="0" err="1" smtClean="0"/>
                        <a:t>тис.грн</a:t>
                      </a:r>
                      <a:r>
                        <a:rPr lang="uk-UA" sz="1400" dirty="0" smtClean="0"/>
                        <a:t>.</a:t>
                      </a:r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uk-UA" sz="1400" dirty="0" smtClean="0"/>
                        <a:t>4.</a:t>
                      </a:r>
                      <a:endParaRPr lang="uk-UA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uk-UA" sz="1400" dirty="0" smtClean="0"/>
                        <a:t>вул. В. Великого, 16</a:t>
                      </a:r>
                      <a:endParaRPr lang="uk-UA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uk-UA" sz="1400" dirty="0" smtClean="0"/>
                        <a:t>ТОВ «</a:t>
                      </a:r>
                      <a:r>
                        <a:rPr lang="uk-UA" sz="1400" dirty="0" err="1" smtClean="0"/>
                        <a:t>Львівавтокомплектація</a:t>
                      </a:r>
                      <a:r>
                        <a:rPr lang="uk-UA" sz="1400" dirty="0" smtClean="0"/>
                        <a:t>»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uk-UA" sz="1400" dirty="0" smtClean="0"/>
                        <a:t>Борг за теплову енергію 235,1 </a:t>
                      </a:r>
                      <a:r>
                        <a:rPr lang="uk-UA" sz="1400" dirty="0" err="1" smtClean="0"/>
                        <a:t>тис.грн</a:t>
                      </a:r>
                      <a:r>
                        <a:rPr lang="uk-UA" sz="1400" dirty="0" smtClean="0"/>
                        <a:t>.</a:t>
                      </a:r>
                    </a:p>
                  </a:txBody>
                  <a:tcPr/>
                </a:tc>
              </a:tr>
              <a:tr h="282762">
                <a:tc>
                  <a:txBody>
                    <a:bodyPr/>
                    <a:lstStyle/>
                    <a:p>
                      <a:r>
                        <a:rPr lang="uk-UA" sz="1400" dirty="0" smtClean="0"/>
                        <a:t>5.</a:t>
                      </a:r>
                      <a:endParaRPr lang="uk-UA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uk-UA" sz="1400" dirty="0" smtClean="0"/>
                        <a:t>вул. Панча, 18-б</a:t>
                      </a:r>
                      <a:endParaRPr lang="uk-UA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uk-UA" sz="1400" dirty="0" smtClean="0"/>
                        <a:t>ОСББ «Добрий </a:t>
                      </a:r>
                      <a:r>
                        <a:rPr lang="uk-UA" sz="1400" dirty="0" err="1" smtClean="0"/>
                        <a:t>газда</a:t>
                      </a:r>
                      <a:r>
                        <a:rPr lang="uk-UA" sz="1400" dirty="0" smtClean="0"/>
                        <a:t>»</a:t>
                      </a:r>
                      <a:endParaRPr lang="uk-UA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uk-UA" sz="1400" dirty="0" smtClean="0"/>
                        <a:t>Борг за теплову енергію</a:t>
                      </a:r>
                      <a:r>
                        <a:rPr lang="uk-UA" sz="1400" baseline="0" dirty="0" smtClean="0"/>
                        <a:t> </a:t>
                      </a:r>
                      <a:r>
                        <a:rPr lang="uk-UA" sz="1400" dirty="0" smtClean="0"/>
                        <a:t>194,7 </a:t>
                      </a:r>
                      <a:r>
                        <a:rPr lang="uk-UA" sz="1400" dirty="0" err="1" smtClean="0"/>
                        <a:t>тис.грн</a:t>
                      </a:r>
                      <a:r>
                        <a:rPr lang="uk-UA" sz="1400" dirty="0" smtClean="0"/>
                        <a:t>.</a:t>
                      </a:r>
                      <a:endParaRPr lang="uk-UA" sz="1400" dirty="0"/>
                    </a:p>
                  </a:txBody>
                  <a:tcPr/>
                </a:tc>
              </a:tr>
              <a:tr h="282762">
                <a:tc>
                  <a:txBody>
                    <a:bodyPr/>
                    <a:lstStyle/>
                    <a:p>
                      <a:r>
                        <a:rPr lang="uk-UA" sz="1400" dirty="0" smtClean="0"/>
                        <a:t>6.</a:t>
                      </a:r>
                      <a:endParaRPr lang="uk-UA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uk-UA" sz="1400" dirty="0" smtClean="0"/>
                        <a:t>вул. Мазепи, 16</a:t>
                      </a:r>
                      <a:endParaRPr lang="uk-UA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uk-UA" sz="1400" dirty="0" smtClean="0"/>
                        <a:t>ОСББ «Агат»</a:t>
                      </a:r>
                      <a:endParaRPr lang="uk-UA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uk-UA" sz="1400" dirty="0" smtClean="0"/>
                        <a:t>Борг за теплову енергію 164,0 </a:t>
                      </a:r>
                      <a:r>
                        <a:rPr lang="uk-UA" sz="1400" dirty="0" err="1" smtClean="0"/>
                        <a:t>тис.грн</a:t>
                      </a:r>
                      <a:r>
                        <a:rPr lang="uk-UA" sz="1400" dirty="0" smtClean="0"/>
                        <a:t>.</a:t>
                      </a:r>
                    </a:p>
                  </a:txBody>
                  <a:tcPr/>
                </a:tc>
              </a:tr>
              <a:tr h="282762">
                <a:tc>
                  <a:txBody>
                    <a:bodyPr/>
                    <a:lstStyle/>
                    <a:p>
                      <a:r>
                        <a:rPr lang="uk-UA" sz="1400" dirty="0" smtClean="0"/>
                        <a:t>7.</a:t>
                      </a:r>
                      <a:endParaRPr lang="uk-UA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uk-UA" sz="1400" dirty="0" smtClean="0"/>
                        <a:t>вул. Лінкольна, 23а</a:t>
                      </a:r>
                      <a:endParaRPr lang="uk-UA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uk-UA" sz="1400" dirty="0" smtClean="0"/>
                        <a:t>ОСББ «Лінкольна, 23а»</a:t>
                      </a:r>
                      <a:endParaRPr lang="uk-UA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uk-UA" sz="1400" dirty="0" smtClean="0"/>
                        <a:t>Борг за теплову енергію 163,4 </a:t>
                      </a:r>
                      <a:r>
                        <a:rPr lang="uk-UA" sz="1400" dirty="0" err="1" smtClean="0"/>
                        <a:t>тис.грн</a:t>
                      </a:r>
                      <a:r>
                        <a:rPr lang="uk-UA" sz="1400" dirty="0" smtClean="0"/>
                        <a:t>. </a:t>
                      </a:r>
                      <a:endParaRPr lang="uk-UA" sz="1400" dirty="0"/>
                    </a:p>
                  </a:txBody>
                  <a:tcPr/>
                </a:tc>
              </a:tr>
              <a:tr h="282762">
                <a:tc>
                  <a:txBody>
                    <a:bodyPr/>
                    <a:lstStyle/>
                    <a:p>
                      <a:r>
                        <a:rPr lang="uk-UA" sz="1400" dirty="0" smtClean="0"/>
                        <a:t>8.</a:t>
                      </a:r>
                      <a:endParaRPr lang="uk-UA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uk-UA" sz="1400" dirty="0" smtClean="0"/>
                        <a:t>вул. </a:t>
                      </a:r>
                      <a:r>
                        <a:rPr lang="uk-UA" sz="1400" dirty="0" err="1" smtClean="0"/>
                        <a:t>Сихівська</a:t>
                      </a:r>
                      <a:r>
                        <a:rPr lang="uk-UA" sz="1400" dirty="0" smtClean="0"/>
                        <a:t>, 8</a:t>
                      </a:r>
                      <a:endParaRPr lang="uk-UA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uk-UA" sz="1400" dirty="0" smtClean="0"/>
                        <a:t>ЛКП «Стимул-</a:t>
                      </a:r>
                      <a:r>
                        <a:rPr lang="uk-UA" sz="1400" dirty="0" err="1" smtClean="0"/>
                        <a:t>Сихів</a:t>
                      </a:r>
                      <a:r>
                        <a:rPr lang="uk-UA" sz="1400" dirty="0" smtClean="0"/>
                        <a:t>»</a:t>
                      </a:r>
                      <a:endParaRPr lang="uk-UA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uk-UA" sz="1400" dirty="0" smtClean="0"/>
                        <a:t>Заміна лічильника теплової енергії</a:t>
                      </a:r>
                      <a:endParaRPr lang="uk-UA" sz="1400" dirty="0"/>
                    </a:p>
                  </a:txBody>
                  <a:tcPr/>
                </a:tc>
              </a:tr>
              <a:tr h="193766">
                <a:tc>
                  <a:txBody>
                    <a:bodyPr/>
                    <a:lstStyle/>
                    <a:p>
                      <a:r>
                        <a:rPr lang="uk-UA" sz="1400" dirty="0" smtClean="0"/>
                        <a:t>9.</a:t>
                      </a:r>
                      <a:endParaRPr lang="uk-UA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uk-UA" sz="1400" dirty="0" smtClean="0"/>
                        <a:t>вул. Литвиненка, 9 </a:t>
                      </a:r>
                      <a:endParaRPr lang="uk-UA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uk-UA" sz="1400" dirty="0" smtClean="0"/>
                        <a:t>ЖБК «Медик-1»</a:t>
                      </a:r>
                      <a:endParaRPr lang="uk-UA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uk-UA" sz="1400" dirty="0" smtClean="0"/>
                        <a:t>Ремонт </a:t>
                      </a:r>
                      <a:r>
                        <a:rPr lang="uk-UA" sz="1400" baseline="0" dirty="0" err="1" smtClean="0"/>
                        <a:t>внутрішньобудинкової</a:t>
                      </a:r>
                      <a:r>
                        <a:rPr lang="uk-UA" sz="1400" baseline="0" dirty="0" smtClean="0"/>
                        <a:t> системи опалення</a:t>
                      </a:r>
                      <a:endParaRPr lang="uk-UA" sz="1400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uk-UA" sz="1400" dirty="0" smtClean="0"/>
                        <a:t>10. </a:t>
                      </a:r>
                      <a:endParaRPr lang="uk-UA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uk-UA" sz="1400" dirty="0" smtClean="0"/>
                        <a:t>вул. Мазепи, 27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uk-UA" sz="1400" dirty="0" smtClean="0"/>
                        <a:t>ЛКП «Північне-411»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uk-UA" sz="1400" dirty="0" smtClean="0"/>
                        <a:t>Порив </a:t>
                      </a:r>
                      <a:r>
                        <a:rPr lang="uk-UA" sz="1400" baseline="0" dirty="0" err="1" smtClean="0"/>
                        <a:t>внутрішньобудинкової</a:t>
                      </a:r>
                      <a:r>
                        <a:rPr lang="uk-UA" sz="1400" baseline="0" dirty="0" smtClean="0"/>
                        <a:t> системи опалення в ж/б на вул. Миколайчука, 2</a:t>
                      </a:r>
                      <a:endParaRPr lang="uk-UA" sz="1400" dirty="0" smtClean="0"/>
                    </a:p>
                  </a:txBody>
                  <a:tcPr/>
                </a:tc>
              </a:tr>
              <a:tr h="480696">
                <a:tc>
                  <a:txBody>
                    <a:bodyPr/>
                    <a:lstStyle/>
                    <a:p>
                      <a:r>
                        <a:rPr lang="uk-UA" sz="1400" dirty="0" smtClean="0"/>
                        <a:t>11. </a:t>
                      </a:r>
                      <a:endParaRPr lang="uk-UA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uk-UA" sz="1400" dirty="0" smtClean="0"/>
                        <a:t>вул. Миколайчука, 2</a:t>
                      </a:r>
                      <a:endParaRPr lang="uk-UA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uk-UA" sz="1400" dirty="0" smtClean="0"/>
                        <a:t>ЛКП «Під Голоском-411»</a:t>
                      </a:r>
                      <a:endParaRPr lang="uk-UA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uk-UA" sz="1400" dirty="0" smtClean="0"/>
                        <a:t>Порив </a:t>
                      </a:r>
                      <a:r>
                        <a:rPr lang="uk-UA" sz="1400" baseline="0" dirty="0" err="1" smtClean="0"/>
                        <a:t>внутрішньобудинкової</a:t>
                      </a:r>
                      <a:r>
                        <a:rPr lang="uk-UA" sz="1400" baseline="0" dirty="0" smtClean="0"/>
                        <a:t> системи опалення в ж/б на вул. Миколайчука, 2</a:t>
                      </a:r>
                      <a:endParaRPr lang="uk-UA" sz="1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72251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595735" y="234811"/>
            <a:ext cx="9627632" cy="348342"/>
          </a:xfrm>
        </p:spPr>
        <p:txBody>
          <a:bodyPr>
            <a:noAutofit/>
          </a:bodyPr>
          <a:lstStyle/>
          <a:p>
            <a:r>
              <a:rPr lang="uk-UA" sz="1600" dirty="0" smtClean="0">
                <a:solidFill>
                  <a:schemeClr val="tx1"/>
                </a:solidFill>
              </a:rPr>
              <a:t>- </a:t>
            </a:r>
            <a:r>
              <a:rPr lang="uk-UA" sz="1600" b="1" dirty="0" smtClean="0">
                <a:solidFill>
                  <a:schemeClr val="tx1"/>
                </a:solidFill>
              </a:rPr>
              <a:t>не подано опалення від відомчих джерел теплової енергії - 4</a:t>
            </a:r>
            <a:r>
              <a:rPr lang="en-US" sz="1600" b="1" dirty="0" smtClean="0">
                <a:solidFill>
                  <a:schemeClr val="tx1"/>
                </a:solidFill>
              </a:rPr>
              <a:t>:</a:t>
            </a:r>
            <a:r>
              <a:rPr lang="uk-UA" sz="1600" b="1" dirty="0" smtClean="0">
                <a:solidFill>
                  <a:schemeClr val="tx1"/>
                </a:solidFill>
              </a:rPr>
              <a:t> </a:t>
            </a:r>
            <a:endParaRPr lang="uk-UA" sz="1600" b="1" dirty="0">
              <a:solidFill>
                <a:schemeClr val="tx1"/>
              </a:solidFill>
            </a:endParaRPr>
          </a:p>
        </p:txBody>
      </p:sp>
      <p:graphicFrame>
        <p:nvGraphicFramePr>
          <p:cNvPr id="4" name="Объект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6502704"/>
              </p:ext>
            </p:extLst>
          </p:nvPr>
        </p:nvGraphicFramePr>
        <p:xfrm>
          <a:off x="0" y="792692"/>
          <a:ext cx="12191999" cy="302544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5066"/>
                <a:gridCol w="2640391"/>
                <a:gridCol w="1817914"/>
                <a:gridCol w="6988628"/>
              </a:tblGrid>
              <a:tr h="605089">
                <a:tc>
                  <a:txBody>
                    <a:bodyPr/>
                    <a:lstStyle/>
                    <a:p>
                      <a:pPr algn="ctr"/>
                      <a:r>
                        <a:rPr lang="uk-UA" sz="1400" dirty="0" smtClean="0"/>
                        <a:t>№</a:t>
                      </a:r>
                      <a:r>
                        <a:rPr lang="uk-UA" sz="1400" baseline="0" dirty="0" smtClean="0"/>
                        <a:t> п/п</a:t>
                      </a:r>
                      <a:endParaRPr lang="uk-UA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1400" dirty="0" smtClean="0"/>
                        <a:t>Адреса</a:t>
                      </a:r>
                      <a:endParaRPr lang="uk-UA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1400" dirty="0" smtClean="0"/>
                        <a:t>Балансоутримувач</a:t>
                      </a:r>
                      <a:endParaRPr lang="uk-UA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1400" dirty="0" smtClean="0"/>
                        <a:t>Причина відсутності</a:t>
                      </a:r>
                      <a:r>
                        <a:rPr lang="uk-UA" sz="1400" baseline="0" dirty="0" smtClean="0"/>
                        <a:t> опалення</a:t>
                      </a:r>
                      <a:endParaRPr lang="uk-UA" sz="1400" dirty="0"/>
                    </a:p>
                  </a:txBody>
                  <a:tcPr/>
                </a:tc>
              </a:tr>
              <a:tr h="605089">
                <a:tc>
                  <a:txBody>
                    <a:bodyPr/>
                    <a:lstStyle/>
                    <a:p>
                      <a:r>
                        <a:rPr lang="uk-UA" sz="1400" dirty="0" smtClean="0"/>
                        <a:t>1.</a:t>
                      </a:r>
                      <a:endParaRPr lang="uk-UA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uk-UA" sz="1400" dirty="0" smtClean="0"/>
                        <a:t>вул. </a:t>
                      </a:r>
                      <a:r>
                        <a:rPr lang="uk-UA" sz="1400" dirty="0" err="1" smtClean="0"/>
                        <a:t>Тершаківців</a:t>
                      </a:r>
                      <a:r>
                        <a:rPr lang="uk-UA" sz="1400" dirty="0" smtClean="0"/>
                        <a:t>,</a:t>
                      </a:r>
                      <a:r>
                        <a:rPr lang="uk-UA" sz="1400" baseline="0" dirty="0" smtClean="0"/>
                        <a:t> 1</a:t>
                      </a:r>
                      <a:endParaRPr lang="uk-UA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uk-UA" sz="1400" dirty="0" smtClean="0"/>
                        <a:t>ЛКП № 500</a:t>
                      </a:r>
                      <a:endParaRPr lang="uk-UA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uk-UA" sz="1400" dirty="0" smtClean="0"/>
                        <a:t>Будинки готові отримати теплоносій. Завершуються ремонтні роботи з реконструкції котельні </a:t>
                      </a:r>
                      <a:r>
                        <a:rPr lang="uk-UA" sz="1400" dirty="0" err="1" smtClean="0"/>
                        <a:t>Ветакадемії</a:t>
                      </a:r>
                      <a:r>
                        <a:rPr lang="uk-UA" sz="1400" dirty="0" smtClean="0"/>
                        <a:t> з переведення її на альтернативне паливо.</a:t>
                      </a:r>
                    </a:p>
                  </a:txBody>
                  <a:tcPr/>
                </a:tc>
              </a:tr>
              <a:tr h="605089">
                <a:tc>
                  <a:txBody>
                    <a:bodyPr/>
                    <a:lstStyle/>
                    <a:p>
                      <a:r>
                        <a:rPr lang="uk-UA" sz="1400" dirty="0" smtClean="0"/>
                        <a:t>2.</a:t>
                      </a:r>
                      <a:endParaRPr lang="uk-UA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uk-UA" sz="1400" dirty="0" smtClean="0"/>
                        <a:t>вул. </a:t>
                      </a:r>
                      <a:r>
                        <a:rPr lang="uk-UA" sz="1400" dirty="0" err="1" smtClean="0"/>
                        <a:t>Тершаківців</a:t>
                      </a:r>
                      <a:r>
                        <a:rPr lang="uk-UA" sz="1400" dirty="0" smtClean="0"/>
                        <a:t>,</a:t>
                      </a:r>
                      <a:r>
                        <a:rPr lang="uk-UA" sz="1400" baseline="0" dirty="0" smtClean="0"/>
                        <a:t> 2</a:t>
                      </a:r>
                      <a:endParaRPr lang="uk-UA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uk-UA" sz="1400" dirty="0" smtClean="0"/>
                        <a:t>ЛКП № 503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uk-UA" sz="1400" dirty="0" smtClean="0"/>
                        <a:t>Будинки готові отримати теплоносій. Завершуються ремонтні роботи з реконструкції котельні </a:t>
                      </a:r>
                      <a:r>
                        <a:rPr lang="uk-UA" sz="1400" dirty="0" err="1" smtClean="0"/>
                        <a:t>Ветакадемії</a:t>
                      </a:r>
                      <a:r>
                        <a:rPr lang="uk-UA" sz="1400" dirty="0" smtClean="0"/>
                        <a:t> з переведення її на альтернативне паливо.</a:t>
                      </a:r>
                    </a:p>
                  </a:txBody>
                  <a:tcPr/>
                </a:tc>
              </a:tr>
              <a:tr h="605089">
                <a:tc>
                  <a:txBody>
                    <a:bodyPr/>
                    <a:lstStyle/>
                    <a:p>
                      <a:r>
                        <a:rPr lang="uk-UA" sz="1400" dirty="0" smtClean="0"/>
                        <a:t>3.</a:t>
                      </a:r>
                      <a:endParaRPr lang="uk-UA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uk-UA" sz="1400" dirty="0" smtClean="0"/>
                        <a:t>вул. Рильського, 10</a:t>
                      </a:r>
                      <a:endParaRPr lang="uk-UA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uk-UA" sz="1400" dirty="0" smtClean="0"/>
                        <a:t>ЛКП № 500</a:t>
                      </a:r>
                      <a:endParaRPr lang="uk-UA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uk-UA" sz="1400" dirty="0" smtClean="0"/>
                        <a:t>Будинки готові отримати теплоносій. Завершуються ремонтні роботи з реконструкції котельні </a:t>
                      </a:r>
                      <a:r>
                        <a:rPr lang="uk-UA" sz="1400" dirty="0" err="1" smtClean="0"/>
                        <a:t>Ветакадемії</a:t>
                      </a:r>
                      <a:r>
                        <a:rPr lang="uk-UA" sz="1400" dirty="0" smtClean="0"/>
                        <a:t> з переведення її на альтернативне паливо.</a:t>
                      </a:r>
                    </a:p>
                  </a:txBody>
                  <a:tcPr/>
                </a:tc>
              </a:tr>
              <a:tr h="605089">
                <a:tc>
                  <a:txBody>
                    <a:bodyPr/>
                    <a:lstStyle/>
                    <a:p>
                      <a:r>
                        <a:rPr lang="uk-UA" sz="1400" dirty="0" smtClean="0"/>
                        <a:t>4.</a:t>
                      </a:r>
                      <a:endParaRPr lang="uk-UA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uk-UA" sz="1400" dirty="0" smtClean="0"/>
                        <a:t>вул. </a:t>
                      </a:r>
                      <a:r>
                        <a:rPr lang="uk-UA" sz="1400" dirty="0" err="1" smtClean="0"/>
                        <a:t>Туган-Бараноського</a:t>
                      </a:r>
                      <a:r>
                        <a:rPr lang="uk-UA" sz="1400" dirty="0" smtClean="0"/>
                        <a:t>, 9а</a:t>
                      </a:r>
                      <a:endParaRPr lang="uk-UA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uk-UA" sz="1400" dirty="0" smtClean="0"/>
                        <a:t>ЛКП №</a:t>
                      </a:r>
                      <a:r>
                        <a:rPr lang="uk-UA" sz="1400" baseline="0" dirty="0" smtClean="0"/>
                        <a:t> </a:t>
                      </a:r>
                      <a:r>
                        <a:rPr lang="uk-UA" sz="1400" dirty="0" smtClean="0"/>
                        <a:t>503</a:t>
                      </a:r>
                      <a:endParaRPr lang="uk-UA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uk-UA" sz="1400" dirty="0" smtClean="0"/>
                        <a:t>Будинки готові отримати теплоносій. Завершуються ремонтні роботи з реконструкції котельні </a:t>
                      </a:r>
                      <a:r>
                        <a:rPr lang="uk-UA" sz="1400" dirty="0" err="1" smtClean="0"/>
                        <a:t>Ветакадемії</a:t>
                      </a:r>
                      <a:r>
                        <a:rPr lang="uk-UA" sz="1400" dirty="0" smtClean="0"/>
                        <a:t> з переведення її на альтернативне паливо.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Заголовок 1"/>
          <p:cNvSpPr txBox="1">
            <a:spLocks/>
          </p:cNvSpPr>
          <p:nvPr/>
        </p:nvSpPr>
        <p:spPr>
          <a:xfrm>
            <a:off x="2422853" y="4467021"/>
            <a:ext cx="9627632" cy="34834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uk-UA" sz="1600" b="1" dirty="0" smtClean="0">
                <a:solidFill>
                  <a:schemeClr val="tx1"/>
                </a:solidFill>
              </a:rPr>
              <a:t>- </a:t>
            </a:r>
            <a:r>
              <a:rPr lang="uk-UA" sz="1600" b="1" dirty="0">
                <a:solidFill>
                  <a:schemeClr val="tx1"/>
                </a:solidFill>
              </a:rPr>
              <a:t>в</a:t>
            </a:r>
            <a:r>
              <a:rPr lang="uk-UA" sz="1600" b="1" dirty="0" smtClean="0">
                <a:solidFill>
                  <a:schemeClr val="tx1"/>
                </a:solidFill>
              </a:rPr>
              <a:t>ідмова балансоутримувачів від подачі опалення</a:t>
            </a:r>
            <a:r>
              <a:rPr lang="en-US" sz="1600" b="1" dirty="0" smtClean="0">
                <a:solidFill>
                  <a:schemeClr val="tx1"/>
                </a:solidFill>
              </a:rPr>
              <a:t> - 1</a:t>
            </a:r>
            <a:r>
              <a:rPr lang="en-US" sz="2000" b="1" dirty="0" smtClean="0">
                <a:solidFill>
                  <a:schemeClr val="tx1"/>
                </a:solidFill>
              </a:rPr>
              <a:t>:</a:t>
            </a:r>
            <a:endParaRPr lang="uk-UA" sz="2000" b="1" dirty="0">
              <a:solidFill>
                <a:schemeClr val="tx1"/>
              </a:solidFill>
            </a:endParaRPr>
          </a:p>
        </p:txBody>
      </p:sp>
      <p:graphicFrame>
        <p:nvGraphicFramePr>
          <p:cNvPr id="6" name="Объект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89366954"/>
              </p:ext>
            </p:extLst>
          </p:nvPr>
        </p:nvGraphicFramePr>
        <p:xfrm>
          <a:off x="31368" y="5199073"/>
          <a:ext cx="12191999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5066"/>
                <a:gridCol w="2438401"/>
                <a:gridCol w="1898896"/>
                <a:gridCol w="7109636"/>
              </a:tblGrid>
              <a:tr h="279678">
                <a:tc>
                  <a:txBody>
                    <a:bodyPr/>
                    <a:lstStyle/>
                    <a:p>
                      <a:pPr algn="ctr"/>
                      <a:r>
                        <a:rPr lang="uk-UA" sz="1400" dirty="0" smtClean="0"/>
                        <a:t>№</a:t>
                      </a:r>
                      <a:r>
                        <a:rPr lang="uk-UA" sz="1400" baseline="0" dirty="0" smtClean="0"/>
                        <a:t> п/п</a:t>
                      </a:r>
                      <a:endParaRPr lang="uk-UA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1400" dirty="0" smtClean="0"/>
                        <a:t>Адреса</a:t>
                      </a:r>
                      <a:endParaRPr lang="uk-UA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1400" dirty="0" smtClean="0"/>
                        <a:t>Балансоутримувач</a:t>
                      </a:r>
                      <a:endParaRPr lang="uk-UA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uk-UA" sz="1400" dirty="0" smtClean="0"/>
                        <a:t>Причина відсутності</a:t>
                      </a:r>
                      <a:r>
                        <a:rPr lang="uk-UA" sz="1400" baseline="0" dirty="0" smtClean="0"/>
                        <a:t> опалення</a:t>
                      </a:r>
                      <a:endParaRPr lang="uk-UA" sz="1400" dirty="0"/>
                    </a:p>
                  </a:txBody>
                  <a:tcPr/>
                </a:tc>
              </a:tr>
              <a:tr h="325727">
                <a:tc>
                  <a:txBody>
                    <a:bodyPr/>
                    <a:lstStyle/>
                    <a:p>
                      <a:r>
                        <a:rPr lang="en-US" sz="1400" dirty="0" smtClean="0"/>
                        <a:t>1</a:t>
                      </a:r>
                      <a:endParaRPr lang="uk-UA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uk-UA" sz="1400" dirty="0" smtClean="0"/>
                        <a:t>вул. Наукова, 41</a:t>
                      </a:r>
                      <a:endParaRPr lang="uk-UA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uk-UA" sz="1400" dirty="0" smtClean="0"/>
                        <a:t>ЖБК</a:t>
                      </a:r>
                      <a:r>
                        <a:rPr lang="uk-UA" sz="1400" baseline="0" dirty="0" smtClean="0"/>
                        <a:t>-121</a:t>
                      </a:r>
                      <a:endParaRPr lang="uk-UA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uk-UA" sz="1400" dirty="0" smtClean="0"/>
                        <a:t>Відмовляються брати тепло черес плюсову температуру та економію енергоресурсів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06723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Грань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lesStrategy_FacetGreenTheme_16x9_TP103418064" id="{D87256E1-9872-493E-B720-92FCF51AA491}" vid="{31F67606-90CF-4D61-9B50-ABDC4CD7DD71}"/>
    </a:ext>
  </a:extLst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A6836B0F-2395-43B9-BBEF-90A78CA70F2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Презентация стратегии продаж, тема с фасетным оформлением (широкоэкранная)</Template>
  <TotalTime>473</TotalTime>
  <Words>383</Words>
  <Application>Microsoft Office PowerPoint</Application>
  <PresentationFormat>Широкоэкранный</PresentationFormat>
  <Paragraphs>79</Paragraphs>
  <Slides>2</Slides>
  <Notes>0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4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2</vt:i4>
      </vt:variant>
    </vt:vector>
  </HeadingPairs>
  <TitlesOfParts>
    <vt:vector size="7" baseType="lpstr">
      <vt:lpstr>Arial</vt:lpstr>
      <vt:lpstr>Calibri</vt:lpstr>
      <vt:lpstr>Trebuchet MS</vt:lpstr>
      <vt:lpstr>Wingdings 3</vt:lpstr>
      <vt:lpstr>Грань</vt:lpstr>
      <vt:lpstr>   Відповідно до розпорядження міського голови від 10.10.2017р. у м.Львові з 23.10.2017р. відновлено опалювальний сезон 2017-2018рр.      Станом на 09.00 год. 25.10.2017р. в роботу запущено всі котельні ЛМКП «Львівтеплоенерго» і ЛКП «Залізничнетеплоенерго» та подано опалення до всіх шкіл і дитячих навчальних закладів.     По місту з 2156 ж/б подано опалення до 2140 ж/б (99,3%).       Не подано опалення до 16 будинків:     - від об’єктів теплозабезпечення ЛМКП «Львівтеплоенерго» - 11:  </vt:lpstr>
      <vt:lpstr>- не подано опалення від відомчих джерел теплової енергії - 4: </vt:lpstr>
    </vt:vector>
  </TitlesOfParts>
  <Company>SPecialiST RePack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Департамент житлового господарства та інфраструктури</dc:title>
  <dc:creator>Солтис Сергій</dc:creator>
  <cp:keywords/>
  <cp:lastModifiedBy>Салашник Павло</cp:lastModifiedBy>
  <cp:revision>44</cp:revision>
  <cp:lastPrinted>2017-10-25T05:22:02Z</cp:lastPrinted>
  <dcterms:created xsi:type="dcterms:W3CDTF">2017-06-27T07:10:23Z</dcterms:created>
  <dcterms:modified xsi:type="dcterms:W3CDTF">2017-10-25T06:48:41Z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TC034180659991</vt:lpwstr>
  </property>
</Properties>
</file>