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14" r:id="rId3"/>
    <p:sldId id="303" r:id="rId4"/>
    <p:sldId id="312" r:id="rId5"/>
    <p:sldId id="304" r:id="rId6"/>
    <p:sldId id="313" r:id="rId7"/>
    <p:sldId id="30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5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EF8AE-319E-4781-AE38-33BB6F6AB24C}" type="datetimeFigureOut">
              <a:rPr lang="ru-RU" smtClean="0"/>
              <a:pPr/>
              <a:t>21.06.2017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0CC7A-14E6-43B8-9C00-B376CD244A1B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084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8B2E104-64B0-4284-9C86-A3D560B8A888}" type="slidenum">
              <a:rPr lang="uk-UA" altLang="uk-UA">
                <a:solidFill>
                  <a:prstClr val="black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uk-UA" altLang="uk-UA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69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6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5" name="Прямокутник 7"/>
          <p:cNvSpPr/>
          <p:nvPr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6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кутник 6"/>
          <p:cNvSpPr/>
          <p:nvPr userDrawn="1"/>
        </p:nvSpPr>
        <p:spPr>
          <a:xfrm>
            <a:off x="0" y="-38100"/>
            <a:ext cx="9144000" cy="6896100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8" name="Прямокутник 7"/>
          <p:cNvSpPr/>
          <p:nvPr userDrawn="1"/>
        </p:nvSpPr>
        <p:spPr>
          <a:xfrm>
            <a:off x="5697538" y="1209675"/>
            <a:ext cx="3554412" cy="1858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9" name="Рисунок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076" y="1539875"/>
            <a:ext cx="2632075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97124" y="3070692"/>
            <a:ext cx="3446876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5697124" y="4540715"/>
            <a:ext cx="3446876" cy="131596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dirty="0" smtClean="0"/>
              <a:t>Зразок підзаголовка</a:t>
            </a:r>
            <a:endParaRPr lang="uk-UA" dirty="0"/>
          </a:p>
        </p:txBody>
      </p:sp>
      <p:sp>
        <p:nvSpPr>
          <p:cNvPr id="10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21046-80FA-4388-913C-FA88F20178E7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21.06.2017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DF522-8743-4792-B472-C523F36B0B60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122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6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4" name="Прямокутник 7"/>
          <p:cNvSpPr/>
          <p:nvPr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5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906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кутник 23"/>
          <p:cNvSpPr/>
          <p:nvPr userDrawn="1"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8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2186735" y="1493785"/>
            <a:ext cx="5895655" cy="1317302"/>
          </a:xfrm>
        </p:spPr>
        <p:txBody>
          <a:bodyPr>
            <a:noAutofit/>
          </a:bodyPr>
          <a:lstStyle>
            <a:lvl1pPr algn="l">
              <a:defRPr sz="3400">
                <a:solidFill>
                  <a:schemeClr val="tx1"/>
                </a:solidFill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9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3B4C39F2-1DD5-409D-A986-7D2C1C31E68E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21.06.2017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E4BBAF33-1813-4931-A598-9E0E68EFBF59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uk-U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77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6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5" name="Прямокутник 7"/>
          <p:cNvSpPr/>
          <p:nvPr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6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кутник 13"/>
          <p:cNvSpPr/>
          <p:nvPr userDrawn="1"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8" name="Прямокутник 10"/>
          <p:cNvSpPr/>
          <p:nvPr userDrawn="1"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9" name="Рисунок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1700" y="137320"/>
            <a:ext cx="6583338" cy="951421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tx1"/>
                </a:solidFill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871700" y="1600202"/>
            <a:ext cx="6815100" cy="4525963"/>
          </a:xfrm>
        </p:spPr>
        <p:txBody>
          <a:bodyPr>
            <a:normAutofit/>
          </a:bodyPr>
          <a:lstStyle>
            <a:lvl1pPr marL="342900" indent="-342900">
              <a:buClr>
                <a:srgbClr val="23409D"/>
              </a:buClr>
              <a:buFont typeface="Wingdings 3" pitchFamily="18" charset="2"/>
              <a:buChar char=""/>
              <a:defRPr sz="1800">
                <a:latin typeface="municipal_lviv_106" pitchFamily="50" charset="0"/>
              </a:defRPr>
            </a:lvl1pPr>
            <a:lvl2pPr>
              <a:defRPr sz="1800">
                <a:latin typeface="municipal_lviv_106" pitchFamily="50" charset="0"/>
              </a:defRPr>
            </a:lvl2pPr>
            <a:lvl3pPr>
              <a:defRPr sz="1800">
                <a:latin typeface="municipal_lviv_106" pitchFamily="50" charset="0"/>
              </a:defRPr>
            </a:lvl3pPr>
            <a:lvl4pPr>
              <a:defRPr sz="1800">
                <a:latin typeface="municipal_lviv_106" pitchFamily="50" charset="0"/>
              </a:defRPr>
            </a:lvl4pPr>
            <a:lvl5pPr>
              <a:defRPr sz="1800">
                <a:latin typeface="municipal_lviv_106" pitchFamily="50" charset="0"/>
              </a:defRPr>
            </a:lvl5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10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7C942-28E2-427E-89E1-7C49B5828AD6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21.06.2017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EF32B-51D2-4305-BDD4-2074C5853DB2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51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6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6" name="Прямокутник 7"/>
          <p:cNvSpPr/>
          <p:nvPr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7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кутник 8"/>
          <p:cNvSpPr/>
          <p:nvPr userDrawn="1"/>
        </p:nvSpPr>
        <p:spPr>
          <a:xfrm>
            <a:off x="7451726" y="549275"/>
            <a:ext cx="1800225" cy="719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 userDrawn="1"/>
        </p:nvSpPr>
        <p:spPr>
          <a:xfrm>
            <a:off x="225425" y="138115"/>
            <a:ext cx="8229600" cy="344487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200" kern="1200">
                <a:solidFill>
                  <a:schemeClr val="bg1"/>
                </a:solidFill>
                <a:latin typeface="NatGrotesk Light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uk-UA" sz="2000" dirty="0" smtClean="0">
                <a:solidFill>
                  <a:prstClr val="white"/>
                </a:solidFill>
              </a:rPr>
              <a:t>Зразок заголовка</a:t>
            </a:r>
            <a:endParaRPr lang="uk-UA" sz="2000" dirty="0">
              <a:solidFill>
                <a:prstClr val="white"/>
              </a:solidFill>
            </a:endParaRPr>
          </a:p>
        </p:txBody>
      </p:sp>
      <p:sp>
        <p:nvSpPr>
          <p:cNvPr id="10" name="Прямокутник 11"/>
          <p:cNvSpPr/>
          <p:nvPr userDrawn="1"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11" name="Прямокутник 12"/>
          <p:cNvSpPr/>
          <p:nvPr userDrawn="1"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12" name="Рисунок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675" y="274638"/>
            <a:ext cx="7040125" cy="1143000"/>
          </a:xfrm>
        </p:spPr>
        <p:txBody>
          <a:bodyPr>
            <a:normAutofit/>
          </a:bodyPr>
          <a:lstStyle>
            <a:lvl1pPr algn="l">
              <a:defRPr sz="3400">
                <a:solidFill>
                  <a:schemeClr val="tx1"/>
                </a:solidFill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646675" y="1600202"/>
            <a:ext cx="3375375" cy="4525963"/>
          </a:xfrm>
        </p:spPr>
        <p:txBody>
          <a:bodyPr/>
          <a:lstStyle>
            <a:lvl1pPr marL="342900" indent="-342900">
              <a:buClr>
                <a:srgbClr val="23409D"/>
              </a:buClr>
              <a:buFont typeface="Wingdings 3" pitchFamily="18" charset="2"/>
              <a:buChar char=""/>
              <a:defRPr sz="2800">
                <a:solidFill>
                  <a:schemeClr val="tx1"/>
                </a:solidFill>
                <a:latin typeface="municipal_lviv_106" pitchFamily="50" charset="0"/>
              </a:defRPr>
            </a:lvl1pPr>
            <a:lvl2pPr>
              <a:defRPr sz="2400">
                <a:solidFill>
                  <a:schemeClr val="tx1"/>
                </a:solidFill>
                <a:latin typeface="municipal_lviv_106" pitchFamily="50" charset="0"/>
              </a:defRPr>
            </a:lvl2pPr>
            <a:lvl3pPr>
              <a:defRPr sz="2000">
                <a:solidFill>
                  <a:schemeClr val="tx1"/>
                </a:solidFill>
                <a:latin typeface="municipal_lviv_106" pitchFamily="50" charset="0"/>
              </a:defRPr>
            </a:lvl3pPr>
            <a:lvl4pPr>
              <a:defRPr sz="1800">
                <a:solidFill>
                  <a:schemeClr val="tx1"/>
                </a:solidFill>
                <a:latin typeface="municipal_lviv_106" pitchFamily="50" charset="0"/>
              </a:defRPr>
            </a:lvl4pPr>
            <a:lvl5pPr>
              <a:defRPr sz="1800">
                <a:solidFill>
                  <a:schemeClr val="tx1"/>
                </a:solidFill>
                <a:latin typeface="municipal_lviv_106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99550" y="1600202"/>
            <a:ext cx="3375375" cy="4525963"/>
          </a:xfrm>
        </p:spPr>
        <p:txBody>
          <a:bodyPr/>
          <a:lstStyle>
            <a:lvl1pPr marL="342900" indent="-342900">
              <a:buClr>
                <a:srgbClr val="23409D"/>
              </a:buClr>
              <a:buFont typeface="Wingdings 3" pitchFamily="18" charset="2"/>
              <a:buChar char=""/>
              <a:defRPr sz="2800">
                <a:solidFill>
                  <a:schemeClr val="tx1"/>
                </a:solidFill>
                <a:latin typeface="municipal_lviv_106" pitchFamily="50" charset="0"/>
              </a:defRPr>
            </a:lvl1pPr>
            <a:lvl2pPr>
              <a:defRPr sz="2400">
                <a:solidFill>
                  <a:schemeClr val="tx1"/>
                </a:solidFill>
                <a:latin typeface="municipal_lviv_106" pitchFamily="50" charset="0"/>
              </a:defRPr>
            </a:lvl2pPr>
            <a:lvl3pPr>
              <a:defRPr sz="2000">
                <a:solidFill>
                  <a:schemeClr val="tx1"/>
                </a:solidFill>
                <a:latin typeface="municipal_lviv_106" pitchFamily="50" charset="0"/>
              </a:defRPr>
            </a:lvl3pPr>
            <a:lvl4pPr>
              <a:defRPr sz="1800">
                <a:solidFill>
                  <a:schemeClr val="tx1"/>
                </a:solidFill>
                <a:latin typeface="municipal_lviv_106" pitchFamily="50" charset="0"/>
              </a:defRPr>
            </a:lvl4pPr>
            <a:lvl5pPr>
              <a:defRPr sz="1800">
                <a:solidFill>
                  <a:schemeClr val="tx1"/>
                </a:solidFill>
                <a:latin typeface="municipal_lviv_106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13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18B72-3E47-4CC6-B328-87ABB04E9E6F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21.06.2017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DCAA0-22BF-4058-B2C5-A74CDB51C774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974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9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кутник 9"/>
          <p:cNvSpPr/>
          <p:nvPr userDrawn="1"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11" name="Прямокутник 10"/>
          <p:cNvSpPr/>
          <p:nvPr userDrawn="1"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12" name="Рисунок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6674" y="274638"/>
            <a:ext cx="7040126" cy="1143000"/>
          </a:xfrm>
        </p:spPr>
        <p:txBody>
          <a:bodyPr>
            <a:normAutofit/>
          </a:bodyPr>
          <a:lstStyle>
            <a:lvl1pPr algn="l">
              <a:defRPr sz="3400">
                <a:solidFill>
                  <a:schemeClr val="tx1"/>
                </a:solidFill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646674" y="1535113"/>
            <a:ext cx="3375374" cy="639762"/>
          </a:xfrm>
        </p:spPr>
        <p:txBody>
          <a:bodyPr anchor="b"/>
          <a:lstStyle>
            <a:lvl1pPr marL="0" indent="0">
              <a:buNone/>
              <a:defRPr sz="2400" b="1">
                <a:latin typeface="municipal_lviv_106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dirty="0" smtClean="0"/>
              <a:t>Зразок тексту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5299550" y="1535113"/>
            <a:ext cx="338725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dirty="0" smtClean="0"/>
              <a:t>Зразок тексту</a:t>
            </a:r>
          </a:p>
        </p:txBody>
      </p:sp>
      <p:sp>
        <p:nvSpPr>
          <p:cNvPr id="13" name="Місце для вмісту 2"/>
          <p:cNvSpPr>
            <a:spLocks noGrp="1"/>
          </p:cNvSpPr>
          <p:nvPr>
            <p:ph sz="half" idx="13"/>
          </p:nvPr>
        </p:nvSpPr>
        <p:spPr>
          <a:xfrm>
            <a:off x="1646675" y="2174875"/>
            <a:ext cx="3375375" cy="3951288"/>
          </a:xfrm>
        </p:spPr>
        <p:txBody>
          <a:bodyPr/>
          <a:lstStyle>
            <a:lvl1pPr marL="342900" indent="-342900">
              <a:buClr>
                <a:srgbClr val="23409D"/>
              </a:buClr>
              <a:buFont typeface="Wingdings 3" pitchFamily="18" charset="2"/>
              <a:buChar char=""/>
              <a:defRPr sz="2800">
                <a:solidFill>
                  <a:schemeClr val="tx1"/>
                </a:solidFill>
                <a:latin typeface="municipal_lviv_106" pitchFamily="50" charset="0"/>
              </a:defRPr>
            </a:lvl1pPr>
            <a:lvl2pPr>
              <a:defRPr sz="2400">
                <a:solidFill>
                  <a:schemeClr val="tx1"/>
                </a:solidFill>
                <a:latin typeface="municipal_lviv_106" pitchFamily="50" charset="0"/>
              </a:defRPr>
            </a:lvl2pPr>
            <a:lvl3pPr>
              <a:defRPr sz="2000">
                <a:solidFill>
                  <a:schemeClr val="tx1"/>
                </a:solidFill>
                <a:latin typeface="municipal_lviv_106" pitchFamily="50" charset="0"/>
              </a:defRPr>
            </a:lvl3pPr>
            <a:lvl4pPr>
              <a:defRPr sz="1800">
                <a:solidFill>
                  <a:schemeClr val="tx1"/>
                </a:solidFill>
                <a:latin typeface="municipal_lviv_106" pitchFamily="50" charset="0"/>
              </a:defRPr>
            </a:lvl4pPr>
            <a:lvl5pPr>
              <a:defRPr sz="1800">
                <a:solidFill>
                  <a:schemeClr val="tx1"/>
                </a:solidFill>
                <a:latin typeface="municipal_lviv_106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1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5299550" y="2174875"/>
            <a:ext cx="3375375" cy="3951288"/>
          </a:xfrm>
        </p:spPr>
        <p:txBody>
          <a:bodyPr/>
          <a:lstStyle>
            <a:lvl1pPr marL="342900" indent="-342900">
              <a:buClr>
                <a:srgbClr val="23409D"/>
              </a:buClr>
              <a:buFont typeface="Wingdings 3" pitchFamily="18" charset="2"/>
              <a:buChar char=""/>
              <a:defRPr sz="2800">
                <a:solidFill>
                  <a:schemeClr val="tx1"/>
                </a:solidFill>
                <a:latin typeface="municipal_lviv_106" pitchFamily="50" charset="0"/>
              </a:defRPr>
            </a:lvl1pPr>
            <a:lvl2pPr>
              <a:defRPr sz="2400">
                <a:solidFill>
                  <a:schemeClr val="tx1"/>
                </a:solidFill>
                <a:latin typeface="municipal_lviv_106" pitchFamily="50" charset="0"/>
              </a:defRPr>
            </a:lvl2pPr>
            <a:lvl3pPr>
              <a:defRPr sz="2000">
                <a:solidFill>
                  <a:schemeClr val="tx1"/>
                </a:solidFill>
                <a:latin typeface="municipal_lviv_106" pitchFamily="50" charset="0"/>
              </a:defRPr>
            </a:lvl3pPr>
            <a:lvl4pPr>
              <a:defRPr sz="1800">
                <a:solidFill>
                  <a:schemeClr val="tx1"/>
                </a:solidFill>
                <a:latin typeface="municipal_lviv_106" pitchFamily="50" charset="0"/>
              </a:defRPr>
            </a:lvl4pPr>
            <a:lvl5pPr>
              <a:defRPr sz="1800">
                <a:solidFill>
                  <a:schemeClr val="tx1"/>
                </a:solidFill>
                <a:latin typeface="municipal_lviv_106" pitchFamily="50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uk-UA" dirty="0"/>
          </a:p>
        </p:txBody>
      </p:sp>
      <p:sp>
        <p:nvSpPr>
          <p:cNvPr id="15" name="Місце для дати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86BF5-DDFA-436B-997F-6399FFFA627E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21.06.2017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Місце для нижнього колонтитула 7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Місце для номера слайда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56890-7A5E-4D47-B05F-5EC8F46F541D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4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6"/>
          <p:cNvSpPr/>
          <p:nvPr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4" name="Прямокутник 7"/>
          <p:cNvSpPr/>
          <p:nvPr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5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кутник 5"/>
          <p:cNvSpPr/>
          <p:nvPr userDrawn="1"/>
        </p:nvSpPr>
        <p:spPr>
          <a:xfrm>
            <a:off x="0" y="-38100"/>
            <a:ext cx="1390650" cy="6977063"/>
          </a:xfrm>
          <a:prstGeom prst="rect">
            <a:avLst/>
          </a:prstGeom>
          <a:solidFill>
            <a:srgbClr val="2340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sp>
        <p:nvSpPr>
          <p:cNvPr id="7" name="Прямокутник 6"/>
          <p:cNvSpPr/>
          <p:nvPr userDrawn="1"/>
        </p:nvSpPr>
        <p:spPr>
          <a:xfrm>
            <a:off x="250826" y="549275"/>
            <a:ext cx="1216025" cy="674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>
              <a:solidFill>
                <a:prstClr val="white"/>
              </a:solidFill>
            </a:endParaRPr>
          </a:p>
        </p:txBody>
      </p:sp>
      <p:pic>
        <p:nvPicPr>
          <p:cNvPr id="8" name="Рисунок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" y="677863"/>
            <a:ext cx="101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6705" y="274638"/>
            <a:ext cx="6770094" cy="1143000"/>
          </a:xfrm>
        </p:spPr>
        <p:txBody>
          <a:bodyPr>
            <a:normAutofit/>
          </a:bodyPr>
          <a:lstStyle>
            <a:lvl1pPr>
              <a:defRPr sz="3400">
                <a:latin typeface="municipal_lviv_106" pitchFamily="50" charset="0"/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9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0F4DB-5A59-43F6-80FD-A2D12CBFB36E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21.06.2017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F51FC-8EBD-4ED9-B9AF-AFA66C98F640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8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1916114" y="274638"/>
            <a:ext cx="6770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 smtClean="0"/>
              <a:t>Зразок заголовка</a:t>
            </a:r>
          </a:p>
        </p:txBody>
      </p:sp>
      <p:sp>
        <p:nvSpPr>
          <p:cNvPr id="2051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1916114" y="1600202"/>
            <a:ext cx="67706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ru-RU" smtClean="0"/>
              <a:t>Зразок тексту</a:t>
            </a:r>
          </a:p>
          <a:p>
            <a:pPr lvl="1"/>
            <a:r>
              <a:rPr lang="uk-UA" altLang="ru-RU" smtClean="0"/>
              <a:t>Другий рівень</a:t>
            </a:r>
          </a:p>
          <a:p>
            <a:pPr lvl="2"/>
            <a:r>
              <a:rPr lang="uk-UA" altLang="ru-RU" smtClean="0"/>
              <a:t>Третій рівень</a:t>
            </a:r>
          </a:p>
          <a:p>
            <a:pPr lvl="3"/>
            <a:r>
              <a:rPr lang="uk-UA" altLang="ru-RU" smtClean="0"/>
              <a:t>Четвертий рівень</a:t>
            </a:r>
          </a:p>
          <a:p>
            <a:pPr lvl="4"/>
            <a:r>
              <a:rPr lang="uk-UA" altLang="ru-RU" smtClean="0"/>
              <a:t>П'ятий рівень</a:t>
            </a:r>
          </a:p>
        </p:txBody>
      </p:sp>
      <p:sp>
        <p:nvSpPr>
          <p:cNvPr id="13" name="Місце для дати 2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852A41-236F-49E0-9EFF-63D605BBA3EE}" type="datetimeFigureOut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21.06.2017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Місце для нижнього колонтитула 3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Місце для номера слайда 4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8F649A-F8E8-430B-8CD0-7D1031604858}" type="slidenum">
              <a:rPr lang="uk-U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‹№›</a:t>
            </a:fld>
            <a:endParaRPr lang="uk-U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33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municipal_lviv_106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3409D"/>
        </a:buClr>
        <a:buFont typeface="Wingdings 3" pitchFamily="18" charset="2"/>
        <a:buChar char="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ctrTitle"/>
          </p:nvPr>
        </p:nvSpPr>
        <p:spPr>
          <a:xfrm>
            <a:off x="1214414" y="3214686"/>
            <a:ext cx="6643734" cy="2357451"/>
          </a:xfrm>
        </p:spPr>
        <p:txBody>
          <a:bodyPr/>
          <a:lstStyle/>
          <a:p>
            <a:pPr algn="ctr"/>
            <a:r>
              <a:rPr lang="uk-UA" alt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Ключові показники ефективності управління освіти департаменту гуманітарної політики</a:t>
            </a:r>
            <a:br>
              <a:rPr lang="uk-UA" altLang="uk-U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alt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43" name="Заголовок 1"/>
          <p:cNvSpPr>
            <a:spLocks/>
          </p:cNvSpPr>
          <p:nvPr/>
        </p:nvSpPr>
        <p:spPr bwMode="auto">
          <a:xfrm>
            <a:off x="5715008" y="5929330"/>
            <a:ext cx="327660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23409D"/>
              </a:buClr>
              <a:buFont typeface="Wingdings 3" pitchFamily="18" charset="2"/>
              <a:buChar char=""/>
              <a:defRPr sz="2200">
                <a:solidFill>
                  <a:schemeClr val="tx1"/>
                </a:solidFill>
                <a:latin typeface="municipal_lviv_106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municipal_lviv_106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uk-UA" altLang="ru-RU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201</a:t>
            </a:r>
            <a:r>
              <a:rPr lang="en-US" altLang="ru-RU" sz="2400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7</a:t>
            </a:r>
            <a:endParaRPr lang="uk-UA" altLang="ru-RU" sz="24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9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643042" y="367586"/>
            <a:ext cx="4937522" cy="713185"/>
          </a:xfrm>
        </p:spPr>
        <p:txBody>
          <a:bodyPr/>
          <a:lstStyle/>
          <a:p>
            <a:pPr eaLnBrk="1" hangingPunct="1"/>
            <a:r>
              <a:rPr lang="uk-UA" altLang="ru-RU" sz="2850" dirty="0">
                <a:cs typeface="Arial" panose="020B0604020202020204" pitchFamily="34" charset="0"/>
              </a:rPr>
              <a:t>  </a:t>
            </a:r>
            <a:r>
              <a:rPr lang="uk-UA" alt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Місія освіти</a:t>
            </a:r>
          </a:p>
        </p:txBody>
      </p:sp>
      <p:sp>
        <p:nvSpPr>
          <p:cNvPr id="11267" name="TextBox 71"/>
          <p:cNvSpPr txBox="1">
            <a:spLocks noChangeArrowheads="1"/>
          </p:cNvSpPr>
          <p:nvPr/>
        </p:nvSpPr>
        <p:spPr bwMode="auto">
          <a:xfrm>
            <a:off x="2357422" y="1285860"/>
            <a:ext cx="250033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23409D"/>
              </a:buClr>
              <a:buFont typeface="Wingdings 3" panose="05040102010807070707" pitchFamily="18" charset="2"/>
              <a:buChar char=""/>
              <a:defRPr sz="2200">
                <a:solidFill>
                  <a:schemeClr val="tx1"/>
                </a:solidFill>
                <a:latin typeface="municipal_lviv_106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unicipal_lviv_106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uk-UA" altLang="ru-RU" sz="16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Освіта, що визначає якість приватного життя і майбутнє суспільства в</a:t>
            </a:r>
            <a:r>
              <a:rPr lang="en-US" altLang="ru-RU" sz="1600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16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цілому</a:t>
            </a:r>
            <a:endParaRPr lang="ru-RU" altLang="ru-RU" sz="18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Пряма сполучна лінія 37"/>
          <p:cNvCxnSpPr/>
          <p:nvPr/>
        </p:nvCxnSpPr>
        <p:spPr>
          <a:xfrm flipH="1">
            <a:off x="1990406" y="1114153"/>
            <a:ext cx="0" cy="46434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 сполучна лінія 39"/>
          <p:cNvCxnSpPr/>
          <p:nvPr/>
        </p:nvCxnSpPr>
        <p:spPr>
          <a:xfrm>
            <a:off x="1985946" y="1578497"/>
            <a:ext cx="300038" cy="0"/>
          </a:xfrm>
          <a:prstGeom prst="line">
            <a:avLst/>
          </a:prstGeom>
          <a:ln w="15875">
            <a:solidFill>
              <a:schemeClr val="accent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71"/>
          <p:cNvSpPr txBox="1">
            <a:spLocks noChangeArrowheads="1"/>
          </p:cNvSpPr>
          <p:nvPr/>
        </p:nvSpPr>
        <p:spPr bwMode="auto">
          <a:xfrm>
            <a:off x="5920951" y="276818"/>
            <a:ext cx="2844412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23409D"/>
              </a:buClr>
              <a:buFont typeface="Wingdings 3" panose="05040102010807070707" pitchFamily="18" charset="2"/>
              <a:buChar char=""/>
              <a:defRPr sz="2200">
                <a:solidFill>
                  <a:schemeClr val="tx1"/>
                </a:solidFill>
                <a:latin typeface="municipal_lviv_106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unicipal_lviv_106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9pPr>
          </a:lstStyle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підпорядкованих установ</a:t>
            </a:r>
          </a:p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249</a:t>
            </a:r>
            <a:endParaRPr lang="uk-UA" alt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71"/>
          <p:cNvSpPr txBox="1">
            <a:spLocks noChangeArrowheads="1"/>
          </p:cNvSpPr>
          <p:nvPr/>
        </p:nvSpPr>
        <p:spPr bwMode="auto">
          <a:xfrm>
            <a:off x="4857752" y="1285860"/>
            <a:ext cx="1357322" cy="85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23409D"/>
              </a:buClr>
              <a:buFont typeface="Wingdings 3" panose="05040102010807070707" pitchFamily="18" charset="2"/>
              <a:buChar char=""/>
              <a:defRPr sz="2200">
                <a:solidFill>
                  <a:schemeClr val="tx1"/>
                </a:solidFill>
                <a:latin typeface="municipal_lviv_106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unicipal_lviv_106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9pPr>
          </a:lstStyle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будівель</a:t>
            </a:r>
          </a:p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286</a:t>
            </a:r>
            <a:endParaRPr lang="uk-UA" alt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71"/>
          <p:cNvSpPr txBox="1">
            <a:spLocks noChangeArrowheads="1"/>
          </p:cNvSpPr>
          <p:nvPr/>
        </p:nvSpPr>
        <p:spPr bwMode="auto">
          <a:xfrm>
            <a:off x="6429388" y="2786058"/>
            <a:ext cx="2214578" cy="638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23409D"/>
              </a:buClr>
              <a:buFont typeface="Wingdings 3" panose="05040102010807070707" pitchFamily="18" charset="2"/>
              <a:buChar char=""/>
              <a:defRPr sz="2200">
                <a:solidFill>
                  <a:schemeClr val="tx1"/>
                </a:solidFill>
                <a:latin typeface="municipal_lviv_106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unicipal_lviv_106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9pPr>
          </a:lstStyle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працівників</a:t>
            </a:r>
          </a:p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13 838</a:t>
            </a:r>
            <a:endParaRPr lang="uk-UA" alt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71"/>
          <p:cNvSpPr txBox="1">
            <a:spLocks noChangeArrowheads="1"/>
          </p:cNvSpPr>
          <p:nvPr/>
        </p:nvSpPr>
        <p:spPr bwMode="auto">
          <a:xfrm>
            <a:off x="3143240" y="3286124"/>
            <a:ext cx="28444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23409D"/>
              </a:buClr>
              <a:buFont typeface="Wingdings 3" panose="05040102010807070707" pitchFamily="18" charset="2"/>
              <a:buChar char=""/>
              <a:defRPr sz="2200">
                <a:solidFill>
                  <a:schemeClr val="tx1"/>
                </a:solidFill>
                <a:latin typeface="municipal_lviv_106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unicipal_lviv_106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Загальний обсяг бюджетних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асигнувань на 2017 рік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млрд. 628 </a:t>
            </a:r>
            <a:r>
              <a:rPr lang="uk-UA" altLang="ru-RU" sz="1400" b="1" i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млн.грн</a:t>
            </a: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(27% бюджету загального фонду міста)</a:t>
            </a:r>
            <a:endParaRPr lang="uk-UA" altLang="ru-RU" sz="1400" b="1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71"/>
          <p:cNvSpPr txBox="1">
            <a:spLocks noChangeArrowheads="1"/>
          </p:cNvSpPr>
          <p:nvPr/>
        </p:nvSpPr>
        <p:spPr bwMode="auto">
          <a:xfrm>
            <a:off x="6299588" y="4500570"/>
            <a:ext cx="2844412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23409D"/>
              </a:buClr>
              <a:buFont typeface="Wingdings 3" panose="05040102010807070707" pitchFamily="18" charset="2"/>
              <a:buChar char=""/>
              <a:defRPr sz="2200">
                <a:solidFill>
                  <a:schemeClr val="tx1"/>
                </a:solidFill>
                <a:latin typeface="municipal_lviv_106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unicipal_lviv_106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unicipal_lviv_106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unicipal_lviv_106"/>
              </a:defRPr>
            </a:lvl9pPr>
          </a:lstStyle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розвитку</a:t>
            </a:r>
          </a:p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рік</a:t>
            </a:r>
          </a:p>
          <a:p>
            <a:pPr algn="ctr" eaLnBrk="1" fontAlgn="base" hangingPunct="1">
              <a:spcBef>
                <a:spcPts val="900"/>
              </a:spcBef>
              <a:spcAft>
                <a:spcPct val="0"/>
              </a:spcAft>
              <a:buClrTx/>
              <a:buNone/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139 ,5 </a:t>
            </a:r>
            <a:r>
              <a:rPr lang="uk-UA" altLang="ru-RU" sz="1400" b="1" i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млн.грн</a:t>
            </a: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altLang="ru-RU" sz="1400" b="1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71604" y="4929198"/>
            <a:ext cx="728667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Пріоритети:</a:t>
            </a:r>
          </a:p>
          <a:p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r>
              <a:rPr lang="uk-UA" sz="1600" b="1" i="1" dirty="0" smtClean="0">
                <a:latin typeface="Arial" pitchFamily="34" charset="0"/>
                <a:cs typeface="Arial" pitchFamily="34" charset="0"/>
              </a:rPr>
              <a:t>Створення сучасного освітнього середовища.</a:t>
            </a:r>
          </a:p>
          <a:p>
            <a:pPr marL="342900" indent="-342900">
              <a:buAutoNum type="arabicPeriod"/>
            </a:pPr>
            <a:r>
              <a:rPr lang="uk-UA" sz="1600" b="1" i="1" dirty="0" smtClean="0">
                <a:latin typeface="Arial" pitchFamily="34" charset="0"/>
                <a:cs typeface="Arial" pitchFamily="34" charset="0"/>
              </a:rPr>
              <a:t>Охоплення дітей дошкільною освітою.</a:t>
            </a:r>
          </a:p>
          <a:p>
            <a:pPr marL="342900" indent="-342900">
              <a:buAutoNum type="arabicPeriod"/>
            </a:pPr>
            <a:r>
              <a:rPr lang="uk-UA" sz="1600" b="1" i="1" dirty="0" smtClean="0">
                <a:latin typeface="Arial" pitchFamily="34" charset="0"/>
                <a:cs typeface="Arial" pitchFamily="34" charset="0"/>
              </a:rPr>
              <a:t>Створення належних комфортних умов у навчальних закладах.</a:t>
            </a:r>
            <a:endParaRPr lang="uk-UA" sz="1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4794537" y="1208216"/>
            <a:ext cx="1466820" cy="10055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29388" y="1285860"/>
            <a:ext cx="2093362" cy="8518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804305" y="243889"/>
            <a:ext cx="3077705" cy="8775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29388" y="2714620"/>
            <a:ext cx="2287383" cy="7937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2714612" y="3071810"/>
            <a:ext cx="3643338" cy="14287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357950" y="4429132"/>
            <a:ext cx="2441659" cy="10506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Прямоугольник 22"/>
          <p:cNvSpPr/>
          <p:nvPr/>
        </p:nvSpPr>
        <p:spPr>
          <a:xfrm>
            <a:off x="6286512" y="1285860"/>
            <a:ext cx="2286000" cy="85408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ts val="900"/>
              </a:spcBef>
              <a:spcAft>
                <a:spcPct val="0"/>
              </a:spcAft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земельних ділянок</a:t>
            </a:r>
          </a:p>
          <a:p>
            <a:pPr lvl="0" algn="ctr" fontAlgn="base">
              <a:spcBef>
                <a:spcPts val="900"/>
              </a:spcBef>
              <a:spcAft>
                <a:spcPct val="0"/>
              </a:spcAft>
            </a:pPr>
            <a:r>
              <a:rPr lang="uk-UA" altLang="ru-RU" sz="1400" b="1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239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16632"/>
            <a:ext cx="7740352" cy="4464496"/>
          </a:xfrm>
        </p:spPr>
        <p:txBody>
          <a:bodyPr>
            <a:noAutofit/>
          </a:bodyPr>
          <a:lstStyle/>
          <a:p>
            <a:pPr>
              <a:buNone/>
            </a:pPr>
            <a:endParaRPr lang="uk-UA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uk-UA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Пріоритет 1. Створення сучасного освітнього середовища.</a:t>
            </a:r>
          </a:p>
          <a:p>
            <a:pPr algn="ctr">
              <a:buNone/>
            </a:pPr>
            <a:r>
              <a:rPr lang="uk-U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КРІ 1:           Облаштування сучасних інтерактивних класів для впровадження якісної  освіти.</a:t>
            </a:r>
          </a:p>
          <a:p>
            <a:pPr>
              <a:buNone/>
            </a:pPr>
            <a:r>
              <a:rPr lang="uk-UA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 1:  </a:t>
            </a:r>
          </a:p>
          <a:p>
            <a:pPr>
              <a:buNone/>
            </a:pPr>
            <a:r>
              <a:rPr lang="uk-UA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1. Укомплектування усіх шкіл новими </a:t>
            </a:r>
            <a:r>
              <a:rPr lang="uk-UA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комп</a:t>
            </a:r>
            <a:r>
              <a:rPr lang="el-GR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᾿</a:t>
            </a:r>
            <a:r>
              <a:rPr lang="uk-UA" sz="1500" dirty="0" err="1" smtClean="0">
                <a:latin typeface="Arial" pitchFamily="34" charset="0"/>
                <a:cs typeface="Arial" pitchFamily="34" charset="0"/>
              </a:rPr>
              <a:t>ютерними</a:t>
            </a:r>
            <a:r>
              <a:rPr lang="uk-UA" sz="1500" dirty="0" smtClean="0">
                <a:latin typeface="Arial" pitchFamily="34" charset="0"/>
                <a:cs typeface="Arial" pitchFamily="34" charset="0"/>
              </a:rPr>
              <a:t> класами.</a:t>
            </a:r>
          </a:p>
          <a:p>
            <a:pPr>
              <a:buNone/>
            </a:pPr>
            <a:r>
              <a:rPr lang="uk-UA" sz="1500" dirty="0" smtClean="0">
                <a:latin typeface="Arial" pitchFamily="34" charset="0"/>
                <a:cs typeface="Arial" pitchFamily="34" charset="0"/>
              </a:rPr>
              <a:t>2. Забезпечення усіх навчальних закладів </a:t>
            </a:r>
            <a:r>
              <a:rPr lang="uk-UA" sz="1500" dirty="0" err="1" smtClean="0">
                <a:latin typeface="Arial" pitchFamily="34" charset="0"/>
                <a:cs typeface="Arial" pitchFamily="34" charset="0"/>
              </a:rPr>
              <a:t>мультибордами</a:t>
            </a:r>
            <a:r>
              <a:rPr lang="uk-UA" sz="1500" dirty="0" smtClean="0">
                <a:latin typeface="Arial" pitchFamily="34" charset="0"/>
                <a:cs typeface="Arial" pitchFamily="34" charset="0"/>
              </a:rPr>
              <a:t> з контентом та придбання обладнання для кабінетів фізики.</a:t>
            </a:r>
          </a:p>
          <a:p>
            <a:pPr>
              <a:buNone/>
            </a:pPr>
            <a:r>
              <a:rPr lang="uk-UA" sz="15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Облаштування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сучасних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багатофункційних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лабораторій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.</a:t>
            </a:r>
            <a:endParaRPr lang="uk-UA" sz="1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1500" dirty="0" smtClean="0">
                <a:latin typeface="Arial" pitchFamily="34" charset="0"/>
                <a:cs typeface="Arial" pitchFamily="34" charset="0"/>
              </a:rPr>
              <a:t>4. Створення лінгафонних  шкільних центрів для покращення знань з іноземних мов.</a:t>
            </a:r>
          </a:p>
          <a:p>
            <a:pPr>
              <a:buNone/>
            </a:pPr>
            <a:r>
              <a:rPr lang="uk-UA" sz="1500" dirty="0" smtClean="0">
                <a:latin typeface="Arial" pitchFamily="34" charset="0"/>
                <a:cs typeface="Arial" pitchFamily="34" charset="0"/>
              </a:rPr>
              <a:t>5. Закупівля апаратури для 3</a:t>
            </a:r>
            <a:r>
              <a:rPr lang="en-US" sz="15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uk-UA" sz="1500" dirty="0" smtClean="0">
                <a:latin typeface="Arial" pitchFamily="34" charset="0"/>
                <a:cs typeface="Arial" pitchFamily="34" charset="0"/>
              </a:rPr>
              <a:t> - навчання.</a:t>
            </a:r>
            <a:endParaRPr lang="ru-RU" sz="15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Створення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сучасних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кабінетів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 трудового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навчання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шкільних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err="1" smtClean="0">
                <a:latin typeface="Arial" pitchFamily="34" charset="0"/>
                <a:cs typeface="Arial" pitchFamily="34" charset="0"/>
              </a:rPr>
              <a:t>майстерень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uk-UA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571604" y="214290"/>
            <a:ext cx="1857388" cy="476250"/>
          </a:xfrm>
        </p:spPr>
        <p:txBody>
          <a:bodyPr/>
          <a:lstStyle/>
          <a:p>
            <a:pPr eaLnBrk="1" hangingPunct="1"/>
            <a:r>
              <a:rPr lang="uk-UA" alt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СТРАТЕГІЯ </a:t>
            </a:r>
            <a:br>
              <a:rPr lang="uk-UA" alt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alt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2017-2020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3643306" y="214290"/>
            <a:ext cx="1714512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5715008" y="142852"/>
            <a:ext cx="3000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НАДАННЯ ЯКІСНИХ ОСВІТНІХ ПОСЛУГ</a:t>
            </a:r>
            <a:endParaRPr lang="uk-UA" alt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552939"/>
              </p:ext>
            </p:extLst>
          </p:nvPr>
        </p:nvGraphicFramePr>
        <p:xfrm>
          <a:off x="1714480" y="4000504"/>
          <a:ext cx="6770686" cy="2458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534"/>
                <a:gridCol w="1224220"/>
                <a:gridCol w="1311664"/>
                <a:gridCol w="1149268"/>
              </a:tblGrid>
              <a:tr h="131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</a:tr>
              <a:tr h="314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Комп’ютерні класи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</a:tr>
              <a:tr h="314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Мультиборди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uk-UA" sz="1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</a:tr>
              <a:tr h="314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latin typeface="Arial" pitchFamily="34" charset="0"/>
                          <a:cs typeface="Arial" pitchFamily="34" charset="0"/>
                        </a:rPr>
                        <a:t>Обладнання для кабінетів фізики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17%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39%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</a:tr>
              <a:tr h="3144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uk-UA" sz="1200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учасні</a:t>
                      </a:r>
                      <a:r>
                        <a:rPr lang="ru-RU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лабораторії</a:t>
                      </a:r>
                      <a:endParaRPr lang="uk-UA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8,5</a:t>
                      </a:r>
                      <a:r>
                        <a:rPr lang="uk-UA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</a:tr>
              <a:tr h="314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Апаратура для 3</a:t>
                      </a: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uk-UA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навчання 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</a:tr>
              <a:tr h="3144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Лінгафонні кабінети</a:t>
                      </a:r>
                      <a:endParaRPr lang="uk-UA" sz="1200" dirty="0" smtClean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r>
                        <a:rPr lang="uk-UA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</a:tr>
              <a:tr h="268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Кабінети</a:t>
                      </a:r>
                      <a:r>
                        <a:rPr lang="ru-RU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трудового </a:t>
                      </a:r>
                      <a:r>
                        <a:rPr lang="ru-RU" sz="1200" kern="1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навчання</a:t>
                      </a:r>
                      <a:r>
                        <a:rPr lang="ru-RU" sz="1200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8.5%</a:t>
                      </a:r>
                      <a:endParaRPr lang="uk-UA" sz="12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uk-UA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89943" marR="89943" marT="44971" marB="44971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214290"/>
            <a:ext cx="7500990" cy="92869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 2:</a:t>
            </a:r>
          </a:p>
          <a:p>
            <a:pPr>
              <a:buNone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1. Програма «Успішний педагог». </a:t>
            </a:r>
          </a:p>
          <a:p>
            <a:pPr>
              <a:buNone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2. Впровадження інноваційних проектів та програм у навчальні заклади.</a:t>
            </a:r>
          </a:p>
          <a:p>
            <a:pPr>
              <a:buNone/>
            </a:pPr>
            <a:r>
              <a:rPr lang="uk-UA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1600" dirty="0" smtClean="0">
                <a:latin typeface="Arial" pitchFamily="34" charset="0"/>
                <a:cs typeface="Arial" pitchFamily="34" charset="0"/>
              </a:rPr>
              <a:t>     </a:t>
            </a:r>
            <a:endParaRPr lang="uk-UA" sz="16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uk-UA" sz="16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902806"/>
              </p:ext>
            </p:extLst>
          </p:nvPr>
        </p:nvGraphicFramePr>
        <p:xfrm>
          <a:off x="1785918" y="1142984"/>
          <a:ext cx="6786610" cy="777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1990"/>
                <a:gridCol w="1318903"/>
                <a:gridCol w="1051931"/>
                <a:gridCol w="1103786"/>
              </a:tblGrid>
              <a:tr h="364562">
                <a:tc>
                  <a:txBody>
                    <a:bodyPr/>
                    <a:lstStyle/>
                    <a:p>
                      <a:pPr algn="ctr"/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13422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Нові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навчальні проекти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714480" y="2071678"/>
            <a:ext cx="7072362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3. Участь школярів у міських </a:t>
            </a:r>
            <a:r>
              <a:rPr lang="uk-UA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інтернет-олімпіадах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Всеукраїнських та Міжнародних олімпіадах, науково-практичних конференціях тощо.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4. Збільшення кількості шкіл, учні яких показали високі результати ЗНО.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5. Розвиток мовних шкіл.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6.Впровадження спортивних навчальних програм (регбі, волейбол, водне поло та ін.) у роботу шкіл.</a:t>
            </a:r>
            <a:endParaRPr lang="uk-UA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188086"/>
              </p:ext>
            </p:extLst>
          </p:nvPr>
        </p:nvGraphicFramePr>
        <p:xfrm>
          <a:off x="1857356" y="3857628"/>
          <a:ext cx="6768751" cy="2187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3273"/>
                <a:gridCol w="1161223"/>
                <a:gridCol w="1178786"/>
                <a:gridCol w="1125469"/>
              </a:tblGrid>
              <a:tr h="496646">
                <a:tc>
                  <a:txBody>
                    <a:bodyPr/>
                    <a:lstStyle/>
                    <a:p>
                      <a:pPr algn="ctr"/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38675">
                <a:tc>
                  <a:txBody>
                    <a:bodyPr/>
                    <a:lstStyle/>
                    <a:p>
                      <a:pPr algn="l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Участь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школярів у міських інтернет-олімпіадах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52331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Участь учнів у Всеукраїнських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та Міжнародних олімпіадах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6868">
                <a:tc>
                  <a:txBody>
                    <a:bodyPr/>
                    <a:lstStyle/>
                    <a:p>
                      <a:r>
                        <a:rPr lang="uk-UA" sz="1400" dirty="0" err="1" smtClean="0">
                          <a:latin typeface="Arial" pitchFamily="34" charset="0"/>
                          <a:cs typeface="Arial" pitchFamily="34" charset="0"/>
                        </a:rPr>
                        <a:t>Мовні</a:t>
                      </a:r>
                      <a:r>
                        <a:rPr lang="uk-UA" sz="1400" baseline="0" dirty="0" smtClean="0">
                          <a:latin typeface="Arial" pitchFamily="34" charset="0"/>
                          <a:cs typeface="Arial" pitchFamily="34" charset="0"/>
                        </a:rPr>
                        <a:t> школи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6868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Спортивні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навчальні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програми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857356" y="6143644"/>
            <a:ext cx="68580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*З 2010 року за результатами ЗНО м.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Львів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займає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перше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рівнем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знань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випускників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Львівській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друге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місце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Україні</a:t>
            </a:r>
            <a:r>
              <a:rPr lang="ru-RU" sz="1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1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16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1700" y="137321"/>
            <a:ext cx="6583338" cy="719912"/>
          </a:xfrm>
        </p:spPr>
        <p:txBody>
          <a:bodyPr/>
          <a:lstStyle/>
          <a:p>
            <a:pPr algn="ctr"/>
            <a:r>
              <a:rPr lang="uk-UA" alt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СТРАТЕГІЯ      2017-2020</a:t>
            </a:r>
            <a:endParaRPr lang="uk-UA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71700" y="1000109"/>
            <a:ext cx="6815100" cy="17145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Пріоритет 2.    Охоплення дітей дошкільною освітою.</a:t>
            </a:r>
          </a:p>
          <a:p>
            <a:pPr>
              <a:buNone/>
            </a:pP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КРІ 2: 100% охоплення  дітей дошкільною освітою.</a:t>
            </a:r>
            <a:endParaRPr lang="uk-U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Результат:  </a:t>
            </a:r>
          </a:p>
          <a:p>
            <a:pPr>
              <a:buNone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1. Відновлення додаткових груп повного дня у ДНЗ.</a:t>
            </a:r>
          </a:p>
          <a:p>
            <a:pPr>
              <a:buNone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2. Відкриття груп короткотривалого перебування.</a:t>
            </a:r>
          </a:p>
          <a:p>
            <a:pPr>
              <a:buNone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800363"/>
              </p:ext>
            </p:extLst>
          </p:nvPr>
        </p:nvGraphicFramePr>
        <p:xfrm>
          <a:off x="1643042" y="3071810"/>
          <a:ext cx="6815099" cy="1614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6765"/>
                <a:gridCol w="1300894"/>
                <a:gridCol w="1136282"/>
                <a:gridCol w="1111158"/>
              </a:tblGrid>
              <a:tr h="381636">
                <a:tc>
                  <a:txBody>
                    <a:bodyPr/>
                    <a:lstStyle/>
                    <a:p>
                      <a:pPr algn="ctr"/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41645">
                <a:tc>
                  <a:txBody>
                    <a:bodyPr/>
                    <a:lstStyle/>
                    <a:p>
                      <a:pPr algn="l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Кількість відновлених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груп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 груп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групи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 груп</a:t>
                      </a:r>
                    </a:p>
                  </a:txBody>
                  <a:tcPr/>
                </a:tc>
              </a:tr>
              <a:tr h="341645">
                <a:tc>
                  <a:txBody>
                    <a:bodyPr/>
                    <a:lstStyle/>
                    <a:p>
                      <a:pPr algn="l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Кількість короткотривалих груп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 групи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груп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 групи</a:t>
                      </a:r>
                    </a:p>
                  </a:txBody>
                  <a:tcPr/>
                </a:tc>
              </a:tr>
              <a:tr h="549240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Охоплення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дітей дошкільною освітою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1643042" y="4857760"/>
            <a:ext cx="6815100" cy="185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  <a:buSzTx/>
              <a:tabLst/>
              <a:defRPr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У ДНЗ міста Львова виховується: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996 дітей шестилітнього віку;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1001 дитина, яка не проживає у Львові.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  <a:buSzTx/>
              <a:tabLst/>
              <a:defRPr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Вивільнено від орендарів усі приміщення колишніх ДНЗ, де надавалися </a:t>
            </a:r>
            <a:r>
              <a:rPr lang="uk-UA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неосвітні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 послуги (виняток: ДНЗ № 31).  </a:t>
            </a:r>
            <a:r>
              <a:rPr kumimoji="0" lang="uk-UA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  <a:buSzTx/>
              <a:buFont typeface="Wingdings 3" pitchFamily="18" charset="2"/>
              <a:buNone/>
              <a:tabLst/>
              <a:defRPr/>
            </a:pPr>
            <a:r>
              <a:rPr kumimoji="0" lang="uk-UA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    </a:t>
            </a:r>
            <a:endParaRPr kumimoji="0" lang="uk-UA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1700" y="137321"/>
            <a:ext cx="6583338" cy="434160"/>
          </a:xfrm>
        </p:spPr>
        <p:txBody>
          <a:bodyPr/>
          <a:lstStyle/>
          <a:p>
            <a:pPr algn="ctr"/>
            <a:r>
              <a:rPr lang="uk-UA" alt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СТРАТЕГІЯ      2017-2020</a:t>
            </a:r>
            <a:endParaRPr lang="uk-UA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571480"/>
            <a:ext cx="6815100" cy="16430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Пріоритет 3. 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Створення належних комфортних умов у навчальних закладах</a:t>
            </a: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КРІ 3: Комфортні умови перебування </a:t>
            </a:r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у навчальних </a:t>
            </a:r>
            <a:r>
              <a:rPr lang="uk-UA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закладах</a:t>
            </a:r>
            <a:endParaRPr lang="uk-U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Результат: </a:t>
            </a: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/>
          </p:nvPr>
        </p:nvGraphicFramePr>
        <p:xfrm>
          <a:off x="1785918" y="2143116"/>
          <a:ext cx="7000924" cy="200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839"/>
                <a:gridCol w="1252797"/>
                <a:gridCol w="1105409"/>
                <a:gridCol w="1473879"/>
              </a:tblGrid>
              <a:tr h="360040">
                <a:tc>
                  <a:txBody>
                    <a:bodyPr/>
                    <a:lstStyle/>
                    <a:p>
                      <a:pPr algn="ctr"/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22312">
                <a:tc rowSpan="2">
                  <a:txBody>
                    <a:bodyPr/>
                    <a:lstStyle/>
                    <a:p>
                      <a:pPr algn="l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Ремонт санвузлів</a:t>
                      </a:r>
                    </a:p>
                    <a:p>
                      <a:pPr algn="l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(1027 санвузлів, потребують ремонту 170)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173 санвузли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</a:p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санвузлів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</a:p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санвузлів</a:t>
                      </a:r>
                    </a:p>
                  </a:txBody>
                  <a:tcPr/>
                </a:tc>
              </a:tr>
              <a:tr h="137160">
                <a:tc vMerge="1">
                  <a:txBody>
                    <a:bodyPr/>
                    <a:lstStyle/>
                    <a:p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28600">
                <a:tc rowSpan="2"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Відновлення харчоблоків</a:t>
                      </a:r>
                    </a:p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(216 харчоблоків, потребують ремонту 128)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uk-UA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харчо-блоків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харчо-блоків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харчо-блоків</a:t>
                      </a:r>
                    </a:p>
                  </a:txBody>
                  <a:tcPr/>
                </a:tc>
              </a:tr>
              <a:tr h="137160">
                <a:tc vMerge="1">
                  <a:txBody>
                    <a:bodyPr/>
                    <a:lstStyle/>
                    <a:p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45,3%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я 3"/>
          <p:cNvGraphicFramePr>
            <a:graphicFrameLocks noGrp="1"/>
          </p:cNvGraphicFramePr>
          <p:nvPr>
            <p:extLst/>
          </p:nvPr>
        </p:nvGraphicFramePr>
        <p:xfrm>
          <a:off x="1785918" y="4143380"/>
          <a:ext cx="7000924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3272"/>
                <a:gridCol w="1285884"/>
                <a:gridCol w="1071570"/>
                <a:gridCol w="1500198"/>
              </a:tblGrid>
              <a:tr h="322312">
                <a:tc rowSpan="2">
                  <a:txBody>
                    <a:bodyPr/>
                    <a:lstStyle/>
                    <a:p>
                      <a:pPr algn="l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Відновлення басейнів (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басейнів, потребують ремонту 11)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  басейн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басейни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басейнів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46342">
                <a:tc vMerge="1">
                  <a:txBody>
                    <a:bodyPr/>
                    <a:lstStyle/>
                    <a:p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286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Відновлення стадіонів та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майданчиків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(149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об’єктів, потребують ремонту 109)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об’єкти відновлено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об’єктів в роботі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 об’єктів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28600">
                <a:tc vMerge="1">
                  <a:txBody>
                    <a:bodyPr/>
                    <a:lstStyle/>
                    <a:p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90 %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28600">
                <a:tc rowSpan="2">
                  <a:txBody>
                    <a:bodyPr/>
                    <a:lstStyle/>
                    <a:p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Ремонт спортзалів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(157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спортзалів, потребують ремонту 133)</a:t>
                      </a:r>
                      <a:endParaRPr lang="uk-UA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спортзалів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спортзалів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спортзалів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37160">
                <a:tc vMerge="1">
                  <a:txBody>
                    <a:bodyPr/>
                    <a:lstStyle/>
                    <a:p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24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214290"/>
            <a:ext cx="6583338" cy="571480"/>
          </a:xfrm>
        </p:spPr>
        <p:txBody>
          <a:bodyPr/>
          <a:lstStyle/>
          <a:p>
            <a:pPr algn="ctr"/>
            <a:r>
              <a:rPr lang="uk-UA" altLang="ru-RU" sz="2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СТРАТЕГІЯ      2017-2020</a:t>
            </a:r>
            <a:endParaRPr lang="uk-UA" sz="2000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1571604" y="3429000"/>
            <a:ext cx="6588789" cy="41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3409D"/>
              </a:buClr>
              <a:buFont typeface="Wingdings 3" pitchFamily="18" charset="2"/>
              <a:buChar char=""/>
              <a:defRPr sz="18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municipal_lviv_106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3" pitchFamily="18" charset="2"/>
              <a:buNone/>
            </a:pPr>
            <a:endParaRPr lang="uk-UA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10321"/>
              </p:ext>
            </p:extLst>
          </p:nvPr>
        </p:nvGraphicFramePr>
        <p:xfrm>
          <a:off x="1428728" y="1285860"/>
          <a:ext cx="7499120" cy="3028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773"/>
                <a:gridCol w="1500198"/>
                <a:gridCol w="1428760"/>
                <a:gridCol w="1240389"/>
              </a:tblGrid>
              <a:tr h="300457">
                <a:tc>
                  <a:txBody>
                    <a:bodyPr/>
                    <a:lstStyle/>
                    <a:p>
                      <a:pPr algn="ctr"/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0457">
                <a:tc rowSpan="2">
                  <a:txBody>
                    <a:bodyPr/>
                    <a:lstStyle/>
                    <a:p>
                      <a:pPr algn="l"/>
                      <a:endParaRPr lang="uk-UA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Ліквідація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підвальних котелень (було 27 котелень, потребують ліквідації 3)</a:t>
                      </a:r>
                      <a:endParaRPr lang="uk-UA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20640">
                <a:tc vMerge="1">
                  <a:txBody>
                    <a:bodyPr/>
                    <a:lstStyle/>
                    <a:p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2457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Ліквідація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пічного опалення (залишилось ліквідувати 14) 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8049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045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Заміна вікон (35364 вікон, потребують заміни 14724 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(51320 </a:t>
                      </a:r>
                      <a:r>
                        <a:rPr lang="uk-UA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м.кв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.)</a:t>
                      </a:r>
                      <a:endParaRPr lang="en-US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2450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м.кв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2100 </a:t>
                      </a:r>
                      <a:r>
                        <a:rPr lang="uk-UA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м.кв</a:t>
                      </a: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7500 м. </a:t>
                      </a:r>
                      <a:r>
                        <a:rPr lang="uk-UA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045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18,7%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238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Ремонт дахів</a:t>
                      </a:r>
                      <a:r>
                        <a:rPr lang="uk-UA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286 </a:t>
                      </a:r>
                      <a:r>
                        <a:rPr lang="uk-UA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дахів</a:t>
                      </a:r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потребують </a:t>
                      </a:r>
                      <a:r>
                        <a:rPr lang="uk-UA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ремонту </a:t>
                      </a:r>
                      <a:r>
                        <a:rPr lang="uk-UA" sz="14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36)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дах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дахів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дахів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0045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uk-U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34"/>
      </p:ext>
    </p:extLst>
  </p:cSld>
  <p:clrMapOvr>
    <a:masterClrMapping/>
  </p:clrMapOvr>
</p:sld>
</file>

<file path=ppt/theme/theme1.xml><?xml version="1.0" encoding="utf-8"?>
<a:theme xmlns:a="http://schemas.openxmlformats.org/drawingml/2006/main" name="7_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7_Тема Office">
      <a:majorFont>
        <a:latin typeface="municipal_lviv_106"/>
        <a:ea typeface=""/>
        <a:cs typeface=""/>
      </a:majorFont>
      <a:minorFont>
        <a:latin typeface="municipal_lviv_106"/>
        <a:ea typeface=""/>
        <a:cs typeface="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2443</TotalTime>
  <Words>733</Words>
  <Application>Microsoft Office PowerPoint</Application>
  <PresentationFormat>Екран (4:3)</PresentationFormat>
  <Paragraphs>207</Paragraphs>
  <Slides>7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Arial</vt:lpstr>
      <vt:lpstr>Calibri</vt:lpstr>
      <vt:lpstr>municipal_lviv_106</vt:lpstr>
      <vt:lpstr>NatGrotesk Light</vt:lpstr>
      <vt:lpstr>Wingdings 3</vt:lpstr>
      <vt:lpstr>7_Тема Office</vt:lpstr>
      <vt:lpstr>Ключові показники ефективності управління освіти департаменту гуманітарної політики </vt:lpstr>
      <vt:lpstr>  Місія освіти</vt:lpstr>
      <vt:lpstr>СТРАТЕГІЯ  2017-2020</vt:lpstr>
      <vt:lpstr>Презентація PowerPoint</vt:lpstr>
      <vt:lpstr>СТРАТЕГІЯ      2017-2020</vt:lpstr>
      <vt:lpstr>СТРАТЕГІЯ      2017-2020</vt:lpstr>
      <vt:lpstr>СТРАТЕГІЯ      2017-2020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освіти департаменту гуманітарної політики</dc:title>
  <dc:creator>user</dc:creator>
  <cp:lastModifiedBy>Покази</cp:lastModifiedBy>
  <cp:revision>143</cp:revision>
  <cp:lastPrinted>2017-06-16T05:48:50Z</cp:lastPrinted>
  <dcterms:modified xsi:type="dcterms:W3CDTF">2017-06-21T07:39:29Z</dcterms:modified>
</cp:coreProperties>
</file>