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handoutMasterIdLst>
    <p:handoutMasterId r:id="rId9"/>
  </p:handoutMasterIdLst>
  <p:sldIdLst>
    <p:sldId id="424" r:id="rId3"/>
    <p:sldId id="426" r:id="rId4"/>
    <p:sldId id="429" r:id="rId5"/>
    <p:sldId id="436" r:id="rId6"/>
    <p:sldId id="447" r:id="rId7"/>
  </p:sldIdLst>
  <p:sldSz cx="9144000" cy="6858000" type="screen4x3"/>
  <p:notesSz cx="6735763" cy="9866313"/>
  <p:custDataLst>
    <p:tags r:id="rId10"/>
  </p:custDataLst>
  <p:defaultTextStyle>
    <a:defPPr>
      <a:defRPr lang="uk-UA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23409D"/>
    <a:srgbClr val="99CCFF"/>
    <a:srgbClr val="ECF1F8"/>
    <a:srgbClr val="CCECFF"/>
    <a:srgbClr val="1146AF"/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0A15C55-8517-42AA-B614-E9B94910E393}" styleName="Помірний стиль 2 –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88" autoAdjust="0"/>
  </p:normalViewPr>
  <p:slideViewPr>
    <p:cSldViewPr snapToObjects="1">
      <p:cViewPr varScale="1">
        <p:scale>
          <a:sx n="84" d="100"/>
          <a:sy n="84" d="100"/>
        </p:scale>
        <p:origin x="6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55527033240767E-2"/>
          <c:y val="5.7754442649434565E-2"/>
          <c:w val="0.95114447296675919"/>
          <c:h val="0.566644189705551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 дітей в СФО (станом на 01.01.2017)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330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Київ</c:v>
                </c:pt>
                <c:pt idx="1">
                  <c:v>Львів</c:v>
                </c:pt>
                <c:pt idx="2">
                  <c:v>Харків</c:v>
                </c:pt>
                <c:pt idx="3">
                  <c:v>Дніпро</c:v>
                </c:pt>
                <c:pt idx="4">
                  <c:v>Запоріжжя</c:v>
                </c:pt>
                <c:pt idx="5">
                  <c:v>Одеса</c:v>
                </c:pt>
                <c:pt idx="6">
                  <c:v>Миколаів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0.92</c:v>
                </c:pt>
                <c:pt idx="1">
                  <c:v>0.91</c:v>
                </c:pt>
                <c:pt idx="2">
                  <c:v>0.9</c:v>
                </c:pt>
                <c:pt idx="3" formatCode="0.00%">
                  <c:v>0.89800000000000002</c:v>
                </c:pt>
                <c:pt idx="4">
                  <c:v>0.86</c:v>
                </c:pt>
                <c:pt idx="5" formatCode="0.00%">
                  <c:v>0.85899999999999999</c:v>
                </c:pt>
                <c:pt idx="6" formatCode="0.00%">
                  <c:v>0.84599999999999997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8370896"/>
        <c:axId val="328365800"/>
      </c:barChart>
      <c:catAx>
        <c:axId val="328370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328365800"/>
        <c:crosses val="autoZero"/>
        <c:auto val="1"/>
        <c:lblAlgn val="ctr"/>
        <c:lblOffset val="100"/>
        <c:noMultiLvlLbl val="0"/>
      </c:catAx>
      <c:valAx>
        <c:axId val="32836580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28370896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2919835" cy="49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27" tIns="45662" rIns="91327" bIns="45662" numCol="1" anchor="t" anchorCtr="0" compatLnSpc="1">
            <a:prstTxWarp prst="textNoShape">
              <a:avLst/>
            </a:prstTxWarp>
          </a:bodyPr>
          <a:lstStyle>
            <a:lvl1pPr algn="l" defTabSz="90732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14343" y="1"/>
            <a:ext cx="2919834" cy="49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27" tIns="45662" rIns="91327" bIns="45662" numCol="1" anchor="t" anchorCtr="0" compatLnSpc="1">
            <a:prstTxWarp prst="textNoShape">
              <a:avLst/>
            </a:prstTxWarp>
          </a:bodyPr>
          <a:lstStyle>
            <a:lvl1pPr defTabSz="90732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872C27A-6E16-4EC4-82D7-A716EA190DEF}" type="datetimeFigureOut">
              <a:rPr lang="ru-RU"/>
              <a:pPr>
                <a:defRPr/>
              </a:pPr>
              <a:t>26.06.2017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371332"/>
            <a:ext cx="2919835" cy="493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27" tIns="45662" rIns="91327" bIns="45662" numCol="1" anchor="b" anchorCtr="0" compatLnSpc="1">
            <a:prstTxWarp prst="textNoShape">
              <a:avLst/>
            </a:prstTxWarp>
          </a:bodyPr>
          <a:lstStyle>
            <a:lvl1pPr algn="l" defTabSz="90732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14343" y="9371332"/>
            <a:ext cx="2919834" cy="493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27" tIns="45662" rIns="91327" bIns="45662" numCol="1" anchor="b" anchorCtr="0" compatLnSpc="1">
            <a:prstTxWarp prst="textNoShape">
              <a:avLst/>
            </a:prstTxWarp>
          </a:bodyPr>
          <a:lstStyle>
            <a:lvl1pPr defTabSz="90732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BCE26D7-37DC-454D-978A-F1202A6A2C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165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2918249" cy="491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27" tIns="45662" rIns="91327" bIns="45662" numCol="1" anchor="t" anchorCtr="0" compatLnSpc="1">
            <a:prstTxWarp prst="textNoShape">
              <a:avLst/>
            </a:prstTxWarp>
          </a:bodyPr>
          <a:lstStyle>
            <a:lvl1pPr algn="l" defTabSz="90732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 bwMode="auto">
          <a:xfrm>
            <a:off x="3815928" y="1"/>
            <a:ext cx="2918249" cy="491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27" tIns="45662" rIns="91327" bIns="45662" numCol="1" anchor="t" anchorCtr="0" compatLnSpc="1">
            <a:prstTxWarp prst="textNoShape">
              <a:avLst/>
            </a:prstTxWarp>
          </a:bodyPr>
          <a:lstStyle>
            <a:lvl1pPr defTabSz="90732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DD31929-15E2-4C94-B5B6-38DDCE9E136F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33" tIns="45966" rIns="91933" bIns="45966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 bwMode="auto">
          <a:xfrm>
            <a:off x="674053" y="4686459"/>
            <a:ext cx="5387658" cy="4440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27" tIns="45662" rIns="91327" bIns="45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 smtClean="0"/>
              <a:t>Зразок тексту</a:t>
            </a:r>
          </a:p>
          <a:p>
            <a:pPr lvl="1"/>
            <a:r>
              <a:rPr lang="uk-UA" noProof="0" smtClean="0"/>
              <a:t>Другий рівень</a:t>
            </a:r>
          </a:p>
          <a:p>
            <a:pPr lvl="2"/>
            <a:r>
              <a:rPr lang="uk-UA" noProof="0" smtClean="0"/>
              <a:t>Третій рівень</a:t>
            </a:r>
          </a:p>
          <a:p>
            <a:pPr lvl="3"/>
            <a:r>
              <a:rPr lang="uk-UA" noProof="0" smtClean="0"/>
              <a:t>Четвертий рівень</a:t>
            </a:r>
          </a:p>
          <a:p>
            <a:pPr lvl="4"/>
            <a:r>
              <a:rPr lang="uk-UA" noProof="0" smtClean="0"/>
              <a:t>П'ятий рівень</a:t>
            </a:r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 bwMode="auto">
          <a:xfrm>
            <a:off x="0" y="9372918"/>
            <a:ext cx="2918249" cy="491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27" tIns="45662" rIns="91327" bIns="45662" numCol="1" anchor="b" anchorCtr="0" compatLnSpc="1">
            <a:prstTxWarp prst="textNoShape">
              <a:avLst/>
            </a:prstTxWarp>
          </a:bodyPr>
          <a:lstStyle>
            <a:lvl1pPr algn="l" defTabSz="90732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15928" y="9372918"/>
            <a:ext cx="2918249" cy="491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27" tIns="45662" rIns="91327" bIns="45662" numCol="1" anchor="b" anchorCtr="0" compatLnSpc="1">
            <a:prstTxWarp prst="textNoShape">
              <a:avLst/>
            </a:prstTxWarp>
          </a:bodyPr>
          <a:lstStyle>
            <a:lvl1pPr defTabSz="907324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8DD76AE-DC79-4814-85C6-50ECF259DC2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0100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6"/>
          <p:cNvSpPr/>
          <p:nvPr/>
        </p:nvSpPr>
        <p:spPr>
          <a:xfrm>
            <a:off x="0" y="-38100"/>
            <a:ext cx="9144000" cy="6896100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Прямокутник 7"/>
          <p:cNvSpPr/>
          <p:nvPr/>
        </p:nvSpPr>
        <p:spPr>
          <a:xfrm>
            <a:off x="5697538" y="1209675"/>
            <a:ext cx="3554412" cy="1858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6" name="Рисунок 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61075" y="1539875"/>
            <a:ext cx="2632075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97124" y="3070690"/>
            <a:ext cx="3446876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5697124" y="4540715"/>
            <a:ext cx="3446876" cy="131596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dirty="0" smtClean="0"/>
              <a:t>Зразок підзаголовка</a:t>
            </a:r>
            <a:endParaRPr lang="uk-UA" dirty="0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0C1D2-C9CE-440A-871E-4A509EBF13AB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019F3-B59C-4F2C-8345-B697D51279A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D4F56-6051-48E9-8818-EAFAEA7171CE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B89F0-71E2-42C3-ADD5-E94ADA0B156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504FC-F41B-4B7D-A254-018ACE8BEF94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6D73F-AD13-4671-B667-ACED51E680A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34926-E99F-4348-B315-B7C58D25B420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D07C6-2599-42DF-AB70-32D11B82A73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6"/>
          <p:cNvSpPr/>
          <p:nvPr/>
        </p:nvSpPr>
        <p:spPr>
          <a:xfrm>
            <a:off x="0" y="-38100"/>
            <a:ext cx="9144000" cy="6896100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Прямокутник 9"/>
          <p:cNvSpPr/>
          <p:nvPr/>
        </p:nvSpPr>
        <p:spPr>
          <a:xfrm>
            <a:off x="5697538" y="1209675"/>
            <a:ext cx="3554412" cy="1858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6" name="Рисунок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61075" y="1539875"/>
            <a:ext cx="2632075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5697124" y="3070690"/>
            <a:ext cx="3446876" cy="1470025"/>
          </a:xfrm>
        </p:spPr>
        <p:txBody>
          <a:bodyPr>
            <a:normAutofit/>
          </a:bodyPr>
          <a:lstStyle>
            <a:lvl1pPr>
              <a:defRPr sz="3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9" name="Підзаголовок 2"/>
          <p:cNvSpPr>
            <a:spLocks noGrp="1"/>
          </p:cNvSpPr>
          <p:nvPr>
            <p:ph type="subTitle" idx="1"/>
          </p:nvPr>
        </p:nvSpPr>
        <p:spPr>
          <a:xfrm>
            <a:off x="5697124" y="4540715"/>
            <a:ext cx="3446876" cy="131596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dirty="0" smtClean="0"/>
              <a:t>Зразок підзаголовка</a:t>
            </a:r>
            <a:endParaRPr lang="uk-UA" dirty="0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8D353-C49D-4D25-8D06-E4C7427FA8B2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10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D4AC5-D4E5-465C-95AA-A35EF3EA968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00FA2-C592-47F8-9CD0-7F51BDE4149D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3D934-4117-4BBF-8E72-F6D2A9882D1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AD5B8-341E-4E49-A0FE-1EEF9DB56885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7D26D-DE03-4C83-A91F-FA7985D5E53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FE80C-D627-4349-9078-04BF8657B7B9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C6DBF-6551-41A6-8A9D-C1188E33600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9DBAB-0BB7-49E9-87AD-36626751EA1A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0573B-58BA-49B3-8816-D5A9283011B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F2E55-D6C3-4FEB-BCEF-BBD582696E80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C866F-A036-43C9-9FC1-ACEAF156481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88C6A-651B-4089-972B-E79CF6E0BDCF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C88D9-0BE5-490D-B07E-D13A300305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90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кутник 23"/>
          <p:cNvSpPr/>
          <p:nvPr/>
        </p:nvSpPr>
        <p:spPr>
          <a:xfrm>
            <a:off x="250825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5" name="Рисунок 8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2186734" y="1493785"/>
            <a:ext cx="5895655" cy="1317302"/>
          </a:xfrm>
        </p:spPr>
        <p:txBody>
          <a:bodyPr>
            <a:noAutofit/>
          </a:bodyPr>
          <a:lstStyle>
            <a:lvl1pPr algn="l">
              <a:defRPr sz="3400">
                <a:solidFill>
                  <a:schemeClr val="tx1"/>
                </a:solidFill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unicipal_lviv_106" pitchFamily="50" charset="0"/>
              </a:defRPr>
            </a:lvl1pPr>
          </a:lstStyle>
          <a:p>
            <a:pPr>
              <a:defRPr/>
            </a:pPr>
            <a:fld id="{9B42D5C1-B424-4CAF-B87E-81CC4B5FA387}" type="datetimeFigureOut">
              <a:rPr lang="uk-UA"/>
              <a:pPr>
                <a:defRPr/>
              </a:pPr>
              <a:t>26.06.2017</a:t>
            </a:fld>
            <a:endParaRPr lang="uk-UA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unicipal_lviv_106" pitchFamily="50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unicipal_lviv_106" pitchFamily="50" charset="0"/>
              </a:defRPr>
            </a:lvl1pPr>
          </a:lstStyle>
          <a:p>
            <a:pPr>
              <a:defRPr/>
            </a:pPr>
            <a:fld id="{464C7D12-BC0D-42E0-8161-AAED4472ADF1}" type="slidenum">
              <a:rPr lang="uk-UA"/>
              <a:pPr>
                <a:defRPr/>
              </a:pPr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EC3EB-5771-404A-A886-460BD1B8C5E9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5A7E2-5297-4F10-A38A-073F45558F6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A46C7-A4C7-4A5D-B589-677C401A5EB3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B3664-4746-4C67-AA81-B981FE2233E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E644D-9F31-4A9C-8812-F70FF6E48D94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30A91-809B-471C-9DC7-CF393D6EC46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13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Прямокутник 10"/>
          <p:cNvSpPr/>
          <p:nvPr/>
        </p:nvSpPr>
        <p:spPr>
          <a:xfrm>
            <a:off x="250825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6" name="Рисунок 9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1700" y="137318"/>
            <a:ext cx="6583338" cy="951421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tx1"/>
                </a:solidFill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871700" y="1600200"/>
            <a:ext cx="6815100" cy="4525963"/>
          </a:xfrm>
        </p:spPr>
        <p:txBody>
          <a:bodyPr>
            <a:normAutofit/>
          </a:bodyPr>
          <a:lstStyle>
            <a:lvl1pPr marL="342900" indent="-342900">
              <a:buClr>
                <a:srgbClr val="23409D"/>
              </a:buClr>
              <a:buFont typeface="Wingdings 3" pitchFamily="18" charset="2"/>
              <a:buChar char=""/>
              <a:defRPr sz="1800">
                <a:latin typeface="municipal_lviv_106" pitchFamily="50" charset="0"/>
              </a:defRPr>
            </a:lvl1pPr>
            <a:lvl2pPr>
              <a:defRPr sz="1800">
                <a:latin typeface="municipal_lviv_106" pitchFamily="50" charset="0"/>
              </a:defRPr>
            </a:lvl2pPr>
            <a:lvl3pPr>
              <a:defRPr sz="1800">
                <a:latin typeface="municipal_lviv_106" pitchFamily="50" charset="0"/>
              </a:defRPr>
            </a:lvl3pPr>
            <a:lvl4pPr>
              <a:defRPr sz="1800">
                <a:latin typeface="municipal_lviv_106" pitchFamily="50" charset="0"/>
              </a:defRPr>
            </a:lvl4pPr>
            <a:lvl5pPr>
              <a:defRPr sz="1800">
                <a:latin typeface="municipal_lviv_106" pitchFamily="50" charset="0"/>
              </a:defRPr>
            </a:lvl5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E93C-4C31-48DF-B46D-371C55B5893A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09391-7676-41A6-8E3D-A089DDD9E41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8"/>
          <p:cNvSpPr/>
          <p:nvPr/>
        </p:nvSpPr>
        <p:spPr>
          <a:xfrm>
            <a:off x="7451725" y="549275"/>
            <a:ext cx="1800225" cy="719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25425" y="138113"/>
            <a:ext cx="8229600" cy="34448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200" kern="1200">
                <a:solidFill>
                  <a:schemeClr val="bg1"/>
                </a:solidFill>
                <a:latin typeface="NatGrotesk Light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sz="2000" dirty="0" smtClean="0"/>
              <a:t>Зразок заголовка</a:t>
            </a:r>
            <a:endParaRPr lang="uk-UA" sz="2000" dirty="0"/>
          </a:p>
        </p:txBody>
      </p:sp>
      <p:sp>
        <p:nvSpPr>
          <p:cNvPr id="7" name="Прямокутник 12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8" name="Прямокутник 13"/>
          <p:cNvSpPr/>
          <p:nvPr/>
        </p:nvSpPr>
        <p:spPr>
          <a:xfrm>
            <a:off x="250825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9" name="Рисунок 1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674" y="274638"/>
            <a:ext cx="7040125" cy="1143000"/>
          </a:xfrm>
        </p:spPr>
        <p:txBody>
          <a:bodyPr>
            <a:normAutofit/>
          </a:bodyPr>
          <a:lstStyle>
            <a:lvl1pPr algn="l">
              <a:defRPr sz="3400">
                <a:solidFill>
                  <a:schemeClr val="tx1"/>
                </a:solidFill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646674" y="1600200"/>
            <a:ext cx="3375375" cy="4525963"/>
          </a:xfrm>
        </p:spPr>
        <p:txBody>
          <a:bodyPr/>
          <a:lstStyle>
            <a:lvl1pPr marL="342900" indent="-342900">
              <a:buClr>
                <a:srgbClr val="23409D"/>
              </a:buClr>
              <a:buFont typeface="Wingdings 3" pitchFamily="18" charset="2"/>
              <a:buChar char=""/>
              <a:defRPr sz="2800">
                <a:solidFill>
                  <a:schemeClr val="tx1"/>
                </a:solidFill>
                <a:latin typeface="municipal_lviv_106" pitchFamily="50" charset="0"/>
              </a:defRPr>
            </a:lvl1pPr>
            <a:lvl2pPr>
              <a:defRPr sz="2400">
                <a:solidFill>
                  <a:schemeClr val="tx1"/>
                </a:solidFill>
                <a:latin typeface="municipal_lviv_106" pitchFamily="50" charset="0"/>
              </a:defRPr>
            </a:lvl2pPr>
            <a:lvl3pPr>
              <a:defRPr sz="2000">
                <a:solidFill>
                  <a:schemeClr val="tx1"/>
                </a:solidFill>
                <a:latin typeface="municipal_lviv_106" pitchFamily="50" charset="0"/>
              </a:defRPr>
            </a:lvl3pPr>
            <a:lvl4pPr>
              <a:defRPr sz="1800">
                <a:solidFill>
                  <a:schemeClr val="tx1"/>
                </a:solidFill>
                <a:latin typeface="municipal_lviv_106" pitchFamily="50" charset="0"/>
              </a:defRPr>
            </a:lvl4pPr>
            <a:lvl5pPr>
              <a:defRPr sz="1800">
                <a:solidFill>
                  <a:schemeClr val="tx1"/>
                </a:solidFill>
                <a:latin typeface="municipal_lviv_106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99549" y="1600200"/>
            <a:ext cx="3375375" cy="4525963"/>
          </a:xfrm>
        </p:spPr>
        <p:txBody>
          <a:bodyPr/>
          <a:lstStyle>
            <a:lvl1pPr marL="342900" indent="-342900">
              <a:buClr>
                <a:srgbClr val="23409D"/>
              </a:buClr>
              <a:buFont typeface="Wingdings 3" pitchFamily="18" charset="2"/>
              <a:buChar char=""/>
              <a:defRPr sz="2800">
                <a:solidFill>
                  <a:schemeClr val="tx1"/>
                </a:solidFill>
                <a:latin typeface="municipal_lviv_106" pitchFamily="50" charset="0"/>
              </a:defRPr>
            </a:lvl1pPr>
            <a:lvl2pPr>
              <a:defRPr sz="2400">
                <a:solidFill>
                  <a:schemeClr val="tx1"/>
                </a:solidFill>
                <a:latin typeface="municipal_lviv_106" pitchFamily="50" charset="0"/>
              </a:defRPr>
            </a:lvl2pPr>
            <a:lvl3pPr>
              <a:defRPr sz="2000">
                <a:solidFill>
                  <a:schemeClr val="tx1"/>
                </a:solidFill>
                <a:latin typeface="municipal_lviv_106" pitchFamily="50" charset="0"/>
              </a:defRPr>
            </a:lvl3pPr>
            <a:lvl4pPr>
              <a:defRPr sz="1800">
                <a:solidFill>
                  <a:schemeClr val="tx1"/>
                </a:solidFill>
                <a:latin typeface="municipal_lviv_106" pitchFamily="50" charset="0"/>
              </a:defRPr>
            </a:lvl4pPr>
            <a:lvl5pPr>
              <a:defRPr sz="1800">
                <a:solidFill>
                  <a:schemeClr val="tx1"/>
                </a:solidFill>
                <a:latin typeface="municipal_lviv_106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10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56A17-5693-47A3-8D1C-A07EECB99F7F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11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2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6974C-C9A6-4C13-8275-C234E57108A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9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8" name="Прямокутник 10"/>
          <p:cNvSpPr/>
          <p:nvPr/>
        </p:nvSpPr>
        <p:spPr>
          <a:xfrm>
            <a:off x="250825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9" name="Рисунок 1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674" y="274638"/>
            <a:ext cx="7040126" cy="1143000"/>
          </a:xfrm>
        </p:spPr>
        <p:txBody>
          <a:bodyPr>
            <a:normAutofit/>
          </a:bodyPr>
          <a:lstStyle>
            <a:lvl1pPr algn="l">
              <a:defRPr sz="3400">
                <a:solidFill>
                  <a:schemeClr val="tx1"/>
                </a:solidFill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646674" y="1535113"/>
            <a:ext cx="3375374" cy="639762"/>
          </a:xfrm>
        </p:spPr>
        <p:txBody>
          <a:bodyPr anchor="b"/>
          <a:lstStyle>
            <a:lvl1pPr marL="0" indent="0">
              <a:buNone/>
              <a:defRPr sz="2400" b="1">
                <a:latin typeface="municipal_lviv_106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dirty="0" smtClean="0"/>
              <a:t>Зразок тексту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5299549" y="1535113"/>
            <a:ext cx="338725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dirty="0" smtClean="0"/>
              <a:t>Зразок тексту</a:t>
            </a:r>
          </a:p>
        </p:txBody>
      </p:sp>
      <p:sp>
        <p:nvSpPr>
          <p:cNvPr id="13" name="Місце для вмісту 2"/>
          <p:cNvSpPr>
            <a:spLocks noGrp="1"/>
          </p:cNvSpPr>
          <p:nvPr>
            <p:ph sz="half" idx="13"/>
          </p:nvPr>
        </p:nvSpPr>
        <p:spPr>
          <a:xfrm>
            <a:off x="1646674" y="2174875"/>
            <a:ext cx="3375375" cy="3951288"/>
          </a:xfrm>
        </p:spPr>
        <p:txBody>
          <a:bodyPr/>
          <a:lstStyle>
            <a:lvl1pPr marL="342900" indent="-342900">
              <a:buClr>
                <a:srgbClr val="23409D"/>
              </a:buClr>
              <a:buFont typeface="Wingdings 3" pitchFamily="18" charset="2"/>
              <a:buChar char=""/>
              <a:defRPr sz="2800">
                <a:solidFill>
                  <a:schemeClr val="tx1"/>
                </a:solidFill>
                <a:latin typeface="municipal_lviv_106" pitchFamily="50" charset="0"/>
              </a:defRPr>
            </a:lvl1pPr>
            <a:lvl2pPr>
              <a:defRPr sz="2400">
                <a:solidFill>
                  <a:schemeClr val="tx1"/>
                </a:solidFill>
                <a:latin typeface="municipal_lviv_106" pitchFamily="50" charset="0"/>
              </a:defRPr>
            </a:lvl2pPr>
            <a:lvl3pPr>
              <a:defRPr sz="2000">
                <a:solidFill>
                  <a:schemeClr val="tx1"/>
                </a:solidFill>
                <a:latin typeface="municipal_lviv_106" pitchFamily="50" charset="0"/>
              </a:defRPr>
            </a:lvl3pPr>
            <a:lvl4pPr>
              <a:defRPr sz="1800">
                <a:solidFill>
                  <a:schemeClr val="tx1"/>
                </a:solidFill>
                <a:latin typeface="municipal_lviv_106" pitchFamily="50" charset="0"/>
              </a:defRPr>
            </a:lvl4pPr>
            <a:lvl5pPr>
              <a:defRPr sz="1800">
                <a:solidFill>
                  <a:schemeClr val="tx1"/>
                </a:solidFill>
                <a:latin typeface="municipal_lviv_106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1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99549" y="2174875"/>
            <a:ext cx="3375375" cy="3951288"/>
          </a:xfrm>
        </p:spPr>
        <p:txBody>
          <a:bodyPr/>
          <a:lstStyle>
            <a:lvl1pPr marL="342900" indent="-342900">
              <a:buClr>
                <a:srgbClr val="23409D"/>
              </a:buClr>
              <a:buFont typeface="Wingdings 3" pitchFamily="18" charset="2"/>
              <a:buChar char=""/>
              <a:defRPr sz="2800">
                <a:solidFill>
                  <a:schemeClr val="tx1"/>
                </a:solidFill>
                <a:latin typeface="municipal_lviv_106" pitchFamily="50" charset="0"/>
              </a:defRPr>
            </a:lvl1pPr>
            <a:lvl2pPr>
              <a:defRPr sz="2400">
                <a:solidFill>
                  <a:schemeClr val="tx1"/>
                </a:solidFill>
                <a:latin typeface="municipal_lviv_106" pitchFamily="50" charset="0"/>
              </a:defRPr>
            </a:lvl2pPr>
            <a:lvl3pPr>
              <a:defRPr sz="2000">
                <a:solidFill>
                  <a:schemeClr val="tx1"/>
                </a:solidFill>
                <a:latin typeface="municipal_lviv_106" pitchFamily="50" charset="0"/>
              </a:defRPr>
            </a:lvl3pPr>
            <a:lvl4pPr>
              <a:defRPr sz="1800">
                <a:solidFill>
                  <a:schemeClr val="tx1"/>
                </a:solidFill>
                <a:latin typeface="municipal_lviv_106" pitchFamily="50" charset="0"/>
              </a:defRPr>
            </a:lvl4pPr>
            <a:lvl5pPr>
              <a:defRPr sz="1800">
                <a:solidFill>
                  <a:schemeClr val="tx1"/>
                </a:solidFill>
                <a:latin typeface="municipal_lviv_106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10" name="Місце для дати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802F7-2ED6-4F30-A0FA-7826A701F08F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11" name="Місце для нижнього колонтитула 7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2" name="Місце для номера слайда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9852A-57B4-4387-A5B4-CF7BEDCB0D8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5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4" name="Прямокутник 6"/>
          <p:cNvSpPr/>
          <p:nvPr/>
        </p:nvSpPr>
        <p:spPr>
          <a:xfrm>
            <a:off x="250825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5" name="Рисунок 8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6705" y="274638"/>
            <a:ext cx="6770094" cy="1143000"/>
          </a:xfrm>
        </p:spPr>
        <p:txBody>
          <a:bodyPr>
            <a:normAutofit/>
          </a:bodyPr>
          <a:lstStyle>
            <a:lvl1pPr>
              <a:defRPr sz="3400"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6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6EB43-820D-4C00-8256-20BEAFBCBAF9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7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96EB4-18C0-49EB-B2D1-FE749D1A642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10AF4-02F2-4748-9436-37C64EAEF1B9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97325-41BD-4592-B877-C47D1A46C52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82989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4B0A0-6636-41E7-9CF5-5C91A6F2B95C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E7CB8-E500-47DB-9A19-A5C23238DB2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29753-5C02-4077-BD5B-4611C642BF06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73D37-5FC0-47B2-A787-44640EF5CE6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EE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1916113" y="274638"/>
            <a:ext cx="6770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1916113" y="1600200"/>
            <a:ext cx="67706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BC854A-D896-4F32-9D5A-798405A61B28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32B1F4A-021A-4A96-A94A-03B6959E645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8" name="Прямокутник 7"/>
          <p:cNvSpPr/>
          <p:nvPr/>
        </p:nvSpPr>
        <p:spPr>
          <a:xfrm>
            <a:off x="250825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pic>
        <p:nvPicPr>
          <p:cNvPr id="1033" name="Рисунок 10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80" r:id="rId1"/>
    <p:sldLayoutId id="2147484381" r:id="rId2"/>
    <p:sldLayoutId id="2147484382" r:id="rId3"/>
    <p:sldLayoutId id="2147484383" r:id="rId4"/>
    <p:sldLayoutId id="2147484384" r:id="rId5"/>
    <p:sldLayoutId id="2147484385" r:id="rId6"/>
    <p:sldLayoutId id="2147484365" r:id="rId7"/>
    <p:sldLayoutId id="2147484366" r:id="rId8"/>
    <p:sldLayoutId id="2147484367" r:id="rId9"/>
    <p:sldLayoutId id="2147484368" r:id="rId10"/>
    <p:sldLayoutId id="2147484369" r:id="rId11"/>
    <p:sldLayoutId id="214748437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kern="1200">
          <a:solidFill>
            <a:schemeClr val="tx1"/>
          </a:solidFill>
          <a:latin typeface="municipal_lviv_106" pitchFamily="50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 pitchFamily="50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 pitchFamily="5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 pitchFamily="5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 pitchFamily="5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3409D"/>
        </a:buClr>
        <a:buFont typeface="Wingdings 3" pitchFamily="18" charset="2"/>
        <a:buChar char=""/>
        <a:defRPr sz="22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BEE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</a:p>
        </p:txBody>
      </p:sp>
      <p:sp>
        <p:nvSpPr>
          <p:cNvPr id="2051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9FFF45-3F80-41D4-B5D1-471002E2786B}" type="datetimeFigureOut">
              <a:rPr lang="uk-UA"/>
              <a:pPr>
                <a:defRPr/>
              </a:pPr>
              <a:t>26.06.2017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BBC786-5FE7-4829-9F44-8BA8B1EBF82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  <p:sldLayoutId id="2147484371" r:id="rId2"/>
    <p:sldLayoutId id="2147484372" r:id="rId3"/>
    <p:sldLayoutId id="2147484373" r:id="rId4"/>
    <p:sldLayoutId id="2147484374" r:id="rId5"/>
    <p:sldLayoutId id="2147484375" r:id="rId6"/>
    <p:sldLayoutId id="2147484376" r:id="rId7"/>
    <p:sldLayoutId id="2147484377" r:id="rId8"/>
    <p:sldLayoutId id="2147484378" r:id="rId9"/>
    <p:sldLayoutId id="2147484379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municipal_lviv_106" pitchFamily="50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unicipal_lviv_106" pitchFamily="50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3409D"/>
        </a:buClr>
        <a:buFont typeface="Wingdings 3" pitchFamily="18" charset="2"/>
        <a:buChar char=""/>
        <a:defRPr sz="32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municipal_lviv_106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143000" y="4420269"/>
            <a:ext cx="700087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</a:rPr>
              <a:t>Ключові показники ефективності (КРІ) </a:t>
            </a:r>
            <a:r>
              <a:rPr lang="uk-UA" sz="2800" dirty="0" smtClean="0">
                <a:solidFill>
                  <a:schemeClr val="bg1"/>
                </a:solidFill>
              </a:rPr>
              <a:t>відділу “Служба у справах дітей” </a:t>
            </a:r>
            <a:r>
              <a:rPr lang="uk-UA" sz="2800" dirty="0">
                <a:solidFill>
                  <a:schemeClr val="bg1"/>
                </a:solidFill>
              </a:rPr>
              <a:t>департаменту гуманітарної політики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кутник 22"/>
          <p:cNvSpPr/>
          <p:nvPr/>
        </p:nvSpPr>
        <p:spPr>
          <a:xfrm>
            <a:off x="1643063" y="214313"/>
            <a:ext cx="3143250" cy="1214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400" b="1" dirty="0">
                <a:solidFill>
                  <a:srgbClr val="23409D"/>
                </a:solidFill>
                <a:latin typeface="Arial" pitchFamily="34" charset="0"/>
                <a:cs typeface="Arial" pitchFamily="34" charset="0"/>
              </a:rPr>
              <a:t>СТРАТЕГІЯ  2017-2020</a:t>
            </a:r>
          </a:p>
        </p:txBody>
      </p:sp>
      <p:sp>
        <p:nvSpPr>
          <p:cNvPr id="25" name="Прямокутник 24"/>
          <p:cNvSpPr/>
          <p:nvPr/>
        </p:nvSpPr>
        <p:spPr>
          <a:xfrm>
            <a:off x="1473373" y="3425577"/>
            <a:ext cx="7456316" cy="23076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 algn="l">
              <a:defRPr/>
            </a:pPr>
            <a:endParaRPr lang="uk-UA" sz="2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трілка вправо 28"/>
          <p:cNvSpPr/>
          <p:nvPr/>
        </p:nvSpPr>
        <p:spPr>
          <a:xfrm>
            <a:off x="4553744" y="638109"/>
            <a:ext cx="714375" cy="357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/>
          </a:p>
        </p:txBody>
      </p:sp>
      <p:sp>
        <p:nvSpPr>
          <p:cNvPr id="30" name="Прямокутник 29"/>
          <p:cNvSpPr/>
          <p:nvPr/>
        </p:nvSpPr>
        <p:spPr>
          <a:xfrm>
            <a:off x="1643063" y="3854201"/>
            <a:ext cx="3571875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uk-UA" sz="2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ПРІОРИТЕТНІ ЦІЛІ:</a:t>
            </a:r>
          </a:p>
        </p:txBody>
      </p:sp>
      <p:sp>
        <p:nvSpPr>
          <p:cNvPr id="11272" name="TextBox 71"/>
          <p:cNvSpPr txBox="1">
            <a:spLocks noChangeArrowheads="1"/>
          </p:cNvSpPr>
          <p:nvPr/>
        </p:nvSpPr>
        <p:spPr bwMode="auto">
          <a:xfrm>
            <a:off x="1606550" y="2100263"/>
            <a:ext cx="7323138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endParaRPr lang="ru-RU" sz="1700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071938" y="2172304"/>
            <a:ext cx="2071687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0" hangingPunct="0">
              <a:defRPr/>
            </a:pPr>
            <a:r>
              <a:rPr lang="uk-UA" sz="2200" i="1" dirty="0"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</a:rPr>
              <a:t>НАША МІСІЯ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907704" y="2594579"/>
            <a:ext cx="62646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400" b="1" i="1" dirty="0" smtClean="0"/>
              <a:t>Кожній дитині забезпечення права </a:t>
            </a:r>
          </a:p>
          <a:p>
            <a:pPr algn="ctr" eaLnBrk="0" hangingPunct="0"/>
            <a:r>
              <a:rPr lang="uk-UA" sz="2400" b="1" i="1" dirty="0" smtClean="0"/>
              <a:t>на захист, на виховання в сім</a:t>
            </a:r>
            <a:r>
              <a:rPr lang="ru-RU" sz="2400" b="1" i="1" dirty="0" smtClean="0"/>
              <a:t>`</a:t>
            </a:r>
            <a:r>
              <a:rPr lang="uk-UA" sz="2400" b="1" i="1" dirty="0" smtClean="0"/>
              <a:t>ї та повноцінний розвиток.</a:t>
            </a:r>
            <a:endParaRPr lang="uk-UA" sz="2400" b="1" i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395654" y="4605228"/>
            <a:ext cx="76385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uk-UA" dirty="0" smtClean="0"/>
              <a:t>1.Розвиток </a:t>
            </a:r>
            <a:r>
              <a:rPr lang="uk-UA" dirty="0"/>
              <a:t>сімейних форм виховання </a:t>
            </a:r>
            <a:r>
              <a:rPr lang="uk-UA" dirty="0" smtClean="0"/>
              <a:t>(створення </a:t>
            </a:r>
            <a:r>
              <a:rPr lang="uk-UA" dirty="0"/>
              <a:t>прийомних сімей </a:t>
            </a:r>
            <a:r>
              <a:rPr lang="uk-UA" dirty="0" smtClean="0"/>
              <a:t>(ПС) </a:t>
            </a:r>
            <a:r>
              <a:rPr lang="uk-UA" dirty="0"/>
              <a:t>та дитячих будинків сімейного </a:t>
            </a:r>
            <a:r>
              <a:rPr lang="uk-UA" dirty="0" smtClean="0"/>
              <a:t>типу(ДБСТ).</a:t>
            </a:r>
          </a:p>
          <a:p>
            <a:pPr algn="l">
              <a:defRPr/>
            </a:pPr>
            <a:endParaRPr lang="en-US" dirty="0" smtClean="0"/>
          </a:p>
          <a:p>
            <a:pPr algn="l">
              <a:defRPr/>
            </a:pPr>
            <a:r>
              <a:rPr lang="uk-UA" dirty="0" smtClean="0"/>
              <a:t>2.Подолання </a:t>
            </a:r>
            <a:r>
              <a:rPr lang="uk-UA" dirty="0" err="1" smtClean="0"/>
              <a:t>“соціального</a:t>
            </a:r>
            <a:r>
              <a:rPr lang="uk-UA" dirty="0" smtClean="0"/>
              <a:t> </a:t>
            </a:r>
            <a:r>
              <a:rPr lang="uk-UA" dirty="0" err="1" smtClean="0"/>
              <a:t>сирітства”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500689" y="127000"/>
            <a:ext cx="3247775" cy="13017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Місто дружнє </a:t>
            </a:r>
          </a:p>
          <a:p>
            <a:pPr algn="ctr"/>
            <a:r>
              <a:rPr lang="uk-UA" sz="2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дітей</a:t>
            </a:r>
            <a:endParaRPr lang="uk-UA" sz="24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16216" y="6351711"/>
            <a:ext cx="23071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КРІ</a:t>
            </a:r>
            <a:r>
              <a:rPr lang="uk-UA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відділу </a:t>
            </a:r>
          </a:p>
          <a:p>
            <a:pPr algn="ctr">
              <a:defRPr/>
            </a:pPr>
            <a:r>
              <a:rPr lang="uk-UA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“Служба у справах дітей”</a:t>
            </a:r>
            <a:endParaRPr lang="uk-UA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кутник 21"/>
          <p:cNvSpPr/>
          <p:nvPr/>
        </p:nvSpPr>
        <p:spPr>
          <a:xfrm>
            <a:off x="6143625" y="6572250"/>
            <a:ext cx="3000375" cy="285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кутник 22"/>
          <p:cNvSpPr/>
          <p:nvPr/>
        </p:nvSpPr>
        <p:spPr>
          <a:xfrm>
            <a:off x="3571875" y="1"/>
            <a:ext cx="5572125" cy="404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uk-UA" sz="2000" b="1" dirty="0">
                <a:solidFill>
                  <a:srgbClr val="23409D"/>
                </a:solidFill>
                <a:latin typeface="Arial" pitchFamily="34" charset="0"/>
                <a:cs typeface="Arial" pitchFamily="34" charset="0"/>
              </a:rPr>
              <a:t>СТРАТЕГІЯ  2017-2020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1403648" y="836712"/>
            <a:ext cx="7515496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Результат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1.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Створення дитячих будинків сімейного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типу.</a:t>
            </a:r>
            <a:endPara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   2.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Створення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прийомних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</a:t>
            </a:r>
            <a:r>
              <a:rPr lang="uk-UA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імей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uk-UA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defRPr/>
            </a:pP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   3. Охоплення дітей сімейними формами виховання.</a:t>
            </a:r>
            <a:r>
              <a:rPr lang="uk-UA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  <a:endParaRPr lang="uk-UA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1475656" y="3140969"/>
            <a:ext cx="7551142" cy="1440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У 2016 році створено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дитячий будинок сімейного типу на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вулиці Пороховій. </a:t>
            </a:r>
          </a:p>
          <a:p>
            <a:pPr algn="just">
              <a:defRPr/>
            </a:pP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Всього в </a:t>
            </a:r>
            <a:r>
              <a:rPr lang="uk-UA" sz="1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м.Львові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функціонує 4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таких будинки. В них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виховується 35 дітей. Планується створити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ще по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одному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будинку в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2017 та 2020 роках.</a:t>
            </a:r>
          </a:p>
          <a:p>
            <a:pPr algn="just">
              <a:defRPr/>
            </a:pP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Впродовж 2016 року створено 2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прийомні сім'ї. Наразі в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місті функціонує 10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прийомних сімей,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яких виховується 15 дітей. До 2020 року планується створити ще 4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сім'ї.                                       </a:t>
            </a:r>
            <a:endParaRPr lang="uk-UA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кутник 29"/>
          <p:cNvSpPr/>
          <p:nvPr/>
        </p:nvSpPr>
        <p:spPr>
          <a:xfrm>
            <a:off x="1475656" y="262389"/>
            <a:ext cx="7371480" cy="718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uk-UA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КРІ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67744" y="323945"/>
            <a:ext cx="67590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uk-UA" sz="1600" b="1" i="1" dirty="0" smtClean="0"/>
              <a:t>Розвиток сімейних форм виховання (створення прийомних сімей  та дитячих будинків сімейного типу)</a:t>
            </a:r>
            <a:endParaRPr lang="uk-UA" sz="1600" b="1" i="1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169124"/>
              </p:ext>
            </p:extLst>
          </p:nvPr>
        </p:nvGraphicFramePr>
        <p:xfrm>
          <a:off x="2267744" y="1703876"/>
          <a:ext cx="5904656" cy="1365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4920"/>
                <a:gridCol w="967495"/>
                <a:gridCol w="1081318"/>
                <a:gridCol w="760923"/>
              </a:tblGrid>
              <a:tr h="216024">
                <a:tc>
                  <a:txBody>
                    <a:bodyPr/>
                    <a:lstStyle/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2016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2017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2020</a:t>
                      </a:r>
                      <a:endParaRPr lang="uk-UA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Створення ДБСТ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1</a:t>
                      </a:r>
                      <a:endParaRPr lang="uk-UA" sz="1600" dirty="0"/>
                    </a:p>
                  </a:txBody>
                  <a:tcPr/>
                </a:tc>
              </a:tr>
              <a:tr h="121528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Створення</a:t>
                      </a:r>
                      <a:r>
                        <a:rPr lang="uk-UA" sz="1600" baseline="0" dirty="0" smtClean="0"/>
                        <a:t> прийомних сімей 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2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4</a:t>
                      </a:r>
                      <a:endParaRPr lang="uk-UA" sz="1600" dirty="0"/>
                    </a:p>
                  </a:txBody>
                  <a:tcPr/>
                </a:tc>
              </a:tr>
              <a:tr h="359244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 сімейних формах виховання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91,0 </a:t>
                      </a:r>
                      <a:r>
                        <a:rPr lang="en-US" sz="1600" dirty="0" smtClean="0"/>
                        <a:t>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92,0</a:t>
                      </a:r>
                      <a:r>
                        <a:rPr lang="en-US" sz="1600" dirty="0" smtClean="0"/>
                        <a:t>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95</a:t>
                      </a:r>
                      <a:r>
                        <a:rPr lang="en-US" sz="1600" dirty="0" smtClean="0"/>
                        <a:t>%</a:t>
                      </a:r>
                      <a:endParaRPr lang="uk-UA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" name="Диаграмма 25"/>
          <p:cNvGraphicFramePr/>
          <p:nvPr>
            <p:extLst>
              <p:ext uri="{D42A27DB-BD31-4B8C-83A1-F6EECF244321}">
                <p14:modId xmlns:p14="http://schemas.microsoft.com/office/powerpoint/2010/main" val="3742619146"/>
              </p:ext>
            </p:extLst>
          </p:nvPr>
        </p:nvGraphicFramePr>
        <p:xfrm>
          <a:off x="4504536" y="4510218"/>
          <a:ext cx="4586858" cy="230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Прямокутник 10"/>
          <p:cNvSpPr/>
          <p:nvPr/>
        </p:nvSpPr>
        <p:spPr>
          <a:xfrm>
            <a:off x="1471112" y="4581129"/>
            <a:ext cx="3168352" cy="18001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Станом на 01.06.17 </a:t>
            </a:r>
            <a:r>
              <a:rPr lang="uk-UA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uk-UA" sz="1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м.Львові</a:t>
            </a:r>
            <a:r>
              <a:rPr lang="uk-UA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546</a:t>
            </a:r>
            <a:r>
              <a:rPr lang="uk-UA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дітей-сиріт та дітей, позбавлених батьківського піклування, з яких 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494</a:t>
            </a:r>
            <a:r>
              <a:rPr lang="uk-UA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дітей охоплені сімейними формами виховання, що складає 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91</a:t>
            </a:r>
            <a:r>
              <a:rPr lang="uk-UA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en-U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uk-UA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кутник 22"/>
          <p:cNvSpPr/>
          <p:nvPr/>
        </p:nvSpPr>
        <p:spPr>
          <a:xfrm>
            <a:off x="3571875" y="0"/>
            <a:ext cx="5572125" cy="608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uk-UA" sz="3600" b="1" dirty="0">
                <a:solidFill>
                  <a:srgbClr val="23409D"/>
                </a:solidFill>
                <a:latin typeface="Arial" pitchFamily="34" charset="0"/>
                <a:cs typeface="Arial" pitchFamily="34" charset="0"/>
              </a:rPr>
              <a:t>СТРАТЕГІЯ  2017-2020</a:t>
            </a:r>
          </a:p>
        </p:txBody>
      </p:sp>
      <p:sp>
        <p:nvSpPr>
          <p:cNvPr id="30" name="Прямокутник 29"/>
          <p:cNvSpPr/>
          <p:nvPr/>
        </p:nvSpPr>
        <p:spPr>
          <a:xfrm>
            <a:off x="1500188" y="476673"/>
            <a:ext cx="7323137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uk-UA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КРІ 2: </a:t>
            </a:r>
            <a:r>
              <a:rPr lang="uk-UA" sz="2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Подолання “соціального сирітства”</a:t>
            </a:r>
            <a:endParaRPr lang="uk-UA" sz="2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1428750" y="980728"/>
            <a:ext cx="754697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uk-UA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Результат </a:t>
            </a:r>
            <a:r>
              <a:rPr lang="uk-UA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1: 	</a:t>
            </a:r>
            <a:r>
              <a:rPr lang="uk-UA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Створення Центру соціальної підтримки дітей та сімей, з метою </a:t>
            </a:r>
            <a:r>
              <a:rPr lang="uk-UA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комплексного</a:t>
            </a:r>
            <a:r>
              <a:rPr lang="uk-UA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вирішення проблем конкретної сім</a:t>
            </a: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’</a:t>
            </a:r>
            <a:r>
              <a:rPr lang="uk-UA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ї з дітьми шляхом запровадження послуги “соціального замовлення” для громадських (релігійних) організацій.</a:t>
            </a:r>
            <a:endParaRPr lang="uk-UA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кутник 12"/>
          <p:cNvSpPr/>
          <p:nvPr/>
        </p:nvSpPr>
        <p:spPr>
          <a:xfrm>
            <a:off x="1428750" y="3573016"/>
            <a:ext cx="7546975" cy="7858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uk-UA" sz="1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1652588" y="2276872"/>
            <a:ext cx="385762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endParaRPr lang="uk-UA" sz="16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Таблиця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561079"/>
              </p:ext>
            </p:extLst>
          </p:nvPr>
        </p:nvGraphicFramePr>
        <p:xfrm>
          <a:off x="3487717" y="2204864"/>
          <a:ext cx="3244523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6778"/>
                <a:gridCol w="1647745"/>
              </a:tblGrid>
              <a:tr h="264029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uk-UA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2020 </a:t>
                      </a:r>
                      <a:endParaRPr lang="uk-UA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6877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10 %</a:t>
                      </a:r>
                      <a:endParaRPr lang="uk-UA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100 %</a:t>
                      </a:r>
                      <a:endParaRPr lang="uk-UA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64029">
                <a:tc gridSpan="2"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latin typeface="Arial" pitchFamily="34" charset="0"/>
                          <a:cs typeface="Arial" pitchFamily="34" charset="0"/>
                        </a:rPr>
                        <a:t>% виконання </a:t>
                      </a:r>
                      <a:r>
                        <a:rPr lang="en-US" sz="1600" b="0" dirty="0" smtClean="0">
                          <a:latin typeface="Arial" pitchFamily="34" charset="0"/>
                          <a:cs typeface="Arial" pitchFamily="34" charset="0"/>
                        </a:rPr>
                        <a:t>KPI</a:t>
                      </a:r>
                      <a:endParaRPr lang="uk-UA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479824" y="3297178"/>
            <a:ext cx="75469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uk-UA" sz="2000" b="1" dirty="0" smtClean="0"/>
              <a:t>Результат 2: “Раннє” виявлення сімей з дітьми, які опинилися в складних життєвих обставинах (СЖО).</a:t>
            </a:r>
            <a:endParaRPr lang="uk-UA" sz="2000" b="1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511409"/>
              </p:ext>
            </p:extLst>
          </p:nvPr>
        </p:nvGraphicFramePr>
        <p:xfrm>
          <a:off x="2076254" y="4005065"/>
          <a:ext cx="6312170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3345"/>
                <a:gridCol w="876135"/>
                <a:gridCol w="741345"/>
                <a:gridCol w="741345"/>
              </a:tblGrid>
              <a:tr h="284080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</a:t>
                      </a:r>
                      <a:endParaRPr lang="uk-U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uk-U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uk-U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198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Кількість дітей ,</a:t>
                      </a:r>
                      <a:r>
                        <a:rPr lang="uk-UA" sz="16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які опинились в СЖО</a:t>
                      </a:r>
                      <a:endParaRPr lang="uk-UA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uk-U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  <a:endParaRPr lang="uk-U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  <a:endParaRPr lang="uk-UA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6516216" y="6381328"/>
            <a:ext cx="23071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КРІ</a:t>
            </a:r>
            <a:r>
              <a:rPr lang="uk-UA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відділу </a:t>
            </a:r>
          </a:p>
          <a:p>
            <a:pPr algn="ctr">
              <a:defRPr/>
            </a:pPr>
            <a:r>
              <a:rPr lang="uk-UA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“Служба у справах дітей”</a:t>
            </a:r>
            <a:endParaRPr lang="uk-UA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Содержимое 2"/>
          <p:cNvSpPr>
            <a:spLocks noGrp="1"/>
          </p:cNvSpPr>
          <p:nvPr>
            <p:ph idx="1"/>
          </p:nvPr>
        </p:nvSpPr>
        <p:spPr>
          <a:xfrm>
            <a:off x="1428750" y="4725144"/>
            <a:ext cx="7546975" cy="792088"/>
          </a:xfrm>
        </p:spPr>
        <p:txBody>
          <a:bodyPr/>
          <a:lstStyle/>
          <a:p>
            <a:pPr marL="0" indent="0">
              <a:buNone/>
            </a:pPr>
            <a:r>
              <a:rPr lang="uk-UA" sz="2000" b="1" dirty="0" smtClean="0">
                <a:latin typeface="Arial" pitchFamily="34" charset="0"/>
                <a:cs typeface="Arial" pitchFamily="34" charset="0"/>
              </a:rPr>
              <a:t>Результат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uk-UA" sz="20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b="1" dirty="0" smtClean="0">
                <a:latin typeface="Arial" pitchFamily="34" charset="0"/>
                <a:cs typeface="Arial" pitchFamily="34" charset="0"/>
              </a:rPr>
              <a:t>Зменшення кількості дітей в закладах інтернатного типу за заявами батьків</a:t>
            </a:r>
            <a:endParaRPr lang="uk-UA" sz="2000" dirty="0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650981"/>
              </p:ext>
            </p:extLst>
          </p:nvPr>
        </p:nvGraphicFramePr>
        <p:xfrm>
          <a:off x="1763688" y="5445224"/>
          <a:ext cx="6996014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552"/>
                <a:gridCol w="648072"/>
                <a:gridCol w="648072"/>
                <a:gridCol w="731318"/>
              </a:tblGrid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2016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2017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2020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 defTabSz="179388"/>
                      <a:r>
                        <a:rPr lang="uk-UA" sz="1600" dirty="0" smtClean="0">
                          <a:latin typeface="Arial" pitchFamily="34" charset="0"/>
                          <a:cs typeface="Arial" pitchFamily="34" charset="0"/>
                        </a:rPr>
                        <a:t>Кількість дітей в закладах інтернатного</a:t>
                      </a:r>
                      <a:r>
                        <a:rPr lang="uk-UA" sz="1600" baseline="0" dirty="0" smtClean="0">
                          <a:latin typeface="Arial" pitchFamily="34" charset="0"/>
                          <a:cs typeface="Arial" pitchFamily="34" charset="0"/>
                        </a:rPr>
                        <a:t> типу </a:t>
                      </a:r>
                    </a:p>
                    <a:p>
                      <a:pPr algn="l"/>
                      <a:r>
                        <a:rPr lang="uk-UA" sz="1600" baseline="0" dirty="0" smtClean="0">
                          <a:latin typeface="Arial" pitchFamily="34" charset="0"/>
                          <a:cs typeface="Arial" pitchFamily="34" charset="0"/>
                        </a:rPr>
                        <a:t>за заявами батьків</a:t>
                      </a:r>
                      <a:endParaRPr lang="uk-UA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753264"/>
            <a:ext cx="7551142" cy="659512"/>
          </a:xfrm>
        </p:spPr>
        <p:txBody>
          <a:bodyPr/>
          <a:lstStyle/>
          <a:p>
            <a:r>
              <a:rPr lang="uk-UA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000" b="1" dirty="0" smtClean="0">
                <a:latin typeface="Arial" pitchFamily="34" charset="0"/>
                <a:cs typeface="Arial" pitchFamily="34" charset="0"/>
              </a:rPr>
            </a:br>
            <a:r>
              <a:rPr lang="uk-UA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000" b="1" dirty="0" smtClean="0">
                <a:latin typeface="Arial" pitchFamily="34" charset="0"/>
                <a:cs typeface="Arial" pitchFamily="34" charset="0"/>
              </a:rPr>
            </a:br>
            <a:r>
              <a:rPr lang="uk-UA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000" b="1" dirty="0" smtClean="0">
                <a:latin typeface="Arial" pitchFamily="34" charset="0"/>
                <a:cs typeface="Arial" pitchFamily="34" charset="0"/>
              </a:rPr>
            </a:br>
            <a:r>
              <a:rPr lang="uk-UA" sz="2000" b="1" dirty="0" smtClean="0">
                <a:latin typeface="Arial" pitchFamily="34" charset="0"/>
                <a:cs typeface="Arial" pitchFamily="34" charset="0"/>
              </a:rPr>
              <a:t>Результат 4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2000" b="1" i="1" dirty="0" err="1" smtClean="0">
                <a:latin typeface="Arial" pitchFamily="34" charset="0"/>
                <a:cs typeface="Arial" pitchFamily="34" charset="0"/>
              </a:rPr>
              <a:t>Реалізація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b="1" i="1" dirty="0" smtClean="0">
                <a:latin typeface="Arial" pitchFamily="34" charset="0"/>
                <a:cs typeface="Arial" pitchFamily="34" charset="0"/>
              </a:rPr>
              <a:t>проекту </a:t>
            </a:r>
            <a:br>
              <a:rPr lang="uk-UA" sz="2000" b="1" i="1" dirty="0" smtClean="0">
                <a:latin typeface="Arial" pitchFamily="34" charset="0"/>
                <a:cs typeface="Arial" pitchFamily="34" charset="0"/>
              </a:rPr>
            </a:br>
            <a:r>
              <a:rPr lang="uk-UA" sz="2000" b="1" i="1" dirty="0" smtClean="0">
                <a:latin typeface="Arial" pitchFamily="34" charset="0"/>
                <a:cs typeface="Arial" pitchFamily="34" charset="0"/>
              </a:rPr>
              <a:t>«Одна Церква – одна дитина – одна родина»</a:t>
            </a:r>
            <a:br>
              <a:rPr lang="uk-UA" sz="2000" b="1" i="1" dirty="0" smtClean="0">
                <a:latin typeface="Arial" pitchFamily="34" charset="0"/>
                <a:cs typeface="Arial" pitchFamily="34" charset="0"/>
              </a:rPr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5" y="2221165"/>
            <a:ext cx="7551143" cy="1639883"/>
          </a:xfrm>
        </p:spPr>
        <p:txBody>
          <a:bodyPr/>
          <a:lstStyle/>
          <a:p>
            <a:pPr>
              <a:buNone/>
            </a:pPr>
            <a:r>
              <a:rPr lang="uk-UA" sz="1800" dirty="0" smtClean="0">
                <a:latin typeface="Arial" pitchFamily="34" charset="0"/>
                <a:cs typeface="Arial" pitchFamily="34" charset="0"/>
              </a:rPr>
              <a:t>Проект діє при чотирьох парафіях, а саме: </a:t>
            </a:r>
          </a:p>
          <a:p>
            <a:pPr algn="just">
              <a:buNone/>
            </a:pPr>
            <a:r>
              <a:rPr lang="uk-UA" sz="1800" dirty="0" smtClean="0">
                <a:latin typeface="Arial" pitchFamily="34" charset="0"/>
                <a:cs typeface="Arial" pitchFamily="34" charset="0"/>
              </a:rPr>
              <a:t>    - при Гарнізонному храмі свв. </a:t>
            </a:r>
            <a:r>
              <a:rPr lang="uk-UA" sz="1800" dirty="0" err="1" smtClean="0">
                <a:latin typeface="Arial" pitchFamily="34" charset="0"/>
                <a:cs typeface="Arial" pitchFamily="34" charset="0"/>
              </a:rPr>
              <a:t>апп</a:t>
            </a:r>
            <a:r>
              <a:rPr lang="uk-UA" sz="1800" dirty="0" smtClean="0">
                <a:latin typeface="Arial" pitchFamily="34" charset="0"/>
                <a:cs typeface="Arial" pitchFamily="34" charset="0"/>
              </a:rPr>
              <a:t>. Петра і Павла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;</a:t>
            </a:r>
            <a:endParaRPr lang="uk-UA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uk-UA" sz="1800" dirty="0" smtClean="0">
                <a:latin typeface="Arial" pitchFamily="34" charset="0"/>
                <a:cs typeface="Arial" pitchFamily="34" charset="0"/>
              </a:rPr>
              <a:t>   -  при храмі Свв. Володимира та Ольги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uk-UA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</a:pPr>
            <a:r>
              <a:rPr lang="uk-UA" sz="1800" dirty="0" smtClean="0">
                <a:latin typeface="Arial" pitchFamily="34" charset="0"/>
                <a:cs typeface="Arial" pitchFamily="34" charset="0"/>
              </a:rPr>
              <a:t>    - при парафії Храму Різдва Пресвятої Богородиці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    -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церкві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Олексія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Блаженного.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 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371069"/>
              </p:ext>
            </p:extLst>
          </p:nvPr>
        </p:nvGraphicFramePr>
        <p:xfrm>
          <a:off x="2411760" y="1412776"/>
          <a:ext cx="55446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7481"/>
                <a:gridCol w="955100"/>
                <a:gridCol w="772035"/>
              </a:tblGrid>
              <a:tr h="285602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2016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2020</a:t>
                      </a:r>
                      <a:endParaRPr lang="uk-UA" dirty="0"/>
                    </a:p>
                  </a:txBody>
                  <a:tcPr/>
                </a:tc>
              </a:tr>
              <a:tr h="285602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Кількість дітей залучених до проекту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22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кутник 29"/>
          <p:cNvSpPr/>
          <p:nvPr/>
        </p:nvSpPr>
        <p:spPr>
          <a:xfrm>
            <a:off x="3571875" y="0"/>
            <a:ext cx="5572125" cy="608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uk-UA" sz="3600" b="1" dirty="0">
                <a:solidFill>
                  <a:srgbClr val="23409D"/>
                </a:solidFill>
                <a:latin typeface="Arial" pitchFamily="34" charset="0"/>
                <a:cs typeface="Arial" pitchFamily="34" charset="0"/>
              </a:rPr>
              <a:t>СТРАТЕГІЯ  2017-2020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464365" y="6396335"/>
            <a:ext cx="25624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uk-UA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КРІ</a:t>
            </a:r>
            <a:r>
              <a:rPr lang="uk-UA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відділу </a:t>
            </a:r>
            <a:r>
              <a:rPr lang="uk-UA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“Служба</a:t>
            </a:r>
            <a:r>
              <a:rPr lang="uk-UA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у справах </a:t>
            </a:r>
          </a:p>
          <a:p>
            <a:pPr algn="ctr">
              <a:defRPr/>
            </a:pPr>
            <a:r>
              <a:rPr lang="uk-UA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дітей”</a:t>
            </a:r>
            <a:endParaRPr lang="uk-UA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1403648" y="4005064"/>
            <a:ext cx="762315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400" kern="1200">
                <a:solidFill>
                  <a:schemeClr val="tx1"/>
                </a:solidFill>
                <a:latin typeface="municipal_lviv_106" pitchFamily="50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municipal_lviv_106" pitchFamily="50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municipal_lviv_106" pitchFamily="50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municipal_lviv_106" pitchFamily="50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municipal_lviv_106" pitchFamily="50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municipal_lviv_106" pitchFamily="50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municipal_lviv_106" pitchFamily="50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municipal_lviv_106" pitchFamily="50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municipal_lviv_106" pitchFamily="50" charset="0"/>
              </a:defRPr>
            </a:lvl9pPr>
          </a:lstStyle>
          <a:p>
            <a:r>
              <a:rPr lang="uk-UA" sz="2000" b="1" dirty="0" smtClean="0">
                <a:latin typeface="Arial" pitchFamily="34" charset="0"/>
                <a:cs typeface="Arial" pitchFamily="34" charset="0"/>
              </a:rPr>
              <a:t>Результат 5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2000" b="1" i="1" dirty="0" err="1" smtClean="0">
                <a:latin typeface="Arial" pitchFamily="34" charset="0"/>
                <a:cs typeface="Arial" pitchFamily="34" charset="0"/>
              </a:rPr>
              <a:t>Реалізація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b="1" i="1" dirty="0" smtClean="0">
                <a:latin typeface="Arial" pitchFamily="34" charset="0"/>
                <a:cs typeface="Arial" pitchFamily="34" charset="0"/>
              </a:rPr>
              <a:t>проекту </a:t>
            </a:r>
          </a:p>
          <a:p>
            <a:r>
              <a:rPr lang="uk-UA" sz="2000" b="1" i="1" dirty="0" smtClean="0">
                <a:latin typeface="Arial" pitchFamily="34" charset="0"/>
                <a:cs typeface="Arial" pitchFamily="34" charset="0"/>
              </a:rPr>
              <a:t>«Корпоративне наставництво».</a:t>
            </a:r>
            <a:endParaRPr lang="uk-UA" sz="2000" i="1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521997"/>
              </p:ext>
            </p:extLst>
          </p:nvPr>
        </p:nvGraphicFramePr>
        <p:xfrm>
          <a:off x="2411759" y="4857720"/>
          <a:ext cx="5544617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7838"/>
                <a:gridCol w="803568"/>
                <a:gridCol w="723211"/>
              </a:tblGrid>
              <a:tr h="211571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2017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2020</a:t>
                      </a:r>
                      <a:endParaRPr lang="uk-UA" dirty="0"/>
                    </a:p>
                  </a:txBody>
                  <a:tcPr/>
                </a:tc>
              </a:tr>
              <a:tr h="220477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Кількість дітей залучених до проекту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50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Содержимое 2"/>
          <p:cNvSpPr txBox="1">
            <a:spLocks/>
          </p:cNvSpPr>
          <p:nvPr/>
        </p:nvSpPr>
        <p:spPr bwMode="auto">
          <a:xfrm>
            <a:off x="1492836" y="5661248"/>
            <a:ext cx="7551143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  <a:buFont typeface="Wingdings 3" pitchFamily="18" charset="2"/>
              <a:buChar char=""/>
              <a:defRPr sz="22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pitchFamily="18" charset="2"/>
              <a:buNone/>
            </a:pPr>
            <a:r>
              <a:rPr lang="uk-UA" sz="1800" dirty="0" smtClean="0">
                <a:latin typeface="Arial" pitchFamily="34" charset="0"/>
                <a:cs typeface="Arial" pitchFamily="34" charset="0"/>
              </a:rPr>
              <a:t>На даний час до проекту залучено учнів загальноосвітньої школи-інтернату №2 </a:t>
            </a:r>
            <a:r>
              <a:rPr lang="uk-UA" sz="1800" dirty="0" err="1" smtClean="0">
                <a:latin typeface="Arial" pitchFamily="34" charset="0"/>
                <a:cs typeface="Arial" pitchFamily="34" charset="0"/>
              </a:rPr>
              <a:t>м.Львова</a:t>
            </a:r>
            <a:r>
              <a:rPr lang="uk-UA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 3" pitchFamily="18" charset="2"/>
              <a:buNone/>
            </a:pPr>
            <a:r>
              <a:rPr lang="uk-UA" b="1" dirty="0" smtClean="0">
                <a:latin typeface="Arial" pitchFamily="34" charset="0"/>
                <a:cs typeface="Arial" pitchFamily="34" charset="0"/>
              </a:rPr>
              <a:t> 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 3" pitchFamily="18" charset="2"/>
              <a:buNone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75d5e6560ba36884527413a53517d17866972f5"/>
</p:tagLst>
</file>

<file path=ppt/theme/theme1.xml><?xml version="1.0" encoding="utf-8"?>
<a:theme xmlns:a="http://schemas.openxmlformats.org/drawingml/2006/main" name="презентація на 28.09.2015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презентація на 28.09.2015</Template>
  <TotalTime>2863</TotalTime>
  <Words>378</Words>
  <Application>Microsoft Office PowerPoint</Application>
  <PresentationFormat>Экран (4:3)</PresentationFormat>
  <Paragraphs>91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municipal_lviv_106</vt:lpstr>
      <vt:lpstr>NatGrotesk Light</vt:lpstr>
      <vt:lpstr>Wingdings 3</vt:lpstr>
      <vt:lpstr>презентація на 28.09.2015</vt:lpstr>
      <vt:lpstr>Спеціальне оформлення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   Результат 4: Реалізація проекту  «Одна Церква – одна дитина – одна родина»  </vt:lpstr>
    </vt:vector>
  </TitlesOfParts>
  <Company>Организация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Львівський міський центр соціальних служб для сім’ї, дітей та молоді (ЦССМ)</dc:title>
  <dc:creator>Customer</dc:creator>
  <cp:lastModifiedBy>Тимків Ростислав</cp:lastModifiedBy>
  <cp:revision>526</cp:revision>
  <cp:lastPrinted>2017-06-26T12:09:36Z</cp:lastPrinted>
  <dcterms:created xsi:type="dcterms:W3CDTF">2015-09-28T07:00:19Z</dcterms:created>
  <dcterms:modified xsi:type="dcterms:W3CDTF">2017-06-26T12:09:52Z</dcterms:modified>
</cp:coreProperties>
</file>