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4"/>
  </p:notesMasterIdLst>
  <p:sldIdLst>
    <p:sldId id="256" r:id="rId2"/>
    <p:sldId id="267" r:id="rId3"/>
    <p:sldId id="257" r:id="rId4"/>
    <p:sldId id="258" r:id="rId5"/>
    <p:sldId id="284" r:id="rId6"/>
    <p:sldId id="259" r:id="rId7"/>
    <p:sldId id="275" r:id="rId8"/>
    <p:sldId id="272" r:id="rId9"/>
    <p:sldId id="269" r:id="rId10"/>
    <p:sldId id="276" r:id="rId11"/>
    <p:sldId id="285" r:id="rId12"/>
    <p:sldId id="278" r:id="rId13"/>
    <p:sldId id="273" r:id="rId14"/>
    <p:sldId id="279" r:id="rId15"/>
    <p:sldId id="271" r:id="rId16"/>
    <p:sldId id="274" r:id="rId17"/>
    <p:sldId id="282" r:id="rId18"/>
    <p:sldId id="283" r:id="rId19"/>
    <p:sldId id="281" r:id="rId20"/>
    <p:sldId id="270" r:id="rId21"/>
    <p:sldId id="286" r:id="rId22"/>
    <p:sldId id="287" r:id="rId23"/>
    <p:sldId id="288" r:id="rId24"/>
    <p:sldId id="291" r:id="rId25"/>
    <p:sldId id="289" r:id="rId26"/>
    <p:sldId id="292" r:id="rId27"/>
    <p:sldId id="293" r:id="rId28"/>
    <p:sldId id="290" r:id="rId29"/>
    <p:sldId id="262" r:id="rId30"/>
    <p:sldId id="297" r:id="rId31"/>
    <p:sldId id="294" r:id="rId32"/>
    <p:sldId id="266" r:id="rId33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>
          <p15:clr>
            <a:srgbClr val="A4A3A4"/>
          </p15:clr>
        </p15:guide>
        <p15:guide id="2" pos="3940">
          <p15:clr>
            <a:srgbClr val="A4A3A4"/>
          </p15:clr>
        </p15:guide>
        <p15:guide id="3" orient="horz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252" autoAdjust="0"/>
    <p:restoredTop sz="94660"/>
  </p:normalViewPr>
  <p:slideViewPr>
    <p:cSldViewPr snapToGrid="0">
      <p:cViewPr varScale="1">
        <p:scale>
          <a:sx n="61" d="100"/>
          <a:sy n="61" d="100"/>
        </p:scale>
        <p:origin x="494" y="48"/>
      </p:cViewPr>
      <p:guideLst>
        <p:guide pos="3840"/>
        <p:guide pos="39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49C46C-92A4-4B0C-B09C-E32037356BB6}" type="datetimeFigureOut">
              <a:rPr lang="uk-UA" smtClean="0"/>
              <a:t>21.01.2020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0552BF-5EC4-46F7-A649-917490DB0E36}" type="slidenum">
              <a:rPr lang="uk-UA" smtClean="0"/>
              <a:t>‹№›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552BF-5EC4-46F7-A649-917490DB0E36}" type="slidenum">
              <a:rPr lang="uk-UA" smtClean="0"/>
              <a:t>14</a:t>
            </a:fld>
            <a:endParaRPr lang="uk-UA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E2EBF-7122-48CA-AA6F-878199C2F645}" type="datetimeFigureOut">
              <a:rPr lang="uk-UA" smtClean="0"/>
              <a:t>21.01.2020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A9685-0731-46A9-96FB-15754FA98242}" type="slidenum">
              <a:rPr lang="uk-UA" smtClean="0"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E2EBF-7122-48CA-AA6F-878199C2F645}" type="datetimeFigureOut">
              <a:rPr lang="uk-UA" smtClean="0"/>
              <a:t>21.01.2020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A9685-0731-46A9-96FB-15754FA98242}" type="slidenum">
              <a:rPr lang="uk-UA" smtClean="0"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E2EBF-7122-48CA-AA6F-878199C2F645}" type="datetimeFigureOut">
              <a:rPr lang="uk-UA" smtClean="0"/>
              <a:t>21.01.2020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A9685-0731-46A9-96FB-15754FA98242}" type="slidenum">
              <a:rPr lang="uk-UA" smtClean="0"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E2EBF-7122-48CA-AA6F-878199C2F645}" type="datetimeFigureOut">
              <a:rPr lang="uk-UA" smtClean="0"/>
              <a:t>21.01.2020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A9685-0731-46A9-96FB-15754FA98242}" type="slidenum">
              <a:rPr lang="uk-UA" smtClean="0"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E2EBF-7122-48CA-AA6F-878199C2F645}" type="datetimeFigureOut">
              <a:rPr lang="uk-UA" smtClean="0"/>
              <a:t>21.01.2020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A9685-0731-46A9-96FB-15754FA98242}" type="slidenum">
              <a:rPr lang="uk-UA" smtClean="0"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E2EBF-7122-48CA-AA6F-878199C2F645}" type="datetimeFigureOut">
              <a:rPr lang="uk-UA" smtClean="0"/>
              <a:t>21.01.2020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A9685-0731-46A9-96FB-15754FA98242}" type="slidenum">
              <a:rPr lang="uk-UA" smtClean="0"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E2EBF-7122-48CA-AA6F-878199C2F645}" type="datetimeFigureOut">
              <a:rPr lang="uk-UA" smtClean="0"/>
              <a:t>21.01.2020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A9685-0731-46A9-96FB-15754FA98242}" type="slidenum">
              <a:rPr lang="uk-UA" smtClean="0"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E2EBF-7122-48CA-AA6F-878199C2F645}" type="datetimeFigureOut">
              <a:rPr lang="uk-UA" smtClean="0"/>
              <a:t>21.01.2020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A9685-0731-46A9-96FB-15754FA98242}" type="slidenum">
              <a:rPr lang="uk-UA" smtClean="0"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E2EBF-7122-48CA-AA6F-878199C2F645}" type="datetimeFigureOut">
              <a:rPr lang="uk-UA" smtClean="0"/>
              <a:t>21.01.2020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A9685-0731-46A9-96FB-15754FA98242}" type="slidenum">
              <a:rPr lang="uk-UA" smtClean="0"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E2EBF-7122-48CA-AA6F-878199C2F645}" type="datetimeFigureOut">
              <a:rPr lang="uk-UA" smtClean="0"/>
              <a:t>21.01.2020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A9685-0731-46A9-96FB-15754FA98242}" type="slidenum">
              <a:rPr lang="uk-UA" smtClean="0"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E2EBF-7122-48CA-AA6F-878199C2F645}" type="datetimeFigureOut">
              <a:rPr lang="uk-UA" smtClean="0"/>
              <a:t>21.01.2020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A9685-0731-46A9-96FB-15754FA98242}" type="slidenum">
              <a:rPr lang="uk-UA" smtClean="0"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EE2EBF-7122-48CA-AA6F-878199C2F645}" type="datetimeFigureOut">
              <a:rPr lang="uk-UA" smtClean="0"/>
              <a:t>21.01.2020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5A9685-0731-46A9-96FB-15754FA98242}" type="slidenum">
              <a:rPr lang="uk-UA" smtClean="0"/>
              <a:t>‹№›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5.png"/><Relationship Id="rId4" Type="http://schemas.openxmlformats.org/officeDocument/2006/relationships/oleObject" Target="../embeddings/oleObject1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908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655734" y="642688"/>
            <a:ext cx="631048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altLang="ru-RU" sz="2000" b="1" i="1" dirty="0">
                <a:solidFill>
                  <a:srgbClr val="1214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"</a:t>
            </a:r>
            <a:r>
              <a:rPr lang="uk-UA" sz="2000" b="1" dirty="0">
                <a:solidFill>
                  <a:srgbClr val="1214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Звіт про</a:t>
            </a:r>
            <a:r>
              <a:rPr lang="ru-RU" sz="2000" b="1" dirty="0">
                <a:solidFill>
                  <a:srgbClr val="1214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роботу </a:t>
            </a:r>
            <a:r>
              <a:rPr lang="uk-UA" sz="2000" b="1" dirty="0">
                <a:solidFill>
                  <a:srgbClr val="1214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управління </a:t>
            </a:r>
            <a:r>
              <a:rPr lang="uk-UA" altLang="ru-RU" sz="2000" b="1" dirty="0">
                <a:solidFill>
                  <a:srgbClr val="1214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 питань надзвичайних ситуацій та цивільного захисту населення Львівської міської ради </a:t>
            </a:r>
            <a:r>
              <a:rPr lang="uk-UA" sz="2000" b="1" dirty="0">
                <a:solidFill>
                  <a:srgbClr val="1214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 </a:t>
            </a:r>
            <a:r>
              <a:rPr lang="uk-UA" sz="2000" b="1" dirty="0" smtClean="0">
                <a:solidFill>
                  <a:srgbClr val="1214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2019 </a:t>
            </a:r>
            <a:r>
              <a:rPr lang="uk-UA" sz="2000" b="1" dirty="0">
                <a:solidFill>
                  <a:srgbClr val="1214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році та основні завдання на </a:t>
            </a:r>
            <a:r>
              <a:rPr lang="uk-UA" sz="2000" b="1" dirty="0" smtClean="0">
                <a:solidFill>
                  <a:srgbClr val="1214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2020 </a:t>
            </a:r>
            <a:r>
              <a:rPr lang="uk-UA" sz="2000" b="1" dirty="0">
                <a:solidFill>
                  <a:srgbClr val="1214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рік</a:t>
            </a:r>
            <a:r>
              <a:rPr lang="uk-UA" sz="2000" b="1" dirty="0" smtClean="0">
                <a:solidFill>
                  <a:srgbClr val="1214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"</a:t>
            </a:r>
            <a:endParaRPr lang="uk-UA" sz="12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9504957" y="5465616"/>
            <a:ext cx="2164375" cy="5909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defRPr/>
            </a:pPr>
            <a:r>
              <a:rPr lang="uk-UA" altLang="uk-UA" i="1" dirty="0">
                <a:solidFill>
                  <a:srgbClr val="1214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м. Львів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defRPr/>
            </a:pPr>
            <a:r>
              <a:rPr lang="uk-UA" altLang="uk-UA" i="1" dirty="0">
                <a:latin typeface="Arial" panose="020B0604020202020204" pitchFamily="34" charset="0"/>
                <a:cs typeface="Arial" panose="020B0604020202020204" pitchFamily="34" charset="0"/>
              </a:rPr>
              <a:t>21 січня </a:t>
            </a:r>
            <a:r>
              <a:rPr lang="uk-UA" altLang="uk-UA" i="1" dirty="0" smtClean="0">
                <a:latin typeface="Arial" panose="020B0604020202020204" pitchFamily="34" charset="0"/>
                <a:cs typeface="Arial" panose="020B0604020202020204" pitchFamily="34" charset="0"/>
              </a:rPr>
              <a:t>2020 </a:t>
            </a:r>
            <a:r>
              <a:rPr lang="uk-UA" altLang="uk-UA" i="1" dirty="0">
                <a:latin typeface="Arial" panose="020B0604020202020204" pitchFamily="34" charset="0"/>
                <a:cs typeface="Arial" panose="020B0604020202020204" pitchFamily="34" charset="0"/>
              </a:rPr>
              <a:t>року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091292" y="1966127"/>
            <a:ext cx="71007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400" b="1" dirty="0">
                <a:solidFill>
                  <a:srgbClr val="1214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ДОПОВІДЬ</a:t>
            </a:r>
            <a:r>
              <a:rPr lang="uk-UA" sz="1400" dirty="0">
                <a:solidFill>
                  <a:srgbClr val="1214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1400" dirty="0" smtClean="0">
                <a:solidFill>
                  <a:srgbClr val="1214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начальника </a:t>
            </a:r>
            <a:r>
              <a:rPr lang="uk-UA" sz="1400" dirty="0">
                <a:solidFill>
                  <a:srgbClr val="1214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управління </a:t>
            </a:r>
            <a:r>
              <a:rPr lang="uk-UA" altLang="ru-RU" sz="1400" dirty="0">
                <a:solidFill>
                  <a:srgbClr val="1214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 питань надзвичайних ситуацій та цивільного захисту населення Львівської міської </a:t>
            </a:r>
            <a:r>
              <a:rPr lang="uk-UA" altLang="ru-RU" sz="1400" dirty="0" smtClean="0">
                <a:solidFill>
                  <a:srgbClr val="1214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ради </a:t>
            </a:r>
            <a:r>
              <a:rPr lang="uk-UA" altLang="ru-RU" sz="1400" b="1" i="1" dirty="0" smtClean="0">
                <a:solidFill>
                  <a:srgbClr val="1214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Іваніцького </a:t>
            </a:r>
            <a:r>
              <a:rPr lang="uk-UA" altLang="ru-RU" sz="1400" b="1" i="1" dirty="0">
                <a:solidFill>
                  <a:srgbClr val="1214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Віктора Марціновича</a:t>
            </a:r>
            <a:endParaRPr lang="uk-UA" sz="1000" b="1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217"/>
          </a:xfrm>
          <a:prstGeom prst="rect">
            <a:avLst/>
          </a:prstGeom>
        </p:spPr>
      </p:pic>
      <p:sp>
        <p:nvSpPr>
          <p:cNvPr id="7" name="Прямоугольник 1"/>
          <p:cNvSpPr/>
          <p:nvPr/>
        </p:nvSpPr>
        <p:spPr>
          <a:xfrm>
            <a:off x="4400550" y="182806"/>
            <a:ext cx="7791450" cy="113909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lnSpc>
                <a:spcPct val="85000"/>
              </a:lnSpc>
              <a:defRPr/>
            </a:pPr>
            <a:r>
              <a:rPr lang="uk-UA" sz="2000" b="1" kern="0" dirty="0">
                <a:latin typeface="Arial" panose="020B0604020202020204" pitchFamily="34" charset="0"/>
                <a:cs typeface="Arial" panose="020B0604020202020204" pitchFamily="34" charset="0"/>
              </a:rPr>
              <a:t>Вирішення оперативних питань з ліквідації наслідків надзвичайних ситуацій та виконання довгострокових попереджувальних заходів </a:t>
            </a:r>
            <a:r>
              <a:rPr lang="uk-UA" sz="2000" b="1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організовувалося  </a:t>
            </a:r>
            <a:r>
              <a:rPr lang="uk-UA" sz="2000" b="1" kern="0" dirty="0">
                <a:latin typeface="Arial" panose="020B0604020202020204" pitchFamily="34" charset="0"/>
                <a:cs typeface="Arial" panose="020B0604020202020204" pitchFamily="34" charset="0"/>
              </a:rPr>
              <a:t>міською комісією з питань ТЕБ і </a:t>
            </a:r>
            <a:r>
              <a:rPr lang="uk-UA" sz="2000" b="1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НС</a:t>
            </a:r>
            <a:endParaRPr lang="uk-UA" sz="2000" i="1" kern="0" dirty="0">
              <a:solidFill>
                <a:schemeClr val="tx2">
                  <a:lumMod val="75000"/>
                  <a:lumOff val="2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8" name="Прямоугольник 2"/>
          <p:cNvSpPr>
            <a:spLocks noChangeArrowheads="1"/>
          </p:cNvSpPr>
          <p:nvPr/>
        </p:nvSpPr>
        <p:spPr bwMode="auto">
          <a:xfrm>
            <a:off x="4597400" y="1504707"/>
            <a:ext cx="7594600" cy="2917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buFont typeface="Arial" panose="020B0604020202020204" pitchFamily="34" charset="0"/>
              <a:buNone/>
            </a:pPr>
            <a:r>
              <a:rPr lang="uk-UA" altLang="uk-UA" sz="1800" dirty="0">
                <a:latin typeface="Arial" panose="020B0604020202020204" pitchFamily="34" charset="0"/>
                <a:cs typeface="Arial" panose="020B0604020202020204" pitchFamily="34" charset="0"/>
              </a:rPr>
              <a:t>Проведено</a:t>
            </a:r>
            <a:r>
              <a:rPr lang="uk-UA" altLang="uk-UA" sz="1800" b="1" dirty="0">
                <a:latin typeface="Arial" panose="020B0604020202020204" pitchFamily="34" charset="0"/>
                <a:cs typeface="Arial" panose="020B0604020202020204" pitchFamily="34" charset="0"/>
              </a:rPr>
              <a:t> 16</a:t>
            </a:r>
            <a:r>
              <a:rPr lang="uk-UA" altLang="uk-UA" sz="1800" dirty="0">
                <a:latin typeface="Arial" panose="020B0604020202020204" pitchFamily="34" charset="0"/>
                <a:cs typeface="Arial" panose="020B0604020202020204" pitchFamily="34" charset="0"/>
              </a:rPr>
              <a:t> засідань міської комісій з питань ТЕБ і НС, з них </a:t>
            </a:r>
            <a:r>
              <a:rPr lang="uk-UA" altLang="uk-UA" sz="1800" b="1" dirty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uk-UA" altLang="uk-UA" sz="1800" dirty="0">
                <a:latin typeface="Arial" panose="020B0604020202020204" pitchFamily="34" charset="0"/>
                <a:cs typeface="Arial" panose="020B0604020202020204" pitchFamily="34" charset="0"/>
              </a:rPr>
              <a:t> позапланових, на яких розглянуто </a:t>
            </a:r>
            <a:r>
              <a:rPr lang="uk-UA" altLang="uk-UA" sz="1800" b="1" dirty="0">
                <a:latin typeface="Arial" panose="020B0604020202020204" pitchFamily="34" charset="0"/>
                <a:cs typeface="Arial" panose="020B0604020202020204" pitchFamily="34" charset="0"/>
              </a:rPr>
              <a:t>90</a:t>
            </a:r>
            <a:r>
              <a:rPr lang="uk-UA" altLang="uk-UA" sz="1800" dirty="0">
                <a:latin typeface="Arial" panose="020B0604020202020204" pitchFamily="34" charset="0"/>
                <a:cs typeface="Arial" panose="020B0604020202020204" pitchFamily="34" charset="0"/>
              </a:rPr>
              <a:t> питань щодо організації виконання поточних і перспективних завдань у сфері цивільного захисту та вжиття заходів з попередження та ліквідації наслідків надзвичайних ситуацій.</a:t>
            </a:r>
          </a:p>
          <a:p>
            <a:pPr algn="just">
              <a:buFont typeface="Arial" panose="020B0604020202020204" pitchFamily="34" charset="0"/>
              <a:buNone/>
            </a:pPr>
            <a:r>
              <a:rPr lang="uk-UA" altLang="uk-UA" sz="1800" dirty="0">
                <a:latin typeface="Arial" panose="020B0604020202020204" pitchFamily="34" charset="0"/>
                <a:cs typeface="Arial" panose="020B0604020202020204" pitchFamily="34" charset="0"/>
              </a:rPr>
              <a:t> Рішенням комісії для проведення аварійно-відновлювальних робіт на 36 об’єктах із резервного фонду міського бюджету були виділені кошти в сумі </a:t>
            </a:r>
            <a:r>
              <a:rPr lang="uk-UA" altLang="uk-UA" sz="1800" b="1" dirty="0">
                <a:latin typeface="Arial" panose="020B0604020202020204" pitchFamily="34" charset="0"/>
                <a:cs typeface="Arial" panose="020B0604020202020204" pitchFamily="34" charset="0"/>
              </a:rPr>
              <a:t>33 160,827 тис. грн</a:t>
            </a:r>
            <a:r>
              <a:rPr lang="uk-UA" altLang="uk-UA" sz="1800" dirty="0">
                <a:latin typeface="Arial" panose="020B0604020202020204" pitchFamily="34" charset="0"/>
                <a:cs typeface="Arial" panose="020B0604020202020204" pitchFamily="34" charset="0"/>
              </a:rPr>
              <a:t>. проти 10 539,321 тис. грн у 2018, із яких, відповідно до актів виконаних робіт профінансовано 27 389,203 тис. грн</a:t>
            </a:r>
            <a:r>
              <a:rPr lang="uk-UA" altLang="uk-UA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uk-UA" altLang="uk-UA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232030"/>
            <a:ext cx="3887787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9735"/>
          </a:xfrm>
          <a:prstGeom prst="rect">
            <a:avLst/>
          </a:prstGeom>
        </p:spPr>
      </p:pic>
      <p:sp>
        <p:nvSpPr>
          <p:cNvPr id="10" name="Прямокутник 1"/>
          <p:cNvSpPr>
            <a:spLocks noChangeArrowheads="1"/>
          </p:cNvSpPr>
          <p:nvPr/>
        </p:nvSpPr>
        <p:spPr bwMode="auto">
          <a:xfrm>
            <a:off x="1403349" y="-4763"/>
            <a:ext cx="10624527" cy="89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uk-UA" altLang="uk-UA" sz="2000" b="1" dirty="0">
                <a:latin typeface="Arial" panose="020B0604020202020204" pitchFamily="34" charset="0"/>
              </a:rPr>
              <a:t>Значна увага приділяється утриманню та розвитку складових елементів територіальної системи централізованого оповіщення ЦЗ у м. Львові</a:t>
            </a:r>
          </a:p>
          <a:p>
            <a:pPr algn="just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uk-UA" altLang="uk-UA" sz="1400" dirty="0">
                <a:latin typeface="Arial" panose="020B0604020202020204" pitchFamily="34" charset="0"/>
              </a:rPr>
              <a:t>	</a:t>
            </a:r>
            <a:endParaRPr lang="uk-UA" altLang="uk-UA" sz="800" i="1" dirty="0">
              <a:latin typeface="Arial" panose="020B0604020202020204" pitchFamily="34" charset="0"/>
            </a:endParaRPr>
          </a:p>
        </p:txBody>
      </p:sp>
      <p:sp>
        <p:nvSpPr>
          <p:cNvPr id="12" name="Прямокутник 1"/>
          <p:cNvSpPr>
            <a:spLocks noChangeArrowheads="1"/>
          </p:cNvSpPr>
          <p:nvPr/>
        </p:nvSpPr>
        <p:spPr bwMode="auto">
          <a:xfrm>
            <a:off x="1619250" y="981075"/>
            <a:ext cx="8040565" cy="4340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buFont typeface="Arial" panose="020B0604020202020204" pitchFamily="34" charset="0"/>
              <a:buNone/>
            </a:pPr>
            <a:r>
              <a:rPr lang="uk-UA" altLang="uk-UA" sz="1600" dirty="0">
                <a:latin typeface="Arial" panose="020B0604020202020204" pitchFamily="34" charset="0"/>
                <a:cs typeface="Times New Roman" panose="02020603050405020304" pitchFamily="18" charset="0"/>
              </a:rPr>
              <a:t>На обліку перебуває </a:t>
            </a:r>
            <a:r>
              <a:rPr lang="uk-UA" altLang="uk-UA" sz="1600" b="1" dirty="0">
                <a:latin typeface="Arial" panose="020B0604020202020204" pitchFamily="34" charset="0"/>
                <a:cs typeface="Times New Roman" panose="02020603050405020304" pitchFamily="18" charset="0"/>
              </a:rPr>
              <a:t>77 електричних сирен та 5 спеціальних звукових систем на основі гучномовців </a:t>
            </a:r>
            <a:r>
              <a:rPr lang="uk-UA" altLang="uk-UA" sz="1600" dirty="0">
                <a:latin typeface="Arial" panose="020B0604020202020204" pitchFamily="34" charset="0"/>
                <a:cs typeface="Times New Roman" panose="02020603050405020304" pitchFamily="18" charset="0"/>
              </a:rPr>
              <a:t>централізованого оповіщення.</a:t>
            </a:r>
            <a:endParaRPr lang="uk-UA" altLang="uk-UA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Arial" panose="020B0604020202020204" pitchFamily="34" charset="0"/>
              <a:buNone/>
            </a:pPr>
            <a:r>
              <a:rPr lang="uk-UA" altLang="uk-UA" sz="1600" b="1" dirty="0">
                <a:latin typeface="Arial" panose="020B0604020202020204" pitchFamily="34" charset="0"/>
                <a:cs typeface="Times New Roman" panose="02020603050405020304" pitchFamily="18" charset="0"/>
              </a:rPr>
              <a:t>Виконано наступні роботи</a:t>
            </a:r>
            <a:r>
              <a:rPr lang="uk-UA" altLang="uk-UA" sz="1600" dirty="0">
                <a:latin typeface="Arial" panose="020B0604020202020204" pitchFamily="34" charset="0"/>
                <a:cs typeface="Times New Roman" panose="02020603050405020304" pitchFamily="18" charset="0"/>
              </a:rPr>
              <a:t>:</a:t>
            </a:r>
            <a:endParaRPr lang="uk-UA" altLang="uk-UA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uk-UA" altLang="uk-UA" sz="1600" dirty="0">
                <a:latin typeface="Arial" panose="020B0604020202020204" pitchFamily="34" charset="0"/>
                <a:cs typeface="Times New Roman" panose="02020603050405020304" pitchFamily="18" charset="0"/>
              </a:rPr>
              <a:t> виготовлений та погоджений "Проект модернізації системи централізованого оповіщення цивільного захисту у м. Львові";</a:t>
            </a:r>
            <a:endParaRPr lang="uk-UA" altLang="uk-UA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uk-UA" altLang="uk-UA" sz="1600" dirty="0">
                <a:latin typeface="Arial" panose="020B0604020202020204" pitchFamily="34" charset="0"/>
                <a:cs typeface="Times New Roman" panose="02020603050405020304" pitchFamily="18" charset="0"/>
              </a:rPr>
              <a:t> встановлені і підключені дві нові спеціальні звукові системи на основі гучномовців на адміністративних будівлях Львівської міської ради (Ратуша) та Шевченківської районної адміністрації;</a:t>
            </a:r>
            <a:endParaRPr lang="uk-UA" altLang="uk-UA" sz="1600" dirty="0"/>
          </a:p>
          <a:p>
            <a:pPr algn="just"/>
            <a:r>
              <a:rPr lang="uk-UA" altLang="uk-UA" sz="1600" dirty="0">
                <a:latin typeface="Arial" panose="020B0604020202020204" pitchFamily="34" charset="0"/>
                <a:cs typeface="Times New Roman" panose="02020603050405020304" pitchFamily="18" charset="0"/>
              </a:rPr>
              <a:t> в центральній частині міста встановлено 60 шт. сучасних ІР гучномовців, які відтворюють звучання звичайних електричних сирен, а потім надають </a:t>
            </a:r>
            <a:r>
              <a:rPr lang="uk-UA" altLang="uk-UA" sz="1600" dirty="0" err="1">
                <a:latin typeface="Arial" panose="020B0604020202020204" pitchFamily="34" charset="0"/>
                <a:cs typeface="Times New Roman" panose="02020603050405020304" pitchFamily="18" charset="0"/>
              </a:rPr>
              <a:t>мовну</a:t>
            </a:r>
            <a:r>
              <a:rPr lang="uk-UA" altLang="uk-UA" sz="1600" dirty="0">
                <a:latin typeface="Arial" panose="020B0604020202020204" pitchFamily="34" charset="0"/>
                <a:cs typeface="Times New Roman" panose="02020603050405020304" pitchFamily="18" charset="0"/>
              </a:rPr>
              <a:t> інформацію про порядок дій населення в тій або іншій ситуації; </a:t>
            </a:r>
            <a:endParaRPr lang="uk-UA" altLang="uk-UA" sz="1600" dirty="0"/>
          </a:p>
          <a:p>
            <a:pPr algn="just"/>
            <a:r>
              <a:rPr lang="uk-UA" altLang="uk-UA" sz="1600" dirty="0">
                <a:latin typeface="Arial" panose="020B0604020202020204" pitchFamily="34" charset="0"/>
                <a:cs typeface="Times New Roman" panose="02020603050405020304" pitchFamily="18" charset="0"/>
              </a:rPr>
              <a:t> проведено демонтаж сирени з будівлі Львівського міжрегіонального вищого професійного училища залізничного транспорту і встановлення її на будівлю котельні ЛКП "</a:t>
            </a:r>
            <a:r>
              <a:rPr lang="uk-UA" altLang="uk-UA" sz="1600" dirty="0" err="1">
                <a:latin typeface="Arial" panose="020B0604020202020204" pitchFamily="34" charset="0"/>
                <a:cs typeface="Times New Roman" panose="02020603050405020304" pitchFamily="18" charset="0"/>
              </a:rPr>
              <a:t>Залізничнетеплоенерго</a:t>
            </a:r>
            <a:r>
              <a:rPr lang="uk-UA" altLang="uk-UA" sz="1600" dirty="0">
                <a:latin typeface="Arial" panose="020B0604020202020204" pitchFamily="34" charset="0"/>
                <a:cs typeface="Times New Roman" panose="02020603050405020304" pitchFamily="18" charset="0"/>
              </a:rPr>
              <a:t>";</a:t>
            </a:r>
            <a:endParaRPr lang="uk-UA" altLang="uk-UA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100"/>
              </a:spcBef>
            </a:pPr>
            <a:r>
              <a:rPr lang="uk-UA" altLang="uk-UA" sz="1600" dirty="0">
                <a:latin typeface="Arial" panose="020B0604020202020204" pitchFamily="34" charset="0"/>
              </a:rPr>
              <a:t> </a:t>
            </a:r>
            <a:r>
              <a:rPr lang="uk-UA" altLang="uk-UA" sz="1600" dirty="0">
                <a:latin typeface="Arial" panose="020B0604020202020204" pitchFamily="34" charset="0"/>
                <a:cs typeface="Times New Roman" panose="02020603050405020304" pitchFamily="18" charset="0"/>
              </a:rPr>
              <a:t>відремонтовано 5 блоків керування електричною сиреною; </a:t>
            </a:r>
            <a:endParaRPr lang="uk-UA" altLang="uk-UA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uk-UA" altLang="uk-UA" sz="1600" dirty="0">
                <a:latin typeface="Arial" panose="020B0604020202020204" pitchFamily="34" charset="0"/>
                <a:cs typeface="Times New Roman" panose="02020603050405020304" pitchFamily="18" charset="0"/>
              </a:rPr>
              <a:t> відновлено 7 ліній керування електричними сиренами тощо</a:t>
            </a:r>
            <a:r>
              <a:rPr lang="uk-UA" altLang="uk-UA" sz="1600" dirty="0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uk-UA" altLang="uk-UA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5293" y="886250"/>
            <a:ext cx="1922584" cy="2150109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ffectLst>
            <a:innerShdw blurRad="63500" dist="50800" dir="27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5293" y="3175786"/>
            <a:ext cx="1922583" cy="2422414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ffectLst>
            <a:innerShdw blurRad="63500" dist="50800">
              <a:schemeClr val="tx1">
                <a:alpha val="50000"/>
              </a:scheme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217"/>
          </a:xfrm>
          <a:prstGeom prst="rect">
            <a:avLst/>
          </a:prstGeom>
        </p:spPr>
      </p:pic>
      <p:sp>
        <p:nvSpPr>
          <p:cNvPr id="5" name="Прямокутник 4"/>
          <p:cNvSpPr>
            <a:spLocks noChangeArrowheads="1"/>
          </p:cNvSpPr>
          <p:nvPr/>
        </p:nvSpPr>
        <p:spPr bwMode="auto">
          <a:xfrm>
            <a:off x="4597400" y="0"/>
            <a:ext cx="7594600" cy="550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uk-UA" altLang="uk-UA" sz="2400" b="1" dirty="0">
                <a:latin typeface="Arial" panose="020B0604020202020204" pitchFamily="34" charset="0"/>
                <a:cs typeface="Arial" panose="020B0604020202020204" pitchFamily="34" charset="0"/>
              </a:rPr>
              <a:t>Протягом 2019 року продовжено роботу з реалізації програм у сфері цивільного захисту, зокрема: </a:t>
            </a:r>
          </a:p>
          <a:p>
            <a:pPr algn="just">
              <a:spcBef>
                <a:spcPct val="0"/>
              </a:spcBef>
              <a:buFontTx/>
              <a:buNone/>
            </a:pPr>
            <a:endParaRPr lang="uk-UA" altLang="uk-UA" sz="2400" dirty="0">
              <a:latin typeface="Arial" panose="020B0604020202020204" pitchFamily="34" charset="0"/>
            </a:endParaRPr>
          </a:p>
          <a:p>
            <a:pPr algn="just"/>
            <a:r>
              <a:rPr lang="uk-UA" altLang="uk-UA" sz="2000" dirty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Програми створення страхового фонду документації м. Львова на 2018-2022 роки;</a:t>
            </a:r>
          </a:p>
          <a:p>
            <a:pPr algn="just"/>
            <a:r>
              <a:rPr lang="uk-UA" altLang="uk-UA" sz="2000" dirty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uk-UA" altLang="uk-UA" sz="2000" dirty="0">
                <a:latin typeface="Arial" panose="020B0604020202020204" pitchFamily="34" charset="0"/>
                <a:cs typeface="Times New Roman" panose="02020603050405020304" pitchFamily="18" charset="0"/>
              </a:rPr>
              <a:t>Програми вдосконалення і розвитку територіальної (місцевої) системи централізованого оповіщення цивільного захисту у м. Львові на 2019-2022 роки, програма повністю виконана; </a:t>
            </a:r>
          </a:p>
          <a:p>
            <a:pPr algn="just"/>
            <a:r>
              <a:rPr lang="uk-UA" altLang="uk-UA" sz="2000" dirty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Програми створення Львівського міського резерву матеріально-технічних ресурсів на 2016-2020 роки; </a:t>
            </a:r>
          </a:p>
          <a:p>
            <a:pPr algn="just"/>
            <a:r>
              <a:rPr lang="uk-UA" altLang="uk-UA" sz="2000" dirty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Програми накопичення засобів радіаційного та хімічного захисту для працівників виконавчих органів міської ради та непрацюючого населення, яке проживає у прогнозованих зонах хімічного забруднення м. Львова на 2018-2027 роки.</a:t>
            </a:r>
            <a:endParaRPr lang="uk-UA" altLang="uk-UA" sz="2000" b="1" dirty="0">
              <a:solidFill>
                <a:srgbClr val="0D0D0D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217"/>
          </a:xfrm>
          <a:prstGeom prst="rect">
            <a:avLst/>
          </a:prstGeom>
        </p:spPr>
      </p:pic>
      <p:sp>
        <p:nvSpPr>
          <p:cNvPr id="2" name="Прямокутник 1"/>
          <p:cNvSpPr/>
          <p:nvPr/>
        </p:nvSpPr>
        <p:spPr>
          <a:xfrm>
            <a:off x="5813512" y="185825"/>
            <a:ext cx="52631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</a:pPr>
            <a:r>
              <a:rPr lang="uk-UA" b="1" dirty="0">
                <a:latin typeface="Arial" panose="020B0604020202020204" pitchFamily="34" charset="0"/>
                <a:ea typeface="Times New Roman" panose="02020603050405020304" pitchFamily="18" charset="0"/>
              </a:rPr>
              <a:t>Фінансування програм цивільного захисту: </a:t>
            </a:r>
            <a:endParaRPr lang="uk-UA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5" name="Таблиця 4"/>
          <p:cNvGraphicFramePr>
            <a:graphicFrameLocks noGrp="1"/>
          </p:cNvGraphicFramePr>
          <p:nvPr/>
        </p:nvGraphicFramePr>
        <p:xfrm>
          <a:off x="4862403" y="804048"/>
          <a:ext cx="7009032" cy="4861560"/>
        </p:xfrm>
        <a:graphic>
          <a:graphicData uri="http://schemas.openxmlformats.org/drawingml/2006/table">
            <a:tbl>
              <a:tblPr/>
              <a:tblGrid>
                <a:gridCol w="3408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765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5731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2399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1035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00667">
                <a:tc>
                  <a:txBody>
                    <a:bodyPr/>
                    <a:lstStyle>
                      <a:lvl1pPr marL="457200" indent="-4572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9677400" algn="l"/>
                        </a:tabLst>
                        <a:defRPr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9677400" algn="l"/>
                        </a:tabLst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9677400" algn="l"/>
                        </a:tabLst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967740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967740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967740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967740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967740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967740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457200" marR="0" lvl="0" indent="-4572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677400" algn="l"/>
                        </a:tabLst>
                      </a:pPr>
                      <a:r>
                        <a:rPr kumimoji="0" lang="uk-UA" altLang="uk-UA" sz="14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№</a:t>
                      </a:r>
                    </a:p>
                    <a:p>
                      <a:pPr marL="457200" marR="0" lvl="0" indent="-4572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677400" algn="l"/>
                        </a:tabLst>
                      </a:pPr>
                      <a:r>
                        <a:rPr kumimoji="0" lang="uk-UA" altLang="uk-UA" sz="14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з/п</a:t>
                      </a:r>
                    </a:p>
                  </a:txBody>
                  <a:tcPr marL="16463" marR="1646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6F9FC"/>
                        </a:gs>
                        <a:gs pos="56000">
                          <a:srgbClr val="B0C6E1"/>
                        </a:gs>
                        <a:gs pos="83000">
                          <a:srgbClr val="B0C6E1"/>
                        </a:gs>
                        <a:gs pos="100000">
                          <a:srgbClr val="CAD9EB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>
                      <a:lvl1pPr marL="457200" indent="-4572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9677400" algn="l"/>
                        </a:tabLst>
                        <a:defRPr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9677400" algn="l"/>
                        </a:tabLst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9677400" algn="l"/>
                        </a:tabLst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967740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967740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967740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967740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967740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967740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457200" marR="0" lvl="0" indent="-4572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677400" algn="l"/>
                        </a:tabLst>
                      </a:pPr>
                      <a:r>
                        <a:rPr kumimoji="0" lang="uk-UA" altLang="uk-UA" sz="14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Програми</a:t>
                      </a:r>
                    </a:p>
                  </a:txBody>
                  <a:tcPr marL="16463" marR="1646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6F9FC"/>
                        </a:gs>
                        <a:gs pos="56000">
                          <a:srgbClr val="B0C6E1"/>
                        </a:gs>
                        <a:gs pos="83000">
                          <a:srgbClr val="B0C6E1"/>
                        </a:gs>
                        <a:gs pos="100000">
                          <a:srgbClr val="CAD9EB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uk-UA" altLang="uk-UA" sz="14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Заплановано на 2019 рік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uk-UA" altLang="uk-UA" sz="14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(тис. грн. )</a:t>
                      </a:r>
                    </a:p>
                  </a:txBody>
                  <a:tcPr marL="16463" marR="1646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6F9FC"/>
                        </a:gs>
                        <a:gs pos="56000">
                          <a:srgbClr val="B0C6E1"/>
                        </a:gs>
                        <a:gs pos="83000">
                          <a:srgbClr val="B0C6E1"/>
                        </a:gs>
                        <a:gs pos="100000">
                          <a:srgbClr val="CAD9EB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uk-UA" altLang="uk-UA" sz="14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Реалізовано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uk-UA" altLang="uk-UA" sz="14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(тис. грн.)</a:t>
                      </a:r>
                    </a:p>
                  </a:txBody>
                  <a:tcPr marL="16463" marR="1646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6F9FC"/>
                        </a:gs>
                        <a:gs pos="56000">
                          <a:srgbClr val="B0C6E1"/>
                        </a:gs>
                        <a:gs pos="83000">
                          <a:srgbClr val="B0C6E1"/>
                        </a:gs>
                        <a:gs pos="100000">
                          <a:srgbClr val="CAD9EB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uk-UA" altLang="uk-UA" sz="14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Заплановано на 2020 рік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uk-UA" altLang="uk-UA" sz="14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(тис. грн.)</a:t>
                      </a:r>
                    </a:p>
                  </a:txBody>
                  <a:tcPr marL="16463" marR="1646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6F9FC"/>
                        </a:gs>
                        <a:gs pos="56000">
                          <a:srgbClr val="B0C6E1"/>
                        </a:gs>
                        <a:gs pos="83000">
                          <a:srgbClr val="B0C6E1"/>
                        </a:gs>
                        <a:gs pos="100000">
                          <a:srgbClr val="CAD9EB"/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57631"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9677400" algn="l"/>
                        </a:tabLst>
                        <a:defRPr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9677400" algn="l"/>
                        </a:tabLst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9677400" algn="l"/>
                        </a:tabLst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967740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967740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967740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967740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967740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967740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677400" algn="l"/>
                        </a:tabLst>
                      </a:pPr>
                      <a:r>
                        <a:rPr kumimoji="0" lang="uk-UA" altLang="uk-UA" sz="14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16463" marR="1646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6F9FC"/>
                        </a:gs>
                        <a:gs pos="56000">
                          <a:srgbClr val="B0C6E1"/>
                        </a:gs>
                        <a:gs pos="83000">
                          <a:srgbClr val="B0C6E1"/>
                        </a:gs>
                        <a:gs pos="100000">
                          <a:srgbClr val="CAD9EB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>
                      <a:lvl1pPr marL="3175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9677400" algn="l"/>
                        </a:tabLst>
                        <a:defRPr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9677400" algn="l"/>
                        </a:tabLst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9677400" algn="l"/>
                        </a:tabLst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967740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967740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967740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967740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967740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967740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3175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677400" algn="l"/>
                        </a:tabLst>
                      </a:pPr>
                      <a:r>
                        <a:rPr kumimoji="0" lang="uk-UA" altLang="uk-UA" sz="14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Програма створення Львівського місцевого резерву матеріально-технічних ресурсів на 2016-2020 роки на особливий період.</a:t>
                      </a:r>
                    </a:p>
                  </a:txBody>
                  <a:tcPr marL="16463" marR="1646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6F9FC"/>
                        </a:gs>
                        <a:gs pos="56000">
                          <a:srgbClr val="B0C6E1"/>
                        </a:gs>
                        <a:gs pos="83000">
                          <a:srgbClr val="B0C6E1"/>
                        </a:gs>
                        <a:gs pos="100000">
                          <a:srgbClr val="CAD9EB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ru-RU" altLang="uk-UA" sz="14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102,3</a:t>
                      </a:r>
                      <a:endParaRPr kumimoji="0" lang="uk-UA" altLang="uk-UA" sz="14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780" marR="177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6F9FC"/>
                        </a:gs>
                        <a:gs pos="56000">
                          <a:srgbClr val="B0C6E1"/>
                        </a:gs>
                        <a:gs pos="83000">
                          <a:srgbClr val="B0C6E1"/>
                        </a:gs>
                        <a:gs pos="100000">
                          <a:srgbClr val="CAD9EB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ru-RU" altLang="uk-UA" sz="14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11,0</a:t>
                      </a:r>
                      <a:endParaRPr kumimoji="0" lang="uk-UA" altLang="uk-UA" sz="14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780" marR="177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6F9FC"/>
                        </a:gs>
                        <a:gs pos="56000">
                          <a:srgbClr val="B0C6E1"/>
                        </a:gs>
                        <a:gs pos="83000">
                          <a:srgbClr val="B0C6E1"/>
                        </a:gs>
                        <a:gs pos="100000">
                          <a:srgbClr val="CAD9EB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ru-RU" altLang="uk-UA" sz="145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108,438</a:t>
                      </a:r>
                      <a:endParaRPr kumimoji="0" lang="uk-UA" altLang="uk-UA" sz="14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780" marR="177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6F9FC"/>
                        </a:gs>
                        <a:gs pos="56000">
                          <a:srgbClr val="B0C6E1"/>
                        </a:gs>
                        <a:gs pos="83000">
                          <a:srgbClr val="B0C6E1"/>
                        </a:gs>
                        <a:gs pos="100000">
                          <a:srgbClr val="CAD9EB"/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8562"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9677400" algn="l"/>
                        </a:tabLst>
                        <a:defRPr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9677400" algn="l"/>
                        </a:tabLst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9677400" algn="l"/>
                        </a:tabLst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967740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967740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967740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967740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967740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967740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677400" algn="l"/>
                        </a:tabLst>
                      </a:pPr>
                      <a:r>
                        <a:rPr kumimoji="0" lang="uk-UA" altLang="uk-UA" sz="145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16463" marR="1646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6F9FC"/>
                        </a:gs>
                        <a:gs pos="56000">
                          <a:srgbClr val="B0C6E1"/>
                        </a:gs>
                        <a:gs pos="83000">
                          <a:srgbClr val="B0C6E1"/>
                        </a:gs>
                        <a:gs pos="100000">
                          <a:srgbClr val="CAD9EB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>
                      <a:lvl1pPr marL="12065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9677400" algn="l"/>
                        </a:tabLst>
                        <a:defRPr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9677400" algn="l"/>
                        </a:tabLst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9677400" algn="l"/>
                        </a:tabLst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967740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967740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967740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967740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967740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967740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12065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677400" algn="l"/>
                        </a:tabLst>
                      </a:pPr>
                      <a:r>
                        <a:rPr kumimoji="0" lang="uk-UA" altLang="uk-UA" sz="14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Програма створення страхового фонду документації</a:t>
                      </a:r>
                    </a:p>
                  </a:txBody>
                  <a:tcPr marL="16463" marR="1646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6F9FC"/>
                        </a:gs>
                        <a:gs pos="56000">
                          <a:srgbClr val="B0C6E1"/>
                        </a:gs>
                        <a:gs pos="83000">
                          <a:srgbClr val="B0C6E1"/>
                        </a:gs>
                        <a:gs pos="100000">
                          <a:srgbClr val="CAD9EB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uk-UA" altLang="uk-UA" sz="145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154</a:t>
                      </a:r>
                      <a:r>
                        <a:rPr kumimoji="0" lang="ru-RU" altLang="uk-UA" sz="145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,0 </a:t>
                      </a:r>
                      <a:endParaRPr kumimoji="0" lang="uk-UA" altLang="uk-UA" sz="14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780" marR="177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6F9FC"/>
                        </a:gs>
                        <a:gs pos="56000">
                          <a:srgbClr val="B0C6E1"/>
                        </a:gs>
                        <a:gs pos="83000">
                          <a:srgbClr val="B0C6E1"/>
                        </a:gs>
                        <a:gs pos="100000">
                          <a:srgbClr val="CAD9EB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uk-UA" altLang="uk-UA" sz="14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154</a:t>
                      </a:r>
                      <a:r>
                        <a:rPr kumimoji="0" lang="ru-RU" altLang="uk-UA" sz="14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,0</a:t>
                      </a:r>
                      <a:endParaRPr kumimoji="0" lang="uk-UA" altLang="uk-UA" sz="14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780" marR="177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6F9FC"/>
                        </a:gs>
                        <a:gs pos="56000">
                          <a:srgbClr val="B0C6E1"/>
                        </a:gs>
                        <a:gs pos="83000">
                          <a:srgbClr val="B0C6E1"/>
                        </a:gs>
                        <a:gs pos="100000">
                          <a:srgbClr val="CAD9EB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ru-RU" altLang="uk-UA" sz="145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kumimoji="0" lang="uk-UA" altLang="uk-UA" sz="145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71,820</a:t>
                      </a:r>
                      <a:endParaRPr kumimoji="0" lang="uk-UA" altLang="uk-UA" sz="14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780" marR="177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6F9FC"/>
                        </a:gs>
                        <a:gs pos="56000">
                          <a:srgbClr val="B0C6E1"/>
                        </a:gs>
                        <a:gs pos="83000">
                          <a:srgbClr val="B0C6E1"/>
                        </a:gs>
                        <a:gs pos="100000">
                          <a:srgbClr val="CAD9EB"/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57631"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9677400" algn="l"/>
                        </a:tabLst>
                        <a:defRPr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9677400" algn="l"/>
                        </a:tabLst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9677400" algn="l"/>
                        </a:tabLst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967740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967740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967740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967740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967740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967740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677400" algn="l"/>
                        </a:tabLst>
                      </a:pPr>
                      <a:r>
                        <a:rPr kumimoji="0" lang="ru-RU" altLang="uk-UA" sz="145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kumimoji="0" lang="uk-UA" altLang="uk-UA" sz="14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6463" marR="1646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6F9FC"/>
                        </a:gs>
                        <a:gs pos="56000">
                          <a:srgbClr val="B0C6E1"/>
                        </a:gs>
                        <a:gs pos="83000">
                          <a:srgbClr val="B0C6E1"/>
                        </a:gs>
                        <a:gs pos="100000">
                          <a:srgbClr val="CAD9EB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>
                      <a:lvl1pPr marL="12065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9677400" algn="l"/>
                        </a:tabLst>
                        <a:defRPr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9677400" algn="l"/>
                        </a:tabLst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9677400" algn="l"/>
                        </a:tabLst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967740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967740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967740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967740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967740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967740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12065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677400" algn="l"/>
                        </a:tabLst>
                      </a:pPr>
                      <a:r>
                        <a:rPr kumimoji="0" lang="uk-UA" altLang="uk-UA" sz="14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Програма вдосконалення і розвитку територіальної (місцевої) системи централізованого оповіщення  у м. Львові на 2019-2022 роки"</a:t>
                      </a:r>
                    </a:p>
                  </a:txBody>
                  <a:tcPr marL="16463" marR="1646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6F9FC"/>
                        </a:gs>
                        <a:gs pos="56000">
                          <a:srgbClr val="B0C6E1"/>
                        </a:gs>
                        <a:gs pos="83000">
                          <a:srgbClr val="B0C6E1"/>
                        </a:gs>
                        <a:gs pos="100000">
                          <a:srgbClr val="CAD9EB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uk-UA" altLang="uk-UA" sz="14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1 760,0</a:t>
                      </a:r>
                      <a:endParaRPr kumimoji="0" lang="uk-UA" altLang="uk-UA" sz="14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780" marR="177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6F9FC"/>
                        </a:gs>
                        <a:gs pos="56000">
                          <a:srgbClr val="B0C6E1"/>
                        </a:gs>
                        <a:gs pos="83000">
                          <a:srgbClr val="B0C6E1"/>
                        </a:gs>
                        <a:gs pos="100000">
                          <a:srgbClr val="CAD9EB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uk-UA" altLang="uk-UA" sz="14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1 721,234 (економія за рахунок Прозоро)</a:t>
                      </a:r>
                      <a:endParaRPr kumimoji="0" lang="uk-UA" altLang="uk-UA" sz="14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780" marR="177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6F9FC"/>
                        </a:gs>
                        <a:gs pos="56000">
                          <a:srgbClr val="B0C6E1"/>
                        </a:gs>
                        <a:gs pos="83000">
                          <a:srgbClr val="B0C6E1"/>
                        </a:gs>
                        <a:gs pos="100000">
                          <a:srgbClr val="CAD9EB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uk-UA" altLang="uk-UA" sz="14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1 848,0</a:t>
                      </a:r>
                      <a:endParaRPr kumimoji="0" lang="uk-UA" altLang="uk-UA" sz="14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780" marR="177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6F9FC"/>
                        </a:gs>
                        <a:gs pos="56000">
                          <a:srgbClr val="B0C6E1"/>
                        </a:gs>
                        <a:gs pos="83000">
                          <a:srgbClr val="B0C6E1"/>
                        </a:gs>
                        <a:gs pos="100000">
                          <a:srgbClr val="CAD9EB"/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15261"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9677400" algn="l"/>
                        </a:tabLst>
                        <a:defRPr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9677400" algn="l"/>
                        </a:tabLst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9677400" algn="l"/>
                        </a:tabLst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967740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967740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967740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967740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967740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967740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677400" algn="l"/>
                        </a:tabLst>
                      </a:pPr>
                      <a:r>
                        <a:rPr kumimoji="0" lang="ru-RU" altLang="uk-UA" sz="14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kumimoji="0" lang="uk-UA" altLang="uk-UA" sz="14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6463" marR="1646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6F9FC"/>
                        </a:gs>
                        <a:gs pos="56000">
                          <a:srgbClr val="B0C6E1"/>
                        </a:gs>
                        <a:gs pos="83000">
                          <a:srgbClr val="B0C6E1"/>
                        </a:gs>
                        <a:gs pos="100000">
                          <a:srgbClr val="CAD9EB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uk-UA" altLang="uk-UA" sz="14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Програма накопичення засобів радіаційного та хімічного захисту для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uk-UA" altLang="uk-UA" sz="14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працівників виконавчих органів ЛМР та непрацюючого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uk-UA" altLang="uk-UA" sz="14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населення, яке проживає в прогнозованих зонах хімічного забруднення м. Львова на 2018 – 2027 роки.</a:t>
                      </a:r>
                    </a:p>
                  </a:txBody>
                  <a:tcPr marL="16463" marR="1646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6F9FC"/>
                        </a:gs>
                        <a:gs pos="56000">
                          <a:srgbClr val="B0C6E1"/>
                        </a:gs>
                        <a:gs pos="83000">
                          <a:srgbClr val="B0C6E1"/>
                        </a:gs>
                        <a:gs pos="100000">
                          <a:srgbClr val="CAD9EB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ru-RU" altLang="uk-UA" sz="14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569,2</a:t>
                      </a:r>
                      <a:endParaRPr kumimoji="0" lang="uk-UA" altLang="uk-UA" sz="14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780" marR="177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6F9FC"/>
                        </a:gs>
                        <a:gs pos="56000">
                          <a:srgbClr val="B0C6E1"/>
                        </a:gs>
                        <a:gs pos="83000">
                          <a:srgbClr val="B0C6E1"/>
                        </a:gs>
                        <a:gs pos="100000">
                          <a:srgbClr val="CAD9EB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ru-RU" altLang="uk-UA" sz="14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 </a:t>
                      </a:r>
                      <a:r>
                        <a:rPr kumimoji="0" lang="ru-RU" altLang="uk-UA" sz="14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220,5</a:t>
                      </a:r>
                      <a:endParaRPr kumimoji="0" lang="uk-UA" altLang="uk-UA" sz="14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780" marR="177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6F9FC"/>
                        </a:gs>
                        <a:gs pos="56000">
                          <a:srgbClr val="B0C6E1"/>
                        </a:gs>
                        <a:gs pos="83000">
                          <a:srgbClr val="B0C6E1"/>
                        </a:gs>
                        <a:gs pos="100000">
                          <a:srgbClr val="CAD9EB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ru-RU" altLang="uk-UA" sz="14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 </a:t>
                      </a:r>
                      <a:r>
                        <a:rPr kumimoji="0" lang="ru-RU" altLang="uk-UA" sz="14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569,2</a:t>
                      </a:r>
                      <a:r>
                        <a:rPr kumimoji="0" lang="ru-RU" altLang="uk-UA" sz="14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 </a:t>
                      </a:r>
                      <a:endParaRPr kumimoji="0" lang="uk-UA" altLang="uk-UA" sz="14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780" marR="177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6F9FC"/>
                        </a:gs>
                        <a:gs pos="56000">
                          <a:srgbClr val="B0C6E1"/>
                        </a:gs>
                        <a:gs pos="83000">
                          <a:srgbClr val="B0C6E1"/>
                        </a:gs>
                        <a:gs pos="100000">
                          <a:srgbClr val="CAD9EB"/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217"/>
          </a:xfrm>
          <a:prstGeom prst="rect">
            <a:avLst/>
          </a:prstGeom>
        </p:spPr>
      </p:pic>
      <p:sp>
        <p:nvSpPr>
          <p:cNvPr id="2" name="Прямокутник 1"/>
          <p:cNvSpPr/>
          <p:nvPr/>
        </p:nvSpPr>
        <p:spPr>
          <a:xfrm>
            <a:off x="4545724" y="141058"/>
            <a:ext cx="7646276" cy="3508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uk-UA" b="1" dirty="0">
                <a:latin typeface="Arial" panose="020B0604020202020204" pitchFamily="34" charset="0"/>
                <a:ea typeface="Times New Roman" panose="02020603050405020304" pitchFamily="18" charset="0"/>
              </a:rPr>
              <a:t>Запобігання загибелі людей на водних об’єктах </a:t>
            </a:r>
            <a:endParaRPr lang="uk-UA" b="1" dirty="0" smtClean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indent="173355" algn="just">
              <a:spcAft>
                <a:spcPts val="0"/>
              </a:spcAft>
            </a:pPr>
            <a:r>
              <a:rPr lang="uk-UA" sz="1600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З </a:t>
            </a:r>
            <a:r>
              <a:rPr lang="uk-UA" sz="1600" dirty="0">
                <a:latin typeface="Arial" panose="020B0604020202020204" pitchFamily="34" charset="0"/>
                <a:cs typeface="Times New Roman" panose="02020603050405020304" pitchFamily="18" charset="0"/>
              </a:rPr>
              <a:t>метою запобігання загибелі людей на водних об’єктах міста, у квітні-травні 2019 року виконавчими органами Львівської міської ради були проведені практичні заходи з визначення переліку та підготовки водних об’єктів на території м. Львова, м. Винники і смт. </a:t>
            </a:r>
            <a:r>
              <a:rPr lang="uk-UA" sz="1600" dirty="0" err="1">
                <a:latin typeface="Arial" panose="020B0604020202020204" pitchFamily="34" charset="0"/>
                <a:cs typeface="Times New Roman" panose="02020603050405020304" pitchFamily="18" charset="0"/>
              </a:rPr>
              <a:t>Брюховичі</a:t>
            </a:r>
            <a:r>
              <a:rPr lang="uk-UA" sz="1600" dirty="0">
                <a:latin typeface="Arial" panose="020B0604020202020204" pitchFamily="34" charset="0"/>
                <a:cs typeface="Times New Roman" panose="02020603050405020304" pitchFamily="18" charset="0"/>
              </a:rPr>
              <a:t> для масового відпочинку людей на воді, а також з попередження нещасних випадків на воді. В ЗМІ висвітлювалися питання щодо правил поведінки і охорони життя на водних об’єктах, були встановлені попереджувальні щити з написами про заборону купання. </a:t>
            </a:r>
            <a:endParaRPr lang="uk-UA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lnSpc>
                <a:spcPct val="95000"/>
              </a:lnSpc>
              <a:spcAft>
                <a:spcPts val="0"/>
              </a:spcAft>
              <a:tabLst>
                <a:tab pos="450215" algn="l"/>
              </a:tabLst>
            </a:pPr>
            <a:r>
              <a:rPr lang="uk-UA" sz="1600" dirty="0">
                <a:latin typeface="Arial" panose="020B0604020202020204" pitchFamily="34" charset="0"/>
                <a:cs typeface="Times New Roman" panose="02020603050405020304" pitchFamily="18" charset="0"/>
              </a:rPr>
              <a:t>За 2019 рік на водоймах м. Львова </a:t>
            </a:r>
            <a:r>
              <a:rPr lang="uk-UA" sz="1600" b="1" dirty="0">
                <a:latin typeface="Arial" panose="020B0604020202020204" pitchFamily="34" charset="0"/>
                <a:cs typeface="Times New Roman" panose="02020603050405020304" pitchFamily="18" charset="0"/>
              </a:rPr>
              <a:t>втопилася 1 людина: </a:t>
            </a:r>
            <a:r>
              <a:rPr lang="uk-UA" sz="1600" b="1" dirty="0">
                <a:latin typeface="Arial" panose="020B0604020202020204" pitchFamily="34" charset="0"/>
                <a:ea typeface="Times New Roman" panose="02020603050405020304" pitchFamily="18" charset="0"/>
              </a:rPr>
              <a:t>27 серпня </a:t>
            </a:r>
            <a:r>
              <a:rPr lang="uk-UA" sz="1600" dirty="0">
                <a:latin typeface="Arial" panose="020B0604020202020204" pitchFamily="34" charset="0"/>
                <a:ea typeface="Times New Roman" panose="02020603050405020304" pitchFamily="18" charset="0"/>
              </a:rPr>
              <a:t>о 00:30 год. надійшло повідомлення від громадян,  які разом відпочивали, що в смт. </a:t>
            </a:r>
            <a:r>
              <a:rPr lang="uk-UA" sz="1600" dirty="0" err="1">
                <a:latin typeface="Arial" panose="020B0604020202020204" pitchFamily="34" charset="0"/>
                <a:ea typeface="Times New Roman" panose="02020603050405020304" pitchFamily="18" charset="0"/>
              </a:rPr>
              <a:t>Брюховичі</a:t>
            </a:r>
            <a:r>
              <a:rPr lang="uk-UA" sz="1600" dirty="0">
                <a:latin typeface="Arial" panose="020B0604020202020204" pitchFamily="34" charset="0"/>
                <a:ea typeface="Times New Roman" panose="02020603050405020304" pitchFamily="18" charset="0"/>
              </a:rPr>
              <a:t> (Шевченківський район) на озері по  вул. Незалежності України (комплекс “</a:t>
            </a:r>
            <a:r>
              <a:rPr lang="en-US" sz="1600" dirty="0">
                <a:latin typeface="Arial" panose="020B0604020202020204" pitchFamily="34" charset="0"/>
                <a:ea typeface="Times New Roman" panose="02020603050405020304" pitchFamily="18" charset="0"/>
              </a:rPr>
              <a:t>Green Forest</a:t>
            </a:r>
            <a:r>
              <a:rPr lang="uk-UA" sz="1600" dirty="0">
                <a:latin typeface="Arial" panose="020B0604020202020204" pitchFamily="34" charset="0"/>
                <a:ea typeface="Times New Roman" panose="02020603050405020304" pitchFamily="18" charset="0"/>
              </a:rPr>
              <a:t>”), втопився чоловік, 1998 року народження, житель с. </a:t>
            </a:r>
            <a:r>
              <a:rPr lang="uk-UA" sz="1600" dirty="0" err="1">
                <a:latin typeface="Arial" panose="020B0604020202020204" pitchFamily="34" charset="0"/>
                <a:ea typeface="Times New Roman" panose="02020603050405020304" pitchFamily="18" charset="0"/>
              </a:rPr>
              <a:t>Деревня</a:t>
            </a:r>
            <a:r>
              <a:rPr lang="uk-UA" sz="16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uk-UA" sz="1600" dirty="0" err="1">
                <a:latin typeface="Arial" panose="020B0604020202020204" pitchFamily="34" charset="0"/>
                <a:ea typeface="Times New Roman" panose="02020603050405020304" pitchFamily="18" charset="0"/>
              </a:rPr>
              <a:t>Жовківського</a:t>
            </a:r>
            <a:r>
              <a:rPr lang="uk-UA" sz="1600" dirty="0">
                <a:latin typeface="Arial" panose="020B0604020202020204" pitchFamily="34" charset="0"/>
                <a:ea typeface="Times New Roman" panose="02020603050405020304" pitchFamily="18" charset="0"/>
              </a:rPr>
              <a:t> району. </a:t>
            </a:r>
            <a:endParaRPr lang="uk-UA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5417" y="3823137"/>
            <a:ext cx="3882931" cy="2515046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ffectLst>
            <a:innerShdw blurRad="63500" dist="50800">
              <a:schemeClr val="tx1">
                <a:alpha val="50000"/>
              </a:scheme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3284" y="3429107"/>
            <a:ext cx="3063418" cy="2280544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ffectLst>
            <a:innerShdw blurRad="63500" dist="50800">
              <a:schemeClr val="tx1">
                <a:alpha val="50000"/>
              </a:scheme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973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6442" y="4399695"/>
            <a:ext cx="2839958" cy="212722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0545" y="4581868"/>
            <a:ext cx="2497877" cy="1866230"/>
          </a:xfrm>
          <a:prstGeom prst="rect">
            <a:avLst/>
          </a:prstGeom>
        </p:spPr>
      </p:pic>
      <p:sp>
        <p:nvSpPr>
          <p:cNvPr id="7" name="Прямокутник 1"/>
          <p:cNvSpPr>
            <a:spLocks noChangeArrowheads="1"/>
          </p:cNvSpPr>
          <p:nvPr/>
        </p:nvSpPr>
        <p:spPr bwMode="auto">
          <a:xfrm>
            <a:off x="4576762" y="84309"/>
            <a:ext cx="7615238" cy="441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uk-UA" altLang="uk-UA" sz="1800" dirty="0">
                <a:latin typeface="Arial" panose="020B0604020202020204" pitchFamily="34" charset="0"/>
              </a:rPr>
              <a:t>     </a:t>
            </a:r>
            <a:r>
              <a:rPr lang="uk-UA" altLang="uk-UA" sz="2000" b="1" dirty="0">
                <a:latin typeface="Arial" panose="020B0604020202020204" pitchFamily="34" charset="0"/>
              </a:rPr>
              <a:t>Проведення технічної інвентаризації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uk-UA" altLang="uk-UA" sz="2000" b="1" dirty="0">
                <a:latin typeface="Arial" panose="020B0604020202020204" pitchFamily="34" charset="0"/>
              </a:rPr>
              <a:t>захисних споруд цивільного захисту міста та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uk-UA" altLang="uk-UA" sz="2000" b="1" dirty="0">
                <a:latin typeface="Arial" panose="020B0604020202020204" pitchFamily="34" charset="0"/>
              </a:rPr>
              <a:t> підготовка їх до використання за призначенням </a:t>
            </a:r>
          </a:p>
          <a:p>
            <a:pPr>
              <a:buFont typeface="Arial" panose="020B0604020202020204" pitchFamily="34" charset="0"/>
              <a:buNone/>
            </a:pPr>
            <a:r>
              <a:rPr lang="uk-UA" altLang="uk-UA" sz="1600" dirty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Технічній  інвентаризації у м. Львові підлягало </a:t>
            </a:r>
            <a:r>
              <a:rPr lang="uk-UA" altLang="uk-UA" sz="1600" b="1" dirty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171</a:t>
            </a:r>
            <a:r>
              <a:rPr lang="uk-UA" altLang="uk-UA" sz="1600" dirty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захисна споруда. З них:</a:t>
            </a:r>
            <a:br>
              <a:rPr lang="uk-UA" altLang="uk-UA" sz="1600" dirty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</a:br>
            <a:r>
              <a:rPr lang="uk-UA" altLang="uk-UA" sz="1600" dirty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- 76 державної власності;</a:t>
            </a:r>
            <a:endParaRPr lang="uk-UA" altLang="uk-UA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None/>
            </a:pPr>
            <a:r>
              <a:rPr lang="uk-UA" altLang="uk-UA" sz="1600" dirty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- 77 приватної власності ( 1-ЗС списана);</a:t>
            </a:r>
            <a:endParaRPr lang="uk-UA" altLang="uk-UA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None/>
            </a:pPr>
            <a:r>
              <a:rPr lang="uk-UA" altLang="uk-UA" sz="1600" dirty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- 19 комунальної власності (16 – ЛМР, 3 – ЛОР).</a:t>
            </a:r>
            <a:endParaRPr lang="uk-UA" altLang="uk-UA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None/>
            </a:pPr>
            <a:r>
              <a:rPr lang="uk-UA" altLang="uk-UA" sz="1600" dirty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Станом на 01.11.2019р. </a:t>
            </a:r>
            <a:r>
              <a:rPr lang="uk-UA" altLang="uk-UA" sz="1600" b="1" dirty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проведена технічна інвентаризація </a:t>
            </a:r>
            <a:r>
              <a:rPr lang="uk-UA" altLang="uk-UA" sz="1600" dirty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захисних споруд:</a:t>
            </a:r>
            <a:endParaRPr lang="uk-UA" altLang="uk-UA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altLang="uk-UA" sz="1600" dirty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державної власності		- 66 од. (86,8%);</a:t>
            </a:r>
            <a:endParaRPr lang="uk-UA" altLang="uk-UA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altLang="uk-UA" sz="1600" dirty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приватної власності		- 56 од. (72,7%);</a:t>
            </a:r>
            <a:endParaRPr lang="uk-UA" altLang="uk-UA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altLang="uk-UA" sz="1600" dirty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комунальної власності		- 17 од. (89,4%), (14 – ЛМР, 3 – ЛОР);</a:t>
            </a:r>
            <a:endParaRPr lang="uk-UA" altLang="uk-UA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None/>
            </a:pPr>
            <a:r>
              <a:rPr lang="uk-UA" altLang="uk-UA" sz="1600" b="1" dirty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Разом</a:t>
            </a:r>
            <a:r>
              <a:rPr lang="uk-UA" altLang="uk-UA" sz="1600" dirty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за місто Львів		- </a:t>
            </a:r>
            <a:r>
              <a:rPr lang="uk-UA" altLang="uk-UA" sz="1600" b="1" dirty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139 </a:t>
            </a:r>
            <a:r>
              <a:rPr lang="uk-UA" altLang="uk-UA" sz="1600" dirty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од. (80,8%).</a:t>
            </a:r>
            <a:endParaRPr lang="uk-UA" altLang="uk-UA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None/>
            </a:pPr>
            <a:r>
              <a:rPr lang="uk-UA" altLang="uk-UA" sz="1600" b="1" dirty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Не проведена </a:t>
            </a:r>
            <a:r>
              <a:rPr lang="uk-UA" altLang="uk-UA" sz="1600" dirty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технічна інвентаризація на – </a:t>
            </a:r>
            <a:r>
              <a:rPr lang="uk-UA" altLang="uk-UA" sz="1600" b="1" dirty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32 од. (18,7%), </a:t>
            </a:r>
            <a:r>
              <a:rPr lang="uk-UA" altLang="uk-UA" sz="1600" dirty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з них на </a:t>
            </a:r>
            <a:r>
              <a:rPr lang="uk-UA" altLang="uk-UA" sz="1600" b="1" dirty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28 ЗС неможливо</a:t>
            </a:r>
            <a:r>
              <a:rPr lang="uk-UA" altLang="uk-UA" sz="1600" dirty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провести по технічних причинах.</a:t>
            </a:r>
            <a:endParaRPr lang="uk-UA" altLang="uk-UA" sz="1600" dirty="0">
              <a:solidFill>
                <a:srgbClr val="CC33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17"/>
            <a:ext cx="12192000" cy="6858217"/>
          </a:xfrm>
          <a:prstGeom prst="rect">
            <a:avLst/>
          </a:prstGeom>
        </p:spPr>
      </p:pic>
      <p:sp>
        <p:nvSpPr>
          <p:cNvPr id="3" name="Прямокутник 2"/>
          <p:cNvSpPr/>
          <p:nvPr/>
        </p:nvSpPr>
        <p:spPr>
          <a:xfrm>
            <a:off x="4861034" y="218540"/>
            <a:ext cx="6096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fontAlgn="base" hangingPunct="0">
              <a:spcAft>
                <a:spcPts val="0"/>
              </a:spcAft>
            </a:pPr>
            <a:r>
              <a:rPr lang="x-none" b="1" dirty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В цілому в місті з наявних захисних споруд до використання за призначенням:</a:t>
            </a:r>
            <a:endParaRPr lang="uk-UA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eaLnBrk="0" fontAlgn="base" hangingPunct="0">
              <a:spcAft>
                <a:spcPts val="0"/>
              </a:spcAft>
              <a:buFont typeface="Arial" panose="020B0604020202020204" pitchFamily="34" charset="0"/>
              <a:buChar char="-"/>
            </a:pPr>
            <a:r>
              <a:rPr lang="x-none" b="1" dirty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готові</a:t>
            </a:r>
            <a:r>
              <a:rPr lang="x-none" dirty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– 27 (15,7%); </a:t>
            </a:r>
            <a:endParaRPr lang="uk-UA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eaLnBrk="0" fontAlgn="base" hangingPunct="0">
              <a:spcAft>
                <a:spcPts val="0"/>
              </a:spcAft>
              <a:buFont typeface="Arial" panose="020B0604020202020204" pitchFamily="34" charset="0"/>
              <a:buChar char="-"/>
            </a:pPr>
            <a:r>
              <a:rPr lang="x-none" b="1" dirty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обмежено готові </a:t>
            </a:r>
            <a:r>
              <a:rPr lang="x-none" dirty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– 34 (19,8%); </a:t>
            </a:r>
            <a:endParaRPr lang="uk-UA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eaLnBrk="0" fontAlgn="base" hangingPunct="0">
              <a:spcAft>
                <a:spcPts val="0"/>
              </a:spcAft>
              <a:buFont typeface="Arial" panose="020B0604020202020204" pitchFamily="34" charset="0"/>
              <a:buChar char="-"/>
            </a:pPr>
            <a:r>
              <a:rPr lang="x-none" b="1" dirty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не готові </a:t>
            </a:r>
            <a:r>
              <a:rPr lang="x-none" dirty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– 111 (64,5%) захисних споруд, з них:  </a:t>
            </a:r>
            <a:endParaRPr lang="uk-UA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eaLnBrk="0" fontAlgn="base" hangingPunct="0">
              <a:spcAft>
                <a:spcPts val="0"/>
              </a:spcAft>
            </a:pPr>
            <a:r>
              <a:rPr lang="x-none" dirty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    </a:t>
            </a:r>
            <a:endParaRPr lang="uk-UA" dirty="0" smtClean="0">
              <a:solidFill>
                <a:srgbClr val="000000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eaLnBrk="0" fontAlgn="base" hangingPunct="0">
              <a:spcAft>
                <a:spcPts val="0"/>
              </a:spcAft>
            </a:pPr>
            <a:r>
              <a:rPr lang="x-none" b="1" dirty="0" smtClean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Всього </a:t>
            </a:r>
            <a:r>
              <a:rPr lang="x-none" b="1" dirty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готові як найпростіші укриття – 144.	</a:t>
            </a:r>
            <a:endParaRPr lang="uk-UA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Рисунок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1034" y="2468622"/>
            <a:ext cx="5472707" cy="3679930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ffectLst>
            <a:innerShdw blurRad="63500" dist="50800">
              <a:schemeClr val="tx1">
                <a:alpha val="50000"/>
              </a:schemeClr>
            </a:innerShdw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439"/>
            <a:ext cx="12192000" cy="6859735"/>
          </a:xfrm>
          <a:prstGeom prst="rect">
            <a:avLst/>
          </a:prstGeom>
        </p:spPr>
      </p:pic>
      <p:sp>
        <p:nvSpPr>
          <p:cNvPr id="5" name="Заголовок 2"/>
          <p:cNvSpPr txBox="1"/>
          <p:nvPr/>
        </p:nvSpPr>
        <p:spPr bwMode="auto">
          <a:xfrm>
            <a:off x="4581332" y="55439"/>
            <a:ext cx="7596187" cy="4378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400" kern="1200">
                <a:solidFill>
                  <a:schemeClr val="tx1"/>
                </a:solidFill>
                <a:latin typeface="municipal_lviv_106" pitchFamily="50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44958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uk-UA" altLang="uk-UA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Times New Roman" panose="02020603050405020304" pitchFamily="18" charset="0"/>
              </a:rPr>
              <a:t>Комплексне освоєння підземного простору для укриття населення у разі виникнення надзвичайних ситуацій.</a:t>
            </a:r>
            <a:br>
              <a:rPr kumimoji="0" lang="uk-UA" altLang="uk-UA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Times New Roman" panose="02020603050405020304" pitchFamily="18" charset="0"/>
              </a:rPr>
            </a:br>
            <a:r>
              <a:rPr kumimoji="0" lang="uk-UA" altLang="uk-UA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Times New Roman" panose="02020603050405020304" pitchFamily="18" charset="0"/>
              </a:rPr>
              <a:t>	</a:t>
            </a:r>
            <a:r>
              <a:rPr kumimoji="0" lang="uk-UA" altLang="uk-UA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Times New Roman" panose="02020603050405020304" pitchFamily="18" charset="0"/>
              </a:rPr>
              <a:t>Вимоги розділу ІТЗ в містобудівній документації Генерального плану м. Львова, погодження завдань на розробку схем інженерно-технічних заходів цивільного захисту при виконанні детальних планів території, розгляд цих питань на засіданнях Містобудівної ради дає позитивний результат з покращення стану укриття населення та ефективного використання підземного простору подвійного використання будівель міста у разі виникнення надзвичайних ситуацій.</a:t>
            </a:r>
            <a:r>
              <a:rPr kumimoji="0" lang="uk-UA" altLang="uk-UA" sz="1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kumimoji="0" lang="uk-UA" altLang="uk-UA" sz="1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uk-UA" altLang="uk-UA" sz="1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	</a:t>
            </a:r>
            <a:r>
              <a:rPr kumimoji="0" lang="uk-UA" altLang="uk-UA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Times New Roman" panose="02020603050405020304" pitchFamily="18" charset="0"/>
              </a:rPr>
              <a:t>Станом на 1 січня 2020 року обліковується </a:t>
            </a:r>
            <a:r>
              <a:rPr kumimoji="0" lang="uk-UA" altLang="uk-UA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Times New Roman" panose="02020603050405020304" pitchFamily="18" charset="0"/>
              </a:rPr>
              <a:t>5082</a:t>
            </a:r>
            <a:r>
              <a:rPr kumimoji="0" lang="uk-UA" altLang="uk-UA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Times New Roman" panose="02020603050405020304" pitchFamily="18" charset="0"/>
              </a:rPr>
              <a:t> найпростіші укриття підвального типу, які забезпечують </a:t>
            </a:r>
            <a:r>
              <a:rPr kumimoji="0" lang="uk-UA" altLang="uk-UA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Times New Roman" panose="02020603050405020304" pitchFamily="18" charset="0"/>
              </a:rPr>
              <a:t>148,3%</a:t>
            </a:r>
            <a:r>
              <a:rPr kumimoji="0" lang="uk-UA" altLang="uk-UA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Times New Roman" panose="02020603050405020304" pitchFamily="18" charset="0"/>
              </a:rPr>
              <a:t> від потреби для укриття населення міста.</a:t>
            </a:r>
            <a:endParaRPr kumimoji="0" lang="uk-UA" altLang="uk-UA" sz="18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municipal_lviv_106" pitchFamily="50" charset="0"/>
              <a:ea typeface="+mj-ea"/>
              <a:cs typeface="+mj-cs"/>
            </a:endParaRPr>
          </a:p>
        </p:txBody>
      </p:sp>
      <p:pic>
        <p:nvPicPr>
          <p:cNvPr id="6" name="Рисунок 5" descr="http://galinfo.com.ua/gallery/full/d/s/dsc_5462_7adb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1185" y="4412192"/>
            <a:ext cx="2727869" cy="1800394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ffectLst>
            <a:innerShdw blurRad="63500" dist="50800">
              <a:schemeClr val="tx1">
                <a:alpha val="50000"/>
              </a:schemeClr>
            </a:innerShdw>
          </a:effectLst>
        </p:spPr>
      </p:pic>
      <p:pic>
        <p:nvPicPr>
          <p:cNvPr id="8" name="Рисунок 7" descr="100_1505 для слайд 19 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74426" y="4412189"/>
            <a:ext cx="2863138" cy="1800397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ffectLst>
            <a:innerShdw blurRad="63500" dist="50800">
              <a:schemeClr val="tx1">
                <a:alpha val="50000"/>
              </a:schemeClr>
            </a:innerShdw>
          </a:effec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9735"/>
          </a:xfrm>
          <a:prstGeom prst="rect">
            <a:avLst/>
          </a:prstGeom>
        </p:spPr>
      </p:pic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1403350" y="-26988"/>
            <a:ext cx="10788650" cy="1246188"/>
          </a:xfrm>
        </p:spPr>
        <p:txBody>
          <a:bodyPr/>
          <a:lstStyle/>
          <a:p>
            <a:pPr algn="ctr"/>
            <a:r>
              <a:rPr lang="uk-UA" altLang="uk-UA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Організація дообладнання підвальних та інших заглиблених приміщень, будівництва заглиблених приміщень</a:t>
            </a:r>
            <a:endParaRPr lang="uk-UA" altLang="uk-UA" sz="2400" dirty="0" smtClean="0"/>
          </a:p>
        </p:txBody>
      </p:sp>
      <p:sp>
        <p:nvSpPr>
          <p:cNvPr id="12" name="Прямокутник 1"/>
          <p:cNvSpPr>
            <a:spLocks noChangeArrowheads="1"/>
          </p:cNvSpPr>
          <p:nvPr/>
        </p:nvSpPr>
        <p:spPr bwMode="auto">
          <a:xfrm>
            <a:off x="1616807" y="1096921"/>
            <a:ext cx="10361735" cy="2332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/>
            <a:r>
              <a:rPr lang="uk-UA" altLang="uk-UA" sz="1800" dirty="0">
                <a:latin typeface="Arial" panose="020B0604020202020204" pitchFamily="34" charset="0"/>
                <a:cs typeface="Times New Roman" panose="02020603050405020304" pitchFamily="18" charset="0"/>
              </a:rPr>
              <a:t>  Для укриття населення міста передбачається використання підвальних приміщень</a:t>
            </a:r>
            <a:r>
              <a:rPr lang="uk-UA" altLang="uk-UA" sz="1800" dirty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адміністративних будівель: будинки районних адміністрацій – 6, загальноосвітніх шкіл – 116, дошкільних навчальних закладів – 79, ВПУ – 16, будівлі ВНЗ – 12, ЛКП – 40, підземних переходів – 16, підземних паркінгів торгових і торгово- розважальних центрів, а також житлових будинків – 85. </a:t>
            </a:r>
            <a:endParaRPr lang="uk-UA" altLang="uk-UA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uk-UA" altLang="uk-UA" sz="1800" dirty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 За 2019 рік в розрахунок площ підземного простору подвійного використання додані підземні паркінги 30 зданих в експлуатацію житлових будинків загальною площею 38174,35 </a:t>
            </a:r>
            <a:r>
              <a:rPr lang="uk-UA" altLang="uk-UA" sz="1800" dirty="0" err="1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м.кв</a:t>
            </a:r>
            <a:r>
              <a:rPr lang="uk-UA" altLang="uk-UA" sz="1800" dirty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uk-UA" altLang="uk-UA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uk-UA" altLang="uk-UA" sz="1600" dirty="0">
                <a:solidFill>
                  <a:srgbClr val="00B05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 </a:t>
            </a:r>
            <a:endParaRPr lang="uk-UA" altLang="uk-UA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24378" y="3481725"/>
            <a:ext cx="4224595" cy="28105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</p:pic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7514" y="3456855"/>
            <a:ext cx="4231672" cy="283537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9735"/>
          </a:xfrm>
          <a:prstGeom prst="rect">
            <a:avLst/>
          </a:prstGeom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4519368" y="-50104"/>
            <a:ext cx="749776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uk-UA" altLang="uk-UA" sz="1800" b="1" dirty="0">
                <a:latin typeface="Arial" panose="020B0604020202020204" pitchFamily="34" charset="0"/>
              </a:rPr>
              <a:t>Організація заходів по безтерміновій акції ЛМР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uk-UA" altLang="uk-UA" sz="1800" b="1" dirty="0">
                <a:latin typeface="Arial" panose="020B0604020202020204" pitchFamily="34" charset="0"/>
              </a:rPr>
              <a:t>"Прийом ртуті від населення":</a:t>
            </a:r>
            <a:endParaRPr lang="ru-RU" altLang="ru-RU" sz="1800" b="1" dirty="0">
              <a:latin typeface="Arial" panose="020B0604020202020204" pitchFamily="34" charset="0"/>
            </a:endParaRPr>
          </a:p>
        </p:txBody>
      </p:sp>
      <p:sp>
        <p:nvSpPr>
          <p:cNvPr id="6" name="Прямокутник 1"/>
          <p:cNvSpPr>
            <a:spLocks noChangeArrowheads="1"/>
          </p:cNvSpPr>
          <p:nvPr/>
        </p:nvSpPr>
        <p:spPr bwMode="auto">
          <a:xfrm>
            <a:off x="4687765" y="592268"/>
            <a:ext cx="7416800" cy="2548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44958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/>
            <a:r>
              <a:rPr lang="uk-UA" altLang="uk-UA" sz="1400" dirty="0">
                <a:latin typeface="Arial" panose="020B0604020202020204" pitchFamily="34" charset="0"/>
                <a:cs typeface="Times New Roman" panose="02020603050405020304" pitchFamily="18" charset="0"/>
              </a:rPr>
              <a:t>В 2019 році управлінням продовжувались заходи по прийому від громадян міста ртутьвмісних приладів та металевої ртуті для недопущення її розповсюдження в екосистемах міста.</a:t>
            </a:r>
            <a:endParaRPr lang="uk-UA" altLang="uk-UA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uk-UA" altLang="uk-UA" sz="1400" dirty="0">
                <a:latin typeface="Arial" panose="020B0604020202020204" pitchFamily="34" charset="0"/>
                <a:cs typeface="Times New Roman" panose="02020603050405020304" pitchFamily="18" charset="0"/>
              </a:rPr>
              <a:t>Як свідчить статистика, протягом останніх років кількість звернень громадян на адресу управління суттєво зросла, що свідчить про ріст свідомості громадян в дотриманні норм екологічної безпеки.</a:t>
            </a:r>
            <a:endParaRPr lang="uk-UA" altLang="uk-UA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uk-UA" altLang="uk-UA" sz="1400" dirty="0">
                <a:latin typeface="Arial" panose="020B0604020202020204" pitchFamily="34" charset="0"/>
                <a:cs typeface="Times New Roman" panose="02020603050405020304" pitchFamily="18" charset="0"/>
              </a:rPr>
              <a:t>З метою інформування населення про дії при виникненні випадків розлиття ртуті при пошкодженні ртутьвмісних приладів в 2018 році управлінням за сприянням Центру безпеки міста підготовлено та </a:t>
            </a:r>
            <a:r>
              <a:rPr lang="uk-UA" altLang="uk-UA" sz="1400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виготовлено </a:t>
            </a:r>
            <a:r>
              <a:rPr lang="uk-UA" altLang="uk-UA" sz="1400" dirty="0">
                <a:latin typeface="Arial" panose="020B0604020202020204" pitchFamily="34" charset="0"/>
                <a:cs typeface="Times New Roman" panose="02020603050405020304" pitchFamily="18" charset="0"/>
              </a:rPr>
              <a:t>буклети «Небезпечно! Металева ртуть», які розповсюджені протягом 2018-2019 років в навчальних, лікувальних закладах та на підприємствах, в установах та організаціях міста.</a:t>
            </a:r>
            <a:endParaRPr lang="uk-UA" altLang="uk-UA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0256" y="3306871"/>
            <a:ext cx="4342356" cy="2442575"/>
          </a:xfrm>
          <a:prstGeom prst="rect">
            <a:avLst/>
          </a:prstGeom>
          <a:ln w="15875">
            <a:solidFill>
              <a:schemeClr val="tx1">
                <a:lumMod val="50000"/>
                <a:lumOff val="50000"/>
              </a:schemeClr>
            </a:solidFill>
          </a:ln>
          <a:effectLst>
            <a:innerShdw blurRad="63500" dist="50800">
              <a:prstClr val="black">
                <a:alpha val="50000"/>
              </a:prstClr>
            </a:inn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9235" y="3043825"/>
            <a:ext cx="1528958" cy="2718148"/>
          </a:xfrm>
          <a:prstGeom prst="rect">
            <a:avLst/>
          </a:prstGeom>
          <a:ln w="15875">
            <a:solidFill>
              <a:schemeClr val="tx1">
                <a:lumMod val="50000"/>
                <a:lumOff val="50000"/>
              </a:schemeClr>
            </a:solidFill>
          </a:ln>
          <a:effectLst>
            <a:innerShdw blurRad="63500" dist="50800">
              <a:prstClr val="black">
                <a:alpha val="50000"/>
              </a:prstClr>
            </a:inn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4153" y="3043826"/>
            <a:ext cx="1528958" cy="2718148"/>
          </a:xfrm>
          <a:prstGeom prst="rect">
            <a:avLst/>
          </a:prstGeom>
          <a:ln w="15875">
            <a:solidFill>
              <a:schemeClr val="tx1">
                <a:lumMod val="50000"/>
                <a:lumOff val="50000"/>
              </a:schemeClr>
            </a:solidFill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973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876800" y="838850"/>
            <a:ext cx="694266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altLang="uk-UA" sz="2000" b="1" dirty="0">
                <a:solidFill>
                  <a:srgbClr val="110F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Підбиваючи підсумки роботи у сфері цивільного захисту за </a:t>
            </a:r>
            <a:r>
              <a:rPr lang="uk-UA" altLang="uk-UA" sz="2000" b="1" dirty="0" smtClean="0">
                <a:solidFill>
                  <a:srgbClr val="110F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2019 </a:t>
            </a:r>
            <a:r>
              <a:rPr lang="uk-UA" altLang="uk-UA" sz="2000" b="1" dirty="0">
                <a:solidFill>
                  <a:srgbClr val="110F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рік </a:t>
            </a:r>
            <a:r>
              <a:rPr lang="uk-UA" altLang="uk-UA" sz="2000" dirty="0">
                <a:solidFill>
                  <a:srgbClr val="110F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хочу зазначити, що </a:t>
            </a:r>
            <a:r>
              <a:rPr lang="uk-UA" altLang="uk-UA" sz="2000" b="1" dirty="0">
                <a:solidFill>
                  <a:srgbClr val="110F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завдання</a:t>
            </a:r>
            <a:r>
              <a:rPr lang="uk-UA" altLang="uk-UA" sz="2000" dirty="0">
                <a:solidFill>
                  <a:srgbClr val="110F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визначені </a:t>
            </a:r>
            <a:r>
              <a:rPr lang="uk-UA" altLang="uk-UA" sz="2000" dirty="0">
                <a:solidFill>
                  <a:srgbClr val="110F1B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"Планом основних заходів цивільного захисту міста Львова на </a:t>
            </a:r>
            <a:r>
              <a:rPr lang="uk-UA" altLang="uk-UA" sz="2000" dirty="0" smtClean="0">
                <a:solidFill>
                  <a:srgbClr val="110F1B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2019 </a:t>
            </a:r>
            <a:r>
              <a:rPr lang="uk-UA" altLang="uk-UA" sz="2000" dirty="0">
                <a:solidFill>
                  <a:srgbClr val="110F1B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рік", затвердженого рішенням виконавчого комітету Львівської міської ради від </a:t>
            </a:r>
            <a:r>
              <a:rPr lang="uk-UA" sz="2000" dirty="0">
                <a:solidFill>
                  <a:srgbClr val="110F1B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22.02.2019 №148</a:t>
            </a:r>
            <a:r>
              <a:rPr lang="uk-UA" altLang="uk-UA" sz="2000" dirty="0">
                <a:solidFill>
                  <a:srgbClr val="110F1B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uk-UA" altLang="uk-UA" sz="2000" b="1" dirty="0">
                <a:solidFill>
                  <a:srgbClr val="110F1B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в основному виконані</a:t>
            </a:r>
            <a:r>
              <a:rPr lang="uk-UA" altLang="uk-UA" sz="2000" dirty="0">
                <a:solidFill>
                  <a:srgbClr val="110F1B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uk-UA" sz="1200" b="1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9735"/>
          </a:xfrm>
          <a:prstGeom prst="rect">
            <a:avLst/>
          </a:prstGeom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6486038" y="0"/>
            <a:ext cx="4533654" cy="427281"/>
          </a:xfrm>
        </p:spPr>
        <p:txBody>
          <a:bodyPr>
            <a:noAutofit/>
          </a:bodyPr>
          <a:lstStyle/>
          <a:p>
            <a:r>
              <a:rPr lang="uk-UA" altLang="uk-UA" sz="2400" b="1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Статистика по збору ртуті   </a:t>
            </a:r>
            <a:endParaRPr lang="uk-UA" altLang="uk-UA" sz="2400" dirty="0" smtClean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graphicFrame>
        <p:nvGraphicFramePr>
          <p:cNvPr id="6" name="Таблица 3"/>
          <p:cNvGraphicFramePr>
            <a:graphicFrameLocks noGrp="1"/>
          </p:cNvGraphicFramePr>
          <p:nvPr/>
        </p:nvGraphicFramePr>
        <p:xfrm>
          <a:off x="5163381" y="390349"/>
          <a:ext cx="6624662" cy="2375625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23020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721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5045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31931">
                <a:tc>
                  <a:txBody>
                    <a:bodyPr/>
                    <a:lstStyle/>
                    <a:p>
                      <a:pPr marL="201295" indent="-201295" algn="ctr">
                        <a:spcAft>
                          <a:spcPts val="0"/>
                        </a:spcAft>
                      </a:pPr>
                      <a:r>
                        <a:rPr lang="uk-UA" sz="14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Рік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Кількість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звернень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Всього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прийнято ртуті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596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2011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61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70,0 кг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596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2012</a:t>
                      </a:r>
                      <a:endParaRPr lang="uk-UA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74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107,0 кг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596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2013</a:t>
                      </a:r>
                      <a:endParaRPr lang="uk-UA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145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34,0 кг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596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2014</a:t>
                      </a:r>
                      <a:endParaRPr lang="uk-UA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185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30,7 кг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596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2015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281</a:t>
                      </a:r>
                      <a:endParaRPr lang="uk-UA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4,7 кг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596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2016</a:t>
                      </a:r>
                      <a:endParaRPr lang="uk-UA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384</a:t>
                      </a:r>
                      <a:endParaRPr lang="uk-UA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7,14 кг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596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2017</a:t>
                      </a:r>
                      <a:endParaRPr lang="uk-UA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390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47,0 кг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596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2018</a:t>
                      </a:r>
                      <a:endParaRPr lang="uk-UA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dirty="0"/>
                        <a:t>484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17,0 кг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1596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2019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dirty="0"/>
                        <a:t>405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95,8 кг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7" name="Таблица 4"/>
          <p:cNvGraphicFramePr>
            <a:graphicFrameLocks noGrp="1"/>
          </p:cNvGraphicFramePr>
          <p:nvPr/>
        </p:nvGraphicFramePr>
        <p:xfrm>
          <a:off x="5163381" y="3118745"/>
          <a:ext cx="6624663" cy="2521598"/>
        </p:xfrm>
        <a:graphic>
          <a:graphicData uri="http://schemas.openxmlformats.org/drawingml/2006/table">
            <a:tbl>
              <a:tblPr firstRow="1" firstCol="1" bandRow="1"/>
              <a:tblGrid>
                <a:gridCol w="4320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869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64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264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264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264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64103">
                <a:tc rowSpan="2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3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№</a:t>
                      </a:r>
                      <a:endParaRPr lang="uk-UA" sz="13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3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з/п</a:t>
                      </a:r>
                      <a:endParaRPr lang="uk-UA" sz="13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3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Найменування</a:t>
                      </a:r>
                      <a:endParaRPr lang="uk-UA" sz="13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3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r>
                        <a:rPr lang="uk-UA" sz="135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По </a:t>
                      </a:r>
                      <a:r>
                        <a:rPr lang="uk-UA" sz="13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рокам</a:t>
                      </a:r>
                      <a:endParaRPr lang="uk-UA" sz="13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4103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35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2016</a:t>
                      </a:r>
                      <a:endParaRPr lang="uk-UA" sz="13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35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2017</a:t>
                      </a:r>
                      <a:endParaRPr lang="uk-UA" sz="13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35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2018</a:t>
                      </a:r>
                      <a:endParaRPr lang="uk-UA" sz="13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35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2019</a:t>
                      </a:r>
                      <a:endParaRPr lang="uk-UA" sz="13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410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3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1</a:t>
                      </a:r>
                      <a:endParaRPr lang="uk-UA" sz="13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3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Всього звернень</a:t>
                      </a:r>
                      <a:endParaRPr lang="uk-UA" sz="13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3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384</a:t>
                      </a:r>
                      <a:endParaRPr lang="uk-UA" sz="13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3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390</a:t>
                      </a:r>
                      <a:endParaRPr lang="uk-UA" sz="13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3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484</a:t>
                      </a:r>
                      <a:endParaRPr lang="uk-UA" sz="13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350" dirty="0"/>
                        <a:t>405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230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3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2</a:t>
                      </a:r>
                      <a:endParaRPr lang="uk-UA" sz="13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3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Надано консультацій по діях у випадку виявлення розливу ртуті в приміщенні та розбиття медичного термометра </a:t>
                      </a:r>
                      <a:endParaRPr lang="uk-UA" sz="13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3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273</a:t>
                      </a:r>
                      <a:endParaRPr lang="uk-UA" sz="13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3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416</a:t>
                      </a:r>
                      <a:endParaRPr lang="uk-UA" sz="13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3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526</a:t>
                      </a:r>
                      <a:endParaRPr lang="uk-UA" sz="13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350" dirty="0"/>
                        <a:t>458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578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3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3</a:t>
                      </a:r>
                      <a:endParaRPr lang="uk-UA" sz="13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3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Прийнято металевої ртуті </a:t>
                      </a:r>
                      <a:endParaRPr lang="uk-UA" sz="13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3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7,14 кг</a:t>
                      </a:r>
                      <a:endParaRPr lang="uk-UA" sz="13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3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47,0 кг</a:t>
                      </a:r>
                      <a:endParaRPr lang="uk-UA" sz="13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3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17,0 кг</a:t>
                      </a:r>
                      <a:endParaRPr lang="uk-UA" sz="13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350" dirty="0"/>
                        <a:t>95,8 кг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6410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3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4</a:t>
                      </a:r>
                      <a:endParaRPr lang="uk-UA" sz="13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3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Прийнято медичних термометрів </a:t>
                      </a:r>
                      <a:endParaRPr lang="uk-UA" sz="13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3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391 шт.</a:t>
                      </a:r>
                      <a:endParaRPr lang="uk-UA" sz="13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3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319 шт.</a:t>
                      </a:r>
                      <a:endParaRPr lang="uk-UA" sz="13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3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557 шт.</a:t>
                      </a:r>
                      <a:endParaRPr lang="uk-UA" sz="13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350" dirty="0"/>
                        <a:t>723 шт.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6410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3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5</a:t>
                      </a:r>
                      <a:endParaRPr lang="uk-UA" sz="13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3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Прийнято лабораторних термометрів </a:t>
                      </a:r>
                      <a:endParaRPr lang="uk-UA" sz="13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3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54 шт.</a:t>
                      </a:r>
                      <a:endParaRPr lang="uk-UA" sz="13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3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25 шт.</a:t>
                      </a:r>
                      <a:endParaRPr lang="uk-UA" sz="13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3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9 шт.</a:t>
                      </a:r>
                      <a:endParaRPr lang="uk-UA" sz="13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3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5 шт.</a:t>
                      </a:r>
                      <a:endParaRPr lang="uk-UA" sz="13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4503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3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6</a:t>
                      </a:r>
                      <a:endParaRPr lang="uk-UA" sz="13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3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Прийнято ртутних медичних тонометрів </a:t>
                      </a:r>
                      <a:endParaRPr lang="uk-UA" sz="13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3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14 шт.</a:t>
                      </a:r>
                      <a:endParaRPr lang="uk-UA" sz="13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3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5 шт.</a:t>
                      </a:r>
                      <a:endParaRPr lang="uk-UA" sz="13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3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4 шт.</a:t>
                      </a:r>
                      <a:endParaRPr lang="uk-UA" sz="13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3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16 шт.</a:t>
                      </a:r>
                      <a:endParaRPr lang="uk-UA" sz="13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5845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3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7</a:t>
                      </a:r>
                      <a:endParaRPr lang="uk-UA" sz="13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3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Інших ртутьвмісних приладів</a:t>
                      </a:r>
                      <a:endParaRPr lang="uk-UA" sz="13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3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11 шт.</a:t>
                      </a:r>
                      <a:endParaRPr lang="uk-UA" sz="13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3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2 шт.</a:t>
                      </a:r>
                      <a:endParaRPr lang="uk-UA" sz="13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3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16 шт.</a:t>
                      </a:r>
                      <a:endParaRPr lang="uk-UA" sz="13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3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11 шт.</a:t>
                      </a:r>
                      <a:endParaRPr lang="uk-UA" sz="13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8" name="Прямоугольник 4"/>
          <p:cNvSpPr>
            <a:spLocks noChangeArrowheads="1"/>
          </p:cNvSpPr>
          <p:nvPr/>
        </p:nvSpPr>
        <p:spPr bwMode="auto">
          <a:xfrm>
            <a:off x="5908065" y="2755218"/>
            <a:ext cx="5689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uk-UA" altLang="uk-UA" sz="1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Станом на 31.12.2019 року всього:</a:t>
            </a:r>
            <a:endParaRPr lang="uk-UA" altLang="uk-UA" sz="18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9735"/>
          </a:xfrm>
          <a:prstGeom prst="rect">
            <a:avLst/>
          </a:prstGeom>
        </p:spPr>
      </p:pic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1540701" y="25052"/>
            <a:ext cx="10484285" cy="3519814"/>
          </a:xfrm>
        </p:spPr>
        <p:txBody>
          <a:bodyPr>
            <a:normAutofit/>
          </a:bodyPr>
          <a:lstStyle/>
          <a:p>
            <a:pPr indent="457200"/>
            <a:r>
              <a:rPr lang="uk-UA" altLang="uk-UA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Забезпечення населення, працівників та формувань   цивільного захисту засобами індивідуального захисту і   приладами радіаційної і хімічної  розвідки</a:t>
            </a:r>
            <a:r>
              <a:rPr lang="uk-UA" altLang="uk-UA" sz="1800" dirty="0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</a:t>
            </a:r>
            <a:r>
              <a:rPr lang="uk-UA" altLang="uk-UA" dirty="0" smtClean="0">
                <a:solidFill>
                  <a:srgbClr val="FF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/>
            </a:r>
            <a:br>
              <a:rPr lang="uk-UA" altLang="uk-UA" dirty="0" smtClean="0">
                <a:solidFill>
                  <a:srgbClr val="FF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uk-UA" altLang="uk-UA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altLang="uk-UA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altLang="uk-UA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altLang="uk-UA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altLang="uk-UA" sz="1800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           </a:t>
            </a:r>
            <a:r>
              <a:rPr lang="uk-UA" altLang="uk-UA" sz="1600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На підприємствах, в установах та організаціях, які ведуть свою діяльність на території міста Львова, </a:t>
            </a:r>
            <a:r>
              <a:rPr lang="uk-UA" altLang="uk-UA" sz="1600" b="1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зберігаються 64,2 </a:t>
            </a:r>
            <a:r>
              <a:rPr lang="uk-UA" altLang="uk-UA" sz="1600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тисячі протигазів, з них – 2640 промислових, для захисту від хімічно-небезпечних речовин.</a:t>
            </a:r>
            <a:r>
              <a:rPr lang="uk-UA" altLang="uk-UA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altLang="uk-UA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altLang="uk-UA" sz="1600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	Управлінням з питань НС та ЦЗН ЛМР в 2017 році розроблена та ухвалою    11-ї сесії 7-го скликання Львівської міської ради від 21.12.2017р. № 2798 затверджена "Програма накопичення засобів радіаційного та хімічного захисту для працівників виконавчих органів міської ради та непрацюючого населення, яке проживає у прогнозованих зонах хімічного забруднення м. Львова, на 2018-2028 роки". </a:t>
            </a:r>
            <a:r>
              <a:rPr lang="uk-UA" altLang="uk-UA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altLang="uk-UA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altLang="uk-UA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uk-UA" altLang="uk-UA" sz="1600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Протягом 2019 року виконавчими органами Львівської міської ради </a:t>
            </a:r>
            <a:r>
              <a:rPr lang="uk-UA" altLang="uk-UA" sz="1600" b="1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придбано</a:t>
            </a:r>
            <a:r>
              <a:rPr lang="uk-UA" altLang="uk-UA" sz="1600" b="1" dirty="0" smtClean="0">
                <a:solidFill>
                  <a:srgbClr val="FF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uk-UA" altLang="uk-UA" sz="1600" b="1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108 протигазів </a:t>
            </a:r>
            <a:r>
              <a:rPr lang="uk-UA" altLang="uk-UA" sz="1600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для захисту працівників. Для цих цілей використано 220,5</a:t>
            </a:r>
            <a:r>
              <a:rPr lang="uk-UA" altLang="uk-UA" sz="1600" dirty="0" smtClean="0">
                <a:solidFill>
                  <a:srgbClr val="FF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uk-UA" altLang="uk-UA" sz="1600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тисяч гривень.</a:t>
            </a:r>
            <a:r>
              <a:rPr lang="uk-UA" altLang="uk-UA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altLang="uk-UA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altLang="uk-UA" sz="1600" dirty="0" smtClean="0">
                <a:solidFill>
                  <a:srgbClr val="FF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. </a:t>
            </a:r>
            <a:endParaRPr lang="uk-UA" altLang="uk-UA" sz="1600" dirty="0" smtClean="0">
              <a:solidFill>
                <a:srgbClr val="FF0000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08178" y="3545918"/>
            <a:ext cx="3186895" cy="2103319"/>
          </a:xfrm>
          <a:prstGeom prst="rect">
            <a:avLst/>
          </a:prstGeom>
          <a:ln>
            <a:solidFill>
              <a:srgbClr val="000000"/>
            </a:solidFill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95281" y="3569919"/>
            <a:ext cx="3150530" cy="2079317"/>
          </a:xfrm>
          <a:prstGeom prst="rect">
            <a:avLst/>
          </a:prstGeom>
          <a:ln>
            <a:solidFill>
              <a:srgbClr val="000000"/>
            </a:solidFill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244807" y="3569919"/>
            <a:ext cx="3150526" cy="2079317"/>
          </a:xfrm>
          <a:prstGeom prst="rect">
            <a:avLst/>
          </a:prstGeom>
          <a:ln>
            <a:solidFill>
              <a:srgbClr val="000000"/>
            </a:solidFill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655"/>
            <a:ext cx="12192000" cy="6859735"/>
          </a:xfrm>
          <a:prstGeom prst="rect">
            <a:avLst/>
          </a:prstGeom>
        </p:spPr>
      </p:pic>
      <p:sp>
        <p:nvSpPr>
          <p:cNvPr id="10" name="Прямокутник 2"/>
          <p:cNvSpPr>
            <a:spLocks noChangeArrowheads="1"/>
          </p:cNvSpPr>
          <p:nvPr/>
        </p:nvSpPr>
        <p:spPr bwMode="auto">
          <a:xfrm>
            <a:off x="1768982" y="-1"/>
            <a:ext cx="10118217" cy="2135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indent="44958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indent="0" algn="ctr">
              <a:buFont typeface="Arial" panose="020B0604020202020204" pitchFamily="34" charset="0"/>
              <a:buNone/>
              <a:defRPr/>
            </a:pPr>
            <a:r>
              <a:rPr lang="uk-UA" altLang="uk-UA" sz="2400" b="1" dirty="0" smtClean="0">
                <a:latin typeface="Arial" panose="020B0604020202020204" pitchFamily="34" charset="0"/>
              </a:rPr>
              <a:t>З метою підготовки керівного складу</a:t>
            </a:r>
          </a:p>
          <a:p>
            <a:pPr indent="0" algn="just">
              <a:buFont typeface="Arial" panose="020B0604020202020204" pitchFamily="34" charset="0"/>
              <a:buNone/>
              <a:defRPr/>
            </a:pPr>
            <a:r>
              <a:rPr lang="uk-UA" altLang="uk-UA" sz="2400" b="1" dirty="0" smtClean="0">
                <a:latin typeface="Arial" panose="020B0604020202020204" pitchFamily="34" charset="0"/>
              </a:rPr>
              <a:t> </a:t>
            </a:r>
            <a:r>
              <a:rPr lang="uk-UA" altLang="uk-UA" sz="2000" dirty="0" smtClean="0">
                <a:latin typeface="Arial" panose="020B0604020202020204" pitchFamily="34" charset="0"/>
              </a:rPr>
              <a:t>міського та районного  рівнів, а також керівників спеціалізованих служб цивільного захисту </a:t>
            </a:r>
            <a:r>
              <a:rPr lang="uk-UA" altLang="uk-UA" sz="2000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було проведено </a:t>
            </a:r>
            <a:r>
              <a:rPr lang="uk-UA" altLang="uk-UA" sz="2000" b="1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224</a:t>
            </a:r>
            <a:r>
              <a:rPr lang="uk-UA" altLang="uk-UA" sz="2000" dirty="0" smtClean="0">
                <a:solidFill>
                  <a:srgbClr val="00B05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uk-UA" altLang="uk-UA" sz="2000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командно-штабних навчань і тренувань всіх рівнів щодо дій органів управління та сил цивільного захисту при виникненні надзвичайних ситуацій та виконання ними заходів цивільного захисту при переведенні до функціонування в умовах особливого періоду.</a:t>
            </a:r>
            <a:endParaRPr lang="uk-UA" altLang="uk-UA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98790" y="2404848"/>
            <a:ext cx="3518968" cy="2636837"/>
          </a:xfrm>
          <a:prstGeom prst="rect">
            <a:avLst/>
          </a:prstGeom>
          <a:ln>
            <a:solidFill>
              <a:srgbClr val="000000"/>
            </a:solidFill>
          </a:ln>
          <a:effectLst>
            <a:innerShdw blurRad="63500" dist="50800" dir="27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11093" y="2404850"/>
            <a:ext cx="3419131" cy="2636836"/>
          </a:xfrm>
          <a:prstGeom prst="rect">
            <a:avLst/>
          </a:prstGeom>
          <a:ln>
            <a:solidFill>
              <a:srgbClr val="000000"/>
            </a:solidFill>
          </a:ln>
          <a:effectLst>
            <a:innerShdw blurRad="63500" dist="50800" dir="27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616418" y="2404849"/>
            <a:ext cx="3270781" cy="2636837"/>
          </a:xfrm>
          <a:prstGeom prst="rect">
            <a:avLst/>
          </a:prstGeom>
          <a:ln>
            <a:solidFill>
              <a:srgbClr val="000000"/>
            </a:solidFill>
          </a:ln>
          <a:effectLst>
            <a:innerShdw blurRad="63500" dist="50800" dir="27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16" cy="6858000"/>
          </a:xfrm>
          <a:prstGeom prst="rect">
            <a:avLst/>
          </a:prstGeom>
        </p:spPr>
      </p:pic>
      <p:sp>
        <p:nvSpPr>
          <p:cNvPr id="12" name="Прямокутник 1"/>
          <p:cNvSpPr>
            <a:spLocks noChangeArrowheads="1"/>
          </p:cNvSpPr>
          <p:nvPr/>
        </p:nvSpPr>
        <p:spPr bwMode="auto">
          <a:xfrm>
            <a:off x="2646807" y="171666"/>
            <a:ext cx="7594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44958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uk-UA" altLang="uk-UA" sz="2000" b="1" dirty="0">
                <a:latin typeface="Arial" panose="020B0604020202020204" pitchFamily="34" charset="0"/>
                <a:cs typeface="Times New Roman" panose="02020603050405020304" pitchFamily="18" charset="0"/>
              </a:rPr>
              <a:t>Командно-штабні навчання і тренування </a:t>
            </a:r>
            <a:endParaRPr lang="uk-UA" altLang="uk-U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3" name="Таблица 2"/>
          <p:cNvGraphicFramePr>
            <a:graphicFrameLocks noGrp="1"/>
          </p:cNvGraphicFramePr>
          <p:nvPr/>
        </p:nvGraphicFramePr>
        <p:xfrm>
          <a:off x="1476374" y="798186"/>
          <a:ext cx="10536085" cy="4854247"/>
        </p:xfrm>
        <a:graphic>
          <a:graphicData uri="http://schemas.openxmlformats.org/drawingml/2006/table">
            <a:tbl>
              <a:tblPr/>
              <a:tblGrid>
                <a:gridCol w="47114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772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7473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35952">
                <a:tc>
                  <a:txBody>
                    <a:bodyPr/>
                    <a:lstStyle>
                      <a:lvl1pPr indent="90805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90805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ru-RU" altLang="uk-UA" sz="14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Хто проводив</a:t>
                      </a:r>
                      <a:endParaRPr kumimoji="0" lang="uk-UA" altLang="uk-UA" sz="14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018" marR="29018" marT="4836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6F9F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ru-RU" altLang="uk-UA" sz="14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Кількість навчань</a:t>
                      </a:r>
                      <a:endParaRPr kumimoji="0" lang="uk-UA" altLang="uk-UA" sz="14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018" marR="29018" marT="4836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6F9FC"/>
                    </a:solidFill>
                  </a:tcPr>
                </a:tc>
                <a:tc>
                  <a:txBody>
                    <a:bodyPr/>
                    <a:lstStyle>
                      <a:lvl1pPr indent="4445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4445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ru-RU" altLang="uk-UA" sz="14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Хто залучався</a:t>
                      </a:r>
                      <a:endParaRPr kumimoji="0" lang="uk-UA" altLang="uk-UA" sz="14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018" marR="29018" marT="4836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6F9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0882">
                <a:tc>
                  <a:txBody>
                    <a:bodyPr/>
                    <a:lstStyle>
                      <a:lvl1pPr indent="90805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9080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ru-RU" altLang="uk-UA" sz="14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ДСНС України </a:t>
                      </a:r>
                      <a:endParaRPr kumimoji="0" lang="uk-UA" altLang="uk-UA" sz="145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018" marR="29018" marT="4836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6F9F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uk-UA" altLang="uk-UA" sz="14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kumimoji="0" lang="uk-UA" altLang="uk-UA" sz="14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018" marR="29018" marT="4836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6F9FC"/>
                    </a:solidFill>
                  </a:tcPr>
                </a:tc>
                <a:tc>
                  <a:txBody>
                    <a:bodyPr/>
                    <a:lstStyle>
                      <a:lvl1pPr indent="4445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44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uk-UA" altLang="uk-UA" sz="14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Міська комісія з питань ТЕБ і НС, спеціалізовані служби ЦЗ</a:t>
                      </a:r>
                      <a:endParaRPr kumimoji="0" lang="uk-UA" altLang="uk-UA" sz="14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018" marR="29018" marT="4836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6F9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97352">
                <a:tc>
                  <a:txBody>
                    <a:bodyPr/>
                    <a:lstStyle>
                      <a:lvl1pPr indent="90805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9080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ru-RU" altLang="uk-UA" sz="14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Львівська обласна державна адміністрація </a:t>
                      </a:r>
                      <a:endParaRPr kumimoji="0" lang="uk-UA" altLang="uk-UA" sz="145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018" marR="29018" marT="4836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6F9F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ru-RU" altLang="uk-UA" sz="14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kumimoji="0" lang="uk-UA" altLang="uk-UA" sz="14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018" marR="29018" marT="4836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6F9FC"/>
                    </a:solidFill>
                  </a:tcPr>
                </a:tc>
                <a:tc>
                  <a:txBody>
                    <a:bodyPr/>
                    <a:lstStyle>
                      <a:lvl1pPr indent="4445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44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uk-UA" altLang="uk-UA" sz="14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Міська комісія з питань ТЕБ і НС, міська комісія з питань евакуації, спеціалізовані служби ЦЗ </a:t>
                      </a:r>
                      <a:endParaRPr kumimoji="0" lang="uk-UA" altLang="uk-UA" sz="14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018" marR="29018" marT="4836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6F9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95491">
                <a:tc>
                  <a:txBody>
                    <a:bodyPr/>
                    <a:lstStyle>
                      <a:lvl1pPr indent="90805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9080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ru-RU" altLang="uk-UA" sz="14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Львівська міська рада </a:t>
                      </a:r>
                      <a:endParaRPr kumimoji="0" lang="uk-UA" altLang="uk-UA" sz="145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018" marR="29018" marT="4836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6F9F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ru-RU" altLang="uk-UA" sz="14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kumimoji="0" lang="uk-UA" altLang="uk-UA" sz="14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018" marR="29018" marT="4836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6F9FC"/>
                    </a:solidFill>
                  </a:tcPr>
                </a:tc>
                <a:tc>
                  <a:txBody>
                    <a:bodyPr/>
                    <a:lstStyle>
                      <a:lvl1pPr indent="4445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44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uk-UA" altLang="uk-UA" sz="14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Міська комісія з питань ТЕБ і НС, комісія з питань евакуації, спеціалізовані служби ЦЗ,</a:t>
                      </a:r>
                      <a:r>
                        <a:rPr kumimoji="0" lang="ru-RU" altLang="uk-UA" sz="14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органи управління та сили цивільного захисту Залізничного району, смт. Брюховичі </a:t>
                      </a:r>
                      <a:endParaRPr kumimoji="0" lang="uk-UA" altLang="uk-UA" sz="14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018" marR="29018" marT="4836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6F9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6326">
                <a:tc>
                  <a:txBody>
                    <a:bodyPr/>
                    <a:lstStyle>
                      <a:lvl1pPr indent="90805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9080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ru-RU" altLang="uk-UA" sz="14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РКГ АТЦ при СБУ у Львівській області (навчання з антитерористичної тематики) </a:t>
                      </a:r>
                      <a:endParaRPr kumimoji="0" lang="uk-UA" altLang="uk-UA" sz="145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018" marR="29018" marT="4836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6F9F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ru-RU" altLang="uk-UA" sz="14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kumimoji="0" lang="uk-UA" altLang="uk-UA" sz="14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018" marR="29018" marT="4836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6F9FC"/>
                    </a:solidFill>
                  </a:tcPr>
                </a:tc>
                <a:tc>
                  <a:txBody>
                    <a:bodyPr/>
                    <a:lstStyle>
                      <a:lvl1pPr indent="4445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44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ru-RU" altLang="uk-UA" sz="14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Члени РКГ АТЦ при СБУ у Львівській області від ЛМР</a:t>
                      </a:r>
                      <a:endParaRPr kumimoji="0" lang="uk-UA" altLang="uk-UA" sz="14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018" marR="29018" marT="4836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6F9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0447">
                <a:tc>
                  <a:txBody>
                    <a:bodyPr/>
                    <a:lstStyle>
                      <a:lvl1pPr indent="90805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9080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ru-RU" altLang="uk-UA" sz="14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Штаб територіальної оборони</a:t>
                      </a:r>
                      <a:endParaRPr kumimoji="0" lang="uk-UA" altLang="uk-UA" sz="145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018" marR="29018" marT="4836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6F9F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ru-RU" altLang="uk-UA" sz="14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kumimoji="0" lang="uk-UA" altLang="uk-UA" sz="14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018" marR="29018" marT="4836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6F9FC"/>
                    </a:solidFill>
                  </a:tcPr>
                </a:tc>
                <a:tc>
                  <a:txBody>
                    <a:bodyPr/>
                    <a:lstStyle>
                      <a:lvl1pPr indent="4445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44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ru-RU" altLang="uk-UA" sz="14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Члени штабу територіальної оборони</a:t>
                      </a:r>
                      <a:endParaRPr kumimoji="0" lang="uk-UA" altLang="uk-UA" sz="14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018" marR="29018" marT="4836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6F9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43396">
                <a:tc>
                  <a:txBody>
                    <a:bodyPr/>
                    <a:lstStyle>
                      <a:lvl1pPr indent="90805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9080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ru-RU" altLang="uk-UA" sz="14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Спеціальні об’єктові навчання на суб’єктах господарювання </a:t>
                      </a:r>
                      <a:endParaRPr kumimoji="0" lang="uk-UA" altLang="uk-UA" sz="145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018" marR="29018" marT="4836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6F9F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ru-RU" altLang="uk-UA" sz="14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42</a:t>
                      </a:r>
                      <a:endParaRPr kumimoji="0" lang="uk-UA" altLang="uk-UA" sz="14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018" marR="29018" marT="4836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6F9FC"/>
                    </a:solidFill>
                  </a:tcPr>
                </a:tc>
                <a:tc>
                  <a:txBody>
                    <a:bodyPr/>
                    <a:lstStyle>
                      <a:lvl1pPr indent="4445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44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ru-RU" altLang="uk-UA" sz="14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Органи управління та формування цивільного захисту суб’єктів господарювання </a:t>
                      </a:r>
                      <a:endParaRPr kumimoji="0" lang="uk-UA" altLang="uk-UA" sz="14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018" marR="29018" marT="4836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6F9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12047">
                <a:tc>
                  <a:txBody>
                    <a:bodyPr/>
                    <a:lstStyle>
                      <a:lvl1pPr indent="90805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9080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ru-RU" altLang="uk-UA" sz="14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Спеціальні об’єктові тренування на суб’єктах господарювання </a:t>
                      </a:r>
                      <a:endParaRPr kumimoji="0" lang="uk-UA" altLang="uk-UA" sz="145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018" marR="29018" marT="4836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6F9F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ru-RU" altLang="uk-UA" sz="14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172</a:t>
                      </a:r>
                      <a:endParaRPr kumimoji="0" lang="uk-UA" altLang="uk-UA" sz="14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018" marR="29018" marT="4836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6F9FC"/>
                    </a:solidFill>
                  </a:tcPr>
                </a:tc>
                <a:tc>
                  <a:txBody>
                    <a:bodyPr/>
                    <a:lstStyle>
                      <a:lvl1pPr indent="4445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44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ru-RU" altLang="uk-UA" sz="14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Органи управління цивільного захисту суб’єктів господарювання </a:t>
                      </a:r>
                      <a:endParaRPr kumimoji="0" lang="uk-UA" altLang="uk-UA" sz="14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018" marR="29018" marT="4836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6F9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00922">
                <a:tc>
                  <a:txBody>
                    <a:bodyPr/>
                    <a:lstStyle>
                      <a:lvl1pPr indent="90805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9080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ru-RU" altLang="uk-UA" sz="14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Всього </a:t>
                      </a:r>
                      <a:endParaRPr kumimoji="0" lang="uk-UA" altLang="uk-UA" sz="145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018" marR="29018" marT="4836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6F9F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ru-RU" altLang="uk-UA" sz="14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224</a:t>
                      </a:r>
                      <a:endParaRPr kumimoji="0" lang="uk-UA" altLang="uk-UA" sz="14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018" marR="29018" marT="4836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6F9FC"/>
                    </a:solidFill>
                  </a:tcPr>
                </a:tc>
                <a:tc>
                  <a:txBody>
                    <a:bodyPr/>
                    <a:lstStyle>
                      <a:lvl1pPr indent="4445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4445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ru-RU" altLang="uk-UA" sz="14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uk-UA" altLang="uk-UA" sz="14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018" marR="29018" marT="4836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6F9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9735"/>
          </a:xfrm>
          <a:prstGeom prst="rect">
            <a:avLst/>
          </a:prstGeom>
        </p:spPr>
      </p:pic>
      <p:sp>
        <p:nvSpPr>
          <p:cNvPr id="10" name="Прямоугольник 2"/>
          <p:cNvSpPr>
            <a:spLocks noChangeArrowheads="1"/>
          </p:cNvSpPr>
          <p:nvPr/>
        </p:nvSpPr>
        <p:spPr bwMode="auto">
          <a:xfrm>
            <a:off x="1476374" y="0"/>
            <a:ext cx="10447401" cy="3681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uk-UA" altLang="uk-UA" sz="1800" b="1" dirty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Органи управління та сили ЦЗ ЛМР залучалася до участі у :</a:t>
            </a:r>
            <a:endParaRPr lang="uk-UA" altLang="uk-UA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uk-UA" altLang="uk-UA" sz="1600" b="1" dirty="0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командно-штабному навчанні </a:t>
            </a:r>
            <a:r>
              <a:rPr lang="uk-UA" altLang="uk-UA" sz="1600" dirty="0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 органами управління та силами цивільного захисту Львівської міської ланки територіальної підсистеми єдиної державної системи цивільного захисту Львівської області під керівництвом департаменту з питань цивільного захисту ЛОДА (24-25 вересня 2019 року);</a:t>
            </a:r>
            <a:endParaRPr lang="uk-UA" altLang="uk-UA" sz="1600" dirty="0"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uk-UA" altLang="uk-UA" sz="1600" dirty="0">
                <a:latin typeface="Arial" panose="020B0604020202020204" pitchFamily="34" charset="0"/>
                <a:cs typeface="Times New Roman" panose="02020603050405020304" pitchFamily="18" charset="0"/>
              </a:rPr>
              <a:t>- </a:t>
            </a:r>
            <a:r>
              <a:rPr lang="uk-UA" altLang="uk-UA" sz="1600" b="1" dirty="0">
                <a:latin typeface="Arial" panose="020B0604020202020204" pitchFamily="34" charset="0"/>
                <a:cs typeface="Times New Roman" panose="02020603050405020304" pitchFamily="18" charset="0"/>
              </a:rPr>
              <a:t>командно-штабних тренуваннях </a:t>
            </a:r>
            <a:r>
              <a:rPr lang="uk-UA" altLang="uk-UA" sz="1600" dirty="0">
                <a:latin typeface="Arial" panose="020B0604020202020204" pitchFamily="34" charset="0"/>
                <a:cs typeface="Times New Roman" panose="02020603050405020304" pitchFamily="18" charset="0"/>
              </a:rPr>
              <a:t>(16 квітня та 19 червня 2019 року)</a:t>
            </a:r>
            <a:r>
              <a:rPr lang="uk-UA" altLang="uk-UA" sz="1600" dirty="0">
                <a:solidFill>
                  <a:srgbClr val="FF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uk-UA" altLang="uk-UA" sz="1600" dirty="0">
                <a:latin typeface="Arial" panose="020B0604020202020204" pitchFamily="34" charset="0"/>
                <a:cs typeface="Times New Roman" panose="02020603050405020304" pitchFamily="18" charset="0"/>
              </a:rPr>
              <a:t>згідно планів координаційної групи АТЦ у Львівській області;</a:t>
            </a:r>
            <a:endParaRPr lang="uk-UA" altLang="uk-UA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uk-UA" altLang="uk-UA" sz="1600" dirty="0">
                <a:latin typeface="Arial" panose="020B0604020202020204" pitchFamily="34" charset="0"/>
                <a:cs typeface="Times New Roman" panose="02020603050405020304" pitchFamily="18" charset="0"/>
              </a:rPr>
              <a:t>- </a:t>
            </a:r>
            <a:r>
              <a:rPr lang="uk-UA" altLang="uk-UA" sz="1600" b="1" dirty="0">
                <a:latin typeface="Arial" panose="020B0604020202020204" pitchFamily="34" charset="0"/>
                <a:cs typeface="Times New Roman" panose="02020603050405020304" pitchFamily="18" charset="0"/>
              </a:rPr>
              <a:t>штабних тренувань та навчань </a:t>
            </a:r>
            <a:r>
              <a:rPr lang="uk-UA" altLang="uk-UA" sz="1600" dirty="0">
                <a:latin typeface="Arial" panose="020B0604020202020204" pitchFamily="34" charset="0"/>
                <a:cs typeface="Times New Roman" panose="02020603050405020304" pitchFamily="18" charset="0"/>
              </a:rPr>
              <a:t>з територіальної оборони області (5 березня, 16-18 квітня, 28-29 жовтня  2019 року);</a:t>
            </a:r>
            <a:endParaRPr lang="uk-UA" altLang="uk-UA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uk-UA" altLang="uk-UA" sz="16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uk-UA" altLang="uk-UA" sz="1600" b="1" dirty="0">
                <a:latin typeface="Arial" panose="020B0604020202020204" pitchFamily="34" charset="0"/>
                <a:cs typeface="Arial" panose="020B0604020202020204" pitchFamily="34" charset="0"/>
              </a:rPr>
              <a:t>штабному тренуванні </a:t>
            </a:r>
            <a:r>
              <a:rPr lang="uk-UA" altLang="uk-UA" sz="1600" dirty="0">
                <a:latin typeface="Arial" panose="020B0604020202020204" pitchFamily="34" charset="0"/>
                <a:cs typeface="Arial" panose="020B0604020202020204" pitchFamily="34" charset="0"/>
              </a:rPr>
              <a:t>з органами управління територіальної підсистеми єдиної державної системи цивільного захисту щодо виконання завдань у складних умовах осінньо-зимового періоду під керівництвом </a:t>
            </a:r>
            <a:r>
              <a:rPr lang="uk-UA" altLang="uk-UA" sz="1600" dirty="0">
                <a:latin typeface="Arial" panose="020B0604020202020204" pitchFamily="34" charset="0"/>
                <a:cs typeface="Times New Roman" panose="02020603050405020304" pitchFamily="18" charset="0"/>
              </a:rPr>
              <a:t>під керівництвом департаменту з питань цивільного захисту ЛОДА</a:t>
            </a:r>
            <a:r>
              <a:rPr lang="uk-UA" altLang="uk-UA" sz="1600" dirty="0">
                <a:latin typeface="Arial" panose="020B0604020202020204" pitchFamily="34" charset="0"/>
                <a:cs typeface="Arial" panose="020B0604020202020204" pitchFamily="34" charset="0"/>
              </a:rPr>
              <a:t> ( 29 серпня 2019 року);</a:t>
            </a:r>
            <a:endParaRPr lang="uk-UA" altLang="uk-UA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uk-UA" altLang="uk-UA" sz="16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uk-UA" altLang="uk-UA" sz="1600" b="1" dirty="0">
                <a:latin typeface="Arial" panose="020B0604020202020204" pitchFamily="34" charset="0"/>
                <a:cs typeface="Arial" panose="020B0604020202020204" pitchFamily="34" charset="0"/>
              </a:rPr>
              <a:t>штабному навчанні </a:t>
            </a:r>
            <a:r>
              <a:rPr lang="uk-UA" altLang="uk-UA" sz="1600" dirty="0">
                <a:latin typeface="Arial" panose="020B0604020202020204" pitchFamily="34" charset="0"/>
                <a:cs typeface="Times New Roman" panose="02020603050405020304" pitchFamily="18" charset="0"/>
              </a:rPr>
              <a:t>з органами управління та силами цивільного захисту територіальної підсистеми єдиної державної системи цивільного захисту Львівської області під керівництвом ДСНС України по діях у складних умовах зимового періоду (12 грудня 2019 року).</a:t>
            </a:r>
            <a:endParaRPr lang="uk-UA" altLang="uk-UA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1" y="3808446"/>
            <a:ext cx="4631878" cy="2561436"/>
          </a:xfrm>
          <a:prstGeom prst="rect">
            <a:avLst/>
          </a:prstGeom>
          <a:noFill/>
          <a:ln>
            <a:noFill/>
          </a:ln>
          <a:effectLst>
            <a:innerShdw blurRad="63500" dist="508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2145" y="3808446"/>
            <a:ext cx="3413831" cy="2593662"/>
          </a:xfrm>
          <a:prstGeom prst="rect">
            <a:avLst/>
          </a:prstGeom>
          <a:noFill/>
          <a:ln>
            <a:noFill/>
          </a:ln>
          <a:effectLst>
            <a:innerShdw blurRad="63500" dist="508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16" cy="68580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3010853" y="0"/>
            <a:ext cx="7345362" cy="512064"/>
          </a:xfrm>
        </p:spPr>
        <p:txBody>
          <a:bodyPr>
            <a:normAutofit/>
          </a:bodyPr>
          <a:lstStyle/>
          <a:p>
            <a:pPr indent="449580"/>
            <a:r>
              <a:rPr lang="uk-UA" altLang="uk-UA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		</a:t>
            </a:r>
            <a:r>
              <a:rPr lang="uk-UA" altLang="uk-UA" sz="2000" b="1" dirty="0" smtClean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Організували та провели :</a:t>
            </a:r>
            <a:endParaRPr lang="uk-UA" altLang="uk-UA" sz="2800" dirty="0" smtClean="0">
              <a:solidFill>
                <a:srgbClr val="110F1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Прямоугольник 2"/>
          <p:cNvSpPr>
            <a:spLocks noChangeArrowheads="1"/>
          </p:cNvSpPr>
          <p:nvPr/>
        </p:nvSpPr>
        <p:spPr bwMode="auto">
          <a:xfrm>
            <a:off x="1506651" y="512064"/>
            <a:ext cx="1035376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indent="44958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uk-UA" altLang="uk-UA" sz="1800" dirty="0">
                <a:latin typeface="Arial" panose="020B0604020202020204" pitchFamily="34" charset="0"/>
                <a:cs typeface="Times New Roman" panose="02020603050405020304" pitchFamily="18" charset="0"/>
              </a:rPr>
              <a:t>- </a:t>
            </a:r>
            <a:r>
              <a:rPr lang="uk-UA" altLang="uk-UA" sz="1800" b="1" dirty="0">
                <a:latin typeface="Arial" panose="020B0604020202020204" pitchFamily="34" charset="0"/>
              </a:rPr>
              <a:t>командно-штабне тренування </a:t>
            </a:r>
            <a:r>
              <a:rPr lang="uk-UA" altLang="uk-UA" sz="1800" dirty="0">
                <a:latin typeface="Arial" panose="020B0604020202020204" pitchFamily="34" charset="0"/>
              </a:rPr>
              <a:t>з органами управління цивільного захисту </a:t>
            </a:r>
            <a:r>
              <a:rPr lang="uk-UA" altLang="uk-UA" sz="1800" dirty="0" err="1">
                <a:latin typeface="Arial" panose="020B0604020202020204" pitchFamily="34" charset="0"/>
              </a:rPr>
              <a:t>Брюховицької</a:t>
            </a:r>
            <a:r>
              <a:rPr lang="uk-UA" altLang="uk-UA" sz="1800" dirty="0">
                <a:latin typeface="Arial" panose="020B0604020202020204" pitchFamily="34" charset="0"/>
              </a:rPr>
              <a:t> селищної ради – пожежа та вибух газу у житловому будинку (18 квітня 2019);</a:t>
            </a:r>
            <a:endParaRPr lang="uk-UA" altLang="uk-UA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uk-UA" altLang="uk-UA" sz="1800" dirty="0">
                <a:latin typeface="Arial" panose="020B0604020202020204" pitchFamily="34" charset="0"/>
                <a:cs typeface="Times New Roman" panose="02020603050405020304" pitchFamily="18" charset="0"/>
              </a:rPr>
              <a:t>- </a:t>
            </a:r>
            <a:r>
              <a:rPr lang="uk-UA" altLang="uk-UA" sz="1800" b="1" dirty="0">
                <a:latin typeface="Arial" panose="020B0604020202020204" pitchFamily="34" charset="0"/>
                <a:cs typeface="Times New Roman" panose="02020603050405020304" pitchFamily="18" charset="0"/>
              </a:rPr>
              <a:t>перевірку готовності органів </a:t>
            </a:r>
            <a:r>
              <a:rPr lang="uk-UA" altLang="uk-UA" sz="1800" dirty="0">
                <a:latin typeface="Arial" panose="020B0604020202020204" pitchFamily="34" charset="0"/>
                <a:cs typeface="Times New Roman" panose="02020603050405020304" pitchFamily="18" charset="0"/>
              </a:rPr>
              <a:t>управління ЦЗ Залізничного району з практичного розгортання збірного пункту евакуації (11 червня 2019 року).</a:t>
            </a:r>
            <a:endParaRPr lang="uk-UA" altLang="uk-UA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6651" y="1878629"/>
            <a:ext cx="4769049" cy="3573080"/>
          </a:xfrm>
          <a:prstGeom prst="rect">
            <a:avLst/>
          </a:prstGeom>
          <a:ln>
            <a:solidFill>
              <a:schemeClr val="tx1"/>
            </a:solidFill>
          </a:ln>
          <a:effectLst>
            <a:innerShdw blurRad="63500" dist="50800">
              <a:prstClr val="black">
                <a:alpha val="50000"/>
              </a:prstClr>
            </a:inn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8482" y="1878629"/>
            <a:ext cx="4769049" cy="3573080"/>
          </a:xfrm>
          <a:prstGeom prst="rect">
            <a:avLst/>
          </a:prstGeom>
          <a:ln>
            <a:solidFill>
              <a:schemeClr val="tx1"/>
            </a:solidFill>
          </a:ln>
          <a:effectLst>
            <a:innerShdw blurRad="63500" dist="50800">
              <a:prstClr val="black">
                <a:alpha val="50000"/>
              </a:prstClr>
            </a:innerShdw>
          </a:effec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9735"/>
          </a:xfrm>
          <a:prstGeom prst="rect">
            <a:avLst/>
          </a:prstGeom>
        </p:spPr>
      </p:pic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1403350" y="44450"/>
            <a:ext cx="10788650" cy="796798"/>
          </a:xfrm>
        </p:spPr>
        <p:txBody>
          <a:bodyPr/>
          <a:lstStyle/>
          <a:p>
            <a:pPr algn="ctr"/>
            <a:r>
              <a:rPr lang="uk-UA" altLang="uk-UA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Підготовка та здійснення евакуаційних заходів,  навчання населення діям при евакуації. </a:t>
            </a:r>
            <a:endParaRPr lang="uk-UA" altLang="uk-UA" dirty="0" smtClean="0"/>
          </a:p>
        </p:txBody>
      </p:sp>
      <p:sp>
        <p:nvSpPr>
          <p:cNvPr id="11" name="Прямокутник 1"/>
          <p:cNvSpPr>
            <a:spLocks noChangeArrowheads="1"/>
          </p:cNvSpPr>
          <p:nvPr/>
        </p:nvSpPr>
        <p:spPr bwMode="auto">
          <a:xfrm>
            <a:off x="1476375" y="836613"/>
            <a:ext cx="10715625" cy="3508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indent="44958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uk-UA" altLang="uk-UA" sz="1500" dirty="0">
                <a:latin typeface="Arial" panose="020B0604020202020204" pitchFamily="34" charset="0"/>
                <a:cs typeface="Times New Roman" panose="02020603050405020304" pitchFamily="18" charset="0"/>
              </a:rPr>
              <a:t>Протягом 2019 року проведено </a:t>
            </a:r>
            <a:r>
              <a:rPr lang="uk-UA" altLang="uk-UA" sz="1500" b="1" dirty="0">
                <a:latin typeface="Arial" panose="020B0604020202020204" pitchFamily="34" charset="0"/>
                <a:cs typeface="Times New Roman" panose="02020603050405020304" pitchFamily="18" charset="0"/>
              </a:rPr>
              <a:t>4 засідання міської комісії з питань евакуації</a:t>
            </a:r>
            <a:r>
              <a:rPr lang="uk-UA" altLang="uk-UA" sz="1500" dirty="0">
                <a:latin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uk-UA" altLang="uk-UA" sz="1500" dirty="0">
              <a:latin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uk-UA" altLang="uk-UA" sz="1500" dirty="0">
                <a:latin typeface="Arial" panose="020B0604020202020204" pitchFamily="34" charset="0"/>
                <a:cs typeface="Times New Roman" panose="02020603050405020304" pitchFamily="18" charset="0"/>
              </a:rPr>
              <a:t>Практичні заняття з членами міської комісії з питань евакуації, головами районних  та селищних комісій з питань евакуації  </a:t>
            </a:r>
            <a:r>
              <a:rPr lang="uk-UA" altLang="uk-UA" sz="1500" b="1" dirty="0">
                <a:latin typeface="Arial" panose="020B0604020202020204" pitchFamily="34" charset="0"/>
                <a:cs typeface="Times New Roman" panose="02020603050405020304" pitchFamily="18" charset="0"/>
              </a:rPr>
              <a:t>проводились 4 рази</a:t>
            </a:r>
            <a:r>
              <a:rPr lang="uk-UA" altLang="uk-UA" sz="1500" dirty="0">
                <a:latin typeface="Arial" panose="020B0604020202020204" pitchFamily="34" charset="0"/>
                <a:cs typeface="Times New Roman" panose="02020603050405020304" pitchFamily="18" charset="0"/>
              </a:rPr>
              <a:t>:</a:t>
            </a:r>
            <a:endParaRPr lang="uk-UA" altLang="uk-UA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Arial" panose="020B0604020202020204" pitchFamily="34" charset="0"/>
              <a:buNone/>
            </a:pPr>
            <a:r>
              <a:rPr lang="uk-UA" altLang="uk-UA" sz="1500" dirty="0">
                <a:latin typeface="Arial" panose="020B0604020202020204" pitchFamily="34" charset="0"/>
                <a:cs typeface="Times New Roman" panose="02020603050405020304" pitchFamily="18" charset="0"/>
              </a:rPr>
              <a:t>- під час проведення тренування органів управління ЦЗ Залізничного району з практичним розгортанням ЗПЕ (11 червня 2019 року);</a:t>
            </a:r>
            <a:endParaRPr lang="uk-UA" altLang="uk-UA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Arial" panose="020B0604020202020204" pitchFamily="34" charset="0"/>
              <a:buNone/>
            </a:pPr>
            <a:r>
              <a:rPr lang="uk-UA" altLang="uk-UA" sz="1500" dirty="0">
                <a:latin typeface="Arial" panose="020B0604020202020204" pitchFamily="34" charset="0"/>
                <a:cs typeface="Times New Roman" panose="02020603050405020304" pitchFamily="18" charset="0"/>
              </a:rPr>
              <a:t>- під час проведення КШН з органами управління та силами цивільного захисту Львівської міської ланки територіальної підсистеми ЄДСЦЗ Львівської області під керівництвом департаменту з питань цивільного захисту ЛОДА (25 вересня 2019 року);</a:t>
            </a:r>
            <a:endParaRPr lang="uk-UA" altLang="uk-UA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Arial" panose="020B0604020202020204" pitchFamily="34" charset="0"/>
              <a:buNone/>
            </a:pPr>
            <a:r>
              <a:rPr lang="ru-RU" altLang="uk-UA" sz="1500" dirty="0">
                <a:latin typeface="Arial" panose="020B0604020202020204" pitchFamily="34" charset="0"/>
                <a:cs typeface="Times New Roman" panose="02020603050405020304" pitchFamily="18" charset="0"/>
              </a:rPr>
              <a:t>- </a:t>
            </a:r>
            <a:r>
              <a:rPr lang="ru-RU" altLang="uk-UA" sz="1500" dirty="0" err="1">
                <a:latin typeface="Arial" panose="020B0604020202020204" pitchFamily="34" charset="0"/>
                <a:cs typeface="Times New Roman" panose="02020603050405020304" pitchFamily="18" charset="0"/>
              </a:rPr>
              <a:t>під</a:t>
            </a:r>
            <a:r>
              <a:rPr lang="ru-RU" altLang="uk-UA" sz="1500" dirty="0">
                <a:latin typeface="Arial" panose="020B0604020202020204" pitchFamily="34" charset="0"/>
                <a:cs typeface="Times New Roman" panose="02020603050405020304" pitchFamily="18" charset="0"/>
              </a:rPr>
              <a:t> час </a:t>
            </a:r>
            <a:r>
              <a:rPr lang="ru-RU" altLang="uk-UA" sz="1500" dirty="0" err="1">
                <a:latin typeface="Arial" panose="020B0604020202020204" pitchFamily="34" charset="0"/>
                <a:cs typeface="Times New Roman" panose="02020603050405020304" pitchFamily="18" charset="0"/>
              </a:rPr>
              <a:t>комплек</a:t>
            </a:r>
            <a:r>
              <a:rPr lang="uk-UA" altLang="uk-UA" sz="1500" dirty="0" err="1">
                <a:latin typeface="Arial" panose="020B0604020202020204" pitchFamily="34" charset="0"/>
                <a:cs typeface="Times New Roman" panose="02020603050405020304" pitchFamily="18" charset="0"/>
              </a:rPr>
              <a:t>сної</a:t>
            </a:r>
            <a:r>
              <a:rPr lang="ru-RU" altLang="uk-UA" sz="1500" dirty="0"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ru-RU" altLang="uk-UA" sz="1500" dirty="0" err="1">
                <a:latin typeface="Arial" panose="020B0604020202020204" pitchFamily="34" charset="0"/>
                <a:cs typeface="Times New Roman" panose="02020603050405020304" pitchFamily="18" charset="0"/>
              </a:rPr>
              <a:t>перевір</a:t>
            </a:r>
            <a:r>
              <a:rPr lang="uk-UA" altLang="uk-UA" sz="1500" dirty="0" err="1">
                <a:latin typeface="Arial" panose="020B0604020202020204" pitchFamily="34" charset="0"/>
                <a:cs typeface="Times New Roman" panose="02020603050405020304" pitchFamily="18" charset="0"/>
              </a:rPr>
              <a:t>ки</a:t>
            </a:r>
            <a:r>
              <a:rPr lang="ru-RU" altLang="uk-UA" sz="1500" dirty="0"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ru-RU" altLang="uk-UA" sz="1500" dirty="0" err="1">
                <a:latin typeface="Arial" panose="020B0604020202020204" pitchFamily="34" charset="0"/>
                <a:cs typeface="Times New Roman" panose="02020603050405020304" pitchFamily="18" charset="0"/>
              </a:rPr>
              <a:t>реалізації</a:t>
            </a:r>
            <a:r>
              <a:rPr lang="ru-RU" altLang="uk-UA" sz="1500" dirty="0"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ru-RU" altLang="uk-UA" sz="1500" dirty="0" err="1">
                <a:latin typeface="Arial" panose="020B0604020202020204" pitchFamily="34" charset="0"/>
                <a:cs typeface="Times New Roman" panose="02020603050405020304" pitchFamily="18" charset="0"/>
              </a:rPr>
              <a:t>державної</a:t>
            </a:r>
            <a:r>
              <a:rPr lang="ru-RU" altLang="uk-UA" sz="1500" dirty="0">
                <a:latin typeface="Arial" panose="020B0604020202020204" pitchFamily="34" charset="0"/>
                <a:cs typeface="Times New Roman" panose="02020603050405020304" pitchFamily="18" charset="0"/>
              </a:rPr>
              <a:t> політики у </a:t>
            </a:r>
            <a:r>
              <a:rPr lang="ru-RU" altLang="uk-UA" sz="1500" dirty="0" err="1">
                <a:latin typeface="Arial" panose="020B0604020202020204" pitchFamily="34" charset="0"/>
                <a:cs typeface="Times New Roman" panose="02020603050405020304" pitchFamily="18" charset="0"/>
              </a:rPr>
              <a:t>сфері</a:t>
            </a:r>
            <a:r>
              <a:rPr lang="ru-RU" altLang="uk-UA" sz="1500" dirty="0"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ru-RU" altLang="uk-UA" sz="1500" dirty="0" err="1">
                <a:latin typeface="Arial" panose="020B0604020202020204" pitchFamily="34" charset="0"/>
                <a:cs typeface="Times New Roman" panose="02020603050405020304" pitchFamily="18" charset="0"/>
              </a:rPr>
              <a:t>цивільного</a:t>
            </a:r>
            <a:r>
              <a:rPr lang="ru-RU" altLang="uk-UA" sz="1500" dirty="0"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ru-RU" altLang="uk-UA" sz="1500" dirty="0" err="1">
                <a:latin typeface="Arial" panose="020B0604020202020204" pitchFamily="34" charset="0"/>
                <a:cs typeface="Times New Roman" panose="02020603050405020304" pitchFamily="18" charset="0"/>
              </a:rPr>
              <a:t>захисту</a:t>
            </a:r>
            <a:r>
              <a:rPr lang="ru-RU" altLang="uk-UA" sz="1500" dirty="0"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ru-RU" altLang="uk-UA" sz="1500" dirty="0" err="1">
                <a:latin typeface="Arial" panose="020B0604020202020204" pitchFamily="34" charset="0"/>
                <a:cs typeface="Times New Roman" panose="02020603050405020304" pitchFamily="18" charset="0"/>
              </a:rPr>
              <a:t>населення</a:t>
            </a:r>
            <a:r>
              <a:rPr lang="ru-RU" altLang="uk-UA" sz="1500" dirty="0">
                <a:latin typeface="Arial" panose="020B0604020202020204" pitchFamily="34" charset="0"/>
                <a:cs typeface="Times New Roman" panose="02020603050405020304" pitchFamily="18" charset="0"/>
              </a:rPr>
              <a:t> і </a:t>
            </a:r>
            <a:r>
              <a:rPr lang="ru-RU" altLang="uk-UA" sz="1500" dirty="0" err="1">
                <a:latin typeface="Arial" panose="020B0604020202020204" pitchFamily="34" charset="0"/>
                <a:cs typeface="Times New Roman" panose="02020603050405020304" pitchFamily="18" charset="0"/>
              </a:rPr>
              <a:t>територій</a:t>
            </a:r>
            <a:r>
              <a:rPr lang="ru-RU" altLang="uk-UA" sz="1500" dirty="0"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ru-RU" altLang="uk-UA" sz="1500" dirty="0" err="1">
                <a:latin typeface="Arial" panose="020B0604020202020204" pitchFamily="34" charset="0"/>
                <a:cs typeface="Times New Roman" panose="02020603050405020304" pitchFamily="18" charset="0"/>
              </a:rPr>
              <a:t>від</a:t>
            </a:r>
            <a:r>
              <a:rPr lang="ru-RU" altLang="uk-UA" sz="1500" dirty="0"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ru-RU" altLang="uk-UA" sz="1500" dirty="0" err="1">
                <a:latin typeface="Arial" panose="020B0604020202020204" pitchFamily="34" charset="0"/>
                <a:cs typeface="Times New Roman" panose="02020603050405020304" pitchFamily="18" charset="0"/>
              </a:rPr>
              <a:t>надзвичайних</a:t>
            </a:r>
            <a:r>
              <a:rPr lang="ru-RU" altLang="uk-UA" sz="1500" dirty="0"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ru-RU" altLang="uk-UA" sz="1500" dirty="0" err="1">
                <a:latin typeface="Arial" panose="020B0604020202020204" pitchFamily="34" charset="0"/>
                <a:cs typeface="Times New Roman" panose="02020603050405020304" pitchFamily="18" charset="0"/>
              </a:rPr>
              <a:t>ситуацій</a:t>
            </a:r>
            <a:r>
              <a:rPr lang="ru-RU" altLang="uk-UA" sz="1500" dirty="0">
                <a:latin typeface="Arial" panose="020B0604020202020204" pitchFamily="34" charset="0"/>
                <a:cs typeface="Times New Roman" panose="02020603050405020304" pitchFamily="18" charset="0"/>
              </a:rPr>
              <a:t> техногенного та природного характеру </a:t>
            </a:r>
            <a:r>
              <a:rPr lang="uk-UA" altLang="uk-UA" sz="1500" dirty="0">
                <a:latin typeface="Arial" panose="020B0604020202020204" pitchFamily="34" charset="0"/>
                <a:cs typeface="Times New Roman" panose="02020603050405020304" pitchFamily="18" charset="0"/>
              </a:rPr>
              <a:t>Львівської міської </a:t>
            </a:r>
            <a:r>
              <a:rPr lang="ru-RU" altLang="uk-UA" sz="1500" dirty="0">
                <a:latin typeface="Arial" panose="020B0604020202020204" pitchFamily="34" charset="0"/>
                <a:cs typeface="Times New Roman" panose="02020603050405020304" pitchFamily="18" charset="0"/>
              </a:rPr>
              <a:t>ланки </a:t>
            </a:r>
            <a:r>
              <a:rPr lang="ru-RU" altLang="uk-UA" sz="1500" dirty="0" err="1">
                <a:latin typeface="Arial" panose="020B0604020202020204" pitchFamily="34" charset="0"/>
                <a:cs typeface="Times New Roman" panose="02020603050405020304" pitchFamily="18" charset="0"/>
              </a:rPr>
              <a:t>територіальної</a:t>
            </a:r>
            <a:r>
              <a:rPr lang="ru-RU" altLang="uk-UA" sz="1500" dirty="0"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ru-RU" altLang="uk-UA" sz="1500" dirty="0" err="1">
                <a:latin typeface="Arial" panose="020B0604020202020204" pitchFamily="34" charset="0"/>
                <a:cs typeface="Times New Roman" panose="02020603050405020304" pitchFamily="18" charset="0"/>
              </a:rPr>
              <a:t>підсистеми</a:t>
            </a:r>
            <a:r>
              <a:rPr lang="ru-RU" altLang="uk-UA" sz="1500" dirty="0">
                <a:latin typeface="Arial" panose="020B0604020202020204" pitchFamily="34" charset="0"/>
                <a:cs typeface="Times New Roman" panose="02020603050405020304" pitchFamily="18" charset="0"/>
              </a:rPr>
              <a:t> ЄДСЦЗ</a:t>
            </a:r>
            <a:r>
              <a:rPr lang="uk-UA" altLang="uk-UA" sz="1500" dirty="0">
                <a:latin typeface="Arial" panose="020B0604020202020204" pitchFamily="34" charset="0"/>
                <a:cs typeface="Times New Roman" panose="02020603050405020304" pitchFamily="18" charset="0"/>
              </a:rPr>
              <a:t> Львівської області  під керівництвом ГУ ДСНС у Львівській області під час виконання дій за ввідними (25 вересня та 1 жовтня  </a:t>
            </a:r>
            <a:r>
              <a:rPr lang="ru-RU" altLang="uk-UA" sz="1500" dirty="0">
                <a:latin typeface="Arial" panose="020B0604020202020204" pitchFamily="34" charset="0"/>
                <a:cs typeface="Times New Roman" panose="02020603050405020304" pitchFamily="18" charset="0"/>
              </a:rPr>
              <a:t>201</a:t>
            </a:r>
            <a:r>
              <a:rPr lang="uk-UA" altLang="uk-UA" sz="1500" dirty="0">
                <a:latin typeface="Arial" panose="020B0604020202020204" pitchFamily="34" charset="0"/>
                <a:cs typeface="Times New Roman" panose="02020603050405020304" pitchFamily="18" charset="0"/>
              </a:rPr>
              <a:t>9</a:t>
            </a:r>
            <a:r>
              <a:rPr lang="ru-RU" altLang="uk-UA" sz="1500" dirty="0">
                <a:latin typeface="Arial" panose="020B0604020202020204" pitchFamily="34" charset="0"/>
                <a:cs typeface="Times New Roman" panose="02020603050405020304" pitchFamily="18" charset="0"/>
              </a:rPr>
              <a:t> року</a:t>
            </a:r>
            <a:r>
              <a:rPr lang="uk-UA" altLang="uk-UA" sz="1500" dirty="0">
                <a:latin typeface="Arial" panose="020B0604020202020204" pitchFamily="34" charset="0"/>
                <a:cs typeface="Times New Roman" panose="02020603050405020304" pitchFamily="18" charset="0"/>
              </a:rPr>
              <a:t>).</a:t>
            </a:r>
            <a:endParaRPr lang="uk-UA" altLang="uk-UA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uk-UA" altLang="uk-UA" sz="1500" i="1" dirty="0">
                <a:latin typeface="Arial" panose="020B0604020202020204" pitchFamily="34" charset="0"/>
                <a:cs typeface="Times New Roman" panose="02020603050405020304" pitchFamily="18" charset="0"/>
              </a:rPr>
              <a:t>Протягом року проведено </a:t>
            </a:r>
            <a:r>
              <a:rPr lang="uk-UA" altLang="uk-UA" sz="1500" b="1" i="1" dirty="0">
                <a:latin typeface="Arial" panose="020B0604020202020204" pitchFamily="34" charset="0"/>
                <a:cs typeface="Times New Roman" panose="02020603050405020304" pitchFamily="18" charset="0"/>
              </a:rPr>
              <a:t>218 тренувань </a:t>
            </a:r>
            <a:r>
              <a:rPr lang="uk-UA" altLang="uk-UA" sz="1500" i="1" dirty="0">
                <a:latin typeface="Arial" panose="020B0604020202020204" pitchFamily="34" charset="0"/>
                <a:cs typeface="Times New Roman" panose="02020603050405020304" pitchFamily="18" charset="0"/>
              </a:rPr>
              <a:t>з евакуаційними органами всіх рівнів, на яких </a:t>
            </a:r>
            <a:r>
              <a:rPr lang="uk-UA" altLang="uk-UA" sz="1500" b="1" i="1" dirty="0">
                <a:latin typeface="Arial" panose="020B0604020202020204" pitchFamily="34" charset="0"/>
                <a:cs typeface="Times New Roman" panose="02020603050405020304" pitchFamily="18" charset="0"/>
              </a:rPr>
              <a:t>залучалося 1012 осіб</a:t>
            </a:r>
            <a:r>
              <a:rPr lang="uk-UA" altLang="uk-UA" sz="1500" i="1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uk-UA" altLang="uk-UA" sz="1600" dirty="0">
              <a:latin typeface="Arial" panose="020B0604020202020204" pitchFamily="34" charset="0"/>
            </a:endParaRPr>
          </a:p>
        </p:txBody>
      </p:sp>
      <p:pic>
        <p:nvPicPr>
          <p:cNvPr id="12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1950" y="4345266"/>
            <a:ext cx="2798244" cy="1855118"/>
          </a:xfrm>
          <a:prstGeom prst="rect">
            <a:avLst/>
          </a:prstGeom>
          <a:ln>
            <a:solidFill>
              <a:srgbClr val="000000"/>
            </a:solidFill>
          </a:ln>
          <a:effectLst>
            <a:innerShdw blurRad="63500" dist="50800" dir="27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05769" y="4359850"/>
            <a:ext cx="2644418" cy="1840533"/>
          </a:xfrm>
          <a:prstGeom prst="rect">
            <a:avLst/>
          </a:prstGeom>
          <a:ln>
            <a:solidFill>
              <a:srgbClr val="000000"/>
            </a:solidFill>
          </a:ln>
          <a:effectLst>
            <a:innerShdw blurRad="63500" dist="50800" dir="27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15762" y="4359849"/>
            <a:ext cx="2670548" cy="1840533"/>
          </a:xfrm>
          <a:prstGeom prst="rect">
            <a:avLst/>
          </a:prstGeom>
          <a:ln>
            <a:solidFill>
              <a:srgbClr val="000000"/>
            </a:solidFill>
          </a:ln>
          <a:effectLst>
            <a:innerShdw blurRad="63500" dist="50800" dir="27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9735"/>
          </a:xfrm>
          <a:prstGeom prst="rect">
            <a:avLst/>
          </a:prstGeom>
        </p:spPr>
      </p:pic>
      <p:sp>
        <p:nvSpPr>
          <p:cNvPr id="8" name="Прямоугольник 1"/>
          <p:cNvSpPr/>
          <p:nvPr/>
        </p:nvSpPr>
        <p:spPr>
          <a:xfrm>
            <a:off x="4787900" y="-1"/>
            <a:ext cx="7404100" cy="707886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uk-UA" sz="2000" b="1" kern="0" spc="-40" dirty="0">
                <a:latin typeface="Arial" panose="020B0604020202020204" pitchFamily="34" charset="0"/>
                <a:cs typeface="Arial" panose="020B0604020202020204" pitchFamily="34" charset="0"/>
              </a:rPr>
              <a:t>Підготовка керівників, посадових осіб і працівників, </a:t>
            </a:r>
          </a:p>
          <a:p>
            <a:pPr algn="ctr" eaLnBrk="1" hangingPunct="1">
              <a:defRPr/>
            </a:pPr>
            <a:r>
              <a:rPr lang="uk-UA" sz="2000" b="1" kern="0" spc="-40" dirty="0">
                <a:latin typeface="Arial" panose="020B0604020202020204" pitchFamily="34" charset="0"/>
                <a:cs typeface="Arial" panose="020B0604020202020204" pitchFamily="34" charset="0"/>
              </a:rPr>
              <a:t>на яких покладено організацію цивільного захисту</a:t>
            </a:r>
          </a:p>
        </p:txBody>
      </p:sp>
      <p:sp>
        <p:nvSpPr>
          <p:cNvPr id="9" name="Прямоугольник 3"/>
          <p:cNvSpPr/>
          <p:nvPr/>
        </p:nvSpPr>
        <p:spPr>
          <a:xfrm>
            <a:off x="4760913" y="769937"/>
            <a:ext cx="7431087" cy="3491725"/>
          </a:xfrm>
          <a:prstGeom prst="rect">
            <a:avLst/>
          </a:prstGeom>
        </p:spPr>
        <p:txBody>
          <a:bodyPr>
            <a:spAutoFit/>
          </a:bodyPr>
          <a:lstStyle>
            <a:lvl1pPr indent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85000"/>
              </a:lnSpc>
            </a:pPr>
            <a:r>
              <a:rPr lang="uk-UA" altLang="uk-UA" sz="1600" dirty="0"/>
              <a:t>Проводилася у навчально-методичному центрі  цивільного захисту та безпеки життєдіяльності Львівської області. </a:t>
            </a:r>
            <a:endParaRPr lang="uk-UA" altLang="uk-UA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uk-UA" altLang="uk-UA" sz="1600" dirty="0">
                <a:cs typeface="Times New Roman" panose="02020603050405020304" pitchFamily="18" charset="0"/>
              </a:rPr>
              <a:t>За 2019 рік на обласних та міських курсах пройшли курс функціонального навчання та отримали посвідчення </a:t>
            </a:r>
            <a:r>
              <a:rPr lang="uk-UA" altLang="uk-UA" sz="1600" b="1" dirty="0">
                <a:cs typeface="Times New Roman" panose="02020603050405020304" pitchFamily="18" charset="0"/>
              </a:rPr>
              <a:t>862</a:t>
            </a:r>
            <a:r>
              <a:rPr lang="uk-UA" altLang="uk-UA" sz="1600" dirty="0">
                <a:cs typeface="Times New Roman" panose="02020603050405020304" pitchFamily="18" charset="0"/>
              </a:rPr>
              <a:t> осіб керівного складу та фахівців, діяльність яких пов’язана з організацією і здійсненням заходів з питань цивільного захисту. Виконання плану складає </a:t>
            </a:r>
            <a:r>
              <a:rPr lang="uk-UA" altLang="uk-UA" sz="1600" b="1" dirty="0">
                <a:cs typeface="Times New Roman" panose="02020603050405020304" pitchFamily="18" charset="0"/>
              </a:rPr>
              <a:t>108 %</a:t>
            </a:r>
            <a:r>
              <a:rPr lang="uk-UA" altLang="uk-UA" sz="1600" dirty="0">
                <a:cs typeface="Times New Roman" panose="02020603050405020304" pitchFamily="18" charset="0"/>
              </a:rPr>
              <a:t>.</a:t>
            </a:r>
            <a:endParaRPr lang="uk-UA" altLang="uk-UA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uk-UA" altLang="uk-UA" sz="1600" dirty="0">
                <a:cs typeface="Times New Roman" panose="02020603050405020304" pitchFamily="18" charset="0"/>
              </a:rPr>
              <a:t>Спільно з ГУ ДСНС України у Львівській області, управлінням освіти ЛМР, районними адміністраціями у порядку проведення заходів, спрямованих на популяризацію здорового та безпечного способу життя, підвищення рівня практичної підготовки дітей та підлітків до дій у надзвичайних ситуаціях, проведено </a:t>
            </a:r>
            <a:r>
              <a:rPr lang="uk-UA" altLang="uk-UA" sz="1600" b="1" dirty="0">
                <a:cs typeface="Times New Roman" panose="02020603050405020304" pitchFamily="18" charset="0"/>
              </a:rPr>
              <a:t>126 </a:t>
            </a:r>
            <a:r>
              <a:rPr lang="uk-UA" altLang="uk-UA" sz="1600" dirty="0">
                <a:cs typeface="Times New Roman" panose="02020603050405020304" pitchFamily="18" charset="0"/>
              </a:rPr>
              <a:t>заходів з проведення "Днів цивільного захисту" у </a:t>
            </a:r>
            <a:r>
              <a:rPr lang="uk-UA" altLang="uk-UA" sz="1600" b="1" dirty="0">
                <a:cs typeface="Times New Roman" panose="02020603050405020304" pitchFamily="18" charset="0"/>
              </a:rPr>
              <a:t>126</a:t>
            </a:r>
            <a:r>
              <a:rPr lang="uk-UA" altLang="uk-UA" sz="1600" dirty="0">
                <a:cs typeface="Times New Roman" panose="02020603050405020304" pitchFamily="18" charset="0"/>
              </a:rPr>
              <a:t> СЗШ, на які залучалося </a:t>
            </a:r>
            <a:r>
              <a:rPr lang="uk-UA" altLang="uk-UA" sz="1600" b="1" dirty="0">
                <a:cs typeface="Times New Roman" panose="02020603050405020304" pitchFamily="18" charset="0"/>
              </a:rPr>
              <a:t>65543</a:t>
            </a:r>
            <a:r>
              <a:rPr lang="uk-UA" altLang="uk-UA" sz="1600" dirty="0">
                <a:cs typeface="Times New Roman" panose="02020603050405020304" pitchFamily="18" charset="0"/>
              </a:rPr>
              <a:t> учнів, </a:t>
            </a:r>
            <a:r>
              <a:rPr lang="uk-UA" altLang="uk-UA" sz="1600" b="1" dirty="0">
                <a:cs typeface="Times New Roman" panose="02020603050405020304" pitchFamily="18" charset="0"/>
              </a:rPr>
              <a:t>99 </a:t>
            </a:r>
            <a:r>
              <a:rPr lang="uk-UA" altLang="uk-UA" sz="1600" dirty="0">
                <a:cs typeface="Times New Roman" panose="02020603050405020304" pitchFamily="18" charset="0"/>
              </a:rPr>
              <a:t>заходів з проведення “Тижнів безпеки дитини” у </a:t>
            </a:r>
            <a:r>
              <a:rPr lang="uk-UA" altLang="uk-UA" sz="1600" b="1" dirty="0">
                <a:cs typeface="Times New Roman" panose="02020603050405020304" pitchFamily="18" charset="0"/>
              </a:rPr>
              <a:t>99</a:t>
            </a:r>
            <a:r>
              <a:rPr lang="uk-UA" altLang="uk-UA" sz="1600" dirty="0">
                <a:cs typeface="Times New Roman" panose="02020603050405020304" pitchFamily="18" charset="0"/>
              </a:rPr>
              <a:t> ДНЗ, на які залучалося </a:t>
            </a:r>
            <a:r>
              <a:rPr lang="uk-UA" altLang="uk-UA" sz="1600" b="1" dirty="0">
                <a:cs typeface="Times New Roman" panose="02020603050405020304" pitchFamily="18" charset="0"/>
              </a:rPr>
              <a:t>17276 </a:t>
            </a:r>
            <a:r>
              <a:rPr lang="uk-UA" altLang="uk-UA" sz="1600" dirty="0">
                <a:cs typeface="Times New Roman" panose="02020603050405020304" pitchFamily="18" charset="0"/>
              </a:rPr>
              <a:t>дітей.</a:t>
            </a:r>
            <a:endParaRPr lang="uk-UA" altLang="uk-UA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lnSpc>
                <a:spcPct val="85000"/>
              </a:lnSpc>
            </a:pPr>
            <a:endParaRPr lang="uk-UA" altLang="uk-UA" sz="200" i="1" dirty="0"/>
          </a:p>
        </p:txBody>
      </p:sp>
      <p:pic>
        <p:nvPicPr>
          <p:cNvPr id="10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462" y="4152042"/>
            <a:ext cx="5928900" cy="1508863"/>
          </a:xfrm>
          <a:prstGeom prst="rect">
            <a:avLst/>
          </a:prstGeom>
          <a:ln>
            <a:solidFill>
              <a:srgbClr val="000000"/>
            </a:solidFill>
          </a:ln>
          <a:effectLst>
            <a:innerShdw blurRad="63500" dist="50800" dir="27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16" cy="6858000"/>
          </a:xfrm>
          <a:prstGeom prst="rect">
            <a:avLst/>
          </a:prstGeom>
        </p:spPr>
      </p:pic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3667379" y="0"/>
            <a:ext cx="5894388" cy="504825"/>
          </a:xfrm>
        </p:spPr>
        <p:txBody>
          <a:bodyPr/>
          <a:lstStyle/>
          <a:p>
            <a:pPr algn="ctr"/>
            <a:r>
              <a:rPr lang="uk-UA" altLang="uk-UA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Планова комплексна перевірка </a:t>
            </a:r>
          </a:p>
        </p:txBody>
      </p:sp>
      <p:sp>
        <p:nvSpPr>
          <p:cNvPr id="13" name="Прямокутник 2"/>
          <p:cNvSpPr>
            <a:spLocks noChangeArrowheads="1"/>
          </p:cNvSpPr>
          <p:nvPr/>
        </p:nvSpPr>
        <p:spPr bwMode="auto">
          <a:xfrm>
            <a:off x="1668462" y="549275"/>
            <a:ext cx="10520453" cy="3250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indent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/>
            <a:r>
              <a:rPr lang="uk-UA" altLang="uk-UA" sz="1800" dirty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Відповідно до Плану основних заходів цивільного захисту України на 2019 рік в період з </a:t>
            </a:r>
            <a:r>
              <a:rPr lang="uk-UA" altLang="uk-UA" sz="1800" b="1" dirty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23 вересня по 4 жовтня 2019 року </a:t>
            </a:r>
            <a:r>
              <a:rPr lang="uk-UA" altLang="uk-UA" sz="1800" dirty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комісією ГУ ДСНС України у Львівській області була проведена комплексна перевірка виконання вимог законів та інших нормативно-правових актів з питань цивільного захисту, техногенної та пожежної безпеки, діяльності аварійно-рятувальних служб Львівської міської ланки територіальної підсистеми ЄДСЦЗ Львівської області.</a:t>
            </a:r>
            <a:endParaRPr lang="uk-UA" altLang="uk-UA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uk-UA" altLang="uk-UA" sz="1800" dirty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Комісія ГУ ДСНС України у Львівській області відмітила своєчасність та повноту усунення недоліків, виявлених під час контрольної перевірки ДСНС України Львівської міської ланки </a:t>
            </a:r>
            <a:r>
              <a:rPr lang="en-US" altLang="uk-UA" sz="1800" dirty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ТП ЄДС ЦЗ </a:t>
            </a:r>
            <a:r>
              <a:rPr lang="en-US" altLang="uk-UA" sz="1800" dirty="0" err="1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Львівської</a:t>
            </a:r>
            <a:r>
              <a:rPr lang="en-US" altLang="uk-UA" sz="1800" dirty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uk-UA" sz="1800" dirty="0" err="1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області</a:t>
            </a:r>
            <a:r>
              <a:rPr lang="en-US" altLang="uk-UA" sz="1800" dirty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uk-UA" altLang="uk-UA" sz="1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uk-UA" altLang="uk-UA" sz="1800" dirty="0">
                <a:latin typeface="Arial" panose="020B0604020202020204" pitchFamily="34" charset="0"/>
                <a:cs typeface="Times New Roman" panose="02020603050405020304" pitchFamily="18" charset="0"/>
              </a:rPr>
              <a:t> За підсумками роботи комісії Львівська міська ланка територіальної підсистеми ЄДСЦЗ Львівської області оцінена як ‘</a:t>
            </a:r>
            <a:r>
              <a:rPr lang="uk-UA" altLang="uk-UA" sz="1800" b="1" dirty="0">
                <a:latin typeface="Arial" panose="020B0604020202020204" pitchFamily="34" charset="0"/>
                <a:cs typeface="Times New Roman" panose="02020603050405020304" pitchFamily="18" charset="0"/>
              </a:rPr>
              <a:t>’обмежено готова до виконання завдань</a:t>
            </a:r>
            <a:r>
              <a:rPr lang="uk-UA" altLang="uk-UA" sz="1800" b="1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’’.</a:t>
            </a:r>
            <a:endParaRPr lang="uk-UA" altLang="uk-UA" sz="1800" b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uk-UA" altLang="uk-UA" sz="1800" dirty="0">
                <a:solidFill>
                  <a:srgbClr val="00B05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uk-UA" altLang="uk-UA" sz="18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17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974" y="3684792"/>
            <a:ext cx="3897906" cy="2594972"/>
          </a:xfrm>
          <a:prstGeom prst="rect">
            <a:avLst/>
          </a:prstGeom>
          <a:ln>
            <a:solidFill>
              <a:srgbClr val="000000"/>
            </a:solidFill>
          </a:ln>
          <a:effectLst>
            <a:innerShdw blurRad="63500" dist="50800" dir="27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5642" y="3684792"/>
            <a:ext cx="4320648" cy="2594972"/>
          </a:xfrm>
          <a:prstGeom prst="rect">
            <a:avLst/>
          </a:prstGeom>
          <a:ln>
            <a:solidFill>
              <a:srgbClr val="000000"/>
            </a:solidFill>
          </a:ln>
          <a:effectLst>
            <a:innerShdw blurRad="63500" dist="50800" dir="27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9735"/>
          </a:xfrm>
          <a:prstGeom prst="rect">
            <a:avLst/>
          </a:prstGeom>
        </p:spPr>
      </p:pic>
      <p:sp>
        <p:nvSpPr>
          <p:cNvPr id="10" name="Прямоугольник 1"/>
          <p:cNvSpPr/>
          <p:nvPr/>
        </p:nvSpPr>
        <p:spPr>
          <a:xfrm>
            <a:off x="1440493" y="115888"/>
            <a:ext cx="10647123" cy="4619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uk-UA" sz="2400" b="1" kern="0" spc="-40" dirty="0">
                <a:cs typeface="Arial" panose="020B0604020202020204" pitchFamily="34" charset="0"/>
              </a:rPr>
              <a:t>Управлінням  у 2019 році: </a:t>
            </a:r>
          </a:p>
        </p:txBody>
      </p:sp>
      <p:sp>
        <p:nvSpPr>
          <p:cNvPr id="11" name="Прямоугольник 3"/>
          <p:cNvSpPr>
            <a:spLocks noChangeArrowheads="1"/>
          </p:cNvSpPr>
          <p:nvPr/>
        </p:nvSpPr>
        <p:spPr bwMode="auto">
          <a:xfrm>
            <a:off x="1763713" y="836613"/>
            <a:ext cx="9985701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 typeface="Arial" panose="020B0604020202020204" pitchFamily="34" charset="0"/>
              <a:buChar char="-"/>
            </a:pPr>
            <a:r>
              <a:rPr lang="uk-UA" altLang="uk-UA" sz="2000" dirty="0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отримано </a:t>
            </a:r>
            <a:r>
              <a:rPr lang="uk-UA" altLang="uk-UA" sz="2000" b="1" dirty="0" smtClean="0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902 </a:t>
            </a:r>
            <a:r>
              <a:rPr lang="uk-UA" altLang="uk-UA" sz="2000" dirty="0" smtClean="0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документів</a:t>
            </a:r>
            <a:r>
              <a:rPr lang="uk-UA" altLang="uk-UA" sz="2000" dirty="0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з них </a:t>
            </a:r>
            <a:r>
              <a:rPr lang="uk-UA" altLang="uk-UA" sz="2000" b="1" dirty="0" smtClean="0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248</a:t>
            </a:r>
            <a:r>
              <a:rPr lang="uk-UA" altLang="uk-UA" sz="2000" dirty="0" smtClean="0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uk-UA" altLang="uk-UA" sz="2000" dirty="0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– керівних і </a:t>
            </a:r>
            <a:r>
              <a:rPr lang="uk-UA" altLang="uk-UA" sz="2000" b="1" dirty="0" smtClean="0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223 </a:t>
            </a:r>
            <a:r>
              <a:rPr lang="uk-UA" altLang="uk-UA" sz="2000" dirty="0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контрольних;</a:t>
            </a:r>
            <a:endParaRPr lang="uk-UA" altLang="uk-UA" sz="2000" dirty="0">
              <a:latin typeface="Times New Roman" panose="02020603050405020304" pitchFamily="18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Font typeface="Arial" panose="020B0604020202020204" pitchFamily="34" charset="0"/>
              <a:buChar char="-"/>
            </a:pPr>
            <a:r>
              <a:rPr lang="uk-UA" altLang="uk-UA" sz="2000" dirty="0" smtClean="0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всі</a:t>
            </a:r>
            <a:r>
              <a:rPr lang="uk-UA" altLang="uk-UA" sz="2000" b="1" dirty="0" smtClean="0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223 </a:t>
            </a:r>
            <a:r>
              <a:rPr lang="uk-UA" altLang="uk-UA" sz="2000" dirty="0" smtClean="0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контрольних документи виконано;</a:t>
            </a:r>
            <a:endParaRPr lang="uk-UA" altLang="uk-UA" sz="2000" dirty="0">
              <a:latin typeface="Times New Roman" panose="02020603050405020304" pitchFamily="18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Font typeface="Arial" panose="020B0604020202020204" pitchFamily="34" charset="0"/>
              <a:buChar char="-"/>
            </a:pPr>
            <a:r>
              <a:rPr lang="uk-UA" altLang="uk-UA" sz="2000" dirty="0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підготовлено та відправлено адресатам </a:t>
            </a:r>
            <a:r>
              <a:rPr lang="uk-UA" altLang="uk-UA" sz="2000" b="1" dirty="0" smtClean="0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1321</a:t>
            </a:r>
            <a:r>
              <a:rPr lang="uk-UA" altLang="uk-UA" sz="2000" dirty="0" smtClean="0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uk-UA" altLang="uk-UA" sz="2000" dirty="0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вихідних та внутрішніх документів, у тому числі </a:t>
            </a:r>
            <a:r>
              <a:rPr lang="uk-UA" altLang="uk-UA" sz="2000" b="1" dirty="0" smtClean="0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514 </a:t>
            </a:r>
            <a:r>
              <a:rPr lang="uk-UA" altLang="uk-UA" sz="2000" dirty="0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інформаційних і звітних документів,  </a:t>
            </a:r>
            <a:r>
              <a:rPr lang="uk-UA" altLang="uk-UA" sz="2000" b="1" dirty="0" smtClean="0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116 </a:t>
            </a:r>
            <a:r>
              <a:rPr lang="uk-UA" altLang="uk-UA" sz="2000" dirty="0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– за підписом міського голови.</a:t>
            </a:r>
            <a:endParaRPr lang="uk-UA" altLang="uk-UA" sz="2000" dirty="0">
              <a:latin typeface="Times New Roman" panose="02020603050405020304" pitchFamily="18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Font typeface="Arial" panose="020B0604020202020204" pitchFamily="34" charset="0"/>
              <a:buChar char="-"/>
            </a:pPr>
            <a:r>
              <a:rPr lang="uk-UA" altLang="uk-UA" sz="2000" dirty="0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для розгляду надійшло </a:t>
            </a:r>
            <a:r>
              <a:rPr lang="uk-UA" altLang="uk-UA" sz="2000" b="1" dirty="0" smtClean="0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32 </a:t>
            </a:r>
            <a:r>
              <a:rPr lang="uk-UA" altLang="uk-UA" sz="2000" dirty="0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письмових звернень, із них   </a:t>
            </a:r>
            <a:r>
              <a:rPr lang="uk-UA" altLang="uk-UA" sz="2000" dirty="0" smtClean="0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 </a:t>
            </a:r>
            <a:r>
              <a:rPr lang="uk-UA" altLang="uk-UA" sz="2000" dirty="0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– колективних. Управлінням розглянуто всі письмові звернення, із них всі вирішено позитивно. Повторних звернень з порушених питань не надходило.</a:t>
            </a:r>
            <a:endParaRPr lang="uk-UA" altLang="uk-UA" sz="2000" dirty="0">
              <a:latin typeface="Times New Roman" panose="02020603050405020304" pitchFamily="18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3313" y="3649921"/>
            <a:ext cx="5132692" cy="2860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21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675407" y="82494"/>
            <a:ext cx="7403704" cy="6571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/>
            <a:r>
              <a:rPr lang="uk-UA" altLang="uk-UA" sz="1400" b="1" dirty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uk-UA" b="1" dirty="0"/>
              <a:t>У звітному році на виконання актів Кабінету Міністрів України, розпоряджень голови Львівської ОДА, Львівського міського голови:</a:t>
            </a:r>
            <a:endParaRPr lang="uk-UA" dirty="0"/>
          </a:p>
          <a:p>
            <a:pPr eaLnBrk="0" fontAlgn="base" hangingPunct="0"/>
            <a:endParaRPr lang="uk-UA" sz="1500" dirty="0" smtClean="0"/>
          </a:p>
          <a:p>
            <a:pPr eaLnBrk="0" fontAlgn="base" hangingPunct="0"/>
            <a:r>
              <a:rPr lang="uk-UA" sz="1500" dirty="0" smtClean="0"/>
              <a:t>- </a:t>
            </a:r>
            <a:r>
              <a:rPr lang="uk-UA" sz="1500" dirty="0"/>
              <a:t>брали участь у комплексній перевірці комісією ГУ ДСНС України у Львівській області виконання вимог законів та інших нормативно-правових актів з питань цивільного захисту, техногенної та пожежної безпеки, діяльності аварійно-рятувальних служб Львівської міської ланки територіальної підсистеми Єдиної державної системи цивільного захисту Львівської області з 23 вересня по 4 жовтня 2019);</a:t>
            </a:r>
          </a:p>
          <a:p>
            <a:pPr eaLnBrk="0" fontAlgn="base" hangingPunct="0"/>
            <a:r>
              <a:rPr lang="uk-UA" sz="1500" dirty="0"/>
              <a:t>- проведено командно-штабне тренування з органами управління цивільного захисту </a:t>
            </a:r>
            <a:r>
              <a:rPr lang="uk-UA" sz="1500" dirty="0" smtClean="0"/>
              <a:t>Брюховецької </a:t>
            </a:r>
            <a:r>
              <a:rPr lang="uk-UA" sz="1500" dirty="0"/>
              <a:t>селищної ради – пожежа та вибух газу у житловому будинку (18 квітня 2019);</a:t>
            </a:r>
          </a:p>
          <a:p>
            <a:r>
              <a:rPr lang="uk-UA" sz="1500" dirty="0"/>
              <a:t>- списана 1 захисна споруда (ТзОВ ‘’</a:t>
            </a:r>
            <a:r>
              <a:rPr lang="uk-UA" sz="1500" dirty="0" err="1"/>
              <a:t>Олмар</a:t>
            </a:r>
            <a:r>
              <a:rPr lang="uk-UA" sz="1500" dirty="0"/>
              <a:t>’’, вул. Зелена, 204);</a:t>
            </a:r>
          </a:p>
          <a:p>
            <a:r>
              <a:rPr lang="uk-UA" sz="1500" dirty="0"/>
              <a:t>- проведена інвентаризація на 139 захисних спорудах ;   </a:t>
            </a:r>
          </a:p>
          <a:p>
            <a:r>
              <a:rPr lang="uk-UA" sz="1500" dirty="0"/>
              <a:t>- проведено уточнення існуючих планів реагування на надзвичайні ситуації  та планів евакуації населення Львівської міської ланки територіальної підсистеми ЄДС ЦЗ Львівської області;</a:t>
            </a:r>
          </a:p>
          <a:p>
            <a:r>
              <a:rPr lang="uk-UA" sz="1500" dirty="0"/>
              <a:t>- розроблено додаток до Плану цивільного захисту м. Львова на особливий період (Заходи з приймання та розміщення евакуйованого населення у безпечних районах).</a:t>
            </a:r>
          </a:p>
          <a:p>
            <a:r>
              <a:rPr lang="uk-UA" sz="1500" dirty="0"/>
              <a:t>- завершено переміщення управління за новою адресою (проведено ремонт, облаштування приміщень, комунікаційних мереж, внесені зміни в установчі документи управління);</a:t>
            </a:r>
          </a:p>
          <a:p>
            <a:r>
              <a:rPr lang="uk-UA" sz="1500" dirty="0"/>
              <a:t>- на виконання розпорядження голови ЛОДА від 11 травня 2019 року №450/0/5-19 ‘’Про проведення 7-ї державної інвентаризації радіоактивних відходів ’’проведено заходи по інвентаризації радіоактивних відходів на 19 суб’єктах господарювання міста.</a:t>
            </a:r>
          </a:p>
          <a:p>
            <a:r>
              <a:rPr lang="uk-UA" altLang="uk-UA" sz="3600" dirty="0" smtClean="0">
                <a:solidFill>
                  <a:srgbClr val="FF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   </a:t>
            </a:r>
            <a:r>
              <a:rPr lang="uk-UA" altLang="uk-UA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altLang="uk-UA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uk-UA" sz="2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16" cy="6858000"/>
          </a:xfrm>
          <a:prstGeom prst="rect">
            <a:avLst/>
          </a:prstGeom>
        </p:spPr>
      </p:pic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1346200" y="801664"/>
            <a:ext cx="10842716" cy="153888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marL="342900" indent="-342900" algn="ctr">
              <a:defRPr/>
            </a:pPr>
            <a:r>
              <a:rPr lang="uk-UA" altLang="ru-RU" sz="2000" b="1" dirty="0">
                <a:latin typeface="Arial" panose="020B0604020202020204" pitchFamily="34" charset="0"/>
              </a:rPr>
              <a:t>Фінансування </a:t>
            </a:r>
            <a:endParaRPr lang="uk-UA" altLang="ru-RU" sz="2000" b="1" dirty="0" smtClean="0">
              <a:latin typeface="Arial" panose="020B0604020202020204" pitchFamily="34" charset="0"/>
            </a:endParaRPr>
          </a:p>
          <a:p>
            <a:pPr marL="342900" indent="-342900" algn="ctr">
              <a:defRPr/>
            </a:pPr>
            <a:r>
              <a:rPr lang="uk-UA" sz="2000" dirty="0" smtClean="0">
                <a:latin typeface="Arial" panose="020B0604020202020204" pitchFamily="34" charset="0"/>
              </a:rPr>
              <a:t>Фінансова </a:t>
            </a:r>
            <a:r>
              <a:rPr lang="uk-UA" sz="2000" dirty="0">
                <a:latin typeface="Arial" panose="020B0604020202020204" pitchFamily="34" charset="0"/>
              </a:rPr>
              <a:t>діяльність управління у </a:t>
            </a:r>
            <a:r>
              <a:rPr lang="uk-UA" sz="2000" dirty="0" smtClean="0">
                <a:latin typeface="Arial" panose="020B0604020202020204" pitchFamily="34" charset="0"/>
              </a:rPr>
              <a:t>2019 </a:t>
            </a:r>
            <a:r>
              <a:rPr lang="uk-UA" sz="2000" dirty="0">
                <a:latin typeface="Arial" panose="020B0604020202020204" pitchFamily="34" charset="0"/>
              </a:rPr>
              <a:t>році здійснювалась </a:t>
            </a:r>
            <a:endParaRPr lang="uk-UA" sz="2000" dirty="0" smtClean="0">
              <a:latin typeface="Arial" panose="020B0604020202020204" pitchFamily="34" charset="0"/>
            </a:endParaRPr>
          </a:p>
          <a:p>
            <a:pPr marL="342900" indent="-342900" algn="ctr">
              <a:defRPr/>
            </a:pPr>
            <a:r>
              <a:rPr lang="uk-UA" sz="2000" dirty="0" smtClean="0">
                <a:latin typeface="Arial" panose="020B0604020202020204" pitchFamily="34" charset="0"/>
              </a:rPr>
              <a:t>в </a:t>
            </a:r>
            <a:r>
              <a:rPr lang="uk-UA" sz="2000" dirty="0">
                <a:latin typeface="Arial" panose="020B0604020202020204" pitchFamily="34" charset="0"/>
              </a:rPr>
              <a:t>межах затвердженого кошторису.</a:t>
            </a:r>
          </a:p>
          <a:p>
            <a:pPr>
              <a:defRPr/>
            </a:pPr>
            <a:endParaRPr lang="uk-UA" dirty="0">
              <a:latin typeface="Arial" panose="020B0604020202020204" pitchFamily="34" charset="0"/>
            </a:endParaRPr>
          </a:p>
          <a:p>
            <a:pPr>
              <a:defRPr/>
            </a:pPr>
            <a:r>
              <a:rPr lang="uk-UA" sz="1600" dirty="0">
                <a:latin typeface="Arial" panose="020B0604020202020204" pitchFamily="34" charset="0"/>
              </a:rPr>
              <a:t>	</a:t>
            </a:r>
            <a:endParaRPr lang="ru-RU" altLang="ru-RU" sz="1600" dirty="0">
              <a:latin typeface="Arial" panose="020B0604020202020204" pitchFamily="34" charset="0"/>
            </a:endParaRPr>
          </a:p>
        </p:txBody>
      </p:sp>
      <p:sp>
        <p:nvSpPr>
          <p:cNvPr id="4" name="Прямоугольник 1"/>
          <p:cNvSpPr/>
          <p:nvPr/>
        </p:nvSpPr>
        <p:spPr>
          <a:xfrm>
            <a:off x="1741118" y="2277565"/>
            <a:ext cx="9995769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/>
            <a:r>
              <a:rPr lang="uk-UA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uk-UA" sz="2000" dirty="0">
                <a:latin typeface="Arial" panose="020B0604020202020204" pitchFamily="34" charset="0"/>
                <a:cs typeface="Arial" panose="020B0604020202020204" pitchFamily="34" charset="0"/>
              </a:rPr>
              <a:t>Заробітна плата + нарахування на оплату праці	- 3523195 грн. </a:t>
            </a:r>
          </a:p>
          <a:p>
            <a:pPr eaLnBrk="0" fontAlgn="base" hangingPunct="0"/>
            <a:r>
              <a:rPr lang="uk-UA" sz="2000" dirty="0">
                <a:latin typeface="Arial" panose="020B0604020202020204" pitchFamily="34" charset="0"/>
                <a:cs typeface="Arial" panose="020B0604020202020204" pitchFamily="34" charset="0"/>
              </a:rPr>
              <a:t>- Видатки на забезпечення діяльності		</a:t>
            </a:r>
            <a:r>
              <a:rPr lang="uk-UA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- </a:t>
            </a:r>
            <a:r>
              <a:rPr lang="uk-UA" sz="2000" dirty="0">
                <a:latin typeface="Arial" panose="020B0604020202020204" pitchFamily="34" charset="0"/>
                <a:cs typeface="Arial" panose="020B0604020202020204" pitchFamily="34" charset="0"/>
              </a:rPr>
              <a:t>683913 грн.</a:t>
            </a:r>
          </a:p>
          <a:p>
            <a:pPr eaLnBrk="0" fontAlgn="base" hangingPunct="0"/>
            <a:r>
              <a:rPr lang="uk-UA" sz="2000" dirty="0">
                <a:latin typeface="Arial" panose="020B0604020202020204" pitchFamily="34" charset="0"/>
                <a:cs typeface="Arial" panose="020B0604020202020204" pitchFamily="34" charset="0"/>
              </a:rPr>
              <a:t>- Оплата комунальних послуг             		</a:t>
            </a:r>
            <a:r>
              <a:rPr lang="uk-UA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- </a:t>
            </a:r>
            <a:r>
              <a:rPr lang="uk-UA" sz="2000" dirty="0">
                <a:latin typeface="Arial" panose="020B0604020202020204" pitchFamily="34" charset="0"/>
                <a:cs typeface="Arial" panose="020B0604020202020204" pitchFamily="34" charset="0"/>
              </a:rPr>
              <a:t>359151 грн.</a:t>
            </a:r>
          </a:p>
          <a:p>
            <a:pPr eaLnBrk="0" fontAlgn="base" hangingPunct="0"/>
            <a:r>
              <a:rPr lang="uk-UA" sz="2000" dirty="0">
                <a:latin typeface="Arial" panose="020B0604020202020204" pitchFamily="34" charset="0"/>
                <a:cs typeface="Arial" panose="020B0604020202020204" pitchFamily="34" charset="0"/>
              </a:rPr>
              <a:t>- Видатки на утримання об’єкту "Льодосховище"</a:t>
            </a:r>
          </a:p>
          <a:p>
            <a:pPr eaLnBrk="0" fontAlgn="base" hangingPunct="0"/>
            <a:r>
              <a:rPr lang="uk-UA" sz="2000" dirty="0">
                <a:latin typeface="Arial" panose="020B0604020202020204" pitchFamily="34" charset="0"/>
                <a:cs typeface="Arial" panose="020B0604020202020204" pitchFamily="34" charset="0"/>
              </a:rPr>
              <a:t>(прибирання, обслуговування інженерних </a:t>
            </a:r>
          </a:p>
          <a:p>
            <a:pPr eaLnBrk="0" fontAlgn="base" hangingPunct="0"/>
            <a:r>
              <a:rPr lang="uk-UA" sz="2000" dirty="0">
                <a:latin typeface="Arial" panose="020B0604020202020204" pitchFamily="34" charset="0"/>
                <a:cs typeface="Arial" panose="020B0604020202020204" pitchFamily="34" charset="0"/>
              </a:rPr>
              <a:t>мереж, обслуговування паливної, зв’язку і </a:t>
            </a:r>
          </a:p>
          <a:p>
            <a:pPr eaLnBrk="0" fontAlgn="base" hangingPunct="0"/>
            <a:r>
              <a:rPr lang="uk-UA" sz="2000" dirty="0">
                <a:latin typeface="Arial" panose="020B0604020202020204" pitchFamily="34" charset="0"/>
                <a:cs typeface="Arial" panose="020B0604020202020204" pitchFamily="34" charset="0"/>
              </a:rPr>
              <a:t>оповіщення, система </a:t>
            </a:r>
            <a:r>
              <a:rPr lang="uk-UA" sz="2000" dirty="0" err="1">
                <a:latin typeface="Arial" panose="020B0604020202020204" pitchFamily="34" charset="0"/>
                <a:cs typeface="Arial" panose="020B0604020202020204" pitchFamily="34" charset="0"/>
              </a:rPr>
              <a:t>відеонагляду</a:t>
            </a:r>
            <a:r>
              <a:rPr lang="uk-UA" sz="2000" dirty="0">
                <a:latin typeface="Arial" panose="020B0604020202020204" pitchFamily="34" charset="0"/>
                <a:cs typeface="Arial" panose="020B0604020202020204" pitchFamily="34" charset="0"/>
              </a:rPr>
              <a:t>)	   	</a:t>
            </a:r>
            <a:r>
              <a:rPr lang="uk-UA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- </a:t>
            </a:r>
            <a:r>
              <a:rPr lang="uk-UA" sz="2000" dirty="0">
                <a:latin typeface="Arial" panose="020B0604020202020204" pitchFamily="34" charset="0"/>
                <a:cs typeface="Arial" panose="020B0604020202020204" pitchFamily="34" charset="0"/>
              </a:rPr>
              <a:t>498 272 грн.		</a:t>
            </a:r>
          </a:p>
          <a:p>
            <a:pPr eaLnBrk="0" fontAlgn="base" hangingPunct="0"/>
            <a:r>
              <a:rPr lang="uk-UA" sz="2000" dirty="0">
                <a:latin typeface="Arial" panose="020B0604020202020204" pitchFamily="34" charset="0"/>
                <a:cs typeface="Arial" panose="020B0604020202020204" pitchFamily="34" charset="0"/>
              </a:rPr>
              <a:t>- Капітальний ремонт об’єкту ‘’Льодосховище’’</a:t>
            </a:r>
          </a:p>
          <a:p>
            <a:pPr eaLnBrk="0" fontAlgn="base" hangingPunct="0"/>
            <a:r>
              <a:rPr lang="uk-UA" sz="2000" dirty="0">
                <a:latin typeface="Arial" panose="020B0604020202020204" pitchFamily="34" charset="0"/>
                <a:cs typeface="Arial" panose="020B0604020202020204" pitchFamily="34" charset="0"/>
              </a:rPr>
              <a:t>(ремонт системи опалення, системи вентиляції, </a:t>
            </a:r>
          </a:p>
          <a:p>
            <a:pPr eaLnBrk="0" fontAlgn="base" hangingPunct="0"/>
            <a:r>
              <a:rPr lang="uk-UA" sz="2000" dirty="0">
                <a:latin typeface="Arial" panose="020B0604020202020204" pitchFamily="34" charset="0"/>
                <a:cs typeface="Arial" panose="020B0604020202020204" pitchFamily="34" charset="0"/>
              </a:rPr>
              <a:t>встановлення дизель-генераторів)                 	</a:t>
            </a:r>
            <a:r>
              <a:rPr lang="uk-UA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- </a:t>
            </a:r>
            <a:r>
              <a:rPr lang="uk-UA" sz="2000" dirty="0">
                <a:latin typeface="Arial" panose="020B0604020202020204" pitchFamily="34" charset="0"/>
                <a:cs typeface="Arial" panose="020B0604020202020204" pitchFamily="34" charset="0"/>
              </a:rPr>
              <a:t>3 573 757 грн. </a:t>
            </a:r>
          </a:p>
          <a:p>
            <a:pPr eaLnBrk="0" fontAlgn="base" hangingPunct="0"/>
            <a:r>
              <a:rPr lang="uk-UA" sz="2000" dirty="0">
                <a:latin typeface="Arial" panose="020B0604020202020204" pitchFamily="34" charset="0"/>
                <a:cs typeface="Arial" panose="020B0604020202020204" pitchFamily="34" charset="0"/>
              </a:rPr>
              <a:t>Кредиторська заборгованість                           </a:t>
            </a:r>
            <a:r>
              <a:rPr lang="uk-UA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	- </a:t>
            </a:r>
            <a:r>
              <a:rPr lang="uk-UA" sz="2000" dirty="0">
                <a:latin typeface="Arial" panose="020B0604020202020204" pitchFamily="34" charset="0"/>
                <a:cs typeface="Arial" panose="020B0604020202020204" pitchFamily="34" charset="0"/>
              </a:rPr>
              <a:t>відсутня.	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9735"/>
          </a:xfrm>
          <a:prstGeom prst="rect">
            <a:avLst/>
          </a:prstGeom>
        </p:spPr>
      </p:pic>
      <p:sp>
        <p:nvSpPr>
          <p:cNvPr id="8" name="Прямокутник 2"/>
          <p:cNvSpPr>
            <a:spLocks noChangeArrowheads="1"/>
          </p:cNvSpPr>
          <p:nvPr/>
        </p:nvSpPr>
        <p:spPr bwMode="auto">
          <a:xfrm>
            <a:off x="5486399" y="81794"/>
            <a:ext cx="564923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uk-UA" altLang="uk-UA" sz="2400" b="1" dirty="0" smtClean="0">
                <a:latin typeface="Arial" panose="020B0604020202020204" pitchFamily="34" charset="0"/>
              </a:rPr>
              <a:t>Основні</a:t>
            </a:r>
            <a:r>
              <a:rPr lang="uk-UA" altLang="uk-UA" sz="2800" b="1" dirty="0" smtClean="0">
                <a:latin typeface="Arial" panose="020B0604020202020204" pitchFamily="34" charset="0"/>
              </a:rPr>
              <a:t> </a:t>
            </a:r>
            <a:r>
              <a:rPr lang="uk-UA" altLang="uk-UA" sz="2800" b="1" dirty="0">
                <a:latin typeface="Arial" panose="020B0604020202020204" pitchFamily="34" charset="0"/>
              </a:rPr>
              <a:t>завдання на  2020 рік </a:t>
            </a:r>
            <a:r>
              <a:rPr lang="uk-UA" altLang="uk-UA" sz="2800" dirty="0"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9" name="Прямокутник 1"/>
          <p:cNvSpPr>
            <a:spLocks noChangeArrowheads="1"/>
          </p:cNvSpPr>
          <p:nvPr/>
        </p:nvSpPr>
        <p:spPr bwMode="auto">
          <a:xfrm>
            <a:off x="4631606" y="705222"/>
            <a:ext cx="7560394" cy="537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spcAft>
                <a:spcPts val="0"/>
              </a:spcAft>
              <a:buFont typeface="Symbol" panose="05050102010706020507" pitchFamily="18" charset="2"/>
              <a:buChar char=""/>
              <a:defRPr/>
            </a:pPr>
            <a:r>
              <a:rPr lang="uk-UA" sz="1500" b="1" dirty="0">
                <a:latin typeface="Arial" panose="020B0604020202020204" pitchFamily="34" charset="0"/>
                <a:ea typeface="Calibri" panose="020F0502020204030204" pitchFamily="34" charset="0"/>
              </a:rPr>
              <a:t>Головним завданням</a:t>
            </a:r>
            <a:r>
              <a:rPr lang="uk-UA" sz="1500" dirty="0">
                <a:latin typeface="Arial" panose="020B0604020202020204" pitchFamily="34" charset="0"/>
                <a:ea typeface="Calibri" panose="020F0502020204030204" pitchFamily="34" charset="0"/>
              </a:rPr>
              <a:t> цивільного захисту вважати  реалізацію державної політики, спрямованої на забезпечення безпеки та захисту населення і територій, матеріальних і культурних цінностей та довкілля від надзвичайних ситуацій техногенного та природного характеру в мирний час та в особливий період;</a:t>
            </a:r>
            <a:r>
              <a:rPr lang="uk-UA" sz="1500" dirty="0">
                <a:highlight>
                  <a:srgbClr val="FFFF00"/>
                </a:highlight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endParaRPr lang="uk-UA" sz="15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  <a:buFont typeface="Symbol" panose="05050102010706020507" pitchFamily="18" charset="2"/>
              <a:buChar char=""/>
              <a:defRPr/>
            </a:pPr>
            <a:r>
              <a:rPr lang="uk-UA" sz="1500" dirty="0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Коригування Плану цивільного захисту міста Львова на особливий період, планів цивільного захисту районів міста Львова на особливий період;</a:t>
            </a:r>
            <a:endParaRPr lang="uk-UA" sz="15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  <a:buFont typeface="Symbol" panose="05050102010706020507" pitchFamily="18" charset="2"/>
              <a:buChar char=""/>
              <a:defRPr/>
            </a:pPr>
            <a:r>
              <a:rPr lang="uk-UA" sz="1500" dirty="0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Завершення технічної інвентаризації захисних споруд цивільного захисту;</a:t>
            </a:r>
            <a:endParaRPr lang="uk-UA" sz="15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  <a:buFont typeface="Symbol" panose="05050102010706020507" pitchFamily="18" charset="2"/>
              <a:buChar char=""/>
              <a:defRPr/>
            </a:pPr>
            <a:r>
              <a:rPr lang="uk-UA" sz="1500" dirty="0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Приведення захисних споруд цивільного захисту в готовність до захисту населення від звичайних засобів ураження;</a:t>
            </a:r>
            <a:endParaRPr lang="uk-UA" sz="15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  <a:buFont typeface="Symbol" panose="05050102010706020507" pitchFamily="18" charset="2"/>
              <a:buChar char=""/>
              <a:defRPr/>
            </a:pPr>
            <a:r>
              <a:rPr lang="uk-UA" sz="1500" dirty="0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Подальше виконання програм з удосконалення системи оповіщення, створення матеріального резерву для ліквідації наслідків надзвичайних ситуацій, створення страхового фонду документації, забезпечення засобами ЗІС населення міста;</a:t>
            </a:r>
            <a:endParaRPr lang="uk-UA" sz="15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  <a:buFont typeface="Symbol" panose="05050102010706020507" pitchFamily="18" charset="2"/>
              <a:buChar char=""/>
              <a:defRPr/>
            </a:pPr>
            <a:r>
              <a:rPr lang="uk-UA" sz="1500" dirty="0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Організація контролю за виконанням заходів з попередження виникнення подій надзвичайного характеру на адміністративних територіях Львівської міської ради (контроль виконання заходів згідно технологічних карт);</a:t>
            </a:r>
            <a:endParaRPr lang="uk-UA" sz="15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  <a:buFont typeface="Symbol" panose="05050102010706020507" pitchFamily="18" charset="2"/>
              <a:buChar char=""/>
              <a:defRPr/>
            </a:pPr>
            <a:r>
              <a:rPr lang="uk-UA" sz="1500" dirty="0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Утримання об'єкту “Льодосховище” для використання за призначенням;</a:t>
            </a:r>
            <a:endParaRPr lang="uk-UA" sz="15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  <a:buFont typeface="Symbol" panose="05050102010706020507" pitchFamily="18" charset="2"/>
              <a:buChar char=""/>
              <a:defRPr/>
            </a:pPr>
            <a:r>
              <a:rPr lang="uk-UA" sz="1500" dirty="0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Усунення недоліків виявлених під час планової комплексної перевірки.</a:t>
            </a:r>
            <a:endParaRPr lang="uk-UA" sz="15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  <a:buFont typeface="Symbol" panose="05050102010706020507" pitchFamily="18" charset="2"/>
              <a:buChar char=""/>
              <a:defRPr/>
            </a:pPr>
            <a:r>
              <a:rPr lang="uk-UA" sz="1500" dirty="0" smtClean="0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Підготовка </a:t>
            </a:r>
            <a:r>
              <a:rPr lang="uk-UA" sz="1500" dirty="0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до контрольної </a:t>
            </a:r>
            <a:r>
              <a:rPr lang="uk-UA" sz="1500" dirty="0" smtClean="0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перевірки ГУ ДСНС у Львівській області.</a:t>
            </a:r>
            <a:endParaRPr lang="uk-UA" sz="15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algn="just">
              <a:spcAft>
                <a:spcPts val="0"/>
              </a:spcAft>
              <a:defRPr/>
            </a:pPr>
            <a:endParaRPr lang="uk-UA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3894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047444" y="4757171"/>
            <a:ext cx="39561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 smtClean="0"/>
              <a:t>Дякуємо за увагу</a:t>
            </a:r>
            <a:endParaRPr lang="uk-UA" sz="2000" b="1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381"/>
            <a:ext cx="12192000" cy="686168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648200" y="446149"/>
            <a:ext cx="7435770" cy="437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uk-UA" altLang="uk-UA" sz="2800" b="1" kern="0" dirty="0">
                <a:latin typeface="Arial" panose="020B0604020202020204" pitchFamily="34" charset="0"/>
                <a:cs typeface="Arial" panose="020B0604020202020204" pitchFamily="34" charset="0"/>
              </a:rPr>
              <a:t>На протязі року проведено уточнення</a:t>
            </a:r>
            <a:r>
              <a:rPr lang="ru-RU" altLang="uk-UA" sz="2800" b="1" kern="0" dirty="0">
                <a:latin typeface="Arial" panose="020B0604020202020204" pitchFamily="34" charset="0"/>
                <a:cs typeface="Arial" panose="020B0604020202020204" pitchFamily="34" charset="0"/>
              </a:rPr>
              <a:t>:  </a:t>
            </a:r>
          </a:p>
        </p:txBody>
      </p:sp>
      <p:sp>
        <p:nvSpPr>
          <p:cNvPr id="6" name="Овал 5"/>
          <p:cNvSpPr/>
          <p:nvPr/>
        </p:nvSpPr>
        <p:spPr>
          <a:xfrm>
            <a:off x="4033002" y="1106976"/>
            <a:ext cx="935916" cy="935916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dirty="0" smtClean="0"/>
              <a:t>1</a:t>
            </a:r>
            <a:endParaRPr lang="uk-UA" sz="3600" dirty="0"/>
          </a:p>
        </p:txBody>
      </p:sp>
      <p:sp>
        <p:nvSpPr>
          <p:cNvPr id="11" name="TextBox 10"/>
          <p:cNvSpPr txBox="1"/>
          <p:nvPr/>
        </p:nvSpPr>
        <p:spPr>
          <a:xfrm>
            <a:off x="4968919" y="1039562"/>
            <a:ext cx="711505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/>
            <a: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  <a:t>- Плану реагування на надзвичайні ситуації у м. Львові;</a:t>
            </a:r>
          </a:p>
          <a:p>
            <a:pPr eaLnBrk="0" fontAlgn="base" hangingPunct="0"/>
            <a: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  <a:t>- Плану евакуації населення у разі виникнення надзвичайних ситуацій;</a:t>
            </a:r>
          </a:p>
          <a:p>
            <a:pPr eaLnBrk="0" fontAlgn="base" hangingPunct="0"/>
            <a: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  <a:t>- План цивільного захисту м. Львова на особливий період;</a:t>
            </a:r>
          </a:p>
          <a:p>
            <a: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  <a:t>- Відпрацьовано розділ до Плану евакуації населення на особливий період «Заходи з приймання та розміщення евакуйованого населення у безпечних районах».</a:t>
            </a:r>
            <a:endParaRPr lang="uk-UA" b="1" spc="-60" dirty="0">
              <a:solidFill>
                <a:srgbClr val="110F1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4033002" y="3063240"/>
            <a:ext cx="935916" cy="851756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dirty="0" smtClean="0"/>
              <a:t>2</a:t>
            </a:r>
            <a:endParaRPr lang="uk-UA" sz="3600" dirty="0"/>
          </a:p>
        </p:txBody>
      </p:sp>
      <p:sp>
        <p:nvSpPr>
          <p:cNvPr id="13" name="Овал 12"/>
          <p:cNvSpPr/>
          <p:nvPr/>
        </p:nvSpPr>
        <p:spPr>
          <a:xfrm>
            <a:off x="4033000" y="4704796"/>
            <a:ext cx="935916" cy="935916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dirty="0" smtClean="0"/>
              <a:t>3</a:t>
            </a:r>
            <a:endParaRPr lang="uk-UA" sz="3600" dirty="0"/>
          </a:p>
        </p:txBody>
      </p:sp>
      <p:sp>
        <p:nvSpPr>
          <p:cNvPr id="2" name="Прямокутник 1"/>
          <p:cNvSpPr/>
          <p:nvPr/>
        </p:nvSpPr>
        <p:spPr>
          <a:xfrm>
            <a:off x="5022932" y="3109567"/>
            <a:ext cx="711505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uk-UA" dirty="0">
                <a:latin typeface="Arial" panose="020B0604020202020204" pitchFamily="34" charset="0"/>
                <a:ea typeface="Times New Roman" panose="02020603050405020304" pitchFamily="18" charset="0"/>
              </a:rPr>
              <a:t>Управлінням з питань надзвичайних ситуацій та цивільного захисту населення уточнено технологічні карти дій посадових осіб всіх рівнів з попередження виникнення та ліквідації аварійних ситуацій.</a:t>
            </a:r>
            <a:endParaRPr lang="uk-UA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Прямокутник 2"/>
          <p:cNvSpPr/>
          <p:nvPr/>
        </p:nvSpPr>
        <p:spPr>
          <a:xfrm>
            <a:off x="4968915" y="4348576"/>
            <a:ext cx="7115055" cy="16466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uk-UA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Виконання заходів розглядалось на засіданні міської комісії з питань ТЕБ і НС 6 разів. Управлінням організований контроль за виконанням заходів з попередження виникнення подій надзвичайного характеру посадовими особами всіх рівнів та проводиться інформування членів комісії.</a:t>
            </a:r>
          </a:p>
          <a:p>
            <a:pPr indent="457200" algn="just">
              <a:spcAft>
                <a:spcPts val="0"/>
              </a:spcAft>
            </a:pPr>
            <a:r>
              <a:rPr lang="uk-UA" sz="1100" dirty="0"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  <a:endParaRPr lang="uk-UA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9735"/>
          </a:xfrm>
          <a:prstGeom prst="rect">
            <a:avLst/>
          </a:prstGeom>
        </p:spPr>
      </p:pic>
      <p:graphicFrame>
        <p:nvGraphicFramePr>
          <p:cNvPr id="10" name="Диаграмма 9"/>
          <p:cNvGraphicFramePr/>
          <p:nvPr/>
        </p:nvGraphicFramePr>
        <p:xfrm>
          <a:off x="1871831" y="0"/>
          <a:ext cx="8561836" cy="39480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9" name="Диаграмма" r:id="rId4" imgW="7583170" imgH="3755390" progId="Excel.Chart.8">
                  <p:embed/>
                </p:oleObj>
              </mc:Choice>
              <mc:Fallback>
                <p:oleObj name="Диаграмма" r:id="rId4" imgW="7583170" imgH="3755390" progId="Excel.Chart.8">
                  <p:embed/>
                  <p:pic>
                    <p:nvPicPr>
                      <p:cNvPr id="0" name="Диаграмма 9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71831" y="0"/>
                        <a:ext cx="8561836" cy="394805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2193310" y="4115831"/>
            <a:ext cx="8240357" cy="2209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indent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/>
            <a:r>
              <a:rPr lang="uk-UA" altLang="uk-UA" sz="1600" dirty="0">
                <a:latin typeface="Arial" panose="020B0604020202020204" pitchFamily="34" charset="0"/>
                <a:cs typeface="Times New Roman" panose="02020603050405020304" pitchFamily="18" charset="0"/>
              </a:rPr>
              <a:t>У 2019 році  сталася </a:t>
            </a:r>
            <a:r>
              <a:rPr lang="uk-UA" altLang="uk-UA" sz="1600" b="1" dirty="0">
                <a:latin typeface="Arial" panose="020B0604020202020204" pitchFamily="34" charset="0"/>
                <a:cs typeface="Times New Roman" panose="02020603050405020304" pitchFamily="18" charset="0"/>
              </a:rPr>
              <a:t>1 надзвичайна ситуація</a:t>
            </a:r>
            <a:r>
              <a:rPr lang="uk-UA" altLang="uk-UA" sz="1600" dirty="0">
                <a:latin typeface="Arial" panose="020B0604020202020204" pitchFamily="34" charset="0"/>
                <a:cs typeface="Times New Roman" panose="02020603050405020304" pitchFamily="18" charset="0"/>
              </a:rPr>
              <a:t>, об’єктового рівня, (харчове отруєння відвідувачів  ресторану ‘’Червона рута’’, вул. </a:t>
            </a:r>
            <a:r>
              <a:rPr lang="uk-UA" altLang="uk-UA" sz="1600" dirty="0" err="1">
                <a:latin typeface="Arial" panose="020B0604020202020204" pitchFamily="34" charset="0"/>
                <a:cs typeface="Times New Roman" panose="02020603050405020304" pitchFamily="18" charset="0"/>
              </a:rPr>
              <a:t>Хуторівка</a:t>
            </a:r>
            <a:r>
              <a:rPr lang="uk-UA" altLang="uk-UA" sz="1600" dirty="0">
                <a:latin typeface="Arial" panose="020B0604020202020204" pitchFamily="34" charset="0"/>
                <a:cs typeface="Times New Roman" panose="02020603050405020304" pitchFamily="18" charset="0"/>
              </a:rPr>
              <a:t>, 26),</a:t>
            </a:r>
            <a:endParaRPr lang="uk-UA" altLang="uk-UA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uk-UA" altLang="uk-UA" sz="1600" dirty="0"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uk-UA" altLang="uk-UA" sz="1600" b="1" i="1" dirty="0">
                <a:latin typeface="Arial" panose="020B0604020202020204" pitchFamily="34" charset="0"/>
                <a:cs typeface="Times New Roman" panose="02020603050405020304" pitchFamily="18" charset="0"/>
              </a:rPr>
              <a:t>219 небезпечних події</a:t>
            </a:r>
            <a:r>
              <a:rPr lang="uk-UA" altLang="uk-UA" sz="1600" i="1" dirty="0">
                <a:latin typeface="Arial" panose="020B0604020202020204" pitchFamily="34" charset="0"/>
                <a:cs typeface="Times New Roman" panose="02020603050405020304" pitchFamily="18" charset="0"/>
              </a:rPr>
              <a:t> (наявність отруйних речовин понад ГДК – 7</a:t>
            </a:r>
            <a:r>
              <a:rPr lang="uk-UA" altLang="uk-UA" sz="1600" i="1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, пожежі </a:t>
            </a:r>
            <a:r>
              <a:rPr lang="uk-UA" altLang="uk-UA" sz="1600" i="1" dirty="0">
                <a:latin typeface="Arial" panose="020B0604020202020204" pitchFamily="34" charset="0"/>
                <a:cs typeface="Times New Roman" panose="02020603050405020304" pitchFamily="18" charset="0"/>
              </a:rPr>
              <a:t>– 37, нещасні випадки з людьми – 40, отруєння- 9, дорожньо-транспортні пригоди – 54, аварії на залізничних шляхах- 6, отруєння чадним газом – 64, інші – 2),</a:t>
            </a:r>
            <a:endParaRPr lang="uk-UA" altLang="uk-UA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uk-UA" altLang="uk-UA" sz="1600" i="1" dirty="0"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uk-UA" altLang="uk-UA" sz="1600" b="1" i="1" dirty="0">
                <a:latin typeface="Arial" panose="020B0604020202020204" pitchFamily="34" charset="0"/>
                <a:cs typeface="Times New Roman" panose="02020603050405020304" pitchFamily="18" charset="0"/>
              </a:rPr>
              <a:t>165 некласифікованих</a:t>
            </a:r>
            <a:r>
              <a:rPr lang="uk-UA" altLang="uk-UA" sz="1600" i="1" dirty="0"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uk-UA" altLang="uk-UA" sz="1600" b="1" i="1" dirty="0">
                <a:latin typeface="Arial" panose="020B0604020202020204" pitchFamily="34" charset="0"/>
                <a:cs typeface="Times New Roman" panose="02020603050405020304" pitchFamily="18" charset="0"/>
              </a:rPr>
              <a:t>подій </a:t>
            </a:r>
            <a:r>
              <a:rPr lang="uk-UA" altLang="uk-UA" sz="1600" i="1" dirty="0">
                <a:latin typeface="Arial" panose="020B0604020202020204" pitchFamily="34" charset="0"/>
                <a:cs typeface="Times New Roman" panose="02020603050405020304" pitchFamily="18" charset="0"/>
              </a:rPr>
              <a:t>(замінування-110, застарілі боєприпаси- 55). </a:t>
            </a:r>
            <a:endParaRPr lang="uk-UA" altLang="uk-UA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uk-UA" altLang="uk-UA" sz="1600" i="1" dirty="0">
                <a:latin typeface="Arial" panose="020B0604020202020204" pitchFamily="34" charset="0"/>
                <a:cs typeface="Times New Roman" panose="02020603050405020304" pitchFamily="18" charset="0"/>
              </a:rPr>
              <a:t>Внаслідок небезпечних подій з</a:t>
            </a:r>
            <a:r>
              <a:rPr lang="uk-UA" altLang="uk-UA" sz="1600" b="1" i="1" dirty="0">
                <a:latin typeface="Arial" panose="020B0604020202020204" pitchFamily="34" charset="0"/>
                <a:cs typeface="Times New Roman" panose="02020603050405020304" pitchFamily="18" charset="0"/>
              </a:rPr>
              <a:t>агинуло </a:t>
            </a:r>
            <a:r>
              <a:rPr lang="uk-UA" altLang="uk-UA" sz="1600" i="1" dirty="0">
                <a:latin typeface="Arial" panose="020B0604020202020204" pitchFamily="34" charset="0"/>
                <a:cs typeface="Times New Roman" panose="02020603050405020304" pitchFamily="18" charset="0"/>
              </a:rPr>
              <a:t>62 особи, з них 3 дитини, </a:t>
            </a:r>
            <a:r>
              <a:rPr lang="uk-UA" altLang="uk-UA" sz="1600" b="1" i="1" dirty="0">
                <a:latin typeface="Arial" panose="020B0604020202020204" pitchFamily="34" charset="0"/>
                <a:cs typeface="Times New Roman" panose="02020603050405020304" pitchFamily="18" charset="0"/>
              </a:rPr>
              <a:t>потерпіло </a:t>
            </a:r>
            <a:r>
              <a:rPr lang="uk-UA" altLang="uk-UA" sz="1600" i="1" dirty="0">
                <a:latin typeface="Arial" panose="020B0604020202020204" pitchFamily="34" charset="0"/>
                <a:cs typeface="Times New Roman" panose="02020603050405020304" pitchFamily="18" charset="0"/>
              </a:rPr>
              <a:t>337 осіб, з них 99 дітей. </a:t>
            </a:r>
            <a:endParaRPr lang="uk-UA" altLang="uk-UA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8183" y="-182880"/>
            <a:ext cx="12192000" cy="6859735"/>
          </a:xfrm>
          <a:prstGeom prst="rect">
            <a:avLst/>
          </a:prstGeom>
        </p:spPr>
      </p:pic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4683729" y="317421"/>
            <a:ext cx="705008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indent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indent="0" algn="just" eaLnBrk="0" fontAlgn="base" hangingPunct="0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uk-UA" altLang="uk-UA" sz="1600" dirty="0" smtClean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	У </a:t>
            </a:r>
            <a:r>
              <a:rPr lang="uk-UA" altLang="uk-UA" sz="1600" dirty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порівнянні з 2018 роком, загальна кількість подій небезпечного характеру </a:t>
            </a:r>
            <a:r>
              <a:rPr lang="uk-UA" altLang="uk-UA" sz="1600" dirty="0">
                <a:solidFill>
                  <a:prstClr val="black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збільшилась на 8 %: 311 – у 2018 р. і 384 – у 2019 р., в основному за рахунок збільшення кількості замінувань.</a:t>
            </a:r>
            <a:endParaRPr lang="uk-UA" altLang="uk-UA" sz="1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indent="0" algn="just" eaLnBrk="0" fontAlgn="base" hangingPunct="0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uk-UA" altLang="uk-UA" sz="1600" dirty="0">
                <a:solidFill>
                  <a:prstClr val="black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Обліковано 1 надзвичайна ситуація (в попередньому 2018 році було обліковано 2 надзвичайні ситуації ).</a:t>
            </a:r>
            <a:endParaRPr lang="uk-UA" altLang="uk-UA" sz="1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4258" y="1855462"/>
            <a:ext cx="5553313" cy="3687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17"/>
            <a:ext cx="12192000" cy="6858217"/>
          </a:xfrm>
          <a:prstGeom prst="rect">
            <a:avLst/>
          </a:prstGeom>
        </p:spPr>
      </p:pic>
      <p:sp>
        <p:nvSpPr>
          <p:cNvPr id="6" name="Rectangle 44"/>
          <p:cNvSpPr>
            <a:spLocks noChangeArrowheads="1"/>
          </p:cNvSpPr>
          <p:nvPr/>
        </p:nvSpPr>
        <p:spPr bwMode="auto">
          <a:xfrm>
            <a:off x="4653916" y="0"/>
            <a:ext cx="77057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indent="4508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uk-UA" altLang="uk-UA" sz="1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 розрізі територіального розподілу міста надзвичайні ситуації, небезпечні та некласифіковані події ставались наступним чином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4653915" y="679042"/>
          <a:ext cx="7437680" cy="5165911"/>
        </p:xfrm>
        <a:graphic>
          <a:graphicData uri="http://schemas.openxmlformats.org/drawingml/2006/table">
            <a:tbl>
              <a:tblPr/>
              <a:tblGrid>
                <a:gridCol w="15184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921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852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9598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7146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0211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7219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81998">
                <a:tc gridSpan="7"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uk-UA" altLang="uk-UA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Надзвичайні ситуації</a:t>
                      </a:r>
                      <a:endParaRPr kumimoji="0" lang="uk-UA" altLang="uk-UA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299" marR="5129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3996"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uk-UA" altLang="uk-UA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kumimoji="0" lang="uk-UA" altLang="uk-UA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299" marR="5129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uk-UA" altLang="uk-UA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Галицький</a:t>
                      </a:r>
                      <a:endParaRPr kumimoji="0" lang="uk-UA" altLang="uk-UA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299" marR="5129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uk-UA" altLang="uk-UA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Залізничний</a:t>
                      </a:r>
                      <a:endParaRPr kumimoji="0" lang="uk-UA" altLang="uk-UA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299" marR="5129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uk-UA" altLang="uk-UA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Личаківський</a:t>
                      </a:r>
                      <a:endParaRPr kumimoji="0" lang="uk-UA" altLang="uk-UA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299" marR="5129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uk-UA" altLang="uk-UA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Сихівський</a:t>
                      </a:r>
                      <a:endParaRPr kumimoji="0" lang="uk-UA" altLang="uk-UA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299" marR="5129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uk-UA" altLang="uk-UA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Франківський</a:t>
                      </a:r>
                      <a:endParaRPr kumimoji="0" lang="uk-UA" altLang="uk-UA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299" marR="5129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uk-UA" altLang="uk-UA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Шевченківський</a:t>
                      </a:r>
                      <a:endParaRPr kumimoji="0" lang="uk-UA" altLang="uk-UA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299" marR="5129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7815"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2968625" algn="r"/>
                        </a:tabLst>
                        <a:defRPr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2968625" algn="r"/>
                        </a:tabLst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2968625" algn="r"/>
                        </a:tabLst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2968625" algn="r"/>
                        </a:tabLst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2968625" algn="r"/>
                        </a:tabLst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2968625" algn="r"/>
                        </a:tabLst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2968625" algn="r"/>
                        </a:tabLst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2968625" algn="r"/>
                        </a:tabLst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2968625" algn="r"/>
                        </a:tabLst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r"/>
                        </a:tabLst>
                      </a:pPr>
                      <a:r>
                        <a:rPr kumimoji="0" lang="uk-UA" altLang="uk-UA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Всього:                                                  1</a:t>
                      </a:r>
                      <a:endParaRPr kumimoji="0" lang="uk-UA" altLang="uk-UA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299" marR="5129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uk-UA" altLang="uk-UA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uk-UA" altLang="uk-UA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299" marR="5129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uk-UA" altLang="uk-UA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uk-UA" altLang="uk-UA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299" marR="5129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uk-UA" altLang="uk-UA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uk-UA" altLang="uk-UA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299" marR="5129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uk-UA" altLang="uk-UA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kumimoji="0" lang="uk-UA" altLang="uk-UA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299" marR="5129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uk-UA" altLang="uk-UA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uk-UA" altLang="uk-UA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299" marR="5129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uk-UA" altLang="uk-UA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uk-UA" altLang="uk-UA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299" marR="5129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8907">
                <a:tc gridSpan="7"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uk-UA" altLang="uk-UA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Некласифіковані події</a:t>
                      </a:r>
                      <a:endParaRPr kumimoji="0" lang="uk-UA" altLang="uk-UA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299" marR="5129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7815"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uk-UA" altLang="uk-UA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Повідомлення про замінування</a:t>
                      </a:r>
                      <a:endParaRPr kumimoji="0" lang="uk-UA" altLang="uk-UA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299" marR="5129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uk-UA" alt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34</a:t>
                      </a:r>
                      <a:endParaRPr kumimoji="0" lang="uk-UA" altLang="uk-UA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299" marR="5129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uk-UA" alt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37</a:t>
                      </a:r>
                      <a:endParaRPr kumimoji="0" lang="uk-UA" altLang="uk-UA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299" marR="5129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uk-UA" alt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14</a:t>
                      </a:r>
                      <a:endParaRPr kumimoji="0" lang="uk-UA" altLang="uk-UA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299" marR="5129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uk-UA" alt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endParaRPr kumimoji="0" lang="uk-UA" altLang="uk-UA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299" marR="5129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uk-UA" alt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endParaRPr kumimoji="0" lang="uk-UA" altLang="uk-UA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299" marR="5129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uk-UA" alt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13</a:t>
                      </a:r>
                      <a:endParaRPr kumimoji="0" lang="uk-UA" altLang="uk-UA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299" marR="5129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9204"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uk-UA" altLang="uk-UA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Виявлення застарілих боєприпасів</a:t>
                      </a:r>
                      <a:endParaRPr kumimoji="0" lang="uk-UA" altLang="uk-UA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299" marR="5129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uk-UA" alt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kumimoji="0" lang="uk-UA" altLang="uk-UA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299" marR="5129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uk-UA" alt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kumimoji="0" lang="uk-UA" altLang="uk-UA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299" marR="5129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uk-UA" alt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8</a:t>
                      </a:r>
                      <a:endParaRPr kumimoji="0" lang="uk-UA" altLang="uk-UA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299" marR="5129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uk-UA" alt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kumimoji="0" lang="uk-UA" altLang="uk-UA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299" marR="5129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uk-UA" alt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endParaRPr kumimoji="0" lang="uk-UA" altLang="uk-UA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299" marR="5129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uk-UA" alt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28</a:t>
                      </a:r>
                      <a:endParaRPr kumimoji="0" lang="uk-UA" altLang="uk-UA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299" marR="5129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7815"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uk-UA" altLang="uk-UA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Всього:                                              </a:t>
                      </a:r>
                      <a:r>
                        <a:rPr kumimoji="0" lang="ru-RU" altLang="uk-UA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r>
                        <a:rPr kumimoji="0" lang="en-US" altLang="uk-UA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  <a:r>
                        <a:rPr kumimoji="0" lang="ru-RU" altLang="uk-UA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  <a:endParaRPr kumimoji="0" lang="uk-UA" altLang="uk-UA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299" marR="5129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uk-UA" altLang="uk-UA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38</a:t>
                      </a:r>
                      <a:endParaRPr kumimoji="0" lang="uk-UA" altLang="uk-UA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299" marR="5129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uk-UA" altLang="uk-UA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41</a:t>
                      </a:r>
                      <a:endParaRPr kumimoji="0" lang="uk-UA" altLang="uk-UA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299" marR="5129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uk-UA" altLang="uk-UA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22</a:t>
                      </a:r>
                      <a:endParaRPr kumimoji="0" lang="uk-UA" altLang="uk-UA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299" marR="5129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uk-UA" altLang="uk-UA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11</a:t>
                      </a:r>
                      <a:endParaRPr kumimoji="0" lang="uk-UA" altLang="uk-UA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299" marR="5129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uk-UA" altLang="uk-UA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12</a:t>
                      </a:r>
                      <a:endParaRPr kumimoji="0" lang="uk-UA" altLang="uk-UA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299" marR="5129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uk-UA" altLang="uk-UA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41</a:t>
                      </a:r>
                      <a:endParaRPr kumimoji="0" lang="uk-UA" altLang="uk-UA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299" marR="5129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65453">
                <a:tc gridSpan="7"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uk-UA" altLang="uk-UA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Інші події</a:t>
                      </a:r>
                      <a:endParaRPr kumimoji="0" lang="uk-UA" altLang="uk-UA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299" marR="5129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97815"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uk-UA" altLang="uk-UA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Дорожньо-транспортна пригода</a:t>
                      </a:r>
                      <a:endParaRPr kumimoji="0" lang="uk-UA" altLang="uk-UA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299" marR="5129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uk-UA" alt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endParaRPr kumimoji="0" lang="uk-UA" altLang="uk-UA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299" marR="5129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uk-UA" alt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9</a:t>
                      </a:r>
                      <a:endParaRPr kumimoji="0" lang="uk-UA" altLang="uk-UA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299" marR="5129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uk-UA" alt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9</a:t>
                      </a:r>
                      <a:endParaRPr kumimoji="0" lang="uk-UA" altLang="uk-UA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299" marR="5129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uk-UA" alt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10</a:t>
                      </a:r>
                      <a:endParaRPr kumimoji="0" lang="uk-UA" altLang="uk-UA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299" marR="5129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uk-UA" alt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7</a:t>
                      </a:r>
                      <a:endParaRPr kumimoji="0" lang="uk-UA" altLang="uk-UA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299" marR="5129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uk-UA" alt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13</a:t>
                      </a:r>
                      <a:endParaRPr kumimoji="0" lang="uk-UA" altLang="uk-UA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299" marR="5129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97815"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uk-UA" altLang="uk-UA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Аварії на залізничних шляхах</a:t>
                      </a:r>
                      <a:endParaRPr kumimoji="0" lang="uk-UA" altLang="uk-UA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299" marR="5129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uk-UA" alt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uk-UA" altLang="uk-UA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299" marR="5129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uk-UA" alt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kumimoji="0" lang="uk-UA" altLang="uk-UA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299" marR="5129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uk-UA" alt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kumimoji="0" lang="uk-UA" altLang="uk-UA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299" marR="5129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uk-UA" alt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kumimoji="0" lang="uk-UA" altLang="uk-UA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299" marR="5129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uk-UA" alt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kumimoji="0" lang="uk-UA" altLang="uk-UA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299" marR="5129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uk-UA" alt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kumimoji="0" lang="uk-UA" altLang="uk-UA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299" marR="5129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48907"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uk-UA" altLang="uk-UA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Пожежі, вибухи</a:t>
                      </a:r>
                      <a:endParaRPr kumimoji="0" lang="uk-UA" altLang="uk-UA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299" marR="5129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uk-UA" alt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9</a:t>
                      </a:r>
                      <a:endParaRPr kumimoji="0" lang="uk-UA" altLang="uk-UA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299" marR="5129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uk-UA" alt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endParaRPr kumimoji="0" lang="uk-UA" altLang="uk-UA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299" marR="5129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uk-UA" alt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endParaRPr kumimoji="0" lang="uk-UA" altLang="uk-UA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299" marR="5129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uk-UA" alt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kumimoji="0" lang="uk-UA" altLang="uk-UA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299" marR="5129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uk-UA" alt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endParaRPr kumimoji="0" lang="uk-UA" altLang="uk-UA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299" marR="5129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uk-UA" alt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8</a:t>
                      </a:r>
                      <a:endParaRPr kumimoji="0" lang="uk-UA" altLang="uk-UA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299" marR="5129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97815"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uk-UA" altLang="uk-UA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Нещасні випадки з людьми</a:t>
                      </a:r>
                      <a:endParaRPr kumimoji="0" lang="uk-UA" altLang="uk-UA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299" marR="5129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uk-UA" alt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7</a:t>
                      </a:r>
                      <a:endParaRPr kumimoji="0" lang="uk-UA" altLang="uk-UA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299" marR="5129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uk-UA" alt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kumimoji="0" lang="uk-UA" altLang="uk-UA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299" marR="5129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uk-UA" alt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kumimoji="0" lang="uk-UA" altLang="uk-UA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299" marR="5129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uk-UA" alt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endParaRPr kumimoji="0" lang="uk-UA" altLang="uk-UA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299" marR="5129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uk-UA" alt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7</a:t>
                      </a:r>
                      <a:endParaRPr kumimoji="0" lang="uk-UA" altLang="uk-UA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299" marR="5129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uk-UA" alt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10</a:t>
                      </a:r>
                      <a:endParaRPr kumimoji="0" lang="uk-UA" altLang="uk-UA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299" marR="5129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562833"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uk-UA" altLang="uk-UA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Розлив(отруєння)ртуті наявн.отр.реч.понад ГДК</a:t>
                      </a:r>
                      <a:endParaRPr kumimoji="0" lang="uk-UA" altLang="uk-UA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299" marR="5129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uk-UA" alt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kumimoji="0" lang="uk-UA" altLang="uk-UA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299" marR="5129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uk-UA" alt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kumimoji="0" lang="uk-UA" altLang="uk-UA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299" marR="5129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uk-UA" alt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kumimoji="0" lang="uk-UA" altLang="uk-UA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299" marR="5129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uk-UA" alt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kumimoji="0" lang="uk-UA" altLang="uk-UA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299" marR="5129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uk-UA" alt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kumimoji="0" lang="uk-UA" altLang="uk-UA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299" marR="5129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uk-UA" alt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kumimoji="0" lang="uk-UA" altLang="uk-UA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299" marR="5129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48907"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uk-UA" altLang="uk-UA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Отруєння</a:t>
                      </a:r>
                      <a:endParaRPr kumimoji="0" lang="uk-UA" altLang="uk-UA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299" marR="5129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uk-UA" alt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kumimoji="0" lang="uk-UA" altLang="uk-UA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299" marR="5129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uk-UA" alt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kumimoji="0" lang="uk-UA" altLang="uk-UA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299" marR="5129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uk-UA" alt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uk-UA" altLang="uk-UA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299" marR="5129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uk-UA" alt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kumimoji="0" lang="uk-UA" altLang="uk-UA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299" marR="5129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uk-UA" alt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uk-UA" altLang="uk-UA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299" marR="5129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uk-UA" alt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kumimoji="0" lang="uk-UA" altLang="uk-UA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299" marR="5129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75576"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uk-UA" altLang="uk-UA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Отруєння чадним газом</a:t>
                      </a:r>
                      <a:endParaRPr kumimoji="0" lang="uk-UA" altLang="uk-UA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299" marR="5129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uk-UA" alt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19</a:t>
                      </a:r>
                      <a:endParaRPr kumimoji="0" lang="uk-UA" altLang="uk-UA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299" marR="5129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uk-UA" alt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9</a:t>
                      </a:r>
                      <a:endParaRPr kumimoji="0" lang="uk-UA" altLang="uk-UA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299" marR="5129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uk-UA" alt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8</a:t>
                      </a:r>
                      <a:endParaRPr kumimoji="0" lang="uk-UA" altLang="uk-UA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299" marR="5129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uk-UA" alt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10</a:t>
                      </a:r>
                      <a:endParaRPr kumimoji="0" lang="uk-UA" altLang="uk-UA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299" marR="5129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uk-UA" alt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8</a:t>
                      </a:r>
                      <a:endParaRPr kumimoji="0" lang="uk-UA" altLang="uk-UA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299" marR="5129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uk-UA" alt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10</a:t>
                      </a:r>
                      <a:endParaRPr kumimoji="0" lang="uk-UA" altLang="uk-UA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299" marR="5129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97815"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uk-UA" altLang="uk-UA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Виявлення підозрілих предметів</a:t>
                      </a:r>
                      <a:endParaRPr kumimoji="0" lang="uk-UA" altLang="uk-UA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299" marR="5129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uk-UA" alt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uk-UA" altLang="uk-UA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299" marR="5129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uk-UA" alt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uk-UA" altLang="uk-UA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299" marR="5129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uk-UA" alt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uk-UA" altLang="uk-UA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299" marR="5129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uk-UA" alt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kumimoji="0" lang="uk-UA" altLang="uk-UA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299" marR="5129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uk-UA" alt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uk-UA" altLang="uk-UA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299" marR="5129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uk-UA" alt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uk-UA" altLang="uk-UA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299" marR="5129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48907"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uk-UA" altLang="uk-UA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Утоплення</a:t>
                      </a:r>
                      <a:endParaRPr kumimoji="0" lang="uk-UA" altLang="uk-UA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299" marR="5129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uk-UA" alt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uk-UA" altLang="uk-UA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299" marR="5129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uk-UA" alt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uk-UA" altLang="uk-UA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299" marR="5129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uk-UA" alt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uk-UA" altLang="uk-UA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299" marR="5129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uk-UA" alt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uk-UA" altLang="uk-UA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299" marR="5129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uk-UA" alt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uk-UA" altLang="uk-UA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299" marR="5129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uk-UA" alt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kumimoji="0" lang="uk-UA" altLang="uk-UA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299" marR="5129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97815"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uk-UA" altLang="uk-UA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Всього:                                              </a:t>
                      </a:r>
                      <a:r>
                        <a:rPr kumimoji="0" lang="ru-RU" altLang="uk-UA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219</a:t>
                      </a:r>
                      <a:endParaRPr kumimoji="0" lang="uk-UA" altLang="uk-UA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299" marR="5129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uk-UA" altLang="uk-UA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44</a:t>
                      </a:r>
                      <a:endParaRPr kumimoji="0" lang="uk-UA" altLang="uk-UA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299" marR="5129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uk-UA" altLang="uk-UA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34</a:t>
                      </a:r>
                      <a:endParaRPr kumimoji="0" lang="uk-UA" altLang="uk-UA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299" marR="5129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uk-UA" altLang="uk-UA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30</a:t>
                      </a:r>
                      <a:endParaRPr kumimoji="0" lang="uk-UA" altLang="uk-UA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299" marR="5129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uk-UA" altLang="uk-UA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35</a:t>
                      </a:r>
                      <a:endParaRPr kumimoji="0" lang="uk-UA" altLang="uk-UA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299" marR="5129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uk-UA" altLang="uk-UA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30</a:t>
                      </a:r>
                      <a:endParaRPr kumimoji="0" lang="uk-UA" altLang="uk-UA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299" marR="5129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uk-UA" altLang="uk-UA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46</a:t>
                      </a:r>
                      <a:endParaRPr kumimoji="0" lang="uk-UA" altLang="uk-UA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299" marR="5129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21" y="0"/>
            <a:ext cx="12192000" cy="6859735"/>
          </a:xfrm>
          <a:prstGeom prst="rect">
            <a:avLst/>
          </a:prstGeom>
        </p:spPr>
      </p:pic>
      <p:sp>
        <p:nvSpPr>
          <p:cNvPr id="5" name="Прямоугольник 1"/>
          <p:cNvSpPr/>
          <p:nvPr/>
        </p:nvSpPr>
        <p:spPr>
          <a:xfrm>
            <a:off x="4732339" y="0"/>
            <a:ext cx="707866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eaLnBrk="1" hangingPunct="1">
              <a:defRPr/>
            </a:pPr>
            <a:r>
              <a:rPr lang="uk-UA" sz="2400" b="1" kern="0" dirty="0">
                <a:latin typeface="Arial" panose="020B0604020202020204" pitchFamily="34" charset="0"/>
                <a:cs typeface="Arial" panose="020B0604020202020204" pitchFamily="34" charset="0"/>
              </a:rPr>
              <a:t>Надзвичайна ситуація </a:t>
            </a:r>
            <a:r>
              <a:rPr lang="uk-UA" sz="2400" b="1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об'єктового  </a:t>
            </a:r>
            <a:r>
              <a:rPr lang="uk-UA" sz="2400" b="1" kern="0" dirty="0">
                <a:latin typeface="Arial" panose="020B0604020202020204" pitchFamily="34" charset="0"/>
                <a:cs typeface="Arial" panose="020B0604020202020204" pitchFamily="34" charset="0"/>
              </a:rPr>
              <a:t>рівня</a:t>
            </a:r>
            <a:r>
              <a:rPr lang="ru-RU" sz="2200" b="1" i="1" kern="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uk-UA" sz="2200" b="1" i="1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4"/>
          <p:cNvSpPr>
            <a:spLocks noChangeArrowheads="1"/>
          </p:cNvSpPr>
          <p:nvPr/>
        </p:nvSpPr>
        <p:spPr bwMode="auto">
          <a:xfrm>
            <a:off x="4732339" y="461963"/>
            <a:ext cx="7366000" cy="2222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356870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35687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35687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35687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35687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35687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35687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35687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35687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/>
            <a:r>
              <a:rPr lang="uk-UA" altLang="uk-UA" sz="2000" dirty="0">
                <a:latin typeface="Arial" panose="020B0604020202020204" pitchFamily="34" charset="0"/>
              </a:rPr>
              <a:t>	</a:t>
            </a:r>
            <a:r>
              <a:rPr lang="uk-UA" sz="2000" dirty="0">
                <a:latin typeface="Arial" panose="020B0604020202020204" pitchFamily="34" charset="0"/>
                <a:cs typeface="Arial" panose="020B0604020202020204" pitchFamily="34" charset="0"/>
              </a:rPr>
              <a:t>У 2019 році на території Львівської міської ради сталася 1 надзвичайна ситуація, об’єктового рівня, пов’язана з небезпечною інфекційною хворобою, потерпіло 60 осіб, з них 8 дітей (харчове отруєння відвідувачів  ресторану ‘’Червона рута’’, вул. </a:t>
            </a:r>
            <a:r>
              <a:rPr lang="uk-UA" sz="2000" dirty="0" err="1">
                <a:latin typeface="Arial" panose="020B0604020202020204" pitchFamily="34" charset="0"/>
                <a:cs typeface="Arial" panose="020B0604020202020204" pitchFamily="34" charset="0"/>
              </a:rPr>
              <a:t>Хуторівка</a:t>
            </a:r>
            <a:r>
              <a:rPr lang="uk-UA" sz="2000" dirty="0">
                <a:latin typeface="Arial" panose="020B0604020202020204" pitchFamily="34" charset="0"/>
                <a:cs typeface="Arial" panose="020B0604020202020204" pitchFamily="34" charset="0"/>
              </a:rPr>
              <a:t>, 26),</a:t>
            </a:r>
          </a:p>
          <a:p>
            <a:pPr>
              <a:buNone/>
            </a:pPr>
            <a:endParaRPr lang="uk-UA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7792" y="2684110"/>
            <a:ext cx="4325600" cy="287849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9735"/>
          </a:xfrm>
          <a:prstGeom prst="rect">
            <a:avLst/>
          </a:prstGeom>
        </p:spPr>
      </p:pic>
      <p:sp>
        <p:nvSpPr>
          <p:cNvPr id="3" name="Прямокутник 2"/>
          <p:cNvSpPr/>
          <p:nvPr/>
        </p:nvSpPr>
        <p:spPr>
          <a:xfrm>
            <a:off x="4556760" y="0"/>
            <a:ext cx="7391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uk-UA" b="1" dirty="0">
                <a:latin typeface="Arial" panose="020B0604020202020204" pitchFamily="34" charset="0"/>
                <a:ea typeface="Times New Roman" panose="02020603050405020304" pitchFamily="18" charset="0"/>
              </a:rPr>
              <a:t>Найбільш резонансними небезпечними подіями у 2019 році були:</a:t>
            </a:r>
            <a:endParaRPr lang="uk-UA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Прямокутник 5"/>
          <p:cNvSpPr/>
          <p:nvPr/>
        </p:nvSpPr>
        <p:spPr>
          <a:xfrm>
            <a:off x="4556760" y="558582"/>
            <a:ext cx="763524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0" fontAlgn="base" hangingPunct="0">
              <a:spcAft>
                <a:spcPts val="0"/>
              </a:spcAft>
            </a:pPr>
            <a:r>
              <a:rPr lang="uk-UA" b="1" dirty="0">
                <a:latin typeface="Arial" panose="020B0604020202020204" pitchFamily="34" charset="0"/>
                <a:ea typeface="Times New Roman" panose="02020603050405020304" pitchFamily="18" charset="0"/>
              </a:rPr>
              <a:t>11 січня</a:t>
            </a:r>
            <a:r>
              <a:rPr lang="uk-UA" dirty="0">
                <a:latin typeface="Arial" panose="020B0604020202020204" pitchFamily="34" charset="0"/>
                <a:ea typeface="Times New Roman" panose="02020603050405020304" pitchFamily="18" charset="0"/>
              </a:rPr>
              <a:t> близько 10:16 год. у м. Львові на вул. Дорошенка, 65, кв. 4б (</a:t>
            </a:r>
            <a:r>
              <a:rPr lang="uk-UA" dirty="0" err="1">
                <a:latin typeface="Arial" panose="020B0604020202020204" pitchFamily="34" charset="0"/>
                <a:ea typeface="Times New Roman" panose="02020603050405020304" pitchFamily="18" charset="0"/>
              </a:rPr>
              <a:t>хостел</a:t>
            </a:r>
            <a:r>
              <a:rPr lang="uk-UA" dirty="0">
                <a:latin typeface="Arial" panose="020B0604020202020204" pitchFamily="34" charset="0"/>
                <a:ea typeface="Times New Roman" panose="02020603050405020304" pitchFamily="18" charset="0"/>
              </a:rPr>
              <a:t>) (Галицький район), отруїлись, ймовірно чадним газом, </a:t>
            </a:r>
            <a:r>
              <a:rPr lang="uk-UA" b="1" dirty="0">
                <a:latin typeface="Arial" panose="020B0604020202020204" pitchFamily="34" charset="0"/>
                <a:ea typeface="Times New Roman" panose="02020603050405020304" pitchFamily="18" charset="0"/>
              </a:rPr>
              <a:t>4</a:t>
            </a:r>
            <a:r>
              <a:rPr lang="uk-UA" dirty="0">
                <a:latin typeface="Arial" panose="020B0604020202020204" pitchFamily="34" charset="0"/>
                <a:ea typeface="Times New Roman" panose="02020603050405020304" pitchFamily="18" charset="0"/>
              </a:rPr>
              <a:t> особи, з яких </a:t>
            </a:r>
            <a:r>
              <a:rPr lang="uk-UA" b="1" dirty="0">
                <a:latin typeface="Arial" panose="020B0604020202020204" pitchFamily="34" charset="0"/>
                <a:ea typeface="Times New Roman" panose="02020603050405020304" pitchFamily="18" charset="0"/>
              </a:rPr>
              <a:t>двоє померло</a:t>
            </a:r>
            <a:r>
              <a:rPr lang="uk-UA" dirty="0">
                <a:latin typeface="Arial" panose="020B0604020202020204" pitchFamily="34" charset="0"/>
                <a:ea typeface="Times New Roman" panose="02020603050405020304" pitchFamily="18" charset="0"/>
              </a:rPr>
              <a:t>. </a:t>
            </a:r>
            <a:r>
              <a:rPr lang="uk-UA" b="1" dirty="0">
                <a:latin typeface="Arial" panose="020B0604020202020204" pitchFamily="34" charset="0"/>
                <a:ea typeface="Times New Roman" panose="02020603050405020304" pitchFamily="18" charset="0"/>
              </a:rPr>
              <a:t>16 січня</a:t>
            </a:r>
            <a:r>
              <a:rPr lang="uk-UA" dirty="0">
                <a:latin typeface="Arial" panose="020B0604020202020204" pitchFamily="34" charset="0"/>
                <a:ea typeface="Times New Roman" panose="02020603050405020304" pitchFamily="18" charset="0"/>
              </a:rPr>
              <a:t> близько 09:03 год. у м. Львові, вул. Остроградських, 8, кв. 16 (Франківський район), отруїлись, ймовірно чадним газом, шість мешканців цієї квартири, в тому числі 3 дітей, які у стані важкого та середнього ступеню важкості були </a:t>
            </a:r>
            <a:r>
              <a:rPr lang="uk-UA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госпіталізовані</a:t>
            </a:r>
            <a:endParaRPr lang="uk-UA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8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63440" y="2672338"/>
            <a:ext cx="2705055" cy="1885341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ffectLst>
            <a:innerShdw blurRad="63500" dist="50800">
              <a:schemeClr val="tx1">
                <a:alpha val="50000"/>
              </a:scheme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кутник 6"/>
          <p:cNvSpPr/>
          <p:nvPr/>
        </p:nvSpPr>
        <p:spPr>
          <a:xfrm>
            <a:off x="4556760" y="4638378"/>
            <a:ext cx="6096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spcAft>
                <a:spcPts val="0"/>
              </a:spcAft>
            </a:pPr>
            <a:r>
              <a:rPr lang="uk-UA" b="1" dirty="0">
                <a:latin typeface="Arial" panose="020B0604020202020204" pitchFamily="34" charset="0"/>
                <a:ea typeface="Times New Roman" panose="02020603050405020304" pitchFamily="18" charset="0"/>
              </a:rPr>
              <a:t>15 вересня</a:t>
            </a:r>
            <a:r>
              <a:rPr lang="uk-UA" dirty="0">
                <a:latin typeface="Arial" panose="020B0604020202020204" pitchFamily="34" charset="0"/>
                <a:ea typeface="Times New Roman" panose="02020603050405020304" pitchFamily="18" charset="0"/>
              </a:rPr>
              <a:t>  в КНП “Львівська обласна інфекційна клінічна лікарня” було госпіталізовано 4 пацієнтів із симптомами гострого ентероколіту, з числа тих, що 14.09.2019 року святкували весілля в ресторані «</a:t>
            </a:r>
            <a:r>
              <a:rPr lang="uk-UA" dirty="0" err="1">
                <a:latin typeface="Arial" panose="020B0604020202020204" pitchFamily="34" charset="0"/>
                <a:ea typeface="Times New Roman" panose="02020603050405020304" pitchFamily="18" charset="0"/>
              </a:rPr>
              <a:t>Сінатра</a:t>
            </a:r>
            <a:r>
              <a:rPr lang="uk-UA" dirty="0">
                <a:latin typeface="Arial" panose="020B0604020202020204" pitchFamily="34" charset="0"/>
                <a:ea typeface="Times New Roman" panose="02020603050405020304" pitchFamily="18" charset="0"/>
              </a:rPr>
              <a:t>» у м. Львові по вул. </a:t>
            </a:r>
            <a:r>
              <a:rPr lang="uk-UA" dirty="0" err="1">
                <a:latin typeface="Arial" panose="020B0604020202020204" pitchFamily="34" charset="0"/>
                <a:ea typeface="Times New Roman" panose="02020603050405020304" pitchFamily="18" charset="0"/>
              </a:rPr>
              <a:t>Кульпарківській</a:t>
            </a:r>
            <a:r>
              <a:rPr lang="uk-UA" dirty="0">
                <a:latin typeface="Arial" panose="020B0604020202020204" pitchFamily="34" charset="0"/>
                <a:ea typeface="Times New Roman" panose="02020603050405020304" pitchFamily="18" charset="0"/>
              </a:rPr>
              <a:t>, 230 (Залізничний район). Всього звернулось за допомогою 8 осіб.</a:t>
            </a:r>
            <a:endParaRPr lang="uk-UA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</TotalTime>
  <Words>3108</Words>
  <Application>Microsoft Office PowerPoint</Application>
  <PresentationFormat>Широкий екран</PresentationFormat>
  <Paragraphs>403</Paragraphs>
  <Slides>32</Slides>
  <Notes>1</Notes>
  <HiddenSlides>0</HiddenSlides>
  <MMClips>0</MMClips>
  <ScaleCrop>false</ScaleCrop>
  <HeadingPairs>
    <vt:vector size="8" baseType="variant">
      <vt:variant>
        <vt:lpstr>Використані шрифти</vt:lpstr>
      </vt:variant>
      <vt:variant>
        <vt:i4>6</vt:i4>
      </vt:variant>
      <vt:variant>
        <vt:lpstr>Тема</vt:lpstr>
      </vt:variant>
      <vt:variant>
        <vt:i4>1</vt:i4>
      </vt:variant>
      <vt:variant>
        <vt:lpstr>Вбудовані сервери OLE</vt:lpstr>
      </vt:variant>
      <vt:variant>
        <vt:i4>1</vt:i4>
      </vt:variant>
      <vt:variant>
        <vt:lpstr>Заголовки слайдів</vt:lpstr>
      </vt:variant>
      <vt:variant>
        <vt:i4>32</vt:i4>
      </vt:variant>
    </vt:vector>
  </HeadingPairs>
  <TitlesOfParts>
    <vt:vector size="40" baseType="lpstr">
      <vt:lpstr>Arial</vt:lpstr>
      <vt:lpstr>Calibri</vt:lpstr>
      <vt:lpstr>Calibri Light</vt:lpstr>
      <vt:lpstr>municipal_lviv_106</vt:lpstr>
      <vt:lpstr>Symbol</vt:lpstr>
      <vt:lpstr>Times New Roman</vt:lpstr>
      <vt:lpstr>Тема Office</vt:lpstr>
      <vt:lpstr>Диаграмма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Організація дообладнання підвальних та інших заглиблених приміщень, будівництва заглиблених приміщень</vt:lpstr>
      <vt:lpstr>Презентація PowerPoint</vt:lpstr>
      <vt:lpstr>Статистика по збору ртуті   </vt:lpstr>
      <vt:lpstr>Забезпечення населення, працівників та формувань   цивільного захисту засобами індивідуального захисту і   приладами радіаційної і хімічної  розвідки                  На підприємствах, в установах та організаціях, які ведуть свою діяльність на території міста Львова, зберігаються 64,2 тисячі протигазів, з них – 2640 промислових, для захисту від хімічно-небезпечних речовин.  Управлінням з питань НС та ЦЗН ЛМР в 2017 році розроблена та ухвалою    11-ї сесії 7-го скликання Львівської міської ради від 21.12.2017р. № 2798 затверджена "Програма накопичення засобів радіаційного та хімічного захисту для працівників виконавчих органів міської ради та непрацюючого населення, яке проживає у прогнозованих зонах хімічного забруднення м. Львова, на 2018-2028 роки".   Протягом 2019 року виконавчими органами Львівської міської ради придбано 108 протигазів для захисту працівників. Для цих цілей використано 220,5 тисяч гривень. . </vt:lpstr>
      <vt:lpstr>Презентація PowerPoint</vt:lpstr>
      <vt:lpstr>Презентація PowerPoint</vt:lpstr>
      <vt:lpstr>Презентація PowerPoint</vt:lpstr>
      <vt:lpstr>    Організували та провели :</vt:lpstr>
      <vt:lpstr>Підготовка та здійснення евакуаційних заходів,  навчання населення діям при евакуації. </vt:lpstr>
      <vt:lpstr>Презентація PowerPoint</vt:lpstr>
      <vt:lpstr>Планова комплексна перевірка 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Користувач Windows</dc:creator>
  <cp:lastModifiedBy>Юхніч В'ячеслав</cp:lastModifiedBy>
  <cp:revision>70</cp:revision>
  <dcterms:created xsi:type="dcterms:W3CDTF">2019-02-12T10:24:00Z</dcterms:created>
  <dcterms:modified xsi:type="dcterms:W3CDTF">2020-01-21T12:44:34Z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1049-10.2.0.7646</vt:lpwstr>
  </property>
</Properties>
</file>