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67" r:id="rId3"/>
    <p:sldId id="257" r:id="rId4"/>
    <p:sldId id="258" r:id="rId5"/>
    <p:sldId id="284" r:id="rId6"/>
    <p:sldId id="259" r:id="rId7"/>
    <p:sldId id="275" r:id="rId8"/>
    <p:sldId id="272" r:id="rId9"/>
    <p:sldId id="269" r:id="rId10"/>
    <p:sldId id="276" r:id="rId11"/>
    <p:sldId id="285" r:id="rId12"/>
    <p:sldId id="278" r:id="rId13"/>
    <p:sldId id="273" r:id="rId14"/>
    <p:sldId id="279" r:id="rId15"/>
    <p:sldId id="271" r:id="rId16"/>
    <p:sldId id="274" r:id="rId17"/>
    <p:sldId id="282" r:id="rId18"/>
    <p:sldId id="283" r:id="rId19"/>
    <p:sldId id="281" r:id="rId20"/>
    <p:sldId id="270" r:id="rId21"/>
    <p:sldId id="286" r:id="rId22"/>
    <p:sldId id="287" r:id="rId23"/>
    <p:sldId id="288" r:id="rId24"/>
    <p:sldId id="291" r:id="rId25"/>
    <p:sldId id="289" r:id="rId26"/>
    <p:sldId id="292" r:id="rId27"/>
    <p:sldId id="293" r:id="rId28"/>
    <p:sldId id="290" r:id="rId29"/>
    <p:sldId id="262" r:id="rId30"/>
    <p:sldId id="297" r:id="rId31"/>
    <p:sldId id="294" r:id="rId32"/>
    <p:sldId id="266" r:id="rId3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pos="394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52" autoAdjust="0"/>
    <p:restoredTop sz="94660"/>
  </p:normalViewPr>
  <p:slideViewPr>
    <p:cSldViewPr snapToGrid="0">
      <p:cViewPr varScale="1">
        <p:scale>
          <a:sx n="61" d="100"/>
          <a:sy n="61" d="100"/>
        </p:scale>
        <p:origin x="494" y="48"/>
      </p:cViewPr>
      <p:guideLst>
        <p:guide pos="3840"/>
        <p:guide pos="39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9C46C-92A4-4B0C-B09C-E32037356BB6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552BF-5EC4-46F7-A649-917490DB0E36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552BF-5EC4-46F7-A649-917490DB0E36}" type="slidenum">
              <a:rPr lang="uk-UA" smtClean="0"/>
              <a:t>14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21.01.2020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5734" y="642688"/>
            <a:ext cx="63104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2000" b="1" i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uk-UA" sz="20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Звіт про</a:t>
            </a:r>
            <a:r>
              <a:rPr lang="ru-RU" sz="20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роботу </a:t>
            </a:r>
            <a:r>
              <a:rPr lang="uk-UA" sz="20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r>
              <a:rPr lang="uk-UA" altLang="ru-RU" sz="20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питань надзвичайних ситуацій та цивільного захисту населення Львівської міської ради </a:t>
            </a:r>
            <a:r>
              <a:rPr lang="uk-UA" sz="20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2000" b="1" dirty="0" smtClean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uk-UA" sz="20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році та основні завдання на </a:t>
            </a:r>
            <a:r>
              <a:rPr lang="uk-UA" sz="2000" b="1" dirty="0" smtClean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uk-UA" sz="20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  <a:r>
              <a:rPr lang="uk-UA" sz="2000" b="1" dirty="0" smtClean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uk-UA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504957" y="5465616"/>
            <a:ext cx="2164375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altLang="uk-UA" i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 Львів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altLang="uk-UA" i="1" dirty="0">
                <a:latin typeface="Arial" panose="020B0604020202020204" pitchFamily="34" charset="0"/>
                <a:cs typeface="Arial" panose="020B0604020202020204" pitchFamily="34" charset="0"/>
              </a:rPr>
              <a:t>21 січня </a:t>
            </a:r>
            <a:r>
              <a:rPr lang="uk-UA" altLang="uk-UA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uk-UA" altLang="uk-UA" i="1" dirty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1292" y="1966127"/>
            <a:ext cx="7100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ДОПОВІДЬ</a:t>
            </a:r>
            <a:r>
              <a:rPr lang="uk-UA" sz="1400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 smtClean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начальника </a:t>
            </a:r>
            <a:r>
              <a:rPr lang="uk-UA" sz="1400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 </a:t>
            </a:r>
            <a:r>
              <a:rPr lang="uk-UA" altLang="ru-RU" sz="1400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питань надзвичайних ситуацій та цивільного захисту населення Львівської міської </a:t>
            </a:r>
            <a:r>
              <a:rPr lang="uk-UA" altLang="ru-RU" sz="1400" dirty="0" smtClean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 </a:t>
            </a:r>
            <a:r>
              <a:rPr lang="uk-UA" altLang="ru-RU" sz="1400" b="1" i="1" dirty="0" smtClean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Іваніцького </a:t>
            </a:r>
            <a:r>
              <a:rPr lang="uk-UA" altLang="ru-RU" sz="1400" b="1" i="1" dirty="0">
                <a:solidFill>
                  <a:srgbClr val="1214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Віктора Марціновича</a:t>
            </a:r>
            <a:endParaRPr lang="uk-UA" sz="1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7" name="Прямоугольник 1"/>
          <p:cNvSpPr/>
          <p:nvPr/>
        </p:nvSpPr>
        <p:spPr>
          <a:xfrm>
            <a:off x="4400550" y="182806"/>
            <a:ext cx="7791450" cy="11390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defRPr/>
            </a:pPr>
            <a:r>
              <a:rPr lang="uk-UA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Вирішення оперативних питань з ліквідації наслідків надзвичайних ситуацій та виконання довгострокових попереджувальних заходів </a:t>
            </a:r>
            <a:r>
              <a:rPr lang="uk-UA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організовувалося  </a:t>
            </a:r>
            <a:r>
              <a:rPr lang="uk-UA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міською комісією з питань ТЕБ і </a:t>
            </a:r>
            <a:r>
              <a:rPr lang="uk-UA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НС</a:t>
            </a:r>
            <a:endParaRPr lang="uk-UA" sz="2000" i="1" kern="0" dirty="0">
              <a:solidFill>
                <a:schemeClr val="tx2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597400" y="1504707"/>
            <a:ext cx="7594600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Проведено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16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засідань міської комісій з питань ТЕБ і НС, з них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позапланових, на яких розглянуто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питань щодо організації виконання поточних і перспективних завдань у сфері цивільного захисту та вжиття заходів з попередження та ліквідації наслідків надзвичайних ситуацій.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Рішенням комісії для проведення аварійно-відновлювальних робіт на 36 об’єктах із резервного фонду міського бюджету були виділені кошти в сумі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33 160,827 тис. грн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. проти 10 539,321 тис. грн у 2018, із яких, відповідно до актів виконаних робіт профінансовано 27 389,203 тис. грн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2030"/>
            <a:ext cx="388778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10" name="Прямокутник 1"/>
          <p:cNvSpPr>
            <a:spLocks noChangeArrowheads="1"/>
          </p:cNvSpPr>
          <p:nvPr/>
        </p:nvSpPr>
        <p:spPr bwMode="auto">
          <a:xfrm>
            <a:off x="1403349" y="-4763"/>
            <a:ext cx="10624527" cy="8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2000" b="1" dirty="0">
                <a:latin typeface="Arial" panose="020B0604020202020204" pitchFamily="34" charset="0"/>
              </a:rPr>
              <a:t>Значна увага приділяється утриманню та розвитку складових елементів територіальної системи централізованого оповіщення ЦЗ у м. Львові</a:t>
            </a:r>
          </a:p>
          <a:p>
            <a:pPr algn="just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uk-UA" altLang="uk-UA" sz="1400" dirty="0">
                <a:latin typeface="Arial" panose="020B0604020202020204" pitchFamily="34" charset="0"/>
              </a:rPr>
              <a:t>	</a:t>
            </a:r>
            <a:endParaRPr lang="uk-UA" altLang="uk-UA" sz="800" i="1" dirty="0">
              <a:latin typeface="Arial" panose="020B0604020202020204" pitchFamily="34" charset="0"/>
            </a:endParaRPr>
          </a:p>
        </p:txBody>
      </p:sp>
      <p:sp>
        <p:nvSpPr>
          <p:cNvPr id="12" name="Прямокутник 1"/>
          <p:cNvSpPr>
            <a:spLocks noChangeArrowheads="1"/>
          </p:cNvSpPr>
          <p:nvPr/>
        </p:nvSpPr>
        <p:spPr bwMode="auto">
          <a:xfrm>
            <a:off x="1619250" y="981075"/>
            <a:ext cx="8040565" cy="43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На обліку перебуває </a:t>
            </a:r>
            <a:r>
              <a:rPr lang="uk-UA" altLang="uk-UA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77 електричних сирен та 5 спеціальних звукових систем на основі гучномовців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централізованого оповіщення.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uk-UA" altLang="uk-UA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Виконано наступні роботи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виготовлений та погоджений "Проект модернізації системи централізованого оповіщення цивільного захисту у м. Львові";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встановлені і підключені дві нові спеціальні звукові системи на основі гучномовців на адміністративних будівлях Львівської міської ради (Ратуша) та Шевченківської районної адміністрації;</a:t>
            </a:r>
            <a:endParaRPr lang="uk-UA" altLang="uk-UA" sz="1600" dirty="0"/>
          </a:p>
          <a:p>
            <a:pPr algn="just"/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в центральній частині міста встановлено 60 шт. сучасних ІР гучномовців, які відтворюють звучання звичайних електричних сирен, а потім надають </a:t>
            </a:r>
            <a:r>
              <a:rPr lang="uk-UA" altLang="uk-UA" sz="1600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мовну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інформацію про порядок дій населення в тій або іншій ситуації; </a:t>
            </a:r>
            <a:endParaRPr lang="uk-UA" altLang="uk-UA" sz="1600" dirty="0"/>
          </a:p>
          <a:p>
            <a:pPr algn="just"/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проведено демонтаж сирени з будівлі Львівського міжрегіонального вищого професійного училища залізничного транспорту і встановлення її на будівлю котельні ЛКП "</a:t>
            </a:r>
            <a:r>
              <a:rPr lang="uk-UA" altLang="uk-UA" sz="1600" dirty="0" err="1">
                <a:latin typeface="Arial" panose="020B0604020202020204" pitchFamily="34" charset="0"/>
                <a:cs typeface="Times New Roman" panose="02020603050405020304" pitchFamily="18" charset="0"/>
              </a:rPr>
              <a:t>Залізничнетеплоенерго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";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00"/>
              </a:spcBef>
            </a:pPr>
            <a:r>
              <a:rPr lang="uk-UA" altLang="uk-UA" sz="1600" dirty="0">
                <a:latin typeface="Arial" panose="020B0604020202020204" pitchFamily="34" charset="0"/>
              </a:rPr>
              <a:t>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відремонтовано 5 блоків керування електричною сиреною; 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відновлено 7 ліній керування електричними сиренами тощо</a:t>
            </a:r>
            <a:r>
              <a:rPr lang="uk-UA" altLang="uk-UA" sz="1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293" y="886250"/>
            <a:ext cx="1922584" cy="215010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293" y="3175786"/>
            <a:ext cx="1922583" cy="242241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innerShdw blurRad="63500" dist="50800">
              <a:schemeClr val="tx1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5" name="Прямокутник 4"/>
          <p:cNvSpPr>
            <a:spLocks noChangeArrowheads="1"/>
          </p:cNvSpPr>
          <p:nvPr/>
        </p:nvSpPr>
        <p:spPr bwMode="auto">
          <a:xfrm>
            <a:off x="4597400" y="0"/>
            <a:ext cx="75946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Протягом 2019 року продовжено роботу з реалізації програм у сфері цивільного захисту, зокрема: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uk-UA" altLang="uk-UA" sz="2400" dirty="0">
              <a:latin typeface="Arial" panose="020B0604020202020204" pitchFamily="34" charset="0"/>
            </a:endParaRPr>
          </a:p>
          <a:p>
            <a:pPr algn="just"/>
            <a:r>
              <a:rPr lang="uk-UA" altLang="uk-UA" sz="2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Програми створення страхового фонду документації м. Львова на 2018-2022 роки;</a:t>
            </a:r>
          </a:p>
          <a:p>
            <a:pPr algn="just"/>
            <a:r>
              <a:rPr lang="uk-UA" altLang="uk-UA" sz="2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>
                <a:latin typeface="Arial" panose="020B0604020202020204" pitchFamily="34" charset="0"/>
                <a:cs typeface="Times New Roman" panose="02020603050405020304" pitchFamily="18" charset="0"/>
              </a:rPr>
              <a:t>Програми вдосконалення і розвитку територіальної (місцевої) системи централізованого оповіщення цивільного захисту у м. Львові на 2019-2022 роки, програма повністю виконана; </a:t>
            </a:r>
          </a:p>
          <a:p>
            <a:pPr algn="just"/>
            <a:r>
              <a:rPr lang="uk-UA" altLang="uk-UA" sz="2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Програми створення Львівського міського резерву матеріально-технічних ресурсів на 2016-2020 роки; </a:t>
            </a:r>
          </a:p>
          <a:p>
            <a:pPr algn="just"/>
            <a:r>
              <a:rPr lang="uk-UA" altLang="uk-UA" sz="2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Програми накопичення засобів радіаційного та хімічного захисту для працівників виконавчих органів міської ради та непрацюючого населення, яке проживає у прогнозованих зонах хімічного забруднення м. Львова на 2018-2027 роки.</a:t>
            </a:r>
            <a:endParaRPr lang="uk-UA" altLang="uk-UA" sz="2000" b="1" dirty="0">
              <a:solidFill>
                <a:srgbClr val="0D0D0D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5813512" y="185825"/>
            <a:ext cx="5263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Фінансування програм цивільного захисту: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/>
        </p:nvGraphicFramePr>
        <p:xfrm>
          <a:off x="4862403" y="804048"/>
          <a:ext cx="7009032" cy="4861560"/>
        </p:xfrm>
        <a:graphic>
          <a:graphicData uri="http://schemas.openxmlformats.org/drawingml/2006/table">
            <a:tbl>
              <a:tblPr/>
              <a:tblGrid>
                <a:gridCol w="340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7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39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03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0667">
                <a:tc>
                  <a:txBody>
                    <a:bodyPr/>
                    <a:lstStyle>
                      <a:lvl1pPr marL="457200" indent="-4572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0" indent="-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  <a:p>
                      <a:pPr marL="457200" marR="0" lvl="0" indent="-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з/п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457200" indent="-4572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0" indent="-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Програми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Заплановано на 2019 рік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(тис. грн. )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Реалізовано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(тис. грн.)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Заплановано на 2020 рік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(тис. грн.)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631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31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створення Львівського місцевого резерву матеріально-технічних ресурсів на 2016-2020 роки на особливий період.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102,3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108,438</a:t>
                      </a:r>
                      <a:endParaRPr kumimoji="0" lang="uk-UA" altLang="uk-UA" sz="14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62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1206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206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створення страхового фонду документації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</a:t>
                      </a:r>
                      <a:r>
                        <a:rPr kumimoji="0" lang="ru-RU" altLang="uk-UA" sz="14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 </a:t>
                      </a:r>
                      <a:endParaRPr kumimoji="0" lang="uk-UA" altLang="uk-UA" sz="14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</a:t>
                      </a: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uk-UA" altLang="uk-UA" sz="14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71,820</a:t>
                      </a:r>
                      <a:endParaRPr kumimoji="0" lang="uk-UA" altLang="uk-UA" sz="14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631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ru-RU" altLang="uk-UA" sz="14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uk-UA" altLang="uk-UA" sz="145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1206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206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вдосконалення і розвитку територіальної (місцевої) системи централізованого оповіщення  у м. Львові на 2019-2022 роки"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1 760,0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1 721,234 (економія за рахунок Прозоро)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1 848,0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5261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677400" algn="l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677400" algn="l"/>
                        </a:tabLst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накопичення засобів радіаційного та хімічного захисту для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працівників виконавчих органів ЛМР та непрацюючого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населення, яке проживає в прогнозованих зонах хімічного забруднення м. Львова на 2018 – 2027 роки.</a:t>
                      </a:r>
                    </a:p>
                  </a:txBody>
                  <a:tcPr marL="16463" marR="16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569,2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220,5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569,2</a:t>
                      </a: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6F9FC"/>
                        </a:gs>
                        <a:gs pos="56000">
                          <a:srgbClr val="B0C6E1"/>
                        </a:gs>
                        <a:gs pos="83000">
                          <a:srgbClr val="B0C6E1"/>
                        </a:gs>
                        <a:gs pos="100000">
                          <a:srgbClr val="CAD9EB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4545724" y="141058"/>
            <a:ext cx="764627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Запобігання загибелі людей на водних об’єктах </a:t>
            </a:r>
            <a:endParaRPr lang="uk-UA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173355" algn="just">
              <a:spcAft>
                <a:spcPts val="0"/>
              </a:spcAft>
            </a:pPr>
            <a:r>
              <a:rPr 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З </a:t>
            </a:r>
            <a:r>
              <a:rPr 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метою запобігання загибелі людей на водних об’єктах міста, у квітні-травні 2019 року виконавчими органами Львівської міської ради були проведені практичні заходи з визначення переліку та підготовки водних об’єктів на території м. Львова, м. Винники і смт. </a:t>
            </a:r>
            <a:r>
              <a:rPr lang="uk-UA" sz="16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Брюховичі</a:t>
            </a:r>
            <a:r>
              <a:rPr 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для масового відпочинку людей на воді, а також з попередження нещасних випадків на воді. В ЗМІ висвітлювалися питання щодо правил поведінки і охорони життя на водних об’єктах, були встановлені попереджувальні щити з написами про заборону купання. 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9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За 2019 рік на водоймах м. Львова </a:t>
            </a:r>
            <a:r>
              <a:rPr lang="uk-UA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втопилася 1 людина: </a:t>
            </a:r>
            <a:r>
              <a:rPr lang="uk-UA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27 серпня 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</a:rPr>
              <a:t>о 00:30 год. надійшло повідомлення від громадян,  які разом відпочивали, що в смт. </a:t>
            </a:r>
            <a:r>
              <a:rPr lang="uk-UA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Брюховичі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</a:rPr>
              <a:t> (Шевченківський район) на озері по  вул. Незалежності України (комплекс “</a:t>
            </a:r>
            <a:r>
              <a:rPr lang="en-US" sz="1600" dirty="0">
                <a:latin typeface="Arial" panose="020B0604020202020204" pitchFamily="34" charset="0"/>
                <a:ea typeface="Times New Roman" panose="02020603050405020304" pitchFamily="18" charset="0"/>
              </a:rPr>
              <a:t>Green Forest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</a:rPr>
              <a:t>”), втопився чоловік, 1998 року народження, житель с. </a:t>
            </a:r>
            <a:r>
              <a:rPr lang="uk-UA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Деревня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Жовківського</a:t>
            </a:r>
            <a:r>
              <a:rPr lang="uk-UA" sz="1600" dirty="0">
                <a:latin typeface="Arial" panose="020B0604020202020204" pitchFamily="34" charset="0"/>
                <a:ea typeface="Times New Roman" panose="02020603050405020304" pitchFamily="18" charset="0"/>
              </a:rPr>
              <a:t> району. 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17" y="3823137"/>
            <a:ext cx="3882931" cy="251504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innerShdw blurRad="63500" dist="50800">
              <a:schemeClr val="tx1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284" y="3429107"/>
            <a:ext cx="3063418" cy="228054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innerShdw blurRad="63500" dist="50800">
              <a:schemeClr val="tx1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442" y="4399695"/>
            <a:ext cx="2839958" cy="2127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545" y="4581868"/>
            <a:ext cx="2497877" cy="1866230"/>
          </a:xfrm>
          <a:prstGeom prst="rect">
            <a:avLst/>
          </a:prstGeom>
        </p:spPr>
      </p:pic>
      <p:sp>
        <p:nvSpPr>
          <p:cNvPr id="7" name="Прямокутник 1"/>
          <p:cNvSpPr>
            <a:spLocks noChangeArrowheads="1"/>
          </p:cNvSpPr>
          <p:nvPr/>
        </p:nvSpPr>
        <p:spPr bwMode="auto">
          <a:xfrm>
            <a:off x="4576762" y="84309"/>
            <a:ext cx="7615238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dirty="0">
                <a:latin typeface="Arial" panose="020B0604020202020204" pitchFamily="34" charset="0"/>
              </a:rPr>
              <a:t>     </a:t>
            </a:r>
            <a:r>
              <a:rPr lang="uk-UA" altLang="uk-UA" sz="2000" b="1" dirty="0">
                <a:latin typeface="Arial" panose="020B0604020202020204" pitchFamily="34" charset="0"/>
              </a:rPr>
              <a:t>Проведення технічної інвентаризації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000" b="1" dirty="0">
                <a:latin typeface="Arial" panose="020B0604020202020204" pitchFamily="34" charset="0"/>
              </a:rPr>
              <a:t>захисних споруд цивільного захисту міста та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000" b="1" dirty="0">
                <a:latin typeface="Arial" panose="020B0604020202020204" pitchFamily="34" charset="0"/>
              </a:rPr>
              <a:t> підготовка їх до використання за призначенням </a:t>
            </a:r>
          </a:p>
          <a:p>
            <a:pPr>
              <a:buFont typeface="Arial" panose="020B0604020202020204" pitchFamily="34" charset="0"/>
              <a:buNone/>
            </a:pP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Технічній  інвентаризації у м. Львові підлягало </a:t>
            </a: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171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захисна споруда. З них:</a:t>
            </a:r>
            <a:b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- 76 державної власності;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- 77 приватної власності ( 1-ЗС списана);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- 19 комунальної власності (16 – ЛМР, 3 – ЛОР).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Станом на 01.11.2019р. </a:t>
            </a: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проведена технічна інвентаризація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захисних споруд: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державної власності		- 66 од. (86,8%);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приватної власності		- 56 од. (72,7%);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комунальної власності		- 17 од. (89,4%), (14 – ЛМР, 3 – ЛОР);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Разом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за місто Львів		- </a:t>
            </a: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139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од. (80,8%).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Не проведена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технічна інвентаризація на – </a:t>
            </a: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32 од. (18,7%),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 них на </a:t>
            </a: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28 ЗС неможливо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провести по технічних причинах.</a:t>
            </a:r>
            <a:endParaRPr lang="uk-UA" altLang="uk-UA" sz="1600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4861034" y="21854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x-none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 цілому в місті з наявних захисних споруд до використання за призначенням:</a:t>
            </a:r>
            <a:endParaRPr lang="uk-UA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x-none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готові</a:t>
            </a:r>
            <a:r>
              <a:rPr lang="x-none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– 27 (15,7%);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x-none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обмежено готові </a:t>
            </a:r>
            <a:r>
              <a:rPr lang="x-none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 34 (19,8%);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x-none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не готові </a:t>
            </a:r>
            <a:r>
              <a:rPr lang="x-none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 111 (64,5%) захисних споруд, з них: 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eaLnBrk="0" fontAlgn="base" hangingPunct="0">
              <a:spcAft>
                <a:spcPts val="0"/>
              </a:spcAft>
            </a:pPr>
            <a:r>
              <a:rPr lang="x-none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</a:t>
            </a:r>
            <a:endParaRPr lang="uk-UA" dirty="0" smtClean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Aft>
                <a:spcPts val="0"/>
              </a:spcAft>
            </a:pPr>
            <a:r>
              <a:rPr lang="x-none" b="1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Всього </a:t>
            </a:r>
            <a:r>
              <a:rPr lang="x-none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готові як найпростіші укриття – 144.	</a:t>
            </a:r>
            <a:endParaRPr lang="uk-UA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1034" y="2468622"/>
            <a:ext cx="5472707" cy="367993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innerShdw blurRad="63500" dist="50800">
              <a:schemeClr val="tx1">
                <a:alpha val="50000"/>
              </a:schemeClr>
            </a:inn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39"/>
            <a:ext cx="12192000" cy="6859735"/>
          </a:xfrm>
          <a:prstGeom prst="rect">
            <a:avLst/>
          </a:prstGeom>
        </p:spPr>
      </p:pic>
      <p:sp>
        <p:nvSpPr>
          <p:cNvPr id="5" name="Заголовок 2"/>
          <p:cNvSpPr txBox="1"/>
          <p:nvPr/>
        </p:nvSpPr>
        <p:spPr bwMode="auto">
          <a:xfrm>
            <a:off x="4581332" y="55439"/>
            <a:ext cx="7596187" cy="437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44958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alt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Комплексне освоєння підземного простору для укриття населення у разі виникнення надзвичайних ситуацій.</a:t>
            </a:r>
            <a:br>
              <a:rPr kumimoji="0" lang="uk-UA" alt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uk-UA" alt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	</a:t>
            </a:r>
            <a:r>
              <a:rPr kumimoji="0" lang="uk-UA" alt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Вимоги розділу ІТЗ в містобудівній документації Генерального плану м. Львова, погодження завдань на розробку схем інженерно-технічних заходів цивільного захисту при виконанні детальних планів території, розгляд цих питань на засіданнях Містобудівної ради дає позитивний результат з покращення стану укриття населення та ефективного використання підземного простору подвійного використання будівель міста у разі виникнення надзвичайних ситуацій.</a:t>
            </a:r>
            <a:r>
              <a:rPr kumimoji="0" lang="uk-UA" alt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uk-UA" alt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uk-UA" alt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kumimoji="0" lang="uk-UA" alt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Станом на 1 січня 2020 року обліковується </a:t>
            </a:r>
            <a:r>
              <a:rPr kumimoji="0" lang="uk-UA" alt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5082</a:t>
            </a:r>
            <a:r>
              <a:rPr kumimoji="0" lang="uk-UA" alt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 найпростіші укриття підвального типу, які забезпечують </a:t>
            </a:r>
            <a:r>
              <a:rPr kumimoji="0" lang="uk-UA" alt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148,3%</a:t>
            </a:r>
            <a:r>
              <a:rPr kumimoji="0" lang="uk-UA" alt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 від потреби для укриття населення міста.</a:t>
            </a:r>
            <a:endParaRPr kumimoji="0" lang="uk-UA" altLang="uk-UA" sz="1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unicipal_lviv_106" pitchFamily="50" charset="0"/>
              <a:ea typeface="+mj-ea"/>
              <a:cs typeface="+mj-cs"/>
            </a:endParaRPr>
          </a:p>
        </p:txBody>
      </p:sp>
      <p:pic>
        <p:nvPicPr>
          <p:cNvPr id="6" name="Рисунок 5" descr="http://galinfo.com.ua/gallery/full/d/s/dsc_5462_7ad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1185" y="4412192"/>
            <a:ext cx="2727869" cy="180039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innerShdw blurRad="63500" dist="50800">
              <a:schemeClr val="tx1">
                <a:alpha val="50000"/>
              </a:schemeClr>
            </a:innerShdw>
          </a:effectLst>
        </p:spPr>
      </p:pic>
      <p:pic>
        <p:nvPicPr>
          <p:cNvPr id="8" name="Рисунок 7" descr="100_1505 для слайд 19 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4426" y="4412189"/>
            <a:ext cx="2863138" cy="180039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innerShdw blurRad="63500" dist="50800">
              <a:schemeClr val="tx1">
                <a:alpha val="50000"/>
              </a:schemeClr>
            </a:inn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403350" y="-26988"/>
            <a:ext cx="10788650" cy="1246188"/>
          </a:xfrm>
        </p:spPr>
        <p:txBody>
          <a:bodyPr/>
          <a:lstStyle/>
          <a:p>
            <a:pPr algn="ctr"/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Організація дообладнання підвальних та інших заглиблених приміщень, будівництва заглиблених приміщень</a:t>
            </a:r>
            <a:endParaRPr lang="uk-UA" altLang="uk-UA" sz="2400" dirty="0" smtClean="0"/>
          </a:p>
        </p:txBody>
      </p:sp>
      <p:sp>
        <p:nvSpPr>
          <p:cNvPr id="12" name="Прямокутник 1"/>
          <p:cNvSpPr>
            <a:spLocks noChangeArrowheads="1"/>
          </p:cNvSpPr>
          <p:nvPr/>
        </p:nvSpPr>
        <p:spPr bwMode="auto">
          <a:xfrm>
            <a:off x="1616807" y="1096921"/>
            <a:ext cx="10361735" cy="233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uk-UA" altLang="uk-UA" sz="1800" dirty="0">
                <a:latin typeface="Arial" panose="020B0604020202020204" pitchFamily="34" charset="0"/>
                <a:cs typeface="Times New Roman" panose="02020603050405020304" pitchFamily="18" charset="0"/>
              </a:rPr>
              <a:t>  Для укриття населення міста передбачається використання підвальних приміщень</a:t>
            </a:r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адміністративних будівель: будинки районних адміністрацій – 6, загальноосвітніх шкіл – 116, дошкільних навчальних закладів – 79, ВПУ – 16, будівлі ВНЗ – 12, ЛКП – 40, підземних переходів – 16, підземних паркінгів торгових і торгово- розважальних центрів, а також житлових будинків – 85. </a:t>
            </a:r>
            <a:endParaRPr lang="uk-UA" alt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За 2019 рік в розрахунок площ підземного простору подвійного використання додані підземні паркінги 30 зданих в експлуатацію житлових будинків загальною площею 38174,35 </a:t>
            </a:r>
            <a:r>
              <a:rPr lang="uk-UA" altLang="uk-UA" sz="1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м.кв</a:t>
            </a:r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uk-UA" alt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600" dirty="0">
                <a:solidFill>
                  <a:srgbClr val="00B05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4378" y="3481725"/>
            <a:ext cx="4224595" cy="2810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7514" y="3456855"/>
            <a:ext cx="4231672" cy="28353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19368" y="-50104"/>
            <a:ext cx="7497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dirty="0">
                <a:latin typeface="Arial" panose="020B0604020202020204" pitchFamily="34" charset="0"/>
              </a:rPr>
              <a:t>Організація заходів по безтерміновій акції ЛМР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dirty="0">
                <a:latin typeface="Arial" panose="020B0604020202020204" pitchFamily="34" charset="0"/>
              </a:rPr>
              <a:t>"Прийом ртуті від населення":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  <p:sp>
        <p:nvSpPr>
          <p:cNvPr id="6" name="Прямокутник 1"/>
          <p:cNvSpPr>
            <a:spLocks noChangeArrowheads="1"/>
          </p:cNvSpPr>
          <p:nvPr/>
        </p:nvSpPr>
        <p:spPr bwMode="auto">
          <a:xfrm>
            <a:off x="4687765" y="592268"/>
            <a:ext cx="7416800" cy="254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58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uk-UA" altLang="uk-UA" sz="1400" dirty="0">
                <a:latin typeface="Arial" panose="020B0604020202020204" pitchFamily="34" charset="0"/>
                <a:cs typeface="Times New Roman" panose="02020603050405020304" pitchFamily="18" charset="0"/>
              </a:rPr>
              <a:t>В 2019 році управлінням продовжувались заходи по прийому від громадян міста ртутьвмісних приладів та металевої ртуті для недопущення її розповсюдження в екосистемах міста.</a:t>
            </a: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400" dirty="0">
                <a:latin typeface="Arial" panose="020B0604020202020204" pitchFamily="34" charset="0"/>
                <a:cs typeface="Times New Roman" panose="02020603050405020304" pitchFamily="18" charset="0"/>
              </a:rPr>
              <a:t>Як свідчить статистика, протягом останніх років кількість звернень громадян на адресу управління суттєво зросла, що свідчить про ріст свідомості громадян в дотриманні норм екологічної безпеки.</a:t>
            </a: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400" dirty="0">
                <a:latin typeface="Arial" panose="020B0604020202020204" pitchFamily="34" charset="0"/>
                <a:cs typeface="Times New Roman" panose="02020603050405020304" pitchFamily="18" charset="0"/>
              </a:rPr>
              <a:t>З метою інформування населення про дії при виникненні випадків розлиття ртуті при пошкодженні ртутьвмісних приладів в 2018 році управлінням за сприянням Центру безпеки міста підготовлено та </a:t>
            </a:r>
            <a:r>
              <a:rPr lang="uk-UA" altLang="uk-UA" sz="1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виготовлено </a:t>
            </a:r>
            <a:r>
              <a:rPr lang="uk-UA" altLang="uk-UA" sz="1400" dirty="0">
                <a:latin typeface="Arial" panose="020B0604020202020204" pitchFamily="34" charset="0"/>
                <a:cs typeface="Times New Roman" panose="02020603050405020304" pitchFamily="18" charset="0"/>
              </a:rPr>
              <a:t>буклети «Небезпечно! Металева ртуть», які розповсюджені протягом 2018-2019 років в навчальних, лікувальних закладах та на підприємствах, в установах та організаціях міста.</a:t>
            </a: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256" y="3306871"/>
            <a:ext cx="4342356" cy="2442575"/>
          </a:xfrm>
          <a:prstGeom prst="rect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235" y="3043825"/>
            <a:ext cx="1528958" cy="2718148"/>
          </a:xfrm>
          <a:prstGeom prst="rect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153" y="3043826"/>
            <a:ext cx="1528958" cy="2718148"/>
          </a:xfrm>
          <a:prstGeom prst="rect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76800" y="838850"/>
            <a:ext cx="6942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uk-UA" sz="2000" b="1" dirty="0">
                <a:solidFill>
                  <a:srgbClr val="110F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Підбиваючи підсумки роботи у сфері цивільного захисту за </a:t>
            </a:r>
            <a:r>
              <a:rPr lang="uk-UA" altLang="uk-UA" sz="2000" b="1" dirty="0" smtClean="0">
                <a:solidFill>
                  <a:srgbClr val="110F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uk-UA" altLang="uk-UA" sz="2000" b="1" dirty="0">
                <a:solidFill>
                  <a:srgbClr val="110F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рік </a:t>
            </a:r>
            <a:r>
              <a:rPr lang="uk-UA" altLang="uk-UA" sz="2000" dirty="0">
                <a:solidFill>
                  <a:srgbClr val="110F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хочу зазначити, що </a:t>
            </a:r>
            <a:r>
              <a:rPr lang="uk-UA" altLang="uk-UA" sz="2000" b="1" dirty="0">
                <a:solidFill>
                  <a:srgbClr val="110F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завдання</a:t>
            </a:r>
            <a:r>
              <a:rPr lang="uk-UA" altLang="uk-UA" sz="2000" dirty="0">
                <a:solidFill>
                  <a:srgbClr val="110F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визначені </a:t>
            </a:r>
            <a:r>
              <a:rPr lang="uk-UA" altLang="uk-UA" sz="2000" dirty="0">
                <a:solidFill>
                  <a:srgbClr val="110F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"Планом основних заходів цивільного захисту міста Львова на </a:t>
            </a:r>
            <a:r>
              <a:rPr lang="uk-UA" altLang="uk-UA" sz="2000" dirty="0" smtClean="0">
                <a:solidFill>
                  <a:srgbClr val="110F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2019 </a:t>
            </a:r>
            <a:r>
              <a:rPr lang="uk-UA" altLang="uk-UA" sz="2000" dirty="0">
                <a:solidFill>
                  <a:srgbClr val="110F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рік", затвердженого рішенням виконавчого комітету Львівської міської ради від </a:t>
            </a:r>
            <a:r>
              <a:rPr lang="uk-UA" sz="2000" dirty="0">
                <a:solidFill>
                  <a:srgbClr val="110F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22.02.2019 №148</a:t>
            </a:r>
            <a:r>
              <a:rPr lang="uk-UA" altLang="uk-UA" sz="2000" dirty="0">
                <a:solidFill>
                  <a:srgbClr val="110F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uk-UA" altLang="uk-UA" sz="2000" b="1" dirty="0">
                <a:solidFill>
                  <a:srgbClr val="110F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 основному виконані</a:t>
            </a:r>
            <a:r>
              <a:rPr lang="uk-UA" altLang="uk-UA" sz="2000" dirty="0">
                <a:solidFill>
                  <a:srgbClr val="110F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uk-UA" sz="1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86038" y="0"/>
            <a:ext cx="4533654" cy="427281"/>
          </a:xfrm>
        </p:spPr>
        <p:txBody>
          <a:bodyPr>
            <a:noAutofit/>
          </a:bodyPr>
          <a:lstStyle/>
          <a:p>
            <a:r>
              <a:rPr lang="uk-UA" altLang="uk-UA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Статистика по збору ртуті   </a:t>
            </a:r>
            <a:endParaRPr lang="uk-UA" altLang="uk-UA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3"/>
          <p:cNvGraphicFramePr>
            <a:graphicFrameLocks noGrp="1"/>
          </p:cNvGraphicFramePr>
          <p:nvPr/>
        </p:nvGraphicFramePr>
        <p:xfrm>
          <a:off x="5163381" y="390349"/>
          <a:ext cx="6624662" cy="237562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02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0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931">
                <a:tc>
                  <a:txBody>
                    <a:bodyPr/>
                    <a:lstStyle/>
                    <a:p>
                      <a:pPr marL="201295" indent="-201295"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Рік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Кількість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звернень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Всього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прийнято ртуті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2011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61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70,0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2012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74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107,0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2013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145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34,0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2014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185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30,7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2015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281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4,7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2016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384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7,14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2017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390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47,0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2018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/>
                        <a:t>484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17,0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2019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/>
                        <a:t>405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95,8 кг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Таблица 4"/>
          <p:cNvGraphicFramePr>
            <a:graphicFrameLocks noGrp="1"/>
          </p:cNvGraphicFramePr>
          <p:nvPr/>
        </p:nvGraphicFramePr>
        <p:xfrm>
          <a:off x="5163381" y="3118745"/>
          <a:ext cx="6624663" cy="2521598"/>
        </p:xfrm>
        <a:graphic>
          <a:graphicData uri="http://schemas.openxmlformats.org/drawingml/2006/table">
            <a:tbl>
              <a:tblPr firstRow="1" firstCol="1" bandRow="1"/>
              <a:tblGrid>
                <a:gridCol w="432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6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6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64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410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№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з/п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Найменування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uk-UA" sz="135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По </a:t>
                      </a: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рокам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10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2016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2017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2018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2019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1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Всього звернень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384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390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484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/>
                        <a:t>405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3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Надано консультацій по діях у випадку виявлення розливу ртуті в приміщенні та розбиття медичного термометра 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273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416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526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/>
                        <a:t>458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7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Прийнято металевої ртуті 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7,14 кг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47,0 кг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17,0 кг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/>
                        <a:t>95,8 кг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1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Прийнято медичних термометрів 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391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319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557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/>
                        <a:t>723 шт.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41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Прийнято лабораторних термометрів 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54 шт.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25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0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Прийнято ртутних медичних тонометрів 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 шт.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 шт.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16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4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Інших ртутьвмісних приладів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 шт.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 шт.</a:t>
                      </a:r>
                      <a:endParaRPr lang="uk-UA" sz="13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16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 шт.</a:t>
                      </a:r>
                      <a:endParaRPr lang="uk-UA" sz="13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5908065" y="2755218"/>
            <a:ext cx="568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Станом на 31.12.2019 року всього:</a:t>
            </a:r>
            <a:endParaRPr lang="uk-UA" altLang="uk-UA" sz="1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540701" y="25052"/>
            <a:ext cx="10484285" cy="3519814"/>
          </a:xfrm>
        </p:spPr>
        <p:txBody>
          <a:bodyPr>
            <a:normAutofit/>
          </a:bodyPr>
          <a:lstStyle/>
          <a:p>
            <a:pPr indent="457200"/>
            <a:r>
              <a:rPr lang="uk-UA" alt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Забезпечення населення, працівників та формувань   цивільного захисту засобами індивідуального захисту і   приладами радіаційної і хімічної  розвідки</a:t>
            </a:r>
            <a:r>
              <a:rPr lang="uk-UA" altLang="uk-UA" sz="18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uk-UA" altLang="uk-UA" dirty="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uk-UA" altLang="uk-UA" dirty="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uk-UA" alt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          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На підприємствах, в установах та організаціях, які ведуть свою діяльність на території міста Львова, </a:t>
            </a:r>
            <a:r>
              <a:rPr lang="uk-UA" altLang="uk-UA" sz="16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зберігаються 64,2 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тисячі протигазів, з них – 2640 промислових, для захисту від хімічно-небезпечних речовин.</a:t>
            </a:r>
            <a: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	Управлінням з питань НС та ЦЗН ЛМР в 2017 році розроблена та ухвалою    11-ї сесії 7-го скликання Львівської міської ради від 21.12.2017р. № 2798 затверджена "Програма накопичення засобів радіаційного та хімічного захисту для працівників виконавчих органів міської ради та непрацюючого населення, яке проживає у прогнозованих зонах хімічного забруднення м. Львова, на 2018-2028 роки". </a:t>
            </a:r>
            <a: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Протягом 2019 року виконавчими органами Львівської міської ради </a:t>
            </a:r>
            <a:r>
              <a:rPr lang="uk-UA" altLang="uk-UA" sz="16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придбано</a:t>
            </a:r>
            <a:r>
              <a:rPr lang="uk-UA" altLang="uk-UA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108 протигазів 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для захисту працівників. Для цих цілей використано 220,5</a:t>
            </a:r>
            <a:r>
              <a:rPr lang="uk-UA" altLang="uk-UA" sz="1600" dirty="0" smtClean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тисяч гривень.</a:t>
            </a:r>
            <a: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600" dirty="0" smtClean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lang="uk-UA" altLang="uk-UA" sz="1600" dirty="0" smtClean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8178" y="3545918"/>
            <a:ext cx="3186895" cy="2103319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95281" y="3569919"/>
            <a:ext cx="3150530" cy="2079317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44807" y="3569919"/>
            <a:ext cx="3150526" cy="2079317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55"/>
            <a:ext cx="12192000" cy="6859735"/>
          </a:xfrm>
          <a:prstGeom prst="rect">
            <a:avLst/>
          </a:prstGeom>
        </p:spPr>
      </p:pic>
      <p:sp>
        <p:nvSpPr>
          <p:cNvPr id="10" name="Прямокутник 2"/>
          <p:cNvSpPr>
            <a:spLocks noChangeArrowheads="1"/>
          </p:cNvSpPr>
          <p:nvPr/>
        </p:nvSpPr>
        <p:spPr bwMode="auto">
          <a:xfrm>
            <a:off x="1768982" y="-1"/>
            <a:ext cx="10118217" cy="213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58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 algn="ctr">
              <a:buFont typeface="Arial" panose="020B0604020202020204" pitchFamily="34" charset="0"/>
              <a:buNone/>
              <a:defRPr/>
            </a:pPr>
            <a:r>
              <a:rPr lang="uk-UA" altLang="uk-UA" sz="2400" b="1" dirty="0" smtClean="0">
                <a:latin typeface="Arial" panose="020B0604020202020204" pitchFamily="34" charset="0"/>
              </a:rPr>
              <a:t>З метою підготовки керівного складу</a:t>
            </a:r>
          </a:p>
          <a:p>
            <a:pPr indent="0" algn="just">
              <a:buFont typeface="Arial" panose="020B0604020202020204" pitchFamily="34" charset="0"/>
              <a:buNone/>
              <a:defRPr/>
            </a:pPr>
            <a:r>
              <a:rPr lang="uk-UA" altLang="uk-UA" sz="2400" b="1" dirty="0" smtClean="0">
                <a:latin typeface="Arial" panose="020B0604020202020204" pitchFamily="34" charset="0"/>
              </a:rPr>
              <a:t> </a:t>
            </a:r>
            <a:r>
              <a:rPr lang="uk-UA" altLang="uk-UA" sz="2000" dirty="0" smtClean="0">
                <a:latin typeface="Arial" panose="020B0604020202020204" pitchFamily="34" charset="0"/>
              </a:rPr>
              <a:t>міського та районного  рівнів, а також керівників спеціалізованих служб цивільного захисту </a:t>
            </a:r>
            <a:r>
              <a:rPr lang="uk-UA" altLang="uk-UA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було проведено </a:t>
            </a:r>
            <a:r>
              <a:rPr lang="uk-UA" altLang="uk-UA" sz="20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224</a:t>
            </a:r>
            <a:r>
              <a:rPr lang="uk-UA" altLang="uk-UA" sz="2000" dirty="0" smtClean="0">
                <a:solidFill>
                  <a:srgbClr val="00B05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командно-штабних навчань і тренувань всіх рівнів щодо дій органів управління та сил цивільного захисту при виникненні надзвичайних ситуацій та виконання ними заходів цивільного захисту при переведенні до функціонування в умовах особливого періоду.</a:t>
            </a:r>
            <a:endParaRPr lang="uk-UA" alt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8790" y="2404848"/>
            <a:ext cx="3518968" cy="2636837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1093" y="2404850"/>
            <a:ext cx="3419131" cy="2636836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6418" y="2404849"/>
            <a:ext cx="3270781" cy="2636837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12" name="Прямокутник 1"/>
          <p:cNvSpPr>
            <a:spLocks noChangeArrowheads="1"/>
          </p:cNvSpPr>
          <p:nvPr/>
        </p:nvSpPr>
        <p:spPr bwMode="auto">
          <a:xfrm>
            <a:off x="2646807" y="171666"/>
            <a:ext cx="7594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58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000" b="1" dirty="0">
                <a:latin typeface="Arial" panose="020B0604020202020204" pitchFamily="34" charset="0"/>
                <a:cs typeface="Times New Roman" panose="02020603050405020304" pitchFamily="18" charset="0"/>
              </a:rPr>
              <a:t>Командно-штабні навчання і тренування </a:t>
            </a:r>
            <a:endParaRPr lang="uk-UA" alt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2"/>
          <p:cNvGraphicFramePr>
            <a:graphicFrameLocks noGrp="1"/>
          </p:cNvGraphicFramePr>
          <p:nvPr/>
        </p:nvGraphicFramePr>
        <p:xfrm>
          <a:off x="1476374" y="798186"/>
          <a:ext cx="10536085" cy="4854247"/>
        </p:xfrm>
        <a:graphic>
          <a:graphicData uri="http://schemas.openxmlformats.org/drawingml/2006/table">
            <a:tbl>
              <a:tblPr/>
              <a:tblGrid>
                <a:gridCol w="4711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7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952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Хто проводив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Кількість навчань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Хто залучався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82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ДСНС України 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Міська комісія з питань ТЕБ і НС, спеціалізовані служби ЦЗ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352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Львівська обласна державна адміністрація 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Міська комісія з питань ТЕБ і НС, міська комісія з питань евакуації, спеціалізовані служби ЦЗ 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5491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Львівська міська рада 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Міська комісія з питань ТЕБ і НС, комісія з питань евакуації, спеціалізовані служби ЦЗ,</a:t>
                      </a: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органи управління та сили цивільного захисту Залізничного району, смт. Брюховичі 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326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РКГ АТЦ при СБУ у Львівській області (навчання з антитерористичної тематики) 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Члени РКГ АТЦ при СБУ у Львівській області від ЛМР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447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Штаб територіальної оборони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Члени штабу територіальної оборони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396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Спеціальні об’єктові навчання на суб’єктах господарювання 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Органи управління та формування цивільного захисту суб’єктів господарювання 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047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Спеціальні об’єктові тренування на суб’єктах господарювання 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172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Органи управління цивільного захисту суб’єктів господарювання 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0922">
                <a:tc>
                  <a:txBody>
                    <a:bodyPr/>
                    <a:lstStyle>
                      <a:lvl1pPr indent="9080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9080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Всього </a:t>
                      </a:r>
                      <a:endParaRPr kumimoji="0" lang="uk-UA" altLang="uk-UA" sz="14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224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tc>
                  <a:txBody>
                    <a:bodyPr/>
                    <a:lstStyle>
                      <a:lvl1pPr indent="444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44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uk-UA" sz="14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4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018" marR="29018" marT="483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1476374" y="0"/>
            <a:ext cx="10447401" cy="368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uk-UA" altLang="uk-UA" sz="1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Органи управління та сили ЦЗ ЛМР залучалася до участі у :</a:t>
            </a:r>
            <a:endParaRPr lang="uk-UA" alt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uk-UA" altLang="uk-UA" sz="1600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командно-штабному навчанні </a:t>
            </a:r>
            <a:r>
              <a:rPr lang="uk-UA" altLang="uk-UA" sz="16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 органами управління та силами цивільного захисту Львівської міської ланки територіальної підсистеми єдиної державної системи цивільного захисту Львівської області під керівництвом департаменту з питань цивільного захисту ЛОДА (24-25 вересня 2019 року);</a:t>
            </a:r>
            <a:endParaRPr lang="uk-UA" altLang="uk-UA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uk-UA" altLang="uk-UA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командно-штабних тренуваннях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(16 квітня та 19 червня 2019 року)</a:t>
            </a:r>
            <a:r>
              <a:rPr lang="uk-UA" altLang="uk-UA" sz="16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згідно планів координаційної групи АТЦ у Львівській області;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uk-UA" altLang="uk-UA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штабних тренувань та навчань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з територіальної оборони області (5 березня, 16-18 квітня, 28-29 жовтня  2019 року);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штабному тренуванні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 органами управління територіальної підсистеми єдиної державної системи цивільного захисту щодо виконання завдань у складних умовах осінньо-зимового періоду під керівництвом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під керівництвом департаменту з питань цивільного захисту ЛОДА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( 29 серпня 2019 року);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штабному навчанні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з органами управління та силами цивільного захисту територіальної підсистеми єдиної державної системи цивільного захисту Львівської області під керівництвом ДСНС України по діях у складних умовах зимового періоду (12 грудня 2019 року).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3808446"/>
            <a:ext cx="4631878" cy="2561436"/>
          </a:xfrm>
          <a:prstGeom prst="rect">
            <a:avLst/>
          </a:prstGeom>
          <a:noFill/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145" y="3808446"/>
            <a:ext cx="3413831" cy="2593662"/>
          </a:xfrm>
          <a:prstGeom prst="rect">
            <a:avLst/>
          </a:prstGeom>
          <a:noFill/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010853" y="0"/>
            <a:ext cx="7345362" cy="512064"/>
          </a:xfrm>
        </p:spPr>
        <p:txBody>
          <a:bodyPr>
            <a:normAutofit/>
          </a:bodyPr>
          <a:lstStyle/>
          <a:p>
            <a:pPr indent="449580"/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		</a:t>
            </a:r>
            <a:r>
              <a:rPr lang="uk-UA" altLang="uk-UA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Організували та провели :</a:t>
            </a:r>
            <a:endParaRPr lang="uk-UA" altLang="uk-UA" sz="2800" dirty="0" smtClean="0">
              <a:solidFill>
                <a:srgbClr val="110F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2"/>
          <p:cNvSpPr>
            <a:spLocks noChangeArrowheads="1"/>
          </p:cNvSpPr>
          <p:nvPr/>
        </p:nvSpPr>
        <p:spPr bwMode="auto">
          <a:xfrm>
            <a:off x="1506651" y="512064"/>
            <a:ext cx="103537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58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800" dirty="0">
                <a:latin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uk-UA" altLang="uk-UA" sz="1800" b="1" dirty="0">
                <a:latin typeface="Arial" panose="020B0604020202020204" pitchFamily="34" charset="0"/>
              </a:rPr>
              <a:t>командно-штабне тренування </a:t>
            </a:r>
            <a:r>
              <a:rPr lang="uk-UA" altLang="uk-UA" sz="1800" dirty="0">
                <a:latin typeface="Arial" panose="020B0604020202020204" pitchFamily="34" charset="0"/>
              </a:rPr>
              <a:t>з органами управління цивільного захисту </a:t>
            </a:r>
            <a:r>
              <a:rPr lang="uk-UA" altLang="uk-UA" sz="1800" dirty="0" err="1">
                <a:latin typeface="Arial" panose="020B0604020202020204" pitchFamily="34" charset="0"/>
              </a:rPr>
              <a:t>Брюховицької</a:t>
            </a:r>
            <a:r>
              <a:rPr lang="uk-UA" altLang="uk-UA" sz="1800" dirty="0">
                <a:latin typeface="Arial" panose="020B0604020202020204" pitchFamily="34" charset="0"/>
              </a:rPr>
              <a:t> селищної ради – пожежа та вибух газу у житловому будинку (18 квітня 2019);</a:t>
            </a:r>
            <a:endParaRPr lang="uk-UA" alt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800" dirty="0">
                <a:latin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uk-UA" altLang="uk-UA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перевірку готовності органів </a:t>
            </a:r>
            <a:r>
              <a:rPr lang="uk-UA" altLang="uk-UA" sz="1800" dirty="0">
                <a:latin typeface="Arial" panose="020B0604020202020204" pitchFamily="34" charset="0"/>
                <a:cs typeface="Times New Roman" panose="02020603050405020304" pitchFamily="18" charset="0"/>
              </a:rPr>
              <a:t>управління ЦЗ Залізничного району з практичного розгортання збірного пункту евакуації (11 червня 2019 року).</a:t>
            </a:r>
            <a:endParaRPr lang="uk-UA" alt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651" y="1878629"/>
            <a:ext cx="4769049" cy="3573080"/>
          </a:xfrm>
          <a:prstGeom prst="rect">
            <a:avLst/>
          </a:prstGeom>
          <a:ln>
            <a:solidFill>
              <a:schemeClr val="tx1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482" y="1878629"/>
            <a:ext cx="4769049" cy="3573080"/>
          </a:xfrm>
          <a:prstGeom prst="rect">
            <a:avLst/>
          </a:prstGeom>
          <a:ln>
            <a:solidFill>
              <a:schemeClr val="tx1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403350" y="44450"/>
            <a:ext cx="10788650" cy="796798"/>
          </a:xfrm>
        </p:spPr>
        <p:txBody>
          <a:bodyPr/>
          <a:lstStyle/>
          <a:p>
            <a:pPr algn="ctr"/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Підготовка та здійснення евакуаційних заходів,  навчання населення діям при евакуації. </a:t>
            </a:r>
            <a:endParaRPr lang="uk-UA" altLang="uk-UA" dirty="0" smtClean="0"/>
          </a:p>
        </p:txBody>
      </p:sp>
      <p:sp>
        <p:nvSpPr>
          <p:cNvPr id="11" name="Прямокутник 1"/>
          <p:cNvSpPr>
            <a:spLocks noChangeArrowheads="1"/>
          </p:cNvSpPr>
          <p:nvPr/>
        </p:nvSpPr>
        <p:spPr bwMode="auto">
          <a:xfrm>
            <a:off x="1476375" y="836613"/>
            <a:ext cx="10715625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58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Протягом 2019 року проведено </a:t>
            </a:r>
            <a:r>
              <a:rPr lang="uk-UA" altLang="uk-UA" sz="1500" b="1" dirty="0">
                <a:latin typeface="Arial" panose="020B0604020202020204" pitchFamily="34" charset="0"/>
                <a:cs typeface="Times New Roman" panose="02020603050405020304" pitchFamily="18" charset="0"/>
              </a:rPr>
              <a:t>4 засідання міської комісії з питань евакуації</a:t>
            </a: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uk-UA" altLang="uk-UA" sz="1500" dirty="0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Практичні заняття з членами міської комісії з питань евакуації, головами районних  та селищних комісій з питань евакуації  </a:t>
            </a:r>
            <a:r>
              <a:rPr lang="uk-UA" altLang="uk-UA" sz="1500" b="1" dirty="0">
                <a:latin typeface="Arial" panose="020B0604020202020204" pitchFamily="34" charset="0"/>
                <a:cs typeface="Times New Roman" panose="02020603050405020304" pitchFamily="18" charset="0"/>
              </a:rPr>
              <a:t>проводились 4 рази</a:t>
            </a: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uk-UA" alt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- під час проведення тренування органів управління ЦЗ Залізничного району з практичним розгортанням ЗПЕ (11 червня 2019 року);</a:t>
            </a:r>
            <a:endParaRPr lang="uk-UA" alt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- під час проведення КШН з органами управління та силами цивільного захисту Львівської міської ланки територіальної підсистеми ЄДСЦЗ Львівської області під керівництвом департаменту з питань цивільного захисту ЛОДА (25 вересня 2019 року);</a:t>
            </a:r>
            <a:endParaRPr lang="uk-UA" alt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під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час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комплек</a:t>
            </a:r>
            <a:r>
              <a:rPr lang="uk-UA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сної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ки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реалізації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державної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політики у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сфері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цивільного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захисту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і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від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надзвичайних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ситуацій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техногенного та природного характеру </a:t>
            </a: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Львівської міської 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ланки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територіальної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500" dirty="0" err="1">
                <a:latin typeface="Arial" panose="020B0604020202020204" pitchFamily="34" charset="0"/>
                <a:cs typeface="Times New Roman" panose="02020603050405020304" pitchFamily="18" charset="0"/>
              </a:rPr>
              <a:t>підсистеми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ЄДСЦЗ</a:t>
            </a: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Львівської області  під керівництвом ГУ ДСНС у Львівській області під час виконання дій за ввідними (25 вересня та 1 жовтня  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201</a:t>
            </a: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9</a:t>
            </a:r>
            <a:r>
              <a:rPr lang="ru-RU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 року</a:t>
            </a:r>
            <a:r>
              <a:rPr lang="uk-UA" altLang="uk-UA" sz="1500" dirty="0">
                <a:latin typeface="Arial" panose="020B0604020202020204" pitchFamily="34" charset="0"/>
                <a:cs typeface="Times New Roman" panose="02020603050405020304" pitchFamily="18" charset="0"/>
              </a:rPr>
              <a:t>).</a:t>
            </a:r>
            <a:endParaRPr lang="uk-UA" alt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500" i="1" dirty="0">
                <a:latin typeface="Arial" panose="020B0604020202020204" pitchFamily="34" charset="0"/>
                <a:cs typeface="Times New Roman" panose="02020603050405020304" pitchFamily="18" charset="0"/>
              </a:rPr>
              <a:t>Протягом року проведено </a:t>
            </a:r>
            <a:r>
              <a:rPr lang="uk-UA" altLang="uk-UA" sz="15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218 тренувань </a:t>
            </a:r>
            <a:r>
              <a:rPr lang="uk-UA" altLang="uk-UA" sz="1500" i="1" dirty="0">
                <a:latin typeface="Arial" panose="020B0604020202020204" pitchFamily="34" charset="0"/>
                <a:cs typeface="Times New Roman" panose="02020603050405020304" pitchFamily="18" charset="0"/>
              </a:rPr>
              <a:t>з евакуаційними органами всіх рівнів, на яких </a:t>
            </a:r>
            <a:r>
              <a:rPr lang="uk-UA" altLang="uk-UA" sz="15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залучалося 1012 осіб</a:t>
            </a:r>
            <a:r>
              <a:rPr lang="uk-UA" altLang="uk-UA" sz="15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uk-UA" altLang="uk-UA" sz="1600" dirty="0">
              <a:latin typeface="Arial" panose="020B0604020202020204" pitchFamily="34" charset="0"/>
            </a:endParaRPr>
          </a:p>
        </p:txBody>
      </p:sp>
      <p:pic>
        <p:nvPicPr>
          <p:cNvPr id="12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950" y="4345266"/>
            <a:ext cx="2798244" cy="1855118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5769" y="4359850"/>
            <a:ext cx="2644418" cy="1840533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15762" y="4359849"/>
            <a:ext cx="2670548" cy="1840533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8" name="Прямоугольник 1"/>
          <p:cNvSpPr/>
          <p:nvPr/>
        </p:nvSpPr>
        <p:spPr>
          <a:xfrm>
            <a:off x="4787900" y="-1"/>
            <a:ext cx="740410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sz="2000" b="1" kern="0" spc="-40" dirty="0">
                <a:latin typeface="Arial" panose="020B0604020202020204" pitchFamily="34" charset="0"/>
                <a:cs typeface="Arial" panose="020B0604020202020204" pitchFamily="34" charset="0"/>
              </a:rPr>
              <a:t>Підготовка керівників, посадових осіб і працівників, </a:t>
            </a:r>
          </a:p>
          <a:p>
            <a:pPr algn="ctr" eaLnBrk="1" hangingPunct="1">
              <a:defRPr/>
            </a:pPr>
            <a:r>
              <a:rPr lang="uk-UA" sz="2000" b="1" kern="0" spc="-40" dirty="0">
                <a:latin typeface="Arial" panose="020B0604020202020204" pitchFamily="34" charset="0"/>
                <a:cs typeface="Arial" panose="020B0604020202020204" pitchFamily="34" charset="0"/>
              </a:rPr>
              <a:t>на яких покладено організацію цивільного захисту</a:t>
            </a:r>
          </a:p>
        </p:txBody>
      </p:sp>
      <p:sp>
        <p:nvSpPr>
          <p:cNvPr id="9" name="Прямоугольник 3"/>
          <p:cNvSpPr/>
          <p:nvPr/>
        </p:nvSpPr>
        <p:spPr>
          <a:xfrm>
            <a:off x="4760913" y="769937"/>
            <a:ext cx="7431087" cy="3491725"/>
          </a:xfrm>
          <a:prstGeom prst="rect">
            <a:avLst/>
          </a:prstGeom>
        </p:spPr>
        <p:txBody>
          <a:bodyPr>
            <a:spAutoFit/>
          </a:bodyPr>
          <a:lstStyle>
            <a:lvl1pPr indent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5000"/>
              </a:lnSpc>
            </a:pPr>
            <a:r>
              <a:rPr lang="uk-UA" altLang="uk-UA" sz="1600" dirty="0"/>
              <a:t>Проводилася у навчально-методичному центрі  цивільного захисту та безпеки життєдіяльності Львівської області. 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dirty="0">
                <a:cs typeface="Times New Roman" panose="02020603050405020304" pitchFamily="18" charset="0"/>
              </a:rPr>
              <a:t>За 2019 рік на обласних та міських курсах пройшли курс функціонального навчання та отримали посвідчення </a:t>
            </a:r>
            <a:r>
              <a:rPr lang="uk-UA" altLang="uk-UA" sz="1600" b="1" dirty="0">
                <a:cs typeface="Times New Roman" panose="02020603050405020304" pitchFamily="18" charset="0"/>
              </a:rPr>
              <a:t>862</a:t>
            </a:r>
            <a:r>
              <a:rPr lang="uk-UA" altLang="uk-UA" sz="1600" dirty="0">
                <a:cs typeface="Times New Roman" panose="02020603050405020304" pitchFamily="18" charset="0"/>
              </a:rPr>
              <a:t> осіб керівного складу та фахівців, діяльність яких пов’язана з організацією і здійсненням заходів з питань цивільного захисту. Виконання плану складає </a:t>
            </a:r>
            <a:r>
              <a:rPr lang="uk-UA" altLang="uk-UA" sz="1600" b="1" dirty="0">
                <a:cs typeface="Times New Roman" panose="02020603050405020304" pitchFamily="18" charset="0"/>
              </a:rPr>
              <a:t>108 %</a:t>
            </a:r>
            <a:r>
              <a:rPr lang="uk-UA" altLang="uk-UA" sz="1600" dirty="0">
                <a:cs typeface="Times New Roman" panose="02020603050405020304" pitchFamily="18" charset="0"/>
              </a:rPr>
              <a:t>.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dirty="0">
                <a:cs typeface="Times New Roman" panose="02020603050405020304" pitchFamily="18" charset="0"/>
              </a:rPr>
              <a:t>Спільно з ГУ ДСНС України у Львівській області, управлінням освіти ЛМР, районними адміністраціями у порядку проведення заходів, спрямованих на популяризацію здорового та безпечного способу життя, підвищення рівня практичної підготовки дітей та підлітків до дій у надзвичайних ситуаціях, проведено </a:t>
            </a:r>
            <a:r>
              <a:rPr lang="uk-UA" altLang="uk-UA" sz="1600" b="1" dirty="0">
                <a:cs typeface="Times New Roman" panose="02020603050405020304" pitchFamily="18" charset="0"/>
              </a:rPr>
              <a:t>126 </a:t>
            </a:r>
            <a:r>
              <a:rPr lang="uk-UA" altLang="uk-UA" sz="1600" dirty="0">
                <a:cs typeface="Times New Roman" panose="02020603050405020304" pitchFamily="18" charset="0"/>
              </a:rPr>
              <a:t>заходів з проведення "Днів цивільного захисту" у </a:t>
            </a:r>
            <a:r>
              <a:rPr lang="uk-UA" altLang="uk-UA" sz="1600" b="1" dirty="0">
                <a:cs typeface="Times New Roman" panose="02020603050405020304" pitchFamily="18" charset="0"/>
              </a:rPr>
              <a:t>126</a:t>
            </a:r>
            <a:r>
              <a:rPr lang="uk-UA" altLang="uk-UA" sz="1600" dirty="0">
                <a:cs typeface="Times New Roman" panose="02020603050405020304" pitchFamily="18" charset="0"/>
              </a:rPr>
              <a:t> СЗШ, на які залучалося </a:t>
            </a:r>
            <a:r>
              <a:rPr lang="uk-UA" altLang="uk-UA" sz="1600" b="1" dirty="0">
                <a:cs typeface="Times New Roman" panose="02020603050405020304" pitchFamily="18" charset="0"/>
              </a:rPr>
              <a:t>65543</a:t>
            </a:r>
            <a:r>
              <a:rPr lang="uk-UA" altLang="uk-UA" sz="1600" dirty="0">
                <a:cs typeface="Times New Roman" panose="02020603050405020304" pitchFamily="18" charset="0"/>
              </a:rPr>
              <a:t> учнів, </a:t>
            </a:r>
            <a:r>
              <a:rPr lang="uk-UA" altLang="uk-UA" sz="1600" b="1" dirty="0">
                <a:cs typeface="Times New Roman" panose="02020603050405020304" pitchFamily="18" charset="0"/>
              </a:rPr>
              <a:t>99 </a:t>
            </a:r>
            <a:r>
              <a:rPr lang="uk-UA" altLang="uk-UA" sz="1600" dirty="0">
                <a:cs typeface="Times New Roman" panose="02020603050405020304" pitchFamily="18" charset="0"/>
              </a:rPr>
              <a:t>заходів з проведення “Тижнів безпеки дитини” у </a:t>
            </a:r>
            <a:r>
              <a:rPr lang="uk-UA" altLang="uk-UA" sz="1600" b="1" dirty="0">
                <a:cs typeface="Times New Roman" panose="02020603050405020304" pitchFamily="18" charset="0"/>
              </a:rPr>
              <a:t>99</a:t>
            </a:r>
            <a:r>
              <a:rPr lang="uk-UA" altLang="uk-UA" sz="1600" dirty="0">
                <a:cs typeface="Times New Roman" panose="02020603050405020304" pitchFamily="18" charset="0"/>
              </a:rPr>
              <a:t> ДНЗ, на які залучалося </a:t>
            </a:r>
            <a:r>
              <a:rPr lang="uk-UA" altLang="uk-UA" sz="1600" b="1" dirty="0">
                <a:cs typeface="Times New Roman" panose="02020603050405020304" pitchFamily="18" charset="0"/>
              </a:rPr>
              <a:t>17276 </a:t>
            </a:r>
            <a:r>
              <a:rPr lang="uk-UA" altLang="uk-UA" sz="1600" dirty="0">
                <a:cs typeface="Times New Roman" panose="02020603050405020304" pitchFamily="18" charset="0"/>
              </a:rPr>
              <a:t>дітей.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5000"/>
              </a:lnSpc>
            </a:pPr>
            <a:endParaRPr lang="uk-UA" altLang="uk-UA" sz="200" i="1" dirty="0"/>
          </a:p>
        </p:txBody>
      </p:sp>
      <p:pic>
        <p:nvPicPr>
          <p:cNvPr id="1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62" y="4152042"/>
            <a:ext cx="5928900" cy="1508863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667379" y="0"/>
            <a:ext cx="5894388" cy="504825"/>
          </a:xfrm>
        </p:spPr>
        <p:txBody>
          <a:bodyPr/>
          <a:lstStyle/>
          <a:p>
            <a:pPr algn="ctr"/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Планова комплексна перевірка </a:t>
            </a:r>
          </a:p>
        </p:txBody>
      </p:sp>
      <p:sp>
        <p:nvSpPr>
          <p:cNvPr id="13" name="Прямокутник 2"/>
          <p:cNvSpPr>
            <a:spLocks noChangeArrowheads="1"/>
          </p:cNvSpPr>
          <p:nvPr/>
        </p:nvSpPr>
        <p:spPr bwMode="auto">
          <a:xfrm>
            <a:off x="1668462" y="549275"/>
            <a:ext cx="10520453" cy="325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Відповідно до Плану основних заходів цивільного захисту України на 2019 рік в період з </a:t>
            </a:r>
            <a:r>
              <a:rPr lang="uk-UA" altLang="uk-UA" sz="1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23 вересня по 4 жовтня 2019 року </a:t>
            </a:r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комісією ГУ ДСНС України у Львівській області була проведена комплексна перевірка виконання вимог законів та інших нормативно-правових актів з питань цивільного захисту, техногенної та пожежної безпеки, діяльності аварійно-рятувальних служб Львівської міської ланки територіальної підсистеми ЄДСЦЗ Львівської області.</a:t>
            </a:r>
            <a:endParaRPr lang="uk-UA" alt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Комісія ГУ ДСНС України у Львівській області відмітила своєчасність та повноту усунення недоліків, виявлених під час контрольної перевірки ДСНС України Львівської міської ланки </a:t>
            </a:r>
            <a:r>
              <a:rPr lang="en-US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ТП ЄДС ЦЗ </a:t>
            </a:r>
            <a:r>
              <a:rPr lang="en-US" altLang="uk-UA" sz="1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Львівської</a:t>
            </a:r>
            <a:r>
              <a:rPr lang="en-US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uk-UA" sz="1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області</a:t>
            </a:r>
            <a:r>
              <a:rPr lang="en-US" altLang="uk-UA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uk-UA" altLang="uk-UA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800" dirty="0">
                <a:latin typeface="Arial" panose="020B0604020202020204" pitchFamily="34" charset="0"/>
                <a:cs typeface="Times New Roman" panose="02020603050405020304" pitchFamily="18" charset="0"/>
              </a:rPr>
              <a:t> За підсумками роботи комісії Львівська міська ланка територіальної підсистеми ЄДСЦЗ Львівської області оцінена як ‘</a:t>
            </a:r>
            <a:r>
              <a:rPr lang="uk-UA" altLang="uk-UA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’обмежено готова до виконання завдань</a:t>
            </a:r>
            <a:r>
              <a:rPr lang="uk-UA" altLang="uk-UA" sz="18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’’.</a:t>
            </a:r>
            <a:endParaRPr lang="uk-UA" altLang="uk-UA" sz="1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uk-UA" altLang="uk-UA" sz="1800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uk-UA" altLang="uk-UA" sz="1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974" y="3684792"/>
            <a:ext cx="3897906" cy="2594972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642" y="3684792"/>
            <a:ext cx="4320648" cy="2594972"/>
          </a:xfrm>
          <a:prstGeom prst="rect">
            <a:avLst/>
          </a:prstGeom>
          <a:ln>
            <a:solidFill>
              <a:srgbClr val="000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10" name="Прямоугольник 1"/>
          <p:cNvSpPr/>
          <p:nvPr/>
        </p:nvSpPr>
        <p:spPr>
          <a:xfrm>
            <a:off x="1440493" y="115888"/>
            <a:ext cx="10647123" cy="461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uk-UA" sz="2400" b="1" kern="0" spc="-40" dirty="0">
                <a:cs typeface="Arial" panose="020B0604020202020204" pitchFamily="34" charset="0"/>
              </a:rPr>
              <a:t>Управлінням  у 2019 році: </a:t>
            </a:r>
          </a:p>
        </p:txBody>
      </p:sp>
      <p:sp>
        <p:nvSpPr>
          <p:cNvPr id="11" name="Прямоугольник 3"/>
          <p:cNvSpPr>
            <a:spLocks noChangeArrowheads="1"/>
          </p:cNvSpPr>
          <p:nvPr/>
        </p:nvSpPr>
        <p:spPr bwMode="auto">
          <a:xfrm>
            <a:off x="1763713" y="836613"/>
            <a:ext cx="998570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-"/>
            </a:pP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отримано 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902 </a:t>
            </a:r>
            <a:r>
              <a:rPr lang="uk-UA" alt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документів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з них 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248</a:t>
            </a:r>
            <a:r>
              <a:rPr lang="uk-UA" alt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керівних і 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223 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контрольних;</a:t>
            </a:r>
            <a:endParaRPr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-"/>
            </a:pPr>
            <a:r>
              <a:rPr lang="uk-UA" alt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всі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223 </a:t>
            </a:r>
            <a:r>
              <a:rPr lang="uk-UA" alt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контрольних документи виконано;</a:t>
            </a:r>
            <a:endParaRPr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-"/>
            </a:pP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підготовлено та відправлено адресатам 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1321</a:t>
            </a:r>
            <a:r>
              <a:rPr lang="uk-UA" alt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вихідних та внутрішніх документів, у тому числі 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514 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інформаційних і звітних документів,  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116 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за підписом міського голови.</a:t>
            </a:r>
            <a:endParaRPr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-"/>
            </a:pP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розгляду надійшло </a:t>
            </a:r>
            <a:r>
              <a:rPr lang="uk-UA" altLang="uk-UA" sz="2000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32 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письмових звернень, із них   </a:t>
            </a:r>
            <a:r>
              <a:rPr lang="uk-UA" altLang="uk-UA" sz="20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uk-UA" altLang="uk-UA" sz="20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колективних. Управлінням розглянуто всі письмові звернення, із них всі вирішено позитивно. Повторних звернень з порушених питань не надходило.</a:t>
            </a:r>
            <a:endParaRPr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313" y="3649921"/>
            <a:ext cx="5132692" cy="286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07" y="82494"/>
            <a:ext cx="7403704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/>
            <a:r>
              <a:rPr lang="uk-UA" altLang="uk-UA" sz="1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b="1" dirty="0"/>
              <a:t>У звітному році на виконання актів Кабінету Міністрів України, розпоряджень голови Львівської ОДА, Львівського міського голови:</a:t>
            </a:r>
            <a:endParaRPr lang="uk-UA" dirty="0"/>
          </a:p>
          <a:p>
            <a:pPr eaLnBrk="0" fontAlgn="base" hangingPunct="0"/>
            <a:endParaRPr lang="uk-UA" sz="1500" dirty="0" smtClean="0"/>
          </a:p>
          <a:p>
            <a:pPr eaLnBrk="0" fontAlgn="base" hangingPunct="0"/>
            <a:r>
              <a:rPr lang="uk-UA" sz="1500" dirty="0" smtClean="0"/>
              <a:t>- </a:t>
            </a:r>
            <a:r>
              <a:rPr lang="uk-UA" sz="1500" dirty="0"/>
              <a:t>брали участь у комплексній перевірці комісією ГУ ДСНС України у Львівській області виконання вимог законів та інших нормативно-правових актів з питань цивільного захисту, техногенної та пожежної безпеки, діяльності аварійно-рятувальних служб Львівської міської ланки територіальної підсистеми Єдиної державної системи цивільного захисту Львівської області з 23 вересня по 4 жовтня 2019);</a:t>
            </a:r>
          </a:p>
          <a:p>
            <a:pPr eaLnBrk="0" fontAlgn="base" hangingPunct="0"/>
            <a:r>
              <a:rPr lang="uk-UA" sz="1500" dirty="0"/>
              <a:t>- проведено командно-штабне тренування з органами управління цивільного захисту </a:t>
            </a:r>
            <a:r>
              <a:rPr lang="uk-UA" sz="1500" dirty="0" smtClean="0"/>
              <a:t>Брюховецької </a:t>
            </a:r>
            <a:r>
              <a:rPr lang="uk-UA" sz="1500" dirty="0"/>
              <a:t>селищної ради – пожежа та вибух газу у житловому будинку (18 квітня 2019);</a:t>
            </a:r>
          </a:p>
          <a:p>
            <a:r>
              <a:rPr lang="uk-UA" sz="1500" dirty="0"/>
              <a:t>- списана 1 захисна споруда (ТзОВ ‘’</a:t>
            </a:r>
            <a:r>
              <a:rPr lang="uk-UA" sz="1500" dirty="0" err="1"/>
              <a:t>Олмар</a:t>
            </a:r>
            <a:r>
              <a:rPr lang="uk-UA" sz="1500" dirty="0"/>
              <a:t>’’, вул. Зелена, 204);</a:t>
            </a:r>
          </a:p>
          <a:p>
            <a:r>
              <a:rPr lang="uk-UA" sz="1500" dirty="0"/>
              <a:t>- проведена інвентаризація на 139 захисних спорудах ;   </a:t>
            </a:r>
          </a:p>
          <a:p>
            <a:r>
              <a:rPr lang="uk-UA" sz="1500" dirty="0"/>
              <a:t>- проведено уточнення існуючих планів реагування на надзвичайні ситуації  та планів евакуації населення Львівської міської ланки територіальної підсистеми ЄДС ЦЗ Львівської області;</a:t>
            </a:r>
          </a:p>
          <a:p>
            <a:r>
              <a:rPr lang="uk-UA" sz="1500" dirty="0"/>
              <a:t>- розроблено додаток до Плану цивільного захисту м. Львова на особливий період (Заходи з приймання та розміщення евакуйованого населення у безпечних районах).</a:t>
            </a:r>
          </a:p>
          <a:p>
            <a:r>
              <a:rPr lang="uk-UA" sz="1500" dirty="0"/>
              <a:t>- завершено переміщення управління за новою адресою (проведено ремонт, облаштування приміщень, комунікаційних мереж, внесені зміни в установчі документи управління);</a:t>
            </a:r>
          </a:p>
          <a:p>
            <a:r>
              <a:rPr lang="uk-UA" sz="1500" dirty="0"/>
              <a:t>- на виконання розпорядження голови ЛОДА від 11 травня 2019 року №450/0/5-19 ‘’Про проведення 7-ї державної інвентаризації радіоактивних відходів ’’проведено заходи по інвентаризації радіоактивних відходів на 19 суб’єктах господарювання міста.</a:t>
            </a:r>
          </a:p>
          <a:p>
            <a:r>
              <a:rPr lang="uk-UA" altLang="uk-UA" sz="3600" dirty="0" smtClean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uk-UA" alt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46200" y="801664"/>
            <a:ext cx="10842716" cy="153888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uk-UA" altLang="ru-RU" sz="2000" b="1" dirty="0">
                <a:latin typeface="Arial" panose="020B0604020202020204" pitchFamily="34" charset="0"/>
              </a:rPr>
              <a:t>Фінансування </a:t>
            </a:r>
            <a:endParaRPr lang="uk-UA" altLang="ru-RU" sz="2000" b="1" dirty="0" smtClean="0">
              <a:latin typeface="Arial" panose="020B0604020202020204" pitchFamily="34" charset="0"/>
            </a:endParaRPr>
          </a:p>
          <a:p>
            <a:pPr marL="342900" indent="-342900" algn="ctr">
              <a:defRPr/>
            </a:pPr>
            <a:r>
              <a:rPr lang="uk-UA" sz="2000" dirty="0" smtClean="0">
                <a:latin typeface="Arial" panose="020B0604020202020204" pitchFamily="34" charset="0"/>
              </a:rPr>
              <a:t>Фінансова </a:t>
            </a:r>
            <a:r>
              <a:rPr lang="uk-UA" sz="2000" dirty="0">
                <a:latin typeface="Arial" panose="020B0604020202020204" pitchFamily="34" charset="0"/>
              </a:rPr>
              <a:t>діяльність управління у </a:t>
            </a:r>
            <a:r>
              <a:rPr lang="uk-UA" sz="2000" dirty="0" smtClean="0">
                <a:latin typeface="Arial" panose="020B0604020202020204" pitchFamily="34" charset="0"/>
              </a:rPr>
              <a:t>2019 </a:t>
            </a:r>
            <a:r>
              <a:rPr lang="uk-UA" sz="2000" dirty="0">
                <a:latin typeface="Arial" panose="020B0604020202020204" pitchFamily="34" charset="0"/>
              </a:rPr>
              <a:t>році здійснювалась </a:t>
            </a:r>
            <a:endParaRPr lang="uk-UA" sz="2000" dirty="0" smtClean="0">
              <a:latin typeface="Arial" panose="020B0604020202020204" pitchFamily="34" charset="0"/>
            </a:endParaRPr>
          </a:p>
          <a:p>
            <a:pPr marL="342900" indent="-342900" algn="ctr">
              <a:defRPr/>
            </a:pPr>
            <a:r>
              <a:rPr lang="uk-UA" sz="2000" dirty="0" smtClean="0">
                <a:latin typeface="Arial" panose="020B0604020202020204" pitchFamily="34" charset="0"/>
              </a:rPr>
              <a:t>в </a:t>
            </a:r>
            <a:r>
              <a:rPr lang="uk-UA" sz="2000" dirty="0">
                <a:latin typeface="Arial" panose="020B0604020202020204" pitchFamily="34" charset="0"/>
              </a:rPr>
              <a:t>межах затвердженого кошторису.</a:t>
            </a:r>
          </a:p>
          <a:p>
            <a:pPr>
              <a:defRPr/>
            </a:pPr>
            <a:endParaRPr lang="uk-UA" dirty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uk-UA" sz="1600" dirty="0">
                <a:latin typeface="Arial" panose="020B0604020202020204" pitchFamily="34" charset="0"/>
              </a:rPr>
              <a:t>	</a:t>
            </a:r>
            <a:endParaRPr lang="ru-RU" altLang="ru-RU" sz="1600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1"/>
          <p:cNvSpPr/>
          <p:nvPr/>
        </p:nvSpPr>
        <p:spPr>
          <a:xfrm>
            <a:off x="1741118" y="2277565"/>
            <a:ext cx="999576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Заробітна плата + нарахування на оплату праці	- 3523195 грн. 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- Видатки на забезпечення діяльності		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683913 грн.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- Оплата комунальних послуг             		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359151 грн.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- Видатки на утримання об’єкту "Льодосховище"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(прибирання, обслуговування інженерних 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мереж, обслуговування паливної, зв’язку і 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оповіщення, система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відеонагляду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)	   	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498 272 грн.		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- Капітальний ремонт об’єкту ‘’Льодосховище’’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(ремонт системи опалення, системи вентиляції, 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встановлення дизель-генераторів)                 	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3 573 757 грн. </a:t>
            </a:r>
          </a:p>
          <a:p>
            <a:pPr eaLnBrk="0" fontAlgn="base" hangingPunct="0"/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Кредиторська заборгованість                          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-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відсутня.	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8" name="Прямокутник 2"/>
          <p:cNvSpPr>
            <a:spLocks noChangeArrowheads="1"/>
          </p:cNvSpPr>
          <p:nvPr/>
        </p:nvSpPr>
        <p:spPr bwMode="auto">
          <a:xfrm>
            <a:off x="5486399" y="81794"/>
            <a:ext cx="56492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400" b="1" dirty="0" smtClean="0">
                <a:latin typeface="Arial" panose="020B0604020202020204" pitchFamily="34" charset="0"/>
              </a:rPr>
              <a:t>Основні</a:t>
            </a:r>
            <a:r>
              <a:rPr lang="uk-UA" altLang="uk-UA" sz="2800" b="1" dirty="0" smtClean="0">
                <a:latin typeface="Arial" panose="020B0604020202020204" pitchFamily="34" charset="0"/>
              </a:rPr>
              <a:t> </a:t>
            </a:r>
            <a:r>
              <a:rPr lang="uk-UA" altLang="uk-UA" sz="2800" b="1" dirty="0">
                <a:latin typeface="Arial" panose="020B0604020202020204" pitchFamily="34" charset="0"/>
              </a:rPr>
              <a:t>завдання на  2020 рік </a:t>
            </a:r>
            <a:r>
              <a:rPr lang="uk-UA" altLang="uk-UA" sz="28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9" name="Прямокутник 1"/>
          <p:cNvSpPr>
            <a:spLocks noChangeArrowheads="1"/>
          </p:cNvSpPr>
          <p:nvPr/>
        </p:nvSpPr>
        <p:spPr bwMode="auto">
          <a:xfrm>
            <a:off x="4631606" y="705222"/>
            <a:ext cx="7560394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b="1" dirty="0">
                <a:latin typeface="Arial" panose="020B0604020202020204" pitchFamily="34" charset="0"/>
                <a:ea typeface="Calibri" panose="020F0502020204030204" pitchFamily="34" charset="0"/>
              </a:rPr>
              <a:t>Головним завданням</a:t>
            </a: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</a:rPr>
              <a:t> цивільного захисту вважати  реалізацію державної політики, спрямованої на забезпечення безпеки та захисту населення і територій, матеріальних і культурних цінностей та довкілля від надзвичайних ситуацій техногенного та природного характеру в мирний час та в особливий період;</a:t>
            </a:r>
            <a:r>
              <a:rPr lang="uk-UA" sz="15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Коригування Плану цивільного захисту міста Львова на особливий період, планів цивільного захисту районів міста Львова на особливий період;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Завершення технічної інвентаризації захисних споруд цивільного захисту;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Приведення захисних споруд цивільного захисту в готовність до захисту населення від звичайних засобів ураження;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Подальше виконання програм з удосконалення системи оповіщення, створення матеріального резерву для ліквідації наслідків надзвичайних ситуацій, створення страхового фонду документації, забезпечення засобами ЗІС населення міста;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Організація контролю за виконанням заходів з попередження виникнення подій надзвичайного характеру на адміністративних територіях Львівської міської ради (контроль виконання заходів згідно технологічних карт);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Утримання об'єкту “Льодосховище” для використання за призначенням;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Усунення недоліків виявлених під час планової комплексної перевірки.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r>
              <a:rPr lang="uk-UA" sz="15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Підготовка </a:t>
            </a:r>
            <a:r>
              <a:rPr lang="uk-UA" sz="15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 контрольної </a:t>
            </a:r>
            <a:r>
              <a:rPr lang="uk-UA" sz="1500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перевірки ГУ ДСНС у Львівській області.</a:t>
            </a:r>
            <a:endParaRPr lang="uk-UA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  <a:defRPr/>
            </a:pP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Дякуємо за увагу</a:t>
            </a:r>
            <a:endParaRPr lang="uk-UA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81"/>
            <a:ext cx="12192000" cy="686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446149"/>
            <a:ext cx="743577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uk-UA" altLang="uk-UA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На протязі року проведено уточнення</a:t>
            </a:r>
            <a:r>
              <a:rPr lang="ru-RU" altLang="uk-UA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</p:txBody>
      </p:sp>
      <p:sp>
        <p:nvSpPr>
          <p:cNvPr id="6" name="Овал 5"/>
          <p:cNvSpPr/>
          <p:nvPr/>
        </p:nvSpPr>
        <p:spPr>
          <a:xfrm>
            <a:off x="4033002" y="110697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4968919" y="1039562"/>
            <a:ext cx="71150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 Плану реагування на надзвичайні ситуації у м. Львові;</a:t>
            </a:r>
          </a:p>
          <a:p>
            <a:pPr eaLnBrk="0" fontAlgn="base" hangingPunct="0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 Плану евакуації населення у разі виникнення надзвичайних ситуацій;</a:t>
            </a:r>
          </a:p>
          <a:p>
            <a:pPr eaLnBrk="0" fontAlgn="base" hangingPunct="0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 План цивільного захисту м. Львова на особливий період;</a:t>
            </a: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 Відпрацьовано розділ до Плану евакуації населення на особливий період «Заходи з приймання та розміщення евакуйованого населення у безпечних районах».</a:t>
            </a:r>
            <a:endParaRPr lang="uk-UA" b="1" spc="-60" dirty="0">
              <a:solidFill>
                <a:srgbClr val="110F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033002" y="3063240"/>
            <a:ext cx="935916" cy="8517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13" name="Овал 12"/>
          <p:cNvSpPr/>
          <p:nvPr/>
        </p:nvSpPr>
        <p:spPr>
          <a:xfrm>
            <a:off x="4033000" y="470479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2" name="Прямокутник 1"/>
          <p:cNvSpPr/>
          <p:nvPr/>
        </p:nvSpPr>
        <p:spPr>
          <a:xfrm>
            <a:off x="5022932" y="3109567"/>
            <a:ext cx="7115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Управлінням з питань надзвичайних ситуацій та цивільного захисту населення уточнено технологічні карти дій посадових осіб всіх рівнів з попередження виникнення та ліквідації аварійних ситуацій.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4968915" y="4348576"/>
            <a:ext cx="7115055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Виконання заходів розглядалось на засіданні міської комісії з питань ТЕБ і НС 6 разів. Управлінням організований контроль за виконанням заходів з попередження виникнення подій надзвичайного характеру посадовими особами всіх рівнів та проводиться інформування членів комісії.</a:t>
            </a:r>
          </a:p>
          <a:p>
            <a:pPr indent="457200" algn="just">
              <a:spcAft>
                <a:spcPts val="0"/>
              </a:spcAft>
            </a:pPr>
            <a:r>
              <a:rPr lang="uk-UA" sz="1100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graphicFrame>
        <p:nvGraphicFramePr>
          <p:cNvPr id="10" name="Диаграмма 9"/>
          <p:cNvGraphicFramePr/>
          <p:nvPr/>
        </p:nvGraphicFramePr>
        <p:xfrm>
          <a:off x="1871831" y="0"/>
          <a:ext cx="8561836" cy="3948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Диаграмма" r:id="rId4" imgW="7583170" imgH="3755390" progId="Excel.Chart.8">
                  <p:embed/>
                </p:oleObj>
              </mc:Choice>
              <mc:Fallback>
                <p:oleObj name="Диаграмма" r:id="rId4" imgW="7583170" imgH="3755390" progId="Excel.Chart.8">
                  <p:embed/>
                  <p:pic>
                    <p:nvPicPr>
                      <p:cNvPr id="0" name="Диаграмма 9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831" y="0"/>
                        <a:ext cx="8561836" cy="3948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193310" y="4115831"/>
            <a:ext cx="8240357" cy="2209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У 2019 році  сталася </a:t>
            </a:r>
            <a:r>
              <a:rPr lang="uk-UA" altLang="uk-UA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1 надзвичайна ситуація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, об’єктового рівня, (харчове отруєння відвідувачів  ресторану ‘’Червона рута’’, вул. </a:t>
            </a:r>
            <a:r>
              <a:rPr lang="uk-UA" altLang="uk-UA" sz="1600" dirty="0" err="1">
                <a:latin typeface="Arial" panose="020B0604020202020204" pitchFamily="34" charset="0"/>
                <a:cs typeface="Times New Roman" panose="02020603050405020304" pitchFamily="18" charset="0"/>
              </a:rPr>
              <a:t>Хуторівка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, 26),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219 небезпечних події</a:t>
            </a:r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 (наявність отруйних речовин понад ГДК – 7</a:t>
            </a:r>
            <a:r>
              <a:rPr lang="uk-UA" altLang="uk-UA" sz="16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, пожежі </a:t>
            </a:r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– 37, нещасні випадки з людьми – 40, отруєння- 9, дорожньо-транспортні пригоди – 54, аварії на залізничних шляхах- 6, отруєння чадним газом – 64, інші – 2),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165 некласифікованих</a:t>
            </a:r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подій </a:t>
            </a:r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(замінування-110, застарілі боєприпаси- 55). 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Внаслідок небезпечних подій з</a:t>
            </a:r>
            <a:r>
              <a:rPr lang="uk-UA" altLang="uk-UA" sz="16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агинуло </a:t>
            </a:r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62 особи, з них 3 дитини, </a:t>
            </a:r>
            <a:r>
              <a:rPr lang="uk-UA" altLang="uk-UA" sz="16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потерпіло </a:t>
            </a:r>
            <a:r>
              <a:rPr lang="uk-UA" altLang="uk-UA" sz="1600" i="1" dirty="0">
                <a:latin typeface="Arial" panose="020B0604020202020204" pitchFamily="34" charset="0"/>
                <a:cs typeface="Times New Roman" panose="02020603050405020304" pitchFamily="18" charset="0"/>
              </a:rPr>
              <a:t>337 осіб, з них 99 дітей. </a:t>
            </a:r>
            <a:endParaRPr lang="uk-UA" alt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183" y="-182880"/>
            <a:ext cx="12192000" cy="6859735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83729" y="317421"/>
            <a:ext cx="70500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uk-UA" altLang="uk-UA" sz="16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У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порівнянні з 2018 роком, загальна кількість подій небезпечного характеру </a:t>
            </a:r>
            <a:r>
              <a:rPr lang="uk-UA" altLang="uk-UA" sz="1600" dirty="0">
                <a:solidFill>
                  <a:prstClr val="blac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збільшилась на 8 %: 311 – у 2018 р. і 384 – у 2019 р., в основному за рахунок збільшення кількості замінувань.</a:t>
            </a:r>
            <a:endParaRPr lang="uk-UA" altLang="uk-UA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uk-UA" altLang="uk-UA" sz="1600" dirty="0">
                <a:solidFill>
                  <a:prstClr val="blac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Обліковано 1 надзвичайна ситуація (в попередньому 2018 році було обліковано 2 надзвичайні ситуації ).</a:t>
            </a:r>
            <a:endParaRPr lang="uk-UA" altLang="uk-UA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58" y="1855462"/>
            <a:ext cx="5553313" cy="368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6" name="Rectangle 44"/>
          <p:cNvSpPr>
            <a:spLocks noChangeArrowheads="1"/>
          </p:cNvSpPr>
          <p:nvPr/>
        </p:nvSpPr>
        <p:spPr bwMode="auto">
          <a:xfrm>
            <a:off x="4653916" y="0"/>
            <a:ext cx="7705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k-UA" altLang="uk-UA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розрізі територіального розподілу міста надзвичайні ситуації, небезпечні та некласифіковані події ставались наступним чином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53915" y="679042"/>
          <a:ext cx="7437680" cy="5165911"/>
        </p:xfrm>
        <a:graphic>
          <a:graphicData uri="http://schemas.openxmlformats.org/drawingml/2006/table">
            <a:tbl>
              <a:tblPr/>
              <a:tblGrid>
                <a:gridCol w="1518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5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9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1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21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21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1998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Надзвичайні ситуації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99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Галицький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Залізничний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Личаківський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Сихівський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Франківський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Шевченківський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968625" algn="r"/>
                        </a:tabLst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68625" algn="r"/>
                        </a:tabLst>
                      </a:pPr>
                      <a:r>
                        <a:rPr kumimoji="0" lang="uk-UA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Всього:                                                  1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uk-UA" altLang="uk-UA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907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Некласифіковані події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Повідомлення про замінування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204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Виявлення застарілих боєприпасів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Всього:                                              </a:t>
                      </a:r>
                      <a:r>
                        <a:rPr kumimoji="0" lang="ru-RU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kumimoji="0" lang="en-US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kumimoji="0" lang="ru-RU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453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Інші події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Дорожньо-транспортна пригода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Аварії на залізничних шляхах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8907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Пожежі, вибухи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Нещасні випадки з людьми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283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Розлив(отруєння)ртуті наявн.отр.реч.понад ГДК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8907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Отруєння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57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Отруєння чадним газом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Виявлення підозрілих предметів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8907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Утоплення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781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Всього:                                              </a:t>
                      </a:r>
                      <a:r>
                        <a:rPr kumimoji="0" lang="ru-RU" altLang="uk-UA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  <a:endParaRPr kumimoji="0" lang="uk-UA" altLang="uk-UA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kumimoji="0" lang="uk-UA" alt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uk-UA" alt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kumimoji="0" lang="uk-UA" altLang="uk-UA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99" marR="512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1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1"/>
          <p:cNvSpPr/>
          <p:nvPr/>
        </p:nvSpPr>
        <p:spPr>
          <a:xfrm>
            <a:off x="4732339" y="0"/>
            <a:ext cx="7078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defRPr/>
            </a:pPr>
            <a:r>
              <a:rPr lang="uk-UA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Надзвичайна ситуація </a:t>
            </a:r>
            <a:r>
              <a:rPr lang="uk-UA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об'єктового  </a:t>
            </a:r>
            <a:r>
              <a:rPr lang="uk-UA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r>
              <a:rPr lang="ru-RU" sz="22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22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4732339" y="461963"/>
            <a:ext cx="7366000" cy="222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687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687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687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68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68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68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68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68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687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/>
            <a:r>
              <a:rPr lang="uk-UA" altLang="uk-UA" sz="2000" dirty="0">
                <a:latin typeface="Arial" panose="020B0604020202020204" pitchFamily="34" charset="0"/>
              </a:rPr>
              <a:t>	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 2019 році на території Львівської міської ради сталася 1 надзвичайна ситуація, об’єктового рівня, пов’язана з небезпечною інфекційною хворобою, потерпіло 60 осіб, з них 8 дітей (харчове отруєння відвідувачів  ресторану ‘’Червона рута’’, вул.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Хуторівка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26),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792" y="2684110"/>
            <a:ext cx="4325600" cy="28784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4556760" y="0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Найбільш резонансними небезпечними подіями у 2019 році були: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556760" y="558582"/>
            <a:ext cx="76352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Aft>
                <a:spcPts val="0"/>
              </a:spcAft>
            </a:pP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11 січня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 близько 10:16 год. у м. Львові на вул. Дорошенка, 65, кв. 4б (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</a:rPr>
              <a:t>хостел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) (Галицький район), отруїлись, ймовірно чадним газом, </a:t>
            </a: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 особи, з яких </a:t>
            </a: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двоє померло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16 січня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 близько 09:03 год. у м. Львові, вул. Остроградських, 8, кв. 16 (Франківський район), отруїлись, ймовірно чадним газом, шість мешканців цієї квартири, в тому числі 3 дітей, які у стані важкого та середнього ступеню важкості були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госпіталізовані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3440" y="2672338"/>
            <a:ext cx="2705055" cy="188534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innerShdw blurRad="63500" dist="50800">
              <a:schemeClr val="tx1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4556760" y="463837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15 вересня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  в КНП “Львівська обласна інфекційна клінічна лікарня” було госпіталізовано 4 пацієнтів із симптомами гострого ентероколіту, з числа тих, що 14.09.2019 року святкували весілля в ресторані «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</a:rPr>
              <a:t>Сінатра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» у м. Львові по вул. 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</a:rPr>
              <a:t>Кульпарківській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</a:rPr>
              <a:t>, 230 (Залізничний район). Всього звернулось за допомогою 8 осіб.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3108</Words>
  <Application>Microsoft Office PowerPoint</Application>
  <PresentationFormat>Широкий екран</PresentationFormat>
  <Paragraphs>403</Paragraphs>
  <Slides>32</Slides>
  <Notes>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municipal_lviv_106</vt:lpstr>
      <vt:lpstr>Symbol</vt:lpstr>
      <vt:lpstr>Times New Roman</vt:lpstr>
      <vt:lpstr>Тема Office</vt:lpstr>
      <vt:lpstr>Диаграмма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Організація дообладнання підвальних та інших заглиблених приміщень, будівництва заглиблених приміщень</vt:lpstr>
      <vt:lpstr>Презентація PowerPoint</vt:lpstr>
      <vt:lpstr>Статистика по збору ртуті   </vt:lpstr>
      <vt:lpstr>Забезпечення населення, працівників та формувань   цивільного захисту засобами індивідуального захисту і   приладами радіаційної і хімічної  розвідки                  На підприємствах, в установах та організаціях, які ведуть свою діяльність на території міста Львова, зберігаються 64,2 тисячі протигазів, з них – 2640 промислових, для захисту від хімічно-небезпечних речовин.  Управлінням з питань НС та ЦЗН ЛМР в 2017 році розроблена та ухвалою    11-ї сесії 7-го скликання Львівської міської ради від 21.12.2017р. № 2798 затверджена "Програма накопичення засобів радіаційного та хімічного захисту для працівників виконавчих органів міської ради та непрацюючого населення, яке проживає у прогнозованих зонах хімічного забруднення м. Львова, на 2018-2028 роки".   Протягом 2019 року виконавчими органами Львівської міської ради придбано 108 протигазів для захисту працівників. Для цих цілей використано 220,5 тисяч гривень. . </vt:lpstr>
      <vt:lpstr>Презентація PowerPoint</vt:lpstr>
      <vt:lpstr>Презентація PowerPoint</vt:lpstr>
      <vt:lpstr>Презентація PowerPoint</vt:lpstr>
      <vt:lpstr>    Організували та провели :</vt:lpstr>
      <vt:lpstr>Підготовка та здійснення евакуаційних заходів,  навчання населення діям при евакуації. </vt:lpstr>
      <vt:lpstr>Презентація PowerPoint</vt:lpstr>
      <vt:lpstr>Планова комплексна перевірка 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Юхніч В'ячеслав</cp:lastModifiedBy>
  <cp:revision>70</cp:revision>
  <dcterms:created xsi:type="dcterms:W3CDTF">2019-02-12T10:24:00Z</dcterms:created>
  <dcterms:modified xsi:type="dcterms:W3CDTF">2020-01-21T12:44:34Z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