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5"/>
  </p:notesMasterIdLst>
  <p:handoutMasterIdLst>
    <p:handoutMasterId r:id="rId36"/>
  </p:handoutMasterIdLst>
  <p:sldIdLst>
    <p:sldId id="256" r:id="rId2"/>
    <p:sldId id="310" r:id="rId3"/>
    <p:sldId id="361" r:id="rId4"/>
    <p:sldId id="311" r:id="rId5"/>
    <p:sldId id="312" r:id="rId6"/>
    <p:sldId id="308" r:id="rId7"/>
    <p:sldId id="319" r:id="rId8"/>
    <p:sldId id="320" r:id="rId9"/>
    <p:sldId id="309" r:id="rId10"/>
    <p:sldId id="322" r:id="rId11"/>
    <p:sldId id="332" r:id="rId12"/>
    <p:sldId id="333" r:id="rId13"/>
    <p:sldId id="336" r:id="rId14"/>
    <p:sldId id="337" r:id="rId15"/>
    <p:sldId id="338" r:id="rId16"/>
    <p:sldId id="339" r:id="rId17"/>
    <p:sldId id="292" r:id="rId18"/>
    <p:sldId id="345" r:id="rId19"/>
    <p:sldId id="346" r:id="rId20"/>
    <p:sldId id="294" r:id="rId21"/>
    <p:sldId id="348" r:id="rId22"/>
    <p:sldId id="349" r:id="rId23"/>
    <p:sldId id="350" r:id="rId24"/>
    <p:sldId id="351" r:id="rId25"/>
    <p:sldId id="318" r:id="rId26"/>
    <p:sldId id="271" r:id="rId27"/>
    <p:sldId id="354" r:id="rId28"/>
    <p:sldId id="352" r:id="rId29"/>
    <p:sldId id="353" r:id="rId30"/>
    <p:sldId id="360" r:id="rId31"/>
    <p:sldId id="305" r:id="rId32"/>
    <p:sldId id="304" r:id="rId33"/>
    <p:sldId id="266" r:id="rId34"/>
  </p:sldIdLst>
  <p:sldSz cx="12192000" cy="6858000"/>
  <p:notesSz cx="6735763" cy="9866313"/>
  <p:defaultTextStyle>
    <a:defPPr>
      <a:defRPr lang="uk-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4" autoAdjust="0"/>
    <p:restoredTop sz="94660"/>
  </p:normalViewPr>
  <p:slideViewPr>
    <p:cSldViewPr snapToGrid="0">
      <p:cViewPr varScale="1">
        <p:scale>
          <a:sx n="41" d="100"/>
          <a:sy n="41" d="100"/>
        </p:scale>
        <p:origin x="984" y="60"/>
      </p:cViewPr>
      <p:guideLst>
        <p:guide orient="horz" pos="2160"/>
        <p:guide pos="3840"/>
      </p:guideLst>
    </p:cSldViewPr>
  </p:slideViewPr>
  <p:notesTextViewPr>
    <p:cViewPr>
      <p:scale>
        <a:sx n="1" d="1"/>
        <a:sy n="1" d="1"/>
      </p:scale>
      <p:origin x="0" y="0"/>
    </p:cViewPr>
  </p:notesTextViewPr>
  <p:notesViewPr>
    <p:cSldViewPr snapToGrid="0">
      <p:cViewPr varScale="1">
        <p:scale>
          <a:sx n="52" d="100"/>
          <a:sy n="52" d="100"/>
        </p:scale>
        <p:origin x="2964" y="7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C1C6E60-AF2F-4EEB-B854-4A3418DB3941}" type="doc">
      <dgm:prSet loTypeId="urn:microsoft.com/office/officeart/2005/8/layout/vList6" loCatId="list" qsTypeId="urn:microsoft.com/office/officeart/2005/8/quickstyle/simple1" qsCatId="simple" csTypeId="urn:microsoft.com/office/officeart/2005/8/colors/accent1_2" csCatId="accent1" phldr="1"/>
      <dgm:spPr/>
      <dgm:t>
        <a:bodyPr/>
        <a:lstStyle/>
        <a:p>
          <a:endParaRPr lang="ru-RU"/>
        </a:p>
      </dgm:t>
    </dgm:pt>
    <dgm:pt modelId="{B2AF0F88-57DD-41C0-A41A-CB06C70689D4}">
      <dgm:prSet phldrT="[Текст]"/>
      <dgm:spPr/>
      <dgm:t>
        <a:bodyPr/>
        <a:lstStyle/>
        <a:p>
          <a:r>
            <a:rPr lang="uk-UA" b="0" i="0" u="none" strike="noStrike" cap="none" dirty="0" smtClean="0">
              <a:solidFill>
                <a:schemeClr val="bg1"/>
              </a:solidFill>
              <a:latin typeface="Calibri"/>
              <a:ea typeface="Calibri"/>
              <a:cs typeface="Calibri"/>
              <a:sym typeface="Calibri"/>
            </a:rPr>
            <a:t>Щорічна декларація </a:t>
          </a:r>
          <a:endParaRPr lang="ru-RU" dirty="0">
            <a:solidFill>
              <a:schemeClr val="bg1"/>
            </a:solidFill>
          </a:endParaRPr>
        </a:p>
      </dgm:t>
    </dgm:pt>
    <dgm:pt modelId="{9E8C9426-333F-453E-A213-657D008B32BA}" type="parTrans" cxnId="{84DE95C5-EC67-4941-9498-E4477D9CCA66}">
      <dgm:prSet/>
      <dgm:spPr/>
      <dgm:t>
        <a:bodyPr/>
        <a:lstStyle/>
        <a:p>
          <a:endParaRPr lang="ru-RU"/>
        </a:p>
      </dgm:t>
    </dgm:pt>
    <dgm:pt modelId="{00A8F742-BDC3-4187-9BFA-B90AF34182F4}" type="sibTrans" cxnId="{84DE95C5-EC67-4941-9498-E4477D9CCA66}">
      <dgm:prSet/>
      <dgm:spPr/>
      <dgm:t>
        <a:bodyPr/>
        <a:lstStyle/>
        <a:p>
          <a:endParaRPr lang="ru-RU"/>
        </a:p>
      </dgm:t>
    </dgm:pt>
    <dgm:pt modelId="{2B85BA54-082F-4370-B3F1-20CBDCB4C198}">
      <dgm:prSet phldrT="[Текст]" custT="1"/>
      <dgm:spPr/>
      <dgm:t>
        <a:bodyPr/>
        <a:lstStyle/>
        <a:p>
          <a:r>
            <a:rPr lang="uk-UA" sz="1600" b="0" i="0" u="none" strike="noStrike" cap="none" dirty="0" smtClean="0">
              <a:solidFill>
                <a:srgbClr val="0070C0"/>
              </a:solidFill>
              <a:latin typeface="Calibri"/>
              <a:ea typeface="Calibri"/>
              <a:cs typeface="Calibri"/>
              <a:sym typeface="Calibri"/>
            </a:rPr>
            <a:t>Подається з 1 січня до 31 березня 2021 року. </a:t>
          </a:r>
          <a:r>
            <a:rPr lang="uk-UA" sz="1600" b="0" i="0" u="none" strike="noStrike" cap="none" dirty="0" smtClean="0">
              <a:solidFill>
                <a:schemeClr val="dk1"/>
              </a:solidFill>
              <a:latin typeface="Calibri"/>
              <a:ea typeface="Calibri"/>
              <a:cs typeface="Calibri"/>
              <a:sym typeface="Calibri"/>
            </a:rPr>
            <a:t>Охоплює звітний рік (період з 01 січня 2020 до 31 грудня 2020 включно) та містить інформацію станом на 31 грудня звітного (2020) року</a:t>
          </a:r>
          <a:endParaRPr lang="ru-RU" sz="1600" dirty="0"/>
        </a:p>
      </dgm:t>
    </dgm:pt>
    <dgm:pt modelId="{E5BE190D-2822-42BF-996F-6A4B51F99AD9}" type="parTrans" cxnId="{CA0689F2-B21B-4F70-8B72-56829EA90590}">
      <dgm:prSet/>
      <dgm:spPr/>
      <dgm:t>
        <a:bodyPr/>
        <a:lstStyle/>
        <a:p>
          <a:endParaRPr lang="ru-RU"/>
        </a:p>
      </dgm:t>
    </dgm:pt>
    <dgm:pt modelId="{687881DE-8129-47C2-9BB4-6B509A8CFA4E}" type="sibTrans" cxnId="{CA0689F2-B21B-4F70-8B72-56829EA90590}">
      <dgm:prSet/>
      <dgm:spPr/>
      <dgm:t>
        <a:bodyPr/>
        <a:lstStyle/>
        <a:p>
          <a:endParaRPr lang="ru-RU"/>
        </a:p>
      </dgm:t>
    </dgm:pt>
    <dgm:pt modelId="{57D0E835-AA70-451C-B11C-EFD6D0B893CF}">
      <dgm:prSet phldrT="[Текст]"/>
      <dgm:spPr/>
      <dgm:t>
        <a:bodyPr/>
        <a:lstStyle/>
        <a:p>
          <a:r>
            <a:rPr lang="uk-UA" noProof="0" dirty="0" smtClean="0"/>
            <a:t>Декларація перед звільненням </a:t>
          </a:r>
          <a:endParaRPr lang="uk-UA" noProof="0" dirty="0"/>
        </a:p>
      </dgm:t>
    </dgm:pt>
    <dgm:pt modelId="{DF4E9C43-B304-44CC-B395-EC14B03495CB}" type="parTrans" cxnId="{EC7D7128-AF28-42BD-B984-8FE3CDF171B0}">
      <dgm:prSet/>
      <dgm:spPr/>
      <dgm:t>
        <a:bodyPr/>
        <a:lstStyle/>
        <a:p>
          <a:endParaRPr lang="ru-RU"/>
        </a:p>
      </dgm:t>
    </dgm:pt>
    <dgm:pt modelId="{D97BF68E-DB06-4D6D-BF41-001387C0469E}" type="sibTrans" cxnId="{EC7D7128-AF28-42BD-B984-8FE3CDF171B0}">
      <dgm:prSet/>
      <dgm:spPr/>
      <dgm:t>
        <a:bodyPr/>
        <a:lstStyle/>
        <a:p>
          <a:endParaRPr lang="ru-RU"/>
        </a:p>
      </dgm:t>
    </dgm:pt>
    <dgm:pt modelId="{33126E0A-125C-43A0-BEEE-2A34671F1724}">
      <dgm:prSet phldrT="[Текст]" custT="1"/>
      <dgm:spPr/>
      <dgm:t>
        <a:bodyPr/>
        <a:lstStyle/>
        <a:p>
          <a:r>
            <a:rPr lang="uk-UA" sz="1400" b="1" dirty="0" smtClean="0">
              <a:solidFill>
                <a:srgbClr val="0070C0"/>
              </a:solidFill>
            </a:rPr>
            <a:t>подається </a:t>
          </a:r>
          <a:r>
            <a:rPr lang="ru-RU" sz="1400" b="1" dirty="0" smtClean="0">
              <a:solidFill>
                <a:srgbClr val="0070C0"/>
              </a:solidFill>
            </a:rPr>
            <a:t>не </a:t>
          </a:r>
          <a:r>
            <a:rPr lang="uk-UA" sz="1400" b="1" dirty="0" smtClean="0">
              <a:solidFill>
                <a:srgbClr val="0070C0"/>
              </a:solidFill>
            </a:rPr>
            <a:t>пізніше 20 робочих днів з дня припинення діяльності </a:t>
          </a:r>
          <a:r>
            <a:rPr lang="uk-UA" sz="1400" dirty="0" smtClean="0"/>
            <a:t>охоплює період</a:t>
          </a:r>
          <a:r>
            <a:rPr lang="ru-RU" sz="1400" dirty="0" smtClean="0"/>
            <a:t>, </a:t>
          </a:r>
          <a:r>
            <a:rPr lang="uk-UA" sz="1400" dirty="0" smtClean="0"/>
            <a:t>який не був охоплений деклараціями, раніше поданими (містить інформацію станом на останній день припинення діяльності) </a:t>
          </a:r>
          <a:r>
            <a:rPr lang="uk-UA" sz="1400" dirty="0" smtClean="0">
              <a:solidFill>
                <a:srgbClr val="0070C0"/>
              </a:solidFill>
            </a:rPr>
            <a:t>(</a:t>
          </a:r>
          <a:r>
            <a:rPr lang="ru-RU" sz="1400" dirty="0" smtClean="0">
              <a:solidFill>
                <a:srgbClr val="0070C0"/>
              </a:solidFill>
            </a:rPr>
            <a:t>наказ НАЗК </a:t>
          </a:r>
          <a:r>
            <a:rPr lang="uk-UA" sz="1400" dirty="0" smtClean="0">
              <a:solidFill>
                <a:srgbClr val="0070C0"/>
              </a:solidFill>
            </a:rPr>
            <a:t>від</a:t>
          </a:r>
          <a:r>
            <a:rPr lang="ru-RU" sz="1400" dirty="0" smtClean="0">
              <a:solidFill>
                <a:srgbClr val="0070C0"/>
              </a:solidFill>
            </a:rPr>
            <a:t> 12 </a:t>
          </a:r>
          <a:r>
            <a:rPr lang="ru-RU" sz="1400" dirty="0" err="1" smtClean="0">
              <a:solidFill>
                <a:srgbClr val="0070C0"/>
              </a:solidFill>
            </a:rPr>
            <a:t>грудня</a:t>
          </a:r>
          <a:r>
            <a:rPr lang="ru-RU" sz="1400" dirty="0" smtClean="0">
              <a:solidFill>
                <a:srgbClr val="0070C0"/>
              </a:solidFill>
            </a:rPr>
            <a:t> 2019 р. №168/19)</a:t>
          </a:r>
          <a:endParaRPr lang="ru-RU" sz="1000" dirty="0"/>
        </a:p>
      </dgm:t>
    </dgm:pt>
    <dgm:pt modelId="{BE747F07-E1B2-4757-94E0-A29BC36A6A2B}" type="parTrans" cxnId="{ED466816-09CF-4A02-B0D3-32B2DFEBDE51}">
      <dgm:prSet/>
      <dgm:spPr/>
      <dgm:t>
        <a:bodyPr/>
        <a:lstStyle/>
        <a:p>
          <a:endParaRPr lang="ru-RU"/>
        </a:p>
      </dgm:t>
    </dgm:pt>
    <dgm:pt modelId="{27DC8BF5-43BB-4C86-B8BF-677C3BF7AE0D}" type="sibTrans" cxnId="{ED466816-09CF-4A02-B0D3-32B2DFEBDE51}">
      <dgm:prSet/>
      <dgm:spPr/>
      <dgm:t>
        <a:bodyPr/>
        <a:lstStyle/>
        <a:p>
          <a:endParaRPr lang="ru-RU"/>
        </a:p>
      </dgm:t>
    </dgm:pt>
    <dgm:pt modelId="{EAF260BA-0DE9-40F9-B380-A1787DD526B6}">
      <dgm:prSet/>
      <dgm:spPr/>
      <dgm:t>
        <a:bodyPr/>
        <a:lstStyle/>
        <a:p>
          <a:endParaRPr lang="ru-RU" sz="1000" dirty="0"/>
        </a:p>
      </dgm:t>
    </dgm:pt>
    <dgm:pt modelId="{7D10122B-40AD-4E3F-8F13-00DE0E80B1F8}" type="parTrans" cxnId="{8208FAD6-013A-4F8C-800B-36BEF27C6755}">
      <dgm:prSet/>
      <dgm:spPr/>
      <dgm:t>
        <a:bodyPr/>
        <a:lstStyle/>
        <a:p>
          <a:endParaRPr lang="ru-RU"/>
        </a:p>
      </dgm:t>
    </dgm:pt>
    <dgm:pt modelId="{042DD98C-2873-436F-9FE1-F4FBF2D10E06}" type="sibTrans" cxnId="{8208FAD6-013A-4F8C-800B-36BEF27C6755}">
      <dgm:prSet/>
      <dgm:spPr/>
      <dgm:t>
        <a:bodyPr/>
        <a:lstStyle/>
        <a:p>
          <a:endParaRPr lang="ru-RU"/>
        </a:p>
      </dgm:t>
    </dgm:pt>
    <dgm:pt modelId="{11868073-876C-4F41-924B-65F09AB06DE8}">
      <dgm:prSet/>
      <dgm:spPr/>
      <dgm:t>
        <a:bodyPr/>
        <a:lstStyle/>
        <a:p>
          <a:r>
            <a:rPr lang="uk-UA" noProof="0" dirty="0" smtClean="0"/>
            <a:t>Декларація</a:t>
          </a:r>
          <a:r>
            <a:rPr lang="ru-RU" dirty="0" smtClean="0"/>
            <a:t> кандидата на посаду</a:t>
          </a:r>
          <a:endParaRPr lang="ru-RU" dirty="0"/>
        </a:p>
      </dgm:t>
    </dgm:pt>
    <dgm:pt modelId="{8E1164E9-071E-4F80-8403-13754EA6546A}" type="parTrans" cxnId="{EF925DBC-1E43-4772-A65C-6C5EEA0E76A2}">
      <dgm:prSet/>
      <dgm:spPr/>
      <dgm:t>
        <a:bodyPr/>
        <a:lstStyle/>
        <a:p>
          <a:endParaRPr lang="ru-RU"/>
        </a:p>
      </dgm:t>
    </dgm:pt>
    <dgm:pt modelId="{4AE26892-2921-4E88-A590-F08349D96596}" type="sibTrans" cxnId="{EF925DBC-1E43-4772-A65C-6C5EEA0E76A2}">
      <dgm:prSet/>
      <dgm:spPr/>
      <dgm:t>
        <a:bodyPr/>
        <a:lstStyle/>
        <a:p>
          <a:endParaRPr lang="ru-RU"/>
        </a:p>
      </dgm:t>
    </dgm:pt>
    <dgm:pt modelId="{7A65E72C-61F7-4D0B-9AFE-7AE6F6083AB7}">
      <dgm:prSet/>
      <dgm:spPr/>
      <dgm:t>
        <a:bodyPr/>
        <a:lstStyle/>
        <a:p>
          <a:r>
            <a:rPr lang="uk-UA" noProof="0" dirty="0" smtClean="0"/>
            <a:t>Декларація після звільнення</a:t>
          </a:r>
          <a:endParaRPr lang="uk-UA" noProof="0" dirty="0"/>
        </a:p>
      </dgm:t>
    </dgm:pt>
    <dgm:pt modelId="{90F31AEA-986A-4295-A1B0-8319167687F3}" type="parTrans" cxnId="{7C566D05-09A1-470A-8258-0598F30B0AAE}">
      <dgm:prSet/>
      <dgm:spPr/>
      <dgm:t>
        <a:bodyPr/>
        <a:lstStyle/>
        <a:p>
          <a:endParaRPr lang="ru-RU"/>
        </a:p>
      </dgm:t>
    </dgm:pt>
    <dgm:pt modelId="{6B507447-C7F1-4A9E-B8A9-E8C1AAFC2BFD}" type="sibTrans" cxnId="{7C566D05-09A1-470A-8258-0598F30B0AAE}">
      <dgm:prSet/>
      <dgm:spPr/>
      <dgm:t>
        <a:bodyPr/>
        <a:lstStyle/>
        <a:p>
          <a:endParaRPr lang="ru-RU"/>
        </a:p>
      </dgm:t>
    </dgm:pt>
    <dgm:pt modelId="{BC9A4FAA-3EC4-4125-AACD-FECB17E02DE4}">
      <dgm:prSet phldrT="[Текст]" custT="1"/>
      <dgm:spPr/>
      <dgm:t>
        <a:bodyPr/>
        <a:lstStyle/>
        <a:p>
          <a:r>
            <a:rPr lang="uk-UA" sz="1400" noProof="0" dirty="0" smtClean="0"/>
            <a:t>Така декларація охоплює звітний рік (період з 01 січня до 31 грудня включно), що передує року, в якому подається декларація, та містить інформацію станом на 31 грудня звітного року</a:t>
          </a:r>
          <a:endParaRPr lang="uk-UA" sz="1100" noProof="0" dirty="0"/>
        </a:p>
      </dgm:t>
    </dgm:pt>
    <dgm:pt modelId="{38A8F428-AD1C-47AF-97DA-66D4788C4D59}" type="parTrans" cxnId="{D68A14D6-AF96-47A3-9FE7-3049FC1162C6}">
      <dgm:prSet/>
      <dgm:spPr/>
      <dgm:t>
        <a:bodyPr/>
        <a:lstStyle/>
        <a:p>
          <a:endParaRPr lang="ru-RU"/>
        </a:p>
      </dgm:t>
    </dgm:pt>
    <dgm:pt modelId="{47699F5D-5F6D-4976-AABE-B233A26DBBB4}" type="sibTrans" cxnId="{D68A14D6-AF96-47A3-9FE7-3049FC1162C6}">
      <dgm:prSet/>
      <dgm:spPr/>
      <dgm:t>
        <a:bodyPr/>
        <a:lstStyle/>
        <a:p>
          <a:endParaRPr lang="ru-RU"/>
        </a:p>
      </dgm:t>
    </dgm:pt>
    <dgm:pt modelId="{C7328474-17D5-4F0B-B2FF-F705CDC65E3F}">
      <dgm:prSet custT="1"/>
      <dgm:spPr/>
      <dgm:t>
        <a:bodyPr/>
        <a:lstStyle/>
        <a:p>
          <a:pPr algn="l"/>
          <a:r>
            <a:rPr lang="uk-UA" sz="1200" b="0" i="0" u="none" strike="noStrike" cap="none" dirty="0" smtClean="0">
              <a:solidFill>
                <a:schemeClr val="dk1"/>
              </a:solidFill>
              <a:latin typeface="Calibri"/>
              <a:ea typeface="Calibri"/>
              <a:cs typeface="Calibri"/>
              <a:sym typeface="Calibri"/>
            </a:rPr>
            <a:t>подається до призначення або обрання особи на посаду та охоплює попередній (2020) звітний рік.</a:t>
          </a:r>
          <a:endParaRPr lang="ru-RU" sz="1200" dirty="0"/>
        </a:p>
      </dgm:t>
    </dgm:pt>
    <dgm:pt modelId="{2A6C8EED-E70E-479E-9637-8AD90641EC88}" type="parTrans" cxnId="{48237717-9BAE-438B-8154-9F0E3052E859}">
      <dgm:prSet/>
      <dgm:spPr/>
      <dgm:t>
        <a:bodyPr/>
        <a:lstStyle/>
        <a:p>
          <a:endParaRPr lang="ru-RU"/>
        </a:p>
      </dgm:t>
    </dgm:pt>
    <dgm:pt modelId="{2EC8D7E0-7D93-4421-87A9-7B3DAD4257BE}" type="sibTrans" cxnId="{48237717-9BAE-438B-8154-9F0E3052E859}">
      <dgm:prSet/>
      <dgm:spPr/>
      <dgm:t>
        <a:bodyPr/>
        <a:lstStyle/>
        <a:p>
          <a:endParaRPr lang="ru-RU"/>
        </a:p>
      </dgm:t>
    </dgm:pt>
    <dgm:pt modelId="{7F68BC27-A85F-4AC5-B17A-EE54C6D0945F}">
      <dgm:prSet custT="1"/>
      <dgm:spPr/>
      <dgm:t>
        <a:bodyPr/>
        <a:lstStyle/>
        <a:p>
          <a:pPr algn="l"/>
          <a:r>
            <a:rPr lang="uk-UA" sz="1200" noProof="0" dirty="0" smtClean="0"/>
            <a:t>Якщо була подана щорічна декларація, то декларація кандидата </a:t>
          </a:r>
          <a:r>
            <a:rPr lang="uk-UA" sz="1200" b="1" noProof="0" dirty="0" smtClean="0"/>
            <a:t>може не подаватись</a:t>
          </a:r>
          <a:r>
            <a:rPr lang="uk-UA" sz="1200" noProof="0" dirty="0" smtClean="0"/>
            <a:t>. </a:t>
          </a:r>
          <a:r>
            <a:rPr lang="uk-UA" sz="1200" noProof="0" dirty="0" smtClean="0">
              <a:solidFill>
                <a:srgbClr val="FF0000"/>
              </a:solidFill>
            </a:rPr>
            <a:t>АЛЕ</a:t>
          </a:r>
          <a:r>
            <a:rPr lang="uk-UA" sz="1200" noProof="0" dirty="0" smtClean="0"/>
            <a:t> декларація кандидата </a:t>
          </a:r>
          <a:r>
            <a:rPr lang="uk-UA" sz="1400" b="1" noProof="0" dirty="0" smtClean="0"/>
            <a:t>не</a:t>
          </a:r>
          <a:r>
            <a:rPr lang="uk-UA" sz="1200" noProof="0" dirty="0" smtClean="0"/>
            <a:t> замінює щорічної</a:t>
          </a:r>
          <a:endParaRPr lang="uk-UA" sz="1200" noProof="0" dirty="0"/>
        </a:p>
      </dgm:t>
    </dgm:pt>
    <dgm:pt modelId="{DF7871DD-FCF5-4202-BD58-A5749EB4A1C9}" type="parTrans" cxnId="{C5BF0BA7-E7F5-4A16-A4D3-16EC0DBA4B34}">
      <dgm:prSet/>
      <dgm:spPr/>
      <dgm:t>
        <a:bodyPr/>
        <a:lstStyle/>
        <a:p>
          <a:endParaRPr lang="ru-RU"/>
        </a:p>
      </dgm:t>
    </dgm:pt>
    <dgm:pt modelId="{18166419-6BBA-4B9D-9C8C-17B8AFC1098B}" type="sibTrans" cxnId="{C5BF0BA7-E7F5-4A16-A4D3-16EC0DBA4B34}">
      <dgm:prSet/>
      <dgm:spPr/>
      <dgm:t>
        <a:bodyPr/>
        <a:lstStyle/>
        <a:p>
          <a:endParaRPr lang="ru-RU"/>
        </a:p>
      </dgm:t>
    </dgm:pt>
    <dgm:pt modelId="{B7FDEFF8-EED4-4F0F-9E68-7C772979B3DA}" type="pres">
      <dgm:prSet presAssocID="{2C1C6E60-AF2F-4EEB-B854-4A3418DB3941}" presName="Name0" presStyleCnt="0">
        <dgm:presLayoutVars>
          <dgm:dir/>
          <dgm:animLvl val="lvl"/>
          <dgm:resizeHandles/>
        </dgm:presLayoutVars>
      </dgm:prSet>
      <dgm:spPr/>
      <dgm:t>
        <a:bodyPr/>
        <a:lstStyle/>
        <a:p>
          <a:endParaRPr lang="ru-RU"/>
        </a:p>
      </dgm:t>
    </dgm:pt>
    <dgm:pt modelId="{28B261C5-BC80-43ED-B05C-90572120AF59}" type="pres">
      <dgm:prSet presAssocID="{B2AF0F88-57DD-41C0-A41A-CB06C70689D4}" presName="linNode" presStyleCnt="0"/>
      <dgm:spPr/>
    </dgm:pt>
    <dgm:pt modelId="{37EAD25F-63DC-40B6-9B37-BCA884F925A7}" type="pres">
      <dgm:prSet presAssocID="{B2AF0F88-57DD-41C0-A41A-CB06C70689D4}" presName="parentShp" presStyleLbl="node1" presStyleIdx="0" presStyleCnt="4">
        <dgm:presLayoutVars>
          <dgm:bulletEnabled val="1"/>
        </dgm:presLayoutVars>
      </dgm:prSet>
      <dgm:spPr/>
      <dgm:t>
        <a:bodyPr/>
        <a:lstStyle/>
        <a:p>
          <a:endParaRPr lang="ru-RU"/>
        </a:p>
      </dgm:t>
    </dgm:pt>
    <dgm:pt modelId="{FBCAC1CE-3694-457C-BB33-1B1FD566DD52}" type="pres">
      <dgm:prSet presAssocID="{B2AF0F88-57DD-41C0-A41A-CB06C70689D4}" presName="childShp" presStyleLbl="bgAccFollowNode1" presStyleIdx="0" presStyleCnt="4">
        <dgm:presLayoutVars>
          <dgm:bulletEnabled val="1"/>
        </dgm:presLayoutVars>
      </dgm:prSet>
      <dgm:spPr/>
      <dgm:t>
        <a:bodyPr/>
        <a:lstStyle/>
        <a:p>
          <a:endParaRPr lang="ru-RU"/>
        </a:p>
      </dgm:t>
    </dgm:pt>
    <dgm:pt modelId="{DCCB428F-7B61-4E32-B52D-05E4C72C8659}" type="pres">
      <dgm:prSet presAssocID="{00A8F742-BDC3-4187-9BFA-B90AF34182F4}" presName="spacing" presStyleCnt="0"/>
      <dgm:spPr/>
    </dgm:pt>
    <dgm:pt modelId="{16475A5E-ED1C-403D-960F-21764A7C77C4}" type="pres">
      <dgm:prSet presAssocID="{57D0E835-AA70-451C-B11C-EFD6D0B893CF}" presName="linNode" presStyleCnt="0"/>
      <dgm:spPr/>
    </dgm:pt>
    <dgm:pt modelId="{92751523-5EFE-41E8-B0B2-0CC51B9ED5CE}" type="pres">
      <dgm:prSet presAssocID="{57D0E835-AA70-451C-B11C-EFD6D0B893CF}" presName="parentShp" presStyleLbl="node1" presStyleIdx="1" presStyleCnt="4">
        <dgm:presLayoutVars>
          <dgm:bulletEnabled val="1"/>
        </dgm:presLayoutVars>
      </dgm:prSet>
      <dgm:spPr/>
      <dgm:t>
        <a:bodyPr/>
        <a:lstStyle/>
        <a:p>
          <a:endParaRPr lang="ru-RU"/>
        </a:p>
      </dgm:t>
    </dgm:pt>
    <dgm:pt modelId="{D2A2A769-4B0F-4515-A718-B46FA5688C13}" type="pres">
      <dgm:prSet presAssocID="{57D0E835-AA70-451C-B11C-EFD6D0B893CF}" presName="childShp" presStyleLbl="bgAccFollowNode1" presStyleIdx="1" presStyleCnt="4">
        <dgm:presLayoutVars>
          <dgm:bulletEnabled val="1"/>
        </dgm:presLayoutVars>
      </dgm:prSet>
      <dgm:spPr/>
      <dgm:t>
        <a:bodyPr/>
        <a:lstStyle/>
        <a:p>
          <a:endParaRPr lang="ru-RU"/>
        </a:p>
      </dgm:t>
    </dgm:pt>
    <dgm:pt modelId="{4A14EDAC-0B89-4814-9DE4-BB278DB72317}" type="pres">
      <dgm:prSet presAssocID="{D97BF68E-DB06-4D6D-BF41-001387C0469E}" presName="spacing" presStyleCnt="0"/>
      <dgm:spPr/>
    </dgm:pt>
    <dgm:pt modelId="{CF82BFC5-2864-4D16-AEDE-30B5C96FFFCD}" type="pres">
      <dgm:prSet presAssocID="{7A65E72C-61F7-4D0B-9AFE-7AE6F6083AB7}" presName="linNode" presStyleCnt="0"/>
      <dgm:spPr/>
    </dgm:pt>
    <dgm:pt modelId="{CC132A49-8E8E-410B-9C51-C75D16664512}" type="pres">
      <dgm:prSet presAssocID="{7A65E72C-61F7-4D0B-9AFE-7AE6F6083AB7}" presName="parentShp" presStyleLbl="node1" presStyleIdx="2" presStyleCnt="4">
        <dgm:presLayoutVars>
          <dgm:bulletEnabled val="1"/>
        </dgm:presLayoutVars>
      </dgm:prSet>
      <dgm:spPr/>
      <dgm:t>
        <a:bodyPr/>
        <a:lstStyle/>
        <a:p>
          <a:endParaRPr lang="ru-RU"/>
        </a:p>
      </dgm:t>
    </dgm:pt>
    <dgm:pt modelId="{56FD0A62-3460-474F-A0F7-EA76BBF0E7C4}" type="pres">
      <dgm:prSet presAssocID="{7A65E72C-61F7-4D0B-9AFE-7AE6F6083AB7}" presName="childShp" presStyleLbl="bgAccFollowNode1" presStyleIdx="2" presStyleCnt="4">
        <dgm:presLayoutVars>
          <dgm:bulletEnabled val="1"/>
        </dgm:presLayoutVars>
      </dgm:prSet>
      <dgm:spPr/>
      <dgm:t>
        <a:bodyPr/>
        <a:lstStyle/>
        <a:p>
          <a:endParaRPr lang="ru-RU"/>
        </a:p>
      </dgm:t>
    </dgm:pt>
    <dgm:pt modelId="{CFD250E4-779B-46DE-BA63-436386E629A3}" type="pres">
      <dgm:prSet presAssocID="{6B507447-C7F1-4A9E-B8A9-E8C1AAFC2BFD}" presName="spacing" presStyleCnt="0"/>
      <dgm:spPr/>
    </dgm:pt>
    <dgm:pt modelId="{96F3D2DA-BC6A-4BF5-A198-5F127F379A4C}" type="pres">
      <dgm:prSet presAssocID="{11868073-876C-4F41-924B-65F09AB06DE8}" presName="linNode" presStyleCnt="0"/>
      <dgm:spPr/>
    </dgm:pt>
    <dgm:pt modelId="{44A75588-0B3D-46A3-8D57-9F76376C0EE5}" type="pres">
      <dgm:prSet presAssocID="{11868073-876C-4F41-924B-65F09AB06DE8}" presName="parentShp" presStyleLbl="node1" presStyleIdx="3" presStyleCnt="4">
        <dgm:presLayoutVars>
          <dgm:bulletEnabled val="1"/>
        </dgm:presLayoutVars>
      </dgm:prSet>
      <dgm:spPr/>
      <dgm:t>
        <a:bodyPr/>
        <a:lstStyle/>
        <a:p>
          <a:endParaRPr lang="ru-RU"/>
        </a:p>
      </dgm:t>
    </dgm:pt>
    <dgm:pt modelId="{94C13324-9E71-4CB9-B682-B1FA82395353}" type="pres">
      <dgm:prSet presAssocID="{11868073-876C-4F41-924B-65F09AB06DE8}" presName="childShp" presStyleLbl="bgAccFollowNode1" presStyleIdx="3" presStyleCnt="4">
        <dgm:presLayoutVars>
          <dgm:bulletEnabled val="1"/>
        </dgm:presLayoutVars>
      </dgm:prSet>
      <dgm:spPr/>
      <dgm:t>
        <a:bodyPr/>
        <a:lstStyle/>
        <a:p>
          <a:endParaRPr lang="ru-RU"/>
        </a:p>
      </dgm:t>
    </dgm:pt>
  </dgm:ptLst>
  <dgm:cxnLst>
    <dgm:cxn modelId="{881A6FDA-C5C8-4B3A-9BD8-7A4E9156C421}" type="presOf" srcId="{11868073-876C-4F41-924B-65F09AB06DE8}" destId="{44A75588-0B3D-46A3-8D57-9F76376C0EE5}" srcOrd="0" destOrd="0" presId="urn:microsoft.com/office/officeart/2005/8/layout/vList6"/>
    <dgm:cxn modelId="{D68A14D6-AF96-47A3-9FE7-3049FC1162C6}" srcId="{7A65E72C-61F7-4D0B-9AFE-7AE6F6083AB7}" destId="{BC9A4FAA-3EC4-4125-AACD-FECB17E02DE4}" srcOrd="0" destOrd="0" parTransId="{38A8F428-AD1C-47AF-97DA-66D4788C4D59}" sibTransId="{47699F5D-5F6D-4976-AABE-B233A26DBBB4}"/>
    <dgm:cxn modelId="{ED466816-09CF-4A02-B0D3-32B2DFEBDE51}" srcId="{57D0E835-AA70-451C-B11C-EFD6D0B893CF}" destId="{33126E0A-125C-43A0-BEEE-2A34671F1724}" srcOrd="0" destOrd="0" parTransId="{BE747F07-E1B2-4757-94E0-A29BC36A6A2B}" sibTransId="{27DC8BF5-43BB-4C86-B8BF-677C3BF7AE0D}"/>
    <dgm:cxn modelId="{EF925DBC-1E43-4772-A65C-6C5EEA0E76A2}" srcId="{2C1C6E60-AF2F-4EEB-B854-4A3418DB3941}" destId="{11868073-876C-4F41-924B-65F09AB06DE8}" srcOrd="3" destOrd="0" parTransId="{8E1164E9-071E-4F80-8403-13754EA6546A}" sibTransId="{4AE26892-2921-4E88-A590-F08349D96596}"/>
    <dgm:cxn modelId="{CA0689F2-B21B-4F70-8B72-56829EA90590}" srcId="{B2AF0F88-57DD-41C0-A41A-CB06C70689D4}" destId="{2B85BA54-082F-4370-B3F1-20CBDCB4C198}" srcOrd="0" destOrd="0" parTransId="{E5BE190D-2822-42BF-996F-6A4B51F99AD9}" sibTransId="{687881DE-8129-47C2-9BB4-6B509A8CFA4E}"/>
    <dgm:cxn modelId="{631517D0-5F86-44E8-B9FE-5DCF31047786}" type="presOf" srcId="{57D0E835-AA70-451C-B11C-EFD6D0B893CF}" destId="{92751523-5EFE-41E8-B0B2-0CC51B9ED5CE}" srcOrd="0" destOrd="0" presId="urn:microsoft.com/office/officeart/2005/8/layout/vList6"/>
    <dgm:cxn modelId="{99AE8099-E13C-43F5-84DB-86521F665FB3}" type="presOf" srcId="{2C1C6E60-AF2F-4EEB-B854-4A3418DB3941}" destId="{B7FDEFF8-EED4-4F0F-9E68-7C772979B3DA}" srcOrd="0" destOrd="0" presId="urn:microsoft.com/office/officeart/2005/8/layout/vList6"/>
    <dgm:cxn modelId="{60901CB1-3A99-494E-B730-C5CDE6F7284E}" type="presOf" srcId="{7F68BC27-A85F-4AC5-B17A-EE54C6D0945F}" destId="{94C13324-9E71-4CB9-B682-B1FA82395353}" srcOrd="0" destOrd="1" presId="urn:microsoft.com/office/officeart/2005/8/layout/vList6"/>
    <dgm:cxn modelId="{EC7D7128-AF28-42BD-B984-8FE3CDF171B0}" srcId="{2C1C6E60-AF2F-4EEB-B854-4A3418DB3941}" destId="{57D0E835-AA70-451C-B11C-EFD6D0B893CF}" srcOrd="1" destOrd="0" parTransId="{DF4E9C43-B304-44CC-B395-EC14B03495CB}" sibTransId="{D97BF68E-DB06-4D6D-BF41-001387C0469E}"/>
    <dgm:cxn modelId="{F19AF6E8-51D6-490A-9EA8-F9AA8790F2B8}" type="presOf" srcId="{BC9A4FAA-3EC4-4125-AACD-FECB17E02DE4}" destId="{56FD0A62-3460-474F-A0F7-EA76BBF0E7C4}" srcOrd="0" destOrd="0" presId="urn:microsoft.com/office/officeart/2005/8/layout/vList6"/>
    <dgm:cxn modelId="{C5BF0BA7-E7F5-4A16-A4D3-16EC0DBA4B34}" srcId="{11868073-876C-4F41-924B-65F09AB06DE8}" destId="{7F68BC27-A85F-4AC5-B17A-EE54C6D0945F}" srcOrd="1" destOrd="0" parTransId="{DF7871DD-FCF5-4202-BD58-A5749EB4A1C9}" sibTransId="{18166419-6BBA-4B9D-9C8C-17B8AFC1098B}"/>
    <dgm:cxn modelId="{9536076C-65BB-4EE7-9821-E03517CD0FFC}" type="presOf" srcId="{2B85BA54-082F-4370-B3F1-20CBDCB4C198}" destId="{FBCAC1CE-3694-457C-BB33-1B1FD566DD52}" srcOrd="0" destOrd="0" presId="urn:microsoft.com/office/officeart/2005/8/layout/vList6"/>
    <dgm:cxn modelId="{C78EB902-D9D7-45A6-9181-F7FE91E972EF}" type="presOf" srcId="{EAF260BA-0DE9-40F9-B380-A1787DD526B6}" destId="{D2A2A769-4B0F-4515-A718-B46FA5688C13}" srcOrd="0" destOrd="1" presId="urn:microsoft.com/office/officeart/2005/8/layout/vList6"/>
    <dgm:cxn modelId="{D625E74E-BD30-406C-8DD4-E403CEDA3B1C}" type="presOf" srcId="{B2AF0F88-57DD-41C0-A41A-CB06C70689D4}" destId="{37EAD25F-63DC-40B6-9B37-BCA884F925A7}" srcOrd="0" destOrd="0" presId="urn:microsoft.com/office/officeart/2005/8/layout/vList6"/>
    <dgm:cxn modelId="{84DE95C5-EC67-4941-9498-E4477D9CCA66}" srcId="{2C1C6E60-AF2F-4EEB-B854-4A3418DB3941}" destId="{B2AF0F88-57DD-41C0-A41A-CB06C70689D4}" srcOrd="0" destOrd="0" parTransId="{9E8C9426-333F-453E-A213-657D008B32BA}" sibTransId="{00A8F742-BDC3-4187-9BFA-B90AF34182F4}"/>
    <dgm:cxn modelId="{1A800278-6A2D-4014-A19A-D739C5829C82}" type="presOf" srcId="{33126E0A-125C-43A0-BEEE-2A34671F1724}" destId="{D2A2A769-4B0F-4515-A718-B46FA5688C13}" srcOrd="0" destOrd="0" presId="urn:microsoft.com/office/officeart/2005/8/layout/vList6"/>
    <dgm:cxn modelId="{C9E01F7A-316A-4406-A30A-C44FF13A80EB}" type="presOf" srcId="{C7328474-17D5-4F0B-B2FF-F705CDC65E3F}" destId="{94C13324-9E71-4CB9-B682-B1FA82395353}" srcOrd="0" destOrd="0" presId="urn:microsoft.com/office/officeart/2005/8/layout/vList6"/>
    <dgm:cxn modelId="{48237717-9BAE-438B-8154-9F0E3052E859}" srcId="{11868073-876C-4F41-924B-65F09AB06DE8}" destId="{C7328474-17D5-4F0B-B2FF-F705CDC65E3F}" srcOrd="0" destOrd="0" parTransId="{2A6C8EED-E70E-479E-9637-8AD90641EC88}" sibTransId="{2EC8D7E0-7D93-4421-87A9-7B3DAD4257BE}"/>
    <dgm:cxn modelId="{8208FAD6-013A-4F8C-800B-36BEF27C6755}" srcId="{57D0E835-AA70-451C-B11C-EFD6D0B893CF}" destId="{EAF260BA-0DE9-40F9-B380-A1787DD526B6}" srcOrd="1" destOrd="0" parTransId="{7D10122B-40AD-4E3F-8F13-00DE0E80B1F8}" sibTransId="{042DD98C-2873-436F-9FE1-F4FBF2D10E06}"/>
    <dgm:cxn modelId="{D3D68618-AA1C-46E1-98BC-4BC63197F8C5}" type="presOf" srcId="{7A65E72C-61F7-4D0B-9AFE-7AE6F6083AB7}" destId="{CC132A49-8E8E-410B-9C51-C75D16664512}" srcOrd="0" destOrd="0" presId="urn:microsoft.com/office/officeart/2005/8/layout/vList6"/>
    <dgm:cxn modelId="{7C566D05-09A1-470A-8258-0598F30B0AAE}" srcId="{2C1C6E60-AF2F-4EEB-B854-4A3418DB3941}" destId="{7A65E72C-61F7-4D0B-9AFE-7AE6F6083AB7}" srcOrd="2" destOrd="0" parTransId="{90F31AEA-986A-4295-A1B0-8319167687F3}" sibTransId="{6B507447-C7F1-4A9E-B8A9-E8C1AAFC2BFD}"/>
    <dgm:cxn modelId="{1176EA40-66B1-4FB5-BE42-B56F4184D8B4}" type="presParOf" srcId="{B7FDEFF8-EED4-4F0F-9E68-7C772979B3DA}" destId="{28B261C5-BC80-43ED-B05C-90572120AF59}" srcOrd="0" destOrd="0" presId="urn:microsoft.com/office/officeart/2005/8/layout/vList6"/>
    <dgm:cxn modelId="{75CBC340-800B-4BFC-B868-61B04F3E1515}" type="presParOf" srcId="{28B261C5-BC80-43ED-B05C-90572120AF59}" destId="{37EAD25F-63DC-40B6-9B37-BCA884F925A7}" srcOrd="0" destOrd="0" presId="urn:microsoft.com/office/officeart/2005/8/layout/vList6"/>
    <dgm:cxn modelId="{23649E47-EAAE-4A4E-9063-1A63ADC1E9B1}" type="presParOf" srcId="{28B261C5-BC80-43ED-B05C-90572120AF59}" destId="{FBCAC1CE-3694-457C-BB33-1B1FD566DD52}" srcOrd="1" destOrd="0" presId="urn:microsoft.com/office/officeart/2005/8/layout/vList6"/>
    <dgm:cxn modelId="{A86C2CDD-0E38-493D-9A41-04D40FB84103}" type="presParOf" srcId="{B7FDEFF8-EED4-4F0F-9E68-7C772979B3DA}" destId="{DCCB428F-7B61-4E32-B52D-05E4C72C8659}" srcOrd="1" destOrd="0" presId="urn:microsoft.com/office/officeart/2005/8/layout/vList6"/>
    <dgm:cxn modelId="{D83968FD-C339-43D5-BE73-CD2BA690C333}" type="presParOf" srcId="{B7FDEFF8-EED4-4F0F-9E68-7C772979B3DA}" destId="{16475A5E-ED1C-403D-960F-21764A7C77C4}" srcOrd="2" destOrd="0" presId="urn:microsoft.com/office/officeart/2005/8/layout/vList6"/>
    <dgm:cxn modelId="{FA86EB65-BE8F-4FC8-AB46-F595D114C7D0}" type="presParOf" srcId="{16475A5E-ED1C-403D-960F-21764A7C77C4}" destId="{92751523-5EFE-41E8-B0B2-0CC51B9ED5CE}" srcOrd="0" destOrd="0" presId="urn:microsoft.com/office/officeart/2005/8/layout/vList6"/>
    <dgm:cxn modelId="{CA181ED6-12AA-4F63-96F0-0B869B2B6AF2}" type="presParOf" srcId="{16475A5E-ED1C-403D-960F-21764A7C77C4}" destId="{D2A2A769-4B0F-4515-A718-B46FA5688C13}" srcOrd="1" destOrd="0" presId="urn:microsoft.com/office/officeart/2005/8/layout/vList6"/>
    <dgm:cxn modelId="{D4454B4A-1F11-49C9-AE27-9E97AA575B68}" type="presParOf" srcId="{B7FDEFF8-EED4-4F0F-9E68-7C772979B3DA}" destId="{4A14EDAC-0B89-4814-9DE4-BB278DB72317}" srcOrd="3" destOrd="0" presId="urn:microsoft.com/office/officeart/2005/8/layout/vList6"/>
    <dgm:cxn modelId="{FCC0683C-DD72-4CB8-8DE7-85085F10BDD5}" type="presParOf" srcId="{B7FDEFF8-EED4-4F0F-9E68-7C772979B3DA}" destId="{CF82BFC5-2864-4D16-AEDE-30B5C96FFFCD}" srcOrd="4" destOrd="0" presId="urn:microsoft.com/office/officeart/2005/8/layout/vList6"/>
    <dgm:cxn modelId="{DB8F11EA-6682-49B8-B93B-CA4270E84312}" type="presParOf" srcId="{CF82BFC5-2864-4D16-AEDE-30B5C96FFFCD}" destId="{CC132A49-8E8E-410B-9C51-C75D16664512}" srcOrd="0" destOrd="0" presId="urn:microsoft.com/office/officeart/2005/8/layout/vList6"/>
    <dgm:cxn modelId="{7B968445-8A40-4B5D-A331-209395882C01}" type="presParOf" srcId="{CF82BFC5-2864-4D16-AEDE-30B5C96FFFCD}" destId="{56FD0A62-3460-474F-A0F7-EA76BBF0E7C4}" srcOrd="1" destOrd="0" presId="urn:microsoft.com/office/officeart/2005/8/layout/vList6"/>
    <dgm:cxn modelId="{9423A470-845A-43D4-89E3-44E7658CC9C5}" type="presParOf" srcId="{B7FDEFF8-EED4-4F0F-9E68-7C772979B3DA}" destId="{CFD250E4-779B-46DE-BA63-436386E629A3}" srcOrd="5" destOrd="0" presId="urn:microsoft.com/office/officeart/2005/8/layout/vList6"/>
    <dgm:cxn modelId="{B14684EC-36F1-4EE1-9FA9-52894746928D}" type="presParOf" srcId="{B7FDEFF8-EED4-4F0F-9E68-7C772979B3DA}" destId="{96F3D2DA-BC6A-4BF5-A198-5F127F379A4C}" srcOrd="6" destOrd="0" presId="urn:microsoft.com/office/officeart/2005/8/layout/vList6"/>
    <dgm:cxn modelId="{572817F7-D88F-497B-8DDF-DAD0C5100283}" type="presParOf" srcId="{96F3D2DA-BC6A-4BF5-A198-5F127F379A4C}" destId="{44A75588-0B3D-46A3-8D57-9F76376C0EE5}" srcOrd="0" destOrd="0" presId="urn:microsoft.com/office/officeart/2005/8/layout/vList6"/>
    <dgm:cxn modelId="{56FFE5A8-C50A-495B-A286-D7DE2CED0BD7}" type="presParOf" srcId="{96F3D2DA-BC6A-4BF5-A198-5F127F379A4C}" destId="{94C13324-9E71-4CB9-B682-B1FA82395353}" srcOrd="1" destOrd="0" presId="urn:microsoft.com/office/officeart/2005/8/layout/v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CAC1CE-3694-457C-BB33-1B1FD566DD52}">
      <dsp:nvSpPr>
        <dsp:cNvPr id="0" name=""/>
        <dsp:cNvSpPr/>
      </dsp:nvSpPr>
      <dsp:spPr>
        <a:xfrm>
          <a:off x="3434734" y="1634"/>
          <a:ext cx="5152102" cy="1297031"/>
        </a:xfrm>
        <a:prstGeom prst="rightArrow">
          <a:avLst>
            <a:gd name="adj1" fmla="val 75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160" tIns="10160" rIns="10160" bIns="10160" numCol="1" spcCol="1270" anchor="t" anchorCtr="0">
          <a:noAutofit/>
        </a:bodyPr>
        <a:lstStyle/>
        <a:p>
          <a:pPr marL="171450" lvl="1" indent="-171450" algn="l" defTabSz="711200">
            <a:lnSpc>
              <a:spcPct val="90000"/>
            </a:lnSpc>
            <a:spcBef>
              <a:spcPct val="0"/>
            </a:spcBef>
            <a:spcAft>
              <a:spcPct val="15000"/>
            </a:spcAft>
            <a:buChar char="••"/>
          </a:pPr>
          <a:r>
            <a:rPr lang="uk-UA" sz="1600" b="0" i="0" u="none" strike="noStrike" kern="1200" cap="none" dirty="0" smtClean="0">
              <a:solidFill>
                <a:srgbClr val="0070C0"/>
              </a:solidFill>
              <a:latin typeface="Calibri"/>
              <a:ea typeface="Calibri"/>
              <a:cs typeface="Calibri"/>
              <a:sym typeface="Calibri"/>
            </a:rPr>
            <a:t>Подається з 1 січня до 31 березня 2021 року. </a:t>
          </a:r>
          <a:r>
            <a:rPr lang="uk-UA" sz="1600" b="0" i="0" u="none" strike="noStrike" kern="1200" cap="none" dirty="0" smtClean="0">
              <a:solidFill>
                <a:schemeClr val="dk1"/>
              </a:solidFill>
              <a:latin typeface="Calibri"/>
              <a:ea typeface="Calibri"/>
              <a:cs typeface="Calibri"/>
              <a:sym typeface="Calibri"/>
            </a:rPr>
            <a:t>Охоплює звітний рік (період з 01 січня 2020 до 31 грудня 2020 включно) та містить інформацію станом на 31 грудня звітного (2020) року</a:t>
          </a:r>
          <a:endParaRPr lang="ru-RU" sz="1600" kern="1200" dirty="0"/>
        </a:p>
      </dsp:txBody>
      <dsp:txXfrm>
        <a:off x="3434734" y="163763"/>
        <a:ext cx="4665715" cy="972773"/>
      </dsp:txXfrm>
    </dsp:sp>
    <dsp:sp modelId="{37EAD25F-63DC-40B6-9B37-BCA884F925A7}">
      <dsp:nvSpPr>
        <dsp:cNvPr id="0" name=""/>
        <dsp:cNvSpPr/>
      </dsp:nvSpPr>
      <dsp:spPr>
        <a:xfrm>
          <a:off x="0" y="1634"/>
          <a:ext cx="3434734" cy="129703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51435" rIns="102870" bIns="51435" numCol="1" spcCol="1270" anchor="ctr" anchorCtr="0">
          <a:noAutofit/>
        </a:bodyPr>
        <a:lstStyle/>
        <a:p>
          <a:pPr lvl="0" algn="ctr" defTabSz="1200150">
            <a:lnSpc>
              <a:spcPct val="90000"/>
            </a:lnSpc>
            <a:spcBef>
              <a:spcPct val="0"/>
            </a:spcBef>
            <a:spcAft>
              <a:spcPct val="35000"/>
            </a:spcAft>
          </a:pPr>
          <a:r>
            <a:rPr lang="uk-UA" sz="2700" b="0" i="0" u="none" strike="noStrike" kern="1200" cap="none" dirty="0" smtClean="0">
              <a:solidFill>
                <a:schemeClr val="bg1"/>
              </a:solidFill>
              <a:latin typeface="Calibri"/>
              <a:ea typeface="Calibri"/>
              <a:cs typeface="Calibri"/>
              <a:sym typeface="Calibri"/>
            </a:rPr>
            <a:t>Щорічна декларація </a:t>
          </a:r>
          <a:endParaRPr lang="ru-RU" sz="2700" kern="1200" dirty="0">
            <a:solidFill>
              <a:schemeClr val="bg1"/>
            </a:solidFill>
          </a:endParaRPr>
        </a:p>
      </dsp:txBody>
      <dsp:txXfrm>
        <a:off x="63316" y="64950"/>
        <a:ext cx="3308102" cy="1170399"/>
      </dsp:txXfrm>
    </dsp:sp>
    <dsp:sp modelId="{D2A2A769-4B0F-4515-A718-B46FA5688C13}">
      <dsp:nvSpPr>
        <dsp:cNvPr id="0" name=""/>
        <dsp:cNvSpPr/>
      </dsp:nvSpPr>
      <dsp:spPr>
        <a:xfrm>
          <a:off x="3434734" y="1428369"/>
          <a:ext cx="5152102" cy="1297031"/>
        </a:xfrm>
        <a:prstGeom prst="rightArrow">
          <a:avLst>
            <a:gd name="adj1" fmla="val 75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890" tIns="8890" rIns="8890" bIns="8890" numCol="1" spcCol="1270" anchor="t" anchorCtr="0">
          <a:noAutofit/>
        </a:bodyPr>
        <a:lstStyle/>
        <a:p>
          <a:pPr marL="114300" lvl="1" indent="-114300" algn="l" defTabSz="622300">
            <a:lnSpc>
              <a:spcPct val="90000"/>
            </a:lnSpc>
            <a:spcBef>
              <a:spcPct val="0"/>
            </a:spcBef>
            <a:spcAft>
              <a:spcPct val="15000"/>
            </a:spcAft>
            <a:buChar char="••"/>
          </a:pPr>
          <a:r>
            <a:rPr lang="uk-UA" sz="1400" b="1" kern="1200" dirty="0" smtClean="0">
              <a:solidFill>
                <a:srgbClr val="0070C0"/>
              </a:solidFill>
            </a:rPr>
            <a:t>подається </a:t>
          </a:r>
          <a:r>
            <a:rPr lang="ru-RU" sz="1400" b="1" kern="1200" dirty="0" smtClean="0">
              <a:solidFill>
                <a:srgbClr val="0070C0"/>
              </a:solidFill>
            </a:rPr>
            <a:t>не </a:t>
          </a:r>
          <a:r>
            <a:rPr lang="uk-UA" sz="1400" b="1" kern="1200" dirty="0" smtClean="0">
              <a:solidFill>
                <a:srgbClr val="0070C0"/>
              </a:solidFill>
            </a:rPr>
            <a:t>пізніше 20 робочих днів з дня припинення діяльності </a:t>
          </a:r>
          <a:r>
            <a:rPr lang="uk-UA" sz="1400" kern="1200" dirty="0" smtClean="0"/>
            <a:t>охоплює період</a:t>
          </a:r>
          <a:r>
            <a:rPr lang="ru-RU" sz="1400" kern="1200" dirty="0" smtClean="0"/>
            <a:t>, </a:t>
          </a:r>
          <a:r>
            <a:rPr lang="uk-UA" sz="1400" kern="1200" dirty="0" smtClean="0"/>
            <a:t>який не був охоплений деклараціями, раніше поданими (містить інформацію станом на останній день припинення діяльності) </a:t>
          </a:r>
          <a:r>
            <a:rPr lang="uk-UA" sz="1400" kern="1200" dirty="0" smtClean="0">
              <a:solidFill>
                <a:srgbClr val="0070C0"/>
              </a:solidFill>
            </a:rPr>
            <a:t>(</a:t>
          </a:r>
          <a:r>
            <a:rPr lang="ru-RU" sz="1400" kern="1200" dirty="0" smtClean="0">
              <a:solidFill>
                <a:srgbClr val="0070C0"/>
              </a:solidFill>
            </a:rPr>
            <a:t>наказ НАЗК </a:t>
          </a:r>
          <a:r>
            <a:rPr lang="uk-UA" sz="1400" kern="1200" dirty="0" smtClean="0">
              <a:solidFill>
                <a:srgbClr val="0070C0"/>
              </a:solidFill>
            </a:rPr>
            <a:t>від</a:t>
          </a:r>
          <a:r>
            <a:rPr lang="ru-RU" sz="1400" kern="1200" dirty="0" smtClean="0">
              <a:solidFill>
                <a:srgbClr val="0070C0"/>
              </a:solidFill>
            </a:rPr>
            <a:t> 12 </a:t>
          </a:r>
          <a:r>
            <a:rPr lang="ru-RU" sz="1400" kern="1200" dirty="0" err="1" smtClean="0">
              <a:solidFill>
                <a:srgbClr val="0070C0"/>
              </a:solidFill>
            </a:rPr>
            <a:t>грудня</a:t>
          </a:r>
          <a:r>
            <a:rPr lang="ru-RU" sz="1400" kern="1200" dirty="0" smtClean="0">
              <a:solidFill>
                <a:srgbClr val="0070C0"/>
              </a:solidFill>
            </a:rPr>
            <a:t> 2019 р. №168/19)</a:t>
          </a:r>
          <a:endParaRPr lang="ru-RU" sz="1000" kern="1200" dirty="0"/>
        </a:p>
        <a:p>
          <a:pPr marL="57150" lvl="1" indent="-57150" algn="l" defTabSz="444500">
            <a:lnSpc>
              <a:spcPct val="90000"/>
            </a:lnSpc>
            <a:spcBef>
              <a:spcPct val="0"/>
            </a:spcBef>
            <a:spcAft>
              <a:spcPct val="15000"/>
            </a:spcAft>
            <a:buChar char="••"/>
          </a:pPr>
          <a:endParaRPr lang="ru-RU" sz="1000" kern="1200" dirty="0"/>
        </a:p>
      </dsp:txBody>
      <dsp:txXfrm>
        <a:off x="3434734" y="1590498"/>
        <a:ext cx="4665715" cy="972773"/>
      </dsp:txXfrm>
    </dsp:sp>
    <dsp:sp modelId="{92751523-5EFE-41E8-B0B2-0CC51B9ED5CE}">
      <dsp:nvSpPr>
        <dsp:cNvPr id="0" name=""/>
        <dsp:cNvSpPr/>
      </dsp:nvSpPr>
      <dsp:spPr>
        <a:xfrm>
          <a:off x="0" y="1428369"/>
          <a:ext cx="3434734" cy="129703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51435" rIns="102870" bIns="51435" numCol="1" spcCol="1270" anchor="ctr" anchorCtr="0">
          <a:noAutofit/>
        </a:bodyPr>
        <a:lstStyle/>
        <a:p>
          <a:pPr lvl="0" algn="ctr" defTabSz="1200150">
            <a:lnSpc>
              <a:spcPct val="90000"/>
            </a:lnSpc>
            <a:spcBef>
              <a:spcPct val="0"/>
            </a:spcBef>
            <a:spcAft>
              <a:spcPct val="35000"/>
            </a:spcAft>
          </a:pPr>
          <a:r>
            <a:rPr lang="uk-UA" sz="2700" kern="1200" noProof="0" dirty="0" smtClean="0"/>
            <a:t>Декларація перед звільненням </a:t>
          </a:r>
          <a:endParaRPr lang="uk-UA" sz="2700" kern="1200" noProof="0" dirty="0"/>
        </a:p>
      </dsp:txBody>
      <dsp:txXfrm>
        <a:off x="63316" y="1491685"/>
        <a:ext cx="3308102" cy="1170399"/>
      </dsp:txXfrm>
    </dsp:sp>
    <dsp:sp modelId="{56FD0A62-3460-474F-A0F7-EA76BBF0E7C4}">
      <dsp:nvSpPr>
        <dsp:cNvPr id="0" name=""/>
        <dsp:cNvSpPr/>
      </dsp:nvSpPr>
      <dsp:spPr>
        <a:xfrm>
          <a:off x="3434734" y="2855103"/>
          <a:ext cx="5152102" cy="1297031"/>
        </a:xfrm>
        <a:prstGeom prst="rightArrow">
          <a:avLst>
            <a:gd name="adj1" fmla="val 75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890" tIns="8890" rIns="8890" bIns="8890" numCol="1" spcCol="1270" anchor="t" anchorCtr="0">
          <a:noAutofit/>
        </a:bodyPr>
        <a:lstStyle/>
        <a:p>
          <a:pPr marL="114300" lvl="1" indent="-114300" algn="l" defTabSz="622300">
            <a:lnSpc>
              <a:spcPct val="90000"/>
            </a:lnSpc>
            <a:spcBef>
              <a:spcPct val="0"/>
            </a:spcBef>
            <a:spcAft>
              <a:spcPct val="15000"/>
            </a:spcAft>
            <a:buChar char="••"/>
          </a:pPr>
          <a:r>
            <a:rPr lang="uk-UA" sz="1400" kern="1200" noProof="0" dirty="0" smtClean="0"/>
            <a:t>Така декларація охоплює звітний рік (період з 01 січня до 31 грудня включно), що передує року, в якому подається декларація, та містить інформацію станом на 31 грудня звітного року</a:t>
          </a:r>
          <a:endParaRPr lang="uk-UA" sz="1100" kern="1200" noProof="0" dirty="0"/>
        </a:p>
      </dsp:txBody>
      <dsp:txXfrm>
        <a:off x="3434734" y="3017232"/>
        <a:ext cx="4665715" cy="972773"/>
      </dsp:txXfrm>
    </dsp:sp>
    <dsp:sp modelId="{CC132A49-8E8E-410B-9C51-C75D16664512}">
      <dsp:nvSpPr>
        <dsp:cNvPr id="0" name=""/>
        <dsp:cNvSpPr/>
      </dsp:nvSpPr>
      <dsp:spPr>
        <a:xfrm>
          <a:off x="0" y="2855103"/>
          <a:ext cx="3434734" cy="129703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51435" rIns="102870" bIns="51435" numCol="1" spcCol="1270" anchor="ctr" anchorCtr="0">
          <a:noAutofit/>
        </a:bodyPr>
        <a:lstStyle/>
        <a:p>
          <a:pPr lvl="0" algn="ctr" defTabSz="1200150">
            <a:lnSpc>
              <a:spcPct val="90000"/>
            </a:lnSpc>
            <a:spcBef>
              <a:spcPct val="0"/>
            </a:spcBef>
            <a:spcAft>
              <a:spcPct val="35000"/>
            </a:spcAft>
          </a:pPr>
          <a:r>
            <a:rPr lang="uk-UA" sz="2700" kern="1200" noProof="0" dirty="0" smtClean="0"/>
            <a:t>Декларація після звільнення</a:t>
          </a:r>
          <a:endParaRPr lang="uk-UA" sz="2700" kern="1200" noProof="0" dirty="0"/>
        </a:p>
      </dsp:txBody>
      <dsp:txXfrm>
        <a:off x="63316" y="2918419"/>
        <a:ext cx="3308102" cy="1170399"/>
      </dsp:txXfrm>
    </dsp:sp>
    <dsp:sp modelId="{94C13324-9E71-4CB9-B682-B1FA82395353}">
      <dsp:nvSpPr>
        <dsp:cNvPr id="0" name=""/>
        <dsp:cNvSpPr/>
      </dsp:nvSpPr>
      <dsp:spPr>
        <a:xfrm>
          <a:off x="3434734" y="4281837"/>
          <a:ext cx="5152102" cy="1297031"/>
        </a:xfrm>
        <a:prstGeom prst="rightArrow">
          <a:avLst>
            <a:gd name="adj1" fmla="val 75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 tIns="7620" rIns="7620" bIns="7620" numCol="1" spcCol="1270" anchor="t" anchorCtr="0">
          <a:noAutofit/>
        </a:bodyPr>
        <a:lstStyle/>
        <a:p>
          <a:pPr marL="114300" lvl="1" indent="-114300" algn="l" defTabSz="533400">
            <a:lnSpc>
              <a:spcPct val="90000"/>
            </a:lnSpc>
            <a:spcBef>
              <a:spcPct val="0"/>
            </a:spcBef>
            <a:spcAft>
              <a:spcPct val="15000"/>
            </a:spcAft>
            <a:buChar char="••"/>
          </a:pPr>
          <a:r>
            <a:rPr lang="uk-UA" sz="1200" b="0" i="0" u="none" strike="noStrike" kern="1200" cap="none" dirty="0" smtClean="0">
              <a:solidFill>
                <a:schemeClr val="dk1"/>
              </a:solidFill>
              <a:latin typeface="Calibri"/>
              <a:ea typeface="Calibri"/>
              <a:cs typeface="Calibri"/>
              <a:sym typeface="Calibri"/>
            </a:rPr>
            <a:t>подається до призначення або обрання особи на посаду та охоплює попередній (2020) звітний рік.</a:t>
          </a:r>
          <a:endParaRPr lang="ru-RU" sz="1200" kern="1200" dirty="0"/>
        </a:p>
        <a:p>
          <a:pPr marL="114300" lvl="1" indent="-114300" algn="l" defTabSz="533400">
            <a:lnSpc>
              <a:spcPct val="90000"/>
            </a:lnSpc>
            <a:spcBef>
              <a:spcPct val="0"/>
            </a:spcBef>
            <a:spcAft>
              <a:spcPct val="15000"/>
            </a:spcAft>
            <a:buChar char="••"/>
          </a:pPr>
          <a:r>
            <a:rPr lang="uk-UA" sz="1200" kern="1200" noProof="0" dirty="0" smtClean="0"/>
            <a:t>Якщо була подана щорічна декларація, то декларація кандидата </a:t>
          </a:r>
          <a:r>
            <a:rPr lang="uk-UA" sz="1200" b="1" kern="1200" noProof="0" dirty="0" smtClean="0"/>
            <a:t>може не подаватись</a:t>
          </a:r>
          <a:r>
            <a:rPr lang="uk-UA" sz="1200" kern="1200" noProof="0" dirty="0" smtClean="0"/>
            <a:t>. </a:t>
          </a:r>
          <a:r>
            <a:rPr lang="uk-UA" sz="1200" kern="1200" noProof="0" dirty="0" smtClean="0">
              <a:solidFill>
                <a:srgbClr val="FF0000"/>
              </a:solidFill>
            </a:rPr>
            <a:t>АЛЕ</a:t>
          </a:r>
          <a:r>
            <a:rPr lang="uk-UA" sz="1200" kern="1200" noProof="0" dirty="0" smtClean="0"/>
            <a:t> декларація кандидата </a:t>
          </a:r>
          <a:r>
            <a:rPr lang="uk-UA" sz="1400" b="1" kern="1200" noProof="0" dirty="0" smtClean="0"/>
            <a:t>не</a:t>
          </a:r>
          <a:r>
            <a:rPr lang="uk-UA" sz="1200" kern="1200" noProof="0" dirty="0" smtClean="0"/>
            <a:t> замінює щорічної</a:t>
          </a:r>
          <a:endParaRPr lang="uk-UA" sz="1200" kern="1200" noProof="0" dirty="0"/>
        </a:p>
      </dsp:txBody>
      <dsp:txXfrm>
        <a:off x="3434734" y="4443966"/>
        <a:ext cx="4665715" cy="972773"/>
      </dsp:txXfrm>
    </dsp:sp>
    <dsp:sp modelId="{44A75588-0B3D-46A3-8D57-9F76376C0EE5}">
      <dsp:nvSpPr>
        <dsp:cNvPr id="0" name=""/>
        <dsp:cNvSpPr/>
      </dsp:nvSpPr>
      <dsp:spPr>
        <a:xfrm>
          <a:off x="0" y="4281837"/>
          <a:ext cx="3434734" cy="129703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51435" rIns="102870" bIns="51435" numCol="1" spcCol="1270" anchor="ctr" anchorCtr="0">
          <a:noAutofit/>
        </a:bodyPr>
        <a:lstStyle/>
        <a:p>
          <a:pPr lvl="0" algn="ctr" defTabSz="1200150">
            <a:lnSpc>
              <a:spcPct val="90000"/>
            </a:lnSpc>
            <a:spcBef>
              <a:spcPct val="0"/>
            </a:spcBef>
            <a:spcAft>
              <a:spcPct val="35000"/>
            </a:spcAft>
          </a:pPr>
          <a:r>
            <a:rPr lang="uk-UA" sz="2700" kern="1200" noProof="0" dirty="0" smtClean="0"/>
            <a:t>Декларація</a:t>
          </a:r>
          <a:r>
            <a:rPr lang="ru-RU" sz="2700" kern="1200" dirty="0" smtClean="0"/>
            <a:t> кандидата на посаду</a:t>
          </a:r>
          <a:endParaRPr lang="ru-RU" sz="2700" kern="1200" dirty="0"/>
        </a:p>
      </dsp:txBody>
      <dsp:txXfrm>
        <a:off x="63316" y="4345153"/>
        <a:ext cx="3308102" cy="1170399"/>
      </dsp:txXfrm>
    </dsp:sp>
  </dsp:spTree>
</dsp:drawing>
</file>

<file path=ppt/diagrams/layout1.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18831" cy="495029"/>
          </a:xfrm>
          <a:prstGeom prst="rect">
            <a:avLst/>
          </a:prstGeom>
        </p:spPr>
        <p:txBody>
          <a:bodyPr vert="horz" lIns="91440" tIns="45720" rIns="91440" bIns="45720" rtlCol="0"/>
          <a:lstStyle>
            <a:lvl1pPr algn="l">
              <a:defRPr sz="1200"/>
            </a:lvl1pPr>
          </a:lstStyle>
          <a:p>
            <a:endParaRPr lang="uk-UA"/>
          </a:p>
        </p:txBody>
      </p:sp>
      <p:sp>
        <p:nvSpPr>
          <p:cNvPr id="3" name="Дата 2"/>
          <p:cNvSpPr>
            <a:spLocks noGrp="1"/>
          </p:cNvSpPr>
          <p:nvPr>
            <p:ph type="dt" sz="quarter" idx="1"/>
          </p:nvPr>
        </p:nvSpPr>
        <p:spPr>
          <a:xfrm>
            <a:off x="3815373" y="0"/>
            <a:ext cx="2918831" cy="495029"/>
          </a:xfrm>
          <a:prstGeom prst="rect">
            <a:avLst/>
          </a:prstGeom>
        </p:spPr>
        <p:txBody>
          <a:bodyPr vert="horz" lIns="91440" tIns="45720" rIns="91440" bIns="45720" rtlCol="0"/>
          <a:lstStyle>
            <a:lvl1pPr algn="r">
              <a:defRPr sz="1200"/>
            </a:lvl1pPr>
          </a:lstStyle>
          <a:p>
            <a:fld id="{C661D072-0366-419E-97D1-E603712920A0}" type="datetimeFigureOut">
              <a:rPr lang="uk-UA" smtClean="0"/>
              <a:t>22.02.2021</a:t>
            </a:fld>
            <a:endParaRPr lang="uk-UA"/>
          </a:p>
        </p:txBody>
      </p:sp>
      <p:sp>
        <p:nvSpPr>
          <p:cNvPr id="4" name="Нижний колонтитул 3"/>
          <p:cNvSpPr>
            <a:spLocks noGrp="1"/>
          </p:cNvSpPr>
          <p:nvPr>
            <p:ph type="ftr" sz="quarter" idx="2"/>
          </p:nvPr>
        </p:nvSpPr>
        <p:spPr>
          <a:xfrm>
            <a:off x="0" y="9371286"/>
            <a:ext cx="2918831" cy="495028"/>
          </a:xfrm>
          <a:prstGeom prst="rect">
            <a:avLst/>
          </a:prstGeom>
        </p:spPr>
        <p:txBody>
          <a:bodyPr vert="horz" lIns="91440" tIns="45720" rIns="91440" bIns="45720" rtlCol="0" anchor="b"/>
          <a:lstStyle>
            <a:lvl1pPr algn="l">
              <a:defRPr sz="1200"/>
            </a:lvl1pPr>
          </a:lstStyle>
          <a:p>
            <a:endParaRPr lang="uk-UA"/>
          </a:p>
        </p:txBody>
      </p:sp>
      <p:sp>
        <p:nvSpPr>
          <p:cNvPr id="5" name="Номер слайда 4"/>
          <p:cNvSpPr>
            <a:spLocks noGrp="1"/>
          </p:cNvSpPr>
          <p:nvPr>
            <p:ph type="sldNum" sz="quarter" idx="3"/>
          </p:nvPr>
        </p:nvSpPr>
        <p:spPr>
          <a:xfrm>
            <a:off x="3815373" y="9371286"/>
            <a:ext cx="2918831" cy="495028"/>
          </a:xfrm>
          <a:prstGeom prst="rect">
            <a:avLst/>
          </a:prstGeom>
        </p:spPr>
        <p:txBody>
          <a:bodyPr vert="horz" lIns="91440" tIns="45720" rIns="91440" bIns="45720" rtlCol="0" anchor="b"/>
          <a:lstStyle>
            <a:lvl1pPr algn="r">
              <a:defRPr sz="1200"/>
            </a:lvl1pPr>
          </a:lstStyle>
          <a:p>
            <a:fld id="{6B41CBC0-DDEE-4A8C-BE20-44A18C99CA09}" type="slidenum">
              <a:rPr lang="uk-UA" smtClean="0"/>
              <a:t>‹#›</a:t>
            </a:fld>
            <a:endParaRPr lang="uk-UA"/>
          </a:p>
        </p:txBody>
      </p:sp>
    </p:spTree>
    <p:extLst>
      <p:ext uri="{BB962C8B-B14F-4D97-AF65-F5344CB8AC3E}">
        <p14:creationId xmlns:p14="http://schemas.microsoft.com/office/powerpoint/2010/main" val="156881002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18831" cy="495029"/>
          </a:xfrm>
          <a:prstGeom prst="rect">
            <a:avLst/>
          </a:prstGeom>
        </p:spPr>
        <p:txBody>
          <a:bodyPr vert="horz" lIns="91440" tIns="45720" rIns="91440" bIns="45720" rtlCol="0"/>
          <a:lstStyle>
            <a:lvl1pPr algn="l">
              <a:defRPr sz="1200"/>
            </a:lvl1pPr>
          </a:lstStyle>
          <a:p>
            <a:endParaRPr lang="uk-UA"/>
          </a:p>
        </p:txBody>
      </p:sp>
      <p:sp>
        <p:nvSpPr>
          <p:cNvPr id="3" name="Дата 2"/>
          <p:cNvSpPr>
            <a:spLocks noGrp="1"/>
          </p:cNvSpPr>
          <p:nvPr>
            <p:ph type="dt" idx="1"/>
          </p:nvPr>
        </p:nvSpPr>
        <p:spPr>
          <a:xfrm>
            <a:off x="3815373" y="0"/>
            <a:ext cx="2918831" cy="495029"/>
          </a:xfrm>
          <a:prstGeom prst="rect">
            <a:avLst/>
          </a:prstGeom>
        </p:spPr>
        <p:txBody>
          <a:bodyPr vert="horz" lIns="91440" tIns="45720" rIns="91440" bIns="45720" rtlCol="0"/>
          <a:lstStyle>
            <a:lvl1pPr algn="r">
              <a:defRPr sz="1200"/>
            </a:lvl1pPr>
          </a:lstStyle>
          <a:p>
            <a:fld id="{BFD00770-0474-4435-B6AE-7088F6E65A14}" type="datetimeFigureOut">
              <a:rPr lang="uk-UA" smtClean="0"/>
              <a:pPr/>
              <a:t>22.02.2021</a:t>
            </a:fld>
            <a:endParaRPr lang="uk-UA"/>
          </a:p>
        </p:txBody>
      </p:sp>
      <p:sp>
        <p:nvSpPr>
          <p:cNvPr id="4" name="Образ слайда 3"/>
          <p:cNvSpPr>
            <a:spLocks noGrp="1" noRot="1" noChangeAspect="1"/>
          </p:cNvSpPr>
          <p:nvPr>
            <p:ph type="sldImg" idx="2"/>
          </p:nvPr>
        </p:nvSpPr>
        <p:spPr>
          <a:xfrm>
            <a:off x="409575" y="1233488"/>
            <a:ext cx="5916613" cy="3328987"/>
          </a:xfrm>
          <a:prstGeom prst="rect">
            <a:avLst/>
          </a:prstGeom>
          <a:noFill/>
          <a:ln w="12700">
            <a:solidFill>
              <a:prstClr val="black"/>
            </a:solidFill>
          </a:ln>
        </p:spPr>
        <p:txBody>
          <a:bodyPr vert="horz" lIns="91440" tIns="45720" rIns="91440" bIns="45720" rtlCol="0" anchor="ctr"/>
          <a:lstStyle/>
          <a:p>
            <a:endParaRPr lang="uk-UA"/>
          </a:p>
        </p:txBody>
      </p:sp>
      <p:sp>
        <p:nvSpPr>
          <p:cNvPr id="5" name="Заметки 4"/>
          <p:cNvSpPr>
            <a:spLocks noGrp="1"/>
          </p:cNvSpPr>
          <p:nvPr>
            <p:ph type="body" sz="quarter" idx="3"/>
          </p:nvPr>
        </p:nvSpPr>
        <p:spPr>
          <a:xfrm>
            <a:off x="673577" y="4748163"/>
            <a:ext cx="5388610" cy="3884861"/>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6" name="Нижний колонтитул 5"/>
          <p:cNvSpPr>
            <a:spLocks noGrp="1"/>
          </p:cNvSpPr>
          <p:nvPr>
            <p:ph type="ftr" sz="quarter" idx="4"/>
          </p:nvPr>
        </p:nvSpPr>
        <p:spPr>
          <a:xfrm>
            <a:off x="0" y="9371286"/>
            <a:ext cx="2918831" cy="495028"/>
          </a:xfrm>
          <a:prstGeom prst="rect">
            <a:avLst/>
          </a:prstGeom>
        </p:spPr>
        <p:txBody>
          <a:bodyPr vert="horz" lIns="91440" tIns="45720" rIns="91440" bIns="45720" rtlCol="0" anchor="b"/>
          <a:lstStyle>
            <a:lvl1pPr algn="l">
              <a:defRPr sz="1200"/>
            </a:lvl1pPr>
          </a:lstStyle>
          <a:p>
            <a:endParaRPr lang="uk-UA"/>
          </a:p>
        </p:txBody>
      </p:sp>
      <p:sp>
        <p:nvSpPr>
          <p:cNvPr id="7" name="Номер слайда 6"/>
          <p:cNvSpPr>
            <a:spLocks noGrp="1"/>
          </p:cNvSpPr>
          <p:nvPr>
            <p:ph type="sldNum" sz="quarter" idx="5"/>
          </p:nvPr>
        </p:nvSpPr>
        <p:spPr>
          <a:xfrm>
            <a:off x="3815373" y="9371286"/>
            <a:ext cx="2918831" cy="495028"/>
          </a:xfrm>
          <a:prstGeom prst="rect">
            <a:avLst/>
          </a:prstGeom>
        </p:spPr>
        <p:txBody>
          <a:bodyPr vert="horz" lIns="91440" tIns="45720" rIns="91440" bIns="45720" rtlCol="0" anchor="b"/>
          <a:lstStyle>
            <a:lvl1pPr algn="r">
              <a:defRPr sz="1200"/>
            </a:lvl1pPr>
          </a:lstStyle>
          <a:p>
            <a:fld id="{4C0271E6-9755-4D58-B033-7461FC2D978B}" type="slidenum">
              <a:rPr lang="uk-UA" smtClean="0"/>
              <a:pPr/>
              <a:t>‹#›</a:t>
            </a:fld>
            <a:endParaRPr lang="uk-UA"/>
          </a:p>
        </p:txBody>
      </p:sp>
    </p:spTree>
    <p:extLst>
      <p:ext uri="{BB962C8B-B14F-4D97-AF65-F5344CB8AC3E}">
        <p14:creationId xmlns:p14="http://schemas.microsoft.com/office/powerpoint/2010/main" val="11563056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lvl="0" fontAlgn="base"/>
            <a:r>
              <a:rPr lang="uk-UA" sz="1200" kern="1200" dirty="0" smtClean="0">
                <a:solidFill>
                  <a:schemeClr val="tx1"/>
                </a:solidFill>
                <a:effectLst/>
                <a:latin typeface="+mn-lt"/>
                <a:ea typeface="+mn-ea"/>
                <a:cs typeface="+mn-cs"/>
              </a:rPr>
              <a:t>Розширюється перелік відомостей, який декларант має подавати щодо себе і членів сім’ї.</a:t>
            </a:r>
            <a:endParaRPr lang="en-US" sz="1200" kern="1200" dirty="0" smtClean="0">
              <a:solidFill>
                <a:schemeClr val="tx1"/>
              </a:solidFill>
              <a:effectLst/>
              <a:latin typeface="+mn-lt"/>
              <a:ea typeface="+mn-ea"/>
              <a:cs typeface="+mn-cs"/>
            </a:endParaRPr>
          </a:p>
          <a:p>
            <a:pPr fontAlgn="base"/>
            <a:r>
              <a:rPr lang="uk-UA" sz="1200" kern="1200" dirty="0" smtClean="0">
                <a:solidFill>
                  <a:schemeClr val="tx1"/>
                </a:solidFill>
                <a:effectLst/>
                <a:latin typeface="+mn-lt"/>
                <a:ea typeface="+mn-ea"/>
                <a:cs typeface="+mn-cs"/>
              </a:rPr>
              <a:t>Так, декларант зазначає відомості про:</a:t>
            </a:r>
            <a:endParaRPr lang="en-US" sz="1200" kern="1200" dirty="0" smtClean="0">
              <a:solidFill>
                <a:schemeClr val="tx1"/>
              </a:solidFill>
              <a:effectLst/>
              <a:latin typeface="+mn-lt"/>
              <a:ea typeface="+mn-ea"/>
              <a:cs typeface="+mn-cs"/>
            </a:endParaRPr>
          </a:p>
          <a:p>
            <a:pPr lvl="0" fontAlgn="base"/>
            <a:r>
              <a:rPr lang="uk-UA" sz="1200" kern="1200" dirty="0" smtClean="0">
                <a:solidFill>
                  <a:schemeClr val="tx1"/>
                </a:solidFill>
                <a:effectLst/>
                <a:latin typeface="+mn-lt"/>
                <a:ea typeface="+mn-ea"/>
                <a:cs typeface="+mn-cs"/>
              </a:rPr>
              <a:t>прізвище, ім’я, по батькові:</a:t>
            </a:r>
            <a:endParaRPr lang="en-US" sz="1200" kern="1200" dirty="0" smtClean="0">
              <a:solidFill>
                <a:schemeClr val="tx1"/>
              </a:solidFill>
              <a:effectLst/>
              <a:latin typeface="+mn-lt"/>
              <a:ea typeface="+mn-ea"/>
              <a:cs typeface="+mn-cs"/>
            </a:endParaRPr>
          </a:p>
          <a:p>
            <a:pPr lvl="0" fontAlgn="base"/>
            <a:r>
              <a:rPr lang="uk-UA" sz="1200" kern="1200" dirty="0" smtClean="0">
                <a:solidFill>
                  <a:schemeClr val="tx1"/>
                </a:solidFill>
                <a:effectLst/>
                <a:latin typeface="+mn-lt"/>
                <a:ea typeface="+mn-ea"/>
                <a:cs typeface="+mn-cs"/>
              </a:rPr>
              <a:t>число, місяць і рік народження;</a:t>
            </a:r>
            <a:endParaRPr lang="en-US" sz="1200" kern="1200" dirty="0" smtClean="0">
              <a:solidFill>
                <a:schemeClr val="tx1"/>
              </a:solidFill>
              <a:effectLst/>
              <a:latin typeface="+mn-lt"/>
              <a:ea typeface="+mn-ea"/>
              <a:cs typeface="+mn-cs"/>
            </a:endParaRPr>
          </a:p>
          <a:p>
            <a:pPr lvl="0" fontAlgn="base"/>
            <a:r>
              <a:rPr lang="uk-UA" sz="1200" kern="1200" dirty="0" smtClean="0">
                <a:solidFill>
                  <a:schemeClr val="tx1"/>
                </a:solidFill>
                <a:effectLst/>
                <a:latin typeface="+mn-lt"/>
                <a:ea typeface="+mn-ea"/>
                <a:cs typeface="+mn-cs"/>
              </a:rPr>
              <a:t>реєстраційний номер облікової картки платника податків;</a:t>
            </a:r>
            <a:endParaRPr lang="en-US" sz="1200" kern="1200" dirty="0" smtClean="0">
              <a:solidFill>
                <a:schemeClr val="tx1"/>
              </a:solidFill>
              <a:effectLst/>
              <a:latin typeface="+mn-lt"/>
              <a:ea typeface="+mn-ea"/>
              <a:cs typeface="+mn-cs"/>
            </a:endParaRPr>
          </a:p>
          <a:p>
            <a:pPr lvl="0" fontAlgn="base"/>
            <a:r>
              <a:rPr lang="uk-UA" sz="1200" kern="1200" dirty="0" smtClean="0">
                <a:solidFill>
                  <a:schemeClr val="tx1"/>
                </a:solidFill>
                <a:effectLst/>
                <a:latin typeface="+mn-lt"/>
                <a:ea typeface="+mn-ea"/>
                <a:cs typeface="+mn-cs"/>
              </a:rPr>
              <a:t>серію та номер паспорта громадянина України;</a:t>
            </a:r>
            <a:endParaRPr lang="en-US" sz="1200" kern="1200" dirty="0" smtClean="0">
              <a:solidFill>
                <a:schemeClr val="tx1"/>
              </a:solidFill>
              <a:effectLst/>
              <a:latin typeface="+mn-lt"/>
              <a:ea typeface="+mn-ea"/>
              <a:cs typeface="+mn-cs"/>
            </a:endParaRPr>
          </a:p>
          <a:p>
            <a:pPr lvl="0" fontAlgn="base"/>
            <a:r>
              <a:rPr lang="uk-UA" sz="1200" kern="1200" dirty="0" smtClean="0">
                <a:solidFill>
                  <a:schemeClr val="tx1"/>
                </a:solidFill>
                <a:effectLst/>
                <a:latin typeface="+mn-lt"/>
                <a:ea typeface="+mn-ea"/>
                <a:cs typeface="+mn-cs"/>
              </a:rPr>
              <a:t>унікальний номер запису в Єдиному державному демографічному реєстрі суб’єкта декларування та членів його сім’ї;</a:t>
            </a:r>
            <a:endParaRPr lang="en-US" sz="1200" kern="1200" dirty="0" smtClean="0">
              <a:solidFill>
                <a:schemeClr val="tx1"/>
              </a:solidFill>
              <a:effectLst/>
              <a:latin typeface="+mn-lt"/>
              <a:ea typeface="+mn-ea"/>
              <a:cs typeface="+mn-cs"/>
            </a:endParaRPr>
          </a:p>
          <a:p>
            <a:pPr lvl="0" fontAlgn="base"/>
            <a:r>
              <a:rPr lang="uk-UA" sz="1200" kern="1200" dirty="0" smtClean="0">
                <a:solidFill>
                  <a:schemeClr val="tx1"/>
                </a:solidFill>
                <a:effectLst/>
                <a:latin typeface="+mn-lt"/>
                <a:ea typeface="+mn-ea"/>
                <a:cs typeface="+mn-cs"/>
              </a:rPr>
              <a:t>зареєстроване місце їх проживання;</a:t>
            </a:r>
            <a:endParaRPr lang="en-US" sz="1200" kern="1200" dirty="0" smtClean="0">
              <a:solidFill>
                <a:schemeClr val="tx1"/>
              </a:solidFill>
              <a:effectLst/>
              <a:latin typeface="+mn-lt"/>
              <a:ea typeface="+mn-ea"/>
              <a:cs typeface="+mn-cs"/>
            </a:endParaRPr>
          </a:p>
          <a:p>
            <a:pPr lvl="0" fontAlgn="base"/>
            <a:r>
              <a:rPr lang="uk-UA" sz="1200" kern="1200" dirty="0" smtClean="0">
                <a:solidFill>
                  <a:schemeClr val="tx1"/>
                </a:solidFill>
                <a:effectLst/>
                <a:latin typeface="+mn-lt"/>
                <a:ea typeface="+mn-ea"/>
                <a:cs typeface="+mn-cs"/>
              </a:rPr>
              <a:t>місце фактичного проживання або поштову адресу, на яку суб’єкту декларування Національним агентством може бути надіслано кореспонденцію;</a:t>
            </a:r>
            <a:endParaRPr lang="en-US" sz="1200" kern="1200" dirty="0" smtClean="0">
              <a:solidFill>
                <a:schemeClr val="tx1"/>
              </a:solidFill>
              <a:effectLst/>
              <a:latin typeface="+mn-lt"/>
              <a:ea typeface="+mn-ea"/>
              <a:cs typeface="+mn-cs"/>
            </a:endParaRPr>
          </a:p>
          <a:p>
            <a:pPr lvl="0" fontAlgn="base"/>
            <a:r>
              <a:rPr lang="uk-UA" sz="1200" kern="1200" dirty="0" smtClean="0">
                <a:solidFill>
                  <a:schemeClr val="tx1"/>
                </a:solidFill>
                <a:effectLst/>
                <a:latin typeface="+mn-lt"/>
                <a:ea typeface="+mn-ea"/>
                <a:cs typeface="+mn-cs"/>
              </a:rPr>
              <a:t>місце роботи (проходження служби) або місце майбутньої роботи (проходження служби);</a:t>
            </a:r>
            <a:endParaRPr lang="en-US" sz="1200" kern="1200" dirty="0" smtClean="0">
              <a:solidFill>
                <a:schemeClr val="tx1"/>
              </a:solidFill>
              <a:effectLst/>
              <a:latin typeface="+mn-lt"/>
              <a:ea typeface="+mn-ea"/>
              <a:cs typeface="+mn-cs"/>
            </a:endParaRPr>
          </a:p>
          <a:p>
            <a:pPr lvl="0" fontAlgn="base"/>
            <a:r>
              <a:rPr lang="uk-UA" sz="1200" kern="1200" dirty="0" smtClean="0">
                <a:solidFill>
                  <a:schemeClr val="tx1"/>
                </a:solidFill>
                <a:effectLst/>
                <a:latin typeface="+mn-lt"/>
                <a:ea typeface="+mn-ea"/>
                <a:cs typeface="+mn-cs"/>
              </a:rPr>
              <a:t>займану посаду, або посаду, на яку претендує;</a:t>
            </a:r>
            <a:endParaRPr lang="en-US" sz="1200" kern="1200" dirty="0" smtClean="0">
              <a:solidFill>
                <a:schemeClr val="tx1"/>
              </a:solidFill>
              <a:effectLst/>
              <a:latin typeface="+mn-lt"/>
              <a:ea typeface="+mn-ea"/>
              <a:cs typeface="+mn-cs"/>
            </a:endParaRPr>
          </a:p>
          <a:p>
            <a:pPr lvl="0" fontAlgn="base"/>
            <a:r>
              <a:rPr lang="uk-UA" sz="1200" kern="1200" dirty="0" smtClean="0">
                <a:solidFill>
                  <a:schemeClr val="tx1"/>
                </a:solidFill>
                <a:effectLst/>
                <a:latin typeface="+mn-lt"/>
                <a:ea typeface="+mn-ea"/>
                <a:cs typeface="+mn-cs"/>
              </a:rPr>
              <a:t>категорію посади (якщо така є) суб’єкта декларування;</a:t>
            </a:r>
            <a:endParaRPr lang="en-US" sz="1200" kern="1200" dirty="0" smtClean="0">
              <a:solidFill>
                <a:schemeClr val="tx1"/>
              </a:solidFill>
              <a:effectLst/>
              <a:latin typeface="+mn-lt"/>
              <a:ea typeface="+mn-ea"/>
              <a:cs typeface="+mn-cs"/>
            </a:endParaRPr>
          </a:p>
          <a:p>
            <a:r>
              <a:rPr lang="uk-UA" sz="1200" kern="1200" dirty="0" smtClean="0">
                <a:solidFill>
                  <a:schemeClr val="tx1"/>
                </a:solidFill>
                <a:effectLst/>
                <a:latin typeface="+mn-lt"/>
                <a:ea typeface="+mn-ea"/>
                <a:cs typeface="+mn-cs"/>
              </a:rPr>
              <a:t>належність до службових осіб, які займають відповідальне та особливо відповідальне становище, суб’єктів декларування, які займають посади, пов’язані з високим рівнем корупційних ризиків, а також належність до національних публічних діячів відповідно до Закону України «Про запобігання та протидію легалізації (відмиванню) доходів, одержаних злочинним шляхом, фінансуванню тероризму та фінансуванню розповсюдження зброї масового знищення»;</a:t>
            </a:r>
            <a:endParaRPr lang="uk-UA" dirty="0"/>
          </a:p>
        </p:txBody>
      </p:sp>
      <p:sp>
        <p:nvSpPr>
          <p:cNvPr id="4" name="Номер слайда 3"/>
          <p:cNvSpPr>
            <a:spLocks noGrp="1"/>
          </p:cNvSpPr>
          <p:nvPr>
            <p:ph type="sldNum" sz="quarter" idx="10"/>
          </p:nvPr>
        </p:nvSpPr>
        <p:spPr/>
        <p:txBody>
          <a:bodyPr/>
          <a:lstStyle/>
          <a:p>
            <a:fld id="{4C0271E6-9755-4D58-B033-7461FC2D978B}" type="slidenum">
              <a:rPr lang="uk-UA" smtClean="0"/>
              <a:pPr/>
              <a:t>8</a:t>
            </a:fld>
            <a:endParaRPr lang="uk-UA"/>
          </a:p>
        </p:txBody>
      </p:sp>
    </p:spTree>
    <p:extLst>
      <p:ext uri="{BB962C8B-B14F-4D97-AF65-F5344CB8AC3E}">
        <p14:creationId xmlns:p14="http://schemas.microsoft.com/office/powerpoint/2010/main" val="32571121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uk-UA"/>
          </a:p>
        </p:txBody>
      </p:sp>
      <p:sp>
        <p:nvSpPr>
          <p:cNvPr id="4" name="Номер слайда 3"/>
          <p:cNvSpPr>
            <a:spLocks noGrp="1"/>
          </p:cNvSpPr>
          <p:nvPr>
            <p:ph type="sldNum" sz="quarter" idx="10"/>
          </p:nvPr>
        </p:nvSpPr>
        <p:spPr/>
        <p:txBody>
          <a:bodyPr/>
          <a:lstStyle/>
          <a:p>
            <a:fld id="{4C0271E6-9755-4D58-B033-7461FC2D978B}" type="slidenum">
              <a:rPr lang="uk-UA" smtClean="0"/>
              <a:pPr/>
              <a:t>13</a:t>
            </a:fld>
            <a:endParaRPr lang="uk-UA"/>
          </a:p>
        </p:txBody>
      </p:sp>
    </p:spTree>
    <p:extLst>
      <p:ext uri="{BB962C8B-B14F-4D97-AF65-F5344CB8AC3E}">
        <p14:creationId xmlns:p14="http://schemas.microsoft.com/office/powerpoint/2010/main" val="31899687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uk-UA"/>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uk-UA"/>
          </a:p>
        </p:txBody>
      </p:sp>
      <p:sp>
        <p:nvSpPr>
          <p:cNvPr id="4" name="Дата 3"/>
          <p:cNvSpPr>
            <a:spLocks noGrp="1"/>
          </p:cNvSpPr>
          <p:nvPr>
            <p:ph type="dt" sz="half" idx="10"/>
          </p:nvPr>
        </p:nvSpPr>
        <p:spPr/>
        <p:txBody>
          <a:bodyPr/>
          <a:lstStyle/>
          <a:p>
            <a:fld id="{8A7676ED-8FB4-4078-A582-2923508AD466}" type="datetime1">
              <a:rPr lang="uk-UA" smtClean="0"/>
              <a:t>22.02.2021</a:t>
            </a:fld>
            <a:endParaRPr lang="uk-UA" dirty="0"/>
          </a:p>
        </p:txBody>
      </p:sp>
      <p:sp>
        <p:nvSpPr>
          <p:cNvPr id="5" name="Нижний колонтитул 4"/>
          <p:cNvSpPr>
            <a:spLocks noGrp="1"/>
          </p:cNvSpPr>
          <p:nvPr>
            <p:ph type="ftr" sz="quarter" idx="11"/>
          </p:nvPr>
        </p:nvSpPr>
        <p:spPr/>
        <p:txBody>
          <a:bodyPr/>
          <a:lstStyle/>
          <a:p>
            <a:endParaRPr lang="uk-UA" dirty="0"/>
          </a:p>
        </p:txBody>
      </p:sp>
      <p:sp>
        <p:nvSpPr>
          <p:cNvPr id="6" name="Номер слайда 5"/>
          <p:cNvSpPr>
            <a:spLocks noGrp="1"/>
          </p:cNvSpPr>
          <p:nvPr>
            <p:ph type="sldNum" sz="quarter" idx="12"/>
          </p:nvPr>
        </p:nvSpPr>
        <p:spPr/>
        <p:txBody>
          <a:bodyPr/>
          <a:lstStyle/>
          <a:p>
            <a:fld id="{765A9685-0731-46A9-96FB-15754FA98242}" type="slidenum">
              <a:rPr lang="uk-UA" smtClean="0"/>
              <a:pPr/>
              <a:t>‹#›</a:t>
            </a:fld>
            <a:endParaRPr lang="uk-UA" dirty="0"/>
          </a:p>
        </p:txBody>
      </p:sp>
    </p:spTree>
    <p:extLst>
      <p:ext uri="{BB962C8B-B14F-4D97-AF65-F5344CB8AC3E}">
        <p14:creationId xmlns:p14="http://schemas.microsoft.com/office/powerpoint/2010/main" val="39216258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uk-UA"/>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Дата 3"/>
          <p:cNvSpPr>
            <a:spLocks noGrp="1"/>
          </p:cNvSpPr>
          <p:nvPr>
            <p:ph type="dt" sz="half" idx="10"/>
          </p:nvPr>
        </p:nvSpPr>
        <p:spPr/>
        <p:txBody>
          <a:bodyPr/>
          <a:lstStyle/>
          <a:p>
            <a:fld id="{1697BA4F-ECEE-4C83-B50D-5179034B54DF}" type="datetime1">
              <a:rPr lang="uk-UA" smtClean="0"/>
              <a:t>22.02.2021</a:t>
            </a:fld>
            <a:endParaRPr lang="uk-UA" dirty="0"/>
          </a:p>
        </p:txBody>
      </p:sp>
      <p:sp>
        <p:nvSpPr>
          <p:cNvPr id="5" name="Нижний колонтитул 4"/>
          <p:cNvSpPr>
            <a:spLocks noGrp="1"/>
          </p:cNvSpPr>
          <p:nvPr>
            <p:ph type="ftr" sz="quarter" idx="11"/>
          </p:nvPr>
        </p:nvSpPr>
        <p:spPr/>
        <p:txBody>
          <a:bodyPr/>
          <a:lstStyle/>
          <a:p>
            <a:endParaRPr lang="uk-UA" dirty="0"/>
          </a:p>
        </p:txBody>
      </p:sp>
      <p:sp>
        <p:nvSpPr>
          <p:cNvPr id="6" name="Номер слайда 5"/>
          <p:cNvSpPr>
            <a:spLocks noGrp="1"/>
          </p:cNvSpPr>
          <p:nvPr>
            <p:ph type="sldNum" sz="quarter" idx="12"/>
          </p:nvPr>
        </p:nvSpPr>
        <p:spPr/>
        <p:txBody>
          <a:bodyPr/>
          <a:lstStyle/>
          <a:p>
            <a:fld id="{765A9685-0731-46A9-96FB-15754FA98242}" type="slidenum">
              <a:rPr lang="uk-UA" smtClean="0"/>
              <a:pPr/>
              <a:t>‹#›</a:t>
            </a:fld>
            <a:endParaRPr lang="uk-UA" dirty="0"/>
          </a:p>
        </p:txBody>
      </p:sp>
    </p:spTree>
    <p:extLst>
      <p:ext uri="{BB962C8B-B14F-4D97-AF65-F5344CB8AC3E}">
        <p14:creationId xmlns:p14="http://schemas.microsoft.com/office/powerpoint/2010/main" val="782221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smtClean="0"/>
              <a:t>Образец заголовка</a:t>
            </a:r>
            <a:endParaRPr lang="uk-UA"/>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Дата 3"/>
          <p:cNvSpPr>
            <a:spLocks noGrp="1"/>
          </p:cNvSpPr>
          <p:nvPr>
            <p:ph type="dt" sz="half" idx="10"/>
          </p:nvPr>
        </p:nvSpPr>
        <p:spPr/>
        <p:txBody>
          <a:bodyPr/>
          <a:lstStyle/>
          <a:p>
            <a:fld id="{9CB294F8-CD70-46C5-A89F-F098B336601E}" type="datetime1">
              <a:rPr lang="uk-UA" smtClean="0"/>
              <a:t>22.02.2021</a:t>
            </a:fld>
            <a:endParaRPr lang="uk-UA" dirty="0"/>
          </a:p>
        </p:txBody>
      </p:sp>
      <p:sp>
        <p:nvSpPr>
          <p:cNvPr id="5" name="Нижний колонтитул 4"/>
          <p:cNvSpPr>
            <a:spLocks noGrp="1"/>
          </p:cNvSpPr>
          <p:nvPr>
            <p:ph type="ftr" sz="quarter" idx="11"/>
          </p:nvPr>
        </p:nvSpPr>
        <p:spPr/>
        <p:txBody>
          <a:bodyPr/>
          <a:lstStyle/>
          <a:p>
            <a:endParaRPr lang="uk-UA" dirty="0"/>
          </a:p>
        </p:txBody>
      </p:sp>
      <p:sp>
        <p:nvSpPr>
          <p:cNvPr id="6" name="Номер слайда 5"/>
          <p:cNvSpPr>
            <a:spLocks noGrp="1"/>
          </p:cNvSpPr>
          <p:nvPr>
            <p:ph type="sldNum" sz="quarter" idx="12"/>
          </p:nvPr>
        </p:nvSpPr>
        <p:spPr/>
        <p:txBody>
          <a:bodyPr/>
          <a:lstStyle/>
          <a:p>
            <a:fld id="{765A9685-0731-46A9-96FB-15754FA98242}" type="slidenum">
              <a:rPr lang="uk-UA" smtClean="0"/>
              <a:pPr/>
              <a:t>‹#›</a:t>
            </a:fld>
            <a:endParaRPr lang="uk-UA" dirty="0"/>
          </a:p>
        </p:txBody>
      </p:sp>
    </p:spTree>
    <p:extLst>
      <p:ext uri="{BB962C8B-B14F-4D97-AF65-F5344CB8AC3E}">
        <p14:creationId xmlns:p14="http://schemas.microsoft.com/office/powerpoint/2010/main" val="5764743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uk-UA"/>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Дата 3"/>
          <p:cNvSpPr>
            <a:spLocks noGrp="1"/>
          </p:cNvSpPr>
          <p:nvPr>
            <p:ph type="dt" sz="half" idx="10"/>
          </p:nvPr>
        </p:nvSpPr>
        <p:spPr/>
        <p:txBody>
          <a:bodyPr/>
          <a:lstStyle/>
          <a:p>
            <a:fld id="{2D36C1EB-EBF0-46CC-88E1-9CCED28C12E2}" type="datetime1">
              <a:rPr lang="uk-UA" smtClean="0"/>
              <a:t>22.02.2021</a:t>
            </a:fld>
            <a:endParaRPr lang="uk-UA" dirty="0"/>
          </a:p>
        </p:txBody>
      </p:sp>
      <p:sp>
        <p:nvSpPr>
          <p:cNvPr id="5" name="Нижний колонтитул 4"/>
          <p:cNvSpPr>
            <a:spLocks noGrp="1"/>
          </p:cNvSpPr>
          <p:nvPr>
            <p:ph type="ftr" sz="quarter" idx="11"/>
          </p:nvPr>
        </p:nvSpPr>
        <p:spPr/>
        <p:txBody>
          <a:bodyPr/>
          <a:lstStyle/>
          <a:p>
            <a:endParaRPr lang="uk-UA" dirty="0"/>
          </a:p>
        </p:txBody>
      </p:sp>
      <p:sp>
        <p:nvSpPr>
          <p:cNvPr id="6" name="Номер слайда 5"/>
          <p:cNvSpPr>
            <a:spLocks noGrp="1"/>
          </p:cNvSpPr>
          <p:nvPr>
            <p:ph type="sldNum" sz="quarter" idx="12"/>
          </p:nvPr>
        </p:nvSpPr>
        <p:spPr/>
        <p:txBody>
          <a:bodyPr/>
          <a:lstStyle/>
          <a:p>
            <a:fld id="{765A9685-0731-46A9-96FB-15754FA98242}" type="slidenum">
              <a:rPr lang="uk-UA" smtClean="0"/>
              <a:pPr/>
              <a:t>‹#›</a:t>
            </a:fld>
            <a:endParaRPr lang="uk-UA" dirty="0"/>
          </a:p>
        </p:txBody>
      </p:sp>
    </p:spTree>
    <p:extLst>
      <p:ext uri="{BB962C8B-B14F-4D97-AF65-F5344CB8AC3E}">
        <p14:creationId xmlns:p14="http://schemas.microsoft.com/office/powerpoint/2010/main" val="18290777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smtClean="0"/>
              <a:t>Образец заголовка</a:t>
            </a:r>
            <a:endParaRPr lang="uk-UA"/>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D99D219C-200D-4C3B-8DF2-57E29E02B88E}" type="datetime1">
              <a:rPr lang="uk-UA" smtClean="0"/>
              <a:t>22.02.2021</a:t>
            </a:fld>
            <a:endParaRPr lang="uk-UA" dirty="0"/>
          </a:p>
        </p:txBody>
      </p:sp>
      <p:sp>
        <p:nvSpPr>
          <p:cNvPr id="5" name="Нижний колонтитул 4"/>
          <p:cNvSpPr>
            <a:spLocks noGrp="1"/>
          </p:cNvSpPr>
          <p:nvPr>
            <p:ph type="ftr" sz="quarter" idx="11"/>
          </p:nvPr>
        </p:nvSpPr>
        <p:spPr/>
        <p:txBody>
          <a:bodyPr/>
          <a:lstStyle/>
          <a:p>
            <a:endParaRPr lang="uk-UA" dirty="0"/>
          </a:p>
        </p:txBody>
      </p:sp>
      <p:sp>
        <p:nvSpPr>
          <p:cNvPr id="6" name="Номер слайда 5"/>
          <p:cNvSpPr>
            <a:spLocks noGrp="1"/>
          </p:cNvSpPr>
          <p:nvPr>
            <p:ph type="sldNum" sz="quarter" idx="12"/>
          </p:nvPr>
        </p:nvSpPr>
        <p:spPr/>
        <p:txBody>
          <a:bodyPr/>
          <a:lstStyle/>
          <a:p>
            <a:fld id="{765A9685-0731-46A9-96FB-15754FA98242}" type="slidenum">
              <a:rPr lang="uk-UA" smtClean="0"/>
              <a:pPr/>
              <a:t>‹#›</a:t>
            </a:fld>
            <a:endParaRPr lang="uk-UA" dirty="0"/>
          </a:p>
        </p:txBody>
      </p:sp>
    </p:spTree>
    <p:extLst>
      <p:ext uri="{BB962C8B-B14F-4D97-AF65-F5344CB8AC3E}">
        <p14:creationId xmlns:p14="http://schemas.microsoft.com/office/powerpoint/2010/main" val="36124057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uk-UA"/>
          </a:p>
        </p:txBody>
      </p:sp>
      <p:sp>
        <p:nvSpPr>
          <p:cNvPr id="3" name="Объект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Объект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5" name="Дата 4"/>
          <p:cNvSpPr>
            <a:spLocks noGrp="1"/>
          </p:cNvSpPr>
          <p:nvPr>
            <p:ph type="dt" sz="half" idx="10"/>
          </p:nvPr>
        </p:nvSpPr>
        <p:spPr/>
        <p:txBody>
          <a:bodyPr/>
          <a:lstStyle/>
          <a:p>
            <a:fld id="{314AF693-6FA1-4DFB-84F0-B2C9311E46AC}" type="datetime1">
              <a:rPr lang="uk-UA" smtClean="0"/>
              <a:t>22.02.2021</a:t>
            </a:fld>
            <a:endParaRPr lang="uk-UA" dirty="0"/>
          </a:p>
        </p:txBody>
      </p:sp>
      <p:sp>
        <p:nvSpPr>
          <p:cNvPr id="6" name="Нижний колонтитул 5"/>
          <p:cNvSpPr>
            <a:spLocks noGrp="1"/>
          </p:cNvSpPr>
          <p:nvPr>
            <p:ph type="ftr" sz="quarter" idx="11"/>
          </p:nvPr>
        </p:nvSpPr>
        <p:spPr/>
        <p:txBody>
          <a:bodyPr/>
          <a:lstStyle/>
          <a:p>
            <a:endParaRPr lang="uk-UA" dirty="0"/>
          </a:p>
        </p:txBody>
      </p:sp>
      <p:sp>
        <p:nvSpPr>
          <p:cNvPr id="7" name="Номер слайда 6"/>
          <p:cNvSpPr>
            <a:spLocks noGrp="1"/>
          </p:cNvSpPr>
          <p:nvPr>
            <p:ph type="sldNum" sz="quarter" idx="12"/>
          </p:nvPr>
        </p:nvSpPr>
        <p:spPr/>
        <p:txBody>
          <a:bodyPr/>
          <a:lstStyle/>
          <a:p>
            <a:fld id="{765A9685-0731-46A9-96FB-15754FA98242}" type="slidenum">
              <a:rPr lang="uk-UA" smtClean="0"/>
              <a:pPr/>
              <a:t>‹#›</a:t>
            </a:fld>
            <a:endParaRPr lang="uk-UA" dirty="0"/>
          </a:p>
        </p:txBody>
      </p:sp>
    </p:spTree>
    <p:extLst>
      <p:ext uri="{BB962C8B-B14F-4D97-AF65-F5344CB8AC3E}">
        <p14:creationId xmlns:p14="http://schemas.microsoft.com/office/powerpoint/2010/main" val="2335691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smtClean="0"/>
              <a:t>Образец заголовка</a:t>
            </a:r>
            <a:endParaRPr lang="uk-UA"/>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7" name="Дата 6"/>
          <p:cNvSpPr>
            <a:spLocks noGrp="1"/>
          </p:cNvSpPr>
          <p:nvPr>
            <p:ph type="dt" sz="half" idx="10"/>
          </p:nvPr>
        </p:nvSpPr>
        <p:spPr/>
        <p:txBody>
          <a:bodyPr/>
          <a:lstStyle/>
          <a:p>
            <a:fld id="{805C6999-0832-4A10-B89C-6EC793A382A8}" type="datetime1">
              <a:rPr lang="uk-UA" smtClean="0"/>
              <a:t>22.02.2021</a:t>
            </a:fld>
            <a:endParaRPr lang="uk-UA" dirty="0"/>
          </a:p>
        </p:txBody>
      </p:sp>
      <p:sp>
        <p:nvSpPr>
          <p:cNvPr id="8" name="Нижний колонтитул 7"/>
          <p:cNvSpPr>
            <a:spLocks noGrp="1"/>
          </p:cNvSpPr>
          <p:nvPr>
            <p:ph type="ftr" sz="quarter" idx="11"/>
          </p:nvPr>
        </p:nvSpPr>
        <p:spPr/>
        <p:txBody>
          <a:bodyPr/>
          <a:lstStyle/>
          <a:p>
            <a:endParaRPr lang="uk-UA" dirty="0"/>
          </a:p>
        </p:txBody>
      </p:sp>
      <p:sp>
        <p:nvSpPr>
          <p:cNvPr id="9" name="Номер слайда 8"/>
          <p:cNvSpPr>
            <a:spLocks noGrp="1"/>
          </p:cNvSpPr>
          <p:nvPr>
            <p:ph type="sldNum" sz="quarter" idx="12"/>
          </p:nvPr>
        </p:nvSpPr>
        <p:spPr/>
        <p:txBody>
          <a:bodyPr/>
          <a:lstStyle/>
          <a:p>
            <a:fld id="{765A9685-0731-46A9-96FB-15754FA98242}" type="slidenum">
              <a:rPr lang="uk-UA" smtClean="0"/>
              <a:pPr/>
              <a:t>‹#›</a:t>
            </a:fld>
            <a:endParaRPr lang="uk-UA" dirty="0"/>
          </a:p>
        </p:txBody>
      </p:sp>
    </p:spTree>
    <p:extLst>
      <p:ext uri="{BB962C8B-B14F-4D97-AF65-F5344CB8AC3E}">
        <p14:creationId xmlns:p14="http://schemas.microsoft.com/office/powerpoint/2010/main" val="39076484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uk-UA"/>
          </a:p>
        </p:txBody>
      </p:sp>
      <p:sp>
        <p:nvSpPr>
          <p:cNvPr id="3" name="Дата 2"/>
          <p:cNvSpPr>
            <a:spLocks noGrp="1"/>
          </p:cNvSpPr>
          <p:nvPr>
            <p:ph type="dt" sz="half" idx="10"/>
          </p:nvPr>
        </p:nvSpPr>
        <p:spPr/>
        <p:txBody>
          <a:bodyPr/>
          <a:lstStyle/>
          <a:p>
            <a:fld id="{D063D604-7752-4981-A309-26834C399CF3}" type="datetime1">
              <a:rPr lang="uk-UA" smtClean="0"/>
              <a:t>22.02.2021</a:t>
            </a:fld>
            <a:endParaRPr lang="uk-UA" dirty="0"/>
          </a:p>
        </p:txBody>
      </p:sp>
      <p:sp>
        <p:nvSpPr>
          <p:cNvPr id="4" name="Нижний колонтитул 3"/>
          <p:cNvSpPr>
            <a:spLocks noGrp="1"/>
          </p:cNvSpPr>
          <p:nvPr>
            <p:ph type="ftr" sz="quarter" idx="11"/>
          </p:nvPr>
        </p:nvSpPr>
        <p:spPr/>
        <p:txBody>
          <a:bodyPr/>
          <a:lstStyle/>
          <a:p>
            <a:endParaRPr lang="uk-UA" dirty="0"/>
          </a:p>
        </p:txBody>
      </p:sp>
      <p:sp>
        <p:nvSpPr>
          <p:cNvPr id="5" name="Номер слайда 4"/>
          <p:cNvSpPr>
            <a:spLocks noGrp="1"/>
          </p:cNvSpPr>
          <p:nvPr>
            <p:ph type="sldNum" sz="quarter" idx="12"/>
          </p:nvPr>
        </p:nvSpPr>
        <p:spPr/>
        <p:txBody>
          <a:bodyPr/>
          <a:lstStyle/>
          <a:p>
            <a:fld id="{765A9685-0731-46A9-96FB-15754FA98242}" type="slidenum">
              <a:rPr lang="uk-UA" smtClean="0"/>
              <a:pPr/>
              <a:t>‹#›</a:t>
            </a:fld>
            <a:endParaRPr lang="uk-UA" dirty="0"/>
          </a:p>
        </p:txBody>
      </p:sp>
    </p:spTree>
    <p:extLst>
      <p:ext uri="{BB962C8B-B14F-4D97-AF65-F5344CB8AC3E}">
        <p14:creationId xmlns:p14="http://schemas.microsoft.com/office/powerpoint/2010/main" val="24360392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D9FB0172-64D6-4C2B-BD55-6BC6B9D573E2}" type="datetime1">
              <a:rPr lang="uk-UA" smtClean="0"/>
              <a:t>22.02.2021</a:t>
            </a:fld>
            <a:endParaRPr lang="uk-UA" dirty="0"/>
          </a:p>
        </p:txBody>
      </p:sp>
      <p:sp>
        <p:nvSpPr>
          <p:cNvPr id="3" name="Нижний колонтитул 2"/>
          <p:cNvSpPr>
            <a:spLocks noGrp="1"/>
          </p:cNvSpPr>
          <p:nvPr>
            <p:ph type="ftr" sz="quarter" idx="11"/>
          </p:nvPr>
        </p:nvSpPr>
        <p:spPr/>
        <p:txBody>
          <a:bodyPr/>
          <a:lstStyle/>
          <a:p>
            <a:endParaRPr lang="uk-UA" dirty="0"/>
          </a:p>
        </p:txBody>
      </p:sp>
      <p:sp>
        <p:nvSpPr>
          <p:cNvPr id="4" name="Номер слайда 3"/>
          <p:cNvSpPr>
            <a:spLocks noGrp="1"/>
          </p:cNvSpPr>
          <p:nvPr>
            <p:ph type="sldNum" sz="quarter" idx="12"/>
          </p:nvPr>
        </p:nvSpPr>
        <p:spPr/>
        <p:txBody>
          <a:bodyPr/>
          <a:lstStyle/>
          <a:p>
            <a:fld id="{765A9685-0731-46A9-96FB-15754FA98242}" type="slidenum">
              <a:rPr lang="uk-UA" smtClean="0"/>
              <a:pPr/>
              <a:t>‹#›</a:t>
            </a:fld>
            <a:endParaRPr lang="uk-UA" dirty="0"/>
          </a:p>
        </p:txBody>
      </p:sp>
    </p:spTree>
    <p:extLst>
      <p:ext uri="{BB962C8B-B14F-4D97-AF65-F5344CB8AC3E}">
        <p14:creationId xmlns:p14="http://schemas.microsoft.com/office/powerpoint/2010/main" val="27102615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uk-UA"/>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61AB11D0-48D4-435B-A391-FAAC241DBC41}" type="datetime1">
              <a:rPr lang="uk-UA" smtClean="0"/>
              <a:t>22.02.2021</a:t>
            </a:fld>
            <a:endParaRPr lang="uk-UA" dirty="0"/>
          </a:p>
        </p:txBody>
      </p:sp>
      <p:sp>
        <p:nvSpPr>
          <p:cNvPr id="6" name="Нижний колонтитул 5"/>
          <p:cNvSpPr>
            <a:spLocks noGrp="1"/>
          </p:cNvSpPr>
          <p:nvPr>
            <p:ph type="ftr" sz="quarter" idx="11"/>
          </p:nvPr>
        </p:nvSpPr>
        <p:spPr/>
        <p:txBody>
          <a:bodyPr/>
          <a:lstStyle/>
          <a:p>
            <a:endParaRPr lang="uk-UA" dirty="0"/>
          </a:p>
        </p:txBody>
      </p:sp>
      <p:sp>
        <p:nvSpPr>
          <p:cNvPr id="7" name="Номер слайда 6"/>
          <p:cNvSpPr>
            <a:spLocks noGrp="1"/>
          </p:cNvSpPr>
          <p:nvPr>
            <p:ph type="sldNum" sz="quarter" idx="12"/>
          </p:nvPr>
        </p:nvSpPr>
        <p:spPr/>
        <p:txBody>
          <a:bodyPr/>
          <a:lstStyle/>
          <a:p>
            <a:fld id="{765A9685-0731-46A9-96FB-15754FA98242}" type="slidenum">
              <a:rPr lang="uk-UA" smtClean="0"/>
              <a:pPr/>
              <a:t>‹#›</a:t>
            </a:fld>
            <a:endParaRPr lang="uk-UA" dirty="0"/>
          </a:p>
        </p:txBody>
      </p:sp>
    </p:spTree>
    <p:extLst>
      <p:ext uri="{BB962C8B-B14F-4D97-AF65-F5344CB8AC3E}">
        <p14:creationId xmlns:p14="http://schemas.microsoft.com/office/powerpoint/2010/main" val="11736440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uk-UA"/>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uk-UA" dirty="0"/>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EBD68741-068A-418A-966E-63B4D7386525}" type="datetime1">
              <a:rPr lang="uk-UA" smtClean="0"/>
              <a:t>22.02.2021</a:t>
            </a:fld>
            <a:endParaRPr lang="uk-UA" dirty="0"/>
          </a:p>
        </p:txBody>
      </p:sp>
      <p:sp>
        <p:nvSpPr>
          <p:cNvPr id="6" name="Нижний колонтитул 5"/>
          <p:cNvSpPr>
            <a:spLocks noGrp="1"/>
          </p:cNvSpPr>
          <p:nvPr>
            <p:ph type="ftr" sz="quarter" idx="11"/>
          </p:nvPr>
        </p:nvSpPr>
        <p:spPr/>
        <p:txBody>
          <a:bodyPr/>
          <a:lstStyle/>
          <a:p>
            <a:endParaRPr lang="uk-UA" dirty="0"/>
          </a:p>
        </p:txBody>
      </p:sp>
      <p:sp>
        <p:nvSpPr>
          <p:cNvPr id="7" name="Номер слайда 6"/>
          <p:cNvSpPr>
            <a:spLocks noGrp="1"/>
          </p:cNvSpPr>
          <p:nvPr>
            <p:ph type="sldNum" sz="quarter" idx="12"/>
          </p:nvPr>
        </p:nvSpPr>
        <p:spPr/>
        <p:txBody>
          <a:bodyPr/>
          <a:lstStyle/>
          <a:p>
            <a:fld id="{765A9685-0731-46A9-96FB-15754FA98242}" type="slidenum">
              <a:rPr lang="uk-UA" smtClean="0"/>
              <a:pPr/>
              <a:t>‹#›</a:t>
            </a:fld>
            <a:endParaRPr lang="uk-UA" dirty="0"/>
          </a:p>
        </p:txBody>
      </p:sp>
    </p:spTree>
    <p:extLst>
      <p:ext uri="{BB962C8B-B14F-4D97-AF65-F5344CB8AC3E}">
        <p14:creationId xmlns:p14="http://schemas.microsoft.com/office/powerpoint/2010/main" val="27046993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smtClean="0"/>
              <a:t>Образец заголовка</a:t>
            </a:r>
            <a:endParaRPr lang="uk-UA"/>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EDA110E-AC59-4369-B961-8CAFC9F917D3}" type="datetime1">
              <a:rPr lang="uk-UA" smtClean="0"/>
              <a:t>22.02.2021</a:t>
            </a:fld>
            <a:endParaRPr lang="uk-UA" dirty="0"/>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uk-UA" dirty="0"/>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65A9685-0731-46A9-96FB-15754FA98242}" type="slidenum">
              <a:rPr lang="uk-UA" smtClean="0"/>
              <a:pPr/>
              <a:t>‹#›</a:t>
            </a:fld>
            <a:endParaRPr lang="uk-UA" dirty="0"/>
          </a:p>
        </p:txBody>
      </p:sp>
    </p:spTree>
    <p:extLst>
      <p:ext uri="{BB962C8B-B14F-4D97-AF65-F5344CB8AC3E}">
        <p14:creationId xmlns:p14="http://schemas.microsoft.com/office/powerpoint/2010/main" val="16896614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uk-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zakon.rada.gov.ua/laws/show/1700-18" TargetMode="External"/><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hyperlink" Target="https://avia.gov.ua/state-civil-aircraft-register-of-ukraine/" TargetMode="External"/><Relationship Id="rId3" Type="http://schemas.openxmlformats.org/officeDocument/2006/relationships/hyperlink" Target="https://kap.minjust.gov.ua/services?product_id=1&amp;is_registry=1&amp;is_registry_ch=-1&amp;is_free_ch=-1&amp;keywords=&amp;usertype=all&amp;without_login=-1&amp;is_free=-1" TargetMode="External"/><Relationship Id="rId7" Type="http://schemas.openxmlformats.org/officeDocument/2006/relationships/hyperlink" Target="https://cabinet.sfs.gov.ua/login" TargetMode="Externa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hyperlink" Target="https://portal.pfu.gov.ua/" TargetMode="External"/><Relationship Id="rId11" Type="http://schemas.openxmlformats.org/officeDocument/2006/relationships/hyperlink" Target="https://ukrpatent.org/uk/articles/bases2" TargetMode="External"/><Relationship Id="rId5" Type="http://schemas.openxmlformats.org/officeDocument/2006/relationships/hyperlink" Target="https://e-driver.hsc.gov.ua/accounts/login/" TargetMode="External"/><Relationship Id="rId10" Type="http://schemas.openxmlformats.org/officeDocument/2006/relationships/hyperlink" Target="http://dsbt.gov.ua/storinka/perelik-suden-zareyestrovanyh-v-derzhavnomu-sudnovomu-reyestri-ukrayiny" TargetMode="External"/><Relationship Id="rId4" Type="http://schemas.openxmlformats.org/officeDocument/2006/relationships/hyperlink" Target="https://kap.minjust.gov.ua/services?product_id=6&amp;is_registry=1&amp;is_registry_ch=-1&amp;is_free_ch=-1&amp;keywords=&amp;usertype=all&amp;without_login=-1&amp;is_free=-1" TargetMode="External"/><Relationship Id="rId9" Type="http://schemas.openxmlformats.org/officeDocument/2006/relationships/hyperlink" Target="https://data.gov.ua/dataset/1962ea6a-90b5-4624-9735-440136a85d97" TargetMode="External"/></Relationships>
</file>

<file path=ppt/slides/_rels/slide32.xml.rels><?xml version="1.0" encoding="UTF-8" standalone="yes"?>
<Relationships xmlns="http://schemas.openxmlformats.org/package/2006/relationships"><Relationship Id="rId8" Type="http://schemas.openxmlformats.org/officeDocument/2006/relationships/hyperlink" Target="https://bit.ly/2X7ZrsV" TargetMode="External"/><Relationship Id="rId3" Type="http://schemas.openxmlformats.org/officeDocument/2006/relationships/hyperlink" Target="https://nazk.gov.ua/uk/departament-perevirky-deklaratsij-ta-monitoryngu-sposobu-zhyttya/pravove-zabezpechennya/" TargetMode="External"/><Relationship Id="rId7" Type="http://schemas.openxmlformats.org/officeDocument/2006/relationships/hyperlink" Target="https://bit.ly/2YiM2iG" TargetMode="Externa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hyperlink" Target="https://deklaruy.org.ua/" TargetMode="External"/><Relationship Id="rId11" Type="http://schemas.openxmlformats.org/officeDocument/2006/relationships/hyperlink" Target="https://t.me/NAZK_gov_ua" TargetMode="External"/><Relationship Id="rId5" Type="http://schemas.openxmlformats.org/officeDocument/2006/relationships/hyperlink" Target="https://wiki.nazk.gov.ua/" TargetMode="External"/><Relationship Id="rId10" Type="http://schemas.openxmlformats.org/officeDocument/2006/relationships/hyperlink" Target="https://bit.ly/36zRmAf" TargetMode="External"/><Relationship Id="rId4" Type="http://schemas.openxmlformats.org/officeDocument/2006/relationships/hyperlink" Target="mailto:support@nazk.gov.ua" TargetMode="External"/><Relationship Id="rId9" Type="http://schemas.openxmlformats.org/officeDocument/2006/relationships/hyperlink" Target="https://bit.ly/2wkqx56"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mailto:integrity@lvivcity.gov.ua" TargetMode="External"/><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zakon.rada.gov.ua/laws/show/1700-18" TargetMode="External"/><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hyperlink" Target="https://zakon.rada.gov.ua/laws/show/z0987-16"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9086"/>
          </a:xfrm>
          <a:prstGeom prst="rect">
            <a:avLst/>
          </a:prstGeom>
        </p:spPr>
      </p:pic>
      <p:sp>
        <p:nvSpPr>
          <p:cNvPr id="7" name="TextBox 6"/>
          <p:cNvSpPr txBox="1"/>
          <p:nvPr/>
        </p:nvSpPr>
        <p:spPr>
          <a:xfrm>
            <a:off x="5990895" y="1160438"/>
            <a:ext cx="5507421" cy="646331"/>
          </a:xfrm>
          <a:prstGeom prst="rect">
            <a:avLst/>
          </a:prstGeom>
          <a:noFill/>
        </p:spPr>
        <p:txBody>
          <a:bodyPr wrap="square" rtlCol="0">
            <a:spAutoFit/>
          </a:bodyPr>
          <a:lstStyle/>
          <a:p>
            <a:r>
              <a:rPr lang="uk-UA" sz="3600" b="1" dirty="0" smtClean="0"/>
              <a:t>Декларування 20</a:t>
            </a:r>
            <a:r>
              <a:rPr lang="en-US" sz="3600" b="1" dirty="0" smtClean="0"/>
              <a:t>21</a:t>
            </a:r>
            <a:endParaRPr lang="uk-UA" sz="3600" b="1" dirty="0" smtClean="0"/>
          </a:p>
        </p:txBody>
      </p:sp>
      <p:sp>
        <p:nvSpPr>
          <p:cNvPr id="9" name="TextBox 8"/>
          <p:cNvSpPr txBox="1"/>
          <p:nvPr/>
        </p:nvSpPr>
        <p:spPr>
          <a:xfrm>
            <a:off x="9320871" y="5448063"/>
            <a:ext cx="2032929" cy="523220"/>
          </a:xfrm>
          <a:prstGeom prst="rect">
            <a:avLst/>
          </a:prstGeom>
          <a:noFill/>
        </p:spPr>
        <p:txBody>
          <a:bodyPr wrap="none" rtlCol="0">
            <a:spAutoFit/>
          </a:bodyPr>
          <a:lstStyle/>
          <a:p>
            <a:r>
              <a:rPr lang="uk-UA" sz="2800" b="1" dirty="0" smtClean="0"/>
              <a:t>Лютий 2021</a:t>
            </a:r>
            <a:endParaRPr lang="uk-UA" sz="2800" b="1" dirty="0"/>
          </a:p>
        </p:txBody>
      </p:sp>
      <p:sp>
        <p:nvSpPr>
          <p:cNvPr id="2" name="Номер слайда 1"/>
          <p:cNvSpPr>
            <a:spLocks noGrp="1"/>
          </p:cNvSpPr>
          <p:nvPr>
            <p:ph type="sldNum" sz="quarter" idx="12"/>
          </p:nvPr>
        </p:nvSpPr>
        <p:spPr/>
        <p:txBody>
          <a:bodyPr/>
          <a:lstStyle/>
          <a:p>
            <a:fld id="{765A9685-0731-46A9-96FB-15754FA98242}" type="slidenum">
              <a:rPr lang="uk-UA" smtClean="0"/>
              <a:pPr/>
              <a:t>1</a:t>
            </a:fld>
            <a:endParaRPr lang="uk-UA" dirty="0"/>
          </a:p>
        </p:txBody>
      </p:sp>
    </p:spTree>
    <p:extLst>
      <p:ext uri="{BB962C8B-B14F-4D97-AF65-F5344CB8AC3E}">
        <p14:creationId xmlns:p14="http://schemas.microsoft.com/office/powerpoint/2010/main" val="390170991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2192000" cy="6859735"/>
          </a:xfrm>
          <a:prstGeom prst="rect">
            <a:avLst/>
          </a:prstGeom>
        </p:spPr>
      </p:pic>
      <p:sp>
        <p:nvSpPr>
          <p:cNvPr id="10" name="TextBox 9"/>
          <p:cNvSpPr txBox="1"/>
          <p:nvPr/>
        </p:nvSpPr>
        <p:spPr>
          <a:xfrm>
            <a:off x="2714639" y="1118308"/>
            <a:ext cx="8961546" cy="1631216"/>
          </a:xfrm>
          <a:prstGeom prst="rect">
            <a:avLst/>
          </a:prstGeom>
          <a:noFill/>
        </p:spPr>
        <p:txBody>
          <a:bodyPr wrap="square" rtlCol="0">
            <a:spAutoFit/>
          </a:bodyPr>
          <a:lstStyle/>
          <a:p>
            <a:pPr algn="just" fontAlgn="base"/>
            <a:r>
              <a:rPr lang="uk-UA" sz="2000" b="1" dirty="0">
                <a:solidFill>
                  <a:srgbClr val="0070C0"/>
                </a:solidFill>
              </a:rPr>
              <a:t>У цьому розділі </a:t>
            </a:r>
            <a:r>
              <a:rPr lang="uk-UA" sz="2000" b="1" dirty="0" smtClean="0">
                <a:solidFill>
                  <a:srgbClr val="0070C0"/>
                </a:solidFill>
              </a:rPr>
              <a:t>зазначаються відомості </a:t>
            </a:r>
            <a:r>
              <a:rPr lang="uk-UA" sz="2000" b="1" dirty="0">
                <a:solidFill>
                  <a:srgbClr val="0070C0"/>
                </a:solidFill>
              </a:rPr>
              <a:t>про об’єкти нерухомості, що належать </a:t>
            </a:r>
            <a:r>
              <a:rPr lang="uk-UA" sz="2000" b="1" dirty="0" smtClean="0">
                <a:solidFill>
                  <a:srgbClr val="0070C0"/>
                </a:solidFill>
              </a:rPr>
              <a:t>декларанту </a:t>
            </a:r>
            <a:r>
              <a:rPr lang="uk-UA" sz="2000" b="1" dirty="0">
                <a:solidFill>
                  <a:srgbClr val="0070C0"/>
                </a:solidFill>
              </a:rPr>
              <a:t>та членам його сім’ї на праві приватної власності, включаючи спільну власність, або знаходяться у них в оренді чи на іншому праві користування (проживання, </a:t>
            </a:r>
            <a:r>
              <a:rPr lang="uk-UA" sz="2000" b="1" dirty="0" smtClean="0">
                <a:solidFill>
                  <a:srgbClr val="0070C0"/>
                </a:solidFill>
              </a:rPr>
              <a:t>реєстрація) – земельна ділянка, будинок, квартира, кімната, офіс, гараж, дачний будинок тощо</a:t>
            </a:r>
            <a:endParaRPr lang="uk-UA" sz="2000" b="1" dirty="0">
              <a:solidFill>
                <a:srgbClr val="0070C0"/>
              </a:solidFill>
            </a:endParaRPr>
          </a:p>
        </p:txBody>
      </p:sp>
      <p:sp>
        <p:nvSpPr>
          <p:cNvPr id="4" name="TextBox 3"/>
          <p:cNvSpPr txBox="1"/>
          <p:nvPr/>
        </p:nvSpPr>
        <p:spPr>
          <a:xfrm>
            <a:off x="1530201" y="177484"/>
            <a:ext cx="10168629" cy="1015663"/>
          </a:xfrm>
          <a:prstGeom prst="rect">
            <a:avLst/>
          </a:prstGeom>
          <a:noFill/>
        </p:spPr>
        <p:txBody>
          <a:bodyPr wrap="square" rtlCol="0">
            <a:spAutoFit/>
          </a:bodyPr>
          <a:lstStyle/>
          <a:p>
            <a:r>
              <a:rPr lang="uk-UA" sz="3600" b="1" dirty="0" smtClean="0"/>
              <a:t>Об’єкти нерухомості</a:t>
            </a:r>
          </a:p>
          <a:p>
            <a:r>
              <a:rPr lang="uk-UA" sz="2400" b="1" dirty="0"/>
              <a:t>(розділ </a:t>
            </a:r>
            <a:r>
              <a:rPr lang="uk-UA" sz="2400" b="1" dirty="0" smtClean="0"/>
              <a:t>3 </a:t>
            </a:r>
            <a:r>
              <a:rPr lang="uk-UA" sz="2400" b="1" dirty="0"/>
              <a:t>декларації)</a:t>
            </a:r>
          </a:p>
        </p:txBody>
      </p:sp>
      <p:sp>
        <p:nvSpPr>
          <p:cNvPr id="5" name="Овал 4"/>
          <p:cNvSpPr/>
          <p:nvPr/>
        </p:nvSpPr>
        <p:spPr>
          <a:xfrm>
            <a:off x="1666632" y="1405687"/>
            <a:ext cx="935916" cy="93591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3600" dirty="0" smtClean="0"/>
              <a:t>!</a:t>
            </a:r>
            <a:endParaRPr lang="uk-UA" sz="3600" dirty="0"/>
          </a:p>
        </p:txBody>
      </p:sp>
      <p:sp>
        <p:nvSpPr>
          <p:cNvPr id="6" name="TextBox 5"/>
          <p:cNvSpPr txBox="1"/>
          <p:nvPr/>
        </p:nvSpPr>
        <p:spPr>
          <a:xfrm>
            <a:off x="1351521" y="2761820"/>
            <a:ext cx="9704405" cy="4216539"/>
          </a:xfrm>
          <a:prstGeom prst="rect">
            <a:avLst/>
          </a:prstGeom>
          <a:noFill/>
        </p:spPr>
        <p:txBody>
          <a:bodyPr wrap="square" rtlCol="0">
            <a:spAutoFit/>
          </a:bodyPr>
          <a:lstStyle/>
          <a:p>
            <a:r>
              <a:rPr lang="uk-UA" sz="2200" dirty="0" smtClean="0">
                <a:solidFill>
                  <a:schemeClr val="accent4"/>
                </a:solidFill>
              </a:rPr>
              <a:t>📎</a:t>
            </a:r>
            <a:r>
              <a:rPr lang="uk-UA" sz="2200" dirty="0" smtClean="0"/>
              <a:t> </a:t>
            </a:r>
            <a:r>
              <a:rPr lang="uk-UA" dirty="0" smtClean="0"/>
              <a:t>дані зазначаються, лише </a:t>
            </a:r>
            <a:r>
              <a:rPr lang="uk-UA" dirty="0"/>
              <a:t>якщо він перебуває у суб’єкта декларування або члена його сім’ї на праві володіння, користування чи власності станом </a:t>
            </a:r>
            <a:r>
              <a:rPr lang="uk-UA" b="1" dirty="0"/>
              <a:t>на останній день звітного періоду </a:t>
            </a:r>
            <a:r>
              <a:rPr lang="uk-UA" dirty="0"/>
              <a:t>або перебувало у володінні чи користуванні </a:t>
            </a:r>
            <a:r>
              <a:rPr lang="uk-UA" dirty="0" smtClean="0"/>
              <a:t>протягом </a:t>
            </a:r>
            <a:r>
              <a:rPr lang="uk-UA" b="1" dirty="0"/>
              <a:t>не менше половини днів звітного </a:t>
            </a:r>
            <a:r>
              <a:rPr lang="uk-UA" b="1" dirty="0" smtClean="0"/>
              <a:t>періоду</a:t>
            </a:r>
          </a:p>
          <a:p>
            <a:r>
              <a:rPr lang="uk-UA" dirty="0" smtClean="0">
                <a:solidFill>
                  <a:schemeClr val="accent4"/>
                </a:solidFill>
              </a:rPr>
              <a:t>📎 </a:t>
            </a:r>
            <a:r>
              <a:rPr lang="uk-UA" b="1" dirty="0"/>
              <a:t>н</a:t>
            </a:r>
            <a:r>
              <a:rPr lang="uk-UA" b="1" dirty="0" smtClean="0"/>
              <a:t>е потрібно </a:t>
            </a:r>
            <a:r>
              <a:rPr lang="uk-UA" dirty="0" smtClean="0"/>
              <a:t>зазначати відомості про об’єкт, який </a:t>
            </a:r>
            <a:r>
              <a:rPr lang="uk-UA" b="1" dirty="0" smtClean="0"/>
              <a:t>належав на праві приватної власності</a:t>
            </a:r>
            <a:r>
              <a:rPr lang="uk-UA" dirty="0" smtClean="0"/>
              <a:t>, але був відчужений у 2020 році</a:t>
            </a:r>
          </a:p>
          <a:p>
            <a:r>
              <a:rPr lang="uk-UA" dirty="0">
                <a:solidFill>
                  <a:schemeClr val="accent4"/>
                </a:solidFill>
              </a:rPr>
              <a:t>📎 </a:t>
            </a:r>
            <a:r>
              <a:rPr lang="uk-UA" dirty="0" smtClean="0"/>
              <a:t>При відображенні об’єкта, ОБОВ’ЯЗКОВО слід зазначити інформацію </a:t>
            </a:r>
            <a:r>
              <a:rPr lang="uk-UA" b="1" dirty="0" smtClean="0"/>
              <a:t>про власника </a:t>
            </a:r>
          </a:p>
          <a:p>
            <a:r>
              <a:rPr lang="uk-UA" dirty="0">
                <a:solidFill>
                  <a:schemeClr val="accent4"/>
                </a:solidFill>
              </a:rPr>
              <a:t>📎 </a:t>
            </a:r>
            <a:r>
              <a:rPr lang="uk-UA" dirty="0" smtClean="0"/>
              <a:t>Вартість об’єктів нерухомості вказується на дату набуття права або за останньою грошовою оцінкою. Спеціально оцінку проводити не потрібно</a:t>
            </a:r>
          </a:p>
          <a:p>
            <a:r>
              <a:rPr lang="uk-UA" dirty="0">
                <a:solidFill>
                  <a:schemeClr val="accent4"/>
                </a:solidFill>
              </a:rPr>
              <a:t>📎 </a:t>
            </a:r>
            <a:r>
              <a:rPr lang="uk-UA" dirty="0" smtClean="0"/>
              <a:t>Якщо вартість не відома на момент набуття, а оцінка не проводилась,</a:t>
            </a:r>
            <a:r>
              <a:rPr lang="en-US" dirty="0" smtClean="0"/>
              <a:t> </a:t>
            </a:r>
            <a:r>
              <a:rPr lang="uk-UA" dirty="0" smtClean="0"/>
              <a:t>або вартість зазначена у радянських карбованцях, у полі “Вартість” слід обирати “Не застосовується”</a:t>
            </a:r>
          </a:p>
          <a:p>
            <a:r>
              <a:rPr lang="uk-UA" dirty="0">
                <a:solidFill>
                  <a:schemeClr val="accent4"/>
                </a:solidFill>
              </a:rPr>
              <a:t>📎 </a:t>
            </a:r>
            <a:r>
              <a:rPr lang="uk-UA" dirty="0" smtClean="0"/>
              <a:t>При декларуванні власного будинку, необхідно також вказувати інформацію про земельну ділянку, на якій він розташований, створивши новий об</a:t>
            </a:r>
            <a:r>
              <a:rPr lang="en-US" dirty="0" smtClean="0"/>
              <a:t>`</a:t>
            </a:r>
            <a:r>
              <a:rPr lang="uk-UA" dirty="0" err="1" smtClean="0"/>
              <a:t>єкт</a:t>
            </a:r>
            <a:r>
              <a:rPr lang="uk-UA" dirty="0" smtClean="0"/>
              <a:t> декларування в цьому розділі</a:t>
            </a:r>
          </a:p>
          <a:p>
            <a:endParaRPr lang="uk-UA" sz="2400" dirty="0"/>
          </a:p>
          <a:p>
            <a:endParaRPr lang="uk-UA" sz="2400" dirty="0"/>
          </a:p>
        </p:txBody>
      </p:sp>
      <p:sp>
        <p:nvSpPr>
          <p:cNvPr id="2" name="Номер слайда 1"/>
          <p:cNvSpPr>
            <a:spLocks noGrp="1"/>
          </p:cNvSpPr>
          <p:nvPr>
            <p:ph type="sldNum" sz="quarter" idx="12"/>
          </p:nvPr>
        </p:nvSpPr>
        <p:spPr/>
        <p:txBody>
          <a:bodyPr/>
          <a:lstStyle/>
          <a:p>
            <a:fld id="{765A9685-0731-46A9-96FB-15754FA98242}" type="slidenum">
              <a:rPr lang="uk-UA" smtClean="0"/>
              <a:pPr/>
              <a:t>10</a:t>
            </a:fld>
            <a:endParaRPr lang="uk-UA" dirty="0"/>
          </a:p>
        </p:txBody>
      </p:sp>
    </p:spTree>
    <p:extLst>
      <p:ext uri="{BB962C8B-B14F-4D97-AF65-F5344CB8AC3E}">
        <p14:creationId xmlns:p14="http://schemas.microsoft.com/office/powerpoint/2010/main" val="11568422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2192000" cy="6859735"/>
          </a:xfrm>
          <a:prstGeom prst="rect">
            <a:avLst/>
          </a:prstGeom>
        </p:spPr>
      </p:pic>
      <p:sp>
        <p:nvSpPr>
          <p:cNvPr id="10" name="TextBox 9"/>
          <p:cNvSpPr txBox="1"/>
          <p:nvPr/>
        </p:nvSpPr>
        <p:spPr>
          <a:xfrm>
            <a:off x="2757267" y="1413146"/>
            <a:ext cx="8707901" cy="1446550"/>
          </a:xfrm>
          <a:prstGeom prst="rect">
            <a:avLst/>
          </a:prstGeom>
          <a:noFill/>
        </p:spPr>
        <p:txBody>
          <a:bodyPr wrap="square" rtlCol="0">
            <a:spAutoFit/>
          </a:bodyPr>
          <a:lstStyle/>
          <a:p>
            <a:pPr algn="just" fontAlgn="base"/>
            <a:r>
              <a:rPr lang="uk-UA" sz="2200" b="1" dirty="0" smtClean="0">
                <a:solidFill>
                  <a:srgbClr val="0070C0"/>
                </a:solidFill>
              </a:rPr>
              <a:t>Відповідно до п. 2</a:t>
            </a:r>
            <a:r>
              <a:rPr lang="uk-UA" sz="2200" b="1" baseline="30000" dirty="0" smtClean="0">
                <a:solidFill>
                  <a:srgbClr val="0070C0"/>
                </a:solidFill>
              </a:rPr>
              <a:t>1</a:t>
            </a:r>
            <a:r>
              <a:rPr lang="uk-UA" sz="2200" b="1" dirty="0" smtClean="0">
                <a:solidFill>
                  <a:srgbClr val="0070C0"/>
                </a:solidFill>
              </a:rPr>
              <a:t> ч. 1 ст. 46 Закону у цьому розділі  декларуються відомості про об’єкти незавершеного будівництва, об’єкти, не прийняті в експлуатацію або право власності на які не зареєстроване в установленому законом порядку, які:</a:t>
            </a:r>
          </a:p>
        </p:txBody>
      </p:sp>
      <p:sp>
        <p:nvSpPr>
          <p:cNvPr id="4" name="TextBox 3"/>
          <p:cNvSpPr txBox="1"/>
          <p:nvPr/>
        </p:nvSpPr>
        <p:spPr>
          <a:xfrm>
            <a:off x="1502066" y="304093"/>
            <a:ext cx="10168629" cy="1015663"/>
          </a:xfrm>
          <a:prstGeom prst="rect">
            <a:avLst/>
          </a:prstGeom>
          <a:noFill/>
        </p:spPr>
        <p:txBody>
          <a:bodyPr wrap="square" rtlCol="0">
            <a:spAutoFit/>
          </a:bodyPr>
          <a:lstStyle/>
          <a:p>
            <a:r>
              <a:rPr lang="uk-UA" sz="3600" b="1" dirty="0" smtClean="0"/>
              <a:t>Об'єкти незавершеного будівництва</a:t>
            </a:r>
          </a:p>
          <a:p>
            <a:r>
              <a:rPr lang="uk-UA" sz="2400" b="1" dirty="0" smtClean="0"/>
              <a:t>(розділ 4 </a:t>
            </a:r>
            <a:r>
              <a:rPr lang="uk-UA" sz="2400" b="1" dirty="0"/>
              <a:t>декларації)</a:t>
            </a:r>
          </a:p>
        </p:txBody>
      </p:sp>
      <p:sp>
        <p:nvSpPr>
          <p:cNvPr id="5" name="Овал 4"/>
          <p:cNvSpPr/>
          <p:nvPr/>
        </p:nvSpPr>
        <p:spPr>
          <a:xfrm>
            <a:off x="1622078" y="1513254"/>
            <a:ext cx="935916" cy="93591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3600" dirty="0" smtClean="0"/>
              <a:t>!</a:t>
            </a:r>
            <a:endParaRPr lang="uk-UA" sz="3600" dirty="0"/>
          </a:p>
        </p:txBody>
      </p:sp>
      <p:sp>
        <p:nvSpPr>
          <p:cNvPr id="6" name="TextBox 5"/>
          <p:cNvSpPr txBox="1"/>
          <p:nvPr/>
        </p:nvSpPr>
        <p:spPr>
          <a:xfrm>
            <a:off x="2067112" y="3013678"/>
            <a:ext cx="8932984" cy="3231654"/>
          </a:xfrm>
          <a:prstGeom prst="rect">
            <a:avLst/>
          </a:prstGeom>
          <a:noFill/>
        </p:spPr>
        <p:txBody>
          <a:bodyPr wrap="square" rtlCol="0">
            <a:spAutoFit/>
          </a:bodyPr>
          <a:lstStyle/>
          <a:p>
            <a:pPr algn="just"/>
            <a:r>
              <a:rPr lang="uk-UA" sz="2000" dirty="0">
                <a:solidFill>
                  <a:schemeClr val="accent4"/>
                </a:solidFill>
              </a:rPr>
              <a:t>📎 </a:t>
            </a:r>
            <a:r>
              <a:rPr lang="ru-RU" sz="2000" dirty="0" smtClean="0"/>
              <a:t>Належать </a:t>
            </a:r>
            <a:r>
              <a:rPr lang="uk-UA" sz="2000" dirty="0" smtClean="0"/>
              <a:t>на праві власності; розташовані на земельних ділянках, що належать суб’єкту декларування або членам його сім’ї; повністю або частково побудовані з матеріалів чи за кошти суб’єкта декларування або членів його сім’ї</a:t>
            </a:r>
          </a:p>
          <a:p>
            <a:pPr algn="just"/>
            <a:r>
              <a:rPr lang="uk-UA" sz="2000" dirty="0">
                <a:solidFill>
                  <a:schemeClr val="accent4"/>
                </a:solidFill>
              </a:rPr>
              <a:t>📎 </a:t>
            </a:r>
            <a:r>
              <a:rPr lang="uk-UA" sz="2000" dirty="0" smtClean="0"/>
              <a:t>Якщо будівництво завершилось у 2020 році, об’єкт прийнятий в експлуатацію та зареєстровано право власності, інформація зазначається в розділі  3 «Об’єкти нерухомості»</a:t>
            </a:r>
          </a:p>
          <a:p>
            <a:pPr algn="just"/>
            <a:r>
              <a:rPr lang="uk-UA" sz="2000" dirty="0">
                <a:solidFill>
                  <a:schemeClr val="accent4"/>
                </a:solidFill>
              </a:rPr>
              <a:t>📎 </a:t>
            </a:r>
            <a:r>
              <a:rPr lang="uk-UA" sz="2000" dirty="0" smtClean="0"/>
              <a:t>Вартість незавершеного  будівництва не зазначається</a:t>
            </a:r>
          </a:p>
          <a:p>
            <a:pPr algn="just"/>
            <a:r>
              <a:rPr lang="uk-UA" sz="2000" dirty="0">
                <a:solidFill>
                  <a:schemeClr val="accent4"/>
                </a:solidFill>
              </a:rPr>
              <a:t>📎 </a:t>
            </a:r>
            <a:r>
              <a:rPr lang="uk-UA" sz="2000" dirty="0" smtClean="0"/>
              <a:t>Інформація зазначається станом на останній день звітного періоду</a:t>
            </a:r>
          </a:p>
          <a:p>
            <a:pPr algn="just"/>
            <a:r>
              <a:rPr lang="uk-UA" sz="2000" dirty="0">
                <a:solidFill>
                  <a:schemeClr val="accent4"/>
                </a:solidFill>
              </a:rPr>
              <a:t>📎 </a:t>
            </a:r>
            <a:r>
              <a:rPr lang="uk-UA" sz="2000" dirty="0" smtClean="0"/>
              <a:t>У полі “Реєстраційний номер” слід обирати значення “Не відомо”</a:t>
            </a:r>
            <a:endParaRPr lang="ru-RU" sz="2000" dirty="0" smtClean="0"/>
          </a:p>
          <a:p>
            <a:endParaRPr lang="en-US" sz="2400" dirty="0"/>
          </a:p>
        </p:txBody>
      </p:sp>
      <p:sp>
        <p:nvSpPr>
          <p:cNvPr id="2" name="Номер слайда 1"/>
          <p:cNvSpPr>
            <a:spLocks noGrp="1"/>
          </p:cNvSpPr>
          <p:nvPr>
            <p:ph type="sldNum" sz="quarter" idx="12"/>
          </p:nvPr>
        </p:nvSpPr>
        <p:spPr/>
        <p:txBody>
          <a:bodyPr/>
          <a:lstStyle/>
          <a:p>
            <a:fld id="{765A9685-0731-46A9-96FB-15754FA98242}" type="slidenum">
              <a:rPr lang="uk-UA" smtClean="0"/>
              <a:pPr/>
              <a:t>11</a:t>
            </a:fld>
            <a:endParaRPr lang="uk-UA" dirty="0"/>
          </a:p>
        </p:txBody>
      </p:sp>
    </p:spTree>
    <p:extLst>
      <p:ext uri="{BB962C8B-B14F-4D97-AF65-F5344CB8AC3E}">
        <p14:creationId xmlns:p14="http://schemas.microsoft.com/office/powerpoint/2010/main" val="382586928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2192000" cy="6859735"/>
          </a:xfrm>
          <a:prstGeom prst="rect">
            <a:avLst/>
          </a:prstGeom>
        </p:spPr>
      </p:pic>
      <p:sp>
        <p:nvSpPr>
          <p:cNvPr id="4" name="TextBox 3"/>
          <p:cNvSpPr txBox="1"/>
          <p:nvPr/>
        </p:nvSpPr>
        <p:spPr>
          <a:xfrm>
            <a:off x="1610436" y="165547"/>
            <a:ext cx="10168629" cy="1015663"/>
          </a:xfrm>
          <a:prstGeom prst="rect">
            <a:avLst/>
          </a:prstGeom>
          <a:noFill/>
        </p:spPr>
        <p:txBody>
          <a:bodyPr wrap="square" rtlCol="0">
            <a:spAutoFit/>
          </a:bodyPr>
          <a:lstStyle/>
          <a:p>
            <a:r>
              <a:rPr lang="uk-UA" sz="3600" b="1" dirty="0" smtClean="0"/>
              <a:t>Цінне рухоме майно (крім </a:t>
            </a:r>
            <a:r>
              <a:rPr lang="uk-UA" sz="3600" dirty="0" smtClean="0">
                <a:solidFill>
                  <a:schemeClr val="dk1"/>
                </a:solidFill>
                <a:ea typeface="Calibri"/>
                <a:cs typeface="Calibri"/>
                <a:sym typeface="Calibri"/>
              </a:rPr>
              <a:t> </a:t>
            </a:r>
            <a:r>
              <a:rPr lang="uk-UA" sz="3600" b="1" dirty="0" smtClean="0">
                <a:sym typeface="Calibri"/>
              </a:rPr>
              <a:t>транспортних засобів) </a:t>
            </a:r>
            <a:endParaRPr lang="uk-UA" sz="3600" b="1" dirty="0" smtClean="0"/>
          </a:p>
          <a:p>
            <a:r>
              <a:rPr lang="uk-UA" sz="2400" b="1" dirty="0"/>
              <a:t>(розділ </a:t>
            </a:r>
            <a:r>
              <a:rPr lang="uk-UA" sz="2400" b="1" dirty="0" smtClean="0"/>
              <a:t>5 </a:t>
            </a:r>
            <a:r>
              <a:rPr lang="uk-UA" sz="2400" b="1" dirty="0"/>
              <a:t>декларації)</a:t>
            </a:r>
          </a:p>
        </p:txBody>
      </p:sp>
      <p:sp>
        <p:nvSpPr>
          <p:cNvPr id="6" name="TextBox 5"/>
          <p:cNvSpPr txBox="1"/>
          <p:nvPr/>
        </p:nvSpPr>
        <p:spPr>
          <a:xfrm>
            <a:off x="1610436" y="1231824"/>
            <a:ext cx="10401455" cy="4431983"/>
          </a:xfrm>
          <a:prstGeom prst="rect">
            <a:avLst/>
          </a:prstGeom>
          <a:noFill/>
        </p:spPr>
        <p:txBody>
          <a:bodyPr wrap="square" rtlCol="0">
            <a:spAutoFit/>
          </a:bodyPr>
          <a:lstStyle/>
          <a:p>
            <a:pPr lvl="0" algn="just">
              <a:spcBef>
                <a:spcPts val="1200"/>
              </a:spcBef>
              <a:buClr>
                <a:srgbClr val="23409D"/>
              </a:buClr>
              <a:buSzPct val="25000"/>
            </a:pPr>
            <a:r>
              <a:rPr lang="uk-UA" b="1" dirty="0" smtClean="0">
                <a:solidFill>
                  <a:srgbClr val="0070C0"/>
                </a:solidFill>
                <a:ea typeface="Calibri"/>
                <a:cs typeface="Calibri"/>
                <a:sym typeface="Calibri"/>
              </a:rPr>
              <a:t>Цінне рухоме майно – це матеріальні об’єкти, які можуть бути переміщені без заподіяння їм шкоди (ювелірні вироби, електронні пристрої, одяг, антикваріат, меблі тощо). Не декларуються в цьому розділі: цінні папери, корпоративні права, готівкові кошти, дорогоцінні банківські метали, подарунки у вигляді грошей</a:t>
            </a:r>
          </a:p>
          <a:p>
            <a:pPr lvl="0" algn="just">
              <a:spcBef>
                <a:spcPts val="1200"/>
              </a:spcBef>
              <a:buClr>
                <a:srgbClr val="23409D"/>
              </a:buClr>
              <a:buSzPct val="25000"/>
            </a:pPr>
            <a:r>
              <a:rPr lang="uk-UA" dirty="0">
                <a:solidFill>
                  <a:schemeClr val="accent4"/>
                </a:solidFill>
              </a:rPr>
              <a:t>📎 </a:t>
            </a:r>
            <a:r>
              <a:rPr lang="uk-UA" dirty="0" smtClean="0">
                <a:solidFill>
                  <a:schemeClr val="dk1"/>
                </a:solidFill>
                <a:ea typeface="Calibri"/>
                <a:cs typeface="Calibri"/>
                <a:sym typeface="Calibri"/>
              </a:rPr>
              <a:t>Відомості про цінну рухому річ повинні бути зазначені в декларації, якщо її </a:t>
            </a:r>
            <a:r>
              <a:rPr lang="uk-UA" b="1" dirty="0" smtClean="0">
                <a:solidFill>
                  <a:schemeClr val="dk1"/>
                </a:solidFill>
                <a:ea typeface="Calibri"/>
                <a:cs typeface="Calibri"/>
                <a:sym typeface="Calibri"/>
              </a:rPr>
              <a:t>вартість перевищує 100 ПМ</a:t>
            </a:r>
            <a:r>
              <a:rPr lang="uk-UA" dirty="0" smtClean="0">
                <a:solidFill>
                  <a:schemeClr val="dk1"/>
                </a:solidFill>
                <a:ea typeface="Calibri"/>
                <a:cs typeface="Calibri"/>
                <a:sym typeface="Calibri"/>
              </a:rPr>
              <a:t>, встановлених на 1 січня звітного року (</a:t>
            </a:r>
            <a:r>
              <a:rPr lang="uk-UA" b="1" dirty="0" smtClean="0">
                <a:solidFill>
                  <a:schemeClr val="dk1"/>
                </a:solidFill>
                <a:ea typeface="Calibri"/>
                <a:cs typeface="Calibri"/>
                <a:sym typeface="Calibri"/>
              </a:rPr>
              <a:t>у 2020 році це 210,2 тис. грн</a:t>
            </a:r>
            <a:r>
              <a:rPr lang="uk-UA" dirty="0" smtClean="0">
                <a:solidFill>
                  <a:schemeClr val="dk1"/>
                </a:solidFill>
                <a:ea typeface="Calibri"/>
                <a:cs typeface="Calibri"/>
                <a:sym typeface="Calibri"/>
              </a:rPr>
              <a:t>) та вона перебуває </a:t>
            </a:r>
            <a:r>
              <a:rPr lang="uk-UA" dirty="0">
                <a:solidFill>
                  <a:schemeClr val="dk1"/>
                </a:solidFill>
                <a:ea typeface="Calibri"/>
                <a:cs typeface="Calibri"/>
                <a:sym typeface="Calibri"/>
              </a:rPr>
              <a:t>у суб’єкта декларування або члена його сім’ї на праві володіння, користування чи власності станом </a:t>
            </a:r>
            <a:r>
              <a:rPr lang="uk-UA" b="1" dirty="0">
                <a:solidFill>
                  <a:schemeClr val="dk1"/>
                </a:solidFill>
                <a:ea typeface="Calibri"/>
                <a:cs typeface="Calibri"/>
                <a:sym typeface="Calibri"/>
              </a:rPr>
              <a:t>на останній день звітного періоду</a:t>
            </a:r>
            <a:r>
              <a:rPr lang="uk-UA" dirty="0">
                <a:solidFill>
                  <a:schemeClr val="dk1"/>
                </a:solidFill>
                <a:ea typeface="Calibri"/>
                <a:cs typeface="Calibri"/>
                <a:sym typeface="Calibri"/>
              </a:rPr>
              <a:t> або перебувало у володінні чи користуванні </a:t>
            </a:r>
            <a:r>
              <a:rPr lang="uk-UA" dirty="0" smtClean="0">
                <a:solidFill>
                  <a:schemeClr val="dk1"/>
                </a:solidFill>
                <a:ea typeface="Calibri"/>
                <a:cs typeface="Calibri"/>
                <a:sym typeface="Calibri"/>
              </a:rPr>
              <a:t>протягом </a:t>
            </a:r>
            <a:r>
              <a:rPr lang="uk-UA" b="1" dirty="0">
                <a:solidFill>
                  <a:schemeClr val="dk1"/>
                </a:solidFill>
                <a:ea typeface="Calibri"/>
                <a:cs typeface="Calibri"/>
                <a:sym typeface="Calibri"/>
              </a:rPr>
              <a:t>не менше половини днів звітного періоду</a:t>
            </a:r>
            <a:endParaRPr lang="uk-UA" b="1" dirty="0" smtClean="0">
              <a:solidFill>
                <a:schemeClr val="dk1"/>
              </a:solidFill>
              <a:ea typeface="Calibri"/>
              <a:cs typeface="Calibri"/>
              <a:sym typeface="Calibri"/>
            </a:endParaRPr>
          </a:p>
          <a:p>
            <a:pPr lvl="0" algn="just">
              <a:spcBef>
                <a:spcPts val="1200"/>
              </a:spcBef>
              <a:buClr>
                <a:srgbClr val="23409D"/>
              </a:buClr>
              <a:buSzPct val="25000"/>
            </a:pPr>
            <a:r>
              <a:rPr lang="uk-UA" dirty="0">
                <a:solidFill>
                  <a:schemeClr val="accent4"/>
                </a:solidFill>
              </a:rPr>
              <a:t>📎 </a:t>
            </a:r>
            <a:r>
              <a:rPr lang="uk-UA" dirty="0" smtClean="0">
                <a:solidFill>
                  <a:schemeClr val="dk1"/>
                </a:solidFill>
                <a:ea typeface="Calibri"/>
                <a:cs typeface="Calibri"/>
                <a:sym typeface="Calibri"/>
              </a:rPr>
              <a:t>При поданні першої декларації необхідно зазначити УСЕ цінне рухоме майно, при цьому зазначення даних про вартість цінного рухомого майна та дату його набуття не є обов’язковим, якщо права на таке майно були набуті до подання суб’єктом декларування першої декларації в електронній формі</a:t>
            </a:r>
          </a:p>
          <a:p>
            <a:pPr lvl="0" algn="just">
              <a:spcBef>
                <a:spcPts val="1200"/>
              </a:spcBef>
              <a:buClr>
                <a:srgbClr val="23409D"/>
              </a:buClr>
              <a:buSzPct val="25000"/>
            </a:pPr>
            <a:r>
              <a:rPr lang="uk-UA" dirty="0">
                <a:solidFill>
                  <a:schemeClr val="accent4"/>
                </a:solidFill>
              </a:rPr>
              <a:t>📎 </a:t>
            </a:r>
            <a:r>
              <a:rPr lang="uk-UA" dirty="0" smtClean="0">
                <a:solidFill>
                  <a:schemeClr val="dk1"/>
                </a:solidFill>
                <a:ea typeface="Calibri"/>
                <a:cs typeface="Calibri"/>
                <a:sym typeface="Calibri"/>
              </a:rPr>
              <a:t>Якщо рухоме майно є одночасно подарунком, то воно декларується як у розділі «Цінне рухоме майно (крім транспортних засобів</a:t>
            </a:r>
            <a:r>
              <a:rPr lang="uk-UA" i="1" dirty="0" smtClean="0">
                <a:solidFill>
                  <a:schemeClr val="dk1"/>
                </a:solidFill>
                <a:ea typeface="Calibri"/>
                <a:cs typeface="Calibri"/>
                <a:sym typeface="Calibri"/>
              </a:rPr>
              <a:t>)»</a:t>
            </a:r>
            <a:r>
              <a:rPr lang="uk-UA" dirty="0" smtClean="0">
                <a:solidFill>
                  <a:schemeClr val="dk1"/>
                </a:solidFill>
                <a:ea typeface="Calibri"/>
                <a:cs typeface="Calibri"/>
                <a:sym typeface="Calibri"/>
              </a:rPr>
              <a:t> так і в розділі «Доходи, у тому числі подарунки»</a:t>
            </a:r>
          </a:p>
        </p:txBody>
      </p:sp>
      <p:sp>
        <p:nvSpPr>
          <p:cNvPr id="5" name="TextBox 4"/>
          <p:cNvSpPr txBox="1"/>
          <p:nvPr/>
        </p:nvSpPr>
        <p:spPr>
          <a:xfrm>
            <a:off x="1398174" y="5470873"/>
            <a:ext cx="9063142" cy="1138773"/>
          </a:xfrm>
          <a:prstGeom prst="rect">
            <a:avLst/>
          </a:prstGeom>
          <a:noFill/>
        </p:spPr>
        <p:txBody>
          <a:bodyPr wrap="square" rtlCol="0">
            <a:spAutoFit/>
          </a:bodyPr>
          <a:lstStyle/>
          <a:p>
            <a:pPr lvl="0">
              <a:spcBef>
                <a:spcPts val="1200"/>
              </a:spcBef>
              <a:buClr>
                <a:srgbClr val="23409D"/>
              </a:buClr>
              <a:buSzPct val="25000"/>
            </a:pPr>
            <a:r>
              <a:rPr lang="uk-UA" sz="3200" b="1" i="1" dirty="0" smtClean="0">
                <a:solidFill>
                  <a:srgbClr val="FFC000"/>
                </a:solidFill>
                <a:ea typeface="Calibri"/>
                <a:cs typeface="Calibri"/>
                <a:sym typeface="Calibri"/>
              </a:rPr>
              <a:t>! </a:t>
            </a:r>
            <a:r>
              <a:rPr lang="uk-UA" i="1" dirty="0" smtClean="0">
                <a:solidFill>
                  <a:schemeClr val="dk1"/>
                </a:solidFill>
                <a:ea typeface="Calibri"/>
                <a:cs typeface="Calibri"/>
                <a:sym typeface="Calibri"/>
              </a:rPr>
              <a:t>Вартість кожної цінної рухомої речі вказується в декларації окремо, крім випадків, коли цінні рухомі речі становлять набір (столовий сервіз, набір меблів, набір ювелірних прикрас тощо)</a:t>
            </a:r>
            <a:endParaRPr lang="uk-UA" sz="2400" i="1" dirty="0">
              <a:solidFill>
                <a:schemeClr val="dk1"/>
              </a:solidFill>
              <a:ea typeface="Calibri"/>
              <a:cs typeface="Calibri"/>
              <a:sym typeface="Calibri"/>
            </a:endParaRPr>
          </a:p>
        </p:txBody>
      </p:sp>
      <p:sp>
        <p:nvSpPr>
          <p:cNvPr id="2" name="Номер слайда 1"/>
          <p:cNvSpPr>
            <a:spLocks noGrp="1"/>
          </p:cNvSpPr>
          <p:nvPr>
            <p:ph type="sldNum" sz="quarter" idx="12"/>
          </p:nvPr>
        </p:nvSpPr>
        <p:spPr/>
        <p:txBody>
          <a:bodyPr/>
          <a:lstStyle/>
          <a:p>
            <a:fld id="{765A9685-0731-46A9-96FB-15754FA98242}" type="slidenum">
              <a:rPr lang="uk-UA" smtClean="0"/>
              <a:pPr/>
              <a:t>12</a:t>
            </a:fld>
            <a:endParaRPr lang="uk-UA" dirty="0"/>
          </a:p>
        </p:txBody>
      </p:sp>
    </p:spTree>
    <p:extLst>
      <p:ext uri="{BB962C8B-B14F-4D97-AF65-F5344CB8AC3E}">
        <p14:creationId xmlns:p14="http://schemas.microsoft.com/office/powerpoint/2010/main" val="382586928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84" y="0"/>
            <a:ext cx="12188916" cy="6858000"/>
          </a:xfrm>
          <a:prstGeom prst="rect">
            <a:avLst/>
          </a:prstGeom>
        </p:spPr>
      </p:pic>
      <p:sp>
        <p:nvSpPr>
          <p:cNvPr id="18" name="TextBox 17"/>
          <p:cNvSpPr txBox="1"/>
          <p:nvPr/>
        </p:nvSpPr>
        <p:spPr>
          <a:xfrm>
            <a:off x="2634018" y="1266420"/>
            <a:ext cx="8782127" cy="1446550"/>
          </a:xfrm>
          <a:prstGeom prst="rect">
            <a:avLst/>
          </a:prstGeom>
          <a:noFill/>
        </p:spPr>
        <p:txBody>
          <a:bodyPr wrap="square" rtlCol="0">
            <a:spAutoFit/>
          </a:bodyPr>
          <a:lstStyle/>
          <a:p>
            <a:pPr lvl="0" algn="just">
              <a:buClr>
                <a:srgbClr val="23409D"/>
              </a:buClr>
              <a:buSzPct val="25000"/>
            </a:pPr>
            <a:r>
              <a:rPr lang="uk-UA" b="1" dirty="0" smtClean="0">
                <a:solidFill>
                  <a:srgbClr val="0070C0"/>
                </a:solidFill>
                <a:ea typeface="Calibri"/>
                <a:cs typeface="Calibri"/>
                <a:sym typeface="Calibri"/>
              </a:rPr>
              <a:t>Під транспортними засобами розуміється: легкові та вантажні автомобілі, автобуси, самохідні машини, сконструйовані на шасі автомобілів, мотоцикли усіх типів, марок і моделей, причепи, напівпричепи, мотоколяски, інші прирівняні до них транспортні засоби та мопеди, сільськогосподарська техніка, водні та повітряні судна</a:t>
            </a:r>
          </a:p>
          <a:p>
            <a:r>
              <a:rPr lang="ru-RU" sz="1600" dirty="0" smtClean="0"/>
              <a:t> </a:t>
            </a:r>
            <a:endParaRPr lang="uk-UA" sz="1600" dirty="0" smtClean="0"/>
          </a:p>
        </p:txBody>
      </p:sp>
      <p:sp>
        <p:nvSpPr>
          <p:cNvPr id="16" name="TextBox 15"/>
          <p:cNvSpPr txBox="1"/>
          <p:nvPr/>
        </p:nvSpPr>
        <p:spPr>
          <a:xfrm>
            <a:off x="1556551" y="192893"/>
            <a:ext cx="10168629" cy="1323439"/>
          </a:xfrm>
          <a:prstGeom prst="rect">
            <a:avLst/>
          </a:prstGeom>
          <a:noFill/>
        </p:spPr>
        <p:txBody>
          <a:bodyPr wrap="square" rtlCol="0">
            <a:spAutoFit/>
          </a:bodyPr>
          <a:lstStyle/>
          <a:p>
            <a:r>
              <a:rPr lang="uk-UA" sz="3600" b="1" dirty="0" smtClean="0"/>
              <a:t>Транспортні засоби</a:t>
            </a:r>
          </a:p>
          <a:p>
            <a:r>
              <a:rPr lang="uk-UA" sz="2400" b="1" dirty="0" smtClean="0"/>
              <a:t>(розділ 6 декларації)</a:t>
            </a:r>
          </a:p>
          <a:p>
            <a:endParaRPr lang="uk-UA" sz="2000" b="1" dirty="0"/>
          </a:p>
        </p:txBody>
      </p:sp>
      <p:sp>
        <p:nvSpPr>
          <p:cNvPr id="5" name="Овал 4"/>
          <p:cNvSpPr/>
          <p:nvPr/>
        </p:nvSpPr>
        <p:spPr>
          <a:xfrm>
            <a:off x="1501919" y="1250480"/>
            <a:ext cx="935916" cy="93591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3600" dirty="0" smtClean="0"/>
              <a:t>!</a:t>
            </a:r>
            <a:endParaRPr lang="uk-UA" sz="3600" dirty="0"/>
          </a:p>
        </p:txBody>
      </p:sp>
      <p:sp>
        <p:nvSpPr>
          <p:cNvPr id="6" name="TextBox 5"/>
          <p:cNvSpPr txBox="1"/>
          <p:nvPr/>
        </p:nvSpPr>
        <p:spPr>
          <a:xfrm>
            <a:off x="1501919" y="2541741"/>
            <a:ext cx="9249208" cy="3908762"/>
          </a:xfrm>
          <a:prstGeom prst="rect">
            <a:avLst/>
          </a:prstGeom>
          <a:noFill/>
        </p:spPr>
        <p:txBody>
          <a:bodyPr wrap="square" rtlCol="0">
            <a:spAutoFit/>
          </a:bodyPr>
          <a:lstStyle/>
          <a:p>
            <a:pPr lvl="0">
              <a:spcBef>
                <a:spcPts val="1200"/>
              </a:spcBef>
              <a:buClr>
                <a:srgbClr val="23409D"/>
              </a:buClr>
              <a:buSzPct val="25000"/>
            </a:pPr>
            <a:r>
              <a:rPr lang="uk-UA" dirty="0">
                <a:solidFill>
                  <a:schemeClr val="accent4"/>
                </a:solidFill>
              </a:rPr>
              <a:t>📎 </a:t>
            </a:r>
            <a:r>
              <a:rPr lang="uk-UA" dirty="0">
                <a:solidFill>
                  <a:schemeClr val="dk1"/>
                </a:solidFill>
                <a:ea typeface="Calibri"/>
                <a:cs typeface="Calibri"/>
                <a:sym typeface="Calibri"/>
              </a:rPr>
              <a:t>Відомості про транспортні засоби зазначаються:</a:t>
            </a:r>
          </a:p>
          <a:p>
            <a:pPr lvl="0">
              <a:spcBef>
                <a:spcPts val="1200"/>
              </a:spcBef>
              <a:buClr>
                <a:srgbClr val="23409D"/>
              </a:buClr>
              <a:buSzPct val="25000"/>
            </a:pPr>
            <a:r>
              <a:rPr lang="uk-UA" i="1" dirty="0">
                <a:solidFill>
                  <a:schemeClr val="dk1"/>
                </a:solidFill>
                <a:ea typeface="Calibri"/>
                <a:cs typeface="Calibri"/>
                <a:sym typeface="Calibri"/>
              </a:rPr>
              <a:t>- незалежно від їх вартості;</a:t>
            </a:r>
          </a:p>
          <a:p>
            <a:pPr lvl="0">
              <a:spcBef>
                <a:spcPts val="1200"/>
              </a:spcBef>
              <a:buClr>
                <a:srgbClr val="23409D"/>
              </a:buClr>
              <a:buSzPct val="25000"/>
            </a:pPr>
            <a:r>
              <a:rPr lang="uk-UA" i="1" dirty="0">
                <a:solidFill>
                  <a:schemeClr val="dk1"/>
                </a:solidFill>
                <a:ea typeface="Calibri"/>
                <a:cs typeface="Calibri"/>
                <a:sym typeface="Calibri"/>
              </a:rPr>
              <a:t>- лише якщо він перебуває у суб’єкта декларування або члена його сім’ї на праві володіння, користування чи власності станом </a:t>
            </a:r>
            <a:r>
              <a:rPr lang="uk-UA" b="1" i="1" dirty="0">
                <a:solidFill>
                  <a:schemeClr val="dk1"/>
                </a:solidFill>
                <a:ea typeface="Calibri"/>
                <a:cs typeface="Calibri"/>
                <a:sym typeface="Calibri"/>
              </a:rPr>
              <a:t>на останній день звітного періоду </a:t>
            </a:r>
            <a:r>
              <a:rPr lang="uk-UA" i="1" dirty="0">
                <a:solidFill>
                  <a:schemeClr val="dk1"/>
                </a:solidFill>
                <a:ea typeface="Calibri"/>
                <a:cs typeface="Calibri"/>
                <a:sym typeface="Calibri"/>
              </a:rPr>
              <a:t>або </a:t>
            </a:r>
            <a:r>
              <a:rPr lang="uk-UA" i="1" dirty="0" smtClean="0">
                <a:solidFill>
                  <a:schemeClr val="dk1"/>
                </a:solidFill>
                <a:ea typeface="Calibri"/>
                <a:cs typeface="Calibri"/>
                <a:sym typeface="Calibri"/>
              </a:rPr>
              <a:t>перебував </a:t>
            </a:r>
            <a:r>
              <a:rPr lang="uk-UA" i="1" dirty="0">
                <a:solidFill>
                  <a:schemeClr val="dk1"/>
                </a:solidFill>
                <a:ea typeface="Calibri"/>
                <a:cs typeface="Calibri"/>
                <a:sym typeface="Calibri"/>
              </a:rPr>
              <a:t>у володінні чи користуванні </a:t>
            </a:r>
            <a:r>
              <a:rPr lang="uk-UA" i="1" dirty="0" smtClean="0">
                <a:solidFill>
                  <a:schemeClr val="dk1"/>
                </a:solidFill>
                <a:ea typeface="Calibri"/>
                <a:cs typeface="Calibri"/>
                <a:sym typeface="Calibri"/>
              </a:rPr>
              <a:t>протягом </a:t>
            </a:r>
            <a:r>
              <a:rPr lang="uk-UA" b="1" i="1" dirty="0">
                <a:solidFill>
                  <a:schemeClr val="dk1"/>
                </a:solidFill>
                <a:ea typeface="Calibri"/>
                <a:cs typeface="Calibri"/>
                <a:sym typeface="Calibri"/>
              </a:rPr>
              <a:t>не менше половини днів звітного періоду</a:t>
            </a:r>
          </a:p>
          <a:p>
            <a:pPr lvl="0">
              <a:spcBef>
                <a:spcPts val="1200"/>
              </a:spcBef>
              <a:buClr>
                <a:srgbClr val="23409D"/>
              </a:buClr>
              <a:buSzPct val="25000"/>
            </a:pPr>
            <a:r>
              <a:rPr lang="uk-UA" dirty="0">
                <a:solidFill>
                  <a:schemeClr val="accent4"/>
                </a:solidFill>
              </a:rPr>
              <a:t> 📎 </a:t>
            </a:r>
            <a:r>
              <a:rPr lang="uk-UA" b="1" dirty="0">
                <a:solidFill>
                  <a:schemeClr val="dk1"/>
                </a:solidFill>
                <a:ea typeface="Calibri"/>
                <a:cs typeface="Calibri"/>
                <a:sym typeface="Calibri"/>
              </a:rPr>
              <a:t>Вартість</a:t>
            </a:r>
            <a:r>
              <a:rPr lang="uk-UA" dirty="0">
                <a:solidFill>
                  <a:schemeClr val="dk1"/>
                </a:solidFill>
                <a:ea typeface="Calibri"/>
                <a:cs typeface="Calibri"/>
                <a:sym typeface="Calibri"/>
              </a:rPr>
              <a:t> транспортного засобу зазначається </a:t>
            </a:r>
            <a:r>
              <a:rPr lang="uk-UA" b="1" dirty="0">
                <a:solidFill>
                  <a:schemeClr val="dk1"/>
                </a:solidFill>
                <a:ea typeface="Calibri"/>
                <a:cs typeface="Calibri"/>
                <a:sym typeface="Calibri"/>
              </a:rPr>
              <a:t>на дату набуття </a:t>
            </a:r>
            <a:r>
              <a:rPr lang="uk-UA" dirty="0">
                <a:solidFill>
                  <a:schemeClr val="dk1"/>
                </a:solidFill>
                <a:ea typeface="Calibri"/>
                <a:cs typeface="Calibri"/>
                <a:sym typeface="Calibri"/>
              </a:rPr>
              <a:t>(витрати на митне оформлення чи реєстрацію у вартість не включаються)</a:t>
            </a:r>
          </a:p>
          <a:p>
            <a:pPr lvl="0">
              <a:spcBef>
                <a:spcPts val="1200"/>
              </a:spcBef>
              <a:buClr>
                <a:srgbClr val="23409D"/>
              </a:buClr>
              <a:buSzPct val="25000"/>
            </a:pPr>
            <a:r>
              <a:rPr lang="uk-UA" dirty="0">
                <a:solidFill>
                  <a:schemeClr val="accent4"/>
                </a:solidFill>
              </a:rPr>
              <a:t>📎 </a:t>
            </a:r>
            <a:r>
              <a:rPr lang="uk-UA" dirty="0">
                <a:solidFill>
                  <a:schemeClr val="dk1"/>
                </a:solidFill>
                <a:ea typeface="Calibri"/>
                <a:cs typeface="Calibri"/>
                <a:sym typeface="Calibri"/>
              </a:rPr>
              <a:t>Якщо не відома інформація про власника, слід обрати поле “Не відомо” (крім полів із зазначенням прізвища, ім’я та по батькові, ці дані можна отримати у  відкритому Реєстрі)</a:t>
            </a:r>
          </a:p>
          <a:p>
            <a:pPr lvl="0">
              <a:spcBef>
                <a:spcPts val="1200"/>
              </a:spcBef>
              <a:buClr>
                <a:srgbClr val="23409D"/>
              </a:buClr>
              <a:buSzPct val="25000"/>
            </a:pPr>
            <a:r>
              <a:rPr lang="uk-UA" dirty="0">
                <a:solidFill>
                  <a:schemeClr val="accent4"/>
                </a:solidFill>
              </a:rPr>
              <a:t>📎 </a:t>
            </a:r>
            <a:r>
              <a:rPr lang="uk-UA" dirty="0">
                <a:solidFill>
                  <a:schemeClr val="dk1"/>
                </a:solidFill>
                <a:ea typeface="Calibri"/>
                <a:cs typeface="Calibri"/>
                <a:sym typeface="Calibri"/>
              </a:rPr>
              <a:t>Ідентифікаційний номер транспортного засобу – це номер, вказаний у технічному </a:t>
            </a:r>
            <a:r>
              <a:rPr lang="uk-UA" dirty="0" smtClean="0">
                <a:solidFill>
                  <a:schemeClr val="dk1"/>
                </a:solidFill>
                <a:ea typeface="Calibri"/>
                <a:cs typeface="Calibri"/>
                <a:sym typeface="Calibri"/>
              </a:rPr>
              <a:t>паспорті (</a:t>
            </a:r>
            <a:r>
              <a:rPr lang="en-US" dirty="0" smtClean="0">
                <a:solidFill>
                  <a:schemeClr val="dk1"/>
                </a:solidFill>
                <a:ea typeface="Calibri"/>
                <a:cs typeface="Calibri"/>
                <a:sym typeface="Calibri"/>
              </a:rPr>
              <a:t>VIN </a:t>
            </a:r>
            <a:r>
              <a:rPr lang="uk-UA" dirty="0" smtClean="0">
                <a:solidFill>
                  <a:schemeClr val="dk1"/>
                </a:solidFill>
                <a:ea typeface="Calibri"/>
                <a:cs typeface="Calibri"/>
                <a:sym typeface="Calibri"/>
              </a:rPr>
              <a:t>код)</a:t>
            </a:r>
            <a:endParaRPr lang="uk-UA" dirty="0">
              <a:solidFill>
                <a:schemeClr val="dk1"/>
              </a:solidFill>
              <a:ea typeface="Calibri"/>
              <a:cs typeface="Calibri"/>
              <a:sym typeface="Calibri"/>
            </a:endParaRPr>
          </a:p>
        </p:txBody>
      </p:sp>
      <p:sp>
        <p:nvSpPr>
          <p:cNvPr id="3" name="Номер слайда 2"/>
          <p:cNvSpPr>
            <a:spLocks noGrp="1"/>
          </p:cNvSpPr>
          <p:nvPr>
            <p:ph type="sldNum" sz="quarter" idx="12"/>
          </p:nvPr>
        </p:nvSpPr>
        <p:spPr/>
        <p:txBody>
          <a:bodyPr/>
          <a:lstStyle/>
          <a:p>
            <a:fld id="{765A9685-0731-46A9-96FB-15754FA98242}" type="slidenum">
              <a:rPr lang="uk-UA" smtClean="0"/>
              <a:pPr/>
              <a:t>13</a:t>
            </a:fld>
            <a:endParaRPr lang="uk-UA" dirty="0"/>
          </a:p>
        </p:txBody>
      </p:sp>
    </p:spTree>
    <p:extLst>
      <p:ext uri="{BB962C8B-B14F-4D97-AF65-F5344CB8AC3E}">
        <p14:creationId xmlns:p14="http://schemas.microsoft.com/office/powerpoint/2010/main" val="102314638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2192000" cy="6859735"/>
          </a:xfrm>
          <a:prstGeom prst="rect">
            <a:avLst/>
          </a:prstGeom>
        </p:spPr>
      </p:pic>
      <p:sp>
        <p:nvSpPr>
          <p:cNvPr id="10" name="TextBox 9"/>
          <p:cNvSpPr txBox="1"/>
          <p:nvPr/>
        </p:nvSpPr>
        <p:spPr>
          <a:xfrm>
            <a:off x="2579427" y="1245607"/>
            <a:ext cx="9253182" cy="1446550"/>
          </a:xfrm>
          <a:prstGeom prst="rect">
            <a:avLst/>
          </a:prstGeom>
          <a:noFill/>
        </p:spPr>
        <p:txBody>
          <a:bodyPr wrap="square" rtlCol="0">
            <a:spAutoFit/>
          </a:bodyPr>
          <a:lstStyle/>
          <a:p>
            <a:pPr fontAlgn="base"/>
            <a:r>
              <a:rPr lang="uk-UA" sz="2200" b="1" dirty="0" smtClean="0">
                <a:solidFill>
                  <a:srgbClr val="0070C0"/>
                </a:solidFill>
              </a:rPr>
              <a:t>Відповідно до п. 4 ч. 1 ст. 46 Закону в розділі 7 декларації зазначаються відомості про цінні папери, до яких належать: акції, облігації, боргові цінні папери, чеки, інвестиційні сертифікати, іпотечні цінні папери, похідні цінні папери, приватизаційні цінні папери (ваучери), тощо</a:t>
            </a:r>
          </a:p>
        </p:txBody>
      </p:sp>
      <p:sp>
        <p:nvSpPr>
          <p:cNvPr id="4" name="TextBox 3"/>
          <p:cNvSpPr txBox="1"/>
          <p:nvPr/>
        </p:nvSpPr>
        <p:spPr>
          <a:xfrm>
            <a:off x="1497778" y="151990"/>
            <a:ext cx="10168629" cy="1015663"/>
          </a:xfrm>
          <a:prstGeom prst="rect">
            <a:avLst/>
          </a:prstGeom>
          <a:noFill/>
        </p:spPr>
        <p:txBody>
          <a:bodyPr wrap="square" rtlCol="0">
            <a:spAutoFit/>
          </a:bodyPr>
          <a:lstStyle/>
          <a:p>
            <a:r>
              <a:rPr lang="uk-UA" sz="3600" b="1" dirty="0" smtClean="0"/>
              <a:t>Цінні папери</a:t>
            </a:r>
          </a:p>
          <a:p>
            <a:r>
              <a:rPr lang="uk-UA" sz="2400" b="1" dirty="0"/>
              <a:t>(розділ </a:t>
            </a:r>
            <a:r>
              <a:rPr lang="uk-UA" sz="2400" b="1" dirty="0" smtClean="0"/>
              <a:t>7 </a:t>
            </a:r>
            <a:r>
              <a:rPr lang="uk-UA" sz="2400" b="1" dirty="0"/>
              <a:t>декларації)</a:t>
            </a:r>
          </a:p>
        </p:txBody>
      </p:sp>
      <p:sp>
        <p:nvSpPr>
          <p:cNvPr id="5" name="Овал 4"/>
          <p:cNvSpPr/>
          <p:nvPr/>
        </p:nvSpPr>
        <p:spPr>
          <a:xfrm>
            <a:off x="1497778" y="1441865"/>
            <a:ext cx="935916" cy="93591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3600" dirty="0" smtClean="0"/>
              <a:t>!</a:t>
            </a:r>
            <a:endParaRPr lang="uk-UA" sz="3600" dirty="0"/>
          </a:p>
        </p:txBody>
      </p:sp>
      <p:sp>
        <p:nvSpPr>
          <p:cNvPr id="6" name="TextBox 5"/>
          <p:cNvSpPr txBox="1"/>
          <p:nvPr/>
        </p:nvSpPr>
        <p:spPr>
          <a:xfrm>
            <a:off x="1641631" y="2672239"/>
            <a:ext cx="9442005" cy="3354765"/>
          </a:xfrm>
          <a:prstGeom prst="rect">
            <a:avLst/>
          </a:prstGeom>
          <a:noFill/>
        </p:spPr>
        <p:txBody>
          <a:bodyPr wrap="square" rtlCol="0">
            <a:spAutoFit/>
          </a:bodyPr>
          <a:lstStyle/>
          <a:p>
            <a:r>
              <a:rPr lang="uk-UA" sz="2000" dirty="0">
                <a:solidFill>
                  <a:schemeClr val="accent4"/>
                </a:solidFill>
              </a:rPr>
              <a:t>📎 </a:t>
            </a:r>
            <a:r>
              <a:rPr lang="uk-UA" sz="2000" dirty="0" smtClean="0"/>
              <a:t>При цьому, зазначаються цінні папери, які належать суб’єкту або члену його сім’ї на праві власності </a:t>
            </a:r>
            <a:r>
              <a:rPr lang="uk-UA" sz="2000" b="1" dirty="0" smtClean="0"/>
              <a:t>станом на останній день звітного періоду</a:t>
            </a:r>
          </a:p>
          <a:p>
            <a:r>
              <a:rPr lang="uk-UA" sz="2800" b="1" dirty="0" smtClean="0">
                <a:solidFill>
                  <a:srgbClr val="FFC000"/>
                </a:solidFill>
              </a:rPr>
              <a:t>!</a:t>
            </a:r>
            <a:r>
              <a:rPr lang="uk-UA" sz="2000" dirty="0" smtClean="0"/>
              <a:t>Акції НЕ зазначаються в Розділі 5 та Розділі 8</a:t>
            </a:r>
          </a:p>
          <a:p>
            <a:r>
              <a:rPr lang="uk-UA" sz="2000" dirty="0">
                <a:solidFill>
                  <a:schemeClr val="accent4"/>
                </a:solidFill>
              </a:rPr>
              <a:t>📎 </a:t>
            </a:r>
            <a:r>
              <a:rPr lang="uk-UA" sz="2000" dirty="0" smtClean="0"/>
              <a:t>Вартість цінних паперів відображається відповідно до їх номінальної вартості, тобто зазначається </a:t>
            </a:r>
            <a:r>
              <a:rPr lang="uk-UA" sz="2000" b="1" dirty="0" smtClean="0"/>
              <a:t>кількість та номінальна вартість</a:t>
            </a:r>
            <a:r>
              <a:rPr lang="uk-UA" sz="2000" dirty="0" smtClean="0"/>
              <a:t> одного цінного папера</a:t>
            </a:r>
          </a:p>
          <a:p>
            <a:r>
              <a:rPr lang="uk-UA" sz="2000" dirty="0">
                <a:solidFill>
                  <a:schemeClr val="accent4"/>
                </a:solidFill>
              </a:rPr>
              <a:t>📎 </a:t>
            </a:r>
            <a:r>
              <a:rPr lang="uk-UA" sz="2000" dirty="0" smtClean="0"/>
              <a:t>Якщо цінний папір, відповідно до законодавства, не має номінальної вартості, обирається значення “Не застосовується”</a:t>
            </a:r>
          </a:p>
          <a:p>
            <a:pPr lvl="0"/>
            <a:r>
              <a:rPr lang="uk-UA" sz="2000" b="1" dirty="0" smtClean="0">
                <a:solidFill>
                  <a:srgbClr val="FF0000"/>
                </a:solidFill>
                <a:ea typeface="Calibri"/>
                <a:cs typeface="Calibri"/>
                <a:sym typeface="Calibri"/>
              </a:rPr>
              <a:t>Важливо! </a:t>
            </a:r>
            <a:r>
              <a:rPr lang="uk-UA" sz="2000" dirty="0" smtClean="0">
                <a:sym typeface="Calibri"/>
              </a:rPr>
              <a:t>Якщо цінні папери суб’єкта декларування або члена його сім’ї передані в управління іншій особі, додатково зазначаються відомості про таку особу</a:t>
            </a:r>
          </a:p>
          <a:p>
            <a:endParaRPr lang="en-US" sz="2400" dirty="0"/>
          </a:p>
        </p:txBody>
      </p:sp>
      <p:sp>
        <p:nvSpPr>
          <p:cNvPr id="2" name="Номер слайда 1"/>
          <p:cNvSpPr>
            <a:spLocks noGrp="1"/>
          </p:cNvSpPr>
          <p:nvPr>
            <p:ph type="sldNum" sz="quarter" idx="12"/>
          </p:nvPr>
        </p:nvSpPr>
        <p:spPr/>
        <p:txBody>
          <a:bodyPr/>
          <a:lstStyle/>
          <a:p>
            <a:fld id="{765A9685-0731-46A9-96FB-15754FA98242}" type="slidenum">
              <a:rPr lang="uk-UA" smtClean="0"/>
              <a:pPr/>
              <a:t>14</a:t>
            </a:fld>
            <a:endParaRPr lang="uk-UA" dirty="0"/>
          </a:p>
        </p:txBody>
      </p:sp>
    </p:spTree>
    <p:extLst>
      <p:ext uri="{BB962C8B-B14F-4D97-AF65-F5344CB8AC3E}">
        <p14:creationId xmlns:p14="http://schemas.microsoft.com/office/powerpoint/2010/main" val="382586928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84" y="0"/>
            <a:ext cx="12188916" cy="6858000"/>
          </a:xfrm>
          <a:prstGeom prst="rect">
            <a:avLst/>
          </a:prstGeom>
        </p:spPr>
      </p:pic>
      <p:sp>
        <p:nvSpPr>
          <p:cNvPr id="18" name="TextBox 17"/>
          <p:cNvSpPr txBox="1"/>
          <p:nvPr/>
        </p:nvSpPr>
        <p:spPr>
          <a:xfrm>
            <a:off x="2644411" y="1284322"/>
            <a:ext cx="9026284" cy="1477328"/>
          </a:xfrm>
          <a:prstGeom prst="rect">
            <a:avLst/>
          </a:prstGeom>
          <a:noFill/>
        </p:spPr>
        <p:txBody>
          <a:bodyPr wrap="square" rtlCol="0">
            <a:spAutoFit/>
          </a:bodyPr>
          <a:lstStyle/>
          <a:p>
            <a:pPr algn="just"/>
            <a:r>
              <a:rPr lang="uk-UA" sz="2200" b="1" dirty="0" smtClean="0">
                <a:solidFill>
                  <a:srgbClr val="0070C0"/>
                </a:solidFill>
              </a:rPr>
              <a:t>У Розділі 8 зазначаються УСІ корпоративні права,</a:t>
            </a:r>
            <a:r>
              <a:rPr lang="uk-UA" sz="2400" dirty="0" smtClean="0"/>
              <a:t> </a:t>
            </a:r>
            <a:r>
              <a:rPr lang="uk-UA" sz="2200" b="1" dirty="0">
                <a:solidFill>
                  <a:srgbClr val="0070C0"/>
                </a:solidFill>
              </a:rPr>
              <a:t>крім цінних паперів, зазначених в попередньому розділі декларації, </a:t>
            </a:r>
            <a:r>
              <a:rPr lang="uk-UA" sz="2200" b="1" dirty="0" smtClean="0">
                <a:solidFill>
                  <a:srgbClr val="0070C0"/>
                </a:solidFill>
              </a:rPr>
              <a:t>що належать суб’єкту декларування або члену сім’ї на праві власності станом на останній день звітного періоду</a:t>
            </a:r>
            <a:endParaRPr lang="uk-UA" sz="2200" dirty="0"/>
          </a:p>
        </p:txBody>
      </p:sp>
      <p:sp>
        <p:nvSpPr>
          <p:cNvPr id="5" name="Овал 4"/>
          <p:cNvSpPr/>
          <p:nvPr/>
        </p:nvSpPr>
        <p:spPr>
          <a:xfrm>
            <a:off x="1624749" y="1468844"/>
            <a:ext cx="935916" cy="93591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3600" dirty="0" smtClean="0"/>
              <a:t>!</a:t>
            </a:r>
            <a:endParaRPr lang="uk-UA" sz="3600" dirty="0"/>
          </a:p>
        </p:txBody>
      </p:sp>
      <p:sp>
        <p:nvSpPr>
          <p:cNvPr id="6" name="TextBox 5"/>
          <p:cNvSpPr txBox="1"/>
          <p:nvPr/>
        </p:nvSpPr>
        <p:spPr>
          <a:xfrm>
            <a:off x="1502066" y="228815"/>
            <a:ext cx="10168629" cy="1015663"/>
          </a:xfrm>
          <a:prstGeom prst="rect">
            <a:avLst/>
          </a:prstGeom>
          <a:noFill/>
        </p:spPr>
        <p:txBody>
          <a:bodyPr wrap="square" rtlCol="0">
            <a:spAutoFit/>
          </a:bodyPr>
          <a:lstStyle/>
          <a:p>
            <a:r>
              <a:rPr lang="uk-UA" sz="3600" b="1" dirty="0" smtClean="0"/>
              <a:t>Корпоративні права</a:t>
            </a:r>
          </a:p>
          <a:p>
            <a:r>
              <a:rPr lang="uk-UA" sz="2400" b="1" dirty="0"/>
              <a:t>(розділ </a:t>
            </a:r>
            <a:r>
              <a:rPr lang="uk-UA" sz="2400" b="1" dirty="0" smtClean="0"/>
              <a:t>8 </a:t>
            </a:r>
            <a:r>
              <a:rPr lang="uk-UA" sz="2400" b="1" dirty="0"/>
              <a:t>декларації)</a:t>
            </a:r>
          </a:p>
        </p:txBody>
      </p:sp>
      <p:sp>
        <p:nvSpPr>
          <p:cNvPr id="7" name="TextBox 6"/>
          <p:cNvSpPr txBox="1"/>
          <p:nvPr/>
        </p:nvSpPr>
        <p:spPr>
          <a:xfrm>
            <a:off x="1743247" y="2775378"/>
            <a:ext cx="9026284" cy="3939540"/>
          </a:xfrm>
          <a:prstGeom prst="rect">
            <a:avLst/>
          </a:prstGeom>
          <a:noFill/>
        </p:spPr>
        <p:txBody>
          <a:bodyPr wrap="square" rtlCol="0">
            <a:spAutoFit/>
          </a:bodyPr>
          <a:lstStyle/>
          <a:p>
            <a:r>
              <a:rPr lang="uk-UA" dirty="0" smtClean="0">
                <a:solidFill>
                  <a:schemeClr val="accent4"/>
                </a:solidFill>
              </a:rPr>
              <a:t>📎 </a:t>
            </a:r>
            <a:r>
              <a:rPr lang="uk-UA" dirty="0" smtClean="0">
                <a:solidFill>
                  <a:schemeClr val="dk1"/>
                </a:solidFill>
                <a:ea typeface="Calibri"/>
                <a:cs typeface="Calibri"/>
                <a:sym typeface="Calibri"/>
              </a:rPr>
              <a:t>Такими правами можуть бути </a:t>
            </a:r>
            <a:r>
              <a:rPr lang="uk-UA" sz="2400" dirty="0" smtClean="0">
                <a:solidFill>
                  <a:schemeClr val="dk1"/>
                </a:solidFill>
                <a:ea typeface="Calibri"/>
                <a:cs typeface="Calibri"/>
                <a:sym typeface="Calibri"/>
              </a:rPr>
              <a:t>частки у статутному капіталі </a:t>
            </a:r>
            <a:r>
              <a:rPr lang="uk-UA" dirty="0" smtClean="0">
                <a:solidFill>
                  <a:schemeClr val="dk1"/>
                </a:solidFill>
                <a:ea typeface="Calibri"/>
                <a:cs typeface="Calibri"/>
                <a:sym typeface="Calibri"/>
              </a:rPr>
              <a:t>чи в будь-якому іншому еквіваленті статутного капіталу товариства, підприємства, організації, що зареєстровані в Україні або за кордоном, у тому числі </a:t>
            </a:r>
            <a:r>
              <a:rPr lang="uk-UA" sz="2400" dirty="0" smtClean="0">
                <a:solidFill>
                  <a:schemeClr val="dk1"/>
                </a:solidFill>
                <a:ea typeface="Calibri"/>
                <a:cs typeface="Calibri"/>
                <a:sym typeface="Calibri"/>
              </a:rPr>
              <a:t>пайові внески в кредитній спілці</a:t>
            </a:r>
            <a:endParaRPr lang="uk-UA" dirty="0" smtClean="0">
              <a:solidFill>
                <a:schemeClr val="dk1"/>
              </a:solidFill>
              <a:ea typeface="Calibri"/>
              <a:cs typeface="Calibri"/>
              <a:sym typeface="Calibri"/>
            </a:endParaRPr>
          </a:p>
          <a:p>
            <a:r>
              <a:rPr lang="uk-UA" dirty="0">
                <a:solidFill>
                  <a:schemeClr val="accent4"/>
                </a:solidFill>
              </a:rPr>
              <a:t>📎 </a:t>
            </a:r>
            <a:r>
              <a:rPr lang="uk-UA" dirty="0" smtClean="0">
                <a:solidFill>
                  <a:schemeClr val="dk1"/>
                </a:solidFill>
                <a:ea typeface="Calibri"/>
                <a:cs typeface="Calibri"/>
                <a:sym typeface="Calibri"/>
              </a:rPr>
              <a:t>Вартість корпоративних прав відображається у декларації у відсотковому та грошовому вираженні  станом на дату набуття  прав  або за  результатами грошової оцінки (якщо вона проводилась)</a:t>
            </a:r>
          </a:p>
          <a:p>
            <a:r>
              <a:rPr lang="uk-UA" dirty="0">
                <a:solidFill>
                  <a:schemeClr val="accent4"/>
                </a:solidFill>
              </a:rPr>
              <a:t>📎 </a:t>
            </a:r>
            <a:r>
              <a:rPr lang="uk-UA" dirty="0" smtClean="0">
                <a:solidFill>
                  <a:schemeClr val="dk1"/>
                </a:solidFill>
                <a:ea typeface="Calibri"/>
                <a:cs typeface="Calibri"/>
                <a:sym typeface="Calibri"/>
              </a:rPr>
              <a:t>У разі внесення вкладу частково, зазначається повна вартість корпоративних прав суб’єкту та додатково зазначаються відомості про фінансові зобов’язання (якщо сума зобов’язань перевищує 50 ПМ)</a:t>
            </a:r>
          </a:p>
          <a:p>
            <a:r>
              <a:rPr lang="uk-UA" dirty="0">
                <a:solidFill>
                  <a:schemeClr val="accent4"/>
                </a:solidFill>
              </a:rPr>
              <a:t>📎 </a:t>
            </a:r>
            <a:r>
              <a:rPr lang="uk-UA" dirty="0" smtClean="0">
                <a:solidFill>
                  <a:schemeClr val="dk1"/>
                </a:solidFill>
                <a:ea typeface="Calibri"/>
                <a:cs typeface="Calibri"/>
                <a:sym typeface="Calibri"/>
              </a:rPr>
              <a:t>Відомості в цьому розділі необхідно зазначати, навіть, якщо юридична особа перебуває в стані припинення</a:t>
            </a:r>
          </a:p>
          <a:p>
            <a:r>
              <a:rPr lang="ru-RU" sz="1600" dirty="0" smtClean="0"/>
              <a:t> </a:t>
            </a:r>
            <a:endParaRPr lang="uk-UA" sz="1600" dirty="0" smtClean="0"/>
          </a:p>
        </p:txBody>
      </p:sp>
      <p:sp>
        <p:nvSpPr>
          <p:cNvPr id="3" name="Номер слайда 2"/>
          <p:cNvSpPr>
            <a:spLocks noGrp="1"/>
          </p:cNvSpPr>
          <p:nvPr>
            <p:ph type="sldNum" sz="quarter" idx="12"/>
          </p:nvPr>
        </p:nvSpPr>
        <p:spPr/>
        <p:txBody>
          <a:bodyPr/>
          <a:lstStyle/>
          <a:p>
            <a:fld id="{765A9685-0731-46A9-96FB-15754FA98242}" type="slidenum">
              <a:rPr lang="uk-UA" smtClean="0"/>
              <a:pPr/>
              <a:t>15</a:t>
            </a:fld>
            <a:endParaRPr lang="uk-UA" dirty="0"/>
          </a:p>
        </p:txBody>
      </p:sp>
    </p:spTree>
    <p:extLst>
      <p:ext uri="{BB962C8B-B14F-4D97-AF65-F5344CB8AC3E}">
        <p14:creationId xmlns:p14="http://schemas.microsoft.com/office/powerpoint/2010/main" val="102314638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2192000" cy="6859735"/>
          </a:xfrm>
          <a:prstGeom prst="rect">
            <a:avLst/>
          </a:prstGeom>
        </p:spPr>
      </p:pic>
      <p:sp>
        <p:nvSpPr>
          <p:cNvPr id="10" name="TextBox 9"/>
          <p:cNvSpPr txBox="1"/>
          <p:nvPr/>
        </p:nvSpPr>
        <p:spPr>
          <a:xfrm>
            <a:off x="2729345" y="2124426"/>
            <a:ext cx="8113515" cy="4339650"/>
          </a:xfrm>
          <a:prstGeom prst="rect">
            <a:avLst/>
          </a:prstGeom>
          <a:noFill/>
        </p:spPr>
        <p:txBody>
          <a:bodyPr wrap="square" rtlCol="0">
            <a:spAutoFit/>
          </a:bodyPr>
          <a:lstStyle/>
          <a:p>
            <a:pPr lvl="0" algn="just">
              <a:spcBef>
                <a:spcPts val="1200"/>
              </a:spcBef>
              <a:buClr>
                <a:srgbClr val="23409D"/>
              </a:buClr>
              <a:buSzPct val="25000"/>
            </a:pPr>
            <a:r>
              <a:rPr lang="uk-UA" sz="2000" dirty="0" smtClean="0">
                <a:solidFill>
                  <a:srgbClr val="0070C0"/>
                </a:solidFill>
                <a:ea typeface="Calibri"/>
                <a:cs typeface="Calibri"/>
                <a:sym typeface="Calibri"/>
              </a:rPr>
              <a:t>Терміни “</a:t>
            </a:r>
            <a:r>
              <a:rPr lang="uk-UA" sz="2000" b="1" dirty="0" err="1" smtClean="0">
                <a:solidFill>
                  <a:srgbClr val="0070C0"/>
                </a:solidFill>
                <a:sym typeface="Calibri"/>
              </a:rPr>
              <a:t>бенефіціарний</a:t>
            </a:r>
            <a:r>
              <a:rPr lang="uk-UA" sz="2000" b="1" dirty="0" smtClean="0">
                <a:solidFill>
                  <a:srgbClr val="0070C0"/>
                </a:solidFill>
                <a:sym typeface="Calibri"/>
              </a:rPr>
              <a:t> власник”, “траст” вживаються у значенні, наведеному в ЗУ «</a:t>
            </a:r>
            <a:r>
              <a:rPr lang="uk-UA" b="1" dirty="0">
                <a:solidFill>
                  <a:srgbClr val="0070C0"/>
                </a:solidFill>
              </a:rPr>
              <a:t>Про запобігання та протидію легалізації (відмиванню) доходів, одержаних злочинним шляхом, фінансуванню тероризму та фінансуванню розповсюдження зброї масового </a:t>
            </a:r>
            <a:r>
              <a:rPr lang="uk-UA" b="1" dirty="0" smtClean="0">
                <a:solidFill>
                  <a:srgbClr val="0070C0"/>
                </a:solidFill>
              </a:rPr>
              <a:t>знищення»</a:t>
            </a:r>
          </a:p>
          <a:p>
            <a:pPr lvl="0">
              <a:spcBef>
                <a:spcPts val="1200"/>
              </a:spcBef>
              <a:buClr>
                <a:srgbClr val="23409D"/>
              </a:buClr>
              <a:buSzPct val="25000"/>
            </a:pPr>
            <a:r>
              <a:rPr lang="uk-UA" sz="2000" dirty="0" smtClean="0">
                <a:solidFill>
                  <a:schemeClr val="accent4"/>
                </a:solidFill>
              </a:rPr>
              <a:t>📎 </a:t>
            </a:r>
            <a:r>
              <a:rPr lang="uk-UA" sz="2000" dirty="0" smtClean="0">
                <a:solidFill>
                  <a:schemeClr val="dk1"/>
                </a:solidFill>
                <a:ea typeface="Calibri"/>
                <a:cs typeface="Calibri"/>
                <a:sym typeface="Calibri"/>
              </a:rPr>
              <a:t>При встановленні того, чи є суб’єкт декларування або член його сім’ї кінцевим </a:t>
            </a:r>
            <a:r>
              <a:rPr lang="uk-UA" sz="2000" dirty="0" err="1" smtClean="0">
                <a:solidFill>
                  <a:schemeClr val="dk1"/>
                </a:solidFill>
                <a:ea typeface="Calibri"/>
                <a:cs typeface="Calibri"/>
                <a:sym typeface="Calibri"/>
              </a:rPr>
              <a:t>бенефіціарним</a:t>
            </a:r>
            <a:r>
              <a:rPr lang="uk-UA" sz="2000" dirty="0" smtClean="0">
                <a:solidFill>
                  <a:schemeClr val="dk1"/>
                </a:solidFill>
                <a:ea typeface="Calibri"/>
                <a:cs typeface="Calibri"/>
                <a:sym typeface="Calibri"/>
              </a:rPr>
              <a:t> власником  юридичної особи, слід вважати на наявність можливості здійснювати фактичний контроль (вирішальний вплив) за діяльністю юридичної особи (зареєстрованої як в Україні так і за кордоном), навіть якщо такий контроль не ґрунтується на формальній власності корпоративних прав у такій юридичній особі</a:t>
            </a:r>
          </a:p>
          <a:p>
            <a:pPr lvl="0">
              <a:spcBef>
                <a:spcPts val="1200"/>
              </a:spcBef>
              <a:buClr>
                <a:srgbClr val="23409D"/>
              </a:buClr>
              <a:buSzPct val="25000"/>
            </a:pPr>
            <a:r>
              <a:rPr lang="uk-UA" dirty="0">
                <a:solidFill>
                  <a:schemeClr val="accent4"/>
                </a:solidFill>
              </a:rPr>
              <a:t>📎 </a:t>
            </a:r>
            <a:r>
              <a:rPr lang="ru-RU" sz="2000" dirty="0" err="1">
                <a:solidFill>
                  <a:schemeClr val="dk1"/>
                </a:solidFill>
                <a:ea typeface="Calibri"/>
                <a:cs typeface="Calibri"/>
              </a:rPr>
              <a:t>Ознаками</a:t>
            </a:r>
            <a:r>
              <a:rPr lang="ru-RU" sz="2000" dirty="0">
                <a:solidFill>
                  <a:schemeClr val="dk1"/>
                </a:solidFill>
                <a:ea typeface="Calibri"/>
                <a:cs typeface="Calibri"/>
              </a:rPr>
              <a:t> </a:t>
            </a:r>
            <a:r>
              <a:rPr lang="ru-RU" sz="2000" dirty="0" err="1">
                <a:solidFill>
                  <a:schemeClr val="dk1"/>
                </a:solidFill>
                <a:ea typeface="Calibri"/>
                <a:cs typeface="Calibri"/>
              </a:rPr>
              <a:t>здійснення</a:t>
            </a:r>
            <a:r>
              <a:rPr lang="ru-RU" sz="2000" dirty="0">
                <a:solidFill>
                  <a:schemeClr val="dk1"/>
                </a:solidFill>
                <a:ea typeface="Calibri"/>
                <a:cs typeface="Calibri"/>
              </a:rPr>
              <a:t> непрямого </a:t>
            </a:r>
            <a:r>
              <a:rPr lang="ru-RU" sz="2000" dirty="0" err="1">
                <a:solidFill>
                  <a:schemeClr val="dk1"/>
                </a:solidFill>
                <a:ea typeface="Calibri"/>
                <a:cs typeface="Calibri"/>
              </a:rPr>
              <a:t>вирішального</a:t>
            </a:r>
            <a:r>
              <a:rPr lang="ru-RU" sz="2000" dirty="0">
                <a:solidFill>
                  <a:schemeClr val="dk1"/>
                </a:solidFill>
                <a:ea typeface="Calibri"/>
                <a:cs typeface="Calibri"/>
              </a:rPr>
              <a:t> </a:t>
            </a:r>
            <a:r>
              <a:rPr lang="ru-RU" sz="2000" dirty="0" err="1">
                <a:solidFill>
                  <a:schemeClr val="dk1"/>
                </a:solidFill>
                <a:ea typeface="Calibri"/>
                <a:cs typeface="Calibri"/>
              </a:rPr>
              <a:t>впливу</a:t>
            </a:r>
            <a:r>
              <a:rPr lang="ru-RU" sz="2000" dirty="0">
                <a:solidFill>
                  <a:schemeClr val="dk1"/>
                </a:solidFill>
                <a:ea typeface="Calibri"/>
                <a:cs typeface="Calibri"/>
              </a:rPr>
              <a:t> на </a:t>
            </a:r>
            <a:r>
              <a:rPr lang="ru-RU" sz="2000" dirty="0" err="1">
                <a:solidFill>
                  <a:schemeClr val="dk1"/>
                </a:solidFill>
                <a:ea typeface="Calibri"/>
                <a:cs typeface="Calibri"/>
              </a:rPr>
              <a:t>діяльність</a:t>
            </a:r>
            <a:r>
              <a:rPr lang="ru-RU" sz="2000" dirty="0">
                <a:solidFill>
                  <a:schemeClr val="dk1"/>
                </a:solidFill>
                <a:ea typeface="Calibri"/>
                <a:cs typeface="Calibri"/>
              </a:rPr>
              <a:t> є </a:t>
            </a:r>
            <a:r>
              <a:rPr lang="ru-RU" sz="2000" dirty="0" err="1">
                <a:solidFill>
                  <a:schemeClr val="dk1"/>
                </a:solidFill>
                <a:ea typeface="Calibri"/>
                <a:cs typeface="Calibri"/>
              </a:rPr>
              <a:t>принаймні</a:t>
            </a:r>
            <a:r>
              <a:rPr lang="ru-RU" sz="2000" dirty="0">
                <a:solidFill>
                  <a:schemeClr val="dk1"/>
                </a:solidFill>
                <a:ea typeface="Calibri"/>
                <a:cs typeface="Calibri"/>
              </a:rPr>
              <a:t> </a:t>
            </a:r>
            <a:r>
              <a:rPr lang="ru-RU" sz="2000" dirty="0" err="1">
                <a:solidFill>
                  <a:schemeClr val="dk1"/>
                </a:solidFill>
                <a:ea typeface="Calibri"/>
                <a:cs typeface="Calibri"/>
              </a:rPr>
              <a:t>володіння</a:t>
            </a:r>
            <a:r>
              <a:rPr lang="ru-RU" sz="2000" dirty="0">
                <a:solidFill>
                  <a:schemeClr val="dk1"/>
                </a:solidFill>
                <a:ea typeface="Calibri"/>
                <a:cs typeface="Calibri"/>
              </a:rPr>
              <a:t> </a:t>
            </a:r>
            <a:r>
              <a:rPr lang="ru-RU" sz="2000" dirty="0" err="1">
                <a:solidFill>
                  <a:schemeClr val="dk1"/>
                </a:solidFill>
                <a:ea typeface="Calibri"/>
                <a:cs typeface="Calibri"/>
              </a:rPr>
              <a:t>фізичною</a:t>
            </a:r>
            <a:r>
              <a:rPr lang="ru-RU" sz="2000" dirty="0">
                <a:solidFill>
                  <a:schemeClr val="dk1"/>
                </a:solidFill>
                <a:ea typeface="Calibri"/>
                <a:cs typeface="Calibri"/>
              </a:rPr>
              <a:t> особою </a:t>
            </a:r>
            <a:r>
              <a:rPr lang="ru-RU" sz="2000" dirty="0" err="1">
                <a:solidFill>
                  <a:schemeClr val="dk1"/>
                </a:solidFill>
                <a:ea typeface="Calibri"/>
                <a:cs typeface="Calibri"/>
              </a:rPr>
              <a:t>часткою</a:t>
            </a:r>
            <a:r>
              <a:rPr lang="ru-RU" sz="2000" dirty="0">
                <a:solidFill>
                  <a:schemeClr val="dk1"/>
                </a:solidFill>
                <a:ea typeface="Calibri"/>
                <a:cs typeface="Calibri"/>
              </a:rPr>
              <a:t> у </a:t>
            </a:r>
            <a:r>
              <a:rPr lang="ru-RU" sz="2000" dirty="0" err="1">
                <a:solidFill>
                  <a:schemeClr val="dk1"/>
                </a:solidFill>
                <a:ea typeface="Calibri"/>
                <a:cs typeface="Calibri"/>
              </a:rPr>
              <a:t>розмірі</a:t>
            </a:r>
            <a:r>
              <a:rPr lang="ru-RU" sz="2000" dirty="0">
                <a:solidFill>
                  <a:schemeClr val="dk1"/>
                </a:solidFill>
                <a:ea typeface="Calibri"/>
                <a:cs typeface="Calibri"/>
              </a:rPr>
              <a:t> не </a:t>
            </a:r>
            <a:r>
              <a:rPr lang="ru-RU" sz="2000" dirty="0" err="1">
                <a:solidFill>
                  <a:schemeClr val="dk1"/>
                </a:solidFill>
                <a:ea typeface="Calibri"/>
                <a:cs typeface="Calibri"/>
              </a:rPr>
              <a:t>менше</a:t>
            </a:r>
            <a:r>
              <a:rPr lang="ru-RU" sz="2000" dirty="0">
                <a:solidFill>
                  <a:schemeClr val="dk1"/>
                </a:solidFill>
                <a:ea typeface="Calibri"/>
                <a:cs typeface="Calibri"/>
              </a:rPr>
              <a:t> 25 </a:t>
            </a:r>
            <a:r>
              <a:rPr lang="ru-RU" sz="2000" dirty="0" err="1">
                <a:solidFill>
                  <a:schemeClr val="dk1"/>
                </a:solidFill>
                <a:ea typeface="Calibri"/>
                <a:cs typeface="Calibri"/>
              </a:rPr>
              <a:t>відсотків</a:t>
            </a:r>
            <a:r>
              <a:rPr lang="ru-RU" sz="2000" dirty="0">
                <a:solidFill>
                  <a:schemeClr val="dk1"/>
                </a:solidFill>
                <a:ea typeface="Calibri"/>
                <a:cs typeface="Calibri"/>
              </a:rPr>
              <a:t> статутного (</a:t>
            </a:r>
            <a:r>
              <a:rPr lang="ru-RU" sz="2000" dirty="0" err="1">
                <a:solidFill>
                  <a:schemeClr val="dk1"/>
                </a:solidFill>
                <a:ea typeface="Calibri"/>
                <a:cs typeface="Calibri"/>
              </a:rPr>
              <a:t>складеного</a:t>
            </a:r>
            <a:r>
              <a:rPr lang="ru-RU" sz="2000" dirty="0">
                <a:solidFill>
                  <a:schemeClr val="dk1"/>
                </a:solidFill>
                <a:ea typeface="Calibri"/>
                <a:cs typeface="Calibri"/>
              </a:rPr>
              <a:t>) </a:t>
            </a:r>
            <a:r>
              <a:rPr lang="ru-RU" sz="2000" dirty="0" err="1" smtClean="0">
                <a:solidFill>
                  <a:schemeClr val="dk1"/>
                </a:solidFill>
                <a:ea typeface="Calibri"/>
                <a:cs typeface="Calibri"/>
              </a:rPr>
              <a:t>капіталу</a:t>
            </a:r>
            <a:endParaRPr lang="uk-UA" sz="2000" dirty="0">
              <a:solidFill>
                <a:schemeClr val="dk1"/>
              </a:solidFill>
              <a:ea typeface="Calibri"/>
              <a:cs typeface="Calibri"/>
              <a:sym typeface="Calibri"/>
            </a:endParaRPr>
          </a:p>
        </p:txBody>
      </p:sp>
      <p:sp>
        <p:nvSpPr>
          <p:cNvPr id="4" name="TextBox 3"/>
          <p:cNvSpPr txBox="1"/>
          <p:nvPr/>
        </p:nvSpPr>
        <p:spPr>
          <a:xfrm>
            <a:off x="1502066" y="108105"/>
            <a:ext cx="10168629" cy="1969770"/>
          </a:xfrm>
          <a:prstGeom prst="rect">
            <a:avLst/>
          </a:prstGeom>
          <a:noFill/>
        </p:spPr>
        <p:txBody>
          <a:bodyPr wrap="square" rtlCol="0">
            <a:spAutoFit/>
          </a:bodyPr>
          <a:lstStyle/>
          <a:p>
            <a:pPr lvl="0" algn="just">
              <a:spcBef>
                <a:spcPts val="1200"/>
              </a:spcBef>
              <a:buClr>
                <a:srgbClr val="23409D"/>
              </a:buClr>
              <a:buSzPct val="25000"/>
            </a:pPr>
            <a:r>
              <a:rPr lang="uk-UA" sz="2800" b="1" dirty="0"/>
              <a:t>Юридичні особи, трасти або інші подібні правові утворення, кінцевим </a:t>
            </a:r>
            <a:r>
              <a:rPr lang="uk-UA" sz="2800" b="1" dirty="0" err="1"/>
              <a:t>бенефіціарним</a:t>
            </a:r>
            <a:r>
              <a:rPr lang="uk-UA" sz="2800" b="1" dirty="0"/>
              <a:t> власником (контролером) яких є суб’єкт декларування або члени його сім’ї</a:t>
            </a:r>
          </a:p>
          <a:p>
            <a:pPr lvl="0" algn="just">
              <a:spcBef>
                <a:spcPts val="1200"/>
              </a:spcBef>
              <a:buClr>
                <a:srgbClr val="23409D"/>
              </a:buClr>
              <a:buSzPct val="25000"/>
            </a:pPr>
            <a:r>
              <a:rPr lang="uk-UA" sz="2400" b="1" dirty="0"/>
              <a:t>(розділ 9 декларації)</a:t>
            </a:r>
          </a:p>
        </p:txBody>
      </p:sp>
      <p:sp>
        <p:nvSpPr>
          <p:cNvPr id="5" name="Овал 4"/>
          <p:cNvSpPr/>
          <p:nvPr/>
        </p:nvSpPr>
        <p:spPr>
          <a:xfrm>
            <a:off x="1578765" y="2077875"/>
            <a:ext cx="935916" cy="93591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3600" dirty="0" smtClean="0"/>
              <a:t>!</a:t>
            </a:r>
            <a:endParaRPr lang="uk-UA" sz="3600" dirty="0"/>
          </a:p>
        </p:txBody>
      </p:sp>
      <p:sp>
        <p:nvSpPr>
          <p:cNvPr id="2" name="Номер слайда 1"/>
          <p:cNvSpPr>
            <a:spLocks noGrp="1"/>
          </p:cNvSpPr>
          <p:nvPr>
            <p:ph type="sldNum" sz="quarter" idx="12"/>
          </p:nvPr>
        </p:nvSpPr>
        <p:spPr/>
        <p:txBody>
          <a:bodyPr/>
          <a:lstStyle/>
          <a:p>
            <a:fld id="{765A9685-0731-46A9-96FB-15754FA98242}" type="slidenum">
              <a:rPr lang="uk-UA" smtClean="0"/>
              <a:pPr/>
              <a:t>16</a:t>
            </a:fld>
            <a:endParaRPr lang="uk-UA" dirty="0"/>
          </a:p>
        </p:txBody>
      </p:sp>
    </p:spTree>
    <p:extLst>
      <p:ext uri="{BB962C8B-B14F-4D97-AF65-F5344CB8AC3E}">
        <p14:creationId xmlns:p14="http://schemas.microsoft.com/office/powerpoint/2010/main" val="382586928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2192000" cy="6859735"/>
          </a:xfrm>
          <a:prstGeom prst="rect">
            <a:avLst/>
          </a:prstGeom>
        </p:spPr>
      </p:pic>
      <p:sp>
        <p:nvSpPr>
          <p:cNvPr id="10" name="TextBox 9"/>
          <p:cNvSpPr txBox="1"/>
          <p:nvPr/>
        </p:nvSpPr>
        <p:spPr>
          <a:xfrm>
            <a:off x="2673927" y="1060510"/>
            <a:ext cx="8996768" cy="1015663"/>
          </a:xfrm>
          <a:prstGeom prst="rect">
            <a:avLst/>
          </a:prstGeom>
          <a:noFill/>
        </p:spPr>
        <p:txBody>
          <a:bodyPr wrap="square" rtlCol="0">
            <a:spAutoFit/>
          </a:bodyPr>
          <a:lstStyle/>
          <a:p>
            <a:pPr algn="just" fontAlgn="base"/>
            <a:r>
              <a:rPr lang="uk-UA" sz="2000" b="1" dirty="0">
                <a:solidFill>
                  <a:srgbClr val="0070C0"/>
                </a:solidFill>
              </a:rPr>
              <a:t>Відповідно до п. 6 частини першої статті 46 Закону нематеріальні активи - це об’єкти права інтелектуальної власності, що можуть бути оцінені в грошовому </a:t>
            </a:r>
            <a:r>
              <a:rPr lang="uk-UA" sz="2000" b="1" dirty="0" smtClean="0">
                <a:solidFill>
                  <a:srgbClr val="0070C0"/>
                </a:solidFill>
              </a:rPr>
              <a:t>еквіваленті, які належать </a:t>
            </a:r>
            <a:r>
              <a:rPr lang="uk-UA" sz="2000" b="1" dirty="0">
                <a:solidFill>
                  <a:srgbClr val="0070C0"/>
                </a:solidFill>
              </a:rPr>
              <a:t>суб’єкту декларування або члену його сім’ї</a:t>
            </a:r>
          </a:p>
        </p:txBody>
      </p:sp>
      <p:sp>
        <p:nvSpPr>
          <p:cNvPr id="4" name="TextBox 3"/>
          <p:cNvSpPr txBox="1"/>
          <p:nvPr/>
        </p:nvSpPr>
        <p:spPr>
          <a:xfrm>
            <a:off x="1502066" y="41748"/>
            <a:ext cx="10168629" cy="1015663"/>
          </a:xfrm>
          <a:prstGeom prst="rect">
            <a:avLst/>
          </a:prstGeom>
          <a:noFill/>
        </p:spPr>
        <p:txBody>
          <a:bodyPr wrap="square" rtlCol="0">
            <a:spAutoFit/>
          </a:bodyPr>
          <a:lstStyle/>
          <a:p>
            <a:r>
              <a:rPr lang="uk-UA" sz="3600" b="1" dirty="0" smtClean="0"/>
              <a:t>Нематеріальні активи</a:t>
            </a:r>
          </a:p>
          <a:p>
            <a:r>
              <a:rPr lang="uk-UA" sz="2400" b="1" dirty="0"/>
              <a:t>(розділ </a:t>
            </a:r>
            <a:r>
              <a:rPr lang="uk-UA" sz="2400" b="1" dirty="0" smtClean="0"/>
              <a:t>10 </a:t>
            </a:r>
            <a:r>
              <a:rPr lang="uk-UA" sz="2400" b="1" dirty="0"/>
              <a:t>декларації)</a:t>
            </a:r>
          </a:p>
        </p:txBody>
      </p:sp>
      <p:sp>
        <p:nvSpPr>
          <p:cNvPr id="5" name="Овал 4"/>
          <p:cNvSpPr/>
          <p:nvPr/>
        </p:nvSpPr>
        <p:spPr>
          <a:xfrm>
            <a:off x="1620039" y="1060510"/>
            <a:ext cx="935916" cy="93591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3600" dirty="0" smtClean="0"/>
              <a:t>!</a:t>
            </a:r>
            <a:endParaRPr lang="uk-UA" sz="3600" dirty="0"/>
          </a:p>
        </p:txBody>
      </p:sp>
      <p:sp>
        <p:nvSpPr>
          <p:cNvPr id="6" name="TextBox 5"/>
          <p:cNvSpPr txBox="1"/>
          <p:nvPr/>
        </p:nvSpPr>
        <p:spPr>
          <a:xfrm>
            <a:off x="1502066" y="2002623"/>
            <a:ext cx="10551389" cy="4708981"/>
          </a:xfrm>
          <a:prstGeom prst="rect">
            <a:avLst/>
          </a:prstGeom>
          <a:noFill/>
        </p:spPr>
        <p:txBody>
          <a:bodyPr wrap="square" rtlCol="0">
            <a:spAutoFit/>
          </a:bodyPr>
          <a:lstStyle/>
          <a:p>
            <a:r>
              <a:rPr lang="uk-UA" dirty="0">
                <a:solidFill>
                  <a:schemeClr val="accent4"/>
                </a:solidFill>
              </a:rPr>
              <a:t>📎 </a:t>
            </a:r>
            <a:r>
              <a:rPr lang="uk-UA" dirty="0" smtClean="0"/>
              <a:t>До </a:t>
            </a:r>
            <a:r>
              <a:rPr lang="uk-UA" dirty="0"/>
              <a:t>нематеріальних активів належать: патент на винахід, корисна модель, ноу-хау, промисловий зразок, права на топографію інтегральної мікросхеми, сорт рослин, торгову марку чи комерційне найменування, авторське право тощо, ліцензії на право користування об’єктами інтелектуальної власності, </a:t>
            </a:r>
            <a:r>
              <a:rPr lang="uk-UA" dirty="0" err="1"/>
              <a:t>криптовалюти</a:t>
            </a:r>
            <a:r>
              <a:rPr lang="uk-UA" dirty="0"/>
              <a:t>, </a:t>
            </a:r>
            <a:r>
              <a:rPr lang="uk-UA" dirty="0" smtClean="0"/>
              <a:t>право </a:t>
            </a:r>
            <a:r>
              <a:rPr lang="uk-UA" dirty="0"/>
              <a:t>на використання надр чи інших природних ресурсів тощо</a:t>
            </a:r>
          </a:p>
          <a:p>
            <a:r>
              <a:rPr lang="uk-UA" dirty="0" smtClean="0">
                <a:solidFill>
                  <a:schemeClr val="accent4"/>
                </a:solidFill>
              </a:rPr>
              <a:t>📎 </a:t>
            </a:r>
            <a:r>
              <a:rPr lang="uk-UA" dirty="0" smtClean="0"/>
              <a:t>Дані в цьому розділі зазначаються, </a:t>
            </a:r>
            <a:r>
              <a:rPr lang="uk-UA" dirty="0"/>
              <a:t>лише якщо </a:t>
            </a:r>
            <a:r>
              <a:rPr lang="uk-UA" dirty="0" smtClean="0"/>
              <a:t>актив </a:t>
            </a:r>
            <a:r>
              <a:rPr lang="uk-UA" dirty="0"/>
              <a:t>перебуває у суб’єкта декларування або члена його сім’ї на праві володіння, користування чи власності </a:t>
            </a:r>
            <a:r>
              <a:rPr lang="uk-UA" b="1" dirty="0"/>
              <a:t>станом на останній день звітного періоду </a:t>
            </a:r>
            <a:r>
              <a:rPr lang="uk-UA" dirty="0"/>
              <a:t>або </a:t>
            </a:r>
            <a:r>
              <a:rPr lang="uk-UA" dirty="0" smtClean="0"/>
              <a:t>перебував </a:t>
            </a:r>
            <a:r>
              <a:rPr lang="uk-UA" dirty="0"/>
              <a:t>у володінні чи користуванні </a:t>
            </a:r>
            <a:r>
              <a:rPr lang="uk-UA" dirty="0" smtClean="0"/>
              <a:t>протягом </a:t>
            </a:r>
            <a:r>
              <a:rPr lang="uk-UA" b="1" dirty="0"/>
              <a:t>не менше половини днів звітного </a:t>
            </a:r>
            <a:r>
              <a:rPr lang="uk-UA" b="1" dirty="0" smtClean="0"/>
              <a:t>періоду (крім </a:t>
            </a:r>
            <a:r>
              <a:rPr lang="uk-UA" b="1" dirty="0" err="1" smtClean="0"/>
              <a:t>криптовалюти</a:t>
            </a:r>
            <a:r>
              <a:rPr lang="uk-UA" b="1" dirty="0" smtClean="0"/>
              <a:t>)</a:t>
            </a:r>
          </a:p>
          <a:p>
            <a:r>
              <a:rPr lang="uk-UA" dirty="0" smtClean="0">
                <a:solidFill>
                  <a:schemeClr val="accent4"/>
                </a:solidFill>
              </a:rPr>
              <a:t>📎 </a:t>
            </a:r>
            <a:r>
              <a:rPr lang="ru-RU" dirty="0" err="1" smtClean="0"/>
              <a:t>якщо</a:t>
            </a:r>
            <a:r>
              <a:rPr lang="ru-RU" dirty="0" smtClean="0"/>
              <a:t> </a:t>
            </a:r>
            <a:r>
              <a:rPr lang="ru-RU" dirty="0" err="1"/>
              <a:t>вартість</a:t>
            </a:r>
            <a:r>
              <a:rPr lang="ru-RU" dirty="0"/>
              <a:t> права на </a:t>
            </a:r>
            <a:r>
              <a:rPr lang="ru-RU" dirty="0" err="1"/>
              <a:t>об’єкт</a:t>
            </a:r>
            <a:r>
              <a:rPr lang="ru-RU" dirty="0"/>
              <a:t> </a:t>
            </a:r>
            <a:r>
              <a:rPr lang="ru-RU" dirty="0" err="1"/>
              <a:t>відсутня</a:t>
            </a:r>
            <a:r>
              <a:rPr lang="ru-RU" dirty="0"/>
              <a:t>, то у </a:t>
            </a:r>
            <a:r>
              <a:rPr lang="ru-RU" dirty="0" err="1"/>
              <a:t>формі</a:t>
            </a:r>
            <a:r>
              <a:rPr lang="ru-RU" dirty="0"/>
              <a:t> </a:t>
            </a:r>
            <a:r>
              <a:rPr lang="ru-RU" dirty="0" err="1"/>
              <a:t>декларації</a:t>
            </a:r>
            <a:r>
              <a:rPr lang="ru-RU" dirty="0"/>
              <a:t> </a:t>
            </a:r>
            <a:r>
              <a:rPr lang="ru-RU" dirty="0" err="1"/>
              <a:t>можна</a:t>
            </a:r>
            <a:r>
              <a:rPr lang="ru-RU" dirty="0"/>
              <a:t> обрати </a:t>
            </a:r>
            <a:r>
              <a:rPr lang="ru-RU" dirty="0" err="1"/>
              <a:t>позначку</a:t>
            </a:r>
            <a:r>
              <a:rPr lang="ru-RU" dirty="0"/>
              <a:t> «Не </a:t>
            </a:r>
            <a:r>
              <a:rPr lang="ru-RU" dirty="0" err="1"/>
              <a:t>застосовується</a:t>
            </a:r>
            <a:r>
              <a:rPr lang="ru-RU" dirty="0" smtClean="0"/>
              <a:t>», </a:t>
            </a:r>
            <a:r>
              <a:rPr lang="ru-RU" dirty="0"/>
              <a:t>Закон не </a:t>
            </a:r>
            <a:r>
              <a:rPr lang="ru-RU" dirty="0" err="1"/>
              <a:t>зобов’язує</a:t>
            </a:r>
            <a:r>
              <a:rPr lang="ru-RU" dirty="0"/>
              <a:t> </a:t>
            </a:r>
            <a:r>
              <a:rPr lang="ru-RU" dirty="0" err="1"/>
              <a:t>проводити</a:t>
            </a:r>
            <a:r>
              <a:rPr lang="ru-RU" dirty="0"/>
              <a:t> </a:t>
            </a:r>
            <a:r>
              <a:rPr lang="ru-RU" dirty="0" err="1"/>
              <a:t>оцінку</a:t>
            </a:r>
            <a:r>
              <a:rPr lang="ru-RU" dirty="0"/>
              <a:t> </a:t>
            </a:r>
            <a:r>
              <a:rPr lang="ru-RU" dirty="0" err="1"/>
              <a:t>об’єкта</a:t>
            </a:r>
            <a:r>
              <a:rPr lang="ru-RU" dirty="0"/>
              <a:t> </a:t>
            </a:r>
            <a:r>
              <a:rPr lang="ru-RU" dirty="0" err="1" smtClean="0"/>
              <a:t>декларування</a:t>
            </a:r>
            <a:endParaRPr lang="ru-RU" dirty="0" smtClean="0"/>
          </a:p>
          <a:p>
            <a:r>
              <a:rPr lang="uk-UA" dirty="0">
                <a:solidFill>
                  <a:schemeClr val="accent4"/>
                </a:solidFill>
              </a:rPr>
              <a:t>📎 </a:t>
            </a:r>
            <a:r>
              <a:rPr lang="uk-UA" dirty="0" smtClean="0"/>
              <a:t>При </a:t>
            </a:r>
            <a:r>
              <a:rPr lang="uk-UA" dirty="0"/>
              <a:t>відображенні </a:t>
            </a:r>
            <a:r>
              <a:rPr lang="uk-UA" dirty="0" err="1"/>
              <a:t>криптовалют</a:t>
            </a:r>
            <a:r>
              <a:rPr lang="uk-UA" dirty="0"/>
              <a:t> </a:t>
            </a:r>
            <a:r>
              <a:rPr lang="uk-UA" dirty="0" smtClean="0"/>
              <a:t>слід зазначити: дату </a:t>
            </a:r>
            <a:r>
              <a:rPr lang="uk-UA" b="1" dirty="0"/>
              <a:t>останньої операції </a:t>
            </a:r>
            <a:r>
              <a:rPr lang="uk-UA" dirty="0" smtClean="0"/>
              <a:t>щодо її набуття; кількість </a:t>
            </a:r>
            <a:r>
              <a:rPr lang="uk-UA" dirty="0" err="1"/>
              <a:t>токенів</a:t>
            </a:r>
            <a:r>
              <a:rPr lang="uk-UA" dirty="0"/>
              <a:t> </a:t>
            </a:r>
            <a:r>
              <a:rPr lang="uk-UA" dirty="0" smtClean="0"/>
              <a:t>та їх </a:t>
            </a:r>
            <a:r>
              <a:rPr lang="uk-UA" b="1" dirty="0" smtClean="0"/>
              <a:t>загальну </a:t>
            </a:r>
            <a:r>
              <a:rPr lang="uk-UA" b="1" dirty="0"/>
              <a:t>вартість </a:t>
            </a:r>
            <a:r>
              <a:rPr lang="uk-UA" b="1" dirty="0" smtClean="0"/>
              <a:t>певного виду</a:t>
            </a:r>
            <a:r>
              <a:rPr lang="uk-UA" dirty="0"/>
              <a:t> </a:t>
            </a:r>
            <a:r>
              <a:rPr lang="uk-UA" b="1" dirty="0" smtClean="0"/>
              <a:t>на </a:t>
            </a:r>
            <a:r>
              <a:rPr lang="uk-UA" b="1" dirty="0"/>
              <a:t>дату набуття права</a:t>
            </a:r>
            <a:endParaRPr lang="uk-UA" b="1" dirty="0" smtClean="0"/>
          </a:p>
          <a:p>
            <a:r>
              <a:rPr lang="uk-UA" sz="2400" b="1" dirty="0" smtClean="0">
                <a:solidFill>
                  <a:srgbClr val="FFC000"/>
                </a:solidFill>
              </a:rPr>
              <a:t>!</a:t>
            </a:r>
            <a:r>
              <a:rPr lang="uk-UA" dirty="0" smtClean="0"/>
              <a:t> Якщо </a:t>
            </a:r>
            <a:r>
              <a:rPr lang="uk-UA" dirty="0"/>
              <a:t>вартість </a:t>
            </a:r>
            <a:r>
              <a:rPr lang="uk-UA" dirty="0" err="1"/>
              <a:t>криптовалюти</a:t>
            </a:r>
            <a:r>
              <a:rPr lang="uk-UA" dirty="0"/>
              <a:t> відображена в іншій валюті, </a:t>
            </a:r>
            <a:r>
              <a:rPr lang="uk-UA" dirty="0" smtClean="0"/>
              <a:t>така </a:t>
            </a:r>
            <a:r>
              <a:rPr lang="uk-UA" dirty="0"/>
              <a:t>вартість зазначається в </a:t>
            </a:r>
            <a:r>
              <a:rPr lang="uk-UA" dirty="0" smtClean="0"/>
              <a:t>гривні за </a:t>
            </a:r>
            <a:r>
              <a:rPr lang="uk-UA" dirty="0"/>
              <a:t>валютним (обмінним) курсом </a:t>
            </a:r>
            <a:r>
              <a:rPr lang="uk-UA" dirty="0" smtClean="0"/>
              <a:t>НБУ, </a:t>
            </a:r>
            <a:r>
              <a:rPr lang="uk-UA" dirty="0"/>
              <a:t>що діяв на останній день звітного </a:t>
            </a:r>
            <a:r>
              <a:rPr lang="uk-UA" dirty="0" smtClean="0"/>
              <a:t>періоду</a:t>
            </a:r>
          </a:p>
          <a:p>
            <a:r>
              <a:rPr lang="uk-UA" sz="2400" b="1" dirty="0" smtClean="0">
                <a:solidFill>
                  <a:srgbClr val="FFC000"/>
                </a:solidFill>
              </a:rPr>
              <a:t>! </a:t>
            </a:r>
            <a:r>
              <a:rPr lang="uk-UA" dirty="0" smtClean="0"/>
              <a:t>У </a:t>
            </a:r>
            <a:r>
              <a:rPr lang="uk-UA" dirty="0"/>
              <a:t>разі наявності </a:t>
            </a:r>
            <a:r>
              <a:rPr lang="uk-UA" dirty="0" err="1" smtClean="0"/>
              <a:t>криптовалют</a:t>
            </a:r>
            <a:r>
              <a:rPr lang="uk-UA" dirty="0" smtClean="0"/>
              <a:t> </a:t>
            </a:r>
            <a:r>
              <a:rPr lang="uk-UA" dirty="0"/>
              <a:t>різного виду </a:t>
            </a:r>
            <a:r>
              <a:rPr lang="uk-UA" dirty="0" smtClean="0"/>
              <a:t>зазначається </a:t>
            </a:r>
            <a:r>
              <a:rPr lang="uk-UA" dirty="0"/>
              <a:t>окремо інформація щодо </a:t>
            </a:r>
            <a:endParaRPr lang="uk-UA" dirty="0" smtClean="0"/>
          </a:p>
          <a:p>
            <a:r>
              <a:rPr lang="uk-UA" dirty="0" smtClean="0"/>
              <a:t>кожного </a:t>
            </a:r>
            <a:r>
              <a:rPr lang="uk-UA" dirty="0"/>
              <a:t>такого </a:t>
            </a:r>
            <a:r>
              <a:rPr lang="uk-UA" dirty="0" smtClean="0"/>
              <a:t>виду</a:t>
            </a:r>
            <a:endParaRPr lang="en-US" sz="2400" b="1" dirty="0"/>
          </a:p>
        </p:txBody>
      </p:sp>
      <p:sp>
        <p:nvSpPr>
          <p:cNvPr id="2" name="Номер слайда 1"/>
          <p:cNvSpPr>
            <a:spLocks noGrp="1"/>
          </p:cNvSpPr>
          <p:nvPr>
            <p:ph type="sldNum" sz="quarter" idx="12"/>
          </p:nvPr>
        </p:nvSpPr>
        <p:spPr/>
        <p:txBody>
          <a:bodyPr/>
          <a:lstStyle/>
          <a:p>
            <a:fld id="{765A9685-0731-46A9-96FB-15754FA98242}" type="slidenum">
              <a:rPr lang="uk-UA" smtClean="0"/>
              <a:pPr/>
              <a:t>17</a:t>
            </a:fld>
            <a:endParaRPr lang="uk-UA" dirty="0"/>
          </a:p>
        </p:txBody>
      </p:sp>
    </p:spTree>
    <p:extLst>
      <p:ext uri="{BB962C8B-B14F-4D97-AF65-F5344CB8AC3E}">
        <p14:creationId xmlns:p14="http://schemas.microsoft.com/office/powerpoint/2010/main" val="382586928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2192000" cy="6859735"/>
          </a:xfrm>
          <a:prstGeom prst="rect">
            <a:avLst/>
          </a:prstGeom>
        </p:spPr>
      </p:pic>
      <p:sp>
        <p:nvSpPr>
          <p:cNvPr id="10" name="TextBox 9"/>
          <p:cNvSpPr txBox="1"/>
          <p:nvPr/>
        </p:nvSpPr>
        <p:spPr>
          <a:xfrm>
            <a:off x="1502067" y="873946"/>
            <a:ext cx="10427336" cy="1938992"/>
          </a:xfrm>
          <a:prstGeom prst="rect">
            <a:avLst/>
          </a:prstGeom>
          <a:noFill/>
        </p:spPr>
        <p:txBody>
          <a:bodyPr wrap="square" rtlCol="0">
            <a:spAutoFit/>
          </a:bodyPr>
          <a:lstStyle/>
          <a:p>
            <a:pPr algn="just"/>
            <a:r>
              <a:rPr lang="uk-UA" b="1" dirty="0">
                <a:solidFill>
                  <a:srgbClr val="0070C0"/>
                </a:solidFill>
              </a:rPr>
              <a:t>У</a:t>
            </a:r>
            <a:r>
              <a:rPr lang="uk-UA" sz="2000" b="1" dirty="0">
                <a:solidFill>
                  <a:srgbClr val="0070C0"/>
                </a:solidFill>
              </a:rPr>
              <a:t> цьому розділі </a:t>
            </a:r>
            <a:r>
              <a:rPr lang="uk-UA" sz="2000" b="1" dirty="0" smtClean="0">
                <a:solidFill>
                  <a:srgbClr val="0070C0"/>
                </a:solidFill>
              </a:rPr>
              <a:t>необхідно задекларувати </a:t>
            </a:r>
            <a:r>
              <a:rPr lang="uk-UA" sz="2000" b="1" dirty="0">
                <a:solidFill>
                  <a:srgbClr val="0070C0"/>
                </a:solidFill>
              </a:rPr>
              <a:t>відомості про </a:t>
            </a:r>
            <a:r>
              <a:rPr lang="uk-UA" sz="2000" b="1" dirty="0" smtClean="0">
                <a:solidFill>
                  <a:srgbClr val="0070C0"/>
                </a:solidFill>
              </a:rPr>
              <a:t>усі отримані </a:t>
            </a:r>
            <a:r>
              <a:rPr lang="uk-UA" sz="2000" b="1" dirty="0">
                <a:solidFill>
                  <a:srgbClr val="0070C0"/>
                </a:solidFill>
              </a:rPr>
              <a:t>доходи суб’єкта </a:t>
            </a:r>
            <a:r>
              <a:rPr lang="uk-UA" sz="2000" b="1" dirty="0" smtClean="0">
                <a:solidFill>
                  <a:srgbClr val="0070C0"/>
                </a:solidFill>
              </a:rPr>
              <a:t>або </a:t>
            </a:r>
            <a:r>
              <a:rPr lang="uk-UA" sz="2000" b="1" dirty="0">
                <a:solidFill>
                  <a:srgbClr val="0070C0"/>
                </a:solidFill>
              </a:rPr>
              <a:t>членів його сім’ї, у тому числі доходи у вигляді заробітної плати </a:t>
            </a:r>
            <a:r>
              <a:rPr lang="uk-UA" sz="2000" b="1" dirty="0" smtClean="0">
                <a:solidFill>
                  <a:srgbClr val="0070C0"/>
                </a:solidFill>
              </a:rPr>
              <a:t>отримані </a:t>
            </a:r>
            <a:r>
              <a:rPr lang="uk-UA" sz="2000" b="1" dirty="0">
                <a:solidFill>
                  <a:srgbClr val="0070C0"/>
                </a:solidFill>
              </a:rPr>
              <a:t>як за основним місцем роботи, так і за </a:t>
            </a:r>
            <a:r>
              <a:rPr lang="uk-UA" sz="2000" b="1" dirty="0" smtClean="0">
                <a:solidFill>
                  <a:srgbClr val="0070C0"/>
                </a:solidFill>
              </a:rPr>
              <a:t>сумісництвом (включно з преміями та надбавками), </a:t>
            </a:r>
            <a:r>
              <a:rPr lang="uk-UA" sz="2000" b="1" dirty="0">
                <a:solidFill>
                  <a:srgbClr val="0070C0"/>
                </a:solidFill>
              </a:rPr>
              <a:t>гонорари, дивіденди, проценти, роялті, страхові виплати, </a:t>
            </a:r>
            <a:r>
              <a:rPr lang="uk-UA" sz="2000" b="1" dirty="0" smtClean="0">
                <a:solidFill>
                  <a:srgbClr val="0070C0"/>
                </a:solidFill>
              </a:rPr>
              <a:t>благодійну допомогу, пенсію, </a:t>
            </a:r>
            <a:r>
              <a:rPr lang="uk-UA" sz="2000" b="1" dirty="0">
                <a:solidFill>
                  <a:srgbClr val="0070C0"/>
                </a:solidFill>
              </a:rPr>
              <a:t>доходи від відчуження цінних паперів та корпоративних прав, </a:t>
            </a:r>
            <a:r>
              <a:rPr lang="uk-UA" sz="2000" b="1" dirty="0" smtClean="0">
                <a:solidFill>
                  <a:srgbClr val="0070C0"/>
                </a:solidFill>
                <a:ea typeface="Calibri"/>
                <a:cs typeface="Calibri"/>
                <a:sym typeface="Calibri"/>
              </a:rPr>
              <a:t>виграші (призи) у лотерею, у букмекерському парі, у парі тоталізатора, прощені банком сума кредиту, </a:t>
            </a:r>
            <a:r>
              <a:rPr lang="uk-UA" sz="2000" b="1" dirty="0" smtClean="0">
                <a:solidFill>
                  <a:srgbClr val="0070C0"/>
                </a:solidFill>
              </a:rPr>
              <a:t>подарунки тощо</a:t>
            </a:r>
            <a:endParaRPr lang="uk-UA" sz="2000" b="1" dirty="0">
              <a:solidFill>
                <a:srgbClr val="0070C0"/>
              </a:solidFill>
            </a:endParaRPr>
          </a:p>
        </p:txBody>
      </p:sp>
      <p:sp>
        <p:nvSpPr>
          <p:cNvPr id="4" name="TextBox 3"/>
          <p:cNvSpPr txBox="1"/>
          <p:nvPr/>
        </p:nvSpPr>
        <p:spPr>
          <a:xfrm>
            <a:off x="1502066" y="0"/>
            <a:ext cx="10168629" cy="954107"/>
          </a:xfrm>
          <a:prstGeom prst="rect">
            <a:avLst/>
          </a:prstGeom>
          <a:noFill/>
        </p:spPr>
        <p:txBody>
          <a:bodyPr wrap="square" rtlCol="0">
            <a:spAutoFit/>
          </a:bodyPr>
          <a:lstStyle/>
          <a:p>
            <a:r>
              <a:rPr lang="ru-RU" sz="3200" b="1" dirty="0" smtClean="0"/>
              <a:t>Доходи, у тому </a:t>
            </a:r>
            <a:r>
              <a:rPr lang="ru-RU" sz="3200" b="1" dirty="0" err="1" smtClean="0"/>
              <a:t>числі</a:t>
            </a:r>
            <a:r>
              <a:rPr lang="ru-RU" sz="3200" b="1" dirty="0" smtClean="0"/>
              <a:t> </a:t>
            </a:r>
            <a:r>
              <a:rPr lang="ru-RU" sz="3200" b="1" dirty="0" err="1" smtClean="0"/>
              <a:t>подарунки</a:t>
            </a:r>
            <a:endParaRPr lang="en-US" sz="3200" b="1" dirty="0" smtClean="0"/>
          </a:p>
          <a:p>
            <a:r>
              <a:rPr lang="uk-UA" sz="2400" b="1" dirty="0" smtClean="0"/>
              <a:t>(розділ 1</a:t>
            </a:r>
            <a:r>
              <a:rPr lang="en-US" sz="2400" b="1" dirty="0" smtClean="0"/>
              <a:t>1</a:t>
            </a:r>
            <a:r>
              <a:rPr lang="uk-UA" sz="2400" b="1" dirty="0" smtClean="0"/>
              <a:t> </a:t>
            </a:r>
            <a:r>
              <a:rPr lang="uk-UA" sz="2400" b="1" dirty="0"/>
              <a:t>декларації)</a:t>
            </a:r>
          </a:p>
        </p:txBody>
      </p:sp>
      <p:sp>
        <p:nvSpPr>
          <p:cNvPr id="6" name="TextBox 5"/>
          <p:cNvSpPr txBox="1"/>
          <p:nvPr/>
        </p:nvSpPr>
        <p:spPr>
          <a:xfrm>
            <a:off x="1695113" y="2860595"/>
            <a:ext cx="10234290" cy="3816429"/>
          </a:xfrm>
          <a:prstGeom prst="rect">
            <a:avLst/>
          </a:prstGeom>
          <a:noFill/>
        </p:spPr>
        <p:txBody>
          <a:bodyPr wrap="square" rtlCol="0">
            <a:spAutoFit/>
          </a:bodyPr>
          <a:lstStyle/>
          <a:p>
            <a:r>
              <a:rPr lang="uk-UA" dirty="0" smtClean="0">
                <a:solidFill>
                  <a:schemeClr val="accent4"/>
                </a:solidFill>
              </a:rPr>
              <a:t>📎</a:t>
            </a:r>
            <a:r>
              <a:rPr lang="uk-UA" dirty="0" smtClean="0"/>
              <a:t> </a:t>
            </a:r>
            <a:r>
              <a:rPr lang="uk-UA" dirty="0"/>
              <a:t>Д</a:t>
            </a:r>
            <a:r>
              <a:rPr lang="uk-UA" dirty="0" smtClean="0"/>
              <a:t>оходи зазначаються незалежно від їх розміру (крім подарунків)</a:t>
            </a:r>
          </a:p>
          <a:p>
            <a:r>
              <a:rPr lang="uk-UA" dirty="0">
                <a:solidFill>
                  <a:schemeClr val="accent4"/>
                </a:solidFill>
              </a:rPr>
              <a:t>📎 </a:t>
            </a:r>
            <a:r>
              <a:rPr lang="uk-UA" dirty="0" smtClean="0"/>
              <a:t>Відомості </a:t>
            </a:r>
            <a:r>
              <a:rPr lang="uk-UA" dirty="0"/>
              <a:t>щодо подарунка </a:t>
            </a:r>
            <a:r>
              <a:rPr lang="uk-UA" dirty="0" smtClean="0"/>
              <a:t>зазначаються, </a:t>
            </a:r>
            <a:r>
              <a:rPr lang="uk-UA" dirty="0"/>
              <a:t>якщо </a:t>
            </a:r>
            <a:r>
              <a:rPr lang="uk-UA" b="1" dirty="0" smtClean="0"/>
              <a:t>вартість одного подарунка перевищує 5 ПМ </a:t>
            </a:r>
            <a:r>
              <a:rPr lang="uk-UA" dirty="0"/>
              <a:t>встановлених </a:t>
            </a:r>
            <a:r>
              <a:rPr lang="uk-UA" dirty="0" smtClean="0"/>
              <a:t>на </a:t>
            </a:r>
            <a:r>
              <a:rPr lang="uk-UA" dirty="0"/>
              <a:t>1 січня звітного </a:t>
            </a:r>
            <a:r>
              <a:rPr lang="uk-UA" dirty="0" smtClean="0"/>
              <a:t>року (у 2020 році це 10510,0 грн), </a:t>
            </a:r>
            <a:r>
              <a:rPr lang="uk-UA" dirty="0"/>
              <a:t>а для </a:t>
            </a:r>
            <a:r>
              <a:rPr lang="uk-UA" dirty="0" smtClean="0"/>
              <a:t>подарунків</a:t>
            </a:r>
            <a:r>
              <a:rPr lang="uk-UA" b="1" dirty="0" smtClean="0"/>
              <a:t> </a:t>
            </a:r>
            <a:r>
              <a:rPr lang="uk-UA" dirty="0" smtClean="0"/>
              <a:t>отриманих від однієї особи (групи осіб) протягом року </a:t>
            </a:r>
            <a:r>
              <a:rPr lang="uk-UA" dirty="0"/>
              <a:t>у вигляді </a:t>
            </a:r>
            <a:r>
              <a:rPr lang="uk-UA" b="1" dirty="0"/>
              <a:t>грошових коштів </a:t>
            </a:r>
            <a:r>
              <a:rPr lang="uk-UA" dirty="0" smtClean="0"/>
              <a:t>– </a:t>
            </a:r>
            <a:r>
              <a:rPr lang="uk-UA" dirty="0"/>
              <a:t>якщо </a:t>
            </a:r>
            <a:r>
              <a:rPr lang="uk-UA" dirty="0" smtClean="0"/>
              <a:t>їх </a:t>
            </a:r>
            <a:r>
              <a:rPr lang="uk-UA" b="1" dirty="0" smtClean="0"/>
              <a:t>розмір сукупно</a:t>
            </a:r>
            <a:r>
              <a:rPr lang="uk-UA" dirty="0" smtClean="0"/>
              <a:t> </a:t>
            </a:r>
            <a:r>
              <a:rPr lang="uk-UA" dirty="0"/>
              <a:t>перевищує </a:t>
            </a:r>
            <a:r>
              <a:rPr lang="uk-UA" dirty="0" smtClean="0"/>
              <a:t>5 ПМ</a:t>
            </a:r>
          </a:p>
          <a:p>
            <a:r>
              <a:rPr lang="uk-UA" dirty="0">
                <a:solidFill>
                  <a:schemeClr val="accent4"/>
                </a:solidFill>
              </a:rPr>
              <a:t>📎</a:t>
            </a:r>
            <a:r>
              <a:rPr lang="uk-UA" b="1" dirty="0" smtClean="0"/>
              <a:t>“Бонус”, “</a:t>
            </a:r>
            <a:r>
              <a:rPr lang="uk-UA" b="1" dirty="0" err="1" smtClean="0"/>
              <a:t>кешбек</a:t>
            </a:r>
            <a:r>
              <a:rPr lang="uk-UA" b="1" dirty="0" smtClean="0"/>
              <a:t>” </a:t>
            </a:r>
            <a:r>
              <a:rPr lang="uk-UA" dirty="0" smtClean="0"/>
              <a:t>є доходом, якщо такі кошти включені до загального місячного оподаткованого доходу як додаткове благо або інший дохід  (інформацію можна отримати в </a:t>
            </a:r>
            <a:r>
              <a:rPr lang="uk-UA" dirty="0" smtClean="0">
                <a:solidFill>
                  <a:schemeClr val="accent4"/>
                </a:solidFill>
              </a:rPr>
              <a:t> </a:t>
            </a:r>
            <a:r>
              <a:rPr lang="uk-UA" dirty="0" smtClean="0"/>
              <a:t>Державному реєстрі платників податків)</a:t>
            </a:r>
          </a:p>
          <a:p>
            <a:r>
              <a:rPr lang="uk-UA" dirty="0">
                <a:solidFill>
                  <a:schemeClr val="accent4"/>
                </a:solidFill>
              </a:rPr>
              <a:t>📎 </a:t>
            </a:r>
            <a:r>
              <a:rPr lang="uk-UA" b="1" dirty="0" smtClean="0"/>
              <a:t>Не включаються в доходи витрати на відрядження </a:t>
            </a:r>
            <a:r>
              <a:rPr lang="uk-UA" dirty="0" smtClean="0"/>
              <a:t>та витрати покриті третьою стороною, якщо поїздка оформлена у вигляді відрядження</a:t>
            </a:r>
          </a:p>
          <a:p>
            <a:r>
              <a:rPr lang="uk-UA" dirty="0">
                <a:solidFill>
                  <a:schemeClr val="accent4"/>
                </a:solidFill>
              </a:rPr>
              <a:t>📎 </a:t>
            </a:r>
            <a:r>
              <a:rPr lang="uk-UA" b="1" dirty="0" smtClean="0"/>
              <a:t>Субсидії та соціальні виплати </a:t>
            </a:r>
            <a:r>
              <a:rPr lang="uk-UA" dirty="0" smtClean="0"/>
              <a:t>вважаються доходами у разі їх </a:t>
            </a:r>
            <a:r>
              <a:rPr lang="uk-UA" b="1" dirty="0" smtClean="0"/>
              <a:t>монетизації</a:t>
            </a:r>
          </a:p>
          <a:p>
            <a:r>
              <a:rPr lang="uk-UA" dirty="0">
                <a:solidFill>
                  <a:schemeClr val="accent4"/>
                </a:solidFill>
              </a:rPr>
              <a:t>📎 </a:t>
            </a:r>
            <a:r>
              <a:rPr lang="uk-UA" dirty="0" smtClean="0"/>
              <a:t>Відомості про отримані доходи </a:t>
            </a:r>
            <a:r>
              <a:rPr lang="uk-UA" b="1" dirty="0" smtClean="0"/>
              <a:t>включають податки та збори</a:t>
            </a:r>
          </a:p>
          <a:p>
            <a:r>
              <a:rPr lang="uk-UA" dirty="0">
                <a:solidFill>
                  <a:schemeClr val="accent4"/>
                </a:solidFill>
              </a:rPr>
              <a:t>📎 </a:t>
            </a:r>
            <a:r>
              <a:rPr lang="uk-UA" b="1" dirty="0" smtClean="0"/>
              <a:t>Позика та кредит, повернуті вклади (депозити) </a:t>
            </a:r>
            <a:r>
              <a:rPr lang="uk-UA" dirty="0" smtClean="0"/>
              <a:t>не вважаються доходами</a:t>
            </a:r>
          </a:p>
        </p:txBody>
      </p:sp>
      <p:sp>
        <p:nvSpPr>
          <p:cNvPr id="2" name="Номер слайда 1"/>
          <p:cNvSpPr>
            <a:spLocks noGrp="1"/>
          </p:cNvSpPr>
          <p:nvPr>
            <p:ph type="sldNum" sz="quarter" idx="12"/>
          </p:nvPr>
        </p:nvSpPr>
        <p:spPr/>
        <p:txBody>
          <a:bodyPr/>
          <a:lstStyle/>
          <a:p>
            <a:fld id="{765A9685-0731-46A9-96FB-15754FA98242}" type="slidenum">
              <a:rPr lang="uk-UA" smtClean="0"/>
              <a:pPr/>
              <a:t>18</a:t>
            </a:fld>
            <a:endParaRPr lang="uk-UA" dirty="0"/>
          </a:p>
        </p:txBody>
      </p:sp>
    </p:spTree>
    <p:extLst>
      <p:ext uri="{BB962C8B-B14F-4D97-AF65-F5344CB8AC3E}">
        <p14:creationId xmlns:p14="http://schemas.microsoft.com/office/powerpoint/2010/main" val="23617847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2192000" cy="6859735"/>
          </a:xfrm>
          <a:prstGeom prst="rect">
            <a:avLst/>
          </a:prstGeom>
        </p:spPr>
      </p:pic>
      <p:sp>
        <p:nvSpPr>
          <p:cNvPr id="10" name="TextBox 9"/>
          <p:cNvSpPr txBox="1"/>
          <p:nvPr/>
        </p:nvSpPr>
        <p:spPr>
          <a:xfrm>
            <a:off x="2797806" y="1319756"/>
            <a:ext cx="8498551" cy="1938992"/>
          </a:xfrm>
          <a:prstGeom prst="rect">
            <a:avLst/>
          </a:prstGeom>
          <a:noFill/>
        </p:spPr>
        <p:txBody>
          <a:bodyPr wrap="square" rtlCol="0">
            <a:spAutoFit/>
          </a:bodyPr>
          <a:lstStyle/>
          <a:p>
            <a:pPr algn="just" fontAlgn="base"/>
            <a:r>
              <a:rPr lang="uk-UA" sz="2000" b="1" dirty="0">
                <a:solidFill>
                  <a:srgbClr val="0070C0"/>
                </a:solidFill>
              </a:rPr>
              <a:t>У цьому розділі </a:t>
            </a:r>
            <a:r>
              <a:rPr lang="uk-UA" sz="2000" b="1" dirty="0" smtClean="0">
                <a:solidFill>
                  <a:srgbClr val="0070C0"/>
                </a:solidFill>
              </a:rPr>
              <a:t>декларуються відомості </a:t>
            </a:r>
            <a:r>
              <a:rPr lang="uk-UA" sz="2000" b="1" dirty="0">
                <a:solidFill>
                  <a:srgbClr val="0070C0"/>
                </a:solidFill>
              </a:rPr>
              <a:t>про наявні у суб’єкта декларування або членів його сім’ї грошові активи, у тому числі готівкові кошти, кошти, розміщені на банківських рахунках або які зберігаються у банку, внески до кредитних спілок та інших небанківських фінансових установ, кошти, позичені третім особам, а також активи у дорогоцінних (банківських) </a:t>
            </a:r>
            <a:r>
              <a:rPr lang="uk-UA" sz="2000" b="1" dirty="0" smtClean="0">
                <a:solidFill>
                  <a:srgbClr val="0070C0"/>
                </a:solidFill>
              </a:rPr>
              <a:t>металах</a:t>
            </a:r>
          </a:p>
        </p:txBody>
      </p:sp>
      <p:sp>
        <p:nvSpPr>
          <p:cNvPr id="4" name="TextBox 3"/>
          <p:cNvSpPr txBox="1"/>
          <p:nvPr/>
        </p:nvSpPr>
        <p:spPr>
          <a:xfrm>
            <a:off x="1516133" y="191552"/>
            <a:ext cx="10168629" cy="1015663"/>
          </a:xfrm>
          <a:prstGeom prst="rect">
            <a:avLst/>
          </a:prstGeom>
          <a:noFill/>
        </p:spPr>
        <p:txBody>
          <a:bodyPr wrap="square" rtlCol="0">
            <a:spAutoFit/>
          </a:bodyPr>
          <a:lstStyle/>
          <a:p>
            <a:r>
              <a:rPr lang="uk-UA" sz="3600" b="1" dirty="0" smtClean="0"/>
              <a:t>Грошові активи</a:t>
            </a:r>
          </a:p>
          <a:p>
            <a:r>
              <a:rPr lang="uk-UA" sz="2400" b="1" dirty="0" smtClean="0"/>
              <a:t>(</a:t>
            </a:r>
            <a:r>
              <a:rPr lang="uk-UA" sz="2400" b="1" dirty="0"/>
              <a:t>розділ </a:t>
            </a:r>
            <a:r>
              <a:rPr lang="uk-UA" sz="2400" b="1" dirty="0" smtClean="0"/>
              <a:t>1</a:t>
            </a:r>
            <a:r>
              <a:rPr lang="en-US" sz="2400" b="1" dirty="0" smtClean="0"/>
              <a:t>2</a:t>
            </a:r>
            <a:r>
              <a:rPr lang="uk-UA" sz="2400" b="1" dirty="0" smtClean="0"/>
              <a:t> </a:t>
            </a:r>
            <a:r>
              <a:rPr lang="uk-UA" sz="2400" b="1" dirty="0"/>
              <a:t>декларації)</a:t>
            </a:r>
          </a:p>
        </p:txBody>
      </p:sp>
      <p:sp>
        <p:nvSpPr>
          <p:cNvPr id="5" name="Овал 4"/>
          <p:cNvSpPr/>
          <p:nvPr/>
        </p:nvSpPr>
        <p:spPr>
          <a:xfrm>
            <a:off x="1681979" y="1439376"/>
            <a:ext cx="935916" cy="93591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3600" dirty="0" smtClean="0"/>
              <a:t>!</a:t>
            </a:r>
            <a:endParaRPr lang="uk-UA" sz="3600" dirty="0"/>
          </a:p>
        </p:txBody>
      </p:sp>
      <p:sp>
        <p:nvSpPr>
          <p:cNvPr id="6" name="TextBox 5"/>
          <p:cNvSpPr txBox="1"/>
          <p:nvPr/>
        </p:nvSpPr>
        <p:spPr>
          <a:xfrm>
            <a:off x="1688550" y="3481215"/>
            <a:ext cx="9298318" cy="2585323"/>
          </a:xfrm>
          <a:prstGeom prst="rect">
            <a:avLst/>
          </a:prstGeom>
          <a:noFill/>
        </p:spPr>
        <p:txBody>
          <a:bodyPr wrap="square" rtlCol="0">
            <a:spAutoFit/>
          </a:bodyPr>
          <a:lstStyle/>
          <a:p>
            <a:r>
              <a:rPr lang="uk-UA" sz="2200" dirty="0" smtClean="0">
                <a:solidFill>
                  <a:schemeClr val="accent4"/>
                </a:solidFill>
              </a:rPr>
              <a:t>📎</a:t>
            </a:r>
            <a:r>
              <a:rPr lang="uk-UA" sz="2000" dirty="0" smtClean="0"/>
              <a:t>Не </a:t>
            </a:r>
            <a:r>
              <a:rPr lang="uk-UA" sz="2000" dirty="0"/>
              <a:t>підлягають декларуванню наявні </a:t>
            </a:r>
            <a:r>
              <a:rPr lang="uk-UA" sz="2000" dirty="0" smtClean="0"/>
              <a:t>грошові активи, </a:t>
            </a:r>
            <a:r>
              <a:rPr lang="uk-UA" sz="2000" b="1" dirty="0"/>
              <a:t>сукупна вартість яких </a:t>
            </a:r>
            <a:r>
              <a:rPr lang="uk-UA" sz="2000" b="1" dirty="0" smtClean="0"/>
              <a:t>станом на останній день звітного періоду не </a:t>
            </a:r>
            <a:r>
              <a:rPr lang="uk-UA" sz="2000" b="1" dirty="0"/>
              <a:t>перевищує 50 </a:t>
            </a:r>
            <a:r>
              <a:rPr lang="uk-UA" sz="2000" b="1" dirty="0" smtClean="0"/>
              <a:t>ПМ</a:t>
            </a:r>
            <a:r>
              <a:rPr lang="uk-UA" sz="2000" dirty="0" smtClean="0"/>
              <a:t>, </a:t>
            </a:r>
            <a:r>
              <a:rPr lang="uk-UA" sz="2000" dirty="0"/>
              <a:t>встановлених для працездатних осіб на 1 січня звітного </a:t>
            </a:r>
            <a:r>
              <a:rPr lang="uk-UA" sz="2000" dirty="0" smtClean="0"/>
              <a:t>року (у 2020 році – це 105 100,00 грн)</a:t>
            </a:r>
          </a:p>
          <a:p>
            <a:r>
              <a:rPr lang="uk-UA" sz="2000" dirty="0">
                <a:solidFill>
                  <a:schemeClr val="accent4"/>
                </a:solidFill>
              </a:rPr>
              <a:t>📎 </a:t>
            </a:r>
            <a:r>
              <a:rPr lang="uk-UA" sz="2000" dirty="0" smtClean="0"/>
              <a:t>У декларації перед звільненням наявні грошові активи вказуються станом на день, що </a:t>
            </a:r>
            <a:r>
              <a:rPr lang="uk-UA" sz="2000" b="1" dirty="0" smtClean="0"/>
              <a:t>передує дню подання декларації</a:t>
            </a:r>
          </a:p>
          <a:p>
            <a:r>
              <a:rPr lang="uk-UA" sz="2000" dirty="0">
                <a:solidFill>
                  <a:schemeClr val="accent4"/>
                </a:solidFill>
              </a:rPr>
              <a:t>📎 </a:t>
            </a:r>
            <a:r>
              <a:rPr lang="uk-UA" sz="2000" dirty="0" smtClean="0"/>
              <a:t>Грошові активи, розміщені на рахунку </a:t>
            </a:r>
            <a:r>
              <a:rPr lang="uk-UA" sz="2000" b="1" dirty="0" smtClean="0"/>
              <a:t>неповнолітньої дитини </a:t>
            </a:r>
            <a:r>
              <a:rPr lang="uk-UA" sz="2000" dirty="0" smtClean="0"/>
              <a:t>додаються до грошових активів батьків, які відкривали такий “дитячий” рахунок</a:t>
            </a:r>
          </a:p>
          <a:p>
            <a:endParaRPr lang="uk-UA" dirty="0"/>
          </a:p>
        </p:txBody>
      </p:sp>
      <p:sp>
        <p:nvSpPr>
          <p:cNvPr id="2" name="Номер слайда 1"/>
          <p:cNvSpPr>
            <a:spLocks noGrp="1"/>
          </p:cNvSpPr>
          <p:nvPr>
            <p:ph type="sldNum" sz="quarter" idx="12"/>
          </p:nvPr>
        </p:nvSpPr>
        <p:spPr/>
        <p:txBody>
          <a:bodyPr/>
          <a:lstStyle/>
          <a:p>
            <a:fld id="{765A9685-0731-46A9-96FB-15754FA98242}" type="slidenum">
              <a:rPr lang="uk-UA" smtClean="0"/>
              <a:pPr/>
              <a:t>19</a:t>
            </a:fld>
            <a:endParaRPr lang="uk-UA" dirty="0"/>
          </a:p>
        </p:txBody>
      </p:sp>
    </p:spTree>
    <p:extLst>
      <p:ext uri="{BB962C8B-B14F-4D97-AF65-F5344CB8AC3E}">
        <p14:creationId xmlns:p14="http://schemas.microsoft.com/office/powerpoint/2010/main" val="221695834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17"/>
            <a:ext cx="12192000" cy="6858217"/>
          </a:xfrm>
          <a:prstGeom prst="rect">
            <a:avLst/>
          </a:prstGeom>
        </p:spPr>
      </p:pic>
      <p:sp>
        <p:nvSpPr>
          <p:cNvPr id="5" name="TextBox 4"/>
          <p:cNvSpPr txBox="1"/>
          <p:nvPr/>
        </p:nvSpPr>
        <p:spPr>
          <a:xfrm>
            <a:off x="1679381" y="161620"/>
            <a:ext cx="10168629" cy="646331"/>
          </a:xfrm>
          <a:prstGeom prst="rect">
            <a:avLst/>
          </a:prstGeom>
          <a:noFill/>
        </p:spPr>
        <p:txBody>
          <a:bodyPr wrap="square" rtlCol="0">
            <a:spAutoFit/>
          </a:bodyPr>
          <a:lstStyle/>
          <a:p>
            <a:r>
              <a:rPr lang="uk-UA" sz="3600" b="1" dirty="0" smtClean="0"/>
              <a:t>Типи декларацій</a:t>
            </a:r>
          </a:p>
        </p:txBody>
      </p:sp>
      <p:graphicFrame>
        <p:nvGraphicFramePr>
          <p:cNvPr id="2" name="Схема 1"/>
          <p:cNvGraphicFramePr/>
          <p:nvPr>
            <p:extLst>
              <p:ext uri="{D42A27DB-BD31-4B8C-83A1-F6EECF244321}">
                <p14:modId xmlns:p14="http://schemas.microsoft.com/office/powerpoint/2010/main" val="710364950"/>
              </p:ext>
            </p:extLst>
          </p:nvPr>
        </p:nvGraphicFramePr>
        <p:xfrm>
          <a:off x="1679380" y="807952"/>
          <a:ext cx="8586837" cy="55805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Номер слайда 2"/>
          <p:cNvSpPr>
            <a:spLocks noGrp="1"/>
          </p:cNvSpPr>
          <p:nvPr>
            <p:ph type="sldNum" sz="quarter" idx="12"/>
          </p:nvPr>
        </p:nvSpPr>
        <p:spPr/>
        <p:txBody>
          <a:bodyPr/>
          <a:lstStyle/>
          <a:p>
            <a:fld id="{765A9685-0731-46A9-96FB-15754FA98242}" type="slidenum">
              <a:rPr lang="uk-UA" smtClean="0"/>
              <a:pPr/>
              <a:t>2</a:t>
            </a:fld>
            <a:endParaRPr lang="uk-UA" dirty="0"/>
          </a:p>
        </p:txBody>
      </p:sp>
    </p:spTree>
    <p:extLst>
      <p:ext uri="{BB962C8B-B14F-4D97-AF65-F5344CB8AC3E}">
        <p14:creationId xmlns:p14="http://schemas.microsoft.com/office/powerpoint/2010/main" val="394405554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84" y="0"/>
            <a:ext cx="12188916" cy="6858000"/>
          </a:xfrm>
          <a:prstGeom prst="rect">
            <a:avLst/>
          </a:prstGeom>
        </p:spPr>
      </p:pic>
      <p:sp>
        <p:nvSpPr>
          <p:cNvPr id="18" name="TextBox 17"/>
          <p:cNvSpPr txBox="1"/>
          <p:nvPr/>
        </p:nvSpPr>
        <p:spPr>
          <a:xfrm>
            <a:off x="2841193" y="1665901"/>
            <a:ext cx="8961601" cy="1631216"/>
          </a:xfrm>
          <a:prstGeom prst="rect">
            <a:avLst/>
          </a:prstGeom>
          <a:noFill/>
        </p:spPr>
        <p:txBody>
          <a:bodyPr wrap="square" rtlCol="0">
            <a:spAutoFit/>
          </a:bodyPr>
          <a:lstStyle/>
          <a:p>
            <a:pPr algn="just"/>
            <a:r>
              <a:rPr lang="uk-UA" b="1" dirty="0">
                <a:solidFill>
                  <a:srgbClr val="0070C0"/>
                </a:solidFill>
              </a:rPr>
              <a:t>У</a:t>
            </a:r>
            <a:r>
              <a:rPr lang="uk-UA" dirty="0"/>
              <a:t> </a:t>
            </a:r>
            <a:r>
              <a:rPr lang="uk-UA" sz="2000" b="1" dirty="0">
                <a:solidFill>
                  <a:srgbClr val="0070C0"/>
                </a:solidFill>
              </a:rPr>
              <a:t>цьому розділі </a:t>
            </a:r>
            <a:r>
              <a:rPr lang="uk-UA" sz="2000" b="1" dirty="0" smtClean="0">
                <a:solidFill>
                  <a:srgbClr val="0070C0"/>
                </a:solidFill>
              </a:rPr>
              <a:t>зазначаються відомості </a:t>
            </a:r>
            <a:r>
              <a:rPr lang="uk-UA" sz="2000" b="1" dirty="0">
                <a:solidFill>
                  <a:srgbClr val="0070C0"/>
                </a:solidFill>
              </a:rPr>
              <a:t>про банківські та інші фінансові установи, у тому числі за кордоном, у яких у суб’єкта декларування або членів його сім’ї відкриті рахунки (незалежно від типу </a:t>
            </a:r>
            <a:r>
              <a:rPr lang="uk-UA" sz="2000" b="1" dirty="0" smtClean="0">
                <a:solidFill>
                  <a:srgbClr val="0070C0"/>
                </a:solidFill>
              </a:rPr>
              <a:t>рахунку, </a:t>
            </a:r>
            <a:r>
              <a:rPr lang="uk-UA" sz="2000" b="1" dirty="0">
                <a:solidFill>
                  <a:srgbClr val="0070C0"/>
                </a:solidFill>
              </a:rPr>
              <a:t>а також рахунки, відкриті третіми особами на ім’я суб’єкта декларування або членів його сім’ї) або зберігаються кошти, інше </a:t>
            </a:r>
            <a:r>
              <a:rPr lang="uk-UA" sz="2000" b="1" dirty="0" smtClean="0">
                <a:solidFill>
                  <a:srgbClr val="0070C0"/>
                </a:solidFill>
              </a:rPr>
              <a:t>майно </a:t>
            </a:r>
            <a:r>
              <a:rPr lang="ru-RU" sz="2000" b="1" dirty="0" smtClean="0">
                <a:solidFill>
                  <a:srgbClr val="0070C0"/>
                </a:solidFill>
              </a:rPr>
              <a:t> </a:t>
            </a:r>
            <a:endParaRPr lang="uk-UA" sz="2000" b="1" dirty="0" smtClean="0">
              <a:solidFill>
                <a:srgbClr val="0070C0"/>
              </a:solidFill>
            </a:endParaRPr>
          </a:p>
        </p:txBody>
      </p:sp>
      <p:sp>
        <p:nvSpPr>
          <p:cNvPr id="16" name="TextBox 15"/>
          <p:cNvSpPr txBox="1"/>
          <p:nvPr/>
        </p:nvSpPr>
        <p:spPr>
          <a:xfrm>
            <a:off x="1637817" y="163153"/>
            <a:ext cx="10168629" cy="1446550"/>
          </a:xfrm>
          <a:prstGeom prst="rect">
            <a:avLst/>
          </a:prstGeom>
          <a:noFill/>
        </p:spPr>
        <p:txBody>
          <a:bodyPr wrap="square" rtlCol="0">
            <a:spAutoFit/>
          </a:bodyPr>
          <a:lstStyle/>
          <a:p>
            <a:r>
              <a:rPr lang="uk-UA" sz="3200" b="1" dirty="0" smtClean="0"/>
              <a:t>Банківські та інші фінансові установи, у яких відкрито рахунки суб’єкта декларування або членів його сім'ї</a:t>
            </a:r>
            <a:endParaRPr lang="en-US" sz="3200" b="1" dirty="0" smtClean="0"/>
          </a:p>
          <a:p>
            <a:r>
              <a:rPr lang="uk-UA" sz="2400" b="1" dirty="0" smtClean="0"/>
              <a:t>(</a:t>
            </a:r>
            <a:r>
              <a:rPr lang="uk-UA" sz="2400" b="1" dirty="0"/>
              <a:t>розділ 1</a:t>
            </a:r>
            <a:r>
              <a:rPr lang="en-US" sz="2400" b="1" dirty="0" smtClean="0"/>
              <a:t>2</a:t>
            </a:r>
            <a:r>
              <a:rPr lang="uk-UA" sz="2400" b="1" dirty="0" smtClean="0"/>
              <a:t>.1 </a:t>
            </a:r>
            <a:r>
              <a:rPr lang="uk-UA" sz="2400" b="1" dirty="0"/>
              <a:t>декларації)</a:t>
            </a:r>
          </a:p>
        </p:txBody>
      </p:sp>
      <p:sp>
        <p:nvSpPr>
          <p:cNvPr id="5" name="Овал 4"/>
          <p:cNvSpPr/>
          <p:nvPr/>
        </p:nvSpPr>
        <p:spPr>
          <a:xfrm>
            <a:off x="1628263" y="1744646"/>
            <a:ext cx="935916" cy="93591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3600" dirty="0" smtClean="0"/>
              <a:t>!</a:t>
            </a:r>
            <a:endParaRPr lang="uk-UA" sz="3600" dirty="0"/>
          </a:p>
        </p:txBody>
      </p:sp>
      <p:sp>
        <p:nvSpPr>
          <p:cNvPr id="6" name="TextBox 5"/>
          <p:cNvSpPr txBox="1"/>
          <p:nvPr/>
        </p:nvSpPr>
        <p:spPr>
          <a:xfrm>
            <a:off x="1643094" y="3379815"/>
            <a:ext cx="10286309" cy="1754326"/>
          </a:xfrm>
          <a:prstGeom prst="rect">
            <a:avLst/>
          </a:prstGeom>
          <a:noFill/>
        </p:spPr>
        <p:txBody>
          <a:bodyPr wrap="square" rtlCol="0">
            <a:spAutoFit/>
          </a:bodyPr>
          <a:lstStyle/>
          <a:p>
            <a:pPr algn="just"/>
            <a:r>
              <a:rPr lang="uk-UA" dirty="0">
                <a:solidFill>
                  <a:schemeClr val="accent4"/>
                </a:solidFill>
              </a:rPr>
              <a:t>📎 </a:t>
            </a:r>
            <a:r>
              <a:rPr lang="uk-UA" dirty="0" smtClean="0"/>
              <a:t>До фінансових установ можуть належати кредитні спілки, пенсійні фонди, фонди фінансування будівництва; рахунки можуть бути поточні, депозитні, умовного зберігання</a:t>
            </a:r>
          </a:p>
          <a:p>
            <a:pPr algn="just"/>
            <a:r>
              <a:rPr lang="uk-UA" dirty="0">
                <a:solidFill>
                  <a:schemeClr val="accent4"/>
                </a:solidFill>
              </a:rPr>
              <a:t>📎 </a:t>
            </a:r>
            <a:r>
              <a:rPr lang="uk-UA" dirty="0" smtClean="0"/>
              <a:t>Відомості про рахунки (сейфи) зазначаються:</a:t>
            </a:r>
          </a:p>
          <a:p>
            <a:pPr algn="just"/>
            <a:r>
              <a:rPr lang="uk-UA" dirty="0" smtClean="0"/>
              <a:t>- незалежно від наявності залишку коштів (майна) станом на останній день звітного періоду</a:t>
            </a:r>
          </a:p>
          <a:p>
            <a:pPr algn="just"/>
            <a:r>
              <a:rPr lang="uk-UA" dirty="0" smtClean="0"/>
              <a:t>- у разі користування ними станом на останній день чи упродовж не менше половини днів звітного періоду</a:t>
            </a:r>
          </a:p>
        </p:txBody>
      </p:sp>
      <p:sp>
        <p:nvSpPr>
          <p:cNvPr id="7" name="TextBox 6"/>
          <p:cNvSpPr txBox="1"/>
          <p:nvPr/>
        </p:nvSpPr>
        <p:spPr>
          <a:xfrm>
            <a:off x="1494821" y="4926201"/>
            <a:ext cx="9205442" cy="1354217"/>
          </a:xfrm>
          <a:prstGeom prst="rect">
            <a:avLst/>
          </a:prstGeom>
          <a:noFill/>
        </p:spPr>
        <p:txBody>
          <a:bodyPr wrap="square" rtlCol="0">
            <a:spAutoFit/>
          </a:bodyPr>
          <a:lstStyle/>
          <a:p>
            <a:pPr algn="just"/>
            <a:r>
              <a:rPr lang="uk-UA" sz="2800" b="1" dirty="0" smtClean="0">
                <a:solidFill>
                  <a:srgbClr val="FFC000"/>
                </a:solidFill>
              </a:rPr>
              <a:t>!</a:t>
            </a:r>
            <a:r>
              <a:rPr lang="uk-UA" dirty="0" smtClean="0"/>
              <a:t> Завершення строку дії банківської картки не тягне за собою автоматичне закриття рахунка</a:t>
            </a:r>
          </a:p>
          <a:p>
            <a:pPr algn="just"/>
            <a:r>
              <a:rPr lang="uk-UA" b="1" dirty="0">
                <a:solidFill>
                  <a:srgbClr val="FFC000"/>
                </a:solidFill>
              </a:rPr>
              <a:t>! </a:t>
            </a:r>
            <a:r>
              <a:rPr lang="uk-UA" dirty="0" smtClean="0"/>
              <a:t>При зазначенні банківського сейфа, у полі “Номер рахунка” слід обрати позначку </a:t>
            </a:r>
          </a:p>
          <a:p>
            <a:pPr algn="just"/>
            <a:r>
              <a:rPr lang="uk-UA" dirty="0" smtClean="0"/>
              <a:t>“Не застосовується”</a:t>
            </a:r>
          </a:p>
          <a:p>
            <a:pPr algn="just"/>
            <a:r>
              <a:rPr lang="uk-UA" b="1" dirty="0">
                <a:solidFill>
                  <a:srgbClr val="FFC000"/>
                </a:solidFill>
              </a:rPr>
              <a:t>! </a:t>
            </a:r>
            <a:r>
              <a:rPr lang="uk-UA" dirty="0" smtClean="0"/>
              <a:t>Номер банківської картки не є номером рахунку</a:t>
            </a:r>
            <a:endParaRPr lang="uk-UA" sz="2000" b="1" dirty="0" smtClean="0">
              <a:solidFill>
                <a:srgbClr val="0070C0"/>
              </a:solidFill>
            </a:endParaRPr>
          </a:p>
        </p:txBody>
      </p:sp>
      <p:sp>
        <p:nvSpPr>
          <p:cNvPr id="3" name="Номер слайда 2"/>
          <p:cNvSpPr>
            <a:spLocks noGrp="1"/>
          </p:cNvSpPr>
          <p:nvPr>
            <p:ph type="sldNum" sz="quarter" idx="12"/>
          </p:nvPr>
        </p:nvSpPr>
        <p:spPr/>
        <p:txBody>
          <a:bodyPr/>
          <a:lstStyle/>
          <a:p>
            <a:fld id="{765A9685-0731-46A9-96FB-15754FA98242}" type="slidenum">
              <a:rPr lang="uk-UA" smtClean="0"/>
              <a:pPr/>
              <a:t>20</a:t>
            </a:fld>
            <a:endParaRPr lang="uk-UA" dirty="0"/>
          </a:p>
        </p:txBody>
      </p:sp>
    </p:spTree>
    <p:extLst>
      <p:ext uri="{BB962C8B-B14F-4D97-AF65-F5344CB8AC3E}">
        <p14:creationId xmlns:p14="http://schemas.microsoft.com/office/powerpoint/2010/main" val="102314638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84" y="0"/>
            <a:ext cx="12188916" cy="6858000"/>
          </a:xfrm>
          <a:prstGeom prst="rect">
            <a:avLst/>
          </a:prstGeom>
        </p:spPr>
      </p:pic>
      <p:sp>
        <p:nvSpPr>
          <p:cNvPr id="18" name="TextBox 17"/>
          <p:cNvSpPr txBox="1"/>
          <p:nvPr/>
        </p:nvSpPr>
        <p:spPr>
          <a:xfrm>
            <a:off x="1758462" y="1103193"/>
            <a:ext cx="10142806" cy="1938992"/>
          </a:xfrm>
          <a:prstGeom prst="rect">
            <a:avLst/>
          </a:prstGeom>
          <a:noFill/>
        </p:spPr>
        <p:txBody>
          <a:bodyPr wrap="square" rtlCol="0">
            <a:spAutoFit/>
          </a:bodyPr>
          <a:lstStyle/>
          <a:p>
            <a:pPr algn="just"/>
            <a:r>
              <a:rPr lang="uk-UA" sz="2000" b="1" dirty="0" smtClean="0">
                <a:solidFill>
                  <a:srgbClr val="0070C0"/>
                </a:solidFill>
              </a:rPr>
              <a:t>У цьому розділі зазначаються відомості про фінансові зобов’язання суб’єкта декларування або членів його сім’ї, у тому числі отримані кредити, позики, зобов’язання за договорами лізингу, розмір сплачених коштів у рахунок основної суми позики (кредиту) та процентів за позикою (кредитом), залишок позики (кредиту) станом на кінець звітного періоду, зобов’язання за договорами страхування та недержавного пенсійного забезпечення</a:t>
            </a:r>
          </a:p>
        </p:txBody>
      </p:sp>
      <p:sp>
        <p:nvSpPr>
          <p:cNvPr id="16" name="TextBox 15"/>
          <p:cNvSpPr txBox="1"/>
          <p:nvPr/>
        </p:nvSpPr>
        <p:spPr>
          <a:xfrm>
            <a:off x="1595614" y="177221"/>
            <a:ext cx="10168629" cy="954107"/>
          </a:xfrm>
          <a:prstGeom prst="rect">
            <a:avLst/>
          </a:prstGeom>
          <a:noFill/>
        </p:spPr>
        <p:txBody>
          <a:bodyPr wrap="square" rtlCol="0">
            <a:spAutoFit/>
          </a:bodyPr>
          <a:lstStyle/>
          <a:p>
            <a:r>
              <a:rPr lang="uk-UA" sz="3600" b="1" dirty="0" smtClean="0"/>
              <a:t>Фінансові зобов'язання</a:t>
            </a:r>
          </a:p>
          <a:p>
            <a:r>
              <a:rPr lang="uk-UA" sz="2000" b="1" dirty="0" smtClean="0"/>
              <a:t>(</a:t>
            </a:r>
            <a:r>
              <a:rPr lang="uk-UA" sz="2000" b="1" dirty="0"/>
              <a:t>розділ </a:t>
            </a:r>
            <a:r>
              <a:rPr lang="uk-UA" sz="2000" b="1" dirty="0" smtClean="0"/>
              <a:t>13 декларації</a:t>
            </a:r>
            <a:r>
              <a:rPr lang="uk-UA" sz="2000" b="1" dirty="0"/>
              <a:t>)</a:t>
            </a:r>
          </a:p>
        </p:txBody>
      </p:sp>
      <p:sp>
        <p:nvSpPr>
          <p:cNvPr id="6" name="TextBox 5"/>
          <p:cNvSpPr txBox="1"/>
          <p:nvPr/>
        </p:nvSpPr>
        <p:spPr>
          <a:xfrm>
            <a:off x="2161309" y="3028122"/>
            <a:ext cx="9725891" cy="1200329"/>
          </a:xfrm>
          <a:prstGeom prst="rect">
            <a:avLst/>
          </a:prstGeom>
          <a:noFill/>
        </p:spPr>
        <p:txBody>
          <a:bodyPr wrap="square" rtlCol="0">
            <a:spAutoFit/>
          </a:bodyPr>
          <a:lstStyle/>
          <a:p>
            <a:r>
              <a:rPr lang="uk-UA" dirty="0">
                <a:solidFill>
                  <a:schemeClr val="accent4"/>
                </a:solidFill>
              </a:rPr>
              <a:t>📎 </a:t>
            </a:r>
            <a:r>
              <a:rPr lang="uk-UA" dirty="0" smtClean="0"/>
              <a:t>Відомості про зобов’язання зазначаються ЛИШЕ, якщо розмір </a:t>
            </a:r>
            <a:r>
              <a:rPr lang="uk-UA" b="1" dirty="0" smtClean="0"/>
              <a:t>зобов’язання перевищує </a:t>
            </a:r>
            <a:r>
              <a:rPr lang="ru-RU" b="1" dirty="0" smtClean="0"/>
              <a:t>50 ПМ</a:t>
            </a:r>
          </a:p>
          <a:p>
            <a:r>
              <a:rPr lang="uk-UA" dirty="0">
                <a:solidFill>
                  <a:schemeClr val="accent4"/>
                </a:solidFill>
              </a:rPr>
              <a:t>📎 </a:t>
            </a:r>
            <a:r>
              <a:rPr lang="uk-UA" dirty="0" smtClean="0"/>
              <a:t>Якщо зобов’язання за позикою виникло у 2019 році  і станом на 1 січня 2020 залишок перевищував 50 ПМ, то у полі “Розмір зобов’язання” вказують лише суму заборгованості станом на 1 січня 2020. Якщо залишок є меншим за 50 ПМ, таке зобов’язання не зазначається</a:t>
            </a:r>
          </a:p>
        </p:txBody>
      </p:sp>
      <p:sp>
        <p:nvSpPr>
          <p:cNvPr id="7" name="TextBox 6"/>
          <p:cNvSpPr txBox="1"/>
          <p:nvPr/>
        </p:nvSpPr>
        <p:spPr>
          <a:xfrm>
            <a:off x="1531164" y="4228451"/>
            <a:ext cx="9132756" cy="2369880"/>
          </a:xfrm>
          <a:prstGeom prst="rect">
            <a:avLst/>
          </a:prstGeom>
          <a:noFill/>
        </p:spPr>
        <p:txBody>
          <a:bodyPr wrap="square" rtlCol="0">
            <a:spAutoFit/>
          </a:bodyPr>
          <a:lstStyle/>
          <a:p>
            <a:r>
              <a:rPr lang="uk-UA" dirty="0">
                <a:solidFill>
                  <a:schemeClr val="accent4"/>
                </a:solidFill>
              </a:rPr>
              <a:t>📎 </a:t>
            </a:r>
            <a:r>
              <a:rPr lang="uk-UA" dirty="0" smtClean="0"/>
              <a:t>Для зобов’язання за договором лізингу, страхування, недержавного пенсійного забезпечення зазначається лише розмір зобов’язання, дійсний </a:t>
            </a:r>
            <a:r>
              <a:rPr lang="uk-UA" b="1" dirty="0" smtClean="0"/>
              <a:t>станом на кінець звітного періоду</a:t>
            </a:r>
          </a:p>
          <a:p>
            <a:r>
              <a:rPr lang="uk-UA" dirty="0">
                <a:solidFill>
                  <a:schemeClr val="accent4"/>
                </a:solidFill>
              </a:rPr>
              <a:t>📎 </a:t>
            </a:r>
            <a:r>
              <a:rPr lang="uk-UA" dirty="0" smtClean="0"/>
              <a:t>Фінансові зобов’язання у вигляді “кредитних ліній” до банківських карток зазначаються ЛИШЕ у разі одноразового використання коштів, розмір яких перевищує 50 ПМ</a:t>
            </a:r>
          </a:p>
          <a:p>
            <a:r>
              <a:rPr lang="uk-UA" dirty="0">
                <a:solidFill>
                  <a:schemeClr val="accent4"/>
                </a:solidFill>
              </a:rPr>
              <a:t>📎 </a:t>
            </a:r>
            <a:r>
              <a:rPr lang="uk-UA" dirty="0" smtClean="0"/>
              <a:t>Позика, що перевищує 50 ПМ та отримана у звітному періоді також зазначається у Розділі “Видатки та правочини”</a:t>
            </a:r>
          </a:p>
          <a:p>
            <a:r>
              <a:rPr lang="uk-UA" dirty="0">
                <a:solidFill>
                  <a:schemeClr val="accent4"/>
                </a:solidFill>
              </a:rPr>
              <a:t>📎 </a:t>
            </a:r>
            <a:r>
              <a:rPr lang="uk-UA" dirty="0" smtClean="0"/>
              <a:t>Позичені кошти іншій особі зазначаються в Розділі “Грошові активи”</a:t>
            </a:r>
            <a:endParaRPr lang="uk-UA" sz="2000" b="1" dirty="0" smtClean="0">
              <a:solidFill>
                <a:srgbClr val="0070C0"/>
              </a:solidFill>
            </a:endParaRPr>
          </a:p>
        </p:txBody>
      </p:sp>
      <p:sp>
        <p:nvSpPr>
          <p:cNvPr id="3" name="Номер слайда 2"/>
          <p:cNvSpPr>
            <a:spLocks noGrp="1"/>
          </p:cNvSpPr>
          <p:nvPr>
            <p:ph type="sldNum" sz="quarter" idx="12"/>
          </p:nvPr>
        </p:nvSpPr>
        <p:spPr/>
        <p:txBody>
          <a:bodyPr/>
          <a:lstStyle/>
          <a:p>
            <a:fld id="{765A9685-0731-46A9-96FB-15754FA98242}" type="slidenum">
              <a:rPr lang="uk-UA" smtClean="0"/>
              <a:pPr/>
              <a:t>21</a:t>
            </a:fld>
            <a:endParaRPr lang="uk-UA" dirty="0"/>
          </a:p>
        </p:txBody>
      </p:sp>
    </p:spTree>
    <p:extLst>
      <p:ext uri="{BB962C8B-B14F-4D97-AF65-F5344CB8AC3E}">
        <p14:creationId xmlns:p14="http://schemas.microsoft.com/office/powerpoint/2010/main" val="288492766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2192000" cy="6859735"/>
          </a:xfrm>
          <a:prstGeom prst="rect">
            <a:avLst/>
          </a:prstGeom>
        </p:spPr>
      </p:pic>
      <p:sp>
        <p:nvSpPr>
          <p:cNvPr id="10" name="TextBox 9"/>
          <p:cNvSpPr txBox="1"/>
          <p:nvPr/>
        </p:nvSpPr>
        <p:spPr>
          <a:xfrm>
            <a:off x="2797806" y="1263484"/>
            <a:ext cx="8743029" cy="1938992"/>
          </a:xfrm>
          <a:prstGeom prst="rect">
            <a:avLst/>
          </a:prstGeom>
          <a:noFill/>
        </p:spPr>
        <p:txBody>
          <a:bodyPr wrap="square" rtlCol="0">
            <a:spAutoFit/>
          </a:bodyPr>
          <a:lstStyle/>
          <a:p>
            <a:pPr algn="just"/>
            <a:r>
              <a:rPr lang="uk-UA" sz="2000" b="1" dirty="0">
                <a:solidFill>
                  <a:srgbClr val="0070C0"/>
                </a:solidFill>
              </a:rPr>
              <a:t>У цьому розділі </a:t>
            </a:r>
            <a:r>
              <a:rPr lang="uk-UA" sz="2000" b="1" dirty="0" smtClean="0">
                <a:solidFill>
                  <a:srgbClr val="0070C0"/>
                </a:solidFill>
              </a:rPr>
              <a:t>зазначаються видатки</a:t>
            </a:r>
            <a:r>
              <a:rPr lang="uk-UA" sz="2000" b="1" dirty="0">
                <a:solidFill>
                  <a:srgbClr val="0070C0"/>
                </a:solidFill>
              </a:rPr>
              <a:t>, а також будь-які інші правочини, вчинені у звітному періоді, на підставі яких у суб’єкта декларування виникає або припиняється право власності, володіння чи користування, у тому числі спільної власності, на нерухоме або рухоме майно, нематеріальні та інші активи, а також виникають фінансові зобов’язання, які зазначені у </a:t>
            </a:r>
            <a:r>
              <a:rPr lang="uk-UA" sz="2000" b="1" dirty="0">
                <a:solidFill>
                  <a:srgbClr val="0070C0"/>
                </a:solidFill>
                <a:hlinkClick r:id="rId3"/>
              </a:rPr>
              <a:t>пунктах 2-9</a:t>
            </a:r>
            <a:r>
              <a:rPr lang="uk-UA" sz="2000" b="1" dirty="0">
                <a:solidFill>
                  <a:srgbClr val="0070C0"/>
                </a:solidFill>
              </a:rPr>
              <a:t> частини першої статті 46 Закону України «Про запобігання корупції</a:t>
            </a:r>
            <a:r>
              <a:rPr lang="uk-UA" sz="2000" b="1" dirty="0" smtClean="0">
                <a:solidFill>
                  <a:srgbClr val="0070C0"/>
                </a:solidFill>
              </a:rPr>
              <a:t>»</a:t>
            </a:r>
            <a:endParaRPr lang="uk-UA" sz="2000" b="1" dirty="0">
              <a:solidFill>
                <a:srgbClr val="0070C0"/>
              </a:solidFill>
            </a:endParaRPr>
          </a:p>
        </p:txBody>
      </p:sp>
      <p:sp>
        <p:nvSpPr>
          <p:cNvPr id="4" name="TextBox 3"/>
          <p:cNvSpPr txBox="1"/>
          <p:nvPr/>
        </p:nvSpPr>
        <p:spPr>
          <a:xfrm>
            <a:off x="1516134" y="177484"/>
            <a:ext cx="10168629" cy="1015663"/>
          </a:xfrm>
          <a:prstGeom prst="rect">
            <a:avLst/>
          </a:prstGeom>
          <a:noFill/>
        </p:spPr>
        <p:txBody>
          <a:bodyPr wrap="square" rtlCol="0">
            <a:spAutoFit/>
          </a:bodyPr>
          <a:lstStyle/>
          <a:p>
            <a:r>
              <a:rPr lang="uk-UA" sz="3600" b="1" dirty="0" smtClean="0"/>
              <a:t>Видатки та правочини суб'єкта декларування</a:t>
            </a:r>
          </a:p>
          <a:p>
            <a:r>
              <a:rPr lang="uk-UA" sz="2400" b="1" dirty="0" smtClean="0"/>
              <a:t>(розділ 14 </a:t>
            </a:r>
            <a:r>
              <a:rPr lang="uk-UA" sz="2400" b="1" dirty="0"/>
              <a:t>декларації)</a:t>
            </a:r>
          </a:p>
        </p:txBody>
      </p:sp>
      <p:sp>
        <p:nvSpPr>
          <p:cNvPr id="5" name="Овал 4"/>
          <p:cNvSpPr/>
          <p:nvPr/>
        </p:nvSpPr>
        <p:spPr>
          <a:xfrm>
            <a:off x="1681979" y="1439376"/>
            <a:ext cx="935916" cy="93591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3600" dirty="0" smtClean="0"/>
              <a:t>!</a:t>
            </a:r>
            <a:endParaRPr lang="uk-UA" sz="3600" dirty="0"/>
          </a:p>
        </p:txBody>
      </p:sp>
      <p:sp>
        <p:nvSpPr>
          <p:cNvPr id="6" name="TextBox 5"/>
          <p:cNvSpPr txBox="1"/>
          <p:nvPr/>
        </p:nvSpPr>
        <p:spPr>
          <a:xfrm>
            <a:off x="1632280" y="3340539"/>
            <a:ext cx="9382084" cy="3200876"/>
          </a:xfrm>
          <a:prstGeom prst="rect">
            <a:avLst/>
          </a:prstGeom>
          <a:noFill/>
        </p:spPr>
        <p:txBody>
          <a:bodyPr wrap="square" rtlCol="0">
            <a:spAutoFit/>
          </a:bodyPr>
          <a:lstStyle/>
          <a:p>
            <a:r>
              <a:rPr lang="uk-UA" sz="2200" dirty="0" smtClean="0">
                <a:solidFill>
                  <a:schemeClr val="accent4"/>
                </a:solidFill>
              </a:rPr>
              <a:t>📎</a:t>
            </a:r>
            <a:r>
              <a:rPr lang="uk-UA" dirty="0" smtClean="0"/>
              <a:t>Такі </a:t>
            </a:r>
            <a:r>
              <a:rPr lang="uk-UA" dirty="0"/>
              <a:t>відомості зазначаються у разі, якщо розмір відповідного </a:t>
            </a:r>
            <a:r>
              <a:rPr lang="uk-UA" dirty="0" smtClean="0"/>
              <a:t>видатку чи вартість предмету правочину </a:t>
            </a:r>
            <a:r>
              <a:rPr lang="uk-UA" b="1" dirty="0"/>
              <a:t>перевищує 50 </a:t>
            </a:r>
            <a:r>
              <a:rPr lang="uk-UA" b="1" dirty="0" smtClean="0"/>
              <a:t>ПМ</a:t>
            </a:r>
            <a:r>
              <a:rPr lang="uk-UA" dirty="0" smtClean="0"/>
              <a:t>, </a:t>
            </a:r>
            <a:r>
              <a:rPr lang="uk-UA" dirty="0"/>
              <a:t>встановлених </a:t>
            </a:r>
            <a:r>
              <a:rPr lang="uk-UA" dirty="0" smtClean="0"/>
              <a:t>на </a:t>
            </a:r>
            <a:r>
              <a:rPr lang="uk-UA" dirty="0"/>
              <a:t>1 січня звітного </a:t>
            </a:r>
            <a:r>
              <a:rPr lang="uk-UA" dirty="0" smtClean="0"/>
              <a:t>року </a:t>
            </a:r>
            <a:r>
              <a:rPr lang="uk-UA" dirty="0"/>
              <a:t>(105 100,00 грн)</a:t>
            </a:r>
          </a:p>
          <a:p>
            <a:r>
              <a:rPr lang="uk-UA" dirty="0">
                <a:solidFill>
                  <a:schemeClr val="accent4"/>
                </a:solidFill>
              </a:rPr>
              <a:t>📎 </a:t>
            </a:r>
            <a:r>
              <a:rPr lang="uk-UA" dirty="0" smtClean="0"/>
              <a:t>Зроблені у звітному </a:t>
            </a:r>
            <a:r>
              <a:rPr lang="uk-UA" b="1" dirty="0" smtClean="0"/>
              <a:t>видатки не </a:t>
            </a:r>
            <a:r>
              <a:rPr lang="uk-UA" b="1" dirty="0" err="1" smtClean="0"/>
              <a:t>сумуються</a:t>
            </a:r>
            <a:endParaRPr lang="uk-UA" b="1" dirty="0" smtClean="0"/>
          </a:p>
          <a:p>
            <a:r>
              <a:rPr lang="uk-UA" dirty="0">
                <a:solidFill>
                  <a:schemeClr val="accent4"/>
                </a:solidFill>
              </a:rPr>
              <a:t>📎 </a:t>
            </a:r>
            <a:r>
              <a:rPr lang="uk-UA" dirty="0" smtClean="0"/>
              <a:t>Не має значення чи перебуває відповідний предмет правочину у власності чи іншому праві станом на останній день звітного періоду</a:t>
            </a:r>
          </a:p>
          <a:p>
            <a:r>
              <a:rPr lang="uk-UA" dirty="0">
                <a:solidFill>
                  <a:schemeClr val="accent4"/>
                </a:solidFill>
              </a:rPr>
              <a:t>📎 </a:t>
            </a:r>
            <a:r>
              <a:rPr lang="uk-UA" dirty="0" smtClean="0"/>
              <a:t>Цей розділ </a:t>
            </a:r>
            <a:r>
              <a:rPr lang="uk-UA" b="1" dirty="0" smtClean="0"/>
              <a:t>не заповнюється </a:t>
            </a:r>
            <a:r>
              <a:rPr lang="uk-UA" dirty="0" smtClean="0"/>
              <a:t>у деклараціях претендентів на посади та у разі входження до складу конкурсної чи дисциплінарної комісії</a:t>
            </a:r>
          </a:p>
          <a:p>
            <a:r>
              <a:rPr lang="uk-UA" dirty="0">
                <a:solidFill>
                  <a:schemeClr val="accent4"/>
                </a:solidFill>
              </a:rPr>
              <a:t>📎 </a:t>
            </a:r>
            <a:r>
              <a:rPr lang="uk-UA" dirty="0" smtClean="0"/>
              <a:t>Якщо правочин не спричинив видатку, він зазначається як “Інший правочин” (наприклад, подарована нерухомість, продаж майна, продаж валюти)</a:t>
            </a:r>
          </a:p>
          <a:p>
            <a:r>
              <a:rPr lang="uk-UA" dirty="0">
                <a:solidFill>
                  <a:schemeClr val="accent4"/>
                </a:solidFill>
              </a:rPr>
              <a:t>📎 </a:t>
            </a:r>
            <a:r>
              <a:rPr lang="uk-UA" dirty="0" smtClean="0"/>
              <a:t>Правочини та видатки </a:t>
            </a:r>
            <a:r>
              <a:rPr lang="uk-UA" b="1" dirty="0" smtClean="0"/>
              <a:t>членів сім’ї </a:t>
            </a:r>
            <a:r>
              <a:rPr lang="uk-UA" dirty="0" smtClean="0"/>
              <a:t>не зазначаються</a:t>
            </a:r>
          </a:p>
          <a:p>
            <a:endParaRPr lang="uk-UA" dirty="0"/>
          </a:p>
        </p:txBody>
      </p:sp>
      <p:sp>
        <p:nvSpPr>
          <p:cNvPr id="2" name="Номер слайда 1"/>
          <p:cNvSpPr>
            <a:spLocks noGrp="1"/>
          </p:cNvSpPr>
          <p:nvPr>
            <p:ph type="sldNum" sz="quarter" idx="12"/>
          </p:nvPr>
        </p:nvSpPr>
        <p:spPr/>
        <p:txBody>
          <a:bodyPr/>
          <a:lstStyle/>
          <a:p>
            <a:fld id="{765A9685-0731-46A9-96FB-15754FA98242}" type="slidenum">
              <a:rPr lang="uk-UA" smtClean="0"/>
              <a:pPr/>
              <a:t>22</a:t>
            </a:fld>
            <a:endParaRPr lang="uk-UA" dirty="0"/>
          </a:p>
        </p:txBody>
      </p:sp>
    </p:spTree>
    <p:extLst>
      <p:ext uri="{BB962C8B-B14F-4D97-AF65-F5344CB8AC3E}">
        <p14:creationId xmlns:p14="http://schemas.microsoft.com/office/powerpoint/2010/main" val="310506236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84" y="0"/>
            <a:ext cx="12188916" cy="6858000"/>
          </a:xfrm>
          <a:prstGeom prst="rect">
            <a:avLst/>
          </a:prstGeom>
        </p:spPr>
      </p:pic>
      <p:sp>
        <p:nvSpPr>
          <p:cNvPr id="18" name="TextBox 17"/>
          <p:cNvSpPr txBox="1"/>
          <p:nvPr/>
        </p:nvSpPr>
        <p:spPr>
          <a:xfrm>
            <a:off x="2813059" y="1286073"/>
            <a:ext cx="7948726" cy="1015663"/>
          </a:xfrm>
          <a:prstGeom prst="rect">
            <a:avLst/>
          </a:prstGeom>
          <a:noFill/>
        </p:spPr>
        <p:txBody>
          <a:bodyPr wrap="square" rtlCol="0">
            <a:spAutoFit/>
          </a:bodyPr>
          <a:lstStyle/>
          <a:p>
            <a:pPr algn="just"/>
            <a:r>
              <a:rPr lang="ru-RU" sz="2000" b="1" dirty="0">
                <a:solidFill>
                  <a:srgbClr val="0070C0"/>
                </a:solidFill>
              </a:rPr>
              <a:t>У </a:t>
            </a:r>
            <a:r>
              <a:rPr lang="ru-RU" sz="2000" b="1" dirty="0" err="1">
                <a:solidFill>
                  <a:srgbClr val="0070C0"/>
                </a:solidFill>
              </a:rPr>
              <a:t>цьому</a:t>
            </a:r>
            <a:r>
              <a:rPr lang="ru-RU" sz="2000" b="1" dirty="0">
                <a:solidFill>
                  <a:srgbClr val="0070C0"/>
                </a:solidFill>
              </a:rPr>
              <a:t> </a:t>
            </a:r>
            <a:r>
              <a:rPr lang="ru-RU" sz="2000" b="1" dirty="0" err="1">
                <a:solidFill>
                  <a:srgbClr val="0070C0"/>
                </a:solidFill>
              </a:rPr>
              <a:t>розділі</a:t>
            </a:r>
            <a:r>
              <a:rPr lang="ru-RU" sz="2000" b="1" dirty="0">
                <a:solidFill>
                  <a:srgbClr val="0070C0"/>
                </a:solidFill>
              </a:rPr>
              <a:t> </a:t>
            </a:r>
            <a:r>
              <a:rPr lang="ru-RU" sz="2000" b="1" dirty="0" err="1">
                <a:solidFill>
                  <a:srgbClr val="0070C0"/>
                </a:solidFill>
              </a:rPr>
              <a:t>суб’єкт</a:t>
            </a:r>
            <a:r>
              <a:rPr lang="ru-RU" sz="2000" b="1" dirty="0">
                <a:solidFill>
                  <a:srgbClr val="0070C0"/>
                </a:solidFill>
              </a:rPr>
              <a:t> </a:t>
            </a:r>
            <a:r>
              <a:rPr lang="ru-RU" sz="2000" b="1" dirty="0" err="1">
                <a:solidFill>
                  <a:srgbClr val="0070C0"/>
                </a:solidFill>
              </a:rPr>
              <a:t>декларування</a:t>
            </a:r>
            <a:r>
              <a:rPr lang="ru-RU" sz="2000" b="1" dirty="0">
                <a:solidFill>
                  <a:srgbClr val="0070C0"/>
                </a:solidFill>
              </a:rPr>
              <a:t> повинен </a:t>
            </a:r>
            <a:r>
              <a:rPr lang="ru-RU" sz="2000" b="1" dirty="0" err="1">
                <a:solidFill>
                  <a:srgbClr val="0070C0"/>
                </a:solidFill>
              </a:rPr>
              <a:t>задекларувати</a:t>
            </a:r>
            <a:r>
              <a:rPr lang="ru-RU" sz="2000" b="1" dirty="0">
                <a:solidFill>
                  <a:srgbClr val="0070C0"/>
                </a:solidFill>
              </a:rPr>
              <a:t> </a:t>
            </a:r>
            <a:r>
              <a:rPr lang="ru-RU" sz="2000" b="1" dirty="0" err="1">
                <a:solidFill>
                  <a:srgbClr val="0070C0"/>
                </a:solidFill>
              </a:rPr>
              <a:t>відомості</a:t>
            </a:r>
            <a:r>
              <a:rPr lang="ru-RU" sz="2000" b="1" dirty="0">
                <a:solidFill>
                  <a:srgbClr val="0070C0"/>
                </a:solidFill>
              </a:rPr>
              <a:t> про посаду </a:t>
            </a:r>
            <a:r>
              <a:rPr lang="ru-RU" sz="2000" b="1" dirty="0" err="1">
                <a:solidFill>
                  <a:srgbClr val="0070C0"/>
                </a:solidFill>
              </a:rPr>
              <a:t>чи</a:t>
            </a:r>
            <a:r>
              <a:rPr lang="ru-RU" sz="2000" b="1" dirty="0">
                <a:solidFill>
                  <a:srgbClr val="0070C0"/>
                </a:solidFill>
              </a:rPr>
              <a:t> роботу, </a:t>
            </a:r>
            <a:r>
              <a:rPr lang="ru-RU" sz="2000" b="1" dirty="0" err="1">
                <a:solidFill>
                  <a:srgbClr val="0070C0"/>
                </a:solidFill>
              </a:rPr>
              <a:t>що</a:t>
            </a:r>
            <a:r>
              <a:rPr lang="ru-RU" sz="2000" b="1" dirty="0">
                <a:solidFill>
                  <a:srgbClr val="0070C0"/>
                </a:solidFill>
              </a:rPr>
              <a:t> </a:t>
            </a:r>
            <a:r>
              <a:rPr lang="ru-RU" sz="2000" b="1" dirty="0" err="1">
                <a:solidFill>
                  <a:srgbClr val="0070C0"/>
                </a:solidFill>
              </a:rPr>
              <a:t>виконується</a:t>
            </a:r>
            <a:r>
              <a:rPr lang="ru-RU" sz="2000" b="1" dirty="0">
                <a:solidFill>
                  <a:srgbClr val="0070C0"/>
                </a:solidFill>
              </a:rPr>
              <a:t> </a:t>
            </a:r>
            <a:r>
              <a:rPr lang="ru-RU" sz="2000" b="1" dirty="0" err="1">
                <a:solidFill>
                  <a:srgbClr val="0070C0"/>
                </a:solidFill>
              </a:rPr>
              <a:t>або</a:t>
            </a:r>
            <a:r>
              <a:rPr lang="ru-RU" sz="2000" b="1" dirty="0">
                <a:solidFill>
                  <a:srgbClr val="0070C0"/>
                </a:solidFill>
              </a:rPr>
              <a:t> </a:t>
            </a:r>
            <a:r>
              <a:rPr lang="ru-RU" sz="2000" b="1" dirty="0" err="1">
                <a:solidFill>
                  <a:srgbClr val="0070C0"/>
                </a:solidFill>
              </a:rPr>
              <a:t>виконувалася</a:t>
            </a:r>
            <a:r>
              <a:rPr lang="ru-RU" sz="2000" b="1" dirty="0">
                <a:solidFill>
                  <a:srgbClr val="0070C0"/>
                </a:solidFill>
              </a:rPr>
              <a:t> за </a:t>
            </a:r>
            <a:r>
              <a:rPr lang="ru-RU" sz="2000" b="1" dirty="0" err="1" smtClean="0">
                <a:solidFill>
                  <a:srgbClr val="0070C0"/>
                </a:solidFill>
              </a:rPr>
              <a:t>сумісництвом</a:t>
            </a:r>
            <a:endParaRPr lang="uk-UA" sz="2000" b="1" dirty="0" smtClean="0">
              <a:solidFill>
                <a:srgbClr val="0070C0"/>
              </a:solidFill>
            </a:endParaRPr>
          </a:p>
        </p:txBody>
      </p:sp>
      <p:sp>
        <p:nvSpPr>
          <p:cNvPr id="16" name="TextBox 15"/>
          <p:cNvSpPr txBox="1"/>
          <p:nvPr/>
        </p:nvSpPr>
        <p:spPr>
          <a:xfrm>
            <a:off x="1637817" y="163153"/>
            <a:ext cx="10168629" cy="954107"/>
          </a:xfrm>
          <a:prstGeom prst="rect">
            <a:avLst/>
          </a:prstGeom>
          <a:noFill/>
        </p:spPr>
        <p:txBody>
          <a:bodyPr wrap="square" rtlCol="0">
            <a:spAutoFit/>
          </a:bodyPr>
          <a:lstStyle/>
          <a:p>
            <a:r>
              <a:rPr lang="ru-RU" sz="3600" b="1" dirty="0" smtClean="0"/>
              <a:t>Робота за </a:t>
            </a:r>
            <a:r>
              <a:rPr lang="ru-RU" sz="3600" b="1" dirty="0" err="1" smtClean="0"/>
              <a:t>сумісництвом</a:t>
            </a:r>
            <a:r>
              <a:rPr lang="ru-RU" sz="3600" b="1" dirty="0" smtClean="0"/>
              <a:t> </a:t>
            </a:r>
            <a:r>
              <a:rPr lang="ru-RU" sz="3600" b="1" dirty="0" err="1" smtClean="0"/>
              <a:t>суб’єкта</a:t>
            </a:r>
            <a:r>
              <a:rPr lang="ru-RU" sz="3600" b="1" dirty="0" smtClean="0"/>
              <a:t> </a:t>
            </a:r>
            <a:r>
              <a:rPr lang="ru-RU" sz="3600" b="1" dirty="0" err="1" smtClean="0"/>
              <a:t>декларування</a:t>
            </a:r>
            <a:endParaRPr lang="ru-RU" sz="3600" b="1" dirty="0" smtClean="0"/>
          </a:p>
          <a:p>
            <a:r>
              <a:rPr lang="uk-UA" sz="2000" b="1" dirty="0" smtClean="0"/>
              <a:t>(розділ 15 декларації</a:t>
            </a:r>
            <a:r>
              <a:rPr lang="uk-UA" sz="2000" b="1" dirty="0"/>
              <a:t>)</a:t>
            </a:r>
          </a:p>
        </p:txBody>
      </p:sp>
      <p:sp>
        <p:nvSpPr>
          <p:cNvPr id="5" name="Овал 4"/>
          <p:cNvSpPr/>
          <p:nvPr/>
        </p:nvSpPr>
        <p:spPr>
          <a:xfrm>
            <a:off x="1642331" y="1280413"/>
            <a:ext cx="935916" cy="93591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3600" dirty="0" smtClean="0"/>
              <a:t>!</a:t>
            </a:r>
            <a:endParaRPr lang="uk-UA" sz="3600" dirty="0"/>
          </a:p>
        </p:txBody>
      </p:sp>
      <p:sp>
        <p:nvSpPr>
          <p:cNvPr id="6" name="TextBox 5"/>
          <p:cNvSpPr txBox="1"/>
          <p:nvPr/>
        </p:nvSpPr>
        <p:spPr>
          <a:xfrm>
            <a:off x="1637817" y="2470549"/>
            <a:ext cx="4034321" cy="2554545"/>
          </a:xfrm>
          <a:prstGeom prst="rect">
            <a:avLst/>
          </a:prstGeom>
          <a:noFill/>
        </p:spPr>
        <p:txBody>
          <a:bodyPr wrap="square" rtlCol="0">
            <a:spAutoFit/>
          </a:bodyPr>
          <a:lstStyle/>
          <a:p>
            <a:pPr algn="just"/>
            <a:r>
              <a:rPr lang="uk-UA" sz="2000" dirty="0">
                <a:solidFill>
                  <a:schemeClr val="accent4"/>
                </a:solidFill>
              </a:rPr>
              <a:t>📎 </a:t>
            </a:r>
            <a:r>
              <a:rPr lang="uk-UA" sz="2000" dirty="0" smtClean="0"/>
              <a:t>Робота за сумісництвом </a:t>
            </a:r>
            <a:r>
              <a:rPr lang="uk-UA" sz="2000" b="1" dirty="0" smtClean="0"/>
              <a:t>члена сім’ї не декларується</a:t>
            </a:r>
          </a:p>
          <a:p>
            <a:pPr algn="just"/>
            <a:r>
              <a:rPr lang="uk-UA" sz="2000" dirty="0" smtClean="0">
                <a:solidFill>
                  <a:schemeClr val="accent4"/>
                </a:solidFill>
              </a:rPr>
              <a:t>📎 </a:t>
            </a:r>
            <a:r>
              <a:rPr lang="uk-UA" sz="2000" dirty="0" smtClean="0"/>
              <a:t>Робота за сумісництвом зазначається, якщо її зайняття почалось або продовжувалось у звітному періоді незалежно від тривалості та незалежно від того, чи вона була оплачуваною</a:t>
            </a:r>
          </a:p>
        </p:txBody>
      </p:sp>
      <p:pic>
        <p:nvPicPr>
          <p:cNvPr id="3" name="Рисунок 2"/>
          <p:cNvPicPr>
            <a:picLocks noChangeAspect="1"/>
          </p:cNvPicPr>
          <p:nvPr/>
        </p:nvPicPr>
        <p:blipFill rotWithShape="1">
          <a:blip r:embed="rId3"/>
          <a:srcRect l="22624" t="16772" r="32464" b="24634"/>
          <a:stretch/>
        </p:blipFill>
        <p:spPr>
          <a:xfrm>
            <a:off x="6097542" y="2216329"/>
            <a:ext cx="5843589" cy="428625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Номер слайда 3"/>
          <p:cNvSpPr>
            <a:spLocks noGrp="1"/>
          </p:cNvSpPr>
          <p:nvPr>
            <p:ph type="sldNum" sz="quarter" idx="12"/>
          </p:nvPr>
        </p:nvSpPr>
        <p:spPr/>
        <p:txBody>
          <a:bodyPr/>
          <a:lstStyle/>
          <a:p>
            <a:fld id="{765A9685-0731-46A9-96FB-15754FA98242}" type="slidenum">
              <a:rPr lang="uk-UA" smtClean="0"/>
              <a:pPr/>
              <a:t>23</a:t>
            </a:fld>
            <a:endParaRPr lang="uk-UA" dirty="0"/>
          </a:p>
        </p:txBody>
      </p:sp>
    </p:spTree>
    <p:extLst>
      <p:ext uri="{BB962C8B-B14F-4D97-AF65-F5344CB8AC3E}">
        <p14:creationId xmlns:p14="http://schemas.microsoft.com/office/powerpoint/2010/main" val="54472274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2192000" cy="6859735"/>
          </a:xfrm>
          <a:prstGeom prst="rect">
            <a:avLst/>
          </a:prstGeom>
        </p:spPr>
      </p:pic>
      <p:sp>
        <p:nvSpPr>
          <p:cNvPr id="10" name="TextBox 9"/>
          <p:cNvSpPr txBox="1"/>
          <p:nvPr/>
        </p:nvSpPr>
        <p:spPr>
          <a:xfrm>
            <a:off x="2699333" y="1769923"/>
            <a:ext cx="8743029" cy="1631216"/>
          </a:xfrm>
          <a:prstGeom prst="rect">
            <a:avLst/>
          </a:prstGeom>
          <a:noFill/>
        </p:spPr>
        <p:txBody>
          <a:bodyPr wrap="square" rtlCol="0">
            <a:spAutoFit/>
          </a:bodyPr>
          <a:lstStyle/>
          <a:p>
            <a:pPr algn="just"/>
            <a:r>
              <a:rPr lang="uk-UA" sz="2000" b="1" dirty="0" smtClean="0">
                <a:solidFill>
                  <a:srgbClr val="0070C0"/>
                </a:solidFill>
              </a:rPr>
              <a:t>Відповідно до п. 12 ч. 1 статті 46 Закону, у </a:t>
            </a:r>
            <a:r>
              <a:rPr lang="uk-UA" sz="2000" b="1" dirty="0">
                <a:solidFill>
                  <a:srgbClr val="0070C0"/>
                </a:solidFill>
              </a:rPr>
              <a:t>цьому розділі </a:t>
            </a:r>
            <a:r>
              <a:rPr lang="uk-UA" sz="2000" b="1" dirty="0" smtClean="0">
                <a:solidFill>
                  <a:srgbClr val="0070C0"/>
                </a:solidFill>
              </a:rPr>
              <a:t>зазначаються відомості </a:t>
            </a:r>
            <a:r>
              <a:rPr lang="uk-UA" sz="2000" b="1" dirty="0">
                <a:solidFill>
                  <a:srgbClr val="0070C0"/>
                </a:solidFill>
              </a:rPr>
              <a:t>про входження суб’єкта декларування до керівних, ревізійних чи наглядових органів громадських об’єднань, благодійних організацій, </a:t>
            </a:r>
            <a:r>
              <a:rPr lang="uk-UA" sz="2000" b="1" dirty="0" err="1">
                <a:solidFill>
                  <a:srgbClr val="0070C0"/>
                </a:solidFill>
              </a:rPr>
              <a:t>саморегулівних</a:t>
            </a:r>
            <a:r>
              <a:rPr lang="uk-UA" sz="2000" b="1" dirty="0">
                <a:solidFill>
                  <a:srgbClr val="0070C0"/>
                </a:solidFill>
              </a:rPr>
              <a:t> чи самоврядних професійних об’єднань, членство в таких об’єднаннях (організаціях)</a:t>
            </a:r>
          </a:p>
        </p:txBody>
      </p:sp>
      <p:sp>
        <p:nvSpPr>
          <p:cNvPr id="4" name="TextBox 3"/>
          <p:cNvSpPr txBox="1"/>
          <p:nvPr/>
        </p:nvSpPr>
        <p:spPr>
          <a:xfrm>
            <a:off x="1502066" y="304093"/>
            <a:ext cx="10328863" cy="1446550"/>
          </a:xfrm>
          <a:prstGeom prst="rect">
            <a:avLst/>
          </a:prstGeom>
          <a:noFill/>
        </p:spPr>
        <p:txBody>
          <a:bodyPr wrap="square" rtlCol="0">
            <a:spAutoFit/>
          </a:bodyPr>
          <a:lstStyle/>
          <a:p>
            <a:r>
              <a:rPr lang="ru-RU" sz="3200" b="1" dirty="0" smtClean="0"/>
              <a:t>Членство </a:t>
            </a:r>
            <a:r>
              <a:rPr lang="ru-RU" sz="3200" b="1" dirty="0" err="1" smtClean="0"/>
              <a:t>суб’єкта</a:t>
            </a:r>
            <a:r>
              <a:rPr lang="ru-RU" sz="3200" b="1" dirty="0" smtClean="0"/>
              <a:t> </a:t>
            </a:r>
            <a:r>
              <a:rPr lang="ru-RU" sz="3200" b="1" dirty="0" err="1" smtClean="0"/>
              <a:t>декларування</a:t>
            </a:r>
            <a:r>
              <a:rPr lang="ru-RU" sz="3200" b="1" dirty="0" smtClean="0"/>
              <a:t> в </a:t>
            </a:r>
            <a:r>
              <a:rPr lang="ru-RU" sz="3200" b="1" dirty="0" err="1" smtClean="0"/>
              <a:t>організаціях</a:t>
            </a:r>
            <a:r>
              <a:rPr lang="ru-RU" sz="3200" b="1" dirty="0" smtClean="0"/>
              <a:t> та </a:t>
            </a:r>
            <a:r>
              <a:rPr lang="ru-RU" sz="3200" b="1" dirty="0" err="1" smtClean="0"/>
              <a:t>їх</a:t>
            </a:r>
            <a:r>
              <a:rPr lang="ru-RU" sz="3200" b="1" dirty="0" smtClean="0"/>
              <a:t> органах</a:t>
            </a:r>
            <a:endParaRPr lang="ru-RU" sz="3200" b="1" cap="all" dirty="0"/>
          </a:p>
          <a:p>
            <a:r>
              <a:rPr lang="uk-UA" sz="2400" b="1" dirty="0" smtClean="0"/>
              <a:t>(розділ 16 </a:t>
            </a:r>
            <a:r>
              <a:rPr lang="uk-UA" sz="2400" b="1" dirty="0"/>
              <a:t>декларації)</a:t>
            </a:r>
          </a:p>
        </p:txBody>
      </p:sp>
      <p:sp>
        <p:nvSpPr>
          <p:cNvPr id="5" name="Овал 4"/>
          <p:cNvSpPr/>
          <p:nvPr/>
        </p:nvSpPr>
        <p:spPr>
          <a:xfrm>
            <a:off x="1653843" y="1917677"/>
            <a:ext cx="935916" cy="93591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3600" dirty="0" smtClean="0"/>
              <a:t>!</a:t>
            </a:r>
            <a:endParaRPr lang="uk-UA" sz="3600" dirty="0"/>
          </a:p>
        </p:txBody>
      </p:sp>
      <p:sp>
        <p:nvSpPr>
          <p:cNvPr id="7" name="TextBox 6"/>
          <p:cNvSpPr txBox="1"/>
          <p:nvPr/>
        </p:nvSpPr>
        <p:spPr>
          <a:xfrm>
            <a:off x="1653843" y="3568173"/>
            <a:ext cx="8743029" cy="2585323"/>
          </a:xfrm>
          <a:prstGeom prst="rect">
            <a:avLst/>
          </a:prstGeom>
          <a:noFill/>
        </p:spPr>
        <p:txBody>
          <a:bodyPr wrap="square" rtlCol="0">
            <a:spAutoFit/>
          </a:bodyPr>
          <a:lstStyle/>
          <a:p>
            <a:pPr algn="just"/>
            <a:r>
              <a:rPr lang="uk-UA" dirty="0" smtClean="0">
                <a:solidFill>
                  <a:schemeClr val="accent4"/>
                </a:solidFill>
              </a:rPr>
              <a:t>📎</a:t>
            </a:r>
            <a:r>
              <a:rPr lang="uk-UA" dirty="0" smtClean="0"/>
              <a:t> </a:t>
            </a:r>
            <a:r>
              <a:rPr lang="uk-UA" b="1" dirty="0" smtClean="0"/>
              <a:t>Не зазначається </a:t>
            </a:r>
            <a:r>
              <a:rPr lang="uk-UA" dirty="0" smtClean="0"/>
              <a:t>членство у: політичних партіях, релігійних організаціях, професійних спілках, ОСББ, асоціації ОМС, об’єднаннях юридичних осіб приватного права, які не є громадськими об’єднаннями, органах суддівського, прокурорського самоврядування</a:t>
            </a:r>
          </a:p>
          <a:p>
            <a:pPr algn="just"/>
            <a:r>
              <a:rPr lang="uk-UA" dirty="0" smtClean="0">
                <a:solidFill>
                  <a:schemeClr val="accent4"/>
                </a:solidFill>
              </a:rPr>
              <a:t>📎</a:t>
            </a:r>
            <a:r>
              <a:rPr lang="uk-UA" dirty="0" smtClean="0"/>
              <a:t> Якщо </a:t>
            </a:r>
            <a:r>
              <a:rPr lang="uk-UA" dirty="0"/>
              <a:t>с</a:t>
            </a:r>
            <a:r>
              <a:rPr lang="uk-UA" dirty="0" smtClean="0"/>
              <a:t>таном на останній день звітного періоду суб’єкт не входить до складу керівних органів, але входив упродовж звітного року, інформацію зазначати НЕ потрібно</a:t>
            </a:r>
          </a:p>
          <a:p>
            <a:pPr algn="just"/>
            <a:r>
              <a:rPr lang="uk-UA" dirty="0" smtClean="0">
                <a:solidFill>
                  <a:schemeClr val="accent4"/>
                </a:solidFill>
              </a:rPr>
              <a:t>📎</a:t>
            </a:r>
            <a:r>
              <a:rPr lang="uk-UA" dirty="0" smtClean="0"/>
              <a:t> Якщо суб’єкт є засновником, але не є членом об’єднання – інформація НЕ зазначається</a:t>
            </a:r>
            <a:endParaRPr lang="uk-UA" dirty="0"/>
          </a:p>
        </p:txBody>
      </p:sp>
      <p:sp>
        <p:nvSpPr>
          <p:cNvPr id="2" name="Номер слайда 1"/>
          <p:cNvSpPr>
            <a:spLocks noGrp="1"/>
          </p:cNvSpPr>
          <p:nvPr>
            <p:ph type="sldNum" sz="quarter" idx="12"/>
          </p:nvPr>
        </p:nvSpPr>
        <p:spPr/>
        <p:txBody>
          <a:bodyPr/>
          <a:lstStyle/>
          <a:p>
            <a:fld id="{765A9685-0731-46A9-96FB-15754FA98242}" type="slidenum">
              <a:rPr lang="uk-UA" smtClean="0"/>
              <a:pPr/>
              <a:t>24</a:t>
            </a:fld>
            <a:endParaRPr lang="uk-UA" dirty="0"/>
          </a:p>
        </p:txBody>
      </p:sp>
    </p:spTree>
    <p:extLst>
      <p:ext uri="{BB962C8B-B14F-4D97-AF65-F5344CB8AC3E}">
        <p14:creationId xmlns:p14="http://schemas.microsoft.com/office/powerpoint/2010/main" val="234697945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88916" cy="6858000"/>
          </a:xfrm>
          <a:prstGeom prst="rect">
            <a:avLst/>
          </a:prstGeom>
        </p:spPr>
      </p:pic>
      <p:sp>
        <p:nvSpPr>
          <p:cNvPr id="16" name="TextBox 15"/>
          <p:cNvSpPr txBox="1"/>
          <p:nvPr/>
        </p:nvSpPr>
        <p:spPr>
          <a:xfrm>
            <a:off x="1676285" y="248722"/>
            <a:ext cx="10168629" cy="646331"/>
          </a:xfrm>
          <a:prstGeom prst="rect">
            <a:avLst/>
          </a:prstGeom>
          <a:noFill/>
        </p:spPr>
        <p:txBody>
          <a:bodyPr wrap="square" rtlCol="0">
            <a:spAutoFit/>
          </a:bodyPr>
          <a:lstStyle/>
          <a:p>
            <a:r>
              <a:rPr lang="uk-UA" sz="3600" b="1" dirty="0" smtClean="0"/>
              <a:t>Подання виправленої декларації</a:t>
            </a:r>
            <a:endParaRPr lang="uk-UA" sz="2000" b="1" dirty="0"/>
          </a:p>
        </p:txBody>
      </p:sp>
      <p:sp>
        <p:nvSpPr>
          <p:cNvPr id="5" name="TextBox 4"/>
          <p:cNvSpPr txBox="1"/>
          <p:nvPr/>
        </p:nvSpPr>
        <p:spPr>
          <a:xfrm>
            <a:off x="2997134" y="895053"/>
            <a:ext cx="7106195" cy="1200329"/>
          </a:xfrm>
          <a:prstGeom prst="rect">
            <a:avLst/>
          </a:prstGeom>
          <a:noFill/>
        </p:spPr>
        <p:txBody>
          <a:bodyPr wrap="square" rtlCol="0">
            <a:spAutoFit/>
          </a:bodyPr>
          <a:lstStyle/>
          <a:p>
            <a:pPr fontAlgn="base"/>
            <a:r>
              <a:rPr lang="uk-UA" sz="2000" dirty="0" smtClean="0">
                <a:solidFill>
                  <a:schemeClr val="accent5"/>
                </a:solidFill>
              </a:rPr>
              <a:t>ч</a:t>
            </a:r>
            <a:r>
              <a:rPr lang="uk-UA" sz="2000" dirty="0">
                <a:solidFill>
                  <a:schemeClr val="accent5"/>
                </a:solidFill>
              </a:rPr>
              <a:t>. 4 ст. 45 Закону </a:t>
            </a:r>
            <a:r>
              <a:rPr lang="uk-UA" sz="2000" dirty="0" smtClean="0"/>
              <a:t>встановлено, </a:t>
            </a:r>
            <a:r>
              <a:rPr lang="uk-UA" sz="2000" dirty="0"/>
              <a:t>що </a:t>
            </a:r>
            <a:r>
              <a:rPr lang="uk-UA" sz="2400" dirty="0"/>
              <a:t>декларант </a:t>
            </a:r>
            <a:r>
              <a:rPr lang="uk-UA" sz="2400" b="1" dirty="0"/>
              <a:t>протягом семи днів</a:t>
            </a:r>
            <a:r>
              <a:rPr lang="uk-UA" sz="2000" dirty="0"/>
              <a:t> після подання декларації має право подати виправлену </a:t>
            </a:r>
            <a:r>
              <a:rPr lang="uk-UA" sz="2000" dirty="0" smtClean="0"/>
              <a:t>декларацію, але </a:t>
            </a:r>
            <a:r>
              <a:rPr lang="uk-UA" sz="2400" b="1" dirty="0"/>
              <a:t>не більше трьох </a:t>
            </a:r>
            <a:r>
              <a:rPr lang="uk-UA" sz="2400" b="1" dirty="0" smtClean="0"/>
              <a:t>разів</a:t>
            </a:r>
          </a:p>
        </p:txBody>
      </p:sp>
      <p:sp>
        <p:nvSpPr>
          <p:cNvPr id="6" name="Овал 5"/>
          <p:cNvSpPr/>
          <p:nvPr/>
        </p:nvSpPr>
        <p:spPr>
          <a:xfrm>
            <a:off x="1502485" y="1027259"/>
            <a:ext cx="935916" cy="93591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3600" dirty="0" smtClean="0"/>
              <a:t>!</a:t>
            </a:r>
            <a:endParaRPr lang="uk-UA" sz="3600" dirty="0"/>
          </a:p>
        </p:txBody>
      </p:sp>
      <p:sp>
        <p:nvSpPr>
          <p:cNvPr id="7" name="TextBox 6"/>
          <p:cNvSpPr txBox="1"/>
          <p:nvPr/>
        </p:nvSpPr>
        <p:spPr>
          <a:xfrm>
            <a:off x="1676284" y="2228671"/>
            <a:ext cx="10168629" cy="1077218"/>
          </a:xfrm>
          <a:prstGeom prst="rect">
            <a:avLst/>
          </a:prstGeom>
          <a:noFill/>
        </p:spPr>
        <p:txBody>
          <a:bodyPr wrap="square" rtlCol="0">
            <a:spAutoFit/>
          </a:bodyPr>
          <a:lstStyle/>
          <a:p>
            <a:r>
              <a:rPr lang="uk-UA" sz="3200" b="1" dirty="0" smtClean="0"/>
              <a:t>Щодо округлення кількісних та вартісних відомостей у декларації</a:t>
            </a:r>
            <a:endParaRPr lang="uk-UA" sz="3200" b="1" dirty="0"/>
          </a:p>
        </p:txBody>
      </p:sp>
      <p:sp>
        <p:nvSpPr>
          <p:cNvPr id="8" name="TextBox 7"/>
          <p:cNvSpPr txBox="1"/>
          <p:nvPr/>
        </p:nvSpPr>
        <p:spPr>
          <a:xfrm>
            <a:off x="2542926" y="3319972"/>
            <a:ext cx="8097365" cy="3139321"/>
          </a:xfrm>
          <a:prstGeom prst="rect">
            <a:avLst/>
          </a:prstGeom>
          <a:noFill/>
        </p:spPr>
        <p:txBody>
          <a:bodyPr wrap="square" rtlCol="0">
            <a:spAutoFit/>
          </a:bodyPr>
          <a:lstStyle/>
          <a:p>
            <a:pPr fontAlgn="base"/>
            <a:r>
              <a:rPr lang="uk-UA" b="1" dirty="0"/>
              <a:t>Не </a:t>
            </a:r>
            <a:r>
              <a:rPr lang="uk-UA" b="1" dirty="0" smtClean="0"/>
              <a:t>округлюються:</a:t>
            </a:r>
            <a:r>
              <a:rPr lang="uk-UA" sz="2000" dirty="0"/>
              <a:t/>
            </a:r>
            <a:br>
              <a:rPr lang="uk-UA" sz="2000" dirty="0"/>
            </a:br>
            <a:r>
              <a:rPr lang="uk-UA" dirty="0"/>
              <a:t>площі об’єктів </a:t>
            </a:r>
            <a:r>
              <a:rPr lang="uk-UA" dirty="0" smtClean="0"/>
              <a:t>нерухомості; номінальної </a:t>
            </a:r>
            <a:r>
              <a:rPr lang="uk-UA" dirty="0"/>
              <a:t>вартості цінних </a:t>
            </a:r>
            <a:r>
              <a:rPr lang="uk-UA" dirty="0" smtClean="0"/>
              <a:t>паперів;</a:t>
            </a:r>
            <a:r>
              <a:rPr lang="uk-UA" sz="2000" dirty="0"/>
              <a:t/>
            </a:r>
            <a:br>
              <a:rPr lang="uk-UA" sz="2000" dirty="0"/>
            </a:br>
            <a:r>
              <a:rPr lang="uk-UA" dirty="0"/>
              <a:t>вартості у грошовому вираженні і відсотка від загального капіталу в розділі 8 «Корпоративні права</a:t>
            </a:r>
            <a:r>
              <a:rPr lang="uk-UA" dirty="0" smtClean="0"/>
              <a:t>»; кількості </a:t>
            </a:r>
            <a:r>
              <a:rPr lang="uk-UA" dirty="0" err="1" smtClean="0"/>
              <a:t>криптовалюти</a:t>
            </a:r>
            <a:endParaRPr lang="uk-UA" dirty="0" smtClean="0"/>
          </a:p>
          <a:p>
            <a:pPr fontAlgn="base"/>
            <a:r>
              <a:rPr lang="uk-UA" b="1" dirty="0" smtClean="0"/>
              <a:t>Округлюються </a:t>
            </a:r>
            <a:r>
              <a:rPr lang="uk-UA" b="1" dirty="0"/>
              <a:t>(відповідно до математичних правил округлення) до </a:t>
            </a:r>
            <a:r>
              <a:rPr lang="uk-UA" b="1" dirty="0" smtClean="0"/>
              <a:t>одиниці</a:t>
            </a:r>
            <a:r>
              <a:rPr lang="uk-UA" dirty="0" smtClean="0"/>
              <a:t>: </a:t>
            </a:r>
            <a:r>
              <a:rPr lang="uk-UA" sz="2400" dirty="0"/>
              <a:t/>
            </a:r>
            <a:br>
              <a:rPr lang="uk-UA" sz="2400" dirty="0"/>
            </a:br>
            <a:r>
              <a:rPr lang="uk-UA" dirty="0"/>
              <a:t>вартості </a:t>
            </a:r>
            <a:r>
              <a:rPr lang="uk-UA" dirty="0" err="1" smtClean="0"/>
              <a:t>криптовалюти</a:t>
            </a:r>
            <a:r>
              <a:rPr lang="uk-UA" dirty="0" smtClean="0"/>
              <a:t> </a:t>
            </a:r>
            <a:r>
              <a:rPr lang="uk-UA" dirty="0"/>
              <a:t>та інших </a:t>
            </a:r>
            <a:r>
              <a:rPr lang="uk-UA" dirty="0" smtClean="0"/>
              <a:t>об’єктів в </a:t>
            </a:r>
            <a:r>
              <a:rPr lang="uk-UA" dirty="0"/>
              <a:t>розділі 10 «Нематеріальні активи»;</a:t>
            </a:r>
            <a:r>
              <a:rPr lang="uk-UA" sz="2400" dirty="0"/>
              <a:t/>
            </a:r>
            <a:br>
              <a:rPr lang="uk-UA" sz="2400" dirty="0"/>
            </a:br>
            <a:r>
              <a:rPr lang="uk-UA" dirty="0"/>
              <a:t>вартості об’єктів </a:t>
            </a:r>
            <a:r>
              <a:rPr lang="uk-UA" dirty="0" smtClean="0"/>
              <a:t>декларування у </a:t>
            </a:r>
            <a:r>
              <a:rPr lang="uk-UA" dirty="0"/>
              <a:t>розділах 3 «Об’єкти нерухомості», 5 «Цінне рухоме майно (крім транспортних засобів)», 6 «Цінне рухоме майно – транспортні засоби</a:t>
            </a:r>
            <a:r>
              <a:rPr lang="uk-UA" dirty="0" smtClean="0"/>
              <a:t>»; грошових </a:t>
            </a:r>
            <a:r>
              <a:rPr lang="uk-UA" dirty="0"/>
              <a:t>показників у розділах 11 «Доходи, у тому числі подарунки», 12 «Грошові активи», 13 «Фінансові зобов’язання» та 14 «Видатки та правочини суб’єкта декларування</a:t>
            </a:r>
            <a:r>
              <a:rPr lang="uk-UA" dirty="0" smtClean="0"/>
              <a:t>»</a:t>
            </a:r>
            <a:endParaRPr lang="uk-UA" sz="2400" b="1" dirty="0" smtClean="0"/>
          </a:p>
        </p:txBody>
      </p:sp>
      <p:sp>
        <p:nvSpPr>
          <p:cNvPr id="9" name="Овал 8"/>
          <p:cNvSpPr/>
          <p:nvPr/>
        </p:nvSpPr>
        <p:spPr>
          <a:xfrm>
            <a:off x="1502485" y="4387889"/>
            <a:ext cx="935916" cy="93591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3600" dirty="0" smtClean="0"/>
              <a:t>!</a:t>
            </a:r>
            <a:endParaRPr lang="uk-UA" sz="3600" dirty="0"/>
          </a:p>
        </p:txBody>
      </p:sp>
      <p:sp>
        <p:nvSpPr>
          <p:cNvPr id="3" name="Номер слайда 2"/>
          <p:cNvSpPr>
            <a:spLocks noGrp="1"/>
          </p:cNvSpPr>
          <p:nvPr>
            <p:ph type="sldNum" sz="quarter" idx="12"/>
          </p:nvPr>
        </p:nvSpPr>
        <p:spPr/>
        <p:txBody>
          <a:bodyPr/>
          <a:lstStyle/>
          <a:p>
            <a:fld id="{765A9685-0731-46A9-96FB-15754FA98242}" type="slidenum">
              <a:rPr lang="uk-UA" smtClean="0"/>
              <a:pPr/>
              <a:t>25</a:t>
            </a:fld>
            <a:endParaRPr lang="uk-UA" dirty="0"/>
          </a:p>
        </p:txBody>
      </p:sp>
    </p:spTree>
    <p:extLst>
      <p:ext uri="{BB962C8B-B14F-4D97-AF65-F5344CB8AC3E}">
        <p14:creationId xmlns:p14="http://schemas.microsoft.com/office/powerpoint/2010/main" val="186306751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217"/>
          </a:xfrm>
          <a:prstGeom prst="rect">
            <a:avLst/>
          </a:prstGeom>
        </p:spPr>
      </p:pic>
      <p:sp>
        <p:nvSpPr>
          <p:cNvPr id="14" name="TextBox 13"/>
          <p:cNvSpPr txBox="1"/>
          <p:nvPr/>
        </p:nvSpPr>
        <p:spPr>
          <a:xfrm>
            <a:off x="3200400" y="1301150"/>
            <a:ext cx="7471955" cy="2369880"/>
          </a:xfrm>
          <a:prstGeom prst="rect">
            <a:avLst/>
          </a:prstGeom>
          <a:noFill/>
        </p:spPr>
        <p:txBody>
          <a:bodyPr wrap="square" rtlCol="0">
            <a:spAutoFit/>
          </a:bodyPr>
          <a:lstStyle/>
          <a:p>
            <a:r>
              <a:rPr lang="uk-UA" sz="2000" dirty="0" smtClean="0">
                <a:solidFill>
                  <a:schemeClr val="accent4"/>
                </a:solidFill>
              </a:rPr>
              <a:t>📎</a:t>
            </a:r>
            <a:r>
              <a:rPr lang="uk-UA" sz="2000" dirty="0" smtClean="0"/>
              <a:t> </a:t>
            </a:r>
            <a:r>
              <a:rPr lang="uk-UA" sz="2000" dirty="0"/>
              <a:t>Відповідно до ч. 4 ст. 52 Закону </a:t>
            </a:r>
            <a:r>
              <a:rPr lang="uk-UA" sz="2000" dirty="0" smtClean="0"/>
              <a:t>повідомлення про суттєві зміни у майновому стані подають </a:t>
            </a:r>
            <a:r>
              <a:rPr lang="uk-UA" sz="2800" b="1" dirty="0" smtClean="0"/>
              <a:t>лише</a:t>
            </a:r>
            <a:r>
              <a:rPr lang="uk-UA" sz="2000" dirty="0" smtClean="0"/>
              <a:t> службові особи, які  займають </a:t>
            </a:r>
            <a:r>
              <a:rPr lang="uk-UA" sz="2000" b="1" dirty="0" smtClean="0"/>
              <a:t>відповідальне та особливо відповідальне становище </a:t>
            </a:r>
            <a:r>
              <a:rPr lang="uk-UA" sz="2000" dirty="0" smtClean="0"/>
              <a:t>(перелік таких осіб зазначено у примітці до </a:t>
            </a:r>
            <a:r>
              <a:rPr lang="uk-UA" dirty="0" smtClean="0"/>
              <a:t>ст. 51</a:t>
            </a:r>
            <a:r>
              <a:rPr lang="uk-UA" baseline="30000" dirty="0" smtClean="0"/>
              <a:t>3</a:t>
            </a:r>
            <a:r>
              <a:rPr lang="uk-UA" dirty="0" smtClean="0"/>
              <a:t>)</a:t>
            </a:r>
            <a:r>
              <a:rPr lang="uk-UA" sz="2000" dirty="0" smtClean="0"/>
              <a:t>, або ж посади з </a:t>
            </a:r>
            <a:r>
              <a:rPr lang="uk-UA" sz="2000" b="1" dirty="0" smtClean="0"/>
              <a:t>високим рівнем корупційних ризиків </a:t>
            </a:r>
            <a:r>
              <a:rPr lang="uk-UA" sz="2000" dirty="0" smtClean="0"/>
              <a:t>(перелік посад затверджено  Рішенням</a:t>
            </a:r>
            <a:r>
              <a:rPr lang="ru-RU" sz="2000" dirty="0" smtClean="0"/>
              <a:t> НАЗК </a:t>
            </a:r>
            <a:r>
              <a:rPr lang="uk-UA" sz="2000" dirty="0" smtClean="0"/>
              <a:t>від</a:t>
            </a:r>
            <a:r>
              <a:rPr lang="ru-RU" sz="2000" dirty="0" smtClean="0"/>
              <a:t> 17.06.2016  </a:t>
            </a:r>
            <a:r>
              <a:rPr lang="ru-RU" sz="2000" dirty="0"/>
              <a:t>№ </a:t>
            </a:r>
            <a:r>
              <a:rPr lang="ru-RU" sz="2000" dirty="0" smtClean="0"/>
              <a:t>2)</a:t>
            </a:r>
            <a:endParaRPr lang="ru-RU" sz="2000" dirty="0"/>
          </a:p>
          <a:p>
            <a:endParaRPr lang="ru-RU" sz="2000" dirty="0"/>
          </a:p>
        </p:txBody>
      </p:sp>
      <p:sp>
        <p:nvSpPr>
          <p:cNvPr id="5" name="TextBox 4"/>
          <p:cNvSpPr txBox="1"/>
          <p:nvPr/>
        </p:nvSpPr>
        <p:spPr>
          <a:xfrm>
            <a:off x="1679381" y="438552"/>
            <a:ext cx="10168629" cy="646331"/>
          </a:xfrm>
          <a:prstGeom prst="rect">
            <a:avLst/>
          </a:prstGeom>
          <a:noFill/>
        </p:spPr>
        <p:txBody>
          <a:bodyPr wrap="square" rtlCol="0">
            <a:spAutoFit/>
          </a:bodyPr>
          <a:lstStyle/>
          <a:p>
            <a:r>
              <a:rPr lang="uk-UA" sz="3600" b="1" dirty="0" smtClean="0"/>
              <a:t>Повідомлення про суттєві зміни</a:t>
            </a:r>
            <a:endParaRPr lang="uk-UA" sz="2000" b="1" dirty="0"/>
          </a:p>
        </p:txBody>
      </p:sp>
      <p:sp>
        <p:nvSpPr>
          <p:cNvPr id="6" name="Овал 5"/>
          <p:cNvSpPr/>
          <p:nvPr/>
        </p:nvSpPr>
        <p:spPr>
          <a:xfrm>
            <a:off x="2111829" y="1301150"/>
            <a:ext cx="935916" cy="93591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3600" dirty="0" smtClean="0"/>
              <a:t>!</a:t>
            </a:r>
            <a:endParaRPr lang="uk-UA" sz="3600" dirty="0"/>
          </a:p>
        </p:txBody>
      </p:sp>
      <p:sp>
        <p:nvSpPr>
          <p:cNvPr id="7" name="TextBox 6"/>
          <p:cNvSpPr txBox="1"/>
          <p:nvPr/>
        </p:nvSpPr>
        <p:spPr>
          <a:xfrm>
            <a:off x="1850572" y="4042613"/>
            <a:ext cx="8490856" cy="1938992"/>
          </a:xfrm>
          <a:prstGeom prst="rect">
            <a:avLst/>
          </a:prstGeom>
          <a:noFill/>
        </p:spPr>
        <p:txBody>
          <a:bodyPr wrap="square" rtlCol="0">
            <a:spAutoFit/>
          </a:bodyPr>
          <a:lstStyle/>
          <a:p>
            <a:r>
              <a:rPr lang="uk-UA" sz="2000" b="1" dirty="0">
                <a:solidFill>
                  <a:schemeClr val="accent4"/>
                </a:solidFill>
              </a:rPr>
              <a:t>АЛЕ! </a:t>
            </a:r>
            <a:r>
              <a:rPr lang="uk-UA" sz="2000" dirty="0" smtClean="0"/>
              <a:t> Усі суб’єкти декларування у 10-денний термін мають письмово повідомити Національне агентство </a:t>
            </a:r>
            <a:r>
              <a:rPr lang="uk-UA" sz="2000" b="1" dirty="0" smtClean="0"/>
              <a:t>про відкриття ними або членами їхньої сім’ї валютного рахунка за кордоном </a:t>
            </a:r>
            <a:r>
              <a:rPr lang="uk-UA" sz="2000" dirty="0" smtClean="0"/>
              <a:t>(ч. 1 ст. 52 Закону)</a:t>
            </a:r>
          </a:p>
          <a:p>
            <a:endParaRPr lang="uk-UA" sz="2000" i="1" dirty="0" smtClean="0"/>
          </a:p>
          <a:p>
            <a:r>
              <a:rPr lang="uk-UA" sz="2000" i="1" dirty="0" smtClean="0"/>
              <a:t>Такі обставини виникають, зокрема, при вступі неповнолітніх членів сім’ї суб’єктів декларування до навчальних закладів за межами України. </a:t>
            </a:r>
            <a:endParaRPr lang="uk-UA" sz="2000" i="1" dirty="0">
              <a:solidFill>
                <a:srgbClr val="FF0000"/>
              </a:solidFill>
            </a:endParaRPr>
          </a:p>
        </p:txBody>
      </p:sp>
      <p:sp>
        <p:nvSpPr>
          <p:cNvPr id="2" name="Номер слайда 1"/>
          <p:cNvSpPr>
            <a:spLocks noGrp="1"/>
          </p:cNvSpPr>
          <p:nvPr>
            <p:ph type="sldNum" sz="quarter" idx="12"/>
          </p:nvPr>
        </p:nvSpPr>
        <p:spPr/>
        <p:txBody>
          <a:bodyPr/>
          <a:lstStyle/>
          <a:p>
            <a:fld id="{765A9685-0731-46A9-96FB-15754FA98242}" type="slidenum">
              <a:rPr lang="uk-UA" smtClean="0"/>
              <a:pPr/>
              <a:t>26</a:t>
            </a:fld>
            <a:endParaRPr lang="uk-UA" dirty="0"/>
          </a:p>
        </p:txBody>
      </p:sp>
    </p:spTree>
    <p:extLst>
      <p:ext uri="{BB962C8B-B14F-4D97-AF65-F5344CB8AC3E}">
        <p14:creationId xmlns:p14="http://schemas.microsoft.com/office/powerpoint/2010/main" val="112263438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17"/>
            <a:ext cx="12192000" cy="6858217"/>
          </a:xfrm>
          <a:prstGeom prst="rect">
            <a:avLst/>
          </a:prstGeom>
        </p:spPr>
      </p:pic>
      <p:sp>
        <p:nvSpPr>
          <p:cNvPr id="2" name="Заголовок 1"/>
          <p:cNvSpPr>
            <a:spLocks noGrp="1"/>
          </p:cNvSpPr>
          <p:nvPr>
            <p:ph type="title"/>
          </p:nvPr>
        </p:nvSpPr>
        <p:spPr>
          <a:xfrm>
            <a:off x="1558636" y="229612"/>
            <a:ext cx="10190020" cy="1009142"/>
          </a:xfrm>
        </p:spPr>
        <p:txBody>
          <a:bodyPr>
            <a:noAutofit/>
          </a:bodyPr>
          <a:lstStyle/>
          <a:p>
            <a:pPr>
              <a:lnSpc>
                <a:spcPct val="100000"/>
              </a:lnSpc>
            </a:pPr>
            <a:r>
              <a:rPr lang="uk-UA" sz="2800" b="1" dirty="0" smtClean="0">
                <a:latin typeface="+mn-lt"/>
                <a:ea typeface="+mn-ea"/>
                <a:cs typeface="+mn-cs"/>
              </a:rPr>
              <a:t/>
            </a:r>
            <a:br>
              <a:rPr lang="uk-UA" sz="2800" b="1" dirty="0" smtClean="0">
                <a:latin typeface="+mn-lt"/>
                <a:ea typeface="+mn-ea"/>
                <a:cs typeface="+mn-cs"/>
              </a:rPr>
            </a:br>
            <a:r>
              <a:rPr lang="uk-UA" sz="3200" b="1" dirty="0">
                <a:latin typeface="+mn-lt"/>
                <a:ea typeface="+mn-ea"/>
                <a:cs typeface="+mn-cs"/>
              </a:rPr>
              <a:t>ТОП помилок при заповненні декларації </a:t>
            </a:r>
            <a:r>
              <a:rPr lang="uk-UA" sz="2000" b="1" dirty="0" smtClean="0"/>
              <a:t/>
            </a:r>
            <a:br>
              <a:rPr lang="uk-UA" sz="2000" b="1" dirty="0" smtClean="0"/>
            </a:br>
            <a:r>
              <a:rPr lang="uk-UA" sz="2000" b="1" dirty="0" smtClean="0">
                <a:solidFill>
                  <a:srgbClr val="0070C0"/>
                </a:solidFill>
                <a:latin typeface="+mn-lt"/>
              </a:rPr>
              <a:t>Аби </a:t>
            </a:r>
            <a:r>
              <a:rPr lang="uk-UA" sz="2000" b="1" dirty="0">
                <a:solidFill>
                  <a:srgbClr val="0070C0"/>
                </a:solidFill>
                <a:latin typeface="+mn-lt"/>
              </a:rPr>
              <a:t>ви точно могли уникнути таких помилок у декларації, які можуть стати причиною притягнення до відповідальності, розповідаємо про найбільш розповсюджені з них</a:t>
            </a:r>
            <a:r>
              <a:rPr lang="uk-UA" sz="2800" b="1" dirty="0">
                <a:solidFill>
                  <a:srgbClr val="0070C0"/>
                </a:solidFill>
              </a:rPr>
              <a:t/>
            </a:r>
            <a:br>
              <a:rPr lang="uk-UA" sz="2800" b="1" dirty="0">
                <a:solidFill>
                  <a:srgbClr val="0070C0"/>
                </a:solidFill>
              </a:rPr>
            </a:br>
            <a:endParaRPr lang="uk-UA" sz="2800" b="1" dirty="0">
              <a:latin typeface="+mn-lt"/>
              <a:ea typeface="+mn-ea"/>
              <a:cs typeface="+mn-cs"/>
            </a:endParaRPr>
          </a:p>
        </p:txBody>
      </p:sp>
      <p:sp>
        <p:nvSpPr>
          <p:cNvPr id="3" name="Объект 2"/>
          <p:cNvSpPr>
            <a:spLocks noGrp="1"/>
          </p:cNvSpPr>
          <p:nvPr>
            <p:ph idx="1"/>
          </p:nvPr>
        </p:nvSpPr>
        <p:spPr>
          <a:xfrm>
            <a:off x="1558636" y="1648691"/>
            <a:ext cx="10342420" cy="5070763"/>
          </a:xfrm>
        </p:spPr>
        <p:txBody>
          <a:bodyPr numCol="2">
            <a:normAutofit fontScale="55000" lnSpcReduction="20000"/>
          </a:bodyPr>
          <a:lstStyle/>
          <a:p>
            <a:pPr marL="0" indent="0">
              <a:buClr>
                <a:schemeClr val="accent4"/>
              </a:buClr>
              <a:buSzPct val="110000"/>
              <a:buNone/>
            </a:pPr>
            <a:r>
              <a:rPr lang="uk-UA" sz="3300" dirty="0" smtClean="0">
                <a:solidFill>
                  <a:srgbClr val="FFC000"/>
                </a:solidFill>
                <a:sym typeface="Wingdings" panose="05000000000000000000" pitchFamily="2" charset="2"/>
              </a:rPr>
              <a:t></a:t>
            </a:r>
            <a:r>
              <a:rPr lang="uk-UA" sz="3300" b="1" i="1" dirty="0">
                <a:solidFill>
                  <a:srgbClr val="FFC000"/>
                </a:solidFill>
              </a:rPr>
              <a:t>Розділ 11 «Доходи, у тому числі подарунки</a:t>
            </a:r>
            <a:r>
              <a:rPr lang="uk-UA" sz="3300" b="1" i="1" dirty="0" smtClean="0">
                <a:solidFill>
                  <a:srgbClr val="FFC000"/>
                </a:solidFill>
              </a:rPr>
              <a:t>»</a:t>
            </a:r>
          </a:p>
          <a:p>
            <a:pPr>
              <a:buClr>
                <a:schemeClr val="accent4"/>
              </a:buClr>
              <a:buSzPct val="110000"/>
            </a:pPr>
            <a:r>
              <a:rPr lang="uk-UA" sz="3300" dirty="0" smtClean="0"/>
              <a:t>Декларант </a:t>
            </a:r>
            <a:r>
              <a:rPr lang="uk-UA" sz="3300" dirty="0"/>
              <a:t>зазначив себе джерелом доходу замість органу, установи чи організації, яка виплачувала заробітну плату чи інший дохід. Або зазначив себе джерелом доходу, отриманого під час продажу майна, замість вірного джерела — покупця такого </a:t>
            </a:r>
            <a:r>
              <a:rPr lang="uk-UA" sz="3300" dirty="0" smtClean="0"/>
              <a:t>майна</a:t>
            </a:r>
          </a:p>
          <a:p>
            <a:pPr>
              <a:buClr>
                <a:schemeClr val="accent4"/>
              </a:buClr>
              <a:buSzPct val="110000"/>
            </a:pPr>
            <a:r>
              <a:rPr lang="uk-UA" sz="3300" dirty="0"/>
              <a:t>Декларант зазначив замість нарахованого доходу (з урахуванням податків і зборів) фактично отриманий (без урахування податків і зборів</a:t>
            </a:r>
            <a:r>
              <a:rPr lang="uk-UA" sz="3300" dirty="0" smtClean="0"/>
              <a:t>)</a:t>
            </a:r>
          </a:p>
          <a:p>
            <a:pPr marL="0" indent="0">
              <a:buClr>
                <a:schemeClr val="accent4"/>
              </a:buClr>
              <a:buSzPct val="110000"/>
              <a:buNone/>
            </a:pPr>
            <a:r>
              <a:rPr lang="uk-UA" sz="3300" dirty="0">
                <a:solidFill>
                  <a:srgbClr val="FFC000"/>
                </a:solidFill>
                <a:sym typeface="Wingdings" panose="05000000000000000000" pitchFamily="2" charset="2"/>
              </a:rPr>
              <a:t></a:t>
            </a:r>
            <a:r>
              <a:rPr lang="uk-UA" sz="3300" b="1" i="1" dirty="0">
                <a:solidFill>
                  <a:srgbClr val="FFC000"/>
                </a:solidFill>
              </a:rPr>
              <a:t>Розділ 6 «Цінне рухоме майно — транспортні засоби</a:t>
            </a:r>
            <a:r>
              <a:rPr lang="uk-UA" sz="3300" b="1" i="1" dirty="0" smtClean="0">
                <a:solidFill>
                  <a:srgbClr val="FFC000"/>
                </a:solidFill>
              </a:rPr>
              <a:t>»</a:t>
            </a:r>
          </a:p>
          <a:p>
            <a:pPr>
              <a:buClr>
                <a:schemeClr val="accent4"/>
              </a:buClr>
              <a:buSzPct val="110000"/>
            </a:pPr>
            <a:r>
              <a:rPr lang="uk-UA" sz="3300" dirty="0" smtClean="0"/>
              <a:t>Декларант </a:t>
            </a:r>
            <a:r>
              <a:rPr lang="uk-UA" sz="3300" dirty="0"/>
              <a:t>зазначив державний номерний знак автомобіля замість ідентифікаційного номеру (VIN-коду</a:t>
            </a:r>
            <a:r>
              <a:rPr lang="uk-UA" sz="3300" dirty="0" smtClean="0"/>
              <a:t>)</a:t>
            </a:r>
          </a:p>
          <a:p>
            <a:pPr>
              <a:buClr>
                <a:schemeClr val="accent4"/>
              </a:buClr>
              <a:buSzPct val="110000"/>
            </a:pPr>
            <a:r>
              <a:rPr lang="uk-UA" sz="3300" dirty="0"/>
              <a:t>Декларант не зазначає відомості про транспортні засоби, які «відчужені» на підставі </a:t>
            </a:r>
            <a:r>
              <a:rPr lang="uk-UA" sz="3300" dirty="0" smtClean="0"/>
              <a:t>довіреності</a:t>
            </a:r>
            <a:r>
              <a:rPr lang="uk-UA" sz="3300" dirty="0"/>
              <a:t>, однак фактично лишились зареєстрованими за декларантом та/або членом </a:t>
            </a:r>
            <a:r>
              <a:rPr lang="uk-UA" sz="3300" dirty="0" smtClean="0"/>
              <a:t>сім’ї</a:t>
            </a:r>
          </a:p>
          <a:p>
            <a:pPr marL="0" indent="0">
              <a:buClr>
                <a:schemeClr val="accent4"/>
              </a:buClr>
              <a:buSzPct val="110000"/>
              <a:buNone/>
            </a:pPr>
            <a:endParaRPr lang="uk-UA" dirty="0" smtClean="0">
              <a:solidFill>
                <a:srgbClr val="FFC000"/>
              </a:solidFill>
              <a:sym typeface="Wingdings" panose="05000000000000000000" pitchFamily="2" charset="2"/>
            </a:endParaRPr>
          </a:p>
          <a:p>
            <a:pPr marL="0" indent="0">
              <a:buClr>
                <a:schemeClr val="accent4"/>
              </a:buClr>
              <a:buSzPct val="110000"/>
              <a:buNone/>
            </a:pPr>
            <a:endParaRPr lang="uk-UA" sz="3300" dirty="0" smtClean="0">
              <a:solidFill>
                <a:srgbClr val="FFC000"/>
              </a:solidFill>
              <a:sym typeface="Wingdings" panose="05000000000000000000" pitchFamily="2" charset="2"/>
            </a:endParaRPr>
          </a:p>
          <a:p>
            <a:pPr marL="0" indent="0">
              <a:buClr>
                <a:schemeClr val="accent4"/>
              </a:buClr>
              <a:buSzPct val="110000"/>
              <a:buNone/>
            </a:pPr>
            <a:r>
              <a:rPr lang="uk-UA" sz="3300" dirty="0" smtClean="0">
                <a:solidFill>
                  <a:srgbClr val="FFC000"/>
                </a:solidFill>
                <a:sym typeface="Wingdings" panose="05000000000000000000" pitchFamily="2" charset="2"/>
              </a:rPr>
              <a:t></a:t>
            </a:r>
            <a:r>
              <a:rPr lang="uk-UA" sz="3300" b="1" i="1" dirty="0">
                <a:solidFill>
                  <a:srgbClr val="FFC000"/>
                </a:solidFill>
              </a:rPr>
              <a:t>Розділ 3 «Об’єкти нерухомості»</a:t>
            </a:r>
            <a:endParaRPr lang="uk-UA" sz="3300" b="1" dirty="0">
              <a:solidFill>
                <a:srgbClr val="FFC000"/>
              </a:solidFill>
            </a:endParaRPr>
          </a:p>
          <a:p>
            <a:pPr>
              <a:buClr>
                <a:schemeClr val="accent4"/>
              </a:buClr>
              <a:buSzPct val="110000"/>
            </a:pPr>
            <a:r>
              <a:rPr lang="uk-UA" sz="3300" dirty="0"/>
              <a:t>Декларант не зазначає права користування об’єктом нерухомого майна, в якому він та/або член сім’ї зареєстрований, або проживає, однак не володіє ним на праві власності</a:t>
            </a:r>
          </a:p>
          <a:p>
            <a:pPr>
              <a:buClr>
                <a:schemeClr val="accent4"/>
              </a:buClr>
              <a:buSzPct val="110000"/>
            </a:pPr>
            <a:r>
              <a:rPr lang="uk-UA" sz="3300" dirty="0"/>
              <a:t>Декларант зазначає права користування приватним будинком і водночас не зазначає про право користування земельною ділянкою під ним</a:t>
            </a:r>
          </a:p>
          <a:p>
            <a:pPr>
              <a:buClr>
                <a:schemeClr val="accent4"/>
              </a:buClr>
              <a:buSzPct val="110000"/>
            </a:pPr>
            <a:r>
              <a:rPr lang="uk-UA" sz="3300" dirty="0"/>
              <a:t>Декларант округлив відомості про загальну площу об’єкта нерухомості</a:t>
            </a:r>
          </a:p>
          <a:p>
            <a:pPr>
              <a:buClr>
                <a:schemeClr val="accent4"/>
              </a:buClr>
              <a:buSzPct val="110000"/>
            </a:pPr>
            <a:r>
              <a:rPr lang="uk-UA" sz="3300" dirty="0"/>
              <a:t>Декларант датою набуття права на об’єкти нерухомого майна зазначає день укладення правочину, замість дати державної реєстрації такого права</a:t>
            </a:r>
          </a:p>
          <a:p>
            <a:pPr marL="0" indent="0">
              <a:buClr>
                <a:schemeClr val="accent4"/>
              </a:buClr>
              <a:buSzPct val="110000"/>
              <a:buNone/>
            </a:pPr>
            <a:endParaRPr lang="en-US" b="1" i="1" dirty="0">
              <a:solidFill>
                <a:srgbClr val="0070C0"/>
              </a:solidFill>
            </a:endParaRPr>
          </a:p>
        </p:txBody>
      </p:sp>
      <p:sp>
        <p:nvSpPr>
          <p:cNvPr id="5" name="Номер слайда 4"/>
          <p:cNvSpPr>
            <a:spLocks noGrp="1"/>
          </p:cNvSpPr>
          <p:nvPr>
            <p:ph type="sldNum" sz="quarter" idx="12"/>
          </p:nvPr>
        </p:nvSpPr>
        <p:spPr/>
        <p:txBody>
          <a:bodyPr/>
          <a:lstStyle/>
          <a:p>
            <a:fld id="{765A9685-0731-46A9-96FB-15754FA98242}" type="slidenum">
              <a:rPr lang="uk-UA" smtClean="0"/>
              <a:pPr/>
              <a:t>27</a:t>
            </a:fld>
            <a:endParaRPr lang="uk-UA" dirty="0"/>
          </a:p>
        </p:txBody>
      </p:sp>
    </p:spTree>
    <p:extLst>
      <p:ext uri="{BB962C8B-B14F-4D97-AF65-F5344CB8AC3E}">
        <p14:creationId xmlns:p14="http://schemas.microsoft.com/office/powerpoint/2010/main" val="103301127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17"/>
            <a:ext cx="12192000" cy="6858217"/>
          </a:xfrm>
          <a:prstGeom prst="rect">
            <a:avLst/>
          </a:prstGeom>
        </p:spPr>
      </p:pic>
      <p:sp>
        <p:nvSpPr>
          <p:cNvPr id="2" name="Заголовок 1"/>
          <p:cNvSpPr>
            <a:spLocks noGrp="1"/>
          </p:cNvSpPr>
          <p:nvPr>
            <p:ph type="title"/>
          </p:nvPr>
        </p:nvSpPr>
        <p:spPr>
          <a:xfrm>
            <a:off x="1607128" y="97054"/>
            <a:ext cx="9434946" cy="900474"/>
          </a:xfrm>
        </p:spPr>
        <p:txBody>
          <a:bodyPr>
            <a:noAutofit/>
          </a:bodyPr>
          <a:lstStyle/>
          <a:p>
            <a:pPr>
              <a:lnSpc>
                <a:spcPct val="100000"/>
              </a:lnSpc>
            </a:pPr>
            <a:r>
              <a:rPr lang="uk-UA" sz="3200" b="1" dirty="0" smtClean="0">
                <a:latin typeface="+mn-lt"/>
                <a:ea typeface="+mn-ea"/>
                <a:cs typeface="+mn-cs"/>
              </a:rPr>
              <a:t>ТОП помилок при заповненні декларації</a:t>
            </a:r>
            <a:endParaRPr lang="uk-UA" sz="3200" b="1" dirty="0">
              <a:latin typeface="+mn-lt"/>
              <a:ea typeface="+mn-ea"/>
              <a:cs typeface="+mn-cs"/>
            </a:endParaRPr>
          </a:p>
        </p:txBody>
      </p:sp>
      <p:sp>
        <p:nvSpPr>
          <p:cNvPr id="3" name="Объект 2"/>
          <p:cNvSpPr>
            <a:spLocks noGrp="1"/>
          </p:cNvSpPr>
          <p:nvPr>
            <p:ph idx="1"/>
          </p:nvPr>
        </p:nvSpPr>
        <p:spPr>
          <a:xfrm>
            <a:off x="1607128" y="748145"/>
            <a:ext cx="10141528" cy="5805055"/>
          </a:xfrm>
        </p:spPr>
        <p:txBody>
          <a:bodyPr numCol="2">
            <a:normAutofit fontScale="25000" lnSpcReduction="20000"/>
          </a:bodyPr>
          <a:lstStyle/>
          <a:p>
            <a:pPr>
              <a:buClr>
                <a:schemeClr val="accent4"/>
              </a:buClr>
              <a:buSzPct val="110000"/>
            </a:pPr>
            <a:endParaRPr lang="uk-UA" dirty="0"/>
          </a:p>
          <a:p>
            <a:pPr marL="0" indent="0">
              <a:buNone/>
            </a:pPr>
            <a:r>
              <a:rPr lang="uk-UA" sz="7200" b="1" dirty="0">
                <a:solidFill>
                  <a:srgbClr val="FFC000"/>
                </a:solidFill>
                <a:sym typeface="Wingdings" panose="05000000000000000000" pitchFamily="2" charset="2"/>
              </a:rPr>
              <a:t></a:t>
            </a:r>
            <a:r>
              <a:rPr lang="uk-UA" sz="7200" b="1" i="1" dirty="0">
                <a:solidFill>
                  <a:srgbClr val="FFC000"/>
                </a:solidFill>
              </a:rPr>
              <a:t>Розділи 15, 11, </a:t>
            </a:r>
            <a:r>
              <a:rPr lang="uk-UA" sz="7200" b="1" i="1" dirty="0" smtClean="0">
                <a:solidFill>
                  <a:srgbClr val="FFC000"/>
                </a:solidFill>
              </a:rPr>
              <a:t>3</a:t>
            </a:r>
            <a:endParaRPr lang="uk-UA" sz="7200" b="1" dirty="0">
              <a:solidFill>
                <a:srgbClr val="FFC000"/>
              </a:solidFill>
            </a:endParaRPr>
          </a:p>
          <a:p>
            <a:r>
              <a:rPr lang="uk-UA" sz="7200" dirty="0"/>
              <a:t>Декларант зазначає певний об’єкт в одному розділі й не зазначає пов’язаної з ним інформації в </a:t>
            </a:r>
            <a:r>
              <a:rPr lang="uk-UA" sz="7200" dirty="0" smtClean="0"/>
              <a:t>іншому</a:t>
            </a:r>
            <a:endParaRPr lang="uk-UA" sz="7200" dirty="0"/>
          </a:p>
          <a:p>
            <a:pPr marL="0" indent="0">
              <a:buNone/>
            </a:pPr>
            <a:r>
              <a:rPr lang="uk-UA" sz="7200" dirty="0"/>
              <a:t>Наприклад, у розділі 15 «Робота за сумісництвом суб’єкта декларування» вказано про відсутність об’єктів для декларування, а в розділі 11 «Доходи, у тому числі подарунки» зазначено відомості про отримання доходів у вигляді заробітної плати за іншим місцем </a:t>
            </a:r>
            <a:r>
              <a:rPr lang="uk-UA" sz="7200" dirty="0" smtClean="0"/>
              <a:t>роботи</a:t>
            </a:r>
            <a:endParaRPr lang="uk-UA" sz="7200" dirty="0"/>
          </a:p>
          <a:p>
            <a:pPr marL="0" indent="0">
              <a:buNone/>
            </a:pPr>
            <a:r>
              <a:rPr lang="uk-UA" sz="7200" dirty="0"/>
              <a:t>Або відображення відомостей про придбання об’єкта нерухомості, але відсутність інформації про укладення відповідного </a:t>
            </a:r>
            <a:r>
              <a:rPr lang="uk-UA" sz="7200" dirty="0" smtClean="0"/>
              <a:t>правочину</a:t>
            </a:r>
            <a:endParaRPr lang="uk-UA" sz="7200" dirty="0"/>
          </a:p>
          <a:p>
            <a:pPr marL="0" indent="0">
              <a:buNone/>
            </a:pPr>
            <a:r>
              <a:rPr lang="uk-UA" sz="7200" dirty="0"/>
              <a:t>Чи зазначення подарованої нерухомості в 3 розділі «Об’єкти нерухомості», і відсутність інформації про подарунок у розділі 11 «Доходи, у тому числі подарунки</a:t>
            </a:r>
            <a:r>
              <a:rPr lang="uk-UA" sz="7200" dirty="0" smtClean="0"/>
              <a:t>»</a:t>
            </a:r>
            <a:endParaRPr lang="uk-UA" sz="7200" dirty="0"/>
          </a:p>
          <a:p>
            <a:pPr marL="0" indent="0">
              <a:buNone/>
            </a:pPr>
            <a:r>
              <a:rPr lang="uk-UA" sz="7200" b="1" dirty="0" smtClean="0">
                <a:solidFill>
                  <a:srgbClr val="FFC000"/>
                </a:solidFill>
                <a:sym typeface="Wingdings" panose="05000000000000000000" pitchFamily="2" charset="2"/>
              </a:rPr>
              <a:t></a:t>
            </a:r>
            <a:r>
              <a:rPr lang="uk-UA" sz="7200" b="1" i="1" dirty="0">
                <a:solidFill>
                  <a:srgbClr val="FFC000"/>
                </a:solidFill>
              </a:rPr>
              <a:t>Розділ 13 «Фінансові </a:t>
            </a:r>
            <a:r>
              <a:rPr lang="uk-UA" sz="7200" b="1" i="1" dirty="0" smtClean="0">
                <a:solidFill>
                  <a:srgbClr val="FFC000"/>
                </a:solidFill>
              </a:rPr>
              <a:t>зобов’язання»</a:t>
            </a:r>
            <a:endParaRPr lang="uk-UA" sz="7200" b="1" dirty="0">
              <a:solidFill>
                <a:srgbClr val="FFC000"/>
              </a:solidFill>
            </a:endParaRPr>
          </a:p>
          <a:p>
            <a:r>
              <a:rPr lang="uk-UA" sz="7200" dirty="0"/>
              <a:t>Декларант вказує кошти, які були позичені </a:t>
            </a:r>
            <a:r>
              <a:rPr lang="uk-UA" sz="7200" dirty="0" smtClean="0"/>
              <a:t>третій </a:t>
            </a:r>
            <a:r>
              <a:rPr lang="uk-UA" sz="7200" dirty="0"/>
              <a:t>особі в розділі 13 «Фінансові зобов’язання» (що є неправильним), замість вірного розділу 12 «Грошові активи</a:t>
            </a:r>
            <a:r>
              <a:rPr lang="uk-UA" sz="7200" dirty="0" smtClean="0"/>
              <a:t>»</a:t>
            </a:r>
          </a:p>
          <a:p>
            <a:pPr marL="0" indent="0">
              <a:buNone/>
            </a:pPr>
            <a:endParaRPr lang="uk-UA" sz="7200" b="1" dirty="0" smtClean="0">
              <a:solidFill>
                <a:srgbClr val="FFC000"/>
              </a:solidFill>
              <a:sym typeface="Wingdings" panose="05000000000000000000" pitchFamily="2" charset="2"/>
            </a:endParaRPr>
          </a:p>
          <a:p>
            <a:pPr marL="0" indent="0">
              <a:buNone/>
            </a:pPr>
            <a:endParaRPr lang="uk-UA" sz="7200" b="1" dirty="0">
              <a:solidFill>
                <a:srgbClr val="FFC000"/>
              </a:solidFill>
              <a:sym typeface="Wingdings" panose="05000000000000000000" pitchFamily="2" charset="2"/>
            </a:endParaRPr>
          </a:p>
          <a:p>
            <a:pPr marL="0" indent="0">
              <a:buNone/>
            </a:pPr>
            <a:r>
              <a:rPr lang="uk-UA" sz="7200" b="1" dirty="0" smtClean="0">
                <a:solidFill>
                  <a:srgbClr val="FFC000"/>
                </a:solidFill>
                <a:sym typeface="Wingdings" panose="05000000000000000000" pitchFamily="2" charset="2"/>
              </a:rPr>
              <a:t></a:t>
            </a:r>
            <a:r>
              <a:rPr lang="uk-UA" sz="7200" b="1" i="1" dirty="0">
                <a:solidFill>
                  <a:srgbClr val="FFC000"/>
                </a:solidFill>
              </a:rPr>
              <a:t>Розділ 7 «Цінні папери</a:t>
            </a:r>
            <a:r>
              <a:rPr lang="uk-UA" sz="7200" b="1" i="1" dirty="0" smtClean="0">
                <a:solidFill>
                  <a:srgbClr val="FFC000"/>
                </a:solidFill>
              </a:rPr>
              <a:t>»</a:t>
            </a:r>
            <a:endParaRPr lang="uk-UA" sz="7200" b="1" dirty="0">
              <a:solidFill>
                <a:srgbClr val="FFC000"/>
              </a:solidFill>
            </a:endParaRPr>
          </a:p>
          <a:p>
            <a:r>
              <a:rPr lang="uk-UA" sz="7200" dirty="0"/>
              <a:t>Декларант зазначає відомості щодо загальної вартості цінних паперів, замість </a:t>
            </a:r>
            <a:r>
              <a:rPr lang="uk-UA" sz="7200" dirty="0" smtClean="0"/>
              <a:t>номінальної</a:t>
            </a:r>
            <a:endParaRPr lang="uk-UA" sz="7200" dirty="0"/>
          </a:p>
          <a:p>
            <a:pPr marL="0" indent="0">
              <a:buNone/>
            </a:pPr>
            <a:r>
              <a:rPr lang="uk-UA" sz="7200" b="1" dirty="0" smtClean="0">
                <a:solidFill>
                  <a:srgbClr val="FFC000"/>
                </a:solidFill>
                <a:sym typeface="Wingdings" panose="05000000000000000000" pitchFamily="2" charset="2"/>
              </a:rPr>
              <a:t></a:t>
            </a:r>
            <a:r>
              <a:rPr lang="uk-UA" sz="7200" b="1" i="1" dirty="0">
                <a:solidFill>
                  <a:srgbClr val="FFC000"/>
                </a:solidFill>
              </a:rPr>
              <a:t>Розділ 12 «Грошові активи</a:t>
            </a:r>
            <a:r>
              <a:rPr lang="uk-UA" sz="7200" b="1" i="1" dirty="0" smtClean="0">
                <a:solidFill>
                  <a:srgbClr val="FFC000"/>
                </a:solidFill>
              </a:rPr>
              <a:t>»</a:t>
            </a:r>
            <a:endParaRPr lang="uk-UA" sz="7200" b="1" dirty="0">
              <a:solidFill>
                <a:srgbClr val="FFC000"/>
              </a:solidFill>
            </a:endParaRPr>
          </a:p>
          <a:p>
            <a:r>
              <a:rPr lang="uk-UA" sz="7200" dirty="0"/>
              <a:t>Декларант вносить відомості про наявний грошовий актив у вигляді готівкових коштів, але не зазначає відомості про інші безготівкові активи, оскільки їх розмір не перевищує 50 прожиткових мінімумів (хоча розмір активів рахується сукупно</a:t>
            </a:r>
            <a:r>
              <a:rPr lang="uk-UA" sz="7200" dirty="0" smtClean="0"/>
              <a:t>)</a:t>
            </a:r>
          </a:p>
          <a:p>
            <a:pPr marL="0" indent="0">
              <a:buClr>
                <a:schemeClr val="accent4"/>
              </a:buClr>
              <a:buSzPct val="110000"/>
              <a:buNone/>
            </a:pPr>
            <a:r>
              <a:rPr lang="uk-UA" sz="7200" b="1" dirty="0">
                <a:solidFill>
                  <a:srgbClr val="FFC000"/>
                </a:solidFill>
                <a:sym typeface="Wingdings" panose="05000000000000000000" pitchFamily="2" charset="2"/>
              </a:rPr>
              <a:t></a:t>
            </a:r>
            <a:r>
              <a:rPr lang="uk-UA" sz="7200" b="1" i="1" dirty="0">
                <a:solidFill>
                  <a:srgbClr val="FFC000"/>
                </a:solidFill>
              </a:rPr>
              <a:t>Розділ 9 «Юридичні особи</a:t>
            </a:r>
            <a:r>
              <a:rPr lang="uk-UA" sz="7200" b="1" i="1" dirty="0" smtClean="0">
                <a:solidFill>
                  <a:srgbClr val="FFC000"/>
                </a:solidFill>
              </a:rPr>
              <a:t>»</a:t>
            </a:r>
            <a:endParaRPr lang="uk-UA" sz="7200" b="1" dirty="0">
              <a:solidFill>
                <a:srgbClr val="FFC000"/>
              </a:solidFill>
            </a:endParaRPr>
          </a:p>
          <a:p>
            <a:pPr>
              <a:buClr>
                <a:schemeClr val="accent4"/>
              </a:buClr>
              <a:buSzPct val="110000"/>
            </a:pPr>
            <a:r>
              <a:rPr lang="uk-UA" sz="7200" dirty="0"/>
              <a:t>Декларант вказує корпоративні права і не зазначає відповідної інформації в розділі 9 «Юридичні особи, трасти або інші подібні правові утворення, кінцевим </a:t>
            </a:r>
            <a:r>
              <a:rPr lang="uk-UA" sz="7200" dirty="0" err="1"/>
              <a:t>бенефіціарним</a:t>
            </a:r>
            <a:r>
              <a:rPr lang="uk-UA" sz="7200" dirty="0"/>
              <a:t> власником (контролером) яких є суб’єкт декларування або члени його сім’ї</a:t>
            </a:r>
            <a:r>
              <a:rPr lang="uk-UA" sz="7200" dirty="0" smtClean="0"/>
              <a:t>»</a:t>
            </a:r>
            <a:endParaRPr lang="uk-UA" sz="7200" dirty="0"/>
          </a:p>
        </p:txBody>
      </p:sp>
      <p:sp>
        <p:nvSpPr>
          <p:cNvPr id="5" name="Номер слайда 4"/>
          <p:cNvSpPr>
            <a:spLocks noGrp="1"/>
          </p:cNvSpPr>
          <p:nvPr>
            <p:ph type="sldNum" sz="quarter" idx="12"/>
          </p:nvPr>
        </p:nvSpPr>
        <p:spPr/>
        <p:txBody>
          <a:bodyPr/>
          <a:lstStyle/>
          <a:p>
            <a:fld id="{765A9685-0731-46A9-96FB-15754FA98242}" type="slidenum">
              <a:rPr lang="uk-UA" smtClean="0"/>
              <a:pPr/>
              <a:t>28</a:t>
            </a:fld>
            <a:endParaRPr lang="uk-UA" dirty="0"/>
          </a:p>
        </p:txBody>
      </p:sp>
    </p:spTree>
    <p:extLst>
      <p:ext uri="{BB962C8B-B14F-4D97-AF65-F5344CB8AC3E}">
        <p14:creationId xmlns:p14="http://schemas.microsoft.com/office/powerpoint/2010/main" val="122498885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17"/>
            <a:ext cx="12192000" cy="6858217"/>
          </a:xfrm>
          <a:prstGeom prst="rect">
            <a:avLst/>
          </a:prstGeom>
        </p:spPr>
      </p:pic>
      <p:sp>
        <p:nvSpPr>
          <p:cNvPr id="2" name="Заголовок 1"/>
          <p:cNvSpPr>
            <a:spLocks noGrp="1"/>
          </p:cNvSpPr>
          <p:nvPr>
            <p:ph type="title"/>
          </p:nvPr>
        </p:nvSpPr>
        <p:spPr>
          <a:xfrm>
            <a:off x="1607127" y="200818"/>
            <a:ext cx="8977746" cy="789638"/>
          </a:xfrm>
        </p:spPr>
        <p:txBody>
          <a:bodyPr>
            <a:noAutofit/>
          </a:bodyPr>
          <a:lstStyle/>
          <a:p>
            <a:r>
              <a:rPr lang="uk-UA" sz="3200" b="1" dirty="0" smtClean="0">
                <a:latin typeface="+mn-lt"/>
                <a:ea typeface="+mn-ea"/>
                <a:cs typeface="+mn-cs"/>
              </a:rPr>
              <a:t>Логічний контроль</a:t>
            </a:r>
            <a:endParaRPr lang="uk-UA" sz="3200" b="1" dirty="0">
              <a:latin typeface="+mn-lt"/>
              <a:ea typeface="+mn-ea"/>
              <a:cs typeface="+mn-cs"/>
            </a:endParaRPr>
          </a:p>
        </p:txBody>
      </p:sp>
      <p:sp>
        <p:nvSpPr>
          <p:cNvPr id="3" name="Объект 2"/>
          <p:cNvSpPr>
            <a:spLocks noGrp="1"/>
          </p:cNvSpPr>
          <p:nvPr>
            <p:ph idx="1"/>
          </p:nvPr>
        </p:nvSpPr>
        <p:spPr>
          <a:xfrm>
            <a:off x="1607127" y="990456"/>
            <a:ext cx="10002983" cy="5027035"/>
          </a:xfrm>
        </p:spPr>
        <p:txBody>
          <a:bodyPr>
            <a:normAutofit lnSpcReduction="10000"/>
          </a:bodyPr>
          <a:lstStyle/>
          <a:p>
            <a:pPr marL="0" indent="0" algn="just">
              <a:buClr>
                <a:schemeClr val="accent4"/>
              </a:buClr>
              <a:buSzPct val="110000"/>
              <a:buNone/>
            </a:pPr>
            <a:r>
              <a:rPr lang="uk-UA" sz="2000" b="1" dirty="0">
                <a:solidFill>
                  <a:srgbClr val="0070C0"/>
                </a:solidFill>
                <a:ea typeface="+mj-ea"/>
                <a:cs typeface="+mj-cs"/>
              </a:rPr>
              <a:t>При заповненні декларації важливо пам’ятати, що через технічні помилки автоматична система логічного арифметичного контролю може визначити </a:t>
            </a:r>
            <a:r>
              <a:rPr lang="uk-UA" sz="2000" b="1" dirty="0" smtClean="0">
                <a:solidFill>
                  <a:srgbClr val="0070C0"/>
                </a:solidFill>
                <a:ea typeface="+mj-ea"/>
                <a:cs typeface="+mj-cs"/>
              </a:rPr>
              <a:t>декларацію </a:t>
            </a:r>
            <a:r>
              <a:rPr lang="uk-UA" sz="2000" b="1" dirty="0">
                <a:solidFill>
                  <a:srgbClr val="0070C0"/>
                </a:solidFill>
                <a:ea typeface="+mj-ea"/>
                <a:cs typeface="+mj-cs"/>
              </a:rPr>
              <a:t>як </a:t>
            </a:r>
            <a:r>
              <a:rPr lang="uk-UA" sz="2000" b="1" dirty="0" smtClean="0">
                <a:solidFill>
                  <a:srgbClr val="0070C0"/>
                </a:solidFill>
                <a:ea typeface="+mj-ea"/>
                <a:cs typeface="+mj-cs"/>
              </a:rPr>
              <a:t>ризиковану, тоді </a:t>
            </a:r>
            <a:r>
              <a:rPr lang="uk-UA" sz="2000" b="1" dirty="0">
                <a:solidFill>
                  <a:srgbClr val="0070C0"/>
                </a:solidFill>
                <a:ea typeface="+mj-ea"/>
                <a:cs typeface="+mj-cs"/>
              </a:rPr>
              <a:t>НАЗК повинне буде розпочати повну перевірку </a:t>
            </a:r>
            <a:r>
              <a:rPr lang="uk-UA" sz="2000" b="1" dirty="0" smtClean="0">
                <a:solidFill>
                  <a:srgbClr val="0070C0"/>
                </a:solidFill>
                <a:ea typeface="+mj-ea"/>
                <a:cs typeface="+mj-cs"/>
              </a:rPr>
              <a:t>такої декларації</a:t>
            </a:r>
            <a:endParaRPr lang="uk-UA" sz="2000" b="1" dirty="0">
              <a:solidFill>
                <a:srgbClr val="0070C0"/>
              </a:solidFill>
              <a:ea typeface="+mj-ea"/>
              <a:cs typeface="+mj-cs"/>
            </a:endParaRPr>
          </a:p>
          <a:p>
            <a:pPr marL="0" indent="0" algn="just">
              <a:buClr>
                <a:schemeClr val="accent4"/>
              </a:buClr>
              <a:buSzPct val="110000"/>
              <a:buNone/>
            </a:pPr>
            <a:r>
              <a:rPr lang="ru-RU" sz="1800" dirty="0" smtClean="0"/>
              <a:t>Наказом НАЗК </a:t>
            </a:r>
            <a:r>
              <a:rPr lang="uk-UA" sz="1800" dirty="0" smtClean="0"/>
              <a:t>від 01.09.2020 №381/20 “Про затвердження Технічних умов логічного та арифметичного контролю декларацій осіб, уповноважених на виконання функцій держави або місцевого самоврядування” затверджений базовий перелік 93 ризиків та їх ваговий коефіцієнт за допомогою яких формується рейтинг ризику декларацій</a:t>
            </a:r>
          </a:p>
          <a:p>
            <a:pPr marL="0" indent="0" algn="just">
              <a:buClr>
                <a:schemeClr val="accent4"/>
              </a:buClr>
              <a:buSzPct val="110000"/>
              <a:buNone/>
            </a:pPr>
            <a:r>
              <a:rPr lang="uk-UA" sz="1800" b="1" u="sng" dirty="0" smtClean="0">
                <a:solidFill>
                  <a:srgbClr val="FFC000"/>
                </a:solidFill>
              </a:rPr>
              <a:t>Серед найбільш вагомих ризиків є:</a:t>
            </a:r>
          </a:p>
          <a:p>
            <a:pPr marL="0" indent="0" algn="just">
              <a:buClr>
                <a:schemeClr val="accent4"/>
              </a:buClr>
              <a:buSzPct val="110000"/>
              <a:buNone/>
            </a:pPr>
            <a:r>
              <a:rPr lang="uk-UA" sz="2400" b="1" dirty="0" smtClean="0">
                <a:solidFill>
                  <a:srgbClr val="FFC000"/>
                </a:solidFill>
              </a:rPr>
              <a:t>!</a:t>
            </a:r>
            <a:r>
              <a:rPr lang="uk-UA" sz="1800" dirty="0" smtClean="0"/>
              <a:t> У декларації обрано варіант «</a:t>
            </a:r>
            <a:r>
              <a:rPr lang="uk-UA" sz="1800" b="1" dirty="0" smtClean="0"/>
              <a:t>Член сім’ї не надав інформацію</a:t>
            </a:r>
            <a:r>
              <a:rPr lang="uk-UA" sz="1800" dirty="0" smtClean="0"/>
              <a:t>»</a:t>
            </a:r>
          </a:p>
          <a:p>
            <a:pPr marL="0" indent="0" algn="just">
              <a:buClr>
                <a:schemeClr val="accent4"/>
              </a:buClr>
              <a:buSzPct val="110000"/>
              <a:buNone/>
            </a:pPr>
            <a:r>
              <a:rPr lang="uk-UA" sz="1800" b="1" dirty="0">
                <a:solidFill>
                  <a:srgbClr val="FFC000"/>
                </a:solidFill>
              </a:rPr>
              <a:t>! </a:t>
            </a:r>
            <a:r>
              <a:rPr lang="uk-UA" sz="1800" dirty="0" smtClean="0"/>
              <a:t>У розділі «Об’єкти нерухомості», «Транспортні засоби» чи «Цінне рухоме майно» дата набуття права – звітний рік, проте вартість такого майна «</a:t>
            </a:r>
            <a:r>
              <a:rPr lang="uk-UA" sz="1800" b="1" dirty="0" smtClean="0"/>
              <a:t>Не відома</a:t>
            </a:r>
            <a:r>
              <a:rPr lang="uk-UA" sz="1800" dirty="0" smtClean="0"/>
              <a:t>»</a:t>
            </a:r>
          </a:p>
          <a:p>
            <a:pPr marL="0" indent="0" algn="just">
              <a:buClr>
                <a:schemeClr val="accent4"/>
              </a:buClr>
              <a:buSzPct val="110000"/>
              <a:buNone/>
            </a:pPr>
            <a:r>
              <a:rPr lang="uk-UA" sz="1800" b="1" dirty="0">
                <a:solidFill>
                  <a:srgbClr val="FFC000"/>
                </a:solidFill>
              </a:rPr>
              <a:t>! </a:t>
            </a:r>
            <a:r>
              <a:rPr lang="uk-UA" sz="1800" dirty="0" smtClean="0"/>
              <a:t>Місце розташування об’єкта нерухомості чи незавершеного будівництва </a:t>
            </a:r>
            <a:r>
              <a:rPr lang="uk-UA" sz="1800" b="1" dirty="0" smtClean="0"/>
              <a:t>інша країна аніж Україна</a:t>
            </a:r>
          </a:p>
          <a:p>
            <a:pPr marL="0" indent="0" algn="just">
              <a:buClr>
                <a:schemeClr val="accent4"/>
              </a:buClr>
              <a:buSzPct val="110000"/>
              <a:buNone/>
            </a:pPr>
            <a:r>
              <a:rPr lang="uk-UA" sz="1800" b="1" dirty="0">
                <a:solidFill>
                  <a:srgbClr val="FFC000"/>
                </a:solidFill>
              </a:rPr>
              <a:t>! </a:t>
            </a:r>
            <a:r>
              <a:rPr lang="uk-UA" sz="1800" dirty="0" smtClean="0"/>
              <a:t>Сукупний розмір грошових активів </a:t>
            </a:r>
            <a:r>
              <a:rPr lang="uk-UA" sz="1800" b="1" dirty="0" smtClean="0"/>
              <a:t>перевищує сукупний дохід у 5 та більше разів</a:t>
            </a:r>
          </a:p>
          <a:p>
            <a:pPr marL="0" indent="0" algn="just">
              <a:buClr>
                <a:schemeClr val="accent4"/>
              </a:buClr>
              <a:buSzPct val="110000"/>
              <a:buNone/>
            </a:pPr>
            <a:r>
              <a:rPr lang="uk-UA" sz="1800" b="1" dirty="0">
                <a:solidFill>
                  <a:srgbClr val="FFC000"/>
                </a:solidFill>
              </a:rPr>
              <a:t>! </a:t>
            </a:r>
            <a:r>
              <a:rPr lang="uk-UA" sz="1800" dirty="0" smtClean="0"/>
              <a:t>Зазначення джерелом доходу подарунка самого суб’єкта декларування</a:t>
            </a:r>
          </a:p>
          <a:p>
            <a:pPr marL="0" indent="0" algn="just">
              <a:buClr>
                <a:schemeClr val="accent4"/>
              </a:buClr>
              <a:buSzPct val="110000"/>
              <a:buNone/>
            </a:pPr>
            <a:r>
              <a:rPr lang="uk-UA" sz="1800" b="1" dirty="0">
                <a:solidFill>
                  <a:srgbClr val="FFC000"/>
                </a:solidFill>
              </a:rPr>
              <a:t>! </a:t>
            </a:r>
            <a:r>
              <a:rPr lang="uk-UA" sz="1800" dirty="0" smtClean="0"/>
              <a:t>Зазначення призу, виграшу, розмір якого перевищує 500 тис. грн</a:t>
            </a:r>
          </a:p>
          <a:p>
            <a:pPr marL="0" indent="0" algn="just">
              <a:buClr>
                <a:schemeClr val="accent4"/>
              </a:buClr>
              <a:buSzPct val="110000"/>
              <a:buNone/>
            </a:pPr>
            <a:r>
              <a:rPr lang="uk-UA" sz="1800" b="1" dirty="0">
                <a:solidFill>
                  <a:srgbClr val="FFC000"/>
                </a:solidFill>
              </a:rPr>
              <a:t>! </a:t>
            </a:r>
            <a:r>
              <a:rPr lang="uk-UA" sz="1800" b="1" dirty="0" smtClean="0"/>
              <a:t>Відсутній дохід від відчуження рухомого майна</a:t>
            </a:r>
            <a:r>
              <a:rPr lang="uk-UA" sz="1800" dirty="0" smtClean="0"/>
              <a:t>, яке було зазначене у попередніх деклараціях</a:t>
            </a:r>
          </a:p>
          <a:p>
            <a:pPr marL="0" indent="0" algn="just">
              <a:buClr>
                <a:schemeClr val="accent4"/>
              </a:buClr>
              <a:buSzPct val="110000"/>
              <a:buNone/>
            </a:pPr>
            <a:endParaRPr lang="ru-RU" sz="1800" dirty="0" smtClean="0"/>
          </a:p>
          <a:p>
            <a:pPr marL="0" indent="0" algn="just">
              <a:buClr>
                <a:schemeClr val="accent4"/>
              </a:buClr>
              <a:buSzPct val="110000"/>
              <a:buNone/>
            </a:pPr>
            <a:endParaRPr lang="ru-RU" sz="1800" dirty="0"/>
          </a:p>
          <a:p>
            <a:pPr>
              <a:buClr>
                <a:schemeClr val="accent4"/>
              </a:buClr>
              <a:buSzPct val="110000"/>
            </a:pPr>
            <a:endParaRPr lang="en-US" b="1" i="1" dirty="0">
              <a:solidFill>
                <a:srgbClr val="0070C0"/>
              </a:solidFill>
            </a:endParaRPr>
          </a:p>
        </p:txBody>
      </p:sp>
      <p:sp>
        <p:nvSpPr>
          <p:cNvPr id="5" name="Номер слайда 4"/>
          <p:cNvSpPr>
            <a:spLocks noGrp="1"/>
          </p:cNvSpPr>
          <p:nvPr>
            <p:ph type="sldNum" sz="quarter" idx="12"/>
          </p:nvPr>
        </p:nvSpPr>
        <p:spPr/>
        <p:txBody>
          <a:bodyPr/>
          <a:lstStyle/>
          <a:p>
            <a:fld id="{765A9685-0731-46A9-96FB-15754FA98242}" type="slidenum">
              <a:rPr lang="uk-UA" smtClean="0"/>
              <a:pPr/>
              <a:t>29</a:t>
            </a:fld>
            <a:endParaRPr lang="uk-UA" dirty="0"/>
          </a:p>
        </p:txBody>
      </p:sp>
    </p:spTree>
    <p:extLst>
      <p:ext uri="{BB962C8B-B14F-4D97-AF65-F5344CB8AC3E}">
        <p14:creationId xmlns:p14="http://schemas.microsoft.com/office/powerpoint/2010/main" val="93604639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2192000" cy="6858217"/>
          </a:xfrm>
          <a:prstGeom prst="rect">
            <a:avLst/>
          </a:prstGeom>
        </p:spPr>
      </p:pic>
      <p:sp>
        <p:nvSpPr>
          <p:cNvPr id="15" name="TextBox 14"/>
          <p:cNvSpPr txBox="1"/>
          <p:nvPr/>
        </p:nvSpPr>
        <p:spPr>
          <a:xfrm>
            <a:off x="1693817" y="125259"/>
            <a:ext cx="10168629" cy="646331"/>
          </a:xfrm>
          <a:prstGeom prst="rect">
            <a:avLst/>
          </a:prstGeom>
          <a:noFill/>
        </p:spPr>
        <p:txBody>
          <a:bodyPr wrap="square" rtlCol="0">
            <a:spAutoFit/>
          </a:bodyPr>
          <a:lstStyle/>
          <a:p>
            <a:r>
              <a:rPr lang="uk-UA" sz="3600" b="1" dirty="0" smtClean="0"/>
              <a:t>Особливості заповнення декларації за 2020 рік</a:t>
            </a:r>
            <a:endParaRPr lang="uk-UA" sz="2400" b="1" dirty="0"/>
          </a:p>
        </p:txBody>
      </p:sp>
      <p:pic>
        <p:nvPicPr>
          <p:cNvPr id="3" name="Рисунок 2"/>
          <p:cNvPicPr>
            <a:picLocks noChangeAspect="1"/>
          </p:cNvPicPr>
          <p:nvPr/>
        </p:nvPicPr>
        <p:blipFill rotWithShape="1">
          <a:blip r:embed="rId3">
            <a:extLst>
              <a:ext uri="{28A0092B-C50C-407E-A947-70E740481C1C}">
                <a14:useLocalDpi xmlns:a14="http://schemas.microsoft.com/office/drawing/2010/main" val="0"/>
              </a:ext>
            </a:extLst>
          </a:blip>
          <a:srcRect t="11970" b="14697"/>
          <a:stretch/>
        </p:blipFill>
        <p:spPr>
          <a:xfrm>
            <a:off x="1504688" y="1205345"/>
            <a:ext cx="10243966" cy="4225637"/>
          </a:xfrm>
          <a:prstGeom prst="rect">
            <a:avLst/>
          </a:prstGeom>
        </p:spPr>
      </p:pic>
      <p:sp>
        <p:nvSpPr>
          <p:cNvPr id="5" name="Номер слайда 4"/>
          <p:cNvSpPr>
            <a:spLocks noGrp="1"/>
          </p:cNvSpPr>
          <p:nvPr>
            <p:ph type="sldNum" sz="quarter" idx="12"/>
          </p:nvPr>
        </p:nvSpPr>
        <p:spPr/>
        <p:txBody>
          <a:bodyPr/>
          <a:lstStyle/>
          <a:p>
            <a:fld id="{765A9685-0731-46A9-96FB-15754FA98242}" type="slidenum">
              <a:rPr lang="uk-UA" smtClean="0"/>
              <a:pPr/>
              <a:t>3</a:t>
            </a:fld>
            <a:endParaRPr lang="uk-UA" dirty="0"/>
          </a:p>
        </p:txBody>
      </p:sp>
    </p:spTree>
    <p:extLst>
      <p:ext uri="{BB962C8B-B14F-4D97-AF65-F5344CB8AC3E}">
        <p14:creationId xmlns:p14="http://schemas.microsoft.com/office/powerpoint/2010/main" val="103426264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88916" cy="6858000"/>
          </a:xfrm>
          <a:prstGeom prst="rect">
            <a:avLst/>
          </a:prstGeom>
        </p:spPr>
      </p:pic>
      <p:sp>
        <p:nvSpPr>
          <p:cNvPr id="16" name="TextBox 15"/>
          <p:cNvSpPr txBox="1"/>
          <p:nvPr/>
        </p:nvSpPr>
        <p:spPr>
          <a:xfrm>
            <a:off x="1676285" y="248722"/>
            <a:ext cx="10168629" cy="646331"/>
          </a:xfrm>
          <a:prstGeom prst="rect">
            <a:avLst/>
          </a:prstGeom>
          <a:noFill/>
        </p:spPr>
        <p:txBody>
          <a:bodyPr wrap="square" rtlCol="0">
            <a:spAutoFit/>
          </a:bodyPr>
          <a:lstStyle/>
          <a:p>
            <a:r>
              <a:rPr lang="uk-UA" sz="3600" b="1" dirty="0" smtClean="0"/>
              <a:t>Порядок перевірки факту подання декларації</a:t>
            </a:r>
            <a:endParaRPr lang="uk-UA" sz="2000" b="1" dirty="0"/>
          </a:p>
        </p:txBody>
      </p:sp>
      <p:sp>
        <p:nvSpPr>
          <p:cNvPr id="5" name="TextBox 4"/>
          <p:cNvSpPr txBox="1"/>
          <p:nvPr/>
        </p:nvSpPr>
        <p:spPr>
          <a:xfrm>
            <a:off x="3207501" y="1027259"/>
            <a:ext cx="7599044" cy="707886"/>
          </a:xfrm>
          <a:prstGeom prst="rect">
            <a:avLst/>
          </a:prstGeom>
          <a:noFill/>
        </p:spPr>
        <p:txBody>
          <a:bodyPr wrap="square" rtlCol="0">
            <a:spAutoFit/>
          </a:bodyPr>
          <a:lstStyle/>
          <a:p>
            <a:pPr algn="just" fontAlgn="base"/>
            <a:r>
              <a:rPr lang="ru-RU" sz="2000" b="1" dirty="0" smtClean="0">
                <a:solidFill>
                  <a:srgbClr val="0070C0"/>
                </a:solidFill>
              </a:rPr>
              <a:t>Порядок </a:t>
            </a:r>
            <a:r>
              <a:rPr lang="uk-UA" sz="2000" b="1" dirty="0" smtClean="0">
                <a:solidFill>
                  <a:srgbClr val="0070C0"/>
                </a:solidFill>
              </a:rPr>
              <a:t>перевірки факту подання суб’єктами декларування декларацій затверджено  рішенням НАЗК від 06.09.2016</a:t>
            </a:r>
            <a:r>
              <a:rPr lang="uk-UA" sz="2000" b="1" dirty="0">
                <a:solidFill>
                  <a:srgbClr val="0070C0"/>
                </a:solidFill>
              </a:rPr>
              <a:t>  № 19</a:t>
            </a:r>
          </a:p>
        </p:txBody>
      </p:sp>
      <p:sp>
        <p:nvSpPr>
          <p:cNvPr id="6" name="Овал 5"/>
          <p:cNvSpPr/>
          <p:nvPr/>
        </p:nvSpPr>
        <p:spPr>
          <a:xfrm>
            <a:off x="1793430" y="948690"/>
            <a:ext cx="935916" cy="93591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3600" dirty="0" smtClean="0"/>
              <a:t>!</a:t>
            </a:r>
            <a:endParaRPr lang="uk-UA" sz="3600" dirty="0"/>
          </a:p>
        </p:txBody>
      </p:sp>
      <p:sp>
        <p:nvSpPr>
          <p:cNvPr id="8" name="TextBox 7"/>
          <p:cNvSpPr txBox="1"/>
          <p:nvPr/>
        </p:nvSpPr>
        <p:spPr>
          <a:xfrm>
            <a:off x="2047503" y="2095381"/>
            <a:ext cx="9005455" cy="4001095"/>
          </a:xfrm>
          <a:prstGeom prst="rect">
            <a:avLst/>
          </a:prstGeom>
          <a:noFill/>
        </p:spPr>
        <p:txBody>
          <a:bodyPr wrap="square" rtlCol="0">
            <a:spAutoFit/>
          </a:bodyPr>
          <a:lstStyle/>
          <a:p>
            <a:pPr fontAlgn="base">
              <a:buClr>
                <a:schemeClr val="accent4"/>
              </a:buClr>
              <a:buSzPct val="117000"/>
            </a:pPr>
            <a:r>
              <a:rPr lang="ru-RU" dirty="0" err="1" smtClean="0">
                <a:solidFill>
                  <a:srgbClr val="0070C0"/>
                </a:solidFill>
              </a:rPr>
              <a:t>Згідно</a:t>
            </a:r>
            <a:r>
              <a:rPr lang="ru-RU" dirty="0" smtClean="0">
                <a:solidFill>
                  <a:srgbClr val="0070C0"/>
                </a:solidFill>
              </a:rPr>
              <a:t> з Порядком, </a:t>
            </a:r>
            <a:r>
              <a:rPr lang="uk-UA" dirty="0" smtClean="0">
                <a:solidFill>
                  <a:srgbClr val="0070C0"/>
                </a:solidFill>
              </a:rPr>
              <a:t>відповідальний підрозділ (особа) відповідного органу перевіряє факт подання декларацій у такі строки:</a:t>
            </a:r>
          </a:p>
          <a:p>
            <a:pPr fontAlgn="base">
              <a:buClr>
                <a:schemeClr val="accent4"/>
              </a:buClr>
              <a:buSzPct val="117000"/>
            </a:pPr>
            <a:endParaRPr lang="uk-UA" sz="2000" dirty="0"/>
          </a:p>
          <a:p>
            <a:pPr marL="285750" indent="-285750" fontAlgn="base">
              <a:buClr>
                <a:schemeClr val="accent4"/>
              </a:buClr>
              <a:buSzPct val="117000"/>
              <a:buFont typeface="Wingdings" panose="05000000000000000000" pitchFamily="2" charset="2"/>
              <a:buChar char="ü"/>
            </a:pPr>
            <a:r>
              <a:rPr lang="uk-UA" dirty="0" smtClean="0"/>
              <a:t>щорічні декларації </a:t>
            </a:r>
            <a:r>
              <a:rPr lang="ru-RU" dirty="0" smtClean="0"/>
              <a:t>та </a:t>
            </a:r>
            <a:r>
              <a:rPr lang="uk-UA" dirty="0"/>
              <a:t>декларації суб’єктів декларування, які припинили діяльність</a:t>
            </a:r>
            <a:r>
              <a:rPr lang="ru-RU" dirty="0" smtClean="0"/>
              <a:t> – </a:t>
            </a:r>
            <a:r>
              <a:rPr lang="uk-UA" dirty="0" smtClean="0"/>
              <a:t>протягом </a:t>
            </a:r>
            <a:r>
              <a:rPr lang="uk-UA" b="1" dirty="0" smtClean="0"/>
              <a:t>10 робочих днів </a:t>
            </a:r>
            <a:r>
              <a:rPr lang="uk-UA" dirty="0" smtClean="0"/>
              <a:t>з граничної дати подання таких декларацій</a:t>
            </a:r>
            <a:r>
              <a:rPr lang="ru-RU" dirty="0" smtClean="0"/>
              <a:t>;</a:t>
            </a:r>
          </a:p>
          <a:p>
            <a:pPr marL="285750" indent="-285750" fontAlgn="base">
              <a:buClr>
                <a:schemeClr val="accent4"/>
              </a:buClr>
              <a:buSzPct val="117000"/>
              <a:buFont typeface="Wingdings" panose="05000000000000000000" pitchFamily="2" charset="2"/>
              <a:buChar char="ü"/>
            </a:pPr>
            <a:r>
              <a:rPr lang="uk-UA" dirty="0"/>
              <a:t>декларації суб’єктів декларування, які припиняють </a:t>
            </a:r>
            <a:r>
              <a:rPr lang="uk-UA" dirty="0" smtClean="0"/>
              <a:t>діяльність</a:t>
            </a:r>
            <a:r>
              <a:rPr lang="uk-UA" dirty="0"/>
              <a:t> </a:t>
            </a:r>
            <a:r>
              <a:rPr lang="uk-UA" dirty="0" smtClean="0"/>
              <a:t>- </a:t>
            </a:r>
            <a:r>
              <a:rPr lang="uk-UA" dirty="0"/>
              <a:t>упродовж </a:t>
            </a:r>
            <a:r>
              <a:rPr lang="uk-UA" b="1" dirty="0"/>
              <a:t>п’яти</a:t>
            </a:r>
            <a:r>
              <a:rPr lang="uk-UA" dirty="0"/>
              <a:t> </a:t>
            </a:r>
            <a:r>
              <a:rPr lang="uk-UA" b="1" dirty="0"/>
              <a:t>робочих днів</a:t>
            </a:r>
            <a:r>
              <a:rPr lang="uk-UA" dirty="0"/>
              <a:t> після спливу строку у </a:t>
            </a:r>
            <a:r>
              <a:rPr lang="uk-UA" dirty="0" smtClean="0"/>
              <a:t>20 </a:t>
            </a:r>
            <a:r>
              <a:rPr lang="uk-UA" dirty="0"/>
              <a:t>робочих днів з дня припинення суб’єктом декларування зазначеної </a:t>
            </a:r>
            <a:r>
              <a:rPr lang="uk-UA" dirty="0" smtClean="0"/>
              <a:t>діяльності</a:t>
            </a:r>
          </a:p>
          <a:p>
            <a:pPr algn="just" fontAlgn="base"/>
            <a:r>
              <a:rPr lang="uk-UA" dirty="0">
                <a:solidFill>
                  <a:schemeClr val="accent4"/>
                </a:solidFill>
              </a:rPr>
              <a:t>📎 </a:t>
            </a:r>
            <a:r>
              <a:rPr lang="ru-RU" dirty="0" smtClean="0"/>
              <a:t>У </a:t>
            </a:r>
            <a:r>
              <a:rPr lang="uk-UA" dirty="0" smtClean="0"/>
              <a:t>випадку встановлення факту неподання чи несвоєчасного подання декларацій  відповідальний підрозділ (особа) органу, в якому працюють (працювали) суб’єкти декларування, повідомляє про це Національне агентство упродовж </a:t>
            </a:r>
            <a:r>
              <a:rPr lang="uk-UA" b="1" dirty="0" smtClean="0"/>
              <a:t>трьох робочих днів з дня виявлення такого факту</a:t>
            </a:r>
            <a:r>
              <a:rPr lang="uk-UA" dirty="0" smtClean="0"/>
              <a:t> та надсилають таке повідомлення засобами поштового зв’язку (рекомендованим листом з повідомленням про вручення) </a:t>
            </a:r>
            <a:r>
              <a:rPr lang="uk-UA" b="1" dirty="0" smtClean="0"/>
              <a:t>окремо за кожним фактом такого неподання</a:t>
            </a:r>
            <a:endParaRPr lang="uk-UA" sz="2400" b="1" dirty="0" smtClean="0"/>
          </a:p>
        </p:txBody>
      </p:sp>
      <p:sp>
        <p:nvSpPr>
          <p:cNvPr id="3" name="Номер слайда 2"/>
          <p:cNvSpPr>
            <a:spLocks noGrp="1"/>
          </p:cNvSpPr>
          <p:nvPr>
            <p:ph type="sldNum" sz="quarter" idx="12"/>
          </p:nvPr>
        </p:nvSpPr>
        <p:spPr/>
        <p:txBody>
          <a:bodyPr/>
          <a:lstStyle/>
          <a:p>
            <a:fld id="{765A9685-0731-46A9-96FB-15754FA98242}" type="slidenum">
              <a:rPr lang="uk-UA" smtClean="0"/>
              <a:pPr/>
              <a:t>30</a:t>
            </a:fld>
            <a:endParaRPr lang="uk-UA" dirty="0"/>
          </a:p>
        </p:txBody>
      </p:sp>
    </p:spTree>
    <p:extLst>
      <p:ext uri="{BB962C8B-B14F-4D97-AF65-F5344CB8AC3E}">
        <p14:creationId xmlns:p14="http://schemas.microsoft.com/office/powerpoint/2010/main" val="265633191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17"/>
            <a:ext cx="12192000" cy="6858217"/>
          </a:xfrm>
          <a:prstGeom prst="rect">
            <a:avLst/>
          </a:prstGeom>
        </p:spPr>
      </p:pic>
      <p:sp>
        <p:nvSpPr>
          <p:cNvPr id="2" name="Заголовок 1"/>
          <p:cNvSpPr>
            <a:spLocks noGrp="1"/>
          </p:cNvSpPr>
          <p:nvPr>
            <p:ph type="title"/>
          </p:nvPr>
        </p:nvSpPr>
        <p:spPr>
          <a:xfrm>
            <a:off x="1745672" y="55489"/>
            <a:ext cx="10190020" cy="1325563"/>
          </a:xfrm>
        </p:spPr>
        <p:txBody>
          <a:bodyPr>
            <a:noAutofit/>
          </a:bodyPr>
          <a:lstStyle/>
          <a:p>
            <a:r>
              <a:rPr lang="uk-UA" sz="2800" b="1" dirty="0">
                <a:latin typeface="+mn-lt"/>
                <a:ea typeface="+mn-ea"/>
                <a:cs typeface="+mn-cs"/>
              </a:rPr>
              <a:t>Національне агентство рекомендує при заповненні декларації звіряти інформацію з даними державних реєстрів</a:t>
            </a:r>
          </a:p>
        </p:txBody>
      </p:sp>
      <p:sp>
        <p:nvSpPr>
          <p:cNvPr id="3" name="Объект 2"/>
          <p:cNvSpPr>
            <a:spLocks noGrp="1"/>
          </p:cNvSpPr>
          <p:nvPr>
            <p:ph idx="1"/>
          </p:nvPr>
        </p:nvSpPr>
        <p:spPr>
          <a:xfrm>
            <a:off x="1745672" y="1191491"/>
            <a:ext cx="10002983" cy="5027035"/>
          </a:xfrm>
        </p:spPr>
        <p:txBody>
          <a:bodyPr>
            <a:normAutofit fontScale="55000" lnSpcReduction="20000"/>
          </a:bodyPr>
          <a:lstStyle/>
          <a:p>
            <a:pPr>
              <a:buClr>
                <a:schemeClr val="accent4"/>
              </a:buClr>
              <a:buSzPct val="110000"/>
            </a:pPr>
            <a:r>
              <a:rPr lang="uk-UA" dirty="0" smtClean="0"/>
              <a:t>Дані</a:t>
            </a:r>
            <a:r>
              <a:rPr lang="uk-UA" dirty="0"/>
              <a:t>, які необхідно зазначити у розділах 3 «Об’єкти нерухомості» та 4 «Об’єкти незавершеного будівництва» декларації, можна перевірити в </a:t>
            </a:r>
            <a:r>
              <a:rPr lang="uk-UA" u="sng" dirty="0">
                <a:hlinkClick r:id="rId3"/>
              </a:rPr>
              <a:t>Державному реєстрі речових прав на нерухоме </a:t>
            </a:r>
            <a:r>
              <a:rPr lang="uk-UA" u="sng" dirty="0" smtClean="0">
                <a:hlinkClick r:id="rId3"/>
              </a:rPr>
              <a:t>майно</a:t>
            </a:r>
            <a:endParaRPr lang="en-US" dirty="0"/>
          </a:p>
          <a:p>
            <a:pPr>
              <a:buClr>
                <a:schemeClr val="accent4"/>
              </a:buClr>
              <a:buSzPct val="110000"/>
            </a:pPr>
            <a:r>
              <a:rPr lang="uk-UA" dirty="0"/>
              <a:t>Інформацію до розділів 8 «Корпоративні права» та 9 «Юридичні особи, кінцевим </a:t>
            </a:r>
            <a:r>
              <a:rPr lang="uk-UA" dirty="0" err="1"/>
              <a:t>бенефіціарним</a:t>
            </a:r>
            <a:r>
              <a:rPr lang="uk-UA" dirty="0"/>
              <a:t> власником (контролером) яких є суб’єкт декларування або члени його сім’ї» декларації можна звірити з даними </a:t>
            </a:r>
            <a:r>
              <a:rPr lang="uk-UA" u="sng" dirty="0">
                <a:hlinkClick r:id="rId4"/>
              </a:rPr>
              <a:t>Єдиного державного реєстру юридичних осіб, фізичних осіб-підприємців та громадських </a:t>
            </a:r>
            <a:r>
              <a:rPr lang="uk-UA" u="sng" dirty="0" smtClean="0">
                <a:hlinkClick r:id="rId4"/>
              </a:rPr>
              <a:t>формувань</a:t>
            </a:r>
            <a:endParaRPr lang="en-US" dirty="0"/>
          </a:p>
          <a:p>
            <a:pPr>
              <a:buClr>
                <a:schemeClr val="accent4"/>
              </a:buClr>
              <a:buSzPct val="110000"/>
            </a:pPr>
            <a:r>
              <a:rPr lang="uk-UA" dirty="0"/>
              <a:t>Онлайн-сервіс </a:t>
            </a:r>
            <a:r>
              <a:rPr lang="uk-UA" u="sng" dirty="0">
                <a:hlinkClick r:id="rId5"/>
              </a:rPr>
              <a:t>Електронний кабінет водія</a:t>
            </a:r>
            <a:r>
              <a:rPr lang="uk-UA" dirty="0"/>
              <a:t> </a:t>
            </a:r>
            <a:r>
              <a:rPr lang="uk-UA" dirty="0" err="1"/>
              <a:t>надасть</a:t>
            </a:r>
            <a:r>
              <a:rPr lang="uk-UA" dirty="0"/>
              <a:t> всю інформацію про транспортні засоби, які перебувають в особи на праві власності. Отримана інформація знадобиться при заповненні розділу 6 «Цінне рухоме майно – транспортні засоби</a:t>
            </a:r>
            <a:r>
              <a:rPr lang="uk-UA" dirty="0" smtClean="0"/>
              <a:t>»</a:t>
            </a:r>
            <a:endParaRPr lang="en-US" dirty="0"/>
          </a:p>
          <a:p>
            <a:pPr>
              <a:buClr>
                <a:schemeClr val="accent4"/>
              </a:buClr>
              <a:buSzPct val="110000"/>
            </a:pPr>
            <a:r>
              <a:rPr lang="uk-UA" u="sng" dirty="0">
                <a:hlinkClick r:id="rId6"/>
              </a:rPr>
              <a:t>Портал електронних послуг Пенсійного фонду України</a:t>
            </a:r>
            <a:r>
              <a:rPr lang="uk-UA" dirty="0"/>
              <a:t> допоможе знайти інформацію про отримані протягом року доходи. Крім того, відомості про доходи можна отримати, сформувавши запит в електронному кабінеті на сайті Державної податкової служби України за </a:t>
            </a:r>
            <a:r>
              <a:rPr lang="uk-UA" u="sng" dirty="0">
                <a:hlinkClick r:id="rId7"/>
              </a:rPr>
              <a:t>посиланням</a:t>
            </a:r>
            <a:r>
              <a:rPr lang="uk-UA" dirty="0"/>
              <a:t>. Інформацію про доходи за попередній рік можна отримати після 10 </a:t>
            </a:r>
            <a:r>
              <a:rPr lang="uk-UA" dirty="0" smtClean="0"/>
              <a:t>лютого</a:t>
            </a:r>
            <a:endParaRPr lang="en-US" dirty="0"/>
          </a:p>
          <a:p>
            <a:pPr>
              <a:buClr>
                <a:schemeClr val="accent4"/>
              </a:buClr>
              <a:buSzPct val="110000"/>
            </a:pPr>
            <a:r>
              <a:rPr lang="uk-UA" dirty="0"/>
              <a:t>Власникам повітряних суден </a:t>
            </a:r>
            <a:r>
              <a:rPr lang="uk-UA" dirty="0" smtClean="0"/>
              <a:t>радять </a:t>
            </a:r>
            <a:r>
              <a:rPr lang="uk-UA" dirty="0"/>
              <a:t>перевірити інформацію у </a:t>
            </a:r>
            <a:r>
              <a:rPr lang="uk-UA" u="sng" dirty="0">
                <a:hlinkClick r:id="rId8"/>
              </a:rPr>
              <a:t>Реєстрі цивільних повітряних суден </a:t>
            </a:r>
            <a:r>
              <a:rPr lang="uk-UA" u="sng" dirty="0" smtClean="0">
                <a:hlinkClick r:id="rId8"/>
              </a:rPr>
              <a:t>України</a:t>
            </a:r>
            <a:endParaRPr lang="en-US" dirty="0"/>
          </a:p>
          <a:p>
            <a:pPr>
              <a:buClr>
                <a:schemeClr val="accent4"/>
              </a:buClr>
              <a:buSzPct val="110000"/>
            </a:pPr>
            <a:r>
              <a:rPr lang="uk-UA" dirty="0"/>
              <a:t>Власники морського та річкового транспорту можуть отримати інформацію в </a:t>
            </a:r>
            <a:r>
              <a:rPr lang="uk-UA" u="sng" dirty="0">
                <a:hlinkClick r:id="rId9"/>
              </a:rPr>
              <a:t>Судновій книзі України</a:t>
            </a:r>
            <a:r>
              <a:rPr lang="uk-UA" dirty="0"/>
              <a:t> та </a:t>
            </a:r>
            <a:r>
              <a:rPr lang="uk-UA" u="sng" dirty="0">
                <a:hlinkClick r:id="rId10"/>
              </a:rPr>
              <a:t>Державному судновому </a:t>
            </a:r>
            <a:r>
              <a:rPr lang="uk-UA" u="sng" dirty="0" smtClean="0">
                <a:hlinkClick r:id="rId10"/>
              </a:rPr>
              <a:t>реєстрі</a:t>
            </a:r>
            <a:endParaRPr lang="en-US" dirty="0"/>
          </a:p>
          <a:p>
            <a:pPr>
              <a:buClr>
                <a:schemeClr val="accent4"/>
              </a:buClr>
              <a:buSzPct val="110000"/>
            </a:pPr>
            <a:r>
              <a:rPr lang="uk-UA" dirty="0"/>
              <a:t>Інформацію щодо зареєстрованих патентів на винаходи, корисні моделі, промислові знаки та іншу, що необхідна для заповнення розділу 6 «Нематеріальні активи», можна знайти за </a:t>
            </a:r>
            <a:r>
              <a:rPr lang="uk-UA" u="sng" dirty="0" smtClean="0">
                <a:hlinkClick r:id="rId11"/>
              </a:rPr>
              <a:t>посиланням</a:t>
            </a:r>
            <a:endParaRPr lang="en-US" dirty="0"/>
          </a:p>
          <a:p>
            <a:pPr marL="0" indent="0">
              <a:buClr>
                <a:schemeClr val="accent4"/>
              </a:buClr>
              <a:buSzPct val="110000"/>
              <a:buNone/>
            </a:pPr>
            <a:r>
              <a:rPr lang="uk-UA" b="1" i="1" dirty="0"/>
              <a:t>З правилами користування зазначеними реєстрами можна ознайомитись на сайтах відповідних органів </a:t>
            </a:r>
            <a:endParaRPr lang="uk-UA" b="1" i="1" dirty="0" smtClean="0"/>
          </a:p>
          <a:p>
            <a:pPr marL="0" indent="0">
              <a:buClr>
                <a:schemeClr val="accent4"/>
              </a:buClr>
              <a:buSzPct val="110000"/>
              <a:buNone/>
            </a:pPr>
            <a:endParaRPr lang="uk-UA" b="1" i="1" dirty="0">
              <a:solidFill>
                <a:schemeClr val="accent4"/>
              </a:solidFill>
            </a:endParaRPr>
          </a:p>
          <a:p>
            <a:pPr marL="0" indent="0">
              <a:buClr>
                <a:schemeClr val="accent4"/>
              </a:buClr>
              <a:buSzPct val="110000"/>
              <a:buNone/>
            </a:pPr>
            <a:r>
              <a:rPr lang="uk-UA" sz="4400" b="1" dirty="0" smtClean="0">
                <a:solidFill>
                  <a:schemeClr val="accent4"/>
                </a:solidFill>
                <a:sym typeface="Wingdings" panose="05000000000000000000" pitchFamily="2" charset="2"/>
              </a:rPr>
              <a:t></a:t>
            </a:r>
            <a:r>
              <a:rPr lang="uk-UA" b="1" dirty="0" smtClean="0">
                <a:solidFill>
                  <a:schemeClr val="accent4"/>
                </a:solidFill>
                <a:sym typeface="Wingdings" panose="05000000000000000000" pitchFamily="2" charset="2"/>
              </a:rPr>
              <a:t> </a:t>
            </a:r>
            <a:r>
              <a:rPr lang="uk-UA" b="1" i="1" dirty="0" smtClean="0">
                <a:solidFill>
                  <a:srgbClr val="0070C0"/>
                </a:solidFill>
              </a:rPr>
              <a:t>Вхід </a:t>
            </a:r>
            <a:r>
              <a:rPr lang="uk-UA" b="1" i="1" dirty="0">
                <a:solidFill>
                  <a:srgbClr val="0070C0"/>
                </a:solidFill>
              </a:rPr>
              <a:t>до реєстрів здійснюється за допомогою кваліфікованого електронного </a:t>
            </a:r>
            <a:r>
              <a:rPr lang="uk-UA" b="1" i="1" dirty="0" smtClean="0">
                <a:solidFill>
                  <a:srgbClr val="0070C0"/>
                </a:solidFill>
              </a:rPr>
              <a:t>підпису</a:t>
            </a:r>
          </a:p>
          <a:p>
            <a:pPr marL="0" indent="0">
              <a:buNone/>
            </a:pPr>
            <a:r>
              <a:rPr lang="uk-UA" b="1" i="1" dirty="0" smtClean="0">
                <a:solidFill>
                  <a:srgbClr val="0070C0"/>
                </a:solidFill>
              </a:rPr>
              <a:t>                Інформація</a:t>
            </a:r>
            <a:r>
              <a:rPr lang="uk-UA" b="1" i="1" dirty="0">
                <a:solidFill>
                  <a:srgbClr val="0070C0"/>
                </a:solidFill>
              </a:rPr>
              <a:t>, яка міститься у реєстрах, може бути неповною та періодично </a:t>
            </a:r>
            <a:r>
              <a:rPr lang="uk-UA" b="1" i="1" dirty="0" smtClean="0">
                <a:solidFill>
                  <a:srgbClr val="0070C0"/>
                </a:solidFill>
              </a:rPr>
              <a:t>оновлюватися</a:t>
            </a:r>
            <a:endParaRPr lang="en-US" b="1" i="1" dirty="0">
              <a:solidFill>
                <a:srgbClr val="0070C0"/>
              </a:solidFill>
            </a:endParaRPr>
          </a:p>
        </p:txBody>
      </p:sp>
      <p:sp>
        <p:nvSpPr>
          <p:cNvPr id="5" name="Номер слайда 4"/>
          <p:cNvSpPr>
            <a:spLocks noGrp="1"/>
          </p:cNvSpPr>
          <p:nvPr>
            <p:ph type="sldNum" sz="quarter" idx="12"/>
          </p:nvPr>
        </p:nvSpPr>
        <p:spPr/>
        <p:txBody>
          <a:bodyPr/>
          <a:lstStyle/>
          <a:p>
            <a:fld id="{765A9685-0731-46A9-96FB-15754FA98242}" type="slidenum">
              <a:rPr lang="uk-UA" smtClean="0"/>
              <a:pPr/>
              <a:t>31</a:t>
            </a:fld>
            <a:endParaRPr lang="uk-UA" dirty="0"/>
          </a:p>
        </p:txBody>
      </p:sp>
    </p:spTree>
    <p:extLst>
      <p:ext uri="{BB962C8B-B14F-4D97-AF65-F5344CB8AC3E}">
        <p14:creationId xmlns:p14="http://schemas.microsoft.com/office/powerpoint/2010/main" val="280740763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421"/>
            <a:ext cx="12192000" cy="6858217"/>
          </a:xfrm>
          <a:prstGeom prst="rect">
            <a:avLst/>
          </a:prstGeom>
        </p:spPr>
      </p:pic>
      <p:sp>
        <p:nvSpPr>
          <p:cNvPr id="14" name="TextBox 13"/>
          <p:cNvSpPr txBox="1"/>
          <p:nvPr/>
        </p:nvSpPr>
        <p:spPr>
          <a:xfrm>
            <a:off x="1679381" y="1057174"/>
            <a:ext cx="10000001" cy="5324535"/>
          </a:xfrm>
          <a:prstGeom prst="rect">
            <a:avLst/>
          </a:prstGeom>
          <a:noFill/>
        </p:spPr>
        <p:txBody>
          <a:bodyPr wrap="square" rtlCol="0">
            <a:spAutoFit/>
          </a:bodyPr>
          <a:lstStyle/>
          <a:p>
            <a:pPr marL="342900" indent="-342900">
              <a:buClr>
                <a:schemeClr val="accent2">
                  <a:lumMod val="75000"/>
                </a:schemeClr>
              </a:buClr>
              <a:buSzPct val="108000"/>
              <a:buFont typeface="Wingdings" panose="05000000000000000000" pitchFamily="2" charset="2"/>
              <a:buChar char=""/>
            </a:pPr>
            <a:r>
              <a:rPr lang="uk-UA" sz="2000" dirty="0" smtClean="0"/>
              <a:t>Правове забезпечення</a:t>
            </a:r>
            <a:r>
              <a:rPr lang="ru-RU" sz="2000" dirty="0" smtClean="0"/>
              <a:t>: </a:t>
            </a:r>
            <a:r>
              <a:rPr lang="en-US" sz="2000" dirty="0" smtClean="0">
                <a:hlinkClick r:id="rId3"/>
              </a:rPr>
              <a:t>https</a:t>
            </a:r>
            <a:r>
              <a:rPr lang="en-US" sz="2000" dirty="0">
                <a:hlinkClick r:id="rId3"/>
              </a:rPr>
              <a:t>://nazk.gov.ua/uk/departament-perevirky-deklaratsij-ta-monitoryngu-sposobu-zhyttya/pravove-zabezpechennya/</a:t>
            </a:r>
            <a:endParaRPr lang="ru-RU" sz="2000" dirty="0"/>
          </a:p>
          <a:p>
            <a:pPr marL="285750" indent="-285750">
              <a:buClr>
                <a:schemeClr val="accent2">
                  <a:lumMod val="75000"/>
                </a:schemeClr>
              </a:buClr>
              <a:buSzPct val="108000"/>
              <a:buFont typeface="Wingdings" panose="05000000000000000000" pitchFamily="2" charset="2"/>
              <a:buChar char=""/>
            </a:pPr>
            <a:r>
              <a:rPr lang="uk-UA" sz="2000" dirty="0"/>
              <a:t>Контакт-центр НАЗК для отримання консультації: +38 (044) 200-06-94 </a:t>
            </a:r>
            <a:endParaRPr lang="uk-UA" sz="2000" dirty="0" smtClean="0"/>
          </a:p>
          <a:p>
            <a:pPr>
              <a:buClr>
                <a:schemeClr val="accent2">
                  <a:lumMod val="75000"/>
                </a:schemeClr>
              </a:buClr>
              <a:buSzPct val="108000"/>
            </a:pPr>
            <a:r>
              <a:rPr lang="uk-UA" sz="2000" dirty="0"/>
              <a:t> </a:t>
            </a:r>
            <a:r>
              <a:rPr lang="uk-UA" sz="2000" dirty="0" smtClean="0"/>
              <a:t>    (</a:t>
            </a:r>
            <a:r>
              <a:rPr lang="uk-UA" sz="2000" dirty="0"/>
              <a:t>працює з 9:00 до 18:00);</a:t>
            </a:r>
          </a:p>
          <a:p>
            <a:pPr marL="285750" indent="-285750">
              <a:buClr>
                <a:schemeClr val="accent2">
                  <a:lumMod val="75000"/>
                </a:schemeClr>
              </a:buClr>
              <a:buSzPct val="108000"/>
              <a:buFont typeface="Wingdings" panose="05000000000000000000" pitchFamily="2" charset="2"/>
              <a:buChar char=""/>
            </a:pPr>
            <a:r>
              <a:rPr lang="uk-UA" sz="2000" dirty="0"/>
              <a:t>Служба технічної підтримки НАЗК: </a:t>
            </a:r>
            <a:r>
              <a:rPr lang="en-US" sz="2000" dirty="0">
                <a:hlinkClick r:id="rId4"/>
              </a:rPr>
              <a:t>support@nazk.gov.ua</a:t>
            </a:r>
            <a:r>
              <a:rPr lang="en-US" sz="2000" dirty="0"/>
              <a:t> </a:t>
            </a:r>
            <a:endParaRPr lang="uk-UA" sz="2000" dirty="0" smtClean="0"/>
          </a:p>
          <a:p>
            <a:pPr>
              <a:buClr>
                <a:schemeClr val="accent2">
                  <a:lumMod val="75000"/>
                </a:schemeClr>
              </a:buClr>
              <a:buSzPct val="108000"/>
            </a:pPr>
            <a:r>
              <a:rPr lang="uk-UA" sz="2000" dirty="0"/>
              <a:t> </a:t>
            </a:r>
            <a:r>
              <a:rPr lang="uk-UA" sz="2000" dirty="0" smtClean="0"/>
              <a:t>    </a:t>
            </a:r>
            <a:r>
              <a:rPr lang="en-US" sz="2000" dirty="0" smtClean="0"/>
              <a:t>(</a:t>
            </a:r>
            <a:r>
              <a:rPr lang="uk-UA" sz="2000" dirty="0"/>
              <a:t>відповіді надаються з 9:00 до 18:00);</a:t>
            </a:r>
          </a:p>
          <a:p>
            <a:pPr marL="285750" indent="-285750">
              <a:buClr>
                <a:schemeClr val="accent2">
                  <a:lumMod val="75000"/>
                </a:schemeClr>
              </a:buClr>
              <a:buSzPct val="108000"/>
              <a:buFont typeface="Wingdings" panose="05000000000000000000" pitchFamily="2" charset="2"/>
              <a:buChar char=""/>
            </a:pPr>
            <a:r>
              <a:rPr lang="uk-UA" sz="2000" dirty="0"/>
              <a:t>База знань з офіційними роз’ясненнями НАЗК – </a:t>
            </a:r>
            <a:r>
              <a:rPr lang="en-US" sz="2000" dirty="0">
                <a:hlinkClick r:id="rId5"/>
              </a:rPr>
              <a:t>https://wiki.nazk.gov.ua/</a:t>
            </a:r>
            <a:endParaRPr lang="en-US" sz="2000" dirty="0"/>
          </a:p>
          <a:p>
            <a:pPr marL="285750" indent="-285750">
              <a:buClr>
                <a:schemeClr val="accent2">
                  <a:lumMod val="75000"/>
                </a:schemeClr>
              </a:buClr>
              <a:buSzPct val="108000"/>
              <a:buFont typeface="Wingdings" panose="05000000000000000000" pitchFamily="2" charset="2"/>
              <a:buChar char=""/>
            </a:pPr>
            <a:r>
              <a:rPr lang="uk-UA" sz="2000" dirty="0"/>
              <a:t>Онлайн-сторінка «Декларуйся-2020» з відповідями на найбільш розповсюджені питання про заповнення е-декларацій: </a:t>
            </a:r>
            <a:r>
              <a:rPr lang="en-US" sz="2000" dirty="0">
                <a:hlinkClick r:id="rId6"/>
              </a:rPr>
              <a:t>https://deklaruy.org.ua/</a:t>
            </a:r>
            <a:r>
              <a:rPr lang="en-US" sz="2000" dirty="0"/>
              <a:t>;</a:t>
            </a:r>
          </a:p>
          <a:p>
            <a:pPr marL="285750" indent="-285750">
              <a:buClr>
                <a:schemeClr val="accent2">
                  <a:lumMod val="75000"/>
                </a:schemeClr>
              </a:buClr>
              <a:buSzPct val="108000"/>
              <a:buFont typeface="Wingdings" panose="05000000000000000000" pitchFamily="2" charset="2"/>
              <a:buChar char=""/>
            </a:pPr>
            <a:r>
              <a:rPr lang="uk-UA" sz="2000" dirty="0"/>
              <a:t>Чат-бот «Держслужбовець Тарас»: </a:t>
            </a:r>
            <a:r>
              <a:rPr lang="en-US" sz="2000" dirty="0">
                <a:hlinkClick r:id="rId7"/>
              </a:rPr>
              <a:t>https://bit.ly/2YiM2iG</a:t>
            </a:r>
            <a:r>
              <a:rPr lang="en-US" sz="2000" dirty="0"/>
              <a:t>.</a:t>
            </a:r>
          </a:p>
          <a:p>
            <a:pPr marL="285750" indent="-285750">
              <a:buClr>
                <a:schemeClr val="accent2">
                  <a:lumMod val="75000"/>
                </a:schemeClr>
              </a:buClr>
              <a:buSzPct val="108000"/>
            </a:pPr>
            <a:r>
              <a:rPr lang="uk-UA" sz="2000" u="sng" dirty="0"/>
              <a:t>Додаткова корисна інформація:</a:t>
            </a:r>
          </a:p>
          <a:p>
            <a:pPr marL="285750" indent="-285750">
              <a:buClr>
                <a:schemeClr val="accent2">
                  <a:lumMod val="75000"/>
                </a:schemeClr>
              </a:buClr>
              <a:buSzPct val="108000"/>
              <a:buFont typeface="Wingdings" panose="05000000000000000000" pitchFamily="2" charset="2"/>
              <a:buChar char=""/>
            </a:pPr>
            <a:r>
              <a:rPr lang="uk-UA" sz="2000" dirty="0"/>
              <a:t>Рекомендації при роботі з Реєстром: </a:t>
            </a:r>
            <a:r>
              <a:rPr lang="en-US" sz="2000" dirty="0">
                <a:hlinkClick r:id="rId8"/>
              </a:rPr>
              <a:t>https://bit.ly/2X7ZrsV</a:t>
            </a:r>
            <a:r>
              <a:rPr lang="en-US" sz="2000" dirty="0"/>
              <a:t>;</a:t>
            </a:r>
          </a:p>
          <a:p>
            <a:pPr marL="285750" indent="-285750">
              <a:buClr>
                <a:schemeClr val="accent2">
                  <a:lumMod val="75000"/>
                </a:schemeClr>
              </a:buClr>
              <a:buSzPct val="108000"/>
              <a:buFont typeface="Wingdings" panose="05000000000000000000" pitchFamily="2" charset="2"/>
              <a:buChar char=""/>
            </a:pPr>
            <a:r>
              <a:rPr lang="uk-UA" sz="2000" dirty="0"/>
              <a:t>Відповіді на найчастіші питання технічного характеру: </a:t>
            </a:r>
            <a:r>
              <a:rPr lang="en-US" sz="2000" dirty="0">
                <a:hlinkClick r:id="rId9"/>
              </a:rPr>
              <a:t>https://bit.ly/2wkqx56</a:t>
            </a:r>
            <a:r>
              <a:rPr lang="en-US" sz="2000" dirty="0"/>
              <a:t>;</a:t>
            </a:r>
          </a:p>
          <a:p>
            <a:pPr marL="285750" indent="-285750">
              <a:buClr>
                <a:schemeClr val="accent2">
                  <a:lumMod val="75000"/>
                </a:schemeClr>
              </a:buClr>
              <a:buSzPct val="108000"/>
              <a:buFont typeface="Wingdings" panose="05000000000000000000" pitchFamily="2" charset="2"/>
              <a:buChar char=""/>
            </a:pPr>
            <a:r>
              <a:rPr lang="uk-UA" sz="2000" dirty="0"/>
              <a:t>Урядові електронні сервіси, для отримання інформації для заповнення декларації онлайн: </a:t>
            </a:r>
            <a:r>
              <a:rPr lang="en-US" sz="2000" dirty="0">
                <a:hlinkClick r:id="rId10"/>
              </a:rPr>
              <a:t>https://</a:t>
            </a:r>
            <a:r>
              <a:rPr lang="en-US" sz="2000" dirty="0" smtClean="0">
                <a:hlinkClick r:id="rId10"/>
              </a:rPr>
              <a:t>bit.ly/36zRmAf</a:t>
            </a:r>
            <a:r>
              <a:rPr lang="uk-UA" sz="2000" dirty="0" smtClean="0"/>
              <a:t>;</a:t>
            </a:r>
            <a:endParaRPr lang="en-US" sz="2000" dirty="0"/>
          </a:p>
          <a:p>
            <a:pPr marL="285750" indent="-285750">
              <a:buClr>
                <a:schemeClr val="accent2">
                  <a:lumMod val="75000"/>
                </a:schemeClr>
              </a:buClr>
              <a:buSzPct val="108000"/>
              <a:buFont typeface="Wingdings" panose="05000000000000000000" pitchFamily="2" charset="2"/>
              <a:buChar char=""/>
            </a:pPr>
            <a:r>
              <a:rPr lang="uk-UA" sz="2000" dirty="0"/>
              <a:t>Роз’яснення щодо заповнення декларацій також розміщені в </a:t>
            </a:r>
            <a:endParaRPr lang="uk-UA" sz="2000" dirty="0" smtClean="0"/>
          </a:p>
          <a:p>
            <a:pPr>
              <a:buClr>
                <a:schemeClr val="accent2">
                  <a:lumMod val="75000"/>
                </a:schemeClr>
              </a:buClr>
              <a:buSzPct val="108000"/>
            </a:pPr>
            <a:r>
              <a:rPr lang="uk-UA" sz="2000" dirty="0"/>
              <a:t> </a:t>
            </a:r>
            <a:r>
              <a:rPr lang="uk-UA" sz="2000" dirty="0" smtClean="0"/>
              <a:t>    </a:t>
            </a:r>
            <a:r>
              <a:rPr lang="en-US" sz="2000" dirty="0" smtClean="0"/>
              <a:t>Telegram-</a:t>
            </a:r>
            <a:r>
              <a:rPr lang="uk-UA" sz="2000" dirty="0"/>
              <a:t>каналі НАЗК: </a:t>
            </a:r>
            <a:r>
              <a:rPr lang="en-US" sz="2000" dirty="0">
                <a:hlinkClick r:id="rId11"/>
              </a:rPr>
              <a:t>https://t.me/NAZK_gov_ua</a:t>
            </a:r>
            <a:r>
              <a:rPr lang="en-US" sz="2000" dirty="0"/>
              <a:t>.</a:t>
            </a:r>
          </a:p>
        </p:txBody>
      </p:sp>
      <p:sp>
        <p:nvSpPr>
          <p:cNvPr id="5" name="TextBox 4"/>
          <p:cNvSpPr txBox="1"/>
          <p:nvPr/>
        </p:nvSpPr>
        <p:spPr>
          <a:xfrm>
            <a:off x="1679381" y="410843"/>
            <a:ext cx="10168629" cy="646331"/>
          </a:xfrm>
          <a:prstGeom prst="rect">
            <a:avLst/>
          </a:prstGeom>
          <a:noFill/>
        </p:spPr>
        <p:txBody>
          <a:bodyPr wrap="square" rtlCol="0">
            <a:spAutoFit/>
          </a:bodyPr>
          <a:lstStyle/>
          <a:p>
            <a:r>
              <a:rPr lang="uk-UA" sz="3600" b="1" dirty="0" smtClean="0"/>
              <a:t>Корисні посилання та сервіси</a:t>
            </a:r>
          </a:p>
        </p:txBody>
      </p:sp>
      <p:sp>
        <p:nvSpPr>
          <p:cNvPr id="2" name="Номер слайда 1"/>
          <p:cNvSpPr>
            <a:spLocks noGrp="1"/>
          </p:cNvSpPr>
          <p:nvPr>
            <p:ph type="sldNum" sz="quarter" idx="12"/>
          </p:nvPr>
        </p:nvSpPr>
        <p:spPr/>
        <p:txBody>
          <a:bodyPr/>
          <a:lstStyle/>
          <a:p>
            <a:fld id="{765A9685-0731-46A9-96FB-15754FA98242}" type="slidenum">
              <a:rPr lang="uk-UA" smtClean="0"/>
              <a:pPr/>
              <a:t>32</a:t>
            </a:fld>
            <a:endParaRPr lang="uk-UA" dirty="0"/>
          </a:p>
        </p:txBody>
      </p:sp>
    </p:spTree>
    <p:extLst>
      <p:ext uri="{BB962C8B-B14F-4D97-AF65-F5344CB8AC3E}">
        <p14:creationId xmlns:p14="http://schemas.microsoft.com/office/powerpoint/2010/main" val="48676912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855" y="0"/>
            <a:ext cx="12183894" cy="6858000"/>
          </a:xfrm>
          <a:prstGeom prst="rect">
            <a:avLst/>
          </a:prstGeom>
        </p:spPr>
      </p:pic>
      <p:sp>
        <p:nvSpPr>
          <p:cNvPr id="5" name="TextBox 4"/>
          <p:cNvSpPr txBox="1"/>
          <p:nvPr/>
        </p:nvSpPr>
        <p:spPr>
          <a:xfrm>
            <a:off x="5523694" y="4143427"/>
            <a:ext cx="6651674" cy="1877437"/>
          </a:xfrm>
          <a:prstGeom prst="rect">
            <a:avLst/>
          </a:prstGeom>
          <a:noFill/>
        </p:spPr>
        <p:txBody>
          <a:bodyPr wrap="square" rtlCol="0">
            <a:spAutoFit/>
          </a:bodyPr>
          <a:lstStyle/>
          <a:p>
            <a:r>
              <a:rPr lang="uk-UA" sz="2400" dirty="0" smtClean="0"/>
              <a:t>Дякуємо за увагу!</a:t>
            </a:r>
          </a:p>
          <a:p>
            <a:r>
              <a:rPr lang="uk-UA" sz="2000" dirty="0" smtClean="0"/>
              <a:t>Сектор з питань доброчесності  та запобігання корупції </a:t>
            </a:r>
            <a:endParaRPr lang="en-US" sz="2000" dirty="0" smtClean="0"/>
          </a:p>
          <a:p>
            <a:r>
              <a:rPr lang="uk-UA" sz="2400" b="1" dirty="0" err="1"/>
              <a:t>т</a:t>
            </a:r>
            <a:r>
              <a:rPr lang="uk-UA" sz="2400" b="1" dirty="0" err="1" smtClean="0"/>
              <a:t>ел</a:t>
            </a:r>
            <a:r>
              <a:rPr lang="uk-UA" sz="2400" b="1" dirty="0" smtClean="0"/>
              <a:t>.: 297-57-51 </a:t>
            </a:r>
          </a:p>
          <a:p>
            <a:r>
              <a:rPr lang="en-US" sz="2400" b="1" dirty="0" smtClean="0"/>
              <a:t>e-mail</a:t>
            </a:r>
            <a:r>
              <a:rPr lang="uk-UA" sz="2400" b="1" dirty="0" smtClean="0"/>
              <a:t>:</a:t>
            </a:r>
            <a:r>
              <a:rPr lang="en-US" sz="2400" b="1" dirty="0" smtClean="0"/>
              <a:t> </a:t>
            </a:r>
            <a:r>
              <a:rPr lang="en-US" sz="2400" b="1" dirty="0" smtClean="0">
                <a:hlinkClick r:id="rId3"/>
              </a:rPr>
              <a:t>integrity@lvivcity.gov.ua</a:t>
            </a:r>
            <a:endParaRPr lang="uk-UA" sz="2400" b="1" dirty="0" smtClean="0"/>
          </a:p>
          <a:p>
            <a:r>
              <a:rPr lang="uk-UA" sz="2400" b="1" dirty="0" smtClean="0"/>
              <a:t>                 </a:t>
            </a:r>
            <a:r>
              <a:rPr lang="en-US" sz="2000" dirty="0" smtClean="0">
                <a:solidFill>
                  <a:srgbClr val="0070C0"/>
                </a:solidFill>
                <a:latin typeface="Arial" panose="020B0604020202020204" pitchFamily="34" charset="0"/>
                <a:cs typeface="Arial" panose="020B0604020202020204" pitchFamily="34" charset="0"/>
              </a:rPr>
              <a:t>@</a:t>
            </a:r>
            <a:r>
              <a:rPr lang="en-US" sz="2000" b="1" dirty="0" err="1" smtClean="0">
                <a:solidFill>
                  <a:srgbClr val="0070C0"/>
                </a:solidFill>
                <a:latin typeface="Arial" panose="020B0604020202020204" pitchFamily="34" charset="0"/>
                <a:cs typeface="Arial" panose="020B0604020202020204" pitchFamily="34" charset="0"/>
              </a:rPr>
              <a:t>integritylviv</a:t>
            </a:r>
            <a:r>
              <a:rPr lang="en-US" sz="2000" dirty="0" err="1" smtClean="0">
                <a:solidFill>
                  <a:srgbClr val="0070C0"/>
                </a:solidFill>
                <a:latin typeface="Arial" panose="020B0604020202020204" pitchFamily="34" charset="0"/>
                <a:cs typeface="Arial" panose="020B0604020202020204" pitchFamily="34" charset="0"/>
              </a:rPr>
              <a:t>.</a:t>
            </a:r>
            <a:r>
              <a:rPr lang="en-US" sz="2000" b="1" dirty="0" err="1" smtClean="0">
                <a:solidFill>
                  <a:srgbClr val="0070C0"/>
                </a:solidFill>
                <a:latin typeface="Arial" panose="020B0604020202020204" pitchFamily="34" charset="0"/>
                <a:cs typeface="Arial" panose="020B0604020202020204" pitchFamily="34" charset="0"/>
              </a:rPr>
              <a:t>city</a:t>
            </a:r>
            <a:endParaRPr lang="en-US" sz="2000" b="1" dirty="0" smtClean="0">
              <a:solidFill>
                <a:srgbClr val="0070C0"/>
              </a:solidFill>
              <a:latin typeface="Arial" panose="020B0604020202020204" pitchFamily="34" charset="0"/>
              <a:cs typeface="Arial" panose="020B0604020202020204" pitchFamily="34" charset="0"/>
            </a:endParaRPr>
          </a:p>
        </p:txBody>
      </p:sp>
      <p:sp>
        <p:nvSpPr>
          <p:cNvPr id="2" name="Номер слайда 1"/>
          <p:cNvSpPr>
            <a:spLocks noGrp="1"/>
          </p:cNvSpPr>
          <p:nvPr>
            <p:ph type="sldNum" sz="quarter" idx="12"/>
          </p:nvPr>
        </p:nvSpPr>
        <p:spPr/>
        <p:txBody>
          <a:bodyPr/>
          <a:lstStyle/>
          <a:p>
            <a:fld id="{765A9685-0731-46A9-96FB-15754FA98242}" type="slidenum">
              <a:rPr lang="uk-UA" smtClean="0"/>
              <a:pPr/>
              <a:t>33</a:t>
            </a:fld>
            <a:endParaRPr lang="uk-UA" dirty="0"/>
          </a:p>
        </p:txBody>
      </p:sp>
      <p:sp>
        <p:nvSpPr>
          <p:cNvPr id="3" name="AutoShape 2" descr="Результат пошуку зображень за запитом шукайте нас на фейсбук сторінці"/>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uk-UA"/>
          </a:p>
        </p:txBody>
      </p:sp>
      <p:pic>
        <p:nvPicPr>
          <p:cNvPr id="6" name="Рисунок 5"/>
          <p:cNvPicPr>
            <a:picLocks noChangeAspect="1"/>
          </p:cNvPicPr>
          <p:nvPr/>
        </p:nvPicPr>
        <p:blipFill>
          <a:blip r:embed="rId4"/>
          <a:stretch>
            <a:fillRect/>
          </a:stretch>
        </p:blipFill>
        <p:spPr>
          <a:xfrm>
            <a:off x="5629258" y="5595293"/>
            <a:ext cx="1063928" cy="425571"/>
          </a:xfrm>
          <a:prstGeom prst="rect">
            <a:avLst/>
          </a:prstGeom>
        </p:spPr>
      </p:pic>
    </p:spTree>
    <p:extLst>
      <p:ext uri="{BB962C8B-B14F-4D97-AF65-F5344CB8AC3E}">
        <p14:creationId xmlns:p14="http://schemas.microsoft.com/office/powerpoint/2010/main" val="413808192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2192000" cy="6858217"/>
          </a:xfrm>
          <a:prstGeom prst="rect">
            <a:avLst/>
          </a:prstGeom>
        </p:spPr>
      </p:pic>
      <p:sp>
        <p:nvSpPr>
          <p:cNvPr id="15" name="TextBox 14"/>
          <p:cNvSpPr txBox="1"/>
          <p:nvPr/>
        </p:nvSpPr>
        <p:spPr>
          <a:xfrm>
            <a:off x="1693817" y="125259"/>
            <a:ext cx="10168629" cy="646331"/>
          </a:xfrm>
          <a:prstGeom prst="rect">
            <a:avLst/>
          </a:prstGeom>
          <a:noFill/>
        </p:spPr>
        <p:txBody>
          <a:bodyPr wrap="square" rtlCol="0">
            <a:spAutoFit/>
          </a:bodyPr>
          <a:lstStyle/>
          <a:p>
            <a:r>
              <a:rPr lang="uk-UA" sz="3600" b="1" dirty="0" smtClean="0"/>
              <a:t>Суб’єкти декларування</a:t>
            </a:r>
            <a:endParaRPr lang="uk-UA" sz="2400" b="1" dirty="0"/>
          </a:p>
        </p:txBody>
      </p:sp>
      <p:sp>
        <p:nvSpPr>
          <p:cNvPr id="2" name="Прямоугольник 1"/>
          <p:cNvSpPr/>
          <p:nvPr/>
        </p:nvSpPr>
        <p:spPr>
          <a:xfrm>
            <a:off x="1555271" y="896850"/>
            <a:ext cx="8804366" cy="4893647"/>
          </a:xfrm>
          <a:prstGeom prst="rect">
            <a:avLst/>
          </a:prstGeom>
        </p:spPr>
        <p:txBody>
          <a:bodyPr wrap="square">
            <a:spAutoFit/>
          </a:bodyPr>
          <a:lstStyle/>
          <a:p>
            <a:pPr algn="just"/>
            <a:endParaRPr lang="en-US" sz="2000" dirty="0"/>
          </a:p>
          <a:p>
            <a:pPr marL="342900" indent="-342900" algn="just">
              <a:buClr>
                <a:schemeClr val="accent4"/>
              </a:buClr>
              <a:buFont typeface="Wingdings" panose="05000000000000000000" pitchFamily="2" charset="2"/>
              <a:buChar char="ü"/>
            </a:pPr>
            <a:r>
              <a:rPr lang="uk-UA" sz="2000" dirty="0" smtClean="0">
                <a:solidFill>
                  <a:schemeClr val="dk1"/>
                </a:solidFill>
                <a:ea typeface="Calibri"/>
                <a:cs typeface="Calibri"/>
                <a:sym typeface="Calibri"/>
              </a:rPr>
              <a:t>Усі </a:t>
            </a:r>
            <a:r>
              <a:rPr lang="uk-UA" sz="2400" b="1" dirty="0">
                <a:solidFill>
                  <a:schemeClr val="dk1"/>
                </a:solidFill>
                <a:ea typeface="Calibri"/>
                <a:cs typeface="Calibri"/>
                <a:sym typeface="Calibri"/>
              </a:rPr>
              <a:t>посадові особи </a:t>
            </a:r>
            <a:r>
              <a:rPr lang="uk-UA" sz="2000" dirty="0">
                <a:solidFill>
                  <a:schemeClr val="dk1"/>
                </a:solidFill>
                <a:ea typeface="Calibri"/>
                <a:cs typeface="Calibri"/>
                <a:sym typeface="Calibri"/>
              </a:rPr>
              <a:t>органу місцевого </a:t>
            </a:r>
            <a:r>
              <a:rPr lang="uk-UA" sz="2000" dirty="0" smtClean="0">
                <a:solidFill>
                  <a:schemeClr val="dk1"/>
                </a:solidFill>
                <a:ea typeface="Calibri"/>
                <a:cs typeface="Calibri"/>
                <a:sym typeface="Calibri"/>
              </a:rPr>
              <a:t>самоврядування, </a:t>
            </a:r>
            <a:r>
              <a:rPr lang="uk-UA" sz="2400" b="1" dirty="0" smtClean="0">
                <a:solidFill>
                  <a:schemeClr val="dk1"/>
                </a:solidFill>
                <a:ea typeface="Calibri"/>
                <a:cs typeface="Calibri"/>
                <a:sym typeface="Calibri"/>
              </a:rPr>
              <a:t>д</a:t>
            </a:r>
            <a:r>
              <a:rPr lang="uk-UA" sz="2400" b="1" dirty="0" smtClean="0"/>
              <a:t>епутати</a:t>
            </a:r>
            <a:r>
              <a:rPr lang="uk-UA" dirty="0" smtClean="0"/>
              <a:t> міської ради, </a:t>
            </a:r>
            <a:r>
              <a:rPr lang="uk-UA" sz="2400" b="1" dirty="0" smtClean="0"/>
              <a:t>міський </a:t>
            </a:r>
            <a:r>
              <a:rPr lang="ru-RU" sz="2400" b="1" dirty="0" smtClean="0"/>
              <a:t>голова</a:t>
            </a:r>
            <a:endParaRPr lang="uk-UA" sz="2000" dirty="0">
              <a:sym typeface="Calibri"/>
            </a:endParaRPr>
          </a:p>
          <a:p>
            <a:pPr marL="342900" indent="-342900" algn="just">
              <a:buClr>
                <a:schemeClr val="accent4"/>
              </a:buClr>
              <a:buFont typeface="Wingdings" panose="05000000000000000000" pitchFamily="2" charset="2"/>
              <a:buChar char="ü"/>
            </a:pPr>
            <a:r>
              <a:rPr lang="uk-UA" sz="2000" dirty="0" smtClean="0">
                <a:solidFill>
                  <a:schemeClr val="dk1"/>
                </a:solidFill>
                <a:ea typeface="Calibri"/>
                <a:cs typeface="Calibri"/>
                <a:sym typeface="Calibri"/>
              </a:rPr>
              <a:t>Посадові </a:t>
            </a:r>
            <a:r>
              <a:rPr lang="uk-UA" sz="2000" dirty="0">
                <a:solidFill>
                  <a:schemeClr val="dk1"/>
                </a:solidFill>
                <a:ea typeface="Calibri"/>
                <a:cs typeface="Calibri"/>
                <a:sym typeface="Calibri"/>
              </a:rPr>
              <a:t>особи </a:t>
            </a:r>
            <a:r>
              <a:rPr lang="uk-UA" sz="2000" b="1" dirty="0">
                <a:solidFill>
                  <a:schemeClr val="dk1"/>
                </a:solidFill>
                <a:ea typeface="Calibri"/>
                <a:cs typeface="Calibri"/>
                <a:sym typeface="Calibri"/>
              </a:rPr>
              <a:t>юридичних осіб публічного права </a:t>
            </a:r>
            <a:r>
              <a:rPr lang="uk-UA" sz="2000" dirty="0" smtClean="0">
                <a:solidFill>
                  <a:schemeClr val="dk1"/>
                </a:solidFill>
                <a:ea typeface="Calibri"/>
                <a:cs typeface="Calibri"/>
                <a:sym typeface="Calibri"/>
              </a:rPr>
              <a:t>(особи</a:t>
            </a:r>
            <a:r>
              <a:rPr lang="uk-UA" sz="2000" b="1" dirty="0" smtClean="0">
                <a:solidFill>
                  <a:schemeClr val="dk1"/>
                </a:solidFill>
                <a:ea typeface="Calibri"/>
                <a:cs typeface="Calibri"/>
                <a:sym typeface="Calibri"/>
              </a:rPr>
              <a:t>, </a:t>
            </a:r>
            <a:r>
              <a:rPr lang="uk-UA" sz="2000" dirty="0" smtClean="0">
                <a:solidFill>
                  <a:schemeClr val="dk1"/>
                </a:solidFill>
                <a:ea typeface="Calibri"/>
                <a:cs typeface="Calibri"/>
                <a:sym typeface="Calibri"/>
              </a:rPr>
              <a:t>які </a:t>
            </a:r>
            <a:r>
              <a:rPr lang="uk-UA" sz="2000" dirty="0">
                <a:solidFill>
                  <a:schemeClr val="dk1"/>
                </a:solidFill>
                <a:ea typeface="Calibri"/>
                <a:cs typeface="Calibri"/>
                <a:sym typeface="Calibri"/>
              </a:rPr>
              <a:t>наділені посадовими повноваженнями здійснювати організаційно-розпорядчі чи адміністративно-господарські </a:t>
            </a:r>
            <a:r>
              <a:rPr lang="uk-UA" sz="2000" dirty="0" smtClean="0">
                <a:solidFill>
                  <a:schemeClr val="dk1"/>
                </a:solidFill>
                <a:ea typeface="Calibri"/>
                <a:cs typeface="Calibri"/>
                <a:sym typeface="Calibri"/>
              </a:rPr>
              <a:t>функції на постійній основі)</a:t>
            </a:r>
          </a:p>
          <a:p>
            <a:pPr algn="just">
              <a:buClr>
                <a:schemeClr val="accent4"/>
              </a:buClr>
            </a:pPr>
            <a:r>
              <a:rPr lang="uk-UA" sz="3200" i="1" dirty="0" smtClean="0">
                <a:solidFill>
                  <a:srgbClr val="FFC000"/>
                </a:solidFill>
                <a:ea typeface="Calibri"/>
                <a:cs typeface="Calibri"/>
                <a:sym typeface="Calibri"/>
              </a:rPr>
              <a:t>!</a:t>
            </a:r>
            <a:r>
              <a:rPr lang="uk-UA" i="1" dirty="0" smtClean="0">
                <a:solidFill>
                  <a:schemeClr val="dk1"/>
                </a:solidFill>
                <a:ea typeface="Calibri"/>
                <a:cs typeface="Calibri"/>
                <a:sym typeface="Calibri"/>
              </a:rPr>
              <a:t>Такі функції виконують, зокрема, керівники комунальних підприємств, установ або організацій, їхні заступники, керівники структурних підрозділів (начальники </a:t>
            </a:r>
            <a:r>
              <a:rPr lang="uk-UA" i="1" dirty="0" err="1" smtClean="0">
                <a:solidFill>
                  <a:schemeClr val="dk1"/>
                </a:solidFill>
                <a:ea typeface="Calibri"/>
                <a:cs typeface="Calibri"/>
                <a:sym typeface="Calibri"/>
              </a:rPr>
              <a:t>цехів</a:t>
            </a:r>
            <a:r>
              <a:rPr lang="uk-UA" i="1" dirty="0" smtClean="0">
                <a:solidFill>
                  <a:schemeClr val="dk1"/>
                </a:solidFill>
                <a:ea typeface="Calibri"/>
                <a:cs typeface="Calibri"/>
                <a:sym typeface="Calibri"/>
              </a:rPr>
              <a:t>, завідуючі відділами), їхні заступники, особи, які керують ділянками робіт (майстри, виконроби, бригадири тощо)</a:t>
            </a:r>
          </a:p>
          <a:p>
            <a:pPr algn="just">
              <a:buClr>
                <a:schemeClr val="accent4"/>
              </a:buClr>
            </a:pPr>
            <a:endParaRPr lang="uk-UA" i="1" dirty="0">
              <a:solidFill>
                <a:schemeClr val="dk1"/>
              </a:solidFill>
              <a:ea typeface="Calibri"/>
              <a:cs typeface="Calibri"/>
              <a:sym typeface="Calibri"/>
            </a:endParaRPr>
          </a:p>
          <a:p>
            <a:pPr marL="342900" indent="-342900" algn="just">
              <a:buClr>
                <a:schemeClr val="accent4"/>
              </a:buClr>
              <a:buFont typeface="Wingdings" panose="05000000000000000000" pitchFamily="2" charset="2"/>
              <a:buChar char="ü"/>
            </a:pPr>
            <a:r>
              <a:rPr lang="uk-UA" sz="2000" dirty="0" smtClean="0">
                <a:solidFill>
                  <a:schemeClr val="dk1"/>
                </a:solidFill>
                <a:ea typeface="Calibri"/>
                <a:cs typeface="Calibri"/>
              </a:rPr>
              <a:t>Особи</a:t>
            </a:r>
            <a:r>
              <a:rPr lang="uk-UA" sz="2000" dirty="0">
                <a:solidFill>
                  <a:schemeClr val="dk1"/>
                </a:solidFill>
                <a:ea typeface="Calibri"/>
                <a:cs typeface="Calibri"/>
              </a:rPr>
              <a:t>, які входять до складу </a:t>
            </a:r>
            <a:r>
              <a:rPr lang="uk-UA" sz="2000" b="1" dirty="0">
                <a:solidFill>
                  <a:schemeClr val="dk1"/>
                </a:solidFill>
                <a:ea typeface="Calibri"/>
                <a:cs typeface="Calibri"/>
              </a:rPr>
              <a:t>конкурсних та дисциплінарних комісій</a:t>
            </a:r>
            <a:r>
              <a:rPr lang="uk-UA" sz="2000" dirty="0">
                <a:solidFill>
                  <a:schemeClr val="dk1"/>
                </a:solidFill>
                <a:ea typeface="Calibri"/>
                <a:cs typeface="Calibri"/>
              </a:rPr>
              <a:t>, утворених відповідно до Закону України "Про службу в органах місцевого самоврядування", інших законів (крім іноземців-нерезидентів, які входять до складу таких комісій</a:t>
            </a:r>
            <a:r>
              <a:rPr lang="uk-UA" sz="2000" dirty="0" smtClean="0">
                <a:solidFill>
                  <a:schemeClr val="dk1"/>
                </a:solidFill>
                <a:ea typeface="Calibri"/>
                <a:cs typeface="Calibri"/>
              </a:rPr>
              <a:t>)</a:t>
            </a:r>
            <a:endParaRPr lang="uk-UA" sz="2000" dirty="0">
              <a:solidFill>
                <a:schemeClr val="dk1"/>
              </a:solidFill>
              <a:ea typeface="Calibri"/>
              <a:cs typeface="Calibri"/>
              <a:sym typeface="Calibri"/>
            </a:endParaRPr>
          </a:p>
        </p:txBody>
      </p:sp>
      <p:sp>
        <p:nvSpPr>
          <p:cNvPr id="3" name="Номер слайда 2"/>
          <p:cNvSpPr>
            <a:spLocks noGrp="1"/>
          </p:cNvSpPr>
          <p:nvPr>
            <p:ph type="sldNum" sz="quarter" idx="12"/>
          </p:nvPr>
        </p:nvSpPr>
        <p:spPr/>
        <p:txBody>
          <a:bodyPr/>
          <a:lstStyle/>
          <a:p>
            <a:fld id="{765A9685-0731-46A9-96FB-15754FA98242}" type="slidenum">
              <a:rPr lang="uk-UA" smtClean="0"/>
              <a:pPr/>
              <a:t>4</a:t>
            </a:fld>
            <a:endParaRPr lang="uk-UA" dirty="0"/>
          </a:p>
        </p:txBody>
      </p:sp>
    </p:spTree>
    <p:extLst>
      <p:ext uri="{BB962C8B-B14F-4D97-AF65-F5344CB8AC3E}">
        <p14:creationId xmlns:p14="http://schemas.microsoft.com/office/powerpoint/2010/main" val="222219594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2192000" cy="6858217"/>
          </a:xfrm>
          <a:prstGeom prst="rect">
            <a:avLst/>
          </a:prstGeom>
        </p:spPr>
      </p:pic>
      <p:sp>
        <p:nvSpPr>
          <p:cNvPr id="15" name="TextBox 14"/>
          <p:cNvSpPr txBox="1"/>
          <p:nvPr/>
        </p:nvSpPr>
        <p:spPr>
          <a:xfrm>
            <a:off x="1527564" y="82152"/>
            <a:ext cx="10168629" cy="646331"/>
          </a:xfrm>
          <a:prstGeom prst="rect">
            <a:avLst/>
          </a:prstGeom>
          <a:noFill/>
        </p:spPr>
        <p:txBody>
          <a:bodyPr wrap="square" rtlCol="0">
            <a:spAutoFit/>
          </a:bodyPr>
          <a:lstStyle/>
          <a:p>
            <a:r>
              <a:rPr lang="uk-UA" sz="3600" b="1" dirty="0" smtClean="0"/>
              <a:t>Не є декларантами</a:t>
            </a:r>
          </a:p>
        </p:txBody>
      </p:sp>
      <p:sp>
        <p:nvSpPr>
          <p:cNvPr id="6" name="Прямоугольник 5"/>
          <p:cNvSpPr/>
          <p:nvPr/>
        </p:nvSpPr>
        <p:spPr>
          <a:xfrm>
            <a:off x="2618508" y="896850"/>
            <a:ext cx="9213273" cy="5447645"/>
          </a:xfrm>
          <a:prstGeom prst="rect">
            <a:avLst/>
          </a:prstGeom>
        </p:spPr>
        <p:txBody>
          <a:bodyPr wrap="square">
            <a:spAutoFit/>
          </a:bodyPr>
          <a:lstStyle/>
          <a:p>
            <a:pPr algn="just"/>
            <a:r>
              <a:rPr lang="uk-UA" sz="2400" b="1" dirty="0" smtClean="0">
                <a:solidFill>
                  <a:srgbClr val="0070C0"/>
                </a:solidFill>
              </a:rPr>
              <a:t>Згідно </a:t>
            </a:r>
            <a:r>
              <a:rPr lang="uk-UA" sz="2400" b="1" dirty="0">
                <a:solidFill>
                  <a:srgbClr val="0070C0"/>
                </a:solidFill>
              </a:rPr>
              <a:t>з </a:t>
            </a:r>
            <a:r>
              <a:rPr lang="uk-UA" sz="2400" b="1" dirty="0" smtClean="0">
                <a:solidFill>
                  <a:srgbClr val="0070C0"/>
                </a:solidFill>
              </a:rPr>
              <a:t>ч. 5 ст. </a:t>
            </a:r>
            <a:r>
              <a:rPr lang="uk-UA" sz="2400" b="1" dirty="0">
                <a:solidFill>
                  <a:srgbClr val="0070C0"/>
                </a:solidFill>
              </a:rPr>
              <a:t>45 Закону не подають декларації  посадові особи закладів, установ та організацій, які здійснюють основну діяльність у сфері</a:t>
            </a:r>
            <a:r>
              <a:rPr lang="uk-UA" sz="2400" b="1" dirty="0" smtClean="0">
                <a:solidFill>
                  <a:srgbClr val="0070C0"/>
                </a:solidFill>
              </a:rPr>
              <a:t>:</a:t>
            </a:r>
          </a:p>
          <a:p>
            <a:pPr algn="just"/>
            <a:endParaRPr lang="uk-UA" dirty="0"/>
          </a:p>
          <a:p>
            <a:pPr marL="342900" indent="-342900">
              <a:buClr>
                <a:srgbClr val="FFC000"/>
              </a:buClr>
              <a:buSzPct val="107000"/>
              <a:buFont typeface="Wingdings" panose="05000000000000000000" pitchFamily="2" charset="2"/>
              <a:buChar char="ü"/>
            </a:pPr>
            <a:r>
              <a:rPr lang="uk-UA" sz="2000" dirty="0" smtClean="0"/>
              <a:t>соціальної </a:t>
            </a:r>
            <a:r>
              <a:rPr lang="uk-UA" sz="2000" dirty="0"/>
              <a:t>та професійної реабілітації осіб з інвалідністю і дітей з інвалідністю;</a:t>
            </a:r>
          </a:p>
          <a:p>
            <a:pPr marL="342900" indent="-342900">
              <a:buClr>
                <a:srgbClr val="FFC000"/>
              </a:buClr>
              <a:buSzPct val="107000"/>
              <a:buFont typeface="Wingdings" panose="05000000000000000000" pitchFamily="2" charset="2"/>
              <a:buChar char="ü"/>
            </a:pPr>
            <a:r>
              <a:rPr lang="uk-UA" sz="2000" dirty="0"/>
              <a:t>соціального захисту ветеранів війни та учасників антитерористичної операції, </a:t>
            </a:r>
            <a:br>
              <a:rPr lang="uk-UA" sz="2000" dirty="0"/>
            </a:br>
            <a:r>
              <a:rPr lang="uk-UA" sz="2000" dirty="0"/>
              <a:t>охорони здоров’я (крім керівників закладів охорони здоров’я) </a:t>
            </a:r>
            <a:endParaRPr lang="uk-UA" sz="2000" dirty="0" smtClean="0"/>
          </a:p>
          <a:p>
            <a:pPr marL="342900" indent="-342900">
              <a:buClr>
                <a:srgbClr val="FFC000"/>
              </a:buClr>
              <a:buSzPct val="107000"/>
              <a:buFont typeface="Wingdings" panose="05000000000000000000" pitchFamily="2" charset="2"/>
              <a:buChar char="ü"/>
            </a:pPr>
            <a:r>
              <a:rPr lang="uk-UA" sz="2000" dirty="0"/>
              <a:t>відновлення та збереження національної пам’яті;</a:t>
            </a:r>
          </a:p>
          <a:p>
            <a:pPr marL="342900" indent="-342900">
              <a:buClr>
                <a:srgbClr val="FFC000"/>
              </a:buClr>
              <a:buSzPct val="107000"/>
              <a:buFont typeface="Wingdings" panose="05000000000000000000" pitchFamily="2" charset="2"/>
              <a:buChar char="ü"/>
            </a:pPr>
            <a:r>
              <a:rPr lang="uk-UA" sz="2000" dirty="0" smtClean="0"/>
              <a:t>соціального </a:t>
            </a:r>
            <a:r>
              <a:rPr lang="uk-UA" sz="2000" dirty="0"/>
              <a:t>обслуговування населення</a:t>
            </a:r>
            <a:r>
              <a:rPr lang="uk-UA" sz="2000" dirty="0" smtClean="0"/>
              <a:t>;</a:t>
            </a:r>
          </a:p>
          <a:p>
            <a:pPr marL="342900" indent="-342900">
              <a:buClr>
                <a:srgbClr val="FFC000"/>
              </a:buClr>
              <a:buSzPct val="107000"/>
              <a:buFont typeface="Wingdings" panose="05000000000000000000" pitchFamily="2" charset="2"/>
              <a:buChar char="ü"/>
            </a:pPr>
            <a:r>
              <a:rPr lang="uk-UA" sz="2000" dirty="0"/>
              <a:t>національно-патріотичного </a:t>
            </a:r>
            <a:r>
              <a:rPr lang="uk-UA" sz="2000" dirty="0" smtClean="0"/>
              <a:t>виховання;</a:t>
            </a:r>
            <a:endParaRPr lang="uk-UA" sz="2000" dirty="0"/>
          </a:p>
          <a:p>
            <a:pPr marL="342900" indent="-342900">
              <a:buClr>
                <a:srgbClr val="FFC000"/>
              </a:buClr>
              <a:buSzPct val="107000"/>
              <a:buFont typeface="Wingdings" panose="05000000000000000000" pitchFamily="2" charset="2"/>
              <a:buChar char="ü"/>
            </a:pPr>
            <a:r>
              <a:rPr lang="uk-UA" sz="2000" dirty="0"/>
              <a:t>фізичної культури;</a:t>
            </a:r>
          </a:p>
          <a:p>
            <a:pPr marL="342900" indent="-342900">
              <a:buClr>
                <a:srgbClr val="FFC000"/>
              </a:buClr>
              <a:buSzPct val="107000"/>
              <a:buFont typeface="Wingdings" panose="05000000000000000000" pitchFamily="2" charset="2"/>
              <a:buChar char="ü"/>
            </a:pPr>
            <a:r>
              <a:rPr lang="uk-UA" sz="2000" dirty="0" smtClean="0"/>
              <a:t>культури;</a:t>
            </a:r>
          </a:p>
          <a:p>
            <a:pPr marL="342900" indent="-342900">
              <a:buClr>
                <a:srgbClr val="FFC000"/>
              </a:buClr>
              <a:buSzPct val="107000"/>
              <a:buFont typeface="Wingdings" panose="05000000000000000000" pitchFamily="2" charset="2"/>
              <a:buChar char="ü"/>
            </a:pPr>
            <a:r>
              <a:rPr lang="uk-UA" sz="2000" dirty="0" smtClean="0"/>
              <a:t>мистецтв;</a:t>
            </a:r>
          </a:p>
          <a:p>
            <a:pPr marL="342900" indent="-342900">
              <a:buClr>
                <a:srgbClr val="FFC000"/>
              </a:buClr>
              <a:buSzPct val="107000"/>
              <a:buFont typeface="Wingdings" panose="05000000000000000000" pitchFamily="2" charset="2"/>
              <a:buChar char="ü"/>
            </a:pPr>
            <a:r>
              <a:rPr lang="uk-UA" sz="2000" dirty="0" smtClean="0"/>
              <a:t>спорту;</a:t>
            </a:r>
          </a:p>
          <a:p>
            <a:pPr marL="342900" indent="-342900">
              <a:buClr>
                <a:srgbClr val="FFC000"/>
              </a:buClr>
              <a:buSzPct val="107000"/>
              <a:buFont typeface="Wingdings" panose="05000000000000000000" pitchFamily="2" charset="2"/>
              <a:buChar char="ü"/>
            </a:pPr>
            <a:r>
              <a:rPr lang="uk-UA" sz="2000" dirty="0" smtClean="0"/>
              <a:t>Освіти; </a:t>
            </a:r>
            <a:endParaRPr lang="uk-UA" sz="2000" dirty="0"/>
          </a:p>
          <a:p>
            <a:pPr marL="342900" indent="-342900">
              <a:buClr>
                <a:srgbClr val="FFC000"/>
              </a:buClr>
              <a:buSzPct val="107000"/>
              <a:buFont typeface="Wingdings" panose="05000000000000000000" pitchFamily="2" charset="2"/>
              <a:buChar char="ü"/>
            </a:pPr>
            <a:r>
              <a:rPr lang="uk-UA" sz="2000" dirty="0" smtClean="0"/>
              <a:t>Науки.</a:t>
            </a:r>
            <a:r>
              <a:rPr lang="uk-UA" dirty="0"/>
              <a:t/>
            </a:r>
            <a:br>
              <a:rPr lang="uk-UA" dirty="0"/>
            </a:br>
            <a:endParaRPr lang="uk-UA" dirty="0"/>
          </a:p>
        </p:txBody>
      </p:sp>
      <p:sp>
        <p:nvSpPr>
          <p:cNvPr id="7" name="Овал 6"/>
          <p:cNvSpPr/>
          <p:nvPr/>
        </p:nvSpPr>
        <p:spPr>
          <a:xfrm>
            <a:off x="1527564" y="1033674"/>
            <a:ext cx="935916" cy="93591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3600" dirty="0" smtClean="0"/>
              <a:t>!</a:t>
            </a:r>
            <a:endParaRPr lang="uk-UA" sz="3600" dirty="0"/>
          </a:p>
        </p:txBody>
      </p:sp>
      <p:sp>
        <p:nvSpPr>
          <p:cNvPr id="2" name="Номер слайда 1"/>
          <p:cNvSpPr>
            <a:spLocks noGrp="1"/>
          </p:cNvSpPr>
          <p:nvPr>
            <p:ph type="sldNum" sz="quarter" idx="12"/>
          </p:nvPr>
        </p:nvSpPr>
        <p:spPr/>
        <p:txBody>
          <a:bodyPr/>
          <a:lstStyle/>
          <a:p>
            <a:fld id="{765A9685-0731-46A9-96FB-15754FA98242}" type="slidenum">
              <a:rPr lang="uk-UA" smtClean="0"/>
              <a:pPr/>
              <a:t>5</a:t>
            </a:fld>
            <a:endParaRPr lang="uk-UA" dirty="0"/>
          </a:p>
        </p:txBody>
      </p:sp>
    </p:spTree>
    <p:extLst>
      <p:ext uri="{BB962C8B-B14F-4D97-AF65-F5344CB8AC3E}">
        <p14:creationId xmlns:p14="http://schemas.microsoft.com/office/powerpoint/2010/main" val="79509749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2192000" cy="6858217"/>
          </a:xfrm>
          <a:prstGeom prst="rect">
            <a:avLst/>
          </a:prstGeom>
        </p:spPr>
      </p:pic>
      <p:sp>
        <p:nvSpPr>
          <p:cNvPr id="6" name="TextBox 5"/>
          <p:cNvSpPr txBox="1"/>
          <p:nvPr/>
        </p:nvSpPr>
        <p:spPr>
          <a:xfrm>
            <a:off x="4641273" y="125259"/>
            <a:ext cx="7221173" cy="646331"/>
          </a:xfrm>
          <a:prstGeom prst="rect">
            <a:avLst/>
          </a:prstGeom>
          <a:noFill/>
        </p:spPr>
        <p:txBody>
          <a:bodyPr wrap="square" rtlCol="0">
            <a:spAutoFit/>
          </a:bodyPr>
          <a:lstStyle/>
          <a:p>
            <a:r>
              <a:rPr lang="uk-UA" sz="3600" b="1" dirty="0" smtClean="0"/>
              <a:t>Суб’єкти декларування</a:t>
            </a:r>
            <a:endParaRPr lang="uk-UA" sz="2400" b="1" dirty="0"/>
          </a:p>
        </p:txBody>
      </p:sp>
      <p:sp>
        <p:nvSpPr>
          <p:cNvPr id="7" name="Прямоугольник 6"/>
          <p:cNvSpPr/>
          <p:nvPr/>
        </p:nvSpPr>
        <p:spPr>
          <a:xfrm>
            <a:off x="4718950" y="1148492"/>
            <a:ext cx="7065818" cy="4585871"/>
          </a:xfrm>
          <a:prstGeom prst="rect">
            <a:avLst/>
          </a:prstGeom>
        </p:spPr>
        <p:txBody>
          <a:bodyPr wrap="square">
            <a:spAutoFit/>
          </a:bodyPr>
          <a:lstStyle/>
          <a:p>
            <a:r>
              <a:rPr lang="uk-UA" b="1" dirty="0" smtClean="0"/>
              <a:t>Хто належить до службових осіб, які займають відповідальне та особливо відповідальне становище?</a:t>
            </a:r>
          </a:p>
          <a:p>
            <a:endParaRPr lang="uk-UA" b="1" dirty="0" smtClean="0"/>
          </a:p>
          <a:p>
            <a:pPr marL="342900" indent="-342900" algn="just">
              <a:buClr>
                <a:schemeClr val="accent4"/>
              </a:buClr>
              <a:buFont typeface="Wingdings" panose="05000000000000000000" pitchFamily="2" charset="2"/>
              <a:buChar char="ü"/>
            </a:pPr>
            <a:r>
              <a:rPr lang="uk-UA" i="1" dirty="0" smtClean="0"/>
              <a:t>Перелік визначено у примітці </a:t>
            </a:r>
            <a:r>
              <a:rPr lang="ru-RU" i="1" dirty="0" smtClean="0"/>
              <a:t>до </a:t>
            </a:r>
            <a:r>
              <a:rPr lang="ru-RU" i="1" dirty="0" smtClean="0">
                <a:hlinkClick r:id="rId3"/>
              </a:rPr>
              <a:t>ст. </a:t>
            </a:r>
            <a:r>
              <a:rPr lang="uk-UA" i="1" dirty="0" smtClean="0">
                <a:hlinkClick r:id="rId3"/>
              </a:rPr>
              <a:t>51</a:t>
            </a:r>
            <a:r>
              <a:rPr lang="uk-UA" i="1" baseline="30000" dirty="0" smtClean="0">
                <a:hlinkClick r:id="rId3"/>
              </a:rPr>
              <a:t>3</a:t>
            </a:r>
            <a:r>
              <a:rPr lang="ru-RU" i="1" dirty="0" smtClean="0">
                <a:hlinkClick r:id="rId3"/>
              </a:rPr>
              <a:t> </a:t>
            </a:r>
            <a:r>
              <a:rPr lang="ru-RU" i="1" dirty="0" smtClean="0"/>
              <a:t>Закону</a:t>
            </a:r>
            <a:r>
              <a:rPr lang="uk-UA" sz="2000" i="1" dirty="0">
                <a:solidFill>
                  <a:schemeClr val="dk1"/>
                </a:solidFill>
                <a:cs typeface="Calibri"/>
                <a:sym typeface="Calibri"/>
              </a:rPr>
              <a:t> </a:t>
            </a:r>
            <a:endParaRPr lang="uk-UA" sz="2000" i="1" dirty="0" smtClean="0">
              <a:solidFill>
                <a:schemeClr val="dk1"/>
              </a:solidFill>
              <a:cs typeface="Calibri"/>
              <a:sym typeface="Calibri"/>
            </a:endParaRPr>
          </a:p>
          <a:p>
            <a:pPr algn="just">
              <a:buClr>
                <a:schemeClr val="accent4"/>
              </a:buClr>
            </a:pPr>
            <a:endParaRPr lang="uk-UA" sz="2000" dirty="0">
              <a:solidFill>
                <a:schemeClr val="dk1"/>
              </a:solidFill>
              <a:cs typeface="Calibri"/>
              <a:sym typeface="Calibri"/>
            </a:endParaRPr>
          </a:p>
          <a:p>
            <a:pPr algn="just">
              <a:buClr>
                <a:schemeClr val="accent4"/>
              </a:buClr>
            </a:pPr>
            <a:r>
              <a:rPr lang="uk-UA" b="1" dirty="0" smtClean="0"/>
              <a:t>Які посади належать до посад з високим рівнем корупційних ризиків?</a:t>
            </a:r>
          </a:p>
          <a:p>
            <a:pPr algn="just">
              <a:buClr>
                <a:schemeClr val="accent4"/>
              </a:buClr>
            </a:pPr>
            <a:endParaRPr lang="ru-RU" dirty="0"/>
          </a:p>
          <a:p>
            <a:pPr marL="342900" indent="-342900" algn="just">
              <a:buClr>
                <a:schemeClr val="accent4"/>
              </a:buClr>
              <a:buFont typeface="Wingdings" panose="05000000000000000000" pitchFamily="2" charset="2"/>
              <a:buChar char="ü"/>
            </a:pPr>
            <a:r>
              <a:rPr lang="uk-UA" i="1" dirty="0"/>
              <a:t>перелік посад затверджено  Рішенням</a:t>
            </a:r>
            <a:r>
              <a:rPr lang="ru-RU" i="1" dirty="0"/>
              <a:t> НАЗК </a:t>
            </a:r>
            <a:r>
              <a:rPr lang="uk-UA" i="1" dirty="0"/>
              <a:t>від</a:t>
            </a:r>
            <a:r>
              <a:rPr lang="ru-RU" i="1" dirty="0"/>
              <a:t> 17.06.2016  </a:t>
            </a:r>
            <a:r>
              <a:rPr lang="ru-RU" i="1" dirty="0">
                <a:hlinkClick r:id="rId4"/>
              </a:rPr>
              <a:t>№ 2</a:t>
            </a:r>
            <a:endParaRPr lang="ru-RU" i="1" dirty="0"/>
          </a:p>
          <a:p>
            <a:pPr algn="just">
              <a:buClr>
                <a:schemeClr val="accent4"/>
              </a:buClr>
            </a:pPr>
            <a:endParaRPr lang="ru-RU" i="1" dirty="0"/>
          </a:p>
          <a:p>
            <a:pPr algn="just">
              <a:buClr>
                <a:schemeClr val="accent4"/>
              </a:buClr>
            </a:pPr>
            <a:r>
              <a:rPr lang="uk-UA" b="1" dirty="0" smtClean="0"/>
              <a:t>Хто належить до національних публічних діячів</a:t>
            </a:r>
            <a:r>
              <a:rPr lang="ru-RU" b="1" dirty="0" smtClean="0"/>
              <a:t>?</a:t>
            </a:r>
          </a:p>
          <a:p>
            <a:pPr algn="just">
              <a:buClr>
                <a:schemeClr val="accent4"/>
              </a:buClr>
            </a:pPr>
            <a:endParaRPr lang="ru-RU" dirty="0"/>
          </a:p>
          <a:p>
            <a:pPr marL="342900" indent="-342900" algn="just">
              <a:buClr>
                <a:schemeClr val="accent4"/>
              </a:buClr>
              <a:buFont typeface="Wingdings" panose="05000000000000000000" pitchFamily="2" charset="2"/>
              <a:buChar char="ü"/>
            </a:pPr>
            <a:r>
              <a:rPr lang="uk-UA" i="1" dirty="0" smtClean="0"/>
              <a:t>Перелік наведено у п. </a:t>
            </a:r>
            <a:r>
              <a:rPr lang="uk-UA" i="1" dirty="0"/>
              <a:t>37 </a:t>
            </a:r>
            <a:r>
              <a:rPr lang="uk-UA" i="1" dirty="0" smtClean="0"/>
              <a:t>ч. 1 ст. </a:t>
            </a:r>
            <a:r>
              <a:rPr lang="uk-UA" i="1" dirty="0"/>
              <a:t>1 Закону України «Про запобігання та протидію легалізації (відмиванню) доходів, одержаних злочинним шляхом, фінансуванню тероризму та фінансуванню розповсюдження зброї масового знищення»</a:t>
            </a:r>
            <a:endParaRPr lang="uk-UA" i="1" dirty="0">
              <a:sym typeface="Calibri"/>
            </a:endParaRPr>
          </a:p>
        </p:txBody>
      </p:sp>
      <p:sp>
        <p:nvSpPr>
          <p:cNvPr id="2" name="Номер слайда 1"/>
          <p:cNvSpPr>
            <a:spLocks noGrp="1"/>
          </p:cNvSpPr>
          <p:nvPr>
            <p:ph type="sldNum" sz="quarter" idx="12"/>
          </p:nvPr>
        </p:nvSpPr>
        <p:spPr/>
        <p:txBody>
          <a:bodyPr/>
          <a:lstStyle/>
          <a:p>
            <a:fld id="{765A9685-0731-46A9-96FB-15754FA98242}" type="slidenum">
              <a:rPr lang="uk-UA" smtClean="0"/>
              <a:pPr/>
              <a:t>6</a:t>
            </a:fld>
            <a:endParaRPr lang="uk-UA" dirty="0"/>
          </a:p>
        </p:txBody>
      </p:sp>
    </p:spTree>
    <p:extLst>
      <p:ext uri="{BB962C8B-B14F-4D97-AF65-F5344CB8AC3E}">
        <p14:creationId xmlns:p14="http://schemas.microsoft.com/office/powerpoint/2010/main" val="400962191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2192000" cy="6858217"/>
          </a:xfrm>
          <a:prstGeom prst="rect">
            <a:avLst/>
          </a:prstGeom>
        </p:spPr>
      </p:pic>
      <p:sp>
        <p:nvSpPr>
          <p:cNvPr id="15" name="TextBox 14"/>
          <p:cNvSpPr txBox="1"/>
          <p:nvPr/>
        </p:nvSpPr>
        <p:spPr>
          <a:xfrm>
            <a:off x="1527564" y="82152"/>
            <a:ext cx="10168629" cy="646331"/>
          </a:xfrm>
          <a:prstGeom prst="rect">
            <a:avLst/>
          </a:prstGeom>
          <a:noFill/>
        </p:spPr>
        <p:txBody>
          <a:bodyPr wrap="square" rtlCol="0">
            <a:spAutoFit/>
          </a:bodyPr>
          <a:lstStyle/>
          <a:p>
            <a:r>
              <a:rPr lang="uk-UA" sz="3600" b="1" dirty="0" smtClean="0"/>
              <a:t>Інформація про місце роботи</a:t>
            </a:r>
          </a:p>
        </p:txBody>
      </p:sp>
      <p:sp>
        <p:nvSpPr>
          <p:cNvPr id="6" name="Прямоугольник 5"/>
          <p:cNvSpPr/>
          <p:nvPr/>
        </p:nvSpPr>
        <p:spPr>
          <a:xfrm>
            <a:off x="2590799" y="1033674"/>
            <a:ext cx="8188037" cy="4462760"/>
          </a:xfrm>
          <a:prstGeom prst="rect">
            <a:avLst/>
          </a:prstGeom>
        </p:spPr>
        <p:txBody>
          <a:bodyPr wrap="square">
            <a:spAutoFit/>
          </a:bodyPr>
          <a:lstStyle/>
          <a:p>
            <a:pPr algn="just"/>
            <a:r>
              <a:rPr lang="uk-UA" sz="2400" b="1" dirty="0" smtClean="0">
                <a:solidFill>
                  <a:srgbClr val="0070C0"/>
                </a:solidFill>
              </a:rPr>
              <a:t>Інформація про місце роботи, посаду, приналежність до окремих типів посад зазначається:</a:t>
            </a:r>
          </a:p>
          <a:p>
            <a:pPr algn="just"/>
            <a:endParaRPr lang="uk-UA" dirty="0"/>
          </a:p>
          <a:p>
            <a:pPr marL="342900" indent="-342900">
              <a:buClr>
                <a:srgbClr val="FFC000"/>
              </a:buClr>
              <a:buSzPct val="107000"/>
              <a:buFont typeface="Wingdings" panose="05000000000000000000" pitchFamily="2" charset="2"/>
              <a:buChar char="ü"/>
            </a:pPr>
            <a:r>
              <a:rPr lang="uk-UA" sz="2000" dirty="0" smtClean="0"/>
              <a:t>Станом на останній день звітного періоду у </a:t>
            </a:r>
            <a:r>
              <a:rPr lang="uk-UA" sz="2000" b="1" dirty="0" smtClean="0"/>
              <a:t>щорічних</a:t>
            </a:r>
            <a:r>
              <a:rPr lang="uk-UA" sz="2000" dirty="0" smtClean="0"/>
              <a:t> деклараціях</a:t>
            </a:r>
          </a:p>
          <a:p>
            <a:pPr marL="342900" indent="-342900">
              <a:buClr>
                <a:srgbClr val="FFC000"/>
              </a:buClr>
              <a:buSzPct val="107000"/>
              <a:buFont typeface="Wingdings" panose="05000000000000000000" pitchFamily="2" charset="2"/>
              <a:buChar char="ü"/>
            </a:pPr>
            <a:r>
              <a:rPr lang="uk-UA" sz="2000" dirty="0" smtClean="0"/>
              <a:t>Назва майбутнього місця роботи та посада у декларації </a:t>
            </a:r>
            <a:r>
              <a:rPr lang="uk-UA" sz="2000" b="1" dirty="0" smtClean="0"/>
              <a:t>кандидата</a:t>
            </a:r>
            <a:r>
              <a:rPr lang="uk-UA" sz="2000" dirty="0" smtClean="0"/>
              <a:t> на посаду</a:t>
            </a:r>
          </a:p>
          <a:p>
            <a:pPr marL="342900" indent="-342900">
              <a:buClr>
                <a:srgbClr val="FFC000"/>
              </a:buClr>
              <a:buSzPct val="107000"/>
              <a:buFont typeface="Wingdings" panose="05000000000000000000" pitchFamily="2" charset="2"/>
              <a:buChar char="ü"/>
            </a:pPr>
            <a:r>
              <a:rPr lang="uk-UA" sz="2000" dirty="0" smtClean="0"/>
              <a:t>Якщо особа призначена на посаду у період з 1 січня по 31 березня, то вказується посада, яку особа займає на момент подання першої щорічної декларації (а не ту, яку вона займала на останній день звітного періоду)</a:t>
            </a:r>
          </a:p>
          <a:p>
            <a:pPr marL="342900" indent="-342900">
              <a:buClr>
                <a:srgbClr val="FFC000"/>
              </a:buClr>
              <a:buSzPct val="107000"/>
              <a:buFont typeface="Wingdings" panose="05000000000000000000" pitchFamily="2" charset="2"/>
              <a:buChar char="ü"/>
            </a:pPr>
            <a:r>
              <a:rPr lang="uk-UA" sz="2000" dirty="0" smtClean="0"/>
              <a:t>У декларації </a:t>
            </a:r>
            <a:r>
              <a:rPr lang="uk-UA" sz="2000" b="1" dirty="0" smtClean="0"/>
              <a:t>після припинення діяльності </a:t>
            </a:r>
            <a:r>
              <a:rPr lang="uk-UA" sz="2000" dirty="0" smtClean="0"/>
              <a:t>(у наступному році) зазначається посада, у зв’язку з якою виник обов’язок подавати таку декларацію</a:t>
            </a:r>
            <a:r>
              <a:rPr lang="uk-UA" dirty="0"/>
              <a:t/>
            </a:r>
            <a:br>
              <a:rPr lang="uk-UA" dirty="0"/>
            </a:br>
            <a:endParaRPr lang="uk-UA" dirty="0"/>
          </a:p>
        </p:txBody>
      </p:sp>
      <p:sp>
        <p:nvSpPr>
          <p:cNvPr id="7" name="Овал 6"/>
          <p:cNvSpPr/>
          <p:nvPr/>
        </p:nvSpPr>
        <p:spPr>
          <a:xfrm>
            <a:off x="1527564" y="1033674"/>
            <a:ext cx="935916" cy="93591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3600" dirty="0" smtClean="0"/>
              <a:t>!</a:t>
            </a:r>
            <a:endParaRPr lang="uk-UA" sz="3600" dirty="0"/>
          </a:p>
        </p:txBody>
      </p:sp>
      <p:sp>
        <p:nvSpPr>
          <p:cNvPr id="2" name="Номер слайда 1"/>
          <p:cNvSpPr>
            <a:spLocks noGrp="1"/>
          </p:cNvSpPr>
          <p:nvPr>
            <p:ph type="sldNum" sz="quarter" idx="12"/>
          </p:nvPr>
        </p:nvSpPr>
        <p:spPr/>
        <p:txBody>
          <a:bodyPr/>
          <a:lstStyle/>
          <a:p>
            <a:fld id="{765A9685-0731-46A9-96FB-15754FA98242}" type="slidenum">
              <a:rPr lang="uk-UA" smtClean="0"/>
              <a:pPr/>
              <a:t>7</a:t>
            </a:fld>
            <a:endParaRPr lang="uk-UA" dirty="0"/>
          </a:p>
        </p:txBody>
      </p:sp>
    </p:spTree>
    <p:extLst>
      <p:ext uri="{BB962C8B-B14F-4D97-AF65-F5344CB8AC3E}">
        <p14:creationId xmlns:p14="http://schemas.microsoft.com/office/powerpoint/2010/main" val="162173532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84" y="0"/>
            <a:ext cx="12188916" cy="6858000"/>
          </a:xfrm>
          <a:prstGeom prst="rect">
            <a:avLst/>
          </a:prstGeom>
        </p:spPr>
      </p:pic>
      <p:sp>
        <p:nvSpPr>
          <p:cNvPr id="8" name="TextBox 7"/>
          <p:cNvSpPr txBox="1"/>
          <p:nvPr/>
        </p:nvSpPr>
        <p:spPr>
          <a:xfrm>
            <a:off x="1502066" y="2252285"/>
            <a:ext cx="5969888" cy="3785652"/>
          </a:xfrm>
          <a:prstGeom prst="rect">
            <a:avLst/>
          </a:prstGeom>
          <a:noFill/>
        </p:spPr>
        <p:txBody>
          <a:bodyPr wrap="square" rtlCol="0">
            <a:spAutoFit/>
          </a:bodyPr>
          <a:lstStyle/>
          <a:p>
            <a:pPr algn="just"/>
            <a:r>
              <a:rPr lang="uk-UA" sz="2000" b="1" dirty="0" smtClean="0">
                <a:solidFill>
                  <a:schemeClr val="accent4"/>
                </a:solidFill>
              </a:rPr>
              <a:t>📎</a:t>
            </a:r>
            <a:r>
              <a:rPr lang="uk-UA" sz="2000" b="1" dirty="0" smtClean="0"/>
              <a:t> </a:t>
            </a:r>
            <a:r>
              <a:rPr lang="uk-UA" sz="2000" b="1" dirty="0"/>
              <a:t>У розділ</a:t>
            </a:r>
            <a:r>
              <a:rPr lang="en-US" sz="2000" b="1" dirty="0"/>
              <a:t> 2</a:t>
            </a:r>
            <a:r>
              <a:rPr lang="uk-UA" sz="2000" b="1" dirty="0"/>
              <a:t>.</a:t>
            </a:r>
            <a:r>
              <a:rPr lang="en-US" sz="2000" b="1" dirty="0"/>
              <a:t>1</a:t>
            </a:r>
            <a:r>
              <a:rPr lang="uk-UA" sz="2000" b="1" dirty="0"/>
              <a:t> </a:t>
            </a:r>
            <a:r>
              <a:rPr lang="uk-UA" sz="2000" dirty="0"/>
              <a:t>необхідно зазначити серію </a:t>
            </a:r>
            <a:r>
              <a:rPr lang="uk-UA" sz="2000" dirty="0" smtClean="0"/>
              <a:t>і </a:t>
            </a:r>
            <a:r>
              <a:rPr lang="uk-UA" sz="2000" dirty="0"/>
              <a:t>номер паспорта громадянина України, а також </a:t>
            </a:r>
            <a:r>
              <a:rPr lang="uk-UA" sz="2000" b="1" dirty="0" smtClean="0"/>
              <a:t>унікальний </a:t>
            </a:r>
            <a:r>
              <a:rPr lang="uk-UA" sz="2000" b="1" dirty="0"/>
              <a:t>номер запису в Єдиному державному демографічному реєстрі</a:t>
            </a:r>
            <a:r>
              <a:rPr lang="uk-UA" sz="2000" dirty="0"/>
              <a:t> та вказати відповідні номери членів сім’ї (ч. 1 ст. 46 Закону</a:t>
            </a:r>
            <a:r>
              <a:rPr lang="uk-UA" sz="2000" dirty="0" smtClean="0"/>
              <a:t>)</a:t>
            </a:r>
            <a:endParaRPr lang="uk-UA" sz="2000" dirty="0"/>
          </a:p>
          <a:p>
            <a:pPr algn="just"/>
            <a:r>
              <a:rPr lang="uk-UA" sz="2000" dirty="0" smtClean="0"/>
              <a:t>Такий </a:t>
            </a:r>
            <a:r>
              <a:rPr lang="uk-UA" sz="2000" dirty="0"/>
              <a:t>номер запису мають особи, які отримали </a:t>
            </a:r>
            <a:r>
              <a:rPr lang="uk-UA" sz="2000" dirty="0" smtClean="0"/>
              <a:t>біометричний </a:t>
            </a:r>
            <a:r>
              <a:rPr lang="uk-UA" sz="2000" dirty="0"/>
              <a:t>закордонний паспорт </a:t>
            </a:r>
            <a:r>
              <a:rPr lang="uk-UA" sz="2000" dirty="0" smtClean="0"/>
              <a:t>або </a:t>
            </a:r>
            <a:r>
              <a:rPr lang="uk-UA" sz="2000" dirty="0"/>
              <a:t>паспорт громадянина України у формі </a:t>
            </a:r>
            <a:r>
              <a:rPr lang="uk-UA" sz="2000" dirty="0" smtClean="0"/>
              <a:t>картки</a:t>
            </a:r>
          </a:p>
          <a:p>
            <a:endParaRPr lang="uk-UA" sz="2000" dirty="0"/>
          </a:p>
          <a:p>
            <a:pPr algn="just"/>
            <a:r>
              <a:rPr lang="ru-RU" sz="2000" b="1" dirty="0"/>
              <a:t>У </a:t>
            </a:r>
            <a:r>
              <a:rPr lang="uk-UA" sz="2000" b="1" dirty="0" smtClean="0"/>
              <a:t>разі відсутності </a:t>
            </a:r>
            <a:r>
              <a:rPr lang="uk-UA" sz="2000" dirty="0" smtClean="0"/>
              <a:t>у суб’єкта декларування або членів його сім’ї УНЗР обирається значення поля «не застосовується»</a:t>
            </a:r>
          </a:p>
        </p:txBody>
      </p:sp>
      <p:sp>
        <p:nvSpPr>
          <p:cNvPr id="5" name="TextBox 4"/>
          <p:cNvSpPr txBox="1"/>
          <p:nvPr/>
        </p:nvSpPr>
        <p:spPr>
          <a:xfrm>
            <a:off x="1502066" y="202495"/>
            <a:ext cx="10168629" cy="1015663"/>
          </a:xfrm>
          <a:prstGeom prst="rect">
            <a:avLst/>
          </a:prstGeom>
          <a:noFill/>
        </p:spPr>
        <p:txBody>
          <a:bodyPr wrap="square" rtlCol="0">
            <a:spAutoFit/>
          </a:bodyPr>
          <a:lstStyle/>
          <a:p>
            <a:r>
              <a:rPr lang="uk-UA" sz="3600" b="1" dirty="0" smtClean="0"/>
              <a:t>Відомості про декларанта</a:t>
            </a:r>
          </a:p>
          <a:p>
            <a:r>
              <a:rPr lang="uk-UA" sz="2400" b="1" dirty="0" smtClean="0"/>
              <a:t>(Розділ 2 декларації)</a:t>
            </a:r>
            <a:endParaRPr lang="uk-UA" sz="2400" b="1" dirty="0"/>
          </a:p>
        </p:txBody>
      </p:sp>
      <p:pic>
        <p:nvPicPr>
          <p:cNvPr id="2" name="Рисунок 1"/>
          <p:cNvPicPr>
            <a:picLocks noChangeAspect="1"/>
          </p:cNvPicPr>
          <p:nvPr/>
        </p:nvPicPr>
        <p:blipFill>
          <a:blip r:embed="rId4" cstate="print"/>
          <a:stretch>
            <a:fillRect/>
          </a:stretch>
        </p:blipFill>
        <p:spPr>
          <a:xfrm>
            <a:off x="7680961" y="2596388"/>
            <a:ext cx="4213308" cy="2981451"/>
          </a:xfrm>
          <a:prstGeom prst="rect">
            <a:avLst/>
          </a:prstGeom>
        </p:spPr>
      </p:pic>
      <p:sp>
        <p:nvSpPr>
          <p:cNvPr id="7" name="TextBox 6"/>
          <p:cNvSpPr txBox="1"/>
          <p:nvPr/>
        </p:nvSpPr>
        <p:spPr>
          <a:xfrm>
            <a:off x="2529422" y="1332136"/>
            <a:ext cx="8827629" cy="800219"/>
          </a:xfrm>
          <a:prstGeom prst="rect">
            <a:avLst/>
          </a:prstGeom>
          <a:noFill/>
        </p:spPr>
        <p:txBody>
          <a:bodyPr wrap="square" rtlCol="0">
            <a:spAutoFit/>
          </a:bodyPr>
          <a:lstStyle/>
          <a:p>
            <a:r>
              <a:rPr lang="uk-UA" sz="2300" b="1" dirty="0">
                <a:solidFill>
                  <a:srgbClr val="0070C0"/>
                </a:solidFill>
              </a:rPr>
              <a:t>Розширюється перелік відомостей, який декларант має подавати щодо </a:t>
            </a:r>
            <a:r>
              <a:rPr lang="uk-UA" sz="2300" b="1" dirty="0" smtClean="0">
                <a:solidFill>
                  <a:srgbClr val="0070C0"/>
                </a:solidFill>
              </a:rPr>
              <a:t>себе і </a:t>
            </a:r>
            <a:r>
              <a:rPr lang="uk-UA" sz="2300" b="1" dirty="0">
                <a:solidFill>
                  <a:srgbClr val="0070C0"/>
                </a:solidFill>
              </a:rPr>
              <a:t>членів </a:t>
            </a:r>
            <a:r>
              <a:rPr lang="uk-UA" sz="2300" b="1" dirty="0" smtClean="0">
                <a:solidFill>
                  <a:srgbClr val="0070C0"/>
                </a:solidFill>
              </a:rPr>
              <a:t>сім’ї</a:t>
            </a:r>
            <a:endParaRPr lang="uk-UA" sz="2300" b="1" dirty="0">
              <a:solidFill>
                <a:srgbClr val="0070C0"/>
              </a:solidFill>
            </a:endParaRPr>
          </a:p>
        </p:txBody>
      </p:sp>
      <p:sp>
        <p:nvSpPr>
          <p:cNvPr id="9" name="Овал 8"/>
          <p:cNvSpPr/>
          <p:nvPr/>
        </p:nvSpPr>
        <p:spPr>
          <a:xfrm>
            <a:off x="1502066" y="1190843"/>
            <a:ext cx="935916" cy="93591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3600" dirty="0" smtClean="0"/>
              <a:t>!</a:t>
            </a:r>
            <a:endParaRPr lang="uk-UA" sz="3600" dirty="0"/>
          </a:p>
        </p:txBody>
      </p:sp>
      <p:sp>
        <p:nvSpPr>
          <p:cNvPr id="3" name="Номер слайда 2"/>
          <p:cNvSpPr>
            <a:spLocks noGrp="1"/>
          </p:cNvSpPr>
          <p:nvPr>
            <p:ph type="sldNum" sz="quarter" idx="12"/>
          </p:nvPr>
        </p:nvSpPr>
        <p:spPr/>
        <p:txBody>
          <a:bodyPr/>
          <a:lstStyle/>
          <a:p>
            <a:fld id="{765A9685-0731-46A9-96FB-15754FA98242}" type="slidenum">
              <a:rPr lang="uk-UA" smtClean="0"/>
              <a:pPr/>
              <a:t>8</a:t>
            </a:fld>
            <a:endParaRPr lang="uk-UA" dirty="0"/>
          </a:p>
        </p:txBody>
      </p:sp>
    </p:spTree>
    <p:extLst>
      <p:ext uri="{BB962C8B-B14F-4D97-AF65-F5344CB8AC3E}">
        <p14:creationId xmlns:p14="http://schemas.microsoft.com/office/powerpoint/2010/main" val="49336064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2192000" cy="6858217"/>
          </a:xfrm>
          <a:prstGeom prst="rect">
            <a:avLst/>
          </a:prstGeom>
        </p:spPr>
      </p:pic>
      <p:sp>
        <p:nvSpPr>
          <p:cNvPr id="15" name="TextBox 14"/>
          <p:cNvSpPr txBox="1"/>
          <p:nvPr/>
        </p:nvSpPr>
        <p:spPr>
          <a:xfrm>
            <a:off x="1502066" y="183765"/>
            <a:ext cx="10168629" cy="892552"/>
          </a:xfrm>
          <a:prstGeom prst="rect">
            <a:avLst/>
          </a:prstGeom>
          <a:noFill/>
        </p:spPr>
        <p:txBody>
          <a:bodyPr wrap="square" rtlCol="0">
            <a:spAutoFit/>
          </a:bodyPr>
          <a:lstStyle/>
          <a:p>
            <a:r>
              <a:rPr lang="uk-UA" sz="2800" b="1" dirty="0" smtClean="0"/>
              <a:t>Інформація про членів сім'ї суб'єкта декларування</a:t>
            </a:r>
          </a:p>
          <a:p>
            <a:r>
              <a:rPr lang="uk-UA" sz="2400" b="1" dirty="0" smtClean="0"/>
              <a:t>(розділ 2.2 декларації)</a:t>
            </a:r>
            <a:endParaRPr lang="uk-UA" sz="2400" b="1" dirty="0"/>
          </a:p>
        </p:txBody>
      </p:sp>
      <p:sp>
        <p:nvSpPr>
          <p:cNvPr id="2" name="Прямоугольник 1"/>
          <p:cNvSpPr/>
          <p:nvPr/>
        </p:nvSpPr>
        <p:spPr>
          <a:xfrm>
            <a:off x="2562673" y="1261432"/>
            <a:ext cx="8756073" cy="3508653"/>
          </a:xfrm>
          <a:prstGeom prst="rect">
            <a:avLst/>
          </a:prstGeom>
        </p:spPr>
        <p:txBody>
          <a:bodyPr wrap="square">
            <a:spAutoFit/>
          </a:bodyPr>
          <a:lstStyle/>
          <a:p>
            <a:r>
              <a:rPr lang="uk-UA" sz="1900" b="1" dirty="0">
                <a:solidFill>
                  <a:srgbClr val="0070C0"/>
                </a:solidFill>
              </a:rPr>
              <a:t>Згідно з визначенням терміну «члени сім’ї», що міститься в </a:t>
            </a:r>
            <a:r>
              <a:rPr lang="uk-UA" sz="1900" b="1" dirty="0" smtClean="0">
                <a:solidFill>
                  <a:srgbClr val="0070C0"/>
                </a:solidFill>
              </a:rPr>
              <a:t>ст. </a:t>
            </a:r>
            <a:r>
              <a:rPr lang="uk-UA" sz="1900" b="1" dirty="0">
                <a:solidFill>
                  <a:srgbClr val="0070C0"/>
                </a:solidFill>
              </a:rPr>
              <a:t>1 </a:t>
            </a:r>
            <a:r>
              <a:rPr lang="uk-UA" sz="1900" b="1" dirty="0" smtClean="0">
                <a:solidFill>
                  <a:srgbClr val="0070C0"/>
                </a:solidFill>
              </a:rPr>
              <a:t>Закону, </a:t>
            </a:r>
            <a:r>
              <a:rPr lang="uk-UA" sz="1900" b="1" dirty="0">
                <a:solidFill>
                  <a:srgbClr val="0070C0"/>
                </a:solidFill>
              </a:rPr>
              <a:t>членами сім'ї суб'єкта декларування вважаються:</a:t>
            </a:r>
          </a:p>
          <a:p>
            <a:endParaRPr lang="uk-UA" dirty="0"/>
          </a:p>
          <a:p>
            <a:pPr marL="342900" indent="-342900" algn="just">
              <a:buClr>
                <a:schemeClr val="accent4"/>
              </a:buClr>
              <a:buFont typeface="Wingdings" panose="05000000000000000000" pitchFamily="2" charset="2"/>
              <a:buChar char="ü"/>
            </a:pPr>
            <a:r>
              <a:rPr lang="uk-UA" b="1" dirty="0"/>
              <a:t>Подружжя</a:t>
            </a:r>
            <a:r>
              <a:rPr lang="ru-RU" b="1" dirty="0"/>
              <a:t> та </a:t>
            </a:r>
            <a:r>
              <a:rPr lang="uk-UA" b="1" dirty="0"/>
              <a:t>неповнолітні</a:t>
            </a:r>
            <a:r>
              <a:rPr lang="ru-RU" b="1" dirty="0"/>
              <a:t> </a:t>
            </a:r>
            <a:r>
              <a:rPr lang="uk-UA" b="1" dirty="0"/>
              <a:t>діти </a:t>
            </a:r>
            <a:r>
              <a:rPr lang="uk-UA" dirty="0"/>
              <a:t>суб’єкта декларування </a:t>
            </a:r>
            <a:r>
              <a:rPr lang="ru-RU" dirty="0" err="1" smtClean="0"/>
              <a:t>незалежно</a:t>
            </a:r>
            <a:r>
              <a:rPr lang="ru-RU" dirty="0" smtClean="0"/>
              <a:t> </a:t>
            </a:r>
            <a:r>
              <a:rPr lang="ru-RU" dirty="0" err="1"/>
              <a:t>від</a:t>
            </a:r>
            <a:r>
              <a:rPr lang="ru-RU" dirty="0"/>
              <a:t> </a:t>
            </a:r>
            <a:r>
              <a:rPr lang="en-US" dirty="0"/>
              <a:t> </a:t>
            </a:r>
            <a:r>
              <a:rPr lang="uk-UA" dirty="0"/>
              <a:t>спільного</a:t>
            </a:r>
            <a:r>
              <a:rPr lang="ru-RU" dirty="0"/>
              <a:t> </a:t>
            </a:r>
            <a:r>
              <a:rPr lang="uk-UA" dirty="0" smtClean="0"/>
              <a:t>проживання із суб’єктом декларування </a:t>
            </a:r>
            <a:r>
              <a:rPr lang="uk-UA" dirty="0"/>
              <a:t>і відомості про дитину зазначаються у </a:t>
            </a:r>
            <a:r>
              <a:rPr lang="uk-UA" dirty="0" smtClean="0"/>
              <a:t>декларації</a:t>
            </a:r>
          </a:p>
          <a:p>
            <a:pPr marL="342900" indent="-342900" algn="just">
              <a:buClr>
                <a:schemeClr val="accent4"/>
              </a:buClr>
              <a:buFont typeface="Wingdings" panose="05000000000000000000" pitchFamily="2" charset="2"/>
              <a:buChar char="ü"/>
            </a:pPr>
            <a:r>
              <a:rPr lang="uk-UA" b="1" dirty="0" smtClean="0"/>
              <a:t>Будь-які </a:t>
            </a:r>
            <a:r>
              <a:rPr lang="uk-UA" b="1" dirty="0"/>
              <a:t>особи, які спільно </a:t>
            </a:r>
            <a:r>
              <a:rPr lang="uk-UA" b="1" dirty="0" smtClean="0"/>
              <a:t>проживають (батьки, повнолітні діти, особи під піклуванням)</a:t>
            </a:r>
            <a:r>
              <a:rPr lang="uk-UA" dirty="0" smtClean="0"/>
              <a:t>, </a:t>
            </a:r>
            <a:r>
              <a:rPr lang="uk-UA" dirty="0"/>
              <a:t>пов’язані спільним побутом, мають взаємні права та обов’язки із суб’єктом декларування (крім осіб, взаємні права та обов’язки яких не мають характеру сімейних), у тому числі особи, які спільно проживають, але не перебувають у </a:t>
            </a:r>
            <a:r>
              <a:rPr lang="uk-UA" dirty="0" smtClean="0"/>
              <a:t>шлюбі </a:t>
            </a:r>
            <a:r>
              <a:rPr lang="uk-UA" sz="2000" dirty="0"/>
              <a:t>станом </a:t>
            </a:r>
            <a:r>
              <a:rPr lang="uk-UA" sz="2000" b="1" dirty="0"/>
              <a:t>на останній день звітного періоду </a:t>
            </a:r>
            <a:r>
              <a:rPr lang="uk-UA" sz="2000" b="1" dirty="0" smtClean="0"/>
              <a:t>(31 грудня 2020) </a:t>
            </a:r>
            <a:r>
              <a:rPr lang="uk-UA" sz="2000" dirty="0" smtClean="0"/>
              <a:t>або </a:t>
            </a:r>
            <a:r>
              <a:rPr lang="uk-UA" sz="2000" b="1" dirty="0"/>
              <a:t>сукупно протягом не менше 183 днів </a:t>
            </a:r>
            <a:r>
              <a:rPr lang="uk-UA" dirty="0"/>
              <a:t>протягом 2020 року</a:t>
            </a:r>
            <a:endParaRPr lang="ru-RU" dirty="0"/>
          </a:p>
        </p:txBody>
      </p:sp>
      <p:sp>
        <p:nvSpPr>
          <p:cNvPr id="5" name="Овал 4"/>
          <p:cNvSpPr/>
          <p:nvPr/>
        </p:nvSpPr>
        <p:spPr>
          <a:xfrm>
            <a:off x="1502066" y="1260083"/>
            <a:ext cx="935916" cy="93591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3600" dirty="0" smtClean="0"/>
              <a:t>!</a:t>
            </a:r>
            <a:endParaRPr lang="uk-UA" sz="3600" dirty="0"/>
          </a:p>
        </p:txBody>
      </p:sp>
      <p:sp>
        <p:nvSpPr>
          <p:cNvPr id="6" name="Прямоугольник 5"/>
          <p:cNvSpPr/>
          <p:nvPr/>
        </p:nvSpPr>
        <p:spPr>
          <a:xfrm>
            <a:off x="1970024" y="4770085"/>
            <a:ext cx="8756073" cy="1231106"/>
          </a:xfrm>
          <a:prstGeom prst="rect">
            <a:avLst/>
          </a:prstGeom>
        </p:spPr>
        <p:txBody>
          <a:bodyPr wrap="square">
            <a:spAutoFit/>
          </a:bodyPr>
          <a:lstStyle/>
          <a:p>
            <a:endParaRPr lang="uk-UA" dirty="0" smtClean="0"/>
          </a:p>
          <a:p>
            <a:r>
              <a:rPr lang="uk-UA" dirty="0">
                <a:solidFill>
                  <a:schemeClr val="accent4"/>
                </a:solidFill>
              </a:rPr>
              <a:t>📎 </a:t>
            </a:r>
            <a:r>
              <a:rPr lang="uk-UA" b="1" dirty="0" smtClean="0"/>
              <a:t>Неповнолітня </a:t>
            </a:r>
            <a:r>
              <a:rPr lang="uk-UA" b="1" dirty="0"/>
              <a:t>дитина члена сім‘ї суб‘єкта </a:t>
            </a:r>
            <a:r>
              <a:rPr lang="uk-UA" b="1" dirty="0" smtClean="0"/>
              <a:t>декларування, яка проживає окремо</a:t>
            </a:r>
            <a:r>
              <a:rPr lang="uk-UA" dirty="0" smtClean="0"/>
              <a:t> </a:t>
            </a:r>
            <a:r>
              <a:rPr lang="uk-UA" dirty="0"/>
              <a:t>- не член сім‘ї суб‘єкта декларування і відомості про дитину НЕ зазначаються у </a:t>
            </a:r>
            <a:r>
              <a:rPr lang="uk-UA" dirty="0" smtClean="0"/>
              <a:t>декларації</a:t>
            </a:r>
          </a:p>
          <a:p>
            <a:pPr algn="just">
              <a:buClr>
                <a:schemeClr val="accent4"/>
              </a:buClr>
            </a:pPr>
            <a:endParaRPr lang="ru-RU" sz="2000" dirty="0"/>
          </a:p>
        </p:txBody>
      </p:sp>
      <p:sp>
        <p:nvSpPr>
          <p:cNvPr id="3" name="Номер слайда 2"/>
          <p:cNvSpPr>
            <a:spLocks noGrp="1"/>
          </p:cNvSpPr>
          <p:nvPr>
            <p:ph type="sldNum" sz="quarter" idx="12"/>
          </p:nvPr>
        </p:nvSpPr>
        <p:spPr/>
        <p:txBody>
          <a:bodyPr/>
          <a:lstStyle/>
          <a:p>
            <a:fld id="{765A9685-0731-46A9-96FB-15754FA98242}" type="slidenum">
              <a:rPr lang="uk-UA" smtClean="0"/>
              <a:pPr/>
              <a:t>9</a:t>
            </a:fld>
            <a:endParaRPr lang="uk-UA" dirty="0"/>
          </a:p>
        </p:txBody>
      </p:sp>
    </p:spTree>
    <p:extLst>
      <p:ext uri="{BB962C8B-B14F-4D97-AF65-F5344CB8AC3E}">
        <p14:creationId xmlns:p14="http://schemas.microsoft.com/office/powerpoint/2010/main" val="3735021740"/>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17512</TotalTime>
  <Words>5299</Words>
  <Application>Microsoft Office PowerPoint</Application>
  <PresentationFormat>Широкоэкранный</PresentationFormat>
  <Paragraphs>349</Paragraphs>
  <Slides>33</Slides>
  <Notes>2</Notes>
  <HiddenSlides>0</HiddenSlides>
  <MMClips>0</MMClips>
  <ScaleCrop>false</ScaleCrop>
  <HeadingPairs>
    <vt:vector size="6" baseType="variant">
      <vt:variant>
        <vt:lpstr>Использованные шрифты</vt:lpstr>
      </vt:variant>
      <vt:variant>
        <vt:i4>4</vt:i4>
      </vt:variant>
      <vt:variant>
        <vt:lpstr>Тема</vt:lpstr>
      </vt:variant>
      <vt:variant>
        <vt:i4>1</vt:i4>
      </vt:variant>
      <vt:variant>
        <vt:lpstr>Заголовки слайдов</vt:lpstr>
      </vt:variant>
      <vt:variant>
        <vt:i4>33</vt:i4>
      </vt:variant>
    </vt:vector>
  </HeadingPairs>
  <TitlesOfParts>
    <vt:vector size="38" baseType="lpstr">
      <vt:lpstr>Arial</vt:lpstr>
      <vt:lpstr>Calibri</vt:lpstr>
      <vt:lpstr>Calibri Light</vt:lpstr>
      <vt:lpstr>Wingdings</vt: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 ТОП помилок при заповненні декларації  Аби ви точно могли уникнути таких помилок у декларації, які можуть стати причиною притягнення до відповідальності, розповідаємо про найбільш розповсюджені з них </vt:lpstr>
      <vt:lpstr>ТОП помилок при заповненні декларації</vt:lpstr>
      <vt:lpstr>Логічний контроль</vt:lpstr>
      <vt:lpstr>Презентация PowerPoint</vt:lpstr>
      <vt:lpstr>Національне агентство рекомендує при заповненні декларації звіряти інформацію з даними державних реєстрів</vt:lpstr>
      <vt:lpstr>Презентация PowerPoint</vt:lpstr>
      <vt:lpstr>Презентация PowerPoint</vt:lpstr>
    </vt:vector>
  </TitlesOfParts>
  <Company>SPecialiST RePack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Користувач Windows</dc:creator>
  <cp:lastModifiedBy>Гурняк Світлана</cp:lastModifiedBy>
  <cp:revision>319</cp:revision>
  <cp:lastPrinted>2021-02-09T08:33:15Z</cp:lastPrinted>
  <dcterms:created xsi:type="dcterms:W3CDTF">2019-02-12T10:24:29Z</dcterms:created>
  <dcterms:modified xsi:type="dcterms:W3CDTF">2021-02-22T09:12:45Z</dcterms:modified>
</cp:coreProperties>
</file>