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4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92" r:id="rId3"/>
    <p:sldId id="337" r:id="rId4"/>
    <p:sldId id="338" r:id="rId5"/>
    <p:sldId id="328" r:id="rId6"/>
    <p:sldId id="342" r:id="rId7"/>
    <p:sldId id="336" r:id="rId8"/>
    <p:sldId id="350" r:id="rId9"/>
    <p:sldId id="417" r:id="rId10"/>
    <p:sldId id="335" r:id="rId11"/>
    <p:sldId id="356" r:id="rId12"/>
    <p:sldId id="351" r:id="rId13"/>
    <p:sldId id="352" r:id="rId14"/>
    <p:sldId id="353" r:id="rId15"/>
    <p:sldId id="355" r:id="rId16"/>
    <p:sldId id="354" r:id="rId17"/>
    <p:sldId id="392" r:id="rId18"/>
    <p:sldId id="393" r:id="rId19"/>
    <p:sldId id="394" r:id="rId20"/>
    <p:sldId id="395" r:id="rId21"/>
    <p:sldId id="396" r:id="rId22"/>
    <p:sldId id="341" r:id="rId23"/>
    <p:sldId id="357" r:id="rId24"/>
    <p:sldId id="358" r:id="rId25"/>
    <p:sldId id="340" r:id="rId26"/>
    <p:sldId id="359" r:id="rId27"/>
    <p:sldId id="363" r:id="rId28"/>
    <p:sldId id="362" r:id="rId29"/>
    <p:sldId id="364" r:id="rId30"/>
    <p:sldId id="365" r:id="rId31"/>
    <p:sldId id="366" r:id="rId32"/>
    <p:sldId id="367" r:id="rId33"/>
    <p:sldId id="329" r:id="rId34"/>
    <p:sldId id="332" r:id="rId35"/>
    <p:sldId id="349" r:id="rId36"/>
    <p:sldId id="389" r:id="rId37"/>
    <p:sldId id="390" r:id="rId38"/>
    <p:sldId id="372" r:id="rId39"/>
    <p:sldId id="373" r:id="rId40"/>
    <p:sldId id="374" r:id="rId41"/>
    <p:sldId id="376" r:id="rId42"/>
    <p:sldId id="377" r:id="rId43"/>
    <p:sldId id="378" r:id="rId44"/>
    <p:sldId id="380" r:id="rId45"/>
    <p:sldId id="381" r:id="rId46"/>
    <p:sldId id="382" r:id="rId47"/>
    <p:sldId id="383" r:id="rId48"/>
    <p:sldId id="348" r:id="rId49"/>
    <p:sldId id="333" r:id="rId50"/>
    <p:sldId id="385" r:id="rId51"/>
    <p:sldId id="386" r:id="rId52"/>
    <p:sldId id="344" r:id="rId53"/>
    <p:sldId id="387" r:id="rId54"/>
    <p:sldId id="343" r:id="rId55"/>
    <p:sldId id="391" r:id="rId56"/>
    <p:sldId id="346" r:id="rId57"/>
    <p:sldId id="399" r:id="rId58"/>
    <p:sldId id="400" r:id="rId59"/>
    <p:sldId id="401" r:id="rId60"/>
    <p:sldId id="402" r:id="rId61"/>
    <p:sldId id="403" r:id="rId62"/>
    <p:sldId id="404" r:id="rId63"/>
    <p:sldId id="405" r:id="rId64"/>
    <p:sldId id="406" r:id="rId65"/>
    <p:sldId id="407" r:id="rId66"/>
    <p:sldId id="408" r:id="rId67"/>
    <p:sldId id="409" r:id="rId68"/>
    <p:sldId id="410" r:id="rId69"/>
    <p:sldId id="411" r:id="rId70"/>
    <p:sldId id="414" r:id="rId71"/>
    <p:sldId id="415" r:id="rId72"/>
    <p:sldId id="416" r:id="rId73"/>
    <p:sldId id="330" r:id="rId74"/>
    <p:sldId id="331" r:id="rId75"/>
    <p:sldId id="266" r:id="rId76"/>
  </p:sldIdLst>
  <p:sldSz cx="12192000" cy="6858000"/>
  <p:notesSz cx="6735763" cy="98663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0000"/>
    <a:srgbClr val="F3F7F7"/>
    <a:srgbClr val="E8F0F0"/>
    <a:srgbClr val="CCFFFF"/>
    <a:srgbClr val="CCECFF"/>
    <a:srgbClr val="C7DBDB"/>
    <a:srgbClr val="F1F3AF"/>
    <a:srgbClr val="AAFCE3"/>
    <a:srgbClr val="8DB32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73" autoAdjust="0"/>
    <p:restoredTop sz="93419" autoAdjust="0"/>
  </p:normalViewPr>
  <p:slideViewPr>
    <p:cSldViewPr snapToGrid="0">
      <p:cViewPr varScale="1">
        <p:scale>
          <a:sx n="64" d="100"/>
          <a:sy n="64" d="100"/>
        </p:scale>
        <p:origin x="780" y="48"/>
      </p:cViewPr>
      <p:guideLst/>
    </p:cSldViewPr>
  </p:slideViewPr>
  <p:outlineViewPr>
    <p:cViewPr>
      <p:scale>
        <a:sx n="33" d="100"/>
        <a:sy n="33" d="100"/>
      </p:scale>
      <p:origin x="0" y="-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16"/>
    </p:cViewPr>
  </p:sorterViewPr>
  <p:notesViewPr>
    <p:cSldViewPr snapToGrid="0">
      <p:cViewPr varScale="1">
        <p:scale>
          <a:sx n="62" d="100"/>
          <a:sy n="62" d="100"/>
        </p:scale>
        <p:origin x="325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47;&#1056;&#1040;_&#1047;&#1074;&#1110;&#1090;\2020\&#1042;&#1050;&#1043;_&#1076;&#1110;&#1072;&#1075;&#1088;&#1072;&#1084;&#1072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47;&#1056;&#1040;_&#1047;&#1074;&#1110;&#1090;\2020\&#1042;&#1050;&#1043;_&#1076;&#1110;&#1072;&#1075;&#1088;&#1072;&#1084;&#1072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47;&#1056;&#1040;_&#1047;&#1074;&#1110;&#1090;\2020\&#1042;&#1050;&#1043;_&#1076;&#1110;&#1072;&#1075;&#1088;&#1072;&#1084;&#1072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47;&#1056;&#1040;_&#1047;&#1074;&#1110;&#1090;\2020\&#1042;&#1050;&#1043;_&#1076;&#1110;&#1072;&#1075;&#1088;&#1072;&#1084;&#1072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560524880432649E-2"/>
          <c:y val="0.13821188879620852"/>
          <c:w val="0.80384015388897367"/>
          <c:h val="0.44580902451960347"/>
        </c:manualLayout>
      </c:layout>
      <c:pie3DChart>
        <c:varyColors val="1"/>
        <c:ser>
          <c:idx val="4"/>
          <c:order val="0"/>
          <c:tx>
            <c:strRef>
              <c:f>Будинки!$A$4</c:f>
              <c:strCache>
                <c:ptCount val="1"/>
                <c:pt idx="0">
                  <c:v>Житловий фонд Залізничного району, кількість будинків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explosion val="24"/>
          <c:dPt>
            <c:idx val="0"/>
            <c:bubble3D val="0"/>
            <c:spPr>
              <a:solidFill>
                <a:srgbClr val="F490DA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9562-41A6-B94B-5E81E289AA08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9562-41A6-B94B-5E81E289AA08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9562-41A6-B94B-5E81E289AA08}"/>
              </c:ext>
            </c:extLst>
          </c:dPt>
          <c:dPt>
            <c:idx val="3"/>
            <c:bubble3D val="0"/>
            <c:spPr>
              <a:solidFill>
                <a:srgbClr val="07F307"/>
              </a:solidFill>
              <a:ln w="12700">
                <a:solidFill>
                  <a:sysClr val="windowText" lastClr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9562-41A6-B94B-5E81E289AA08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9562-41A6-B94B-5E81E289AA08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9562-41A6-B94B-5E81E289AA08}"/>
              </c:ext>
            </c:extLst>
          </c:dPt>
          <c:dPt>
            <c:idx val="6"/>
            <c:bubble3D val="0"/>
            <c:spPr>
              <a:solidFill>
                <a:srgbClr val="00206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9562-41A6-B94B-5E81E289AA08}"/>
              </c:ext>
            </c:extLst>
          </c:dPt>
          <c:dLbls>
            <c:dLbl>
              <c:idx val="0"/>
              <c:layout>
                <c:manualLayout>
                  <c:x val="6.5470950887831933E-2"/>
                  <c:y val="1.236195186584335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562-41A6-B94B-5E81E289AA08}"/>
                </c:ext>
              </c:extLst>
            </c:dLbl>
            <c:dLbl>
              <c:idx val="1"/>
              <c:layout>
                <c:manualLayout>
                  <c:x val="3.4634674497105486E-2"/>
                  <c:y val="1.454524797626749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562-41A6-B94B-5E81E289AA08}"/>
                </c:ext>
              </c:extLst>
            </c:dLbl>
            <c:dLbl>
              <c:idx val="2"/>
              <c:layout>
                <c:manualLayout>
                  <c:x val="-4.3026149052726378E-3"/>
                  <c:y val="0.11286357728724587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562-41A6-B94B-5E81E289AA08}"/>
                </c:ext>
              </c:extLst>
            </c:dLbl>
            <c:dLbl>
              <c:idx val="3"/>
              <c:layout>
                <c:manualLayout>
                  <c:x val="-1.6875442113856824E-2"/>
                  <c:y val="-1.720050167139513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562-41A6-B94B-5E81E289AA08}"/>
                </c:ext>
              </c:extLst>
            </c:dLbl>
            <c:dLbl>
              <c:idx val="4"/>
              <c:layout>
                <c:manualLayout>
                  <c:x val="-3.0127316554244554E-2"/>
                  <c:y val="-1.36260424094387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562-41A6-B94B-5E81E289AA08}"/>
                </c:ext>
              </c:extLst>
            </c:dLbl>
            <c:dLbl>
              <c:idx val="5"/>
              <c:layout>
                <c:manualLayout>
                  <c:x val="-2.3040590877139482E-2"/>
                  <c:y val="-2.520564987180071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562-41A6-B94B-5E81E289AA08}"/>
                </c:ext>
              </c:extLst>
            </c:dLbl>
            <c:dLbl>
              <c:idx val="6"/>
              <c:layout>
                <c:manualLayout>
                  <c:x val="-2.7431716437660836E-2"/>
                  <c:y val="-1.188483541357348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9562-41A6-B94B-5E81E289AA08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1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accent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Будинки!$A$5:$A$11</c:f>
              <c:strCache>
                <c:ptCount val="7"/>
                <c:pt idx="0">
                  <c:v>Будинки комунальної власності</c:v>
                </c:pt>
                <c:pt idx="1">
                  <c:v>Приватний сектор</c:v>
                </c:pt>
                <c:pt idx="2">
                  <c:v>Відомче житло</c:v>
                </c:pt>
                <c:pt idx="3">
                  <c:v>Будинки в управлінні управляючих компаній</c:v>
                </c:pt>
                <c:pt idx="4">
                  <c:v>Гуртожитки</c:v>
                </c:pt>
                <c:pt idx="5">
                  <c:v>ОСББ  (219 ОСББ)</c:v>
                </c:pt>
                <c:pt idx="6">
                  <c:v>ЖБК</c:v>
                </c:pt>
              </c:strCache>
            </c:strRef>
          </c:cat>
          <c:val>
            <c:numRef>
              <c:f>Будинки!$B$5:$B$11</c:f>
              <c:numCache>
                <c:formatCode>0.00</c:formatCode>
                <c:ptCount val="7"/>
                <c:pt idx="0">
                  <c:v>58</c:v>
                </c:pt>
                <c:pt idx="1">
                  <c:v>3481</c:v>
                </c:pt>
                <c:pt idx="2">
                  <c:v>11</c:v>
                </c:pt>
                <c:pt idx="3">
                  <c:v>738</c:v>
                </c:pt>
                <c:pt idx="4">
                  <c:v>10</c:v>
                </c:pt>
                <c:pt idx="5">
                  <c:v>258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562-41A6-B94B-5E81E289A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5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6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4.5019602140097169E-2"/>
          <c:y val="0.63199826819315508"/>
          <c:w val="0.85896264940216704"/>
          <c:h val="0.35401293407123602"/>
        </c:manualLayout>
      </c:layout>
      <c:overlay val="1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1" u="none" strike="noStrike" spc="-100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17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407220772801419E-2"/>
          <c:y val="6.1278477972128181E-2"/>
          <c:w val="0.91348218710423423"/>
          <c:h val="0.506790470635615"/>
        </c:manualLayout>
      </c:layout>
      <c:pie3DChart>
        <c:varyColors val="1"/>
        <c:ser>
          <c:idx val="4"/>
          <c:order val="0"/>
          <c:tx>
            <c:strRef>
              <c:f>'вжг кошти'!$B$6</c:f>
              <c:strCache>
                <c:ptCount val="1"/>
                <c:pt idx="0">
                  <c:v>Благоустрій млн. грн.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explosion val="24"/>
          <c:dPt>
            <c:idx val="0"/>
            <c:bubble3D val="0"/>
            <c:spPr>
              <a:solidFill>
                <a:srgbClr val="EA68E7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C81C-4CD2-BF38-8434BEEAAD71}"/>
              </c:ext>
            </c:extLst>
          </c:dPt>
          <c:dPt>
            <c:idx val="1"/>
            <c:bubble3D val="0"/>
            <c:spPr>
              <a:solidFill>
                <a:srgbClr val="11FF7D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C81C-4CD2-BF38-8434BEEAAD71}"/>
              </c:ext>
            </c:extLst>
          </c:dPt>
          <c:dPt>
            <c:idx val="2"/>
            <c:bubble3D val="0"/>
            <c:spPr>
              <a:solidFill>
                <a:srgbClr val="CC33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C81C-4CD2-BF38-8434BEEAAD71}"/>
              </c:ext>
            </c:extLst>
          </c:dPt>
          <c:dLbls>
            <c:dLbl>
              <c:idx val="0"/>
              <c:layout>
                <c:manualLayout>
                  <c:x val="0.18130187854958496"/>
                  <c:y val="5.596180153291312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0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81C-4CD2-BF38-8434BEEAAD71}"/>
                </c:ext>
              </c:extLst>
            </c:dLbl>
            <c:dLbl>
              <c:idx val="1"/>
              <c:layout>
                <c:manualLayout>
                  <c:x val="-0.17727010041176045"/>
                  <c:y val="-0.1039222809118935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0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81C-4CD2-BF38-8434BEEAAD71}"/>
                </c:ext>
              </c:extLst>
            </c:dLbl>
            <c:dLbl>
              <c:idx val="2"/>
              <c:layout>
                <c:manualLayout>
                  <c:x val="-0.11132377308958304"/>
                  <c:y val="-4.4840349754728088E-4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0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81C-4CD2-BF38-8434BEEAAD71}"/>
                </c:ext>
              </c:extLst>
            </c:dLbl>
            <c:dLbl>
              <c:idx val="3"/>
              <c:layout>
                <c:manualLayout>
                  <c:x val="-2.0414530566803435E-3"/>
                  <c:y val="4.638335849210553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0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81C-4CD2-BF38-8434BEEAAD71}"/>
                </c:ext>
              </c:extLst>
            </c:dLbl>
            <c:dLbl>
              <c:idx val="4"/>
              <c:layout>
                <c:manualLayout>
                  <c:x val="4.3336356970836869E-2"/>
                  <c:y val="4.231114246064909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0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1C-4CD2-BF38-8434BEEAAD71}"/>
                </c:ext>
              </c:extLst>
            </c:dLbl>
            <c:dLbl>
              <c:idx val="5"/>
              <c:layout>
                <c:manualLayout>
                  <c:x val="5.6074121003073851E-2"/>
                  <c:y val="-2.263664336547109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0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81C-4CD2-BF38-8434BEEAAD71}"/>
                </c:ext>
              </c:extLst>
            </c:dLbl>
            <c:dLbl>
              <c:idx val="6"/>
              <c:layout>
                <c:manualLayout>
                  <c:x val="3.249288465509656E-2"/>
                  <c:y val="-2.471502590673575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0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81C-4CD2-BF38-8434BEEAAD71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 i="1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'вжг кошти'!$B$7:$B$9</c:f>
              <c:strCache>
                <c:ptCount val="3"/>
                <c:pt idx="0">
                  <c:v>міський бюджет</c:v>
                </c:pt>
                <c:pt idx="1">
                  <c:v>кошти ЛКП</c:v>
                </c:pt>
                <c:pt idx="2">
                  <c:v>кошти мешканців</c:v>
                </c:pt>
              </c:strCache>
            </c:strRef>
          </c:cat>
          <c:val>
            <c:numRef>
              <c:f>'вжг кошти'!$C$7:$C$9</c:f>
              <c:numCache>
                <c:formatCode>0.00</c:formatCode>
                <c:ptCount val="3"/>
                <c:pt idx="0">
                  <c:v>11.73</c:v>
                </c:pt>
                <c:pt idx="1">
                  <c:v>5.65</c:v>
                </c:pt>
                <c:pt idx="2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81C-4CD2-BF38-8434BEEAAD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2000" b="1" i="0" u="none" strike="noStrike" spc="-100" baseline="0">
                <a:solidFill>
                  <a:srgbClr val="000000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000" b="1" i="0" u="none" strike="noStrike" spc="-100" baseline="0">
                <a:solidFill>
                  <a:srgbClr val="000000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2000" b="1" i="0" u="none" strike="noStrike" spc="-100" baseline="0">
                <a:solidFill>
                  <a:srgbClr val="000000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700754188202937"/>
          <c:y val="0.67264369048667683"/>
          <c:w val="0.68108259194873377"/>
          <c:h val="0.28971976329045834"/>
        </c:manualLayout>
      </c:layout>
      <c:overlay val="1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1" u="none" strike="noStrike" spc="-100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1934550916316814E-2"/>
          <c:y val="3.8620742395781588E-2"/>
          <c:w val="0.82951884214597849"/>
          <c:h val="0.45914627962613663"/>
        </c:manualLayout>
      </c:layout>
      <c:pie3DChart>
        <c:varyColors val="1"/>
        <c:ser>
          <c:idx val="4"/>
          <c:order val="0"/>
          <c:tx>
            <c:strRef>
              <c:f>'роботи вжг'!$A$4</c:f>
              <c:strCache>
                <c:ptCount val="1"/>
                <c:pt idx="0">
                  <c:v>Житловий фонд Залізничного району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explosion val="24"/>
          <c:dPt>
            <c:idx val="0"/>
            <c:bubble3D val="0"/>
            <c:spPr>
              <a:solidFill>
                <a:srgbClr val="F490DA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F89C-4E5D-93ED-8CE9ABCEFFB5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F89C-4E5D-93ED-8CE9ABCEFFB5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F89C-4E5D-93ED-8CE9ABCEFFB5}"/>
              </c:ext>
            </c:extLst>
          </c:dPt>
          <c:dPt>
            <c:idx val="3"/>
            <c:bubble3D val="0"/>
            <c:spPr>
              <a:solidFill>
                <a:srgbClr val="07F307"/>
              </a:solidFill>
              <a:ln w="12700">
                <a:solidFill>
                  <a:sysClr val="windowText" lastClr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F89C-4E5D-93ED-8CE9ABCEFFB5}"/>
              </c:ext>
            </c:extLst>
          </c:dPt>
          <c:dPt>
            <c:idx val="4"/>
            <c:bubble3D val="0"/>
            <c:spPr>
              <a:solidFill>
                <a:srgbClr val="9E00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F89C-4E5D-93ED-8CE9ABCEFFB5}"/>
              </c:ext>
            </c:extLst>
          </c:dPt>
          <c:dPt>
            <c:idx val="5"/>
            <c:bubble3D val="0"/>
            <c:spPr>
              <a:solidFill>
                <a:srgbClr val="53D2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F89C-4E5D-93ED-8CE9ABCEFFB5}"/>
              </c:ext>
            </c:extLst>
          </c:dPt>
          <c:dPt>
            <c:idx val="6"/>
            <c:bubble3D val="0"/>
            <c:spPr>
              <a:solidFill>
                <a:srgbClr val="00206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F89C-4E5D-93ED-8CE9ABCEFFB5}"/>
              </c:ext>
            </c:extLst>
          </c:dPt>
          <c:dPt>
            <c:idx val="7"/>
            <c:bubble3D val="0"/>
            <c:spPr>
              <a:solidFill>
                <a:srgbClr val="E35D4B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F89C-4E5D-93ED-8CE9ABCEFFB5}"/>
              </c:ext>
            </c:extLst>
          </c:dPt>
          <c:dPt>
            <c:idx val="8"/>
            <c:bubble3D val="0"/>
            <c:spPr>
              <a:solidFill>
                <a:srgbClr val="00C85A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1-F89C-4E5D-93ED-8CE9ABCEFFB5}"/>
              </c:ext>
            </c:extLst>
          </c:dPt>
          <c:dLbls>
            <c:dLbl>
              <c:idx val="0"/>
              <c:layout>
                <c:manualLayout>
                  <c:x val="-0.19067061108962244"/>
                  <c:y val="1.755570103122366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89C-4E5D-93ED-8CE9ABCEFFB5}"/>
                </c:ext>
              </c:extLst>
            </c:dLbl>
            <c:dLbl>
              <c:idx val="1"/>
              <c:layout>
                <c:manualLayout>
                  <c:x val="-4.9594280055001702E-2"/>
                  <c:y val="2.752947337200848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89C-4E5D-93ED-8CE9ABCEFFB5}"/>
                </c:ext>
              </c:extLst>
            </c:dLbl>
            <c:dLbl>
              <c:idx val="2"/>
              <c:layout>
                <c:manualLayout>
                  <c:x val="-0.10725597542166049"/>
                  <c:y val="-0.1771812245609426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89C-4E5D-93ED-8CE9ABCEFFB5}"/>
                </c:ext>
              </c:extLst>
            </c:dLbl>
            <c:dLbl>
              <c:idx val="3"/>
              <c:layout>
                <c:manualLayout>
                  <c:x val="2.1290828085687621E-2"/>
                  <c:y val="2.275813692853280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89C-4E5D-93ED-8CE9ABCEFFB5}"/>
                </c:ext>
              </c:extLst>
            </c:dLbl>
            <c:dLbl>
              <c:idx val="4"/>
              <c:layout>
                <c:manualLayout>
                  <c:x val="-2.7495152013760168E-2"/>
                  <c:y val="-1.304840745693978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F89C-4E5D-93ED-8CE9ABCEFFB5}"/>
                </c:ext>
              </c:extLst>
            </c:dLbl>
            <c:dLbl>
              <c:idx val="5"/>
              <c:layout>
                <c:manualLayout>
                  <c:x val="0.19338898044232947"/>
                  <c:y val="-0.11306031871528628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F89C-4E5D-93ED-8CE9ABCEFFB5}"/>
                </c:ext>
              </c:extLst>
            </c:dLbl>
            <c:dLbl>
              <c:idx val="6"/>
              <c:layout>
                <c:manualLayout>
                  <c:x val="-3.927643475055604E-2"/>
                  <c:y val="-1.497477230872506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F89C-4E5D-93ED-8CE9ABCEFFB5}"/>
                </c:ext>
              </c:extLst>
            </c:dLbl>
            <c:dLbl>
              <c:idx val="7"/>
              <c:layout>
                <c:manualLayout>
                  <c:x val="2.5867671141712048E-3"/>
                  <c:y val="-2.90764337038397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F89C-4E5D-93ED-8CE9ABCEFFB5}"/>
                </c:ext>
              </c:extLst>
            </c:dLbl>
            <c:dLbl>
              <c:idx val="8"/>
              <c:layout>
                <c:manualLayout>
                  <c:x val="2.2185099621554228E-2"/>
                  <c:y val="5.4183131448712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F89C-4E5D-93ED-8CE9ABCEFFB5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1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accent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'роботи вжг'!$A$5:$A$13</c:f>
              <c:strCache>
                <c:ptCount val="9"/>
                <c:pt idx="0">
                  <c:v>Капітальний ремонт житлових будинків</c:v>
                </c:pt>
                <c:pt idx="1">
                  <c:v>Капітальний ремонт балконів загального користування</c:v>
                </c:pt>
                <c:pt idx="2">
                  <c:v>Капітальний ремонт покрівель</c:v>
                </c:pt>
                <c:pt idx="3">
                  <c:v>Капітальний ремонт електромережі</c:v>
                </c:pt>
                <c:pt idx="4">
                  <c:v>Капітальний ремонт парапету</c:v>
                </c:pt>
                <c:pt idx="5">
                  <c:v>Поточний ремонт каналізаційних випусків</c:v>
                </c:pt>
                <c:pt idx="6">
                  <c:v>Капітальний ремонт пандусів</c:v>
                </c:pt>
                <c:pt idx="7">
                  <c:v>Поточний ремонт квартир дітям-сиротам</c:v>
                </c:pt>
                <c:pt idx="8">
                  <c:v>Аварійно-відновлювальні роботи покрівель</c:v>
                </c:pt>
              </c:strCache>
            </c:strRef>
          </c:cat>
          <c:val>
            <c:numRef>
              <c:f>'роботи вжг'!$B$5:$B$13</c:f>
              <c:numCache>
                <c:formatCode>General</c:formatCode>
                <c:ptCount val="9"/>
                <c:pt idx="0">
                  <c:v>2118.42</c:v>
                </c:pt>
                <c:pt idx="1">
                  <c:v>132.11000000000001</c:v>
                </c:pt>
                <c:pt idx="2">
                  <c:v>1217.98</c:v>
                </c:pt>
                <c:pt idx="3">
                  <c:v>163.86</c:v>
                </c:pt>
                <c:pt idx="4">
                  <c:v>104.33</c:v>
                </c:pt>
                <c:pt idx="5" formatCode="#,##0.00">
                  <c:v>2122.1</c:v>
                </c:pt>
                <c:pt idx="6">
                  <c:v>161</c:v>
                </c:pt>
                <c:pt idx="7">
                  <c:v>398.1</c:v>
                </c:pt>
                <c:pt idx="8">
                  <c:v>486.43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F89C-4E5D-93ED-8CE9ABCEF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5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6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7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Cyr"/>
              </a:defRPr>
            </a:pPr>
            <a:endParaRPr lang="en-US"/>
          </a:p>
        </c:txPr>
      </c:legendEntry>
      <c:legendEntry>
        <c:idx val="8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Cyr"/>
              </a:defRPr>
            </a:pPr>
            <a:endParaRPr lang="en-US"/>
          </a:p>
        </c:txPr>
      </c:legendEntry>
      <c:layout>
        <c:manualLayout>
          <c:xMode val="edge"/>
          <c:yMode val="edge"/>
          <c:x val="2.0866357643516822E-2"/>
          <c:y val="0.54932554917708321"/>
          <c:w val="0.96823401079835936"/>
          <c:h val="0.39285203146195502"/>
        </c:manualLayout>
      </c:layout>
      <c:overlay val="1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1" u="none" strike="noStrike" spc="-100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0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973876181924119E-2"/>
          <c:y val="2.2518256269992022E-2"/>
          <c:w val="0.93171296258489311"/>
          <c:h val="0.53480841121659062"/>
        </c:manualLayout>
      </c:layout>
      <c:pie3DChart>
        <c:varyColors val="1"/>
        <c:ser>
          <c:idx val="4"/>
          <c:order val="0"/>
          <c:tx>
            <c:strRef>
              <c:f>вкг!$A$4</c:f>
              <c:strCache>
                <c:ptCount val="1"/>
                <c:pt idx="0">
                  <c:v>Благоустрій млн. грн.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explosion val="23"/>
          <c:dPt>
            <c:idx val="0"/>
            <c:bubble3D val="0"/>
            <c:spPr>
              <a:solidFill>
                <a:srgbClr val="F490DA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27A4-4904-9402-A860AD94B03F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27A4-4904-9402-A860AD94B03F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27A4-4904-9402-A860AD94B03F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ysClr val="windowText" lastClr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27A4-4904-9402-A860AD94B03F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27A4-4904-9402-A860AD94B03F}"/>
              </c:ext>
            </c:extLst>
          </c:dPt>
          <c:dPt>
            <c:idx val="5"/>
            <c:bubble3D val="0"/>
            <c:spPr>
              <a:solidFill>
                <a:srgbClr val="FF505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27A4-4904-9402-A860AD94B03F}"/>
              </c:ext>
            </c:extLst>
          </c:dPt>
          <c:dPt>
            <c:idx val="6"/>
            <c:bubble3D val="0"/>
            <c:spPr>
              <a:solidFill>
                <a:srgbClr val="00206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27A4-4904-9402-A860AD94B03F}"/>
              </c:ext>
            </c:extLst>
          </c:dPt>
          <c:dLbls>
            <c:dLbl>
              <c:idx val="0"/>
              <c:layout>
                <c:manualLayout>
                  <c:x val="-5.5320173100967741E-2"/>
                  <c:y val="-3.452309343095641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7A4-4904-9402-A860AD94B03F}"/>
                </c:ext>
              </c:extLst>
            </c:dLbl>
            <c:dLbl>
              <c:idx val="1"/>
              <c:layout>
                <c:manualLayout>
                  <c:x val="6.3794547472863566E-3"/>
                  <c:y val="3.352801641597247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7A4-4904-9402-A860AD94B03F}"/>
                </c:ext>
              </c:extLst>
            </c:dLbl>
            <c:dLbl>
              <c:idx val="2"/>
              <c:layout>
                <c:manualLayout>
                  <c:x val="2.795547108335596E-2"/>
                  <c:y val="2.520530825430388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7A4-4904-9402-A860AD94B03F}"/>
                </c:ext>
              </c:extLst>
            </c:dLbl>
            <c:dLbl>
              <c:idx val="3"/>
              <c:layout>
                <c:manualLayout>
                  <c:x val="2.2849453145560396E-2"/>
                  <c:y val="8.558661308480687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7A4-4904-9402-A860AD94B03F}"/>
                </c:ext>
              </c:extLst>
            </c:dLbl>
            <c:dLbl>
              <c:idx val="4"/>
              <c:layout>
                <c:manualLayout>
                  <c:x val="-2.4422285062909464E-2"/>
                  <c:y val="2.261426352449557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27A4-4904-9402-A860AD94B03F}"/>
                </c:ext>
              </c:extLst>
            </c:dLbl>
            <c:dLbl>
              <c:idx val="5"/>
              <c:layout>
                <c:manualLayout>
                  <c:x val="3.4176270203748089E-2"/>
                  <c:y val="-5.549140471334884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718684044455062E-2"/>
                      <c:h val="4.43903643199339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27A4-4904-9402-A860AD94B03F}"/>
                </c:ext>
              </c:extLst>
            </c:dLbl>
            <c:dLbl>
              <c:idx val="6"/>
              <c:layout>
                <c:manualLayout>
                  <c:x val="-8.1234482561455421E-2"/>
                  <c:y val="-8.65277520835865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1" u="none" strike="noStrike" baseline="0">
                      <a:solidFill>
                        <a:srgbClr val="000000"/>
                      </a:solidFill>
                      <a:latin typeface="Arial Cyr"/>
                      <a:ea typeface="Arial Cyr"/>
                      <a:cs typeface="Arial Cyr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017482206707558E-2"/>
                      <c:h val="3.41688988515280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27A4-4904-9402-A860AD94B03F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1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вкг!$A$5:$A$11</c:f>
              <c:strCache>
                <c:ptCount val="7"/>
                <c:pt idx="0">
                  <c:v>капітальний ремонт доріг та тротуарів </c:v>
                </c:pt>
                <c:pt idx="1">
                  <c:v>капітальний ремонт внутріквартальних проїздів та прибудинкових територій</c:v>
                </c:pt>
                <c:pt idx="2">
                  <c:v>поточний ремонт доріг </c:v>
                </c:pt>
                <c:pt idx="3">
                  <c:v>безпека дорожнього руху</c:v>
                </c:pt>
                <c:pt idx="4">
                  <c:v>утримання об'єктів озеленення</c:v>
                </c:pt>
                <c:pt idx="5">
                  <c:v>санітарне прибирання</c:v>
                </c:pt>
                <c:pt idx="6">
                  <c:v>інші видатки</c:v>
                </c:pt>
              </c:strCache>
            </c:strRef>
          </c:cat>
          <c:val>
            <c:numRef>
              <c:f>вкг!$B$5:$B$11</c:f>
              <c:numCache>
                <c:formatCode>0.00</c:formatCode>
                <c:ptCount val="7"/>
                <c:pt idx="0">
                  <c:v>20.12</c:v>
                </c:pt>
                <c:pt idx="1">
                  <c:v>7.18</c:v>
                </c:pt>
                <c:pt idx="2">
                  <c:v>16.739999999999998</c:v>
                </c:pt>
                <c:pt idx="3">
                  <c:v>4.74</c:v>
                </c:pt>
                <c:pt idx="4">
                  <c:v>8.81</c:v>
                </c:pt>
                <c:pt idx="5">
                  <c:v>41.67</c:v>
                </c:pt>
                <c:pt idx="6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7A4-4904-9402-A860AD94B0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5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6"/>
        <c:txPr>
          <a:bodyPr/>
          <a:lstStyle/>
          <a:p>
            <a:pPr>
              <a:defRPr sz="1800" b="0" i="0" u="none" strike="noStrike" spc="-100" baseline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3.7865560926086039E-3"/>
          <c:y val="0.61774238590641539"/>
          <c:w val="0.95765496191494015"/>
          <c:h val="0.36066631837757551"/>
        </c:manualLayout>
      </c:layout>
      <c:overlay val="1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1" u="none" strike="noStrike" spc="-100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9453F-79CA-47D9-AFB5-1446659BD777}" type="datetimeFigureOut">
              <a:rPr lang="uk-UA" smtClean="0"/>
              <a:t>11.03.2021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5290A-2A17-43F4-9D06-912549E9B4F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873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2937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A93E8E7-ECA0-4C10-9409-E207218D7196}" type="slidenum">
              <a:rPr lang="uk-UA" altLang="uk-UA"/>
              <a:pPr/>
              <a:t>11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137230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dirty="0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5AB326-3A54-471E-932D-5EEDADF2A0B5}" type="slidenum">
              <a:rPr lang="uk-UA" altLang="uk-UA"/>
              <a:pPr/>
              <a:t>12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389674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006E998-2AA1-4F4E-BDE7-4C50607D2EFD}" type="slidenum">
              <a:rPr lang="uk-UA" altLang="uk-UA"/>
              <a:pPr/>
              <a:t>13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849787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AA95632-5E50-4F45-A124-ECF182860930}" type="slidenum">
              <a:rPr lang="uk-UA" altLang="uk-UA"/>
              <a:pPr/>
              <a:t>14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753553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574251-5A18-426B-9F9D-3DF4C1600FB7}" type="slidenum">
              <a:rPr lang="uk-UA" altLang="uk-UA"/>
              <a:pPr/>
              <a:t>15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389102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1ABBC8-7B58-49A2-B266-3ACEAC1500A9}" type="slidenum">
              <a:rPr lang="uk-UA" altLang="uk-UA"/>
              <a:pPr/>
              <a:t>16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478590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191958-EB36-4B5B-A582-890A5CB2BE9F}" type="slidenum">
              <a:rPr lang="uk-UA" altLang="uk-UA" smtClean="0"/>
              <a:pPr/>
              <a:t>17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2357079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2544D1-6150-41D9-B3F9-6268EABA7B05}" type="slidenum">
              <a:rPr lang="uk-UA" altLang="uk-UA" smtClean="0"/>
              <a:pPr/>
              <a:t>18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84769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686508-3EB8-4D67-AA07-70DE34680F53}" type="slidenum">
              <a:rPr lang="uk-UA" altLang="uk-UA" smtClean="0"/>
              <a:pPr/>
              <a:t>19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3541424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4D9866-333A-4C17-9D33-3C97EB4F30EB}" type="slidenum">
              <a:rPr lang="uk-UA" altLang="uk-UA" smtClean="0"/>
              <a:pPr/>
              <a:t>20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1708607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3754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75BCD1-D86D-40F4-B285-A18B0329E017}" type="slidenum">
              <a:rPr lang="uk-UA" altLang="uk-UA" smtClean="0"/>
              <a:pPr/>
              <a:t>21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1687474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7630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856C2B-7FF9-49E7-9052-C83EAC1E173B}" type="slidenum">
              <a:rPr lang="uk-UA" altLang="uk-UA"/>
              <a:pPr/>
              <a:t>23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774566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A7767F9-1EEF-426B-92F6-608C06CFCDF5}" type="slidenum">
              <a:rPr lang="uk-UA" altLang="uk-UA"/>
              <a:pPr/>
              <a:t>24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358472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25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1634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BED6488-D77C-43D5-BE74-ECB11396889E}" type="slidenum">
              <a:rPr lang="uk-UA" altLang="uk-UA"/>
              <a:pPr/>
              <a:t>26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154480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AF4CBF-61DB-404B-BBE8-97A883BA2F25}" type="slidenum">
              <a:rPr lang="uk-UA" altLang="uk-UA"/>
              <a:pPr/>
              <a:t>27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6536154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dirty="0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C27644-F0A4-422F-AC18-E7396F0369F4}" type="slidenum">
              <a:rPr lang="uk-UA" altLang="uk-UA"/>
              <a:pPr/>
              <a:t>28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04970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942C53F-B7A6-42AB-AD22-5FAD5DFDC9B3}" type="slidenum">
              <a:rPr lang="uk-UA" altLang="uk-UA"/>
              <a:pPr/>
              <a:t>29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997939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7B3129-8E2B-40D1-AAB4-0209475C375E}" type="slidenum">
              <a:rPr lang="uk-UA" altLang="uk-UA"/>
              <a:pPr/>
              <a:t>30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720535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58004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BC23C77-C0AF-4BC6-BF42-2820A61C1DF0}" type="slidenum">
              <a:rPr lang="uk-UA" altLang="uk-UA"/>
              <a:pPr/>
              <a:t>31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991212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061F31F-4581-4076-9D3D-0E58DB43D2A0}" type="slidenum">
              <a:rPr lang="uk-UA" altLang="uk-UA"/>
              <a:pPr/>
              <a:t>32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2531859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33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312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97429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43720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65264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35926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38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18959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39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78917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40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1066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25450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41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7269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44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00087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45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13311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46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22430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48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29094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49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0115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50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43910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51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32857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52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34558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53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0563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0352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54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83602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55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73598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56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50267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4D941F-F66A-47BA-9E48-20C1D1019E07}" type="slidenum">
              <a:rPr lang="uk-UA" altLang="uk-UA" smtClean="0"/>
              <a:pPr/>
              <a:t>57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41921782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760841-E9BC-4593-912F-ED16D4DD8BF1}" type="slidenum">
              <a:rPr lang="uk-UA" altLang="uk-UA" smtClean="0"/>
              <a:pPr/>
              <a:t>58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344410814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94EEE9-0F47-4D49-8616-195612F131F3}" type="slidenum">
              <a:rPr lang="uk-UA" altLang="uk-UA" smtClean="0"/>
              <a:pPr/>
              <a:t>59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21890577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E446244-DA55-488C-A7E7-814BB3CFC2DC}" type="slidenum">
              <a:rPr lang="uk-UA" altLang="uk-UA" smtClean="0"/>
              <a:pPr/>
              <a:t>60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2909669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2CD0C84-186A-407A-9619-1C33B95E8F2D}" type="slidenum">
              <a:rPr lang="uk-UA" altLang="uk-UA" smtClean="0"/>
              <a:pPr/>
              <a:t>61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26928533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00C600A-2263-4F93-BA61-0CD6852FDF2F}" type="slidenum">
              <a:rPr lang="uk-UA" altLang="uk-UA" smtClean="0"/>
              <a:pPr/>
              <a:t>62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6172931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5148AD-D3A9-4391-A44A-312550F72E20}" type="slidenum">
              <a:rPr lang="uk-UA" altLang="uk-UA" smtClean="0"/>
              <a:pPr/>
              <a:t>63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195669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11538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867DF1-5FF3-4901-B50E-9751D97ECBD4}" type="slidenum">
              <a:rPr lang="uk-UA" altLang="uk-UA" smtClean="0"/>
              <a:pPr/>
              <a:t>64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41023385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E7056F-FB81-4EDA-95F2-ECDE04834201}" type="slidenum">
              <a:rPr lang="uk-UA" altLang="uk-UA" smtClean="0"/>
              <a:pPr/>
              <a:t>65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32950854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9FBA69-82F3-43D4-A09E-C88D74B229B0}" type="slidenum">
              <a:rPr lang="uk-UA" altLang="uk-UA" smtClean="0"/>
              <a:pPr/>
              <a:t>66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254882848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9F9E0E5-C850-4699-B03E-D63D8345AFB7}" type="slidenum">
              <a:rPr lang="uk-UA" altLang="uk-UA" smtClean="0"/>
              <a:pPr/>
              <a:t>67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100834254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C74643-3580-4CB9-B372-FAB4845A6251}" type="slidenum">
              <a:rPr lang="uk-UA" altLang="uk-UA" smtClean="0"/>
              <a:pPr/>
              <a:t>68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274459839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42B6DA-4AF3-4AB7-B480-0624045C44B6}" type="slidenum">
              <a:rPr lang="uk-UA" altLang="uk-UA" smtClean="0"/>
              <a:pPr/>
              <a:t>69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29149956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0ADD7B-33F0-41B5-9901-98098DB83313}" type="slidenum">
              <a:rPr lang="uk-UA" altLang="uk-UA" smtClean="0"/>
              <a:pPr/>
              <a:t>70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211256730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8EE088-323F-47C3-AE85-B11CB55F79B8}" type="slidenum">
              <a:rPr lang="uk-UA" altLang="uk-UA" smtClean="0"/>
              <a:pPr/>
              <a:t>71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167349172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347CF76-1E7B-493D-A498-964AF98CA393}" type="slidenum">
              <a:rPr lang="uk-UA" altLang="uk-UA" smtClean="0"/>
              <a:pPr/>
              <a:t>72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23055873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73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6753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362005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74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679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1465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5290A-2A17-43F4-9D06-912549E9B4F9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390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11.03.2021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162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11.03.2021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22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11.03.2021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647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11.03.2021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907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11.03.2021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240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11.03.2021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69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11.03.2021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64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11.03.2021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603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11.03.2021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026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11.03.2021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364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2EBF-7122-48CA-AA6F-878199C2F645}" type="datetimeFigureOut">
              <a:rPr lang="uk-UA" smtClean="0"/>
              <a:t>11.03.2021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469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2EBF-7122-48CA-AA6F-878199C2F645}" type="datetimeFigureOut">
              <a:rPr lang="uk-UA" smtClean="0"/>
              <a:t>11.03.2021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A9685-0731-46A9-96FB-15754FA9824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96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jpg"/><Relationship Id="rId4" Type="http://schemas.openxmlformats.org/officeDocument/2006/relationships/image" Target="../media/image8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9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0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8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08884" y="770022"/>
            <a:ext cx="70180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2000" b="1" dirty="0">
                <a:latin typeface="Verdana" panose="020B0604030504040204" pitchFamily="34" charset="0"/>
                <a:ea typeface="Verdana" panose="020B0604030504040204" pitchFamily="34" charset="0"/>
              </a:rPr>
              <a:t> З В І Т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2000" b="1" dirty="0">
                <a:latin typeface="Verdana" panose="020B0604030504040204" pitchFamily="34" charset="0"/>
                <a:ea typeface="Verdana" panose="020B0604030504040204" pitchFamily="34" charset="0"/>
              </a:rPr>
              <a:t>про роботу Залізничної районної </a:t>
            </a:r>
            <a:r>
              <a:rPr lang="uk-UA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адміністрації за 2020 </a:t>
            </a:r>
            <a:r>
              <a:rPr lang="uk-UA" sz="2000" b="1" dirty="0">
                <a:latin typeface="Verdana" panose="020B0604030504040204" pitchFamily="34" charset="0"/>
                <a:ea typeface="Verdana" panose="020B0604030504040204" pitchFamily="34" charset="0"/>
              </a:rPr>
              <a:t>рік</a:t>
            </a:r>
            <a:r>
              <a:rPr lang="uk-UA" sz="20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7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8" y="-33657"/>
            <a:ext cx="11648219" cy="68916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62404" y="151775"/>
            <a:ext cx="93825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Arial" panose="020B0604020202020204" pitchFamily="34" charset="0"/>
                <a:cs typeface="Arial" panose="020B0604020202020204" pitchFamily="34" charset="0"/>
              </a:rPr>
              <a:t>Виконання робіт з ремонту житлового </a:t>
            </a:r>
            <a:r>
              <a:rPr lang="uk-UA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фонду,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тис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грн.</a:t>
            </a:r>
            <a:endParaRPr lang="en-US" sz="2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116560"/>
              </p:ext>
            </p:extLst>
          </p:nvPr>
        </p:nvGraphicFramePr>
        <p:xfrm>
          <a:off x="1862404" y="674995"/>
          <a:ext cx="9716481" cy="58341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9653">
                  <a:extLst>
                    <a:ext uri="{9D8B030D-6E8A-4147-A177-3AD203B41FA5}">
                      <a16:colId xmlns:a16="http://schemas.microsoft.com/office/drawing/2014/main" val="791251322"/>
                    </a:ext>
                  </a:extLst>
                </a:gridCol>
                <a:gridCol w="700934">
                  <a:extLst>
                    <a:ext uri="{9D8B030D-6E8A-4147-A177-3AD203B41FA5}">
                      <a16:colId xmlns:a16="http://schemas.microsoft.com/office/drawing/2014/main" val="1260705297"/>
                    </a:ext>
                  </a:extLst>
                </a:gridCol>
                <a:gridCol w="1945963">
                  <a:extLst>
                    <a:ext uri="{9D8B030D-6E8A-4147-A177-3AD203B41FA5}">
                      <a16:colId xmlns:a16="http://schemas.microsoft.com/office/drawing/2014/main" val="3622613783"/>
                    </a:ext>
                  </a:extLst>
                </a:gridCol>
                <a:gridCol w="1970452">
                  <a:extLst>
                    <a:ext uri="{9D8B030D-6E8A-4147-A177-3AD203B41FA5}">
                      <a16:colId xmlns:a16="http://schemas.microsoft.com/office/drawing/2014/main" val="244350903"/>
                    </a:ext>
                  </a:extLst>
                </a:gridCol>
                <a:gridCol w="1619479">
                  <a:extLst>
                    <a:ext uri="{9D8B030D-6E8A-4147-A177-3AD203B41FA5}">
                      <a16:colId xmlns:a16="http://schemas.microsoft.com/office/drawing/2014/main" val="3990984461"/>
                    </a:ext>
                  </a:extLst>
                </a:gridCol>
              </a:tblGrid>
              <a:tr h="6509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Виконання робіт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К-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сть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Кошти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міського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бюджету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Співфінансу-вання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мешканців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Всього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62320450"/>
                  </a:ext>
                </a:extLst>
              </a:tr>
              <a:tr h="4076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Капітальний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ремонт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житлових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будинків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2118,42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2363,72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87560637"/>
                  </a:ext>
                </a:extLst>
              </a:tr>
              <a:tr h="3966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Капітальний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ремонт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покрівель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1217,98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205,0</a:t>
                      </a:r>
                      <a:r>
                        <a:rPr lang="uk-U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423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56043587"/>
                  </a:ext>
                </a:extLst>
              </a:tr>
              <a:tr h="6184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Капітальний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ремонт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балконів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загального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користування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132,11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182,11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61448725"/>
                  </a:ext>
                </a:extLst>
              </a:tr>
              <a:tr h="3318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Капітальний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ремонт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електромережі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163,86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17,95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181,81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23375328"/>
                  </a:ext>
                </a:extLst>
              </a:tr>
              <a:tr h="4172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Капітальний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емонт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парапету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104,33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115,74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0418145"/>
                  </a:ext>
                </a:extLst>
              </a:tr>
              <a:tr h="5791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Поточний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ремонт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каналізаційних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випусків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2 122,1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,65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,75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2512805"/>
                  </a:ext>
                </a:extLst>
              </a:tr>
              <a:tr h="4013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Капітальний ремонт </a:t>
                      </a:r>
                      <a:r>
                        <a:rPr lang="uk-UA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пандусів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161,00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161,00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3710574"/>
                  </a:ext>
                </a:extLst>
              </a:tr>
              <a:tr h="5791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Поточний</a:t>
                      </a:r>
                      <a:r>
                        <a:rPr lang="uk-UA" sz="18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</a:t>
                      </a:r>
                      <a:r>
                        <a:rPr lang="uk-UA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емонт </a:t>
                      </a:r>
                      <a:r>
                        <a:rPr lang="uk-UA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квартир дітям-сиротам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398,10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398,10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6368058"/>
                  </a:ext>
                </a:extLst>
              </a:tr>
              <a:tr h="5791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Аварійно-відновлювальні роботи покрівель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486,43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486,43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4439098"/>
                  </a:ext>
                </a:extLst>
              </a:tr>
              <a:tr h="514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</a:t>
                      </a:r>
                      <a:r>
                        <a:rPr lang="ru-RU" sz="18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Всього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6 904,33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666,34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7570,67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13394">
                          <a:srgbClr val="EBF3FA">
                            <a:lumMod val="99000"/>
                            <a:lumOff val="1000"/>
                          </a:srgbClr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67883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69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1" y="155576"/>
            <a:ext cx="11820180" cy="656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51" y="994570"/>
            <a:ext cx="43005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379" y="3801858"/>
            <a:ext cx="4278312" cy="261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755" y="627858"/>
            <a:ext cx="30956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198" y="3757217"/>
            <a:ext cx="30702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2"/>
          <p:cNvSpPr txBox="1">
            <a:spLocks noChangeArrowheads="1"/>
          </p:cNvSpPr>
          <p:nvPr/>
        </p:nvSpPr>
        <p:spPr bwMode="auto">
          <a:xfrm>
            <a:off x="2309813" y="155576"/>
            <a:ext cx="49958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/>
              <a:t>вул. М.Вовчка,24                                                                           капітальний ремонт будинку</a:t>
            </a:r>
            <a:endParaRPr lang="ru-RU" altLang="uk-UA" sz="2000"/>
          </a:p>
        </p:txBody>
      </p:sp>
    </p:spTree>
    <p:extLst>
      <p:ext uri="{BB962C8B-B14F-4D97-AF65-F5344CB8AC3E}">
        <p14:creationId xmlns:p14="http://schemas.microsoft.com/office/powerpoint/2010/main" val="157953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285835"/>
            <a:ext cx="11423373" cy="6203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113" y="1701800"/>
            <a:ext cx="4174435" cy="432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847" y="687388"/>
            <a:ext cx="443554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2"/>
          <p:cNvSpPr txBox="1">
            <a:spLocks noChangeArrowheads="1"/>
          </p:cNvSpPr>
          <p:nvPr/>
        </p:nvSpPr>
        <p:spPr bwMode="auto">
          <a:xfrm>
            <a:off x="2641117" y="486612"/>
            <a:ext cx="38481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 dirty="0"/>
              <a:t>вул. Гіацинтова,4                                                                    капітальний ремонт шатрової покрівлі</a:t>
            </a:r>
            <a:endParaRPr lang="ru-RU" altLang="uk-UA" sz="2000" dirty="0"/>
          </a:p>
        </p:txBody>
      </p:sp>
    </p:spTree>
    <p:extLst>
      <p:ext uri="{BB962C8B-B14F-4D97-AF65-F5344CB8AC3E}">
        <p14:creationId xmlns:p14="http://schemas.microsoft.com/office/powerpoint/2010/main" val="185522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154334"/>
            <a:ext cx="11588060" cy="640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5" y="1933093"/>
            <a:ext cx="3827185" cy="412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89" y="476251"/>
            <a:ext cx="423910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2"/>
          <p:cNvSpPr txBox="1">
            <a:spLocks noChangeArrowheads="1"/>
          </p:cNvSpPr>
          <p:nvPr/>
        </p:nvSpPr>
        <p:spPr bwMode="auto">
          <a:xfrm>
            <a:off x="2080938" y="304800"/>
            <a:ext cx="40751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 dirty="0"/>
              <a:t>вул. М.Вовчка,19                                                                       капітальний ремонт шатрової покрівлі</a:t>
            </a:r>
            <a:endParaRPr lang="ru-RU" altLang="uk-UA" sz="2000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688826" y="1471266"/>
            <a:ext cx="2166660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uk-UA" sz="2000" dirty="0" smtClean="0"/>
              <a:t>до ремонту</a:t>
            </a:r>
            <a:endParaRPr lang="ru-RU" altLang="uk-UA" sz="2000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234513" y="5351088"/>
            <a:ext cx="2439573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uk-UA" sz="2000" dirty="0" err="1" smtClean="0"/>
              <a:t>після</a:t>
            </a:r>
            <a:r>
              <a:rPr lang="ru-RU" altLang="uk-UA" sz="2000" dirty="0" smtClean="0"/>
              <a:t> ремонту</a:t>
            </a:r>
            <a:endParaRPr lang="ru-RU" altLang="uk-UA" sz="2000" dirty="0"/>
          </a:p>
        </p:txBody>
      </p:sp>
    </p:spTree>
    <p:extLst>
      <p:ext uri="{BB962C8B-B14F-4D97-AF65-F5344CB8AC3E}">
        <p14:creationId xmlns:p14="http://schemas.microsoft.com/office/powerpoint/2010/main" val="105579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93" y="184701"/>
            <a:ext cx="11714163" cy="644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68" y="1339298"/>
            <a:ext cx="3960813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184" y="1071818"/>
            <a:ext cx="3867080" cy="4389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2"/>
          <p:cNvSpPr txBox="1">
            <a:spLocks noChangeArrowheads="1"/>
          </p:cNvSpPr>
          <p:nvPr/>
        </p:nvSpPr>
        <p:spPr bwMode="auto">
          <a:xfrm>
            <a:off x="1658179" y="684096"/>
            <a:ext cx="3641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 dirty="0"/>
              <a:t>вул. Городоцька,241-А                                                               </a:t>
            </a:r>
            <a:endParaRPr lang="ru-RU" altLang="uk-UA" sz="2000" dirty="0"/>
          </a:p>
        </p:txBody>
      </p:sp>
      <p:sp>
        <p:nvSpPr>
          <p:cNvPr id="18438" name="TextBox 2"/>
          <p:cNvSpPr txBox="1">
            <a:spLocks noChangeArrowheads="1"/>
          </p:cNvSpPr>
          <p:nvPr/>
        </p:nvSpPr>
        <p:spPr bwMode="auto">
          <a:xfrm>
            <a:off x="6961189" y="603250"/>
            <a:ext cx="3527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/>
              <a:t>вул. Городоцька,241-Б</a:t>
            </a:r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03057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7" y="188912"/>
            <a:ext cx="12046673" cy="670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76250"/>
            <a:ext cx="477202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518" y="2055815"/>
            <a:ext cx="381635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7104063" y="460376"/>
            <a:ext cx="26400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/>
              <a:t>вул. Головацького,11                                                                            капітальний ремонт балкону загального користування</a:t>
            </a:r>
            <a:endParaRPr lang="ru-RU" altLang="uk-UA" sz="2000"/>
          </a:p>
        </p:txBody>
      </p:sp>
    </p:spTree>
    <p:extLst>
      <p:ext uri="{BB962C8B-B14F-4D97-AF65-F5344CB8AC3E}">
        <p14:creationId xmlns:p14="http://schemas.microsoft.com/office/powerpoint/2010/main" val="206771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" y="175662"/>
            <a:ext cx="11728243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1775791"/>
            <a:ext cx="3405713" cy="446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380" y="3629094"/>
            <a:ext cx="36004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420" y="347043"/>
            <a:ext cx="3517906" cy="284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2927351" y="352426"/>
            <a:ext cx="430833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 dirty="0"/>
              <a:t>вул. Каховська,35 капітальний </a:t>
            </a:r>
            <a:r>
              <a:rPr lang="uk-UA" altLang="uk-UA" sz="2000" dirty="0" smtClean="0"/>
              <a:t>ремонт системи електропостачання</a:t>
            </a:r>
            <a:endParaRPr lang="ru-RU" altLang="uk-UA" sz="2000" dirty="0"/>
          </a:p>
        </p:txBody>
      </p:sp>
    </p:spTree>
    <p:extLst>
      <p:ext uri="{BB962C8B-B14F-4D97-AF65-F5344CB8AC3E}">
        <p14:creationId xmlns:p14="http://schemas.microsoft.com/office/powerpoint/2010/main" val="158032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1" y="181946"/>
            <a:ext cx="11495315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2471737" y="1033548"/>
            <a:ext cx="3848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 dirty="0"/>
              <a:t>вул.Виговського,79</a:t>
            </a:r>
          </a:p>
          <a:p>
            <a:pPr algn="ctr" eaLnBrk="1" hangingPunct="1"/>
            <a:r>
              <a:rPr lang="uk-UA" altLang="uk-UA" sz="2000" dirty="0"/>
              <a:t>ремонт м'якої покрівлі</a:t>
            </a:r>
            <a:endParaRPr lang="ru-RU" altLang="uk-UA" sz="2000" dirty="0"/>
          </a:p>
        </p:txBody>
      </p:sp>
      <p:pic>
        <p:nvPicPr>
          <p:cNvPr id="614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7" y="1904256"/>
            <a:ext cx="3386503" cy="395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952" y="1904256"/>
            <a:ext cx="3457775" cy="36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Прямокутник 4"/>
          <p:cNvSpPr>
            <a:spLocks noChangeArrowheads="1"/>
          </p:cNvSpPr>
          <p:nvPr/>
        </p:nvSpPr>
        <p:spPr bwMode="auto">
          <a:xfrm>
            <a:off x="6953419" y="1064503"/>
            <a:ext cx="34424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449263" algn="l"/>
                <a:tab pos="3543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9263" algn="l"/>
                <a:tab pos="3543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9263" algn="l"/>
                <a:tab pos="3543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9263" algn="l"/>
                <a:tab pos="3543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9263" algn="l"/>
                <a:tab pos="3543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3543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3543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3543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3543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en-US" sz="2000" dirty="0">
                <a:cs typeface="Times New Roman" panose="02020603050405020304" pitchFamily="18" charset="0"/>
              </a:rPr>
              <a:t>вул.Виговського,49 </a:t>
            </a:r>
            <a:endParaRPr lang="ru-RU" altLang="en-US" sz="2000" dirty="0" smtClean="0">
              <a:cs typeface="Times New Roman" panose="02020603050405020304" pitchFamily="18" charset="0"/>
            </a:endParaRPr>
          </a:p>
          <a:p>
            <a:pPr algn="ctr"/>
            <a:r>
              <a:rPr lang="ru-RU" altLang="en-US" sz="2000" dirty="0" smtClean="0">
                <a:cs typeface="Times New Roman" panose="02020603050405020304" pitchFamily="18" charset="0"/>
              </a:rPr>
              <a:t>ремонт </a:t>
            </a:r>
            <a:r>
              <a:rPr lang="ru-RU" altLang="en-US" sz="2000" dirty="0">
                <a:cs typeface="Times New Roman" panose="02020603050405020304" pitchFamily="18" charset="0"/>
              </a:rPr>
              <a:t>м</a:t>
            </a:r>
            <a:r>
              <a:rPr lang="en-US" altLang="en-US" sz="2000" dirty="0">
                <a:cs typeface="Times New Roman" panose="02020603050405020304" pitchFamily="18" charset="0"/>
              </a:rPr>
              <a:t>’</a:t>
            </a:r>
            <a:r>
              <a:rPr lang="ru-RU" altLang="en-US" sz="2000" dirty="0" err="1">
                <a:cs typeface="Times New Roman" panose="02020603050405020304" pitchFamily="18" charset="0"/>
              </a:rPr>
              <a:t>якої</a:t>
            </a:r>
            <a:r>
              <a:rPr lang="ru-RU" altLang="en-US" sz="2000" dirty="0">
                <a:cs typeface="Times New Roman" panose="02020603050405020304" pitchFamily="18" charset="0"/>
              </a:rPr>
              <a:t> </a:t>
            </a:r>
            <a:r>
              <a:rPr lang="ru-RU" altLang="en-US" sz="2000" dirty="0" err="1">
                <a:cs typeface="Times New Roman" panose="02020603050405020304" pitchFamily="18" charset="0"/>
              </a:rPr>
              <a:t>покрівлі</a:t>
            </a:r>
            <a:endParaRPr lang="uk-UA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609" y="331483"/>
            <a:ext cx="8231020" cy="578431"/>
          </a:xfrm>
        </p:spPr>
        <p:txBody>
          <a:bodyPr/>
          <a:lstStyle/>
          <a:p>
            <a:pPr algn="ctr"/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Виконання ремонтних  робіт ЛКП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18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73266"/>
            <a:ext cx="11320235" cy="637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2654301" y="620714"/>
            <a:ext cx="3954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/>
              <a:t>вул. С.Петлюри,24                        ремонт м</a:t>
            </a:r>
            <a:r>
              <a:rPr lang="en-US" altLang="uk-UA" sz="2000"/>
              <a:t>’</a:t>
            </a:r>
            <a:r>
              <a:rPr lang="uk-UA" altLang="uk-UA" sz="2000"/>
              <a:t>якої покрівлі</a:t>
            </a:r>
            <a:endParaRPr lang="ru-RU" altLang="uk-UA" sz="2000"/>
          </a:p>
        </p:txBody>
      </p:sp>
      <p:pic>
        <p:nvPicPr>
          <p:cNvPr id="8196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094" y="1502910"/>
            <a:ext cx="347821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4" y="1328739"/>
            <a:ext cx="3951287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2"/>
          <p:cNvSpPr txBox="1">
            <a:spLocks noChangeArrowheads="1"/>
          </p:cNvSpPr>
          <p:nvPr/>
        </p:nvSpPr>
        <p:spPr bwMode="auto">
          <a:xfrm>
            <a:off x="6802438" y="441326"/>
            <a:ext cx="3954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/>
              <a:t>вул. Садова,29                        ремонт м</a:t>
            </a:r>
            <a:r>
              <a:rPr lang="en-US" altLang="uk-UA" sz="2000"/>
              <a:t>’</a:t>
            </a:r>
            <a:r>
              <a:rPr lang="uk-UA" altLang="uk-UA" sz="2000"/>
              <a:t>якої покрівлі</a:t>
            </a:r>
            <a:endParaRPr lang="ru-RU" altLang="uk-UA" sz="2000"/>
          </a:p>
        </p:txBody>
      </p:sp>
    </p:spTree>
    <p:extLst>
      <p:ext uri="{BB962C8B-B14F-4D97-AF65-F5344CB8AC3E}">
        <p14:creationId xmlns:p14="http://schemas.microsoft.com/office/powerpoint/2010/main" val="2620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176717"/>
            <a:ext cx="11756572" cy="652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3009901" y="620714"/>
            <a:ext cx="3698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 dirty="0"/>
              <a:t>вул. Сяйво,17                             ремонт </a:t>
            </a:r>
            <a:r>
              <a:rPr lang="uk-UA" altLang="uk-UA" sz="2000" dirty="0" smtClean="0"/>
              <a:t>сходової клітки                                                               </a:t>
            </a:r>
            <a:endParaRPr lang="ru-RU" altLang="uk-UA" sz="2000" dirty="0"/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7070046" y="429671"/>
            <a:ext cx="3527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 dirty="0"/>
              <a:t>вул. Гніздовського,8                    ремонт </a:t>
            </a:r>
            <a:r>
              <a:rPr lang="uk-UA" altLang="uk-UA" sz="2000" dirty="0" smtClean="0"/>
              <a:t>сходової клітки</a:t>
            </a:r>
            <a:endParaRPr lang="ru-RU" altLang="uk-UA" sz="2000" dirty="0"/>
          </a:p>
        </p:txBody>
      </p:sp>
      <p:pic>
        <p:nvPicPr>
          <p:cNvPr id="10245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31" y="1440544"/>
            <a:ext cx="3795712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9" y="1328738"/>
            <a:ext cx="3527425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92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1" y="106190"/>
            <a:ext cx="11622536" cy="6669231"/>
          </a:xfrm>
          <a:prstGeom prst="rect">
            <a:avLst/>
          </a:prstGeom>
          <a:solidFill>
            <a:srgbClr val="E8F0F0"/>
          </a:solidFill>
          <a:effectLst>
            <a:outerShdw blurRad="50800" dist="50800" dir="5400000" algn="ctr" rotWithShape="0">
              <a:srgbClr val="E8F0F0"/>
            </a:outerShdw>
          </a:effectLst>
          <a:scene3d>
            <a:camera prst="orthographicFront"/>
            <a:lightRig rig="threePt" dir="t"/>
          </a:scene3d>
          <a:sp3d>
            <a:bevelB w="139700" prst="cross"/>
          </a:sp3d>
        </p:spPr>
      </p:pic>
      <p:sp>
        <p:nvSpPr>
          <p:cNvPr id="3" name="Прямоугольник 2"/>
          <p:cNvSpPr/>
          <p:nvPr/>
        </p:nvSpPr>
        <p:spPr>
          <a:xfrm>
            <a:off x="2040836" y="490330"/>
            <a:ext cx="962602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uk-UA" sz="3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Чисельність </a:t>
            </a:r>
            <a:r>
              <a:rPr lang="uk-UA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населення Залізничного району складає </a:t>
            </a:r>
            <a:r>
              <a:rPr lang="uk-UA" sz="3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120,3 </a:t>
            </a:r>
            <a:r>
              <a:rPr lang="uk-UA" sz="3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тис.чол</a:t>
            </a:r>
            <a:r>
              <a:rPr lang="uk-UA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         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uk-UA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Основними завданнями районної адміністрації є</a:t>
            </a:r>
            <a:r>
              <a:rPr lang="uk-UA" sz="3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indent="457200" algn="just"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uk-UA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Створення умов для комфортного проживання мешканців;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uk-UA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Облаштування благоустрою району;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uk-UA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Розвиток підприємництва;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uk-UA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Забезпечення виконання вимог законодавства;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uk-UA" sz="3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Захист прав дітей.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66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" y="108105"/>
            <a:ext cx="11781065" cy="652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2275566" y="364340"/>
            <a:ext cx="3698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 dirty="0"/>
              <a:t>вул. </a:t>
            </a:r>
            <a:r>
              <a:rPr lang="uk-UA" altLang="uk-UA" sz="2000" dirty="0" smtClean="0"/>
              <a:t>Городоцька,289 /</a:t>
            </a:r>
            <a:r>
              <a:rPr lang="uk-UA" altLang="uk-UA" sz="2000" dirty="0"/>
              <a:t>2під.                             ремонт </a:t>
            </a:r>
            <a:r>
              <a:rPr lang="uk-UA" altLang="uk-UA" sz="2000" dirty="0" smtClean="0"/>
              <a:t>сходової клітки                                                               </a:t>
            </a:r>
            <a:endParaRPr lang="ru-RU" altLang="uk-UA" sz="2000" dirty="0"/>
          </a:p>
        </p:txBody>
      </p:sp>
      <p:sp>
        <p:nvSpPr>
          <p:cNvPr id="12292" name="TextBox 2"/>
          <p:cNvSpPr txBox="1">
            <a:spLocks noChangeArrowheads="1"/>
          </p:cNvSpPr>
          <p:nvPr/>
        </p:nvSpPr>
        <p:spPr bwMode="auto">
          <a:xfrm>
            <a:off x="7024463" y="364479"/>
            <a:ext cx="35274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 dirty="0"/>
              <a:t>вул. Городоцька</a:t>
            </a:r>
            <a:r>
              <a:rPr lang="uk-UA" altLang="uk-UA" sz="2000" dirty="0" smtClean="0"/>
              <a:t>, 291                         </a:t>
            </a:r>
            <a:r>
              <a:rPr lang="uk-UA" altLang="uk-UA" sz="2000" dirty="0"/>
              <a:t>ремонт </a:t>
            </a:r>
            <a:r>
              <a:rPr lang="uk-UA" altLang="uk-UA" sz="2000" dirty="0" smtClean="0"/>
              <a:t>сходової клітки</a:t>
            </a:r>
            <a:endParaRPr lang="ru-RU" altLang="uk-UA" sz="2000" dirty="0"/>
          </a:p>
        </p:txBody>
      </p:sp>
      <p:pic>
        <p:nvPicPr>
          <p:cNvPr id="12293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09" y="1328739"/>
            <a:ext cx="4373791" cy="479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587" y="1134763"/>
            <a:ext cx="4617355" cy="438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49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4" y="156935"/>
            <a:ext cx="11916341" cy="660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224089" y="249238"/>
            <a:ext cx="3698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 dirty="0"/>
              <a:t>вул. Калнишевського,1                             ремонт </a:t>
            </a:r>
            <a:r>
              <a:rPr lang="uk-UA" altLang="uk-UA" sz="2000" dirty="0" smtClean="0"/>
              <a:t>електрощитової                                                              </a:t>
            </a:r>
            <a:endParaRPr lang="ru-RU" altLang="uk-UA" sz="2000" dirty="0"/>
          </a:p>
        </p:txBody>
      </p:sp>
      <p:sp>
        <p:nvSpPr>
          <p:cNvPr id="14340" name="TextBox 2"/>
          <p:cNvSpPr txBox="1">
            <a:spLocks noChangeArrowheads="1"/>
          </p:cNvSpPr>
          <p:nvPr/>
        </p:nvSpPr>
        <p:spPr bwMode="auto">
          <a:xfrm>
            <a:off x="6746991" y="311150"/>
            <a:ext cx="42366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 dirty="0"/>
              <a:t>вул. Широка,65                          ремонт </a:t>
            </a:r>
            <a:r>
              <a:rPr lang="uk-UA" altLang="uk-UA" sz="2000" dirty="0" smtClean="0"/>
              <a:t>електрощитової</a:t>
            </a:r>
            <a:endParaRPr lang="ru-RU" altLang="uk-UA" sz="2000" dirty="0"/>
          </a:p>
        </p:txBody>
      </p:sp>
      <p:pic>
        <p:nvPicPr>
          <p:cNvPr id="14341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9" y="1351192"/>
            <a:ext cx="3673475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328739"/>
            <a:ext cx="3709988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9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rgbClr val="CCFF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52" y="0"/>
            <a:ext cx="12272052" cy="7041936"/>
          </a:xfrm>
          <a:prstGeom prst="rect">
            <a:avLst/>
          </a:prstGeom>
          <a:pattFill prst="pct50">
            <a:fgClr>
              <a:srgbClr val="E8F0F0"/>
            </a:fgClr>
            <a:bgClr>
              <a:schemeClr val="bg1"/>
            </a:bgClr>
          </a:pattFill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0835" y="490330"/>
            <a:ext cx="9541565" cy="5447645"/>
          </a:xfrm>
          <a:prstGeom prst="rect">
            <a:avLst/>
          </a:prstGeom>
          <a:pattFill prst="pct50">
            <a:fgClr>
              <a:srgbClr val="E8F0F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just"/>
            <a:r>
              <a:rPr lang="ru-RU" altLang="uk-UA" sz="2900" dirty="0" smtClean="0"/>
              <a:t>        </a:t>
            </a:r>
            <a:r>
              <a:rPr lang="ru-RU" altLang="uk-UA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Левова</a:t>
            </a:r>
            <a:r>
              <a:rPr lang="ru-RU" altLang="uk-UA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частка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коштів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 з ремонту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житлового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 фонду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припадає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саме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 на ремонт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ліфтів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uk-UA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altLang="uk-UA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звітному</a:t>
            </a:r>
            <a:r>
              <a:rPr lang="ru-RU" altLang="uk-UA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році</a:t>
            </a:r>
            <a:r>
              <a:rPr lang="ru-RU" altLang="uk-UA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вона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склала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 4,7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млн.грн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uk-UA" altLang="uk-UA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	Відповідно </a:t>
            </a:r>
            <a:r>
              <a:rPr lang="uk-UA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до програми підтримки співвласників багатоквартирних будинків </a:t>
            </a:r>
            <a:r>
              <a:rPr lang="uk-UA" altLang="uk-UA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uk-UA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проведено заміну ліфтів у житлових будинках на вул.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Планерній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, 12 та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вул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Широкій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, 81. </a:t>
            </a:r>
          </a:p>
          <a:p>
            <a:pPr algn="just"/>
            <a:r>
              <a:rPr lang="ru-RU" altLang="uk-UA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     У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процесі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завершення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заміна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 2-х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ліфтів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 у 1-му та -2-му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під’їздах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вул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Сяйво</a:t>
            </a:r>
            <a:r>
              <a:rPr lang="uk-UA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uk-UA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altLang="uk-UA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altLang="uk-UA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Також</a:t>
            </a:r>
            <a:r>
              <a:rPr lang="ru-RU" altLang="uk-UA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виконано</a:t>
            </a:r>
            <a:r>
              <a:rPr lang="ru-RU" altLang="uk-UA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капітальний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 ремонт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із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заміною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окремих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елементів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ліфтах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вул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Роксоляни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, 33,  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вул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Сяйво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, 11 у 3-му та 4-му </a:t>
            </a:r>
            <a:r>
              <a:rPr lang="ru-RU" altLang="uk-UA" sz="2900" dirty="0" err="1">
                <a:latin typeface="Arial" panose="020B0604020202020204" pitchFamily="34" charset="0"/>
                <a:cs typeface="Arial" panose="020B0604020202020204" pitchFamily="34" charset="0"/>
              </a:rPr>
              <a:t>під’їздах</a:t>
            </a:r>
            <a:r>
              <a:rPr lang="ru-RU" altLang="uk-UA" sz="2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9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7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62754" cy="651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0" y="1268414"/>
            <a:ext cx="3854450" cy="4897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3" descr="C:\Users\Uniiat.Zoriana\Desktop\Любін.164\Шир.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70" y="476251"/>
            <a:ext cx="3654425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2"/>
          <p:cNvSpPr txBox="1">
            <a:spLocks noChangeArrowheads="1"/>
          </p:cNvSpPr>
          <p:nvPr/>
        </p:nvSpPr>
        <p:spPr bwMode="auto">
          <a:xfrm>
            <a:off x="2268331" y="296642"/>
            <a:ext cx="4013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 dirty="0">
                <a:solidFill>
                  <a:srgbClr val="000000"/>
                </a:solidFill>
              </a:rPr>
              <a:t>Капітальний ремонт (заміна) ліфта вул. Широка, 81</a:t>
            </a:r>
            <a:endParaRPr lang="ru-RU" altLang="uk-UA" sz="2000" dirty="0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2691" y="1371086"/>
            <a:ext cx="3908840" cy="469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91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89" y="0"/>
            <a:ext cx="11740667" cy="66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C:\Users\Uniiat.Zoriana\Desktop\Любін.164\Планер 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063" y="1341438"/>
            <a:ext cx="3690369" cy="467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 descr="C:\Users\Uniiat.Zoriana\Desktop\Любін.164\Планер 12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063" y="549275"/>
            <a:ext cx="3950015" cy="476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2"/>
          <p:cNvSpPr txBox="1">
            <a:spLocks noChangeArrowheads="1"/>
          </p:cNvSpPr>
          <p:nvPr/>
        </p:nvSpPr>
        <p:spPr bwMode="auto">
          <a:xfrm>
            <a:off x="2794001" y="476251"/>
            <a:ext cx="4156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>
                <a:solidFill>
                  <a:srgbClr val="000000"/>
                </a:solidFill>
              </a:rPr>
              <a:t>Капітальний ремонт (заміна) ліфта вул. Планерна,12</a:t>
            </a:r>
            <a:endParaRPr lang="ru-RU" altLang="uk-UA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9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4" y="0"/>
            <a:ext cx="11951505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38875" y="239958"/>
            <a:ext cx="981086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uk-UA" sz="2800" dirty="0"/>
              <a:t>	</a:t>
            </a:r>
            <a:r>
              <a:rPr lang="ru-RU" altLang="uk-UA" sz="2800" dirty="0" smtClean="0"/>
              <a:t>Не </a:t>
            </a:r>
            <a:r>
              <a:rPr lang="ru-RU" altLang="uk-UA" sz="2800" dirty="0" err="1"/>
              <a:t>менш</a:t>
            </a:r>
            <a:r>
              <a:rPr lang="ru-RU" altLang="uk-UA" sz="2800" dirty="0"/>
              <a:t> </a:t>
            </a:r>
            <a:r>
              <a:rPr lang="ru-RU" altLang="uk-UA" sz="2800" dirty="0" err="1"/>
              <a:t>важливими</a:t>
            </a:r>
            <a:r>
              <a:rPr lang="ru-RU" altLang="uk-UA" sz="2800" dirty="0"/>
              <a:t> </a:t>
            </a:r>
            <a:r>
              <a:rPr lang="ru-RU" altLang="uk-UA" sz="2800" dirty="0" err="1"/>
              <a:t>об’єктами</a:t>
            </a:r>
            <a:r>
              <a:rPr lang="ru-RU" altLang="uk-UA" sz="2800" dirty="0"/>
              <a:t> благоустрою є </a:t>
            </a:r>
            <a:r>
              <a:rPr lang="ru-RU" altLang="uk-UA" sz="2800" dirty="0" err="1"/>
              <a:t>дитячі</a:t>
            </a:r>
            <a:r>
              <a:rPr lang="ru-RU" altLang="uk-UA" sz="2800" dirty="0"/>
              <a:t> та </a:t>
            </a:r>
            <a:r>
              <a:rPr lang="ru-RU" altLang="uk-UA" sz="2800" dirty="0" err="1"/>
              <a:t>спортивні</a:t>
            </a:r>
            <a:r>
              <a:rPr lang="ru-RU" altLang="uk-UA" sz="2800" dirty="0"/>
              <a:t> </a:t>
            </a:r>
            <a:r>
              <a:rPr lang="ru-RU" altLang="uk-UA" sz="2800" dirty="0" err="1"/>
              <a:t>майданчики</a:t>
            </a:r>
            <a:r>
              <a:rPr lang="ru-RU" altLang="uk-UA" sz="2800" dirty="0"/>
              <a:t>. У </a:t>
            </a:r>
            <a:r>
              <a:rPr lang="ru-RU" altLang="uk-UA" sz="2800" dirty="0" err="1"/>
              <a:t>звітному</a:t>
            </a:r>
            <a:r>
              <a:rPr lang="ru-RU" altLang="uk-UA" sz="2800" dirty="0"/>
              <a:t> </a:t>
            </a:r>
            <a:r>
              <a:rPr lang="ru-RU" altLang="uk-UA" sz="2800" dirty="0" err="1"/>
              <a:t>році</a:t>
            </a:r>
            <a:r>
              <a:rPr lang="ru-RU" altLang="uk-UA" sz="2800" dirty="0"/>
              <a:t> проведено </a:t>
            </a:r>
            <a:r>
              <a:rPr lang="ru-RU" altLang="uk-UA" sz="2800" dirty="0" err="1"/>
              <a:t>капітальний</a:t>
            </a:r>
            <a:r>
              <a:rPr lang="ru-RU" altLang="uk-UA" sz="2800" dirty="0"/>
              <a:t> ремонт </a:t>
            </a:r>
            <a:r>
              <a:rPr lang="ru-RU" altLang="uk-UA" sz="2800" dirty="0" err="1"/>
              <a:t>дитячих</a:t>
            </a:r>
            <a:r>
              <a:rPr lang="ru-RU" altLang="uk-UA" sz="2800" dirty="0"/>
              <a:t> </a:t>
            </a:r>
            <a:r>
              <a:rPr lang="ru-RU" altLang="uk-UA" sz="2800" dirty="0" err="1"/>
              <a:t>майданчиків</a:t>
            </a:r>
            <a:r>
              <a:rPr lang="ru-RU" altLang="uk-UA" sz="2800" dirty="0"/>
              <a:t> за адресами: </a:t>
            </a:r>
            <a:r>
              <a:rPr lang="ru-RU" altLang="uk-UA" sz="2800" dirty="0" smtClean="0"/>
              <a:t> </a:t>
            </a:r>
            <a:r>
              <a:rPr lang="ru-RU" altLang="uk-UA" sz="2800" dirty="0" err="1" smtClean="0"/>
              <a:t>вул</a:t>
            </a:r>
            <a:r>
              <a:rPr lang="ru-RU" altLang="uk-UA" sz="2800" dirty="0"/>
              <a:t>. </a:t>
            </a:r>
            <a:r>
              <a:rPr lang="ru-RU" altLang="uk-UA" sz="2800" dirty="0" err="1"/>
              <a:t>Городоцька</a:t>
            </a:r>
            <a:r>
              <a:rPr lang="ru-RU" altLang="uk-UA" sz="2800" dirty="0"/>
              <a:t>, 218, </a:t>
            </a:r>
            <a:r>
              <a:rPr lang="ru-RU" altLang="uk-UA" sz="2800" dirty="0" err="1"/>
              <a:t>вул</a:t>
            </a:r>
            <a:r>
              <a:rPr lang="ru-RU" altLang="uk-UA" sz="2800" dirty="0"/>
              <a:t>. </a:t>
            </a:r>
            <a:r>
              <a:rPr lang="ru-RU" altLang="uk-UA" sz="2800" dirty="0" err="1"/>
              <a:t>Виговського</a:t>
            </a:r>
            <a:r>
              <a:rPr lang="ru-RU" altLang="uk-UA" sz="2800" dirty="0"/>
              <a:t>, 67-69, </a:t>
            </a:r>
            <a:r>
              <a:rPr lang="ru-RU" altLang="uk-UA" sz="2800" dirty="0" err="1"/>
              <a:t>вул</a:t>
            </a:r>
            <a:r>
              <a:rPr lang="ru-RU" altLang="uk-UA" sz="2800" dirty="0"/>
              <a:t>. Сірка,23, </a:t>
            </a:r>
            <a:r>
              <a:rPr lang="ru-RU" altLang="uk-UA" sz="2800" dirty="0" err="1"/>
              <a:t>вул</a:t>
            </a:r>
            <a:r>
              <a:rPr lang="ru-RU" altLang="uk-UA" sz="2800" dirty="0"/>
              <a:t>. Широка, 64 та </a:t>
            </a:r>
            <a:r>
              <a:rPr lang="ru-RU" altLang="uk-UA" sz="2800" dirty="0" err="1"/>
              <a:t>вул</a:t>
            </a:r>
            <a:r>
              <a:rPr lang="ru-RU" altLang="uk-UA" sz="2800" dirty="0"/>
              <a:t>. Комарова, 21 на суму </a:t>
            </a:r>
            <a:r>
              <a:rPr lang="ru-RU" altLang="uk-UA" sz="2800" b="1" dirty="0"/>
              <a:t>9</a:t>
            </a:r>
            <a:r>
              <a:rPr lang="uk-UA" altLang="uk-UA" sz="2800" b="1" dirty="0"/>
              <a:t>59,86 тис.</a:t>
            </a:r>
            <a:r>
              <a:rPr lang="ru-RU" altLang="uk-UA" sz="2800" b="1" dirty="0"/>
              <a:t>грн</a:t>
            </a:r>
            <a:r>
              <a:rPr lang="ru-RU" altLang="uk-UA" sz="2800" dirty="0"/>
              <a:t>. </a:t>
            </a:r>
          </a:p>
          <a:p>
            <a:pPr algn="just"/>
            <a:r>
              <a:rPr lang="ru-RU" altLang="uk-UA" sz="2800" dirty="0"/>
              <a:t>	</a:t>
            </a:r>
            <a:r>
              <a:rPr lang="ru-RU" altLang="uk-UA" sz="2800" dirty="0" err="1" smtClean="0"/>
              <a:t>Впродовж</a:t>
            </a:r>
            <a:r>
              <a:rPr lang="ru-RU" altLang="uk-UA" sz="2800" dirty="0" smtClean="0"/>
              <a:t> </a:t>
            </a:r>
            <a:r>
              <a:rPr lang="ru-RU" altLang="uk-UA" sz="2800" dirty="0"/>
              <a:t>року </a:t>
            </a:r>
            <a:r>
              <a:rPr lang="ru-RU" altLang="uk-UA" sz="2800" dirty="0" err="1"/>
              <a:t>Львівськими</a:t>
            </a:r>
            <a:r>
              <a:rPr lang="ru-RU" altLang="uk-UA" sz="2800" dirty="0"/>
              <a:t> </a:t>
            </a:r>
            <a:r>
              <a:rPr lang="ru-RU" altLang="uk-UA" sz="2800" dirty="0" err="1"/>
              <a:t>комунальними</a:t>
            </a:r>
            <a:r>
              <a:rPr lang="ru-RU" altLang="uk-UA" sz="2800" dirty="0"/>
              <a:t> </a:t>
            </a:r>
            <a:r>
              <a:rPr lang="ru-RU" altLang="uk-UA" sz="2800" dirty="0" err="1"/>
              <a:t>підприємствами</a:t>
            </a:r>
            <a:r>
              <a:rPr lang="ru-RU" altLang="uk-UA" sz="2800" dirty="0"/>
              <a:t> </a:t>
            </a:r>
            <a:r>
              <a:rPr lang="ru-RU" altLang="uk-UA" sz="2800" dirty="0" err="1"/>
              <a:t>Залізничного</a:t>
            </a:r>
            <a:r>
              <a:rPr lang="ru-RU" altLang="uk-UA" sz="2800" dirty="0"/>
              <a:t> району </a:t>
            </a:r>
            <a:r>
              <a:rPr lang="ru-RU" altLang="uk-UA" sz="2800" dirty="0" err="1"/>
              <a:t>здійснювалось</a:t>
            </a:r>
            <a:r>
              <a:rPr lang="ru-RU" altLang="uk-UA" sz="2800" dirty="0"/>
              <a:t> </a:t>
            </a:r>
            <a:r>
              <a:rPr lang="ru-RU" altLang="uk-UA" sz="2800" dirty="0" err="1"/>
              <a:t>прибирання</a:t>
            </a:r>
            <a:r>
              <a:rPr lang="ru-RU" altLang="uk-UA" sz="2800" dirty="0"/>
              <a:t> та </a:t>
            </a:r>
            <a:r>
              <a:rPr lang="ru-RU" altLang="uk-UA" sz="2800" dirty="0" err="1"/>
              <a:t>поточний</a:t>
            </a:r>
            <a:r>
              <a:rPr lang="ru-RU" altLang="uk-UA" sz="2800" dirty="0"/>
              <a:t> ремонт </a:t>
            </a:r>
            <a:r>
              <a:rPr lang="ru-RU" altLang="uk-UA" sz="2800" dirty="0" err="1"/>
              <a:t>із</a:t>
            </a:r>
            <a:r>
              <a:rPr lang="ru-RU" altLang="uk-UA" sz="2800" dirty="0"/>
              <a:t> </a:t>
            </a:r>
            <a:r>
              <a:rPr lang="ru-RU" altLang="uk-UA" sz="2800" dirty="0" err="1"/>
              <a:t>заміною</a:t>
            </a:r>
            <a:r>
              <a:rPr lang="ru-RU" altLang="uk-UA" sz="2800" dirty="0"/>
              <a:t> </a:t>
            </a:r>
            <a:r>
              <a:rPr lang="ru-RU" altLang="uk-UA" sz="2800" dirty="0" err="1"/>
              <a:t>ігрових</a:t>
            </a:r>
            <a:r>
              <a:rPr lang="ru-RU" altLang="uk-UA" sz="2800" dirty="0"/>
              <a:t> </a:t>
            </a:r>
            <a:r>
              <a:rPr lang="ru-RU" altLang="uk-UA" sz="2800" dirty="0" err="1"/>
              <a:t>елементів</a:t>
            </a:r>
            <a:r>
              <a:rPr lang="ru-RU" altLang="uk-UA" sz="2800" dirty="0"/>
              <a:t> на </a:t>
            </a:r>
            <a:r>
              <a:rPr lang="ru-RU" altLang="uk-UA" sz="2800" dirty="0" err="1"/>
              <a:t>дитячих</a:t>
            </a:r>
            <a:r>
              <a:rPr lang="ru-RU" altLang="uk-UA" sz="2800" dirty="0"/>
              <a:t> </a:t>
            </a:r>
            <a:r>
              <a:rPr lang="ru-RU" altLang="uk-UA" sz="2800" dirty="0" err="1" smtClean="0"/>
              <a:t>майданчиках</a:t>
            </a:r>
            <a:r>
              <a:rPr lang="ru-RU" altLang="uk-UA" sz="2800" dirty="0"/>
              <a:t>.</a:t>
            </a:r>
            <a:endParaRPr lang="uk-UA" altLang="uk-UA" sz="2800" dirty="0"/>
          </a:p>
          <a:p>
            <a:pPr algn="just"/>
            <a:r>
              <a:rPr lang="ru-RU" altLang="uk-UA" sz="2800" dirty="0"/>
              <a:t>	</a:t>
            </a:r>
            <a:r>
              <a:rPr lang="uk-UA" altLang="uk-UA" sz="2800" dirty="0" smtClean="0"/>
              <a:t>Т</a:t>
            </a:r>
            <a:r>
              <a:rPr lang="ru-RU" altLang="uk-UA" sz="2800" dirty="0" err="1" smtClean="0"/>
              <a:t>акож</a:t>
            </a:r>
            <a:r>
              <a:rPr lang="ru-RU" altLang="uk-UA" sz="2800" dirty="0" smtClean="0"/>
              <a:t>, </a:t>
            </a:r>
            <a:r>
              <a:rPr lang="ru-RU" altLang="uk-UA" sz="2800" dirty="0" err="1"/>
              <a:t>реалізовано</a:t>
            </a:r>
            <a:r>
              <a:rPr lang="ru-RU" altLang="uk-UA" sz="2800" dirty="0"/>
              <a:t> </a:t>
            </a:r>
            <a:r>
              <a:rPr lang="ru-RU" altLang="uk-UA" sz="2800" dirty="0" err="1"/>
              <a:t>проекти-переможці</a:t>
            </a:r>
            <a:r>
              <a:rPr lang="ru-RU" altLang="uk-UA" sz="2800" dirty="0"/>
              <a:t> </a:t>
            </a:r>
            <a:r>
              <a:rPr lang="ru-RU" altLang="uk-UA" sz="2800" dirty="0" err="1"/>
              <a:t>громадського</a:t>
            </a:r>
            <a:r>
              <a:rPr lang="ru-RU" altLang="uk-UA" sz="2800" dirty="0"/>
              <a:t> бюджету 2019 року, </a:t>
            </a:r>
            <a:r>
              <a:rPr lang="ru-RU" altLang="uk-UA" sz="2800" dirty="0" err="1"/>
              <a:t>це</a:t>
            </a:r>
            <a:r>
              <a:rPr lang="ru-RU" altLang="uk-UA" sz="2800" dirty="0"/>
              <a:t> - </a:t>
            </a:r>
            <a:r>
              <a:rPr lang="ru-RU" altLang="uk-UA" sz="2800" dirty="0" err="1"/>
              <a:t>облаштування</a:t>
            </a:r>
            <a:r>
              <a:rPr lang="ru-RU" altLang="uk-UA" sz="2800" dirty="0"/>
              <a:t> </a:t>
            </a:r>
            <a:r>
              <a:rPr lang="ru-RU" altLang="uk-UA" sz="2800" dirty="0" err="1"/>
              <a:t>дитячих</a:t>
            </a:r>
            <a:r>
              <a:rPr lang="ru-RU" altLang="uk-UA" sz="2800" dirty="0"/>
              <a:t> </a:t>
            </a:r>
            <a:r>
              <a:rPr lang="ru-RU" altLang="uk-UA" sz="2800" dirty="0" err="1"/>
              <a:t>майданчиків</a:t>
            </a:r>
            <a:r>
              <a:rPr lang="ru-RU" altLang="uk-UA" sz="2800" dirty="0"/>
              <a:t> на </a:t>
            </a:r>
            <a:r>
              <a:rPr lang="ru-RU" altLang="uk-UA" sz="2800" dirty="0" err="1"/>
              <a:t>вул</a:t>
            </a:r>
            <a:r>
              <a:rPr lang="ru-RU" altLang="uk-UA" sz="2800" dirty="0"/>
              <a:t>. </a:t>
            </a:r>
            <a:r>
              <a:rPr lang="ru-RU" altLang="uk-UA" sz="2800" dirty="0" err="1"/>
              <a:t>Вигоди</a:t>
            </a:r>
            <a:r>
              <a:rPr lang="ru-RU" altLang="uk-UA" sz="2800" dirty="0"/>
              <a:t>, </a:t>
            </a:r>
            <a:r>
              <a:rPr lang="ru-RU" altLang="uk-UA" sz="2800" dirty="0" smtClean="0"/>
              <a:t>62 </a:t>
            </a:r>
            <a:r>
              <a:rPr lang="ru-RU" altLang="uk-UA" sz="2800" dirty="0"/>
              <a:t>та </a:t>
            </a:r>
            <a:r>
              <a:rPr lang="ru-RU" altLang="uk-UA" sz="2800" dirty="0" smtClean="0"/>
              <a:t> </a:t>
            </a:r>
            <a:r>
              <a:rPr lang="ru-RU" altLang="uk-UA" sz="2800" dirty="0" err="1" smtClean="0"/>
              <a:t>вул</a:t>
            </a:r>
            <a:r>
              <a:rPr lang="ru-RU" altLang="uk-UA" sz="2800" dirty="0" smtClean="0"/>
              <a:t>. Яворницького,11 у </a:t>
            </a:r>
            <a:r>
              <a:rPr lang="ru-RU" altLang="uk-UA" sz="2800" dirty="0" err="1" smtClean="0"/>
              <a:t>загальній</a:t>
            </a:r>
            <a:r>
              <a:rPr lang="ru-RU" altLang="uk-UA" sz="2800" dirty="0" smtClean="0"/>
              <a:t> </a:t>
            </a:r>
            <a:r>
              <a:rPr lang="ru-RU" altLang="uk-UA" sz="2800" dirty="0" err="1" smtClean="0"/>
              <a:t>сумі</a:t>
            </a:r>
            <a:r>
              <a:rPr lang="ru-RU" altLang="uk-UA" sz="2800" dirty="0" smtClean="0"/>
              <a:t> – </a:t>
            </a:r>
            <a:r>
              <a:rPr lang="ru-RU" altLang="uk-UA" sz="2800" b="1" dirty="0" smtClean="0"/>
              <a:t>999,68 тис. грн</a:t>
            </a:r>
            <a:r>
              <a:rPr lang="ru-RU" altLang="uk-UA" sz="2800" dirty="0" smtClean="0"/>
              <a:t>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72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42" y="154332"/>
            <a:ext cx="11506958" cy="642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Объект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733" y="1976006"/>
            <a:ext cx="442118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9758" y="263737"/>
            <a:ext cx="4905375" cy="3744913"/>
          </a:xfrm>
        </p:spPr>
      </p:pic>
      <p:sp>
        <p:nvSpPr>
          <p:cNvPr id="34821" name="TextBox 2"/>
          <p:cNvSpPr txBox="1">
            <a:spLocks noChangeArrowheads="1"/>
          </p:cNvSpPr>
          <p:nvPr/>
        </p:nvSpPr>
        <p:spPr bwMode="auto">
          <a:xfrm>
            <a:off x="2663687" y="4724400"/>
            <a:ext cx="33735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400" dirty="0">
                <a:solidFill>
                  <a:srgbClr val="000000"/>
                </a:solidFill>
              </a:rPr>
              <a:t>вул. Сірка,23</a:t>
            </a:r>
            <a:endParaRPr lang="ru-RU" altLang="uk-UA" sz="2400" dirty="0">
              <a:solidFill>
                <a:srgbClr val="000000"/>
              </a:solidFill>
            </a:endParaRPr>
          </a:p>
        </p:txBody>
      </p:sp>
      <p:sp>
        <p:nvSpPr>
          <p:cNvPr id="34822" name="TextBox 2"/>
          <p:cNvSpPr txBox="1">
            <a:spLocks noChangeArrowheads="1"/>
          </p:cNvSpPr>
          <p:nvPr/>
        </p:nvSpPr>
        <p:spPr bwMode="auto">
          <a:xfrm>
            <a:off x="7910513" y="581025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 dirty="0" smtClean="0">
                <a:solidFill>
                  <a:srgbClr val="000000"/>
                </a:solidFill>
              </a:rPr>
              <a:t>після</a:t>
            </a:r>
            <a:endParaRPr lang="ru-RU" altLang="uk-UA" sz="2000" dirty="0">
              <a:solidFill>
                <a:srgbClr val="000000"/>
              </a:solidFill>
            </a:endParaRPr>
          </a:p>
        </p:txBody>
      </p:sp>
      <p:sp>
        <p:nvSpPr>
          <p:cNvPr id="34823" name="TextBox 2"/>
          <p:cNvSpPr txBox="1">
            <a:spLocks noChangeArrowheads="1"/>
          </p:cNvSpPr>
          <p:nvPr/>
        </p:nvSpPr>
        <p:spPr bwMode="auto">
          <a:xfrm>
            <a:off x="7667625" y="5468938"/>
            <a:ext cx="1081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uk-UA" sz="2000">
                <a:solidFill>
                  <a:srgbClr val="000000"/>
                </a:solidFill>
              </a:rPr>
              <a:t>до </a:t>
            </a:r>
          </a:p>
        </p:txBody>
      </p:sp>
      <p:sp>
        <p:nvSpPr>
          <p:cNvPr id="10" name="Стрелка вверх 9"/>
          <p:cNvSpPr/>
          <p:nvPr/>
        </p:nvSpPr>
        <p:spPr>
          <a:xfrm>
            <a:off x="7667625" y="5468938"/>
            <a:ext cx="203200" cy="304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3" name="Стрелка влево 12"/>
          <p:cNvSpPr/>
          <p:nvPr/>
        </p:nvSpPr>
        <p:spPr>
          <a:xfrm>
            <a:off x="7095056" y="630237"/>
            <a:ext cx="720725" cy="3508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15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" y="154170"/>
            <a:ext cx="11855933" cy="626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C:\Users\Shmahlo.Nadiia\Desktop\Виговського, 67\132307112_224171325876591_4826604696184172951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66" y="236630"/>
            <a:ext cx="5415684" cy="29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3284538"/>
            <a:ext cx="5964238" cy="2855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2"/>
          <p:cNvSpPr txBox="1">
            <a:spLocks noChangeArrowheads="1"/>
          </p:cNvSpPr>
          <p:nvPr/>
        </p:nvSpPr>
        <p:spPr bwMode="auto">
          <a:xfrm>
            <a:off x="1669774" y="542132"/>
            <a:ext cx="32091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400" dirty="0">
                <a:solidFill>
                  <a:srgbClr val="000000"/>
                </a:solidFill>
              </a:rPr>
              <a:t>вул. Виговського,67</a:t>
            </a:r>
            <a:endParaRPr lang="ru-RU" altLang="uk-UA" sz="2400" dirty="0">
              <a:solidFill>
                <a:srgbClr val="000000"/>
              </a:solidFill>
            </a:endParaRPr>
          </a:p>
        </p:txBody>
      </p:sp>
      <p:sp>
        <p:nvSpPr>
          <p:cNvPr id="36870" name="TextBox 2"/>
          <p:cNvSpPr txBox="1">
            <a:spLocks noChangeArrowheads="1"/>
          </p:cNvSpPr>
          <p:nvPr/>
        </p:nvSpPr>
        <p:spPr bwMode="auto">
          <a:xfrm>
            <a:off x="4367214" y="1700213"/>
            <a:ext cx="1296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>
                <a:solidFill>
                  <a:srgbClr val="000000"/>
                </a:solidFill>
              </a:rPr>
              <a:t>Після</a:t>
            </a:r>
            <a:endParaRPr lang="ru-RU" altLang="uk-UA" sz="2000">
              <a:solidFill>
                <a:srgbClr val="000000"/>
              </a:solidFill>
            </a:endParaRPr>
          </a:p>
        </p:txBody>
      </p:sp>
      <p:sp>
        <p:nvSpPr>
          <p:cNvPr id="36871" name="TextBox 2"/>
          <p:cNvSpPr txBox="1">
            <a:spLocks noChangeArrowheads="1"/>
          </p:cNvSpPr>
          <p:nvPr/>
        </p:nvSpPr>
        <p:spPr bwMode="auto">
          <a:xfrm>
            <a:off x="8975725" y="4365625"/>
            <a:ext cx="1081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uk-UA" sz="2000">
                <a:solidFill>
                  <a:srgbClr val="000000"/>
                </a:solidFill>
              </a:rPr>
              <a:t>до </a:t>
            </a:r>
          </a:p>
        </p:txBody>
      </p:sp>
      <p:sp>
        <p:nvSpPr>
          <p:cNvPr id="8" name="Стрелка влево 7"/>
          <p:cNvSpPr/>
          <p:nvPr/>
        </p:nvSpPr>
        <p:spPr>
          <a:xfrm>
            <a:off x="8796339" y="4716464"/>
            <a:ext cx="720725" cy="3508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9" name="Стрелка вправо 8"/>
          <p:cNvSpPr/>
          <p:nvPr/>
        </p:nvSpPr>
        <p:spPr>
          <a:xfrm>
            <a:off x="4989514" y="2060576"/>
            <a:ext cx="720725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10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457" y="3216276"/>
            <a:ext cx="5964238" cy="285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50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4" y="180837"/>
            <a:ext cx="11714163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Объект 6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2693" y="290375"/>
            <a:ext cx="7272338" cy="3059112"/>
          </a:xfrm>
        </p:spPr>
      </p:pic>
      <p:pic>
        <p:nvPicPr>
          <p:cNvPr id="38916" name="Объект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19" y="3577018"/>
            <a:ext cx="5256212" cy="247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782487" y="4070764"/>
            <a:ext cx="3257032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uk-UA" altLang="uk-UA" sz="2400" dirty="0">
                <a:solidFill>
                  <a:srgbClr val="000000"/>
                </a:solidFill>
              </a:rPr>
              <a:t>вул. Городоцька,218</a:t>
            </a:r>
            <a:endParaRPr lang="ru-RU" altLang="uk-UA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9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64" y="112764"/>
            <a:ext cx="11660153" cy="654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Нет описания фото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354" y="1382537"/>
            <a:ext cx="4638339" cy="407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9" y="1382537"/>
            <a:ext cx="4562775" cy="464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5" name="Прямоугольник 3"/>
          <p:cNvSpPr>
            <a:spLocks noChangeArrowheads="1"/>
          </p:cNvSpPr>
          <p:nvPr/>
        </p:nvSpPr>
        <p:spPr bwMode="auto">
          <a:xfrm>
            <a:off x="1895061" y="188913"/>
            <a:ext cx="97933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uk-UA" dirty="0"/>
              <a:t>	</a:t>
            </a:r>
            <a:r>
              <a:rPr lang="ru-RU" altLang="uk-UA" sz="2000" dirty="0"/>
              <a:t>У </a:t>
            </a:r>
            <a:r>
              <a:rPr lang="ru-RU" altLang="uk-UA" sz="2000" dirty="0" err="1"/>
              <a:t>Львові</a:t>
            </a:r>
            <a:r>
              <a:rPr lang="ru-RU" altLang="uk-UA" sz="2000" dirty="0"/>
              <a:t> </a:t>
            </a:r>
            <a:r>
              <a:rPr lang="ru-RU" altLang="uk-UA" sz="2000" dirty="0" err="1"/>
              <a:t>триває</a:t>
            </a:r>
            <a:r>
              <a:rPr lang="ru-RU" altLang="uk-UA" sz="2000" dirty="0"/>
              <a:t> </a:t>
            </a:r>
            <a:r>
              <a:rPr lang="ru-RU" altLang="uk-UA" sz="2000" dirty="0" err="1"/>
              <a:t>пілотний</a:t>
            </a:r>
            <a:r>
              <a:rPr lang="ru-RU" altLang="uk-UA" sz="2000" dirty="0"/>
              <a:t> </a:t>
            </a:r>
            <a:r>
              <a:rPr lang="ru-RU" altLang="uk-UA" sz="2000" dirty="0" err="1"/>
              <a:t>проєкт</a:t>
            </a:r>
            <a:r>
              <a:rPr lang="ru-RU" altLang="uk-UA" sz="2000" dirty="0"/>
              <a:t> </a:t>
            </a:r>
            <a:r>
              <a:rPr lang="ru-RU" altLang="uk-UA" sz="2000" dirty="0" err="1"/>
              <a:t>із</a:t>
            </a:r>
            <a:r>
              <a:rPr lang="ru-RU" altLang="uk-UA" sz="2000" dirty="0"/>
              <a:t> </a:t>
            </a:r>
            <a:r>
              <a:rPr lang="ru-RU" altLang="uk-UA" sz="2000" dirty="0" err="1"/>
              <a:t>роздільного</a:t>
            </a:r>
            <a:r>
              <a:rPr lang="ru-RU" altLang="uk-UA" sz="2000" dirty="0"/>
              <a:t> </a:t>
            </a:r>
            <a:r>
              <a:rPr lang="ru-RU" altLang="uk-UA" sz="2000" dirty="0" err="1"/>
              <a:t>збору</a:t>
            </a:r>
            <a:r>
              <a:rPr lang="ru-RU" altLang="uk-UA" sz="2000" dirty="0"/>
              <a:t> </a:t>
            </a:r>
            <a:r>
              <a:rPr lang="ru-RU" altLang="uk-UA" sz="2000" dirty="0" smtClean="0"/>
              <a:t>ТПВ, </a:t>
            </a:r>
            <a:r>
              <a:rPr lang="ru-RU" altLang="uk-UA" sz="2000" dirty="0" err="1" smtClean="0"/>
              <a:t>зокрема</a:t>
            </a:r>
            <a:r>
              <a:rPr lang="ru-RU" altLang="uk-UA" sz="2000" dirty="0" smtClean="0"/>
              <a:t> </a:t>
            </a:r>
            <a:r>
              <a:rPr lang="ru-RU" altLang="uk-UA" sz="2000" dirty="0" err="1" smtClean="0"/>
              <a:t>органічних</a:t>
            </a:r>
            <a:r>
              <a:rPr lang="ru-RU" altLang="uk-UA" sz="2000" dirty="0" smtClean="0"/>
              <a:t> </a:t>
            </a:r>
            <a:r>
              <a:rPr lang="ru-RU" altLang="uk-UA" sz="2000" dirty="0" err="1"/>
              <a:t>відходів</a:t>
            </a:r>
            <a:r>
              <a:rPr lang="ru-RU" altLang="uk-UA" sz="2000" dirty="0"/>
              <a:t>. </a:t>
            </a:r>
            <a:r>
              <a:rPr lang="ru-RU" altLang="uk-UA" sz="2000" dirty="0" smtClean="0"/>
              <a:t>У 2020 </a:t>
            </a:r>
            <a:r>
              <a:rPr lang="ru-RU" altLang="uk-UA" sz="2000" dirty="0" err="1" smtClean="0"/>
              <a:t>році</a:t>
            </a:r>
            <a:r>
              <a:rPr lang="ru-RU" altLang="uk-UA" sz="2000" dirty="0" smtClean="0"/>
              <a:t> на </a:t>
            </a:r>
            <a:r>
              <a:rPr lang="ru-RU" altLang="uk-UA" sz="2000" dirty="0" err="1"/>
              <a:t>території</a:t>
            </a:r>
            <a:r>
              <a:rPr lang="ru-RU" altLang="uk-UA" sz="2000" dirty="0"/>
              <a:t> </a:t>
            </a:r>
            <a:r>
              <a:rPr lang="ru-RU" altLang="uk-UA" sz="2000" dirty="0" err="1"/>
              <a:t>Залізничного</a:t>
            </a:r>
            <a:r>
              <a:rPr lang="ru-RU" altLang="uk-UA" sz="2000" dirty="0"/>
              <a:t> району </a:t>
            </a:r>
            <a:r>
              <a:rPr lang="ru-RU" altLang="uk-UA" sz="2000" dirty="0" err="1" smtClean="0"/>
              <a:t>встановлені</a:t>
            </a:r>
            <a:r>
              <a:rPr lang="ru-RU" altLang="uk-UA" sz="2000" dirty="0" smtClean="0"/>
              <a:t>  </a:t>
            </a:r>
            <a:r>
              <a:rPr lang="ru-RU" altLang="uk-UA" sz="2000" dirty="0" err="1"/>
              <a:t>коричневі</a:t>
            </a:r>
            <a:r>
              <a:rPr lang="ru-RU" altLang="uk-UA" sz="2000" dirty="0"/>
              <a:t> </a:t>
            </a:r>
            <a:r>
              <a:rPr lang="ru-RU" altLang="uk-UA" sz="2000" dirty="0" err="1"/>
              <a:t>контейнери</a:t>
            </a:r>
            <a:r>
              <a:rPr lang="ru-RU" altLang="uk-UA" sz="2000" dirty="0"/>
              <a:t> для </a:t>
            </a:r>
            <a:r>
              <a:rPr lang="ru-RU" altLang="uk-UA" sz="2000" dirty="0" err="1"/>
              <a:t>органіки</a:t>
            </a:r>
            <a:r>
              <a:rPr lang="ru-RU" altLang="uk-UA" sz="2000" dirty="0"/>
              <a:t> </a:t>
            </a:r>
            <a:r>
              <a:rPr lang="ru-RU" altLang="uk-UA" sz="2000" dirty="0" smtClean="0"/>
              <a:t>на </a:t>
            </a:r>
            <a:r>
              <a:rPr lang="ru-RU" altLang="uk-UA" sz="2000" dirty="0"/>
              <a:t>71 </a:t>
            </a:r>
            <a:r>
              <a:rPr lang="ru-RU" altLang="uk-UA" sz="2000" dirty="0" err="1" smtClean="0"/>
              <a:t>локації</a:t>
            </a:r>
            <a:endParaRPr lang="uk-UA" altLang="uk-UA" sz="1900" dirty="0"/>
          </a:p>
        </p:txBody>
      </p:sp>
    </p:spTree>
    <p:extLst>
      <p:ext uri="{BB962C8B-B14F-4D97-AF65-F5344CB8AC3E}">
        <p14:creationId xmlns:p14="http://schemas.microsoft.com/office/powerpoint/2010/main" val="103958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98023"/>
            <a:ext cx="11873948" cy="706840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2626" y="223517"/>
            <a:ext cx="934278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/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Видатки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загального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фонду у 20</a:t>
            </a:r>
            <a:r>
              <a:rPr lang="uk-UA" sz="3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році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 algn="ctr">
              <a:spcAft>
                <a:spcPts val="0"/>
              </a:spcAft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596711"/>
              </p:ext>
            </p:extLst>
          </p:nvPr>
        </p:nvGraphicFramePr>
        <p:xfrm>
          <a:off x="1895061" y="859662"/>
          <a:ext cx="9899374" cy="5329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93275">
                  <a:extLst>
                    <a:ext uri="{9D8B030D-6E8A-4147-A177-3AD203B41FA5}">
                      <a16:colId xmlns:a16="http://schemas.microsoft.com/office/drawing/2014/main" val="3693192388"/>
                    </a:ext>
                  </a:extLst>
                </a:gridCol>
                <a:gridCol w="2081943">
                  <a:extLst>
                    <a:ext uri="{9D8B030D-6E8A-4147-A177-3AD203B41FA5}">
                      <a16:colId xmlns:a16="http://schemas.microsoft.com/office/drawing/2014/main" val="2933802033"/>
                    </a:ext>
                  </a:extLst>
                </a:gridCol>
                <a:gridCol w="1753164">
                  <a:extLst>
                    <a:ext uri="{9D8B030D-6E8A-4147-A177-3AD203B41FA5}">
                      <a16:colId xmlns:a16="http://schemas.microsoft.com/office/drawing/2014/main" val="460241714"/>
                    </a:ext>
                  </a:extLst>
                </a:gridCol>
                <a:gridCol w="1470992">
                  <a:extLst>
                    <a:ext uri="{9D8B030D-6E8A-4147-A177-3AD203B41FA5}">
                      <a16:colId xmlns:a16="http://schemas.microsoft.com/office/drawing/2014/main" val="2008228561"/>
                    </a:ext>
                  </a:extLst>
                </a:gridCol>
              </a:tblGrid>
              <a:tr h="12435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Галузь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видатків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План,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79375" indent="-79375"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тис. грн.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Факт,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тис. грн.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виконання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67990593"/>
                  </a:ext>
                </a:extLst>
              </a:tr>
              <a:tr h="7509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омунальне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господарство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 </a:t>
                      </a: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296,5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73 108,2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99,7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63838165"/>
                  </a:ext>
                </a:extLst>
              </a:tr>
              <a:tr h="62352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Житлове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господарство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2 542,3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2 542,3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26229924"/>
                  </a:ext>
                </a:extLst>
              </a:tr>
              <a:tr h="2072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Керівництво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і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управління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сфері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повноважень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делегованих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Львівською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міською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радою на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території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району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17 580,0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17 468,0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99,4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479178972"/>
                  </a:ext>
                </a:extLst>
              </a:tr>
              <a:tr h="638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Всього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93 418,8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93 118,5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2611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584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8" y="115888"/>
            <a:ext cx="11701669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105" y="2692953"/>
            <a:ext cx="4392612" cy="333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4" descr="C:\Users\Uniiat.Zoriana\Desktop\Любін.164\Широка,66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391" y="2663345"/>
            <a:ext cx="2941983" cy="252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2"/>
          <p:cNvSpPr txBox="1">
            <a:spLocks noChangeArrowheads="1"/>
          </p:cNvSpPr>
          <p:nvPr/>
        </p:nvSpPr>
        <p:spPr bwMode="auto">
          <a:xfrm>
            <a:off x="1683026" y="115888"/>
            <a:ext cx="9912626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uk-UA" altLang="uk-UA" sz="1900" dirty="0"/>
              <a:t>	</a:t>
            </a:r>
            <a:r>
              <a:rPr lang="uk-UA" altLang="uk-UA" sz="2000" dirty="0"/>
              <a:t>Мешканці 12 будинків ОСББ та ЖБК  скористалися міською Програмою відшкодування частини кредитів, отриманих на впровадження заходів з енергозбереження, реконструкції і модернізації багатоквартирних будинків у м. Львові на 2015-2020 роки "Теплий дім" та державною програмою з енергозбереження. Для цього отримано кредити на встановлення індивідуального теплового пункту, заміну вікон у під’їздах та дверей, </a:t>
            </a:r>
            <a:r>
              <a:rPr lang="uk-UA" altLang="uk-UA" sz="2000" dirty="0" err="1"/>
              <a:t>термомодернізацію</a:t>
            </a:r>
            <a:r>
              <a:rPr lang="uk-UA" altLang="uk-UA" sz="2000" dirty="0"/>
              <a:t> горища, систем опалення та гарячого водопостачання. </a:t>
            </a:r>
            <a:endParaRPr lang="ru-RU" altLang="uk-UA" sz="2000" dirty="0">
              <a:solidFill>
                <a:srgbClr val="000000"/>
              </a:solidFill>
            </a:endParaRPr>
          </a:p>
          <a:p>
            <a:pPr algn="ctr" eaLnBrk="1" hangingPunct="1"/>
            <a:r>
              <a:rPr lang="uk-UA" altLang="uk-UA" sz="1900" dirty="0"/>
              <a:t>. </a:t>
            </a:r>
            <a:endParaRPr lang="ru-RU" altLang="uk-UA" sz="1900" dirty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859312" y="5352016"/>
            <a:ext cx="3040062" cy="67786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uk-UA" altLang="uk-UA" sz="1900" dirty="0">
                <a:solidFill>
                  <a:srgbClr val="000000"/>
                </a:solidFill>
              </a:rPr>
              <a:t>ОСББ « Широка 66»   </a:t>
            </a:r>
          </a:p>
          <a:p>
            <a:pPr algn="ctr" eaLnBrk="1" hangingPunct="1">
              <a:defRPr/>
            </a:pPr>
            <a:r>
              <a:rPr lang="uk-UA" altLang="uk-UA" sz="1900" dirty="0">
                <a:solidFill>
                  <a:srgbClr val="000000"/>
                </a:solidFill>
              </a:rPr>
              <a:t> вул. Широка,66 – ІТП</a:t>
            </a:r>
            <a:endParaRPr lang="ru-RU" altLang="uk-UA" sz="1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5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" y="224458"/>
            <a:ext cx="11727415" cy="655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035" y="572880"/>
            <a:ext cx="5256212" cy="520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TextBox 2"/>
          <p:cNvSpPr txBox="1">
            <a:spLocks noChangeArrowheads="1"/>
          </p:cNvSpPr>
          <p:nvPr/>
        </p:nvSpPr>
        <p:spPr bwMode="auto">
          <a:xfrm>
            <a:off x="7684190" y="1060589"/>
            <a:ext cx="381869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600" dirty="0">
                <a:solidFill>
                  <a:srgbClr val="000000"/>
                </a:solidFill>
              </a:rPr>
              <a:t>ОСББ « Повітряна 88»  (вул. Повітряна, 88) – заміна вікон МЗК</a:t>
            </a:r>
            <a:endParaRPr lang="ru-RU" altLang="uk-UA" sz="2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2" y="0"/>
            <a:ext cx="11846684" cy="673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35" y="1446215"/>
            <a:ext cx="4449356" cy="459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Box 2"/>
          <p:cNvSpPr txBox="1">
            <a:spLocks noChangeArrowheads="1"/>
          </p:cNvSpPr>
          <p:nvPr/>
        </p:nvSpPr>
        <p:spPr bwMode="auto">
          <a:xfrm>
            <a:off x="6748109" y="5641975"/>
            <a:ext cx="3816350" cy="4000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uk-UA" altLang="uk-UA" sz="2000" dirty="0">
                <a:solidFill>
                  <a:srgbClr val="000000"/>
                </a:solidFill>
              </a:rPr>
              <a:t>Програма «</a:t>
            </a:r>
            <a:r>
              <a:rPr lang="uk-UA" altLang="uk-UA" sz="2000" dirty="0" err="1">
                <a:solidFill>
                  <a:srgbClr val="000000"/>
                </a:solidFill>
              </a:rPr>
              <a:t>Енергодім</a:t>
            </a:r>
            <a:r>
              <a:rPr lang="uk-UA" altLang="uk-UA" sz="2000" dirty="0">
                <a:solidFill>
                  <a:srgbClr val="000000"/>
                </a:solidFill>
              </a:rPr>
              <a:t>»</a:t>
            </a:r>
            <a:endParaRPr lang="ru-RU" altLang="uk-UA" sz="2000" dirty="0">
              <a:solidFill>
                <a:srgbClr val="000000"/>
              </a:solidFill>
            </a:endParaRPr>
          </a:p>
        </p:txBody>
      </p:sp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574" y="1374503"/>
            <a:ext cx="3871690" cy="404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0" name="TextBox 2"/>
          <p:cNvSpPr txBox="1">
            <a:spLocks noChangeArrowheads="1"/>
          </p:cNvSpPr>
          <p:nvPr/>
        </p:nvSpPr>
        <p:spPr bwMode="auto">
          <a:xfrm>
            <a:off x="2203235" y="292101"/>
            <a:ext cx="9299651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uk-UA" sz="2000" dirty="0">
                <a:solidFill>
                  <a:srgbClr val="000000"/>
                </a:solidFill>
              </a:rPr>
              <a:t>ОСББ « Авіатор 164» ( вул. Любінська,164)  </a:t>
            </a:r>
            <a:r>
              <a:rPr lang="uk-UA" altLang="uk-UA" sz="2000" dirty="0"/>
              <a:t>утеплення фасаду, заміна вікон, балансування системи опалення, термоізоляція системи опалення та гарячого водопостачання</a:t>
            </a:r>
            <a:endParaRPr lang="ru-RU" altLang="uk-UA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2" y="106349"/>
            <a:ext cx="12272052" cy="7041936"/>
          </a:xfrm>
          <a:prstGeom prst="rect">
            <a:avLst/>
          </a:prstGeom>
          <a:pattFill prst="pct5">
            <a:fgClr>
              <a:srgbClr val="F1F3AF"/>
            </a:fgClr>
            <a:bgClr>
              <a:srgbClr val="F3F7F7"/>
            </a:bgClr>
          </a:pattFill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92016" y="1091241"/>
            <a:ext cx="934278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</a:t>
            </a:r>
          </a:p>
          <a:p>
            <a:pPr indent="449580" algn="just">
              <a:spcAft>
                <a:spcPts val="0"/>
              </a:spcAft>
            </a:pPr>
            <a:r>
              <a:rPr lang="uk-U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Комунальне господарство</a:t>
            </a:r>
            <a:endParaRPr lang="uk-UA" sz="28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580" algn="just">
              <a:spcAft>
                <a:spcPts val="0"/>
              </a:spcAft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uk-U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Загальна площа шляхово-мостового господарства району становить 844,786 тис. </a:t>
            </a: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r>
              <a:rPr lang="uk-UA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indent="449580" algn="just">
              <a:spcAft>
                <a:spcPts val="0"/>
              </a:spcAft>
            </a:pPr>
            <a:r>
              <a:rPr lang="uk-UA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площа </a:t>
            </a:r>
            <a:r>
              <a:rPr lang="uk-U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тротуарів – 298,662 тис. 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r>
              <a:rPr lang="uk-UA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uk-U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довжина доріг </a:t>
            </a:r>
            <a:r>
              <a:rPr lang="uk-UA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сягає </a:t>
            </a:r>
            <a:r>
              <a:rPr lang="uk-U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понад 111 км. 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66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35" y="-299545"/>
            <a:ext cx="12272052" cy="73006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42051" y="105608"/>
            <a:ext cx="104427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Склад видатків </a:t>
            </a:r>
            <a:r>
              <a:rPr lang="ru-RU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</a:t>
            </a:r>
            <a:r>
              <a:rPr lang="ru-RU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благоустрій</a:t>
            </a:r>
            <a:r>
              <a:rPr lang="ru-RU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Залізничного</a:t>
            </a:r>
            <a:r>
              <a:rPr lang="ru-RU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району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 </a:t>
            </a:r>
            <a:r>
              <a:rPr lang="uk-UA" sz="2000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2020 </a:t>
            </a:r>
            <a:r>
              <a:rPr lang="uk-UA" sz="20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році, </a:t>
            </a:r>
            <a:r>
              <a:rPr lang="uk-UA" b="1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млн.грн</a:t>
            </a:r>
            <a:r>
              <a:rPr lang="uk-UA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955447"/>
              </p:ext>
            </p:extLst>
          </p:nvPr>
        </p:nvGraphicFramePr>
        <p:xfrm>
          <a:off x="2129883" y="871318"/>
          <a:ext cx="9184071" cy="5707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885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2052" cy="7041936"/>
          </a:xfrm>
          <a:prstGeom prst="rect">
            <a:avLst/>
          </a:prstGeom>
          <a:pattFill prst="pct5">
            <a:fgClr>
              <a:srgbClr val="F1F3AF"/>
            </a:fgClr>
            <a:bgClr>
              <a:srgbClr val="F3F7F7"/>
            </a:bgClr>
          </a:pattFill>
        </p:spPr>
      </p:pic>
      <p:sp>
        <p:nvSpPr>
          <p:cNvPr id="4" name="Прямоугольник 3"/>
          <p:cNvSpPr/>
          <p:nvPr/>
        </p:nvSpPr>
        <p:spPr>
          <a:xfrm>
            <a:off x="1616765" y="490330"/>
            <a:ext cx="10336696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У 2020 році 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відремонтовано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дорожнього покриття площею близько 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19,6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тис. </a:t>
            </a:r>
            <a:r>
              <a:rPr lang="uk-UA" sz="22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. м та тротуарів 3,8 тис. </a:t>
            </a:r>
            <a:r>
              <a:rPr lang="uk-UA" sz="2200" dirty="0" err="1"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м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на суму 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36,86 млн.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грн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200" b="1" dirty="0">
                <a:latin typeface="Arial" panose="020B0604020202020204" pitchFamily="34" charset="0"/>
                <a:cs typeface="Arial" panose="020B0604020202020204" pitchFamily="34" charset="0"/>
              </a:rPr>
              <a:t>Поточний ремонт вулиць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: Городоцька, Виговського, Патона, Повітряна, </a:t>
            </a:r>
            <a:r>
              <a:rPr lang="uk-UA" sz="2200" dirty="0" err="1">
                <a:latin typeface="Arial" panose="020B0604020202020204" pitchFamily="34" charset="0"/>
                <a:cs typeface="Arial" panose="020B0604020202020204" pitchFamily="34" charset="0"/>
              </a:rPr>
              <a:t>Суботівська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, Широка, Сяйво, </a:t>
            </a:r>
            <a:r>
              <a:rPr lang="uk-UA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Рудненська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Олесницького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200" dirty="0" err="1">
                <a:latin typeface="Arial" panose="020B0604020202020204" pitchFamily="34" charset="0"/>
                <a:cs typeface="Arial" panose="020B0604020202020204" pitchFamily="34" charset="0"/>
              </a:rPr>
              <a:t>Білогорща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, Авіаційна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Збиральна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200" dirty="0" err="1">
                <a:latin typeface="Arial" panose="020B0604020202020204" pitchFamily="34" charset="0"/>
                <a:cs typeface="Arial" panose="020B0604020202020204" pitchFamily="34" charset="0"/>
              </a:rPr>
              <a:t>Снилівська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 розв'язка, </a:t>
            </a:r>
            <a:r>
              <a:rPr lang="uk-UA" sz="2200" dirty="0" err="1">
                <a:latin typeface="Arial" panose="020B0604020202020204" pitchFamily="34" charset="0"/>
                <a:cs typeface="Arial" panose="020B0604020202020204" pitchFamily="34" charset="0"/>
              </a:rPr>
              <a:t>Скнилівська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Любінська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Караджича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200" dirty="0" err="1">
                <a:latin typeface="Arial" panose="020B0604020202020204" pitchFamily="34" charset="0"/>
                <a:cs typeface="Arial" panose="020B0604020202020204" pitchFamily="34" charset="0"/>
              </a:rPr>
              <a:t>Кульпарківська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(стара забудова),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Вітряна, 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Ранкова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uk-UA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Бр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Міхновських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низка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інших вулиць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200" b="1" dirty="0">
                <a:latin typeface="Arial" panose="020B0604020202020204" pitchFamily="34" charset="0"/>
                <a:cs typeface="Arial" panose="020B0604020202020204" pitchFamily="34" charset="0"/>
              </a:rPr>
              <a:t>Капітальний ремонт вулиць: </a:t>
            </a:r>
            <a:r>
              <a:rPr lang="uk-UA" sz="2200" dirty="0" err="1">
                <a:latin typeface="Arial" panose="020B0604020202020204" pitchFamily="34" charset="0"/>
                <a:cs typeface="Arial" panose="020B0604020202020204" pitchFamily="34" charset="0"/>
              </a:rPr>
              <a:t>Сластіона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, 2 (громадський простір), 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алея у сквері на вул. </a:t>
            </a:r>
            <a:r>
              <a:rPr lang="uk-UA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О.Кульчицької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18, </a:t>
            </a:r>
            <a:r>
              <a:rPr lang="uk-UA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вул.Виговського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, 33а-35, Виговського 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(тротуар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від вул. </a:t>
            </a:r>
            <a:r>
              <a:rPr lang="uk-UA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Любінської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до ТВК «Південний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»),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вул. Патона 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(тротуар парної сторони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від вул. Кричевського до буд. 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№ 2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на вул. Патона), </a:t>
            </a:r>
            <a:r>
              <a:rPr lang="uk-UA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вул.Любінська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, 91а, вул. Городоцька (тротуар 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від буд. № 317 до церкви Воскресіння), 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вул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. Вільхова, вул. Дозвільна 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(тротуар), вул. На Чвертях, </a:t>
            </a:r>
            <a:r>
              <a:rPr lang="uk-UA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вул.Широка</a:t>
            </a:r>
            <a:r>
              <a:rPr lang="uk-U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(від церкви Вознесіння до ТЦ «ВАМ») тощо.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 algn="just">
              <a:spcAft>
                <a:spcPts val="0"/>
              </a:spcAft>
            </a:pPr>
            <a:endParaRPr lang="uk-UA" sz="22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uk-U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38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4"/>
            <a:ext cx="1218891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72343" y="8914"/>
            <a:ext cx="10101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Громадський простір на вул. </a:t>
            </a:r>
            <a:r>
              <a:rPr lang="uk-UA" altLang="uk-UA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Сластіона</a:t>
            </a:r>
            <a:r>
              <a:rPr lang="uk-UA" alt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endParaRPr lang="ru-RU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30" y="805588"/>
            <a:ext cx="3445428" cy="25840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66" y="3499659"/>
            <a:ext cx="4161115" cy="30029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396" y="1724164"/>
            <a:ext cx="4734653" cy="35509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76" y="805588"/>
            <a:ext cx="3445428" cy="258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4"/>
            <a:ext cx="1218891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88447" y="498362"/>
            <a:ext cx="10101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Алея у сквері на вул. </a:t>
            </a:r>
            <a:r>
              <a:rPr lang="uk-UA" altLang="uk-UA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О.Кульчицької</a:t>
            </a:r>
            <a:r>
              <a:rPr lang="uk-UA" alt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18</a:t>
            </a:r>
            <a:endParaRPr lang="ru-RU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6" y="3480800"/>
            <a:ext cx="4430684" cy="30861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8767" y="2089886"/>
            <a:ext cx="4910513" cy="36828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47" y="1476072"/>
            <a:ext cx="4227619" cy="317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2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4"/>
            <a:ext cx="1218891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72343" y="8914"/>
            <a:ext cx="10101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b="1" dirty="0">
                <a:latin typeface="Arial" panose="020B0604020202020204" pitchFamily="34" charset="0"/>
                <a:cs typeface="Arial" panose="020B0604020202020204" pitchFamily="34" charset="0"/>
              </a:rPr>
              <a:t>Капітальний </a:t>
            </a:r>
            <a:r>
              <a:rPr lang="uk-UA" alt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тротуару на вул. Виговського, 33а - 35</a:t>
            </a:r>
            <a:endParaRPr lang="ru-RU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6491" y="330808"/>
            <a:ext cx="1587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до ремонту</a:t>
            </a:r>
            <a:endParaRPr lang="uk-UA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9372865" y="1639743"/>
            <a:ext cx="182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після ремонту</a:t>
            </a:r>
            <a:endParaRPr lang="uk-UA" b="1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2396" y="1157757"/>
            <a:ext cx="3359575" cy="25196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34" y="4009236"/>
            <a:ext cx="3467447" cy="24067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6253" y="1037169"/>
            <a:ext cx="3554419" cy="26658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267" y="3292898"/>
            <a:ext cx="3294610" cy="24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8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27" y="0"/>
            <a:ext cx="1218891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22525" y="315881"/>
            <a:ext cx="101019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Капітальний ремонт дороги на вул. Чуваській </a:t>
            </a:r>
            <a:endParaRPr lang="ru-R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76671" y="975942"/>
            <a:ext cx="182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після ремонту</a:t>
            </a:r>
            <a:endParaRPr lang="uk-UA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959538" y="791276"/>
            <a:ext cx="182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до ремонту</a:t>
            </a:r>
            <a:endParaRPr lang="uk-UA" b="1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5706" y="1825899"/>
            <a:ext cx="4480562" cy="37149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3037" y="1875622"/>
            <a:ext cx="4480564" cy="36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0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8" y="115484"/>
            <a:ext cx="11925444" cy="67425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93843" y="213330"/>
            <a:ext cx="93427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Видатки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спеціального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фонду у 20</a:t>
            </a:r>
            <a:r>
              <a:rPr lang="uk-UA" sz="30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році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194255"/>
              </p:ext>
            </p:extLst>
          </p:nvPr>
        </p:nvGraphicFramePr>
        <p:xfrm>
          <a:off x="1828799" y="767328"/>
          <a:ext cx="9872870" cy="4828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74136">
                  <a:extLst>
                    <a:ext uri="{9D8B030D-6E8A-4147-A177-3AD203B41FA5}">
                      <a16:colId xmlns:a16="http://schemas.microsoft.com/office/drawing/2014/main" val="63934328"/>
                    </a:ext>
                  </a:extLst>
                </a:gridCol>
                <a:gridCol w="1939929">
                  <a:extLst>
                    <a:ext uri="{9D8B030D-6E8A-4147-A177-3AD203B41FA5}">
                      <a16:colId xmlns:a16="http://schemas.microsoft.com/office/drawing/2014/main" val="1370974951"/>
                    </a:ext>
                  </a:extLst>
                </a:gridCol>
                <a:gridCol w="1805088">
                  <a:extLst>
                    <a:ext uri="{9D8B030D-6E8A-4147-A177-3AD203B41FA5}">
                      <a16:colId xmlns:a16="http://schemas.microsoft.com/office/drawing/2014/main" val="463215440"/>
                    </a:ext>
                  </a:extLst>
                </a:gridCol>
                <a:gridCol w="1453717">
                  <a:extLst>
                    <a:ext uri="{9D8B030D-6E8A-4147-A177-3AD203B41FA5}">
                      <a16:colId xmlns:a16="http://schemas.microsoft.com/office/drawing/2014/main" val="1561409316"/>
                    </a:ext>
                  </a:extLst>
                </a:gridCol>
              </a:tblGrid>
              <a:tr h="6361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Галузь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видатків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План,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тис. грн.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Факт,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тис. грн.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виконан-ня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98272082"/>
                  </a:ext>
                </a:extLst>
              </a:tr>
              <a:tr h="6927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омунальне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господарство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29 163,1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28 952,9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99,3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78681667"/>
                  </a:ext>
                </a:extLst>
              </a:tr>
              <a:tr h="676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Житлове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господарство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11 234,1 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9 190,1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81,8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23994278"/>
                  </a:ext>
                </a:extLst>
              </a:tr>
              <a:tr h="9502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Керівництво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і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управління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сфері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повноважень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делегованих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Львівською</a:t>
                      </a: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міською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радою на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території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району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1 000,0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1 000,0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53253149"/>
                  </a:ext>
                </a:extLst>
              </a:tr>
              <a:tr h="7162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Всього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41 397,2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39 143,0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9169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88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89617"/>
            <a:ext cx="11794375" cy="66360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5717" y="300622"/>
            <a:ext cx="101019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Капітальний </a:t>
            </a:r>
            <a:r>
              <a:rPr lang="uk-UA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дороги на вул. </a:t>
            </a:r>
            <a:r>
              <a:rPr lang="uk-UA" alt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О.Кульчицької</a:t>
            </a:r>
            <a:r>
              <a:rPr lang="uk-UA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  <a:endParaRPr lang="ru-R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8504" y="1634255"/>
            <a:ext cx="5166137" cy="39577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361" y="1376103"/>
            <a:ext cx="4827253" cy="36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9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4"/>
            <a:ext cx="1218891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72343" y="125005"/>
            <a:ext cx="10101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Капітальний </a:t>
            </a:r>
            <a:r>
              <a:rPr lang="uk-UA" alt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тротуару</a:t>
            </a:r>
          </a:p>
          <a:p>
            <a:pPr algn="ctr"/>
            <a:r>
              <a:rPr lang="uk-UA" alt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вул. </a:t>
            </a:r>
            <a:r>
              <a:rPr lang="uk-UA" altLang="uk-UA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Любінській</a:t>
            </a:r>
            <a:r>
              <a:rPr lang="uk-UA" alt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91 а</a:t>
            </a:r>
            <a:endParaRPr lang="ru-RU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29" y="1438103"/>
            <a:ext cx="4569229" cy="34269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8800" y="1701807"/>
            <a:ext cx="5037710" cy="377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8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"/>
            <a:ext cx="12192000" cy="68582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Прямоугольник 6"/>
          <p:cNvSpPr/>
          <p:nvPr/>
        </p:nvSpPr>
        <p:spPr>
          <a:xfrm>
            <a:off x="1515291" y="351969"/>
            <a:ext cx="106767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Капітальний </a:t>
            </a:r>
            <a:r>
              <a:rPr lang="uk-UA" alt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дороги на вул. На Чвертях</a:t>
            </a:r>
            <a:endParaRPr lang="ru-R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994" y="1785621"/>
            <a:ext cx="4897526" cy="33685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9289" y="1785619"/>
            <a:ext cx="4897524" cy="33685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6" y="798540"/>
            <a:ext cx="3679076" cy="27593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6" y="3674225"/>
            <a:ext cx="3679076" cy="275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5"/>
            <a:ext cx="12192000" cy="68582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Прямоугольник 6"/>
          <p:cNvSpPr/>
          <p:nvPr/>
        </p:nvSpPr>
        <p:spPr>
          <a:xfrm>
            <a:off x="1754777" y="264829"/>
            <a:ext cx="9849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Капітальний </a:t>
            </a:r>
            <a:r>
              <a:rPr lang="uk-UA" alt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дороги на вул. Вільховій</a:t>
            </a:r>
            <a:endParaRPr lang="ru-R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9806" y="1647894"/>
            <a:ext cx="5026708" cy="37700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71" y="872315"/>
            <a:ext cx="3735879" cy="2801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883" y="3532909"/>
            <a:ext cx="3973483" cy="298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4"/>
            <a:ext cx="1218891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72343" y="8914"/>
            <a:ext cx="101019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Капітальний ремонт тротуару вул. Виговського</a:t>
            </a:r>
            <a:endParaRPr lang="ru-R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3788" y="1860257"/>
            <a:ext cx="4888345" cy="36662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43" y="853885"/>
            <a:ext cx="3940534" cy="27840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43" y="3713482"/>
            <a:ext cx="3940534" cy="263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4"/>
            <a:ext cx="12188916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30780" y="172177"/>
            <a:ext cx="10101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Капітальний </a:t>
            </a:r>
            <a:r>
              <a:rPr lang="uk-UA" alt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тротуарів на вул. Патона</a:t>
            </a:r>
          </a:p>
          <a:p>
            <a:pPr algn="ctr"/>
            <a:endParaRPr lang="ru-R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07" y="621134"/>
            <a:ext cx="3879273" cy="2909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433" y="3591099"/>
            <a:ext cx="3884347" cy="2913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8296" y="1481988"/>
            <a:ext cx="5624296" cy="421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7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4"/>
            <a:ext cx="1218891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4400" y="241386"/>
            <a:ext cx="10101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Капітальний </a:t>
            </a:r>
            <a:r>
              <a:rPr lang="uk-UA" alt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тротуару на вул. Широкій, 81</a:t>
            </a:r>
          </a:p>
          <a:p>
            <a:pPr algn="ctr"/>
            <a:endParaRPr lang="ru-RU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521" y="961504"/>
            <a:ext cx="3855877" cy="28919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285" y="1693685"/>
            <a:ext cx="5318760" cy="3989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5" y="3411447"/>
            <a:ext cx="3984725" cy="29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5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5"/>
            <a:ext cx="12192000" cy="68582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Прямоугольник 6"/>
          <p:cNvSpPr/>
          <p:nvPr/>
        </p:nvSpPr>
        <p:spPr>
          <a:xfrm>
            <a:off x="1515291" y="351969"/>
            <a:ext cx="106767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Капітальний </a:t>
            </a:r>
            <a:r>
              <a:rPr lang="uk-UA" alt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тротуарів на вул. Дозвільній</a:t>
            </a:r>
            <a:endParaRPr lang="ru-RU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8454" y="1626581"/>
            <a:ext cx="5497946" cy="4123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305" y="3737726"/>
            <a:ext cx="3798917" cy="28491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305" y="838151"/>
            <a:ext cx="3798917" cy="284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1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6" y="0"/>
            <a:ext cx="11819426" cy="6678741"/>
          </a:xfrm>
          <a:prstGeom prst="rect">
            <a:avLst/>
          </a:prstGeom>
          <a:pattFill prst="pct5">
            <a:fgClr>
              <a:srgbClr val="F1F3AF"/>
            </a:fgClr>
            <a:bgClr>
              <a:srgbClr val="F3F7F7"/>
            </a:bgClr>
          </a:pattFill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56998" y="222637"/>
            <a:ext cx="979492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санітарне прибирання вуличної мережі району освоєно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41,67 </a:t>
            </a:r>
            <a:r>
              <a:rPr lang="uk-UA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млн.грн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., зокрема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механізоване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санітарне прибирання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- 16,76 млн.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грн. та ручне прибирання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24,91 млн.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грн.</a:t>
            </a:r>
            <a:r>
              <a:rPr lang="uk-UA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Крім цього, на території району проводилось гідродинамічне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очищення мережі дощової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каналізації: </a:t>
            </a:r>
          </a:p>
          <a:p>
            <a:pPr indent="449580"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колекторів на вул. Д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Апостола,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Збиральній,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С.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Петлюри, Патона,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О. Кульчицької, 13-15 – Виговського,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41,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Північній, </a:t>
            </a:r>
            <a:r>
              <a:rPr lang="uk-U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Ряшівській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1-3, Садовій,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25,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27а;</a:t>
            </a:r>
          </a:p>
          <a:p>
            <a:pPr indent="449580"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дощоприймачів на вулицях: </a:t>
            </a:r>
            <a:r>
              <a:rPr lang="uk-U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Любінська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Виговського, 51,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Бр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Міхновських, </a:t>
            </a:r>
            <a:r>
              <a:rPr lang="uk-U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Гніздовського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Городоцька 172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Городоцька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(приміський вокзал), С. Петлюри, </a:t>
            </a:r>
            <a:r>
              <a:rPr lang="uk-U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Кузневича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О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. Кульчицької, 13-15 – Виговського,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41,  </a:t>
            </a:r>
            <a:r>
              <a:rPr lang="uk-U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Левандівська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Патона,  Садова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25,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27а.</a:t>
            </a:r>
          </a:p>
          <a:p>
            <a:pPr indent="449580"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Загалом на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промивку мережі дощової каналізації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використано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1,57 млн. 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грн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Також у звітному році здійснювався поточний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ремонт мережі дощової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каналізації за адресами: вул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Ряшівська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1-3,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вул.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Городоцька, 172,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вул. Міхновських,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24, вул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. Патона,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2/4, 2/5 вул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Левандівська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5, вул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. Виговського,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Виговського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81-83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вул. Д. Апостола,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9, вул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. Залізнична, 14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вул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. Шевченка,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113.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 algn="just">
              <a:spcAft>
                <a:spcPts val="0"/>
              </a:spcAft>
            </a:pP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74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8" y="258749"/>
            <a:ext cx="12272052" cy="70419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39617" y="490330"/>
            <a:ext cx="9342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Проведення робіт у сфері забезпечення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безпеки дорожнього </a:t>
            </a:r>
            <a:r>
              <a:rPr 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руху,  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тис. грн.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00318"/>
              </p:ext>
            </p:extLst>
          </p:nvPr>
        </p:nvGraphicFramePr>
        <p:xfrm>
          <a:off x="1802296" y="1364874"/>
          <a:ext cx="9925878" cy="53048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5246">
                  <a:extLst>
                    <a:ext uri="{9D8B030D-6E8A-4147-A177-3AD203B41FA5}">
                      <a16:colId xmlns:a16="http://schemas.microsoft.com/office/drawing/2014/main" val="1383254622"/>
                    </a:ext>
                  </a:extLst>
                </a:gridCol>
                <a:gridCol w="2245316">
                  <a:extLst>
                    <a:ext uri="{9D8B030D-6E8A-4147-A177-3AD203B41FA5}">
                      <a16:colId xmlns:a16="http://schemas.microsoft.com/office/drawing/2014/main" val="2843670011"/>
                    </a:ext>
                  </a:extLst>
                </a:gridCol>
                <a:gridCol w="2245316">
                  <a:extLst>
                    <a:ext uri="{9D8B030D-6E8A-4147-A177-3AD203B41FA5}">
                      <a16:colId xmlns:a16="http://schemas.microsoft.com/office/drawing/2014/main" val="3929292800"/>
                    </a:ext>
                  </a:extLst>
                </a:gridCol>
              </a:tblGrid>
              <a:tr h="658806"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Перелік робіт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Сума видатків у 2019 </a:t>
                      </a:r>
                      <a:r>
                        <a:rPr lang="uk-UA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році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Сума видатків у 2020 </a:t>
                      </a:r>
                      <a:r>
                        <a:rPr lang="uk-UA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році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46106010"/>
                  </a:ext>
                </a:extLst>
              </a:tr>
              <a:tr h="454427">
                <a:tc>
                  <a:txBody>
                    <a:bodyPr/>
                    <a:lstStyle/>
                    <a:p>
                      <a:pPr marR="12065" algn="l"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нанесення дорожньої розмітки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1309,5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1 449,88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5591305"/>
                  </a:ext>
                </a:extLst>
              </a:tr>
              <a:tr h="493923">
                <a:tc>
                  <a:txBody>
                    <a:bodyPr/>
                    <a:lstStyle/>
                    <a:p>
                      <a:pPr marR="12065" algn="l"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встановлення дорожніх знаків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384,0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381,62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92346179"/>
                  </a:ext>
                </a:extLst>
              </a:tr>
              <a:tr h="621081">
                <a:tc>
                  <a:txBody>
                    <a:bodyPr/>
                    <a:lstStyle/>
                    <a:p>
                      <a:pPr marR="12065" algn="l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встановлення та </a:t>
                      </a:r>
                      <a:r>
                        <a:rPr lang="uk-UA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ремонт павільйонів на зупинках </a:t>
                      </a: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громадського транспорту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487,7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690,5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8243011"/>
                  </a:ext>
                </a:extLst>
              </a:tr>
              <a:tr h="691184">
                <a:tc>
                  <a:txBody>
                    <a:bodyPr/>
                    <a:lstStyle/>
                    <a:p>
                      <a:pPr marR="12065" algn="l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встановлення турнікетів та обмежувачів, фарбування елементів благоустрою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587,6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405,5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45386504"/>
                  </a:ext>
                </a:extLst>
              </a:tr>
              <a:tr h="931621">
                <a:tc>
                  <a:txBody>
                    <a:bodyPr/>
                    <a:lstStyle/>
                    <a:p>
                      <a:pPr marR="12065" algn="l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ремонт підземних переходів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12065" algn="l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(вул. </a:t>
                      </a:r>
                      <a:r>
                        <a:rPr lang="uk-UA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Любінська</a:t>
                      </a: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100, 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12065" algn="l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вул. Городоцька – вул. Вільхова)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2 197,8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81571138"/>
                  </a:ext>
                </a:extLst>
              </a:tr>
              <a:tr h="401197">
                <a:tc>
                  <a:txBody>
                    <a:bodyPr/>
                    <a:lstStyle/>
                    <a:p>
                      <a:pPr marR="12065" algn="l"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придбання протиожеледної суміші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4546,0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1 074,4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17587226"/>
                  </a:ext>
                </a:extLst>
              </a:tr>
              <a:tr h="387120">
                <a:tc>
                  <a:txBody>
                    <a:bodyPr/>
                    <a:lstStyle/>
                    <a:p>
                      <a:pPr marR="12065" algn="l"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інші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687,3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85381797"/>
                  </a:ext>
                </a:extLst>
              </a:tr>
              <a:tr h="665478">
                <a:tc>
                  <a:txBody>
                    <a:bodyPr/>
                    <a:lstStyle/>
                    <a:p>
                      <a:pPr marR="12065" algn="l"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Всього: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7 314,8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6 887,0</a:t>
                      </a:r>
                      <a:endParaRPr lang="en-US" sz="20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54900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597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380"/>
            <a:ext cx="12188916" cy="61125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11680" y="46494"/>
            <a:ext cx="100769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Житловий фонд Залізничного району, </a:t>
            </a:r>
          </a:p>
          <a:p>
            <a:pPr algn="ctr"/>
            <a:r>
              <a:rPr lang="uk-UA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uk-UA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агальна кількість будинків - 4606 </a:t>
            </a:r>
            <a:endParaRPr lang="ru-RU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2487234"/>
              </p:ext>
            </p:extLst>
          </p:nvPr>
        </p:nvGraphicFramePr>
        <p:xfrm>
          <a:off x="2370514" y="979715"/>
          <a:ext cx="8994171" cy="5225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6192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1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78585" y="164747"/>
            <a:ext cx="101019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/>
              <a:t>Підземний пішохідний перехід Городоцька, 299 - Вільхова</a:t>
            </a:r>
            <a:endParaRPr lang="uk-UA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alt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 ремонту</a:t>
            </a:r>
          </a:p>
          <a:p>
            <a:pPr algn="ctr"/>
            <a:endParaRPr lang="ru-RU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92" y="1729048"/>
            <a:ext cx="5870079" cy="38774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80" y="3727302"/>
            <a:ext cx="4178057" cy="28498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80" y="784596"/>
            <a:ext cx="4178057" cy="28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3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16" y="0"/>
            <a:ext cx="1218891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78585" y="164747"/>
            <a:ext cx="101019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/>
              <a:t>Підземний пішохідний перехід Городоцька, 299 - </a:t>
            </a:r>
            <a:r>
              <a:rPr lang="uk-UA" sz="2400" b="1" dirty="0" smtClean="0"/>
              <a:t>Вільхова</a:t>
            </a:r>
            <a:endParaRPr lang="uk-UA" alt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alt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після ремонту </a:t>
            </a:r>
          </a:p>
          <a:p>
            <a:pPr algn="ctr"/>
            <a:endParaRPr lang="ru-RU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528" y="1071303"/>
            <a:ext cx="3495502" cy="25530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9066" y="1931794"/>
            <a:ext cx="5252388" cy="39392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95" y="3740727"/>
            <a:ext cx="4044526" cy="28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3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63"/>
            <a:ext cx="12272052" cy="7041936"/>
          </a:xfrm>
          <a:prstGeom prst="rect">
            <a:avLst/>
          </a:prstGeom>
          <a:pattFill prst="pct5">
            <a:fgClr>
              <a:srgbClr val="F1F3AF"/>
            </a:fgClr>
            <a:bgClr>
              <a:srgbClr val="F3F7F7"/>
            </a:bgClr>
          </a:pattFill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52601" y="707571"/>
            <a:ext cx="982980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</a:p>
          <a:p>
            <a:r>
              <a:rPr lang="uk-UA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На території району у 2020 році встановлено </a:t>
            </a:r>
            <a:r>
              <a:rPr lang="uk-UA" sz="3000" dirty="0">
                <a:latin typeface="Arial" panose="020B0604020202020204" pitchFamily="34" charset="0"/>
                <a:cs typeface="Arial" panose="020B0604020202020204" pitchFamily="34" charset="0"/>
              </a:rPr>
              <a:t>8 павільйонів </a:t>
            </a:r>
            <a:r>
              <a:rPr lang="uk-UA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на зупинках  </a:t>
            </a:r>
            <a:r>
              <a:rPr lang="uk-UA" sz="3000" dirty="0">
                <a:latin typeface="Arial" panose="020B0604020202020204" pitchFamily="34" charset="0"/>
                <a:cs typeface="Arial" panose="020B0604020202020204" pitchFamily="34" charset="0"/>
              </a:rPr>
              <a:t>громадського </a:t>
            </a:r>
            <a:r>
              <a:rPr lang="uk-UA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транспорту на суму 690,5 тис. грн. за адресами: </a:t>
            </a:r>
          </a:p>
          <a:p>
            <a:r>
              <a:rPr lang="uk-UA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вул</a:t>
            </a:r>
            <a:r>
              <a:rPr lang="uk-UA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3000" dirty="0" err="1">
                <a:latin typeface="Arial" panose="020B0604020202020204" pitchFamily="34" charset="0"/>
                <a:cs typeface="Arial" panose="020B0604020202020204" pitchFamily="34" charset="0"/>
              </a:rPr>
              <a:t>Ряшівська</a:t>
            </a:r>
            <a:r>
              <a:rPr lang="uk-UA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- 2 шт., 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3000" dirty="0">
                <a:latin typeface="Arial" panose="020B0604020202020204" pitchFamily="34" charset="0"/>
                <a:cs typeface="Arial" panose="020B0604020202020204" pitchFamily="34" charset="0"/>
              </a:rPr>
              <a:t>вул. </a:t>
            </a:r>
            <a:r>
              <a:rPr lang="uk-UA" sz="3000" dirty="0" err="1">
                <a:latin typeface="Arial" panose="020B0604020202020204" pitchFamily="34" charset="0"/>
                <a:cs typeface="Arial" panose="020B0604020202020204" pitchFamily="34" charset="0"/>
              </a:rPr>
              <a:t>Суботівська</a:t>
            </a:r>
            <a:r>
              <a:rPr lang="uk-UA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- 4 шт., 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3000" dirty="0">
                <a:latin typeface="Arial" panose="020B0604020202020204" pitchFamily="34" charset="0"/>
                <a:cs typeface="Arial" panose="020B0604020202020204" pitchFamily="34" charset="0"/>
              </a:rPr>
              <a:t>вул. </a:t>
            </a:r>
            <a:r>
              <a:rPr lang="uk-UA" sz="3000" dirty="0" err="1">
                <a:latin typeface="Arial" panose="020B0604020202020204" pitchFamily="34" charset="0"/>
                <a:cs typeface="Arial" panose="020B0604020202020204" pitchFamily="34" charset="0"/>
              </a:rPr>
              <a:t>Роксоляни</a:t>
            </a:r>
            <a:r>
              <a:rPr lang="uk-UA" sz="3000" dirty="0">
                <a:latin typeface="Arial" panose="020B0604020202020204" pitchFamily="34" charset="0"/>
                <a:cs typeface="Arial" panose="020B0604020202020204" pitchFamily="34" charset="0"/>
              </a:rPr>
              <a:t> (поворот на вул. </a:t>
            </a:r>
            <a:r>
              <a:rPr lang="uk-UA" sz="3000" dirty="0" err="1">
                <a:latin typeface="Arial" panose="020B0604020202020204" pitchFamily="34" charset="0"/>
                <a:cs typeface="Arial" panose="020B0604020202020204" pitchFamily="34" charset="0"/>
              </a:rPr>
              <a:t>Білогорщу</a:t>
            </a:r>
            <a:r>
              <a:rPr lang="uk-UA" sz="3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uk-UA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uk-UA" sz="3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uk-UA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шт.;</a:t>
            </a:r>
          </a:p>
          <a:p>
            <a:r>
              <a:rPr lang="uk-UA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вул. </a:t>
            </a:r>
            <a:r>
              <a:rPr lang="uk-UA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Білогорща</a:t>
            </a:r>
            <a:r>
              <a:rPr lang="uk-UA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(кінцева зупинка) – 1 шт.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3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580" algn="just">
              <a:spcAft>
                <a:spcPts val="0"/>
              </a:spcAft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64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31" y="392822"/>
            <a:ext cx="11813195" cy="62353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91613" y="392821"/>
            <a:ext cx="9342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uk-UA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Зупинки громадського транспорту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93" y="1909457"/>
            <a:ext cx="5363251" cy="40224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36" y="1773126"/>
            <a:ext cx="4171950" cy="4855029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344650" y="859661"/>
            <a:ext cx="2873251" cy="667369"/>
          </a:xfrm>
        </p:spPr>
        <p:txBody>
          <a:bodyPr>
            <a:normAutofit/>
          </a:bodyPr>
          <a:lstStyle/>
          <a:p>
            <a:r>
              <a:rPr lang="uk-UA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вул. </a:t>
            </a:r>
            <a:r>
              <a:rPr lang="uk-UA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Суботівська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7063408" y="1116433"/>
            <a:ext cx="3942031" cy="456301"/>
          </a:xfrm>
        </p:spPr>
        <p:txBody>
          <a:bodyPr>
            <a:normAutofit/>
          </a:bodyPr>
          <a:lstStyle/>
          <a:p>
            <a:r>
              <a:rPr lang="uk-UA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uk-UA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</a:t>
            </a:r>
            <a:r>
              <a:rPr lang="uk-UA" sz="2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Роксоляни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30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8" y="258749"/>
            <a:ext cx="11925444" cy="70419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39617" y="490330"/>
            <a:ext cx="934278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Проведення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робіт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озеленення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території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району              </a:t>
            </a:r>
            <a:endParaRPr lang="en-US" sz="2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000382"/>
              </p:ext>
            </p:extLst>
          </p:nvPr>
        </p:nvGraphicFramePr>
        <p:xfrm>
          <a:off x="1828800" y="1205948"/>
          <a:ext cx="9952383" cy="48674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48355">
                  <a:extLst>
                    <a:ext uri="{9D8B030D-6E8A-4147-A177-3AD203B41FA5}">
                      <a16:colId xmlns:a16="http://schemas.microsoft.com/office/drawing/2014/main" val="3525349384"/>
                    </a:ext>
                  </a:extLst>
                </a:gridCol>
                <a:gridCol w="2604028">
                  <a:extLst>
                    <a:ext uri="{9D8B030D-6E8A-4147-A177-3AD203B41FA5}">
                      <a16:colId xmlns:a16="http://schemas.microsoft.com/office/drawing/2014/main" val="1442541679"/>
                    </a:ext>
                  </a:extLst>
                </a:gridCol>
              </a:tblGrid>
              <a:tr h="808382"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Перелік робіт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Сума видатків у 2020 році, </a:t>
                      </a:r>
                      <a:r>
                        <a:rPr lang="uk-UA" sz="2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тис.грн</a:t>
                      </a:r>
                      <a:r>
                        <a:rPr lang="uk-UA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84468776"/>
                  </a:ext>
                </a:extLst>
              </a:tr>
              <a:tr h="626490">
                <a:tc>
                  <a:txBody>
                    <a:bodyPr/>
                    <a:lstStyle/>
                    <a:p>
                      <a:pPr marR="12065" algn="l">
                        <a:spcAft>
                          <a:spcPts val="0"/>
                        </a:spcAft>
                      </a:pPr>
                      <a:r>
                        <a:rPr lang="uk-UA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покіс газонів, влаштування нових газонів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3995,8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84225154"/>
                  </a:ext>
                </a:extLst>
              </a:tr>
              <a:tr h="791357">
                <a:tc>
                  <a:txBody>
                    <a:bodyPr/>
                    <a:lstStyle/>
                    <a:p>
                      <a:pPr marR="12065" algn="l">
                        <a:spcAft>
                          <a:spcPts val="0"/>
                        </a:spcAft>
                      </a:pPr>
                      <a:r>
                        <a:rPr lang="uk-UA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влаштовано квітників загальною площею 3379 м², висаджено 16,8 тис. шт. квіткової розсади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1581,3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1321856"/>
                  </a:ext>
                </a:extLst>
              </a:tr>
              <a:tr h="635912">
                <a:tc>
                  <a:txBody>
                    <a:bodyPr/>
                    <a:lstStyle/>
                    <a:p>
                      <a:pPr marR="12065" algn="l">
                        <a:spcAft>
                          <a:spcPts val="0"/>
                        </a:spcAft>
                      </a:pPr>
                      <a:r>
                        <a:rPr lang="uk-UA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утримання скверів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195,4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317671715"/>
                  </a:ext>
                </a:extLst>
              </a:tr>
              <a:tr h="791357">
                <a:tc>
                  <a:txBody>
                    <a:bodyPr/>
                    <a:lstStyle/>
                    <a:p>
                      <a:pPr marR="12065" algn="l">
                        <a:spcAft>
                          <a:spcPts val="0"/>
                        </a:spcAft>
                      </a:pPr>
                      <a:r>
                        <a:rPr lang="uk-UA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зрізано аварійних дерев 340 шт. та проведено формування крон 980 од. зелених насаджень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3040,5 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5447606"/>
                  </a:ext>
                </a:extLst>
              </a:tr>
              <a:tr h="831395"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 Всього:</a:t>
                      </a:r>
                      <a:endParaRPr lang="en-US" sz="2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spcAft>
                          <a:spcPts val="0"/>
                        </a:spcAft>
                      </a:pPr>
                      <a:r>
                        <a:rPr lang="uk-UA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8 813,0</a:t>
                      </a:r>
                      <a:endParaRPr lang="en-US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16565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353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9" y="167386"/>
            <a:ext cx="11755474" cy="64402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0835" y="378039"/>
            <a:ext cx="93427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</a:t>
            </a:r>
            <a:r>
              <a:rPr lang="uk-UA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Заквітченість</a:t>
            </a:r>
            <a:r>
              <a:rPr lang="uk-UA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вул</a:t>
            </a:r>
            <a:r>
              <a:rPr lang="uk-UA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uk-UA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Любінської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35" y="1182604"/>
            <a:ext cx="4096842" cy="48820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26" y="909734"/>
            <a:ext cx="4671392" cy="35035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28" y="3356760"/>
            <a:ext cx="3517549" cy="263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8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3" y="272143"/>
            <a:ext cx="12002092" cy="68870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4552" y="365837"/>
            <a:ext cx="9342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Влаштування квітника на вул. </a:t>
            </a:r>
            <a:r>
              <a:rPr lang="uk-UA" sz="24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Кульпарківській</a:t>
            </a:r>
            <a:r>
              <a:rPr lang="uk-UA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(кільце) 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169" y="3823490"/>
            <a:ext cx="8326545" cy="29038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06" y="1522185"/>
            <a:ext cx="2021019" cy="4386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37" y="1000798"/>
            <a:ext cx="68580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1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30" y="183685"/>
            <a:ext cx="11548155" cy="660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2"/>
          <p:cNvSpPr>
            <a:spLocks noChangeArrowheads="1"/>
          </p:cNvSpPr>
          <p:nvPr/>
        </p:nvSpPr>
        <p:spPr bwMode="auto">
          <a:xfrm>
            <a:off x="2711450" y="404813"/>
            <a:ext cx="7219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uk-UA" altLang="en-US">
                <a:solidFill>
                  <a:srgbClr val="C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6148" name="Прямокутник 1"/>
          <p:cNvSpPr>
            <a:spLocks noChangeArrowheads="1"/>
          </p:cNvSpPr>
          <p:nvPr/>
        </p:nvSpPr>
        <p:spPr bwMode="auto">
          <a:xfrm>
            <a:off x="2566989" y="190500"/>
            <a:ext cx="80994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en-US" sz="3000">
                <a:cs typeface="Arial" panose="020B0604020202020204" pitchFamily="34" charset="0"/>
              </a:rPr>
              <a:t>Найбільші промислові підприємства району</a:t>
            </a:r>
            <a:endParaRPr lang="uk-UA" altLang="en-US" sz="3000"/>
          </a:p>
        </p:txBody>
      </p:sp>
      <p:pic>
        <p:nvPicPr>
          <p:cNvPr id="6149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6" y="635001"/>
            <a:ext cx="2701017" cy="162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1" y="866776"/>
            <a:ext cx="2990849" cy="146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166" y="3087951"/>
            <a:ext cx="3719512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179763"/>
            <a:ext cx="36766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Прямокутник 16"/>
          <p:cNvSpPr>
            <a:spLocks noChangeArrowheads="1"/>
          </p:cNvSpPr>
          <p:nvPr/>
        </p:nvSpPr>
        <p:spPr bwMode="auto">
          <a:xfrm>
            <a:off x="2323647" y="2251890"/>
            <a:ext cx="9128124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</a:pPr>
            <a:r>
              <a:rPr lang="uk-UA" altLang="en-US" b="1" dirty="0">
                <a:cs typeface="Arial" panose="020B0604020202020204" pitchFamily="34" charset="0"/>
              </a:rPr>
              <a:t>ВП ЛЖК ТзОВ «</a:t>
            </a:r>
            <a:r>
              <a:rPr lang="uk-UA" altLang="en-US" b="1" dirty="0" err="1">
                <a:cs typeface="Arial" panose="020B0604020202020204" pitchFamily="34" charset="0"/>
              </a:rPr>
              <a:t>Щедро</a:t>
            </a:r>
            <a:r>
              <a:rPr lang="uk-UA" altLang="en-US" b="1" dirty="0">
                <a:cs typeface="Arial" panose="020B0604020202020204" pitchFamily="34" charset="0"/>
              </a:rPr>
              <a:t>»</a:t>
            </a:r>
            <a:r>
              <a:rPr lang="en-US" altLang="en-US" b="1" dirty="0">
                <a:cs typeface="Arial" panose="020B0604020202020204" pitchFamily="34" charset="0"/>
              </a:rPr>
              <a:t>		</a:t>
            </a:r>
            <a:r>
              <a:rPr lang="uk-UA" altLang="en-US" b="1" dirty="0" smtClean="0">
                <a:cs typeface="Arial" panose="020B0604020202020204" pitchFamily="34" charset="0"/>
              </a:rPr>
              <a:t>         ПАТ </a:t>
            </a:r>
            <a:r>
              <a:rPr lang="uk-UA" altLang="en-US" b="1" dirty="0">
                <a:cs typeface="Arial" panose="020B0604020202020204" pitchFamily="34" charset="0"/>
              </a:rPr>
              <a:t>«Львівський</a:t>
            </a:r>
            <a:r>
              <a:rPr lang="en-US" altLang="en-US" b="1" dirty="0">
                <a:cs typeface="Arial" panose="020B0604020202020204" pitchFamily="34" charset="0"/>
              </a:rPr>
              <a:t> </a:t>
            </a:r>
            <a:r>
              <a:rPr lang="uk-UA" altLang="en-US" sz="1600" b="1" dirty="0">
                <a:cs typeface="Arial" panose="020B0604020202020204" pitchFamily="34" charset="0"/>
              </a:rPr>
              <a:t>холодокомбінат</a:t>
            </a:r>
            <a:r>
              <a:rPr lang="uk-UA" altLang="en-US" b="1" dirty="0">
                <a:cs typeface="Arial" panose="020B0604020202020204" pitchFamily="34" charset="0"/>
              </a:rPr>
              <a:t>» </a:t>
            </a:r>
          </a:p>
          <a:p>
            <a:pPr>
              <a:buFont typeface="Wingdings 3" panose="05040102010807070707" pitchFamily="18" charset="2"/>
              <a:buNone/>
            </a:pPr>
            <a:r>
              <a:rPr lang="uk-UA" altLang="en-US" b="1" dirty="0">
                <a:cs typeface="Arial" panose="020B0604020202020204" pitchFamily="34" charset="0"/>
              </a:rPr>
              <a:t> (</a:t>
            </a:r>
            <a:r>
              <a:rPr lang="uk-UA" altLang="en-US" b="1" dirty="0" err="1">
                <a:cs typeface="Arial" panose="020B0604020202020204" pitchFamily="34" charset="0"/>
              </a:rPr>
              <a:t>вул.Городоцька</a:t>
            </a:r>
            <a:r>
              <a:rPr lang="uk-UA" altLang="en-US" b="1" dirty="0">
                <a:cs typeface="Arial" panose="020B0604020202020204" pitchFamily="34" charset="0"/>
              </a:rPr>
              <a:t>, 132)</a:t>
            </a:r>
            <a:r>
              <a:rPr lang="uk-UA" altLang="en-US" sz="1600" b="1" dirty="0">
                <a:cs typeface="Arial" panose="020B0604020202020204" pitchFamily="34" charset="0"/>
              </a:rPr>
              <a:t>		              </a:t>
            </a:r>
            <a:r>
              <a:rPr lang="uk-UA" altLang="en-US" sz="1600" b="1" dirty="0" smtClean="0">
                <a:cs typeface="Arial" panose="020B0604020202020204" pitchFamily="34" charset="0"/>
              </a:rPr>
              <a:t>          </a:t>
            </a:r>
            <a:r>
              <a:rPr lang="uk-UA" altLang="en-US" sz="1600" b="1" dirty="0">
                <a:cs typeface="Arial" panose="020B0604020202020204" pitchFamily="34" charset="0"/>
              </a:rPr>
              <a:t>(</a:t>
            </a:r>
            <a:r>
              <a:rPr lang="uk-UA" altLang="en-US" b="1" dirty="0" err="1">
                <a:cs typeface="Arial" panose="020B0604020202020204" pitchFamily="34" charset="0"/>
              </a:rPr>
              <a:t>вул.Повітряна</a:t>
            </a:r>
            <a:r>
              <a:rPr lang="uk-UA" altLang="en-US" b="1" dirty="0">
                <a:cs typeface="Arial" panose="020B0604020202020204" pitchFamily="34" charset="0"/>
              </a:rPr>
              <a:t>, 1</a:t>
            </a:r>
            <a:r>
              <a:rPr lang="uk-UA" altLang="en-US" sz="1600" b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6154" name="Прямокутник 20"/>
          <p:cNvSpPr>
            <a:spLocks noChangeArrowheads="1"/>
          </p:cNvSpPr>
          <p:nvPr/>
        </p:nvSpPr>
        <p:spPr bwMode="auto">
          <a:xfrm>
            <a:off x="1834582" y="5483225"/>
            <a:ext cx="41370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 typeface="Wingdings 3" panose="05040102010807070707" pitchFamily="18" charset="2"/>
              <a:buNone/>
            </a:pPr>
            <a:r>
              <a:rPr lang="uk-UA" altLang="en-US" sz="1600" b="1" dirty="0">
                <a:cs typeface="Arial" panose="020B0604020202020204" pitchFamily="34" charset="0"/>
              </a:rPr>
              <a:t>Львівське казенне експериментальне підприємство засобів пересування та </a:t>
            </a:r>
            <a:r>
              <a:rPr lang="uk-UA" altLang="en-US" sz="1600" b="1" dirty="0" smtClean="0">
                <a:cs typeface="Arial" panose="020B0604020202020204" pitchFamily="34" charset="0"/>
              </a:rPr>
              <a:t>протезування   (</a:t>
            </a:r>
            <a:r>
              <a:rPr lang="uk-UA" altLang="en-US" sz="1600" b="1" dirty="0">
                <a:cs typeface="Arial" panose="020B0604020202020204" pitchFamily="34" charset="0"/>
              </a:rPr>
              <a:t>вул.Рудненська,10)</a:t>
            </a:r>
          </a:p>
        </p:txBody>
      </p:sp>
      <p:sp>
        <p:nvSpPr>
          <p:cNvPr id="6155" name="Прямокутник 22"/>
          <p:cNvSpPr>
            <a:spLocks noChangeArrowheads="1"/>
          </p:cNvSpPr>
          <p:nvPr/>
        </p:nvSpPr>
        <p:spPr bwMode="auto">
          <a:xfrm>
            <a:off x="7104064" y="5524501"/>
            <a:ext cx="25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 typeface="Wingdings 3" panose="05040102010807070707" pitchFamily="18" charset="2"/>
              <a:buNone/>
            </a:pPr>
            <a:r>
              <a:rPr lang="uk-UA" altLang="en-US" sz="2000" b="1">
                <a:cs typeface="Arial" panose="020B0604020202020204" pitchFamily="34" charset="0"/>
              </a:rPr>
              <a:t>ДП ЛДЗ «Лорта» (вул.Патона,1)</a:t>
            </a:r>
          </a:p>
        </p:txBody>
      </p:sp>
    </p:spTree>
    <p:extLst>
      <p:ext uri="{BB962C8B-B14F-4D97-AF65-F5344CB8AC3E}">
        <p14:creationId xmlns:p14="http://schemas.microsoft.com/office/powerpoint/2010/main" val="72953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0" y="58927"/>
            <a:ext cx="11687314" cy="679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2537000" y="613846"/>
            <a:ext cx="7219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uk-UA" altLang="en-US">
                <a:solidFill>
                  <a:srgbClr val="C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11625" y="26274"/>
            <a:ext cx="7981561" cy="634678"/>
          </a:xfrm>
        </p:spPr>
        <p:txBody>
          <a:bodyPr/>
          <a:lstStyle/>
          <a:p>
            <a:pPr algn="ctr">
              <a:defRPr/>
            </a:pPr>
            <a:r>
              <a:rPr lang="uk-UA" altLang="uk-U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Найуспішніші підприємства </a:t>
            </a:r>
            <a:r>
              <a:rPr lang="uk-UA" alt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району</a:t>
            </a:r>
            <a:r>
              <a:rPr lang="uk-UA" altLang="uk-UA" sz="2400" dirty="0">
                <a:cs typeface="Arial" panose="020B0604020202020204" pitchFamily="34" charset="0"/>
              </a:rPr>
              <a:t>:</a:t>
            </a:r>
            <a:endParaRPr lang="ru-RU" altLang="uk-UA" sz="2400" dirty="0">
              <a:cs typeface="Arial" panose="020B0604020202020204" pitchFamily="34" charset="0"/>
            </a:endParaRPr>
          </a:p>
        </p:txBody>
      </p:sp>
      <p:pic>
        <p:nvPicPr>
          <p:cNvPr id="8197" name="Picture 5" descr="nova-poshta-logistic-lviv_768_510_h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57" y="3995219"/>
            <a:ext cx="3871912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715" y="613846"/>
            <a:ext cx="3627437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92" y="724204"/>
            <a:ext cx="343535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Прямокутник 3"/>
          <p:cNvSpPr>
            <a:spLocks noChangeArrowheads="1"/>
          </p:cNvSpPr>
          <p:nvPr/>
        </p:nvSpPr>
        <p:spPr bwMode="auto">
          <a:xfrm>
            <a:off x="1947792" y="3570435"/>
            <a:ext cx="3867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uk-UA" altLang="en-US" sz="2000" dirty="0">
                <a:cs typeface="Arial" panose="020B0604020202020204" pitchFamily="34" charset="0"/>
              </a:rPr>
              <a:t>ПРАТ «Львівський </a:t>
            </a:r>
            <a:r>
              <a:rPr lang="uk-UA" altLang="en-US" sz="2000" dirty="0" err="1">
                <a:cs typeface="Arial" panose="020B0604020202020204" pitchFamily="34" charset="0"/>
              </a:rPr>
              <a:t>локомотиво</a:t>
            </a:r>
            <a:r>
              <a:rPr lang="uk-UA" altLang="en-US" sz="2000" dirty="0">
                <a:cs typeface="Arial" panose="020B0604020202020204" pitchFamily="34" charset="0"/>
              </a:rPr>
              <a:t>-ремонтний завод»</a:t>
            </a:r>
            <a:endParaRPr lang="ru-RU" altLang="en-US" sz="2000" dirty="0">
              <a:cs typeface="Arial" panose="020B0604020202020204" pitchFamily="34" charset="0"/>
            </a:endParaRPr>
          </a:p>
        </p:txBody>
      </p:sp>
      <p:sp>
        <p:nvSpPr>
          <p:cNvPr id="8201" name="Прямокутник 4"/>
          <p:cNvSpPr>
            <a:spLocks noChangeArrowheads="1"/>
          </p:cNvSpPr>
          <p:nvPr/>
        </p:nvSpPr>
        <p:spPr bwMode="auto">
          <a:xfrm>
            <a:off x="7873094" y="3512139"/>
            <a:ext cx="3128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uk-UA" altLang="en-US" sz="2000" dirty="0">
                <a:cs typeface="Arial" panose="020B0604020202020204" pitchFamily="34" charset="0"/>
              </a:rPr>
              <a:t>ПАТ “Концерн-Електрон”</a:t>
            </a:r>
            <a:endParaRPr lang="ru-RU" altLang="en-US" sz="2000" dirty="0">
              <a:cs typeface="Arial" panose="020B0604020202020204" pitchFamily="34" charset="0"/>
            </a:endParaRPr>
          </a:p>
        </p:txBody>
      </p:sp>
      <p:sp>
        <p:nvSpPr>
          <p:cNvPr id="8202" name="Прямокутник 5"/>
          <p:cNvSpPr>
            <a:spLocks noChangeArrowheads="1"/>
          </p:cNvSpPr>
          <p:nvPr/>
        </p:nvSpPr>
        <p:spPr bwMode="auto">
          <a:xfrm>
            <a:off x="3224596" y="5767757"/>
            <a:ext cx="2873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uk-UA" altLang="en-US" sz="2000" dirty="0">
                <a:cs typeface="Arial" panose="020B0604020202020204" pitchFamily="34" charset="0"/>
              </a:rPr>
              <a:t>ЛФ ТОВ “Нова пошта”</a:t>
            </a:r>
            <a:endParaRPr lang="ru-RU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94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" y="119063"/>
            <a:ext cx="11597255" cy="662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Прямоугольник 2"/>
          <p:cNvSpPr>
            <a:spLocks noChangeArrowheads="1"/>
          </p:cNvSpPr>
          <p:nvPr/>
        </p:nvSpPr>
        <p:spPr bwMode="auto">
          <a:xfrm>
            <a:off x="2711450" y="404813"/>
            <a:ext cx="7219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uk-UA" altLang="en-US">
                <a:solidFill>
                  <a:srgbClr val="C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2400">
              <a:cs typeface="Arial" panose="020B0604020202020204" pitchFamily="34" charset="0"/>
            </a:endParaRPr>
          </a:p>
        </p:txBody>
      </p:sp>
      <p:pic>
        <p:nvPicPr>
          <p:cNvPr id="10244" name="Picture 29" descr="c41a342b1ab7c25a3a2f9dc80141cdf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38" y="3279775"/>
            <a:ext cx="4627562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19063"/>
            <a:ext cx="4321175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Прямокутник 1"/>
          <p:cNvSpPr>
            <a:spLocks noChangeArrowheads="1"/>
          </p:cNvSpPr>
          <p:nvPr/>
        </p:nvSpPr>
        <p:spPr bwMode="auto">
          <a:xfrm>
            <a:off x="7112000" y="887413"/>
            <a:ext cx="3303588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uk-UA" altLang="en-US" sz="2400">
                <a:cs typeface="Arial" panose="020B0604020202020204" pitchFamily="34" charset="0"/>
              </a:rPr>
              <a:t>Філія «Пасажирська компанія АТ «Укрзалізниця»</a:t>
            </a:r>
            <a:endParaRPr lang="ru-RU" altLang="en-US" sz="2400">
              <a:cs typeface="Arial" panose="020B0604020202020204" pitchFamily="34" charset="0"/>
            </a:endParaRPr>
          </a:p>
        </p:txBody>
      </p:sp>
      <p:sp>
        <p:nvSpPr>
          <p:cNvPr id="10247" name="Прямокутник 6"/>
          <p:cNvSpPr>
            <a:spLocks noChangeArrowheads="1"/>
          </p:cNvSpPr>
          <p:nvPr/>
        </p:nvSpPr>
        <p:spPr bwMode="auto">
          <a:xfrm>
            <a:off x="2164671" y="4491400"/>
            <a:ext cx="2117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000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ct val="35000"/>
              </a:spcAft>
            </a:pPr>
            <a:r>
              <a:rPr lang="uk-UA" altLang="en-US" sz="2000" dirty="0">
                <a:cs typeface="Arial" panose="020B0604020202020204" pitchFamily="34" charset="0"/>
              </a:rPr>
              <a:t>ТзОВ ”АЙПІЄ-Л”</a:t>
            </a:r>
            <a:endParaRPr lang="ru-RU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48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8" y="87086"/>
            <a:ext cx="11807152" cy="6775168"/>
          </a:xfrm>
          <a:prstGeom prst="rect">
            <a:avLst/>
          </a:prstGeom>
          <a:pattFill prst="pct50">
            <a:fgClr>
              <a:srgbClr val="E8F0F0"/>
            </a:fgClr>
            <a:bgClr>
              <a:schemeClr val="bg1"/>
            </a:bgClr>
          </a:pattFill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8313" y="371062"/>
            <a:ext cx="9674087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800" dirty="0" smtClean="0">
                <a:cs typeface="Arial" panose="020B0604020202020204" pitchFamily="34" charset="0"/>
              </a:rPr>
              <a:t>        У </a:t>
            </a:r>
            <a:r>
              <a:rPr lang="uk-UA" sz="2800" dirty="0">
                <a:cs typeface="Arial" panose="020B0604020202020204" pitchFamily="34" charset="0"/>
              </a:rPr>
              <a:t>2020 році продовжено роботу із списання житлових будинків з балансу Львівської міської ради. Так, зі 142 будинків списано  84, ще 15 </a:t>
            </a:r>
            <a:r>
              <a:rPr lang="uk-UA" sz="2800" dirty="0" smtClean="0">
                <a:cs typeface="Arial" panose="020B0604020202020204" pitchFamily="34" charset="0"/>
              </a:rPr>
              <a:t>не </a:t>
            </a:r>
            <a:r>
              <a:rPr lang="uk-UA" sz="2800" dirty="0">
                <a:cs typeface="Arial" panose="020B0604020202020204" pitchFamily="34" charset="0"/>
              </a:rPr>
              <a:t>підлягають списанню, оскільки це </a:t>
            </a:r>
            <a:r>
              <a:rPr lang="uk-UA" sz="2800" dirty="0" smtClean="0">
                <a:cs typeface="Arial" panose="020B0604020202020204" pitchFamily="34" charset="0"/>
              </a:rPr>
              <a:t>будинки одноквартирні та </a:t>
            </a:r>
            <a:r>
              <a:rPr lang="uk-UA" sz="2800" dirty="0">
                <a:cs typeface="Arial" panose="020B0604020202020204" pitchFamily="34" charset="0"/>
              </a:rPr>
              <a:t>не </a:t>
            </a:r>
            <a:r>
              <a:rPr lang="uk-UA" sz="2800" dirty="0" smtClean="0">
                <a:cs typeface="Arial" panose="020B0604020202020204" pitchFamily="34" charset="0"/>
              </a:rPr>
              <a:t>приватизовані.</a:t>
            </a:r>
          </a:p>
          <a:p>
            <a:pPr algn="just">
              <a:defRPr/>
            </a:pPr>
            <a:r>
              <a:rPr lang="uk-UA" sz="2800" dirty="0">
                <a:cs typeface="Arial" panose="020B0604020202020204" pitchFamily="34" charset="0"/>
              </a:rPr>
              <a:t> </a:t>
            </a:r>
            <a:r>
              <a:rPr lang="uk-UA" sz="2800" dirty="0" smtClean="0">
                <a:cs typeface="Arial" panose="020B0604020202020204" pitchFamily="34" charset="0"/>
              </a:rPr>
              <a:t>     Визначились </a:t>
            </a:r>
            <a:r>
              <a:rPr lang="uk-UA" sz="2800" dirty="0">
                <a:cs typeface="Arial" panose="020B0604020202020204" pitchFamily="34" charset="0"/>
              </a:rPr>
              <a:t>з формою управління мешканці 168 будинків, зокрема: зареєстровано 4 ОСББ; мешканцями 14 будинків обрана самостійна форма правління, 142 будинки вибрали управителем ЛКП та 8 будинків - приватного управителя.</a:t>
            </a:r>
          </a:p>
          <a:p>
            <a:pPr algn="just">
              <a:defRPr/>
            </a:pPr>
            <a:r>
              <a:rPr lang="uk-UA" sz="2800" dirty="0">
                <a:cs typeface="Arial" panose="020B0604020202020204" pitchFamily="34" charset="0"/>
              </a:rPr>
              <a:t>	Станом на 01.01.2021 у </a:t>
            </a:r>
            <a:r>
              <a:rPr lang="uk-UA" sz="2800" dirty="0" smtClean="0">
                <a:cs typeface="Arial" panose="020B0604020202020204" pitchFamily="34" charset="0"/>
              </a:rPr>
              <a:t>Залізничному районі </a:t>
            </a:r>
            <a:r>
              <a:rPr lang="uk-UA" sz="2800" dirty="0">
                <a:cs typeface="Arial" panose="020B0604020202020204" pitchFamily="34" charset="0"/>
              </a:rPr>
              <a:t>свої послуги з управління багатоквартирними будинками надають </a:t>
            </a:r>
            <a:r>
              <a:rPr lang="uk-UA" sz="2800" dirty="0" smtClean="0">
                <a:cs typeface="Arial" panose="020B0604020202020204" pitchFamily="34" charset="0"/>
              </a:rPr>
              <a:t>три </a:t>
            </a:r>
            <a:r>
              <a:rPr lang="uk-UA" sz="2800" dirty="0">
                <a:cs typeface="Arial" panose="020B0604020202020204" pitchFamily="34" charset="0"/>
              </a:rPr>
              <a:t>управляючі компанії ЛКП</a:t>
            </a:r>
            <a:r>
              <a:rPr lang="uk-UA" sz="2800" dirty="0" smtClean="0">
                <a:cs typeface="Arial" panose="020B0604020202020204" pitchFamily="34" charset="0"/>
              </a:rPr>
              <a:t>: «</a:t>
            </a:r>
            <a:r>
              <a:rPr lang="uk-UA" sz="2800" dirty="0" err="1">
                <a:cs typeface="Arial" panose="020B0604020202020204" pitchFamily="34" charset="0"/>
              </a:rPr>
              <a:t>Левандівка</a:t>
            </a:r>
            <a:r>
              <a:rPr lang="uk-UA" sz="2800" dirty="0" smtClean="0">
                <a:cs typeface="Arial" panose="020B0604020202020204" pitchFamily="34" charset="0"/>
              </a:rPr>
              <a:t>», «</a:t>
            </a:r>
            <a:r>
              <a:rPr lang="uk-UA" sz="2800" dirty="0" err="1">
                <a:cs typeface="Arial" panose="020B0604020202020204" pitchFamily="34" charset="0"/>
              </a:rPr>
              <a:t>Сигнівка</a:t>
            </a:r>
            <a:r>
              <a:rPr lang="uk-UA" sz="2800" dirty="0">
                <a:cs typeface="Arial" panose="020B0604020202020204" pitchFamily="34" charset="0"/>
              </a:rPr>
              <a:t>», «Сяйво», </a:t>
            </a:r>
            <a:r>
              <a:rPr lang="uk-UA" sz="2800" dirty="0" smtClean="0">
                <a:cs typeface="Arial" panose="020B0604020202020204" pitchFamily="34" charset="0"/>
              </a:rPr>
              <a:t>та </a:t>
            </a:r>
            <a:r>
              <a:rPr lang="uk-UA" sz="2800" dirty="0">
                <a:cs typeface="Arial" panose="020B0604020202020204" pitchFamily="34" charset="0"/>
              </a:rPr>
              <a:t>8 приватних управляючих компаній: «Зразковий дім», «Мегаполіс»;  «Управитель»,  «Веселка», «Нове місто», «Комфортна оселя», «Нова оселя», «Добра оселя».</a:t>
            </a:r>
          </a:p>
        </p:txBody>
      </p:sp>
    </p:spTree>
    <p:extLst>
      <p:ext uri="{BB962C8B-B14F-4D97-AF65-F5344CB8AC3E}">
        <p14:creationId xmlns:p14="http://schemas.microsoft.com/office/powerpoint/2010/main" val="386775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" y="0"/>
            <a:ext cx="11484427" cy="660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Прямоугольник 2"/>
          <p:cNvSpPr>
            <a:spLocks noChangeArrowheads="1"/>
          </p:cNvSpPr>
          <p:nvPr/>
        </p:nvSpPr>
        <p:spPr bwMode="auto">
          <a:xfrm>
            <a:off x="2711450" y="404813"/>
            <a:ext cx="7219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uk-UA" altLang="en-US">
                <a:solidFill>
                  <a:srgbClr val="C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12292" name="Объект 1"/>
          <p:cNvSpPr>
            <a:spLocks noGrp="1"/>
          </p:cNvSpPr>
          <p:nvPr>
            <p:ph idx="4294967295"/>
          </p:nvPr>
        </p:nvSpPr>
        <p:spPr>
          <a:xfrm>
            <a:off x="2490788" y="347891"/>
            <a:ext cx="8101012" cy="104888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altLang="uk-UA" sz="3000" dirty="0" err="1">
                <a:cs typeface="Arial" panose="020B0604020202020204" pitchFamily="34" charset="0"/>
              </a:rPr>
              <a:t>Надходження</a:t>
            </a:r>
            <a:r>
              <a:rPr lang="ru-RU" altLang="uk-UA" sz="3000" dirty="0">
                <a:cs typeface="Arial" panose="020B0604020202020204" pitchFamily="34" charset="0"/>
              </a:rPr>
              <a:t> </a:t>
            </a:r>
            <a:r>
              <a:rPr lang="ru-RU" altLang="uk-UA" sz="3000" dirty="0" err="1">
                <a:cs typeface="Arial" panose="020B0604020202020204" pitchFamily="34" charset="0"/>
              </a:rPr>
              <a:t>податку</a:t>
            </a:r>
            <a:r>
              <a:rPr lang="ru-RU" altLang="uk-UA" sz="3000" dirty="0">
                <a:cs typeface="Arial" panose="020B0604020202020204" pitchFamily="34" charset="0"/>
              </a:rPr>
              <a:t> на доходи </a:t>
            </a:r>
            <a:r>
              <a:rPr lang="ru-RU" altLang="uk-UA" sz="3000" dirty="0" err="1">
                <a:cs typeface="Arial" panose="020B0604020202020204" pitchFamily="34" charset="0"/>
              </a:rPr>
              <a:t>фізичних</a:t>
            </a:r>
            <a:r>
              <a:rPr lang="ru-RU" altLang="uk-UA" sz="3000" dirty="0">
                <a:cs typeface="Arial" panose="020B0604020202020204" pitchFamily="34" charset="0"/>
              </a:rPr>
              <a:t> </a:t>
            </a:r>
            <a:r>
              <a:rPr lang="ru-RU" altLang="uk-UA" sz="3000" dirty="0" err="1">
                <a:cs typeface="Arial" panose="020B0604020202020204" pitchFamily="34" charset="0"/>
              </a:rPr>
              <a:t>осіб</a:t>
            </a:r>
            <a:r>
              <a:rPr lang="ru-RU" altLang="uk-UA" sz="3000" dirty="0">
                <a:cs typeface="Arial" panose="020B0604020202020204" pitchFamily="34" charset="0"/>
              </a:rPr>
              <a:t>, </a:t>
            </a:r>
            <a:r>
              <a:rPr lang="ru-RU" altLang="uk-UA" sz="3000" dirty="0" err="1">
                <a:cs typeface="Arial" panose="020B0604020202020204" pitchFamily="34" charset="0"/>
              </a:rPr>
              <a:t>тис.грн</a:t>
            </a:r>
            <a:endParaRPr lang="ru-RU" altLang="uk-UA" sz="3000" dirty="0"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altLang="uk-UA" sz="3000" dirty="0">
                <a:cs typeface="Arial" panose="020B0604020202020204" pitchFamily="34" charset="0"/>
              </a:rPr>
              <a:t>01.01.2020 - 31.12.2020р.</a:t>
            </a:r>
          </a:p>
          <a:p>
            <a:pPr marL="0" indent="0">
              <a:buNone/>
            </a:pPr>
            <a:r>
              <a:rPr lang="ru-RU" altLang="uk-UA" sz="2400" dirty="0">
                <a:cs typeface="Arial" panose="020B0604020202020204" pitchFamily="34" charset="0"/>
              </a:rPr>
              <a:t>	</a:t>
            </a:r>
            <a:endParaRPr lang="uk-UA" altLang="uk-UA" dirty="0" smtClean="0">
              <a:cs typeface="Arial" panose="020B0604020202020204" pitchFamily="34" charset="0"/>
            </a:endParaRPr>
          </a:p>
        </p:txBody>
      </p:sp>
      <p:graphicFrame>
        <p:nvGraphicFramePr>
          <p:cNvPr id="12293" name="Діагра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715179"/>
              </p:ext>
            </p:extLst>
          </p:nvPr>
        </p:nvGraphicFramePr>
        <p:xfrm>
          <a:off x="2566989" y="1396774"/>
          <a:ext cx="7364411" cy="4205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Диаграмма" r:id="rId5" imgW="7120745" imgH="5224725" progId="Excel.Chart.8">
                  <p:embed/>
                </p:oleObj>
              </mc:Choice>
              <mc:Fallback>
                <p:oleObj name="Диаграмма" r:id="rId5" imgW="7120745" imgH="5224725" progId="Excel.Chart.8">
                  <p:embed/>
                  <p:pic>
                    <p:nvPicPr>
                      <p:cNvPr id="12293" name="Діаграма 2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6989" y="1396774"/>
                        <a:ext cx="7364411" cy="42059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685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58" y="28802"/>
            <a:ext cx="11188927" cy="643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Прямоугольник 2"/>
          <p:cNvSpPr>
            <a:spLocks noChangeArrowheads="1"/>
          </p:cNvSpPr>
          <p:nvPr/>
        </p:nvSpPr>
        <p:spPr bwMode="auto">
          <a:xfrm>
            <a:off x="2711450" y="404813"/>
            <a:ext cx="7219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uk-UA" altLang="en-US">
                <a:solidFill>
                  <a:srgbClr val="C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4" name="Прямоугольник 2"/>
          <p:cNvSpPr/>
          <p:nvPr/>
        </p:nvSpPr>
        <p:spPr>
          <a:xfrm>
            <a:off x="2566988" y="115888"/>
            <a:ext cx="8101012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Надходження акцизного податку, </a:t>
            </a:r>
            <a:r>
              <a:rPr lang="uk-UA" altLang="uk-UA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тис.грн</a:t>
            </a:r>
            <a:r>
              <a:rPr lang="uk-UA" altLang="uk-U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br>
              <a:rPr lang="uk-UA" altLang="uk-U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altLang="uk-U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01.01.2020 - 31.12.2020р</a:t>
            </a:r>
            <a:endParaRPr lang="uk-UA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4341" name="Місце для вмісту 5"/>
          <p:cNvGraphicFramePr>
            <a:graphicFrameLocks noGrp="1"/>
          </p:cNvGraphicFramePr>
          <p:nvPr>
            <p:ph sz="half" idx="4294967295"/>
          </p:nvPr>
        </p:nvGraphicFramePr>
        <p:xfrm>
          <a:off x="2565401" y="1193801"/>
          <a:ext cx="7923213" cy="468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Диаграмма" r:id="rId5" imgW="7358510" imgH="5175953" progId="Excel.Chart.8">
                  <p:embed/>
                </p:oleObj>
              </mc:Choice>
              <mc:Fallback>
                <p:oleObj name="Диаграмма" r:id="rId5" imgW="7358510" imgH="5175953" progId="Excel.Chart.8">
                  <p:embed/>
                  <p:pic>
                    <p:nvPicPr>
                      <p:cNvPr id="14341" name="Місце для вмісту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5401" y="1193801"/>
                        <a:ext cx="7923213" cy="468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09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78" y="236376"/>
            <a:ext cx="11512322" cy="645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Прямоугольник 2"/>
          <p:cNvSpPr>
            <a:spLocks noChangeArrowheads="1"/>
          </p:cNvSpPr>
          <p:nvPr/>
        </p:nvSpPr>
        <p:spPr bwMode="auto">
          <a:xfrm>
            <a:off x="2711450" y="404813"/>
            <a:ext cx="7219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uk-UA" altLang="en-US">
                <a:solidFill>
                  <a:srgbClr val="C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2711450" y="116633"/>
            <a:ext cx="77608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Надходження акцизного податку</a:t>
            </a:r>
          </a:p>
          <a:p>
            <a:pPr algn="ctr">
              <a:defRPr/>
            </a:pPr>
            <a:r>
              <a:rPr lang="uk-UA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2019-2020, </a:t>
            </a:r>
            <a:r>
              <a:rPr lang="uk-UA" sz="3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тис.грн</a:t>
            </a:r>
            <a:endParaRPr lang="uk-UA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6389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046751"/>
              </p:ext>
            </p:extLst>
          </p:nvPr>
        </p:nvGraphicFramePr>
        <p:xfrm>
          <a:off x="1872343" y="1844902"/>
          <a:ext cx="10014857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Лист" r:id="rId5" imgW="5953077" imgH="1914674" progId="Excel.Sheet.8">
                  <p:embed/>
                </p:oleObj>
              </mc:Choice>
              <mc:Fallback>
                <p:oleObj name="Лист" r:id="rId5" imgW="5953077" imgH="1914674" progId="Excel.Sheet.8">
                  <p:embed/>
                  <p:pic>
                    <p:nvPicPr>
                      <p:cNvPr id="16389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2343" y="1844902"/>
                        <a:ext cx="10014857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246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" y="123044"/>
            <a:ext cx="11495313" cy="661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2711450" y="404813"/>
            <a:ext cx="7219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uk-UA" altLang="en-US">
                <a:solidFill>
                  <a:srgbClr val="C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18436" name="Прямокутник 1"/>
          <p:cNvSpPr>
            <a:spLocks noChangeArrowheads="1"/>
          </p:cNvSpPr>
          <p:nvPr/>
        </p:nvSpPr>
        <p:spPr bwMode="auto">
          <a:xfrm>
            <a:off x="2343150" y="404813"/>
            <a:ext cx="79565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 sz="3200" dirty="0">
                <a:cs typeface="Arial" panose="020B0604020202020204" pitchFamily="34" charset="0"/>
              </a:rPr>
              <a:t>Розмір середньої заробітної плати   2019-2020, грн</a:t>
            </a:r>
            <a:endParaRPr lang="uk-UA" altLang="en-US" sz="3200" dirty="0"/>
          </a:p>
        </p:txBody>
      </p:sp>
      <p:graphicFrame>
        <p:nvGraphicFramePr>
          <p:cNvPr id="18437" name="Объект 15399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15724483"/>
              </p:ext>
            </p:extLst>
          </p:nvPr>
        </p:nvGraphicFramePr>
        <p:xfrm>
          <a:off x="2331133" y="1737022"/>
          <a:ext cx="7204754" cy="4335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Диаграмма" r:id="rId5" imgW="6343562" imgH="4276806" progId="Excel.Chart.8">
                  <p:embed/>
                </p:oleObj>
              </mc:Choice>
              <mc:Fallback>
                <p:oleObj name="Диаграмма" r:id="rId5" imgW="6343562" imgH="4276806" progId="Excel.Chart.8">
                  <p:embed/>
                  <p:pic>
                    <p:nvPicPr>
                      <p:cNvPr id="18437" name="Объект 15399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1133" y="1737022"/>
                        <a:ext cx="7204754" cy="43350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013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068"/>
            <a:ext cx="11843657" cy="66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Прямоугольник 2"/>
          <p:cNvSpPr>
            <a:spLocks noChangeArrowheads="1"/>
          </p:cNvSpPr>
          <p:nvPr/>
        </p:nvSpPr>
        <p:spPr bwMode="auto">
          <a:xfrm>
            <a:off x="2711450" y="404813"/>
            <a:ext cx="7219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uk-UA" altLang="en-US">
                <a:solidFill>
                  <a:srgbClr val="C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0484" name="Прямокутник 3"/>
          <p:cNvSpPr>
            <a:spLocks noChangeArrowheads="1"/>
          </p:cNvSpPr>
          <p:nvPr/>
        </p:nvSpPr>
        <p:spPr bwMode="auto">
          <a:xfrm>
            <a:off x="1676400" y="157061"/>
            <a:ext cx="10221685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 b="1" dirty="0">
                <a:cs typeface="Arial" panose="020B0604020202020204" pitchFamily="34" charset="0"/>
              </a:rPr>
              <a:t>Вжиті заходи щодо дотримання СПД вимог ухвали ЛМР від 11.03.2019р. №4710 “Про заборону роздрібної торгівлі алкогольними, слабоалкогольними напоями та пивом (окрім безалкогольного)”</a:t>
            </a:r>
            <a:endParaRPr lang="uk-UA" altLang="en-US" dirty="0"/>
          </a:p>
        </p:txBody>
      </p:sp>
      <p:graphicFrame>
        <p:nvGraphicFramePr>
          <p:cNvPr id="9" name="Group 2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07972876"/>
              </p:ext>
            </p:extLst>
          </p:nvPr>
        </p:nvGraphicFramePr>
        <p:xfrm>
          <a:off x="2566988" y="1080987"/>
          <a:ext cx="7632701" cy="1528763"/>
        </p:xfrm>
        <a:graphic>
          <a:graphicData uri="http://schemas.openxmlformats.org/drawingml/2006/table">
            <a:tbl>
              <a:tblPr/>
              <a:tblGrid>
                <a:gridCol w="1909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9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95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23409D"/>
                        </a:buClr>
                        <a:buSzTx/>
                        <a:buFont typeface="Wingdings 3" pitchFamily="18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Кількість проведених рейдів спільно з ВП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23409D"/>
                        </a:buClr>
                        <a:buSzTx/>
                        <a:buFont typeface="Wingdings 3" pitchFamily="18" charset="2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23409D"/>
                        </a:buClr>
                        <a:buSzTx/>
                        <a:buFont typeface="Wingdings 3" pitchFamily="18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Складено протоколів на порушників за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23409D"/>
                        </a:buClr>
                        <a:buSzTx/>
                        <a:buFont typeface="Wingdings 3" pitchFamily="18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ч. 2 ст.156 КУПАП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23409D"/>
                        </a:buClr>
                        <a:buSzTx/>
                        <a:buFont typeface="Wingdings 3" pitchFamily="18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Розглянуто протоколів </a:t>
                      </a:r>
                      <a:r>
                        <a:rPr kumimoji="0" lang="uk-UA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адмінкомісією</a:t>
                      </a: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23409D"/>
                        </a:buClr>
                        <a:buSzTx/>
                        <a:buFont typeface="Wingdings 3" pitchFamily="18" charset="2"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Сума накладених штрафних санкцій, </a:t>
                      </a:r>
                      <a:r>
                        <a:rPr kumimoji="0" lang="uk-UA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грн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23409D"/>
                        </a:buClr>
                        <a:buSzTx/>
                        <a:buFont typeface="Wingdings 3" pitchFamily="18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23409D"/>
                        </a:buClr>
                        <a:buSzTx/>
                        <a:buFont typeface="Wingdings 3" pitchFamily="18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23409D"/>
                        </a:buClr>
                        <a:buSzTx/>
                        <a:buFont typeface="Wingdings 3" pitchFamily="18" charset="2"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23409D"/>
                        </a:buClr>
                        <a:buSzTx/>
                        <a:buFont typeface="Wingdings 3" pitchFamily="18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52700</a:t>
                      </a:r>
                    </a:p>
                  </a:txBody>
                  <a:tcPr marT="45739" marB="4573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502" name="Диаграмма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851212"/>
              </p:ext>
            </p:extLst>
          </p:nvPr>
        </p:nvGraphicFramePr>
        <p:xfrm>
          <a:off x="2711450" y="2732314"/>
          <a:ext cx="7020379" cy="3635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Диаграмма" r:id="rId5" imgW="6467494" imgH="4200515" progId="Excel.Chart.8">
                  <p:embed/>
                </p:oleObj>
              </mc:Choice>
              <mc:Fallback>
                <p:oleObj name="Диаграмма" r:id="rId5" imgW="6467494" imgH="4200515" progId="Excel.Chart.8">
                  <p:embed/>
                  <p:pic>
                    <p:nvPicPr>
                      <p:cNvPr id="20502" name="Диаграмма 5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1450" y="2732314"/>
                        <a:ext cx="7020379" cy="3635829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FFFFFF"/>
                          </a:gs>
                          <a:gs pos="37000">
                            <a:srgbClr val="FFFFFF"/>
                          </a:gs>
                          <a:gs pos="100000">
                            <a:srgbClr val="F79646"/>
                          </a:gs>
                        </a:gsLst>
                        <a:path path="shape">
                          <a:fillToRect l="50000" t="-80000" r="50000" b="180000"/>
                        </a:path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086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24" y="65313"/>
            <a:ext cx="11687289" cy="661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Прямоугольник 2"/>
          <p:cNvSpPr>
            <a:spLocks noChangeArrowheads="1"/>
          </p:cNvSpPr>
          <p:nvPr/>
        </p:nvSpPr>
        <p:spPr bwMode="auto">
          <a:xfrm>
            <a:off x="2711450" y="404813"/>
            <a:ext cx="7219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uk-UA" altLang="en-US">
                <a:solidFill>
                  <a:srgbClr val="C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2532" name="Rectangle 6"/>
          <p:cNvSpPr>
            <a:spLocks/>
          </p:cNvSpPr>
          <p:nvPr/>
        </p:nvSpPr>
        <p:spPr bwMode="auto">
          <a:xfrm>
            <a:off x="6146969" y="1493736"/>
            <a:ext cx="280828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 dirty="0"/>
              <a:t>ФОП «</a:t>
            </a:r>
            <a:r>
              <a:rPr lang="uk-UA" altLang="uk-UA" dirty="0" err="1"/>
              <a:t>Кондрак</a:t>
            </a:r>
            <a:r>
              <a:rPr lang="uk-UA" altLang="uk-UA" dirty="0"/>
              <a:t> Н.А. (вул. Вигоди, 62</a:t>
            </a:r>
            <a:r>
              <a:rPr lang="uk-UA" altLang="uk-UA" sz="1400" dirty="0">
                <a:latin typeface="municipal_lviv_106"/>
              </a:rPr>
              <a:t>)</a:t>
            </a:r>
            <a:endParaRPr lang="en-US" altLang="uk-UA" sz="1400" dirty="0">
              <a:latin typeface="municipal_lviv_106"/>
            </a:endParaRPr>
          </a:p>
        </p:txBody>
      </p:sp>
      <p:pic>
        <p:nvPicPr>
          <p:cNvPr id="225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297" y="1003096"/>
            <a:ext cx="3870325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9" descr="C:\Users\Zadorozhna\Desktop\2018\Обстеження павільйонів, ТС на лист Васьківа\Павільйони фото\Первак Табак Широка, 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968" y="3135086"/>
            <a:ext cx="4214775" cy="31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Прямоугольник 1"/>
          <p:cNvSpPr>
            <a:spLocks noChangeArrowheads="1"/>
          </p:cNvSpPr>
          <p:nvPr/>
        </p:nvSpPr>
        <p:spPr bwMode="auto">
          <a:xfrm>
            <a:off x="2174422" y="4828541"/>
            <a:ext cx="37592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 dirty="0">
                <a:latin typeface="municipal_lviv_106"/>
              </a:rPr>
              <a:t>ФОП Ковальчук Д.М.   </a:t>
            </a:r>
          </a:p>
          <a:p>
            <a:pPr algn="ctr"/>
            <a:r>
              <a:rPr lang="uk-UA" altLang="uk-UA" dirty="0">
                <a:latin typeface="municipal_lviv_106"/>
              </a:rPr>
              <a:t>(вул. Широка, 66)</a:t>
            </a:r>
            <a:endParaRPr lang="en-US" altLang="uk-UA" dirty="0">
              <a:latin typeface="municipal_lviv_106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579688" y="144464"/>
            <a:ext cx="80375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2000" b="1" dirty="0">
                <a:latin typeface="municipal_lviv_106"/>
              </a:rPr>
              <a:t>Фото об</a:t>
            </a:r>
            <a:r>
              <a:rPr lang="en-US" altLang="uk-UA" sz="2000" b="1" dirty="0">
                <a:latin typeface="municipal_lviv_106"/>
              </a:rPr>
              <a:t>’</a:t>
            </a:r>
            <a:r>
              <a:rPr lang="uk-UA" altLang="uk-UA" sz="2000" b="1" dirty="0" err="1">
                <a:latin typeface="municipal_lviv_106"/>
              </a:rPr>
              <a:t>єктів</a:t>
            </a:r>
            <a:r>
              <a:rPr lang="uk-UA" altLang="uk-UA" sz="2000" b="1" dirty="0">
                <a:latin typeface="municipal_lviv_106"/>
              </a:rPr>
              <a:t>, де систематично фіксується порушення вимог ухвали ЛМР від 11.03.2019р. №4710</a:t>
            </a:r>
            <a:endParaRPr lang="uk-UA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119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2" y="80963"/>
            <a:ext cx="11778342" cy="659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Прямоугольник 2"/>
          <p:cNvSpPr>
            <a:spLocks noChangeArrowheads="1"/>
          </p:cNvSpPr>
          <p:nvPr/>
        </p:nvSpPr>
        <p:spPr bwMode="auto">
          <a:xfrm>
            <a:off x="2711450" y="404813"/>
            <a:ext cx="7219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uk-UA" altLang="en-US">
                <a:solidFill>
                  <a:srgbClr val="C00000"/>
                </a:solidFill>
                <a:latin typeface="Times New Roman CYR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4580" name="Прямокутник 1"/>
          <p:cNvSpPr>
            <a:spLocks noChangeArrowheads="1"/>
          </p:cNvSpPr>
          <p:nvPr/>
        </p:nvSpPr>
        <p:spPr bwMode="auto">
          <a:xfrm>
            <a:off x="2711451" y="80963"/>
            <a:ext cx="7954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 sz="2400" i="1">
                <a:latin typeface="Franklin Gothic Demi" pitchFamily="34" charset="0"/>
              </a:rPr>
              <a:t>Координація роботи з ліквідації стихійної торгівлі</a:t>
            </a:r>
            <a:endParaRPr lang="uk-UA" altLang="en-US" sz="2400"/>
          </a:p>
        </p:txBody>
      </p:sp>
      <p:sp>
        <p:nvSpPr>
          <p:cNvPr id="5" name="Пряма сполучна лінія 3"/>
          <p:cNvSpPr/>
          <p:nvPr/>
        </p:nvSpPr>
        <p:spPr>
          <a:xfrm>
            <a:off x="8925730" y="4130930"/>
            <a:ext cx="102367" cy="67038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611667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Пряма сполучна лінія 4"/>
          <p:cNvSpPr/>
          <p:nvPr/>
        </p:nvSpPr>
        <p:spPr>
          <a:xfrm>
            <a:off x="7043557" y="2183758"/>
            <a:ext cx="2158281" cy="67038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16833"/>
                </a:lnTo>
                <a:lnTo>
                  <a:pt x="1927892" y="416833"/>
                </a:lnTo>
                <a:lnTo>
                  <a:pt x="1927892" y="611667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Пряма сполучна лінія 5"/>
          <p:cNvSpPr/>
          <p:nvPr/>
        </p:nvSpPr>
        <p:spPr>
          <a:xfrm>
            <a:off x="5115664" y="4130930"/>
            <a:ext cx="1438854" cy="67038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416833"/>
                </a:lnTo>
                <a:lnTo>
                  <a:pt x="1285261" y="416833"/>
                </a:lnTo>
                <a:lnTo>
                  <a:pt x="1285261" y="611667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Пряма сполучна лінія 6"/>
          <p:cNvSpPr/>
          <p:nvPr/>
        </p:nvSpPr>
        <p:spPr>
          <a:xfrm>
            <a:off x="3830402" y="4130930"/>
            <a:ext cx="1438854" cy="67038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285261" y="0"/>
                </a:moveTo>
                <a:lnTo>
                  <a:pt x="1285261" y="416833"/>
                </a:lnTo>
                <a:lnTo>
                  <a:pt x="0" y="416833"/>
                </a:lnTo>
                <a:lnTo>
                  <a:pt x="0" y="611667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Пряма сполучна лінія 7"/>
          <p:cNvSpPr/>
          <p:nvPr/>
        </p:nvSpPr>
        <p:spPr>
          <a:xfrm>
            <a:off x="5115664" y="2183758"/>
            <a:ext cx="2158281" cy="67038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927892" y="0"/>
                </a:moveTo>
                <a:lnTo>
                  <a:pt x="1927892" y="416833"/>
                </a:lnTo>
                <a:lnTo>
                  <a:pt x="0" y="416833"/>
                </a:lnTo>
                <a:lnTo>
                  <a:pt x="0" y="611667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Округлений прямокутник 9"/>
          <p:cNvSpPr/>
          <p:nvPr/>
        </p:nvSpPr>
        <p:spPr>
          <a:xfrm>
            <a:off x="5991980" y="848255"/>
            <a:ext cx="2354489" cy="1463705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Групувати 10"/>
          <p:cNvGrpSpPr/>
          <p:nvPr/>
        </p:nvGrpSpPr>
        <p:grpSpPr>
          <a:xfrm>
            <a:off x="6225664" y="1070255"/>
            <a:ext cx="2354489" cy="1463705"/>
            <a:chOff x="3446838" y="340392"/>
            <a:chExt cx="2103155" cy="1335503"/>
          </a:xfrm>
          <a:scene3d>
            <a:camera prst="orthographicFront"/>
            <a:lightRig rig="flat" dir="t"/>
          </a:scene3d>
        </p:grpSpPr>
        <p:sp>
          <p:nvSpPr>
            <p:cNvPr id="32" name="Округлений прямокутник 31"/>
            <p:cNvSpPr/>
            <p:nvPr/>
          </p:nvSpPr>
          <p:spPr>
            <a:xfrm>
              <a:off x="3446838" y="340392"/>
              <a:ext cx="2103155" cy="1335503"/>
            </a:xfrm>
            <a:prstGeom prst="roundRect">
              <a:avLst>
                <a:gd name="adj" fmla="val 10000"/>
              </a:avLst>
            </a:prstGeom>
            <a:sp3d z="190500" extrusionH="12700" prstMaterial="plastic">
              <a:bevelT w="50800" h="50800"/>
            </a:sp3d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Округлений прямокутник 10"/>
            <p:cNvSpPr txBox="1"/>
            <p:nvPr/>
          </p:nvSpPr>
          <p:spPr>
            <a:xfrm>
              <a:off x="3485954" y="379508"/>
              <a:ext cx="2024923" cy="1257271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3820" tIns="83820" rIns="83820" bIns="83820" spcCol="1270" anchor="ctr"/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200" dirty="0"/>
                <a:t>294 рейди РА спільно з:</a:t>
              </a:r>
              <a:endParaRPr lang="ru-RU" sz="2200" dirty="0"/>
            </a:p>
          </p:txBody>
        </p:sp>
      </p:grpSp>
      <p:sp>
        <p:nvSpPr>
          <p:cNvPr id="12" name="Округлений прямокутник 11"/>
          <p:cNvSpPr/>
          <p:nvPr/>
        </p:nvSpPr>
        <p:spPr>
          <a:xfrm>
            <a:off x="4064087" y="2795427"/>
            <a:ext cx="2354489" cy="1463705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3" name="Групувати 12"/>
          <p:cNvGrpSpPr/>
          <p:nvPr/>
        </p:nvGrpSpPr>
        <p:grpSpPr>
          <a:xfrm>
            <a:off x="4297771" y="3017426"/>
            <a:ext cx="2354489" cy="1463705"/>
            <a:chOff x="1518945" y="2287563"/>
            <a:chExt cx="2103155" cy="1335503"/>
          </a:xfrm>
          <a:scene3d>
            <a:camera prst="orthographicFront"/>
            <a:lightRig rig="flat" dir="t"/>
          </a:scene3d>
        </p:grpSpPr>
        <p:sp>
          <p:nvSpPr>
            <p:cNvPr id="30" name="Округлений прямокутник 29"/>
            <p:cNvSpPr/>
            <p:nvPr/>
          </p:nvSpPr>
          <p:spPr>
            <a:xfrm>
              <a:off x="1518945" y="2287563"/>
              <a:ext cx="2103155" cy="1335503"/>
            </a:xfrm>
            <a:prstGeom prst="roundRect">
              <a:avLst>
                <a:gd name="adj" fmla="val 10000"/>
              </a:avLst>
            </a:prstGeom>
            <a:sp3d z="190500" extrusionH="12700" prstMaterial="plastic">
              <a:bevelT w="50800" h="508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Округлений прямокутник 13"/>
            <p:cNvSpPr txBox="1"/>
            <p:nvPr/>
          </p:nvSpPr>
          <p:spPr>
            <a:xfrm>
              <a:off x="1558061" y="2326679"/>
              <a:ext cx="2024923" cy="1257271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3820" tIns="83820" rIns="83820" bIns="83820" spcCol="1270" anchor="ctr"/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200" dirty="0"/>
                <a:t>ЛКП “Муніципальна варта”</a:t>
              </a:r>
              <a:endParaRPr lang="ru-RU" sz="2200" dirty="0"/>
            </a:p>
          </p:txBody>
        </p:sp>
      </p:grpSp>
      <p:sp>
        <p:nvSpPr>
          <p:cNvPr id="14" name="Округлений прямокутник 13"/>
          <p:cNvSpPr/>
          <p:nvPr/>
        </p:nvSpPr>
        <p:spPr>
          <a:xfrm>
            <a:off x="2778826" y="4742598"/>
            <a:ext cx="2354489" cy="1463705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5" name="Групувати 14"/>
          <p:cNvGrpSpPr/>
          <p:nvPr/>
        </p:nvGrpSpPr>
        <p:grpSpPr>
          <a:xfrm>
            <a:off x="3012509" y="4964598"/>
            <a:ext cx="2354489" cy="1463705"/>
            <a:chOff x="233683" y="4234735"/>
            <a:chExt cx="2103155" cy="1335503"/>
          </a:xfrm>
          <a:scene3d>
            <a:camera prst="orthographicFront"/>
            <a:lightRig rig="flat" dir="t"/>
          </a:scene3d>
        </p:grpSpPr>
        <p:sp>
          <p:nvSpPr>
            <p:cNvPr id="28" name="Округлений прямокутник 27"/>
            <p:cNvSpPr/>
            <p:nvPr/>
          </p:nvSpPr>
          <p:spPr>
            <a:xfrm>
              <a:off x="233683" y="4234735"/>
              <a:ext cx="2103155" cy="1335503"/>
            </a:xfrm>
            <a:prstGeom prst="roundRect">
              <a:avLst>
                <a:gd name="adj" fmla="val 10000"/>
              </a:avLst>
            </a:prstGeom>
            <a:sp3d z="190500" extrusionH="12700" prstMaterial="plastic">
              <a:bevelT w="50800" h="50800"/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Округлений прямокутник 16"/>
            <p:cNvSpPr txBox="1"/>
            <p:nvPr/>
          </p:nvSpPr>
          <p:spPr>
            <a:xfrm>
              <a:off x="272799" y="4273851"/>
              <a:ext cx="2024923" cy="1257271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3820" tIns="83820" rIns="83820" bIns="83820" spcCol="1270" anchor="ctr"/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200" b="1" dirty="0"/>
                <a:t>ст.160 КУпАП -</a:t>
              </a:r>
              <a:r>
                <a:rPr lang="en-US" sz="2200" dirty="0"/>
                <a:t>44 </a:t>
              </a:r>
              <a:r>
                <a:rPr lang="uk-UA" sz="2200" dirty="0"/>
                <a:t>протокол</a:t>
              </a:r>
              <a:endParaRPr lang="ru-RU" sz="2200" dirty="0"/>
            </a:p>
          </p:txBody>
        </p:sp>
      </p:grpSp>
      <p:sp>
        <p:nvSpPr>
          <p:cNvPr id="16" name="Округлений прямокутник 15"/>
          <p:cNvSpPr/>
          <p:nvPr/>
        </p:nvSpPr>
        <p:spPr>
          <a:xfrm>
            <a:off x="5349349" y="4742598"/>
            <a:ext cx="2354489" cy="1463705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7" name="Групувати 16"/>
          <p:cNvGrpSpPr/>
          <p:nvPr/>
        </p:nvGrpSpPr>
        <p:grpSpPr>
          <a:xfrm>
            <a:off x="5583033" y="4964598"/>
            <a:ext cx="2354489" cy="1463705"/>
            <a:chOff x="2804207" y="4234735"/>
            <a:chExt cx="2103155" cy="1335503"/>
          </a:xfrm>
          <a:scene3d>
            <a:camera prst="orthographicFront"/>
            <a:lightRig rig="flat" dir="t"/>
          </a:scene3d>
        </p:grpSpPr>
        <p:sp>
          <p:nvSpPr>
            <p:cNvPr id="26" name="Округлений прямокутник 25"/>
            <p:cNvSpPr/>
            <p:nvPr/>
          </p:nvSpPr>
          <p:spPr>
            <a:xfrm>
              <a:off x="2804207" y="4234735"/>
              <a:ext cx="2103155" cy="1335503"/>
            </a:xfrm>
            <a:prstGeom prst="roundRect">
              <a:avLst>
                <a:gd name="adj" fmla="val 10000"/>
              </a:avLst>
            </a:prstGeom>
            <a:sp3d z="190500" extrusionH="12700" prstMaterial="plastic">
              <a:bevelT w="50800" h="50800"/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Округлений прямокутник 19"/>
            <p:cNvSpPr txBox="1"/>
            <p:nvPr/>
          </p:nvSpPr>
          <p:spPr>
            <a:xfrm>
              <a:off x="2843323" y="4273851"/>
              <a:ext cx="2024923" cy="1257271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3820" tIns="83820" rIns="83820" bIns="83820" spcCol="1270" anchor="ctr"/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200" b="1" dirty="0"/>
                <a:t>ст.152 КУпАП – </a:t>
              </a:r>
              <a:r>
                <a:rPr lang="en-US" sz="2200" dirty="0"/>
                <a:t>39</a:t>
              </a:r>
              <a:r>
                <a:rPr lang="uk-UA" sz="2200" dirty="0"/>
                <a:t> протоколи</a:t>
              </a:r>
              <a:endParaRPr lang="ru-RU" sz="2200" dirty="0"/>
            </a:p>
          </p:txBody>
        </p:sp>
      </p:grpSp>
      <p:sp>
        <p:nvSpPr>
          <p:cNvPr id="18" name="Округлений прямокутник 17"/>
          <p:cNvSpPr/>
          <p:nvPr/>
        </p:nvSpPr>
        <p:spPr>
          <a:xfrm>
            <a:off x="7919873" y="2795427"/>
            <a:ext cx="2354489" cy="1463705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9" name="Групувати 18"/>
          <p:cNvGrpSpPr/>
          <p:nvPr/>
        </p:nvGrpSpPr>
        <p:grpSpPr>
          <a:xfrm>
            <a:off x="8153557" y="3017426"/>
            <a:ext cx="2354489" cy="1463705"/>
            <a:chOff x="5374731" y="2287563"/>
            <a:chExt cx="2103155" cy="1335503"/>
          </a:xfrm>
          <a:scene3d>
            <a:camera prst="orthographicFront"/>
            <a:lightRig rig="flat" dir="t"/>
          </a:scene3d>
        </p:grpSpPr>
        <p:sp>
          <p:nvSpPr>
            <p:cNvPr id="24" name="Округлений прямокутник 23"/>
            <p:cNvSpPr/>
            <p:nvPr/>
          </p:nvSpPr>
          <p:spPr>
            <a:xfrm>
              <a:off x="5374731" y="2287563"/>
              <a:ext cx="2103155" cy="1335503"/>
            </a:xfrm>
            <a:prstGeom prst="roundRect">
              <a:avLst>
                <a:gd name="adj" fmla="val 10000"/>
              </a:avLst>
            </a:prstGeom>
            <a:sp3d z="190500" extrusionH="12700" prstMaterial="plastic">
              <a:bevelT w="50800" h="508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Округлений прямокутник 22"/>
            <p:cNvSpPr txBox="1"/>
            <p:nvPr/>
          </p:nvSpPr>
          <p:spPr>
            <a:xfrm>
              <a:off x="5413847" y="2326679"/>
              <a:ext cx="2024923" cy="1257271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3820" tIns="83820" rIns="83820" bIns="83820" spcCol="1270" anchor="ctr"/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200" dirty="0"/>
                <a:t>Залізничний ВП </a:t>
              </a:r>
              <a:r>
                <a:rPr lang="uk-UA" sz="2200" dirty="0" err="1"/>
                <a:t>ГУНП</a:t>
              </a:r>
              <a:r>
                <a:rPr lang="uk-UA" sz="2200" dirty="0"/>
                <a:t> у Л/о</a:t>
              </a:r>
              <a:endParaRPr lang="ru-RU" sz="2200" dirty="0"/>
            </a:p>
          </p:txBody>
        </p:sp>
      </p:grpSp>
      <p:sp>
        <p:nvSpPr>
          <p:cNvPr id="20" name="Округлений прямокутник 19"/>
          <p:cNvSpPr/>
          <p:nvPr/>
        </p:nvSpPr>
        <p:spPr>
          <a:xfrm>
            <a:off x="7919873" y="4742598"/>
            <a:ext cx="2354489" cy="1463705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1" name="Групувати 20"/>
          <p:cNvGrpSpPr/>
          <p:nvPr/>
        </p:nvGrpSpPr>
        <p:grpSpPr>
          <a:xfrm>
            <a:off x="8153557" y="4964598"/>
            <a:ext cx="2354489" cy="1463705"/>
            <a:chOff x="5374731" y="4234735"/>
            <a:chExt cx="2103155" cy="1335503"/>
          </a:xfrm>
          <a:scene3d>
            <a:camera prst="orthographicFront"/>
            <a:lightRig rig="flat" dir="t"/>
          </a:scene3d>
        </p:grpSpPr>
        <p:sp>
          <p:nvSpPr>
            <p:cNvPr id="22" name="Округлений прямокутник 21"/>
            <p:cNvSpPr/>
            <p:nvPr/>
          </p:nvSpPr>
          <p:spPr>
            <a:xfrm>
              <a:off x="5374731" y="4234735"/>
              <a:ext cx="2103155" cy="1335503"/>
            </a:xfrm>
            <a:prstGeom prst="roundRect">
              <a:avLst>
                <a:gd name="adj" fmla="val 10000"/>
              </a:avLst>
            </a:prstGeom>
            <a:sp3d z="190500" extrusionH="12700" prstMaterial="plastic">
              <a:bevelT w="50800" h="50800"/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Округлений прямокутник 25"/>
            <p:cNvSpPr txBox="1"/>
            <p:nvPr/>
          </p:nvSpPr>
          <p:spPr>
            <a:xfrm>
              <a:off x="5413847" y="4273851"/>
              <a:ext cx="2024923" cy="1257271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83820" tIns="83820" rIns="83820" bIns="83820" spcCol="1270" anchor="ctr"/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uk-UA" sz="2200" b="1" dirty="0"/>
                <a:t>ст.160 КУпАП – </a:t>
              </a:r>
              <a:r>
                <a:rPr lang="en-US" sz="2200" dirty="0"/>
                <a:t>24</a:t>
              </a:r>
              <a:r>
                <a:rPr lang="uk-UA" sz="2200" dirty="0"/>
                <a:t> протоколи</a:t>
              </a:r>
              <a:endParaRPr lang="ru-RU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1235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17" y="115889"/>
            <a:ext cx="11754983" cy="654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Прямокутник 3"/>
          <p:cNvSpPr>
            <a:spLocks noChangeArrowheads="1"/>
          </p:cNvSpPr>
          <p:nvPr/>
        </p:nvSpPr>
        <p:spPr bwMode="auto">
          <a:xfrm>
            <a:off x="2568576" y="115889"/>
            <a:ext cx="80994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 sz="2000" b="1" i="1">
                <a:cs typeface="Arial" panose="020B0604020202020204" pitchFamily="34" charset="0"/>
              </a:rPr>
              <a:t>Фото місць стихійної торгівлі у районі</a:t>
            </a:r>
            <a:r>
              <a:rPr lang="en-US" altLang="uk-UA" sz="2000" b="1" i="1">
                <a:cs typeface="Arial" panose="020B0604020202020204" pitchFamily="34" charset="0"/>
              </a:rPr>
              <a:t> (</a:t>
            </a:r>
            <a:r>
              <a:rPr lang="uk-UA" altLang="uk-UA" sz="2000" b="1" i="1">
                <a:cs typeface="Arial" panose="020B0604020202020204" pitchFamily="34" charset="0"/>
              </a:rPr>
              <a:t>проблемні ділянки)</a:t>
            </a:r>
            <a:endParaRPr lang="uk-UA" altLang="en-US" sz="2000"/>
          </a:p>
        </p:txBody>
      </p:sp>
      <p:sp>
        <p:nvSpPr>
          <p:cNvPr id="26628" name="Прямокутник 33"/>
          <p:cNvSpPr>
            <a:spLocks noChangeArrowheads="1"/>
          </p:cNvSpPr>
          <p:nvPr/>
        </p:nvSpPr>
        <p:spPr bwMode="auto">
          <a:xfrm>
            <a:off x="4633913" y="517525"/>
            <a:ext cx="3206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/>
              <a:t>вул. С. Петлюри, 2 до рейду</a:t>
            </a:r>
            <a:endParaRPr lang="en-US" altLang="uk-UA"/>
          </a:p>
        </p:txBody>
      </p:sp>
      <p:pic>
        <p:nvPicPr>
          <p:cNvPr id="26629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979324"/>
            <a:ext cx="3625849" cy="259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2" descr="C:\Users\Zadorozhna.Halyna\Desktop\DateStamper-0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594" y="922564"/>
            <a:ext cx="3203575" cy="243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9"/>
          <p:cNvSpPr>
            <a:spLocks/>
          </p:cNvSpPr>
          <p:nvPr/>
        </p:nvSpPr>
        <p:spPr bwMode="auto">
          <a:xfrm>
            <a:off x="7566026" y="4076701"/>
            <a:ext cx="22320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municipal_lviv_106"/>
              </a:rPr>
              <a:t>вул. С. Петлюри, 2</a:t>
            </a:r>
          </a:p>
          <a:p>
            <a:pPr algn="ctr"/>
            <a:r>
              <a:rPr lang="uk-UA" altLang="uk-UA">
                <a:latin typeface="municipal_lviv_106"/>
              </a:rPr>
              <a:t>після рейду</a:t>
            </a:r>
            <a:endParaRPr lang="en-US" altLang="uk-UA">
              <a:latin typeface="municipal_lviv_106"/>
            </a:endParaRPr>
          </a:p>
        </p:txBody>
      </p:sp>
      <p:pic>
        <p:nvPicPr>
          <p:cNvPr id="26632" name="Picture 13" descr="C:\Users\Zadorozhna.Halyna\Desktop\IMG-44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6" y="3749222"/>
            <a:ext cx="4444892" cy="252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1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3" y="94457"/>
            <a:ext cx="11710369" cy="646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9"/>
          <p:cNvSpPr>
            <a:spLocks/>
          </p:cNvSpPr>
          <p:nvPr/>
        </p:nvSpPr>
        <p:spPr bwMode="auto">
          <a:xfrm>
            <a:off x="3913753" y="177061"/>
            <a:ext cx="502126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 dirty="0">
                <a:latin typeface="municipal_lviv_106"/>
              </a:rPr>
              <a:t>вул. Городоцька -  Хотинська до рейду</a:t>
            </a:r>
            <a:endParaRPr lang="en-US" altLang="uk-UA" dirty="0">
              <a:latin typeface="municipal_lviv_106"/>
            </a:endParaRPr>
          </a:p>
        </p:txBody>
      </p:sp>
      <p:sp>
        <p:nvSpPr>
          <p:cNvPr id="28676" name="Rectangle 9"/>
          <p:cNvSpPr>
            <a:spLocks/>
          </p:cNvSpPr>
          <p:nvPr/>
        </p:nvSpPr>
        <p:spPr bwMode="auto">
          <a:xfrm>
            <a:off x="3756025" y="3344864"/>
            <a:ext cx="591185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>
                <a:latin typeface="municipal_lviv_106"/>
              </a:rPr>
              <a:t>вул. Городоцька -  Хотинська  після рейду</a:t>
            </a:r>
            <a:endParaRPr lang="en-US" altLang="uk-UA">
              <a:latin typeface="municipal_lviv_106"/>
            </a:endParaRPr>
          </a:p>
        </p:txBody>
      </p:sp>
      <p:pic>
        <p:nvPicPr>
          <p:cNvPr id="28677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7" y="582000"/>
            <a:ext cx="2668359" cy="277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384" y="633468"/>
            <a:ext cx="3957867" cy="2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9" descr="C:\Users\Zadorozhna.Halyna\Desktop\[jnbycmr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57" y="3655846"/>
            <a:ext cx="2847956" cy="254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0" descr="C:\Users\Zadorozhna.Halyna\Desktop\IMG-44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931" y="3680852"/>
            <a:ext cx="3957866" cy="256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91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4" y="71672"/>
            <a:ext cx="11832770" cy="661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9"/>
          <p:cNvSpPr>
            <a:spLocks/>
          </p:cNvSpPr>
          <p:nvPr/>
        </p:nvSpPr>
        <p:spPr bwMode="auto">
          <a:xfrm>
            <a:off x="3793900" y="138005"/>
            <a:ext cx="38163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 dirty="0">
                <a:latin typeface="municipal_lviv_106"/>
              </a:rPr>
              <a:t>вул. Городоцька до рейду</a:t>
            </a:r>
            <a:endParaRPr lang="en-US" altLang="uk-UA" dirty="0">
              <a:latin typeface="municipal_lviv_106"/>
            </a:endParaRPr>
          </a:p>
        </p:txBody>
      </p:sp>
      <p:sp>
        <p:nvSpPr>
          <p:cNvPr id="30724" name="Rectangle 9"/>
          <p:cNvSpPr>
            <a:spLocks/>
          </p:cNvSpPr>
          <p:nvPr/>
        </p:nvSpPr>
        <p:spPr bwMode="auto">
          <a:xfrm>
            <a:off x="7731125" y="3893118"/>
            <a:ext cx="2641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 sz="1600" dirty="0">
                <a:latin typeface="municipal_lviv_106"/>
              </a:rPr>
              <a:t>вул. Городоцька після рейду</a:t>
            </a:r>
            <a:endParaRPr lang="en-US" altLang="uk-UA" sz="1600" dirty="0">
              <a:latin typeface="municipal_lviv_106"/>
            </a:endParaRPr>
          </a:p>
        </p:txBody>
      </p:sp>
      <p:pic>
        <p:nvPicPr>
          <p:cNvPr id="30725" name="Picture 9" descr="C:\Users\Zadorozhna.Halyna\Desktop\DateStamper-02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737" y="619017"/>
            <a:ext cx="3430169" cy="242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0" descr="C:\Users\Zadorozhna.Halyna\Desktop\DateStamper-02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230" y="684041"/>
            <a:ext cx="3410457" cy="242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1" descr="C:\Users\Zadorozhna.Halyna\Desktop\DateStamper-02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9" y="3325704"/>
            <a:ext cx="4852761" cy="292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48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52" y="6959"/>
            <a:ext cx="12272052" cy="70419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50504" y="258750"/>
            <a:ext cx="10416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Освоєння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коштів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виконання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робіт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ремонту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житлового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фонду (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млн.грн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.),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всього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освоєно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18,05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млн.грн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906164"/>
              </p:ext>
            </p:extLst>
          </p:nvPr>
        </p:nvGraphicFramePr>
        <p:xfrm>
          <a:off x="2319130" y="1454297"/>
          <a:ext cx="7752522" cy="4999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7325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" y="77108"/>
            <a:ext cx="11832770" cy="668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1" y="776139"/>
            <a:ext cx="3171825" cy="248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1013506"/>
            <a:ext cx="365283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 вправо 13"/>
          <p:cNvSpPr/>
          <p:nvPr/>
        </p:nvSpPr>
        <p:spPr>
          <a:xfrm flipV="1">
            <a:off x="5617030" y="1840253"/>
            <a:ext cx="543944" cy="260690"/>
          </a:xfrm>
          <a:prstGeom prst="rightArrow">
            <a:avLst/>
          </a:prstGeom>
          <a:solidFill>
            <a:srgbClr val="2340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>
              <a:solidFill>
                <a:srgbClr val="FF0000"/>
              </a:solidFill>
            </a:endParaRPr>
          </a:p>
        </p:txBody>
      </p:sp>
      <p:pic>
        <p:nvPicPr>
          <p:cNvPr id="368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093" y="3341915"/>
            <a:ext cx="318293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3597955"/>
            <a:ext cx="3565525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право 13"/>
          <p:cNvSpPr/>
          <p:nvPr/>
        </p:nvSpPr>
        <p:spPr>
          <a:xfrm flipV="1">
            <a:off x="5906521" y="4365172"/>
            <a:ext cx="503238" cy="216127"/>
          </a:xfrm>
          <a:prstGeom prst="rightArrow">
            <a:avLst/>
          </a:prstGeom>
          <a:solidFill>
            <a:srgbClr val="2340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>
              <a:solidFill>
                <a:srgbClr val="FF0000"/>
              </a:solidFill>
            </a:endParaRPr>
          </a:p>
        </p:txBody>
      </p:sp>
      <p:sp>
        <p:nvSpPr>
          <p:cNvPr id="36873" name="Прямокутник 1"/>
          <p:cNvSpPr>
            <a:spLocks noChangeArrowheads="1"/>
          </p:cNvSpPr>
          <p:nvPr/>
        </p:nvSpPr>
        <p:spPr bwMode="auto">
          <a:xfrm>
            <a:off x="1480458" y="345252"/>
            <a:ext cx="1033054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uk-UA" sz="2200" b="1" dirty="0" smtClean="0"/>
              <a:t>Демонтаж </a:t>
            </a:r>
            <a:r>
              <a:rPr lang="uk-UA" altLang="uk-UA" sz="2200" b="1" dirty="0"/>
              <a:t>самовільно встановлених тимчасових споруд у 2020 році</a:t>
            </a:r>
          </a:p>
        </p:txBody>
      </p:sp>
    </p:spTree>
    <p:extLst>
      <p:ext uri="{BB962C8B-B14F-4D97-AF65-F5344CB8AC3E}">
        <p14:creationId xmlns:p14="http://schemas.microsoft.com/office/powerpoint/2010/main" val="367351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06" y="175760"/>
            <a:ext cx="11771766" cy="655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207" y="1873167"/>
            <a:ext cx="316865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3" descr="D:\309_Соц-економ розвитку\фото1\Широка, Роксоляни\ibhjr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93" y="355604"/>
            <a:ext cx="3879825" cy="279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 descr="D:\309_Соц-економ розвитку\фото1\Широка, Роксоляни\Широка,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93" y="3577576"/>
            <a:ext cx="3732496" cy="276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Прямокутник 1"/>
          <p:cNvSpPr>
            <a:spLocks noChangeArrowheads="1"/>
          </p:cNvSpPr>
          <p:nvPr/>
        </p:nvSpPr>
        <p:spPr bwMode="auto">
          <a:xfrm>
            <a:off x="6626224" y="357193"/>
            <a:ext cx="45098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altLang="uk-UA" sz="2000" dirty="0">
                <a:cs typeface="Arial" panose="020B0604020202020204" pitchFamily="34" charset="0"/>
              </a:rPr>
              <a:t>Демонтаж сходів вул.Широка,66 </a:t>
            </a:r>
            <a:r>
              <a:rPr lang="uk-UA" altLang="uk-UA" sz="2000" b="1" dirty="0">
                <a:cs typeface="Arial" panose="020B0604020202020204" pitchFamily="34" charset="0"/>
              </a:rPr>
              <a:t>маг. «Напої та тютюн»</a:t>
            </a:r>
            <a:endParaRPr lang="uk-UA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7319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2" y="0"/>
            <a:ext cx="11615055" cy="6475670"/>
          </a:xfrm>
          <a:prstGeom prst="rect">
            <a:avLst/>
          </a:prstGeom>
          <a:pattFill prst="pct50">
            <a:fgClr>
              <a:srgbClr val="F3F7F7"/>
            </a:fgClr>
            <a:bgClr>
              <a:schemeClr val="bg1"/>
            </a:bgClr>
          </a:pattFill>
          <a:ln>
            <a:noFill/>
          </a:ln>
          <a:extLst/>
        </p:spPr>
      </p:pic>
      <p:sp>
        <p:nvSpPr>
          <p:cNvPr id="40963" name="Прямокутник 1"/>
          <p:cNvSpPr>
            <a:spLocks noChangeArrowheads="1"/>
          </p:cNvSpPr>
          <p:nvPr/>
        </p:nvSpPr>
        <p:spPr bwMode="auto">
          <a:xfrm>
            <a:off x="1839686" y="446314"/>
            <a:ext cx="951411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 typeface="Wingdings 3" panose="05040102010807070707" pitchFamily="18" charset="2"/>
              <a:buNone/>
            </a:pPr>
            <a:r>
              <a:rPr lang="uk-UA" altLang="uk-UA" sz="2800" i="1" dirty="0">
                <a:cs typeface="Arial" panose="020B0604020202020204" pitchFamily="34" charset="0"/>
              </a:rPr>
              <a:t>	На виконання протоколу позапланового засідання міської комісії з питань техногенно-екологічної безпеки і надзвичайних ситуацій від 24.06.2020 №40, з метою моніторингу виконання рішень Штабу прийняття оперативних рішень в умовах загрози епідемії </a:t>
            </a:r>
            <a:r>
              <a:rPr lang="uk-UA" altLang="uk-UA" sz="2800" i="1" dirty="0" err="1">
                <a:cs typeface="Arial" panose="020B0604020202020204" pitchFamily="34" charset="0"/>
              </a:rPr>
              <a:t>коронавіру</a:t>
            </a:r>
            <a:r>
              <a:rPr lang="en-US" altLang="uk-UA" sz="2800" i="1" dirty="0">
                <a:cs typeface="Arial" panose="020B0604020202020204" pitchFamily="34" charset="0"/>
              </a:rPr>
              <a:t>c</a:t>
            </a:r>
            <a:r>
              <a:rPr lang="uk-UA" altLang="uk-UA" sz="2800" i="1" dirty="0" err="1">
                <a:cs typeface="Arial" panose="020B0604020202020204" pitchFamily="34" charset="0"/>
              </a:rPr>
              <a:t>ної</a:t>
            </a:r>
            <a:r>
              <a:rPr lang="uk-UA" altLang="uk-UA" sz="2800" i="1" dirty="0">
                <a:cs typeface="Arial" panose="020B0604020202020204" pitchFamily="34" charset="0"/>
              </a:rPr>
              <a:t> інфекції </a:t>
            </a:r>
            <a:r>
              <a:rPr lang="en-US" altLang="uk-UA" sz="2800" i="1" dirty="0" err="1">
                <a:cs typeface="Arial" panose="020B0604020202020204" pitchFamily="34" charset="0"/>
              </a:rPr>
              <a:t>Covid</a:t>
            </a:r>
            <a:r>
              <a:rPr lang="en-US" altLang="uk-UA" sz="2800" i="1" dirty="0">
                <a:cs typeface="Arial" panose="020B0604020202020204" pitchFamily="34" charset="0"/>
              </a:rPr>
              <a:t>-</a:t>
            </a:r>
            <a:r>
              <a:rPr lang="uk-UA" altLang="uk-UA" sz="2800" i="1" dirty="0">
                <a:cs typeface="Arial" panose="020B0604020202020204" pitchFamily="34" charset="0"/>
              </a:rPr>
              <a:t>19 у </a:t>
            </a:r>
            <a:r>
              <a:rPr lang="uk-UA" altLang="uk-UA" sz="2800" i="1" dirty="0" err="1">
                <a:cs typeface="Arial" panose="020B0604020202020204" pitchFamily="34" charset="0"/>
              </a:rPr>
              <a:t>м.Львові</a:t>
            </a:r>
            <a:r>
              <a:rPr lang="uk-UA" altLang="uk-UA" sz="2800" i="1" dirty="0">
                <a:cs typeface="Arial" panose="020B0604020202020204" pitchFamily="34" charset="0"/>
              </a:rPr>
              <a:t> та рішень міської комісії з питань ТЕБ і НС, головою районної адміністрації прийнято розпорядження щодо утворення мобільних груп, якими за період з 16.03.2020 до 31.12.2020 року </a:t>
            </a:r>
            <a:r>
              <a:rPr lang="uk-UA" altLang="uk-UA" sz="2800" b="1" i="1" dirty="0">
                <a:cs typeface="Arial" panose="020B0604020202020204" pitchFamily="34" charset="0"/>
              </a:rPr>
              <a:t>обстежено</a:t>
            </a:r>
            <a:r>
              <a:rPr lang="uk-UA" altLang="uk-UA" sz="2800" i="1" dirty="0">
                <a:cs typeface="Arial" panose="020B0604020202020204" pitchFamily="34" charset="0"/>
              </a:rPr>
              <a:t> </a:t>
            </a:r>
            <a:r>
              <a:rPr lang="ru-RU" altLang="uk-UA" sz="2800" b="1" i="1" dirty="0">
                <a:cs typeface="Arial" panose="020B0604020202020204" pitchFamily="34" charset="0"/>
              </a:rPr>
              <a:t>6845</a:t>
            </a:r>
            <a:r>
              <a:rPr lang="ru-RU" altLang="uk-UA" sz="2800" i="1" dirty="0">
                <a:cs typeface="Arial" panose="020B0604020202020204" pitchFamily="34" charset="0"/>
              </a:rPr>
              <a:t> </a:t>
            </a:r>
            <a:r>
              <a:rPr lang="ru-RU" altLang="uk-UA" sz="2800" i="1" dirty="0" err="1">
                <a:cs typeface="Arial" panose="020B0604020202020204" pitchFamily="34" charset="0"/>
              </a:rPr>
              <a:t>суб'єктів</a:t>
            </a:r>
            <a:r>
              <a:rPr lang="ru-RU" altLang="uk-UA" sz="2800" i="1" dirty="0">
                <a:cs typeface="Arial" panose="020B0604020202020204" pitchFamily="34" charset="0"/>
              </a:rPr>
              <a:t> </a:t>
            </a:r>
            <a:r>
              <a:rPr lang="ru-RU" altLang="uk-UA" sz="2800" i="1" dirty="0" err="1">
                <a:cs typeface="Arial" panose="020B0604020202020204" pitchFamily="34" charset="0"/>
              </a:rPr>
              <a:t>підприємницької</a:t>
            </a:r>
            <a:r>
              <a:rPr lang="ru-RU" altLang="uk-UA" sz="2800" i="1" dirty="0">
                <a:cs typeface="Arial" panose="020B0604020202020204" pitchFamily="34" charset="0"/>
              </a:rPr>
              <a:t> </a:t>
            </a:r>
            <a:r>
              <a:rPr lang="ru-RU" altLang="uk-UA" sz="2800" i="1" dirty="0" err="1">
                <a:cs typeface="Arial" panose="020B0604020202020204" pitchFamily="34" charset="0"/>
              </a:rPr>
              <a:t>діяльності</a:t>
            </a:r>
            <a:r>
              <a:rPr lang="ru-RU" altLang="uk-UA" sz="2800" i="1" dirty="0">
                <a:cs typeface="Arial" panose="020B0604020202020204" pitchFamily="34" charset="0"/>
              </a:rPr>
              <a:t> та </a:t>
            </a:r>
            <a:r>
              <a:rPr lang="ru-RU" altLang="uk-UA" sz="2800" i="1" dirty="0" err="1">
                <a:cs typeface="Arial" panose="020B0604020202020204" pitchFamily="34" charset="0"/>
              </a:rPr>
              <a:t>складено</a:t>
            </a:r>
            <a:r>
              <a:rPr lang="ru-RU" altLang="uk-UA" sz="2800" i="1" dirty="0">
                <a:cs typeface="Arial" panose="020B0604020202020204" pitchFamily="34" charset="0"/>
              </a:rPr>
              <a:t> </a:t>
            </a:r>
            <a:r>
              <a:rPr lang="ru-RU" altLang="uk-UA" sz="2800" b="1" i="1" dirty="0">
                <a:cs typeface="Arial" panose="020B0604020202020204" pitchFamily="34" charset="0"/>
              </a:rPr>
              <a:t>660 </a:t>
            </a:r>
            <a:r>
              <a:rPr lang="ru-RU" altLang="uk-UA" sz="2800" b="1" i="1" dirty="0" err="1">
                <a:cs typeface="Arial" panose="020B0604020202020204" pitchFamily="34" charset="0"/>
              </a:rPr>
              <a:t>приписів</a:t>
            </a:r>
            <a:r>
              <a:rPr lang="ru-RU" altLang="uk-UA" sz="2800" b="1" i="1" dirty="0">
                <a:cs typeface="Arial" panose="020B0604020202020204" pitchFamily="34" charset="0"/>
              </a:rPr>
              <a:t> і</a:t>
            </a:r>
            <a:r>
              <a:rPr lang="ru-RU" altLang="uk-UA" sz="2800" i="1" dirty="0">
                <a:cs typeface="Arial" panose="020B0604020202020204" pitchFamily="34" charset="0"/>
              </a:rPr>
              <a:t> </a:t>
            </a:r>
            <a:r>
              <a:rPr lang="ru-RU" altLang="uk-UA" sz="2800" b="1" i="1" dirty="0">
                <a:cs typeface="Arial" panose="020B0604020202020204" pitchFamily="34" charset="0"/>
              </a:rPr>
              <a:t>93 </a:t>
            </a:r>
            <a:r>
              <a:rPr lang="ru-RU" altLang="uk-UA" sz="2800" b="1" i="1" dirty="0" err="1">
                <a:cs typeface="Arial" panose="020B0604020202020204" pitchFamily="34" charset="0"/>
              </a:rPr>
              <a:t>протоколи</a:t>
            </a:r>
            <a:r>
              <a:rPr lang="ru-RU" altLang="uk-UA" sz="2800" b="1" i="1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948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0" y="0"/>
            <a:ext cx="12272052" cy="7041936"/>
          </a:xfrm>
          <a:prstGeom prst="rect">
            <a:avLst/>
          </a:prstGeom>
          <a:pattFill prst="pct5">
            <a:fgClr>
              <a:srgbClr val="F1F3AF"/>
            </a:fgClr>
            <a:bgClr>
              <a:srgbClr val="F3F7F7"/>
            </a:bgClr>
          </a:pattFill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 smtClean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3045" y="469029"/>
            <a:ext cx="1017293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 smtClean="0"/>
              <a:t>         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Протягом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звітного періоду працівниками юридичного відділу районної адміністрації прийнято участь у 561 судових засіданнях. В провадженні районних, апеляційних та господарських судів перебувало, як минулих років так і поданих у 2020 році - 142 справи, в яких адміністрація виступала позивачем - 66, відповідачем - 43, третьою особою та зацікавленою особою -33.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Прийнято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рішення загальною кількістю у 44 справах, в тому числі: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на користь районної адміністрації - прийнято 26 судових рішень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не на користь районної адміністрації - прийнято 7 рішень, на які подано 7 апеляційних скарг, з яких: 2 задоволено, в 1-ій відмовлено (касаційному оскарженню не підлягає), решта перебувають в провадженні.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6 рішень про встановлення факту приналежності документу в порядку окремого судового провадження.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районною адміністрацією подано 5 подань про призначення опікунів та піклувальників, які задоволені судом.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      У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2020 році подано 26 позовів - (23 про демонтаж самочинного будівництва, 2 про виселення, 1 про стягнення боргу).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 них у 18 справах прийняті рішення, з яких: 14 на користь районної адміністрації, у 3 відмовлено (подано апеляції, з яких 2 задоволено, 1 перебуває у провадженні) та 1 залишено без розгляду у зв’язку зі добровільним виконанням відповідачем вимог розпорядження, решта - перебувають в провадженні суду.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       Адміністративною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комісією при Залізничній районній адміністрації винесено 215 постанов та накладено стягнень на суму 171 751 грн.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47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1" y="101518"/>
            <a:ext cx="11619352" cy="66674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40834" y="674995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93235" y="6427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31164" y="359500"/>
            <a:ext cx="87596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065" algn="ctr">
              <a:spcAft>
                <a:spcPts val="0"/>
              </a:spcAft>
            </a:pPr>
            <a:r>
              <a:rPr lang="uk-UA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Діти, які перебувають на </a:t>
            </a:r>
            <a:r>
              <a:rPr lang="uk-UA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обліку у </a:t>
            </a:r>
            <a:r>
              <a:rPr lang="uk-UA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відділі "Служба у справах дітей" Залізничного району 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386164"/>
              </p:ext>
            </p:extLst>
          </p:nvPr>
        </p:nvGraphicFramePr>
        <p:xfrm>
          <a:off x="2239618" y="1247179"/>
          <a:ext cx="9342781" cy="44247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02086">
                  <a:extLst>
                    <a:ext uri="{9D8B030D-6E8A-4147-A177-3AD203B41FA5}">
                      <a16:colId xmlns:a16="http://schemas.microsoft.com/office/drawing/2014/main" val="3940826058"/>
                    </a:ext>
                  </a:extLst>
                </a:gridCol>
                <a:gridCol w="1072876">
                  <a:extLst>
                    <a:ext uri="{9D8B030D-6E8A-4147-A177-3AD203B41FA5}">
                      <a16:colId xmlns:a16="http://schemas.microsoft.com/office/drawing/2014/main" val="1243346084"/>
                    </a:ext>
                  </a:extLst>
                </a:gridCol>
                <a:gridCol w="966999">
                  <a:extLst>
                    <a:ext uri="{9D8B030D-6E8A-4147-A177-3AD203B41FA5}">
                      <a16:colId xmlns:a16="http://schemas.microsoft.com/office/drawing/2014/main" val="4143710157"/>
                    </a:ext>
                  </a:extLst>
                </a:gridCol>
                <a:gridCol w="1100410">
                  <a:extLst>
                    <a:ext uri="{9D8B030D-6E8A-4147-A177-3AD203B41FA5}">
                      <a16:colId xmlns:a16="http://schemas.microsoft.com/office/drawing/2014/main" val="1063765530"/>
                    </a:ext>
                  </a:extLst>
                </a:gridCol>
                <a:gridCol w="1100410">
                  <a:extLst>
                    <a:ext uri="{9D8B030D-6E8A-4147-A177-3AD203B41FA5}">
                      <a16:colId xmlns:a16="http://schemas.microsoft.com/office/drawing/2014/main" val="3350095047"/>
                    </a:ext>
                  </a:extLst>
                </a:gridCol>
              </a:tblGrid>
              <a:tr h="58673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Категорія дітей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FFF00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44954534"/>
                  </a:ext>
                </a:extLst>
              </a:tr>
              <a:tr h="7958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Діти-сироти та діти, позбавлені батьківського піклування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99446589"/>
                  </a:ext>
                </a:extLst>
              </a:tr>
              <a:tr h="510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Діти, які перебувають під опікою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57403420"/>
                  </a:ext>
                </a:extLst>
              </a:tr>
              <a:tr h="804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Діти, які перебувають у прийомних сім’ях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09292882"/>
                  </a:ext>
                </a:extLst>
              </a:tr>
              <a:tr h="9188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Діти, які перебувають у Дитячих будинках сімейного типу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9108889"/>
                  </a:ext>
                </a:extLst>
              </a:tr>
              <a:tr h="8088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Діти, які перебувають у складних життєвих обставинах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8214">
                          <a:srgbClr val="F0F6FB"/>
                        </a:gs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2799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23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89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7444" y="4757171"/>
            <a:ext cx="3956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/>
              <a:t>Дякуємо за увагу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413808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0" y="172744"/>
            <a:ext cx="11650462" cy="6685256"/>
          </a:xfrm>
          <a:prstGeom prst="rect">
            <a:avLst/>
          </a:prstGeom>
          <a:pattFill prst="pct50">
            <a:fgClr>
              <a:srgbClr val="E8F0F0"/>
            </a:fgClr>
            <a:bgClr>
              <a:schemeClr val="bg1"/>
            </a:bgClr>
          </a:pattFill>
        </p:spPr>
      </p:pic>
      <p:sp>
        <p:nvSpPr>
          <p:cNvPr id="4" name="Прямоугольник 3"/>
          <p:cNvSpPr/>
          <p:nvPr/>
        </p:nvSpPr>
        <p:spPr>
          <a:xfrm>
            <a:off x="1749760" y="740701"/>
            <a:ext cx="9712897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Georgia" panose="02040502050405020303" pitchFamily="18" charset="0"/>
              <a:buNone/>
            </a:pPr>
            <a:r>
              <a:rPr lang="uk-UA" altLang="uk-UA" sz="2800" dirty="0">
                <a:cs typeface="Arial" panose="020B0604020202020204" pitchFamily="34" charset="0"/>
              </a:rPr>
              <a:t>	</a:t>
            </a:r>
            <a:r>
              <a:rPr lang="uk-UA" altLang="uk-UA" sz="3000" dirty="0" smtClean="0">
                <a:cs typeface="Arial" panose="020B0604020202020204" pitchFamily="34" charset="0"/>
              </a:rPr>
              <a:t>Відповідно </a:t>
            </a:r>
            <a:r>
              <a:rPr lang="uk-UA" altLang="uk-UA" sz="3000" dirty="0">
                <a:cs typeface="Arial" panose="020B0604020202020204" pitchFamily="34" charset="0"/>
              </a:rPr>
              <a:t>до ухвали Львівської міської ради від 04.04.2019 № 4821 </a:t>
            </a:r>
            <a:r>
              <a:rPr lang="uk-UA" altLang="uk-UA" sz="3000" dirty="0" smtClean="0">
                <a:cs typeface="Arial" panose="020B0604020202020204" pitchFamily="34" charset="0"/>
              </a:rPr>
              <a:t>проведенням ремонтних робіт за </a:t>
            </a:r>
            <a:r>
              <a:rPr lang="uk-UA" altLang="uk-UA" sz="3000" dirty="0">
                <a:cs typeface="Arial" panose="020B0604020202020204" pitchFamily="34" charset="0"/>
              </a:rPr>
              <a:t>умови </a:t>
            </a:r>
            <a:r>
              <a:rPr lang="uk-UA" altLang="uk-UA" sz="3000" dirty="0" err="1">
                <a:cs typeface="Arial" panose="020B0604020202020204" pitchFamily="34" charset="0"/>
              </a:rPr>
              <a:t>співфінансування</a:t>
            </a:r>
            <a:r>
              <a:rPr lang="uk-UA" altLang="uk-UA" sz="3000" dirty="0">
                <a:cs typeface="Arial" panose="020B0604020202020204" pitchFamily="34" charset="0"/>
              </a:rPr>
              <a:t> </a:t>
            </a:r>
            <a:r>
              <a:rPr lang="uk-UA" altLang="uk-UA" sz="3000" dirty="0" smtClean="0">
                <a:cs typeface="Arial" panose="020B0604020202020204" pitchFamily="34" charset="0"/>
              </a:rPr>
              <a:t>у </a:t>
            </a:r>
            <a:r>
              <a:rPr lang="uk-UA" altLang="uk-UA" sz="3000" dirty="0">
                <a:cs typeface="Arial" panose="020B0604020202020204" pitchFamily="34" charset="0"/>
              </a:rPr>
              <a:t>2020 році скористались мешканці 8-ми житлових </a:t>
            </a:r>
            <a:r>
              <a:rPr lang="uk-UA" altLang="uk-UA" sz="3000" dirty="0" smtClean="0">
                <a:cs typeface="Arial" panose="020B0604020202020204" pitchFamily="34" charset="0"/>
              </a:rPr>
              <a:t>будинків за адресами: вул. Бортнянського, 35; вул. Гіацинтова, 4; вул. Головацького, 11; </a:t>
            </a:r>
            <a:r>
              <a:rPr lang="uk-UA" altLang="uk-UA" sz="3000" dirty="0" err="1" smtClean="0">
                <a:cs typeface="Arial" panose="020B0604020202020204" pitchFamily="34" charset="0"/>
              </a:rPr>
              <a:t>вул.Городоцька</a:t>
            </a:r>
            <a:r>
              <a:rPr lang="uk-UA" altLang="uk-UA" sz="3000" dirty="0" smtClean="0">
                <a:cs typeface="Arial" panose="020B0604020202020204" pitchFamily="34" charset="0"/>
              </a:rPr>
              <a:t>, 241а, б; </a:t>
            </a:r>
            <a:r>
              <a:rPr lang="uk-UA" altLang="uk-UA" sz="3000" dirty="0" err="1" smtClean="0">
                <a:cs typeface="Arial" panose="020B0604020202020204" pitchFamily="34" charset="0"/>
              </a:rPr>
              <a:t>вул.Каховська</a:t>
            </a:r>
            <a:r>
              <a:rPr lang="uk-UA" altLang="uk-UA" sz="3000" dirty="0" smtClean="0">
                <a:cs typeface="Arial" panose="020B0604020202020204" pitchFamily="34" charset="0"/>
              </a:rPr>
              <a:t>, 35; </a:t>
            </a:r>
            <a:r>
              <a:rPr lang="uk-UA" altLang="uk-UA" sz="3000" dirty="0" err="1" smtClean="0">
                <a:cs typeface="Arial" panose="020B0604020202020204" pitchFamily="34" charset="0"/>
              </a:rPr>
              <a:t>вул.М.Вовчка</a:t>
            </a:r>
            <a:r>
              <a:rPr lang="uk-UA" altLang="uk-UA" sz="3000" dirty="0" smtClean="0">
                <a:cs typeface="Arial" panose="020B0604020202020204" pitchFamily="34" charset="0"/>
              </a:rPr>
              <a:t>, 19, 24. </a:t>
            </a:r>
            <a:endParaRPr lang="uk-UA" altLang="uk-UA" sz="3000" dirty="0">
              <a:cs typeface="Arial" panose="020B0604020202020204" pitchFamily="34" charset="0"/>
            </a:endParaRPr>
          </a:p>
          <a:p>
            <a:pPr algn="just">
              <a:buFont typeface="Georgia" panose="02040502050405020303" pitchFamily="18" charset="0"/>
              <a:buNone/>
            </a:pPr>
            <a:r>
              <a:rPr lang="uk-UA" altLang="uk-UA" sz="3000" dirty="0" smtClean="0">
                <a:cs typeface="Arial" panose="020B0604020202020204" pitchFamily="34" charset="0"/>
              </a:rPr>
              <a:t>	Серед </a:t>
            </a:r>
            <a:r>
              <a:rPr lang="uk-UA" altLang="uk-UA" sz="3000" dirty="0">
                <a:cs typeface="Arial" panose="020B0604020202020204" pitchFamily="34" charset="0"/>
              </a:rPr>
              <a:t>виконаних </a:t>
            </a:r>
            <a:r>
              <a:rPr lang="uk-UA" altLang="uk-UA" sz="3000" dirty="0" smtClean="0">
                <a:cs typeface="Arial" panose="020B0604020202020204" pitchFamily="34" charset="0"/>
              </a:rPr>
              <a:t>робіт: </a:t>
            </a:r>
            <a:r>
              <a:rPr lang="uk-UA" altLang="uk-UA" sz="3000" dirty="0">
                <a:cs typeface="Arial" panose="020B0604020202020204" pitchFamily="34" charset="0"/>
              </a:rPr>
              <a:t>ремонт покрівель, парапетів, балконів загального користування, ремонт каналізаційних випусків житлових будинків</a:t>
            </a:r>
            <a:r>
              <a:rPr lang="uk-UA" altLang="uk-UA" sz="2800" dirty="0">
                <a:cs typeface="Arial" panose="020B0604020202020204" pitchFamily="34" charset="0"/>
              </a:rPr>
              <a:t>. </a:t>
            </a:r>
          </a:p>
          <a:p>
            <a:pPr indent="449580" algn="just">
              <a:spcAft>
                <a:spcPts val="0"/>
              </a:spcAft>
            </a:pPr>
            <a:endParaRPr lang="en-US" sz="2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71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34522"/>
            <a:ext cx="11648219" cy="68916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40835" y="490329"/>
            <a:ext cx="10045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solidFill>
                  <a:srgbClr val="C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	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62404" y="0"/>
            <a:ext cx="93825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Arial" panose="020B0604020202020204" pitchFamily="34" charset="0"/>
                <a:cs typeface="Arial" panose="020B0604020202020204" pitchFamily="34" charset="0"/>
              </a:rPr>
              <a:t>Виконання робіт з ремонту житлового фонду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кошти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міського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бюджету, тис. грн.</a:t>
            </a:r>
            <a:endParaRPr lang="en-US" sz="2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597757"/>
              </p:ext>
            </p:extLst>
          </p:nvPr>
        </p:nvGraphicFramePr>
        <p:xfrm>
          <a:off x="2190396" y="894183"/>
          <a:ext cx="8335144" cy="5610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9991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4034</TotalTime>
  <Words>2126</Words>
  <Application>Microsoft Office PowerPoint</Application>
  <PresentationFormat>Широкоэкранный</PresentationFormat>
  <Paragraphs>485</Paragraphs>
  <Slides>75</Slides>
  <Notes>70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75</vt:i4>
      </vt:variant>
    </vt:vector>
  </HeadingPairs>
  <TitlesOfParts>
    <vt:vector size="89" baseType="lpstr">
      <vt:lpstr>Arial</vt:lpstr>
      <vt:lpstr>Arial Cyr</vt:lpstr>
      <vt:lpstr>Calibri</vt:lpstr>
      <vt:lpstr>Calibri Light</vt:lpstr>
      <vt:lpstr>Franklin Gothic Demi</vt:lpstr>
      <vt:lpstr>Georgia</vt:lpstr>
      <vt:lpstr>municipal_lviv_106</vt:lpstr>
      <vt:lpstr>Times New Roman</vt:lpstr>
      <vt:lpstr>Times New Roman CYR</vt:lpstr>
      <vt:lpstr>Verdana</vt:lpstr>
      <vt:lpstr>Wingdings 3</vt:lpstr>
      <vt:lpstr>Тема Office</vt:lpstr>
      <vt:lpstr>Диаграмма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Виконання ремонтних  робіт ЛКП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вул. Суботівська</vt:lpstr>
      <vt:lpstr>Презентация PowerPoint</vt:lpstr>
      <vt:lpstr>Презентация PowerPoint</vt:lpstr>
      <vt:lpstr>Презентация PowerPoint</vt:lpstr>
      <vt:lpstr>Презентация PowerPoint</vt:lpstr>
      <vt:lpstr>Найуспішніші підприємства району: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Користувач Windows</dc:creator>
  <cp:lastModifiedBy>usenc</cp:lastModifiedBy>
  <cp:revision>291</cp:revision>
  <cp:lastPrinted>2019-08-13T06:57:34Z</cp:lastPrinted>
  <dcterms:created xsi:type="dcterms:W3CDTF">2019-02-12T10:24:29Z</dcterms:created>
  <dcterms:modified xsi:type="dcterms:W3CDTF">2021-03-11T11:34:23Z</dcterms:modified>
</cp:coreProperties>
</file>