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4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70" r:id="rId2"/>
    <p:sldId id="269" r:id="rId3"/>
    <p:sldId id="448" r:id="rId4"/>
    <p:sldId id="688" r:id="rId5"/>
    <p:sldId id="704" r:id="rId6"/>
    <p:sldId id="268" r:id="rId7"/>
    <p:sldId id="724" r:id="rId8"/>
    <p:sldId id="503" r:id="rId9"/>
    <p:sldId id="710" r:id="rId10"/>
    <p:sldId id="712" r:id="rId11"/>
    <p:sldId id="706" r:id="rId12"/>
    <p:sldId id="709" r:id="rId13"/>
    <p:sldId id="714" r:id="rId14"/>
    <p:sldId id="708" r:id="rId15"/>
    <p:sldId id="696" r:id="rId16"/>
    <p:sldId id="715" r:id="rId17"/>
    <p:sldId id="725" r:id="rId18"/>
    <p:sldId id="713" r:id="rId19"/>
    <p:sldId id="260" r:id="rId20"/>
    <p:sldId id="689" r:id="rId21"/>
    <p:sldId id="707" r:id="rId22"/>
    <p:sldId id="716" r:id="rId23"/>
    <p:sldId id="690" r:id="rId24"/>
    <p:sldId id="717" r:id="rId25"/>
    <p:sldId id="686" r:id="rId26"/>
    <p:sldId id="703" r:id="rId27"/>
    <p:sldId id="691" r:id="rId28"/>
    <p:sldId id="698" r:id="rId29"/>
    <p:sldId id="722" r:id="rId30"/>
    <p:sldId id="720" r:id="rId31"/>
    <p:sldId id="721" r:id="rId32"/>
    <p:sldId id="718" r:id="rId33"/>
    <p:sldId id="719" r:id="rId34"/>
    <p:sldId id="723" r:id="rId35"/>
    <p:sldId id="273" r:id="rId3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C00"/>
    <a:srgbClr val="103551"/>
    <a:srgbClr val="0B6DAE"/>
    <a:srgbClr val="005D9B"/>
    <a:srgbClr val="0E4270"/>
    <a:srgbClr val="054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Кількість дітей охоплених дошкільною освітою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endParaRPr lang="uk-UA" sz="2000" b="1" dirty="0" smtClean="0">
              <a:solidFill>
                <a:srgbClr val="002060"/>
              </a:solidFill>
            </a:endParaRPr>
          </a:p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 smtClean="0">
                <a:solidFill>
                  <a:srgbClr val="002060"/>
                </a:solidFill>
              </a:rPr>
              <a:t>(</a:t>
            </a:r>
            <a:r>
              <a:rPr lang="uk-UA" sz="2000" b="1" dirty="0">
                <a:solidFill>
                  <a:srgbClr val="002060"/>
                </a:solidFill>
              </a:rPr>
              <a:t>разом</a:t>
            </a:r>
            <a:r>
              <a:rPr lang="uk-UA" sz="2000" b="1" baseline="0" dirty="0">
                <a:solidFill>
                  <a:srgbClr val="002060"/>
                </a:solidFill>
              </a:rPr>
              <a:t> із приватними ЗДО)</a:t>
            </a:r>
            <a:endParaRPr lang="uk-UA" sz="2000" b="1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28046919958514932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ECC00"/>
            </a:solidFill>
            <a:ln w="12700" cap="flat" cmpd="sng" algn="ctr">
              <a:noFill/>
              <a:prstDash val="solid"/>
              <a:miter lim="800000"/>
            </a:ln>
            <a:effectLst/>
            <a:sp3d>
              <a:contourClr>
                <a:schemeClr val="accent5">
                  <a:shade val="50000"/>
                </a:schemeClr>
              </a:contourClr>
            </a:sp3d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AA83-4385-9290-78776583AA5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AA83-4385-9290-78776583AA5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AA83-4385-9290-78776583AA5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A83-4385-9290-78776583AA5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AA83-4385-9290-78776583AA5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44000" rIns="38100" bIns="18000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AA83-4385-9290-78776583AA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44000" rIns="38100" bIns="18000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Аркуш1!$A$2:$A$8</c:f>
              <c:numCache>
                <c:formatCode>General</c:formatCode>
                <c:ptCount val="7"/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Аркуш1!$B$2:$B$8</c:f>
              <c:numCache>
                <c:formatCode>General</c:formatCode>
                <c:ptCount val="7"/>
                <c:pt idx="1">
                  <c:v>25590</c:v>
                </c:pt>
                <c:pt idx="2">
                  <c:v>26077</c:v>
                </c:pt>
                <c:pt idx="3">
                  <c:v>26314</c:v>
                </c:pt>
                <c:pt idx="4">
                  <c:v>27622</c:v>
                </c:pt>
                <c:pt idx="5">
                  <c:v>28402</c:v>
                </c:pt>
                <c:pt idx="6">
                  <c:v>27732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A83-4385-9290-78776583AA5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70264520"/>
        <c:axId val="470263208"/>
        <c:axId val="0"/>
      </c:bar3DChart>
      <c:catAx>
        <c:axId val="470264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0263208"/>
        <c:crosses val="autoZero"/>
        <c:auto val="1"/>
        <c:lblAlgn val="ctr"/>
        <c:lblOffset val="100"/>
        <c:noMultiLvlLbl val="0"/>
      </c:catAx>
      <c:valAx>
        <c:axId val="470263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0264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uk-UA" sz="2200" b="1" dirty="0"/>
              <a:t>К-сть груп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FECC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A43-436C-B673-85697BFFC644}"/>
              </c:ext>
            </c:extLst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DA43-436C-B673-85697BFFC6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позашкілля</c:v>
                </c:pt>
                <c:pt idx="1">
                  <c:v>школи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1193</c:v>
                </c:pt>
                <c:pt idx="1">
                  <c:v>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43-436C-B673-85697BFFC64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2060"/>
          </a:solidFill>
        </a:defRPr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  <a:effectLst/>
              </a:rPr>
              <a:t>Кількість дітей з особливими освітніми потребами охоплених </a:t>
            </a:r>
            <a:r>
              <a:rPr lang="uk-UA" sz="2000" b="1" dirty="0" smtClean="0">
                <a:solidFill>
                  <a:srgbClr val="002060"/>
                </a:solidFill>
                <a:effectLst/>
              </a:rPr>
              <a:t>навчанням</a:t>
            </a:r>
            <a:endParaRPr lang="uk-UA" sz="2000" dirty="0">
              <a:solidFill>
                <a:srgbClr val="002060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905259931165928E-2"/>
          <c:y val="0.44175751842617067"/>
          <c:w val="0.94673690126195797"/>
          <c:h val="0.4620691297766341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к-сть дітей охоплених загальною середньою освітою</c:v>
                </c:pt>
              </c:strCache>
            </c:strRef>
          </c:tx>
          <c:spPr>
            <a:solidFill>
              <a:srgbClr val="005E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38100" tIns="108000" rIns="1080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1">
                  <c:v>93</c:v>
                </c:pt>
                <c:pt idx="2">
                  <c:v>150</c:v>
                </c:pt>
                <c:pt idx="3">
                  <c:v>213</c:v>
                </c:pt>
                <c:pt idx="4">
                  <c:v>279</c:v>
                </c:pt>
                <c:pt idx="5">
                  <c:v>363</c:v>
                </c:pt>
                <c:pt idx="6">
                  <c:v>647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E7-4860-8C39-0EFB67763E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к-сть дітей охоплених дошкільною освітою</c:v>
                </c:pt>
              </c:strCache>
            </c:strRef>
          </c:tx>
          <c:spPr>
            <a:solidFill>
              <a:srgbClr val="FFC100"/>
            </a:solidFill>
            <a:ln>
              <a:noFill/>
            </a:ln>
            <a:effectLst/>
            <a:sp3d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324000" tIns="108000" rIns="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0-9BB2-4115-BECB-34949C54D8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180000" tIns="108000" rIns="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41</c:v>
                </c:pt>
                <c:pt idx="2">
                  <c:v>65</c:v>
                </c:pt>
                <c:pt idx="3">
                  <c:v>284</c:v>
                </c:pt>
                <c:pt idx="4">
                  <c:v>323</c:v>
                </c:pt>
                <c:pt idx="5">
                  <c:v>350</c:v>
                </c:pt>
                <c:pt idx="6">
                  <c:v>546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E7-4860-8C39-0EFB67763E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1251808"/>
        <c:axId val="561250824"/>
        <c:axId val="0"/>
      </c:bar3DChart>
      <c:catAx>
        <c:axId val="56125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61250824"/>
        <c:crosses val="autoZero"/>
        <c:auto val="1"/>
        <c:lblAlgn val="ctr"/>
        <c:lblOffset val="100"/>
        <c:noMultiLvlLbl val="0"/>
      </c:catAx>
      <c:valAx>
        <c:axId val="561250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125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0429635328875805"/>
          <c:y val="0.27878923771131514"/>
          <c:w val="0.83982829227524936"/>
          <c:h val="0.120192811989064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750182676568503E-2"/>
          <c:y val="4.4062659183058746E-2"/>
          <c:w val="0.95642276777811486"/>
          <c:h val="0.658976465745777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кошти міського бюджету, млн грн</c:v>
                </c:pt>
              </c:strCache>
            </c:strRef>
          </c:tx>
          <c:spPr>
            <a:solidFill>
              <a:srgbClr val="0B6DAE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tIns="108000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700</c:v>
                </c:pt>
                <c:pt idx="1">
                  <c:v>905</c:v>
                </c:pt>
                <c:pt idx="2">
                  <c:v>1205</c:v>
                </c:pt>
                <c:pt idx="3">
                  <c:v>1385</c:v>
                </c:pt>
                <c:pt idx="4">
                  <c:v>1662</c:v>
                </c:pt>
                <c:pt idx="5">
                  <c:v>2321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CC-4D47-AAF7-3E893D9C17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кошти субвенції з державного та обласного бюджету, млн грн</c:v>
                </c:pt>
              </c:strCache>
            </c:strRef>
          </c:tx>
          <c:spPr>
            <a:solidFill>
              <a:srgbClr val="FE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96000" tIns="72000" rIns="36000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554</c:v>
                </c:pt>
                <c:pt idx="1">
                  <c:v>737</c:v>
                </c:pt>
                <c:pt idx="2">
                  <c:v>755</c:v>
                </c:pt>
                <c:pt idx="3">
                  <c:v>945</c:v>
                </c:pt>
                <c:pt idx="4">
                  <c:v>1102</c:v>
                </c:pt>
                <c:pt idx="5">
                  <c:v>1493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CC-4D47-AAF7-3E893D9C17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378057112"/>
        <c:axId val="378056456"/>
        <c:axId val="0"/>
      </c:bar3DChart>
      <c:catAx>
        <c:axId val="378057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78056456"/>
        <c:crosses val="autoZero"/>
        <c:auto val="1"/>
        <c:lblAlgn val="ctr"/>
        <c:lblOffset val="100"/>
        <c:noMultiLvlLbl val="0"/>
      </c:catAx>
      <c:valAx>
        <c:axId val="3780564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8057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2060"/>
          </a:solidFill>
        </a:defRPr>
      </a:pPr>
      <a:endParaRPr lang="uk-UA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кошти субвенції</c:v>
                </c:pt>
              </c:strCache>
            </c:strRef>
          </c:tx>
          <c:spPr>
            <a:solidFill>
              <a:srgbClr val="FE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13.4</c:v>
                </c:pt>
                <c:pt idx="1">
                  <c:v>11.5</c:v>
                </c:pt>
                <c:pt idx="2">
                  <c:v>12.5</c:v>
                </c:pt>
                <c:pt idx="3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63-4435-B6F3-7AE3D11F07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кошти міського бюджету</c:v>
                </c:pt>
              </c:strCache>
            </c:strRef>
          </c:tx>
          <c:spPr>
            <a:solidFill>
              <a:srgbClr val="0B6DAE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8.5</c:v>
                </c:pt>
                <c:pt idx="1">
                  <c:v>6.9</c:v>
                </c:pt>
                <c:pt idx="2">
                  <c:v>7.5</c:v>
                </c:pt>
                <c:pt idx="3">
                  <c:v>10.199999999999999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63-4435-B6F3-7AE3D11F07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584578320"/>
        <c:axId val="584578648"/>
        <c:axId val="0"/>
      </c:bar3DChart>
      <c:catAx>
        <c:axId val="58457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84578648"/>
        <c:crosses val="autoZero"/>
        <c:auto val="1"/>
        <c:lblAlgn val="ctr"/>
        <c:lblOffset val="100"/>
        <c:noMultiLvlLbl val="0"/>
      </c:catAx>
      <c:valAx>
        <c:axId val="58457864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84578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2060"/>
          </a:solidFill>
        </a:defRPr>
      </a:pPr>
      <a:endParaRPr lang="uk-UA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1039661576752007"/>
          <c:y val="0.11944101046814713"/>
          <c:w val="0.58960330030662988"/>
          <c:h val="0.730622401922902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Сума, млн</c:v>
                </c:pt>
              </c:strCache>
            </c:strRef>
          </c:tx>
          <c:explosion val="43"/>
          <c:dPt>
            <c:idx val="0"/>
            <c:bubble3D val="0"/>
            <c:explosion val="0"/>
            <c:spPr>
              <a:solidFill>
                <a:srgbClr val="005D9B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C47-43F2-B20B-3BE11AD25935}"/>
              </c:ext>
            </c:extLst>
          </c:dPt>
          <c:dPt>
            <c:idx val="1"/>
            <c:bubble3D val="0"/>
            <c:explosion val="0"/>
            <c:spPr>
              <a:solidFill>
                <a:srgbClr val="FECC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C47-43F2-B20B-3BE11AD25935}"/>
              </c:ext>
            </c:extLst>
          </c:dPt>
          <c:dPt>
            <c:idx val="2"/>
            <c:bubble3D val="0"/>
            <c:spPr>
              <a:solidFill>
                <a:srgbClr val="10355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C47-43F2-B20B-3BE11AD25935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>
                <a:solidFill>
                  <a:srgbClr val="0E4270"/>
                </a:solidFill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  <a:contourClr>
                  <a:srgbClr val="0E427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C47-43F2-B20B-3BE11AD25935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DC47-43F2-B20B-3BE11AD25935}"/>
              </c:ext>
            </c:extLst>
          </c:dPt>
          <c:dPt>
            <c:idx val="5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A-C30C-40AD-BB7C-E693E7AB6201}"/>
              </c:ext>
            </c:extLst>
          </c:dPt>
          <c:dLbls>
            <c:dLbl>
              <c:idx val="0"/>
              <c:layout>
                <c:manualLayout>
                  <c:x val="-1.699644680580556E-2"/>
                  <c:y val="-6.796874581885180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A208823-6A47-442F-AA48-F6CEB3AFBD75}" type="PERCENTAGE">
                      <a:rPr lang="en-US" sz="1400" baseline="0" smtClean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C47-43F2-B20B-3BE11AD25935}"/>
                </c:ext>
              </c:extLst>
            </c:dLbl>
            <c:dLbl>
              <c:idx val="1"/>
              <c:layout>
                <c:manualLayout>
                  <c:x val="2.4343587903693802E-18"/>
                  <c:y val="5.39062466839169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aseline="0">
                        <a:solidFill>
                          <a:srgbClr val="002060"/>
                        </a:solidFill>
                      </a:rPr>
                      <a:t> </a:t>
                    </a:r>
                    <a:fld id="{ED55315D-80BC-4629-8C0C-011254625012}" type="PERCENTAGE">
                      <a:rPr lang="en-US" sz="1400" baseline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en-US" sz="1400" baseline="0">
                      <a:solidFill>
                        <a:srgbClr val="00206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C47-43F2-B20B-3BE11AD25935}"/>
                </c:ext>
              </c:extLst>
            </c:dLbl>
            <c:dLbl>
              <c:idx val="2"/>
              <c:layout>
                <c:manualLayout>
                  <c:x val="-2.5494670208708416E-2"/>
                  <c:y val="-5.859374639556186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5953C9D-0E61-43ED-BB74-F5CB3244026C}" type="PERCENTAGE">
                      <a:rPr lang="en-US" sz="1400" baseline="0" smtClean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C47-43F2-B20B-3BE11AD25935}"/>
                </c:ext>
              </c:extLst>
            </c:dLbl>
            <c:dLbl>
              <c:idx val="3"/>
              <c:layout>
                <c:manualLayout>
                  <c:x val="-4.2491117014513899E-3"/>
                  <c:y val="-6.56249959630293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E62A163-5ED8-41CA-B2E6-2D452ADD4858}" type="PERCENTAGE">
                      <a:rPr lang="en-US" sz="1400" baseline="0" smtClean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uk-UA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C47-43F2-B20B-3BE11AD25935}"/>
                </c:ext>
              </c:extLst>
            </c:dLbl>
            <c:dLbl>
              <c:idx val="4"/>
              <c:layout>
                <c:manualLayout>
                  <c:x val="1.9548052649285921E-3"/>
                  <c:y val="-2.34375719117325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aseline="0">
                        <a:solidFill>
                          <a:srgbClr val="002060"/>
                        </a:solidFill>
                      </a:rPr>
                      <a:t> </a:t>
                    </a:r>
                    <a:fld id="{916CC39A-4293-4AF4-9080-AA5D2277406D}" type="PERCENTAGE">
                      <a:rPr lang="en-US" sz="1400" baseline="0">
                        <a:solidFill>
                          <a:srgbClr val="002060"/>
                        </a:solidFill>
                      </a:rPr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en-US" sz="1400" baseline="0">
                      <a:solidFill>
                        <a:srgbClr val="00206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C47-43F2-B20B-3BE11AD25935}"/>
                </c:ext>
              </c:extLst>
            </c:dLbl>
            <c:dLbl>
              <c:idx val="5"/>
              <c:layout>
                <c:manualLayout>
                  <c:x val="4.2645412461728262E-3"/>
                  <c:y val="1.01651923802678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 dirty="0" smtClean="0"/>
                      <a:t> </a:t>
                    </a:r>
                    <a:fld id="{62484A85-9A7E-4A5C-8B2D-F335AEE74B89}" type="PERCENTAGE">
                      <a:rPr lang="en-US" baseline="0"/>
                      <a:pPr>
                        <a:defRPr sz="1400">
                          <a:solidFill>
                            <a:srgbClr val="002060"/>
                          </a:solidFill>
                        </a:defRPr>
                      </a:pPr>
                      <a:t>[ВІДСОТОК]</a:t>
                    </a:fld>
                    <a:endParaRPr lang="en-US" baseline="0" dirty="0" smtClean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C30C-40AD-BB7C-E693E7AB62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Заклади дошкільної освіти</c:v>
                </c:pt>
                <c:pt idx="1">
                  <c:v>Заклади загальної середньої освіти</c:v>
                </c:pt>
                <c:pt idx="2">
                  <c:v>Позашкільні навчальні заклади</c:v>
                </c:pt>
                <c:pt idx="3">
                  <c:v>Приватні заклади загальної середньої освіти</c:v>
                </c:pt>
                <c:pt idx="4">
                  <c:v>Інклюзивно-ресурсні центри</c:v>
                </c:pt>
                <c:pt idx="5">
                  <c:v>Інші заклади</c:v>
                </c:pt>
              </c:strCache>
            </c:strRef>
          </c:cat>
          <c:val>
            <c:numRef>
              <c:f>Лист1!$B$2:$B$7</c:f>
              <c:numCache>
                <c:formatCode>#,##0.00</c:formatCode>
                <c:ptCount val="6"/>
                <c:pt idx="0">
                  <c:v>27</c:v>
                </c:pt>
                <c:pt idx="1">
                  <c:v>65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C47-43F2-B20B-3BE11AD259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.21027999567501643"/>
          <c:y val="0.59926670543313521"/>
          <c:w val="0.77796833897125839"/>
          <c:h val="0.378188348338157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9145753922953386E-3"/>
                  <c:y val="-1.26437647489847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36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47DD-497A-9EA1-8A430CC4DBF2}"/>
                </c:ext>
              </c:extLst>
            </c:dLbl>
            <c:dLbl>
              <c:idx val="1"/>
              <c:layout>
                <c:manualLayout>
                  <c:x val="9.8291507845906321E-3"/>
                  <c:y val="-8.429176499323176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36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47DD-497A-9EA1-8A430CC4DBF2}"/>
                </c:ext>
              </c:extLst>
            </c:dLbl>
            <c:dLbl>
              <c:idx val="2"/>
              <c:layout>
                <c:manualLayout>
                  <c:x val="9.8291507845906772E-3"/>
                  <c:y val="-1.26437647489848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36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47DD-497A-9EA1-8A430CC4DBF2}"/>
                </c:ext>
              </c:extLst>
            </c:dLbl>
            <c:dLbl>
              <c:idx val="3"/>
              <c:layout>
                <c:manualLayout>
                  <c:x val="8.4635327601160388E-17"/>
                  <c:y val="-3.3789766164766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DD-497A-9EA1-8A430CC4DBF2}"/>
                </c:ext>
              </c:extLst>
            </c:dLbl>
            <c:dLbl>
              <c:idx val="4"/>
              <c:layout>
                <c:manualLayout>
                  <c:x val="1.1541314361230053E-2"/>
                  <c:y val="-4.5053021553022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7DD-497A-9EA1-8A430CC4DB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36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139</c:v>
                </c:pt>
                <c:pt idx="1">
                  <c:v>124</c:v>
                </c:pt>
                <c:pt idx="2">
                  <c:v>159</c:v>
                </c:pt>
                <c:pt idx="3">
                  <c:v>277</c:v>
                </c:pt>
                <c:pt idx="4">
                  <c:v>252</c:v>
                </c:pt>
                <c:pt idx="5">
                  <c:v>310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E7-4FCF-B0A5-FE02C18F60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89899343"/>
        <c:axId val="288076271"/>
        <c:axId val="0"/>
      </c:bar3DChart>
      <c:catAx>
        <c:axId val="2898993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88076271"/>
        <c:crosses val="autoZero"/>
        <c:auto val="1"/>
        <c:lblAlgn val="ctr"/>
        <c:lblOffset val="100"/>
        <c:noMultiLvlLbl val="0"/>
      </c:catAx>
      <c:valAx>
        <c:axId val="288076271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9899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Громадський</a:t>
            </a:r>
            <a:r>
              <a:rPr lang="uk-UA" sz="2000" b="1" baseline="0" dirty="0">
                <a:solidFill>
                  <a:srgbClr val="002060"/>
                </a:solidFill>
              </a:rPr>
              <a:t> бюджет</a:t>
            </a:r>
            <a:endParaRPr lang="uk-UA" sz="2000" b="1" dirty="0">
              <a:solidFill>
                <a:srgbClr val="00206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32528036450663278"/>
          <c:w val="0.95219370003993553"/>
          <c:h val="0.5106475877509224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К-сть учасників</c:v>
                </c:pt>
              </c:strCache>
            </c:strRef>
          </c:tx>
          <c:spPr>
            <a:solidFill>
              <a:srgbClr val="005D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50</c:v>
                </c:pt>
                <c:pt idx="1">
                  <c:v>77</c:v>
                </c:pt>
                <c:pt idx="2">
                  <c:v>101</c:v>
                </c:pt>
                <c:pt idx="3">
                  <c:v>98</c:v>
                </c:pt>
                <c:pt idx="4">
                  <c:v>79</c:v>
                </c:pt>
                <c:pt idx="5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AD-4D3A-AD58-4F2BFC9D031B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К-сть переможців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252000" tIns="72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Аркуш1!$C$2:$C$7</c:f>
              <c:numCache>
                <c:formatCode>General</c:formatCode>
                <c:ptCount val="6"/>
                <c:pt idx="0">
                  <c:v>28</c:v>
                </c:pt>
                <c:pt idx="1">
                  <c:v>30</c:v>
                </c:pt>
                <c:pt idx="2">
                  <c:v>26</c:v>
                </c:pt>
                <c:pt idx="3">
                  <c:v>23</c:v>
                </c:pt>
                <c:pt idx="4">
                  <c:v>39</c:v>
                </c:pt>
                <c:pt idx="5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AD-4D3A-AD58-4F2BFC9D031B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Сума, млн грн</c:v>
                </c:pt>
              </c:strCache>
            </c:strRef>
          </c:tx>
          <c:spPr>
            <a:solidFill>
              <a:srgbClr val="10355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432000" tIns="19050" rIns="360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Аркуш1!$D$2:$D$7</c:f>
              <c:numCache>
                <c:formatCode>General</c:formatCode>
                <c:ptCount val="6"/>
                <c:pt idx="0">
                  <c:v>8.1999999999999993</c:v>
                </c:pt>
                <c:pt idx="1">
                  <c:v>19.2</c:v>
                </c:pt>
                <c:pt idx="2">
                  <c:v>16.399999999999999</c:v>
                </c:pt>
                <c:pt idx="3">
                  <c:v>17.7</c:v>
                </c:pt>
                <c:pt idx="4">
                  <c:v>32.799999999999997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AD-4D3A-AD58-4F2BFC9D03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99137416"/>
        <c:axId val="499135448"/>
        <c:axId val="0"/>
      </c:bar3DChart>
      <c:catAx>
        <c:axId val="499137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99135448"/>
        <c:crosses val="autoZero"/>
        <c:auto val="1"/>
        <c:lblAlgn val="ctr"/>
        <c:lblOffset val="100"/>
        <c:noMultiLvlLbl val="0"/>
      </c:catAx>
      <c:valAx>
        <c:axId val="499135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137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</a:rPr>
              <a:t>Конкурс</a:t>
            </a:r>
            <a:r>
              <a:rPr lang="uk-UA" sz="2000" b="1" baseline="0" dirty="0">
                <a:solidFill>
                  <a:srgbClr val="002060"/>
                </a:solidFill>
              </a:rPr>
              <a:t> </a:t>
            </a:r>
            <a:r>
              <a:rPr lang="uk-UA" sz="2000" b="1" baseline="0" dirty="0" err="1" smtClean="0">
                <a:solidFill>
                  <a:srgbClr val="002060"/>
                </a:solidFill>
              </a:rPr>
              <a:t>мікропроєктів</a:t>
            </a:r>
            <a:endParaRPr lang="uk-UA" sz="2000" b="1" dirty="0">
              <a:solidFill>
                <a:srgbClr val="00206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К-сть переможців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1440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Аркуш1!$B$2:$B$7</c:f>
              <c:numCache>
                <c:formatCode>General</c:formatCode>
                <c:ptCount val="6"/>
                <c:pt idx="0">
                  <c:v>15</c:v>
                </c:pt>
                <c:pt idx="1">
                  <c:v>12</c:v>
                </c:pt>
                <c:pt idx="2">
                  <c:v>36</c:v>
                </c:pt>
                <c:pt idx="3">
                  <c:v>28</c:v>
                </c:pt>
                <c:pt idx="4">
                  <c:v>26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5F-44AD-9247-75A0D2142330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Сума, млн грн</c:v>
                </c:pt>
              </c:strCache>
            </c:strRef>
          </c:tx>
          <c:spPr>
            <a:solidFill>
              <a:srgbClr val="10355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252000" tIns="19050" rIns="360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Аркуш1!$C$2:$C$7</c:f>
              <c:numCache>
                <c:formatCode>General</c:formatCode>
                <c:ptCount val="6"/>
                <c:pt idx="0">
                  <c:v>2.1</c:v>
                </c:pt>
                <c:pt idx="1">
                  <c:v>2</c:v>
                </c:pt>
                <c:pt idx="2">
                  <c:v>5.9</c:v>
                </c:pt>
                <c:pt idx="3">
                  <c:v>9.6999999999999993</c:v>
                </c:pt>
                <c:pt idx="4">
                  <c:v>8.6999999999999993</c:v>
                </c:pt>
                <c:pt idx="5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5F-44AD-9247-75A0D21423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99137416"/>
        <c:axId val="499135448"/>
        <c:axId val="0"/>
      </c:bar3DChart>
      <c:catAx>
        <c:axId val="499137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99135448"/>
        <c:crosses val="autoZero"/>
        <c:auto val="1"/>
        <c:lblAlgn val="ctr"/>
        <c:lblOffset val="100"/>
        <c:noMultiLvlLbl val="0"/>
      </c:catAx>
      <c:valAx>
        <c:axId val="499135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137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2000" b="1" i="0" baseline="0" dirty="0">
                <a:solidFill>
                  <a:srgbClr val="002060"/>
                </a:solidFill>
                <a:effectLst/>
              </a:rPr>
              <a:t>Кількість відновлених спортмайданчиків</a:t>
            </a:r>
            <a:endParaRPr lang="uk-UA" sz="2000" dirty="0">
              <a:solidFill>
                <a:srgbClr val="002060"/>
              </a:solidFill>
              <a:effectLst/>
            </a:endParaRPr>
          </a:p>
        </c:rich>
      </c:tx>
      <c:layout>
        <c:manualLayout>
          <c:xMode val="edge"/>
          <c:yMode val="edge"/>
          <c:x val="8.8692675601788451E-2"/>
          <c:y val="2.0525721711531972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C1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72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</c:v>
                </c:pt>
                <c:pt idx="1">
                  <c:v>4</c:v>
                </c:pt>
                <c:pt idx="2">
                  <c:v>9</c:v>
                </c:pt>
                <c:pt idx="3">
                  <c:v>16</c:v>
                </c:pt>
                <c:pt idx="4">
                  <c:v>25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8-4E32-A531-7B903C3AF23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1224912"/>
        <c:axId val="561219008"/>
        <c:axId val="0"/>
      </c:bar3DChart>
      <c:catAx>
        <c:axId val="56122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61219008"/>
        <c:crosses val="autoZero"/>
        <c:auto val="1"/>
        <c:lblAlgn val="ctr"/>
        <c:lblOffset val="100"/>
        <c:noMultiLvlLbl val="0"/>
      </c:catAx>
      <c:valAx>
        <c:axId val="5612190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61224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5E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36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</c:v>
                </c:pt>
                <c:pt idx="1">
                  <c:v>8</c:v>
                </c:pt>
                <c:pt idx="2">
                  <c:v>2</c:v>
                </c:pt>
                <c:pt idx="3">
                  <c:v>5</c:v>
                </c:pt>
                <c:pt idx="4">
                  <c:v>5</c:v>
                </c:pt>
                <c:pt idx="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36-4EF9-8125-93EF19B023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3429800"/>
        <c:axId val="553418320"/>
        <c:axId val="0"/>
      </c:bar3DChart>
      <c:catAx>
        <c:axId val="553429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53418320"/>
        <c:crosses val="autoZero"/>
        <c:auto val="1"/>
        <c:lblAlgn val="ctr"/>
        <c:lblOffset val="100"/>
        <c:noMultiLvlLbl val="0"/>
      </c:catAx>
      <c:valAx>
        <c:axId val="5534183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53429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 sz="2000" b="1" dirty="0">
                <a:solidFill>
                  <a:srgbClr val="002060"/>
                </a:solidFill>
                <a:effectLst/>
              </a:rPr>
              <a:t>Кількість відновлених ЗДО</a:t>
            </a:r>
            <a:endParaRPr lang="uk-UA" sz="2000" dirty="0">
              <a:solidFill>
                <a:srgbClr val="002060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окрема будівля</c:v>
                </c:pt>
              </c:strCache>
            </c:strRef>
          </c:tx>
          <c:spPr>
            <a:solidFill>
              <a:srgbClr val="FFC1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1">
                  <c:v>1</c:v>
                </c:pt>
                <c:pt idx="2">
                  <c:v>5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53-4443-8625-79E59FF1E8D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частина будівлі</c:v>
                </c:pt>
              </c:strCache>
            </c:strRef>
          </c:tx>
          <c:spPr>
            <a:solidFill>
              <a:srgbClr val="005D9B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1080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53-4443-8625-79E59FF1E8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86309336"/>
        <c:axId val="386309664"/>
        <c:axId val="0"/>
      </c:bar3DChart>
      <c:catAx>
        <c:axId val="386309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86309664"/>
        <c:crosses val="autoZero"/>
        <c:auto val="1"/>
        <c:lblAlgn val="ctr"/>
        <c:lblOffset val="100"/>
        <c:noMultiLvlLbl val="0"/>
      </c:catAx>
      <c:valAx>
        <c:axId val="3863096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86309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25400"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752093074578281"/>
          <c:y val="0.17067101475208807"/>
          <c:w val="0.88518031935191699"/>
          <c:h val="0.56346674069902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ECC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flat"/>
          </c:spPr>
          <c:invertIfNegative val="0"/>
          <c:dLbls>
            <c:spPr>
              <a:noFill/>
              <a:ln>
                <a:noFill/>
                <a:round/>
              </a:ln>
              <a:effectLst/>
            </c:spPr>
            <c:txPr>
              <a:bodyPr rot="0" spcFirstLastPara="1" vertOverflow="ellipsis" vert="horz" wrap="square" lIns="38100" tIns="144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effectLst/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Аркуш1!$A$2:$A$8</c:f>
              <c:strCache>
                <c:ptCount val="7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  <c:pt idx="6">
                  <c:v>2021-2022</c:v>
                </c:pt>
              </c:strCache>
            </c:strRef>
          </c:cat>
          <c:val>
            <c:numRef>
              <c:f>Аркуш1!$B$2:$B$8</c:f>
              <c:numCache>
                <c:formatCode>General</c:formatCode>
                <c:ptCount val="7"/>
                <c:pt idx="0">
                  <c:v>2652</c:v>
                </c:pt>
                <c:pt idx="1">
                  <c:v>2714</c:v>
                </c:pt>
                <c:pt idx="2">
                  <c:v>2790</c:v>
                </c:pt>
                <c:pt idx="3">
                  <c:v>2872</c:v>
                </c:pt>
                <c:pt idx="4">
                  <c:v>2942</c:v>
                </c:pt>
                <c:pt idx="5">
                  <c:v>3010</c:v>
                </c:pt>
                <c:pt idx="6">
                  <c:v>3216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0F-461F-A9D6-71702DCB77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238413696"/>
        <c:axId val="238424832"/>
        <c:axId val="0"/>
      </c:bar3DChart>
      <c:catAx>
        <c:axId val="23841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238424832"/>
        <c:crosses val="autoZero"/>
        <c:auto val="1"/>
        <c:lblAlgn val="ctr"/>
        <c:lblOffset val="100"/>
        <c:noMultiLvlLbl val="0"/>
      </c:catAx>
      <c:valAx>
        <c:axId val="2384248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38413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0" normalizeH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pPr>
            <a:r>
              <a:rPr lang="uk-UA" sz="20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Мережа закладів</a:t>
            </a:r>
            <a:endParaRPr lang="uk-UA" sz="2000" dirty="0">
              <a:solidFill>
                <a:srgbClr val="002060"/>
              </a:solidFill>
              <a:latin typeface="+mn-lt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0" normalizeH="0" baseline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defRPr>
          </a:pPr>
          <a:endParaRPr lang="uk-UA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rgbClr val="005D9B"/>
            </a:solidFill>
            <a:ln>
              <a:noFill/>
            </a:ln>
          </c:spPr>
          <c:explosion val="13"/>
          <c:dPt>
            <c:idx val="0"/>
            <c:bubble3D val="0"/>
            <c:spPr>
              <a:solidFill>
                <a:srgbClr val="005D9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1E-4AD4-9C47-04F5A94AC290}"/>
              </c:ext>
            </c:extLst>
          </c:dPt>
          <c:dPt>
            <c:idx val="1"/>
            <c:bubble3D val="0"/>
            <c:explosion val="0"/>
            <c:spPr>
              <a:solidFill>
                <a:srgbClr val="005D9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61E-4AD4-9C47-04F5A94AC290}"/>
              </c:ext>
            </c:extLst>
          </c:dPt>
          <c:dPt>
            <c:idx val="2"/>
            <c:bubble3D val="0"/>
            <c:explosion val="0"/>
            <c:spPr>
              <a:solidFill>
                <a:srgbClr val="FECC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61E-4AD4-9C47-04F5A94AC290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61E-4AD4-9C47-04F5A94AC29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E39079E5-9548-4167-A8D1-0EA2012E4797}" type="PERCENTAGE">
                      <a:rPr lang="en-US" sz="1400" b="1">
                        <a:solidFill>
                          <a:srgbClr val="002060"/>
                        </a:solidFill>
                        <a:latin typeface="+mn-lt"/>
                      </a:rPr>
                      <a:pPr/>
                      <a:t>[ВІДСОТОК]</a:t>
                    </a:fld>
                    <a:endParaRPr lang="uk-UA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61E-4AD4-9C47-04F5A94AC2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Аркуш1!$A$2:$A$4</c:f>
              <c:strCache>
                <c:ptCount val="3"/>
                <c:pt idx="0">
                  <c:v>Мережа закладів середньої освіти:</c:v>
                </c:pt>
                <c:pt idx="1">
                  <c:v>Комунальні - 127</c:v>
                </c:pt>
                <c:pt idx="2">
                  <c:v>Приватні - 24</c:v>
                </c:pt>
              </c:strCache>
            </c:strRef>
          </c:cat>
          <c:val>
            <c:numRef>
              <c:f>Аркуш1!$B$2:$B$4</c:f>
              <c:numCache>
                <c:formatCode>General</c:formatCode>
                <c:ptCount val="3"/>
                <c:pt idx="1">
                  <c:v>127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61E-4AD4-9C47-04F5A94AC29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56514796125727451"/>
          <c:y val="0.44606600609365787"/>
          <c:w val="0.37674288665388533"/>
          <c:h val="0.32020546165779651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2">
              <a:lumMod val="75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25400">
          <a:solidFill>
            <a:schemeClr val="bg1"/>
          </a:solidFill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8179495042771359E-2"/>
          <c:y val="0.10721880128113805"/>
          <c:w val="0.92784650876320784"/>
          <c:h val="0.577215652960037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Стовпець1</c:v>
                </c:pt>
              </c:strCache>
            </c:strRef>
          </c:tx>
          <c:spPr>
            <a:solidFill>
              <a:srgbClr val="005D9B"/>
            </a:solidFill>
            <a:ln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72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8017-45E4-9FBD-4DCF8BEEB534}"/>
                </c:ext>
              </c:extLst>
            </c:dLbl>
            <c:dLbl>
              <c:idx val="1"/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72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4071-43A2-966E-7218A3E81193}"/>
                </c:ext>
              </c:extLst>
            </c:dLbl>
            <c:dLbl>
              <c:idx val="2"/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72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4071-43A2-966E-7218A3E81193}"/>
                </c:ext>
              </c:extLst>
            </c:dLbl>
            <c:dLbl>
              <c:idx val="3"/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72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4071-43A2-966E-7218A3E81193}"/>
                </c:ext>
              </c:extLst>
            </c:dLbl>
            <c:dLbl>
              <c:idx val="6"/>
              <c:layout>
                <c:manualLayout>
                  <c:x val="1.6345992301206747E-2"/>
                  <c:y val="-9.0369127457759144E-4"/>
                </c:manualLayout>
              </c:layout>
              <c:spPr>
                <a:noFill/>
                <a:ln>
                  <a:noFill/>
                  <a:round/>
                </a:ln>
                <a:effectLst/>
              </c:spPr>
              <c:txPr>
                <a:bodyPr rot="0" spcFirstLastPara="1" vertOverflow="ellipsis" vert="horz" wrap="square" lIns="38100" tIns="28800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1089062966834368"/>
                      <c:h val="0.122577079292353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5F0-450D-9FF9-E2B351C5C2FF}"/>
                </c:ext>
              </c:extLst>
            </c:dLbl>
            <c:spPr>
              <a:noFill/>
              <a:ln>
                <a:noFill/>
                <a:round/>
              </a:ln>
              <a:effectLst/>
            </c:spPr>
            <c:txPr>
              <a:bodyPr rot="0" spcFirstLastPara="1" vertOverflow="ellipsis" vert="horz" wrap="square" lIns="38100" tIns="72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Аркуш1!$A$2:$A$8</c:f>
              <c:strCache>
                <c:ptCount val="7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  <c:pt idx="4">
                  <c:v>2019-2020</c:v>
                </c:pt>
                <c:pt idx="5">
                  <c:v>2020-2021</c:v>
                </c:pt>
                <c:pt idx="6">
                  <c:v>2021-2022</c:v>
                </c:pt>
              </c:strCache>
            </c:strRef>
          </c:cat>
          <c:val>
            <c:numRef>
              <c:f>Аркуш1!$B$2:$B$8</c:f>
              <c:numCache>
                <c:formatCode>General</c:formatCode>
                <c:ptCount val="7"/>
                <c:pt idx="0">
                  <c:v>70888</c:v>
                </c:pt>
                <c:pt idx="1">
                  <c:v>73639</c:v>
                </c:pt>
                <c:pt idx="2">
                  <c:v>76088</c:v>
                </c:pt>
                <c:pt idx="3">
                  <c:v>78911</c:v>
                </c:pt>
                <c:pt idx="4">
                  <c:v>81352</c:v>
                </c:pt>
                <c:pt idx="5">
                  <c:v>83418</c:v>
                </c:pt>
                <c:pt idx="6">
                  <c:v>87819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071-43A2-966E-7218A3E8119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46329984"/>
        <c:axId val="146331520"/>
        <c:axId val="0"/>
      </c:bar3DChart>
      <c:catAx>
        <c:axId val="14632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uk-UA"/>
          </a:p>
        </c:txPr>
        <c:crossAx val="146331520"/>
        <c:crosses val="autoZero"/>
        <c:auto val="1"/>
        <c:lblAlgn val="ctr"/>
        <c:lblOffset val="100"/>
        <c:noMultiLvlLbl val="0"/>
      </c:catAx>
      <c:valAx>
        <c:axId val="146331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6329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uk-UA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8013494518649642E-2"/>
          <c:y val="0.27366089761364076"/>
          <c:w val="0.95046289007371354"/>
          <c:h val="0.5499050580707659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ECC00"/>
            </a:solidFill>
            <a:ln>
              <a:noFill/>
            </a:ln>
            <a:effectLst/>
            <a:sp3d/>
          </c:spPr>
          <c:invertIfNegative val="0"/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08000" rIns="38100" bIns="10800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B8E-41C5-BE97-211CD64750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08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16</c:v>
                </c:pt>
                <c:pt idx="1">
                  <c:v>28</c:v>
                </c:pt>
                <c:pt idx="2">
                  <c:v>38</c:v>
                </c:pt>
                <c:pt idx="3">
                  <c:v>48</c:v>
                </c:pt>
                <c:pt idx="4">
                  <c:v>49</c:v>
                </c:pt>
                <c:pt idx="5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8E-41C5-BE97-211CD64750D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28881824"/>
        <c:axId val="328884448"/>
        <c:axId val="0"/>
      </c:bar3DChart>
      <c:catAx>
        <c:axId val="32888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28884448"/>
        <c:crosses val="autoZero"/>
        <c:auto val="1"/>
        <c:lblAlgn val="ctr"/>
        <c:lblOffset val="100"/>
        <c:noMultiLvlLbl val="0"/>
      </c:catAx>
      <c:valAx>
        <c:axId val="328884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28881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20941872268851"/>
          <c:y val="0.13559780184851555"/>
          <c:w val="0.88879047736220473"/>
          <c:h val="0.86440225981777441"/>
        </c:manualLayout>
      </c:layout>
      <c:pie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к-сть груп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rIns="108000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1375</c:v>
                </c:pt>
                <c:pt idx="1">
                  <c:v>1371</c:v>
                </c:pt>
                <c:pt idx="2">
                  <c:v>1276</c:v>
                </c:pt>
                <c:pt idx="3">
                  <c:v>1331</c:v>
                </c:pt>
                <c:pt idx="4">
                  <c:v>1232</c:v>
                </c:pt>
                <c:pt idx="5">
                  <c:v>1193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D4-4350-AECD-17A5102505F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к-сть дітей</c:v>
                </c:pt>
              </c:strCache>
            </c:strRef>
          </c:tx>
          <c:spPr>
            <a:solidFill>
              <a:srgbClr val="FE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tIns="72000" anchor="ctr" anchorCtr="1"/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19525</c:v>
                </c:pt>
                <c:pt idx="1">
                  <c:v>19228</c:v>
                </c:pt>
                <c:pt idx="2">
                  <c:v>18529</c:v>
                </c:pt>
                <c:pt idx="3">
                  <c:v>17846</c:v>
                </c:pt>
                <c:pt idx="4">
                  <c:v>17134</c:v>
                </c:pt>
                <c:pt idx="5">
                  <c:v>17046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D4-4350-AECD-17A5102505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366415304"/>
        <c:axId val="366413992"/>
        <c:axId val="0"/>
      </c:bar3DChart>
      <c:catAx>
        <c:axId val="366415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66413992"/>
        <c:crosses val="autoZero"/>
        <c:auto val="1"/>
        <c:lblAlgn val="ctr"/>
        <c:lblOffset val="100"/>
        <c:noMultiLvlLbl val="0"/>
      </c:catAx>
      <c:valAx>
        <c:axId val="3664139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6641530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002060"/>
          </a:solidFill>
        </a:defRPr>
      </a:pPr>
      <a:endParaRPr lang="uk-U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4400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</c:v>
                </c:pt>
                <c:pt idx="1">
                  <c:v>2750</c:v>
                </c:pt>
                <c:pt idx="2">
                  <c:v>2750</c:v>
                </c:pt>
                <c:pt idx="3">
                  <c:v>2653</c:v>
                </c:pt>
                <c:pt idx="4">
                  <c:v>2945</c:v>
                </c:pt>
                <c:pt idx="5">
                  <c:v>3054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5B-4351-BE0A-C6A81CE842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315521048"/>
        <c:axId val="315519080"/>
        <c:axId val="0"/>
      </c:bar3DChart>
      <c:catAx>
        <c:axId val="315521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15519080"/>
        <c:crosses val="autoZero"/>
        <c:auto val="1"/>
        <c:lblAlgn val="ctr"/>
        <c:lblOffset val="100"/>
        <c:noMultiLvlLbl val="0"/>
      </c:catAx>
      <c:valAx>
        <c:axId val="3155190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5521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43EB71-829F-4C2E-970C-F944C8B47168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B3664E0-41DE-42CD-9F84-5C5DB4E8AEFE}">
      <dgm:prSet custT="1"/>
      <dgm:spPr/>
      <dgm:t>
        <a:bodyPr/>
        <a:lstStyle/>
        <a:p>
          <a:pPr rtl="0"/>
          <a:r>
            <a:rPr lang="uk-UA" sz="1800" b="1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Кількість зареєстрованих дітей: </a:t>
          </a:r>
          <a:endParaRPr lang="uk-UA" sz="1800" dirty="0">
            <a:solidFill>
              <a:srgbClr val="002060"/>
            </a:solidFill>
            <a:latin typeface="+mn-lt"/>
            <a:cs typeface="Arial" panose="020B0604020202020204" pitchFamily="34" charset="0"/>
          </a:endParaRPr>
        </a:p>
      </dgm:t>
    </dgm:pt>
    <dgm:pt modelId="{BDF265D2-DF21-4A2E-92FC-4BD6AE8F03BD}" type="parTrans" cxnId="{99D0E4F4-0E26-43A5-9E67-79F949D379EF}">
      <dgm:prSet/>
      <dgm:spPr/>
      <dgm:t>
        <a:bodyPr/>
        <a:lstStyle/>
        <a:p>
          <a:endParaRPr lang="uk-UA"/>
        </a:p>
      </dgm:t>
    </dgm:pt>
    <dgm:pt modelId="{60EE9F89-CBFE-4A0C-816B-6C4CE139F592}" type="sibTrans" cxnId="{99D0E4F4-0E26-43A5-9E67-79F949D379EF}">
      <dgm:prSet/>
      <dgm:spPr/>
      <dgm:t>
        <a:bodyPr/>
        <a:lstStyle/>
        <a:p>
          <a:endParaRPr lang="uk-UA"/>
        </a:p>
      </dgm:t>
    </dgm:pt>
    <dgm:pt modelId="{49FA9AD1-C225-4706-A3D2-A8EE5D34C6F0}">
      <dgm:prSet custT="1"/>
      <dgm:spPr/>
      <dgm:t>
        <a:bodyPr/>
        <a:lstStyle/>
        <a:p>
          <a:pPr rtl="0"/>
          <a:r>
            <a:rPr lang="uk-UA" sz="18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У </a:t>
          </a:r>
          <a:r>
            <a:rPr lang="uk-UA" sz="18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2020 </a:t>
          </a:r>
          <a:r>
            <a:rPr lang="uk-UA" sz="18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році </a:t>
          </a:r>
          <a:r>
            <a:rPr lang="uk-UA" sz="1800" u="none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dirty="0" smtClean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9117</a:t>
          </a:r>
          <a:endParaRPr lang="uk-UA" sz="1800" b="1" u="none" dirty="0">
            <a:solidFill>
              <a:srgbClr val="002060"/>
            </a:solidFill>
            <a:effectLst/>
            <a:latin typeface="+mn-lt"/>
            <a:cs typeface="Arial" panose="020B0604020202020204" pitchFamily="34" charset="0"/>
          </a:endParaRPr>
        </a:p>
      </dgm:t>
    </dgm:pt>
    <dgm:pt modelId="{331D6C6A-A2B4-4B2E-B88E-EADA144315A6}" type="parTrans" cxnId="{FDACC6D6-395E-40D1-9822-ECD5F354E6FC}">
      <dgm:prSet/>
      <dgm:spPr/>
      <dgm:t>
        <a:bodyPr/>
        <a:lstStyle/>
        <a:p>
          <a:endParaRPr lang="uk-UA"/>
        </a:p>
      </dgm:t>
    </dgm:pt>
    <dgm:pt modelId="{0D09704F-DA81-455F-9AD0-8ADFF419D3FD}" type="sibTrans" cxnId="{FDACC6D6-395E-40D1-9822-ECD5F354E6FC}">
      <dgm:prSet/>
      <dgm:spPr/>
      <dgm:t>
        <a:bodyPr/>
        <a:lstStyle/>
        <a:p>
          <a:endParaRPr lang="uk-UA"/>
        </a:p>
      </dgm:t>
    </dgm:pt>
    <dgm:pt modelId="{380C6620-4D11-41DA-99D5-9F97EB95C76C}">
      <dgm:prSet custT="1"/>
      <dgm:spPr/>
      <dgm:t>
        <a:bodyPr/>
        <a:lstStyle/>
        <a:p>
          <a:pPr rtl="0"/>
          <a:r>
            <a:rPr lang="uk-UA" sz="18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У </a:t>
          </a:r>
          <a:r>
            <a:rPr lang="uk-UA" sz="18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2021 </a:t>
          </a:r>
          <a:r>
            <a:rPr lang="uk-UA" sz="18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році </a:t>
          </a:r>
          <a:r>
            <a:rPr lang="uk-UA" sz="1800" u="none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dirty="0" smtClean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6771</a:t>
          </a:r>
          <a:endParaRPr lang="uk-UA" sz="1800" b="1" u="none" dirty="0">
            <a:solidFill>
              <a:srgbClr val="002060"/>
            </a:solidFill>
            <a:effectLst/>
            <a:latin typeface="+mn-lt"/>
            <a:cs typeface="Arial" panose="020B0604020202020204" pitchFamily="34" charset="0"/>
          </a:endParaRPr>
        </a:p>
      </dgm:t>
    </dgm:pt>
    <dgm:pt modelId="{6676C08D-908A-4A90-9C44-1C8017CF01D6}" type="parTrans" cxnId="{7F32DDA5-3E8A-40BC-AF4F-CC459C520801}">
      <dgm:prSet/>
      <dgm:spPr/>
      <dgm:t>
        <a:bodyPr/>
        <a:lstStyle/>
        <a:p>
          <a:endParaRPr lang="uk-UA"/>
        </a:p>
      </dgm:t>
    </dgm:pt>
    <dgm:pt modelId="{570E0AFE-76C0-4D9D-9D51-6DF4512AC8A6}" type="sibTrans" cxnId="{7F32DDA5-3E8A-40BC-AF4F-CC459C520801}">
      <dgm:prSet/>
      <dgm:spPr/>
      <dgm:t>
        <a:bodyPr/>
        <a:lstStyle/>
        <a:p>
          <a:endParaRPr lang="uk-UA"/>
        </a:p>
      </dgm:t>
    </dgm:pt>
    <dgm:pt modelId="{69D9DC66-35D3-4858-939E-0DDA463D8931}">
      <dgm:prSet custT="1"/>
      <dgm:spPr/>
      <dgm:t>
        <a:bodyPr/>
        <a:lstStyle/>
        <a:p>
          <a:pPr rtl="0"/>
          <a:r>
            <a:rPr lang="uk-UA" sz="18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На </a:t>
          </a:r>
          <a:r>
            <a:rPr lang="uk-UA" sz="18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2022 </a:t>
          </a:r>
          <a:r>
            <a:rPr lang="uk-UA" sz="18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рік </a:t>
          </a:r>
          <a:r>
            <a:rPr lang="uk-UA" sz="1800" u="none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dirty="0" smtClean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6511</a:t>
          </a:r>
          <a:endParaRPr lang="uk-UA" sz="1800" b="1" u="none" dirty="0">
            <a:solidFill>
              <a:srgbClr val="002060"/>
            </a:solidFill>
            <a:effectLst/>
            <a:latin typeface="+mn-lt"/>
            <a:cs typeface="Arial" panose="020B0604020202020204" pitchFamily="34" charset="0"/>
          </a:endParaRPr>
        </a:p>
      </dgm:t>
    </dgm:pt>
    <dgm:pt modelId="{B2BB1E36-B36A-405C-82AC-145CEE7AB31B}" type="parTrans" cxnId="{20ED5B43-E26F-45C6-A456-01136C51A56D}">
      <dgm:prSet/>
      <dgm:spPr/>
      <dgm:t>
        <a:bodyPr/>
        <a:lstStyle/>
        <a:p>
          <a:endParaRPr lang="uk-UA"/>
        </a:p>
      </dgm:t>
    </dgm:pt>
    <dgm:pt modelId="{581B4489-79EA-4EF4-951F-26617977F077}" type="sibTrans" cxnId="{20ED5B43-E26F-45C6-A456-01136C51A56D}">
      <dgm:prSet/>
      <dgm:spPr/>
      <dgm:t>
        <a:bodyPr/>
        <a:lstStyle/>
        <a:p>
          <a:endParaRPr lang="uk-UA"/>
        </a:p>
      </dgm:t>
    </dgm:pt>
    <dgm:pt modelId="{67A1EC64-4D41-4191-8C79-26481C70A7CE}" type="pres">
      <dgm:prSet presAssocID="{6A43EB71-829F-4C2E-970C-F944C8B47168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7DD100B-380B-4430-8818-02CEEB49FBE1}" type="pres">
      <dgm:prSet presAssocID="{0B3664E0-41DE-42CD-9F84-5C5DB4E8AEFE}" presName="Accent1" presStyleCnt="0"/>
      <dgm:spPr/>
    </dgm:pt>
    <dgm:pt modelId="{818EAA44-4CB6-4287-8D68-04655F2DB2B0}" type="pres">
      <dgm:prSet presAssocID="{0B3664E0-41DE-42CD-9F84-5C5DB4E8AEFE}" presName="Accent" presStyleLbl="node1" presStyleIdx="0" presStyleCnt="4" custScaleX="124086" custScaleY="120628"/>
      <dgm:spPr>
        <a:solidFill>
          <a:srgbClr val="005D9B"/>
        </a:solidFill>
      </dgm:spPr>
    </dgm:pt>
    <dgm:pt modelId="{E87F25CB-4764-4E44-A4BC-A6EE9C6C7BDB}" type="pres">
      <dgm:prSet presAssocID="{0B3664E0-41DE-42CD-9F84-5C5DB4E8AEFE}" presName="Parent1" presStyleLbl="revTx" presStyleIdx="0" presStyleCnt="4" custScaleX="170898" custLinFactNeighborX="-1002" custLinFactNeighborY="-64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A02676-62CE-4B08-BC3F-F47989BE8302}" type="pres">
      <dgm:prSet presAssocID="{49FA9AD1-C225-4706-A3D2-A8EE5D34C6F0}" presName="Accent2" presStyleCnt="0"/>
      <dgm:spPr/>
    </dgm:pt>
    <dgm:pt modelId="{00AF0779-6E94-4F51-B7A4-6AF57D20F0A2}" type="pres">
      <dgm:prSet presAssocID="{49FA9AD1-C225-4706-A3D2-A8EE5D34C6F0}" presName="Accent" presStyleLbl="node1" presStyleIdx="1" presStyleCnt="4" custLinFactNeighborX="-3103" custLinFactNeighborY="8247"/>
      <dgm:spPr>
        <a:solidFill>
          <a:srgbClr val="FECC00"/>
        </a:solidFill>
      </dgm:spPr>
    </dgm:pt>
    <dgm:pt modelId="{CE380BC2-4670-4211-823A-1A1892FEC038}" type="pres">
      <dgm:prSet presAssocID="{49FA9AD1-C225-4706-A3D2-A8EE5D34C6F0}" presName="Parent2" presStyleLbl="revTx" presStyleIdx="1" presStyleCnt="4" custLinFactNeighborX="-6395" custLinFactNeighborY="2067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ADDCD-5E08-4DFC-80B9-6E585BC87A4D}" type="pres">
      <dgm:prSet presAssocID="{380C6620-4D11-41DA-99D5-9F97EB95C76C}" presName="Accent3" presStyleCnt="0"/>
      <dgm:spPr/>
    </dgm:pt>
    <dgm:pt modelId="{61CF9F5A-E7FA-486D-888F-E8BF96845D09}" type="pres">
      <dgm:prSet presAssocID="{380C6620-4D11-41DA-99D5-9F97EB95C76C}" presName="Accent" presStyleLbl="node1" presStyleIdx="2" presStyleCnt="4"/>
      <dgm:spPr>
        <a:solidFill>
          <a:srgbClr val="005D9B"/>
        </a:solidFill>
      </dgm:spPr>
    </dgm:pt>
    <dgm:pt modelId="{988C6DA5-EDB6-412C-98B1-AF1A70C9788A}" type="pres">
      <dgm:prSet presAssocID="{380C6620-4D11-41DA-99D5-9F97EB95C76C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E123F1-25F1-4C48-BACC-E9036D1A8FED}" type="pres">
      <dgm:prSet presAssocID="{69D9DC66-35D3-4858-939E-0DDA463D8931}" presName="Accent4" presStyleCnt="0"/>
      <dgm:spPr/>
    </dgm:pt>
    <dgm:pt modelId="{345A8DBC-9855-41DF-93AB-27A68847AF8A}" type="pres">
      <dgm:prSet presAssocID="{69D9DC66-35D3-4858-939E-0DDA463D8931}" presName="Accent" presStyleLbl="node1" presStyleIdx="3" presStyleCnt="4"/>
      <dgm:spPr>
        <a:solidFill>
          <a:srgbClr val="FECC00"/>
        </a:solidFill>
      </dgm:spPr>
    </dgm:pt>
    <dgm:pt modelId="{276A556C-2D27-4749-AAF6-58D0F4B0EA01}" type="pres">
      <dgm:prSet presAssocID="{69D9DC66-35D3-4858-939E-0DDA463D8931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2DDA5-3E8A-40BC-AF4F-CC459C520801}" srcId="{6A43EB71-829F-4C2E-970C-F944C8B47168}" destId="{380C6620-4D11-41DA-99D5-9F97EB95C76C}" srcOrd="2" destOrd="0" parTransId="{6676C08D-908A-4A90-9C44-1C8017CF01D6}" sibTransId="{570E0AFE-76C0-4D9D-9D51-6DF4512AC8A6}"/>
    <dgm:cxn modelId="{5EABC579-08E8-4403-8856-A2C22C61C899}" type="presOf" srcId="{380C6620-4D11-41DA-99D5-9F97EB95C76C}" destId="{988C6DA5-EDB6-412C-98B1-AF1A70C9788A}" srcOrd="0" destOrd="0" presId="urn:microsoft.com/office/officeart/2009/layout/CircleArrowProcess"/>
    <dgm:cxn modelId="{B2281FC7-CA5D-426B-A9BD-B949E7FECC2A}" type="presOf" srcId="{0B3664E0-41DE-42CD-9F84-5C5DB4E8AEFE}" destId="{E87F25CB-4764-4E44-A4BC-A6EE9C6C7BDB}" srcOrd="0" destOrd="0" presId="urn:microsoft.com/office/officeart/2009/layout/CircleArrowProcess"/>
    <dgm:cxn modelId="{99D0E4F4-0E26-43A5-9E67-79F949D379EF}" srcId="{6A43EB71-829F-4C2E-970C-F944C8B47168}" destId="{0B3664E0-41DE-42CD-9F84-5C5DB4E8AEFE}" srcOrd="0" destOrd="0" parTransId="{BDF265D2-DF21-4A2E-92FC-4BD6AE8F03BD}" sibTransId="{60EE9F89-CBFE-4A0C-816B-6C4CE139F592}"/>
    <dgm:cxn modelId="{FDACC6D6-395E-40D1-9822-ECD5F354E6FC}" srcId="{6A43EB71-829F-4C2E-970C-F944C8B47168}" destId="{49FA9AD1-C225-4706-A3D2-A8EE5D34C6F0}" srcOrd="1" destOrd="0" parTransId="{331D6C6A-A2B4-4B2E-B88E-EADA144315A6}" sibTransId="{0D09704F-DA81-455F-9AD0-8ADFF419D3FD}"/>
    <dgm:cxn modelId="{D9C1916B-9862-44EA-9640-58CF41B3C3A7}" type="presOf" srcId="{49FA9AD1-C225-4706-A3D2-A8EE5D34C6F0}" destId="{CE380BC2-4670-4211-823A-1A1892FEC038}" srcOrd="0" destOrd="0" presId="urn:microsoft.com/office/officeart/2009/layout/CircleArrowProcess"/>
    <dgm:cxn modelId="{ABE12466-F809-4D12-BED7-695657648BFA}" type="presOf" srcId="{69D9DC66-35D3-4858-939E-0DDA463D8931}" destId="{276A556C-2D27-4749-AAF6-58D0F4B0EA01}" srcOrd="0" destOrd="0" presId="urn:microsoft.com/office/officeart/2009/layout/CircleArrowProcess"/>
    <dgm:cxn modelId="{20ED5B43-E26F-45C6-A456-01136C51A56D}" srcId="{6A43EB71-829F-4C2E-970C-F944C8B47168}" destId="{69D9DC66-35D3-4858-939E-0DDA463D8931}" srcOrd="3" destOrd="0" parTransId="{B2BB1E36-B36A-405C-82AC-145CEE7AB31B}" sibTransId="{581B4489-79EA-4EF4-951F-26617977F077}"/>
    <dgm:cxn modelId="{5E1FED90-D2BE-4363-BAB2-F5A89C856A5B}" type="presOf" srcId="{6A43EB71-829F-4C2E-970C-F944C8B47168}" destId="{67A1EC64-4D41-4191-8C79-26481C70A7CE}" srcOrd="0" destOrd="0" presId="urn:microsoft.com/office/officeart/2009/layout/CircleArrowProcess"/>
    <dgm:cxn modelId="{C931738E-C5CB-4C75-B28B-00E399278B90}" type="presParOf" srcId="{67A1EC64-4D41-4191-8C79-26481C70A7CE}" destId="{67DD100B-380B-4430-8818-02CEEB49FBE1}" srcOrd="0" destOrd="0" presId="urn:microsoft.com/office/officeart/2009/layout/CircleArrowProcess"/>
    <dgm:cxn modelId="{3736084D-9EBF-41DF-AB06-D01223FF4D26}" type="presParOf" srcId="{67DD100B-380B-4430-8818-02CEEB49FBE1}" destId="{818EAA44-4CB6-4287-8D68-04655F2DB2B0}" srcOrd="0" destOrd="0" presId="urn:microsoft.com/office/officeart/2009/layout/CircleArrowProcess"/>
    <dgm:cxn modelId="{E2C73D7A-0747-4634-B703-89E8E44763A9}" type="presParOf" srcId="{67A1EC64-4D41-4191-8C79-26481C70A7CE}" destId="{E87F25CB-4764-4E44-A4BC-A6EE9C6C7BDB}" srcOrd="1" destOrd="0" presId="urn:microsoft.com/office/officeart/2009/layout/CircleArrowProcess"/>
    <dgm:cxn modelId="{227DCCE6-068A-4046-BCD9-A1A5D1133075}" type="presParOf" srcId="{67A1EC64-4D41-4191-8C79-26481C70A7CE}" destId="{BAA02676-62CE-4B08-BC3F-F47989BE8302}" srcOrd="2" destOrd="0" presId="urn:microsoft.com/office/officeart/2009/layout/CircleArrowProcess"/>
    <dgm:cxn modelId="{057F8375-62AB-4D97-A5E0-07B04928D8EF}" type="presParOf" srcId="{BAA02676-62CE-4B08-BC3F-F47989BE8302}" destId="{00AF0779-6E94-4F51-B7A4-6AF57D20F0A2}" srcOrd="0" destOrd="0" presId="urn:microsoft.com/office/officeart/2009/layout/CircleArrowProcess"/>
    <dgm:cxn modelId="{3C96BD35-6A9A-4D42-84A7-5921EDD02596}" type="presParOf" srcId="{67A1EC64-4D41-4191-8C79-26481C70A7CE}" destId="{CE380BC2-4670-4211-823A-1A1892FEC038}" srcOrd="3" destOrd="0" presId="urn:microsoft.com/office/officeart/2009/layout/CircleArrowProcess"/>
    <dgm:cxn modelId="{C1A4A247-9560-4B44-9540-6B5255778C2A}" type="presParOf" srcId="{67A1EC64-4D41-4191-8C79-26481C70A7CE}" destId="{8BEADDCD-5E08-4DFC-80B9-6E585BC87A4D}" srcOrd="4" destOrd="0" presId="urn:microsoft.com/office/officeart/2009/layout/CircleArrowProcess"/>
    <dgm:cxn modelId="{FB28BEBD-ED64-43B5-AF2B-367FC892A206}" type="presParOf" srcId="{8BEADDCD-5E08-4DFC-80B9-6E585BC87A4D}" destId="{61CF9F5A-E7FA-486D-888F-E8BF96845D09}" srcOrd="0" destOrd="0" presId="urn:microsoft.com/office/officeart/2009/layout/CircleArrowProcess"/>
    <dgm:cxn modelId="{9C6958E8-4659-4392-89AB-C2CC0709B07A}" type="presParOf" srcId="{67A1EC64-4D41-4191-8C79-26481C70A7CE}" destId="{988C6DA5-EDB6-412C-98B1-AF1A70C9788A}" srcOrd="5" destOrd="0" presId="urn:microsoft.com/office/officeart/2009/layout/CircleArrowProcess"/>
    <dgm:cxn modelId="{D57FEFEA-7A3C-4DF4-A96F-E069E84EC29E}" type="presParOf" srcId="{67A1EC64-4D41-4191-8C79-26481C70A7CE}" destId="{2FE123F1-25F1-4C48-BACC-E9036D1A8FED}" srcOrd="6" destOrd="0" presId="urn:microsoft.com/office/officeart/2009/layout/CircleArrowProcess"/>
    <dgm:cxn modelId="{E88129BF-2C88-4E7E-83EF-D0B580C23AC3}" type="presParOf" srcId="{2FE123F1-25F1-4C48-BACC-E9036D1A8FED}" destId="{345A8DBC-9855-41DF-93AB-27A68847AF8A}" srcOrd="0" destOrd="0" presId="urn:microsoft.com/office/officeart/2009/layout/CircleArrowProcess"/>
    <dgm:cxn modelId="{2EAEF3EB-D57A-44EC-AC6F-A39702C8E28B}" type="presParOf" srcId="{67A1EC64-4D41-4191-8C79-26481C70A7CE}" destId="{276A556C-2D27-4749-AAF6-58D0F4B0EA01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EAA44-4CB6-4287-8D68-04655F2DB2B0}">
      <dsp:nvSpPr>
        <dsp:cNvPr id="0" name=""/>
        <dsp:cNvSpPr/>
      </dsp:nvSpPr>
      <dsp:spPr>
        <a:xfrm>
          <a:off x="896551" y="-106426"/>
          <a:ext cx="2560527" cy="248942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005D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F25CB-4764-4E44-A4BC-A6EE9C6C7BDB}">
      <dsp:nvSpPr>
        <dsp:cNvPr id="0" name=""/>
        <dsp:cNvSpPr/>
      </dsp:nvSpPr>
      <dsp:spPr>
        <a:xfrm>
          <a:off x="1180896" y="816055"/>
          <a:ext cx="1967985" cy="57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Кількість зареєстрованих дітей: </a:t>
          </a:r>
          <a:endParaRPr lang="uk-UA" sz="1800" kern="1200" dirty="0">
            <a:solidFill>
              <a:srgbClr val="002060"/>
            </a:solidFill>
            <a:latin typeface="+mn-lt"/>
            <a:cs typeface="Arial" panose="020B0604020202020204" pitchFamily="34" charset="0"/>
          </a:endParaRPr>
        </a:p>
      </dsp:txBody>
      <dsp:txXfrm>
        <a:off x="1180896" y="816055"/>
        <a:ext cx="1967985" cy="575718"/>
      </dsp:txXfrm>
    </dsp:sp>
    <dsp:sp modelId="{00AF0779-6E94-4F51-B7A4-6AF57D20F0A2}">
      <dsp:nvSpPr>
        <dsp:cNvPr id="0" name=""/>
        <dsp:cNvSpPr/>
      </dsp:nvSpPr>
      <dsp:spPr>
        <a:xfrm>
          <a:off x="507767" y="1462535"/>
          <a:ext cx="2063510" cy="206372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80BC2-4670-4211-823A-1A1892FEC038}">
      <dsp:nvSpPr>
        <dsp:cNvPr id="0" name=""/>
        <dsp:cNvSpPr/>
      </dsp:nvSpPr>
      <dsp:spPr>
        <a:xfrm>
          <a:off x="951423" y="2160587"/>
          <a:ext cx="1151555" cy="57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У </a:t>
          </a:r>
          <a:r>
            <a:rPr lang="uk-UA" sz="1800" kern="12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2020 </a:t>
          </a:r>
          <a:r>
            <a:rPr lang="uk-UA" sz="1800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році </a:t>
          </a:r>
          <a:r>
            <a:rPr lang="uk-UA" sz="1800" u="none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kern="1200" dirty="0" smtClean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9117</a:t>
          </a:r>
          <a:endParaRPr lang="uk-UA" sz="1800" b="1" u="none" kern="1200" dirty="0">
            <a:solidFill>
              <a:srgbClr val="002060"/>
            </a:solidFill>
            <a:effectLst/>
            <a:latin typeface="+mn-lt"/>
            <a:cs typeface="Arial" panose="020B0604020202020204" pitchFamily="34" charset="0"/>
          </a:endParaRPr>
        </a:p>
      </dsp:txBody>
      <dsp:txXfrm>
        <a:off x="951423" y="2160587"/>
        <a:ext cx="1151555" cy="575718"/>
      </dsp:txXfrm>
    </dsp:sp>
    <dsp:sp modelId="{61CF9F5A-E7FA-486D-888F-E8BF96845D09}">
      <dsp:nvSpPr>
        <dsp:cNvPr id="0" name=""/>
        <dsp:cNvSpPr/>
      </dsp:nvSpPr>
      <dsp:spPr>
        <a:xfrm>
          <a:off x="1145059" y="2482632"/>
          <a:ext cx="2063510" cy="2063720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005D9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8C6DA5-EDB6-412C-98B1-AF1A70C9788A}">
      <dsp:nvSpPr>
        <dsp:cNvPr id="0" name=""/>
        <dsp:cNvSpPr/>
      </dsp:nvSpPr>
      <dsp:spPr>
        <a:xfrm>
          <a:off x="1600650" y="3229643"/>
          <a:ext cx="1151555" cy="57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У </a:t>
          </a:r>
          <a:r>
            <a:rPr lang="uk-UA" sz="1800" kern="12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2021 </a:t>
          </a:r>
          <a:r>
            <a:rPr lang="uk-UA" sz="1800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році </a:t>
          </a:r>
          <a:r>
            <a:rPr lang="uk-UA" sz="1800" u="none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kern="1200" dirty="0" smtClean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6771</a:t>
          </a:r>
          <a:endParaRPr lang="uk-UA" sz="1800" b="1" u="none" kern="1200" dirty="0">
            <a:solidFill>
              <a:srgbClr val="002060"/>
            </a:solidFill>
            <a:effectLst/>
            <a:latin typeface="+mn-lt"/>
            <a:cs typeface="Arial" panose="020B0604020202020204" pitchFamily="34" charset="0"/>
          </a:endParaRPr>
        </a:p>
      </dsp:txBody>
      <dsp:txXfrm>
        <a:off x="1600650" y="3229643"/>
        <a:ext cx="1151555" cy="575718"/>
      </dsp:txXfrm>
    </dsp:sp>
    <dsp:sp modelId="{345A8DBC-9855-41DF-93AB-27A68847AF8A}">
      <dsp:nvSpPr>
        <dsp:cNvPr id="0" name=""/>
        <dsp:cNvSpPr/>
      </dsp:nvSpPr>
      <dsp:spPr>
        <a:xfrm>
          <a:off x="718887" y="3805361"/>
          <a:ext cx="1772815" cy="1773672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rgbClr val="FE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A556C-2D27-4749-AAF6-58D0F4B0EA01}">
      <dsp:nvSpPr>
        <dsp:cNvPr id="0" name=""/>
        <dsp:cNvSpPr/>
      </dsp:nvSpPr>
      <dsp:spPr>
        <a:xfrm>
          <a:off x="1025065" y="4417746"/>
          <a:ext cx="1151555" cy="575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На </a:t>
          </a:r>
          <a:r>
            <a:rPr lang="uk-UA" sz="1800" kern="1200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2022 </a:t>
          </a:r>
          <a:r>
            <a:rPr lang="uk-UA" sz="1800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рік </a:t>
          </a:r>
          <a:r>
            <a:rPr lang="uk-UA" sz="1800" u="none" kern="1200" dirty="0">
              <a:solidFill>
                <a:srgbClr val="002060"/>
              </a:solidFill>
              <a:latin typeface="+mn-lt"/>
              <a:cs typeface="Arial" panose="020B0604020202020204" pitchFamily="34" charset="0"/>
            </a:rPr>
            <a:t>– </a:t>
          </a:r>
          <a:r>
            <a:rPr lang="uk-UA" sz="1800" b="1" u="none" kern="1200" dirty="0" smtClean="0">
              <a:solidFill>
                <a:srgbClr val="002060"/>
              </a:solidFill>
              <a:effectLst/>
              <a:latin typeface="+mn-lt"/>
              <a:cs typeface="Arial" panose="020B0604020202020204" pitchFamily="34" charset="0"/>
            </a:rPr>
            <a:t>6511</a:t>
          </a:r>
          <a:endParaRPr lang="uk-UA" sz="1800" b="1" u="none" kern="1200" dirty="0">
            <a:solidFill>
              <a:srgbClr val="002060"/>
            </a:solidFill>
            <a:effectLst/>
            <a:latin typeface="+mn-lt"/>
            <a:cs typeface="Arial" panose="020B0604020202020204" pitchFamily="34" charset="0"/>
          </a:endParaRPr>
        </a:p>
      </dsp:txBody>
      <dsp:txXfrm>
        <a:off x="1025065" y="4417746"/>
        <a:ext cx="1151555" cy="575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E4E8BE-D688-4BA8-BA3F-A2672B6EEA16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B6475-4B02-46DF-9B1B-7B42F53D113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388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CB6475-4B02-46DF-9B1B-7B42F53D113A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0033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6320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8331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220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5E8391-1047-4F2F-A8E3-5AD966B6C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EB155D0-68E8-4C6E-A8A8-C3863E91E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999151F-C626-4F4F-BCC1-99D72220B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0AEFE76-C6F7-4CCB-BE6E-BB5C042F9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091DAA6-E511-4680-AB0F-1898631CA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911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FF18A-1008-4A25-99CB-DAE381132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91D4059-1E4C-4147-BA55-7D9128608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B5E45C0-B768-429B-A067-D0F68A103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0209779-E0E0-4B1C-A74E-676EBF0AF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4B43821-56AF-4908-B19D-9624538CB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782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EE23B9D-8B8A-40C0-B379-00BAC6A18D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9CD0A72-CAB8-47D5-A915-0CB4C3D5A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2DD3479-62EC-4EA8-BA0F-245A170A8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7F6C805-D63B-4689-9480-02E5E8105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E4CCEBB-9438-41D5-9BAD-5BF69FAED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998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B0BEA3-1422-4BF4-B4C0-850866757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95DD1B-C1ED-47D2-8335-579B3FB3A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DBA2FFD-64AD-4191-810C-931A1DB13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796A01-F04C-4621-B857-F56977AB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CA44B1E-26A4-4FC0-B9DF-DFD9745E5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423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D6F719-C312-4625-84F2-4F9B000CB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950616D-6442-4620-A07D-4BBC6CB5D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26588-BE0E-48BC-A8D1-FC7DC3A86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D28AEC4-C8A1-4EDE-BF51-E1E7B8D64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3BCAD67-533A-458A-9120-F64CD827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462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E4D3EA-CFE6-4AE5-8EC3-0FEB061C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3B35A7-7673-459F-A540-5D90C2D47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421293C-B003-4871-81E1-74212D758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19E9023-5629-45AA-8E28-7726C2553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559EA74-97CC-4ACD-BB82-AFB5555F6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16A3F78-76BE-4248-B97F-DCC4E8F37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7118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3EF4A-0167-468C-B10B-3866E2214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0FD2FFC-9DAF-465D-B961-71CAEA097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390D196-5483-4468-8B18-129FE6576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469A639-9E6F-4305-859E-F5EF2B241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A228137-3F1A-42ED-9A7B-052DF22519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6EFA50E-50E1-413A-9161-7AF27FAC7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7780C4A-8B95-456C-8F30-B94A9BE8E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A834F499-D031-46C4-A106-FD219EAF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490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11421-65E4-4E7F-9597-AF32209A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52AD209-681A-403F-9CCC-161004CCB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4A88A24-8538-46A8-B81F-7EA93AA0E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DABF013-58D8-46E4-BD0C-9266B0E43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278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B290C31-1469-4547-BDFF-0FC45DBD8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81BC738-94D4-4E6E-9AEE-1684B624C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986644E-8AF5-4508-ABC1-8698B34E6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8765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8B469-A2F4-4611-A322-01650ED75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BE856EA-6A99-47D0-AF0F-D5D794110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A1D2EBA-4EE5-4D81-A9C6-146F1F085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28C183D-2640-4226-85ED-3E920EB0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D7391D0-63D1-4137-B0F6-45891920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D312239-F942-4FFD-97E8-7B4C41B97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258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E895-B1F5-4626-BAE0-211893C3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5C7B1699-A8D3-4E70-AE49-996768358A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96EC181-9060-4308-8801-494F7B4D1C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19A0FEC-D1B1-4053-96E4-D2DC690CE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F5C3CDC-1807-4E6A-8561-8B40A5113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1BE734A-97B7-4E66-9559-D2E5661DB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878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F82D626-CA59-4BC0-B04C-60F92D60B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277C672-691C-4290-96BB-0960DE0EA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4675A75-3B12-41E5-8C78-502B52788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39CD3-87B0-4B88-8548-B068DC692DA1}" type="datetimeFigureOut">
              <a:rPr lang="uk-UA" smtClean="0"/>
              <a:t>22.12.2021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DF20324-3CB0-4658-ABCC-96DDF4B6F1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CE25D46-AF37-4E65-A178-655502197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9CB1B-8DC5-4129-AA63-002BD742EF0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435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chart" Target="../charts/chart6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2.png"/><Relationship Id="rId7" Type="http://schemas.openxmlformats.org/officeDocument/2006/relationships/image" Target="../media/image79.png"/><Relationship Id="rId12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chart" Target="../charts/chart9.xml"/><Relationship Id="rId5" Type="http://schemas.openxmlformats.org/officeDocument/2006/relationships/image" Target="../media/image77.png"/><Relationship Id="rId10" Type="http://schemas.openxmlformats.org/officeDocument/2006/relationships/chart" Target="../charts/chart8.xml"/><Relationship Id="rId4" Type="http://schemas.openxmlformats.org/officeDocument/2006/relationships/chart" Target="../charts/chart7.xml"/><Relationship Id="rId9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G"/><Relationship Id="rId3" Type="http://schemas.openxmlformats.org/officeDocument/2006/relationships/image" Target="../media/image96.png"/><Relationship Id="rId7" Type="http://schemas.openxmlformats.org/officeDocument/2006/relationships/image" Target="../media/image99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G"/><Relationship Id="rId5" Type="http://schemas.openxmlformats.org/officeDocument/2006/relationships/chart" Target="../charts/chart11.xml"/><Relationship Id="rId4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0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chart" Target="../charts/chart12.xml"/><Relationship Id="rId7" Type="http://schemas.openxmlformats.org/officeDocument/2006/relationships/image" Target="../media/image1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chart" Target="../charts/chart13.xml"/><Relationship Id="rId9" Type="http://schemas.openxmlformats.org/officeDocument/2006/relationships/image" Target="../media/image1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chart" Target="../charts/chart15.xml"/><Relationship Id="rId7" Type="http://schemas.openxmlformats.org/officeDocument/2006/relationships/image" Target="../media/image1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27.png"/><Relationship Id="rId3" Type="http://schemas.openxmlformats.org/officeDocument/2006/relationships/image" Target="../media/image121.png"/><Relationship Id="rId7" Type="http://schemas.openxmlformats.org/officeDocument/2006/relationships/image" Target="../media/image39.png"/><Relationship Id="rId12" Type="http://schemas.openxmlformats.org/officeDocument/2006/relationships/image" Target="../media/image12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125.png"/><Relationship Id="rId5" Type="http://schemas.openxmlformats.org/officeDocument/2006/relationships/image" Target="../media/image40.png"/><Relationship Id="rId10" Type="http://schemas.openxmlformats.org/officeDocument/2006/relationships/image" Target="../media/image124.jpeg"/><Relationship Id="rId4" Type="http://schemas.openxmlformats.org/officeDocument/2006/relationships/image" Target="../media/image122.png"/><Relationship Id="rId9" Type="http://schemas.openxmlformats.org/officeDocument/2006/relationships/image" Target="../media/image12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3" Type="http://schemas.openxmlformats.org/officeDocument/2006/relationships/image" Target="../media/image40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image" Target="../media/image49.png"/><Relationship Id="rId16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132.png"/><Relationship Id="rId5" Type="http://schemas.openxmlformats.org/officeDocument/2006/relationships/image" Target="../media/image39.png"/><Relationship Id="rId15" Type="http://schemas.openxmlformats.org/officeDocument/2006/relationships/image" Target="../media/image136.png"/><Relationship Id="rId10" Type="http://schemas.openxmlformats.org/officeDocument/2006/relationships/image" Target="../media/image131.png"/><Relationship Id="rId4" Type="http://schemas.openxmlformats.org/officeDocument/2006/relationships/image" Target="../media/image37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8.png"/><Relationship Id="rId7" Type="http://schemas.openxmlformats.org/officeDocument/2006/relationships/image" Target="../media/image1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chart" Target="../charts/chart1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4.jpg"/><Relationship Id="rId7" Type="http://schemas.openxmlformats.org/officeDocument/2006/relationships/chart" Target="../charts/chart19.xml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Relationship Id="rId9" Type="http://schemas.openxmlformats.org/officeDocument/2006/relationships/image" Target="../media/image1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chart" Target="../charts/chart3.xml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05913" y="1153552"/>
            <a:ext cx="55074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4000" b="1" dirty="0">
                <a:solidFill>
                  <a:srgbClr val="002060"/>
                </a:solidFill>
              </a:rPr>
              <a:t>Звіт за </a:t>
            </a:r>
            <a:r>
              <a:rPr lang="uk-UA" sz="4000" b="1" dirty="0" smtClean="0">
                <a:solidFill>
                  <a:srgbClr val="002060"/>
                </a:solidFill>
              </a:rPr>
              <a:t>2021 </a:t>
            </a:r>
            <a:r>
              <a:rPr lang="uk-UA" sz="4000" b="1" dirty="0">
                <a:solidFill>
                  <a:srgbClr val="002060"/>
                </a:solidFill>
              </a:rPr>
              <a:t>рік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72968" y="5360153"/>
            <a:ext cx="3013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Управління освіти ДГП ЛМР </a:t>
            </a:r>
          </a:p>
          <a:p>
            <a:pPr algn="ctr"/>
            <a:r>
              <a:rPr lang="uk-UA" b="1" dirty="0" smtClean="0">
                <a:solidFill>
                  <a:srgbClr val="002060"/>
                </a:solidFill>
              </a:rPr>
              <a:t>2021</a:t>
            </a:r>
            <a:endParaRPr lang="uk-U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30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608" y="2830968"/>
            <a:ext cx="2037487" cy="176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2176"/>
            <a:ext cx="12181490" cy="6861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276" y="3716014"/>
            <a:ext cx="2037487" cy="176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339" y="222660"/>
            <a:ext cx="2037487" cy="176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089" y="1973945"/>
            <a:ext cx="2037487" cy="176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671" y="1082501"/>
            <a:ext cx="2034335" cy="1764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522" y="4584804"/>
            <a:ext cx="2075852" cy="18000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 flipV="1">
            <a:off x="287383" y="1086743"/>
            <a:ext cx="3661613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/>
          <p:cNvSpPr txBox="1"/>
          <p:nvPr/>
        </p:nvSpPr>
        <p:spPr>
          <a:xfrm>
            <a:off x="124397" y="519885"/>
            <a:ext cx="3837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b="1" dirty="0">
                <a:solidFill>
                  <a:srgbClr val="002060"/>
                </a:solidFill>
              </a:rPr>
              <a:t>В</a:t>
            </a:r>
            <a:r>
              <a:rPr lang="en-US" sz="1600" b="1" dirty="0">
                <a:solidFill>
                  <a:srgbClr val="002060"/>
                </a:solidFill>
              </a:rPr>
              <a:t>o</a:t>
            </a:r>
            <a:r>
              <a:rPr lang="uk-UA" sz="1600" b="1" dirty="0">
                <a:solidFill>
                  <a:srgbClr val="002060"/>
                </a:solidFill>
              </a:rPr>
              <a:t>л</a:t>
            </a:r>
            <a:r>
              <a:rPr lang="en-US" sz="1600" b="1" dirty="0">
                <a:solidFill>
                  <a:srgbClr val="002060"/>
                </a:solidFill>
              </a:rPr>
              <a:t>o</a:t>
            </a:r>
            <a:r>
              <a:rPr lang="uk-UA" sz="1600" b="1" dirty="0" err="1">
                <a:solidFill>
                  <a:srgbClr val="002060"/>
                </a:solidFill>
              </a:rPr>
              <a:t>димир</a:t>
            </a:r>
            <a:r>
              <a:rPr lang="uk-UA" sz="1600" b="1" dirty="0">
                <a:solidFill>
                  <a:srgbClr val="002060"/>
                </a:solidFill>
              </a:rPr>
              <a:t> </a:t>
            </a:r>
            <a:r>
              <a:rPr lang="en-US" sz="1600" b="1" dirty="0" err="1">
                <a:solidFill>
                  <a:srgbClr val="002060"/>
                </a:solidFill>
              </a:rPr>
              <a:t>Ky</a:t>
            </a:r>
            <a:r>
              <a:rPr lang="uk-UA" sz="1600" b="1" dirty="0" err="1">
                <a:solidFill>
                  <a:srgbClr val="002060"/>
                </a:solidFill>
              </a:rPr>
              <a:t>зьм</a:t>
            </a:r>
            <a:r>
              <a:rPr lang="en-US" sz="1600" b="1" dirty="0" smtClean="0">
                <a:solidFill>
                  <a:srgbClr val="002060"/>
                </a:solidFill>
              </a:rPr>
              <a:t>a</a:t>
            </a:r>
            <a:r>
              <a:rPr lang="uk-UA" sz="1600" b="1" dirty="0" smtClean="0">
                <a:solidFill>
                  <a:srgbClr val="002060"/>
                </a:solidFill>
              </a:rPr>
              <a:t>, </a:t>
            </a:r>
            <a:r>
              <a:rPr lang="en-US" sz="1600" b="1" dirty="0">
                <a:solidFill>
                  <a:srgbClr val="002060"/>
                </a:solidFill>
              </a:rPr>
              <a:t>Ma</a:t>
            </a:r>
            <a:r>
              <a:rPr lang="uk-UA" sz="1600" b="1" dirty="0">
                <a:solidFill>
                  <a:srgbClr val="002060"/>
                </a:solidFill>
              </a:rPr>
              <a:t>к</a:t>
            </a:r>
            <a:r>
              <a:rPr lang="en-US" sz="1600" b="1" dirty="0">
                <a:solidFill>
                  <a:srgbClr val="002060"/>
                </a:solidFill>
              </a:rPr>
              <a:t>a</a:t>
            </a:r>
            <a:r>
              <a:rPr lang="uk-UA" sz="1600" b="1" dirty="0">
                <a:solidFill>
                  <a:srgbClr val="002060"/>
                </a:solidFill>
              </a:rPr>
              <a:t>р </a:t>
            </a:r>
            <a:r>
              <a:rPr lang="en-US" sz="1600" b="1" dirty="0" err="1">
                <a:solidFill>
                  <a:srgbClr val="002060"/>
                </a:solidFill>
              </a:rPr>
              <a:t>Ky</a:t>
            </a:r>
            <a:r>
              <a:rPr lang="uk-UA" sz="1600" b="1" dirty="0" err="1">
                <a:solidFill>
                  <a:srgbClr val="002060"/>
                </a:solidFill>
              </a:rPr>
              <a:t>знєц</a:t>
            </a:r>
            <a:r>
              <a:rPr lang="en-US" sz="1600" b="1" dirty="0">
                <a:solidFill>
                  <a:srgbClr val="002060"/>
                </a:solidFill>
              </a:rPr>
              <a:t>o</a:t>
            </a:r>
            <a:r>
              <a:rPr lang="uk-UA" sz="1600" b="1" dirty="0" smtClean="0">
                <a:solidFill>
                  <a:srgbClr val="002060"/>
                </a:solidFill>
              </a:rPr>
              <a:t>в</a:t>
            </a:r>
            <a:endParaRPr lang="uk-UA" sz="1600" b="1" dirty="0">
              <a:solidFill>
                <a:srgbClr val="002060"/>
              </a:solidFill>
            </a:endParaRPr>
          </a:p>
          <a:p>
            <a:pPr algn="r"/>
            <a:r>
              <a:rPr lang="uk-UA" sz="1600" b="1" dirty="0">
                <a:solidFill>
                  <a:srgbClr val="002060"/>
                </a:solidFill>
              </a:rPr>
              <a:t>ЛФМЛ</a:t>
            </a:r>
            <a:endParaRPr lang="uk-UA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flipV="1">
            <a:off x="300446" y="2838994"/>
            <a:ext cx="3669893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TextBox 31"/>
          <p:cNvSpPr txBox="1"/>
          <p:nvPr/>
        </p:nvSpPr>
        <p:spPr>
          <a:xfrm>
            <a:off x="684606" y="2007693"/>
            <a:ext cx="3285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b="1" dirty="0" smtClean="0">
                <a:solidFill>
                  <a:srgbClr val="002060"/>
                </a:solidFill>
              </a:rPr>
              <a:t>Артур </a:t>
            </a:r>
            <a:r>
              <a:rPr lang="uk-UA" sz="1600" b="1" dirty="0" err="1" smtClean="0">
                <a:solidFill>
                  <a:srgbClr val="002060"/>
                </a:solidFill>
              </a:rPr>
              <a:t>Ждан</a:t>
            </a:r>
            <a:r>
              <a:rPr lang="uk-UA" sz="1600" b="1" dirty="0" smtClean="0">
                <a:solidFill>
                  <a:srgbClr val="002060"/>
                </a:solidFill>
              </a:rPr>
              <a:t>, Макар Кузнєцов, Віталій </a:t>
            </a:r>
            <a:r>
              <a:rPr lang="uk-UA" sz="1600" b="1" dirty="0" err="1" smtClean="0">
                <a:solidFill>
                  <a:srgbClr val="002060"/>
                </a:solidFill>
              </a:rPr>
              <a:t>Голополосов</a:t>
            </a:r>
            <a:endParaRPr lang="uk-UA" sz="1600" b="1" dirty="0" smtClean="0">
              <a:solidFill>
                <a:srgbClr val="002060"/>
              </a:solidFill>
            </a:endParaRPr>
          </a:p>
          <a:p>
            <a:pPr algn="r"/>
            <a:r>
              <a:rPr lang="uk-UA" sz="1600" b="1" dirty="0" smtClean="0">
                <a:solidFill>
                  <a:srgbClr val="002060"/>
                </a:solidFill>
              </a:rPr>
              <a:t>ЛФМЛ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16335" y="3985666"/>
            <a:ext cx="3440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600" b="1" dirty="0">
                <a:solidFill>
                  <a:srgbClr val="002060"/>
                </a:solidFill>
              </a:rPr>
              <a:t>Юрій </a:t>
            </a:r>
            <a:r>
              <a:rPr lang="uk-UA" sz="1600" b="1" dirty="0" smtClean="0">
                <a:solidFill>
                  <a:srgbClr val="002060"/>
                </a:solidFill>
              </a:rPr>
              <a:t>Сагайдак</a:t>
            </a:r>
          </a:p>
          <a:p>
            <a:pPr algn="r"/>
            <a:r>
              <a:rPr lang="uk-UA" sz="1600" b="1" dirty="0" smtClean="0">
                <a:solidFill>
                  <a:srgbClr val="002060"/>
                </a:solidFill>
              </a:rPr>
              <a:t>ЛФМЛ</a:t>
            </a:r>
            <a:endParaRPr lang="uk-UA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308743" y="405281"/>
            <a:ext cx="13466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500" b="1" dirty="0">
                <a:solidFill>
                  <a:schemeClr val="bg1"/>
                </a:solidFill>
              </a:rPr>
              <a:t>Ср</a:t>
            </a:r>
            <a:r>
              <a:rPr lang="en-US" sz="1500" b="1" dirty="0" err="1">
                <a:solidFill>
                  <a:schemeClr val="bg1"/>
                </a:solidFill>
              </a:rPr>
              <a:t>i</a:t>
            </a:r>
            <a:r>
              <a:rPr lang="uk-UA" sz="1500" b="1" dirty="0" err="1">
                <a:solidFill>
                  <a:schemeClr val="bg1"/>
                </a:solidFill>
              </a:rPr>
              <a:t>бло</a:t>
            </a:r>
            <a:r>
              <a:rPr lang="en-US" sz="1500" b="1" dirty="0">
                <a:solidFill>
                  <a:schemeClr val="bg1"/>
                </a:solidFill>
              </a:rPr>
              <a:t> </a:t>
            </a:r>
            <a:r>
              <a:rPr lang="uk-UA" sz="1500" b="1" dirty="0">
                <a:solidFill>
                  <a:schemeClr val="bg1"/>
                </a:solidFill>
              </a:rPr>
              <a:t>т</a:t>
            </a:r>
            <a:r>
              <a:rPr lang="en-US" sz="1500" b="1" dirty="0">
                <a:solidFill>
                  <a:schemeClr val="bg1"/>
                </a:solidFill>
              </a:rPr>
              <a:t>a </a:t>
            </a:r>
            <a:r>
              <a:rPr lang="uk-UA" sz="1500" b="1" dirty="0" err="1">
                <a:solidFill>
                  <a:schemeClr val="bg1"/>
                </a:solidFill>
              </a:rPr>
              <a:t>бр</a:t>
            </a:r>
            <a:r>
              <a:rPr lang="en-US" sz="1500" b="1" dirty="0">
                <a:solidFill>
                  <a:schemeClr val="bg1"/>
                </a:solidFill>
              </a:rPr>
              <a:t>o</a:t>
            </a:r>
            <a:r>
              <a:rPr lang="uk-UA" sz="1500" b="1" dirty="0" err="1">
                <a:solidFill>
                  <a:schemeClr val="bg1"/>
                </a:solidFill>
              </a:rPr>
              <a:t>нза</a:t>
            </a:r>
            <a:r>
              <a:rPr lang="en-US" sz="1500" b="1" dirty="0">
                <a:solidFill>
                  <a:schemeClr val="bg1"/>
                </a:solidFill>
              </a:rPr>
              <a:t> </a:t>
            </a:r>
            <a:r>
              <a:rPr lang="uk-UA" sz="1500" b="1" dirty="0">
                <a:solidFill>
                  <a:schemeClr val="bg1"/>
                </a:solidFill>
              </a:rPr>
              <a:t>н</a:t>
            </a:r>
            <a:r>
              <a:rPr lang="en-US" sz="1500" b="1" dirty="0">
                <a:solidFill>
                  <a:schemeClr val="bg1"/>
                </a:solidFill>
              </a:rPr>
              <a:t>a </a:t>
            </a:r>
            <a:r>
              <a:rPr lang="en-US" sz="1500" b="1" dirty="0" err="1">
                <a:solidFill>
                  <a:schemeClr val="bg1"/>
                </a:solidFill>
              </a:rPr>
              <a:t>Mi</a:t>
            </a:r>
            <a:r>
              <a:rPr lang="uk-UA" sz="1500" b="1" dirty="0" err="1">
                <a:solidFill>
                  <a:schemeClr val="bg1"/>
                </a:solidFill>
              </a:rPr>
              <a:t>жн</a:t>
            </a:r>
            <a:r>
              <a:rPr lang="en-US" sz="1500" b="1" dirty="0">
                <a:solidFill>
                  <a:schemeClr val="bg1"/>
                </a:solidFill>
              </a:rPr>
              <a:t>a</a:t>
            </a:r>
            <a:r>
              <a:rPr lang="uk-UA" sz="1500" b="1" dirty="0">
                <a:solidFill>
                  <a:schemeClr val="bg1"/>
                </a:solidFill>
              </a:rPr>
              <a:t>р</a:t>
            </a:r>
            <a:r>
              <a:rPr lang="en-US" sz="1500" b="1" dirty="0">
                <a:solidFill>
                  <a:schemeClr val="bg1"/>
                </a:solidFill>
              </a:rPr>
              <a:t>o</a:t>
            </a:r>
            <a:r>
              <a:rPr lang="uk-UA" sz="1500" b="1" dirty="0" err="1">
                <a:solidFill>
                  <a:schemeClr val="bg1"/>
                </a:solidFill>
              </a:rPr>
              <a:t>дн</a:t>
            </a:r>
            <a:r>
              <a:rPr lang="en-US" sz="1500" b="1" dirty="0" err="1">
                <a:solidFill>
                  <a:schemeClr val="bg1"/>
                </a:solidFill>
              </a:rPr>
              <a:t>i</a:t>
            </a:r>
            <a:r>
              <a:rPr lang="uk-UA" sz="1500" b="1" dirty="0">
                <a:solidFill>
                  <a:schemeClr val="bg1"/>
                </a:solidFill>
              </a:rPr>
              <a:t>й </a:t>
            </a:r>
            <a:r>
              <a:rPr lang="en-US" sz="1500" b="1" dirty="0">
                <a:solidFill>
                  <a:schemeClr val="bg1"/>
                </a:solidFill>
              </a:rPr>
              <a:t>o</a:t>
            </a:r>
            <a:r>
              <a:rPr lang="uk-UA" sz="1500" b="1" dirty="0">
                <a:solidFill>
                  <a:schemeClr val="bg1"/>
                </a:solidFill>
              </a:rPr>
              <a:t>л</a:t>
            </a:r>
            <a:r>
              <a:rPr lang="en-US" sz="1500" b="1" dirty="0" err="1">
                <a:solidFill>
                  <a:schemeClr val="bg1"/>
                </a:solidFill>
              </a:rPr>
              <a:t>i</a:t>
            </a:r>
            <a:r>
              <a:rPr lang="uk-UA" sz="1500" b="1" dirty="0" err="1">
                <a:solidFill>
                  <a:schemeClr val="bg1"/>
                </a:solidFill>
              </a:rPr>
              <a:t>мп</a:t>
            </a:r>
            <a:r>
              <a:rPr lang="en-US" sz="1500" b="1" dirty="0" err="1">
                <a:solidFill>
                  <a:schemeClr val="bg1"/>
                </a:solidFill>
              </a:rPr>
              <a:t>ia</a:t>
            </a:r>
            <a:r>
              <a:rPr lang="uk-UA" sz="1500" b="1" dirty="0">
                <a:solidFill>
                  <a:schemeClr val="bg1"/>
                </a:solidFill>
              </a:rPr>
              <a:t>д</a:t>
            </a:r>
            <a:r>
              <a:rPr lang="en-US" sz="1500" b="1" dirty="0" err="1">
                <a:solidFill>
                  <a:schemeClr val="bg1"/>
                </a:solidFill>
              </a:rPr>
              <a:t>i</a:t>
            </a:r>
            <a:r>
              <a:rPr lang="en-US" sz="1500" b="1" dirty="0">
                <a:solidFill>
                  <a:schemeClr val="bg1"/>
                </a:solidFill>
              </a:rPr>
              <a:t> </a:t>
            </a:r>
            <a:r>
              <a:rPr lang="uk-UA" sz="1500" b="1" dirty="0">
                <a:solidFill>
                  <a:schemeClr val="bg1"/>
                </a:solidFill>
              </a:rPr>
              <a:t>з ф</a:t>
            </a:r>
            <a:r>
              <a:rPr lang="en-US" sz="1500" b="1" dirty="0" err="1">
                <a:solidFill>
                  <a:schemeClr val="bg1"/>
                </a:solidFill>
              </a:rPr>
              <a:t>i</a:t>
            </a:r>
            <a:r>
              <a:rPr lang="uk-UA" sz="1500" b="1" dirty="0">
                <a:solidFill>
                  <a:schemeClr val="bg1"/>
                </a:solidFill>
              </a:rPr>
              <a:t>зики </a:t>
            </a:r>
            <a:r>
              <a:rPr lang="en-US" sz="1500" b="1" dirty="0" smtClean="0">
                <a:solidFill>
                  <a:schemeClr val="bg1"/>
                </a:solidFill>
              </a:rPr>
              <a:t>IPHO</a:t>
            </a:r>
            <a:r>
              <a:rPr lang="uk-UA" sz="1500" b="1" dirty="0" smtClean="0">
                <a:solidFill>
                  <a:schemeClr val="bg1"/>
                </a:solidFill>
              </a:rPr>
              <a:t>, </a:t>
            </a:r>
            <a:r>
              <a:rPr lang="uk-UA" sz="1500" b="1" dirty="0">
                <a:solidFill>
                  <a:schemeClr val="bg1"/>
                </a:solidFill>
              </a:rPr>
              <a:t>Литва</a:t>
            </a:r>
            <a:endParaRPr lang="uk-UA" sz="15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81424" y="1314251"/>
            <a:ext cx="162317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500" b="1" dirty="0">
                <a:solidFill>
                  <a:schemeClr val="bg1"/>
                </a:solidFill>
              </a:rPr>
              <a:t>Бронза на Міжнародній хімічній олімпіаді </a:t>
            </a:r>
            <a:r>
              <a:rPr lang="en-US" sz="1500" b="1" dirty="0" err="1" smtClean="0">
                <a:solidFill>
                  <a:schemeClr val="bg1"/>
                </a:solidFill>
              </a:rPr>
              <a:t>IChO</a:t>
            </a:r>
            <a:r>
              <a:rPr lang="uk-UA" sz="15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uk-UA" sz="1500" b="1" dirty="0">
                <a:solidFill>
                  <a:schemeClr val="bg1"/>
                </a:solidFill>
              </a:rPr>
              <a:t>Японія</a:t>
            </a:r>
            <a:endParaRPr lang="uk-UA" sz="15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6911" y="2210340"/>
            <a:ext cx="149984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500" b="1" dirty="0" smtClean="0">
                <a:solidFill>
                  <a:schemeClr val="bg1"/>
                </a:solidFill>
              </a:rPr>
              <a:t>Бронза на Європейській олімпіада з фізики </a:t>
            </a:r>
            <a:r>
              <a:rPr lang="en-US" sz="1500" b="1" dirty="0" err="1" smtClean="0">
                <a:solidFill>
                  <a:schemeClr val="bg1"/>
                </a:solidFill>
              </a:rPr>
              <a:t>EuPhO</a:t>
            </a:r>
            <a:r>
              <a:rPr lang="uk-UA" sz="1500" b="1" dirty="0" smtClean="0">
                <a:solidFill>
                  <a:schemeClr val="bg1"/>
                </a:solidFill>
              </a:rPr>
              <a:t>,</a:t>
            </a:r>
            <a:r>
              <a:rPr lang="en-US" sz="1500" b="1" dirty="0" smtClean="0">
                <a:solidFill>
                  <a:schemeClr val="bg1"/>
                </a:solidFill>
              </a:rPr>
              <a:t> </a:t>
            </a:r>
            <a:r>
              <a:rPr lang="uk-UA" sz="1500" b="1" dirty="0" smtClean="0">
                <a:solidFill>
                  <a:schemeClr val="bg1"/>
                </a:solidFill>
              </a:rPr>
              <a:t>Естонія</a:t>
            </a:r>
            <a:endParaRPr lang="uk-UA" sz="15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526006" y="1352723"/>
            <a:ext cx="3440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>
                <a:solidFill>
                  <a:srgbClr val="002060"/>
                </a:solidFill>
              </a:rPr>
              <a:t>Юрій </a:t>
            </a:r>
            <a:r>
              <a:rPr lang="uk-UA" sz="1600" b="1" dirty="0" err="1">
                <a:solidFill>
                  <a:srgbClr val="002060"/>
                </a:solidFill>
              </a:rPr>
              <a:t>Окіс</a:t>
            </a:r>
            <a:r>
              <a:rPr lang="uk-UA" sz="1600" b="1" dirty="0">
                <a:solidFill>
                  <a:srgbClr val="002060"/>
                </a:solidFill>
              </a:rPr>
              <a:t> </a:t>
            </a:r>
          </a:p>
          <a:p>
            <a:r>
              <a:rPr lang="uk-UA" sz="1600" b="1" dirty="0">
                <a:solidFill>
                  <a:srgbClr val="002060"/>
                </a:solidFill>
              </a:rPr>
              <a:t>ЛФМЛ</a:t>
            </a:r>
            <a:endParaRPr lang="uk-UA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CA2067-32A3-4F10-9AD6-85B4EDC77D68}"/>
              </a:ext>
            </a:extLst>
          </p:cNvPr>
          <p:cNvSpPr txBox="1"/>
          <p:nvPr/>
        </p:nvSpPr>
        <p:spPr>
          <a:xfrm>
            <a:off x="6689986" y="232986"/>
            <a:ext cx="5601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Міжнародні учнівські змагання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504382" y="3035832"/>
            <a:ext cx="3440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solidFill>
                  <a:srgbClr val="002060"/>
                </a:solidFill>
              </a:rPr>
              <a:t>Данило Квіт, Максим </a:t>
            </a:r>
            <a:r>
              <a:rPr lang="uk-UA" sz="1600" b="1" dirty="0" err="1" smtClean="0">
                <a:solidFill>
                  <a:srgbClr val="002060"/>
                </a:solidFill>
              </a:rPr>
              <a:t>Фургала</a:t>
            </a:r>
            <a:endParaRPr lang="uk-UA" sz="1600" b="1" dirty="0">
              <a:solidFill>
                <a:srgbClr val="002060"/>
              </a:solidFill>
            </a:endParaRPr>
          </a:p>
          <a:p>
            <a:r>
              <a:rPr lang="uk-UA" sz="1600" b="1" dirty="0">
                <a:solidFill>
                  <a:srgbClr val="002060"/>
                </a:solidFill>
              </a:rPr>
              <a:t>ЛФМЛ</a:t>
            </a:r>
            <a:endParaRPr lang="uk-UA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452868" y="4647796"/>
            <a:ext cx="203814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500" b="1" dirty="0" smtClean="0">
                <a:solidFill>
                  <a:schemeClr val="bg1"/>
                </a:solidFill>
              </a:rPr>
              <a:t>Золото, срібло </a:t>
            </a:r>
          </a:p>
          <a:p>
            <a:pPr algn="ctr"/>
            <a:r>
              <a:rPr lang="uk-UA" sz="1500" b="1" dirty="0" smtClean="0">
                <a:solidFill>
                  <a:schemeClr val="bg1"/>
                </a:solidFill>
              </a:rPr>
              <a:t>та б</a:t>
            </a:r>
            <a:r>
              <a:rPr lang="ru-RU" sz="1500" b="1" dirty="0" err="1" smtClean="0">
                <a:solidFill>
                  <a:schemeClr val="bg1"/>
                </a:solidFill>
              </a:rPr>
              <a:t>ронза</a:t>
            </a:r>
            <a:r>
              <a:rPr lang="ru-RU" sz="1500" b="1" dirty="0" smtClean="0">
                <a:solidFill>
                  <a:schemeClr val="bg1"/>
                </a:solidFill>
              </a:rPr>
              <a:t> на </a:t>
            </a:r>
            <a:r>
              <a:rPr lang="ru-RU" sz="1500" b="1" dirty="0" err="1" smtClean="0">
                <a:solidFill>
                  <a:schemeClr val="bg1"/>
                </a:solidFill>
              </a:rPr>
              <a:t>міжнародній</a:t>
            </a:r>
            <a:r>
              <a:rPr lang="ru-RU" sz="1500" b="1" dirty="0" smtClean="0">
                <a:solidFill>
                  <a:schemeClr val="bg1"/>
                </a:solidFill>
              </a:rPr>
              <a:t> </a:t>
            </a:r>
            <a:r>
              <a:rPr lang="ru-RU" sz="1500" b="1" dirty="0" err="1" smtClean="0">
                <a:solidFill>
                  <a:schemeClr val="bg1"/>
                </a:solidFill>
              </a:rPr>
              <a:t>олімпіаді</a:t>
            </a:r>
            <a:r>
              <a:rPr lang="ru-RU" sz="1500" b="1" dirty="0" smtClean="0">
                <a:solidFill>
                  <a:schemeClr val="bg1"/>
                </a:solidFill>
              </a:rPr>
              <a:t> </a:t>
            </a:r>
            <a:r>
              <a:rPr lang="ru-RU" sz="1500" b="1" dirty="0">
                <a:solidFill>
                  <a:schemeClr val="bg1"/>
                </a:solidFill>
              </a:rPr>
              <a:t>з </a:t>
            </a:r>
            <a:r>
              <a:rPr lang="ru-RU" sz="1500" b="1" dirty="0" err="1">
                <a:solidFill>
                  <a:schemeClr val="bg1"/>
                </a:solidFill>
              </a:rPr>
              <a:t>астрономії</a:t>
            </a:r>
            <a:r>
              <a:rPr lang="ru-RU" sz="1500" b="1" dirty="0">
                <a:solidFill>
                  <a:schemeClr val="bg1"/>
                </a:solidFill>
              </a:rPr>
              <a:t> та </a:t>
            </a:r>
            <a:r>
              <a:rPr lang="ru-RU" sz="1500" b="1" dirty="0" err="1" smtClean="0">
                <a:solidFill>
                  <a:schemeClr val="bg1"/>
                </a:solidFill>
              </a:rPr>
              <a:t>астрофізики</a:t>
            </a:r>
            <a:r>
              <a:rPr lang="uk-UA" sz="1500" b="1" dirty="0">
                <a:solidFill>
                  <a:schemeClr val="bg1"/>
                </a:solidFill>
              </a:rPr>
              <a:t> </a:t>
            </a:r>
            <a:endParaRPr lang="uk-UA" sz="15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500" b="1" dirty="0" smtClean="0">
                <a:solidFill>
                  <a:schemeClr val="bg1"/>
                </a:solidFill>
              </a:rPr>
              <a:t>IOAA</a:t>
            </a:r>
            <a:r>
              <a:rPr lang="uk-UA" sz="1500" b="1" dirty="0" smtClean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uk-UA" sz="1500" b="1" dirty="0" smtClean="0">
                <a:solidFill>
                  <a:schemeClr val="bg1"/>
                </a:solidFill>
              </a:rPr>
              <a:t>Колумбія</a:t>
            </a:r>
            <a:endParaRPr lang="uk-UA" sz="15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 flipV="1">
            <a:off x="7544282" y="1942372"/>
            <a:ext cx="1245257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Прямоугольник 49"/>
          <p:cNvSpPr/>
          <p:nvPr/>
        </p:nvSpPr>
        <p:spPr>
          <a:xfrm flipV="1">
            <a:off x="7526006" y="3702022"/>
            <a:ext cx="3669893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Прямоугольник 50"/>
          <p:cNvSpPr/>
          <p:nvPr/>
        </p:nvSpPr>
        <p:spPr>
          <a:xfrm>
            <a:off x="7529062" y="4330294"/>
            <a:ext cx="3885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Святослав </a:t>
            </a:r>
            <a:r>
              <a:rPr lang="ru-RU" sz="1600" b="1" dirty="0" err="1" smtClean="0">
                <a:solidFill>
                  <a:srgbClr val="002060"/>
                </a:solidFill>
              </a:rPr>
              <a:t>Лушней</a:t>
            </a:r>
            <a:r>
              <a:rPr lang="ru-RU" sz="1600" b="1" dirty="0" smtClean="0">
                <a:solidFill>
                  <a:srgbClr val="002060"/>
                </a:solidFill>
              </a:rPr>
              <a:t>, </a:t>
            </a:r>
            <a:r>
              <a:rPr lang="ru-RU" sz="1600" b="1" dirty="0" err="1" smtClean="0">
                <a:solidFill>
                  <a:srgbClr val="002060"/>
                </a:solidFill>
              </a:rPr>
              <a:t>Ірина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Гонцовська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Іван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Симотюк</a:t>
            </a:r>
            <a:r>
              <a:rPr lang="ru-RU" sz="1600" b="1" dirty="0" smtClean="0">
                <a:solidFill>
                  <a:srgbClr val="002060"/>
                </a:solidFill>
              </a:rPr>
              <a:t>, </a:t>
            </a:r>
            <a:r>
              <a:rPr lang="ru-RU" sz="1600" b="1" dirty="0">
                <a:solidFill>
                  <a:srgbClr val="002060"/>
                </a:solidFill>
              </a:rPr>
              <a:t>Назар </a:t>
            </a:r>
            <a:r>
              <a:rPr lang="ru-RU" sz="1600" b="1" dirty="0" err="1" smtClean="0">
                <a:solidFill>
                  <a:srgbClr val="002060"/>
                </a:solidFill>
              </a:rPr>
              <a:t>Тхір</a:t>
            </a:r>
            <a:r>
              <a:rPr lang="ru-RU" sz="1600" b="1" dirty="0" smtClean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Северин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Шикула</a:t>
            </a:r>
            <a:r>
              <a:rPr lang="ru-RU" sz="1600" b="1" dirty="0" smtClean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Олександр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Козак</a:t>
            </a:r>
          </a:p>
          <a:p>
            <a:r>
              <a:rPr lang="uk-UA" sz="1600" b="1" dirty="0" smtClean="0">
                <a:solidFill>
                  <a:srgbClr val="002060"/>
                </a:solidFill>
              </a:rPr>
              <a:t>ЛФМЛ</a:t>
            </a:r>
            <a:endParaRPr lang="uk-UA" sz="1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47406" y="3939694"/>
            <a:ext cx="183324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</a:rPr>
              <a:t>Золото на </a:t>
            </a:r>
            <a:r>
              <a:rPr lang="ru-RU" sz="1500" b="1" dirty="0" err="1" smtClean="0">
                <a:solidFill>
                  <a:schemeClr val="bg1"/>
                </a:solidFill>
              </a:rPr>
              <a:t>Міжнародному</a:t>
            </a:r>
            <a:r>
              <a:rPr lang="ru-RU" sz="1500" b="1" dirty="0" smtClean="0">
                <a:solidFill>
                  <a:schemeClr val="bg1"/>
                </a:solidFill>
              </a:rPr>
              <a:t> </a:t>
            </a:r>
            <a:r>
              <a:rPr lang="ru-RU" sz="1500" b="1" dirty="0" err="1">
                <a:solidFill>
                  <a:schemeClr val="bg1"/>
                </a:solidFill>
              </a:rPr>
              <a:t>конкурсі</a:t>
            </a:r>
            <a:r>
              <a:rPr lang="ru-RU" sz="1500" b="1" dirty="0">
                <a:solidFill>
                  <a:schemeClr val="bg1"/>
                </a:solidFill>
              </a:rPr>
              <a:t> </a:t>
            </a:r>
            <a:r>
              <a:rPr lang="ru-RU" sz="1500" b="1" dirty="0" err="1">
                <a:solidFill>
                  <a:schemeClr val="bg1"/>
                </a:solidFill>
              </a:rPr>
              <a:t>наукових</a:t>
            </a:r>
            <a:r>
              <a:rPr lang="ru-RU" sz="1500" b="1" dirty="0">
                <a:solidFill>
                  <a:schemeClr val="bg1"/>
                </a:solidFill>
              </a:rPr>
              <a:t> </a:t>
            </a:r>
            <a:r>
              <a:rPr lang="ru-RU" sz="1500" b="1" dirty="0" err="1">
                <a:solidFill>
                  <a:schemeClr val="bg1"/>
                </a:solidFill>
              </a:rPr>
              <a:t>винаходів</a:t>
            </a:r>
            <a:r>
              <a:rPr lang="ru-RU" sz="1500" b="1" dirty="0">
                <a:solidFill>
                  <a:schemeClr val="bg1"/>
                </a:solidFill>
              </a:rPr>
              <a:t> </a:t>
            </a:r>
            <a:r>
              <a:rPr lang="en-US" sz="1500" b="1" dirty="0" smtClean="0">
                <a:solidFill>
                  <a:schemeClr val="bg1"/>
                </a:solidFill>
              </a:rPr>
              <a:t>INOVA</a:t>
            </a:r>
            <a:r>
              <a:rPr lang="uk-UA" sz="1500" b="1" dirty="0" smtClean="0">
                <a:solidFill>
                  <a:schemeClr val="bg1"/>
                </a:solidFill>
              </a:rPr>
              <a:t>, </a:t>
            </a:r>
            <a:r>
              <a:rPr lang="uk-UA" sz="1500" b="1" dirty="0">
                <a:solidFill>
                  <a:schemeClr val="bg1"/>
                </a:solidFill>
              </a:rPr>
              <a:t>Хорватія</a:t>
            </a:r>
            <a:endParaRPr lang="uk-UA" sz="15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flipV="1">
            <a:off x="2116183" y="4575006"/>
            <a:ext cx="1833343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5" name="Прямоугольник 54"/>
          <p:cNvSpPr/>
          <p:nvPr/>
        </p:nvSpPr>
        <p:spPr>
          <a:xfrm flipV="1">
            <a:off x="7503197" y="5456341"/>
            <a:ext cx="3669893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TextBox 55"/>
          <p:cNvSpPr txBox="1"/>
          <p:nvPr/>
        </p:nvSpPr>
        <p:spPr>
          <a:xfrm>
            <a:off x="5572306" y="2951141"/>
            <a:ext cx="18730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500" b="1" dirty="0" smtClean="0">
                <a:solidFill>
                  <a:schemeClr val="bg1"/>
                </a:solidFill>
              </a:rPr>
              <a:t>Переможці</a:t>
            </a:r>
          </a:p>
          <a:p>
            <a:pPr algn="ctr"/>
            <a:r>
              <a:rPr lang="uk-UA" sz="1500" b="1" dirty="0" smtClean="0">
                <a:solidFill>
                  <a:schemeClr val="bg1"/>
                </a:solidFill>
              </a:rPr>
              <a:t>відбору на Міжнародну молодіжну наукову олімпіаду </a:t>
            </a:r>
            <a:r>
              <a:rPr lang="en-US" sz="1500" b="1" dirty="0" smtClean="0">
                <a:solidFill>
                  <a:schemeClr val="bg1"/>
                </a:solidFill>
              </a:rPr>
              <a:t>IJSO</a:t>
            </a:r>
            <a:r>
              <a:rPr lang="uk-UA" sz="1500" b="1" dirty="0" smtClean="0">
                <a:solidFill>
                  <a:schemeClr val="bg1"/>
                </a:solidFill>
              </a:rPr>
              <a:t>, Дубай</a:t>
            </a:r>
            <a:endParaRPr lang="uk-UA" sz="15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967450" y="1035244"/>
            <a:ext cx="1980000" cy="1980000"/>
            <a:chOff x="3810000" y="1143000"/>
            <a:chExt cx="4572000" cy="4572000"/>
          </a:xfrm>
        </p:grpSpPr>
        <p:sp>
          <p:nvSpPr>
            <p:cNvPr id="5" name="Овал 4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8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олилиния 12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01428" y="4278053"/>
            <a:ext cx="2160000" cy="2160000"/>
            <a:chOff x="3048000" y="380999"/>
            <a:chExt cx="6096000" cy="6096000"/>
          </a:xfrm>
        </p:grpSpPr>
        <p:sp>
          <p:nvSpPr>
            <p:cNvPr id="14" name="Овал 13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9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4145280" y="3617976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19688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48D160-C4AC-4F00-A210-B811738251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AD11F8-BB61-4B8A-9ECC-928E3A921174}"/>
              </a:ext>
            </a:extLst>
          </p:cNvPr>
          <p:cNvSpPr txBox="1"/>
          <p:nvPr/>
        </p:nvSpPr>
        <p:spPr>
          <a:xfrm>
            <a:off x="2717147" y="40712"/>
            <a:ext cx="6768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Програма «Львів науковий»</a:t>
            </a:r>
            <a:endParaRPr lang="uk-UA" sz="36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5413" y="4086350"/>
            <a:ext cx="51288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Тривають роботи у </a:t>
            </a:r>
            <a:r>
              <a:rPr lang="uk-UA" sz="2400" b="1" dirty="0" smtClean="0">
                <a:solidFill>
                  <a:srgbClr val="002060"/>
                </a:solidFill>
              </a:rPr>
              <a:t>науковому центрі «</a:t>
            </a:r>
            <a:r>
              <a:rPr lang="en-US" sz="2400" b="1" dirty="0" err="1" smtClean="0">
                <a:solidFill>
                  <a:srgbClr val="002060"/>
                </a:solidFill>
              </a:rPr>
              <a:t>SteamLab</a:t>
            </a:r>
            <a:r>
              <a:rPr lang="uk-UA" sz="2400" b="1" dirty="0" smtClean="0">
                <a:solidFill>
                  <a:srgbClr val="002060"/>
                </a:solidFill>
              </a:rPr>
              <a:t>» </a:t>
            </a:r>
            <a:r>
              <a:rPr lang="uk-UA" sz="2400" dirty="0" smtClean="0">
                <a:solidFill>
                  <a:srgbClr val="002060"/>
                </a:solidFill>
              </a:rPr>
              <a:t>на </a:t>
            </a:r>
            <a:r>
              <a:rPr lang="uk-UA" sz="2400" dirty="0" err="1" smtClean="0">
                <a:solidFill>
                  <a:srgbClr val="002060"/>
                </a:solidFill>
              </a:rPr>
              <a:t>Окуневського</a:t>
            </a:r>
            <a:r>
              <a:rPr lang="uk-UA" sz="2400" dirty="0" smtClean="0">
                <a:solidFill>
                  <a:srgbClr val="002060"/>
                </a:solidFill>
              </a:rPr>
              <a:t>, 1.</a:t>
            </a:r>
          </a:p>
          <a:p>
            <a:r>
              <a:rPr lang="uk-UA" sz="2400" dirty="0" smtClean="0">
                <a:solidFill>
                  <a:srgbClr val="002060"/>
                </a:solidFill>
              </a:rPr>
              <a:t>У 2021 році для закладу </a:t>
            </a:r>
            <a:r>
              <a:rPr lang="ru-RU" sz="2400" dirty="0">
                <a:solidFill>
                  <a:srgbClr val="002060"/>
                </a:solidFill>
              </a:rPr>
              <a:t>закуплено  </a:t>
            </a:r>
            <a:r>
              <a:rPr lang="ru-RU" sz="2400" dirty="0" err="1">
                <a:solidFill>
                  <a:srgbClr val="002060"/>
                </a:solidFill>
              </a:rPr>
              <a:t>робототехніку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smtClean="0">
                <a:solidFill>
                  <a:srgbClr val="002060"/>
                </a:solidFill>
              </a:rPr>
              <a:t>STEАM- </a:t>
            </a:r>
            <a:r>
              <a:rPr lang="ru-RU" sz="2400" dirty="0">
                <a:solidFill>
                  <a:srgbClr val="002060"/>
                </a:solidFill>
              </a:rPr>
              <a:t>та </a:t>
            </a:r>
            <a:r>
              <a:rPr lang="ru-RU" sz="2400" dirty="0" err="1">
                <a:solidFill>
                  <a:srgbClr val="002060"/>
                </a:solidFill>
              </a:rPr>
              <a:t>комп’ютерне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обладнання</a:t>
            </a:r>
            <a:r>
              <a:rPr lang="ru-RU" sz="2400" dirty="0">
                <a:solidFill>
                  <a:srgbClr val="002060"/>
                </a:solidFill>
              </a:rPr>
              <a:t> на </a:t>
            </a:r>
            <a:r>
              <a:rPr lang="ru-RU" sz="2400" dirty="0" err="1">
                <a:solidFill>
                  <a:srgbClr val="002060"/>
                </a:solidFill>
              </a:rPr>
              <a:t>загальну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суму </a:t>
            </a:r>
            <a:r>
              <a:rPr lang="ru-RU" sz="2400" b="1" dirty="0" smtClean="0">
                <a:solidFill>
                  <a:srgbClr val="002060"/>
                </a:solidFill>
              </a:rPr>
              <a:t>1,5 </a:t>
            </a:r>
            <a:r>
              <a:rPr lang="ru-RU" sz="2400" b="1" dirty="0">
                <a:solidFill>
                  <a:srgbClr val="002060"/>
                </a:solidFill>
              </a:rPr>
              <a:t>млн </a:t>
            </a:r>
            <a:r>
              <a:rPr lang="ru-RU" sz="2400" b="1" dirty="0" err="1" smtClean="0">
                <a:solidFill>
                  <a:srgbClr val="002060"/>
                </a:solidFill>
              </a:rPr>
              <a:t>грн</a:t>
            </a:r>
            <a:r>
              <a:rPr lang="uk-UA" sz="2400" b="1" dirty="0">
                <a:solidFill>
                  <a:srgbClr val="002060"/>
                </a:solidFill>
              </a:rPr>
              <a:t>.</a:t>
            </a:r>
            <a:endParaRPr lang="uk-UA" sz="2400" b="1" dirty="0">
              <a:solidFill>
                <a:srgbClr val="FF0000"/>
              </a:solidFill>
            </a:endParaRPr>
          </a:p>
        </p:txBody>
      </p:sp>
      <p:pic>
        <p:nvPicPr>
          <p:cNvPr id="19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25380" t="2223" r="945" b="27773"/>
          <a:stretch>
            <a:fillRect/>
          </a:stretch>
        </p:blipFill>
        <p:spPr>
          <a:xfrm>
            <a:off x="5680168" y="1174907"/>
            <a:ext cx="1952178" cy="1980000"/>
          </a:xfrm>
          <a:prstGeom prst="ellipse">
            <a:avLst/>
          </a:prstGeom>
          <a:ln>
            <a:solidFill>
              <a:schemeClr val="bg1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982" y="684050"/>
            <a:ext cx="1943816" cy="1980000"/>
          </a:xfrm>
          <a:prstGeom prst="ellipse">
            <a:avLst/>
          </a:prstGeom>
          <a:ln>
            <a:solidFill>
              <a:schemeClr val="bg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787" y="1016669"/>
            <a:ext cx="1930295" cy="1980000"/>
          </a:xfrm>
          <a:prstGeom prst="rect">
            <a:avLst/>
          </a:prstGeom>
          <a:ln>
            <a:noFill/>
          </a:ln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391479" y="2722434"/>
            <a:ext cx="4322618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5623512" y="4131932"/>
            <a:ext cx="1980000" cy="1980000"/>
            <a:chOff x="3048000" y="380999"/>
            <a:chExt cx="6096000" cy="6096000"/>
          </a:xfrm>
        </p:grpSpPr>
        <p:sp>
          <p:nvSpPr>
            <p:cNvPr id="7" name="Овал 6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6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4145280" y="3617976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9337" y="3606853"/>
            <a:ext cx="1993565" cy="1993565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10113982" y="3333954"/>
            <a:ext cx="1980000" cy="1980000"/>
            <a:chOff x="3048000" y="380999"/>
            <a:chExt cx="6096000" cy="6096000"/>
          </a:xfrm>
        </p:grpSpPr>
        <p:sp>
          <p:nvSpPr>
            <p:cNvPr id="15" name="Овал 14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8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4145280" y="3617976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cxnSp>
        <p:nvCxnSpPr>
          <p:cNvPr id="17" name="Прямая соединительная линия 16"/>
          <p:cNvCxnSpPr/>
          <p:nvPr/>
        </p:nvCxnSpPr>
        <p:spPr>
          <a:xfrm>
            <a:off x="391479" y="4043154"/>
            <a:ext cx="4322618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82785" y="2821227"/>
            <a:ext cx="5673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70 </a:t>
            </a:r>
            <a:r>
              <a:rPr lang="uk-UA" sz="2400" dirty="0">
                <a:solidFill>
                  <a:srgbClr val="002060"/>
                </a:solidFill>
              </a:rPr>
              <a:t>закладів загальної середньої освіти </a:t>
            </a:r>
            <a:r>
              <a:rPr lang="uk-UA" sz="2400" dirty="0" smtClean="0">
                <a:solidFill>
                  <a:srgbClr val="002060"/>
                </a:solidFill>
              </a:rPr>
              <a:t>отримали кошти на </a:t>
            </a:r>
            <a:r>
              <a:rPr lang="uk-UA" sz="2400" dirty="0">
                <a:solidFill>
                  <a:srgbClr val="002060"/>
                </a:solidFill>
              </a:rPr>
              <a:t>загальну суму </a:t>
            </a:r>
            <a:r>
              <a:rPr lang="uk-UA" sz="2400" b="1" dirty="0">
                <a:solidFill>
                  <a:srgbClr val="002060"/>
                </a:solidFill>
              </a:rPr>
              <a:t>3 млн </a:t>
            </a:r>
            <a:r>
              <a:rPr lang="uk-UA" sz="2400" b="1" dirty="0" smtClean="0">
                <a:solidFill>
                  <a:srgbClr val="002060"/>
                </a:solidFill>
              </a:rPr>
              <a:t>грн </a:t>
            </a:r>
            <a:r>
              <a:rPr lang="uk-UA" sz="2400" dirty="0" smtClean="0">
                <a:solidFill>
                  <a:srgbClr val="002060"/>
                </a:solidFill>
              </a:rPr>
              <a:t>для закупівлі </a:t>
            </a:r>
            <a:r>
              <a:rPr lang="en-US" sz="2400" dirty="0" smtClean="0">
                <a:solidFill>
                  <a:srgbClr val="002060"/>
                </a:solidFill>
              </a:rPr>
              <a:t>STE</a:t>
            </a:r>
            <a:r>
              <a:rPr lang="uk-UA" sz="2400" dirty="0" smtClean="0">
                <a:solidFill>
                  <a:srgbClr val="002060"/>
                </a:solidFill>
              </a:rPr>
              <a:t>А</a:t>
            </a:r>
            <a:r>
              <a:rPr lang="en-US" sz="2400" dirty="0" smtClean="0">
                <a:solidFill>
                  <a:srgbClr val="002060"/>
                </a:solidFill>
              </a:rPr>
              <a:t>M</a:t>
            </a:r>
            <a:r>
              <a:rPr lang="uk-UA" sz="2400" dirty="0" smtClean="0">
                <a:solidFill>
                  <a:srgbClr val="002060"/>
                </a:solidFill>
              </a:rPr>
              <a:t>-обладнання.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6736" y="783442"/>
            <a:ext cx="54745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002060"/>
                </a:solidFill>
              </a:rPr>
              <a:t>У 2021 році у </a:t>
            </a:r>
            <a:r>
              <a:rPr lang="uk-UA" sz="2400" b="1" dirty="0">
                <a:solidFill>
                  <a:srgbClr val="002060"/>
                </a:solidFill>
              </a:rPr>
              <a:t>конкурсі «Наука: дій!» </a:t>
            </a:r>
            <a:r>
              <a:rPr lang="uk-UA" sz="2400" dirty="0">
                <a:solidFill>
                  <a:srgbClr val="002060"/>
                </a:solidFill>
              </a:rPr>
              <a:t>прийняло участь 16 закладів освіти</a:t>
            </a:r>
          </a:p>
          <a:p>
            <a:r>
              <a:rPr lang="uk-UA" sz="2400" dirty="0">
                <a:solidFill>
                  <a:srgbClr val="002060"/>
                </a:solidFill>
              </a:rPr>
              <a:t>переможцями стали </a:t>
            </a:r>
            <a:r>
              <a:rPr lang="uk-UA" sz="2400" b="1" dirty="0">
                <a:solidFill>
                  <a:srgbClr val="002060"/>
                </a:solidFill>
              </a:rPr>
              <a:t>9 шкіл</a:t>
            </a:r>
            <a:r>
              <a:rPr lang="uk-UA" sz="2400" dirty="0">
                <a:solidFill>
                  <a:srgbClr val="002060"/>
                </a:solidFill>
              </a:rPr>
              <a:t>, яким виділено кошти для придбання обладнання на суму </a:t>
            </a:r>
            <a:r>
              <a:rPr lang="uk-UA" sz="2400" b="1" dirty="0">
                <a:solidFill>
                  <a:srgbClr val="002060"/>
                </a:solidFill>
              </a:rPr>
              <a:t>2 млн грн</a:t>
            </a:r>
            <a:r>
              <a:rPr lang="uk-UA" sz="2400" b="1" dirty="0" smtClean="0">
                <a:solidFill>
                  <a:srgbClr val="002060"/>
                </a:solidFill>
              </a:rPr>
              <a:t>.</a:t>
            </a:r>
            <a:endParaRPr lang="uk-UA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3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4812"/>
            <a:ext cx="1217036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16"/>
          <p:cNvSpPr/>
          <p:nvPr/>
        </p:nvSpPr>
        <p:spPr>
          <a:xfrm>
            <a:off x="782882" y="953405"/>
            <a:ext cx="774345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Здорова постава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охопила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ще 32 школи,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для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яких закуплено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інвентар. Навчання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пройшло 46 вчителів фізичної культури. Використано</a:t>
            </a:r>
            <a:r>
              <a:rPr lang="uk-UA" sz="2200" b="1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799 </a:t>
            </a:r>
            <a:r>
              <a:rPr lang="uk-UA" sz="2200" b="1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тис. </a:t>
            </a:r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грн: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на навчання (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84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тис. грн) та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на інвентар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(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715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тис. грн).</a:t>
            </a:r>
            <a:endParaRPr sz="2200" dirty="0">
              <a:solidFill>
                <a:srgbClr val="00206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6"/>
          <p:cNvSpPr/>
          <p:nvPr/>
        </p:nvSpPr>
        <p:spPr>
          <a:xfrm>
            <a:off x="773014" y="4573346"/>
            <a:ext cx="8553866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b="1" dirty="0" err="1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Домедична</a:t>
            </a:r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uk-UA" sz="2200" b="1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допомога компетентності для </a:t>
            </a:r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життя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для вміння надавати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допомогу на місці нещасного випадку до прибуття швидкої допомоги та якісного, цікавого проведення уроків з «Основ здоров’я»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та «Захисту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України»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На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навчання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педагогів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використано </a:t>
            </a:r>
            <a:r>
              <a:rPr lang="uk-UA" sz="2200" b="1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100 тис. грн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.</a:t>
            </a:r>
            <a:endParaRPr sz="2200" dirty="0">
              <a:solidFill>
                <a:srgbClr val="1F3864"/>
              </a:solidFill>
              <a:ea typeface="Arial"/>
              <a:cs typeface="Arial"/>
              <a:sym typeface="Arial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1F3864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6"/>
          <p:cNvSpPr/>
          <p:nvPr/>
        </p:nvSpPr>
        <p:spPr>
          <a:xfrm>
            <a:off x="3132853" y="180084"/>
            <a:ext cx="59046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Програми управління</a:t>
            </a:r>
            <a:endParaRPr dirty="0"/>
          </a:p>
        </p:txBody>
      </p:sp>
      <p:sp>
        <p:nvSpPr>
          <p:cNvPr id="431" name="Google Shape;431;p16"/>
          <p:cNvSpPr/>
          <p:nvPr/>
        </p:nvSpPr>
        <p:spPr>
          <a:xfrm>
            <a:off x="772526" y="2594098"/>
            <a:ext cx="7264694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Шахи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.</a:t>
            </a:r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Використано </a:t>
            </a:r>
            <a:r>
              <a:rPr lang="uk-UA" sz="2200" b="1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69 тис. грн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на проведення заходу «ІІ Кубка Львова з </a:t>
            </a:r>
            <a:r>
              <a:rPr lang="uk-UA" sz="22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кібершахів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»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на онлайн-платформі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LICHESS. </a:t>
            </a:r>
            <a:r>
              <a:rPr lang="uk-UA" sz="2200" b="1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Участь взяло </a:t>
            </a:r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700 учасників.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Закуплено інвентар (демонстраційні шахи, шахові годинники, шахівниці для шахових гуртків на суму </a:t>
            </a:r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99 </a:t>
            </a:r>
            <a:r>
              <a:rPr lang="uk-UA" sz="2200" b="1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тис. грн.</a:t>
            </a:r>
            <a:endParaRPr sz="2200" b="1" dirty="0">
              <a:solidFill>
                <a:srgbClr val="1F3864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0983" y="1188870"/>
            <a:ext cx="373654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9451" y="2783998"/>
            <a:ext cx="373654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0983" y="4821304"/>
            <a:ext cx="410589" cy="32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Группа 3"/>
          <p:cNvGrpSpPr/>
          <p:nvPr/>
        </p:nvGrpSpPr>
        <p:grpSpPr>
          <a:xfrm>
            <a:off x="9742978" y="3437545"/>
            <a:ext cx="2052000" cy="2052000"/>
            <a:chOff x="3810000" y="1143000"/>
            <a:chExt cx="4572000" cy="4572000"/>
          </a:xfrm>
        </p:grpSpPr>
        <p:sp>
          <p:nvSpPr>
            <p:cNvPr id="5" name="Овал 4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олилиния 5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9921738" y="162870"/>
            <a:ext cx="2052000" cy="2052000"/>
            <a:chOff x="1524000" y="-1143000"/>
            <a:chExt cx="9144000" cy="9144000"/>
          </a:xfrm>
        </p:grpSpPr>
        <p:sp>
          <p:nvSpPr>
            <p:cNvPr id="19" name="Овал 18"/>
            <p:cNvSpPr/>
            <p:nvPr/>
          </p:nvSpPr>
          <p:spPr>
            <a:xfrm>
              <a:off x="1524000" y="-1143000"/>
              <a:ext cx="9144000" cy="9144000"/>
            </a:xfrm>
            <a:prstGeom prst="ellipse">
              <a:avLst/>
            </a:prstGeom>
            <a:blipFill>
              <a:blip r:embed="rId6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3169920" y="3712464"/>
              <a:ext cx="5852160" cy="3017520"/>
            </a:xfrm>
            <a:custGeom>
              <a:avLst/>
              <a:gdLst>
                <a:gd name="connsiteX0" fmla="*/ 0 w 5852160"/>
                <a:gd name="connsiteY0" fmla="*/ 0 h 3017520"/>
                <a:gd name="connsiteX1" fmla="*/ 5852160 w 5852160"/>
                <a:gd name="connsiteY1" fmla="*/ 0 h 3017520"/>
                <a:gd name="connsiteX2" fmla="*/ 5852160 w 5852160"/>
                <a:gd name="connsiteY2" fmla="*/ 3017520 h 3017520"/>
                <a:gd name="connsiteX3" fmla="*/ 0 w 5852160"/>
                <a:gd name="connsiteY3" fmla="*/ 3017520 h 3017520"/>
                <a:gd name="connsiteX4" fmla="*/ 0 w 5852160"/>
                <a:gd name="connsiteY4" fmla="*/ 0 h 3017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2160" h="3017520">
                  <a:moveTo>
                    <a:pt x="0" y="0"/>
                  </a:moveTo>
                  <a:lnTo>
                    <a:pt x="5852160" y="0"/>
                  </a:lnTo>
                  <a:lnTo>
                    <a:pt x="5852160" y="3017520"/>
                  </a:lnTo>
                  <a:lnTo>
                    <a:pt x="0" y="301752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8095190" y="1694386"/>
            <a:ext cx="2052000" cy="2052000"/>
            <a:chOff x="1524000" y="-1143000"/>
            <a:chExt cx="9144000" cy="9144000"/>
          </a:xfrm>
        </p:grpSpPr>
        <p:sp>
          <p:nvSpPr>
            <p:cNvPr id="24" name="Овал 23"/>
            <p:cNvSpPr/>
            <p:nvPr/>
          </p:nvSpPr>
          <p:spPr>
            <a:xfrm>
              <a:off x="1524000" y="-1143000"/>
              <a:ext cx="9144000" cy="9144000"/>
            </a:xfrm>
            <a:prstGeom prst="ellipse">
              <a:avLst/>
            </a:prstGeom>
            <a:blipFill>
              <a:blip r:embed="rId7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3169920" y="3712464"/>
              <a:ext cx="5852160" cy="3017520"/>
            </a:xfrm>
            <a:custGeom>
              <a:avLst/>
              <a:gdLst>
                <a:gd name="connsiteX0" fmla="*/ 0 w 5852160"/>
                <a:gd name="connsiteY0" fmla="*/ 0 h 3017520"/>
                <a:gd name="connsiteX1" fmla="*/ 5852160 w 5852160"/>
                <a:gd name="connsiteY1" fmla="*/ 0 h 3017520"/>
                <a:gd name="connsiteX2" fmla="*/ 5852160 w 5852160"/>
                <a:gd name="connsiteY2" fmla="*/ 3017520 h 3017520"/>
                <a:gd name="connsiteX3" fmla="*/ 0 w 5852160"/>
                <a:gd name="connsiteY3" fmla="*/ 3017520 h 3017520"/>
                <a:gd name="connsiteX4" fmla="*/ 0 w 5852160"/>
                <a:gd name="connsiteY4" fmla="*/ 0 h 3017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2160" h="3017520">
                  <a:moveTo>
                    <a:pt x="0" y="0"/>
                  </a:moveTo>
                  <a:lnTo>
                    <a:pt x="5852160" y="0"/>
                  </a:lnTo>
                  <a:lnTo>
                    <a:pt x="5852160" y="3017520"/>
                  </a:lnTo>
                  <a:lnTo>
                    <a:pt x="0" y="301752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8856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6E5C1FF-D144-4D18-8693-B6CDB7A94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27" y="-14130"/>
            <a:ext cx="12170365" cy="6858000"/>
          </a:xfrm>
          <a:prstGeom prst="rect">
            <a:avLst/>
          </a:prstGeom>
        </p:spPr>
      </p:pic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5871B33C-16BD-4BBE-ADB9-3EDB1CEA3744}"/>
              </a:ext>
            </a:extLst>
          </p:cNvPr>
          <p:cNvSpPr/>
          <p:nvPr/>
        </p:nvSpPr>
        <p:spPr>
          <a:xfrm>
            <a:off x="975977" y="1397100"/>
            <a:ext cx="789149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rgbClr val="002060"/>
                </a:solidFill>
                <a:cs typeface="Arial" panose="020B0604020202020204" pitchFamily="34" charset="0"/>
              </a:rPr>
              <a:t>Успішний </a:t>
            </a:r>
            <a:r>
              <a:rPr lang="uk-UA" sz="22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педагог. </a:t>
            </a:r>
            <a:r>
              <a:rPr lang="uk-UA" sz="2200" dirty="0" smtClean="0">
                <a:solidFill>
                  <a:srgbClr val="002060"/>
                </a:solidFill>
                <a:cs typeface="Arial" panose="020B0604020202020204" pitchFamily="34" charset="0"/>
              </a:rPr>
              <a:t>П</a:t>
            </a:r>
            <a:r>
              <a:rPr lang="uk-UA" sz="2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ереможцями стало </a:t>
            </a:r>
            <a:r>
              <a:rPr lang="uk-UA" sz="22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100  </a:t>
            </a:r>
            <a:r>
              <a:rPr lang="uk-UA" sz="22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педагогів</a:t>
            </a:r>
            <a:r>
              <a:rPr lang="uk-UA" sz="2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, які отримали </a:t>
            </a:r>
            <a:r>
              <a:rPr lang="uk-UA" sz="2200" b="1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по 25 тис. грн</a:t>
            </a:r>
            <a:r>
              <a:rPr lang="uk-UA" sz="2200" dirty="0" smtClean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2200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uk-UA" sz="22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 Ц</a:t>
            </a:r>
            <a:r>
              <a:rPr lang="ru-RU" sz="22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ьогоріч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участь у </a:t>
            </a:r>
            <a:r>
              <a:rPr lang="ru-RU" sz="2200" dirty="0" err="1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програмі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взяли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участь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202 </a:t>
            </a:r>
            <a:r>
              <a:rPr lang="ru-RU" sz="2200" b="1" dirty="0" err="1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педпрацівники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  </a:t>
            </a:r>
            <a:endParaRPr lang="ru-RU" sz="22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115 – </a:t>
            </a:r>
            <a:r>
              <a:rPr lang="uk-UA" sz="2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з ЗЗСО</a:t>
            </a:r>
            <a:endParaRPr lang="uk-UA" sz="22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73 – з ЗДО</a:t>
            </a:r>
            <a:endParaRPr lang="ru-RU" sz="22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14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–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з ЗПО</a:t>
            </a:r>
            <a:endParaRPr lang="ru-RU" sz="22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r>
              <a:rPr lang="ru-RU" sz="2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endParaRPr lang="uk-UA" sz="22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1" name="Google Shape;429;p16"/>
          <p:cNvSpPr/>
          <p:nvPr/>
        </p:nvSpPr>
        <p:spPr>
          <a:xfrm>
            <a:off x="3119127" y="228427"/>
            <a:ext cx="59046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6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Програми управління</a:t>
            </a:r>
            <a:endParaRPr dirty="0"/>
          </a:p>
        </p:txBody>
      </p:sp>
      <p:sp>
        <p:nvSpPr>
          <p:cNvPr id="32" name="Google Shape;438;p16"/>
          <p:cNvSpPr txBox="1"/>
          <p:nvPr/>
        </p:nvSpPr>
        <p:spPr>
          <a:xfrm>
            <a:off x="917159" y="4955006"/>
            <a:ext cx="7935165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b="1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Чисте місто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.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Розроблено методичний посібник </a:t>
            </a:r>
            <a:r>
              <a:rPr lang="uk-UA" sz="22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«Чисте місто» </a:t>
            </a:r>
            <a:r>
              <a:rPr lang="uk-UA" sz="22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та проведено навчання для 90 вчителів ЗЗСО. Закуплено еко-контейнери для кожного закладу освіти на суму </a:t>
            </a:r>
            <a:r>
              <a:rPr lang="uk-UA" sz="2200" b="1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150 тис. грн</a:t>
            </a:r>
            <a:endParaRPr sz="2200" b="1" dirty="0"/>
          </a:p>
        </p:txBody>
      </p:sp>
      <p:pic>
        <p:nvPicPr>
          <p:cNvPr id="33" name="Google Shape;43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864" y="5220090"/>
            <a:ext cx="373654" cy="3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43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864" y="1633016"/>
            <a:ext cx="373654" cy="32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Группа 5"/>
          <p:cNvGrpSpPr/>
          <p:nvPr/>
        </p:nvGrpSpPr>
        <p:grpSpPr>
          <a:xfrm>
            <a:off x="9023783" y="3348983"/>
            <a:ext cx="2160000" cy="2160000"/>
            <a:chOff x="3810000" y="1143000"/>
            <a:chExt cx="4572000" cy="4572000"/>
          </a:xfrm>
        </p:grpSpPr>
        <p:sp>
          <p:nvSpPr>
            <p:cNvPr id="10" name="Овал 9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4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3228432" y="2667395"/>
            <a:ext cx="2160000" cy="2160000"/>
            <a:chOff x="1219200" y="-1447801"/>
            <a:chExt cx="9753600" cy="9753600"/>
          </a:xfrm>
        </p:grpSpPr>
        <p:sp>
          <p:nvSpPr>
            <p:cNvPr id="37" name="Овал 36"/>
            <p:cNvSpPr/>
            <p:nvPr/>
          </p:nvSpPr>
          <p:spPr>
            <a:xfrm>
              <a:off x="1219200" y="-1447801"/>
              <a:ext cx="9753600" cy="97536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олилиния 37"/>
            <p:cNvSpPr/>
            <p:nvPr/>
          </p:nvSpPr>
          <p:spPr>
            <a:xfrm>
              <a:off x="2974848" y="3731361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6126107" y="2589017"/>
            <a:ext cx="2160000" cy="2160000"/>
            <a:chOff x="1219200" y="-1447801"/>
            <a:chExt cx="9753600" cy="9753600"/>
          </a:xfrm>
        </p:grpSpPr>
        <p:sp>
          <p:nvSpPr>
            <p:cNvPr id="42" name="Овал 41"/>
            <p:cNvSpPr/>
            <p:nvPr/>
          </p:nvSpPr>
          <p:spPr>
            <a:xfrm>
              <a:off x="1219200" y="-1447801"/>
              <a:ext cx="9753600" cy="9753600"/>
            </a:xfrm>
            <a:prstGeom prst="ellipse">
              <a:avLst/>
            </a:prstGeom>
            <a:blipFill>
              <a:blip r:embed="rId6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Полилиния 42"/>
            <p:cNvSpPr/>
            <p:nvPr/>
          </p:nvSpPr>
          <p:spPr>
            <a:xfrm>
              <a:off x="2974848" y="3731361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9038934" y="443427"/>
            <a:ext cx="2448000" cy="2448000"/>
            <a:chOff x="1219200" y="-1447801"/>
            <a:chExt cx="9753600" cy="9753600"/>
          </a:xfrm>
        </p:grpSpPr>
        <p:sp>
          <p:nvSpPr>
            <p:cNvPr id="5" name="Овал 4"/>
            <p:cNvSpPr/>
            <p:nvPr/>
          </p:nvSpPr>
          <p:spPr>
            <a:xfrm>
              <a:off x="1219200" y="-1447801"/>
              <a:ext cx="9753600" cy="9753600"/>
            </a:xfrm>
            <a:prstGeom prst="ellipse">
              <a:avLst/>
            </a:prstGeom>
            <a:blipFill>
              <a:blip r:embed="rId7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Полилиния 6"/>
            <p:cNvSpPr/>
            <p:nvPr/>
          </p:nvSpPr>
          <p:spPr>
            <a:xfrm>
              <a:off x="2974848" y="3731361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78472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14"/>
          <p:cNvPicPr preferRelativeResize="0"/>
          <p:nvPr/>
        </p:nvPicPr>
        <p:blipFill rotWithShape="1">
          <a:blip r:embed="rId3">
            <a:alphaModFix/>
          </a:blip>
          <a:srcRect r="763"/>
          <a:stretch/>
        </p:blipFill>
        <p:spPr>
          <a:xfrm>
            <a:off x="-2" y="-3671"/>
            <a:ext cx="12181493" cy="6861671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4"/>
          <p:cNvSpPr txBox="1">
            <a:spLocks noGrp="1"/>
          </p:cNvSpPr>
          <p:nvPr>
            <p:ph type="title"/>
          </p:nvPr>
        </p:nvSpPr>
        <p:spPr>
          <a:xfrm>
            <a:off x="1164952" y="-144206"/>
            <a:ext cx="9851587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Calibri"/>
              <a:buNone/>
            </a:pPr>
            <a:r>
              <a:rPr lang="uk-UA" sz="32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Програма національно-патріотичного виховання</a:t>
            </a:r>
            <a:endParaRPr sz="4000" dirty="0"/>
          </a:p>
        </p:txBody>
      </p:sp>
      <p:sp>
        <p:nvSpPr>
          <p:cNvPr id="377" name="Google Shape;377;p14"/>
          <p:cNvSpPr txBox="1"/>
          <p:nvPr/>
        </p:nvSpPr>
        <p:spPr>
          <a:xfrm>
            <a:off x="786467" y="784873"/>
            <a:ext cx="11578405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Два виїзди на дводенні військово-польові збори на базі дитячого позаміського закладу </a:t>
            </a: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«Старт»</a:t>
            </a:r>
            <a:endParaRPr sz="2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Дитячо-юнацька 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військово-патріотична гра </a:t>
            </a: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«Сокіл» («Джура»)</a:t>
            </a:r>
            <a:endParaRPr sz="2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Намальовано 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два </a:t>
            </a:r>
            <a:r>
              <a:rPr lang="uk-UA" sz="20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мурали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за ескізами учнів </a:t>
            </a: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у СЗШ №77 та 65</a:t>
            </a:r>
            <a:endParaRPr sz="2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Закуплено обладнання для шести кабінетів Захисту України</a:t>
            </a:r>
            <a:endParaRPr sz="2000" dirty="0" smtClean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Придбано електронний 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тир до </a:t>
            </a: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Центру 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військово-патріотичного </a:t>
            </a: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виховання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Міський 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конкурс </a:t>
            </a:r>
            <a:r>
              <a:rPr lang="uk-UA" sz="20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відеокліпів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на національно-патріотичну тематику </a:t>
            </a:r>
            <a:endParaRPr sz="2000" dirty="0"/>
          </a:p>
          <a:p>
            <a:pPr>
              <a:lnSpc>
                <a:spcPct val="150000"/>
              </a:lnSpc>
              <a:buClr>
                <a:srgbClr val="002060"/>
              </a:buClr>
              <a:buSzPts val="1800"/>
            </a:pP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Міський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учнівський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конкурс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малюнків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«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Пам’ять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майбутнього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»</a:t>
            </a:r>
          </a:p>
          <a:p>
            <a:pPr>
              <a:lnSpc>
                <a:spcPct val="150000"/>
              </a:lnSpc>
              <a:buClr>
                <a:srgbClr val="002060"/>
              </a:buClr>
              <a:buSzPts val="1800"/>
            </a:pPr>
            <a:r>
              <a:rPr lang="ru-RU" sz="2000" dirty="0" err="1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Турнір</a:t>
            </a:r>
            <a:r>
              <a:rPr lang="ru-RU" sz="20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з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міні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-футболу до Дня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захисників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та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захисниць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України</a:t>
            </a:r>
            <a:endParaRPr lang="ru-RU" sz="2000" dirty="0">
              <a:solidFill>
                <a:srgbClr val="002060"/>
              </a:solidFill>
              <a:ea typeface="Calibri"/>
              <a:cs typeface="Calibri"/>
              <a:sym typeface="Calibri"/>
            </a:endParaRPr>
          </a:p>
          <a:p>
            <a:pPr>
              <a:lnSpc>
                <a:spcPct val="150000"/>
              </a:lnSpc>
              <a:buClr>
                <a:srgbClr val="002060"/>
              </a:buClr>
              <a:buSzPts val="1800"/>
            </a:pP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Конкурс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мультфільмів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за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віршами</a:t>
            </a:r>
            <a:r>
              <a:rPr lang="ru-RU" sz="2000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 Тараса </a:t>
            </a:r>
            <a:r>
              <a:rPr lang="ru-RU" sz="2000" dirty="0" err="1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Шевченка</a:t>
            </a:r>
            <a:endParaRPr lang="ru-RU" sz="2000" dirty="0">
              <a:solidFill>
                <a:srgbClr val="002060"/>
              </a:solidFill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Міський 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конкурс «Львівське рондо»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«</a:t>
            </a:r>
            <a:r>
              <a:rPr lang="uk-UA" sz="20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Уроки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мужності»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Екскурсії </a:t>
            </a:r>
            <a:r>
              <a:rPr lang="uk-UA" sz="20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до військових </a:t>
            </a:r>
            <a:r>
              <a:rPr lang="uk-UA" sz="20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частин</a:t>
            </a:r>
            <a:endParaRPr sz="2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8" name="Google Shape;37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243" y="1004565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802" y="1909292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802" y="2364818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032" y="2839265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802" y="3286781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033" y="1452081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031" y="3781886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593" y="4254597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950" y="4679604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031" y="5159324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243" y="5614850"/>
            <a:ext cx="172053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243" y="6034073"/>
            <a:ext cx="172053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14"/>
          <p:cNvSpPr txBox="1"/>
          <p:nvPr/>
        </p:nvSpPr>
        <p:spPr>
          <a:xfrm>
            <a:off x="5991368" y="5496230"/>
            <a:ext cx="3812041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 реалізацію Програми використано – 1,2 млн. грн</a:t>
            </a:r>
            <a:endParaRPr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10179387" y="1360032"/>
            <a:ext cx="1980000" cy="1980000"/>
            <a:chOff x="3810000" y="1143000"/>
            <a:chExt cx="4572000" cy="4572000"/>
          </a:xfrm>
        </p:grpSpPr>
        <p:sp>
          <p:nvSpPr>
            <p:cNvPr id="10" name="Овал 9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8177283" y="3275421"/>
            <a:ext cx="2052000" cy="2052000"/>
            <a:chOff x="3810000" y="1143000"/>
            <a:chExt cx="4572000" cy="4572000"/>
          </a:xfrm>
        </p:grpSpPr>
        <p:sp>
          <p:nvSpPr>
            <p:cNvPr id="15" name="Овал 14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6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22814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1CA209FD-AB82-467B-B901-AE3B53831567}"/>
              </a:ext>
            </a:extLst>
          </p:cNvPr>
          <p:cNvSpPr txBox="1"/>
          <p:nvPr/>
        </p:nvSpPr>
        <p:spPr>
          <a:xfrm>
            <a:off x="1908848" y="934680"/>
            <a:ext cx="62765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</a:rPr>
              <a:t>Майстерня підприємництва</a:t>
            </a:r>
            <a:endParaRPr lang="uk-UA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err="1">
                <a:solidFill>
                  <a:srgbClr val="002060"/>
                </a:solidFill>
              </a:rPr>
              <a:t>Ековиховання</a:t>
            </a:r>
            <a:r>
              <a:rPr lang="uk-UA" sz="2400" dirty="0">
                <a:solidFill>
                  <a:srgbClr val="002060"/>
                </a:solidFill>
              </a:rPr>
              <a:t>. Сортування сміття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</a:rPr>
              <a:t>Навігатор </a:t>
            </a:r>
            <a:r>
              <a:rPr lang="uk-UA" sz="2400" dirty="0">
                <a:solidFill>
                  <a:srgbClr val="002060"/>
                </a:solidFill>
              </a:rPr>
              <a:t>по </a:t>
            </a:r>
            <a:r>
              <a:rPr lang="uk-UA" sz="2400" dirty="0" smtClean="0">
                <a:solidFill>
                  <a:srgbClr val="002060"/>
                </a:solidFill>
              </a:rPr>
              <a:t>етикетках</a:t>
            </a:r>
            <a:endParaRPr lang="uk-UA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rgbClr val="002060"/>
                </a:solidFill>
              </a:rPr>
              <a:t>Статеве виховання у </a:t>
            </a:r>
            <a:r>
              <a:rPr lang="uk-UA" sz="2400" dirty="0" err="1">
                <a:solidFill>
                  <a:srgbClr val="002060"/>
                </a:solidFill>
              </a:rPr>
              <a:t>дошкіллі</a:t>
            </a:r>
            <a:endParaRPr lang="uk-UA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</a:rPr>
              <a:t>Маленький принц</a:t>
            </a:r>
            <a:endParaRPr lang="uk-UA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</a:rPr>
              <a:t>Година коду</a:t>
            </a:r>
            <a:endParaRPr lang="uk-UA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</a:rPr>
              <a:t>Курси аніматорів</a:t>
            </a:r>
            <a:endParaRPr lang="uk-UA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err="1" smtClean="0">
                <a:solidFill>
                  <a:srgbClr val="002060"/>
                </a:solidFill>
              </a:rPr>
              <a:t>Казкотерапія</a:t>
            </a:r>
            <a:endParaRPr lang="uk-UA" sz="24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</a:rPr>
              <a:t>Школа повного дня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</a:rPr>
              <a:t>Музейна педагогіка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</a:rPr>
              <a:t>«</a:t>
            </a:r>
            <a:r>
              <a:rPr lang="en-US" sz="2400" dirty="0">
                <a:solidFill>
                  <a:srgbClr val="002060"/>
                </a:solidFill>
              </a:rPr>
              <a:t>Real life</a:t>
            </a:r>
            <a:r>
              <a:rPr lang="uk-UA" sz="2400" dirty="0" smtClean="0">
                <a:solidFill>
                  <a:srgbClr val="002060"/>
                </a:solidFill>
              </a:rPr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002060"/>
                </a:solidFill>
              </a:rPr>
              <a:t>Docudays</a:t>
            </a:r>
            <a:endParaRPr lang="en-US" sz="24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</a:rPr>
              <a:t>Mini </a:t>
            </a:r>
            <a:r>
              <a:rPr lang="en-US" sz="2400" dirty="0" err="1" smtClean="0">
                <a:solidFill>
                  <a:srgbClr val="002060"/>
                </a:solidFill>
              </a:rPr>
              <a:t>EdCamp</a:t>
            </a:r>
            <a:endParaRPr lang="en-US" sz="24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solidFill>
                  <a:srgbClr val="002060"/>
                </a:solidFill>
              </a:rPr>
              <a:t>Ігри народів світу</a:t>
            </a:r>
            <a:endParaRPr lang="uk-UA" sz="24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99"/>
            <a:ext cx="12188916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23971D-9CC8-46D0-B78F-E00B5392A869}"/>
              </a:ext>
            </a:extLst>
          </p:cNvPr>
          <p:cNvSpPr txBox="1"/>
          <p:nvPr/>
        </p:nvSpPr>
        <p:spPr>
          <a:xfrm>
            <a:off x="4882884" y="191941"/>
            <a:ext cx="433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Освітні </a:t>
            </a:r>
            <a:r>
              <a:rPr lang="uk-UA" sz="3600" b="1" dirty="0" err="1">
                <a:solidFill>
                  <a:srgbClr val="002060"/>
                </a:solidFill>
              </a:rPr>
              <a:t>проєкти</a:t>
            </a:r>
            <a:endParaRPr lang="uk-UA" sz="3600" b="1" dirty="0">
              <a:solidFill>
                <a:srgbClr val="002060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3755135" y="3655771"/>
            <a:ext cx="4681728" cy="2414016"/>
          </a:xfrm>
          <a:custGeom>
            <a:avLst/>
            <a:gdLst>
              <a:gd name="connsiteX0" fmla="*/ 0 w 4681728"/>
              <a:gd name="connsiteY0" fmla="*/ 0 h 2414016"/>
              <a:gd name="connsiteX1" fmla="*/ 4681728 w 4681728"/>
              <a:gd name="connsiteY1" fmla="*/ 0 h 2414016"/>
              <a:gd name="connsiteX2" fmla="*/ 4681728 w 4681728"/>
              <a:gd name="connsiteY2" fmla="*/ 2414016 h 2414016"/>
              <a:gd name="connsiteX3" fmla="*/ 0 w 4681728"/>
              <a:gd name="connsiteY3" fmla="*/ 2414016 h 2414016"/>
              <a:gd name="connsiteX4" fmla="*/ 0 w 4681728"/>
              <a:gd name="connsiteY4" fmla="*/ 0 h 241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81728" h="2414016">
                <a:moveTo>
                  <a:pt x="0" y="0"/>
                </a:moveTo>
                <a:lnTo>
                  <a:pt x="4681728" y="0"/>
                </a:lnTo>
                <a:lnTo>
                  <a:pt x="4681728" y="2414016"/>
                </a:lnTo>
                <a:lnTo>
                  <a:pt x="0" y="241401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b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6500" kern="1200"/>
          </a:p>
        </p:txBody>
      </p:sp>
      <p:grpSp>
        <p:nvGrpSpPr>
          <p:cNvPr id="12" name="Группа 11"/>
          <p:cNvGrpSpPr/>
          <p:nvPr/>
        </p:nvGrpSpPr>
        <p:grpSpPr>
          <a:xfrm>
            <a:off x="9900640" y="449789"/>
            <a:ext cx="2160000" cy="2160000"/>
            <a:chOff x="4381500" y="1714500"/>
            <a:chExt cx="3429000" cy="3429000"/>
          </a:xfrm>
        </p:grpSpPr>
        <p:sp>
          <p:nvSpPr>
            <p:cNvPr id="13" name="Овал 12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3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848640" y="1775851"/>
            <a:ext cx="2052000" cy="2052000"/>
            <a:chOff x="3238500" y="571500"/>
            <a:chExt cx="5715000" cy="5715000"/>
          </a:xfrm>
        </p:grpSpPr>
        <p:sp>
          <p:nvSpPr>
            <p:cNvPr id="18" name="Овал 17"/>
            <p:cNvSpPr/>
            <p:nvPr/>
          </p:nvSpPr>
          <p:spPr>
            <a:xfrm>
              <a:off x="3238500" y="571500"/>
              <a:ext cx="5715000" cy="5715000"/>
            </a:xfrm>
            <a:prstGeom prst="ellipse">
              <a:avLst/>
            </a:prstGeom>
            <a:blipFill>
              <a:blip r:embed="rId4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олилиния 18"/>
            <p:cNvSpPr/>
            <p:nvPr/>
          </p:nvSpPr>
          <p:spPr>
            <a:xfrm>
              <a:off x="4267200" y="3606165"/>
              <a:ext cx="3657600" cy="1885950"/>
            </a:xfrm>
            <a:custGeom>
              <a:avLst/>
              <a:gdLst>
                <a:gd name="connsiteX0" fmla="*/ 0 w 3657600"/>
                <a:gd name="connsiteY0" fmla="*/ 0 h 1885950"/>
                <a:gd name="connsiteX1" fmla="*/ 3657600 w 3657600"/>
                <a:gd name="connsiteY1" fmla="*/ 0 h 1885950"/>
                <a:gd name="connsiteX2" fmla="*/ 3657600 w 3657600"/>
                <a:gd name="connsiteY2" fmla="*/ 1885950 h 1885950"/>
                <a:gd name="connsiteX3" fmla="*/ 0 w 3657600"/>
                <a:gd name="connsiteY3" fmla="*/ 1885950 h 1885950"/>
                <a:gd name="connsiteX4" fmla="*/ 0 w 3657600"/>
                <a:gd name="connsiteY4" fmla="*/ 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1885950">
                  <a:moveTo>
                    <a:pt x="0" y="0"/>
                  </a:moveTo>
                  <a:lnTo>
                    <a:pt x="3657600" y="0"/>
                  </a:lnTo>
                  <a:lnTo>
                    <a:pt x="3657600" y="1885950"/>
                  </a:lnTo>
                  <a:lnTo>
                    <a:pt x="0" y="188595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5790924" y="2350234"/>
            <a:ext cx="1800000" cy="1800000"/>
            <a:chOff x="4381500" y="1714500"/>
            <a:chExt cx="3429000" cy="3429000"/>
          </a:xfrm>
        </p:grpSpPr>
        <p:sp>
          <p:nvSpPr>
            <p:cNvPr id="23" name="Овал 22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5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9746336" y="3070234"/>
            <a:ext cx="2160000" cy="2160000"/>
            <a:chOff x="4381500" y="1714500"/>
            <a:chExt cx="3429000" cy="3429000"/>
          </a:xfrm>
        </p:grpSpPr>
        <p:sp>
          <p:nvSpPr>
            <p:cNvPr id="29" name="Овал 28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6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Полилиния 29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408070231"/>
              </p:ext>
            </p:extLst>
          </p:nvPr>
        </p:nvGraphicFramePr>
        <p:xfrm>
          <a:off x="4672674" y="4458582"/>
          <a:ext cx="5640216" cy="1994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5464534" y="4345856"/>
            <a:ext cx="4257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</a:rPr>
              <a:t>Кількість </a:t>
            </a:r>
            <a:r>
              <a:rPr lang="uk-UA" b="1" dirty="0" smtClean="0">
                <a:solidFill>
                  <a:srgbClr val="002060"/>
                </a:solidFill>
              </a:rPr>
              <a:t>реалізованих </a:t>
            </a:r>
            <a:r>
              <a:rPr lang="uk-UA" b="1" dirty="0" err="1" smtClean="0">
                <a:solidFill>
                  <a:srgbClr val="002060"/>
                </a:solidFill>
              </a:rPr>
              <a:t>проєктів</a:t>
            </a:r>
            <a:endParaRPr lang="uk-U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94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809D63D-B05C-41C3-95F2-1DB1B25E12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6160"/>
            <a:ext cx="12181490" cy="68616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34572" y="1136095"/>
            <a:ext cx="3945744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400" b="1" dirty="0" smtClean="0">
                <a:solidFill>
                  <a:srgbClr val="002060"/>
                </a:solidFill>
                <a:ea typeface="Arial" panose="020B0604020202020204" pitchFamily="34" charset="0"/>
              </a:rPr>
              <a:t>Театральна педагогіка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804" y="1795737"/>
            <a:ext cx="5469612" cy="416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</a:rPr>
              <a:t>З </a:t>
            </a:r>
            <a:r>
              <a:rPr lang="ru-RU" sz="2000" dirty="0" err="1">
                <a:solidFill>
                  <a:srgbClr val="002060"/>
                </a:solidFill>
              </a:rPr>
              <a:t>вересня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уроки </a:t>
            </a:r>
            <a:r>
              <a:rPr lang="ru-RU" sz="2000" dirty="0">
                <a:solidFill>
                  <a:srgbClr val="002060"/>
                </a:solidFill>
              </a:rPr>
              <a:t>театрального </a:t>
            </a:r>
            <a:r>
              <a:rPr lang="ru-RU" sz="2000" dirty="0" err="1" smtClean="0">
                <a:solidFill>
                  <a:srgbClr val="002060"/>
                </a:solidFill>
              </a:rPr>
              <a:t>мистецтва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запроваджен</a:t>
            </a:r>
            <a:r>
              <a:rPr lang="uk-UA" sz="2000" dirty="0" smtClean="0">
                <a:solidFill>
                  <a:srgbClr val="002060"/>
                </a:solidFill>
              </a:rPr>
              <a:t>і </a:t>
            </a:r>
            <a:r>
              <a:rPr lang="ru-RU" sz="2000" dirty="0" smtClean="0">
                <a:solidFill>
                  <a:srgbClr val="002060"/>
                </a:solidFill>
              </a:rPr>
              <a:t>у </a:t>
            </a:r>
            <a:r>
              <a:rPr lang="ru-RU" sz="2000" dirty="0">
                <a:solidFill>
                  <a:srgbClr val="002060"/>
                </a:solidFill>
              </a:rPr>
              <a:t>перших </a:t>
            </a:r>
            <a:r>
              <a:rPr lang="ru-RU" sz="2000" dirty="0" err="1" smtClean="0">
                <a:solidFill>
                  <a:srgbClr val="002060"/>
                </a:solidFill>
              </a:rPr>
              <a:t>класах</a:t>
            </a:r>
            <a:r>
              <a:rPr lang="ru-RU" sz="2000" dirty="0">
                <a:solidFill>
                  <a:srgbClr val="002060"/>
                </a:solidFill>
              </a:rPr>
              <a:t>: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600" dirty="0" smtClean="0">
              <a:solidFill>
                <a:srgbClr val="002060"/>
              </a:solidFill>
              <a:ea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uk-UA" sz="1400" dirty="0">
              <a:solidFill>
                <a:srgbClr val="002060"/>
              </a:solidFill>
              <a:ea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2000" b="1" dirty="0" smtClean="0">
                <a:solidFill>
                  <a:srgbClr val="002060"/>
                </a:solidFill>
                <a:ea typeface="Arial" panose="020B0604020202020204" pitchFamily="34" charset="0"/>
              </a:rPr>
              <a:t>ліцею </a:t>
            </a:r>
            <a:r>
              <a:rPr lang="uk-UA" sz="2000" b="1" dirty="0">
                <a:solidFill>
                  <a:srgbClr val="002060"/>
                </a:solidFill>
                <a:ea typeface="Arial" panose="020B0604020202020204" pitchFamily="34" charset="0"/>
              </a:rPr>
              <a:t>№52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2000" b="1" dirty="0" smtClean="0">
                <a:solidFill>
                  <a:srgbClr val="002060"/>
                </a:solidFill>
                <a:ea typeface="Arial" panose="020B0604020202020204" pitchFamily="34" charset="0"/>
              </a:rPr>
              <a:t>ліцею </a:t>
            </a:r>
            <a:r>
              <a:rPr lang="uk-UA" sz="2000" b="1" dirty="0">
                <a:solidFill>
                  <a:srgbClr val="002060"/>
                </a:solidFill>
                <a:ea typeface="Arial" panose="020B0604020202020204" pitchFamily="34" charset="0"/>
              </a:rPr>
              <a:t>«Львівський»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rgbClr val="002060"/>
                </a:solidFill>
                <a:ea typeface="Arial" panose="020B0604020202020204" pitchFamily="34" charset="0"/>
              </a:rPr>
              <a:t>СЗШ №20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</a:rPr>
              <a:t>Уроки </a:t>
            </a:r>
            <a:r>
              <a:rPr lang="ru-RU" sz="2000" dirty="0" err="1" smtClean="0">
                <a:solidFill>
                  <a:srgbClr val="002060"/>
                </a:solidFill>
              </a:rPr>
              <a:t>проводять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двічі</a:t>
            </a:r>
            <a:r>
              <a:rPr lang="ru-RU" sz="2000" dirty="0" smtClean="0">
                <a:solidFill>
                  <a:srgbClr val="002060"/>
                </a:solidFill>
              </a:rPr>
              <a:t> на </a:t>
            </a:r>
            <a:r>
              <a:rPr lang="ru-RU" sz="2000" dirty="0" err="1">
                <a:solidFill>
                  <a:srgbClr val="002060"/>
                </a:solidFill>
              </a:rPr>
              <a:t>тиждень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>
                <a:solidFill>
                  <a:srgbClr val="002060"/>
                </a:solidFill>
              </a:rPr>
              <a:t>учні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вивчають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театральне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мистецтво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беруть</a:t>
            </a:r>
            <a:r>
              <a:rPr lang="ru-RU" sz="2000" dirty="0" smtClean="0">
                <a:solidFill>
                  <a:srgbClr val="002060"/>
                </a:solidFill>
              </a:rPr>
              <a:t> участь </a:t>
            </a:r>
            <a:r>
              <a:rPr lang="ru-RU" sz="2000" dirty="0">
                <a:solidFill>
                  <a:srgbClr val="002060"/>
                </a:solidFill>
              </a:rPr>
              <a:t>у </a:t>
            </a:r>
            <a:r>
              <a:rPr lang="ru-RU" sz="2000" dirty="0" err="1" smtClean="0">
                <a:solidFill>
                  <a:srgbClr val="002060"/>
                </a:solidFill>
              </a:rPr>
              <a:t>виставах</a:t>
            </a:r>
            <a:r>
              <a:rPr lang="ru-RU" sz="2000" dirty="0">
                <a:solidFill>
                  <a:srgbClr val="002060"/>
                </a:solidFill>
              </a:rPr>
              <a:t>, а </a:t>
            </a:r>
            <a:r>
              <a:rPr lang="ru-RU" sz="2000" dirty="0" err="1">
                <a:solidFill>
                  <a:srgbClr val="002060"/>
                </a:solidFill>
              </a:rPr>
              <a:t>також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самі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роблять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костюми</a:t>
            </a:r>
            <a:r>
              <a:rPr lang="ru-RU" sz="2000" dirty="0">
                <a:solidFill>
                  <a:srgbClr val="002060"/>
                </a:solidFill>
              </a:rPr>
              <a:t> для </a:t>
            </a:r>
            <a:r>
              <a:rPr lang="ru-RU" sz="2000" dirty="0" err="1">
                <a:solidFill>
                  <a:srgbClr val="002060"/>
                </a:solidFill>
              </a:rPr>
              <a:t>виступу</a:t>
            </a:r>
            <a:r>
              <a:rPr lang="ru-RU" sz="2000" dirty="0">
                <a:solidFill>
                  <a:srgbClr val="002060"/>
                </a:solidFill>
              </a:rPr>
              <a:t>. </a:t>
            </a:r>
            <a:endParaRPr lang="uk-UA" sz="2400" dirty="0" smtClean="0">
              <a:solidFill>
                <a:srgbClr val="002060"/>
              </a:solidFill>
              <a:ea typeface="Arial" panose="020B0604020202020204" pitchFamily="34" charset="0"/>
            </a:endParaRPr>
          </a:p>
        </p:txBody>
      </p:sp>
      <p:cxnSp>
        <p:nvCxnSpPr>
          <p:cNvPr id="4" name="Пряма сполучна лінія 17">
            <a:extLst>
              <a:ext uri="{FF2B5EF4-FFF2-40B4-BE49-F238E27FC236}">
                <a16:creationId xmlns:a16="http://schemas.microsoft.com/office/drawing/2014/main" id="{3AD72441-FF06-4297-B967-A4402DC87ADA}"/>
              </a:ext>
            </a:extLst>
          </p:cNvPr>
          <p:cNvCxnSpPr>
            <a:cxnSpLocks/>
          </p:cNvCxnSpPr>
          <p:nvPr/>
        </p:nvCxnSpPr>
        <p:spPr>
          <a:xfrm>
            <a:off x="6090127" y="1190525"/>
            <a:ext cx="5417" cy="4912975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6170231" y="1163328"/>
            <a:ext cx="3220335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2060"/>
                </a:solidFill>
              </a:rPr>
              <a:t>IT </a:t>
            </a:r>
            <a:r>
              <a:rPr lang="uk-UA" sz="2400" b="1" dirty="0" smtClean="0">
                <a:solidFill>
                  <a:srgbClr val="002060"/>
                </a:solidFill>
              </a:rPr>
              <a:t>у школах</a:t>
            </a:r>
            <a:endParaRPr lang="uk-UA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29843" y="1795737"/>
            <a:ext cx="3737117" cy="413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З </a:t>
            </a:r>
            <a:r>
              <a:rPr lang="ru-RU" sz="2000" dirty="0" err="1" smtClean="0">
                <a:solidFill>
                  <a:srgbClr val="002060"/>
                </a:solidFill>
              </a:rPr>
              <a:t>квітня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IT-</a:t>
            </a:r>
            <a:r>
              <a:rPr lang="uk-UA" sz="2000" dirty="0" smtClean="0">
                <a:solidFill>
                  <a:srgbClr val="002060"/>
                </a:solidFill>
              </a:rPr>
              <a:t>компанія </a:t>
            </a:r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en-US" sz="2000" b="1" dirty="0" err="1" smtClean="0">
                <a:solidFill>
                  <a:srgbClr val="002060"/>
                </a:solidFill>
              </a:rPr>
              <a:t>Eleks</a:t>
            </a:r>
            <a:r>
              <a:rPr lang="ru-RU" sz="2400" b="1" dirty="0" smtClean="0">
                <a:solidFill>
                  <a:srgbClr val="002060"/>
                </a:solidFill>
              </a:rPr>
              <a:t>» </a:t>
            </a:r>
            <a:r>
              <a:rPr lang="ru-RU" sz="2000" dirty="0" smtClean="0">
                <a:solidFill>
                  <a:srgbClr val="002060"/>
                </a:solidFill>
              </a:rPr>
              <a:t>проводила </a:t>
            </a:r>
            <a:r>
              <a:rPr lang="ru-RU" sz="2000" dirty="0" err="1" smtClean="0">
                <a:solidFill>
                  <a:srgbClr val="002060"/>
                </a:solidFill>
              </a:rPr>
              <a:t>навчання</a:t>
            </a:r>
            <a:r>
              <a:rPr lang="ru-RU" sz="2000" dirty="0" smtClean="0">
                <a:solidFill>
                  <a:srgbClr val="002060"/>
                </a:solidFill>
              </a:rPr>
              <a:t> у </a:t>
            </a:r>
            <a:r>
              <a:rPr lang="ru-RU" sz="2000" b="1" dirty="0" err="1" smtClean="0">
                <a:solidFill>
                  <a:srgbClr val="002060"/>
                </a:solidFill>
              </a:rPr>
              <a:t>ліцеї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ru-RU" sz="2000" b="1" dirty="0" err="1">
                <a:solidFill>
                  <a:srgbClr val="002060"/>
                </a:solidFill>
              </a:rPr>
              <a:t>Надія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  <a:p>
            <a:pPr>
              <a:lnSpc>
                <a:spcPct val="115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У </a:t>
            </a:r>
            <a:r>
              <a:rPr lang="ru-RU" sz="2000" dirty="0">
                <a:solidFill>
                  <a:srgbClr val="002060"/>
                </a:solidFill>
              </a:rPr>
              <a:t>2021-2022 н. р. </a:t>
            </a:r>
            <a:r>
              <a:rPr lang="ru-RU" sz="2000" dirty="0" smtClean="0">
                <a:solidFill>
                  <a:srgbClr val="002060"/>
                </a:solidFill>
              </a:rPr>
              <a:t>ІТ-</a:t>
            </a:r>
            <a:r>
              <a:rPr lang="ru-RU" sz="2000" dirty="0" err="1" smtClean="0">
                <a:solidFill>
                  <a:srgbClr val="002060"/>
                </a:solidFill>
              </a:rPr>
              <a:t>спеціалісти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залучені</a:t>
            </a:r>
            <a:r>
              <a:rPr lang="ru-RU" sz="2000" dirty="0" smtClean="0">
                <a:solidFill>
                  <a:srgbClr val="002060"/>
                </a:solidFill>
              </a:rPr>
              <a:t>  в </a:t>
            </a:r>
            <a:r>
              <a:rPr lang="ru-RU" sz="2000" dirty="0" err="1">
                <a:solidFill>
                  <a:srgbClr val="002060"/>
                </a:solidFill>
              </a:rPr>
              <a:t>освітній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</a:rPr>
              <a:t>процес</a:t>
            </a:r>
            <a:r>
              <a:rPr lang="ru-RU" sz="2000" dirty="0" smtClean="0">
                <a:solidFill>
                  <a:srgbClr val="002060"/>
                </a:solidFill>
              </a:rPr>
              <a:t> таких </a:t>
            </a:r>
            <a:r>
              <a:rPr lang="ru-RU" sz="2000" dirty="0" err="1" smtClean="0">
                <a:solidFill>
                  <a:srgbClr val="002060"/>
                </a:solidFill>
              </a:rPr>
              <a:t>закладів</a:t>
            </a:r>
            <a:r>
              <a:rPr lang="ru-RU" sz="2000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err="1" smtClean="0">
                <a:solidFill>
                  <a:srgbClr val="002060"/>
                </a:solidFill>
              </a:rPr>
              <a:t>ліцею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№</a:t>
            </a:r>
            <a:r>
              <a:rPr lang="ru-RU" sz="2000" b="1" dirty="0" smtClean="0">
                <a:solidFill>
                  <a:srgbClr val="002060"/>
                </a:solidFill>
              </a:rPr>
              <a:t>93 - 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uk-UA" sz="2000" b="1" dirty="0" err="1">
                <a:solidFill>
                  <a:srgbClr val="002060"/>
                </a:solidFill>
              </a:rPr>
              <a:t>Inoxoft</a:t>
            </a:r>
            <a:r>
              <a:rPr lang="ru-RU" sz="2000" b="1" dirty="0">
                <a:solidFill>
                  <a:srgbClr val="002060"/>
                </a:solidFill>
              </a:rPr>
              <a:t>»  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err="1" smtClean="0">
                <a:solidFill>
                  <a:srgbClr val="002060"/>
                </a:solidFill>
              </a:rPr>
              <a:t>ліцею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№</a:t>
            </a:r>
            <a:r>
              <a:rPr lang="ru-RU" sz="2000" b="1" dirty="0" smtClean="0">
                <a:solidFill>
                  <a:srgbClr val="002060"/>
                </a:solidFill>
              </a:rPr>
              <a:t>45 - «</a:t>
            </a:r>
            <a:r>
              <a:rPr lang="uk-UA" sz="2000" b="1" dirty="0" err="1">
                <a:solidFill>
                  <a:srgbClr val="002060"/>
                </a:solidFill>
              </a:rPr>
              <a:t>Avenga</a:t>
            </a:r>
            <a:r>
              <a:rPr lang="ru-RU" sz="2000" b="1" dirty="0">
                <a:solidFill>
                  <a:srgbClr val="002060"/>
                </a:solidFill>
              </a:rPr>
              <a:t>»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</a:rPr>
              <a:t>C</a:t>
            </a:r>
            <a:r>
              <a:rPr lang="ru-RU" sz="2000" b="1" dirty="0">
                <a:solidFill>
                  <a:srgbClr val="002060"/>
                </a:solidFill>
              </a:rPr>
              <a:t>ЗШ №50 </a:t>
            </a:r>
            <a:r>
              <a:rPr lang="ru-RU" sz="2000" b="1" dirty="0" smtClean="0">
                <a:solidFill>
                  <a:srgbClr val="002060"/>
                </a:solidFill>
              </a:rPr>
              <a:t>-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uk-UA" sz="2000" b="1" dirty="0" err="1">
                <a:solidFill>
                  <a:srgbClr val="002060"/>
                </a:solidFill>
              </a:rPr>
              <a:t>Avenga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err="1" smtClean="0">
                <a:solidFill>
                  <a:srgbClr val="002060"/>
                </a:solidFill>
              </a:rPr>
              <a:t>ліцею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ru-RU" sz="2000" b="1" dirty="0" err="1">
                <a:solidFill>
                  <a:srgbClr val="002060"/>
                </a:solidFill>
              </a:rPr>
              <a:t>Надія</a:t>
            </a:r>
            <a:r>
              <a:rPr lang="ru-RU" sz="2000" b="1" dirty="0">
                <a:solidFill>
                  <a:srgbClr val="002060"/>
                </a:solidFill>
              </a:rPr>
              <a:t>» </a:t>
            </a:r>
            <a:r>
              <a:rPr lang="ru-RU" sz="2000" b="1" dirty="0" smtClean="0">
                <a:solidFill>
                  <a:srgbClr val="002060"/>
                </a:solidFill>
              </a:rPr>
              <a:t>-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en-US" sz="2000" b="1" dirty="0" err="1">
                <a:solidFill>
                  <a:srgbClr val="002060"/>
                </a:solidFill>
              </a:rPr>
              <a:t>DataArt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  <a:endParaRPr lang="uk-UA" sz="2000" b="1" dirty="0">
              <a:solidFill>
                <a:srgbClr val="00206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23971D-9CC8-46D0-B78F-E00B5392A869}"/>
              </a:ext>
            </a:extLst>
          </p:cNvPr>
          <p:cNvSpPr txBox="1"/>
          <p:nvPr/>
        </p:nvSpPr>
        <p:spPr>
          <a:xfrm>
            <a:off x="3921484" y="268124"/>
            <a:ext cx="433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Освітні </a:t>
            </a:r>
            <a:r>
              <a:rPr lang="uk-UA" sz="3600" b="1" dirty="0" err="1">
                <a:solidFill>
                  <a:srgbClr val="002060"/>
                </a:solidFill>
              </a:rPr>
              <a:t>проєкти</a:t>
            </a:r>
            <a:endParaRPr lang="uk-UA" sz="3600" b="1" dirty="0">
              <a:solidFill>
                <a:srgbClr val="002060"/>
              </a:solidFill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9730008" y="518876"/>
            <a:ext cx="2160000" cy="2160000"/>
            <a:chOff x="4381500" y="1714500"/>
            <a:chExt cx="3429000" cy="3429000"/>
          </a:xfrm>
        </p:grpSpPr>
        <p:sp>
          <p:nvSpPr>
            <p:cNvPr id="28" name="Овал 27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3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олилиния 28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9938246" y="3344778"/>
            <a:ext cx="1908000" cy="1908000"/>
            <a:chOff x="3810000" y="1143000"/>
            <a:chExt cx="4572000" cy="4572000"/>
          </a:xfrm>
        </p:grpSpPr>
        <p:sp>
          <p:nvSpPr>
            <p:cNvPr id="34" name="Овал 33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4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Полилиния 34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766416" y="2318778"/>
            <a:ext cx="2052000" cy="2052000"/>
            <a:chOff x="3048000" y="380999"/>
            <a:chExt cx="6096000" cy="6096000"/>
          </a:xfrm>
        </p:grpSpPr>
        <p:sp>
          <p:nvSpPr>
            <p:cNvPr id="41" name="Овал 40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Полилиния 41"/>
            <p:cNvSpPr/>
            <p:nvPr/>
          </p:nvSpPr>
          <p:spPr>
            <a:xfrm>
              <a:off x="4145280" y="3617976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551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C48D160-C4AC-4F00-A210-B811738251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8097" y="1435321"/>
            <a:ext cx="403575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Носії </a:t>
            </a:r>
            <a:r>
              <a:rPr lang="uk-UA" sz="2000" dirty="0">
                <a:solidFill>
                  <a:srgbClr val="002060"/>
                </a:solidFill>
                <a:ea typeface="Calibri" panose="020F0502020204030204" pitchFamily="34" charset="0"/>
              </a:rPr>
              <a:t>мови проводять </a:t>
            </a:r>
            <a:r>
              <a:rPr lang="uk-UA" sz="2000" dirty="0" err="1">
                <a:solidFill>
                  <a:srgbClr val="002060"/>
                </a:solidFill>
                <a:ea typeface="Calibri" panose="020F0502020204030204" pitchFamily="34" charset="0"/>
              </a:rPr>
              <a:t>уроки</a:t>
            </a:r>
            <a:r>
              <a:rPr lang="uk-UA" sz="2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іноземної та </a:t>
            </a:r>
            <a:r>
              <a:rPr lang="uk-UA" sz="2000" dirty="0">
                <a:solidFill>
                  <a:srgbClr val="002060"/>
                </a:solidFill>
                <a:ea typeface="Calibri" panose="020F0502020204030204" pitchFamily="34" charset="0"/>
              </a:rPr>
              <a:t>роботу в </a:t>
            </a:r>
            <a:r>
              <a:rPr lang="uk-UA" sz="2000" dirty="0" err="1">
                <a:solidFill>
                  <a:srgbClr val="002060"/>
                </a:solidFill>
                <a:ea typeface="Calibri" panose="020F0502020204030204" pitchFamily="34" charset="0"/>
              </a:rPr>
              <a:t>мовних</a:t>
            </a:r>
            <a:r>
              <a:rPr lang="uk-UA" sz="2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клубах у </a:t>
            </a:r>
            <a:r>
              <a:rPr lang="uk-UA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22</a:t>
            </a:r>
            <a:r>
              <a:rPr lang="uk-UA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uk-UA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закладах</a:t>
            </a:r>
            <a:r>
              <a:rPr lang="uk-UA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:</a:t>
            </a:r>
          </a:p>
          <a:p>
            <a:endParaRPr lang="uk-UA" sz="2000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r>
              <a:rPr lang="uk-UA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Англійська мова:</a:t>
            </a:r>
            <a:endParaRPr lang="uk-UA" sz="2000" b="1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r>
              <a:rPr lang="uk-UA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СЗШ №99, 91, </a:t>
            </a:r>
            <a:r>
              <a:rPr lang="uk-UA" sz="2000" dirty="0">
                <a:solidFill>
                  <a:srgbClr val="002060"/>
                </a:solidFill>
                <a:ea typeface="Calibri" panose="020F0502020204030204" pitchFamily="34" charset="0"/>
              </a:rPr>
              <a:t>23, 22, 33, 44, 87, 31, 9, 40, 7, ЛГ «Престиж», ліцеї </a:t>
            </a:r>
            <a:r>
              <a:rPr lang="uk-UA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№18, 17, </a:t>
            </a:r>
            <a:r>
              <a:rPr lang="uk-UA" sz="2000" dirty="0">
                <a:solidFill>
                  <a:srgbClr val="002060"/>
                </a:solidFill>
                <a:ea typeface="Calibri" panose="020F0502020204030204" pitchFamily="34" charset="0"/>
              </a:rPr>
              <a:t>45, 51, 52, «Галицький</a:t>
            </a:r>
            <a:r>
              <a:rPr lang="uk-UA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»,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ліцей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ім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. І.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Пулюя</a:t>
            </a:r>
            <a:endParaRPr lang="ru-RU" sz="2000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endParaRPr lang="ru-RU" sz="1000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r>
              <a:rPr lang="ru-RU" sz="20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Німецька</a:t>
            </a:r>
            <a:r>
              <a:rPr lang="ru-RU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мова</a:t>
            </a:r>
            <a:r>
              <a:rPr lang="ru-RU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:</a:t>
            </a:r>
            <a:endParaRPr lang="ru-RU" sz="2000" b="1" dirty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ліцей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№28 та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ліцей</a:t>
            </a:r>
            <a:r>
              <a:rPr lang="ru-RU" sz="2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Calibri" panose="020F0502020204030204" pitchFamily="34" charset="0"/>
              </a:rPr>
              <a:t>ім</a:t>
            </a:r>
            <a:r>
              <a:rPr lang="ru-RU" sz="2000" dirty="0">
                <a:solidFill>
                  <a:srgbClr val="002060"/>
                </a:solidFill>
                <a:ea typeface="Calibri" panose="020F0502020204030204" pitchFamily="34" charset="0"/>
              </a:rPr>
              <a:t>. В. </a:t>
            </a:r>
            <a:r>
              <a:rPr lang="ru-RU" sz="2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Симоненка</a:t>
            </a:r>
            <a:endParaRPr lang="ru-RU" sz="2000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endParaRPr lang="ru-RU" sz="1000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r>
              <a:rPr lang="ru-RU" sz="20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Польська</a:t>
            </a:r>
            <a:r>
              <a:rPr lang="ru-RU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мова</a:t>
            </a:r>
            <a:r>
              <a:rPr lang="ru-RU" sz="2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:</a:t>
            </a:r>
          </a:p>
          <a:p>
            <a:r>
              <a:rPr lang="uk-UA" sz="2000" dirty="0" smtClean="0">
                <a:solidFill>
                  <a:srgbClr val="002060"/>
                </a:solidFill>
              </a:rPr>
              <a:t>ліцей </a:t>
            </a:r>
            <a:r>
              <a:rPr lang="uk-UA" sz="2000" dirty="0">
                <a:solidFill>
                  <a:srgbClr val="002060"/>
                </a:solidFill>
              </a:rPr>
              <a:t>№10 </a:t>
            </a:r>
            <a:r>
              <a:rPr lang="uk-UA" sz="2000" dirty="0" smtClean="0">
                <a:solidFill>
                  <a:srgbClr val="002060"/>
                </a:solidFill>
              </a:rPr>
              <a:t>ім. </a:t>
            </a:r>
            <a:r>
              <a:rPr lang="uk-UA" sz="2000" dirty="0" err="1" smtClean="0">
                <a:solidFill>
                  <a:srgbClr val="002060"/>
                </a:solidFill>
              </a:rPr>
              <a:t>Св</a:t>
            </a:r>
            <a:r>
              <a:rPr lang="uk-UA" sz="2000" dirty="0" smtClean="0">
                <a:solidFill>
                  <a:srgbClr val="002060"/>
                </a:solidFill>
              </a:rPr>
              <a:t>. М. Магдалени</a:t>
            </a:r>
            <a:endParaRPr lang="ru-RU" sz="2000" dirty="0">
              <a:solidFill>
                <a:srgbClr val="002060"/>
              </a:solidFill>
            </a:endParaRPr>
          </a:p>
          <a:p>
            <a:endParaRPr lang="uk-UA" sz="20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2877" y="1189285"/>
            <a:ext cx="43558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solidFill>
                  <a:srgbClr val="002060"/>
                </a:solidFill>
              </a:rPr>
              <a:t>У співпраці з ГО «</a:t>
            </a:r>
            <a:r>
              <a:rPr lang="en-US" sz="2000" dirty="0">
                <a:solidFill>
                  <a:srgbClr val="002060"/>
                </a:solidFill>
              </a:rPr>
              <a:t>Global Office» </a:t>
            </a:r>
            <a:r>
              <a:rPr lang="uk-UA" sz="2000" dirty="0">
                <a:solidFill>
                  <a:srgbClr val="002060"/>
                </a:solidFill>
              </a:rPr>
              <a:t>протягом червня – липня </a:t>
            </a:r>
            <a:r>
              <a:rPr lang="uk-UA" sz="2000" dirty="0" smtClean="0">
                <a:solidFill>
                  <a:srgbClr val="002060"/>
                </a:solidFill>
              </a:rPr>
              <a:t>тривали </a:t>
            </a:r>
            <a:r>
              <a:rPr lang="uk-UA" sz="2000" b="1" dirty="0" err="1">
                <a:solidFill>
                  <a:srgbClr val="002060"/>
                </a:solidFill>
              </a:rPr>
              <a:t>мовні</a:t>
            </a:r>
            <a:r>
              <a:rPr lang="uk-UA" sz="2000" b="1" dirty="0">
                <a:solidFill>
                  <a:srgbClr val="002060"/>
                </a:solidFill>
              </a:rPr>
              <a:t> </a:t>
            </a:r>
            <a:r>
              <a:rPr lang="uk-UA" sz="2000" b="1" dirty="0" smtClean="0">
                <a:solidFill>
                  <a:srgbClr val="002060"/>
                </a:solidFill>
              </a:rPr>
              <a:t>онлайн-табори </a:t>
            </a:r>
            <a:r>
              <a:rPr lang="uk-UA" sz="2000" dirty="0">
                <a:solidFill>
                  <a:srgbClr val="002060"/>
                </a:solidFill>
              </a:rPr>
              <a:t>«</a:t>
            </a:r>
            <a:r>
              <a:rPr lang="en-US" sz="2000" dirty="0" err="1">
                <a:solidFill>
                  <a:srgbClr val="002060"/>
                </a:solidFill>
              </a:rPr>
              <a:t>GoCamp</a:t>
            </a:r>
            <a:r>
              <a:rPr lang="en-US" sz="2000" dirty="0">
                <a:solidFill>
                  <a:srgbClr val="002060"/>
                </a:solidFill>
              </a:rPr>
              <a:t> Online 2021», </a:t>
            </a:r>
            <a:r>
              <a:rPr lang="uk-UA" sz="2000" dirty="0" smtClean="0">
                <a:solidFill>
                  <a:srgbClr val="002060"/>
                </a:solidFill>
              </a:rPr>
              <a:t>у яких брали </a:t>
            </a:r>
            <a:r>
              <a:rPr lang="uk-UA" sz="2000" dirty="0">
                <a:solidFill>
                  <a:srgbClr val="002060"/>
                </a:solidFill>
              </a:rPr>
              <a:t>участь </a:t>
            </a:r>
            <a:r>
              <a:rPr lang="uk-UA" sz="2000" dirty="0" smtClean="0">
                <a:solidFill>
                  <a:srgbClr val="002060"/>
                </a:solidFill>
              </a:rPr>
              <a:t>6 львівських шкіл (СЗШ №</a:t>
            </a:r>
            <a:r>
              <a:rPr lang="uk-UA" sz="2000" dirty="0">
                <a:solidFill>
                  <a:srgbClr val="002060"/>
                </a:solidFill>
              </a:rPr>
              <a:t>29</a:t>
            </a:r>
            <a:r>
              <a:rPr lang="uk-UA" sz="2000" dirty="0" smtClean="0">
                <a:solidFill>
                  <a:srgbClr val="002060"/>
                </a:solidFill>
              </a:rPr>
              <a:t>, 99, 41</a:t>
            </a:r>
            <a:r>
              <a:rPr lang="uk-UA" sz="2000" dirty="0">
                <a:solidFill>
                  <a:srgbClr val="002060"/>
                </a:solidFill>
              </a:rPr>
              <a:t>, ЛУГГ ім. О. Степанівни, ліцей №2, НВК «ІЕШ-ЛЕЛ</a:t>
            </a:r>
            <a:r>
              <a:rPr lang="uk-UA" sz="2000" dirty="0" smtClean="0">
                <a:solidFill>
                  <a:srgbClr val="002060"/>
                </a:solidFill>
              </a:rPr>
              <a:t>»).</a:t>
            </a:r>
          </a:p>
          <a:p>
            <a:r>
              <a:rPr lang="uk-UA" sz="2000" dirty="0" smtClean="0">
                <a:solidFill>
                  <a:srgbClr val="002060"/>
                </a:solidFill>
              </a:rPr>
              <a:t>Восени було </a:t>
            </a:r>
            <a:r>
              <a:rPr lang="uk-UA" sz="2000" dirty="0">
                <a:solidFill>
                  <a:srgbClr val="002060"/>
                </a:solidFill>
              </a:rPr>
              <a:t>залучено </a:t>
            </a:r>
            <a:r>
              <a:rPr lang="uk-UA" sz="2000" dirty="0" smtClean="0">
                <a:solidFill>
                  <a:srgbClr val="002060"/>
                </a:solidFill>
              </a:rPr>
              <a:t>ще двоє носіїв мови:</a:t>
            </a:r>
          </a:p>
          <a:p>
            <a:r>
              <a:rPr lang="uk-UA" sz="2000" dirty="0">
                <a:solidFill>
                  <a:srgbClr val="002060"/>
                </a:solidFill>
              </a:rPr>
              <a:t>Ліцей «Просвіта </a:t>
            </a:r>
            <a:r>
              <a:rPr lang="uk-UA" sz="2000" dirty="0" smtClean="0">
                <a:solidFill>
                  <a:srgbClr val="002060"/>
                </a:solidFill>
              </a:rPr>
              <a:t>(</a:t>
            </a:r>
            <a:r>
              <a:rPr lang="uk-UA" sz="2000" dirty="0" err="1" smtClean="0">
                <a:solidFill>
                  <a:srgbClr val="002060"/>
                </a:solidFill>
              </a:rPr>
              <a:t>Нана</a:t>
            </a:r>
            <a:r>
              <a:rPr lang="uk-UA" sz="2000" dirty="0" smtClean="0">
                <a:solidFill>
                  <a:srgbClr val="002060"/>
                </a:solidFill>
              </a:rPr>
              <a:t> </a:t>
            </a:r>
            <a:r>
              <a:rPr lang="uk-UA" sz="2000" dirty="0">
                <a:solidFill>
                  <a:srgbClr val="002060"/>
                </a:solidFill>
              </a:rPr>
              <a:t>Гонгадзе, </a:t>
            </a:r>
            <a:r>
              <a:rPr lang="uk-UA" sz="2000" dirty="0" smtClean="0">
                <a:solidFill>
                  <a:srgbClr val="002060"/>
                </a:solidFill>
              </a:rPr>
              <a:t>США)</a:t>
            </a:r>
          </a:p>
          <a:p>
            <a:r>
              <a:rPr lang="uk-UA" sz="2000" dirty="0">
                <a:solidFill>
                  <a:srgbClr val="002060"/>
                </a:solidFill>
              </a:rPr>
              <a:t>Ліцей №</a:t>
            </a:r>
            <a:r>
              <a:rPr lang="uk-UA" sz="2000" dirty="0" smtClean="0">
                <a:solidFill>
                  <a:srgbClr val="002060"/>
                </a:solidFill>
              </a:rPr>
              <a:t>15 (Пітер </a:t>
            </a:r>
            <a:r>
              <a:rPr lang="uk-UA" sz="2000" dirty="0" err="1">
                <a:solidFill>
                  <a:srgbClr val="002060"/>
                </a:solidFill>
              </a:rPr>
              <a:t>Денчук</a:t>
            </a:r>
            <a:r>
              <a:rPr lang="uk-UA" sz="2000" dirty="0">
                <a:solidFill>
                  <a:srgbClr val="002060"/>
                </a:solidFill>
              </a:rPr>
              <a:t>, Велика </a:t>
            </a:r>
            <a:r>
              <a:rPr lang="uk-UA" sz="2000" dirty="0" smtClean="0">
                <a:solidFill>
                  <a:srgbClr val="002060"/>
                </a:solidFill>
              </a:rPr>
              <a:t>Британія).</a:t>
            </a:r>
          </a:p>
          <a:p>
            <a:r>
              <a:rPr lang="uk-UA" sz="2000" dirty="0">
                <a:solidFill>
                  <a:srgbClr val="002060"/>
                </a:solidFill>
              </a:rPr>
              <a:t>Паралельно дві львівські школи брали участь в </a:t>
            </a:r>
            <a:r>
              <a:rPr lang="uk-UA" sz="2000" dirty="0" err="1">
                <a:solidFill>
                  <a:srgbClr val="002060"/>
                </a:solidFill>
              </a:rPr>
              <a:t>мовному</a:t>
            </a:r>
            <a:r>
              <a:rPr lang="uk-UA" sz="2000" dirty="0">
                <a:solidFill>
                  <a:srgbClr val="002060"/>
                </a:solidFill>
              </a:rPr>
              <a:t> </a:t>
            </a:r>
            <a:r>
              <a:rPr lang="uk-UA" sz="2000" dirty="0" smtClean="0">
                <a:solidFill>
                  <a:srgbClr val="002060"/>
                </a:solidFill>
              </a:rPr>
              <a:t>онлайн-таборі </a:t>
            </a:r>
            <a:r>
              <a:rPr lang="uk-UA" sz="2000" dirty="0">
                <a:solidFill>
                  <a:srgbClr val="002060"/>
                </a:solidFill>
              </a:rPr>
              <a:t>за цією ж програмою </a:t>
            </a:r>
            <a:endParaRPr lang="uk-UA" sz="2000" dirty="0" smtClean="0">
              <a:solidFill>
                <a:srgbClr val="002060"/>
              </a:solidFill>
            </a:endParaRPr>
          </a:p>
          <a:p>
            <a:r>
              <a:rPr lang="uk-UA" sz="2000" dirty="0" smtClean="0">
                <a:solidFill>
                  <a:srgbClr val="002060"/>
                </a:solidFill>
              </a:rPr>
              <a:t>(</a:t>
            </a:r>
            <a:r>
              <a:rPr lang="uk-UA" sz="2000" dirty="0">
                <a:solidFill>
                  <a:srgbClr val="002060"/>
                </a:solidFill>
              </a:rPr>
              <a:t>СЗШ №44 та СЗШ №49</a:t>
            </a:r>
            <a:r>
              <a:rPr lang="uk-UA" sz="2000" dirty="0" smtClean="0">
                <a:solidFill>
                  <a:srgbClr val="002060"/>
                </a:solidFill>
              </a:rPr>
              <a:t>).</a:t>
            </a:r>
          </a:p>
          <a:p>
            <a:endParaRPr lang="uk-UA" sz="20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54821" y="209218"/>
            <a:ext cx="5271847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3600" b="1" dirty="0" smtClean="0">
                <a:solidFill>
                  <a:srgbClr val="002060"/>
                </a:solidFill>
                <a:ea typeface="Arial" panose="020B0604020202020204" pitchFamily="34" charset="0"/>
              </a:rPr>
              <a:t>Носії мови у школах</a:t>
            </a:r>
            <a:endParaRPr lang="uk-UA" sz="3600" b="1" dirty="0">
              <a:solidFill>
                <a:srgbClr val="002060"/>
              </a:solidFill>
            </a:endParaRPr>
          </a:p>
        </p:txBody>
      </p:sp>
      <p:cxnSp>
        <p:nvCxnSpPr>
          <p:cNvPr id="11" name="Пряма сполучна лінія 17">
            <a:extLst>
              <a:ext uri="{FF2B5EF4-FFF2-40B4-BE49-F238E27FC236}">
                <a16:creationId xmlns:a16="http://schemas.microsoft.com/office/drawing/2014/main" id="{3AD72441-FF06-4297-B967-A4402DC87ADA}"/>
              </a:ext>
            </a:extLst>
          </p:cNvPr>
          <p:cNvCxnSpPr>
            <a:cxnSpLocks/>
          </p:cNvCxnSpPr>
          <p:nvPr/>
        </p:nvCxnSpPr>
        <p:spPr>
          <a:xfrm>
            <a:off x="5750276" y="1653415"/>
            <a:ext cx="0" cy="4224878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3565500" y="3943700"/>
            <a:ext cx="1980000" cy="1980000"/>
            <a:chOff x="3810000" y="1143000"/>
            <a:chExt cx="4572000" cy="4572000"/>
          </a:xfrm>
        </p:grpSpPr>
        <p:sp>
          <p:nvSpPr>
            <p:cNvPr id="14" name="Овал 13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677767" y="1184914"/>
            <a:ext cx="1944000" cy="1944000"/>
            <a:chOff x="3810000" y="1143000"/>
            <a:chExt cx="4572000" cy="4572000"/>
          </a:xfrm>
        </p:grpSpPr>
        <p:sp>
          <p:nvSpPr>
            <p:cNvPr id="21" name="Овал 20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0222647" y="3449780"/>
            <a:ext cx="1872000" cy="1872000"/>
            <a:chOff x="3810000" y="1143000"/>
            <a:chExt cx="4572000" cy="4572000"/>
          </a:xfrm>
        </p:grpSpPr>
        <p:sp>
          <p:nvSpPr>
            <p:cNvPr id="26" name="Овал 25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10005736" y="702131"/>
            <a:ext cx="1980000" cy="1980000"/>
            <a:chOff x="3810000" y="1143000"/>
            <a:chExt cx="4572000" cy="4572000"/>
          </a:xfrm>
        </p:grpSpPr>
        <p:sp>
          <p:nvSpPr>
            <p:cNvPr id="31" name="Овал 30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Полилиния 31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83364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A6E5C1FF-D144-4D18-8693-B6CDB7A94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0365" cy="6858000"/>
          </a:xfrm>
          <a:prstGeom prst="rect">
            <a:avLst/>
          </a:prstGeom>
        </p:spPr>
      </p:pic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EBCD2052-3578-4129-889A-4FD5BCCE3436}"/>
              </a:ext>
            </a:extLst>
          </p:cNvPr>
          <p:cNvSpPr/>
          <p:nvPr/>
        </p:nvSpPr>
        <p:spPr>
          <a:xfrm>
            <a:off x="3999008" y="952293"/>
            <a:ext cx="3812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Українсько-канадський </a:t>
            </a:r>
            <a:r>
              <a:rPr lang="uk-UA" sz="2000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проєкт</a:t>
            </a:r>
            <a:endParaRPr lang="uk-UA" sz="20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«Літній 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інститут-2021»</a:t>
            </a:r>
            <a:endParaRPr lang="uk-UA" sz="20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61640AD9-2333-4E8E-8769-C3EA55477D1D}"/>
              </a:ext>
            </a:extLst>
          </p:cNvPr>
          <p:cNvSpPr/>
          <p:nvPr/>
        </p:nvSpPr>
        <p:spPr>
          <a:xfrm>
            <a:off x="29211" y="545882"/>
            <a:ext cx="3924312" cy="55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err="1" smtClean="0">
                <a:solidFill>
                  <a:srgbClr val="002060"/>
                </a:solidFill>
                <a:ea typeface="Arial" panose="020B0604020202020204" pitchFamily="34" charset="0"/>
              </a:rPr>
              <a:t>Критичне</a:t>
            </a:r>
            <a:r>
              <a:rPr lang="uk-UA" sz="2800" b="1" dirty="0" smtClean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a typeface="Arial" panose="020B0604020202020204" pitchFamily="34" charset="0"/>
              </a:rPr>
              <a:t>мислення</a:t>
            </a:r>
            <a:endParaRPr lang="uk-UA" sz="2000" b="1" dirty="0">
              <a:solidFill>
                <a:srgbClr val="002060"/>
              </a:solidFill>
            </a:endParaRPr>
          </a:p>
        </p:txBody>
      </p:sp>
      <p:sp>
        <p:nvSpPr>
          <p:cNvPr id="28" name="Прямокутник 27">
            <a:extLst>
              <a:ext uri="{FF2B5EF4-FFF2-40B4-BE49-F238E27FC236}">
                <a16:creationId xmlns:a16="http://schemas.microsoft.com/office/drawing/2014/main" id="{2455A0B4-3F93-443C-9156-D3AB4B10992A}"/>
              </a:ext>
            </a:extLst>
          </p:cNvPr>
          <p:cNvSpPr/>
          <p:nvPr/>
        </p:nvSpPr>
        <p:spPr>
          <a:xfrm>
            <a:off x="4887189" y="106034"/>
            <a:ext cx="2417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cs typeface="Arial" panose="020B0604020202020204" pitchFamily="34" charset="0"/>
              </a:rPr>
              <a:t>Навчання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4025465" y="1877862"/>
            <a:ext cx="3707453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ctr" hangingPunct="1"/>
            <a:r>
              <a:rPr lang="uk-UA" sz="2000" b="1" dirty="0" smtClean="0">
                <a:solidFill>
                  <a:srgbClr val="002060"/>
                </a:solidFill>
                <a:latin typeface="+mn-lt"/>
              </a:rPr>
              <a:t>200 </a:t>
            </a:r>
            <a:r>
              <a:rPr lang="uk-UA" sz="2000" b="1" dirty="0">
                <a:solidFill>
                  <a:srgbClr val="002060"/>
                </a:solidFill>
                <a:latin typeface="+mn-lt"/>
              </a:rPr>
              <a:t>педагогів із 20 шкіл </a:t>
            </a:r>
            <a:r>
              <a:rPr lang="uk-UA" sz="2000" dirty="0">
                <a:solidFill>
                  <a:srgbClr val="002060"/>
                </a:solidFill>
                <a:latin typeface="+mn-lt"/>
              </a:rPr>
              <a:t>Львівської МТГ, </a:t>
            </a:r>
            <a:r>
              <a:rPr lang="uk-UA" sz="2000" b="1" dirty="0">
                <a:solidFill>
                  <a:srgbClr val="002060"/>
                </a:solidFill>
                <a:latin typeface="+mn-lt"/>
              </a:rPr>
              <a:t>8 тренерів із Канади </a:t>
            </a:r>
            <a:r>
              <a:rPr lang="uk-UA" sz="2000" dirty="0">
                <a:solidFill>
                  <a:srgbClr val="002060"/>
                </a:solidFill>
                <a:latin typeface="+mn-lt"/>
              </a:rPr>
              <a:t>та</a:t>
            </a:r>
            <a:r>
              <a:rPr lang="uk-UA" sz="2000" b="1" dirty="0">
                <a:solidFill>
                  <a:srgbClr val="002060"/>
                </a:solidFill>
                <a:latin typeface="+mn-lt"/>
              </a:rPr>
              <a:t> 36 викладачів</a:t>
            </a:r>
            <a:r>
              <a:rPr lang="uk-UA" sz="2000" dirty="0">
                <a:solidFill>
                  <a:srgbClr val="002060"/>
                </a:solidFill>
                <a:latin typeface="+mn-lt"/>
              </a:rPr>
              <a:t> з </a:t>
            </a: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м. Львова </a:t>
            </a:r>
            <a:r>
              <a:rPr lang="uk-UA" sz="2000" dirty="0">
                <a:solidFill>
                  <a:srgbClr val="002060"/>
                </a:solidFill>
                <a:latin typeface="+mn-lt"/>
              </a:rPr>
              <a:t>об’єдналися заради того, аби підготувати нове покоління педагогів та створити нові </a:t>
            </a:r>
            <a:r>
              <a:rPr lang="uk-UA" sz="2000" dirty="0" err="1" smtClean="0">
                <a:solidFill>
                  <a:srgbClr val="002060"/>
                </a:solidFill>
                <a:latin typeface="+mn-lt"/>
              </a:rPr>
              <a:t>проєкти</a:t>
            </a: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uk-UA" sz="2000" dirty="0">
                <a:solidFill>
                  <a:srgbClr val="002060"/>
                </a:solidFill>
                <a:latin typeface="+mn-lt"/>
              </a:rPr>
              <a:t>для розвитку закладів </a:t>
            </a:r>
            <a:r>
              <a:rPr lang="uk-UA" sz="2000" dirty="0" smtClean="0">
                <a:solidFill>
                  <a:srgbClr val="002060"/>
                </a:solidFill>
                <a:latin typeface="+mn-lt"/>
              </a:rPr>
              <a:t>освіти.</a:t>
            </a:r>
            <a:endParaRPr lang="uk-UA" altLang="uk-UA" sz="2400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014A6441-2CB6-4EC7-B474-EEC78141E403}"/>
              </a:ext>
            </a:extLst>
          </p:cNvPr>
          <p:cNvCxnSpPr/>
          <p:nvPr/>
        </p:nvCxnSpPr>
        <p:spPr>
          <a:xfrm flipH="1">
            <a:off x="3848669" y="831181"/>
            <a:ext cx="21377" cy="545909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3AD72441-FF06-4297-B967-A4402DC87ADA}"/>
              </a:ext>
            </a:extLst>
          </p:cNvPr>
          <p:cNvCxnSpPr>
            <a:cxnSpLocks/>
          </p:cNvCxnSpPr>
          <p:nvPr/>
        </p:nvCxnSpPr>
        <p:spPr>
          <a:xfrm>
            <a:off x="7855741" y="856139"/>
            <a:ext cx="0" cy="543413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00743" y="1154587"/>
            <a:ext cx="373598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err="1" smtClean="0">
                <a:solidFill>
                  <a:srgbClr val="002060"/>
                </a:solidFill>
                <a:ea typeface="Arial" panose="020B0604020202020204" pitchFamily="34" charset="0"/>
              </a:rPr>
              <a:t>Виготовлено</a:t>
            </a:r>
            <a:r>
              <a:rPr lang="ru-RU" sz="2000" dirty="0" smtClean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a typeface="Arial" panose="020B0604020202020204" pitchFamily="34" charset="0"/>
              </a:rPr>
              <a:t>методичний</a:t>
            </a:r>
            <a:r>
              <a:rPr lang="ru-RU" sz="2000" b="1" dirty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a typeface="Arial" panose="020B0604020202020204" pitchFamily="34" charset="0"/>
              </a:rPr>
              <a:t>збірник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 “</a:t>
            </a:r>
            <a:r>
              <a:rPr lang="ru-RU" sz="2000" dirty="0" err="1">
                <a:solidFill>
                  <a:srgbClr val="002060"/>
                </a:solidFill>
                <a:ea typeface="Arial" panose="020B0604020202020204" pitchFamily="34" charset="0"/>
              </a:rPr>
              <a:t>Вчимося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" panose="020B0604020202020204" pitchFamily="34" charset="0"/>
              </a:rPr>
              <a:t>мислити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 критично” для 1-4 </a:t>
            </a:r>
            <a:r>
              <a:rPr lang="ru-RU" sz="2000" dirty="0" err="1">
                <a:solidFill>
                  <a:srgbClr val="002060"/>
                </a:solidFill>
                <a:ea typeface="Arial" panose="020B0604020202020204" pitchFamily="34" charset="0"/>
              </a:rPr>
              <a:t>класів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. </a:t>
            </a:r>
            <a:endParaRPr lang="ru-RU" sz="2000" dirty="0" smtClean="0">
              <a:solidFill>
                <a:srgbClr val="002060"/>
              </a:solidFill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err="1" smtClean="0">
                <a:solidFill>
                  <a:srgbClr val="002060"/>
                </a:solidFill>
                <a:ea typeface="Arial" panose="020B0604020202020204" pitchFamily="34" charset="0"/>
              </a:rPr>
              <a:t>Усі</a:t>
            </a:r>
            <a:r>
              <a:rPr lang="ru-RU" sz="2000" dirty="0" smtClean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" panose="020B0604020202020204" pitchFamily="34" charset="0"/>
              </a:rPr>
              <a:t>вчителі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ea typeface="Arial" panose="020B0604020202020204" pitchFamily="34" charset="0"/>
              </a:rPr>
              <a:t>1-</a:t>
            </a:r>
            <a:r>
              <a:rPr lang="en-US" sz="2000" dirty="0" smtClean="0">
                <a:solidFill>
                  <a:srgbClr val="002060"/>
                </a:solidFill>
                <a:ea typeface="Arial" panose="020B0604020202020204" pitchFamily="34" charset="0"/>
              </a:rPr>
              <a:t>4</a:t>
            </a:r>
            <a:r>
              <a:rPr lang="ru-RU" sz="2000" dirty="0" smtClean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" panose="020B0604020202020204" pitchFamily="34" charset="0"/>
              </a:rPr>
              <a:t>класів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" panose="020B0604020202020204" pitchFamily="34" charset="0"/>
              </a:rPr>
              <a:t>пройшли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ea typeface="Arial" panose="020B0604020202020204" pitchFamily="34" charset="0"/>
              </a:rPr>
              <a:t>навчання</a:t>
            </a:r>
            <a:r>
              <a:rPr lang="ru-RU" sz="2000" b="1" dirty="0">
                <a:solidFill>
                  <a:srgbClr val="002060"/>
                </a:solidFill>
                <a:ea typeface="Arial" panose="020B0604020202020204" pitchFamily="34" charset="0"/>
              </a:rPr>
              <a:t> з критичного </a:t>
            </a:r>
            <a:r>
              <a:rPr lang="ru-RU" sz="2000" b="1" dirty="0" err="1">
                <a:solidFill>
                  <a:srgbClr val="002060"/>
                </a:solidFill>
                <a:ea typeface="Arial" panose="020B0604020202020204" pitchFamily="34" charset="0"/>
              </a:rPr>
              <a:t>мислення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. </a:t>
            </a:r>
            <a:endParaRPr lang="ru-RU" sz="2000" dirty="0" smtClean="0">
              <a:solidFill>
                <a:srgbClr val="002060"/>
              </a:solidFill>
              <a:ea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Arial" panose="020B0604020202020204" pitchFamily="34" charset="0"/>
              </a:rPr>
              <a:t>З 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листопада 2021 року у перших </a:t>
            </a:r>
            <a:r>
              <a:rPr lang="ru-RU" sz="2000" dirty="0" err="1">
                <a:solidFill>
                  <a:srgbClr val="002060"/>
                </a:solidFill>
                <a:ea typeface="Arial" panose="020B0604020202020204" pitchFamily="34" charset="0"/>
              </a:rPr>
              <a:t>класах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ea typeface="Arial" panose="020B0604020202020204" pitchFamily="34" charset="0"/>
              </a:rPr>
              <a:t>запроваджені</a:t>
            </a:r>
            <a:r>
              <a:rPr lang="ru-RU" sz="2000" dirty="0">
                <a:solidFill>
                  <a:srgbClr val="002060"/>
                </a:solidFill>
                <a:ea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ea typeface="Arial" panose="020B0604020202020204" pitchFamily="34" charset="0"/>
              </a:rPr>
              <a:t>уроки критичного </a:t>
            </a:r>
            <a:r>
              <a:rPr lang="uk-UA" sz="2000" b="1" dirty="0" smtClean="0">
                <a:solidFill>
                  <a:srgbClr val="002060"/>
                </a:solidFill>
                <a:ea typeface="Arial" panose="020B0604020202020204" pitchFamily="34" charset="0"/>
              </a:rPr>
              <a:t>мислення</a:t>
            </a:r>
            <a:r>
              <a:rPr lang="ru-RU" sz="2000" dirty="0" smtClean="0">
                <a:solidFill>
                  <a:srgbClr val="002060"/>
                </a:solidFill>
                <a:ea typeface="Arial" panose="020B0604020202020204" pitchFamily="34" charset="0"/>
              </a:rPr>
              <a:t>.</a:t>
            </a:r>
            <a:endParaRPr lang="uk-UA" sz="2000" dirty="0">
              <a:solidFill>
                <a:srgbClr val="002060"/>
              </a:solidFill>
              <a:ea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4896430" y="4458533"/>
            <a:ext cx="1980000" cy="1980000"/>
            <a:chOff x="3810000" y="1143000"/>
            <a:chExt cx="4572000" cy="4572000"/>
          </a:xfrm>
        </p:grpSpPr>
        <p:sp>
          <p:nvSpPr>
            <p:cNvPr id="10" name="Овал 9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3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8717492" y="484512"/>
            <a:ext cx="2743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</a:rPr>
              <a:t>Мистецький </a:t>
            </a:r>
            <a:r>
              <a:rPr lang="uk-UA" sz="2000" b="1" dirty="0" err="1">
                <a:solidFill>
                  <a:srgbClr val="002060"/>
                </a:solidFill>
              </a:rPr>
              <a:t>проєкт</a:t>
            </a:r>
            <a:r>
              <a:rPr lang="uk-UA" sz="2000" b="1" dirty="0">
                <a:solidFill>
                  <a:srgbClr val="002060"/>
                </a:solidFill>
              </a:rPr>
              <a:t> «Танцюємо. Співаємо. Малюємо»</a:t>
            </a:r>
            <a:endParaRPr lang="uk-UA" sz="2000" b="1" dirty="0" smtClean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33877" y="1542654"/>
            <a:ext cx="40515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solidFill>
                  <a:srgbClr val="002060"/>
                </a:solidFill>
              </a:rPr>
              <a:t>Започаткований у вересні як форма навчання для педагогів музичного та образотворчого мистецтва, щоб зробити </a:t>
            </a:r>
            <a:r>
              <a:rPr lang="uk-UA" sz="2000" dirty="0" err="1" smtClean="0">
                <a:solidFill>
                  <a:srgbClr val="002060"/>
                </a:solidFill>
              </a:rPr>
              <a:t>уроки</a:t>
            </a:r>
            <a:r>
              <a:rPr lang="uk-UA" sz="2000" dirty="0" smtClean="0">
                <a:solidFill>
                  <a:srgbClr val="002060"/>
                </a:solidFill>
              </a:rPr>
              <a:t> захопливими для дітей, а також допомогти вчителям творчо готуватися до них.</a:t>
            </a:r>
          </a:p>
          <a:p>
            <a:pPr algn="ctr"/>
            <a:r>
              <a:rPr lang="uk-UA" sz="2000" dirty="0" smtClean="0">
                <a:solidFill>
                  <a:srgbClr val="002060"/>
                </a:solidFill>
              </a:rPr>
              <a:t>Для навчання сформовано групи </a:t>
            </a:r>
            <a:r>
              <a:rPr lang="uk-UA" sz="2000" b="1" dirty="0" smtClean="0">
                <a:solidFill>
                  <a:srgbClr val="002060"/>
                </a:solidFill>
              </a:rPr>
              <a:t>по 20 осіб з кожного предмету</a:t>
            </a:r>
            <a:r>
              <a:rPr lang="uk-UA" sz="2000" dirty="0" smtClean="0">
                <a:solidFill>
                  <a:srgbClr val="002060"/>
                </a:solidFill>
              </a:rPr>
              <a:t>. Педагоги відвідали по </a:t>
            </a:r>
            <a:r>
              <a:rPr lang="uk-UA" sz="2000" b="1" dirty="0" smtClean="0">
                <a:solidFill>
                  <a:srgbClr val="002060"/>
                </a:solidFill>
              </a:rPr>
              <a:t>5 занять.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952335" y="4458533"/>
            <a:ext cx="1944000" cy="1944000"/>
            <a:chOff x="3810000" y="1143000"/>
            <a:chExt cx="4572000" cy="4572000"/>
          </a:xfrm>
        </p:grpSpPr>
        <p:sp>
          <p:nvSpPr>
            <p:cNvPr id="13" name="Овал 12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8442248" y="4402287"/>
            <a:ext cx="1980000" cy="1980000"/>
            <a:chOff x="1219200" y="-1447801"/>
            <a:chExt cx="9753600" cy="9753600"/>
          </a:xfrm>
        </p:grpSpPr>
        <p:sp>
          <p:nvSpPr>
            <p:cNvPr id="19" name="Овал 18"/>
            <p:cNvSpPr/>
            <p:nvPr/>
          </p:nvSpPr>
          <p:spPr>
            <a:xfrm>
              <a:off x="1219200" y="-1447801"/>
              <a:ext cx="9753600" cy="97536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2974848" y="3731361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402175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1E17CE-22E0-4895-AF02-DAA9C59A9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06" y="0"/>
            <a:ext cx="12170365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2AAF37-D0FB-45CF-B209-02BEE3CE2733}"/>
              </a:ext>
            </a:extLst>
          </p:cNvPr>
          <p:cNvSpPr txBox="1"/>
          <p:nvPr/>
        </p:nvSpPr>
        <p:spPr>
          <a:xfrm>
            <a:off x="122828" y="242733"/>
            <a:ext cx="11914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Навчання з використанням дистанційних </a:t>
            </a:r>
            <a:r>
              <a:rPr lang="uk-UA" sz="3600" b="1" dirty="0" smtClean="0">
                <a:solidFill>
                  <a:srgbClr val="002060"/>
                </a:solidFill>
              </a:rPr>
              <a:t>технологій</a:t>
            </a:r>
            <a:endParaRPr lang="uk-UA" sz="3600" b="1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DB4AFA-B8BF-430E-98F9-644782476E67}"/>
              </a:ext>
            </a:extLst>
          </p:cNvPr>
          <p:cNvSpPr txBox="1"/>
          <p:nvPr/>
        </p:nvSpPr>
        <p:spPr>
          <a:xfrm>
            <a:off x="731520" y="1350729"/>
            <a:ext cx="9504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Затверджено </a:t>
            </a:r>
            <a:r>
              <a:rPr lang="uk-UA" sz="2400" b="1" dirty="0" smtClean="0">
                <a:solidFill>
                  <a:srgbClr val="002060"/>
                </a:solidFill>
              </a:rPr>
              <a:t>програми навчання педагогів</a:t>
            </a:r>
            <a:r>
              <a:rPr lang="uk-UA" sz="2400" dirty="0">
                <a:solidFill>
                  <a:srgbClr val="002060"/>
                </a:solidFill>
              </a:rPr>
              <a:t> </a:t>
            </a:r>
            <a:r>
              <a:rPr lang="uk-UA" sz="2400" dirty="0" smtClean="0">
                <a:solidFill>
                  <a:srgbClr val="002060"/>
                </a:solidFill>
              </a:rPr>
              <a:t>для використання освітніх онлайн-платформ:</a:t>
            </a:r>
          </a:p>
        </p:txBody>
      </p:sp>
      <p:sp>
        <p:nvSpPr>
          <p:cNvPr id="13" name="Овал 12"/>
          <p:cNvSpPr/>
          <p:nvPr/>
        </p:nvSpPr>
        <p:spPr>
          <a:xfrm>
            <a:off x="927465" y="2532669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1</a:t>
            </a:r>
            <a:endParaRPr lang="uk-UA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672047" y="2569522"/>
            <a:ext cx="8759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Інтерактивні </a:t>
            </a:r>
            <a:r>
              <a:rPr lang="uk-UA" sz="2400" dirty="0">
                <a:solidFill>
                  <a:srgbClr val="002060"/>
                </a:solidFill>
              </a:rPr>
              <a:t>інструменти для роботи на </a:t>
            </a:r>
            <a:r>
              <a:rPr lang="uk-UA" sz="2400" dirty="0" err="1">
                <a:solidFill>
                  <a:srgbClr val="002060"/>
                </a:solidFill>
              </a:rPr>
              <a:t>уроках</a:t>
            </a:r>
            <a:r>
              <a:rPr lang="uk-UA" sz="2400" dirty="0">
                <a:solidFill>
                  <a:srgbClr val="002060"/>
                </a:solidFill>
              </a:rPr>
              <a:t> </a:t>
            </a:r>
            <a:r>
              <a:rPr lang="uk-UA" sz="2400" dirty="0" smtClean="0">
                <a:solidFill>
                  <a:srgbClr val="002060"/>
                </a:solidFill>
              </a:rPr>
              <a:t>інформатики</a:t>
            </a:r>
            <a:endParaRPr lang="uk-UA" sz="24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72047" y="5330929"/>
            <a:ext cx="730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err="1" smtClean="0">
                <a:solidFill>
                  <a:srgbClr val="002060"/>
                </a:solidFill>
              </a:rPr>
              <a:t>Медіаграмотність</a:t>
            </a:r>
            <a:r>
              <a:rPr lang="uk-UA" sz="2400" dirty="0" smtClean="0">
                <a:solidFill>
                  <a:srgbClr val="002060"/>
                </a:solidFill>
              </a:rPr>
              <a:t> </a:t>
            </a:r>
            <a:r>
              <a:rPr lang="uk-UA" sz="2400" dirty="0">
                <a:solidFill>
                  <a:srgbClr val="002060"/>
                </a:solidFill>
              </a:rPr>
              <a:t>– як освітня компетентність </a:t>
            </a:r>
            <a:r>
              <a:rPr lang="uk-UA" sz="2400" dirty="0" smtClean="0">
                <a:solidFill>
                  <a:srgbClr val="002060"/>
                </a:solidFill>
              </a:rPr>
              <a:t>вчителя</a:t>
            </a:r>
            <a:endParaRPr lang="uk-UA" sz="24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2047" y="4413254"/>
            <a:ext cx="9339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</a:rPr>
              <a:t>E-learning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r>
              <a:rPr lang="uk-UA" sz="2400" dirty="0">
                <a:solidFill>
                  <a:srgbClr val="002060"/>
                </a:solidFill>
              </a:rPr>
              <a:t> Використання онлайн-ресурсів в освітньому </a:t>
            </a:r>
            <a:r>
              <a:rPr lang="uk-UA" sz="2400" dirty="0" smtClean="0">
                <a:solidFill>
                  <a:srgbClr val="002060"/>
                </a:solidFill>
              </a:rPr>
              <a:t>процесі</a:t>
            </a:r>
            <a:endParaRPr lang="uk-UA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1645236" y="3490230"/>
            <a:ext cx="9261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002060"/>
                </a:solidFill>
              </a:rPr>
              <a:t>Використання </a:t>
            </a:r>
            <a:r>
              <a:rPr lang="en-US" sz="2400" dirty="0" err="1">
                <a:solidFill>
                  <a:srgbClr val="002060"/>
                </a:solidFill>
              </a:rPr>
              <a:t>Googl</a:t>
            </a:r>
            <a:r>
              <a:rPr lang="uk-UA" sz="2400" dirty="0">
                <a:solidFill>
                  <a:srgbClr val="002060"/>
                </a:solidFill>
              </a:rPr>
              <a:t>е-додатків для організації змішаного </a:t>
            </a:r>
            <a:r>
              <a:rPr lang="uk-UA" sz="2400" dirty="0" smtClean="0">
                <a:solidFill>
                  <a:srgbClr val="002060"/>
                </a:solidFill>
              </a:rPr>
              <a:t>навчання</a:t>
            </a:r>
            <a:endParaRPr lang="uk-UA" sz="2400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927465" y="3456412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2</a:t>
            </a:r>
            <a:endParaRPr lang="uk-UA" sz="3600" dirty="0"/>
          </a:p>
        </p:txBody>
      </p:sp>
      <p:sp>
        <p:nvSpPr>
          <p:cNvPr id="12" name="Овал 11"/>
          <p:cNvSpPr/>
          <p:nvPr/>
        </p:nvSpPr>
        <p:spPr>
          <a:xfrm>
            <a:off x="927465" y="4374087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3</a:t>
            </a:r>
            <a:endParaRPr lang="uk-UA" sz="3600" dirty="0"/>
          </a:p>
        </p:txBody>
      </p:sp>
      <p:sp>
        <p:nvSpPr>
          <p:cNvPr id="17" name="Овал 16"/>
          <p:cNvSpPr/>
          <p:nvPr/>
        </p:nvSpPr>
        <p:spPr>
          <a:xfrm>
            <a:off x="927465" y="5291762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4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42370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BB6D16-5510-4892-8EA6-62E9BE4F62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1E437BAB-4335-4DBB-9B16-8DB8028065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9872381"/>
              </p:ext>
            </p:extLst>
          </p:nvPr>
        </p:nvGraphicFramePr>
        <p:xfrm>
          <a:off x="-519920" y="647450"/>
          <a:ext cx="4028877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8B86E7-FDA2-45D9-B712-1DFAC222FF34}"/>
              </a:ext>
            </a:extLst>
          </p:cNvPr>
          <p:cNvSpPr txBox="1"/>
          <p:nvPr/>
        </p:nvSpPr>
        <p:spPr>
          <a:xfrm>
            <a:off x="3122351" y="72013"/>
            <a:ext cx="6026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Заклади дошкільної освіти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200847-2BDF-4111-A9CF-B7B54DA89D70}"/>
              </a:ext>
            </a:extLst>
          </p:cNvPr>
          <p:cNvSpPr txBox="1"/>
          <p:nvPr/>
        </p:nvSpPr>
        <p:spPr>
          <a:xfrm>
            <a:off x="3253169" y="1447191"/>
            <a:ext cx="4697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ЗДО – </a:t>
            </a:r>
            <a:r>
              <a:rPr lang="uk-UA" sz="2000" b="1" dirty="0" smtClean="0">
                <a:solidFill>
                  <a:srgbClr val="002060"/>
                </a:solidFill>
              </a:rPr>
              <a:t>110</a:t>
            </a:r>
            <a:endParaRPr lang="uk-UA" sz="2000" b="1" dirty="0">
              <a:solidFill>
                <a:srgbClr val="002060"/>
              </a:solidFill>
            </a:endParaRPr>
          </a:p>
          <a:p>
            <a:r>
              <a:rPr lang="uk-UA" sz="2000" b="1" dirty="0">
                <a:solidFill>
                  <a:srgbClr val="002060"/>
                </a:solidFill>
              </a:rPr>
              <a:t>Дошкільні відділення – </a:t>
            </a:r>
            <a:r>
              <a:rPr lang="uk-UA" sz="2000" b="1" dirty="0" smtClean="0">
                <a:solidFill>
                  <a:srgbClr val="002060"/>
                </a:solidFill>
              </a:rPr>
              <a:t>10</a:t>
            </a:r>
            <a:endParaRPr lang="uk-UA" sz="2000" b="1" dirty="0">
              <a:solidFill>
                <a:srgbClr val="002060"/>
              </a:solidFill>
            </a:endParaRPr>
          </a:p>
          <a:p>
            <a:r>
              <a:rPr lang="uk-UA" sz="2000" b="1" dirty="0">
                <a:solidFill>
                  <a:srgbClr val="002060"/>
                </a:solidFill>
              </a:rPr>
              <a:t>Групи – </a:t>
            </a:r>
            <a:r>
              <a:rPr lang="uk-UA" sz="2000" b="1" dirty="0" smtClean="0">
                <a:solidFill>
                  <a:srgbClr val="002060"/>
                </a:solidFill>
              </a:rPr>
              <a:t>951</a:t>
            </a:r>
            <a:endParaRPr lang="uk-UA" sz="2000" b="1" dirty="0">
              <a:solidFill>
                <a:srgbClr val="002060"/>
              </a:solidFill>
            </a:endParaRPr>
          </a:p>
          <a:p>
            <a:r>
              <a:rPr lang="uk-UA" sz="2000" b="1" dirty="0">
                <a:solidFill>
                  <a:srgbClr val="002060"/>
                </a:solidFill>
              </a:rPr>
              <a:t>Вихованці – </a:t>
            </a:r>
            <a:r>
              <a:rPr lang="uk-UA" sz="2000" b="1" dirty="0" smtClean="0">
                <a:solidFill>
                  <a:srgbClr val="002060"/>
                </a:solidFill>
              </a:rPr>
              <a:t>25354</a:t>
            </a:r>
            <a:endParaRPr lang="uk-UA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176E0651-0AC7-415B-833A-D013BE4623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4847779"/>
              </p:ext>
            </p:extLst>
          </p:nvPr>
        </p:nvGraphicFramePr>
        <p:xfrm>
          <a:off x="1716592" y="3762296"/>
          <a:ext cx="4990712" cy="2640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4DAF00D7-3814-4E34-A07D-4A0CE102609F}"/>
              </a:ext>
            </a:extLst>
          </p:cNvPr>
          <p:cNvCxnSpPr>
            <a:cxnSpLocks/>
          </p:cNvCxnSpPr>
          <p:nvPr/>
        </p:nvCxnSpPr>
        <p:spPr>
          <a:xfrm>
            <a:off x="3974659" y="3429000"/>
            <a:ext cx="4990712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11" name="Диаграмма 22">
            <a:extLst>
              <a:ext uri="{FF2B5EF4-FFF2-40B4-BE49-F238E27FC236}">
                <a16:creationId xmlns:a16="http://schemas.microsoft.com/office/drawing/2014/main" id="{2EA48824-081E-4D25-9ED1-CBC48DE7DB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547952"/>
              </p:ext>
            </p:extLst>
          </p:nvPr>
        </p:nvGraphicFramePr>
        <p:xfrm>
          <a:off x="5761697" y="3917757"/>
          <a:ext cx="5142056" cy="2486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pSp>
        <p:nvGrpSpPr>
          <p:cNvPr id="16" name="Группа 15"/>
          <p:cNvGrpSpPr/>
          <p:nvPr/>
        </p:nvGrpSpPr>
        <p:grpSpPr>
          <a:xfrm>
            <a:off x="7027147" y="808622"/>
            <a:ext cx="2376000" cy="2376000"/>
            <a:chOff x="3009899" y="342900"/>
            <a:chExt cx="6172199" cy="6172199"/>
          </a:xfrm>
        </p:grpSpPr>
        <p:sp>
          <p:nvSpPr>
            <p:cNvPr id="17" name="Овал 16"/>
            <p:cNvSpPr/>
            <p:nvPr/>
          </p:nvSpPr>
          <p:spPr>
            <a:xfrm>
              <a:off x="3009899" y="342900"/>
              <a:ext cx="6172199" cy="6172199"/>
            </a:xfrm>
            <a:prstGeom prst="ellipse">
              <a:avLst/>
            </a:prstGeom>
            <a:blipFill>
              <a:blip r:embed="rId10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4120896" y="3620338"/>
              <a:ext cx="3950208" cy="2036826"/>
            </a:xfrm>
            <a:custGeom>
              <a:avLst/>
              <a:gdLst>
                <a:gd name="connsiteX0" fmla="*/ 0 w 3950208"/>
                <a:gd name="connsiteY0" fmla="*/ 0 h 2036826"/>
                <a:gd name="connsiteX1" fmla="*/ 3950208 w 3950208"/>
                <a:gd name="connsiteY1" fmla="*/ 0 h 2036826"/>
                <a:gd name="connsiteX2" fmla="*/ 3950208 w 3950208"/>
                <a:gd name="connsiteY2" fmla="*/ 2036826 h 2036826"/>
                <a:gd name="connsiteX3" fmla="*/ 0 w 3950208"/>
                <a:gd name="connsiteY3" fmla="*/ 2036826 h 2036826"/>
                <a:gd name="connsiteX4" fmla="*/ 0 w 3950208"/>
                <a:gd name="connsiteY4" fmla="*/ 0 h 2036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0208" h="2036826">
                  <a:moveTo>
                    <a:pt x="0" y="0"/>
                  </a:moveTo>
                  <a:lnTo>
                    <a:pt x="3950208" y="0"/>
                  </a:lnTo>
                  <a:lnTo>
                    <a:pt x="3950208" y="2036826"/>
                  </a:lnTo>
                  <a:lnTo>
                    <a:pt x="0" y="203682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9604318" y="1783080"/>
            <a:ext cx="2376000" cy="2376000"/>
            <a:chOff x="3810000" y="1143000"/>
            <a:chExt cx="4572000" cy="4572000"/>
          </a:xfrm>
        </p:grpSpPr>
        <p:sp>
          <p:nvSpPr>
            <p:cNvPr id="23" name="Овал 22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2678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09D63D-B05C-41C3-95F2-1DB1B25E12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1F86D7-82E1-444B-A1E5-F9CE32AE95F5}"/>
              </a:ext>
            </a:extLst>
          </p:cNvPr>
          <p:cNvSpPr txBox="1"/>
          <p:nvPr/>
        </p:nvSpPr>
        <p:spPr>
          <a:xfrm>
            <a:off x="3572870" y="60624"/>
            <a:ext cx="6401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Заклади позашкільної освіти</a:t>
            </a:r>
          </a:p>
        </p:txBody>
      </p:sp>
      <p:graphicFrame>
        <p:nvGraphicFramePr>
          <p:cNvPr id="9" name="Діаграма 5">
            <a:extLst>
              <a:ext uri="{FF2B5EF4-FFF2-40B4-BE49-F238E27FC236}">
                <a16:creationId xmlns:a16="http://schemas.microsoft.com/office/drawing/2014/main" id="{EA4C5575-2EE8-4A29-8D66-8A8D3DA3CF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3572197"/>
              </p:ext>
            </p:extLst>
          </p:nvPr>
        </p:nvGraphicFramePr>
        <p:xfrm>
          <a:off x="4421940" y="4156525"/>
          <a:ext cx="4952217" cy="2509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836693" y="863551"/>
            <a:ext cx="4387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2060"/>
                </a:solidFill>
              </a:rPr>
              <a:t>14 закладів </a:t>
            </a:r>
            <a:r>
              <a:rPr lang="uk-UA" sz="2800" b="1" dirty="0" err="1">
                <a:solidFill>
                  <a:srgbClr val="002060"/>
                </a:solidFill>
              </a:rPr>
              <a:t>позашкілля</a:t>
            </a:r>
            <a:endParaRPr lang="uk-UA" sz="2800" b="1" dirty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823898" y="1468506"/>
            <a:ext cx="4152867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10134844" y="3745214"/>
            <a:ext cx="1800000" cy="1800000"/>
            <a:chOff x="3810000" y="1143000"/>
            <a:chExt cx="4572000" cy="4572000"/>
          </a:xfrm>
        </p:grpSpPr>
        <p:sp>
          <p:nvSpPr>
            <p:cNvPr id="12" name="Овал 11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олилиния 12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9090844" y="1830724"/>
            <a:ext cx="1944000" cy="1944000"/>
            <a:chOff x="3810000" y="1143000"/>
            <a:chExt cx="4572000" cy="4572000"/>
          </a:xfrm>
        </p:grpSpPr>
        <p:sp>
          <p:nvSpPr>
            <p:cNvPr id="17" name="Овал 16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6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850999" y="811424"/>
            <a:ext cx="1980000" cy="1980000"/>
            <a:chOff x="4381500" y="1714500"/>
            <a:chExt cx="3429000" cy="3429000"/>
          </a:xfrm>
        </p:grpSpPr>
        <p:sp>
          <p:nvSpPr>
            <p:cNvPr id="25" name="Овал 24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7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6846693" y="2344995"/>
            <a:ext cx="1980000" cy="1980000"/>
            <a:chOff x="3810000" y="1143000"/>
            <a:chExt cx="4572000" cy="4572000"/>
          </a:xfrm>
        </p:grpSpPr>
        <p:sp>
          <p:nvSpPr>
            <p:cNvPr id="53" name="Овал 52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8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Полилиния 53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5153975" y="1024789"/>
            <a:ext cx="1944000" cy="1944000"/>
            <a:chOff x="4572000" y="1905000"/>
            <a:chExt cx="3048000" cy="3048000"/>
          </a:xfrm>
        </p:grpSpPr>
        <p:sp>
          <p:nvSpPr>
            <p:cNvPr id="58" name="Овал 57"/>
            <p:cNvSpPr/>
            <p:nvPr/>
          </p:nvSpPr>
          <p:spPr>
            <a:xfrm>
              <a:off x="4572000" y="1905000"/>
              <a:ext cx="3048000" cy="3048000"/>
            </a:xfrm>
            <a:prstGeom prst="ellipse">
              <a:avLst/>
            </a:prstGeom>
            <a:blipFill>
              <a:blip r:embed="rId9"/>
              <a:srcRect/>
              <a:stretch>
                <a:fillRect t="-61000" b="-6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Полилиния 58"/>
            <p:cNvSpPr/>
            <p:nvPr/>
          </p:nvSpPr>
          <p:spPr>
            <a:xfrm>
              <a:off x="5120640" y="3523488"/>
              <a:ext cx="1950720" cy="1005840"/>
            </a:xfrm>
            <a:custGeom>
              <a:avLst/>
              <a:gdLst>
                <a:gd name="connsiteX0" fmla="*/ 0 w 1950720"/>
                <a:gd name="connsiteY0" fmla="*/ 0 h 1005840"/>
                <a:gd name="connsiteX1" fmla="*/ 1950720 w 1950720"/>
                <a:gd name="connsiteY1" fmla="*/ 0 h 1005840"/>
                <a:gd name="connsiteX2" fmla="*/ 1950720 w 1950720"/>
                <a:gd name="connsiteY2" fmla="*/ 1005840 h 1005840"/>
                <a:gd name="connsiteX3" fmla="*/ 0 w 1950720"/>
                <a:gd name="connsiteY3" fmla="*/ 1005840 h 1005840"/>
                <a:gd name="connsiteX4" fmla="*/ 0 w 1950720"/>
                <a:gd name="connsiteY4" fmla="*/ 0 h 1005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50720" h="1005840">
                  <a:moveTo>
                    <a:pt x="0" y="0"/>
                  </a:moveTo>
                  <a:lnTo>
                    <a:pt x="1950720" y="0"/>
                  </a:lnTo>
                  <a:lnTo>
                    <a:pt x="1950720" y="1005840"/>
                  </a:lnTo>
                  <a:lnTo>
                    <a:pt x="0" y="100584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444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500" kern="1200"/>
            </a:p>
          </p:txBody>
        </p:sp>
      </p:grp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397807311"/>
              </p:ext>
            </p:extLst>
          </p:nvPr>
        </p:nvGraphicFramePr>
        <p:xfrm>
          <a:off x="1" y="3586323"/>
          <a:ext cx="6597326" cy="2931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18457" y="3006865"/>
            <a:ext cx="43370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dirty="0" smtClean="0">
                <a:solidFill>
                  <a:srgbClr val="002060"/>
                </a:solidFill>
              </a:rPr>
              <a:t>Гурткова робота у </a:t>
            </a:r>
            <a:r>
              <a:rPr lang="uk-UA" sz="2200" b="1" dirty="0" err="1" smtClean="0">
                <a:solidFill>
                  <a:srgbClr val="002060"/>
                </a:solidFill>
              </a:rPr>
              <a:t>позашкіллі</a:t>
            </a:r>
            <a:endParaRPr lang="uk-UA" sz="22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251659802"/>
              </p:ext>
            </p:extLst>
          </p:nvPr>
        </p:nvGraphicFramePr>
        <p:xfrm>
          <a:off x="5330275" y="4905996"/>
          <a:ext cx="5310934" cy="1691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166912" y="4597165"/>
            <a:ext cx="40716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solidFill>
                  <a:srgbClr val="002060"/>
                </a:solidFill>
              </a:rPr>
              <a:t>К-сть дітей у шахових гуртках</a:t>
            </a:r>
            <a:endParaRPr lang="uk-UA" sz="2200" b="1" dirty="0">
              <a:solidFill>
                <a:srgbClr val="002060"/>
              </a:solidFill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873379138"/>
              </p:ext>
            </p:extLst>
          </p:nvPr>
        </p:nvGraphicFramePr>
        <p:xfrm>
          <a:off x="-616017" y="542784"/>
          <a:ext cx="4074696" cy="2319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</p:spTree>
    <p:extLst>
      <p:ext uri="{BB962C8B-B14F-4D97-AF65-F5344CB8AC3E}">
        <p14:creationId xmlns:p14="http://schemas.microsoft.com/office/powerpoint/2010/main" val="54964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217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12"/>
          <p:cNvSpPr txBox="1">
            <a:spLocks noGrp="1"/>
          </p:cNvSpPr>
          <p:nvPr>
            <p:ph type="body" idx="1"/>
          </p:nvPr>
        </p:nvSpPr>
        <p:spPr>
          <a:xfrm>
            <a:off x="1624849" y="786657"/>
            <a:ext cx="6686203" cy="453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>
              <a:buClr>
                <a:srgbClr val="002060"/>
              </a:buClr>
              <a:buSzPts val="2200"/>
              <a:buNone/>
            </a:pPr>
            <a:r>
              <a:rPr lang="uk-UA" sz="2200" dirty="0" smtClean="0">
                <a:solidFill>
                  <a:srgbClr val="002060"/>
                </a:solidFill>
              </a:rPr>
              <a:t>Учетверте відбулась </a:t>
            </a:r>
            <a:r>
              <a:rPr lang="uk-UA" sz="2200" b="1" dirty="0">
                <a:solidFill>
                  <a:srgbClr val="002060"/>
                </a:solidFill>
              </a:rPr>
              <a:t>«Територія дозвілля</a:t>
            </a:r>
            <a:r>
              <a:rPr lang="uk-UA" sz="2200" b="1" dirty="0" smtClean="0">
                <a:solidFill>
                  <a:srgbClr val="002060"/>
                </a:solidFill>
              </a:rPr>
              <a:t>»</a:t>
            </a:r>
            <a:r>
              <a:rPr lang="uk-UA" sz="2200" dirty="0">
                <a:solidFill>
                  <a:srgbClr val="002060"/>
                </a:solidFill>
              </a:rPr>
              <a:t> на </a:t>
            </a:r>
            <a:r>
              <a:rPr lang="uk-UA" sz="2200" b="1" dirty="0">
                <a:solidFill>
                  <a:srgbClr val="002060"/>
                </a:solidFill>
              </a:rPr>
              <a:t>8 локаціях , </a:t>
            </a:r>
            <a:r>
              <a:rPr lang="uk-UA" sz="2200" dirty="0">
                <a:solidFill>
                  <a:srgbClr val="002060"/>
                </a:solidFill>
              </a:rPr>
              <a:t>яка </a:t>
            </a:r>
            <a:r>
              <a:rPr lang="uk-UA" sz="2200" dirty="0" smtClean="0">
                <a:solidFill>
                  <a:srgbClr val="002060"/>
                </a:solidFill>
              </a:rPr>
              <a:t>була </a:t>
            </a:r>
            <a:r>
              <a:rPr lang="uk-UA" sz="2200" dirty="0">
                <a:solidFill>
                  <a:srgbClr val="002060"/>
                </a:solidFill>
              </a:rPr>
              <a:t>приурочена до 30-ти </a:t>
            </a:r>
            <a:r>
              <a:rPr lang="uk-UA" sz="2200" dirty="0" err="1">
                <a:solidFill>
                  <a:srgbClr val="002060"/>
                </a:solidFill>
              </a:rPr>
              <a:t>ліття</a:t>
            </a:r>
            <a:r>
              <a:rPr lang="uk-UA" sz="2200" dirty="0">
                <a:solidFill>
                  <a:srgbClr val="002060"/>
                </a:solidFill>
              </a:rPr>
              <a:t> Незалежності України</a:t>
            </a:r>
            <a:r>
              <a:rPr lang="uk-UA" sz="2400" dirty="0">
                <a:solidFill>
                  <a:srgbClr val="002060"/>
                </a:solidFill>
              </a:rPr>
              <a:t>.</a:t>
            </a:r>
            <a:r>
              <a:rPr lang="uk-UA" sz="2000" b="1" dirty="0">
                <a:solidFill>
                  <a:srgbClr val="002060"/>
                </a:solidFill>
              </a:rPr>
              <a:t> </a:t>
            </a:r>
            <a:endParaRPr sz="1400" dirty="0">
              <a:solidFill>
                <a:srgbClr val="002060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200"/>
              <a:buNone/>
            </a:pPr>
            <a:endParaRPr lang="uk-UA" sz="1600" dirty="0" smtClean="0">
              <a:solidFill>
                <a:srgbClr val="002060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200"/>
              <a:buNone/>
            </a:pPr>
            <a:r>
              <a:rPr lang="uk-UA" sz="2200" dirty="0" smtClean="0">
                <a:solidFill>
                  <a:srgbClr val="002060"/>
                </a:solidFill>
              </a:rPr>
              <a:t>До </a:t>
            </a:r>
            <a:r>
              <a:rPr lang="uk-UA" sz="2200" dirty="0">
                <a:solidFill>
                  <a:srgbClr val="002060"/>
                </a:solidFill>
              </a:rPr>
              <a:t>дня </a:t>
            </a:r>
            <a:r>
              <a:rPr lang="uk-UA" sz="2200" dirty="0" err="1">
                <a:solidFill>
                  <a:srgbClr val="002060"/>
                </a:solidFill>
              </a:rPr>
              <a:t>позашкілля</a:t>
            </a:r>
            <a:r>
              <a:rPr lang="uk-UA" sz="2200" dirty="0">
                <a:solidFill>
                  <a:srgbClr val="002060"/>
                </a:solidFill>
              </a:rPr>
              <a:t> в усіх закладах відбувся </a:t>
            </a:r>
            <a:r>
              <a:rPr lang="uk-UA" sz="2200" b="1" dirty="0" smtClean="0">
                <a:solidFill>
                  <a:srgbClr val="002060"/>
                </a:solidFill>
              </a:rPr>
              <a:t>«День </a:t>
            </a:r>
            <a:r>
              <a:rPr lang="uk-UA" sz="2200" b="1" dirty="0">
                <a:solidFill>
                  <a:srgbClr val="002060"/>
                </a:solidFill>
              </a:rPr>
              <a:t>знайомства з </a:t>
            </a:r>
            <a:r>
              <a:rPr lang="uk-UA" sz="2200" b="1" dirty="0" err="1" smtClean="0">
                <a:solidFill>
                  <a:srgbClr val="002060"/>
                </a:solidFill>
              </a:rPr>
              <a:t>позашкіллям</a:t>
            </a:r>
            <a:r>
              <a:rPr lang="uk-UA" sz="2200" b="1" dirty="0" smtClean="0">
                <a:solidFill>
                  <a:srgbClr val="002060"/>
                </a:solidFill>
              </a:rPr>
              <a:t>», </a:t>
            </a:r>
            <a:r>
              <a:rPr lang="uk-UA" sz="2200" dirty="0">
                <a:solidFill>
                  <a:srgbClr val="002060"/>
                </a:solidFill>
              </a:rPr>
              <a:t>де кожен охочий міг познайомитись із закладом та записатись у </a:t>
            </a:r>
            <a:r>
              <a:rPr lang="uk-UA" sz="2200" dirty="0" smtClean="0">
                <a:solidFill>
                  <a:srgbClr val="002060"/>
                </a:solidFill>
              </a:rPr>
              <a:t>гурток.</a:t>
            </a: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200"/>
              <a:buNone/>
            </a:pPr>
            <a:endParaRPr lang="uk-UA" sz="1800" dirty="0" smtClean="0">
              <a:solidFill>
                <a:srgbClr val="002060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200"/>
              <a:buNone/>
            </a:pPr>
            <a:r>
              <a:rPr lang="uk-UA" sz="2200" dirty="0" smtClean="0">
                <a:solidFill>
                  <a:srgbClr val="002060"/>
                </a:solidFill>
              </a:rPr>
              <a:t>Вперше впродовж літа при закладах позашкільної освіти функціонувало </a:t>
            </a:r>
            <a:r>
              <a:rPr lang="uk-UA" sz="2200" b="1" dirty="0" smtClean="0">
                <a:solidFill>
                  <a:srgbClr val="002060"/>
                </a:solidFill>
              </a:rPr>
              <a:t>13</a:t>
            </a:r>
            <a:r>
              <a:rPr lang="uk-UA" sz="2200" dirty="0" smtClean="0">
                <a:solidFill>
                  <a:srgbClr val="002060"/>
                </a:solidFill>
              </a:rPr>
              <a:t> </a:t>
            </a:r>
            <a:r>
              <a:rPr lang="uk-UA" sz="2200" b="1" dirty="0" smtClean="0">
                <a:solidFill>
                  <a:srgbClr val="002060"/>
                </a:solidFill>
              </a:rPr>
              <a:t>дитячих таборів</a:t>
            </a:r>
            <a:r>
              <a:rPr lang="uk-UA" sz="2200" dirty="0" smtClean="0">
                <a:solidFill>
                  <a:srgbClr val="002060"/>
                </a:solidFill>
              </a:rPr>
              <a:t>.</a:t>
            </a:r>
            <a:endParaRPr sz="2200" dirty="0">
              <a:solidFill>
                <a:srgbClr val="002060"/>
              </a:solidFill>
            </a:endParaRPr>
          </a:p>
          <a:p>
            <a:pPr marL="228600" lvl="0" indent="-11430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i="1" dirty="0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11430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i="1" dirty="0">
              <a:solidFill>
                <a:srgbClr val="1F386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2"/>
          <p:cNvSpPr txBox="1">
            <a:spLocks noGrp="1"/>
          </p:cNvSpPr>
          <p:nvPr>
            <p:ph type="title"/>
          </p:nvPr>
        </p:nvSpPr>
        <p:spPr>
          <a:xfrm>
            <a:off x="2691384" y="175202"/>
            <a:ext cx="42777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lang="uk-UA" sz="32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Позашкільна освіта</a:t>
            </a:r>
            <a:endParaRPr sz="4000" dirty="0"/>
          </a:p>
        </p:txBody>
      </p:sp>
      <p:cxnSp>
        <p:nvCxnSpPr>
          <p:cNvPr id="357" name="Google Shape;357;p12"/>
          <p:cNvCxnSpPr/>
          <p:nvPr/>
        </p:nvCxnSpPr>
        <p:spPr>
          <a:xfrm>
            <a:off x="1691784" y="3482162"/>
            <a:ext cx="52773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" name="Группа 3"/>
          <p:cNvGrpSpPr/>
          <p:nvPr/>
        </p:nvGrpSpPr>
        <p:grpSpPr>
          <a:xfrm>
            <a:off x="8367971" y="175202"/>
            <a:ext cx="2160000" cy="2160000"/>
            <a:chOff x="4381500" y="1714500"/>
            <a:chExt cx="3429000" cy="3429000"/>
          </a:xfrm>
        </p:grpSpPr>
        <p:sp>
          <p:nvSpPr>
            <p:cNvPr id="5" name="Овал 4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4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олилиния 5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9592277" y="2335202"/>
            <a:ext cx="2160000" cy="2160000"/>
            <a:chOff x="4381500" y="1714500"/>
            <a:chExt cx="3429000" cy="3429000"/>
          </a:xfrm>
        </p:grpSpPr>
        <p:sp>
          <p:nvSpPr>
            <p:cNvPr id="10" name="Овал 9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5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7821077" y="4191697"/>
            <a:ext cx="2160000" cy="2160000"/>
            <a:chOff x="4381500" y="1714500"/>
            <a:chExt cx="3429000" cy="3429000"/>
          </a:xfrm>
        </p:grpSpPr>
        <p:sp>
          <p:nvSpPr>
            <p:cNvPr id="15" name="Овал 14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6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2096860" y="4595820"/>
            <a:ext cx="1800000" cy="1800000"/>
            <a:chOff x="4381500" y="1714500"/>
            <a:chExt cx="3429000" cy="3429000"/>
          </a:xfrm>
        </p:grpSpPr>
        <p:sp>
          <p:nvSpPr>
            <p:cNvPr id="22" name="Овал 21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7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олилиния 22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5093720" y="4595820"/>
            <a:ext cx="1800000" cy="1800000"/>
            <a:chOff x="4381500" y="1714500"/>
            <a:chExt cx="3429000" cy="3429000"/>
          </a:xfrm>
        </p:grpSpPr>
        <p:sp>
          <p:nvSpPr>
            <p:cNvPr id="27" name="Овал 26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8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Полилиния 27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cxnSp>
        <p:nvCxnSpPr>
          <p:cNvPr id="42" name="Google Shape;357;p12"/>
          <p:cNvCxnSpPr/>
          <p:nvPr/>
        </p:nvCxnSpPr>
        <p:spPr>
          <a:xfrm>
            <a:off x="1691784" y="2066513"/>
            <a:ext cx="52773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2385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809D63D-B05C-41C3-95F2-1DB1B25E12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8884"/>
            <a:ext cx="12181490" cy="686167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F6A1C7D-882C-4491-8EED-EE03529772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61" y="3591057"/>
            <a:ext cx="2200404" cy="1908000"/>
          </a:xfrm>
          <a:prstGeom prst="rect">
            <a:avLst/>
          </a:prstGeom>
        </p:spPr>
      </p:pic>
      <p:sp>
        <p:nvSpPr>
          <p:cNvPr id="5" name="Прямокутник 2">
            <a:extLst>
              <a:ext uri="{FF2B5EF4-FFF2-40B4-BE49-F238E27FC236}">
                <a16:creationId xmlns:a16="http://schemas.microsoft.com/office/drawing/2014/main" id="{3A3F8B7F-00BD-4F75-B2D0-704D7E2EF8BC}"/>
              </a:ext>
            </a:extLst>
          </p:cNvPr>
          <p:cNvSpPr/>
          <p:nvPr/>
        </p:nvSpPr>
        <p:spPr>
          <a:xfrm>
            <a:off x="2645588" y="389105"/>
            <a:ext cx="7185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Відпочинок та оздоровлення дітей</a:t>
            </a:r>
          </a:p>
        </p:txBody>
      </p:sp>
      <p:sp>
        <p:nvSpPr>
          <p:cNvPr id="6" name="Прямокутник 35">
            <a:extLst>
              <a:ext uri="{FF2B5EF4-FFF2-40B4-BE49-F238E27FC236}">
                <a16:creationId xmlns:a16="http://schemas.microsoft.com/office/drawing/2014/main" id="{95B7AFAE-A925-4FB9-9E46-F3C59535E45B}"/>
              </a:ext>
            </a:extLst>
          </p:cNvPr>
          <p:cNvSpPr/>
          <p:nvPr/>
        </p:nvSpPr>
        <p:spPr>
          <a:xfrm>
            <a:off x="658006" y="1251054"/>
            <a:ext cx="7319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У таборах «Старт</a:t>
            </a:r>
            <a:r>
              <a:rPr lang="uk-UA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» (с. </a:t>
            </a:r>
            <a:r>
              <a:rPr lang="uk-UA" sz="24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Коростів</a:t>
            </a:r>
            <a:r>
              <a:rPr lang="uk-UA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) </a:t>
            </a: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і «Ватра</a:t>
            </a:r>
            <a:r>
              <a:rPr lang="uk-UA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» (с. </a:t>
            </a:r>
            <a:r>
              <a:rPr lang="uk-UA" sz="24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Гребенів</a:t>
            </a:r>
            <a:r>
              <a:rPr lang="uk-UA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) </a:t>
            </a: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організовано відпочинок </a:t>
            </a:r>
            <a:r>
              <a:rPr lang="uk-UA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для </a:t>
            </a: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дітей, які потребують </a:t>
            </a:r>
            <a:r>
              <a:rPr lang="uk-UA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особливої соціальної </a:t>
            </a:r>
            <a:r>
              <a:rPr lang="uk-UA" sz="2400" dirty="0">
                <a:solidFill>
                  <a:srgbClr val="002060"/>
                </a:solidFill>
                <a:cs typeface="Arial" panose="020B0604020202020204" pitchFamily="34" charset="0"/>
              </a:rPr>
              <a:t>уваги та підтримки. </a:t>
            </a:r>
            <a:endParaRPr lang="uk-UA" sz="2400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just"/>
            <a:r>
              <a:rPr lang="uk-UA" sz="2400" dirty="0" smtClean="0">
                <a:solidFill>
                  <a:srgbClr val="002060"/>
                </a:solidFill>
                <a:cs typeface="Arial" panose="020B0604020202020204" pitchFamily="34" charset="0"/>
              </a:rPr>
              <a:t>Виділено –  понад </a:t>
            </a:r>
            <a:r>
              <a:rPr lang="uk-UA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4 </a:t>
            </a:r>
            <a:r>
              <a:rPr lang="uk-UA" sz="2400" b="1" dirty="0">
                <a:solidFill>
                  <a:srgbClr val="002060"/>
                </a:solidFill>
                <a:cs typeface="Arial" panose="020B0604020202020204" pitchFamily="34" charset="0"/>
              </a:rPr>
              <a:t>млн </a:t>
            </a:r>
            <a:r>
              <a:rPr lang="uk-UA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грн.</a:t>
            </a:r>
            <a:endParaRPr lang="uk-UA" sz="24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2E6B6B-F668-4A87-AA7D-2B6A6B0775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16" y="4876870"/>
            <a:ext cx="1660681" cy="144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F6A1C7D-882C-4491-8EED-EE03529772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63" y="2982835"/>
            <a:ext cx="1826751" cy="1584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79D8B2-6E3C-496A-B246-88DF95A87712}"/>
              </a:ext>
            </a:extLst>
          </p:cNvPr>
          <p:cNvSpPr txBox="1"/>
          <p:nvPr/>
        </p:nvSpPr>
        <p:spPr>
          <a:xfrm>
            <a:off x="658005" y="3041234"/>
            <a:ext cx="19458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За </a:t>
            </a:r>
          </a:p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цей період оздоровило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c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ь 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462 дітей</a:t>
            </a:r>
            <a:endParaRPr lang="uk-UA" sz="20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3" name="Прямокутник 39">
            <a:extLst>
              <a:ext uri="{FF2B5EF4-FFF2-40B4-BE49-F238E27FC236}">
                <a16:creationId xmlns:a16="http://schemas.microsoft.com/office/drawing/2014/main" id="{8AA60A37-C83B-4D47-B9A6-2EA65A3E7F18}"/>
              </a:ext>
            </a:extLst>
          </p:cNvPr>
          <p:cNvSpPr/>
          <p:nvPr/>
        </p:nvSpPr>
        <p:spPr>
          <a:xfrm>
            <a:off x="1172107" y="4998672"/>
            <a:ext cx="1542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3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зміни</a:t>
            </a:r>
          </a:p>
          <a:p>
            <a:pPr algn="ctr"/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03.07.2021 - 21.08.2021</a:t>
            </a:r>
            <a:endParaRPr lang="uk-UA" sz="20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4" name="Прямокутник 41">
            <a:extLst>
              <a:ext uri="{FF2B5EF4-FFF2-40B4-BE49-F238E27FC236}">
                <a16:creationId xmlns:a16="http://schemas.microsoft.com/office/drawing/2014/main" id="{5401E2D0-A0F4-44B6-81D1-039E9EB63605}"/>
              </a:ext>
            </a:extLst>
          </p:cNvPr>
          <p:cNvSpPr/>
          <p:nvPr/>
        </p:nvSpPr>
        <p:spPr>
          <a:xfrm flipH="1">
            <a:off x="2587285" y="3709117"/>
            <a:ext cx="2169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На </a:t>
            </a:r>
            <a:r>
              <a:rPr lang="uk-UA" b="1" dirty="0" smtClean="0">
                <a:solidFill>
                  <a:srgbClr val="002060"/>
                </a:solidFill>
                <a:cs typeface="Arial" panose="020B0604020202020204" pitchFamily="34" charset="0"/>
              </a:rPr>
              <a:t>3 </a:t>
            </a:r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зміні</a:t>
            </a:r>
          </a:p>
          <a:p>
            <a:pPr algn="ctr"/>
            <a:r>
              <a:rPr lang="uk-UA" b="1" dirty="0">
                <a:solidFill>
                  <a:srgbClr val="002060"/>
                </a:solidFill>
                <a:cs typeface="Arial" panose="020B0604020202020204" pitchFamily="34" charset="0"/>
              </a:rPr>
              <a:t> у таборі «Ватра» оздоровлювались діти з особливими освітніми потребами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9873784" y="537088"/>
            <a:ext cx="2160000" cy="2160000"/>
            <a:chOff x="3810000" y="1143000"/>
            <a:chExt cx="4572000" cy="4572000"/>
          </a:xfrm>
        </p:grpSpPr>
        <p:sp>
          <p:nvSpPr>
            <p:cNvPr id="20" name="Овал 19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олилиния 20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977861" y="2100388"/>
            <a:ext cx="1980000" cy="1980000"/>
            <a:chOff x="4810125" y="2143125"/>
            <a:chExt cx="2571750" cy="2571750"/>
          </a:xfrm>
        </p:grpSpPr>
        <p:sp>
          <p:nvSpPr>
            <p:cNvPr id="25" name="Овал 24"/>
            <p:cNvSpPr/>
            <p:nvPr/>
          </p:nvSpPr>
          <p:spPr>
            <a:xfrm>
              <a:off x="4810125" y="2143125"/>
              <a:ext cx="2571750" cy="2571750"/>
            </a:xfrm>
            <a:prstGeom prst="ellipse">
              <a:avLst/>
            </a:prstGeom>
            <a:blipFill>
              <a:blip r:embed="rId6"/>
              <a:srcRect/>
              <a:stretch>
                <a:fillRect t="-39000" b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5273040" y="3508724"/>
              <a:ext cx="1645920" cy="848677"/>
            </a:xfrm>
            <a:custGeom>
              <a:avLst/>
              <a:gdLst>
                <a:gd name="connsiteX0" fmla="*/ 0 w 1645920"/>
                <a:gd name="connsiteY0" fmla="*/ 0 h 848677"/>
                <a:gd name="connsiteX1" fmla="*/ 1645920 w 1645920"/>
                <a:gd name="connsiteY1" fmla="*/ 0 h 848677"/>
                <a:gd name="connsiteX2" fmla="*/ 1645920 w 1645920"/>
                <a:gd name="connsiteY2" fmla="*/ 848677 h 848677"/>
                <a:gd name="connsiteX3" fmla="*/ 0 w 1645920"/>
                <a:gd name="connsiteY3" fmla="*/ 848677 h 848677"/>
                <a:gd name="connsiteX4" fmla="*/ 0 w 1645920"/>
                <a:gd name="connsiteY4" fmla="*/ 0 h 84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5920" h="848677">
                  <a:moveTo>
                    <a:pt x="0" y="0"/>
                  </a:moveTo>
                  <a:lnTo>
                    <a:pt x="1645920" y="0"/>
                  </a:lnTo>
                  <a:lnTo>
                    <a:pt x="1645920" y="848677"/>
                  </a:lnTo>
                  <a:lnTo>
                    <a:pt x="0" y="84867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600" kern="120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9830760" y="3412423"/>
            <a:ext cx="2160000" cy="2160000"/>
            <a:chOff x="4810125" y="2143125"/>
            <a:chExt cx="2571750" cy="2571750"/>
          </a:xfrm>
        </p:grpSpPr>
        <p:sp>
          <p:nvSpPr>
            <p:cNvPr id="32" name="Овал 31"/>
            <p:cNvSpPr/>
            <p:nvPr/>
          </p:nvSpPr>
          <p:spPr>
            <a:xfrm>
              <a:off x="4810125" y="2143125"/>
              <a:ext cx="2571750" cy="2571750"/>
            </a:xfrm>
            <a:prstGeom prst="ellipse">
              <a:avLst/>
            </a:prstGeom>
            <a:blipFill>
              <a:blip r:embed="rId7"/>
              <a:srcRect/>
              <a:stretch>
                <a:fillRect t="-39000" b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Полилиния 32"/>
            <p:cNvSpPr/>
            <p:nvPr/>
          </p:nvSpPr>
          <p:spPr>
            <a:xfrm>
              <a:off x="5273040" y="3508724"/>
              <a:ext cx="1645920" cy="848677"/>
            </a:xfrm>
            <a:custGeom>
              <a:avLst/>
              <a:gdLst>
                <a:gd name="connsiteX0" fmla="*/ 0 w 1645920"/>
                <a:gd name="connsiteY0" fmla="*/ 0 h 848677"/>
                <a:gd name="connsiteX1" fmla="*/ 1645920 w 1645920"/>
                <a:gd name="connsiteY1" fmla="*/ 0 h 848677"/>
                <a:gd name="connsiteX2" fmla="*/ 1645920 w 1645920"/>
                <a:gd name="connsiteY2" fmla="*/ 848677 h 848677"/>
                <a:gd name="connsiteX3" fmla="*/ 0 w 1645920"/>
                <a:gd name="connsiteY3" fmla="*/ 848677 h 848677"/>
                <a:gd name="connsiteX4" fmla="*/ 0 w 1645920"/>
                <a:gd name="connsiteY4" fmla="*/ 0 h 84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5920" h="848677">
                  <a:moveTo>
                    <a:pt x="0" y="0"/>
                  </a:moveTo>
                  <a:lnTo>
                    <a:pt x="1645920" y="0"/>
                  </a:lnTo>
                  <a:lnTo>
                    <a:pt x="1645920" y="848677"/>
                  </a:lnTo>
                  <a:lnTo>
                    <a:pt x="0" y="84867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600" kern="120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488993" y="2464939"/>
            <a:ext cx="1980000" cy="1980000"/>
            <a:chOff x="4810125" y="2143125"/>
            <a:chExt cx="2571750" cy="2571750"/>
          </a:xfrm>
        </p:grpSpPr>
        <p:sp>
          <p:nvSpPr>
            <p:cNvPr id="37" name="Овал 36"/>
            <p:cNvSpPr/>
            <p:nvPr/>
          </p:nvSpPr>
          <p:spPr>
            <a:xfrm>
              <a:off x="4810125" y="2143125"/>
              <a:ext cx="2571750" cy="2571750"/>
            </a:xfrm>
            <a:prstGeom prst="ellipse">
              <a:avLst/>
            </a:prstGeom>
            <a:blipFill>
              <a:blip r:embed="rId8"/>
              <a:srcRect/>
              <a:stretch>
                <a:fillRect t="-39000" b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олилиния 37"/>
            <p:cNvSpPr/>
            <p:nvPr/>
          </p:nvSpPr>
          <p:spPr>
            <a:xfrm>
              <a:off x="5273040" y="3508724"/>
              <a:ext cx="1645920" cy="848677"/>
            </a:xfrm>
            <a:custGeom>
              <a:avLst/>
              <a:gdLst>
                <a:gd name="connsiteX0" fmla="*/ 0 w 1645920"/>
                <a:gd name="connsiteY0" fmla="*/ 0 h 848677"/>
                <a:gd name="connsiteX1" fmla="*/ 1645920 w 1645920"/>
                <a:gd name="connsiteY1" fmla="*/ 0 h 848677"/>
                <a:gd name="connsiteX2" fmla="*/ 1645920 w 1645920"/>
                <a:gd name="connsiteY2" fmla="*/ 848677 h 848677"/>
                <a:gd name="connsiteX3" fmla="*/ 0 w 1645920"/>
                <a:gd name="connsiteY3" fmla="*/ 848677 h 848677"/>
                <a:gd name="connsiteX4" fmla="*/ 0 w 1645920"/>
                <a:gd name="connsiteY4" fmla="*/ 0 h 84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5920" h="848677">
                  <a:moveTo>
                    <a:pt x="0" y="0"/>
                  </a:moveTo>
                  <a:lnTo>
                    <a:pt x="1645920" y="0"/>
                  </a:lnTo>
                  <a:lnTo>
                    <a:pt x="1645920" y="848677"/>
                  </a:lnTo>
                  <a:lnTo>
                    <a:pt x="0" y="84867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600" kern="120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7104338" y="4255692"/>
            <a:ext cx="2160000" cy="2160000"/>
            <a:chOff x="4810125" y="2143125"/>
            <a:chExt cx="2571750" cy="2571750"/>
          </a:xfrm>
        </p:grpSpPr>
        <p:sp>
          <p:nvSpPr>
            <p:cNvPr id="42" name="Овал 41"/>
            <p:cNvSpPr/>
            <p:nvPr/>
          </p:nvSpPr>
          <p:spPr>
            <a:xfrm>
              <a:off x="4810125" y="2143125"/>
              <a:ext cx="2571750" cy="2571750"/>
            </a:xfrm>
            <a:prstGeom prst="ellipse">
              <a:avLst/>
            </a:prstGeom>
            <a:blipFill>
              <a:blip r:embed="rId9"/>
              <a:srcRect/>
              <a:stretch>
                <a:fillRect t="-39000" b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Полилиния 42"/>
            <p:cNvSpPr/>
            <p:nvPr/>
          </p:nvSpPr>
          <p:spPr>
            <a:xfrm>
              <a:off x="5273040" y="3508724"/>
              <a:ext cx="1645920" cy="848677"/>
            </a:xfrm>
            <a:custGeom>
              <a:avLst/>
              <a:gdLst>
                <a:gd name="connsiteX0" fmla="*/ 0 w 1645920"/>
                <a:gd name="connsiteY0" fmla="*/ 0 h 848677"/>
                <a:gd name="connsiteX1" fmla="*/ 1645920 w 1645920"/>
                <a:gd name="connsiteY1" fmla="*/ 0 h 848677"/>
                <a:gd name="connsiteX2" fmla="*/ 1645920 w 1645920"/>
                <a:gd name="connsiteY2" fmla="*/ 848677 h 848677"/>
                <a:gd name="connsiteX3" fmla="*/ 0 w 1645920"/>
                <a:gd name="connsiteY3" fmla="*/ 848677 h 848677"/>
                <a:gd name="connsiteX4" fmla="*/ 0 w 1645920"/>
                <a:gd name="connsiteY4" fmla="*/ 0 h 848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5920" h="848677">
                  <a:moveTo>
                    <a:pt x="0" y="0"/>
                  </a:moveTo>
                  <a:lnTo>
                    <a:pt x="1645920" y="0"/>
                  </a:lnTo>
                  <a:lnTo>
                    <a:pt x="1645920" y="848677"/>
                  </a:lnTo>
                  <a:lnTo>
                    <a:pt x="0" y="84867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600" kern="1200"/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4733519" y="4509443"/>
            <a:ext cx="1908000" cy="1908000"/>
            <a:chOff x="3810000" y="1143000"/>
            <a:chExt cx="4572000" cy="4572000"/>
          </a:xfrm>
        </p:grpSpPr>
        <p:sp>
          <p:nvSpPr>
            <p:cNvPr id="49" name="Овал 48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10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Полилиния 49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45409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" y="0"/>
            <a:ext cx="12188916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56DC03-30E3-45CC-8A11-D7AA236D05F3}"/>
              </a:ext>
            </a:extLst>
          </p:cNvPr>
          <p:cNvSpPr txBox="1"/>
          <p:nvPr/>
        </p:nvSpPr>
        <p:spPr>
          <a:xfrm>
            <a:off x="-148934" y="205297"/>
            <a:ext cx="780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Інклюзія</a:t>
            </a:r>
          </a:p>
        </p:txBody>
      </p: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52484300-5985-485D-862B-F5EAE2F55483}"/>
              </a:ext>
            </a:extLst>
          </p:cNvPr>
          <p:cNvCxnSpPr/>
          <p:nvPr/>
        </p:nvCxnSpPr>
        <p:spPr>
          <a:xfrm>
            <a:off x="1637968" y="4684400"/>
            <a:ext cx="2747123" cy="190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0DAF09C-A8BF-4CD8-ADD4-0635ABDD00F1}"/>
              </a:ext>
            </a:extLst>
          </p:cNvPr>
          <p:cNvSpPr txBox="1"/>
          <p:nvPr/>
        </p:nvSpPr>
        <p:spPr>
          <a:xfrm>
            <a:off x="1611349" y="5036151"/>
            <a:ext cx="3978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</a:rPr>
              <a:t>Функціонує 6</a:t>
            </a:r>
            <a:endParaRPr lang="uk-UA" sz="2400" b="1" dirty="0">
              <a:solidFill>
                <a:srgbClr val="002060"/>
              </a:solidFill>
            </a:endParaRPr>
          </a:p>
          <a:p>
            <a:r>
              <a:rPr lang="uk-UA" sz="2400" b="1" dirty="0" err="1">
                <a:solidFill>
                  <a:srgbClr val="002060"/>
                </a:solidFill>
              </a:rPr>
              <a:t>інклюзивно</a:t>
            </a:r>
            <a:r>
              <a:rPr lang="uk-UA" sz="2400" b="1" dirty="0">
                <a:solidFill>
                  <a:srgbClr val="002060"/>
                </a:solidFill>
              </a:rPr>
              <a:t>-ресурсних центрів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5534834" y="4472284"/>
            <a:ext cx="1908000" cy="1908000"/>
            <a:chOff x="3048000" y="380999"/>
            <a:chExt cx="6096000" cy="6096000"/>
          </a:xfrm>
        </p:grpSpPr>
        <p:sp>
          <p:nvSpPr>
            <p:cNvPr id="8" name="Овал 7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3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>
                <a:solidFill>
                  <a:srgbClr val="002060"/>
                </a:solidFill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7898165" y="4674224"/>
            <a:ext cx="1800000" cy="1800000"/>
            <a:chOff x="3048000" y="380999"/>
            <a:chExt cx="6096000" cy="6096000"/>
          </a:xfrm>
        </p:grpSpPr>
        <p:sp>
          <p:nvSpPr>
            <p:cNvPr id="28" name="Овал 27"/>
            <p:cNvSpPr/>
            <p:nvPr/>
          </p:nvSpPr>
          <p:spPr>
            <a:xfrm>
              <a:off x="3048000" y="380999"/>
              <a:ext cx="6096000" cy="6096000"/>
            </a:xfrm>
            <a:prstGeom prst="ellipse">
              <a:avLst/>
            </a:prstGeom>
            <a:blipFill>
              <a:blip r:embed="rId4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олилиния 28"/>
            <p:cNvSpPr/>
            <p:nvPr/>
          </p:nvSpPr>
          <p:spPr>
            <a:xfrm>
              <a:off x="4145280" y="3617975"/>
              <a:ext cx="3901440" cy="2011680"/>
            </a:xfrm>
            <a:custGeom>
              <a:avLst/>
              <a:gdLst>
                <a:gd name="connsiteX0" fmla="*/ 0 w 3901440"/>
                <a:gd name="connsiteY0" fmla="*/ 0 h 2011680"/>
                <a:gd name="connsiteX1" fmla="*/ 3901440 w 3901440"/>
                <a:gd name="connsiteY1" fmla="*/ 0 h 2011680"/>
                <a:gd name="connsiteX2" fmla="*/ 3901440 w 3901440"/>
                <a:gd name="connsiteY2" fmla="*/ 2011680 h 2011680"/>
                <a:gd name="connsiteX3" fmla="*/ 0 w 3901440"/>
                <a:gd name="connsiteY3" fmla="*/ 2011680 h 2011680"/>
                <a:gd name="connsiteX4" fmla="*/ 0 w 3901440"/>
                <a:gd name="connsiteY4" fmla="*/ 0 h 201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1440" h="2011680">
                  <a:moveTo>
                    <a:pt x="0" y="0"/>
                  </a:moveTo>
                  <a:lnTo>
                    <a:pt x="3901440" y="0"/>
                  </a:lnTo>
                  <a:lnTo>
                    <a:pt x="3901440" y="2011680"/>
                  </a:lnTo>
                  <a:lnTo>
                    <a:pt x="0" y="201168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>
                <a:solidFill>
                  <a:srgbClr val="002060"/>
                </a:solidFill>
              </a:endParaRPr>
            </a:p>
          </p:txBody>
        </p:sp>
      </p:grp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1856285387"/>
              </p:ext>
            </p:extLst>
          </p:nvPr>
        </p:nvGraphicFramePr>
        <p:xfrm>
          <a:off x="6946342" y="364442"/>
          <a:ext cx="5245658" cy="4156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Місце для вмісту 1">
            <a:extLst>
              <a:ext uri="{FF2B5EF4-FFF2-40B4-BE49-F238E27FC236}">
                <a16:creationId xmlns:a16="http://schemas.microsoft.com/office/drawing/2014/main" id="{320D8557-6CC2-4C0B-9771-92358D6D75AF}"/>
              </a:ext>
            </a:extLst>
          </p:cNvPr>
          <p:cNvSpPr txBox="1">
            <a:spLocks/>
          </p:cNvSpPr>
          <p:nvPr/>
        </p:nvSpPr>
        <p:spPr>
          <a:xfrm>
            <a:off x="1611349" y="1259986"/>
            <a:ext cx="3508433" cy="16705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Інклюзивне навчання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97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шкіл -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538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учнів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84 садки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–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448 вихованців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413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асистентів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вчителя 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283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асистенти вихователя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12307" y="3453538"/>
            <a:ext cx="3506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rgbClr val="002060"/>
                </a:solidFill>
              </a:rPr>
              <a:t>Проведено комплексну оцінку і видано висновків – </a:t>
            </a:r>
            <a:r>
              <a:rPr lang="uk-UA" sz="2000" b="1" dirty="0" smtClean="0">
                <a:solidFill>
                  <a:srgbClr val="002060"/>
                </a:solidFill>
              </a:rPr>
              <a:t>1162</a:t>
            </a:r>
            <a:endParaRPr lang="uk-UA" sz="2000" b="1" dirty="0">
              <a:solidFill>
                <a:srgbClr val="00206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342191" y="2380028"/>
            <a:ext cx="1908000" cy="1908000"/>
            <a:chOff x="3810000" y="1143000"/>
            <a:chExt cx="4572000" cy="4572000"/>
          </a:xfrm>
        </p:grpSpPr>
        <p:sp>
          <p:nvSpPr>
            <p:cNvPr id="15" name="Овал 14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5342191" y="237669"/>
            <a:ext cx="1908000" cy="1908000"/>
            <a:chOff x="3523245" y="856244"/>
            <a:chExt cx="5145510" cy="5145510"/>
          </a:xfrm>
        </p:grpSpPr>
        <p:sp>
          <p:nvSpPr>
            <p:cNvPr id="32" name="Овал 31"/>
            <p:cNvSpPr/>
            <p:nvPr/>
          </p:nvSpPr>
          <p:spPr>
            <a:xfrm>
              <a:off x="3523245" y="856244"/>
              <a:ext cx="5145510" cy="5145510"/>
            </a:xfrm>
            <a:prstGeom prst="ellipse">
              <a:avLst/>
            </a:prstGeom>
            <a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Полилиния 32"/>
            <p:cNvSpPr/>
            <p:nvPr/>
          </p:nvSpPr>
          <p:spPr>
            <a:xfrm>
              <a:off x="4449436" y="3588510"/>
              <a:ext cx="3293126" cy="1698018"/>
            </a:xfrm>
            <a:custGeom>
              <a:avLst/>
              <a:gdLst>
                <a:gd name="connsiteX0" fmla="*/ 0 w 3293126"/>
                <a:gd name="connsiteY0" fmla="*/ 0 h 1698018"/>
                <a:gd name="connsiteX1" fmla="*/ 3293126 w 3293126"/>
                <a:gd name="connsiteY1" fmla="*/ 0 h 1698018"/>
                <a:gd name="connsiteX2" fmla="*/ 3293126 w 3293126"/>
                <a:gd name="connsiteY2" fmla="*/ 1698018 h 1698018"/>
                <a:gd name="connsiteX3" fmla="*/ 0 w 3293126"/>
                <a:gd name="connsiteY3" fmla="*/ 1698018 h 1698018"/>
                <a:gd name="connsiteX4" fmla="*/ 0 w 3293126"/>
                <a:gd name="connsiteY4" fmla="*/ 0 h 1698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3126" h="1698018">
                  <a:moveTo>
                    <a:pt x="0" y="0"/>
                  </a:moveTo>
                  <a:lnTo>
                    <a:pt x="3293126" y="0"/>
                  </a:lnTo>
                  <a:lnTo>
                    <a:pt x="3293126" y="1698018"/>
                  </a:lnTo>
                  <a:lnTo>
                    <a:pt x="0" y="169801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0240813" y="4674224"/>
            <a:ext cx="1800000" cy="1800000"/>
            <a:chOff x="3810000" y="1143000"/>
            <a:chExt cx="4572000" cy="4572000"/>
          </a:xfrm>
        </p:grpSpPr>
        <p:sp>
          <p:nvSpPr>
            <p:cNvPr id="37" name="Овал 36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олилиния 37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00936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DF0826-1629-4E71-8ED3-920FC024E8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1694"/>
            <a:ext cx="12181490" cy="686167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421374" y="1363784"/>
            <a:ext cx="735005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Виставка «Відкрий для себе мій Всесвіт»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Флешмоб «Кольорові шкарпетки»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Батьківський клуб «З відкритим серцем»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Участь у </a:t>
            </a:r>
            <a:r>
              <a:rPr lang="uk-UA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проєкті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 «Альтернативна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, підтримуюча комунікація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  <a:endParaRPr lang="uk-UA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Фестиваль короткометражних фільмів «ПозитивWOW!»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Майстер-класи для дітей: «День друзів» , «Малюємо зиму», «Весна іде, красу несе…», «Шоколадна екскурсія у Майстерню шоколаду», «Малюємо писанку», «Великодні мотиви»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Відкриті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інформаційні акції: «Поліція дітям», «Львів у блакитному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Практичні навчання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асистентів вчителя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Семінари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для вчителів та вихователів інклюзивних класів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Творчі </a:t>
            </a:r>
            <a:r>
              <a:rPr lang="uk-UA" dirty="0" err="1">
                <a:solidFill>
                  <a:srgbClr val="002060"/>
                </a:solidFill>
                <a:cs typeface="Arial" panose="020B0604020202020204" pitchFamily="34" charset="0"/>
              </a:rPr>
              <a:t>коворкінги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Тиждень толерантності у ЗДО та ЗЗСО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Індивідуальні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та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групові консультації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Обмін досвідом педагогічних працівників інклюзивних класів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Співпраця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з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НРЦ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«Джерело»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Спільні </a:t>
            </a:r>
            <a:r>
              <a:rPr lang="uk-UA" dirty="0" err="1">
                <a:solidFill>
                  <a:srgbClr val="002060"/>
                </a:solidFill>
                <a:cs typeface="Arial" panose="020B0604020202020204" pitchFamily="34" charset="0"/>
              </a:rPr>
              <a:t>проєкти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 з ГО «Розправлені крила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2030" y="45788"/>
            <a:ext cx="54203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Інклюзивне навчання</a:t>
            </a:r>
          </a:p>
        </p:txBody>
      </p:sp>
      <p:sp>
        <p:nvSpPr>
          <p:cNvPr id="18" name="Прямокутник 17"/>
          <p:cNvSpPr/>
          <p:nvPr/>
        </p:nvSpPr>
        <p:spPr>
          <a:xfrm>
            <a:off x="743597" y="874579"/>
            <a:ext cx="2329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Проведено заходи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9776903" y="194689"/>
            <a:ext cx="2160000" cy="2160000"/>
            <a:chOff x="1219200" y="-1447801"/>
            <a:chExt cx="9753600" cy="9753600"/>
          </a:xfrm>
        </p:grpSpPr>
        <p:sp>
          <p:nvSpPr>
            <p:cNvPr id="5" name="Овал 4"/>
            <p:cNvSpPr/>
            <p:nvPr/>
          </p:nvSpPr>
          <p:spPr>
            <a:xfrm>
              <a:off x="1219200" y="-1447801"/>
              <a:ext cx="9753600" cy="9753600"/>
            </a:xfrm>
            <a:prstGeom prst="ellipse">
              <a:avLst/>
            </a:prstGeom>
            <a:blipFill>
              <a:blip r:embed="rId3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олилиния 5"/>
            <p:cNvSpPr/>
            <p:nvPr/>
          </p:nvSpPr>
          <p:spPr>
            <a:xfrm>
              <a:off x="2974848" y="3731361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8344621" y="2054449"/>
            <a:ext cx="1980000" cy="1980000"/>
            <a:chOff x="3810000" y="1143000"/>
            <a:chExt cx="4572000" cy="4572000"/>
          </a:xfrm>
        </p:grpSpPr>
        <p:sp>
          <p:nvSpPr>
            <p:cNvPr id="13" name="Овал 12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4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6682949" y="784346"/>
            <a:ext cx="1800000" cy="1800000"/>
            <a:chOff x="3810000" y="1143000"/>
            <a:chExt cx="4572000" cy="4572000"/>
          </a:xfrm>
        </p:grpSpPr>
        <p:sp>
          <p:nvSpPr>
            <p:cNvPr id="19" name="Овал 18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7224069" y="4130198"/>
            <a:ext cx="2160000" cy="2160000"/>
            <a:chOff x="4381500" y="1714500"/>
            <a:chExt cx="3429000" cy="3429000"/>
          </a:xfrm>
        </p:grpSpPr>
        <p:sp>
          <p:nvSpPr>
            <p:cNvPr id="24" name="Овал 23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6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sp>
        <p:nvSpPr>
          <p:cNvPr id="32" name="Полилиния 31"/>
          <p:cNvSpPr/>
          <p:nvPr/>
        </p:nvSpPr>
        <p:spPr>
          <a:xfrm>
            <a:off x="4998720" y="3535299"/>
            <a:ext cx="2194560" cy="1131570"/>
          </a:xfrm>
          <a:custGeom>
            <a:avLst/>
            <a:gdLst>
              <a:gd name="connsiteX0" fmla="*/ 0 w 2194560"/>
              <a:gd name="connsiteY0" fmla="*/ 0 h 1131570"/>
              <a:gd name="connsiteX1" fmla="*/ 2194560 w 2194560"/>
              <a:gd name="connsiteY1" fmla="*/ 0 h 1131570"/>
              <a:gd name="connsiteX2" fmla="*/ 2194560 w 2194560"/>
              <a:gd name="connsiteY2" fmla="*/ 1131570 h 1131570"/>
              <a:gd name="connsiteX3" fmla="*/ 0 w 2194560"/>
              <a:gd name="connsiteY3" fmla="*/ 1131570 h 1131570"/>
              <a:gd name="connsiteX4" fmla="*/ 0 w 2194560"/>
              <a:gd name="connsiteY4" fmla="*/ 0 h 1131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560" h="1131570">
                <a:moveTo>
                  <a:pt x="0" y="0"/>
                </a:moveTo>
                <a:lnTo>
                  <a:pt x="2194560" y="0"/>
                </a:lnTo>
                <a:lnTo>
                  <a:pt x="2194560" y="1131570"/>
                </a:lnTo>
                <a:lnTo>
                  <a:pt x="0" y="113157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b" anchorCtr="0">
            <a:noAutofit/>
          </a:bodyPr>
          <a:lstStyle/>
          <a:p>
            <a:pPr lvl="0" algn="ctr" defTabSz="2755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6200" kern="1200"/>
          </a:p>
        </p:txBody>
      </p:sp>
      <p:grpSp>
        <p:nvGrpSpPr>
          <p:cNvPr id="35" name="Группа 34"/>
          <p:cNvGrpSpPr/>
          <p:nvPr/>
        </p:nvGrpSpPr>
        <p:grpSpPr>
          <a:xfrm>
            <a:off x="10028903" y="3501649"/>
            <a:ext cx="1908000" cy="1908000"/>
            <a:chOff x="3810000" y="1143000"/>
            <a:chExt cx="4572000" cy="4572000"/>
          </a:xfrm>
        </p:grpSpPr>
        <p:sp>
          <p:nvSpPr>
            <p:cNvPr id="36" name="Овал 35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7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Полилиния 36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61458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C8F6220-657D-41D1-AE55-EF67AC8E1E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37087" y="-8735"/>
            <a:ext cx="12181490" cy="6861670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59B3963F-2F0D-44E0-B131-3CAD9551EB28}"/>
              </a:ext>
            </a:extLst>
          </p:cNvPr>
          <p:cNvCxnSpPr/>
          <p:nvPr/>
        </p:nvCxnSpPr>
        <p:spPr>
          <a:xfrm>
            <a:off x="445527" y="3894038"/>
            <a:ext cx="5929990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9244FF18-6357-4FB8-A62E-70E6E76EF51D}"/>
              </a:ext>
            </a:extLst>
          </p:cNvPr>
          <p:cNvSpPr/>
          <p:nvPr/>
        </p:nvSpPr>
        <p:spPr>
          <a:xfrm>
            <a:off x="4932979" y="902907"/>
            <a:ext cx="2663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Привітна школа</a:t>
            </a:r>
            <a:endParaRPr lang="uk-UA" sz="28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10229DD1-CBE7-4719-B68D-84A917F1551E}"/>
              </a:ext>
            </a:extLst>
          </p:cNvPr>
          <p:cNvSpPr/>
          <p:nvPr/>
        </p:nvSpPr>
        <p:spPr>
          <a:xfrm>
            <a:off x="747622" y="3959353"/>
            <a:ext cx="3681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>
                <a:solidFill>
                  <a:srgbClr val="002060"/>
                </a:solidFill>
                <a:cs typeface="Arial" panose="020B0604020202020204" pitchFamily="34" charset="0"/>
              </a:rPr>
              <a:t>Переможці 20</a:t>
            </a:r>
            <a:r>
              <a:rPr lang="en-US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2</a:t>
            </a:r>
            <a:r>
              <a:rPr lang="uk-UA" sz="24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1 року</a:t>
            </a:r>
            <a:endParaRPr lang="uk-UA" sz="20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A3C6D449-64D4-4212-B286-F3CB5E380B6F}"/>
              </a:ext>
            </a:extLst>
          </p:cNvPr>
          <p:cNvSpPr/>
          <p:nvPr/>
        </p:nvSpPr>
        <p:spPr>
          <a:xfrm>
            <a:off x="1882126" y="179393"/>
            <a:ext cx="8343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громадських ініціатив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uk-UA" sz="32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81B2DF4-2F55-407F-90BA-8DDDEAA89E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99" y="4762186"/>
            <a:ext cx="200729" cy="2520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313ACE34-7B9A-422B-8B73-C490EAEB5E4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2" y="5637076"/>
            <a:ext cx="200729" cy="2520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A8E2EE25-5D70-4236-8154-98C5C5E61D2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0" y="5199631"/>
            <a:ext cx="200729" cy="25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C5F6E-C2AB-479C-A876-9AA37DC44DE7}"/>
              </a:ext>
            </a:extLst>
          </p:cNvPr>
          <p:cNvSpPr txBox="1"/>
          <p:nvPr/>
        </p:nvSpPr>
        <p:spPr>
          <a:xfrm>
            <a:off x="674228" y="1644490"/>
            <a:ext cx="65458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 err="1" smtClean="0">
                <a:solidFill>
                  <a:srgbClr val="002060"/>
                </a:solidFill>
              </a:rPr>
              <a:t>Проєкти</a:t>
            </a:r>
            <a:r>
              <a:rPr lang="uk-UA" sz="2400" b="1" dirty="0">
                <a:solidFill>
                  <a:srgbClr val="002060"/>
                </a:solidFill>
              </a:rPr>
              <a:t>, </a:t>
            </a:r>
            <a:r>
              <a:rPr lang="uk-UA" sz="2400" b="1" dirty="0" err="1">
                <a:solidFill>
                  <a:srgbClr val="002060"/>
                </a:solidFill>
              </a:rPr>
              <a:t>зреалізовані</a:t>
            </a:r>
            <a:r>
              <a:rPr lang="uk-UA" sz="2400" b="1" dirty="0">
                <a:solidFill>
                  <a:srgbClr val="002060"/>
                </a:solidFill>
              </a:rPr>
              <a:t> у </a:t>
            </a:r>
            <a:r>
              <a:rPr lang="uk-UA" sz="2400" b="1" dirty="0" smtClean="0">
                <a:solidFill>
                  <a:srgbClr val="002060"/>
                </a:solidFill>
              </a:rPr>
              <a:t>2021 році </a:t>
            </a:r>
          </a:p>
          <a:p>
            <a:pPr lvl="0"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СЗШ №82</a:t>
            </a:r>
            <a:r>
              <a:rPr lang="en-US" sz="2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«Шкільна </a:t>
            </a:r>
            <a:r>
              <a:rPr lang="uk-UA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медіатека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cs typeface="Arial" panose="020B0604020202020204" pitchFamily="34" charset="0"/>
              </a:rPr>
              <a:t>Ліцей</a:t>
            </a:r>
            <a:r>
              <a:rPr lang="ru-RU" sz="2000" dirty="0">
                <a:solidFill>
                  <a:srgbClr val="002060"/>
                </a:solidFill>
                <a:cs typeface="Arial" panose="020B0604020202020204" pitchFamily="34" charset="0"/>
              </a:rPr>
              <a:t> № 52 </a:t>
            </a:r>
            <a:r>
              <a:rPr lang="ru-RU" sz="2000" dirty="0" err="1">
                <a:solidFill>
                  <a:srgbClr val="002060"/>
                </a:solidFill>
                <a:cs typeface="Arial" panose="020B0604020202020204" pitchFamily="34" charset="0"/>
              </a:rPr>
              <a:t>ім</a:t>
            </a:r>
            <a:r>
              <a:rPr lang="ru-RU" sz="2000" dirty="0">
                <a:solidFill>
                  <a:srgbClr val="002060"/>
                </a:solidFill>
                <a:cs typeface="Arial" panose="020B0604020202020204" pitchFamily="34" charset="0"/>
              </a:rPr>
              <a:t>. М. </a:t>
            </a:r>
            <a:r>
              <a:rPr lang="ru-RU" sz="2000" dirty="0" err="1">
                <a:solidFill>
                  <a:srgbClr val="002060"/>
                </a:solidFill>
                <a:cs typeface="Arial" panose="020B0604020202020204" pitchFamily="34" charset="0"/>
              </a:rPr>
              <a:t>Лобачевського</a:t>
            </a:r>
            <a:r>
              <a:rPr lang="ru-RU" sz="20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«52Медіа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Space</a:t>
            </a:r>
            <a:r>
              <a:rPr 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/>
            </a:r>
            <a:b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</a:b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 Ліцей №70 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«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Хімічна лабораторія «Цікава хімія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»</a:t>
            </a:r>
            <a:endParaRPr lang="uk-UA" sz="20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8C87D38-E247-4564-ABF8-9656A502AC4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27" y="2852094"/>
            <a:ext cx="200729" cy="2520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A722679-8534-460D-BC17-BD44D6EEC29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37" y="2372509"/>
            <a:ext cx="200729" cy="252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05825A1-01FA-42A5-92B8-A2E2D091282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84" y="3309308"/>
            <a:ext cx="200729" cy="252000"/>
          </a:xfrm>
          <a:prstGeom prst="rect">
            <a:avLst/>
          </a:prstGeom>
        </p:spPr>
      </p:pic>
      <p:grpSp>
        <p:nvGrpSpPr>
          <p:cNvPr id="11" name="Группа 10"/>
          <p:cNvGrpSpPr/>
          <p:nvPr/>
        </p:nvGrpSpPr>
        <p:grpSpPr>
          <a:xfrm>
            <a:off x="9739188" y="732594"/>
            <a:ext cx="2160000" cy="2160000"/>
            <a:chOff x="-3505200" y="-6172200"/>
            <a:chExt cx="19202400" cy="19202400"/>
          </a:xfrm>
        </p:grpSpPr>
        <p:sp>
          <p:nvSpPr>
            <p:cNvPr id="13" name="Овал 12"/>
            <p:cNvSpPr/>
            <p:nvPr/>
          </p:nvSpPr>
          <p:spPr>
            <a:xfrm>
              <a:off x="-3505200" y="-6172200"/>
              <a:ext cx="19202400" cy="19202400"/>
            </a:xfrm>
            <a:prstGeom prst="ellipse">
              <a:avLst/>
            </a:prstGeom>
            <a:blipFill>
              <a:blip r:embed="rId4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-48768" y="4024274"/>
              <a:ext cx="12289536" cy="6336792"/>
            </a:xfrm>
            <a:custGeom>
              <a:avLst/>
              <a:gdLst>
                <a:gd name="connsiteX0" fmla="*/ 0 w 12289536"/>
                <a:gd name="connsiteY0" fmla="*/ 0 h 6336792"/>
                <a:gd name="connsiteX1" fmla="*/ 12289536 w 12289536"/>
                <a:gd name="connsiteY1" fmla="*/ 0 h 6336792"/>
                <a:gd name="connsiteX2" fmla="*/ 12289536 w 12289536"/>
                <a:gd name="connsiteY2" fmla="*/ 6336792 h 6336792"/>
                <a:gd name="connsiteX3" fmla="*/ 0 w 12289536"/>
                <a:gd name="connsiteY3" fmla="*/ 6336792 h 6336792"/>
                <a:gd name="connsiteX4" fmla="*/ 0 w 12289536"/>
                <a:gd name="connsiteY4" fmla="*/ 0 h 6336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9536" h="6336792">
                  <a:moveTo>
                    <a:pt x="0" y="0"/>
                  </a:moveTo>
                  <a:lnTo>
                    <a:pt x="12289536" y="0"/>
                  </a:lnTo>
                  <a:lnTo>
                    <a:pt x="12289536" y="6336792"/>
                  </a:lnTo>
                  <a:lnTo>
                    <a:pt x="0" y="633679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441973" y="1634152"/>
            <a:ext cx="2052000" cy="2052000"/>
            <a:chOff x="-547688" y="-3214688"/>
            <a:chExt cx="13287375" cy="13287375"/>
          </a:xfrm>
        </p:grpSpPr>
        <p:sp>
          <p:nvSpPr>
            <p:cNvPr id="22" name="Овал 21"/>
            <p:cNvSpPr/>
            <p:nvPr/>
          </p:nvSpPr>
          <p:spPr>
            <a:xfrm>
              <a:off x="-547688" y="-3214688"/>
              <a:ext cx="13287375" cy="13287375"/>
            </a:xfrm>
            <a:prstGeom prst="ellipse">
              <a:avLst/>
            </a:prstGeom>
            <a:blipFill>
              <a:blip r:embed="rId5"/>
              <a:srcRect/>
              <a:stretch>
                <a:fillRect l="-13000" r="-1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1844040" y="3840908"/>
              <a:ext cx="8503920" cy="4384833"/>
            </a:xfrm>
            <a:custGeom>
              <a:avLst/>
              <a:gdLst>
                <a:gd name="connsiteX0" fmla="*/ 0 w 8503920"/>
                <a:gd name="connsiteY0" fmla="*/ 0 h 4384833"/>
                <a:gd name="connsiteX1" fmla="*/ 8503920 w 8503920"/>
                <a:gd name="connsiteY1" fmla="*/ 0 h 4384833"/>
                <a:gd name="connsiteX2" fmla="*/ 8503920 w 8503920"/>
                <a:gd name="connsiteY2" fmla="*/ 4384833 h 4384833"/>
                <a:gd name="connsiteX3" fmla="*/ 0 w 8503920"/>
                <a:gd name="connsiteY3" fmla="*/ 4384833 h 4384833"/>
                <a:gd name="connsiteX4" fmla="*/ 0 w 8503920"/>
                <a:gd name="connsiteY4" fmla="*/ 0 h 438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3920" h="4384833">
                  <a:moveTo>
                    <a:pt x="0" y="0"/>
                  </a:moveTo>
                  <a:lnTo>
                    <a:pt x="8503920" y="0"/>
                  </a:lnTo>
                  <a:lnTo>
                    <a:pt x="8503920" y="4384833"/>
                  </a:lnTo>
                  <a:lnTo>
                    <a:pt x="0" y="4384833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9707936" y="3188731"/>
            <a:ext cx="2160000" cy="2160000"/>
            <a:chOff x="3062287" y="395287"/>
            <a:chExt cx="6067425" cy="6067425"/>
          </a:xfrm>
        </p:grpSpPr>
        <p:sp>
          <p:nvSpPr>
            <p:cNvPr id="7" name="Овал 6"/>
            <p:cNvSpPr/>
            <p:nvPr/>
          </p:nvSpPr>
          <p:spPr>
            <a:xfrm>
              <a:off x="3062287" y="395287"/>
              <a:ext cx="6067425" cy="6067425"/>
            </a:xfrm>
            <a:prstGeom prst="ellipse">
              <a:avLst/>
            </a:prstGeom>
            <a:blipFill>
              <a:blip r:embed="rId6"/>
              <a:srcRect/>
              <a:stretch>
                <a:fillRect l="-20000" r="-20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4154424" y="3617090"/>
              <a:ext cx="3883152" cy="2002250"/>
            </a:xfrm>
            <a:custGeom>
              <a:avLst/>
              <a:gdLst>
                <a:gd name="connsiteX0" fmla="*/ 0 w 3883152"/>
                <a:gd name="connsiteY0" fmla="*/ 0 h 2002250"/>
                <a:gd name="connsiteX1" fmla="*/ 3883152 w 3883152"/>
                <a:gd name="connsiteY1" fmla="*/ 0 h 2002250"/>
                <a:gd name="connsiteX2" fmla="*/ 3883152 w 3883152"/>
                <a:gd name="connsiteY2" fmla="*/ 2002250 h 2002250"/>
                <a:gd name="connsiteX3" fmla="*/ 0 w 3883152"/>
                <a:gd name="connsiteY3" fmla="*/ 2002250 h 2002250"/>
                <a:gd name="connsiteX4" fmla="*/ 0 w 3883152"/>
                <a:gd name="connsiteY4" fmla="*/ 0 h 200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3152" h="2002250">
                  <a:moveTo>
                    <a:pt x="0" y="0"/>
                  </a:moveTo>
                  <a:lnTo>
                    <a:pt x="3883152" y="0"/>
                  </a:lnTo>
                  <a:lnTo>
                    <a:pt x="3883152" y="2002250"/>
                  </a:lnTo>
                  <a:lnTo>
                    <a:pt x="0" y="200225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81B2DF4-2F55-407F-90BA-8DDDEAA89E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99" y="6070206"/>
            <a:ext cx="200729" cy="252000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7479924" y="4269380"/>
            <a:ext cx="2088000" cy="2088000"/>
            <a:chOff x="1219200" y="-1447801"/>
            <a:chExt cx="9753600" cy="9753600"/>
          </a:xfrm>
        </p:grpSpPr>
        <p:sp>
          <p:nvSpPr>
            <p:cNvPr id="18" name="Овал 17"/>
            <p:cNvSpPr/>
            <p:nvPr/>
          </p:nvSpPr>
          <p:spPr>
            <a:xfrm>
              <a:off x="1219200" y="-1447801"/>
              <a:ext cx="9753600" cy="9753600"/>
            </a:xfrm>
            <a:prstGeom prst="ellipse">
              <a:avLst/>
            </a:prstGeom>
            <a:blipFill>
              <a:blip r:embed="rId7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олилиния 18"/>
            <p:cNvSpPr/>
            <p:nvPr/>
          </p:nvSpPr>
          <p:spPr>
            <a:xfrm>
              <a:off x="2974848" y="3731361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859515" y="4534387"/>
            <a:ext cx="51117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Ліцей «Львівський» ЛМР </a:t>
            </a:r>
            <a:r>
              <a:rPr lang="uk-UA" sz="2000" b="1" dirty="0" smtClean="0">
                <a:solidFill>
                  <a:srgbClr val="002060"/>
                </a:solidFill>
              </a:rPr>
              <a:t>«</a:t>
            </a:r>
            <a:r>
              <a:rPr lang="en-US" sz="2000" b="1" dirty="0" smtClean="0">
                <a:solidFill>
                  <a:srgbClr val="002060"/>
                </a:solidFill>
              </a:rPr>
              <a:t>Have a rest</a:t>
            </a:r>
            <a:r>
              <a:rPr lang="uk-UA" sz="2000" b="1" dirty="0" smtClean="0">
                <a:solidFill>
                  <a:srgbClr val="002060"/>
                </a:solidFill>
              </a:rPr>
              <a:t>»</a:t>
            </a:r>
          </a:p>
          <a:p>
            <a:pPr>
              <a:lnSpc>
                <a:spcPct val="150000"/>
              </a:lnSpc>
            </a:pPr>
            <a:r>
              <a:rPr lang="uk-UA" sz="2000" dirty="0" err="1" smtClean="0">
                <a:solidFill>
                  <a:srgbClr val="002060"/>
                </a:solidFill>
              </a:rPr>
              <a:t>Ліцеи</a:t>
            </a:r>
            <a:r>
              <a:rPr lang="uk-UA" sz="2000" dirty="0">
                <a:solidFill>
                  <a:srgbClr val="002060"/>
                </a:solidFill>
              </a:rPr>
              <a:t>̆ «Гроно» </a:t>
            </a:r>
            <a:r>
              <a:rPr lang="uk-UA" sz="2000" b="1" dirty="0" smtClean="0">
                <a:solidFill>
                  <a:srgbClr val="002060"/>
                </a:solidFill>
              </a:rPr>
              <a:t>«СКІП»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СЗШ №73 </a:t>
            </a:r>
            <a:r>
              <a:rPr lang="uk-UA" sz="2000" b="1" dirty="0" smtClean="0">
                <a:solidFill>
                  <a:srgbClr val="002060"/>
                </a:solidFill>
              </a:rPr>
              <a:t>«</a:t>
            </a:r>
            <a:r>
              <a:rPr lang="uk-UA" sz="2000" b="1" dirty="0">
                <a:solidFill>
                  <a:srgbClr val="002060"/>
                </a:solidFill>
              </a:rPr>
              <a:t>Простір щасливих дітей» 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Ліцей </a:t>
            </a:r>
            <a:r>
              <a:rPr lang="uk-UA" sz="2000" dirty="0">
                <a:solidFill>
                  <a:srgbClr val="002060"/>
                </a:solidFill>
              </a:rPr>
              <a:t>№51 </a:t>
            </a:r>
            <a:r>
              <a:rPr lang="uk-UA" sz="2000" b="1" dirty="0" smtClean="0">
                <a:solidFill>
                  <a:srgbClr val="002060"/>
                </a:solidFill>
              </a:rPr>
              <a:t>«</a:t>
            </a:r>
            <a:r>
              <a:rPr lang="en-US" sz="2000" b="1" dirty="0" err="1">
                <a:solidFill>
                  <a:srgbClr val="002060"/>
                </a:solidFill>
              </a:rPr>
              <a:t>MediaLab</a:t>
            </a:r>
            <a:r>
              <a:rPr lang="en-US" sz="2000" b="1" dirty="0">
                <a:solidFill>
                  <a:srgbClr val="002060"/>
                </a:solidFill>
              </a:rPr>
              <a:t> 51</a:t>
            </a:r>
            <a:r>
              <a:rPr lang="en-US" sz="2000" b="1" dirty="0" smtClean="0">
                <a:solidFill>
                  <a:srgbClr val="002060"/>
                </a:solidFill>
              </a:rPr>
              <a:t>»</a:t>
            </a:r>
            <a:endParaRPr lang="uk-UA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44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C8F6220-657D-41D1-AE55-EF67AC8E1E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A3C6D449-64D4-4212-B286-F3CB5E380B6F}"/>
              </a:ext>
            </a:extLst>
          </p:cNvPr>
          <p:cNvSpPr/>
          <p:nvPr/>
        </p:nvSpPr>
        <p:spPr>
          <a:xfrm>
            <a:off x="2198222" y="185785"/>
            <a:ext cx="8343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громадських ініціатив</a:t>
            </a:r>
            <a:r>
              <a:rPr lang="ru-RU" sz="3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endParaRPr lang="uk-UA" sz="32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1F6D4C-E7AB-4271-99EB-56594E476A74}"/>
              </a:ext>
            </a:extLst>
          </p:cNvPr>
          <p:cNvSpPr txBox="1"/>
          <p:nvPr/>
        </p:nvSpPr>
        <p:spPr>
          <a:xfrm>
            <a:off x="1251847" y="836108"/>
            <a:ext cx="10235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002060"/>
                </a:solidFill>
                <a:cs typeface="Arial" panose="020B0604020202020204" pitchFamily="34" charset="0"/>
              </a:rPr>
              <a:t>Соціально-культурні </a:t>
            </a:r>
            <a:r>
              <a:rPr lang="uk-UA" sz="2400" b="1" dirty="0" err="1">
                <a:solidFill>
                  <a:srgbClr val="002060"/>
                </a:solidFill>
                <a:cs typeface="Arial" panose="020B0604020202020204" pitchFamily="34" charset="0"/>
              </a:rPr>
              <a:t>проєкти</a:t>
            </a:r>
            <a:r>
              <a:rPr lang="uk-UA" sz="2400" b="1" dirty="0">
                <a:solidFill>
                  <a:srgbClr val="002060"/>
                </a:solidFill>
                <a:cs typeface="Arial" panose="020B0604020202020204" pitchFamily="34" charset="0"/>
              </a:rPr>
              <a:t> «Зробимо Львів кращим»</a:t>
            </a: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C571F19C-D02F-4FFD-8DB1-D203931884CE}"/>
              </a:ext>
            </a:extLst>
          </p:cNvPr>
          <p:cNvSpPr/>
          <p:nvPr/>
        </p:nvSpPr>
        <p:spPr>
          <a:xfrm>
            <a:off x="656048" y="1715850"/>
            <a:ext cx="78578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Симуляційні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ігри, як інноваційний інструмент до підвищення фахової майстерності вчителів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від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ГО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«Гільдія вчителів»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– 39,2 тис.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грн</a:t>
            </a:r>
          </a:p>
          <a:p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Цикл просвітницьких акцій «Будь видимим – захисти своє життя»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від ГО «Спілка багатодітних сімей Львівщини «Щаслива родина»</a:t>
            </a:r>
          </a:p>
          <a:p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– 44, 6 тис.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грн</a:t>
            </a:r>
          </a:p>
          <a:p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«Лідерство в освіті»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від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ГО «Українська академія лідерства»</a:t>
            </a:r>
          </a:p>
          <a:p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– 100 тис.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 грн</a:t>
            </a:r>
          </a:p>
          <a:p>
            <a:endParaRPr lang="uk-UA" sz="20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Безпечний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відпочинок на воді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від ГО «</a:t>
            </a:r>
            <a:r>
              <a:rPr lang="uk-UA" sz="2000" dirty="0" err="1">
                <a:solidFill>
                  <a:srgbClr val="002060"/>
                </a:solidFill>
                <a:cs typeface="Arial" panose="020B0604020202020204" pitchFamily="34" charset="0"/>
              </a:rPr>
              <a:t>Туристсько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-спортивний клуб «Манівці»</a:t>
            </a:r>
          </a:p>
          <a:p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Фінансова підтримка –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66,2 тис. грн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32951EF1-ACE7-464E-9004-27066A87F933}"/>
              </a:ext>
            </a:extLst>
          </p:cNvPr>
          <p:cNvSpPr/>
          <p:nvPr/>
        </p:nvSpPr>
        <p:spPr>
          <a:xfrm>
            <a:off x="778878" y="4510340"/>
            <a:ext cx="72719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b="1" dirty="0" smtClean="0">
              <a:solidFill>
                <a:srgbClr val="002060"/>
              </a:solidFill>
              <a:cs typeface="Arial" panose="020B0604020202020204" pitchFamily="34" charset="0"/>
            </a:endParaRPr>
          </a:p>
          <a:p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EC26A458-5D3F-4A71-A689-F721518138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75" y="4319271"/>
            <a:ext cx="200729" cy="252000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EC4EEA5D-6C25-4AB1-AD7B-929C88D21FA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74" y="3250788"/>
            <a:ext cx="200729" cy="252000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CFACBC03-153A-433A-96F8-00B29965C8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74" y="2031091"/>
            <a:ext cx="200729" cy="252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C26A458-5D3F-4A71-A689-F721518138A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75" y="5376328"/>
            <a:ext cx="200729" cy="25200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9761973" y="1053881"/>
            <a:ext cx="2160000" cy="2160000"/>
            <a:chOff x="3810000" y="1143000"/>
            <a:chExt cx="4572000" cy="4572000"/>
          </a:xfrm>
        </p:grpSpPr>
        <p:sp>
          <p:nvSpPr>
            <p:cNvPr id="17" name="Овал 16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4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7798284" y="3131538"/>
            <a:ext cx="1980000" cy="1980000"/>
            <a:chOff x="3810000" y="1143000"/>
            <a:chExt cx="4572000" cy="4572000"/>
          </a:xfrm>
        </p:grpSpPr>
        <p:sp>
          <p:nvSpPr>
            <p:cNvPr id="24" name="Овал 23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5967" y="3544970"/>
            <a:ext cx="2170364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0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AE5BF7-513B-47EB-8204-941C2833E7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907475-3364-42EF-86B9-2C61CC0FC2C9}"/>
              </a:ext>
            </a:extLst>
          </p:cNvPr>
          <p:cNvSpPr txBox="1"/>
          <p:nvPr/>
        </p:nvSpPr>
        <p:spPr>
          <a:xfrm>
            <a:off x="2215103" y="197433"/>
            <a:ext cx="433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Фінансування</a:t>
            </a:r>
          </a:p>
        </p:txBody>
      </p: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2551C6BA-D3F7-4353-A1C5-8960E5FE54AB}"/>
              </a:ext>
            </a:extLst>
          </p:cNvPr>
          <p:cNvCxnSpPr>
            <a:cxnSpLocks/>
          </p:cNvCxnSpPr>
          <p:nvPr/>
        </p:nvCxnSpPr>
        <p:spPr>
          <a:xfrm>
            <a:off x="1764092" y="4434297"/>
            <a:ext cx="58156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олілінія: фігура 54">
            <a:extLst>
              <a:ext uri="{FF2B5EF4-FFF2-40B4-BE49-F238E27FC236}">
                <a16:creationId xmlns:a16="http://schemas.microsoft.com/office/drawing/2014/main" id="{41D58E14-ED5F-410C-AACE-BF6F41B91B1D}"/>
              </a:ext>
            </a:extLst>
          </p:cNvPr>
          <p:cNvSpPr/>
          <p:nvPr/>
        </p:nvSpPr>
        <p:spPr>
          <a:xfrm>
            <a:off x="3820127" y="4434297"/>
            <a:ext cx="3901440" cy="2011680"/>
          </a:xfrm>
          <a:custGeom>
            <a:avLst/>
            <a:gdLst>
              <a:gd name="connsiteX0" fmla="*/ 0 w 3901440"/>
              <a:gd name="connsiteY0" fmla="*/ 0 h 2011680"/>
              <a:gd name="connsiteX1" fmla="*/ 3901440 w 3901440"/>
              <a:gd name="connsiteY1" fmla="*/ 0 h 2011680"/>
              <a:gd name="connsiteX2" fmla="*/ 3901440 w 3901440"/>
              <a:gd name="connsiteY2" fmla="*/ 2011680 h 2011680"/>
              <a:gd name="connsiteX3" fmla="*/ 0 w 3901440"/>
              <a:gd name="connsiteY3" fmla="*/ 2011680 h 2011680"/>
              <a:gd name="connsiteX4" fmla="*/ 0 w 390144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1440" h="2011680">
                <a:moveTo>
                  <a:pt x="0" y="0"/>
                </a:moveTo>
                <a:lnTo>
                  <a:pt x="3901440" y="0"/>
                </a:lnTo>
                <a:lnTo>
                  <a:pt x="3901440" y="2011680"/>
                </a:lnTo>
                <a:lnTo>
                  <a:pt x="0" y="201168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b" anchorCtr="0">
            <a:noAutofit/>
          </a:bodyPr>
          <a:lstStyle/>
          <a:p>
            <a:pPr marL="0" lvl="0" indent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uk-UA" sz="6500" kern="120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61124471"/>
              </p:ext>
            </p:extLst>
          </p:nvPr>
        </p:nvGraphicFramePr>
        <p:xfrm>
          <a:off x="1304145" y="1228942"/>
          <a:ext cx="6695398" cy="3170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30945" y="1210091"/>
            <a:ext cx="4337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Бюджет галузі </a:t>
            </a:r>
            <a:r>
              <a:rPr lang="uk-UA" sz="2000" b="1" dirty="0" smtClean="0">
                <a:solidFill>
                  <a:srgbClr val="002060"/>
                </a:solidFill>
              </a:rPr>
              <a:t>«Освіта»</a:t>
            </a:r>
            <a:endParaRPr lang="uk-UA" sz="2000" b="1" dirty="0">
              <a:solidFill>
                <a:srgbClr val="002060"/>
              </a:solidFill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697718433"/>
              </p:ext>
            </p:extLst>
          </p:nvPr>
        </p:nvGraphicFramePr>
        <p:xfrm>
          <a:off x="5876162" y="4538198"/>
          <a:ext cx="5306500" cy="1995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8240457" y="4224852"/>
            <a:ext cx="1981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НУШ, млн </a:t>
            </a:r>
            <a:r>
              <a:rPr lang="uk-UA" sz="2000" b="1" dirty="0" smtClean="0">
                <a:solidFill>
                  <a:srgbClr val="002060"/>
                </a:solidFill>
              </a:rPr>
              <a:t>грн</a:t>
            </a:r>
            <a:endParaRPr lang="uk-UA" sz="2000" b="1" dirty="0">
              <a:solidFill>
                <a:srgbClr val="002060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9971428" y="220091"/>
            <a:ext cx="1980000" cy="1980000"/>
            <a:chOff x="3810000" y="1143000"/>
            <a:chExt cx="4572000" cy="4572000"/>
          </a:xfrm>
        </p:grpSpPr>
        <p:sp>
          <p:nvSpPr>
            <p:cNvPr id="26" name="Овал 25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7995486" y="1691113"/>
            <a:ext cx="1980000" cy="1980000"/>
            <a:chOff x="4310062" y="1643061"/>
            <a:chExt cx="3571875" cy="3571875"/>
          </a:xfrm>
        </p:grpSpPr>
        <p:sp>
          <p:nvSpPr>
            <p:cNvPr id="35" name="Овал 34"/>
            <p:cNvSpPr/>
            <p:nvPr/>
          </p:nvSpPr>
          <p:spPr>
            <a:xfrm>
              <a:off x="4310062" y="1643061"/>
              <a:ext cx="3571875" cy="3571875"/>
            </a:xfrm>
            <a:prstGeom prst="ellipse">
              <a:avLst/>
            </a:prstGeom>
            <a:blipFill>
              <a:blip r:embed="rId6"/>
              <a:srcRect/>
              <a:stretch>
                <a:fillRect l="-31000" r="-3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Полилиния 35"/>
            <p:cNvSpPr/>
            <p:nvPr/>
          </p:nvSpPr>
          <p:spPr>
            <a:xfrm>
              <a:off x="4953000" y="3539727"/>
              <a:ext cx="2286000" cy="1178718"/>
            </a:xfrm>
            <a:custGeom>
              <a:avLst/>
              <a:gdLst>
                <a:gd name="connsiteX0" fmla="*/ 0 w 2286000"/>
                <a:gd name="connsiteY0" fmla="*/ 0 h 1178718"/>
                <a:gd name="connsiteX1" fmla="*/ 2286000 w 2286000"/>
                <a:gd name="connsiteY1" fmla="*/ 0 h 1178718"/>
                <a:gd name="connsiteX2" fmla="*/ 2286000 w 2286000"/>
                <a:gd name="connsiteY2" fmla="*/ 1178718 h 1178718"/>
                <a:gd name="connsiteX3" fmla="*/ 0 w 2286000"/>
                <a:gd name="connsiteY3" fmla="*/ 1178718 h 1178718"/>
                <a:gd name="connsiteX4" fmla="*/ 0 w 2286000"/>
                <a:gd name="connsiteY4" fmla="*/ 0 h 1178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0" h="1178718">
                  <a:moveTo>
                    <a:pt x="0" y="0"/>
                  </a:moveTo>
                  <a:lnTo>
                    <a:pt x="2286000" y="0"/>
                  </a:lnTo>
                  <a:lnTo>
                    <a:pt x="2286000" y="1178718"/>
                  </a:lnTo>
                  <a:lnTo>
                    <a:pt x="0" y="117871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400" kern="1200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0055578" y="2791956"/>
            <a:ext cx="1980000" cy="1980000"/>
            <a:chOff x="3810000" y="1143000"/>
            <a:chExt cx="4572000" cy="4572000"/>
          </a:xfrm>
        </p:grpSpPr>
        <p:sp>
          <p:nvSpPr>
            <p:cNvPr id="40" name="Овал 39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7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Полилиния 40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1797499" y="4538198"/>
            <a:ext cx="1980000" cy="1980000"/>
            <a:chOff x="4088605" y="1421606"/>
            <a:chExt cx="4014787" cy="4014787"/>
          </a:xfrm>
        </p:grpSpPr>
        <p:sp>
          <p:nvSpPr>
            <p:cNvPr id="45" name="Овал 44"/>
            <p:cNvSpPr/>
            <p:nvPr/>
          </p:nvSpPr>
          <p:spPr>
            <a:xfrm>
              <a:off x="4088605" y="1421606"/>
              <a:ext cx="4014787" cy="4014787"/>
            </a:xfrm>
            <a:prstGeom prst="ellipse">
              <a:avLst/>
            </a:prstGeom>
            <a:blipFill>
              <a:blip r:embed="rId8"/>
              <a:srcRect/>
              <a:stretch>
                <a:fillRect l="-34000" r="-34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Полилиния 45"/>
            <p:cNvSpPr/>
            <p:nvPr/>
          </p:nvSpPr>
          <p:spPr>
            <a:xfrm>
              <a:off x="4811267" y="3553458"/>
              <a:ext cx="2569464" cy="1324879"/>
            </a:xfrm>
            <a:custGeom>
              <a:avLst/>
              <a:gdLst>
                <a:gd name="connsiteX0" fmla="*/ 0 w 2569464"/>
                <a:gd name="connsiteY0" fmla="*/ 0 h 1324879"/>
                <a:gd name="connsiteX1" fmla="*/ 2569464 w 2569464"/>
                <a:gd name="connsiteY1" fmla="*/ 0 h 1324879"/>
                <a:gd name="connsiteX2" fmla="*/ 2569464 w 2569464"/>
                <a:gd name="connsiteY2" fmla="*/ 1324879 h 1324879"/>
                <a:gd name="connsiteX3" fmla="*/ 0 w 2569464"/>
                <a:gd name="connsiteY3" fmla="*/ 1324879 h 1324879"/>
                <a:gd name="connsiteX4" fmla="*/ 0 w 2569464"/>
                <a:gd name="connsiteY4" fmla="*/ 0 h 132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9464" h="1324879">
                  <a:moveTo>
                    <a:pt x="0" y="0"/>
                  </a:moveTo>
                  <a:lnTo>
                    <a:pt x="2569464" y="0"/>
                  </a:lnTo>
                  <a:lnTo>
                    <a:pt x="2569464" y="1324879"/>
                  </a:lnTo>
                  <a:lnTo>
                    <a:pt x="0" y="132487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4147497" y="4538268"/>
            <a:ext cx="1980000" cy="1980000"/>
            <a:chOff x="4088605" y="1421606"/>
            <a:chExt cx="4014787" cy="4014787"/>
          </a:xfrm>
        </p:grpSpPr>
        <p:sp>
          <p:nvSpPr>
            <p:cNvPr id="53" name="Овал 52"/>
            <p:cNvSpPr/>
            <p:nvPr/>
          </p:nvSpPr>
          <p:spPr>
            <a:xfrm>
              <a:off x="4088605" y="1421606"/>
              <a:ext cx="4014787" cy="4014787"/>
            </a:xfrm>
            <a:prstGeom prst="ellipse">
              <a:avLst/>
            </a:prstGeom>
            <a:blipFill>
              <a:blip r:embed="rId9"/>
              <a:srcRect/>
              <a:stretch>
                <a:fillRect l="-34000" r="-34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Полилиния 53"/>
            <p:cNvSpPr/>
            <p:nvPr/>
          </p:nvSpPr>
          <p:spPr>
            <a:xfrm>
              <a:off x="4811267" y="3553458"/>
              <a:ext cx="2569464" cy="1324879"/>
            </a:xfrm>
            <a:custGeom>
              <a:avLst/>
              <a:gdLst>
                <a:gd name="connsiteX0" fmla="*/ 0 w 2569464"/>
                <a:gd name="connsiteY0" fmla="*/ 0 h 1324879"/>
                <a:gd name="connsiteX1" fmla="*/ 2569464 w 2569464"/>
                <a:gd name="connsiteY1" fmla="*/ 0 h 1324879"/>
                <a:gd name="connsiteX2" fmla="*/ 2569464 w 2569464"/>
                <a:gd name="connsiteY2" fmla="*/ 1324879 h 1324879"/>
                <a:gd name="connsiteX3" fmla="*/ 0 w 2569464"/>
                <a:gd name="connsiteY3" fmla="*/ 1324879 h 1324879"/>
                <a:gd name="connsiteX4" fmla="*/ 0 w 2569464"/>
                <a:gd name="connsiteY4" fmla="*/ 0 h 132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9464" h="1324879">
                  <a:moveTo>
                    <a:pt x="0" y="0"/>
                  </a:moveTo>
                  <a:lnTo>
                    <a:pt x="2569464" y="0"/>
                  </a:lnTo>
                  <a:lnTo>
                    <a:pt x="2569464" y="1324879"/>
                  </a:lnTo>
                  <a:lnTo>
                    <a:pt x="0" y="132487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24638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8544C90-207F-4D87-B92B-38806F37E5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81490" cy="6861670"/>
          </a:xfrm>
          <a:prstGeom prst="rect">
            <a:avLst/>
          </a:prstGeom>
        </p:spPr>
      </p:pic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91BBEABB-5E87-4AED-9442-30611F6D7DEB}"/>
              </a:ext>
            </a:extLst>
          </p:cNvPr>
          <p:cNvSpPr/>
          <p:nvPr/>
        </p:nvSpPr>
        <p:spPr>
          <a:xfrm>
            <a:off x="426951" y="570505"/>
            <a:ext cx="2533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342900">
              <a:defRPr/>
            </a:pPr>
            <a:r>
              <a:rPr lang="ru-RU" sz="2000" b="1" dirty="0">
                <a:solidFill>
                  <a:srgbClr val="002060"/>
                </a:solidFill>
                <a:cs typeface="Arial" panose="020B0604020202020204" pitchFamily="34" charset="0"/>
              </a:rPr>
              <a:t>Фінансовий супровід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0D2B7C3-1230-45C9-9779-B20AF1FD8F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5947528"/>
              </p:ext>
            </p:extLst>
          </p:nvPr>
        </p:nvGraphicFramePr>
        <p:xfrm>
          <a:off x="6096000" y="1304880"/>
          <a:ext cx="5956092" cy="4997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F9AD0BC-2D7B-455C-8AEC-D5CD4941D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565" y="-20730"/>
            <a:ext cx="7189700" cy="783183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Бюджет галузі освіта на </a:t>
            </a:r>
            <a:r>
              <a:rPr lang="uk-UA" sz="3600" b="1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2021 </a:t>
            </a:r>
            <a:r>
              <a:rPr lang="uk-UA" sz="36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рік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2C597FDA-C159-452C-BCA1-C38B440277FD}"/>
              </a:ext>
            </a:extLst>
          </p:cNvPr>
          <p:cNvSpPr/>
          <p:nvPr/>
        </p:nvSpPr>
        <p:spPr>
          <a:xfrm>
            <a:off x="8252096" y="1147673"/>
            <a:ext cx="37449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42900"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Всього –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3,805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млрд грн </a:t>
            </a:r>
          </a:p>
          <a:p>
            <a:pPr algn="ctr" defTabSz="342900">
              <a:defRPr/>
            </a:pP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У т. ч. кошти освітньої субвенції – 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1,416 </a:t>
            </a:r>
            <a:r>
              <a:rPr lang="uk-UA" dirty="0">
                <a:solidFill>
                  <a:srgbClr val="002060"/>
                </a:solidFill>
                <a:cs typeface="Arial" panose="020B0604020202020204" pitchFamily="34" charset="0"/>
              </a:rPr>
              <a:t>млрд грн (</a:t>
            </a:r>
            <a:r>
              <a:rPr lang="uk-UA" dirty="0" smtClean="0">
                <a:solidFill>
                  <a:srgbClr val="002060"/>
                </a:solidFill>
                <a:cs typeface="Arial" panose="020B0604020202020204" pitchFamily="34" charset="0"/>
              </a:rPr>
              <a:t>37%)</a:t>
            </a:r>
            <a:endParaRPr lang="uk-UA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6BE3C6-9D3A-40F4-9A5A-FE9BD197D8D0}"/>
              </a:ext>
            </a:extLst>
          </p:cNvPr>
          <p:cNvSpPr txBox="1"/>
          <p:nvPr/>
        </p:nvSpPr>
        <p:spPr>
          <a:xfrm>
            <a:off x="426952" y="969729"/>
            <a:ext cx="746403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Винагорода до Дня вчителя</a:t>
            </a:r>
          </a:p>
          <a:p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Виплата з нагоди Дня працівника освіти</a:t>
            </a:r>
          </a:p>
          <a:p>
            <a:r>
              <a:rPr lang="uk-UA" b="0" dirty="0" smtClean="0">
                <a:solidFill>
                  <a:srgbClr val="002060"/>
                </a:solidFill>
                <a:cs typeface="Arial" panose="020B0604020202020204" pitchFamily="34" charset="0"/>
              </a:rPr>
              <a:t>Премія </a:t>
            </a:r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у розмірі </a:t>
            </a:r>
            <a:r>
              <a:rPr lang="uk-UA" b="0" dirty="0" smtClean="0">
                <a:solidFill>
                  <a:srgbClr val="002060"/>
                </a:solidFill>
                <a:cs typeface="Arial" panose="020B0604020202020204" pitchFamily="34" charset="0"/>
              </a:rPr>
              <a:t>100</a:t>
            </a:r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% до Дня бібліотекаря</a:t>
            </a:r>
          </a:p>
          <a:p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Премія у розмірі </a:t>
            </a:r>
            <a:r>
              <a:rPr lang="uk-UA" b="0" dirty="0" smtClean="0">
                <a:solidFill>
                  <a:srgbClr val="002060"/>
                </a:solidFill>
                <a:cs typeface="Arial" panose="020B0604020202020204" pitchFamily="34" charset="0"/>
              </a:rPr>
              <a:t>100 </a:t>
            </a:r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% медичним сестрам</a:t>
            </a:r>
          </a:p>
          <a:p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Матеріальна допомога на вирішення соціально-побутових питань обслуговуючому персоналу</a:t>
            </a:r>
          </a:p>
          <a:p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10% надбавка за складність і напруженість педагогічним працівникам, </a:t>
            </a:r>
            <a:r>
              <a:rPr lang="uk-UA" b="0" dirty="0" smtClean="0">
                <a:solidFill>
                  <a:srgbClr val="002060"/>
                </a:solidFill>
                <a:cs typeface="Arial" panose="020B0604020202020204" pitchFamily="34" charset="0"/>
              </a:rPr>
              <a:t>     які </a:t>
            </a:r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фінансуються за рахунок коштів міського бюджету м. Львова</a:t>
            </a:r>
          </a:p>
          <a:p>
            <a:r>
              <a:rPr lang="uk-UA" b="0" dirty="0" smtClean="0">
                <a:solidFill>
                  <a:srgbClr val="002060"/>
                </a:solidFill>
                <a:cs typeface="Arial" panose="020B0604020202020204" pitchFamily="34" charset="0"/>
              </a:rPr>
              <a:t>Надбавка </a:t>
            </a:r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за складність і напруженість керівникам, заступникам керівників та викладачам, які були залучені до реалізації пілотного </a:t>
            </a:r>
            <a:r>
              <a:rPr lang="uk-UA" b="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проєкту</a:t>
            </a:r>
            <a:r>
              <a:rPr lang="uk-UA" b="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b="0" dirty="0">
                <a:solidFill>
                  <a:srgbClr val="002060"/>
                </a:solidFill>
                <a:cs typeface="Arial" panose="020B0604020202020204" pitchFamily="34" charset="0"/>
              </a:rPr>
              <a:t>«Нова українська школа» з </a:t>
            </a:r>
            <a:r>
              <a:rPr lang="uk-UA" b="0" dirty="0" smtClean="0">
                <a:solidFill>
                  <a:srgbClr val="002060"/>
                </a:solidFill>
                <a:cs typeface="Arial" panose="020B0604020202020204" pitchFamily="34" charset="0"/>
              </a:rPr>
              <a:t>2017</a:t>
            </a:r>
          </a:p>
          <a:p>
            <a:r>
              <a:rPr lang="uk-UA" dirty="0">
                <a:solidFill>
                  <a:srgbClr val="002060"/>
                </a:solidFill>
              </a:rPr>
              <a:t>30% надбавка за складність і напруженість керівникам, заступникам керівників, які були залучені до реалізації </a:t>
            </a:r>
            <a:r>
              <a:rPr lang="uk-UA" dirty="0" err="1">
                <a:solidFill>
                  <a:srgbClr val="002060"/>
                </a:solidFill>
              </a:rPr>
              <a:t>проєкту</a:t>
            </a:r>
            <a:r>
              <a:rPr lang="uk-UA" dirty="0">
                <a:solidFill>
                  <a:srgbClr val="002060"/>
                </a:solidFill>
              </a:rPr>
              <a:t> «Розроблення і впровадження навчально-методичного забезпечення для ЗЗСО в умовах реалізації Державного стандарту базової середньої освіти» у ЛМТГ</a:t>
            </a:r>
          </a:p>
          <a:p>
            <a:r>
              <a:rPr lang="uk-UA" dirty="0">
                <a:solidFill>
                  <a:srgbClr val="002060"/>
                </a:solidFill>
              </a:rPr>
              <a:t>Премія у розмірі 150% прибиральникам службових приміщень</a:t>
            </a:r>
          </a:p>
          <a:p>
            <a:r>
              <a:rPr lang="uk-UA" dirty="0">
                <a:solidFill>
                  <a:srgbClr val="002060"/>
                </a:solidFill>
              </a:rPr>
              <a:t>Премія у розмірі 200% керівникам закладів загальної середньої </a:t>
            </a:r>
            <a:r>
              <a:rPr lang="uk-UA" dirty="0" smtClean="0">
                <a:solidFill>
                  <a:srgbClr val="002060"/>
                </a:solidFill>
              </a:rPr>
              <a:t>освіти впродовж вересня-грудня</a:t>
            </a:r>
            <a:endParaRPr lang="uk-UA" dirty="0">
              <a:solidFill>
                <a:srgbClr val="002060"/>
              </a:solidFill>
            </a:endParaRPr>
          </a:p>
          <a:p>
            <a:r>
              <a:rPr lang="uk-UA" dirty="0">
                <a:solidFill>
                  <a:srgbClr val="002060"/>
                </a:solidFill>
              </a:rPr>
              <a:t>Премія у розмірі 100% керівників закладів дошкільної та позашкільної </a:t>
            </a:r>
            <a:r>
              <a:rPr lang="uk-UA" dirty="0" smtClean="0">
                <a:solidFill>
                  <a:srgbClr val="002060"/>
                </a:solidFill>
              </a:rPr>
              <a:t>освіти впродовж вересня-листопада, та у розмірі 200% у грудні</a:t>
            </a:r>
            <a:endParaRPr lang="uk-UA" dirty="0">
              <a:solidFill>
                <a:srgbClr val="002060"/>
              </a:solidFill>
            </a:endParaRPr>
          </a:p>
          <a:p>
            <a:endParaRPr lang="uk-UA" b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CD0DC0AA-27AE-4A51-847A-638CEA7994DB}"/>
              </a:ext>
            </a:extLst>
          </p:cNvPr>
          <p:cNvSpPr/>
          <p:nvPr/>
        </p:nvSpPr>
        <p:spPr>
          <a:xfrm>
            <a:off x="9072240" y="770540"/>
            <a:ext cx="2112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>
              <a:defRPr/>
            </a:pP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Структура виплат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31046951-F678-41AF-A5A0-250EF21066F0}"/>
              </a:ext>
            </a:extLst>
          </p:cNvPr>
          <p:cNvCxnSpPr/>
          <p:nvPr/>
        </p:nvCxnSpPr>
        <p:spPr>
          <a:xfrm>
            <a:off x="7779895" y="4315240"/>
            <a:ext cx="0" cy="181381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0523FFD-AEFE-4DBA-A544-3F03B60D2B0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1087020"/>
            <a:ext cx="114702" cy="144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8A03C72-9CEF-4E64-B281-F75091503CF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1350801"/>
            <a:ext cx="114702" cy="144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01AC66A-CF48-44C1-BDA3-4853341E642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1630244"/>
            <a:ext cx="114702" cy="144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C2CFECA-0841-4795-967B-C3C520B25C5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1914686"/>
            <a:ext cx="114702" cy="144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419AE3-E150-4AAB-AC7B-0CA1A1BE243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2202021"/>
            <a:ext cx="114702" cy="144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EAA392C-B5D3-41BC-ABC5-B71AC7D0A6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2726321"/>
            <a:ext cx="114702" cy="144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475C2B8-27E9-457D-B088-E5A2BCC9726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3286605"/>
            <a:ext cx="114702" cy="144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EE70F37-8608-4E41-814D-64A14E18D3D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4093169"/>
            <a:ext cx="114702" cy="1440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EDCBB21-B711-4474-98D8-ADDFF8DEB63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5207192"/>
            <a:ext cx="114702" cy="1440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77C7396-E241-4FC6-93CA-FC4BAD488C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5477043"/>
            <a:ext cx="114702" cy="1440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2ABDA67-51B8-4398-9C0A-E0997E49A57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4" y="6021217"/>
            <a:ext cx="114702" cy="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4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15DB79-CF72-4652-8D8E-937B41EC56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92000" cy="6861670"/>
          </a:xfrm>
          <a:prstGeom prst="rect">
            <a:avLst/>
          </a:prstGeom>
        </p:spPr>
      </p:pic>
      <p:graphicFrame>
        <p:nvGraphicFramePr>
          <p:cNvPr id="8" name="Діаграма 7">
            <a:extLst>
              <a:ext uri="{FF2B5EF4-FFF2-40B4-BE49-F238E27FC236}">
                <a16:creationId xmlns:a16="http://schemas.microsoft.com/office/drawing/2014/main" id="{39914B87-36C0-44B8-9596-ED3ED9553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749791"/>
              </p:ext>
            </p:extLst>
          </p:nvPr>
        </p:nvGraphicFramePr>
        <p:xfrm>
          <a:off x="418377" y="595822"/>
          <a:ext cx="5168300" cy="2369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9C1A29D-9127-495B-B541-67587E6C0EA2}"/>
              </a:ext>
            </a:extLst>
          </p:cNvPr>
          <p:cNvSpPr txBox="1"/>
          <p:nvPr/>
        </p:nvSpPr>
        <p:spPr>
          <a:xfrm>
            <a:off x="458180" y="206822"/>
            <a:ext cx="5186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Бюджет розвитку в освітній</a:t>
            </a:r>
            <a:r>
              <a:rPr lang="uk-UA" sz="2000" b="1" baseline="0" dirty="0">
                <a:solidFill>
                  <a:srgbClr val="002060"/>
                </a:solidFill>
              </a:rPr>
              <a:t> галузі </a:t>
            </a:r>
            <a:r>
              <a:rPr lang="uk-UA" sz="2000" b="1" dirty="0" smtClean="0">
                <a:solidFill>
                  <a:srgbClr val="002060"/>
                </a:solidFill>
              </a:rPr>
              <a:t>2016-2021 </a:t>
            </a:r>
            <a:r>
              <a:rPr lang="uk-UA" sz="2000" b="1" dirty="0">
                <a:solidFill>
                  <a:srgbClr val="002060"/>
                </a:solidFill>
              </a:rPr>
              <a:t>років, млн грн</a:t>
            </a:r>
            <a:endParaRPr lang="uk-UA" sz="2000" b="1" baseline="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58C971-BF27-4041-9A16-098B20CFEC00}"/>
              </a:ext>
            </a:extLst>
          </p:cNvPr>
          <p:cNvSpPr txBox="1"/>
          <p:nvPr/>
        </p:nvSpPr>
        <p:spPr>
          <a:xfrm>
            <a:off x="5503572" y="2402825"/>
            <a:ext cx="47900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002060"/>
                </a:solidFill>
              </a:rPr>
              <a:t>Боротьба з С</a:t>
            </a:r>
            <a:r>
              <a:rPr lang="en-US" sz="2800" b="1" dirty="0">
                <a:solidFill>
                  <a:srgbClr val="002060"/>
                </a:solidFill>
              </a:rPr>
              <a:t>OVID</a:t>
            </a:r>
            <a:r>
              <a:rPr lang="uk-UA" sz="2800" b="1" dirty="0">
                <a:solidFill>
                  <a:srgbClr val="002060"/>
                </a:solidFill>
              </a:rPr>
              <a:t>-19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25 </a:t>
            </a:r>
            <a:r>
              <a:rPr lang="uk-UA" sz="2800" b="1" dirty="0">
                <a:solidFill>
                  <a:srgbClr val="002060"/>
                </a:solidFill>
              </a:rPr>
              <a:t>млн грн</a:t>
            </a:r>
            <a:endParaRPr lang="uk-UA" sz="1200" dirty="0">
              <a:solidFill>
                <a:srgbClr val="002060"/>
              </a:solidFill>
            </a:endParaRPr>
          </a:p>
        </p:txBody>
      </p:sp>
      <p:cxnSp>
        <p:nvCxnSpPr>
          <p:cNvPr id="3" name="Пряма сполучна лінія 2">
            <a:extLst>
              <a:ext uri="{FF2B5EF4-FFF2-40B4-BE49-F238E27FC236}">
                <a16:creationId xmlns:a16="http://schemas.microsoft.com/office/drawing/2014/main" id="{D8F46D6C-3856-48B7-877F-08824EBC552E}"/>
              </a:ext>
            </a:extLst>
          </p:cNvPr>
          <p:cNvCxnSpPr>
            <a:cxnSpLocks/>
          </p:cNvCxnSpPr>
          <p:nvPr/>
        </p:nvCxnSpPr>
        <p:spPr>
          <a:xfrm>
            <a:off x="5641820" y="796161"/>
            <a:ext cx="0" cy="289357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EA7F7501-6197-4E16-91CD-B1FF41888188}"/>
              </a:ext>
            </a:extLst>
          </p:cNvPr>
          <p:cNvCxnSpPr>
            <a:cxnSpLocks/>
          </p:cNvCxnSpPr>
          <p:nvPr/>
        </p:nvCxnSpPr>
        <p:spPr>
          <a:xfrm flipH="1">
            <a:off x="6144864" y="3415094"/>
            <a:ext cx="3507475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24" name="Діаграма 23">
            <a:extLst>
              <a:ext uri="{FF2B5EF4-FFF2-40B4-BE49-F238E27FC236}">
                <a16:creationId xmlns:a16="http://schemas.microsoft.com/office/drawing/2014/main" id="{C0F8FEAB-CEA3-478E-BD1A-4A92FC422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6927537"/>
              </p:ext>
            </p:extLst>
          </p:nvPr>
        </p:nvGraphicFramePr>
        <p:xfrm>
          <a:off x="-55626" y="3315081"/>
          <a:ext cx="6183073" cy="3171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Діаграма 19">
            <a:extLst>
              <a:ext uri="{FF2B5EF4-FFF2-40B4-BE49-F238E27FC236}">
                <a16:creationId xmlns:a16="http://schemas.microsoft.com/office/drawing/2014/main" id="{D4B3EC2C-9FD7-49F5-91FE-3D1DE720A0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349781"/>
              </p:ext>
            </p:extLst>
          </p:nvPr>
        </p:nvGraphicFramePr>
        <p:xfrm>
          <a:off x="5334652" y="3689739"/>
          <a:ext cx="5501564" cy="2746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6883091" y="199308"/>
            <a:ext cx="1944000" cy="1944000"/>
            <a:chOff x="3810000" y="1143000"/>
            <a:chExt cx="4572000" cy="4572000"/>
          </a:xfrm>
        </p:grpSpPr>
        <p:sp>
          <p:nvSpPr>
            <p:cNvPr id="12" name="Овал 11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6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олилиния 18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0068361" y="2831103"/>
            <a:ext cx="2016000" cy="2016000"/>
            <a:chOff x="3810000" y="1143000"/>
            <a:chExt cx="4572000" cy="4572000"/>
          </a:xfrm>
        </p:grpSpPr>
        <p:sp>
          <p:nvSpPr>
            <p:cNvPr id="25" name="Овал 24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7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9515824" y="314544"/>
            <a:ext cx="2124000" cy="2124000"/>
            <a:chOff x="1219200" y="-1447801"/>
            <a:chExt cx="9753600" cy="9753600"/>
          </a:xfrm>
        </p:grpSpPr>
        <p:sp>
          <p:nvSpPr>
            <p:cNvPr id="34" name="Овал 33"/>
            <p:cNvSpPr/>
            <p:nvPr/>
          </p:nvSpPr>
          <p:spPr>
            <a:xfrm>
              <a:off x="1219200" y="-1447801"/>
              <a:ext cx="9753600" cy="9753600"/>
            </a:xfrm>
            <a:prstGeom prst="ellipse">
              <a:avLst/>
            </a:prstGeom>
            <a:blipFill>
              <a:blip r:embed="rId8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Полилиния 34"/>
            <p:cNvSpPr/>
            <p:nvPr/>
          </p:nvSpPr>
          <p:spPr>
            <a:xfrm>
              <a:off x="2974848" y="3731361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51743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6194976-16FF-43C1-8B4A-D986B4CE41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pic>
        <p:nvPicPr>
          <p:cNvPr id="130" name="Рисунок 129">
            <a:extLst>
              <a:ext uri="{FF2B5EF4-FFF2-40B4-BE49-F238E27FC236}">
                <a16:creationId xmlns:a16="http://schemas.microsoft.com/office/drawing/2014/main" id="{D9E0DE6A-F6A5-4D0F-A59A-E2DED7D9624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80" y="3316591"/>
            <a:ext cx="373654" cy="324000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51DA3E98-FADF-4774-A40A-4FC72AEFED1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52" y="2038115"/>
            <a:ext cx="373654" cy="32400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6ED30B4F-C078-4F13-A096-7D6039E4C2F6}"/>
              </a:ext>
            </a:extLst>
          </p:cNvPr>
          <p:cNvSpPr txBox="1"/>
          <p:nvPr/>
        </p:nvSpPr>
        <p:spPr>
          <a:xfrm>
            <a:off x="717187" y="3066670"/>
            <a:ext cx="5254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ЗДО </a:t>
            </a:r>
            <a:r>
              <a:rPr lang="uk-UA" sz="2700" dirty="0" smtClean="0">
                <a:solidFill>
                  <a:srgbClr val="002060"/>
                </a:solidFill>
              </a:rPr>
              <a:t>№8 </a:t>
            </a:r>
            <a:r>
              <a:rPr lang="uk-UA" sz="2700" b="1" dirty="0" smtClean="0">
                <a:solidFill>
                  <a:srgbClr val="002060"/>
                </a:solidFill>
              </a:rPr>
              <a:t>(18 груп, 210 дітей)</a:t>
            </a:r>
          </a:p>
          <a:p>
            <a:r>
              <a:rPr lang="uk-UA" sz="2700" dirty="0" smtClean="0">
                <a:solidFill>
                  <a:srgbClr val="002060"/>
                </a:solidFill>
              </a:rPr>
              <a:t>вул. </a:t>
            </a:r>
            <a:r>
              <a:rPr lang="uk-UA" sz="2700" dirty="0" err="1" smtClean="0">
                <a:solidFill>
                  <a:srgbClr val="002060"/>
                </a:solidFill>
              </a:rPr>
              <a:t>Малоголосківська</a:t>
            </a:r>
            <a:r>
              <a:rPr lang="uk-UA" sz="2700" dirty="0" smtClean="0">
                <a:solidFill>
                  <a:srgbClr val="002060"/>
                </a:solidFill>
              </a:rPr>
              <a:t>, 34 </a:t>
            </a:r>
            <a:endParaRPr lang="uk-UA" sz="2700" dirty="0">
              <a:solidFill>
                <a:srgbClr val="002060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5E7E3-909A-4C21-A24E-106198EF6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079" y="15968"/>
            <a:ext cx="7714525" cy="992441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Відкриття закладів дошкільної освіти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A9849C-8F9C-495C-84D3-2D438B3E4A0A}"/>
              </a:ext>
            </a:extLst>
          </p:cNvPr>
          <p:cNvSpPr txBox="1"/>
          <p:nvPr/>
        </p:nvSpPr>
        <p:spPr>
          <a:xfrm>
            <a:off x="755524" y="1097071"/>
            <a:ext cx="5751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У </a:t>
            </a:r>
            <a:r>
              <a:rPr lang="uk-UA" sz="2800" b="1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2021 </a:t>
            </a:r>
            <a:r>
              <a:rPr lang="uk-UA" sz="28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році </a:t>
            </a:r>
            <a:r>
              <a:rPr lang="uk-UA" sz="2800" b="1" dirty="0" smtClean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відкрито:</a:t>
            </a:r>
            <a:endParaRPr lang="uk-UA" sz="2800" b="1" dirty="0">
              <a:solidFill>
                <a:srgbClr val="002060"/>
              </a:solidFill>
            </a:endParaRPr>
          </a:p>
        </p:txBody>
      </p:sp>
      <p:sp>
        <p:nvSpPr>
          <p:cNvPr id="112" name="Полілінія: фігура 111">
            <a:extLst>
              <a:ext uri="{FF2B5EF4-FFF2-40B4-BE49-F238E27FC236}">
                <a16:creationId xmlns:a16="http://schemas.microsoft.com/office/drawing/2014/main" id="{D168AAED-3010-4F93-98A9-2E63AA1B4BB1}"/>
              </a:ext>
            </a:extLst>
          </p:cNvPr>
          <p:cNvSpPr/>
          <p:nvPr/>
        </p:nvSpPr>
        <p:spPr>
          <a:xfrm>
            <a:off x="8586806" y="3336263"/>
            <a:ext cx="1267200" cy="653400"/>
          </a:xfrm>
          <a:custGeom>
            <a:avLst/>
            <a:gdLst>
              <a:gd name="connsiteX0" fmla="*/ 0 w 3901440"/>
              <a:gd name="connsiteY0" fmla="*/ 0 h 2011680"/>
              <a:gd name="connsiteX1" fmla="*/ 3901440 w 3901440"/>
              <a:gd name="connsiteY1" fmla="*/ 0 h 2011680"/>
              <a:gd name="connsiteX2" fmla="*/ 3901440 w 3901440"/>
              <a:gd name="connsiteY2" fmla="*/ 2011680 h 2011680"/>
              <a:gd name="connsiteX3" fmla="*/ 0 w 3901440"/>
              <a:gd name="connsiteY3" fmla="*/ 2011680 h 2011680"/>
              <a:gd name="connsiteX4" fmla="*/ 0 w 3901440"/>
              <a:gd name="connsiteY4" fmla="*/ 0 h 2011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1440" h="2011680">
                <a:moveTo>
                  <a:pt x="0" y="0"/>
                </a:moveTo>
                <a:lnTo>
                  <a:pt x="3901440" y="0"/>
                </a:lnTo>
                <a:lnTo>
                  <a:pt x="3901440" y="2011680"/>
                </a:lnTo>
                <a:lnTo>
                  <a:pt x="0" y="201168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b" anchorCtr="0">
            <a:noAutofit/>
          </a:bodyPr>
          <a:lstStyle/>
          <a:p>
            <a:pPr marL="0" lvl="0" indent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uk-UA" sz="6500" kern="120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312F96D-A52E-4180-BE62-F24A48339CA5}"/>
              </a:ext>
            </a:extLst>
          </p:cNvPr>
          <p:cNvSpPr txBox="1"/>
          <p:nvPr/>
        </p:nvSpPr>
        <p:spPr>
          <a:xfrm>
            <a:off x="739400" y="1868127"/>
            <a:ext cx="4814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ЗДО №</a:t>
            </a:r>
            <a:r>
              <a:rPr lang="uk-UA" sz="2700" dirty="0" smtClean="0">
                <a:solidFill>
                  <a:srgbClr val="002060"/>
                </a:solidFill>
              </a:rPr>
              <a:t>102 </a:t>
            </a:r>
            <a:r>
              <a:rPr lang="uk-UA" sz="2700" b="1" dirty="0" smtClean="0">
                <a:solidFill>
                  <a:srgbClr val="002060"/>
                </a:solidFill>
              </a:rPr>
              <a:t>(7 груп, 175 дітей)</a:t>
            </a:r>
            <a:endParaRPr lang="uk-UA" sz="2700" dirty="0" smtClean="0">
              <a:solidFill>
                <a:srgbClr val="002060"/>
              </a:solidFill>
            </a:endParaRPr>
          </a:p>
          <a:p>
            <a:r>
              <a:rPr lang="uk-UA" sz="2700" dirty="0" smtClean="0">
                <a:solidFill>
                  <a:srgbClr val="002060"/>
                </a:solidFill>
              </a:rPr>
              <a:t>вул. Медової Печери, 13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778265" y="4233703"/>
            <a:ext cx="2052000" cy="2052000"/>
            <a:chOff x="3810000" y="1143000"/>
            <a:chExt cx="4572000" cy="4572000"/>
          </a:xfrm>
        </p:grpSpPr>
        <p:sp>
          <p:nvSpPr>
            <p:cNvPr id="6" name="Овал 5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Полилиния 6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407101" y="868115"/>
            <a:ext cx="2340000" cy="2340000"/>
            <a:chOff x="3810000" y="1143000"/>
            <a:chExt cx="4572000" cy="4572000"/>
          </a:xfrm>
        </p:grpSpPr>
        <p:sp>
          <p:nvSpPr>
            <p:cNvPr id="12" name="Овал 11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6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олилиния 12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310470" y="995346"/>
            <a:ext cx="2268000" cy="2268000"/>
            <a:chOff x="3810000" y="1143000"/>
            <a:chExt cx="4572000" cy="4572000"/>
          </a:xfrm>
        </p:grpSpPr>
        <p:sp>
          <p:nvSpPr>
            <p:cNvPr id="17" name="Овал 16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7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382573" y="2948094"/>
            <a:ext cx="2268000" cy="2268000"/>
            <a:chOff x="3238500" y="571500"/>
            <a:chExt cx="5715000" cy="5715000"/>
          </a:xfrm>
        </p:grpSpPr>
        <p:sp>
          <p:nvSpPr>
            <p:cNvPr id="22" name="Овал 21"/>
            <p:cNvSpPr/>
            <p:nvPr/>
          </p:nvSpPr>
          <p:spPr>
            <a:xfrm>
              <a:off x="3238500" y="571500"/>
              <a:ext cx="5715000" cy="5715000"/>
            </a:xfrm>
            <a:prstGeom prst="ellipse">
              <a:avLst/>
            </a:prstGeom>
            <a:blipFill>
              <a:blip r:embed="rId8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олилиния 22"/>
            <p:cNvSpPr/>
            <p:nvPr/>
          </p:nvSpPr>
          <p:spPr>
            <a:xfrm>
              <a:off x="4267200" y="3606165"/>
              <a:ext cx="3657600" cy="1885950"/>
            </a:xfrm>
            <a:custGeom>
              <a:avLst/>
              <a:gdLst>
                <a:gd name="connsiteX0" fmla="*/ 0 w 3657600"/>
                <a:gd name="connsiteY0" fmla="*/ 0 h 1885950"/>
                <a:gd name="connsiteX1" fmla="*/ 3657600 w 3657600"/>
                <a:gd name="connsiteY1" fmla="*/ 0 h 1885950"/>
                <a:gd name="connsiteX2" fmla="*/ 3657600 w 3657600"/>
                <a:gd name="connsiteY2" fmla="*/ 1885950 h 1885950"/>
                <a:gd name="connsiteX3" fmla="*/ 0 w 3657600"/>
                <a:gd name="connsiteY3" fmla="*/ 1885950 h 1885950"/>
                <a:gd name="connsiteX4" fmla="*/ 0 w 3657600"/>
                <a:gd name="connsiteY4" fmla="*/ 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1885950">
                  <a:moveTo>
                    <a:pt x="0" y="0"/>
                  </a:moveTo>
                  <a:lnTo>
                    <a:pt x="3657600" y="0"/>
                  </a:lnTo>
                  <a:lnTo>
                    <a:pt x="3657600" y="1885950"/>
                  </a:lnTo>
                  <a:lnTo>
                    <a:pt x="0" y="188595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4625147" y="3926673"/>
            <a:ext cx="2340000" cy="2340000"/>
            <a:chOff x="3238500" y="571500"/>
            <a:chExt cx="5715000" cy="5715000"/>
          </a:xfrm>
        </p:grpSpPr>
        <p:sp>
          <p:nvSpPr>
            <p:cNvPr id="32" name="Овал 31"/>
            <p:cNvSpPr/>
            <p:nvPr/>
          </p:nvSpPr>
          <p:spPr>
            <a:xfrm>
              <a:off x="3238500" y="571500"/>
              <a:ext cx="5715000" cy="5715000"/>
            </a:xfrm>
            <a:prstGeom prst="ellipse">
              <a:avLst/>
            </a:prstGeom>
            <a:blipFill>
              <a:blip r:embed="rId9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Полилиния 32"/>
            <p:cNvSpPr/>
            <p:nvPr/>
          </p:nvSpPr>
          <p:spPr>
            <a:xfrm>
              <a:off x="4267200" y="3606165"/>
              <a:ext cx="3657600" cy="1885950"/>
            </a:xfrm>
            <a:custGeom>
              <a:avLst/>
              <a:gdLst>
                <a:gd name="connsiteX0" fmla="*/ 0 w 3657600"/>
                <a:gd name="connsiteY0" fmla="*/ 0 h 1885950"/>
                <a:gd name="connsiteX1" fmla="*/ 3657600 w 3657600"/>
                <a:gd name="connsiteY1" fmla="*/ 0 h 1885950"/>
                <a:gd name="connsiteX2" fmla="*/ 3657600 w 3657600"/>
                <a:gd name="connsiteY2" fmla="*/ 1885950 h 1885950"/>
                <a:gd name="connsiteX3" fmla="*/ 0 w 3657600"/>
                <a:gd name="connsiteY3" fmla="*/ 1885950 h 1885950"/>
                <a:gd name="connsiteX4" fmla="*/ 0 w 3657600"/>
                <a:gd name="connsiteY4" fmla="*/ 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1885950">
                  <a:moveTo>
                    <a:pt x="0" y="0"/>
                  </a:moveTo>
                  <a:lnTo>
                    <a:pt x="3657600" y="0"/>
                  </a:lnTo>
                  <a:lnTo>
                    <a:pt x="3657600" y="1885950"/>
                  </a:lnTo>
                  <a:lnTo>
                    <a:pt x="0" y="188595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0098791" y="3550681"/>
            <a:ext cx="1800000" cy="1800000"/>
            <a:chOff x="3238500" y="571500"/>
            <a:chExt cx="5715000" cy="5715000"/>
          </a:xfrm>
        </p:grpSpPr>
        <p:sp>
          <p:nvSpPr>
            <p:cNvPr id="37" name="Овал 36"/>
            <p:cNvSpPr/>
            <p:nvPr/>
          </p:nvSpPr>
          <p:spPr>
            <a:xfrm>
              <a:off x="3238500" y="571500"/>
              <a:ext cx="5715000" cy="5715000"/>
            </a:xfrm>
            <a:prstGeom prst="ellipse">
              <a:avLst/>
            </a:prstGeom>
            <a:blipFill>
              <a:blip r:embed="rId10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олилиния 37"/>
            <p:cNvSpPr/>
            <p:nvPr/>
          </p:nvSpPr>
          <p:spPr>
            <a:xfrm>
              <a:off x="4267200" y="3606165"/>
              <a:ext cx="3657600" cy="1885950"/>
            </a:xfrm>
            <a:custGeom>
              <a:avLst/>
              <a:gdLst>
                <a:gd name="connsiteX0" fmla="*/ 0 w 3657600"/>
                <a:gd name="connsiteY0" fmla="*/ 0 h 1885950"/>
                <a:gd name="connsiteX1" fmla="*/ 3657600 w 3657600"/>
                <a:gd name="connsiteY1" fmla="*/ 0 h 1885950"/>
                <a:gd name="connsiteX2" fmla="*/ 3657600 w 3657600"/>
                <a:gd name="connsiteY2" fmla="*/ 1885950 h 1885950"/>
                <a:gd name="connsiteX3" fmla="*/ 0 w 3657600"/>
                <a:gd name="connsiteY3" fmla="*/ 1885950 h 1885950"/>
                <a:gd name="connsiteX4" fmla="*/ 0 w 3657600"/>
                <a:gd name="connsiteY4" fmla="*/ 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1885950">
                  <a:moveTo>
                    <a:pt x="0" y="0"/>
                  </a:moveTo>
                  <a:lnTo>
                    <a:pt x="3657600" y="0"/>
                  </a:lnTo>
                  <a:lnTo>
                    <a:pt x="3657600" y="1885950"/>
                  </a:lnTo>
                  <a:lnTo>
                    <a:pt x="0" y="188595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6055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B59EB85-F523-48A9-85A3-A33298663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34" name="Шестикутник 33">
            <a:extLst>
              <a:ext uri="{FF2B5EF4-FFF2-40B4-BE49-F238E27FC236}">
                <a16:creationId xmlns:a16="http://schemas.microsoft.com/office/drawing/2014/main" id="{BEDE1160-392D-4A97-96EE-24937E953D63}"/>
              </a:ext>
            </a:extLst>
          </p:cNvPr>
          <p:cNvSpPr/>
          <p:nvPr/>
        </p:nvSpPr>
        <p:spPr>
          <a:xfrm>
            <a:off x="4355874" y="4665422"/>
            <a:ext cx="20772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3"/>
            <a:srcRect/>
            <a:stretch>
              <a:fillRect l="-15000" r="-15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400EDDEB-0306-4567-98F7-4CC4E39CF5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90" y="674253"/>
            <a:ext cx="2075851" cy="1800000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1D718214-908D-4FBB-912B-61333844B5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19" y="708685"/>
            <a:ext cx="2075852" cy="18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285" y="1695463"/>
            <a:ext cx="2079068" cy="180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984" y="2709263"/>
            <a:ext cx="2075852" cy="180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867" y="2690032"/>
            <a:ext cx="2075851" cy="18000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E0C71B7-FFF1-4860-9CC2-AFB1EBF15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36" y="2699865"/>
            <a:ext cx="2075852" cy="180000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22D7BDB-9C80-47B0-ABA2-DDA5086450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094" y="1680528"/>
            <a:ext cx="2079068" cy="18000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F04CF91A-5742-4D0A-9C2C-06DE9BDB7F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50" y="710828"/>
            <a:ext cx="2079068" cy="1800000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1951238B-90DB-477C-B98B-E56C6F0245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966" y="1751355"/>
            <a:ext cx="2075852" cy="18000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85DC321-7B5B-4AE0-A533-2CF52A4A8056}"/>
              </a:ext>
            </a:extLst>
          </p:cNvPr>
          <p:cNvSpPr txBox="1"/>
          <p:nvPr/>
        </p:nvSpPr>
        <p:spPr>
          <a:xfrm>
            <a:off x="2308665" y="2232861"/>
            <a:ext cx="2447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Харчоблоки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14,1 млн грн</a:t>
            </a:r>
          </a:p>
        </p:txBody>
      </p:sp>
      <p:sp>
        <p:nvSpPr>
          <p:cNvPr id="53" name="Прямокутник 52">
            <a:extLst>
              <a:ext uri="{FF2B5EF4-FFF2-40B4-BE49-F238E27FC236}">
                <a16:creationId xmlns:a16="http://schemas.microsoft.com/office/drawing/2014/main" id="{2A1D3846-749B-4F32-9097-ECDFCA919171}"/>
              </a:ext>
            </a:extLst>
          </p:cNvPr>
          <p:cNvSpPr/>
          <p:nvPr/>
        </p:nvSpPr>
        <p:spPr>
          <a:xfrm>
            <a:off x="2814917" y="14043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Забезпечення</a:t>
            </a:r>
            <a:r>
              <a:rPr lang="ru-RU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комфортних</a:t>
            </a:r>
            <a:r>
              <a:rPr lang="ru-RU" sz="3600" b="1" dirty="0">
                <a:solidFill>
                  <a:srgbClr val="002060"/>
                </a:solidFill>
                <a:cs typeface="Arial" panose="020B0604020202020204" pitchFamily="34" charset="0"/>
              </a:rPr>
              <a:t> умов</a:t>
            </a:r>
            <a:endParaRPr lang="uk-UA" sz="3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71AEC1A5-DA25-47DD-834F-7BDA2CC593D4}"/>
              </a:ext>
            </a:extLst>
          </p:cNvPr>
          <p:cNvSpPr/>
          <p:nvPr/>
        </p:nvSpPr>
        <p:spPr>
          <a:xfrm>
            <a:off x="711835" y="1039629"/>
            <a:ext cx="18503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Стадіони і майданчики 56,6 млн грн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9A4242F-7E50-4423-93D5-8EA1A2618866}"/>
              </a:ext>
            </a:extLst>
          </p:cNvPr>
          <p:cNvSpPr txBox="1"/>
          <p:nvPr/>
        </p:nvSpPr>
        <p:spPr>
          <a:xfrm>
            <a:off x="4370522" y="3257769"/>
            <a:ext cx="19755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Покрівлі і дахи</a:t>
            </a:r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6,5 млн грн</a:t>
            </a:r>
          </a:p>
        </p:txBody>
      </p:sp>
      <p:sp>
        <p:nvSpPr>
          <p:cNvPr id="56" name="Прямокутник 55">
            <a:extLst>
              <a:ext uri="{FF2B5EF4-FFF2-40B4-BE49-F238E27FC236}">
                <a16:creationId xmlns:a16="http://schemas.microsoft.com/office/drawing/2014/main" id="{A0CE28E5-89F1-423B-8611-471E94FFBBE7}"/>
              </a:ext>
            </a:extLst>
          </p:cNvPr>
          <p:cNvSpPr/>
          <p:nvPr/>
        </p:nvSpPr>
        <p:spPr>
          <a:xfrm>
            <a:off x="6238045" y="2186321"/>
            <a:ext cx="1989495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Опалення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27,2 млн грн</a:t>
            </a:r>
          </a:p>
          <a:p>
            <a:pPr algn="ctr"/>
            <a:endParaRPr lang="uk-UA" sz="19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7" name="Прямокутник 56">
            <a:extLst>
              <a:ext uri="{FF2B5EF4-FFF2-40B4-BE49-F238E27FC236}">
                <a16:creationId xmlns:a16="http://schemas.microsoft.com/office/drawing/2014/main" id="{4A048710-9CC1-407B-AA88-D22B6A6FB36F}"/>
              </a:ext>
            </a:extLst>
          </p:cNvPr>
          <p:cNvSpPr/>
          <p:nvPr/>
        </p:nvSpPr>
        <p:spPr>
          <a:xfrm>
            <a:off x="8045067" y="3220454"/>
            <a:ext cx="20859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Вікна</a:t>
            </a:r>
            <a:endParaRPr lang="en-US" sz="20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3,8 млн грн</a:t>
            </a:r>
          </a:p>
        </p:txBody>
      </p:sp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666B3E83-F953-49DE-9A6D-D4ECDC5DF178}"/>
              </a:ext>
            </a:extLst>
          </p:cNvPr>
          <p:cNvSpPr/>
          <p:nvPr/>
        </p:nvSpPr>
        <p:spPr>
          <a:xfrm>
            <a:off x="656405" y="3109320"/>
            <a:ext cx="1989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Спортивні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зали</a:t>
            </a:r>
            <a:endParaRPr 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30,4 млн грн</a:t>
            </a:r>
          </a:p>
        </p:txBody>
      </p:sp>
      <p:sp>
        <p:nvSpPr>
          <p:cNvPr id="61" name="Прямокутник 60">
            <a:extLst>
              <a:ext uri="{FF2B5EF4-FFF2-40B4-BE49-F238E27FC236}">
                <a16:creationId xmlns:a16="http://schemas.microsoft.com/office/drawing/2014/main" id="{EAD07D2F-845E-4655-8814-0A16AB32FCD0}"/>
              </a:ext>
            </a:extLst>
          </p:cNvPr>
          <p:cNvSpPr/>
          <p:nvPr/>
        </p:nvSpPr>
        <p:spPr>
          <a:xfrm>
            <a:off x="7960156" y="1086658"/>
            <a:ext cx="22625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Відновлення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ЗДО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31 млн грн</a:t>
            </a:r>
          </a:p>
        </p:txBody>
      </p:sp>
      <p:sp>
        <p:nvSpPr>
          <p:cNvPr id="98" name="Прямокутник 97">
            <a:extLst>
              <a:ext uri="{FF2B5EF4-FFF2-40B4-BE49-F238E27FC236}">
                <a16:creationId xmlns:a16="http://schemas.microsoft.com/office/drawing/2014/main" id="{E071AB44-3C11-4239-9C50-C3B5D85E28FD}"/>
              </a:ext>
            </a:extLst>
          </p:cNvPr>
          <p:cNvSpPr/>
          <p:nvPr/>
        </p:nvSpPr>
        <p:spPr>
          <a:xfrm>
            <a:off x="4038176" y="1218933"/>
            <a:ext cx="26243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Басейни</a:t>
            </a:r>
            <a:endParaRPr 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27,1 млн грн</a:t>
            </a:r>
          </a:p>
        </p:txBody>
      </p:sp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15AE4968-B513-404D-B456-22AD1C213DFD}"/>
              </a:ext>
            </a:extLst>
          </p:cNvPr>
          <p:cNvSpPr/>
          <p:nvPr/>
        </p:nvSpPr>
        <p:spPr>
          <a:xfrm>
            <a:off x="9942144" y="2055292"/>
            <a:ext cx="19894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Інші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роботи</a:t>
            </a:r>
            <a:endParaRPr 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2000" b="1" dirty="0">
                <a:solidFill>
                  <a:schemeClr val="bg1"/>
                </a:solidFill>
                <a:cs typeface="Arial" panose="020B0604020202020204" pitchFamily="34" charset="0"/>
              </a:rPr>
              <a:t>82,4 млн грн</a:t>
            </a:r>
          </a:p>
        </p:txBody>
      </p:sp>
      <p:sp>
        <p:nvSpPr>
          <p:cNvPr id="17" name="Шестиугольник 16"/>
          <p:cNvSpPr/>
          <p:nvPr/>
        </p:nvSpPr>
        <p:spPr>
          <a:xfrm>
            <a:off x="596323" y="4680933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9"/>
            <a:srcRect/>
            <a:stretch>
              <a:fillRect l="-15000" r="-15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Шестиугольник 23" descr="https://lh3.googleusercontent.com/Bgl54fExl0n9d5pT-9t1D4aPotPcLwwtUXC00rYfdrJ3JpJKwDOMwagN--okINnSFZk70ZzbhdaWiGQ__tzpZeCH5gl5DmRHm23T8mh8ZZhBoXZsUh0xyl0E_q07WNMM"/>
          <p:cNvSpPr/>
          <p:nvPr/>
        </p:nvSpPr>
        <p:spPr>
          <a:xfrm>
            <a:off x="2468388" y="3706140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000" r="-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Шестиугольник 34"/>
          <p:cNvSpPr/>
          <p:nvPr/>
        </p:nvSpPr>
        <p:spPr>
          <a:xfrm>
            <a:off x="9898966" y="3689142"/>
            <a:ext cx="2160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1"/>
            <a:srcRect/>
            <a:stretch>
              <a:fillRect l="-23000" r="-23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49" name="Шестиугольник 2048"/>
          <p:cNvSpPr/>
          <p:nvPr/>
        </p:nvSpPr>
        <p:spPr>
          <a:xfrm>
            <a:off x="8053018" y="4684026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2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58" name="Шестиугольник 2057"/>
          <p:cNvSpPr/>
          <p:nvPr/>
        </p:nvSpPr>
        <p:spPr>
          <a:xfrm>
            <a:off x="6191022" y="3704147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3"/>
            <a:srcRect/>
            <a:stretch>
              <a:fillRect t="-8000" b="-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4590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B59EB85-F523-48A9-85A3-A33298663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1182" cy="6858000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1D718214-908D-4FBB-912B-61333844B5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19" y="708685"/>
            <a:ext cx="2075852" cy="180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285" y="1695463"/>
            <a:ext cx="2079068" cy="180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606" y="2710618"/>
            <a:ext cx="2075852" cy="180000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22D7BDB-9C80-47B0-ABA2-DDA5086450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094" y="1680528"/>
            <a:ext cx="2079068" cy="18000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F04CF91A-5742-4D0A-9C2C-06DE9BDB7F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50" y="710828"/>
            <a:ext cx="2079068" cy="18000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85DC321-7B5B-4AE0-A533-2CF52A4A8056}"/>
              </a:ext>
            </a:extLst>
          </p:cNvPr>
          <p:cNvSpPr txBox="1"/>
          <p:nvPr/>
        </p:nvSpPr>
        <p:spPr>
          <a:xfrm>
            <a:off x="2290888" y="2177130"/>
            <a:ext cx="2447813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900" b="1" dirty="0">
                <a:solidFill>
                  <a:schemeClr val="bg1"/>
                </a:solidFill>
              </a:rPr>
              <a:t>Нова українська школа</a:t>
            </a:r>
          </a:p>
          <a:p>
            <a:pPr algn="ctr"/>
            <a:r>
              <a:rPr lang="uk-UA" sz="1900" b="1" dirty="0" smtClean="0">
                <a:solidFill>
                  <a:schemeClr val="bg1"/>
                </a:solidFill>
              </a:rPr>
              <a:t>10,2 </a:t>
            </a:r>
            <a:r>
              <a:rPr lang="uk-UA" sz="1900" b="1" dirty="0">
                <a:solidFill>
                  <a:schemeClr val="bg1"/>
                </a:solidFill>
              </a:rPr>
              <a:t>млн грн</a:t>
            </a:r>
          </a:p>
        </p:txBody>
      </p:sp>
      <p:sp>
        <p:nvSpPr>
          <p:cNvPr id="53" name="Прямокутник 52">
            <a:extLst>
              <a:ext uri="{FF2B5EF4-FFF2-40B4-BE49-F238E27FC236}">
                <a16:creationId xmlns:a16="http://schemas.microsoft.com/office/drawing/2014/main" id="{2A1D3846-749B-4F32-9097-ECDFCA919171}"/>
              </a:ext>
            </a:extLst>
          </p:cNvPr>
          <p:cNvSpPr/>
          <p:nvPr/>
        </p:nvSpPr>
        <p:spPr>
          <a:xfrm>
            <a:off x="2865980" y="38933"/>
            <a:ext cx="70791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cs typeface="Arial" panose="020B0604020202020204" pitchFamily="34" charset="0"/>
              </a:rPr>
              <a:t> Інвестиції в якість надання послуг</a:t>
            </a:r>
            <a:endParaRPr lang="uk-UA" sz="36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9A4242F-7E50-4423-93D5-8EA1A2618866}"/>
              </a:ext>
            </a:extLst>
          </p:cNvPr>
          <p:cNvSpPr txBox="1"/>
          <p:nvPr/>
        </p:nvSpPr>
        <p:spPr>
          <a:xfrm>
            <a:off x="4418081" y="2953607"/>
            <a:ext cx="197558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900" b="1" dirty="0">
                <a:solidFill>
                  <a:schemeClr val="bg1"/>
                </a:solidFill>
              </a:rPr>
              <a:t>Обладнання </a:t>
            </a:r>
          </a:p>
          <a:p>
            <a:pPr algn="ctr"/>
            <a:r>
              <a:rPr lang="uk-UA" sz="1900" b="1" dirty="0">
                <a:solidFill>
                  <a:schemeClr val="bg1"/>
                </a:solidFill>
              </a:rPr>
              <a:t>для </a:t>
            </a:r>
            <a:r>
              <a:rPr lang="uk-UA" sz="1900" b="1" dirty="0" smtClean="0">
                <a:solidFill>
                  <a:schemeClr val="bg1"/>
                </a:solidFill>
              </a:rPr>
              <a:t>освітнього </a:t>
            </a:r>
            <a:r>
              <a:rPr lang="uk-UA" sz="1900" b="1" dirty="0">
                <a:solidFill>
                  <a:schemeClr val="bg1"/>
                </a:solidFill>
              </a:rPr>
              <a:t>процесу</a:t>
            </a:r>
          </a:p>
          <a:p>
            <a:pPr algn="ctr"/>
            <a:r>
              <a:rPr lang="uk-UA" sz="1900" b="1" dirty="0">
                <a:solidFill>
                  <a:schemeClr val="bg1"/>
                </a:solidFill>
              </a:rPr>
              <a:t>7,6 млн грн</a:t>
            </a:r>
          </a:p>
        </p:txBody>
      </p:sp>
      <p:sp>
        <p:nvSpPr>
          <p:cNvPr id="56" name="Прямокутник 55">
            <a:extLst>
              <a:ext uri="{FF2B5EF4-FFF2-40B4-BE49-F238E27FC236}">
                <a16:creationId xmlns:a16="http://schemas.microsoft.com/office/drawing/2014/main" id="{A0CE28E5-89F1-423B-8611-471E94FFBBE7}"/>
              </a:ext>
            </a:extLst>
          </p:cNvPr>
          <p:cNvSpPr/>
          <p:nvPr/>
        </p:nvSpPr>
        <p:spPr>
          <a:xfrm>
            <a:off x="6209780" y="2052728"/>
            <a:ext cx="1989495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Обладнання </a:t>
            </a:r>
          </a:p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для харчоблоків</a:t>
            </a:r>
          </a:p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2,1 млн грн</a:t>
            </a:r>
          </a:p>
        </p:txBody>
      </p:sp>
      <p:sp>
        <p:nvSpPr>
          <p:cNvPr id="59" name="Прямокутник 58">
            <a:extLst>
              <a:ext uri="{FF2B5EF4-FFF2-40B4-BE49-F238E27FC236}">
                <a16:creationId xmlns:a16="http://schemas.microsoft.com/office/drawing/2014/main" id="{666B3E83-F953-49DE-9A6D-D4ECDC5DF178}"/>
              </a:ext>
            </a:extLst>
          </p:cNvPr>
          <p:cNvSpPr/>
          <p:nvPr/>
        </p:nvSpPr>
        <p:spPr>
          <a:xfrm>
            <a:off x="4340388" y="927973"/>
            <a:ext cx="198949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Автобус</a:t>
            </a:r>
          </a:p>
          <a:p>
            <a:pPr algn="ctr"/>
            <a:r>
              <a:rPr lang="uk-UA" sz="19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для </a:t>
            </a:r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учнів </a:t>
            </a:r>
            <a:r>
              <a:rPr lang="uk-UA" sz="19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Львівської </a:t>
            </a:r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МТГ</a:t>
            </a:r>
          </a:p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0,6 </a:t>
            </a:r>
            <a:r>
              <a:rPr lang="uk-UA" sz="19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млн грн</a:t>
            </a:r>
            <a:endParaRPr lang="uk-UA" sz="19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1" name="Прямокутник 60">
            <a:extLst>
              <a:ext uri="{FF2B5EF4-FFF2-40B4-BE49-F238E27FC236}">
                <a16:creationId xmlns:a16="http://schemas.microsoft.com/office/drawing/2014/main" id="{EAD07D2F-845E-4655-8814-0A16AB32FCD0}"/>
              </a:ext>
            </a:extLst>
          </p:cNvPr>
          <p:cNvSpPr/>
          <p:nvPr/>
        </p:nvSpPr>
        <p:spPr>
          <a:xfrm>
            <a:off x="7927809" y="1070450"/>
            <a:ext cx="226256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STE</a:t>
            </a:r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А</a:t>
            </a:r>
            <a:r>
              <a:rPr lang="en-US" sz="19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M-</a:t>
            </a:r>
            <a:endParaRPr lang="uk-UA" sz="19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лабораторії</a:t>
            </a:r>
            <a:endParaRPr lang="en-US" sz="19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uk-UA" sz="1900" b="1" dirty="0">
                <a:solidFill>
                  <a:schemeClr val="bg1"/>
                </a:solidFill>
                <a:cs typeface="Arial" panose="020B0604020202020204" pitchFamily="34" charset="0"/>
              </a:rPr>
              <a:t>1,4 млн грн</a:t>
            </a:r>
          </a:p>
        </p:txBody>
      </p:sp>
      <p:sp>
        <p:nvSpPr>
          <p:cNvPr id="8" name="Шестиугольник 7"/>
          <p:cNvSpPr/>
          <p:nvPr/>
        </p:nvSpPr>
        <p:spPr>
          <a:xfrm>
            <a:off x="8015090" y="2706726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7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Шестиугольник 27"/>
          <p:cNvSpPr/>
          <p:nvPr/>
        </p:nvSpPr>
        <p:spPr>
          <a:xfrm>
            <a:off x="625384" y="2661878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8"/>
            <a:srcRect/>
            <a:stretch>
              <a:fillRect l="-15000" r="-15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Шестиугольник 33" descr="https://lh3.googleusercontent.com/zIq19Rxhp3mXSFmmoHfpHUsHed3Uh17b37ADEsjr-FCZMMoRVIHgIdMjgjHtJLuldDWATdkp1X44IfNl7WSMEuQs8bhjyuXHUsWfbYvuSCvlg3qICZ5jOS0Ozqtxs3bO"/>
          <p:cNvSpPr/>
          <p:nvPr/>
        </p:nvSpPr>
        <p:spPr>
          <a:xfrm>
            <a:off x="625384" y="4721419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8000" b="-2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6" name="Шестиугольник 45"/>
          <p:cNvSpPr/>
          <p:nvPr/>
        </p:nvSpPr>
        <p:spPr>
          <a:xfrm>
            <a:off x="9921584" y="1674309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0"/>
            <a:srcRect/>
            <a:stretch>
              <a:fillRect l="-17000" r="-1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2" name="Шестиугольник 61"/>
          <p:cNvSpPr/>
          <p:nvPr/>
        </p:nvSpPr>
        <p:spPr>
          <a:xfrm>
            <a:off x="2495196" y="3697284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1"/>
            <a:srcRect/>
            <a:stretch>
              <a:fillRect l="-7000" r="-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9" name="Шестиугольник 68"/>
          <p:cNvSpPr/>
          <p:nvPr/>
        </p:nvSpPr>
        <p:spPr>
          <a:xfrm>
            <a:off x="6221867" y="3726319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2"/>
            <a:srcRect/>
            <a:stretch>
              <a:fillRect t="-28000" b="-2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8" name="Шестиугольник 77"/>
          <p:cNvSpPr/>
          <p:nvPr/>
        </p:nvSpPr>
        <p:spPr>
          <a:xfrm>
            <a:off x="8030372" y="4708356"/>
            <a:ext cx="2160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3"/>
            <a:srcRect/>
            <a:stretch>
              <a:fillRect l="-8000" r="-8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6" name="Шестиугольник 85"/>
          <p:cNvSpPr/>
          <p:nvPr/>
        </p:nvSpPr>
        <p:spPr>
          <a:xfrm>
            <a:off x="9921584" y="3633028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4"/>
            <a:srcRect/>
            <a:stretch>
              <a:fillRect t="-27000" b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3" name="Шестиугольник 92"/>
          <p:cNvSpPr/>
          <p:nvPr/>
        </p:nvSpPr>
        <p:spPr>
          <a:xfrm>
            <a:off x="4354624" y="4722149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5"/>
            <a:srcRect/>
            <a:stretch>
              <a:fillRect t="-27000" b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Шестиугольник 9"/>
          <p:cNvSpPr/>
          <p:nvPr/>
        </p:nvSpPr>
        <p:spPr>
          <a:xfrm>
            <a:off x="630265" y="586549"/>
            <a:ext cx="2088000" cy="1800000"/>
          </a:xfrm>
          <a:prstGeom prst="hexagon">
            <a:avLst>
              <a:gd name="adj" fmla="val 25000"/>
              <a:gd name="vf" fmla="val 115470"/>
            </a:avLst>
          </a:prstGeom>
          <a:blipFill>
            <a:blip r:embed="rId16"/>
            <a:srcRect/>
            <a:stretch>
              <a:fillRect t="-27000" b="-27000"/>
            </a:stretch>
          </a:blip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66061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11156" y="4096"/>
            <a:ext cx="12181490" cy="686167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12" y="5948238"/>
            <a:ext cx="207593" cy="18000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12" y="5645463"/>
            <a:ext cx="207593" cy="18000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12" y="5361723"/>
            <a:ext cx="207593" cy="180000"/>
          </a:xfrm>
          <a:prstGeom prst="rect">
            <a:avLst/>
          </a:prstGeom>
        </p:spPr>
      </p:pic>
      <p:cxnSp>
        <p:nvCxnSpPr>
          <p:cNvPr id="4" name="Пряма сполучна лінія 3">
            <a:extLst>
              <a:ext uri="{FF2B5EF4-FFF2-40B4-BE49-F238E27FC236}">
                <a16:creationId xmlns:a16="http://schemas.microsoft.com/office/drawing/2014/main" id="{13AF8094-4895-40E8-95A8-7DEF692EEC28}"/>
              </a:ext>
            </a:extLst>
          </p:cNvPr>
          <p:cNvCxnSpPr>
            <a:cxnSpLocks/>
          </p:cNvCxnSpPr>
          <p:nvPr/>
        </p:nvCxnSpPr>
        <p:spPr>
          <a:xfrm flipH="1">
            <a:off x="3708013" y="4891458"/>
            <a:ext cx="4904114" cy="0"/>
          </a:xfrm>
          <a:prstGeom prst="line">
            <a:avLst/>
          </a:prstGeom>
          <a:ln>
            <a:solidFill>
              <a:srgbClr val="005D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02BB1F50-7B65-4AEA-A032-EFAC620104E5}"/>
              </a:ext>
            </a:extLst>
          </p:cNvPr>
          <p:cNvSpPr txBox="1"/>
          <p:nvPr/>
        </p:nvSpPr>
        <p:spPr>
          <a:xfrm>
            <a:off x="3333324" y="296718"/>
            <a:ext cx="668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Забезпечення комфортних умов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1B361F-64EB-48B9-98EB-E9252ACE442F}"/>
              </a:ext>
            </a:extLst>
          </p:cNvPr>
          <p:cNvSpPr txBox="1"/>
          <p:nvPr/>
        </p:nvSpPr>
        <p:spPr>
          <a:xfrm>
            <a:off x="4188348" y="5211023"/>
            <a:ext cx="50247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060"/>
                </a:solidFill>
              </a:rPr>
              <a:t>Відремонтовано до 2016 року – 20</a:t>
            </a:r>
          </a:p>
          <a:p>
            <a:r>
              <a:rPr lang="uk-UA" sz="2000" dirty="0">
                <a:solidFill>
                  <a:srgbClr val="002060"/>
                </a:solidFill>
              </a:rPr>
              <a:t>Всього відремонтовано – 83</a:t>
            </a:r>
          </a:p>
          <a:p>
            <a:r>
              <a:rPr lang="uk-UA" sz="2000" dirty="0">
                <a:solidFill>
                  <a:srgbClr val="002060"/>
                </a:solidFill>
              </a:rPr>
              <a:t>У роботі – </a:t>
            </a:r>
            <a:r>
              <a:rPr lang="en-US" sz="2000" dirty="0" smtClean="0">
                <a:solidFill>
                  <a:srgbClr val="002060"/>
                </a:solidFill>
              </a:rPr>
              <a:t>2</a:t>
            </a:r>
            <a:r>
              <a:rPr lang="uk-UA" sz="2000" dirty="0" smtClean="0">
                <a:solidFill>
                  <a:srgbClr val="002060"/>
                </a:solidFill>
              </a:rPr>
              <a:t>2</a:t>
            </a:r>
          </a:p>
          <a:p>
            <a:r>
              <a:rPr lang="uk-UA" sz="2000" dirty="0" smtClean="0">
                <a:solidFill>
                  <a:srgbClr val="002060"/>
                </a:solidFill>
              </a:rPr>
              <a:t>Виготовлено ПКД - 23</a:t>
            </a:r>
            <a:endParaRPr lang="uk-UA" sz="2000" dirty="0">
              <a:solidFill>
                <a:srgbClr val="002060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384010433"/>
              </p:ext>
            </p:extLst>
          </p:nvPr>
        </p:nvGraphicFramePr>
        <p:xfrm>
          <a:off x="3069087" y="1455248"/>
          <a:ext cx="6144049" cy="3243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1" name="Группа 20"/>
          <p:cNvGrpSpPr/>
          <p:nvPr/>
        </p:nvGrpSpPr>
        <p:grpSpPr>
          <a:xfrm>
            <a:off x="367334" y="3785478"/>
            <a:ext cx="2232000" cy="2232000"/>
            <a:chOff x="3714750" y="1047749"/>
            <a:chExt cx="4762500" cy="4762500"/>
          </a:xfrm>
        </p:grpSpPr>
        <p:sp>
          <p:nvSpPr>
            <p:cNvPr id="25" name="Овал 24"/>
            <p:cNvSpPr/>
            <p:nvPr/>
          </p:nvSpPr>
          <p:spPr>
            <a:xfrm>
              <a:off x="3714750" y="1047749"/>
              <a:ext cx="4762500" cy="4762500"/>
            </a:xfrm>
            <a:prstGeom prst="ellipse">
              <a:avLst/>
            </a:prstGeom>
            <a:blipFill>
              <a:blip r:embed="rId5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4572000" y="3576637"/>
              <a:ext cx="3048000" cy="1571625"/>
            </a:xfrm>
            <a:custGeom>
              <a:avLst/>
              <a:gdLst>
                <a:gd name="connsiteX0" fmla="*/ 0 w 3048000"/>
                <a:gd name="connsiteY0" fmla="*/ 0 h 1571625"/>
                <a:gd name="connsiteX1" fmla="*/ 3048000 w 3048000"/>
                <a:gd name="connsiteY1" fmla="*/ 0 h 1571625"/>
                <a:gd name="connsiteX2" fmla="*/ 3048000 w 3048000"/>
                <a:gd name="connsiteY2" fmla="*/ 1571625 h 1571625"/>
                <a:gd name="connsiteX3" fmla="*/ 0 w 3048000"/>
                <a:gd name="connsiteY3" fmla="*/ 1571625 h 1571625"/>
                <a:gd name="connsiteX4" fmla="*/ 0 w 3048000"/>
                <a:gd name="connsiteY4" fmla="*/ 0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0" h="1571625">
                  <a:moveTo>
                    <a:pt x="0" y="0"/>
                  </a:moveTo>
                  <a:lnTo>
                    <a:pt x="3048000" y="0"/>
                  </a:lnTo>
                  <a:lnTo>
                    <a:pt x="3048000" y="1571625"/>
                  </a:lnTo>
                  <a:lnTo>
                    <a:pt x="0" y="157162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367334" y="1071349"/>
            <a:ext cx="2232000" cy="2232000"/>
            <a:chOff x="3714750" y="1047749"/>
            <a:chExt cx="4762500" cy="4762500"/>
          </a:xfrm>
        </p:grpSpPr>
        <p:sp>
          <p:nvSpPr>
            <p:cNvPr id="39" name="Овал 38"/>
            <p:cNvSpPr/>
            <p:nvPr/>
          </p:nvSpPr>
          <p:spPr>
            <a:xfrm>
              <a:off x="3714750" y="1047749"/>
              <a:ext cx="4762500" cy="4762500"/>
            </a:xfrm>
            <a:prstGeom prst="ellipse">
              <a:avLst/>
            </a:prstGeom>
            <a:blipFill>
              <a:blip r:embed="rId6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Полилиния 39"/>
            <p:cNvSpPr/>
            <p:nvPr/>
          </p:nvSpPr>
          <p:spPr>
            <a:xfrm>
              <a:off x="4572000" y="3576637"/>
              <a:ext cx="3048000" cy="1571625"/>
            </a:xfrm>
            <a:custGeom>
              <a:avLst/>
              <a:gdLst>
                <a:gd name="connsiteX0" fmla="*/ 0 w 3048000"/>
                <a:gd name="connsiteY0" fmla="*/ 0 h 1571625"/>
                <a:gd name="connsiteX1" fmla="*/ 3048000 w 3048000"/>
                <a:gd name="connsiteY1" fmla="*/ 0 h 1571625"/>
                <a:gd name="connsiteX2" fmla="*/ 3048000 w 3048000"/>
                <a:gd name="connsiteY2" fmla="*/ 1571625 h 1571625"/>
                <a:gd name="connsiteX3" fmla="*/ 0 w 3048000"/>
                <a:gd name="connsiteY3" fmla="*/ 1571625 h 1571625"/>
                <a:gd name="connsiteX4" fmla="*/ 0 w 3048000"/>
                <a:gd name="connsiteY4" fmla="*/ 0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0" h="1571625">
                  <a:moveTo>
                    <a:pt x="0" y="0"/>
                  </a:moveTo>
                  <a:lnTo>
                    <a:pt x="3048000" y="0"/>
                  </a:lnTo>
                  <a:lnTo>
                    <a:pt x="3048000" y="1571625"/>
                  </a:lnTo>
                  <a:lnTo>
                    <a:pt x="0" y="157162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9556140" y="3407493"/>
            <a:ext cx="2232000" cy="2232000"/>
            <a:chOff x="4088605" y="1421606"/>
            <a:chExt cx="4014787" cy="4014787"/>
          </a:xfrm>
        </p:grpSpPr>
        <p:sp>
          <p:nvSpPr>
            <p:cNvPr id="45" name="Овал 44"/>
            <p:cNvSpPr/>
            <p:nvPr/>
          </p:nvSpPr>
          <p:spPr>
            <a:xfrm>
              <a:off x="4088605" y="1421606"/>
              <a:ext cx="4014787" cy="4014787"/>
            </a:xfrm>
            <a:prstGeom prst="ellipse">
              <a:avLst/>
            </a:prstGeom>
            <a:blipFill>
              <a:blip r:embed="rId7"/>
              <a:srcRect/>
              <a:stretch>
                <a:fillRect l="-34000" r="-34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Полилиния 45"/>
            <p:cNvSpPr/>
            <p:nvPr/>
          </p:nvSpPr>
          <p:spPr>
            <a:xfrm>
              <a:off x="4811267" y="3553458"/>
              <a:ext cx="2569464" cy="1324879"/>
            </a:xfrm>
            <a:custGeom>
              <a:avLst/>
              <a:gdLst>
                <a:gd name="connsiteX0" fmla="*/ 0 w 2569464"/>
                <a:gd name="connsiteY0" fmla="*/ 0 h 1324879"/>
                <a:gd name="connsiteX1" fmla="*/ 2569464 w 2569464"/>
                <a:gd name="connsiteY1" fmla="*/ 0 h 1324879"/>
                <a:gd name="connsiteX2" fmla="*/ 2569464 w 2569464"/>
                <a:gd name="connsiteY2" fmla="*/ 1324879 h 1324879"/>
                <a:gd name="connsiteX3" fmla="*/ 0 w 2569464"/>
                <a:gd name="connsiteY3" fmla="*/ 1324879 h 1324879"/>
                <a:gd name="connsiteX4" fmla="*/ 0 w 2569464"/>
                <a:gd name="connsiteY4" fmla="*/ 0 h 132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9464" h="1324879">
                  <a:moveTo>
                    <a:pt x="0" y="0"/>
                  </a:moveTo>
                  <a:lnTo>
                    <a:pt x="2569464" y="0"/>
                  </a:lnTo>
                  <a:lnTo>
                    <a:pt x="2569464" y="1324879"/>
                  </a:lnTo>
                  <a:lnTo>
                    <a:pt x="0" y="132487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9556140" y="954164"/>
            <a:ext cx="2232000" cy="2232000"/>
            <a:chOff x="4088605" y="1421606"/>
            <a:chExt cx="4014787" cy="4014787"/>
          </a:xfrm>
        </p:grpSpPr>
        <p:sp>
          <p:nvSpPr>
            <p:cNvPr id="50" name="Овал 49"/>
            <p:cNvSpPr/>
            <p:nvPr/>
          </p:nvSpPr>
          <p:spPr>
            <a:xfrm>
              <a:off x="4088605" y="1421606"/>
              <a:ext cx="4014787" cy="4014787"/>
            </a:xfrm>
            <a:prstGeom prst="ellipse">
              <a:avLst/>
            </a:prstGeom>
            <a:blipFill>
              <a:blip r:embed="rId8"/>
              <a:srcRect/>
              <a:stretch>
                <a:fillRect l="-34000" r="-34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Полилиния 50"/>
            <p:cNvSpPr/>
            <p:nvPr/>
          </p:nvSpPr>
          <p:spPr>
            <a:xfrm>
              <a:off x="4811267" y="3553458"/>
              <a:ext cx="2569464" cy="1324879"/>
            </a:xfrm>
            <a:custGeom>
              <a:avLst/>
              <a:gdLst>
                <a:gd name="connsiteX0" fmla="*/ 0 w 2569464"/>
                <a:gd name="connsiteY0" fmla="*/ 0 h 1324879"/>
                <a:gd name="connsiteX1" fmla="*/ 2569464 w 2569464"/>
                <a:gd name="connsiteY1" fmla="*/ 0 h 1324879"/>
                <a:gd name="connsiteX2" fmla="*/ 2569464 w 2569464"/>
                <a:gd name="connsiteY2" fmla="*/ 1324879 h 1324879"/>
                <a:gd name="connsiteX3" fmla="*/ 0 w 2569464"/>
                <a:gd name="connsiteY3" fmla="*/ 1324879 h 1324879"/>
                <a:gd name="connsiteX4" fmla="*/ 0 w 2569464"/>
                <a:gd name="connsiteY4" fmla="*/ 0 h 1324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9464" h="1324879">
                  <a:moveTo>
                    <a:pt x="0" y="0"/>
                  </a:moveTo>
                  <a:lnTo>
                    <a:pt x="2569464" y="0"/>
                  </a:lnTo>
                  <a:lnTo>
                    <a:pt x="2569464" y="1324879"/>
                  </a:lnTo>
                  <a:lnTo>
                    <a:pt x="0" y="132487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12" y="6251013"/>
            <a:ext cx="207593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17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921"/>
            <a:ext cx="12188916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67339" y="1109934"/>
            <a:ext cx="38064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002060"/>
                </a:solidFill>
              </a:rPr>
              <a:t>ЗЗСО</a:t>
            </a:r>
          </a:p>
          <a:p>
            <a:r>
              <a:rPr lang="uk-UA" sz="2000" dirty="0" smtClean="0">
                <a:solidFill>
                  <a:srgbClr val="002060"/>
                </a:solidFill>
              </a:rPr>
              <a:t>Усього </a:t>
            </a:r>
            <a:r>
              <a:rPr lang="uk-UA" sz="2000" dirty="0">
                <a:solidFill>
                  <a:srgbClr val="002060"/>
                </a:solidFill>
              </a:rPr>
              <a:t>басейнів – </a:t>
            </a:r>
            <a:r>
              <a:rPr lang="uk-UA" sz="2000" dirty="0" smtClean="0">
                <a:solidFill>
                  <a:srgbClr val="002060"/>
                </a:solidFill>
              </a:rPr>
              <a:t>23</a:t>
            </a:r>
            <a:endParaRPr lang="uk-UA" sz="2000" dirty="0">
              <a:solidFill>
                <a:srgbClr val="002060"/>
              </a:solidFill>
            </a:endParaRPr>
          </a:p>
          <a:p>
            <a:r>
              <a:rPr lang="uk-UA" sz="2000" dirty="0">
                <a:solidFill>
                  <a:srgbClr val="002060"/>
                </a:solidFill>
              </a:rPr>
              <a:t>Басейни, що працюють – 17</a:t>
            </a:r>
          </a:p>
          <a:p>
            <a:r>
              <a:rPr lang="uk-UA" sz="2000" dirty="0" smtClean="0">
                <a:solidFill>
                  <a:srgbClr val="002060"/>
                </a:solidFill>
              </a:rPr>
              <a:t>У </a:t>
            </a:r>
            <a:r>
              <a:rPr lang="uk-UA" sz="2000" dirty="0">
                <a:solidFill>
                  <a:srgbClr val="002060"/>
                </a:solidFill>
              </a:rPr>
              <a:t>ремонті – </a:t>
            </a:r>
            <a:r>
              <a:rPr lang="uk-UA" sz="2000" dirty="0" smtClean="0">
                <a:solidFill>
                  <a:srgbClr val="002060"/>
                </a:solidFill>
              </a:rPr>
              <a:t>5</a:t>
            </a:r>
            <a:endParaRPr lang="uk-UA" sz="2000" dirty="0">
              <a:solidFill>
                <a:srgbClr val="002060"/>
              </a:solidFill>
            </a:endParaRPr>
          </a:p>
          <a:p>
            <a:r>
              <a:rPr lang="uk-UA" sz="2000" dirty="0">
                <a:solidFill>
                  <a:srgbClr val="002060"/>
                </a:solidFill>
              </a:rPr>
              <a:t>Виготовляють ПКД – </a:t>
            </a:r>
            <a:r>
              <a:rPr lang="uk-UA" sz="2000" dirty="0" smtClean="0">
                <a:solidFill>
                  <a:srgbClr val="002060"/>
                </a:solidFill>
              </a:rPr>
              <a:t>1 </a:t>
            </a:r>
            <a:endParaRPr lang="uk-UA" sz="2000" dirty="0">
              <a:solidFill>
                <a:srgbClr val="002060"/>
              </a:solidFill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5630577" y="4431830"/>
            <a:ext cx="1800000" cy="1800000"/>
            <a:chOff x="3957637" y="1290637"/>
            <a:chExt cx="4276725" cy="4276725"/>
          </a:xfrm>
        </p:grpSpPr>
        <p:sp>
          <p:nvSpPr>
            <p:cNvPr id="24" name="Овал 23"/>
            <p:cNvSpPr/>
            <p:nvPr/>
          </p:nvSpPr>
          <p:spPr>
            <a:xfrm>
              <a:off x="3957637" y="1290637"/>
              <a:ext cx="4276725" cy="4276725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3000" r="-3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4727448" y="3561578"/>
              <a:ext cx="2737104" cy="1411319"/>
            </a:xfrm>
            <a:custGeom>
              <a:avLst/>
              <a:gdLst>
                <a:gd name="connsiteX0" fmla="*/ 0 w 2737104"/>
                <a:gd name="connsiteY0" fmla="*/ 0 h 1411319"/>
                <a:gd name="connsiteX1" fmla="*/ 2737104 w 2737104"/>
                <a:gd name="connsiteY1" fmla="*/ 0 h 1411319"/>
                <a:gd name="connsiteX2" fmla="*/ 2737104 w 2737104"/>
                <a:gd name="connsiteY2" fmla="*/ 1411319 h 1411319"/>
                <a:gd name="connsiteX3" fmla="*/ 0 w 2737104"/>
                <a:gd name="connsiteY3" fmla="*/ 1411319 h 1411319"/>
                <a:gd name="connsiteX4" fmla="*/ 0 w 2737104"/>
                <a:gd name="connsiteY4" fmla="*/ 0 h 141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7104" h="1411319">
                  <a:moveTo>
                    <a:pt x="0" y="0"/>
                  </a:moveTo>
                  <a:lnTo>
                    <a:pt x="2737104" y="0"/>
                  </a:lnTo>
                  <a:lnTo>
                    <a:pt x="2737104" y="1411319"/>
                  </a:lnTo>
                  <a:lnTo>
                    <a:pt x="0" y="1411319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8072881" y="4631963"/>
            <a:ext cx="1800000" cy="1800000"/>
            <a:chOff x="3810285" y="1143285"/>
            <a:chExt cx="4571428" cy="4571428"/>
          </a:xfrm>
        </p:grpSpPr>
        <p:sp>
          <p:nvSpPr>
            <p:cNvPr id="21" name="Овал 20"/>
            <p:cNvSpPr/>
            <p:nvPr/>
          </p:nvSpPr>
          <p:spPr>
            <a:xfrm>
              <a:off x="3810285" y="1143285"/>
              <a:ext cx="4571428" cy="4571428"/>
            </a:xfrm>
            <a:prstGeom prst="ellipse">
              <a:avLst/>
            </a:prstGeom>
            <a:blipFill>
              <a:blip r:embed="rId4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олилиния 21"/>
            <p:cNvSpPr/>
            <p:nvPr/>
          </p:nvSpPr>
          <p:spPr>
            <a:xfrm>
              <a:off x="4633142" y="3570714"/>
              <a:ext cx="2925714" cy="1508571"/>
            </a:xfrm>
            <a:custGeom>
              <a:avLst/>
              <a:gdLst>
                <a:gd name="connsiteX0" fmla="*/ 0 w 2925714"/>
                <a:gd name="connsiteY0" fmla="*/ 0 h 1508571"/>
                <a:gd name="connsiteX1" fmla="*/ 2925714 w 2925714"/>
                <a:gd name="connsiteY1" fmla="*/ 0 h 1508571"/>
                <a:gd name="connsiteX2" fmla="*/ 2925714 w 2925714"/>
                <a:gd name="connsiteY2" fmla="*/ 1508571 h 1508571"/>
                <a:gd name="connsiteX3" fmla="*/ 0 w 2925714"/>
                <a:gd name="connsiteY3" fmla="*/ 1508571 h 1508571"/>
                <a:gd name="connsiteX4" fmla="*/ 0 w 2925714"/>
                <a:gd name="connsiteY4" fmla="*/ 0 h 150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5714" h="1508571">
                  <a:moveTo>
                    <a:pt x="0" y="0"/>
                  </a:moveTo>
                  <a:lnTo>
                    <a:pt x="2925714" y="0"/>
                  </a:lnTo>
                  <a:lnTo>
                    <a:pt x="2925714" y="1508571"/>
                  </a:lnTo>
                  <a:lnTo>
                    <a:pt x="0" y="150857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500204" y="3599932"/>
            <a:ext cx="1800000" cy="1800000"/>
            <a:chOff x="3715047" y="1048047"/>
            <a:chExt cx="4761904" cy="4761904"/>
          </a:xfrm>
        </p:grpSpPr>
        <p:sp>
          <p:nvSpPr>
            <p:cNvPr id="32" name="Овал 31"/>
            <p:cNvSpPr/>
            <p:nvPr/>
          </p:nvSpPr>
          <p:spPr>
            <a:xfrm>
              <a:off x="3715047" y="1048047"/>
              <a:ext cx="4761904" cy="4761904"/>
            </a:xfrm>
            <a:prstGeom prst="ellipse">
              <a:avLst/>
            </a:prstGeom>
            <a:blipFill>
              <a:blip r:embed="rId5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Полилиния 32"/>
            <p:cNvSpPr/>
            <p:nvPr/>
          </p:nvSpPr>
          <p:spPr>
            <a:xfrm>
              <a:off x="4572190" y="3576618"/>
              <a:ext cx="3047618" cy="1571428"/>
            </a:xfrm>
            <a:custGeom>
              <a:avLst/>
              <a:gdLst>
                <a:gd name="connsiteX0" fmla="*/ 0 w 3047618"/>
                <a:gd name="connsiteY0" fmla="*/ 0 h 1571428"/>
                <a:gd name="connsiteX1" fmla="*/ 3047618 w 3047618"/>
                <a:gd name="connsiteY1" fmla="*/ 0 h 1571428"/>
                <a:gd name="connsiteX2" fmla="*/ 3047618 w 3047618"/>
                <a:gd name="connsiteY2" fmla="*/ 1571428 h 1571428"/>
                <a:gd name="connsiteX3" fmla="*/ 0 w 3047618"/>
                <a:gd name="connsiteY3" fmla="*/ 1571428 h 1571428"/>
                <a:gd name="connsiteX4" fmla="*/ 0 w 3047618"/>
                <a:gd name="connsiteY4" fmla="*/ 0 h 157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7618" h="1571428">
                  <a:moveTo>
                    <a:pt x="0" y="0"/>
                  </a:moveTo>
                  <a:lnTo>
                    <a:pt x="3047618" y="0"/>
                  </a:lnTo>
                  <a:lnTo>
                    <a:pt x="3047618" y="1571428"/>
                  </a:lnTo>
                  <a:lnTo>
                    <a:pt x="0" y="157142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491994" y="2310594"/>
            <a:ext cx="1800000" cy="1800000"/>
            <a:chOff x="3048380" y="381381"/>
            <a:chExt cx="6095237" cy="6095237"/>
          </a:xfrm>
        </p:grpSpPr>
        <p:sp>
          <p:nvSpPr>
            <p:cNvPr id="37" name="Овал 36"/>
            <p:cNvSpPr/>
            <p:nvPr/>
          </p:nvSpPr>
          <p:spPr>
            <a:xfrm>
              <a:off x="3048380" y="381381"/>
              <a:ext cx="6095237" cy="6095237"/>
            </a:xfrm>
            <a:prstGeom prst="ellipse">
              <a:avLst/>
            </a:prstGeom>
            <a:blipFill>
              <a:blip r:embed="rId6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8" name="Полилиния 37"/>
            <p:cNvSpPr/>
            <p:nvPr/>
          </p:nvSpPr>
          <p:spPr>
            <a:xfrm>
              <a:off x="4145523" y="3617952"/>
              <a:ext cx="3900952" cy="2011428"/>
            </a:xfrm>
            <a:custGeom>
              <a:avLst/>
              <a:gdLst>
                <a:gd name="connsiteX0" fmla="*/ 0 w 3900952"/>
                <a:gd name="connsiteY0" fmla="*/ 0 h 2011428"/>
                <a:gd name="connsiteX1" fmla="*/ 3900952 w 3900952"/>
                <a:gd name="connsiteY1" fmla="*/ 0 h 2011428"/>
                <a:gd name="connsiteX2" fmla="*/ 3900952 w 3900952"/>
                <a:gd name="connsiteY2" fmla="*/ 2011428 h 2011428"/>
                <a:gd name="connsiteX3" fmla="*/ 0 w 3900952"/>
                <a:gd name="connsiteY3" fmla="*/ 2011428 h 2011428"/>
                <a:gd name="connsiteX4" fmla="*/ 0 w 3900952"/>
                <a:gd name="connsiteY4" fmla="*/ 0 h 2011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0952" h="2011428">
                  <a:moveTo>
                    <a:pt x="0" y="0"/>
                  </a:moveTo>
                  <a:lnTo>
                    <a:pt x="3900952" y="0"/>
                  </a:lnTo>
                  <a:lnTo>
                    <a:pt x="3900952" y="2011428"/>
                  </a:lnTo>
                  <a:lnTo>
                    <a:pt x="0" y="201142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33195890"/>
              </p:ext>
            </p:extLst>
          </p:nvPr>
        </p:nvGraphicFramePr>
        <p:xfrm>
          <a:off x="1308405" y="1202397"/>
          <a:ext cx="5599131" cy="2123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46512" y="1193196"/>
            <a:ext cx="30585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Ремонт басейнів, млн грн</a:t>
            </a:r>
            <a:endParaRPr lang="uk-UA" sz="2000" dirty="0">
              <a:solidFill>
                <a:srgbClr val="002060"/>
              </a:solidFill>
            </a:endParaRPr>
          </a:p>
          <a:p>
            <a:endParaRPr lang="uk-UA" dirty="0"/>
          </a:p>
        </p:txBody>
      </p:sp>
      <p:sp>
        <p:nvSpPr>
          <p:cNvPr id="26" name="Полилиния 25"/>
          <p:cNvSpPr/>
          <p:nvPr/>
        </p:nvSpPr>
        <p:spPr>
          <a:xfrm>
            <a:off x="4572000" y="3576637"/>
            <a:ext cx="3048000" cy="1571625"/>
          </a:xfrm>
          <a:custGeom>
            <a:avLst/>
            <a:gdLst>
              <a:gd name="connsiteX0" fmla="*/ 0 w 3048000"/>
              <a:gd name="connsiteY0" fmla="*/ 0 h 1571625"/>
              <a:gd name="connsiteX1" fmla="*/ 3048000 w 3048000"/>
              <a:gd name="connsiteY1" fmla="*/ 0 h 1571625"/>
              <a:gd name="connsiteX2" fmla="*/ 3048000 w 3048000"/>
              <a:gd name="connsiteY2" fmla="*/ 1571625 h 1571625"/>
              <a:gd name="connsiteX3" fmla="*/ 0 w 3048000"/>
              <a:gd name="connsiteY3" fmla="*/ 1571625 h 1571625"/>
              <a:gd name="connsiteX4" fmla="*/ 0 w 3048000"/>
              <a:gd name="connsiteY4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0" h="1571625">
                <a:moveTo>
                  <a:pt x="0" y="0"/>
                </a:moveTo>
                <a:lnTo>
                  <a:pt x="3048000" y="0"/>
                </a:lnTo>
                <a:lnTo>
                  <a:pt x="3048000" y="157162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b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6500" kern="1200"/>
          </a:p>
        </p:txBody>
      </p:sp>
      <p:grpSp>
        <p:nvGrpSpPr>
          <p:cNvPr id="29" name="Группа 28"/>
          <p:cNvGrpSpPr/>
          <p:nvPr/>
        </p:nvGrpSpPr>
        <p:grpSpPr>
          <a:xfrm>
            <a:off x="1658006" y="4683096"/>
            <a:ext cx="1800000" cy="1800000"/>
            <a:chOff x="3714750" y="1047749"/>
            <a:chExt cx="4762500" cy="4762500"/>
          </a:xfrm>
        </p:grpSpPr>
        <p:sp>
          <p:nvSpPr>
            <p:cNvPr id="30" name="Овал 29"/>
            <p:cNvSpPr/>
            <p:nvPr/>
          </p:nvSpPr>
          <p:spPr>
            <a:xfrm>
              <a:off x="3714750" y="1047749"/>
              <a:ext cx="4762500" cy="4762500"/>
            </a:xfrm>
            <a:prstGeom prst="ellipse">
              <a:avLst/>
            </a:prstGeom>
            <a:blipFill>
              <a:blip r:embed="rId8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олилиния 33"/>
            <p:cNvSpPr/>
            <p:nvPr/>
          </p:nvSpPr>
          <p:spPr>
            <a:xfrm>
              <a:off x="4572000" y="3576637"/>
              <a:ext cx="3048000" cy="1571625"/>
            </a:xfrm>
            <a:custGeom>
              <a:avLst/>
              <a:gdLst>
                <a:gd name="connsiteX0" fmla="*/ 0 w 3048000"/>
                <a:gd name="connsiteY0" fmla="*/ 0 h 1571625"/>
                <a:gd name="connsiteX1" fmla="*/ 3048000 w 3048000"/>
                <a:gd name="connsiteY1" fmla="*/ 0 h 1571625"/>
                <a:gd name="connsiteX2" fmla="*/ 3048000 w 3048000"/>
                <a:gd name="connsiteY2" fmla="*/ 1571625 h 1571625"/>
                <a:gd name="connsiteX3" fmla="*/ 0 w 3048000"/>
                <a:gd name="connsiteY3" fmla="*/ 1571625 h 1571625"/>
                <a:gd name="connsiteX4" fmla="*/ 0 w 3048000"/>
                <a:gd name="connsiteY4" fmla="*/ 0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8000" h="1571625">
                  <a:moveTo>
                    <a:pt x="0" y="0"/>
                  </a:moveTo>
                  <a:lnTo>
                    <a:pt x="3048000" y="0"/>
                  </a:lnTo>
                  <a:lnTo>
                    <a:pt x="3048000" y="1571625"/>
                  </a:lnTo>
                  <a:lnTo>
                    <a:pt x="0" y="1571625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8763690" y="2854849"/>
            <a:ext cx="38064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002060"/>
                </a:solidFill>
              </a:rPr>
              <a:t>ЗДО</a:t>
            </a:r>
            <a:endParaRPr lang="uk-UA" sz="2000" b="1" dirty="0">
              <a:solidFill>
                <a:srgbClr val="002060"/>
              </a:solidFill>
            </a:endParaRPr>
          </a:p>
          <a:p>
            <a:r>
              <a:rPr lang="uk-UA" sz="2000" dirty="0" smtClean="0">
                <a:solidFill>
                  <a:srgbClr val="002060"/>
                </a:solidFill>
              </a:rPr>
              <a:t>Усього </a:t>
            </a:r>
            <a:r>
              <a:rPr lang="uk-UA" sz="2000" dirty="0">
                <a:solidFill>
                  <a:srgbClr val="002060"/>
                </a:solidFill>
              </a:rPr>
              <a:t>басейнів – </a:t>
            </a:r>
            <a:r>
              <a:rPr lang="uk-UA" sz="2000" dirty="0" smtClean="0">
                <a:solidFill>
                  <a:srgbClr val="002060"/>
                </a:solidFill>
              </a:rPr>
              <a:t>5</a:t>
            </a:r>
            <a:endParaRPr lang="uk-UA" sz="2000" dirty="0">
              <a:solidFill>
                <a:srgbClr val="002060"/>
              </a:solidFill>
            </a:endParaRPr>
          </a:p>
          <a:p>
            <a:r>
              <a:rPr lang="uk-UA" sz="2000" dirty="0">
                <a:solidFill>
                  <a:srgbClr val="002060"/>
                </a:solidFill>
              </a:rPr>
              <a:t>Басейни, що працюють – </a:t>
            </a:r>
            <a:r>
              <a:rPr lang="uk-UA" sz="2000" dirty="0" smtClean="0">
                <a:solidFill>
                  <a:srgbClr val="002060"/>
                </a:solidFill>
              </a:rPr>
              <a:t>1</a:t>
            </a:r>
            <a:endParaRPr lang="uk-UA" sz="2000" dirty="0">
              <a:solidFill>
                <a:srgbClr val="002060"/>
              </a:solidFill>
            </a:endParaRPr>
          </a:p>
          <a:p>
            <a:r>
              <a:rPr lang="uk-UA" sz="2000" dirty="0" smtClean="0">
                <a:solidFill>
                  <a:srgbClr val="002060"/>
                </a:solidFill>
              </a:rPr>
              <a:t>У </a:t>
            </a:r>
            <a:r>
              <a:rPr lang="uk-UA" sz="2000" dirty="0">
                <a:solidFill>
                  <a:srgbClr val="002060"/>
                </a:solidFill>
              </a:rPr>
              <a:t>ремонті – </a:t>
            </a:r>
            <a:r>
              <a:rPr lang="uk-UA" sz="2000" dirty="0" smtClean="0">
                <a:solidFill>
                  <a:srgbClr val="002060"/>
                </a:solidFill>
              </a:rPr>
              <a:t>0</a:t>
            </a:r>
            <a:endParaRPr lang="uk-UA" sz="2000" dirty="0">
              <a:solidFill>
                <a:srgbClr val="002060"/>
              </a:solidFill>
            </a:endParaRPr>
          </a:p>
          <a:p>
            <a:r>
              <a:rPr lang="uk-UA" sz="2000" dirty="0">
                <a:solidFill>
                  <a:srgbClr val="002060"/>
                </a:solidFill>
              </a:rPr>
              <a:t>Виготовляють ПКД – </a:t>
            </a:r>
            <a:r>
              <a:rPr lang="uk-UA" sz="2000" dirty="0" smtClean="0">
                <a:solidFill>
                  <a:srgbClr val="002060"/>
                </a:solidFill>
              </a:rPr>
              <a:t>4 </a:t>
            </a:r>
            <a:endParaRPr lang="uk-UA" sz="2000" dirty="0">
              <a:solidFill>
                <a:srgbClr val="00206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BB1F50-7B65-4AEA-A032-EFAC620104E5}"/>
              </a:ext>
            </a:extLst>
          </p:cNvPr>
          <p:cNvSpPr txBox="1"/>
          <p:nvPr/>
        </p:nvSpPr>
        <p:spPr>
          <a:xfrm>
            <a:off x="3273966" y="129748"/>
            <a:ext cx="668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Забезпечення комфортних умов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423" y="3304659"/>
            <a:ext cx="166069" cy="1440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538" y="3585126"/>
            <a:ext cx="166069" cy="14400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537" y="3895495"/>
            <a:ext cx="166069" cy="1440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423" y="4205864"/>
            <a:ext cx="166069" cy="144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8763690" y="2859698"/>
            <a:ext cx="38064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002060"/>
                </a:solidFill>
              </a:rPr>
              <a:t>ЗДО</a:t>
            </a:r>
            <a:endParaRPr lang="uk-UA" sz="2000" b="1" dirty="0">
              <a:solidFill>
                <a:srgbClr val="002060"/>
              </a:solidFill>
            </a:endParaRPr>
          </a:p>
          <a:p>
            <a:r>
              <a:rPr lang="uk-UA" sz="2000" dirty="0" smtClean="0">
                <a:solidFill>
                  <a:srgbClr val="002060"/>
                </a:solidFill>
              </a:rPr>
              <a:t>Усього </a:t>
            </a:r>
            <a:r>
              <a:rPr lang="uk-UA" sz="2000" dirty="0">
                <a:solidFill>
                  <a:srgbClr val="002060"/>
                </a:solidFill>
              </a:rPr>
              <a:t>басейнів – </a:t>
            </a:r>
            <a:r>
              <a:rPr lang="uk-UA" sz="2000" dirty="0" smtClean="0">
                <a:solidFill>
                  <a:srgbClr val="002060"/>
                </a:solidFill>
              </a:rPr>
              <a:t>5</a:t>
            </a:r>
            <a:endParaRPr lang="uk-UA" sz="2000" dirty="0">
              <a:solidFill>
                <a:srgbClr val="002060"/>
              </a:solidFill>
            </a:endParaRPr>
          </a:p>
          <a:p>
            <a:r>
              <a:rPr lang="uk-UA" sz="2000" dirty="0">
                <a:solidFill>
                  <a:srgbClr val="002060"/>
                </a:solidFill>
              </a:rPr>
              <a:t>Басейни, що працюють – </a:t>
            </a:r>
            <a:r>
              <a:rPr lang="uk-UA" sz="2000" dirty="0" smtClean="0">
                <a:solidFill>
                  <a:srgbClr val="002060"/>
                </a:solidFill>
              </a:rPr>
              <a:t>1</a:t>
            </a:r>
            <a:endParaRPr lang="uk-UA" sz="2000" dirty="0">
              <a:solidFill>
                <a:srgbClr val="002060"/>
              </a:solidFill>
            </a:endParaRPr>
          </a:p>
          <a:p>
            <a:r>
              <a:rPr lang="uk-UA" sz="2000" dirty="0" smtClean="0">
                <a:solidFill>
                  <a:srgbClr val="002060"/>
                </a:solidFill>
              </a:rPr>
              <a:t>У </a:t>
            </a:r>
            <a:r>
              <a:rPr lang="uk-UA" sz="2000" dirty="0">
                <a:solidFill>
                  <a:srgbClr val="002060"/>
                </a:solidFill>
              </a:rPr>
              <a:t>ремонті – </a:t>
            </a:r>
            <a:r>
              <a:rPr lang="uk-UA" sz="2000" dirty="0" smtClean="0">
                <a:solidFill>
                  <a:srgbClr val="002060"/>
                </a:solidFill>
              </a:rPr>
              <a:t>0</a:t>
            </a:r>
            <a:endParaRPr lang="uk-UA" sz="2000" dirty="0">
              <a:solidFill>
                <a:srgbClr val="002060"/>
              </a:solidFill>
            </a:endParaRPr>
          </a:p>
          <a:p>
            <a:r>
              <a:rPr lang="uk-UA" sz="2000" dirty="0">
                <a:solidFill>
                  <a:srgbClr val="002060"/>
                </a:solidFill>
              </a:rPr>
              <a:t>Виготовляють ПКД – </a:t>
            </a:r>
            <a:r>
              <a:rPr lang="uk-UA" sz="2000" dirty="0" smtClean="0">
                <a:solidFill>
                  <a:srgbClr val="002060"/>
                </a:solidFill>
              </a:rPr>
              <a:t>4 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421" y="1863836"/>
            <a:ext cx="166069" cy="1440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422" y="2475454"/>
            <a:ext cx="166069" cy="14400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421" y="2176270"/>
            <a:ext cx="166069" cy="144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536" y="1557654"/>
            <a:ext cx="166069" cy="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1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156DC03-30E3-45CC-8A11-D7AA236D05F3}"/>
              </a:ext>
            </a:extLst>
          </p:cNvPr>
          <p:cNvSpPr txBox="1"/>
          <p:nvPr/>
        </p:nvSpPr>
        <p:spPr>
          <a:xfrm>
            <a:off x="2904942" y="-8280"/>
            <a:ext cx="780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002060"/>
                </a:solidFill>
              </a:rPr>
              <a:t>Плани </a:t>
            </a:r>
            <a:r>
              <a:rPr lang="uk-UA" sz="3600" b="1">
                <a:solidFill>
                  <a:srgbClr val="002060"/>
                </a:solidFill>
              </a:rPr>
              <a:t>на 2022 </a:t>
            </a:r>
            <a:r>
              <a:rPr lang="uk-UA" sz="3600" b="1" dirty="0">
                <a:solidFill>
                  <a:srgbClr val="002060"/>
                </a:solidFill>
              </a:rPr>
              <a:t>рік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2FCFA5-C9D7-4773-8A08-AF5B4060AB3B}"/>
              </a:ext>
            </a:extLst>
          </p:cNvPr>
          <p:cNvSpPr txBox="1"/>
          <p:nvPr/>
        </p:nvSpPr>
        <p:spPr>
          <a:xfrm>
            <a:off x="2710801" y="495815"/>
            <a:ext cx="9129713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Будівництво закладу дошкільної освіти у мікрорайоні </a:t>
            </a:r>
            <a:r>
              <a:rPr lang="uk-UA" sz="2000" dirty="0" err="1" smtClean="0">
                <a:solidFill>
                  <a:srgbClr val="002060"/>
                </a:solidFill>
              </a:rPr>
              <a:t>Білогорща</a:t>
            </a:r>
            <a:r>
              <a:rPr lang="uk-UA" sz="2000" dirty="0" smtClean="0">
                <a:solidFill>
                  <a:srgbClr val="002060"/>
                </a:solidFill>
              </a:rPr>
              <a:t>.</a:t>
            </a:r>
            <a:endParaRPr lang="uk-UA" sz="20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Відкриття наукової лабораторії на вул. </a:t>
            </a:r>
            <a:r>
              <a:rPr lang="uk-UA" sz="2000" dirty="0" err="1" smtClean="0">
                <a:solidFill>
                  <a:srgbClr val="002060"/>
                </a:solidFill>
              </a:rPr>
              <a:t>Окуневського</a:t>
            </a:r>
            <a:r>
              <a:rPr lang="uk-UA" sz="2000" dirty="0" smtClean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Будівництво </a:t>
            </a:r>
            <a:r>
              <a:rPr lang="uk-UA" sz="2000" dirty="0">
                <a:solidFill>
                  <a:srgbClr val="002060"/>
                </a:solidFill>
              </a:rPr>
              <a:t>спортивного та актового залів, їдальні СЗШ №</a:t>
            </a:r>
            <a:r>
              <a:rPr lang="uk-UA" sz="2000" dirty="0" smtClean="0">
                <a:solidFill>
                  <a:srgbClr val="002060"/>
                </a:solidFill>
              </a:rPr>
              <a:t>63.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Реконструкція </a:t>
            </a:r>
            <a:r>
              <a:rPr lang="uk-UA" sz="2000" dirty="0">
                <a:solidFill>
                  <a:srgbClr val="002060"/>
                </a:solidFill>
              </a:rPr>
              <a:t>з розширенням </a:t>
            </a:r>
            <a:r>
              <a:rPr lang="uk-UA" sz="2000" dirty="0" smtClean="0">
                <a:solidFill>
                  <a:srgbClr val="002060"/>
                </a:solidFill>
              </a:rPr>
              <a:t>СЗШ №41 в </a:t>
            </a:r>
            <a:r>
              <a:rPr lang="uk-UA" sz="2000" dirty="0">
                <a:solidFill>
                  <a:srgbClr val="002060"/>
                </a:solidFill>
              </a:rPr>
              <a:t>смт. </a:t>
            </a:r>
            <a:r>
              <a:rPr lang="uk-UA" sz="2000" dirty="0" err="1" smtClean="0">
                <a:solidFill>
                  <a:srgbClr val="002060"/>
                </a:solidFill>
              </a:rPr>
              <a:t>Брюховичі</a:t>
            </a:r>
            <a:r>
              <a:rPr lang="uk-UA" sz="2000" dirty="0" smtClean="0">
                <a:solidFill>
                  <a:srgbClr val="002060"/>
                </a:solidFill>
              </a:rPr>
              <a:t>.</a:t>
            </a:r>
            <a:endParaRPr lang="uk-UA" sz="20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Реконструкція </a:t>
            </a:r>
            <a:r>
              <a:rPr lang="uk-UA" sz="2000" dirty="0">
                <a:solidFill>
                  <a:srgbClr val="002060"/>
                </a:solidFill>
              </a:rPr>
              <a:t>з добудовою гімназії </a:t>
            </a:r>
            <a:r>
              <a:rPr lang="uk-UA" sz="2000" dirty="0" smtClean="0">
                <a:solidFill>
                  <a:srgbClr val="002060"/>
                </a:solidFill>
              </a:rPr>
              <a:t>«Провесінь».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Капітальний </a:t>
            </a:r>
            <a:r>
              <a:rPr lang="uk-UA" sz="2000" dirty="0">
                <a:solidFill>
                  <a:srgbClr val="002060"/>
                </a:solidFill>
              </a:rPr>
              <a:t>ремонт систем опалення </a:t>
            </a:r>
            <a:r>
              <a:rPr lang="uk-UA" sz="2000" dirty="0" smtClean="0">
                <a:solidFill>
                  <a:srgbClr val="002060"/>
                </a:solidFill>
              </a:rPr>
              <a:t>закладів, </a:t>
            </a:r>
            <a:r>
              <a:rPr lang="uk-UA" sz="2000" dirty="0">
                <a:solidFill>
                  <a:srgbClr val="002060"/>
                </a:solidFill>
              </a:rPr>
              <a:t>приєднаних до Львівської </a:t>
            </a:r>
            <a:r>
              <a:rPr lang="uk-UA" sz="2000" dirty="0" smtClean="0">
                <a:solidFill>
                  <a:srgbClr val="002060"/>
                </a:solidFill>
              </a:rPr>
              <a:t>МТГ.</a:t>
            </a:r>
            <a:endParaRPr lang="uk-UA" sz="20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Облаштування сучасної спортивної інфраструктури біля закладів </a:t>
            </a:r>
            <a:r>
              <a:rPr lang="uk-UA" sz="2000" dirty="0" smtClean="0">
                <a:solidFill>
                  <a:srgbClr val="002060"/>
                </a:solidFill>
              </a:rPr>
              <a:t>освіти.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Запровадження Програми «Безпека дорожнього руху».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Залучення носіїв мови у освітній процес усіх закладів освіти.</a:t>
            </a:r>
            <a:endParaRPr lang="uk-UA" sz="20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2000" dirty="0">
                <a:solidFill>
                  <a:srgbClr val="002060"/>
                </a:solidFill>
              </a:rPr>
              <a:t>Запровадження у всіх школах уроків інформатики спільно з </a:t>
            </a:r>
            <a:r>
              <a:rPr lang="uk-UA" sz="2000" dirty="0" smtClean="0">
                <a:solidFill>
                  <a:srgbClr val="002060"/>
                </a:solidFill>
              </a:rPr>
              <a:t>ІТ-компаніями.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Запровадження уроків критичного мислення для учнів 1-4 класів.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Запровадження Програми «Шкільний громадський бюджет».</a:t>
            </a:r>
          </a:p>
          <a:p>
            <a:pPr>
              <a:lnSpc>
                <a:spcPct val="150000"/>
              </a:lnSpc>
            </a:pPr>
            <a:r>
              <a:rPr lang="uk-UA" sz="2000" dirty="0" smtClean="0">
                <a:solidFill>
                  <a:srgbClr val="002060"/>
                </a:solidFill>
              </a:rPr>
              <a:t>Впровадження єдиної системи електронних щоденників.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6E12B77-726E-4F5B-9FE7-9E058501AFC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4" y="699011"/>
            <a:ext cx="249103" cy="2160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0E3C6C9-D91F-47C0-98FB-397F3676B72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4" y="1170612"/>
            <a:ext cx="249103" cy="21600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CEC1C91-CD59-41F8-A17E-6D2FF1C722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1" y="1594977"/>
            <a:ext cx="249103" cy="21600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E59C346-495E-4C7C-A694-3F3938E8A8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1" y="2077062"/>
            <a:ext cx="249103" cy="21600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DE09560-D57F-43ED-93CF-FFC4946E124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1" y="2507051"/>
            <a:ext cx="249103" cy="21600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C773F01-4A8E-4627-BEF8-303CEDD1B4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60" y="2972370"/>
            <a:ext cx="249103" cy="21600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2004A6F-FA37-4A2D-AE6D-BF137A5FA24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9" y="3434125"/>
            <a:ext cx="249103" cy="216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7595762-DCE4-4744-AF71-5BC0C2DBA90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8" y="3903382"/>
            <a:ext cx="249103" cy="21600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99B17EC-AFA0-43BE-BE0E-06E3E9981C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8" y="4815288"/>
            <a:ext cx="249103" cy="21600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0267EB52-5A9F-4169-991C-304B9A6C439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8" y="4355674"/>
            <a:ext cx="249103" cy="2160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FD5C8E4E-3936-4DAE-AE1C-CBD097A65D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848" y="5255051"/>
            <a:ext cx="249103" cy="21600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05C5402-B5DB-462B-9892-D54C134968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158" y="5724893"/>
            <a:ext cx="249103" cy="216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05C5402-B5DB-462B-9892-D54C134968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848" y="6181806"/>
            <a:ext cx="249103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4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47801" y="471900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Дякуємо за увагу</a:t>
            </a:r>
            <a:endParaRPr lang="uk-UA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72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5FD707-EF5B-46CE-8309-D4BA24080C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"/>
            <a:ext cx="12192000" cy="68582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479187-9129-4285-877C-EF87F49CA9BA}"/>
              </a:ext>
            </a:extLst>
          </p:cNvPr>
          <p:cNvSpPr txBox="1"/>
          <p:nvPr/>
        </p:nvSpPr>
        <p:spPr>
          <a:xfrm>
            <a:off x="1645027" y="551896"/>
            <a:ext cx="984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Ведуться ремонтні роботи у ЗДО: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6DAC4C-CFDC-4BAF-95CF-470BAC33E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027" y="2338660"/>
            <a:ext cx="372600" cy="46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6141CA-60D6-42D7-84BB-8C8657987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027" y="2964808"/>
            <a:ext cx="374400" cy="468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F200160-E8FA-4326-8E09-6E2CE5F34D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8257" y="3564208"/>
            <a:ext cx="371170" cy="468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AFA1D11-8CCD-486F-AA41-33327D6EF6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5027" y="4163799"/>
            <a:ext cx="374400" cy="4680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493CD3-A8DD-4EA9-AC29-E94F8DF17A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027" y="4763900"/>
            <a:ext cx="374400" cy="468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61CD9C9-80C7-42DA-B0FE-5B64B6C6760B}"/>
              </a:ext>
            </a:extLst>
          </p:cNvPr>
          <p:cNvSpPr txBox="1"/>
          <p:nvPr/>
        </p:nvSpPr>
        <p:spPr>
          <a:xfrm>
            <a:off x="2112381" y="1730088"/>
            <a:ext cx="10172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</a:t>
            </a:r>
            <a:r>
              <a:rPr lang="uk-UA" sz="2700" dirty="0" err="1">
                <a:solidFill>
                  <a:srgbClr val="002060"/>
                </a:solidFill>
              </a:rPr>
              <a:t>Клепарівській</a:t>
            </a:r>
            <a:r>
              <a:rPr lang="uk-UA" sz="2700" dirty="0">
                <a:solidFill>
                  <a:srgbClr val="002060"/>
                </a:solidFill>
              </a:rPr>
              <a:t>, 31 (</a:t>
            </a:r>
            <a:r>
              <a:rPr lang="uk-UA" sz="2700" b="1" dirty="0">
                <a:solidFill>
                  <a:srgbClr val="002060"/>
                </a:solidFill>
              </a:rPr>
              <a:t>4</a:t>
            </a:r>
            <a:r>
              <a:rPr lang="uk-UA" sz="2700" dirty="0">
                <a:solidFill>
                  <a:srgbClr val="002060"/>
                </a:solidFill>
              </a:rPr>
              <a:t> групи)</a:t>
            </a:r>
            <a:endParaRPr lang="uk-UA" sz="2700" b="1" dirty="0">
              <a:solidFill>
                <a:srgbClr val="00206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74AC09-079B-409B-A69C-77CB418C0726}"/>
              </a:ext>
            </a:extLst>
          </p:cNvPr>
          <p:cNvSpPr txBox="1"/>
          <p:nvPr/>
        </p:nvSpPr>
        <p:spPr>
          <a:xfrm>
            <a:off x="2112383" y="2303861"/>
            <a:ext cx="9870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Виговського, 1а (</a:t>
            </a:r>
            <a:r>
              <a:rPr lang="uk-UA" sz="2700" b="1" dirty="0">
                <a:solidFill>
                  <a:srgbClr val="002060"/>
                </a:solidFill>
              </a:rPr>
              <a:t>6</a:t>
            </a:r>
            <a:r>
              <a:rPr lang="uk-UA" sz="2700" dirty="0">
                <a:solidFill>
                  <a:srgbClr val="002060"/>
                </a:solidFill>
              </a:rPr>
              <a:t> груп)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5B071B-2D32-4031-9AB4-995FB1E4BF67}"/>
              </a:ext>
            </a:extLst>
          </p:cNvPr>
          <p:cNvSpPr txBox="1"/>
          <p:nvPr/>
        </p:nvSpPr>
        <p:spPr>
          <a:xfrm>
            <a:off x="2112381" y="2922088"/>
            <a:ext cx="10079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</a:t>
            </a:r>
            <a:r>
              <a:rPr lang="uk-UA" sz="2700" dirty="0" err="1">
                <a:solidFill>
                  <a:srgbClr val="002060"/>
                </a:solidFill>
              </a:rPr>
              <a:t>Дністерській</a:t>
            </a:r>
            <a:r>
              <a:rPr lang="uk-UA" sz="2700" dirty="0">
                <a:solidFill>
                  <a:srgbClr val="002060"/>
                </a:solidFill>
              </a:rPr>
              <a:t>, 25 (</a:t>
            </a:r>
            <a:r>
              <a:rPr lang="uk-UA" sz="2700" b="1" dirty="0">
                <a:solidFill>
                  <a:srgbClr val="002060"/>
                </a:solidFill>
              </a:rPr>
              <a:t>4</a:t>
            </a:r>
            <a:r>
              <a:rPr lang="uk-UA" sz="2700" dirty="0">
                <a:solidFill>
                  <a:srgbClr val="002060"/>
                </a:solidFill>
              </a:rPr>
              <a:t> групи)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9246F2-E0A8-47C4-9571-83F077E0B822}"/>
              </a:ext>
            </a:extLst>
          </p:cNvPr>
          <p:cNvSpPr txBox="1"/>
          <p:nvPr/>
        </p:nvSpPr>
        <p:spPr>
          <a:xfrm>
            <a:off x="2112381" y="3499295"/>
            <a:ext cx="9579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Сяйво, 16 (</a:t>
            </a:r>
            <a:r>
              <a:rPr lang="uk-UA" sz="2700" b="1" dirty="0">
                <a:solidFill>
                  <a:srgbClr val="002060"/>
                </a:solidFill>
              </a:rPr>
              <a:t>2</a:t>
            </a:r>
            <a:r>
              <a:rPr lang="uk-UA" sz="2700" dirty="0">
                <a:solidFill>
                  <a:srgbClr val="002060"/>
                </a:solidFill>
              </a:rPr>
              <a:t> групи)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747640-C25D-4D4D-8912-E60E4F17A27A}"/>
              </a:ext>
            </a:extLst>
          </p:cNvPr>
          <p:cNvSpPr txBox="1"/>
          <p:nvPr/>
        </p:nvSpPr>
        <p:spPr>
          <a:xfrm>
            <a:off x="2112381" y="4117587"/>
            <a:ext cx="9870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002060"/>
                </a:solidFill>
              </a:rPr>
              <a:t>на вулиці Білогорща, 3а (</a:t>
            </a:r>
            <a:r>
              <a:rPr lang="uk-UA" sz="2800" b="1" dirty="0">
                <a:solidFill>
                  <a:srgbClr val="002060"/>
                </a:solidFill>
              </a:rPr>
              <a:t>4</a:t>
            </a:r>
            <a:r>
              <a:rPr lang="uk-UA" sz="2800" dirty="0">
                <a:solidFill>
                  <a:srgbClr val="002060"/>
                </a:solidFill>
              </a:rPr>
              <a:t> групи)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CA839D-17C9-42B5-9FC5-1A4C2F9FCE76}"/>
              </a:ext>
            </a:extLst>
          </p:cNvPr>
          <p:cNvSpPr txBox="1"/>
          <p:nvPr/>
        </p:nvSpPr>
        <p:spPr>
          <a:xfrm>
            <a:off x="2112383" y="4728669"/>
            <a:ext cx="10079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700" dirty="0">
                <a:solidFill>
                  <a:srgbClr val="002060"/>
                </a:solidFill>
              </a:rPr>
              <a:t>на вулиці Грушевського, 56 (</a:t>
            </a:r>
            <a:r>
              <a:rPr lang="uk-UA" sz="2700" b="1" dirty="0">
                <a:solidFill>
                  <a:srgbClr val="002060"/>
                </a:solidFill>
              </a:rPr>
              <a:t>4</a:t>
            </a:r>
            <a:r>
              <a:rPr lang="uk-UA" sz="2700" dirty="0">
                <a:solidFill>
                  <a:srgbClr val="002060"/>
                </a:solidFill>
              </a:rPr>
              <a:t> групи)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02C1109-E4A8-44FC-88C5-2473C7C908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7517" y="1741206"/>
            <a:ext cx="374400" cy="46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9705657" y="325445"/>
            <a:ext cx="2160000" cy="2160000"/>
            <a:chOff x="3340893" y="673893"/>
            <a:chExt cx="5510212" cy="5510212"/>
          </a:xfrm>
        </p:grpSpPr>
        <p:sp>
          <p:nvSpPr>
            <p:cNvPr id="13" name="Овал 12"/>
            <p:cNvSpPr/>
            <p:nvPr/>
          </p:nvSpPr>
          <p:spPr>
            <a:xfrm>
              <a:off x="3340893" y="673893"/>
              <a:ext cx="5510212" cy="5510212"/>
            </a:xfrm>
            <a:prstGeom prst="ellipse">
              <a:avLst/>
            </a:prstGeom>
            <a:blipFill>
              <a:blip r:embed="rId8"/>
              <a:srcRect/>
              <a:stretch>
                <a:fillRect t="-8000" b="-8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4332731" y="3599816"/>
              <a:ext cx="3526536" cy="1818370"/>
            </a:xfrm>
            <a:custGeom>
              <a:avLst/>
              <a:gdLst>
                <a:gd name="connsiteX0" fmla="*/ 0 w 3526536"/>
                <a:gd name="connsiteY0" fmla="*/ 0 h 1818370"/>
                <a:gd name="connsiteX1" fmla="*/ 3526536 w 3526536"/>
                <a:gd name="connsiteY1" fmla="*/ 0 h 1818370"/>
                <a:gd name="connsiteX2" fmla="*/ 3526536 w 3526536"/>
                <a:gd name="connsiteY2" fmla="*/ 1818370 h 1818370"/>
                <a:gd name="connsiteX3" fmla="*/ 0 w 3526536"/>
                <a:gd name="connsiteY3" fmla="*/ 1818370 h 1818370"/>
                <a:gd name="connsiteX4" fmla="*/ 0 w 3526536"/>
                <a:gd name="connsiteY4" fmla="*/ 0 h 181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6536" h="1818370">
                  <a:moveTo>
                    <a:pt x="0" y="0"/>
                  </a:moveTo>
                  <a:lnTo>
                    <a:pt x="3526536" y="0"/>
                  </a:lnTo>
                  <a:lnTo>
                    <a:pt x="3526536" y="1818370"/>
                  </a:lnTo>
                  <a:lnTo>
                    <a:pt x="0" y="18183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7913281" y="4163799"/>
            <a:ext cx="2160000" cy="2160000"/>
            <a:chOff x="2438400" y="-228600"/>
            <a:chExt cx="7315200" cy="7315200"/>
          </a:xfrm>
        </p:grpSpPr>
        <p:sp>
          <p:nvSpPr>
            <p:cNvPr id="36" name="Овал 35"/>
            <p:cNvSpPr/>
            <p:nvPr/>
          </p:nvSpPr>
          <p:spPr>
            <a:xfrm>
              <a:off x="2438400" y="-228600"/>
              <a:ext cx="7315200" cy="7315200"/>
            </a:xfrm>
            <a:prstGeom prst="ellipse">
              <a:avLst/>
            </a:prstGeom>
            <a:blipFill>
              <a:blip r:embed="rId9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Полилиния 36"/>
            <p:cNvSpPr/>
            <p:nvPr/>
          </p:nvSpPr>
          <p:spPr>
            <a:xfrm>
              <a:off x="3755135" y="3655771"/>
              <a:ext cx="4681728" cy="2414016"/>
            </a:xfrm>
            <a:custGeom>
              <a:avLst/>
              <a:gdLst>
                <a:gd name="connsiteX0" fmla="*/ 0 w 4681728"/>
                <a:gd name="connsiteY0" fmla="*/ 0 h 2414016"/>
                <a:gd name="connsiteX1" fmla="*/ 4681728 w 4681728"/>
                <a:gd name="connsiteY1" fmla="*/ 0 h 2414016"/>
                <a:gd name="connsiteX2" fmla="*/ 4681728 w 4681728"/>
                <a:gd name="connsiteY2" fmla="*/ 2414016 h 2414016"/>
                <a:gd name="connsiteX3" fmla="*/ 0 w 4681728"/>
                <a:gd name="connsiteY3" fmla="*/ 2414016 h 2414016"/>
                <a:gd name="connsiteX4" fmla="*/ 0 w 4681728"/>
                <a:gd name="connsiteY4" fmla="*/ 0 h 2414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1728" h="2414016">
                  <a:moveTo>
                    <a:pt x="0" y="0"/>
                  </a:moveTo>
                  <a:lnTo>
                    <a:pt x="4681728" y="0"/>
                  </a:lnTo>
                  <a:lnTo>
                    <a:pt x="4681728" y="2414016"/>
                  </a:lnTo>
                  <a:lnTo>
                    <a:pt x="0" y="241401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9878881" y="2758712"/>
            <a:ext cx="2160000" cy="2160000"/>
            <a:chOff x="1219200" y="-1447801"/>
            <a:chExt cx="9753600" cy="9753600"/>
          </a:xfrm>
        </p:grpSpPr>
        <p:sp>
          <p:nvSpPr>
            <p:cNvPr id="41" name="Овал 40"/>
            <p:cNvSpPr/>
            <p:nvPr/>
          </p:nvSpPr>
          <p:spPr>
            <a:xfrm>
              <a:off x="1219200" y="-1447801"/>
              <a:ext cx="9753600" cy="9753600"/>
            </a:xfrm>
            <a:prstGeom prst="ellipse">
              <a:avLst/>
            </a:prstGeom>
            <a:blipFill>
              <a:blip r:embed="rId10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Полилиния 44"/>
            <p:cNvSpPr/>
            <p:nvPr/>
          </p:nvSpPr>
          <p:spPr>
            <a:xfrm>
              <a:off x="2974848" y="3731361"/>
              <a:ext cx="6242304" cy="3218688"/>
            </a:xfrm>
            <a:custGeom>
              <a:avLst/>
              <a:gdLst>
                <a:gd name="connsiteX0" fmla="*/ 0 w 6242304"/>
                <a:gd name="connsiteY0" fmla="*/ 0 h 3218688"/>
                <a:gd name="connsiteX1" fmla="*/ 6242304 w 6242304"/>
                <a:gd name="connsiteY1" fmla="*/ 0 h 3218688"/>
                <a:gd name="connsiteX2" fmla="*/ 6242304 w 6242304"/>
                <a:gd name="connsiteY2" fmla="*/ 3218688 h 3218688"/>
                <a:gd name="connsiteX3" fmla="*/ 0 w 6242304"/>
                <a:gd name="connsiteY3" fmla="*/ 3218688 h 3218688"/>
                <a:gd name="connsiteX4" fmla="*/ 0 w 6242304"/>
                <a:gd name="connsiteY4" fmla="*/ 0 h 321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42304" h="3218688">
                  <a:moveTo>
                    <a:pt x="0" y="0"/>
                  </a:moveTo>
                  <a:lnTo>
                    <a:pt x="6242304" y="0"/>
                  </a:lnTo>
                  <a:lnTo>
                    <a:pt x="6242304" y="3218688"/>
                  </a:lnTo>
                  <a:lnTo>
                    <a:pt x="0" y="321868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7719155" y="1678712"/>
            <a:ext cx="2160000" cy="2160000"/>
            <a:chOff x="3238500" y="571500"/>
            <a:chExt cx="5715000" cy="5715000"/>
          </a:xfrm>
        </p:grpSpPr>
        <p:sp>
          <p:nvSpPr>
            <p:cNvPr id="52" name="Овал 51"/>
            <p:cNvSpPr/>
            <p:nvPr/>
          </p:nvSpPr>
          <p:spPr>
            <a:xfrm>
              <a:off x="3238500" y="571500"/>
              <a:ext cx="5715000" cy="5715000"/>
            </a:xfrm>
            <a:prstGeom prst="ellipse">
              <a:avLst/>
            </a:prstGeom>
            <a:blipFill>
              <a:blip r:embed="rId11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Полилиния 52"/>
            <p:cNvSpPr/>
            <p:nvPr/>
          </p:nvSpPr>
          <p:spPr>
            <a:xfrm>
              <a:off x="4267200" y="3606165"/>
              <a:ext cx="3657600" cy="1885950"/>
            </a:xfrm>
            <a:custGeom>
              <a:avLst/>
              <a:gdLst>
                <a:gd name="connsiteX0" fmla="*/ 0 w 3657600"/>
                <a:gd name="connsiteY0" fmla="*/ 0 h 1885950"/>
                <a:gd name="connsiteX1" fmla="*/ 3657600 w 3657600"/>
                <a:gd name="connsiteY1" fmla="*/ 0 h 1885950"/>
                <a:gd name="connsiteX2" fmla="*/ 3657600 w 3657600"/>
                <a:gd name="connsiteY2" fmla="*/ 1885950 h 1885950"/>
                <a:gd name="connsiteX3" fmla="*/ 0 w 3657600"/>
                <a:gd name="connsiteY3" fmla="*/ 1885950 h 1885950"/>
                <a:gd name="connsiteX4" fmla="*/ 0 w 3657600"/>
                <a:gd name="connsiteY4" fmla="*/ 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1885950">
                  <a:moveTo>
                    <a:pt x="0" y="0"/>
                  </a:moveTo>
                  <a:lnTo>
                    <a:pt x="3657600" y="0"/>
                  </a:lnTo>
                  <a:lnTo>
                    <a:pt x="3657600" y="1885950"/>
                  </a:lnTo>
                  <a:lnTo>
                    <a:pt x="0" y="188595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98067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194976-16FF-43C1-8B4A-D986B4CE41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92000" cy="68616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692400-3FA7-46D5-81E8-7BFD3BFB8081}"/>
              </a:ext>
            </a:extLst>
          </p:cNvPr>
          <p:cNvSpPr txBox="1"/>
          <p:nvPr/>
        </p:nvSpPr>
        <p:spPr>
          <a:xfrm>
            <a:off x="3558268" y="265664"/>
            <a:ext cx="5908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002060"/>
                </a:solidFill>
              </a:rPr>
              <a:t>Навчання </a:t>
            </a:r>
            <a:r>
              <a:rPr lang="uk-UA" sz="3200" b="1" dirty="0">
                <a:solidFill>
                  <a:srgbClr val="002060"/>
                </a:solidFill>
              </a:rPr>
              <a:t>для працівників </a:t>
            </a:r>
            <a:r>
              <a:rPr lang="uk-UA" sz="3200" b="1" dirty="0" smtClean="0">
                <a:solidFill>
                  <a:srgbClr val="002060"/>
                </a:solidFill>
              </a:rPr>
              <a:t>ЗДО</a:t>
            </a:r>
            <a:endParaRPr lang="uk-UA" sz="3200" b="1" dirty="0">
              <a:solidFill>
                <a:srgbClr val="00206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7E5B48-2418-44BF-8CBC-C1001C192E3A}"/>
              </a:ext>
            </a:extLst>
          </p:cNvPr>
          <p:cNvSpPr txBox="1"/>
          <p:nvPr/>
        </p:nvSpPr>
        <p:spPr>
          <a:xfrm>
            <a:off x="7893295" y="1720310"/>
            <a:ext cx="34534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err="1" smtClean="0">
                <a:solidFill>
                  <a:srgbClr val="002060"/>
                </a:solidFill>
              </a:rPr>
              <a:t>Проєкти</a:t>
            </a:r>
            <a:endParaRPr lang="uk-UA" sz="2000" b="1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8FCB44-7147-4947-9588-88A4D2C06B52}"/>
              </a:ext>
            </a:extLst>
          </p:cNvPr>
          <p:cNvSpPr txBox="1"/>
          <p:nvPr/>
        </p:nvSpPr>
        <p:spPr>
          <a:xfrm>
            <a:off x="8904744" y="2158527"/>
            <a:ext cx="33598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« Казка з </a:t>
            </a:r>
            <a:r>
              <a:rPr lang="ru-RU" dirty="0" err="1" smtClean="0">
                <a:solidFill>
                  <a:srgbClr val="002060"/>
                </a:solidFill>
              </a:rPr>
              <a:t>воїном</a:t>
            </a:r>
            <a:r>
              <a:rPr lang="ru-RU" dirty="0" smtClean="0">
                <a:solidFill>
                  <a:srgbClr val="002060"/>
                </a:solidFill>
              </a:rPr>
              <a:t> АТО»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«Театральна </a:t>
            </a:r>
            <a:r>
              <a:rPr lang="ru-RU" dirty="0" err="1" smtClean="0">
                <a:solidFill>
                  <a:srgbClr val="002060"/>
                </a:solidFill>
              </a:rPr>
              <a:t>педагогіка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 smtClean="0">
                <a:solidFill>
                  <a:srgbClr val="002060"/>
                </a:solidFill>
              </a:rPr>
              <a:t>Фінансова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грамотність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 smtClean="0">
                <a:solidFill>
                  <a:srgbClr val="002060"/>
                </a:solidFill>
              </a:rPr>
              <a:t>Лего-конструювання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 smtClean="0">
                <a:solidFill>
                  <a:srgbClr val="002060"/>
                </a:solidFill>
              </a:rPr>
              <a:t>Скарби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нації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 smtClean="0">
                <a:solidFill>
                  <a:srgbClr val="002060"/>
                </a:solidFill>
              </a:rPr>
              <a:t>Оповідки</a:t>
            </a:r>
            <a:r>
              <a:rPr lang="ru-RU" dirty="0" smtClean="0">
                <a:solidFill>
                  <a:srgbClr val="002060"/>
                </a:solidFill>
              </a:rPr>
              <a:t> про </a:t>
            </a:r>
            <a:r>
              <a:rPr lang="ru-RU" dirty="0" err="1" smtClean="0">
                <a:solidFill>
                  <a:srgbClr val="002060"/>
                </a:solidFill>
              </a:rPr>
              <a:t>воїнів</a:t>
            </a:r>
            <a:r>
              <a:rPr lang="ru-RU" dirty="0" smtClean="0">
                <a:solidFill>
                  <a:srgbClr val="002060"/>
                </a:solidFill>
              </a:rPr>
              <a:t> АТО  для </a:t>
            </a:r>
            <a:r>
              <a:rPr lang="ru-RU" dirty="0" err="1" smtClean="0">
                <a:solidFill>
                  <a:srgbClr val="002060"/>
                </a:solidFill>
              </a:rPr>
              <a:t>наймолодших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 smtClean="0">
                <a:solidFill>
                  <a:srgbClr val="002060"/>
                </a:solidFill>
              </a:rPr>
              <a:t>Намисто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для </a:t>
            </a:r>
            <a:r>
              <a:rPr lang="ru-RU" dirty="0" err="1">
                <a:solidFill>
                  <a:srgbClr val="002060"/>
                </a:solidFill>
              </a:rPr>
              <a:t>Лесі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Долоньки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єднання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</a:rPr>
              <a:t>«</a:t>
            </a:r>
            <a:r>
              <a:rPr lang="ru-RU" dirty="0" err="1" smtClean="0">
                <a:solidFill>
                  <a:srgbClr val="002060"/>
                </a:solidFill>
              </a:rPr>
              <a:t>Фотографія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що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оживає</a:t>
            </a:r>
            <a:r>
              <a:rPr lang="ru-RU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40186" y="1326764"/>
            <a:ext cx="372886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За навчальними </a:t>
            </a:r>
            <a:r>
              <a:rPr lang="uk-UA" sz="2000" b="1" dirty="0" smtClean="0">
                <a:solidFill>
                  <a:srgbClr val="002060"/>
                </a:solidFill>
              </a:rPr>
              <a:t>програмами</a:t>
            </a:r>
          </a:p>
          <a:p>
            <a:endParaRPr lang="uk-UA" dirty="0">
              <a:solidFill>
                <a:srgbClr val="00206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«Концептуальні засади модернізації дошкільної освіти на сучасному етапі. Нові типи дошкільних закладів та нові форми здобуття дошкільної освіти»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«Методичний супровід становлення професійної компетентності педагогів закладів дошкільної освіти»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«Побудова внутрішньої системи забезпечення якості освіти»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«Безпека дорожнього руху»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«Статеве виховання дітей дошкільного віку»</a:t>
            </a:r>
          </a:p>
        </p:txBody>
      </p:sp>
      <p:cxnSp>
        <p:nvCxnSpPr>
          <p:cNvPr id="16" name="Пряма сполучна лінія 6">
            <a:extLst>
              <a:ext uri="{FF2B5EF4-FFF2-40B4-BE49-F238E27FC236}">
                <a16:creationId xmlns:a16="http://schemas.microsoft.com/office/drawing/2014/main" id="{EA762FAF-0C63-4312-88B0-49FD149B7459}"/>
              </a:ext>
            </a:extLst>
          </p:cNvPr>
          <p:cNvCxnSpPr/>
          <p:nvPr/>
        </p:nvCxnSpPr>
        <p:spPr>
          <a:xfrm flipH="1">
            <a:off x="8859638" y="1326764"/>
            <a:ext cx="9409" cy="458951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83603" y="961789"/>
            <a:ext cx="481147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</a:rPr>
              <a:t>Цикл семінарів </a:t>
            </a:r>
            <a:endParaRPr lang="uk-UA" sz="2000" b="1" dirty="0" smtClean="0">
              <a:solidFill>
                <a:srgbClr val="002060"/>
              </a:solidFill>
            </a:endParaRPr>
          </a:p>
          <a:p>
            <a:endParaRPr lang="uk-UA" sz="20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«Ейдетика – образне мислення дошкільнят»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«Мнемотехніка – технологія ефективного засвоєння інформації»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«Питання гнучкості у прийнятті управлінських рішень та виклики сьогодення в організації освітнього процесу в дошкільних закладах»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«Розвиток комунікативних навиків дошкільнят засобами сучасних технологій»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«Використання інформаційно-комунікативних та цифрових технологій в освітньому процесі для дітей дошкільного віку»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«Управління закладом дошкільної освіти: сучасні тренди»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2060"/>
                </a:solidFill>
              </a:rPr>
              <a:t>«</a:t>
            </a:r>
            <a:r>
              <a:rPr lang="uk-UA" dirty="0" err="1">
                <a:solidFill>
                  <a:srgbClr val="002060"/>
                </a:solidFill>
              </a:rPr>
              <a:t>Орф</a:t>
            </a:r>
            <a:r>
              <a:rPr lang="uk-UA" dirty="0">
                <a:solidFill>
                  <a:srgbClr val="002060"/>
                </a:solidFill>
              </a:rPr>
              <a:t> –підхід на музичних заняттях у ЗДО»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>
                <a:solidFill>
                  <a:srgbClr val="002060"/>
                </a:solidFill>
              </a:rPr>
              <a:t>«</a:t>
            </a:r>
            <a:r>
              <a:rPr lang="uk-UA" dirty="0">
                <a:solidFill>
                  <a:srgbClr val="002060"/>
                </a:solidFill>
              </a:rPr>
              <a:t>Медійна та цифрова грамотність»</a:t>
            </a:r>
          </a:p>
        </p:txBody>
      </p:sp>
      <p:cxnSp>
        <p:nvCxnSpPr>
          <p:cNvPr id="15" name="Пряма сполучна лінія 6">
            <a:extLst>
              <a:ext uri="{FF2B5EF4-FFF2-40B4-BE49-F238E27FC236}">
                <a16:creationId xmlns:a16="http://schemas.microsoft.com/office/drawing/2014/main" id="{EA762FAF-0C63-4312-88B0-49FD149B7459}"/>
              </a:ext>
            </a:extLst>
          </p:cNvPr>
          <p:cNvCxnSpPr/>
          <p:nvPr/>
        </p:nvCxnSpPr>
        <p:spPr>
          <a:xfrm>
            <a:off x="4995079" y="1326764"/>
            <a:ext cx="0" cy="458951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950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AE0FDF-F086-4AF2-AFDC-47EB7DA4D8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8D5A9C-05A3-42E7-8E93-D0199605E77D}"/>
              </a:ext>
            </a:extLst>
          </p:cNvPr>
          <p:cNvSpPr txBox="1"/>
          <p:nvPr/>
        </p:nvSpPr>
        <p:spPr>
          <a:xfrm>
            <a:off x="2429607" y="98474"/>
            <a:ext cx="7332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Заклади загальної середньої освіти</a:t>
            </a:r>
          </a:p>
        </p:txBody>
      </p:sp>
      <p:graphicFrame>
        <p:nvGraphicFramePr>
          <p:cNvPr id="7" name="Діаграма 6">
            <a:extLst>
              <a:ext uri="{FF2B5EF4-FFF2-40B4-BE49-F238E27FC236}">
                <a16:creationId xmlns:a16="http://schemas.microsoft.com/office/drawing/2014/main" id="{013DB787-B22E-433D-98BD-20A08E2ED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697411"/>
              </p:ext>
            </p:extLst>
          </p:nvPr>
        </p:nvGraphicFramePr>
        <p:xfrm>
          <a:off x="36552" y="843279"/>
          <a:ext cx="5090975" cy="3262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82BED37-64BD-4D2F-9A7A-5610676D3AAA}"/>
              </a:ext>
            </a:extLst>
          </p:cNvPr>
          <p:cNvSpPr txBox="1"/>
          <p:nvPr/>
        </p:nvSpPr>
        <p:spPr>
          <a:xfrm>
            <a:off x="425949" y="910174"/>
            <a:ext cx="278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002060"/>
                </a:solidFill>
              </a:rPr>
              <a:t>Мережа класів</a:t>
            </a:r>
          </a:p>
        </p:txBody>
      </p:sp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6AFC6A60-E490-47CC-AD15-97D277BCE3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3069633"/>
              </p:ext>
            </p:extLst>
          </p:nvPr>
        </p:nvGraphicFramePr>
        <p:xfrm>
          <a:off x="-115881" y="4082084"/>
          <a:ext cx="5395840" cy="2683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іаграма 11">
            <a:extLst>
              <a:ext uri="{FF2B5EF4-FFF2-40B4-BE49-F238E27FC236}">
                <a16:creationId xmlns:a16="http://schemas.microsoft.com/office/drawing/2014/main" id="{7A4B4D69-8F62-4FC4-A7D4-367C094D27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5094441"/>
              </p:ext>
            </p:extLst>
          </p:nvPr>
        </p:nvGraphicFramePr>
        <p:xfrm>
          <a:off x="5442463" y="3634970"/>
          <a:ext cx="5827147" cy="2842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3BA658A-AE09-4911-BF3C-70E7E6DB08CC}"/>
              </a:ext>
            </a:extLst>
          </p:cNvPr>
          <p:cNvSpPr txBox="1"/>
          <p:nvPr/>
        </p:nvSpPr>
        <p:spPr>
          <a:xfrm>
            <a:off x="6963966" y="3234860"/>
            <a:ext cx="2784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rgbClr val="002060"/>
                </a:solidFill>
              </a:rPr>
              <a:t>Контингент учнів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9859710" y="598262"/>
            <a:ext cx="2160000" cy="2160000"/>
            <a:chOff x="3810000" y="1143000"/>
            <a:chExt cx="4572000" cy="4572000"/>
          </a:xfrm>
        </p:grpSpPr>
        <p:sp>
          <p:nvSpPr>
            <p:cNvPr id="10" name="Овал 9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6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472192" y="931503"/>
            <a:ext cx="2160000" cy="2160000"/>
            <a:chOff x="3810000" y="1143000"/>
            <a:chExt cx="4572000" cy="4572000"/>
          </a:xfrm>
        </p:grpSpPr>
        <p:sp>
          <p:nvSpPr>
            <p:cNvPr id="18" name="Овал 17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7"/>
              <a:srcRect/>
              <a:stretch>
                <a:fillRect l="-39000" r="-3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олилиния 18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5069180" y="1333444"/>
            <a:ext cx="2160000" cy="2160000"/>
            <a:chOff x="3810000" y="1143000"/>
            <a:chExt cx="4572000" cy="4572000"/>
          </a:xfrm>
        </p:grpSpPr>
        <p:sp>
          <p:nvSpPr>
            <p:cNvPr id="23" name="Овал 22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8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92740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AE0FDF-F086-4AF2-AFDC-47EB7DA4D8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7018" y="1707611"/>
            <a:ext cx="931381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2060"/>
                </a:solidFill>
              </a:rPr>
              <a:t>На </a:t>
            </a:r>
            <a:r>
              <a:rPr lang="ru-RU" sz="2200" dirty="0" err="1">
                <a:solidFill>
                  <a:srgbClr val="002060"/>
                </a:solidFill>
              </a:rPr>
              <a:t>підставі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b="1" dirty="0">
                <a:solidFill>
                  <a:srgbClr val="002060"/>
                </a:solidFill>
              </a:rPr>
              <a:t>ст. 37, 38, 39 Закону </a:t>
            </a:r>
            <a:r>
              <a:rPr lang="ru-RU" sz="2200" b="1" dirty="0" err="1">
                <a:solidFill>
                  <a:srgbClr val="002060"/>
                </a:solidFill>
              </a:rPr>
              <a:t>України</a:t>
            </a:r>
            <a:r>
              <a:rPr lang="ru-RU" sz="2200" b="1" dirty="0">
                <a:solidFill>
                  <a:srgbClr val="002060"/>
                </a:solidFill>
              </a:rPr>
              <a:t> «Про </a:t>
            </a:r>
            <a:r>
              <a:rPr lang="ru-RU" sz="2200" b="1" dirty="0" err="1">
                <a:solidFill>
                  <a:srgbClr val="002060"/>
                </a:solidFill>
              </a:rPr>
              <a:t>повну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err="1">
                <a:solidFill>
                  <a:srgbClr val="002060"/>
                </a:solidFill>
              </a:rPr>
              <a:t>загальну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сере</a:t>
            </a:r>
            <a:r>
              <a:rPr lang="uk-UA" sz="2200" b="1" dirty="0" err="1" smtClean="0">
                <a:solidFill>
                  <a:srgbClr val="002060"/>
                </a:solidFill>
              </a:rPr>
              <a:t>дн</a:t>
            </a:r>
            <a:r>
              <a:rPr lang="ru-RU" sz="2200" b="1" dirty="0" smtClean="0">
                <a:solidFill>
                  <a:srgbClr val="002060"/>
                </a:solidFill>
              </a:rPr>
              <a:t>ю </a:t>
            </a:r>
            <a:r>
              <a:rPr lang="ru-RU" sz="2200" b="1" dirty="0" err="1">
                <a:solidFill>
                  <a:srgbClr val="002060"/>
                </a:solidFill>
              </a:rPr>
              <a:t>освіту</a:t>
            </a:r>
            <a:r>
              <a:rPr lang="ru-RU" sz="2200" b="1" dirty="0" smtClean="0">
                <a:solidFill>
                  <a:srgbClr val="002060"/>
                </a:solidFill>
              </a:rPr>
              <a:t>»</a:t>
            </a:r>
            <a:r>
              <a:rPr lang="ru-RU" sz="2200" dirty="0" smtClean="0">
                <a:solidFill>
                  <a:srgbClr val="002060"/>
                </a:solidFill>
              </a:rPr>
              <a:t>, </a:t>
            </a:r>
            <a:r>
              <a:rPr lang="ru-RU" sz="2200" dirty="0" err="1" smtClean="0">
                <a:solidFill>
                  <a:srgbClr val="002060"/>
                </a:solidFill>
              </a:rPr>
              <a:t>який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>
                <a:solidFill>
                  <a:srgbClr val="002060"/>
                </a:solidFill>
              </a:rPr>
              <a:t>набрав </a:t>
            </a:r>
            <a:r>
              <a:rPr lang="ru-RU" sz="2200" dirty="0" err="1">
                <a:solidFill>
                  <a:srgbClr val="002060"/>
                </a:solidFill>
              </a:rPr>
              <a:t>чинності</a:t>
            </a:r>
            <a:r>
              <a:rPr lang="ru-RU" sz="2200" dirty="0">
                <a:solidFill>
                  <a:srgbClr val="002060"/>
                </a:solidFill>
              </a:rPr>
              <a:t> 18.03.2020, </a:t>
            </a:r>
            <a:r>
              <a:rPr lang="ru-RU" sz="2200" dirty="0" err="1">
                <a:solidFill>
                  <a:srgbClr val="002060"/>
                </a:solidFill>
              </a:rPr>
              <a:t>управління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освіти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проводить </a:t>
            </a:r>
            <a:r>
              <a:rPr lang="ru-RU" sz="2200" dirty="0" err="1">
                <a:solidFill>
                  <a:srgbClr val="002060"/>
                </a:solidFill>
              </a:rPr>
              <a:t>конкурси</a:t>
            </a:r>
            <a:r>
              <a:rPr lang="ru-RU" sz="2200" dirty="0">
                <a:solidFill>
                  <a:srgbClr val="002060"/>
                </a:solidFill>
              </a:rPr>
              <a:t> на посади </a:t>
            </a:r>
            <a:r>
              <a:rPr lang="ru-RU" sz="2200" dirty="0" err="1">
                <a:solidFill>
                  <a:srgbClr val="002060"/>
                </a:solidFill>
              </a:rPr>
              <a:t>керівників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закладів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загальної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середньої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</a:rPr>
              <a:t>освіти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</a:rPr>
              <a:t>Львівської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міської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територіальної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громади</a:t>
            </a:r>
            <a:r>
              <a:rPr lang="ru-RU" sz="2200" dirty="0" smtClean="0">
                <a:solidFill>
                  <a:srgbClr val="002060"/>
                </a:solidFill>
              </a:rPr>
              <a:t>.</a:t>
            </a:r>
          </a:p>
          <a:p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dirty="0" smtClean="0">
                <a:solidFill>
                  <a:srgbClr val="002060"/>
                </a:solidFill>
              </a:rPr>
              <a:t>З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smtClean="0">
                <a:solidFill>
                  <a:srgbClr val="002060"/>
                </a:solidFill>
              </a:rPr>
              <a:t>2020 </a:t>
            </a:r>
            <a:r>
              <a:rPr lang="ru-RU" sz="2200" dirty="0">
                <a:solidFill>
                  <a:srgbClr val="002060"/>
                </a:solidFill>
              </a:rPr>
              <a:t>року </a:t>
            </a:r>
            <a:r>
              <a:rPr lang="ru-RU" sz="2200" dirty="0" err="1" smtClean="0">
                <a:solidFill>
                  <a:srgbClr val="002060"/>
                </a:solidFill>
              </a:rPr>
              <a:t>проводяться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</a:rPr>
              <a:t>конкурси</a:t>
            </a:r>
            <a:r>
              <a:rPr lang="ru-RU" sz="2200" dirty="0" smtClean="0">
                <a:solidFill>
                  <a:srgbClr val="002060"/>
                </a:solidFill>
              </a:rPr>
              <a:t>, за </a:t>
            </a:r>
            <a:r>
              <a:rPr lang="ru-RU" sz="2200" dirty="0">
                <a:solidFill>
                  <a:srgbClr val="002060"/>
                </a:solidFill>
              </a:rPr>
              <a:t>результатами </a:t>
            </a:r>
            <a:r>
              <a:rPr lang="ru-RU" sz="2200" dirty="0" err="1" smtClean="0">
                <a:solidFill>
                  <a:srgbClr val="002060"/>
                </a:solidFill>
              </a:rPr>
              <a:t>яких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станом </a:t>
            </a:r>
            <a:r>
              <a:rPr lang="ru-RU" sz="2200" b="1" dirty="0">
                <a:solidFill>
                  <a:srgbClr val="002060"/>
                </a:solidFill>
              </a:rPr>
              <a:t>на </a:t>
            </a:r>
            <a:r>
              <a:rPr lang="ru-RU" sz="2200" b="1" dirty="0" smtClean="0">
                <a:solidFill>
                  <a:srgbClr val="002060"/>
                </a:solidFill>
              </a:rPr>
              <a:t>22.12.2021 </a:t>
            </a:r>
            <a:r>
              <a:rPr lang="ru-RU" sz="2200" dirty="0" err="1" smtClean="0">
                <a:solidFill>
                  <a:srgbClr val="002060"/>
                </a:solidFill>
              </a:rPr>
              <a:t>призначено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28 </a:t>
            </a:r>
            <a:r>
              <a:rPr lang="ru-RU" sz="2200" b="1" dirty="0" err="1" smtClean="0">
                <a:solidFill>
                  <a:srgbClr val="002060"/>
                </a:solidFill>
              </a:rPr>
              <a:t>керівників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закладів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загальної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середньої</a:t>
            </a:r>
            <a:r>
              <a:rPr lang="ru-RU" sz="2200" dirty="0">
                <a:solidFill>
                  <a:srgbClr val="002060"/>
                </a:solidFill>
              </a:rPr>
              <a:t> </a:t>
            </a:r>
            <a:r>
              <a:rPr lang="ru-RU" sz="2200" dirty="0" err="1">
                <a:solidFill>
                  <a:srgbClr val="002060"/>
                </a:solidFill>
              </a:rPr>
              <a:t>освіти</a:t>
            </a:r>
            <a:r>
              <a:rPr lang="ru-RU" sz="2200" dirty="0">
                <a:solidFill>
                  <a:srgbClr val="002060"/>
                </a:solidFill>
              </a:rPr>
              <a:t> на </a:t>
            </a:r>
            <a:r>
              <a:rPr lang="ru-RU" sz="2200" dirty="0" err="1">
                <a:solidFill>
                  <a:srgbClr val="002060"/>
                </a:solidFill>
              </a:rPr>
              <a:t>основі</a:t>
            </a:r>
            <a:r>
              <a:rPr lang="ru-RU" sz="2200" dirty="0">
                <a:solidFill>
                  <a:srgbClr val="002060"/>
                </a:solidFill>
              </a:rPr>
              <a:t> строкового </a:t>
            </a:r>
            <a:r>
              <a:rPr lang="ru-RU" sz="2200" dirty="0" smtClean="0">
                <a:solidFill>
                  <a:srgbClr val="002060"/>
                </a:solidFill>
              </a:rPr>
              <a:t>трудового договору.</a:t>
            </a:r>
          </a:p>
          <a:p>
            <a:endParaRPr lang="ru-RU" sz="2200" dirty="0">
              <a:solidFill>
                <a:srgbClr val="002060"/>
              </a:solidFill>
            </a:endParaRPr>
          </a:p>
          <a:p>
            <a:r>
              <a:rPr lang="ru-RU" sz="2200" b="1" dirty="0">
                <a:solidFill>
                  <a:srgbClr val="002060"/>
                </a:solidFill>
              </a:rPr>
              <a:t>До </a:t>
            </a:r>
            <a:r>
              <a:rPr lang="ru-RU" sz="2200" b="1" dirty="0" err="1">
                <a:solidFill>
                  <a:srgbClr val="002060"/>
                </a:solidFill>
              </a:rPr>
              <a:t>кінця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року </a:t>
            </a:r>
            <a:r>
              <a:rPr lang="ru-RU" sz="2200" dirty="0" err="1" smtClean="0">
                <a:solidFill>
                  <a:srgbClr val="002060"/>
                </a:solidFill>
              </a:rPr>
              <a:t>заплановано</a:t>
            </a:r>
            <a:r>
              <a:rPr lang="ru-RU" sz="2200" dirty="0" smtClean="0">
                <a:solidFill>
                  <a:srgbClr val="002060"/>
                </a:solidFill>
              </a:rPr>
              <a:t> провести </a:t>
            </a:r>
            <a:r>
              <a:rPr lang="ru-RU" sz="2200" dirty="0" err="1" smtClean="0">
                <a:solidFill>
                  <a:srgbClr val="002060"/>
                </a:solidFill>
              </a:rPr>
              <a:t>ще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5 </a:t>
            </a:r>
            <a:r>
              <a:rPr lang="ru-RU" sz="2200" b="1" dirty="0" err="1" smtClean="0">
                <a:solidFill>
                  <a:srgbClr val="002060"/>
                </a:solidFill>
              </a:rPr>
              <a:t>конкурсів</a:t>
            </a:r>
            <a:r>
              <a:rPr lang="ru-RU" sz="22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200" dirty="0">
                <a:solidFill>
                  <a:srgbClr val="002060"/>
                </a:solidFill>
              </a:rPr>
              <a:t>У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</a:rPr>
              <a:t>січні</a:t>
            </a:r>
            <a:r>
              <a:rPr lang="en-US" sz="2200" dirty="0" smtClean="0">
                <a:solidFill>
                  <a:srgbClr val="002060"/>
                </a:solidFill>
              </a:rPr>
              <a:t>-</a:t>
            </a:r>
            <a:r>
              <a:rPr lang="uk-UA" sz="2200" dirty="0" smtClean="0">
                <a:solidFill>
                  <a:srgbClr val="002060"/>
                </a:solidFill>
              </a:rPr>
              <a:t>лютому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>
                <a:solidFill>
                  <a:srgbClr val="002060"/>
                </a:solidFill>
              </a:rPr>
              <a:t>2022 року </a:t>
            </a:r>
            <a:r>
              <a:rPr lang="ru-RU" sz="2200" dirty="0" smtClean="0">
                <a:solidFill>
                  <a:srgbClr val="002060"/>
                </a:solidFill>
              </a:rPr>
              <a:t>буде проведено </a:t>
            </a:r>
            <a:r>
              <a:rPr lang="ru-RU" sz="2200" b="1" dirty="0" smtClean="0">
                <a:solidFill>
                  <a:srgbClr val="002060"/>
                </a:solidFill>
              </a:rPr>
              <a:t>17 </a:t>
            </a:r>
            <a:r>
              <a:rPr lang="ru-RU" sz="2200" dirty="0" smtClean="0">
                <a:solidFill>
                  <a:srgbClr val="002060"/>
                </a:solidFill>
              </a:rPr>
              <a:t>та </a:t>
            </a:r>
          </a:p>
          <a:p>
            <a:r>
              <a:rPr lang="ru-RU" sz="2200" dirty="0" err="1" smtClean="0">
                <a:solidFill>
                  <a:srgbClr val="002060"/>
                </a:solidFill>
              </a:rPr>
              <a:t>оголошено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</a:rPr>
              <a:t>ще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4 </a:t>
            </a:r>
            <a:r>
              <a:rPr lang="ru-RU" sz="2200" b="1" dirty="0" err="1" smtClean="0">
                <a:solidFill>
                  <a:srgbClr val="002060"/>
                </a:solidFill>
              </a:rPr>
              <a:t>конкурси</a:t>
            </a:r>
            <a:r>
              <a:rPr lang="ru-RU" sz="2200" b="1" dirty="0" smtClean="0">
                <a:solidFill>
                  <a:srgbClr val="002060"/>
                </a:solidFill>
              </a:rPr>
              <a:t>. </a:t>
            </a:r>
            <a:endParaRPr lang="ru-RU" sz="2200" b="1" dirty="0">
              <a:solidFill>
                <a:srgbClr val="002060"/>
              </a:solidFill>
            </a:endParaRPr>
          </a:p>
          <a:p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8D5A9C-05A3-42E7-8E93-D0199605E77D}"/>
              </a:ext>
            </a:extLst>
          </p:cNvPr>
          <p:cNvSpPr txBox="1"/>
          <p:nvPr/>
        </p:nvSpPr>
        <p:spPr>
          <a:xfrm>
            <a:off x="2424352" y="147496"/>
            <a:ext cx="73327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dirty="0" smtClean="0">
                <a:solidFill>
                  <a:srgbClr val="002060"/>
                </a:solidFill>
                <a:latin typeface="Calibri" panose="020F0502020204030204"/>
              </a:rPr>
              <a:t>Конкурси на посади керівників з</a:t>
            </a:r>
            <a:r>
              <a:rPr kumimoji="0" lang="uk-UA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акладів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загальної середньої освіти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9587320" y="1347825"/>
            <a:ext cx="2268000" cy="2268000"/>
            <a:chOff x="4191000" y="1524000"/>
            <a:chExt cx="3810000" cy="3810000"/>
          </a:xfrm>
        </p:grpSpPr>
        <p:sp>
          <p:nvSpPr>
            <p:cNvPr id="10" name="Овал 9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blipFill>
              <a:blip r:embed="rId3"/>
              <a:srcRect/>
              <a:stretch>
                <a:fillRect l="-9000" r="-9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олилиния 10"/>
            <p:cNvSpPr/>
            <p:nvPr/>
          </p:nvSpPr>
          <p:spPr>
            <a:xfrm>
              <a:off x="4876800" y="3547110"/>
              <a:ext cx="2438400" cy="1257300"/>
            </a:xfrm>
            <a:custGeom>
              <a:avLst/>
              <a:gdLst>
                <a:gd name="connsiteX0" fmla="*/ 0 w 2438400"/>
                <a:gd name="connsiteY0" fmla="*/ 0 h 1257300"/>
                <a:gd name="connsiteX1" fmla="*/ 2438400 w 2438400"/>
                <a:gd name="connsiteY1" fmla="*/ 0 h 1257300"/>
                <a:gd name="connsiteX2" fmla="*/ 2438400 w 2438400"/>
                <a:gd name="connsiteY2" fmla="*/ 1257300 h 1257300"/>
                <a:gd name="connsiteX3" fmla="*/ 0 w 2438400"/>
                <a:gd name="connsiteY3" fmla="*/ 1257300 h 1257300"/>
                <a:gd name="connsiteX4" fmla="*/ 0 w 2438400"/>
                <a:gd name="connsiteY4" fmla="*/ 0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1257300">
                  <a:moveTo>
                    <a:pt x="0" y="0"/>
                  </a:moveTo>
                  <a:lnTo>
                    <a:pt x="2438400" y="0"/>
                  </a:lnTo>
                  <a:lnTo>
                    <a:pt x="2438400" y="1257300"/>
                  </a:lnTo>
                  <a:lnTo>
                    <a:pt x="0" y="12573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7658078" y="4243436"/>
            <a:ext cx="2160000" cy="2160000"/>
            <a:chOff x="4295775" y="1628774"/>
            <a:chExt cx="3600450" cy="3600450"/>
          </a:xfrm>
        </p:grpSpPr>
        <p:sp>
          <p:nvSpPr>
            <p:cNvPr id="15" name="Овал 14"/>
            <p:cNvSpPr/>
            <p:nvPr/>
          </p:nvSpPr>
          <p:spPr>
            <a:xfrm>
              <a:off x="4295775" y="1628774"/>
              <a:ext cx="3600450" cy="3600450"/>
            </a:xfrm>
            <a:prstGeom prst="ellipse">
              <a:avLst/>
            </a:prstGeom>
            <a:blipFill>
              <a:blip r:embed="rId4"/>
              <a:srcRect/>
              <a:stretch>
                <a:fillRect l="-1000" r="-1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4943856" y="3540613"/>
              <a:ext cx="2304288" cy="1188148"/>
            </a:xfrm>
            <a:custGeom>
              <a:avLst/>
              <a:gdLst>
                <a:gd name="connsiteX0" fmla="*/ 0 w 2304288"/>
                <a:gd name="connsiteY0" fmla="*/ 0 h 1188148"/>
                <a:gd name="connsiteX1" fmla="*/ 2304288 w 2304288"/>
                <a:gd name="connsiteY1" fmla="*/ 0 h 1188148"/>
                <a:gd name="connsiteX2" fmla="*/ 2304288 w 2304288"/>
                <a:gd name="connsiteY2" fmla="*/ 1188148 h 1188148"/>
                <a:gd name="connsiteX3" fmla="*/ 0 w 2304288"/>
                <a:gd name="connsiteY3" fmla="*/ 1188148 h 1188148"/>
                <a:gd name="connsiteX4" fmla="*/ 0 w 2304288"/>
                <a:gd name="connsiteY4" fmla="*/ 0 h 118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4288" h="1188148">
                  <a:moveTo>
                    <a:pt x="0" y="0"/>
                  </a:moveTo>
                  <a:lnTo>
                    <a:pt x="2304288" y="0"/>
                  </a:lnTo>
                  <a:lnTo>
                    <a:pt x="2304288" y="1188148"/>
                  </a:lnTo>
                  <a:lnTo>
                    <a:pt x="0" y="118814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71644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92000" cy="6867591"/>
          </a:xfrm>
          <a:prstGeom prst="rect">
            <a:avLst/>
          </a:prstGeom>
        </p:spPr>
      </p:pic>
      <p:cxnSp>
        <p:nvCxnSpPr>
          <p:cNvPr id="22" name="Пряма сполучна лінія 21"/>
          <p:cNvCxnSpPr/>
          <p:nvPr/>
        </p:nvCxnSpPr>
        <p:spPr>
          <a:xfrm>
            <a:off x="6787672" y="560797"/>
            <a:ext cx="0" cy="5556443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BBA3F38-7106-4A4A-B327-46567AC59043}"/>
              </a:ext>
            </a:extLst>
          </p:cNvPr>
          <p:cNvSpPr txBox="1"/>
          <p:nvPr/>
        </p:nvSpPr>
        <p:spPr>
          <a:xfrm>
            <a:off x="755554" y="1095446"/>
            <a:ext cx="5170043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</a:rPr>
              <a:t>Заклади загальної середньої освіти</a:t>
            </a:r>
            <a:r>
              <a:rPr lang="uk-UA" sz="3200" b="1" baseline="0" dirty="0">
                <a:solidFill>
                  <a:srgbClr val="002060"/>
                </a:solidFill>
              </a:rPr>
              <a:t>, які ввійшли до рейтингу ТОП-200 шкіл України за результатами </a:t>
            </a:r>
            <a:r>
              <a:rPr lang="uk-UA" sz="3200" b="1" baseline="0" dirty="0" smtClean="0">
                <a:solidFill>
                  <a:srgbClr val="002060"/>
                </a:solidFill>
              </a:rPr>
              <a:t>ЗНО-2021 </a:t>
            </a:r>
            <a:endParaRPr lang="uk-UA" sz="3200" b="1" dirty="0">
              <a:solidFill>
                <a:srgbClr val="002060"/>
              </a:solidFill>
            </a:endParaRPr>
          </a:p>
          <a:p>
            <a:endParaRPr lang="uk-UA" dirty="0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E9535C12-B6FC-430D-9114-810DBC1F2FAD}"/>
              </a:ext>
            </a:extLst>
          </p:cNvPr>
          <p:cNvCxnSpPr/>
          <p:nvPr/>
        </p:nvCxnSpPr>
        <p:spPr>
          <a:xfrm>
            <a:off x="1870695" y="833578"/>
            <a:ext cx="29987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87135" y="418519"/>
            <a:ext cx="5338019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Львівський фізико-математичний ліцей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Львівська гімназія «Євшан»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Львівська академічна гімназія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Класична гімназія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Львівська гімназія «Престиж»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НВК «Школа-гімназія Шептицьких»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НВК "Інженерно-економічна школа-Львівський економічний ліцей"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Ліцей №28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Львівська лінгвістична гімназія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Ліцей імені Василя </a:t>
            </a:r>
            <a:r>
              <a:rPr lang="uk-UA" sz="2100" dirty="0" smtClean="0">
                <a:solidFill>
                  <a:srgbClr val="002060"/>
                </a:solidFill>
              </a:rPr>
              <a:t>Симоненка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СЗШ №27</a:t>
            </a:r>
            <a:endParaRPr lang="uk-UA" sz="21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Ліцей №5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Ліцей «Гроно</a:t>
            </a:r>
            <a:r>
              <a:rPr lang="uk-UA" sz="2100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Ліцей №8</a:t>
            </a:r>
            <a:endParaRPr lang="uk-UA" sz="21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Ліцей №81 ім. П. Сагайдачного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Ліцей «Львівський»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100" dirty="0" smtClean="0">
                <a:solidFill>
                  <a:srgbClr val="002060"/>
                </a:solidFill>
              </a:rPr>
              <a:t>СЗШ №48</a:t>
            </a:r>
            <a:endParaRPr lang="uk-UA" sz="2100" dirty="0" smtClean="0"/>
          </a:p>
          <a:p>
            <a:endParaRPr lang="uk-UA" sz="21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244292" y="4298412"/>
            <a:ext cx="1908000" cy="1908000"/>
            <a:chOff x="3238500" y="571499"/>
            <a:chExt cx="5715000" cy="5715000"/>
          </a:xfrm>
        </p:grpSpPr>
        <p:sp>
          <p:nvSpPr>
            <p:cNvPr id="11" name="Овал 10"/>
            <p:cNvSpPr/>
            <p:nvPr/>
          </p:nvSpPr>
          <p:spPr>
            <a:xfrm>
              <a:off x="3238500" y="571499"/>
              <a:ext cx="5715000" cy="5715000"/>
            </a:xfrm>
            <a:prstGeom prst="ellipse">
              <a:avLst/>
            </a:prstGeom>
            <a:blipFill>
              <a:blip r:embed="rId3"/>
              <a:srcRect/>
              <a:stretch>
                <a:fillRect l="-25000" r="-25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4267200" y="3606165"/>
              <a:ext cx="3657600" cy="1885950"/>
            </a:xfrm>
            <a:custGeom>
              <a:avLst/>
              <a:gdLst>
                <a:gd name="connsiteX0" fmla="*/ 0 w 3657600"/>
                <a:gd name="connsiteY0" fmla="*/ 0 h 1885950"/>
                <a:gd name="connsiteX1" fmla="*/ 3657600 w 3657600"/>
                <a:gd name="connsiteY1" fmla="*/ 0 h 1885950"/>
                <a:gd name="connsiteX2" fmla="*/ 3657600 w 3657600"/>
                <a:gd name="connsiteY2" fmla="*/ 1885950 h 1885950"/>
                <a:gd name="connsiteX3" fmla="*/ 0 w 3657600"/>
                <a:gd name="connsiteY3" fmla="*/ 1885950 h 1885950"/>
                <a:gd name="connsiteX4" fmla="*/ 0 w 3657600"/>
                <a:gd name="connsiteY4" fmla="*/ 0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1885950">
                  <a:moveTo>
                    <a:pt x="0" y="0"/>
                  </a:moveTo>
                  <a:lnTo>
                    <a:pt x="3657600" y="0"/>
                  </a:lnTo>
                  <a:lnTo>
                    <a:pt x="3657600" y="1885950"/>
                  </a:lnTo>
                  <a:lnTo>
                    <a:pt x="0" y="188595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386576" y="4298412"/>
            <a:ext cx="1908000" cy="1908000"/>
            <a:chOff x="4191000" y="1524000"/>
            <a:chExt cx="3810000" cy="3810000"/>
          </a:xfrm>
        </p:grpSpPr>
        <p:sp>
          <p:nvSpPr>
            <p:cNvPr id="29" name="Овал 28"/>
            <p:cNvSpPr/>
            <p:nvPr/>
          </p:nvSpPr>
          <p:spPr>
            <a:xfrm>
              <a:off x="4191000" y="1524000"/>
              <a:ext cx="3810000" cy="3810000"/>
            </a:xfrm>
            <a:prstGeom prst="ellipse">
              <a:avLst/>
            </a:prstGeom>
            <a:blipFill>
              <a:blip r:embed="rId4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Полилиния 29"/>
            <p:cNvSpPr/>
            <p:nvPr/>
          </p:nvSpPr>
          <p:spPr>
            <a:xfrm>
              <a:off x="4876800" y="3547110"/>
              <a:ext cx="2438400" cy="1257300"/>
            </a:xfrm>
            <a:custGeom>
              <a:avLst/>
              <a:gdLst>
                <a:gd name="connsiteX0" fmla="*/ 0 w 2438400"/>
                <a:gd name="connsiteY0" fmla="*/ 0 h 1257300"/>
                <a:gd name="connsiteX1" fmla="*/ 2438400 w 2438400"/>
                <a:gd name="connsiteY1" fmla="*/ 0 h 1257300"/>
                <a:gd name="connsiteX2" fmla="*/ 2438400 w 2438400"/>
                <a:gd name="connsiteY2" fmla="*/ 1257300 h 1257300"/>
                <a:gd name="connsiteX3" fmla="*/ 0 w 2438400"/>
                <a:gd name="connsiteY3" fmla="*/ 1257300 h 1257300"/>
                <a:gd name="connsiteX4" fmla="*/ 0 w 2438400"/>
                <a:gd name="connsiteY4" fmla="*/ 0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1257300">
                  <a:moveTo>
                    <a:pt x="0" y="0"/>
                  </a:moveTo>
                  <a:lnTo>
                    <a:pt x="2438400" y="0"/>
                  </a:lnTo>
                  <a:lnTo>
                    <a:pt x="2438400" y="1257300"/>
                  </a:lnTo>
                  <a:lnTo>
                    <a:pt x="0" y="12573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638016" y="4287884"/>
            <a:ext cx="1908000" cy="1908000"/>
            <a:chOff x="4657725" y="1990724"/>
            <a:chExt cx="2876550" cy="2876550"/>
          </a:xfrm>
        </p:grpSpPr>
        <p:sp>
          <p:nvSpPr>
            <p:cNvPr id="34" name="Овал 33"/>
            <p:cNvSpPr/>
            <p:nvPr/>
          </p:nvSpPr>
          <p:spPr>
            <a:xfrm>
              <a:off x="4657725" y="1990724"/>
              <a:ext cx="2876550" cy="2876550"/>
            </a:xfrm>
            <a:prstGeom prst="ellipse">
              <a:avLst/>
            </a:prstGeom>
            <a:blipFill>
              <a:blip r:embed="rId5"/>
              <a:srcRect/>
              <a:stretch>
                <a:fillRect l="-28000" r="-28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Полилиния 34"/>
            <p:cNvSpPr/>
            <p:nvPr/>
          </p:nvSpPr>
          <p:spPr>
            <a:xfrm>
              <a:off x="5175504" y="3518172"/>
              <a:ext cx="1840992" cy="949261"/>
            </a:xfrm>
            <a:custGeom>
              <a:avLst/>
              <a:gdLst>
                <a:gd name="connsiteX0" fmla="*/ 0 w 1840992"/>
                <a:gd name="connsiteY0" fmla="*/ 0 h 949261"/>
                <a:gd name="connsiteX1" fmla="*/ 1840992 w 1840992"/>
                <a:gd name="connsiteY1" fmla="*/ 0 h 949261"/>
                <a:gd name="connsiteX2" fmla="*/ 1840992 w 1840992"/>
                <a:gd name="connsiteY2" fmla="*/ 949261 h 949261"/>
                <a:gd name="connsiteX3" fmla="*/ 0 w 1840992"/>
                <a:gd name="connsiteY3" fmla="*/ 949261 h 949261"/>
                <a:gd name="connsiteX4" fmla="*/ 0 w 1840992"/>
                <a:gd name="connsiteY4" fmla="*/ 0 h 94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992" h="949261">
                  <a:moveTo>
                    <a:pt x="0" y="0"/>
                  </a:moveTo>
                  <a:lnTo>
                    <a:pt x="1840992" y="0"/>
                  </a:lnTo>
                  <a:lnTo>
                    <a:pt x="1840992" y="949261"/>
                  </a:lnTo>
                  <a:lnTo>
                    <a:pt x="0" y="949261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2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38406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CFAFA57-5040-4A42-A8E5-7893EEAE75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9591"/>
            <a:ext cx="12192000" cy="686759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5145950-1EBC-4FF8-8904-8AD62008094A}"/>
              </a:ext>
            </a:extLst>
          </p:cNvPr>
          <p:cNvSpPr txBox="1"/>
          <p:nvPr/>
        </p:nvSpPr>
        <p:spPr>
          <a:xfrm>
            <a:off x="6424690" y="1043089"/>
            <a:ext cx="55080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ЗНО</a:t>
            </a:r>
          </a:p>
          <a:p>
            <a:pPr algn="ctr"/>
            <a:r>
              <a:rPr lang="uk-UA" sz="20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59 випускників </a:t>
            </a:r>
            <a:r>
              <a:rPr lang="uk-UA" sz="2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львівських шкіл отримали найвищі бали на зовнішньому незалежному оцінюванні </a:t>
            </a:r>
            <a:r>
              <a:rPr lang="uk-UA" sz="20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у 2021 році</a:t>
            </a:r>
            <a:endParaRPr lang="uk-UA" sz="20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71544B-1B9A-4376-AAA0-70D98014E241}"/>
              </a:ext>
            </a:extLst>
          </p:cNvPr>
          <p:cNvSpPr txBox="1"/>
          <p:nvPr/>
        </p:nvSpPr>
        <p:spPr>
          <a:xfrm>
            <a:off x="6400800" y="5064412"/>
            <a:ext cx="5025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За 200 балів 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5</a:t>
            </a:r>
            <a:r>
              <a:rPr lang="en-US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6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учнів отримали по 5 тис. грн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627304-D07E-44FF-ACF4-9E3377D722BE}"/>
              </a:ext>
            </a:extLst>
          </p:cNvPr>
          <p:cNvSpPr txBox="1"/>
          <p:nvPr/>
        </p:nvSpPr>
        <p:spPr>
          <a:xfrm>
            <a:off x="6400800" y="5381964"/>
            <a:ext cx="5025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За 400 балів </a:t>
            </a:r>
            <a:r>
              <a:rPr lang="uk-UA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3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учнів отримали по 10 тис. грн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2F3EFFD-6929-4BB4-8DBA-C4C0FDAF99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8" y="5165964"/>
            <a:ext cx="172053" cy="216000"/>
          </a:xfrm>
          <a:prstGeom prst="rect">
            <a:avLst/>
          </a:prstGeom>
        </p:spPr>
      </p:pic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E82C4144-17C0-4751-AE2E-58FAC0B31166}"/>
              </a:ext>
            </a:extLst>
          </p:cNvPr>
          <p:cNvSpPr/>
          <p:nvPr/>
        </p:nvSpPr>
        <p:spPr>
          <a:xfrm>
            <a:off x="2716865" y="86426"/>
            <a:ext cx="64989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Підтримка обдарованої молоді</a:t>
            </a:r>
            <a:endParaRPr lang="uk-UA" sz="3600" dirty="0">
              <a:solidFill>
                <a:srgbClr val="002060"/>
              </a:solidFill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E09D089-DDB4-43DB-A893-5D225703AC9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8" y="5474019"/>
            <a:ext cx="172053" cy="216000"/>
          </a:xfrm>
          <a:prstGeom prst="rect">
            <a:avLst/>
          </a:prstGeom>
        </p:spPr>
      </p:pic>
      <p:sp>
        <p:nvSpPr>
          <p:cNvPr id="31" name="Прямоугольник 1"/>
          <p:cNvSpPr/>
          <p:nvPr/>
        </p:nvSpPr>
        <p:spPr>
          <a:xfrm>
            <a:off x="212301" y="5016480"/>
            <a:ext cx="5633333" cy="1531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В рамках програми «Обдарована молодь» виплатили </a:t>
            </a:r>
            <a:r>
              <a:rPr lang="uk-UA" sz="2000" b="1" dirty="0">
                <a:solidFill>
                  <a:srgbClr val="002060"/>
                </a:solidFill>
                <a:cs typeface="Arial" panose="020B0604020202020204" pitchFamily="34" charset="0"/>
              </a:rPr>
              <a:t>30 премій у розмірі 10 тис. грн </a:t>
            </a:r>
            <a:r>
              <a:rPr lang="uk-UA" sz="2000" dirty="0">
                <a:solidFill>
                  <a:srgbClr val="002060"/>
                </a:solidFill>
                <a:cs typeface="Arial" panose="020B0604020202020204" pitchFamily="34" charset="0"/>
              </a:rPr>
              <a:t>найкращим учням за результатами досягнень попереднього </a:t>
            </a:r>
            <a:r>
              <a:rPr lang="uk-UA" sz="2000" dirty="0" smtClean="0">
                <a:solidFill>
                  <a:srgbClr val="002060"/>
                </a:solidFill>
                <a:cs typeface="Arial" panose="020B0604020202020204" pitchFamily="34" charset="0"/>
              </a:rPr>
              <a:t>року.</a:t>
            </a:r>
            <a:endParaRPr lang="uk-UA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lvl="0" algn="ctr"/>
            <a:endParaRPr lang="uk-UA" sz="13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24C8479C-CC5E-4278-A453-EFCB7D0849DF}"/>
              </a:ext>
            </a:extLst>
          </p:cNvPr>
          <p:cNvCxnSpPr/>
          <p:nvPr/>
        </p:nvCxnSpPr>
        <p:spPr>
          <a:xfrm>
            <a:off x="5966345" y="1290674"/>
            <a:ext cx="0" cy="504305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AutoShape 2">
            <a:extLst>
              <a:ext uri="{FF2B5EF4-FFF2-40B4-BE49-F238E27FC236}">
                <a16:creationId xmlns:a16="http://schemas.microsoft.com/office/drawing/2014/main" id="{F1AD29C9-D75F-47FA-8657-33EE83FFD1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4" name="AutoShape 4">
            <a:extLst>
              <a:ext uri="{FF2B5EF4-FFF2-40B4-BE49-F238E27FC236}">
                <a16:creationId xmlns:a16="http://schemas.microsoft.com/office/drawing/2014/main" id="{C26CB56F-F686-4E6F-AE23-13109DF5FE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cxnSp>
        <p:nvCxnSpPr>
          <p:cNvPr id="1031" name="Пряма сполучна лінія 1030">
            <a:extLst>
              <a:ext uri="{FF2B5EF4-FFF2-40B4-BE49-F238E27FC236}">
                <a16:creationId xmlns:a16="http://schemas.microsoft.com/office/drawing/2014/main" id="{C3450F46-F652-4456-BEA6-135D4C3AA703}"/>
              </a:ext>
            </a:extLst>
          </p:cNvPr>
          <p:cNvCxnSpPr/>
          <p:nvPr/>
        </p:nvCxnSpPr>
        <p:spPr>
          <a:xfrm>
            <a:off x="6545179" y="6176211"/>
            <a:ext cx="33864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299506" y="2694670"/>
            <a:ext cx="2160000" cy="2160000"/>
            <a:chOff x="3810000" y="1143000"/>
            <a:chExt cx="4572000" cy="4572000"/>
          </a:xfrm>
        </p:grpSpPr>
        <p:sp>
          <p:nvSpPr>
            <p:cNvPr id="7" name="Овал 6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4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олилиния 7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679728" y="2586860"/>
            <a:ext cx="2160000" cy="2160000"/>
            <a:chOff x="3810000" y="1143000"/>
            <a:chExt cx="4572000" cy="4572000"/>
          </a:xfrm>
        </p:grpSpPr>
        <p:sp>
          <p:nvSpPr>
            <p:cNvPr id="12" name="Овал 11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5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олилиния 12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901435" y="872756"/>
            <a:ext cx="1980000" cy="1980000"/>
            <a:chOff x="3810000" y="1143000"/>
            <a:chExt cx="4572000" cy="4572000"/>
          </a:xfrm>
        </p:grpSpPr>
        <p:sp>
          <p:nvSpPr>
            <p:cNvPr id="18" name="Овал 17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6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олилиния 18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9330505" y="2586860"/>
            <a:ext cx="2160000" cy="2160000"/>
            <a:chOff x="4381500" y="1714500"/>
            <a:chExt cx="3429000" cy="3429000"/>
          </a:xfrm>
        </p:grpSpPr>
        <p:sp>
          <p:nvSpPr>
            <p:cNvPr id="24" name="Овал 23"/>
            <p:cNvSpPr/>
            <p:nvPr/>
          </p:nvSpPr>
          <p:spPr>
            <a:xfrm>
              <a:off x="4381500" y="1714500"/>
              <a:ext cx="3429000" cy="3429000"/>
            </a:xfrm>
            <a:prstGeom prst="ellipse">
              <a:avLst/>
            </a:prstGeom>
            <a:blipFill>
              <a:blip r:embed="rId7"/>
              <a:srcRect/>
              <a:stretch>
                <a:fillRect t="-17000" b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4998720" y="3535299"/>
              <a:ext cx="2194560" cy="1131570"/>
            </a:xfrm>
            <a:custGeom>
              <a:avLst/>
              <a:gdLst>
                <a:gd name="connsiteX0" fmla="*/ 0 w 2194560"/>
                <a:gd name="connsiteY0" fmla="*/ 0 h 1131570"/>
                <a:gd name="connsiteX1" fmla="*/ 2194560 w 2194560"/>
                <a:gd name="connsiteY1" fmla="*/ 0 h 1131570"/>
                <a:gd name="connsiteX2" fmla="*/ 2194560 w 2194560"/>
                <a:gd name="connsiteY2" fmla="*/ 1131570 h 1131570"/>
                <a:gd name="connsiteX3" fmla="*/ 0 w 2194560"/>
                <a:gd name="connsiteY3" fmla="*/ 1131570 h 1131570"/>
                <a:gd name="connsiteX4" fmla="*/ 0 w 2194560"/>
                <a:gd name="connsiteY4" fmla="*/ 0 h 113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4560" h="1131570">
                  <a:moveTo>
                    <a:pt x="0" y="0"/>
                  </a:moveTo>
                  <a:lnTo>
                    <a:pt x="2194560" y="0"/>
                  </a:lnTo>
                  <a:lnTo>
                    <a:pt x="2194560" y="1131570"/>
                  </a:lnTo>
                  <a:lnTo>
                    <a:pt x="0" y="11315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200" kern="120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3464416" y="2640860"/>
            <a:ext cx="2052000" cy="2052000"/>
            <a:chOff x="3810000" y="1143000"/>
            <a:chExt cx="4572000" cy="4572000"/>
          </a:xfrm>
        </p:grpSpPr>
        <p:sp>
          <p:nvSpPr>
            <p:cNvPr id="45" name="Овал 44"/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blipFill>
              <a:blip r:embed="rId8"/>
              <a:srcRect/>
              <a:stretch>
                <a:fillRect l="-17000" r="-17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Полилиния 48"/>
            <p:cNvSpPr/>
            <p:nvPr/>
          </p:nvSpPr>
          <p:spPr>
            <a:xfrm>
              <a:off x="4632960" y="3570732"/>
              <a:ext cx="2926080" cy="1508760"/>
            </a:xfrm>
            <a:custGeom>
              <a:avLst/>
              <a:gdLst>
                <a:gd name="connsiteX0" fmla="*/ 0 w 2926080"/>
                <a:gd name="connsiteY0" fmla="*/ 0 h 1508760"/>
                <a:gd name="connsiteX1" fmla="*/ 2926080 w 2926080"/>
                <a:gd name="connsiteY1" fmla="*/ 0 h 1508760"/>
                <a:gd name="connsiteX2" fmla="*/ 2926080 w 2926080"/>
                <a:gd name="connsiteY2" fmla="*/ 1508760 h 1508760"/>
                <a:gd name="connsiteX3" fmla="*/ 0 w 2926080"/>
                <a:gd name="connsiteY3" fmla="*/ 1508760 h 1508760"/>
                <a:gd name="connsiteX4" fmla="*/ 0 w 2926080"/>
                <a:gd name="connsiteY4" fmla="*/ 0 h 150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26080" h="1508760">
                  <a:moveTo>
                    <a:pt x="0" y="0"/>
                  </a:moveTo>
                  <a:lnTo>
                    <a:pt x="2926080" y="0"/>
                  </a:lnTo>
                  <a:lnTo>
                    <a:pt x="2926080" y="1508760"/>
                  </a:lnTo>
                  <a:lnTo>
                    <a:pt x="0" y="150876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b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45043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8130</TotalTime>
  <Words>2687</Words>
  <Application>Microsoft Office PowerPoint</Application>
  <PresentationFormat>Широкий екран</PresentationFormat>
  <Paragraphs>406</Paragraphs>
  <Slides>35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Тема Office</vt:lpstr>
      <vt:lpstr>Презентація PowerPoint</vt:lpstr>
      <vt:lpstr>Презентація PowerPoint</vt:lpstr>
      <vt:lpstr>Відкриття закладів дошкільної освіти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Програма національно-патріотичного виховання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Позашкільна освіта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Бюджет галузі освіта на 2021 рік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Користувач Windows</dc:creator>
  <cp:lastModifiedBy>user</cp:lastModifiedBy>
  <cp:revision>292</cp:revision>
  <dcterms:created xsi:type="dcterms:W3CDTF">2020-12-07T12:14:00Z</dcterms:created>
  <dcterms:modified xsi:type="dcterms:W3CDTF">2021-12-22T10:44:09Z</dcterms:modified>
</cp:coreProperties>
</file>