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0" r:id="rId2"/>
    <p:sldId id="269" r:id="rId3"/>
    <p:sldId id="448" r:id="rId4"/>
    <p:sldId id="688" r:id="rId5"/>
    <p:sldId id="704" r:id="rId6"/>
    <p:sldId id="268" r:id="rId7"/>
    <p:sldId id="503" r:id="rId8"/>
    <p:sldId id="667" r:id="rId9"/>
    <p:sldId id="665" r:id="rId10"/>
    <p:sldId id="669" r:id="rId11"/>
    <p:sldId id="689" r:id="rId12"/>
    <p:sldId id="684" r:id="rId13"/>
    <p:sldId id="260" r:id="rId14"/>
    <p:sldId id="705" r:id="rId15"/>
    <p:sldId id="696" r:id="rId16"/>
    <p:sldId id="621" r:id="rId17"/>
    <p:sldId id="690" r:id="rId18"/>
    <p:sldId id="256" r:id="rId19"/>
    <p:sldId id="686" r:id="rId20"/>
    <p:sldId id="703" r:id="rId21"/>
    <p:sldId id="691" r:id="rId22"/>
    <p:sldId id="698" r:id="rId23"/>
    <p:sldId id="692" r:id="rId24"/>
    <p:sldId id="697" r:id="rId25"/>
    <p:sldId id="670" r:id="rId26"/>
    <p:sldId id="693" r:id="rId27"/>
    <p:sldId id="694" r:id="rId28"/>
    <p:sldId id="699" r:id="rId29"/>
    <p:sldId id="273" r:id="rId3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C00"/>
    <a:srgbClr val="103551"/>
    <a:srgbClr val="005D9B"/>
    <a:srgbClr val="0B6DAE"/>
    <a:srgbClr val="0E4270"/>
    <a:srgbClr val="054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khailo\Downloads\kpi%202015-2020%20(3)(&#1042;&#1110;&#1076;&#1085;&#1086;&#1074;&#1083;&#1077;&#1085;&#1086;%20&#1072;&#1074;&#1090;&#1086;&#1084;&#1072;&#1090;&#1080;&#1095;&#1085;&#1086;)%20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kpi%202015-20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wnload\kpi%202015-2020%20(3)(&#1042;&#1110;&#1076;&#1085;&#1086;&#1074;&#1083;&#1077;&#1085;&#1086;%20&#1072;&#1074;&#1090;&#1086;&#1084;&#1072;&#1090;&#1080;&#1095;&#1085;&#1086;)%20(2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ykhailo\Downloads\kpi%202015-2020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3;&#1086;&#1074;&#1080;&#1081;%20&#1051;&#1080;&#1089;&#1090;%20Microsoft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ykhailo\Downloads\kpi%202015-2020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</a:rPr>
              <a:t>Кількість дітей охоплених дошкільною освітою</a:t>
            </a:r>
            <a:r>
              <a:rPr lang="en-US" sz="2000" b="1" dirty="0">
                <a:solidFill>
                  <a:srgbClr val="002060"/>
                </a:solidFill>
              </a:rPr>
              <a:t> (</a:t>
            </a:r>
            <a:r>
              <a:rPr lang="uk-UA" sz="2000" b="1" dirty="0">
                <a:solidFill>
                  <a:srgbClr val="002060"/>
                </a:solidFill>
              </a:rPr>
              <a:t>разом</a:t>
            </a:r>
            <a:r>
              <a:rPr lang="uk-UA" sz="2000" b="1" baseline="0" dirty="0">
                <a:solidFill>
                  <a:srgbClr val="002060"/>
                </a:solidFill>
              </a:rPr>
              <a:t> із приватними ЗДО)</a:t>
            </a:r>
            <a:endParaRPr lang="uk-UA" sz="2000" b="1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7613539235296741"/>
          <c:y val="3.446316794044672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ECC00"/>
            </a:solidFill>
            <a:ln w="12700" cap="flat" cmpd="sng" algn="ctr">
              <a:noFill/>
              <a:prstDash val="solid"/>
              <a:miter lim="800000"/>
            </a:ln>
            <a:effectLst/>
            <a:sp3d>
              <a:contourClr>
                <a:schemeClr val="accent5">
                  <a:shade val="50000"/>
                </a:schemeClr>
              </a:contourClr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44000" rIns="38100" bIns="18000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AA83-4385-9290-78776583AA5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44000" rIns="38100" bIns="18000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AA83-4385-9290-78776583AA5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44000" rIns="38100" bIns="18000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AA83-4385-9290-78776583AA5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44000" rIns="38100" bIns="18000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AA83-4385-9290-78776583AA5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44000" rIns="38100" bIns="18000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AA83-4385-9290-78776583AA5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44000" rIns="38100" bIns="18000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AA83-4385-9290-78776583AA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44000" rIns="38100" bIns="18000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24882</c:v>
                </c:pt>
                <c:pt idx="1">
                  <c:v>25590</c:v>
                </c:pt>
                <c:pt idx="2">
                  <c:v>26077</c:v>
                </c:pt>
                <c:pt idx="3">
                  <c:v>26314</c:v>
                </c:pt>
                <c:pt idx="4">
                  <c:v>27622</c:v>
                </c:pt>
                <c:pt idx="5">
                  <c:v>28402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83-4385-9290-78776583AA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70264520"/>
        <c:axId val="470263208"/>
        <c:axId val="0"/>
      </c:bar3DChart>
      <c:catAx>
        <c:axId val="470264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70263208"/>
        <c:crosses val="autoZero"/>
        <c:auto val="1"/>
        <c:lblAlgn val="ctr"/>
        <c:lblOffset val="100"/>
        <c:noMultiLvlLbl val="0"/>
      </c:catAx>
      <c:valAx>
        <c:axId val="470263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0264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  <a:effectLst/>
              </a:rPr>
              <a:t>Кількість дітей з особливими освітніми потребами охоплених інклюзивним навчанням</a:t>
            </a:r>
            <a:endParaRPr lang="uk-UA" sz="2000" dirty="0">
              <a:solidFill>
                <a:srgbClr val="00206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к-сть дітей охоплених загальною середньою освітою</c:v>
                </c:pt>
              </c:strCache>
            </c:strRef>
          </c:tx>
          <c:spPr>
            <a:solidFill>
              <a:srgbClr val="005E9B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38100" tIns="108000" rIns="1080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53</c:v>
                </c:pt>
                <c:pt idx="1">
                  <c:v>93</c:v>
                </c:pt>
                <c:pt idx="2">
                  <c:v>150</c:v>
                </c:pt>
                <c:pt idx="3">
                  <c:v>213</c:v>
                </c:pt>
                <c:pt idx="4">
                  <c:v>279</c:v>
                </c:pt>
                <c:pt idx="5">
                  <c:v>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E7-4860-8C39-0EFB67763E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к-сть дітей охоплених дошкільною освітою</c:v>
                </c:pt>
              </c:strCache>
            </c:strRef>
          </c:tx>
          <c:spPr>
            <a:solidFill>
              <a:srgbClr val="FFC1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180000" tIns="108000" rIns="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15</c:v>
                </c:pt>
                <c:pt idx="1">
                  <c:v>41</c:v>
                </c:pt>
                <c:pt idx="2">
                  <c:v>65</c:v>
                </c:pt>
                <c:pt idx="3">
                  <c:v>284</c:v>
                </c:pt>
                <c:pt idx="4">
                  <c:v>323</c:v>
                </c:pt>
                <c:pt idx="5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E7-4860-8C39-0EFB67763E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61251808"/>
        <c:axId val="561250824"/>
        <c:axId val="0"/>
      </c:bar3DChart>
      <c:catAx>
        <c:axId val="56125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61250824"/>
        <c:crosses val="autoZero"/>
        <c:auto val="1"/>
        <c:lblAlgn val="ctr"/>
        <c:lblOffset val="100"/>
        <c:noMultiLvlLbl val="0"/>
      </c:catAx>
      <c:valAx>
        <c:axId val="561250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125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</a:rPr>
              <a:t>НУШ, млн грн</a:t>
            </a:r>
          </a:p>
        </c:rich>
      </c:tx>
      <c:layout>
        <c:manualLayout>
          <c:xMode val="edge"/>
          <c:yMode val="edge"/>
          <c:x val="0.43992082534404153"/>
          <c:y val="9.37933117080804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жовтень!$B$181</c:f>
              <c:strCache>
                <c:ptCount val="1"/>
                <c:pt idx="0">
                  <c:v>кошти субвенції</c:v>
                </c:pt>
              </c:strCache>
            </c:strRef>
          </c:tx>
          <c:spPr>
            <a:solidFill>
              <a:srgbClr val="005D9B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жовтень!$A$182:$A$184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жовтень!$B$182:$B$184</c:f>
              <c:numCache>
                <c:formatCode>General</c:formatCode>
                <c:ptCount val="3"/>
                <c:pt idx="0">
                  <c:v>13.4</c:v>
                </c:pt>
                <c:pt idx="1">
                  <c:v>11.5</c:v>
                </c:pt>
                <c:pt idx="2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C-4AC6-BCC8-9B4D88BDD6A8}"/>
            </c:ext>
          </c:extLst>
        </c:ser>
        <c:ser>
          <c:idx val="1"/>
          <c:order val="1"/>
          <c:tx>
            <c:strRef>
              <c:f>жовтень!$C$181</c:f>
              <c:strCache>
                <c:ptCount val="1"/>
                <c:pt idx="0">
                  <c:v>кошти міського бюджету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жовтень!$A$182:$A$184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жовтень!$C$182:$C$184</c:f>
              <c:numCache>
                <c:formatCode>General</c:formatCode>
                <c:ptCount val="3"/>
                <c:pt idx="0">
                  <c:v>8.5</c:v>
                </c:pt>
                <c:pt idx="1">
                  <c:v>6.9</c:v>
                </c:pt>
                <c:pt idx="2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1C-4AC6-BCC8-9B4D88BDD6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427421560"/>
        <c:axId val="427427136"/>
        <c:axId val="0"/>
      </c:bar3DChart>
      <c:catAx>
        <c:axId val="42742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27427136"/>
        <c:crosses val="autoZero"/>
        <c:auto val="1"/>
        <c:lblAlgn val="ctr"/>
        <c:lblOffset val="100"/>
        <c:noMultiLvlLbl val="0"/>
      </c:catAx>
      <c:valAx>
        <c:axId val="427427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7421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2090785926539076E-2"/>
          <c:y val="0.25519617408629475"/>
          <c:w val="0.83104258684627419"/>
          <c:h val="0.119424816413747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</a:rPr>
              <a:t>Бюджет галузі "Освіта"</a:t>
            </a:r>
          </a:p>
        </c:rich>
      </c:tx>
      <c:layout>
        <c:manualLayout>
          <c:xMode val="edge"/>
          <c:yMode val="edge"/>
          <c:x val="0.31524581380047983"/>
          <c:y val="2.00845554512962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37694506295031"/>
          <c:y val="0.27730972387689906"/>
          <c:w val="0.78266708340097191"/>
          <c:h val="0.578924922771984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жовтень!$B$2</c:f>
              <c:strCache>
                <c:ptCount val="1"/>
                <c:pt idx="0">
                  <c:v>кошти міського бюджет, млн грн</c:v>
                </c:pt>
              </c:strCache>
            </c:strRef>
          </c:tx>
          <c:spPr>
            <a:solidFill>
              <a:srgbClr val="005E9B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жовтень!$A$3:$A$8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жовтень!$B$3:$B$8</c:f>
              <c:numCache>
                <c:formatCode>General</c:formatCode>
                <c:ptCount val="6"/>
                <c:pt idx="0">
                  <c:v>942</c:v>
                </c:pt>
                <c:pt idx="1">
                  <c:v>700</c:v>
                </c:pt>
                <c:pt idx="2">
                  <c:v>905</c:v>
                </c:pt>
                <c:pt idx="3">
                  <c:v>1205</c:v>
                </c:pt>
                <c:pt idx="4">
                  <c:v>1385</c:v>
                </c:pt>
                <c:pt idx="5">
                  <c:v>1662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68-4E73-A9DD-99B5BDAC8F5C}"/>
            </c:ext>
          </c:extLst>
        </c:ser>
        <c:ser>
          <c:idx val="1"/>
          <c:order val="1"/>
          <c:tx>
            <c:strRef>
              <c:f>жовтень!$C$2</c:f>
              <c:strCache>
                <c:ptCount val="1"/>
                <c:pt idx="0">
                  <c:v>кошти субвенцій з державного та обласного бюджету, млн грн</c:v>
                </c:pt>
              </c:strCache>
            </c:strRef>
          </c:tx>
          <c:spPr>
            <a:solidFill>
              <a:srgbClr val="FFC1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5136654124255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768-4E73-A9DD-99B5BDAC8F5C}"/>
                </c:ext>
              </c:extLst>
            </c:dLbl>
            <c:dLbl>
              <c:idx val="1"/>
              <c:layout>
                <c:manualLayout>
                  <c:x val="2.8915658993054549E-2"/>
                  <c:y val="-3.05110602593451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768-4E73-A9DD-99B5BDAC8F5C}"/>
                </c:ext>
              </c:extLst>
            </c:dLbl>
            <c:dLbl>
              <c:idx val="2"/>
              <c:layout>
                <c:manualLayout>
                  <c:x val="2.730923349344035E-2"/>
                  <c:y val="-6.1022120518688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768-4E73-A9DD-99B5BDAC8F5C}"/>
                </c:ext>
              </c:extLst>
            </c:dLbl>
            <c:dLbl>
              <c:idx val="3"/>
              <c:layout>
                <c:manualLayout>
                  <c:x val="2.8801351515759379E-2"/>
                  <c:y val="-5.65837084800888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768-4E73-A9DD-99B5BDAC8F5C}"/>
                </c:ext>
              </c:extLst>
            </c:dLbl>
            <c:dLbl>
              <c:idx val="4"/>
              <c:layout>
                <c:manualLayout>
                  <c:x val="3.2189745811731209E-2"/>
                  <c:y val="-5.65837084800888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768-4E73-A9DD-99B5BDAC8F5C}"/>
                </c:ext>
              </c:extLst>
            </c:dLbl>
            <c:dLbl>
              <c:idx val="5"/>
              <c:layout>
                <c:manualLayout>
                  <c:x val="2.9968942861974664E-2"/>
                  <c:y val="-9.15331807780325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768-4E73-A9DD-99B5BDAC8F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жовтень!$A$3:$A$8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жовтень!$C$3:$C$8</c:f>
              <c:numCache>
                <c:formatCode>General</c:formatCode>
                <c:ptCount val="6"/>
                <c:pt idx="0">
                  <c:v>535</c:v>
                </c:pt>
                <c:pt idx="1">
                  <c:v>554</c:v>
                </c:pt>
                <c:pt idx="2">
                  <c:v>737</c:v>
                </c:pt>
                <c:pt idx="3">
                  <c:v>755</c:v>
                </c:pt>
                <c:pt idx="4">
                  <c:v>945</c:v>
                </c:pt>
                <c:pt idx="5">
                  <c:v>1101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768-4E73-A9DD-99B5BDAC8F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9989392"/>
        <c:axId val="429990704"/>
        <c:axId val="0"/>
      </c:bar3DChart>
      <c:catAx>
        <c:axId val="42998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29990704"/>
        <c:crosses val="autoZero"/>
        <c:auto val="1"/>
        <c:lblAlgn val="ctr"/>
        <c:lblOffset val="100"/>
        <c:noMultiLvlLbl val="0"/>
      </c:catAx>
      <c:valAx>
        <c:axId val="429990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9989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557957089353832E-2"/>
          <c:y val="0.12218368143048425"/>
          <c:w val="0.85556958130316696"/>
          <c:h val="0.15336803972580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1039661576752007"/>
          <c:y val="0.11944101046814713"/>
          <c:w val="0.58960330030662988"/>
          <c:h val="0.730622401922902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Сума, млн</c:v>
                </c:pt>
              </c:strCache>
            </c:strRef>
          </c:tx>
          <c:explosion val="43"/>
          <c:dPt>
            <c:idx val="0"/>
            <c:bubble3D val="0"/>
            <c:explosion val="0"/>
            <c:spPr>
              <a:solidFill>
                <a:srgbClr val="005D9B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C47-43F2-B20B-3BE11AD25935}"/>
              </c:ext>
            </c:extLst>
          </c:dPt>
          <c:dPt>
            <c:idx val="1"/>
            <c:bubble3D val="0"/>
            <c:explosion val="0"/>
            <c:spPr>
              <a:solidFill>
                <a:srgbClr val="FECC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C47-43F2-B20B-3BE11AD25935}"/>
              </c:ext>
            </c:extLst>
          </c:dPt>
          <c:dPt>
            <c:idx val="2"/>
            <c:bubble3D val="0"/>
            <c:spPr>
              <a:solidFill>
                <a:srgbClr val="10355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C47-43F2-B20B-3BE11AD25935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solidFill>
                  <a:srgbClr val="0E4270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rgbClr val="0E427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C47-43F2-B20B-3BE11AD25935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C47-43F2-B20B-3BE11AD25935}"/>
              </c:ext>
            </c:extLst>
          </c:dPt>
          <c:dLbls>
            <c:dLbl>
              <c:idx val="0"/>
              <c:layout>
                <c:manualLayout>
                  <c:x val="-1.699644680580556E-2"/>
                  <c:y val="-6.79687458188518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A208823-6A47-442F-AA48-F6CEB3AFBD75}" type="PERCENTAGE">
                      <a:rPr lang="en-US" sz="1400" baseline="0" smtClean="0">
                        <a:solidFill>
                          <a:srgbClr val="002060"/>
                        </a:solidFill>
                      </a:rPr>
                      <a:pPr>
                        <a:defRPr sz="1400">
                          <a:solidFill>
                            <a:srgbClr val="002060"/>
                          </a:solidFill>
                        </a:defRPr>
                      </a:pPr>
                      <a:t>[ВІДСОТОК]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47-43F2-B20B-3BE11AD25935}"/>
                </c:ext>
              </c:extLst>
            </c:dLbl>
            <c:dLbl>
              <c:idx val="1"/>
              <c:layout>
                <c:manualLayout>
                  <c:x val="2.4343587903693802E-18"/>
                  <c:y val="5.39062466839169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>
                        <a:solidFill>
                          <a:srgbClr val="002060"/>
                        </a:solidFill>
                      </a:rPr>
                      <a:t> </a:t>
                    </a:r>
                    <a:fld id="{ED55315D-80BC-4629-8C0C-011254625012}" type="PERCENTAGE">
                      <a:rPr lang="en-US" sz="1400" baseline="0">
                        <a:solidFill>
                          <a:srgbClr val="002060"/>
                        </a:solidFill>
                      </a:rPr>
                      <a:pPr>
                        <a:defRPr sz="1400">
                          <a:solidFill>
                            <a:srgbClr val="002060"/>
                          </a:solidFill>
                        </a:defRPr>
                      </a:pPr>
                      <a:t>[ВІДСОТОК]</a:t>
                    </a:fld>
                    <a:endParaRPr lang="en-US" sz="1400" baseline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C47-43F2-B20B-3BE11AD25935}"/>
                </c:ext>
              </c:extLst>
            </c:dLbl>
            <c:dLbl>
              <c:idx val="2"/>
              <c:layout>
                <c:manualLayout>
                  <c:x val="-2.5494670208708416E-2"/>
                  <c:y val="-5.85937463955618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5953C9D-0E61-43ED-BB74-F5CB3244026C}" type="PERCENTAGE">
                      <a:rPr lang="en-US" sz="1400" baseline="0" smtClean="0">
                        <a:solidFill>
                          <a:srgbClr val="002060"/>
                        </a:solidFill>
                      </a:rPr>
                      <a:pPr>
                        <a:defRPr sz="1400">
                          <a:solidFill>
                            <a:srgbClr val="002060"/>
                          </a:solidFill>
                        </a:defRPr>
                      </a:pPr>
                      <a:t>[ВІДСОТОК]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C47-43F2-B20B-3BE11AD25935}"/>
                </c:ext>
              </c:extLst>
            </c:dLbl>
            <c:dLbl>
              <c:idx val="3"/>
              <c:layout>
                <c:manualLayout>
                  <c:x val="-4.2491117014513899E-3"/>
                  <c:y val="-6.56249959630293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62A163-5ED8-41CA-B2E6-2D452ADD4858}" type="PERCENTAGE">
                      <a:rPr lang="en-US" sz="1400" baseline="0" smtClean="0">
                        <a:solidFill>
                          <a:srgbClr val="002060"/>
                        </a:solidFill>
                      </a:rPr>
                      <a:pPr>
                        <a:defRPr sz="1400">
                          <a:solidFill>
                            <a:srgbClr val="002060"/>
                          </a:solidFill>
                        </a:defRPr>
                      </a:pPr>
                      <a:t>[ВІДСОТОК]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C47-43F2-B20B-3BE11AD25935}"/>
                </c:ext>
              </c:extLst>
            </c:dLbl>
            <c:dLbl>
              <c:idx val="4"/>
              <c:layout>
                <c:manualLayout>
                  <c:x val="4.886478456669098E-2"/>
                  <c:y val="-2.34374985582247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>
                        <a:solidFill>
                          <a:srgbClr val="002060"/>
                        </a:solidFill>
                      </a:rPr>
                      <a:t> </a:t>
                    </a:r>
                    <a:fld id="{916CC39A-4293-4AF4-9080-AA5D2277406D}" type="PERCENTAGE">
                      <a:rPr lang="en-US" sz="1400" baseline="0">
                        <a:solidFill>
                          <a:srgbClr val="002060"/>
                        </a:solidFill>
                      </a:rPr>
                      <a:pPr>
                        <a:defRPr sz="1400">
                          <a:solidFill>
                            <a:srgbClr val="002060"/>
                          </a:solidFill>
                        </a:defRPr>
                      </a:pPr>
                      <a:t>[ВІДСОТОК]</a:t>
                    </a:fld>
                    <a:endParaRPr lang="en-US" sz="1400" baseline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C47-43F2-B20B-3BE11AD259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Заклади дошкільної освіти</c:v>
                </c:pt>
                <c:pt idx="1">
                  <c:v>Заклади загальної середньої освіти</c:v>
                </c:pt>
                <c:pt idx="2">
                  <c:v>Позашкільні навчальні заклади</c:v>
                </c:pt>
                <c:pt idx="3">
                  <c:v>Приватні заклади загальної середньої освіти</c:v>
                </c:pt>
                <c:pt idx="4">
                  <c:v>Інклюзивно-ресурсні центри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638</c:v>
                </c:pt>
                <c:pt idx="1">
                  <c:v>1534.16</c:v>
                </c:pt>
                <c:pt idx="2">
                  <c:v>98.2</c:v>
                </c:pt>
                <c:pt idx="3">
                  <c:v>12.9</c:v>
                </c:pt>
                <c:pt idx="4">
                  <c:v>5.48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47-43F2-B20B-3BE11AD259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21027999567501643"/>
          <c:y val="0.59926670543313521"/>
          <c:w val="0.77796833897125839"/>
          <c:h val="0.378188348338157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3718630884430083E-3"/>
                  <c:y val="-4.21458824966166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7DD-497A-9EA1-8A430CC4DBF2}"/>
                </c:ext>
              </c:extLst>
            </c:dLbl>
            <c:dLbl>
              <c:idx val="1"/>
              <c:layout>
                <c:manualLayout>
                  <c:x val="4.9145753922953386E-3"/>
                  <c:y val="-1.26437647489847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47DD-497A-9EA1-8A430CC4DBF2}"/>
                </c:ext>
              </c:extLst>
            </c:dLbl>
            <c:dLbl>
              <c:idx val="2"/>
              <c:layout>
                <c:manualLayout>
                  <c:x val="9.8291507845906321E-3"/>
                  <c:y val="-8.42917649932317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47DD-497A-9EA1-8A430CC4DBF2}"/>
                </c:ext>
              </c:extLst>
            </c:dLbl>
            <c:dLbl>
              <c:idx val="3"/>
              <c:layout>
                <c:manualLayout>
                  <c:x val="9.8291507845906772E-3"/>
                  <c:y val="-1.26437647489848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47DD-497A-9EA1-8A430CC4DBF2}"/>
                </c:ext>
              </c:extLst>
            </c:dLbl>
            <c:dLbl>
              <c:idx val="4"/>
              <c:layout>
                <c:manualLayout>
                  <c:x val="8.4635327601160388E-17"/>
                  <c:y val="-3.3789766164766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7DD-497A-9EA1-8A430CC4DBF2}"/>
                </c:ext>
              </c:extLst>
            </c:dLbl>
            <c:dLbl>
              <c:idx val="5"/>
              <c:layout>
                <c:manualLayout>
                  <c:x val="1.1541314361230053E-2"/>
                  <c:y val="-4.5053021553022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881-4EAD-BA03-F26474BAEC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76.8</c:v>
                </c:pt>
                <c:pt idx="1">
                  <c:v>139.1</c:v>
                </c:pt>
                <c:pt idx="2">
                  <c:v>123.8</c:v>
                </c:pt>
                <c:pt idx="3">
                  <c:v>158.5</c:v>
                </c:pt>
                <c:pt idx="4">
                  <c:v>277</c:v>
                </c:pt>
                <c:pt idx="5">
                  <c:v>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7-4FCF-B0A5-FE02C18F604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9899343"/>
        <c:axId val="288076271"/>
        <c:axId val="0"/>
      </c:bar3DChart>
      <c:catAx>
        <c:axId val="289899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88076271"/>
        <c:crosses val="autoZero"/>
        <c:auto val="1"/>
        <c:lblAlgn val="ctr"/>
        <c:lblOffset val="100"/>
        <c:noMultiLvlLbl val="0"/>
      </c:catAx>
      <c:valAx>
        <c:axId val="2880762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9899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</a:rPr>
              <a:t>Конкурс </a:t>
            </a:r>
            <a:r>
              <a:rPr lang="uk-UA" sz="2000" b="1" dirty="0" err="1">
                <a:solidFill>
                  <a:srgbClr val="002060"/>
                </a:solidFill>
              </a:rPr>
              <a:t>мікропроєктів</a:t>
            </a:r>
            <a:endParaRPr lang="uk-UA" sz="2000" b="1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35140598681888"/>
          <c:y val="4.4742098791963336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803149606299209E-2"/>
          <c:y val="0.25855366052933704"/>
          <c:w val="0.90286351706036749"/>
          <c:h val="0.616648282625683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'[kpi 2015-2020 (3)(Відновлено автоматично) (2).xlsx]жовтень'!$B$130</c:f>
              <c:strCache>
                <c:ptCount val="1"/>
                <c:pt idx="0">
                  <c:v>К-сть переможців</c:v>
                </c:pt>
              </c:strCache>
            </c:strRef>
          </c:tx>
          <c:spPr>
            <a:solidFill>
              <a:srgbClr val="FFC1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'[kpi 2015-2020 (3)(Відновлено автоматично) (2).xlsx]жовтень'!$A$131:$A$136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'[kpi 2015-2020 (3)(Відновлено автоматично) (2).xlsx]жовтень'!$B$131:$B$136</c:f>
              <c:numCache>
                <c:formatCode>General</c:formatCode>
                <c:ptCount val="6"/>
                <c:pt idx="0">
                  <c:v>12</c:v>
                </c:pt>
                <c:pt idx="1">
                  <c:v>15</c:v>
                </c:pt>
                <c:pt idx="2">
                  <c:v>12</c:v>
                </c:pt>
                <c:pt idx="3">
                  <c:v>36</c:v>
                </c:pt>
                <c:pt idx="4">
                  <c:v>28</c:v>
                </c:pt>
                <c:pt idx="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DB-4ABB-B753-9844091FC551}"/>
            </c:ext>
          </c:extLst>
        </c:ser>
        <c:ser>
          <c:idx val="1"/>
          <c:order val="1"/>
          <c:tx>
            <c:strRef>
              <c:f>'[kpi 2015-2020 (3)(Відновлено автоматично) (2).xlsx]жовтень'!$C$130</c:f>
              <c:strCache>
                <c:ptCount val="1"/>
                <c:pt idx="0">
                  <c:v>Сума, млн грн</c:v>
                </c:pt>
              </c:strCache>
            </c:strRef>
          </c:tx>
          <c:spPr>
            <a:solidFill>
              <a:srgbClr val="005E9B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216000" tIns="19050" rIns="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9BDB-4ABB-B753-9844091FC55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1800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9BDB-4ABB-B753-9844091FC55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1440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BDB-4ABB-B753-9844091FC55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2520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9BDB-4ABB-B753-9844091FC55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2160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9BDB-4ABB-B753-9844091FC55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2520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9BDB-4ABB-B753-9844091FC5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'[kpi 2015-2020 (3)(Відновлено автоматично) (2).xlsx]жовтень'!$A$131:$A$136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'[kpi 2015-2020 (3)(Відновлено автоматично) (2).xlsx]жовтень'!$C$131:$C$136</c:f>
              <c:numCache>
                <c:formatCode>General</c:formatCode>
                <c:ptCount val="6"/>
                <c:pt idx="0">
                  <c:v>1.6</c:v>
                </c:pt>
                <c:pt idx="1">
                  <c:v>2.1</c:v>
                </c:pt>
                <c:pt idx="2">
                  <c:v>2</c:v>
                </c:pt>
                <c:pt idx="3">
                  <c:v>5.9</c:v>
                </c:pt>
                <c:pt idx="4">
                  <c:v>9.6999999999999993</c:v>
                </c:pt>
                <c:pt idx="5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DB-4ABB-B753-9844091FC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3440392"/>
        <c:axId val="483442032"/>
        <c:axId val="0"/>
      </c:bar3DChart>
      <c:catAx>
        <c:axId val="483440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3442032"/>
        <c:crosses val="autoZero"/>
        <c:auto val="1"/>
        <c:lblAlgn val="ctr"/>
        <c:lblOffset val="100"/>
        <c:noMultiLvlLbl val="0"/>
      </c:catAx>
      <c:valAx>
        <c:axId val="483442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3440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001990376202973"/>
          <c:y val="0.16812958625563368"/>
          <c:w val="0.57563934018449392"/>
          <c:h val="9.15599491278813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</a:rPr>
              <a:t>Громадський</a:t>
            </a:r>
            <a:r>
              <a:rPr lang="uk-UA" sz="2000" b="1" baseline="0" dirty="0">
                <a:solidFill>
                  <a:srgbClr val="002060"/>
                </a:solidFill>
              </a:rPr>
              <a:t> бюджет</a:t>
            </a:r>
            <a:endParaRPr lang="uk-UA" sz="2000" b="1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К-сть учасників</c:v>
                </c:pt>
              </c:strCache>
            </c:strRef>
          </c:tx>
          <c:spPr>
            <a:solidFill>
              <a:srgbClr val="005D9B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50</c:v>
                </c:pt>
                <c:pt idx="1">
                  <c:v>77</c:v>
                </c:pt>
                <c:pt idx="2">
                  <c:v>101</c:v>
                </c:pt>
                <c:pt idx="3">
                  <c:v>98</c:v>
                </c:pt>
                <c:pt idx="4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AD-4D3A-AD58-4F2BFC9D031B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К-сть переможців</c:v>
                </c:pt>
              </c:strCache>
            </c:strRef>
          </c:tx>
          <c:spPr>
            <a:solidFill>
              <a:srgbClr val="FECC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440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Аркуш1!$C$2:$C$6</c:f>
              <c:numCache>
                <c:formatCode>General</c:formatCode>
                <c:ptCount val="5"/>
                <c:pt idx="0">
                  <c:v>28</c:v>
                </c:pt>
                <c:pt idx="1">
                  <c:v>30</c:v>
                </c:pt>
                <c:pt idx="2">
                  <c:v>26</c:v>
                </c:pt>
                <c:pt idx="3">
                  <c:v>23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AD-4D3A-AD58-4F2BFC9D031B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Сума, млн грн</c:v>
                </c:pt>
              </c:strCache>
            </c:strRef>
          </c:tx>
          <c:spPr>
            <a:solidFill>
              <a:srgbClr val="10355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252000" tIns="19050" rIns="360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Аркуш1!$D$2:$D$6</c:f>
              <c:numCache>
                <c:formatCode>General</c:formatCode>
                <c:ptCount val="5"/>
                <c:pt idx="0">
                  <c:v>8.1999999999999993</c:v>
                </c:pt>
                <c:pt idx="1">
                  <c:v>19.2</c:v>
                </c:pt>
                <c:pt idx="2">
                  <c:v>16.399999999999999</c:v>
                </c:pt>
                <c:pt idx="3">
                  <c:v>17.7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AD-4D3A-AD58-4F2BFC9D031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99137416"/>
        <c:axId val="499135448"/>
        <c:axId val="0"/>
      </c:bar3DChart>
      <c:catAx>
        <c:axId val="499137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99135448"/>
        <c:crosses val="autoZero"/>
        <c:auto val="1"/>
        <c:lblAlgn val="ctr"/>
        <c:lblOffset val="100"/>
        <c:noMultiLvlLbl val="0"/>
      </c:catAx>
      <c:valAx>
        <c:axId val="499135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9137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i="0" baseline="0" dirty="0">
                <a:solidFill>
                  <a:srgbClr val="002060"/>
                </a:solidFill>
                <a:effectLst/>
              </a:rPr>
              <a:t>Кількість відновлених спортмайданчиків</a:t>
            </a:r>
            <a:endParaRPr lang="uk-UA" sz="2000" dirty="0">
              <a:solidFill>
                <a:srgbClr val="002060"/>
              </a:solidFill>
              <a:effectLst/>
            </a:endParaRPr>
          </a:p>
        </c:rich>
      </c:tx>
      <c:layout>
        <c:manualLayout>
          <c:xMode val="edge"/>
          <c:yMode val="edge"/>
          <c:x val="8.8692675601788451E-2"/>
          <c:y val="2.052572171153197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1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7200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78-4E32-A531-7B903C3AF2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61224912"/>
        <c:axId val="561219008"/>
        <c:axId val="0"/>
      </c:bar3DChart>
      <c:catAx>
        <c:axId val="56122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61219008"/>
        <c:crosses val="autoZero"/>
        <c:auto val="1"/>
        <c:lblAlgn val="ctr"/>
        <c:lblOffset val="100"/>
        <c:noMultiLvlLbl val="0"/>
      </c:catAx>
      <c:valAx>
        <c:axId val="561219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122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5E9B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3600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8</c:v>
                </c:pt>
                <c:pt idx="3">
                  <c:v>2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6-4EF9-8125-93EF19B023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3429800"/>
        <c:axId val="553418320"/>
        <c:axId val="0"/>
      </c:bar3DChart>
      <c:catAx>
        <c:axId val="553429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3418320"/>
        <c:crosses val="autoZero"/>
        <c:auto val="1"/>
        <c:lblAlgn val="ctr"/>
        <c:lblOffset val="100"/>
        <c:noMultiLvlLbl val="0"/>
      </c:catAx>
      <c:valAx>
        <c:axId val="553418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3429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  <a:effectLst/>
              </a:rPr>
              <a:t>Кількість відновлених ЗДО</a:t>
            </a:r>
            <a:endParaRPr lang="uk-UA" sz="2000" dirty="0">
              <a:solidFill>
                <a:srgbClr val="00206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окрема будівля</c:v>
                </c:pt>
              </c:strCache>
            </c:strRef>
          </c:tx>
          <c:spPr>
            <a:solidFill>
              <a:srgbClr val="FFC1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53-4443-8625-79E59FF1E8D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частина будівлі</c:v>
                </c:pt>
              </c:strCache>
            </c:strRef>
          </c:tx>
          <c:spPr>
            <a:solidFill>
              <a:srgbClr val="005D9B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53-4443-8625-79E59FF1E8D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86309336"/>
        <c:axId val="386309664"/>
        <c:axId val="0"/>
      </c:bar3DChart>
      <c:catAx>
        <c:axId val="386309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86309664"/>
        <c:crosses val="autoZero"/>
        <c:auto val="1"/>
        <c:lblAlgn val="ctr"/>
        <c:lblOffset val="100"/>
        <c:noMultiLvlLbl val="0"/>
      </c:catAx>
      <c:valAx>
        <c:axId val="386309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630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52093074578281"/>
          <c:y val="0.17067101475208807"/>
          <c:w val="0.88518031935191699"/>
          <c:h val="0.56346674069902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E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invertIfNegative val="0"/>
          <c:dLbls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lIns="38100" tIns="14400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effectLst/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Аркуш1!$A$2:$A$9</c:f>
              <c:strCache>
                <c:ptCount val="8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  <c:pt idx="4">
                  <c:v>2017-2018</c:v>
                </c:pt>
                <c:pt idx="5">
                  <c:v>2018-2019</c:v>
                </c:pt>
                <c:pt idx="6">
                  <c:v>2019-2020</c:v>
                </c:pt>
                <c:pt idx="7">
                  <c:v>2020-2021</c:v>
                </c:pt>
              </c:strCache>
            </c:strRef>
          </c:cat>
          <c:val>
            <c:numRef>
              <c:f>Аркуш1!$B$2:$B$9</c:f>
              <c:numCache>
                <c:formatCode>General</c:formatCode>
                <c:ptCount val="8"/>
                <c:pt idx="0">
                  <c:v>2534</c:v>
                </c:pt>
                <c:pt idx="1">
                  <c:v>2588</c:v>
                </c:pt>
                <c:pt idx="2">
                  <c:v>2652</c:v>
                </c:pt>
                <c:pt idx="3">
                  <c:v>2714</c:v>
                </c:pt>
                <c:pt idx="4">
                  <c:v>2790</c:v>
                </c:pt>
                <c:pt idx="5">
                  <c:v>2872</c:v>
                </c:pt>
                <c:pt idx="6">
                  <c:v>2942</c:v>
                </c:pt>
                <c:pt idx="7">
                  <c:v>3010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0F-461F-A9D6-71702DCB77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38413696"/>
        <c:axId val="238424832"/>
        <c:axId val="0"/>
      </c:bar3DChart>
      <c:catAx>
        <c:axId val="23841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238424832"/>
        <c:crosses val="autoZero"/>
        <c:auto val="1"/>
        <c:lblAlgn val="ctr"/>
        <c:lblOffset val="100"/>
        <c:noMultiLvlLbl val="0"/>
      </c:catAx>
      <c:valAx>
        <c:axId val="238424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841369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pPr>
            <a:r>
              <a:rPr lang="uk-UA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Мережа закладів</a:t>
            </a:r>
            <a:endParaRPr lang="uk-UA" sz="2000" dirty="0">
              <a:solidFill>
                <a:srgbClr val="002060"/>
              </a:solidFill>
              <a:latin typeface="+mn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spPr>
            <a:solidFill>
              <a:srgbClr val="005D9B"/>
            </a:solidFill>
            <a:ln>
              <a:noFill/>
            </a:ln>
          </c:spPr>
          <c:explosion val="13"/>
          <c:dPt>
            <c:idx val="0"/>
            <c:bubble3D val="0"/>
            <c:spPr>
              <a:solidFill>
                <a:srgbClr val="005D9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1E-4AD4-9C47-04F5A94AC290}"/>
              </c:ext>
            </c:extLst>
          </c:dPt>
          <c:dPt>
            <c:idx val="1"/>
            <c:bubble3D val="0"/>
            <c:explosion val="0"/>
            <c:spPr>
              <a:solidFill>
                <a:srgbClr val="005D9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1E-4AD4-9C47-04F5A94AC290}"/>
              </c:ext>
            </c:extLst>
          </c:dPt>
          <c:dPt>
            <c:idx val="2"/>
            <c:bubble3D val="0"/>
            <c:explosion val="0"/>
            <c:spPr>
              <a:solidFill>
                <a:srgbClr val="FECC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1E-4AD4-9C47-04F5A94AC290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1E-4AD4-9C47-04F5A94AC29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E39079E5-9548-4167-A8D1-0EA2012E4797}" type="PERCENTAGE">
                      <a:rPr lang="en-US" sz="1400" b="1">
                        <a:solidFill>
                          <a:srgbClr val="002060"/>
                        </a:solidFill>
                        <a:latin typeface="+mn-lt"/>
                      </a:rPr>
                      <a:pPr/>
                      <a:t>[ВІДСОТОК]</a:t>
                    </a:fld>
                    <a:endParaRPr lang="uk-U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61E-4AD4-9C47-04F5A94AC2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Аркуш1!$A$2:$A$4</c:f>
              <c:strCache>
                <c:ptCount val="3"/>
                <c:pt idx="0">
                  <c:v>Мережа закладів середньої освіти:</c:v>
                </c:pt>
                <c:pt idx="1">
                  <c:v>Комунальні - 117</c:v>
                </c:pt>
                <c:pt idx="2">
                  <c:v>Приватні - 21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1">
                  <c:v>117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1E-4AD4-9C47-04F5A94AC29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0.56514796125727451"/>
          <c:y val="0.44606600609365787"/>
          <c:w val="0.37674288665388533"/>
          <c:h val="0.3202054616577965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spPr>
            <a:solidFill>
              <a:srgbClr val="005D9B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  <a:round/>
                </a:ln>
                <a:effectLst/>
              </c:spPr>
              <c:txPr>
                <a:bodyPr rot="0" spcFirstLastPara="1" vertOverflow="ellipsis" vert="horz" wrap="square" lIns="38100" tIns="7200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4071-43A2-966E-7218A3E81193}"/>
                </c:ext>
              </c:extLst>
            </c:dLbl>
            <c:dLbl>
              <c:idx val="2"/>
              <c:spPr>
                <a:noFill/>
                <a:ln>
                  <a:noFill/>
                  <a:round/>
                </a:ln>
                <a:effectLst/>
              </c:spPr>
              <c:txPr>
                <a:bodyPr rot="0" spcFirstLastPara="1" vertOverflow="ellipsis" vert="horz" wrap="square" lIns="38100" tIns="7200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4071-43A2-966E-7218A3E81193}"/>
                </c:ext>
              </c:extLst>
            </c:dLbl>
            <c:dLbl>
              <c:idx val="3"/>
              <c:spPr>
                <a:noFill/>
                <a:ln>
                  <a:noFill/>
                  <a:round/>
                </a:ln>
                <a:effectLst/>
              </c:spPr>
              <c:txPr>
                <a:bodyPr rot="0" spcFirstLastPara="1" vertOverflow="ellipsis" vert="horz" wrap="square" lIns="38100" tIns="7200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4071-43A2-966E-7218A3E81193}"/>
                </c:ext>
              </c:extLst>
            </c:dLbl>
            <c:dLbl>
              <c:idx val="4"/>
              <c:spPr>
                <a:noFill/>
                <a:ln>
                  <a:noFill/>
                  <a:round/>
                </a:ln>
                <a:effectLst/>
              </c:spPr>
              <c:txPr>
                <a:bodyPr rot="0" spcFirstLastPara="1" vertOverflow="ellipsis" vert="horz" wrap="square" lIns="38100" tIns="7200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4071-43A2-966E-7218A3E81193}"/>
                </c:ext>
              </c:extLst>
            </c:dLbl>
            <c:dLbl>
              <c:idx val="5"/>
              <c:spPr>
                <a:noFill/>
                <a:ln>
                  <a:noFill/>
                  <a:round/>
                </a:ln>
                <a:effectLst/>
              </c:spPr>
              <c:txPr>
                <a:bodyPr rot="0" spcFirstLastPara="1" vertOverflow="ellipsis" vert="horz" wrap="square" lIns="38100" tIns="7200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4071-43A2-966E-7218A3E81193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lIns="38100" tIns="7200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Аркуш1!$A$2:$A$9</c:f>
              <c:strCache>
                <c:ptCount val="8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  <c:pt idx="4">
                  <c:v>2017-2018</c:v>
                </c:pt>
                <c:pt idx="5">
                  <c:v>2018-2019</c:v>
                </c:pt>
                <c:pt idx="6">
                  <c:v>2019-2020</c:v>
                </c:pt>
                <c:pt idx="7">
                  <c:v>2020-2021</c:v>
                </c:pt>
              </c:strCache>
            </c:strRef>
          </c:cat>
          <c:val>
            <c:numRef>
              <c:f>Аркуш1!$B$2:$B$9</c:f>
              <c:numCache>
                <c:formatCode>General</c:formatCode>
                <c:ptCount val="8"/>
                <c:pt idx="0">
                  <c:v>66002</c:v>
                </c:pt>
                <c:pt idx="1">
                  <c:v>68058</c:v>
                </c:pt>
                <c:pt idx="2">
                  <c:v>70888</c:v>
                </c:pt>
                <c:pt idx="3">
                  <c:v>73639</c:v>
                </c:pt>
                <c:pt idx="4">
                  <c:v>76088</c:v>
                </c:pt>
                <c:pt idx="5">
                  <c:v>78911</c:v>
                </c:pt>
                <c:pt idx="6">
                  <c:v>81352</c:v>
                </c:pt>
                <c:pt idx="7">
                  <c:v>83418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071-43A2-966E-7218A3E811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146329984"/>
        <c:axId val="146331520"/>
        <c:axId val="0"/>
      </c:bar3DChart>
      <c:catAx>
        <c:axId val="14632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uk-UA"/>
          </a:p>
        </c:txPr>
        <c:crossAx val="146331520"/>
        <c:crosses val="autoZero"/>
        <c:auto val="1"/>
        <c:lblAlgn val="ctr"/>
        <c:lblOffset val="100"/>
        <c:noMultiLvlLbl val="0"/>
      </c:catAx>
      <c:valAx>
        <c:axId val="146331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632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</a:rPr>
              <a:t>Гурткова робота</a:t>
            </a:r>
          </a:p>
        </c:rich>
      </c:tx>
      <c:layout>
        <c:manualLayout>
          <c:xMode val="edge"/>
          <c:yMode val="edge"/>
          <c:x val="0.34210500958472517"/>
          <c:y val="3.0516431924882629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жовтень!$B$47</c:f>
              <c:strCache>
                <c:ptCount val="1"/>
                <c:pt idx="0">
                  <c:v>к-сть гуртків</c:v>
                </c:pt>
              </c:strCache>
            </c:strRef>
          </c:tx>
          <c:spPr>
            <a:solidFill>
              <a:srgbClr val="005D9B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1440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жовтень!$A$48:$A$53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жовтень!$B$48:$B$53</c:f>
              <c:numCache>
                <c:formatCode>General</c:formatCode>
                <c:ptCount val="6"/>
                <c:pt idx="0">
                  <c:v>1495</c:v>
                </c:pt>
                <c:pt idx="1">
                  <c:v>1699</c:v>
                </c:pt>
                <c:pt idx="2">
                  <c:v>1676</c:v>
                </c:pt>
                <c:pt idx="3">
                  <c:v>1695</c:v>
                </c:pt>
                <c:pt idx="4">
                  <c:v>1689</c:v>
                </c:pt>
                <c:pt idx="5">
                  <c:v>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D7-4A6B-93FE-502AF9C83C78}"/>
            </c:ext>
          </c:extLst>
        </c:ser>
        <c:ser>
          <c:idx val="1"/>
          <c:order val="1"/>
          <c:tx>
            <c:strRef>
              <c:f>жовтень!$C$47</c:f>
              <c:strCache>
                <c:ptCount val="1"/>
                <c:pt idx="0">
                  <c:v>к-сть дітей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7200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жовтень!$A$48:$A$53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жовтень!$C$48:$C$53</c:f>
              <c:numCache>
                <c:formatCode>General</c:formatCode>
                <c:ptCount val="6"/>
                <c:pt idx="0">
                  <c:v>31564</c:v>
                </c:pt>
                <c:pt idx="1">
                  <c:v>33035</c:v>
                </c:pt>
                <c:pt idx="2">
                  <c:v>36391</c:v>
                </c:pt>
                <c:pt idx="3">
                  <c:v>37283</c:v>
                </c:pt>
                <c:pt idx="4">
                  <c:v>37142</c:v>
                </c:pt>
                <c:pt idx="5">
                  <c:v>36984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D7-4A6B-93FE-502AF9C83C78}"/>
            </c:ext>
          </c:extLst>
        </c:ser>
        <c:ser>
          <c:idx val="2"/>
          <c:order val="2"/>
          <c:tx>
            <c:strRef>
              <c:f>жовтень!$D$47</c:f>
              <c:strCache>
                <c:ptCount val="1"/>
                <c:pt idx="0">
                  <c:v>к-сть дітей в шахових гуртках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1.64383538002583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3D7-4A6B-93FE-502AF9C83C78}"/>
                </c:ext>
              </c:extLst>
            </c:dLbl>
            <c:dLbl>
              <c:idx val="3"/>
              <c:layout>
                <c:manualLayout>
                  <c:x val="1.8264837555842583E-2"/>
                  <c:y val="4.69483568075117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3D7-4A6B-93FE-502AF9C83C78}"/>
                </c:ext>
              </c:extLst>
            </c:dLbl>
            <c:dLbl>
              <c:idx val="4"/>
              <c:layout>
                <c:manualLayout>
                  <c:x val="1.8264837555842451E-2"/>
                  <c:y val="4.69483568075117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3D7-4A6B-93FE-502AF9C83C78}"/>
                </c:ext>
              </c:extLst>
            </c:dLbl>
            <c:dLbl>
              <c:idx val="5"/>
              <c:layout>
                <c:manualLayout>
                  <c:x val="2.3744288822595359E-2"/>
                  <c:y val="4.69483568075117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3D7-4A6B-93FE-502AF9C83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4400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жовтень!$A$48:$A$53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жовтень!$D$48:$D$53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2750</c:v>
                </c:pt>
                <c:pt idx="3">
                  <c:v>2750</c:v>
                </c:pt>
                <c:pt idx="4">
                  <c:v>2653</c:v>
                </c:pt>
                <c:pt idx="5">
                  <c:v>2945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3D7-4A6B-93FE-502AF9C83C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0042856"/>
        <c:axId val="430043184"/>
        <c:axId val="0"/>
      </c:bar3DChart>
      <c:catAx>
        <c:axId val="430042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30043184"/>
        <c:crosses val="autoZero"/>
        <c:auto val="1"/>
        <c:lblAlgn val="ctr"/>
        <c:lblOffset val="100"/>
        <c:noMultiLvlLbl val="0"/>
      </c:catAx>
      <c:valAx>
        <c:axId val="430043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0042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4260625104475733E-2"/>
          <c:y val="0.15592068755761129"/>
          <c:w val="0.8875699553506976"/>
          <c:h val="5.38004140327529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20941872268851"/>
          <c:y val="0.13559780184851555"/>
          <c:w val="0.88879047736220473"/>
          <c:h val="0.86440225981777441"/>
        </c:manualLayout>
      </c:layout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</a:rPr>
              <a:t>Кількість гуртків</a:t>
            </a:r>
          </a:p>
        </c:rich>
      </c:tx>
      <c:layout>
        <c:manualLayout>
          <c:xMode val="edge"/>
          <c:yMode val="edge"/>
          <c:x val="0.32652309722969258"/>
          <c:y val="7.533957447658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24836322495687815"/>
          <c:y val="0.13352838987496063"/>
          <c:w val="0.53490551181102364"/>
          <c:h val="0.78048082531350249"/>
        </c:manualLayout>
      </c:layout>
      <c:pieChart>
        <c:varyColors val="1"/>
        <c:ser>
          <c:idx val="0"/>
          <c:order val="0"/>
          <c:spPr>
            <a:solidFill>
              <a:srgbClr val="005E9B"/>
            </a:solidFill>
          </c:spPr>
          <c:explosion val="23"/>
          <c:dPt>
            <c:idx val="0"/>
            <c:bubble3D val="0"/>
            <c:spPr>
              <a:solidFill>
                <a:srgbClr val="005E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D0-4A7A-AE57-FE375F87B6CF}"/>
              </c:ext>
            </c:extLst>
          </c:dPt>
          <c:dPt>
            <c:idx val="1"/>
            <c:bubble3D val="0"/>
            <c:explosion val="0"/>
            <c:spPr>
              <a:solidFill>
                <a:srgbClr val="FFC1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D0-4A7A-AE57-FE375F87B6C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1307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6D0-4A7A-AE57-FE375F87B6C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C243F1B7-4D8D-43AA-AB36-B6B6B08818DC}" type="VALUE">
                      <a:rPr lang="en-US">
                        <a:solidFill>
                          <a:srgbClr val="002060"/>
                        </a:solidFill>
                      </a:rPr>
                      <a:pPr/>
                      <a:t>[ЗНАЧЕННЯ]</a:t>
                    </a:fld>
                    <a:endParaRPr lang="uk-UA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6D0-4A7A-AE57-FE375F87B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Лист1!$B$24:$C$24</c:f>
              <c:strCache>
                <c:ptCount val="2"/>
                <c:pt idx="0">
                  <c:v>позашкіллля</c:v>
                </c:pt>
                <c:pt idx="1">
                  <c:v>школи</c:v>
                </c:pt>
              </c:strCache>
            </c:strRef>
          </c:cat>
          <c:val>
            <c:numRef>
              <c:f>Лист1!$B$25:$C$25</c:f>
              <c:numCache>
                <c:formatCode>General</c:formatCode>
                <c:ptCount val="2"/>
                <c:pt idx="0">
                  <c:v>1781</c:v>
                </c:pt>
                <c:pt idx="1">
                  <c:v>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D0-4A7A-AE57-FE375F87B6C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rgbClr val="002060"/>
                </a:solidFill>
              </a:rPr>
              <a:t>Кількість запроваджених</a:t>
            </a:r>
            <a:r>
              <a:rPr lang="uk-UA" sz="2000" b="1" baseline="0" dirty="0">
                <a:solidFill>
                  <a:srgbClr val="002060"/>
                </a:solidFill>
              </a:rPr>
              <a:t> </a:t>
            </a:r>
            <a:r>
              <a:rPr lang="uk-UA" sz="2000" b="1" baseline="0" dirty="0" err="1">
                <a:solidFill>
                  <a:srgbClr val="002060"/>
                </a:solidFill>
              </a:rPr>
              <a:t>проєктів</a:t>
            </a:r>
            <a:endParaRPr lang="uk-UA" sz="2000" b="1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жовтень!$B$121</c:f>
              <c:strCache>
                <c:ptCount val="1"/>
                <c:pt idx="0">
                  <c:v>К-сть запроваджених проектів</c:v>
                </c:pt>
              </c:strCache>
            </c:strRef>
          </c:tx>
          <c:spPr>
            <a:solidFill>
              <a:srgbClr val="FECC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7200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жовтень!$A$122:$A$127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жовтень!$B$122:$B$127</c:f>
              <c:numCache>
                <c:formatCode>#,##0</c:formatCode>
                <c:ptCount val="6"/>
                <c:pt idx="0">
                  <c:v>13</c:v>
                </c:pt>
                <c:pt idx="1">
                  <c:v>16</c:v>
                </c:pt>
                <c:pt idx="2">
                  <c:v>28</c:v>
                </c:pt>
                <c:pt idx="3">
                  <c:v>38</c:v>
                </c:pt>
                <c:pt idx="4">
                  <c:v>48</c:v>
                </c:pt>
                <c:pt idx="5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F-45B4-9B72-BF960AD26F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84353376"/>
        <c:axId val="384359608"/>
        <c:axId val="0"/>
      </c:bar3DChart>
      <c:catAx>
        <c:axId val="38435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84359608"/>
        <c:crosses val="autoZero"/>
        <c:auto val="1"/>
        <c:lblAlgn val="ctr"/>
        <c:lblOffset val="100"/>
        <c:noMultiLvlLbl val="0"/>
      </c:catAx>
      <c:valAx>
        <c:axId val="38435960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8435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43EB71-829F-4C2E-970C-F944C8B47168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B3664E0-41DE-42CD-9F84-5C5DB4E8AEFE}">
      <dgm:prSet custT="1"/>
      <dgm:spPr/>
      <dgm:t>
        <a:bodyPr/>
        <a:lstStyle/>
        <a:p>
          <a:pPr rtl="0"/>
          <a:r>
            <a:rPr lang="uk-UA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Кількість зареєстрованих дітей: </a:t>
          </a:r>
          <a:endParaRPr lang="uk-UA" sz="1800" dirty="0">
            <a:solidFill>
              <a:srgbClr val="002060"/>
            </a:solidFill>
            <a:latin typeface="+mn-lt"/>
            <a:cs typeface="Arial" panose="020B0604020202020204" pitchFamily="34" charset="0"/>
          </a:endParaRPr>
        </a:p>
      </dgm:t>
    </dgm:pt>
    <dgm:pt modelId="{BDF265D2-DF21-4A2E-92FC-4BD6AE8F03BD}" type="parTrans" cxnId="{99D0E4F4-0E26-43A5-9E67-79F949D379EF}">
      <dgm:prSet/>
      <dgm:spPr/>
      <dgm:t>
        <a:bodyPr/>
        <a:lstStyle/>
        <a:p>
          <a:endParaRPr lang="uk-UA"/>
        </a:p>
      </dgm:t>
    </dgm:pt>
    <dgm:pt modelId="{60EE9F89-CBFE-4A0C-816B-6C4CE139F592}" type="sibTrans" cxnId="{99D0E4F4-0E26-43A5-9E67-79F949D379EF}">
      <dgm:prSet/>
      <dgm:spPr/>
      <dgm:t>
        <a:bodyPr/>
        <a:lstStyle/>
        <a:p>
          <a:endParaRPr lang="uk-UA"/>
        </a:p>
      </dgm:t>
    </dgm:pt>
    <dgm:pt modelId="{49FA9AD1-C225-4706-A3D2-A8EE5D34C6F0}">
      <dgm:prSet custT="1"/>
      <dgm:spPr/>
      <dgm:t>
        <a:bodyPr/>
        <a:lstStyle/>
        <a:p>
          <a:pPr rtl="0"/>
          <a:r>
            <a:rPr lang="uk-UA" sz="18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У 2019 році </a:t>
          </a:r>
          <a:r>
            <a:rPr lang="uk-UA" sz="1800" u="none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– </a:t>
          </a:r>
          <a:r>
            <a:rPr lang="uk-UA" sz="1800" b="1" u="none" dirty="0">
              <a:solidFill>
                <a:srgbClr val="002060"/>
              </a:solidFill>
              <a:effectLst/>
              <a:latin typeface="+mn-lt"/>
              <a:cs typeface="Arial" panose="020B0604020202020204" pitchFamily="34" charset="0"/>
            </a:rPr>
            <a:t>8251</a:t>
          </a:r>
        </a:p>
      </dgm:t>
    </dgm:pt>
    <dgm:pt modelId="{331D6C6A-A2B4-4B2E-B88E-EADA144315A6}" type="parTrans" cxnId="{FDACC6D6-395E-40D1-9822-ECD5F354E6FC}">
      <dgm:prSet/>
      <dgm:spPr/>
      <dgm:t>
        <a:bodyPr/>
        <a:lstStyle/>
        <a:p>
          <a:endParaRPr lang="uk-UA"/>
        </a:p>
      </dgm:t>
    </dgm:pt>
    <dgm:pt modelId="{0D09704F-DA81-455F-9AD0-8ADFF419D3FD}" type="sibTrans" cxnId="{FDACC6D6-395E-40D1-9822-ECD5F354E6FC}">
      <dgm:prSet/>
      <dgm:spPr/>
      <dgm:t>
        <a:bodyPr/>
        <a:lstStyle/>
        <a:p>
          <a:endParaRPr lang="uk-UA"/>
        </a:p>
      </dgm:t>
    </dgm:pt>
    <dgm:pt modelId="{380C6620-4D11-41DA-99D5-9F97EB95C76C}">
      <dgm:prSet custT="1"/>
      <dgm:spPr/>
      <dgm:t>
        <a:bodyPr/>
        <a:lstStyle/>
        <a:p>
          <a:pPr rtl="0"/>
          <a:r>
            <a:rPr lang="uk-UA" sz="18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У 2020 році </a:t>
          </a:r>
          <a:r>
            <a:rPr lang="uk-UA" sz="1800" u="none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– </a:t>
          </a:r>
          <a:r>
            <a:rPr lang="uk-UA" sz="1800" b="1" u="none" dirty="0">
              <a:solidFill>
                <a:srgbClr val="002060"/>
              </a:solidFill>
              <a:effectLst/>
              <a:latin typeface="+mn-lt"/>
              <a:cs typeface="Arial" panose="020B0604020202020204" pitchFamily="34" charset="0"/>
            </a:rPr>
            <a:t>9117</a:t>
          </a:r>
        </a:p>
      </dgm:t>
    </dgm:pt>
    <dgm:pt modelId="{6676C08D-908A-4A90-9C44-1C8017CF01D6}" type="parTrans" cxnId="{7F32DDA5-3E8A-40BC-AF4F-CC459C520801}">
      <dgm:prSet/>
      <dgm:spPr/>
      <dgm:t>
        <a:bodyPr/>
        <a:lstStyle/>
        <a:p>
          <a:endParaRPr lang="uk-UA"/>
        </a:p>
      </dgm:t>
    </dgm:pt>
    <dgm:pt modelId="{570E0AFE-76C0-4D9D-9D51-6DF4512AC8A6}" type="sibTrans" cxnId="{7F32DDA5-3E8A-40BC-AF4F-CC459C520801}">
      <dgm:prSet/>
      <dgm:spPr/>
      <dgm:t>
        <a:bodyPr/>
        <a:lstStyle/>
        <a:p>
          <a:endParaRPr lang="uk-UA"/>
        </a:p>
      </dgm:t>
    </dgm:pt>
    <dgm:pt modelId="{69D9DC66-35D3-4858-939E-0DDA463D8931}">
      <dgm:prSet custT="1"/>
      <dgm:spPr/>
      <dgm:t>
        <a:bodyPr/>
        <a:lstStyle/>
        <a:p>
          <a:pPr rtl="0"/>
          <a:r>
            <a:rPr lang="uk-UA" sz="18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На 2021 рік </a:t>
          </a:r>
          <a:r>
            <a:rPr lang="uk-UA" sz="1800" u="none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– </a:t>
          </a:r>
          <a:r>
            <a:rPr lang="uk-UA" sz="1800" b="1" u="none" dirty="0">
              <a:solidFill>
                <a:srgbClr val="002060"/>
              </a:solidFill>
              <a:effectLst/>
              <a:latin typeface="+mn-lt"/>
              <a:cs typeface="Arial" panose="020B0604020202020204" pitchFamily="34" charset="0"/>
            </a:rPr>
            <a:t>6771</a:t>
          </a:r>
        </a:p>
      </dgm:t>
    </dgm:pt>
    <dgm:pt modelId="{B2BB1E36-B36A-405C-82AC-145CEE7AB31B}" type="parTrans" cxnId="{20ED5B43-E26F-45C6-A456-01136C51A56D}">
      <dgm:prSet/>
      <dgm:spPr/>
      <dgm:t>
        <a:bodyPr/>
        <a:lstStyle/>
        <a:p>
          <a:endParaRPr lang="uk-UA"/>
        </a:p>
      </dgm:t>
    </dgm:pt>
    <dgm:pt modelId="{581B4489-79EA-4EF4-951F-26617977F077}" type="sibTrans" cxnId="{20ED5B43-E26F-45C6-A456-01136C51A56D}">
      <dgm:prSet/>
      <dgm:spPr/>
      <dgm:t>
        <a:bodyPr/>
        <a:lstStyle/>
        <a:p>
          <a:endParaRPr lang="uk-UA"/>
        </a:p>
      </dgm:t>
    </dgm:pt>
    <dgm:pt modelId="{67A1EC64-4D41-4191-8C79-26481C70A7CE}" type="pres">
      <dgm:prSet presAssocID="{6A43EB71-829F-4C2E-970C-F944C8B4716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67DD100B-380B-4430-8818-02CEEB49FBE1}" type="pres">
      <dgm:prSet presAssocID="{0B3664E0-41DE-42CD-9F84-5C5DB4E8AEFE}" presName="Accent1" presStyleCnt="0"/>
      <dgm:spPr/>
    </dgm:pt>
    <dgm:pt modelId="{818EAA44-4CB6-4287-8D68-04655F2DB2B0}" type="pres">
      <dgm:prSet presAssocID="{0B3664E0-41DE-42CD-9F84-5C5DB4E8AEFE}" presName="Accent" presStyleLbl="node1" presStyleIdx="0" presStyleCnt="4" custScaleX="124086" custScaleY="120628"/>
      <dgm:spPr>
        <a:solidFill>
          <a:srgbClr val="005D9B"/>
        </a:solidFill>
      </dgm:spPr>
    </dgm:pt>
    <dgm:pt modelId="{E87F25CB-4764-4E44-A4BC-A6EE9C6C7BDB}" type="pres">
      <dgm:prSet presAssocID="{0B3664E0-41DE-42CD-9F84-5C5DB4E8AEFE}" presName="Parent1" presStyleLbl="revTx" presStyleIdx="0" presStyleCnt="4" custScaleX="170898" custLinFactNeighborX="-1002" custLinFactNeighborY="-64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A02676-62CE-4B08-BC3F-F47989BE8302}" type="pres">
      <dgm:prSet presAssocID="{49FA9AD1-C225-4706-A3D2-A8EE5D34C6F0}" presName="Accent2" presStyleCnt="0"/>
      <dgm:spPr/>
    </dgm:pt>
    <dgm:pt modelId="{00AF0779-6E94-4F51-B7A4-6AF57D20F0A2}" type="pres">
      <dgm:prSet presAssocID="{49FA9AD1-C225-4706-A3D2-A8EE5D34C6F0}" presName="Accent" presStyleLbl="node1" presStyleIdx="1" presStyleCnt="4" custLinFactNeighborX="-3103" custLinFactNeighborY="8247"/>
      <dgm:spPr>
        <a:solidFill>
          <a:srgbClr val="FECC00"/>
        </a:solidFill>
      </dgm:spPr>
    </dgm:pt>
    <dgm:pt modelId="{CE380BC2-4670-4211-823A-1A1892FEC038}" type="pres">
      <dgm:prSet presAssocID="{49FA9AD1-C225-4706-A3D2-A8EE5D34C6F0}" presName="Parent2" presStyleLbl="revTx" presStyleIdx="1" presStyleCnt="4" custLinFactNeighborX="-6395" custLinFactNeighborY="206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EADDCD-5E08-4DFC-80B9-6E585BC87A4D}" type="pres">
      <dgm:prSet presAssocID="{380C6620-4D11-41DA-99D5-9F97EB95C76C}" presName="Accent3" presStyleCnt="0"/>
      <dgm:spPr/>
    </dgm:pt>
    <dgm:pt modelId="{61CF9F5A-E7FA-486D-888F-E8BF96845D09}" type="pres">
      <dgm:prSet presAssocID="{380C6620-4D11-41DA-99D5-9F97EB95C76C}" presName="Accent" presStyleLbl="node1" presStyleIdx="2" presStyleCnt="4"/>
      <dgm:spPr>
        <a:solidFill>
          <a:srgbClr val="005D9B"/>
        </a:solidFill>
      </dgm:spPr>
    </dgm:pt>
    <dgm:pt modelId="{988C6DA5-EDB6-412C-98B1-AF1A70C9788A}" type="pres">
      <dgm:prSet presAssocID="{380C6620-4D11-41DA-99D5-9F97EB95C76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E123F1-25F1-4C48-BACC-E9036D1A8FED}" type="pres">
      <dgm:prSet presAssocID="{69D9DC66-35D3-4858-939E-0DDA463D8931}" presName="Accent4" presStyleCnt="0"/>
      <dgm:spPr/>
    </dgm:pt>
    <dgm:pt modelId="{345A8DBC-9855-41DF-93AB-27A68847AF8A}" type="pres">
      <dgm:prSet presAssocID="{69D9DC66-35D3-4858-939E-0DDA463D8931}" presName="Accent" presStyleLbl="node1" presStyleIdx="3" presStyleCnt="4"/>
      <dgm:spPr>
        <a:solidFill>
          <a:srgbClr val="FECC00"/>
        </a:solidFill>
      </dgm:spPr>
    </dgm:pt>
    <dgm:pt modelId="{276A556C-2D27-4749-AAF6-58D0F4B0EA01}" type="pres">
      <dgm:prSet presAssocID="{69D9DC66-35D3-4858-939E-0DDA463D8931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F32DDA5-3E8A-40BC-AF4F-CC459C520801}" srcId="{6A43EB71-829F-4C2E-970C-F944C8B47168}" destId="{380C6620-4D11-41DA-99D5-9F97EB95C76C}" srcOrd="2" destOrd="0" parTransId="{6676C08D-908A-4A90-9C44-1C8017CF01D6}" sibTransId="{570E0AFE-76C0-4D9D-9D51-6DF4512AC8A6}"/>
    <dgm:cxn modelId="{5EABC579-08E8-4403-8856-A2C22C61C899}" type="presOf" srcId="{380C6620-4D11-41DA-99D5-9F97EB95C76C}" destId="{988C6DA5-EDB6-412C-98B1-AF1A70C9788A}" srcOrd="0" destOrd="0" presId="urn:microsoft.com/office/officeart/2009/layout/CircleArrowProcess"/>
    <dgm:cxn modelId="{B2281FC7-CA5D-426B-A9BD-B949E7FECC2A}" type="presOf" srcId="{0B3664E0-41DE-42CD-9F84-5C5DB4E8AEFE}" destId="{E87F25CB-4764-4E44-A4BC-A6EE9C6C7BDB}" srcOrd="0" destOrd="0" presId="urn:microsoft.com/office/officeart/2009/layout/CircleArrowProcess"/>
    <dgm:cxn modelId="{99D0E4F4-0E26-43A5-9E67-79F949D379EF}" srcId="{6A43EB71-829F-4C2E-970C-F944C8B47168}" destId="{0B3664E0-41DE-42CD-9F84-5C5DB4E8AEFE}" srcOrd="0" destOrd="0" parTransId="{BDF265D2-DF21-4A2E-92FC-4BD6AE8F03BD}" sibTransId="{60EE9F89-CBFE-4A0C-816B-6C4CE139F592}"/>
    <dgm:cxn modelId="{FDACC6D6-395E-40D1-9822-ECD5F354E6FC}" srcId="{6A43EB71-829F-4C2E-970C-F944C8B47168}" destId="{49FA9AD1-C225-4706-A3D2-A8EE5D34C6F0}" srcOrd="1" destOrd="0" parTransId="{331D6C6A-A2B4-4B2E-B88E-EADA144315A6}" sibTransId="{0D09704F-DA81-455F-9AD0-8ADFF419D3FD}"/>
    <dgm:cxn modelId="{D9C1916B-9862-44EA-9640-58CF41B3C3A7}" type="presOf" srcId="{49FA9AD1-C225-4706-A3D2-A8EE5D34C6F0}" destId="{CE380BC2-4670-4211-823A-1A1892FEC038}" srcOrd="0" destOrd="0" presId="urn:microsoft.com/office/officeart/2009/layout/CircleArrowProcess"/>
    <dgm:cxn modelId="{ABE12466-F809-4D12-BED7-695657648BFA}" type="presOf" srcId="{69D9DC66-35D3-4858-939E-0DDA463D8931}" destId="{276A556C-2D27-4749-AAF6-58D0F4B0EA01}" srcOrd="0" destOrd="0" presId="urn:microsoft.com/office/officeart/2009/layout/CircleArrowProcess"/>
    <dgm:cxn modelId="{20ED5B43-E26F-45C6-A456-01136C51A56D}" srcId="{6A43EB71-829F-4C2E-970C-F944C8B47168}" destId="{69D9DC66-35D3-4858-939E-0DDA463D8931}" srcOrd="3" destOrd="0" parTransId="{B2BB1E36-B36A-405C-82AC-145CEE7AB31B}" sibTransId="{581B4489-79EA-4EF4-951F-26617977F077}"/>
    <dgm:cxn modelId="{5E1FED90-D2BE-4363-BAB2-F5A89C856A5B}" type="presOf" srcId="{6A43EB71-829F-4C2E-970C-F944C8B47168}" destId="{67A1EC64-4D41-4191-8C79-26481C70A7CE}" srcOrd="0" destOrd="0" presId="urn:microsoft.com/office/officeart/2009/layout/CircleArrowProcess"/>
    <dgm:cxn modelId="{C931738E-C5CB-4C75-B28B-00E399278B90}" type="presParOf" srcId="{67A1EC64-4D41-4191-8C79-26481C70A7CE}" destId="{67DD100B-380B-4430-8818-02CEEB49FBE1}" srcOrd="0" destOrd="0" presId="urn:microsoft.com/office/officeart/2009/layout/CircleArrowProcess"/>
    <dgm:cxn modelId="{3736084D-9EBF-41DF-AB06-D01223FF4D26}" type="presParOf" srcId="{67DD100B-380B-4430-8818-02CEEB49FBE1}" destId="{818EAA44-4CB6-4287-8D68-04655F2DB2B0}" srcOrd="0" destOrd="0" presId="urn:microsoft.com/office/officeart/2009/layout/CircleArrowProcess"/>
    <dgm:cxn modelId="{E2C73D7A-0747-4634-B703-89E8E44763A9}" type="presParOf" srcId="{67A1EC64-4D41-4191-8C79-26481C70A7CE}" destId="{E87F25CB-4764-4E44-A4BC-A6EE9C6C7BDB}" srcOrd="1" destOrd="0" presId="urn:microsoft.com/office/officeart/2009/layout/CircleArrowProcess"/>
    <dgm:cxn modelId="{227DCCE6-068A-4046-BCD9-A1A5D1133075}" type="presParOf" srcId="{67A1EC64-4D41-4191-8C79-26481C70A7CE}" destId="{BAA02676-62CE-4B08-BC3F-F47989BE8302}" srcOrd="2" destOrd="0" presId="urn:microsoft.com/office/officeart/2009/layout/CircleArrowProcess"/>
    <dgm:cxn modelId="{057F8375-62AB-4D97-A5E0-07B04928D8EF}" type="presParOf" srcId="{BAA02676-62CE-4B08-BC3F-F47989BE8302}" destId="{00AF0779-6E94-4F51-B7A4-6AF57D20F0A2}" srcOrd="0" destOrd="0" presId="urn:microsoft.com/office/officeart/2009/layout/CircleArrowProcess"/>
    <dgm:cxn modelId="{3C96BD35-6A9A-4D42-84A7-5921EDD02596}" type="presParOf" srcId="{67A1EC64-4D41-4191-8C79-26481C70A7CE}" destId="{CE380BC2-4670-4211-823A-1A1892FEC038}" srcOrd="3" destOrd="0" presId="urn:microsoft.com/office/officeart/2009/layout/CircleArrowProcess"/>
    <dgm:cxn modelId="{C1A4A247-9560-4B44-9540-6B5255778C2A}" type="presParOf" srcId="{67A1EC64-4D41-4191-8C79-26481C70A7CE}" destId="{8BEADDCD-5E08-4DFC-80B9-6E585BC87A4D}" srcOrd="4" destOrd="0" presId="urn:microsoft.com/office/officeart/2009/layout/CircleArrowProcess"/>
    <dgm:cxn modelId="{FB28BEBD-ED64-43B5-AF2B-367FC892A206}" type="presParOf" srcId="{8BEADDCD-5E08-4DFC-80B9-6E585BC87A4D}" destId="{61CF9F5A-E7FA-486D-888F-E8BF96845D09}" srcOrd="0" destOrd="0" presId="urn:microsoft.com/office/officeart/2009/layout/CircleArrowProcess"/>
    <dgm:cxn modelId="{9C6958E8-4659-4392-89AB-C2CC0709B07A}" type="presParOf" srcId="{67A1EC64-4D41-4191-8C79-26481C70A7CE}" destId="{988C6DA5-EDB6-412C-98B1-AF1A70C9788A}" srcOrd="5" destOrd="0" presId="urn:microsoft.com/office/officeart/2009/layout/CircleArrowProcess"/>
    <dgm:cxn modelId="{D57FEFEA-7A3C-4DF4-A96F-E069E84EC29E}" type="presParOf" srcId="{67A1EC64-4D41-4191-8C79-26481C70A7CE}" destId="{2FE123F1-25F1-4C48-BACC-E9036D1A8FED}" srcOrd="6" destOrd="0" presId="urn:microsoft.com/office/officeart/2009/layout/CircleArrowProcess"/>
    <dgm:cxn modelId="{E88129BF-2C88-4E7E-83EF-D0B580C23AC3}" type="presParOf" srcId="{2FE123F1-25F1-4C48-BACC-E9036D1A8FED}" destId="{345A8DBC-9855-41DF-93AB-27A68847AF8A}" srcOrd="0" destOrd="0" presId="urn:microsoft.com/office/officeart/2009/layout/CircleArrowProcess"/>
    <dgm:cxn modelId="{2EAEF3EB-D57A-44EC-AC6F-A39702C8E28B}" type="presParOf" srcId="{67A1EC64-4D41-4191-8C79-26481C70A7CE}" destId="{276A556C-2D27-4749-AAF6-58D0F4B0EA0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AA44-4CB6-4287-8D68-04655F2DB2B0}">
      <dsp:nvSpPr>
        <dsp:cNvPr id="0" name=""/>
        <dsp:cNvSpPr/>
      </dsp:nvSpPr>
      <dsp:spPr>
        <a:xfrm>
          <a:off x="896551" y="-106426"/>
          <a:ext cx="2560527" cy="248942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5D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F25CB-4764-4E44-A4BC-A6EE9C6C7BDB}">
      <dsp:nvSpPr>
        <dsp:cNvPr id="0" name=""/>
        <dsp:cNvSpPr/>
      </dsp:nvSpPr>
      <dsp:spPr>
        <a:xfrm>
          <a:off x="1180896" y="816055"/>
          <a:ext cx="1967985" cy="575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Кількість зареєстрованих дітей: </a:t>
          </a:r>
          <a:endParaRPr lang="uk-UA" sz="1800" kern="1200" dirty="0">
            <a:solidFill>
              <a:srgbClr val="002060"/>
            </a:solidFill>
            <a:latin typeface="+mn-lt"/>
            <a:cs typeface="Arial" panose="020B0604020202020204" pitchFamily="34" charset="0"/>
          </a:endParaRPr>
        </a:p>
      </dsp:txBody>
      <dsp:txXfrm>
        <a:off x="1180896" y="816055"/>
        <a:ext cx="1967985" cy="575718"/>
      </dsp:txXfrm>
    </dsp:sp>
    <dsp:sp modelId="{00AF0779-6E94-4F51-B7A4-6AF57D20F0A2}">
      <dsp:nvSpPr>
        <dsp:cNvPr id="0" name=""/>
        <dsp:cNvSpPr/>
      </dsp:nvSpPr>
      <dsp:spPr>
        <a:xfrm>
          <a:off x="507767" y="1462535"/>
          <a:ext cx="2063510" cy="206372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E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80BC2-4670-4211-823A-1A1892FEC038}">
      <dsp:nvSpPr>
        <dsp:cNvPr id="0" name=""/>
        <dsp:cNvSpPr/>
      </dsp:nvSpPr>
      <dsp:spPr>
        <a:xfrm>
          <a:off x="951423" y="2160587"/>
          <a:ext cx="1151555" cy="575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У 2019 році </a:t>
          </a:r>
          <a:r>
            <a:rPr lang="uk-UA" sz="1800" u="none" kern="12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– </a:t>
          </a:r>
          <a:r>
            <a:rPr lang="uk-UA" sz="1800" b="1" u="none" kern="1200" dirty="0">
              <a:solidFill>
                <a:srgbClr val="002060"/>
              </a:solidFill>
              <a:effectLst/>
              <a:latin typeface="+mn-lt"/>
              <a:cs typeface="Arial" panose="020B0604020202020204" pitchFamily="34" charset="0"/>
            </a:rPr>
            <a:t>8251</a:t>
          </a:r>
        </a:p>
      </dsp:txBody>
      <dsp:txXfrm>
        <a:off x="951423" y="2160587"/>
        <a:ext cx="1151555" cy="575718"/>
      </dsp:txXfrm>
    </dsp:sp>
    <dsp:sp modelId="{61CF9F5A-E7FA-486D-888F-E8BF96845D09}">
      <dsp:nvSpPr>
        <dsp:cNvPr id="0" name=""/>
        <dsp:cNvSpPr/>
      </dsp:nvSpPr>
      <dsp:spPr>
        <a:xfrm>
          <a:off x="1145059" y="2482632"/>
          <a:ext cx="2063510" cy="206372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005D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C6DA5-EDB6-412C-98B1-AF1A70C9788A}">
      <dsp:nvSpPr>
        <dsp:cNvPr id="0" name=""/>
        <dsp:cNvSpPr/>
      </dsp:nvSpPr>
      <dsp:spPr>
        <a:xfrm>
          <a:off x="1600650" y="3229643"/>
          <a:ext cx="1151555" cy="575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У 2020 році </a:t>
          </a:r>
          <a:r>
            <a:rPr lang="uk-UA" sz="1800" u="none" kern="12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– </a:t>
          </a:r>
          <a:r>
            <a:rPr lang="uk-UA" sz="1800" b="1" u="none" kern="1200" dirty="0">
              <a:solidFill>
                <a:srgbClr val="002060"/>
              </a:solidFill>
              <a:effectLst/>
              <a:latin typeface="+mn-lt"/>
              <a:cs typeface="Arial" panose="020B0604020202020204" pitchFamily="34" charset="0"/>
            </a:rPr>
            <a:t>9117</a:t>
          </a:r>
        </a:p>
      </dsp:txBody>
      <dsp:txXfrm>
        <a:off x="1600650" y="3229643"/>
        <a:ext cx="1151555" cy="575718"/>
      </dsp:txXfrm>
    </dsp:sp>
    <dsp:sp modelId="{345A8DBC-9855-41DF-93AB-27A68847AF8A}">
      <dsp:nvSpPr>
        <dsp:cNvPr id="0" name=""/>
        <dsp:cNvSpPr/>
      </dsp:nvSpPr>
      <dsp:spPr>
        <a:xfrm>
          <a:off x="718887" y="3805361"/>
          <a:ext cx="1772815" cy="177367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FE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A556C-2D27-4749-AAF6-58D0F4B0EA01}">
      <dsp:nvSpPr>
        <dsp:cNvPr id="0" name=""/>
        <dsp:cNvSpPr/>
      </dsp:nvSpPr>
      <dsp:spPr>
        <a:xfrm>
          <a:off x="1025065" y="4417746"/>
          <a:ext cx="1151555" cy="575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На 2021 рік </a:t>
          </a:r>
          <a:r>
            <a:rPr lang="uk-UA" sz="1800" u="none" kern="12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– </a:t>
          </a:r>
          <a:r>
            <a:rPr lang="uk-UA" sz="1800" b="1" u="none" kern="1200" dirty="0">
              <a:solidFill>
                <a:srgbClr val="002060"/>
              </a:solidFill>
              <a:effectLst/>
              <a:latin typeface="+mn-lt"/>
              <a:cs typeface="Arial" panose="020B0604020202020204" pitchFamily="34" charset="0"/>
            </a:rPr>
            <a:t>6771</a:t>
          </a:r>
        </a:p>
      </dsp:txBody>
      <dsp:txXfrm>
        <a:off x="1025065" y="4417746"/>
        <a:ext cx="1151555" cy="575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0.34971</cdr:x>
      <cdr:y>0.90885</cdr:y>
    </cdr:from>
    <cdr:to>
      <cdr:x>0.54777</cdr:x>
      <cdr:y>0.96806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810125" y="2910907"/>
          <a:ext cx="1025125" cy="18962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0.33155</cdr:x>
      <cdr:y>0.87978</cdr:y>
    </cdr:from>
    <cdr:to>
      <cdr:x>0.64492</cdr:x>
      <cdr:y>0.97924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16090" y="2817778"/>
          <a:ext cx="1622041" cy="318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400" dirty="0" err="1">
              <a:solidFill>
                <a:srgbClr val="002060"/>
              </a:solidFill>
            </a:rPr>
            <a:t>позашкілля</a:t>
          </a:r>
          <a:endParaRPr lang="uk-UA" sz="1400" dirty="0">
            <a:solidFill>
              <a:srgbClr val="00206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0.85577</cdr:x>
      <cdr:y>0.22696</cdr:y>
    </cdr:from>
    <cdr:to>
      <cdr:x>0.93994</cdr:x>
      <cdr:y>0.29273</cdr:y>
    </cdr:to>
    <cdr:sp macro="" textlink="">
      <cdr:nvSpPr>
        <cdr:cNvPr id="2" name="Прямокутник 1">
          <a:extLst xmlns:a="http://schemas.openxmlformats.org/drawingml/2006/main">
            <a:ext uri="{FF2B5EF4-FFF2-40B4-BE49-F238E27FC236}">
              <a16:creationId xmlns:a16="http://schemas.microsoft.com/office/drawing/2014/main" id="{01F0FED8-03A0-40DA-864E-C3A733E8F711}"/>
            </a:ext>
          </a:extLst>
        </cdr:cNvPr>
        <cdr:cNvSpPr/>
      </cdr:nvSpPr>
      <cdr:spPr>
        <a:xfrm xmlns:a="http://schemas.openxmlformats.org/drawingml/2006/main" rot="20001620">
          <a:off x="5097027" y="1134217"/>
          <a:ext cx="501324" cy="3286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4E8BE-D688-4BA8-BA3F-A2672B6EEA16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B6475-4B02-46DF-9B1B-7B42F53D11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4388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B6475-4B02-46DF-9B1B-7B42F53D113A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003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0CC7A-14E6-43B8-9C00-B376CD244A1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29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E8391-1047-4F2F-A8E3-5AD966B6C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EB155D0-68E8-4C6E-A8A8-C3863E91E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999151F-C626-4F4F-BCC1-99D72220B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AEFE76-C6F7-4CCB-BE6E-BB5C042F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91DAA6-E511-4680-AB0F-1898631CA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911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FF18A-1008-4A25-99CB-DAE381132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91D4059-1E4C-4147-BA55-7D9128608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5E45C0-B768-429B-A067-D0F68A10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209779-E0E0-4B1C-A74E-676EBF0A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B43821-56AF-4908-B19D-9624538C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782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E23B9D-8B8A-40C0-B379-00BAC6A18D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CD0A72-CAB8-47D5-A915-0CB4C3D5A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DD3479-62EC-4EA8-BA0F-245A170A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F6C805-D63B-4689-9480-02E5E8105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E4CCEBB-9438-41D5-9BAD-5BF69FAED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998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0BEA3-1422-4BF4-B4C0-85086675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95DD1B-C1ED-47D2-8335-579B3FB3A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BA2FFD-64AD-4191-810C-931A1DB13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3796A01-F04C-4621-B857-F56977AB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A44B1E-26A4-4FC0-B9DF-DFD9745E5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423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6F719-C312-4625-84F2-4F9B000C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950616D-6442-4620-A07D-4BBC6CB5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126588-BE0E-48BC-A8D1-FC7DC3A8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28AEC4-C8A1-4EDE-BF51-E1E7B8D64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BCAD67-533A-458A-9120-F64CD827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046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4D3EA-CFE6-4AE5-8EC3-0FEB061C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23B35A7-7673-459F-A540-5D90C2D47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421293C-B003-4871-81E1-74212D758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19E9023-5629-45AA-8E28-7726C255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559EA74-97CC-4ACD-BB82-AFB5555F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16A3F78-76BE-4248-B97F-DCC4E8F3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711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3EF4A-0167-468C-B10B-3866E2214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0FD2FFC-9DAF-465D-B961-71CAEA097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390D196-5483-4468-8B18-129FE6576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469A639-9E6F-4305-859E-F5EF2B241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A228137-3F1A-42ED-9A7B-052DF2251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6EFA50E-50E1-413A-9161-7AF27FAC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7780C4A-8B95-456C-8F30-B94A9BE8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834F499-D031-46C4-A106-FD219EAF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90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1421-65E4-4E7F-9597-AF32209A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2AD209-681A-403F-9CCC-161004CCB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4A88A24-8538-46A8-B81F-7EA93AA0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DABF013-58D8-46E4-BD0C-9266B0E4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278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B290C31-1469-4547-BDFF-0FC45DBD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1BC738-94D4-4E6E-9AEE-1684B624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986644E-8AF5-4508-ABC1-8698B34E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876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8B469-A2F4-4611-A322-01650ED75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E856EA-6A99-47D0-AF0F-D5D794110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A1D2EBA-4EE5-4D81-A9C6-146F1F085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28C183D-2640-4226-85ED-3E920EB0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7391D0-63D1-4137-B0F6-45891920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312239-F942-4FFD-97E8-7B4C41B9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258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1E895-B1F5-4626-BAE0-211893C3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C7B1699-A8D3-4E70-AE49-996768358A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6EC181-9060-4308-8801-494F7B4D1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9A0FEC-D1B1-4053-96E4-D2DC690C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5C3CDC-1807-4E6A-8561-8B40A511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BE734A-97B7-4E66-9559-D2E5661D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878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82D626-CA59-4BC0-B04C-60F92D60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277C672-691C-4290-96BB-0960DE0EA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675A75-3B12-41E5-8C78-502B52788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39CD3-87B0-4B88-8548-B068DC692DA1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F20324-3CB0-4658-ABCC-96DDF4B6F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E25D46-AF37-4E65-A178-655502197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CB1B-8DC5-4129-AA63-002BD742E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435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hart" Target="../charts/chart8.xml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chart" Target="../charts/chart6.xml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3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9.xml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chart" Target="../charts/chart10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4.png"/><Relationship Id="rId7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chart" Target="../charts/chart2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86.jpeg"/><Relationship Id="rId9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chart" Target="../charts/chart14.xml"/><Relationship Id="rId7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Relationship Id="rId9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03.png"/><Relationship Id="rId3" Type="http://schemas.openxmlformats.org/officeDocument/2006/relationships/image" Target="../media/image106.jpeg"/><Relationship Id="rId7" Type="http://schemas.openxmlformats.org/officeDocument/2006/relationships/image" Target="../media/image107.jpeg"/><Relationship Id="rId12" Type="http://schemas.openxmlformats.org/officeDocument/2006/relationships/image" Target="../media/image10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1.jpeg"/><Relationship Id="rId5" Type="http://schemas.openxmlformats.org/officeDocument/2006/relationships/image" Target="../media/image39.png"/><Relationship Id="rId15" Type="http://schemas.openxmlformats.org/officeDocument/2006/relationships/image" Target="../media/image112.jpeg"/><Relationship Id="rId10" Type="http://schemas.openxmlformats.org/officeDocument/2006/relationships/image" Target="../media/image110.png"/><Relationship Id="rId4" Type="http://schemas.openxmlformats.org/officeDocument/2006/relationships/image" Target="../media/image100.png"/><Relationship Id="rId9" Type="http://schemas.openxmlformats.org/officeDocument/2006/relationships/image" Target="../media/image109.png"/><Relationship Id="rId1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chart" Target="../charts/chart17.xml"/><Relationship Id="rId4" Type="http://schemas.openxmlformats.org/officeDocument/2006/relationships/image" Target="../media/image114.jpeg"/><Relationship Id="rId9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jpg"/><Relationship Id="rId4" Type="http://schemas.openxmlformats.org/officeDocument/2006/relationships/image" Target="../media/image122.png"/><Relationship Id="rId9" Type="http://schemas.openxmlformats.org/officeDocument/2006/relationships/chart" Target="../charts/char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5913" y="1153552"/>
            <a:ext cx="5507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000" b="1" dirty="0">
                <a:solidFill>
                  <a:srgbClr val="002060"/>
                </a:solidFill>
              </a:rPr>
              <a:t>Звіт за 2020 рік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72968" y="5360153"/>
            <a:ext cx="3013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Управління освіти ДГП ЛМР 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41301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E5C1FF-D144-4D18-8693-B6CDB7A94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EBCD2052-3578-4129-889A-4FD5BCCE3436}"/>
              </a:ext>
            </a:extLst>
          </p:cNvPr>
          <p:cNvSpPr/>
          <p:nvPr/>
        </p:nvSpPr>
        <p:spPr>
          <a:xfrm>
            <a:off x="3661147" y="876242"/>
            <a:ext cx="3812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Українсько-канадський проект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«Літній інститут 2020»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E491536-88D2-4019-975F-E95E9409517C}"/>
              </a:ext>
            </a:extLst>
          </p:cNvPr>
          <p:cNvSpPr/>
          <p:nvPr/>
        </p:nvSpPr>
        <p:spPr>
          <a:xfrm>
            <a:off x="123039" y="3477982"/>
            <a:ext cx="3214744" cy="256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На базі Інституту банківської справи для 8 команд.</a:t>
            </a:r>
          </a:p>
          <a:p>
            <a:pPr algn="ctr"/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Учасники – керівники закладів освіти та їхні команди.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1640AD9-2333-4E8E-8769-C3EA55477D1D}"/>
              </a:ext>
            </a:extLst>
          </p:cNvPr>
          <p:cNvSpPr/>
          <p:nvPr/>
        </p:nvSpPr>
        <p:spPr>
          <a:xfrm>
            <a:off x="133175" y="3163588"/>
            <a:ext cx="3061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Навчання з ефективного управління 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0D98E89E-DC25-4749-9168-8F17D7B49566}"/>
              </a:ext>
            </a:extLst>
          </p:cNvPr>
          <p:cNvSpPr/>
          <p:nvPr/>
        </p:nvSpPr>
        <p:spPr>
          <a:xfrm>
            <a:off x="8148509" y="2893372"/>
            <a:ext cx="3608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Програма «Успішний педагог»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5871B33C-16BD-4BBE-ADB9-3EDB1CEA3744}"/>
              </a:ext>
            </a:extLst>
          </p:cNvPr>
          <p:cNvSpPr/>
          <p:nvPr/>
        </p:nvSpPr>
        <p:spPr>
          <a:xfrm>
            <a:off x="7921564" y="3376767"/>
            <a:ext cx="41473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У 2020 році переможцями Програми стало 100  педагогів.</a:t>
            </a:r>
          </a:p>
          <a:p>
            <a:pPr algn="ctr"/>
            <a:r>
              <a:rPr lang="uk-UA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Ц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ьогоріч у конкурсі взяли участь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48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працівників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:  </a:t>
            </a: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52 - садки</a:t>
            </a: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18 – позашкілля</a:t>
            </a: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78 –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школи</a:t>
            </a:r>
            <a:endParaRPr lang="uk-UA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2455A0B4-3F93-443C-9156-D3AB4B10992A}"/>
              </a:ext>
            </a:extLst>
          </p:cNvPr>
          <p:cNvSpPr/>
          <p:nvPr/>
        </p:nvSpPr>
        <p:spPr>
          <a:xfrm>
            <a:off x="4887189" y="106034"/>
            <a:ext cx="2417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cs typeface="Arial" panose="020B0604020202020204" pitchFamily="34" charset="0"/>
              </a:rPr>
              <a:t>Навчання</a:t>
            </a:r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D72D41B6-E76D-47E4-A10E-F8E576B30335}"/>
              </a:ext>
            </a:extLst>
          </p:cNvPr>
          <p:cNvGrpSpPr/>
          <p:nvPr/>
        </p:nvGrpSpPr>
        <p:grpSpPr>
          <a:xfrm>
            <a:off x="4477377" y="4616488"/>
            <a:ext cx="1944000" cy="1944000"/>
            <a:chOff x="4951784" y="1118152"/>
            <a:chExt cx="1372135" cy="1372135"/>
          </a:xfrm>
        </p:grpSpPr>
        <p:sp>
          <p:nvSpPr>
            <p:cNvPr id="14" name="Овал 13" descr="https://scontent.flwo1-1.fna.fbcdn.net/v/t1.0-9/108159425_1439738979559802_6169193830897988924_n.jpg?_nc_cat=107&amp;ccb=2&amp;_nc_sid=8bfeb9&amp;_nc_ohc=vAG8n0AjF8kAX998qZe&amp;_nc_oc=AQkzuLzIAOCa2Vik510B8w8Si71L63NK47pox5fUOdLbbqXAgszDPArXHNvCBUk09rQ&amp;_nc_ht=scontent.flwo1-1.fna&amp;oh=464af9a17bad1e672a13e1f79baf95ea&amp;oe=5FED8BC2"/>
            <p:cNvSpPr/>
            <p:nvPr/>
          </p:nvSpPr>
          <p:spPr>
            <a:xfrm>
              <a:off x="4951784" y="1118152"/>
              <a:ext cx="1372135" cy="1372135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ілінія: фігура 14">
              <a:extLst>
                <a:ext uri="{FF2B5EF4-FFF2-40B4-BE49-F238E27FC236}">
                  <a16:creationId xmlns:a16="http://schemas.microsoft.com/office/drawing/2014/main" id="{CDD7A8CB-4930-4BD6-AC2A-FF26B02780CC}"/>
                </a:ext>
              </a:extLst>
            </p:cNvPr>
            <p:cNvSpPr/>
            <p:nvPr/>
          </p:nvSpPr>
          <p:spPr>
            <a:xfrm>
              <a:off x="5198768" y="1846756"/>
              <a:ext cx="878166" cy="452804"/>
            </a:xfrm>
            <a:custGeom>
              <a:avLst/>
              <a:gdLst>
                <a:gd name="connsiteX0" fmla="*/ 0 w 878166"/>
                <a:gd name="connsiteY0" fmla="*/ 0 h 452804"/>
                <a:gd name="connsiteX1" fmla="*/ 878166 w 878166"/>
                <a:gd name="connsiteY1" fmla="*/ 0 h 452804"/>
                <a:gd name="connsiteX2" fmla="*/ 878166 w 878166"/>
                <a:gd name="connsiteY2" fmla="*/ 452804 h 452804"/>
                <a:gd name="connsiteX3" fmla="*/ 0 w 878166"/>
                <a:gd name="connsiteY3" fmla="*/ 452804 h 452804"/>
                <a:gd name="connsiteX4" fmla="*/ 0 w 878166"/>
                <a:gd name="connsiteY4" fmla="*/ 0 h 45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166" h="452804">
                  <a:moveTo>
                    <a:pt x="0" y="0"/>
                  </a:moveTo>
                  <a:lnTo>
                    <a:pt x="878166" y="0"/>
                  </a:lnTo>
                  <a:lnTo>
                    <a:pt x="878166" y="452804"/>
                  </a:lnTo>
                  <a:lnTo>
                    <a:pt x="0" y="45280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2400" kern="1200"/>
            </a:p>
          </p:txBody>
        </p:sp>
      </p:grp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337783" y="1464232"/>
            <a:ext cx="455613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fontAlgn="ctr" hangingPunct="1"/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Освітяни </a:t>
            </a: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України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і діаспори, члени Інституту </a:t>
            </a: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професійного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розвитку вчителів Світової̈ </a:t>
            </a: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координаційноі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̈ </a:t>
            </a: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виховно-освітньоі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̈ ради працювали в </a:t>
            </a: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онлайн-режимі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, щоб </a:t>
            </a:r>
          </a:p>
          <a:p>
            <a:pPr lvl="0" algn="ctr" eaLnBrk="1" fontAlgn="ctr" hangingPunct="1"/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упорядкувати педагогічні напрацювання Літніх інститутів 2018-2019 років.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Підсумком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мають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стати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посібники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розроблені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основі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досвіду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попередніх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років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.</a:t>
            </a:r>
            <a:endParaRPr lang="uk-UA" altLang="uk-UA" sz="2000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63E47DB1-B142-4AB1-AE6F-79ADFEC0F4F5}"/>
              </a:ext>
            </a:extLst>
          </p:cNvPr>
          <p:cNvGrpSpPr/>
          <p:nvPr/>
        </p:nvGrpSpPr>
        <p:grpSpPr>
          <a:xfrm>
            <a:off x="8877764" y="659048"/>
            <a:ext cx="1944000" cy="1944000"/>
            <a:chOff x="9347592" y="2860345"/>
            <a:chExt cx="1048297" cy="1048297"/>
          </a:xfrm>
        </p:grpSpPr>
        <p:sp>
          <p:nvSpPr>
            <p:cNvPr id="25" name="Овал 24" descr="https://scontent.flwo1-1.fna.fbcdn.net/v/t1.0-9/124754597_1550679101799122_3265362986044074498_n.jpg?_nc_cat=102&amp;ccb=2&amp;_nc_sid=8bfeb9&amp;_nc_ohc=aWt9QNpGCpUAX_Mb9TA&amp;_nc_ht=scontent.flwo1-1.fna&amp;oh=f08d4cdd7db182b10f2be9fb6f637236&amp;oe=5FEE6FA1"/>
            <p:cNvSpPr/>
            <p:nvPr/>
          </p:nvSpPr>
          <p:spPr>
            <a:xfrm>
              <a:off x="9347592" y="2860345"/>
              <a:ext cx="1048297" cy="1048297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7000" b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олілінія: фігура 25">
              <a:extLst>
                <a:ext uri="{FF2B5EF4-FFF2-40B4-BE49-F238E27FC236}">
                  <a16:creationId xmlns:a16="http://schemas.microsoft.com/office/drawing/2014/main" id="{4711C387-6A3D-4325-B358-791DCA20E42A}"/>
                </a:ext>
              </a:extLst>
            </p:cNvPr>
            <p:cNvSpPr/>
            <p:nvPr/>
          </p:nvSpPr>
          <p:spPr>
            <a:xfrm>
              <a:off x="9536286" y="3416991"/>
              <a:ext cx="670910" cy="345938"/>
            </a:xfrm>
            <a:custGeom>
              <a:avLst/>
              <a:gdLst>
                <a:gd name="connsiteX0" fmla="*/ 0 w 670910"/>
                <a:gd name="connsiteY0" fmla="*/ 0 h 345938"/>
                <a:gd name="connsiteX1" fmla="*/ 670910 w 670910"/>
                <a:gd name="connsiteY1" fmla="*/ 0 h 345938"/>
                <a:gd name="connsiteX2" fmla="*/ 670910 w 670910"/>
                <a:gd name="connsiteY2" fmla="*/ 345938 h 345938"/>
                <a:gd name="connsiteX3" fmla="*/ 0 w 670910"/>
                <a:gd name="connsiteY3" fmla="*/ 345938 h 345938"/>
                <a:gd name="connsiteX4" fmla="*/ 0 w 670910"/>
                <a:gd name="connsiteY4" fmla="*/ 0 h 34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910" h="345938">
                  <a:moveTo>
                    <a:pt x="0" y="0"/>
                  </a:moveTo>
                  <a:lnTo>
                    <a:pt x="670910" y="0"/>
                  </a:lnTo>
                  <a:lnTo>
                    <a:pt x="670910" y="345938"/>
                  </a:lnTo>
                  <a:lnTo>
                    <a:pt x="0" y="3459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1800" kern="1200"/>
            </a:p>
          </p:txBody>
        </p:sp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B5ADF120-4098-4BC5-9C23-F9AC334401F1}"/>
              </a:ext>
            </a:extLst>
          </p:cNvPr>
          <p:cNvGrpSpPr/>
          <p:nvPr/>
        </p:nvGrpSpPr>
        <p:grpSpPr>
          <a:xfrm>
            <a:off x="616005" y="1219588"/>
            <a:ext cx="1944000" cy="1944000"/>
            <a:chOff x="1089173" y="1081878"/>
            <a:chExt cx="1498995" cy="1498995"/>
          </a:xfrm>
        </p:grpSpPr>
        <p:sp>
          <p:nvSpPr>
            <p:cNvPr id="7" name="Овал 6" descr="https://scontent.flwo1-1.fna.fbcdn.net/v/t1.0-9/123322201_3738750212836763_3580955682822066377_n.jpg?_nc_cat=102&amp;ccb=2&amp;_nc_sid=8bfeb9&amp;_nc_ohc=JecnxY3c3IAAX9j2ZxZ&amp;_nc_oc=AQllk3VKrrPgOG5P_KY5zA8cTikC3pGyPRRJH9E1wDqxDMQBKpZYbBrq-LHpvAieZuY&amp;_nc_ht=scontent.flwo1-1.fna&amp;oh=30d9139540c43f674cf99de55a605db5&amp;oe=5FF18185"/>
            <p:cNvSpPr/>
            <p:nvPr/>
          </p:nvSpPr>
          <p:spPr>
            <a:xfrm>
              <a:off x="1089173" y="1081878"/>
              <a:ext cx="1498995" cy="1498995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ілінія: фігура 8">
              <a:extLst>
                <a:ext uri="{FF2B5EF4-FFF2-40B4-BE49-F238E27FC236}">
                  <a16:creationId xmlns:a16="http://schemas.microsoft.com/office/drawing/2014/main" id="{3799024A-8889-4C5A-AB68-4DA89049CDAA}"/>
                </a:ext>
              </a:extLst>
            </p:cNvPr>
            <p:cNvSpPr/>
            <p:nvPr/>
          </p:nvSpPr>
          <p:spPr>
            <a:xfrm>
              <a:off x="1358992" y="1877844"/>
              <a:ext cx="959356" cy="494668"/>
            </a:xfrm>
            <a:custGeom>
              <a:avLst/>
              <a:gdLst>
                <a:gd name="connsiteX0" fmla="*/ 0 w 959356"/>
                <a:gd name="connsiteY0" fmla="*/ 0 h 494668"/>
                <a:gd name="connsiteX1" fmla="*/ 959356 w 959356"/>
                <a:gd name="connsiteY1" fmla="*/ 0 h 494668"/>
                <a:gd name="connsiteX2" fmla="*/ 959356 w 959356"/>
                <a:gd name="connsiteY2" fmla="*/ 494668 h 494668"/>
                <a:gd name="connsiteX3" fmla="*/ 0 w 959356"/>
                <a:gd name="connsiteY3" fmla="*/ 494668 h 494668"/>
                <a:gd name="connsiteX4" fmla="*/ 0 w 959356"/>
                <a:gd name="connsiteY4" fmla="*/ 0 h 494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356" h="494668">
                  <a:moveTo>
                    <a:pt x="0" y="0"/>
                  </a:moveTo>
                  <a:lnTo>
                    <a:pt x="959356" y="0"/>
                  </a:lnTo>
                  <a:lnTo>
                    <a:pt x="959356" y="494668"/>
                  </a:lnTo>
                  <a:lnTo>
                    <a:pt x="0" y="49466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2600" kern="1200"/>
            </a:p>
          </p:txBody>
        </p:sp>
      </p:grp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014A6441-2CB6-4EC7-B474-EEC78141E403}"/>
              </a:ext>
            </a:extLst>
          </p:cNvPr>
          <p:cNvCxnSpPr/>
          <p:nvPr/>
        </p:nvCxnSpPr>
        <p:spPr>
          <a:xfrm>
            <a:off x="3337783" y="1404104"/>
            <a:ext cx="0" cy="424464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3AD72441-FF06-4297-B967-A4402DC87ADA}"/>
              </a:ext>
            </a:extLst>
          </p:cNvPr>
          <p:cNvCxnSpPr>
            <a:cxnSpLocks/>
          </p:cNvCxnSpPr>
          <p:nvPr/>
        </p:nvCxnSpPr>
        <p:spPr>
          <a:xfrm>
            <a:off x="7921564" y="648288"/>
            <a:ext cx="0" cy="543413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38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09D63D-B05C-41C3-95F2-1DB1B25E1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81490" cy="6861670"/>
          </a:xfrm>
          <a:prstGeom prst="rect">
            <a:avLst/>
          </a:prstGeom>
        </p:spPr>
      </p:pic>
      <p:graphicFrame>
        <p:nvGraphicFramePr>
          <p:cNvPr id="6" name="Диаграмма 2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/>
        </p:nvGraphicFramePr>
        <p:xfrm>
          <a:off x="199003" y="2947737"/>
          <a:ext cx="5792724" cy="364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3BBCB3-7443-4EA9-B567-F17BE028D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305" y="323101"/>
            <a:ext cx="520940" cy="516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F86D7-82E1-444B-A1E5-F9CE32AE95F5}"/>
              </a:ext>
            </a:extLst>
          </p:cNvPr>
          <p:cNvSpPr txBox="1"/>
          <p:nvPr/>
        </p:nvSpPr>
        <p:spPr>
          <a:xfrm>
            <a:off x="3572870" y="60624"/>
            <a:ext cx="640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Заклади позашкільної освіти</a:t>
            </a:r>
          </a:p>
        </p:txBody>
      </p:sp>
      <p:graphicFrame>
        <p:nvGraphicFramePr>
          <p:cNvPr id="9" name="Діаграма 5">
            <a:extLst>
              <a:ext uri="{FF2B5EF4-FFF2-40B4-BE49-F238E27FC236}">
                <a16:creationId xmlns:a16="http://schemas.microsoft.com/office/drawing/2014/main" id="{EA4C5575-2EE8-4A29-8D66-8A8D3DA3CF79}"/>
              </a:ext>
            </a:extLst>
          </p:cNvPr>
          <p:cNvGraphicFramePr/>
          <p:nvPr/>
        </p:nvGraphicFramePr>
        <p:xfrm>
          <a:off x="4421940" y="4156525"/>
          <a:ext cx="5054222" cy="2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580582" y="561007"/>
            <a:ext cx="2052000" cy="2052000"/>
            <a:chOff x="1219200" y="-1447801"/>
            <a:chExt cx="9753600" cy="9753600"/>
          </a:xfrm>
        </p:grpSpPr>
        <p:sp>
          <p:nvSpPr>
            <p:cNvPr id="21" name="Овал 20"/>
            <p:cNvSpPr/>
            <p:nvPr/>
          </p:nvSpPr>
          <p:spPr>
            <a:xfrm>
              <a:off x="1219200" y="-1447801"/>
              <a:ext cx="9753600" cy="9753600"/>
            </a:xfrm>
            <a:prstGeom prst="ellipse">
              <a:avLst/>
            </a:prstGeom>
            <a:blipFill>
              <a:blip r:embed="rId7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2974848" y="3731361"/>
              <a:ext cx="6242304" cy="3218688"/>
            </a:xfrm>
            <a:custGeom>
              <a:avLst/>
              <a:gdLst>
                <a:gd name="connsiteX0" fmla="*/ 0 w 6242304"/>
                <a:gd name="connsiteY0" fmla="*/ 0 h 3218688"/>
                <a:gd name="connsiteX1" fmla="*/ 6242304 w 6242304"/>
                <a:gd name="connsiteY1" fmla="*/ 0 h 3218688"/>
                <a:gd name="connsiteX2" fmla="*/ 6242304 w 6242304"/>
                <a:gd name="connsiteY2" fmla="*/ 3218688 h 3218688"/>
                <a:gd name="connsiteX3" fmla="*/ 0 w 6242304"/>
                <a:gd name="connsiteY3" fmla="*/ 3218688 h 3218688"/>
                <a:gd name="connsiteX4" fmla="*/ 0 w 6242304"/>
                <a:gd name="connsiteY4" fmla="*/ 0 h 321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2304" h="3218688">
                  <a:moveTo>
                    <a:pt x="0" y="0"/>
                  </a:moveTo>
                  <a:lnTo>
                    <a:pt x="6242304" y="0"/>
                  </a:lnTo>
                  <a:lnTo>
                    <a:pt x="6242304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90247" y="858074"/>
            <a:ext cx="5266944" cy="5665190"/>
            <a:chOff x="3462528" y="734695"/>
            <a:chExt cx="5266944" cy="5665190"/>
          </a:xfrm>
        </p:grpSpPr>
        <p:sp>
          <p:nvSpPr>
            <p:cNvPr id="30" name="Овал 29"/>
            <p:cNvSpPr/>
            <p:nvPr/>
          </p:nvSpPr>
          <p:spPr>
            <a:xfrm>
              <a:off x="4492321" y="734695"/>
              <a:ext cx="2052000" cy="2052000"/>
            </a:xfrm>
            <a:prstGeom prst="ellipse">
              <a:avLst/>
            </a:prstGeom>
            <a:blipFill>
              <a:blip r:embed="rId8"/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Полилиния 30"/>
            <p:cNvSpPr/>
            <p:nvPr/>
          </p:nvSpPr>
          <p:spPr>
            <a:xfrm>
              <a:off x="3462528" y="3684117"/>
              <a:ext cx="5266944" cy="2715768"/>
            </a:xfrm>
            <a:custGeom>
              <a:avLst/>
              <a:gdLst>
                <a:gd name="connsiteX0" fmla="*/ 0 w 5266944"/>
                <a:gd name="connsiteY0" fmla="*/ 0 h 2715768"/>
                <a:gd name="connsiteX1" fmla="*/ 5266944 w 5266944"/>
                <a:gd name="connsiteY1" fmla="*/ 0 h 2715768"/>
                <a:gd name="connsiteX2" fmla="*/ 5266944 w 5266944"/>
                <a:gd name="connsiteY2" fmla="*/ 2715768 h 2715768"/>
                <a:gd name="connsiteX3" fmla="*/ 0 w 5266944"/>
                <a:gd name="connsiteY3" fmla="*/ 2715768 h 2715768"/>
                <a:gd name="connsiteX4" fmla="*/ 0 w 5266944"/>
                <a:gd name="connsiteY4" fmla="*/ 0 h 271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6944" h="2715768">
                  <a:moveTo>
                    <a:pt x="0" y="0"/>
                  </a:moveTo>
                  <a:lnTo>
                    <a:pt x="5266944" y="0"/>
                  </a:lnTo>
                  <a:lnTo>
                    <a:pt x="5266944" y="2715768"/>
                  </a:lnTo>
                  <a:lnTo>
                    <a:pt x="0" y="271576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459498" y="836846"/>
            <a:ext cx="2052000" cy="2052000"/>
            <a:chOff x="5032375" y="-4611688"/>
            <a:chExt cx="9753600" cy="9753600"/>
          </a:xfrm>
        </p:grpSpPr>
        <p:sp>
          <p:nvSpPr>
            <p:cNvPr id="34" name="Овал 33" descr="https://scontent.flwo1-1.fna.fbcdn.net/v/t1.0-9/81858009_866933803725976_1762498851354181632_o.jpg?_nc_cat=101&amp;_nc_sid=8bfeb9&amp;_nc_ohc=8pFCa9iGdJIAX9mZvXC&amp;_nc_ht=scontent.flwo1-1.fna&amp;oh=cda2c42ff760dfa73e792c595a37ffa6&amp;oe=5FB1BE21"/>
            <p:cNvSpPr/>
            <p:nvPr/>
          </p:nvSpPr>
          <p:spPr>
            <a:xfrm>
              <a:off x="5032375" y="-4611688"/>
              <a:ext cx="9753600" cy="9753600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Полилиния 34"/>
            <p:cNvSpPr/>
            <p:nvPr/>
          </p:nvSpPr>
          <p:spPr>
            <a:xfrm>
              <a:off x="6788023" y="567474"/>
              <a:ext cx="6242304" cy="3218688"/>
            </a:xfrm>
            <a:custGeom>
              <a:avLst/>
              <a:gdLst>
                <a:gd name="connsiteX0" fmla="*/ 0 w 6242304"/>
                <a:gd name="connsiteY0" fmla="*/ 0 h 3218688"/>
                <a:gd name="connsiteX1" fmla="*/ 6242304 w 6242304"/>
                <a:gd name="connsiteY1" fmla="*/ 0 h 3218688"/>
                <a:gd name="connsiteX2" fmla="*/ 6242304 w 6242304"/>
                <a:gd name="connsiteY2" fmla="*/ 3218688 h 3218688"/>
                <a:gd name="connsiteX3" fmla="*/ 0 w 6242304"/>
                <a:gd name="connsiteY3" fmla="*/ 3218688 h 3218688"/>
                <a:gd name="connsiteX4" fmla="*/ 0 w 6242304"/>
                <a:gd name="connsiteY4" fmla="*/ 0 h 321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2304" h="3218688">
                  <a:moveTo>
                    <a:pt x="0" y="0"/>
                  </a:moveTo>
                  <a:lnTo>
                    <a:pt x="6242304" y="0"/>
                  </a:lnTo>
                  <a:lnTo>
                    <a:pt x="6242304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674220" y="1930011"/>
            <a:ext cx="2052000" cy="2052000"/>
            <a:chOff x="3810000" y="1143000"/>
            <a:chExt cx="4572000" cy="4572000"/>
          </a:xfrm>
        </p:grpSpPr>
        <p:sp>
          <p:nvSpPr>
            <p:cNvPr id="39" name="Овал 38"/>
            <p:cNvSpPr/>
            <p:nvPr/>
          </p:nvSpPr>
          <p:spPr>
            <a:xfrm>
              <a:off x="3810000" y="1143000"/>
              <a:ext cx="4572000" cy="4572000"/>
            </a:xfrm>
            <a:prstGeom prst="ellipse">
              <a:avLst/>
            </a:prstGeom>
            <a:blipFill>
              <a:blip r:embed="rId10"/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Полилиния 39"/>
            <p:cNvSpPr/>
            <p:nvPr/>
          </p:nvSpPr>
          <p:spPr>
            <a:xfrm>
              <a:off x="4632960" y="3570732"/>
              <a:ext cx="2926080" cy="1508760"/>
            </a:xfrm>
            <a:custGeom>
              <a:avLst/>
              <a:gdLst>
                <a:gd name="connsiteX0" fmla="*/ 0 w 2926080"/>
                <a:gd name="connsiteY0" fmla="*/ 0 h 1508760"/>
                <a:gd name="connsiteX1" fmla="*/ 2926080 w 2926080"/>
                <a:gd name="connsiteY1" fmla="*/ 0 h 1508760"/>
                <a:gd name="connsiteX2" fmla="*/ 2926080 w 2926080"/>
                <a:gd name="connsiteY2" fmla="*/ 1508760 h 1508760"/>
                <a:gd name="connsiteX3" fmla="*/ 0 w 2926080"/>
                <a:gd name="connsiteY3" fmla="*/ 1508760 h 1508760"/>
                <a:gd name="connsiteX4" fmla="*/ 0 w 2926080"/>
                <a:gd name="connsiteY4" fmla="*/ 0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6080" h="1508760">
                  <a:moveTo>
                    <a:pt x="0" y="0"/>
                  </a:moveTo>
                  <a:lnTo>
                    <a:pt x="2926080" y="0"/>
                  </a:lnTo>
                  <a:lnTo>
                    <a:pt x="2926080" y="1508760"/>
                  </a:lnTo>
                  <a:lnTo>
                    <a:pt x="0" y="150876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0015001" y="2396545"/>
            <a:ext cx="2052000" cy="2052000"/>
            <a:chOff x="3047305" y="380305"/>
            <a:chExt cx="6097389" cy="6097389"/>
          </a:xfrm>
        </p:grpSpPr>
        <p:sp>
          <p:nvSpPr>
            <p:cNvPr id="44" name="Овал 43"/>
            <p:cNvSpPr/>
            <p:nvPr/>
          </p:nvSpPr>
          <p:spPr>
            <a:xfrm>
              <a:off x="3047305" y="380305"/>
              <a:ext cx="6097389" cy="6097389"/>
            </a:xfrm>
            <a:prstGeom prst="ellipse">
              <a:avLst/>
            </a:prstGeom>
            <a:blipFill>
              <a:blip r:embed="rId11"/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Полилиния 44"/>
            <p:cNvSpPr/>
            <p:nvPr/>
          </p:nvSpPr>
          <p:spPr>
            <a:xfrm>
              <a:off x="4144835" y="3618019"/>
              <a:ext cx="3902328" cy="2012138"/>
            </a:xfrm>
            <a:custGeom>
              <a:avLst/>
              <a:gdLst>
                <a:gd name="connsiteX0" fmla="*/ 0 w 3902328"/>
                <a:gd name="connsiteY0" fmla="*/ 0 h 2012138"/>
                <a:gd name="connsiteX1" fmla="*/ 3902328 w 3902328"/>
                <a:gd name="connsiteY1" fmla="*/ 0 h 2012138"/>
                <a:gd name="connsiteX2" fmla="*/ 3902328 w 3902328"/>
                <a:gd name="connsiteY2" fmla="*/ 2012138 h 2012138"/>
                <a:gd name="connsiteX3" fmla="*/ 0 w 3902328"/>
                <a:gd name="connsiteY3" fmla="*/ 2012138 h 2012138"/>
                <a:gd name="connsiteX4" fmla="*/ 0 w 3902328"/>
                <a:gd name="connsiteY4" fmla="*/ 0 h 201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2328" h="2012138">
                  <a:moveTo>
                    <a:pt x="0" y="0"/>
                  </a:moveTo>
                  <a:lnTo>
                    <a:pt x="3902328" y="0"/>
                  </a:lnTo>
                  <a:lnTo>
                    <a:pt x="3902328" y="2012138"/>
                  </a:lnTo>
                  <a:lnTo>
                    <a:pt x="0" y="20121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565648" y="4190956"/>
            <a:ext cx="2052000" cy="2052000"/>
            <a:chOff x="3355350" y="688350"/>
            <a:chExt cx="5481299" cy="5481299"/>
          </a:xfrm>
        </p:grpSpPr>
        <p:sp>
          <p:nvSpPr>
            <p:cNvPr id="49" name="Овал 48"/>
            <p:cNvSpPr/>
            <p:nvPr/>
          </p:nvSpPr>
          <p:spPr>
            <a:xfrm>
              <a:off x="3355350" y="688350"/>
              <a:ext cx="5481299" cy="5481299"/>
            </a:xfrm>
            <a:prstGeom prst="ellipse">
              <a:avLst/>
            </a:prstGeom>
            <a:blipFill>
              <a:blip r:embed="rId12"/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олилиния 49"/>
            <p:cNvSpPr/>
            <p:nvPr/>
          </p:nvSpPr>
          <p:spPr>
            <a:xfrm>
              <a:off x="4341984" y="3598920"/>
              <a:ext cx="3508031" cy="1808828"/>
            </a:xfrm>
            <a:custGeom>
              <a:avLst/>
              <a:gdLst>
                <a:gd name="connsiteX0" fmla="*/ 0 w 3508031"/>
                <a:gd name="connsiteY0" fmla="*/ 0 h 1808828"/>
                <a:gd name="connsiteX1" fmla="*/ 3508031 w 3508031"/>
                <a:gd name="connsiteY1" fmla="*/ 0 h 1808828"/>
                <a:gd name="connsiteX2" fmla="*/ 3508031 w 3508031"/>
                <a:gd name="connsiteY2" fmla="*/ 1808828 h 1808828"/>
                <a:gd name="connsiteX3" fmla="*/ 0 w 3508031"/>
                <a:gd name="connsiteY3" fmla="*/ 1808828 h 1808828"/>
                <a:gd name="connsiteX4" fmla="*/ 0 w 3508031"/>
                <a:gd name="connsiteY4" fmla="*/ 0 h 180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031" h="1808828">
                  <a:moveTo>
                    <a:pt x="0" y="0"/>
                  </a:moveTo>
                  <a:lnTo>
                    <a:pt x="3508031" y="0"/>
                  </a:lnTo>
                  <a:lnTo>
                    <a:pt x="3508031" y="1808828"/>
                  </a:lnTo>
                  <a:lnTo>
                    <a:pt x="0" y="18088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aphicFrame>
        <p:nvGraphicFramePr>
          <p:cNvPr id="28" name="Диаграмма 27"/>
          <p:cNvGraphicFramePr>
            <a:graphicFrameLocks/>
          </p:cNvGraphicFramePr>
          <p:nvPr/>
        </p:nvGraphicFramePr>
        <p:xfrm>
          <a:off x="4421940" y="3470518"/>
          <a:ext cx="5176032" cy="3202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91592" y="1320956"/>
            <a:ext cx="4387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14 закладів </a:t>
            </a:r>
            <a:r>
              <a:rPr lang="uk-UA" sz="2000" b="1" dirty="0" err="1">
                <a:solidFill>
                  <a:srgbClr val="002060"/>
                </a:solidFill>
              </a:rPr>
              <a:t>позашкілля</a:t>
            </a:r>
            <a:endParaRPr lang="uk-UA" sz="2000" b="1" dirty="0">
              <a:solidFill>
                <a:srgbClr val="00206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791592" y="1771237"/>
            <a:ext cx="41528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643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65BEE72-B689-4F20-B229-6B5630D80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057F75-13D3-4564-BC6A-04C42E3C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1843" y="1534427"/>
            <a:ext cx="6243721" cy="3496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rgbClr val="002060"/>
                </a:solidFill>
                <a:cs typeface="Arial" panose="020B0604020202020204" pitchFamily="34" charset="0"/>
              </a:rPr>
              <a:t>Територія дозвілля</a:t>
            </a:r>
          </a:p>
          <a:p>
            <a:pPr marL="0" indent="0" algn="ctr">
              <a:buNone/>
            </a:pPr>
            <a:r>
              <a:rPr lang="uk-UA" sz="2200" dirty="0">
                <a:solidFill>
                  <a:srgbClr val="002060"/>
                </a:solidFill>
              </a:rPr>
              <a:t>Уже втретє у Львові відбулась </a:t>
            </a:r>
            <a:r>
              <a:rPr lang="uk-UA" sz="2200" b="1" dirty="0">
                <a:solidFill>
                  <a:srgbClr val="002060"/>
                </a:solidFill>
              </a:rPr>
              <a:t>«Територія дозвілля». </a:t>
            </a:r>
            <a:r>
              <a:rPr lang="uk-UA" sz="2200" dirty="0">
                <a:solidFill>
                  <a:srgbClr val="002060"/>
                </a:solidFill>
              </a:rPr>
              <a:t>На заході діти разом з батьками мали можливість обрати безкоштовний гурток у закладах позашкільної освіти міста, а також взяти участь у майстер-класах, флешмобах та квестах.</a:t>
            </a:r>
            <a:br>
              <a:rPr lang="uk-UA" sz="2200" dirty="0">
                <a:solidFill>
                  <a:srgbClr val="002060"/>
                </a:solidFill>
              </a:rPr>
            </a:br>
            <a:r>
              <a:rPr lang="uk-UA" sz="2200" dirty="0">
                <a:solidFill>
                  <a:srgbClr val="002060"/>
                </a:solidFill>
              </a:rPr>
              <a:t>Цьогоріч «Територія дозвілля» охопила </a:t>
            </a:r>
            <a:r>
              <a:rPr lang="uk-UA" sz="2200" b="1" dirty="0">
                <a:solidFill>
                  <a:srgbClr val="002060"/>
                </a:solidFill>
              </a:rPr>
              <a:t>11 локацій </a:t>
            </a:r>
            <a:r>
              <a:rPr lang="uk-UA" sz="2200" dirty="0">
                <a:solidFill>
                  <a:srgbClr val="002060"/>
                </a:solidFill>
              </a:rPr>
              <a:t>у всіх районах міста.</a:t>
            </a:r>
            <a:endParaRPr lang="uk-UA" sz="22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endParaRPr lang="uk-UA" sz="18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18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189B088-236C-4825-AB19-CBE401B416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4828" y="308843"/>
            <a:ext cx="4277750" cy="761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600" b="1" dirty="0">
                <a:solidFill>
                  <a:srgbClr val="002060"/>
                </a:solidFill>
                <a:cs typeface="Arial" panose="020B0604020202020204" pitchFamily="34" charset="0"/>
              </a:rPr>
              <a:t>Позашкільна</a:t>
            </a:r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uk-UA" sz="3600" b="1" dirty="0">
                <a:solidFill>
                  <a:srgbClr val="002060"/>
                </a:solidFill>
                <a:cs typeface="Arial" panose="020B0604020202020204" pitchFamily="34" charset="0"/>
              </a:rPr>
              <a:t>освіта</a:t>
            </a:r>
          </a:p>
        </p:txBody>
      </p:sp>
      <p:sp>
        <p:nvSpPr>
          <p:cNvPr id="14" name="Шестикутник 13" descr="https://scontent.flwo1-1.fna.fbcdn.net/v/t1.0-9/118961052_1492974990902867_6680764934035177393_n.jpg?_nc_cat=103&amp;ccb=2&amp;_nc_sid=8bfeb9&amp;_nc_ohc=rrHuBm0Sb5wAX-CReVh&amp;_nc_ht=scontent.flwo1-1.fna&amp;oh=ee5c17894e060116d4d37d93df986eff&amp;oe=5FEFA18C"/>
          <p:cNvSpPr/>
          <p:nvPr/>
        </p:nvSpPr>
        <p:spPr>
          <a:xfrm>
            <a:off x="7847438" y="2394662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30" name="Шестикутник 1029" descr="https://scontent.flwo1-1.fna.fbcdn.net/v/t1.0-9/118972647_1493051750895191_5085676979624652224_n.jpg?_nc_cat=110&amp;ccb=2&amp;_nc_sid=8bfeb9&amp;_nc_ohc=mo2CNC-mmnQAX_xVzvD&amp;_nc_ht=scontent.flwo1-1.fna&amp;oh=0786fd319fd65b198da1677f52270c19&amp;oe=5FEFBCD8"/>
          <p:cNvSpPr/>
          <p:nvPr/>
        </p:nvSpPr>
        <p:spPr>
          <a:xfrm>
            <a:off x="5243115" y="4514783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24" name="Шестикутник 1023" descr="https://scontent.flwo1-1.fna.fbcdn.net/v/t1.0-9/118985809_1492952670905099_8053815077458124766_n.jpg?_nc_cat=104&amp;ccb=2&amp;_nc_sid=8bfeb9&amp;_nc_ohc=qq01Rb1bXPYAX_NTMAQ&amp;_nc_ht=scontent.flwo1-1.fna&amp;oh=3363c13d9769a1c2ec42bf58e969ee92&amp;oe=5FEE794A"/>
          <p:cNvSpPr/>
          <p:nvPr/>
        </p:nvSpPr>
        <p:spPr>
          <a:xfrm>
            <a:off x="7847438" y="4514783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7000" b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Шестикутник 19" descr="https://scontent.flwo1-1.fna.fbcdn.net/v/t1.0-9/118938581_1492952500905116_5971426571334812709_n.jpg?_nc_cat=103&amp;ccb=2&amp;_nc_sid=8bfeb9&amp;_nc_ohc=lAUti568n20AX8PlTxB&amp;_nc_ht=scontent.flwo1-1.fna&amp;oh=509d0f2c41ecd072cbd45eaf60cba4ac&amp;oe=5FEFA2CF"/>
          <p:cNvSpPr/>
          <p:nvPr/>
        </p:nvSpPr>
        <p:spPr>
          <a:xfrm>
            <a:off x="9935438" y="3591993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7000" b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Шестикутник 7" descr="Зображення може містити: 1 особа, сидить"/>
          <p:cNvSpPr/>
          <p:nvPr/>
        </p:nvSpPr>
        <p:spPr>
          <a:xfrm>
            <a:off x="7847438" y="297331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8000" b="-28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7508F719-7342-4B1D-B3E1-41248CE6253A}"/>
              </a:ext>
            </a:extLst>
          </p:cNvPr>
          <p:cNvGrpSpPr/>
          <p:nvPr/>
        </p:nvGrpSpPr>
        <p:grpSpPr>
          <a:xfrm>
            <a:off x="2625704" y="4517427"/>
            <a:ext cx="2088000" cy="2100485"/>
            <a:chOff x="7100812" y="4297564"/>
            <a:chExt cx="1378527" cy="1292802"/>
          </a:xfrm>
        </p:grpSpPr>
        <p:sp>
          <p:nvSpPr>
            <p:cNvPr id="25" name="Шестикутник 24">
              <a:extLst>
                <a:ext uri="{FF2B5EF4-FFF2-40B4-BE49-F238E27FC236}">
                  <a16:creationId xmlns:a16="http://schemas.microsoft.com/office/drawing/2014/main" id="{FA3D176C-4A69-4E0F-8426-B1ED9EFFED24}"/>
                </a:ext>
              </a:extLst>
            </p:cNvPr>
            <p:cNvSpPr/>
            <p:nvPr/>
          </p:nvSpPr>
          <p:spPr>
            <a:xfrm>
              <a:off x="8273619" y="5451326"/>
              <a:ext cx="161097" cy="139040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Шестикутник 25" descr="https://scontent.flwo1-1.fna.fbcdn.net/v/t1.0-9/118948981_1493051990895167_4084898567516075122_n.jpg?_nc_cat=106&amp;ccb=2&amp;_nc_sid=8bfeb9&amp;_nc_ohc=UWVr1lpuT6MAX94ziUT&amp;_nc_ht=scontent.flwo1-1.fna&amp;oh=976598223b8d55a31b1ccc2cc73198ee&amp;oe=5FF07AEA"/>
            <p:cNvSpPr/>
            <p:nvPr/>
          </p:nvSpPr>
          <p:spPr>
            <a:xfrm>
              <a:off x="7100812" y="4297564"/>
              <a:ext cx="1378527" cy="118829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039" name="Шестикутник 1038" descr="https://scontent.flwo1-1.fna.fbcdn.net/v/t1.0-9/118955460_1493090464224653_2051723609973516713_n.jpg?_nc_cat=107&amp;ccb=2&amp;_nc_sid=8bfeb9&amp;_nc_ohc=gi6rWM3nCiMAX_xtGP-&amp;_nc_ht=scontent.flwo1-1.fna&amp;oh=3e3d7c6b02d71799e0ed9cbd7725c820&amp;oe=5FEFB65E"/>
          <p:cNvSpPr/>
          <p:nvPr/>
        </p:nvSpPr>
        <p:spPr>
          <a:xfrm>
            <a:off x="9935438" y="1334602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7000" b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E7990640-1772-4B1E-98FB-694FC02A1071}"/>
              </a:ext>
            </a:extLst>
          </p:cNvPr>
          <p:cNvCxnSpPr/>
          <p:nvPr/>
        </p:nvCxnSpPr>
        <p:spPr>
          <a:xfrm>
            <a:off x="2053883" y="1197331"/>
            <a:ext cx="527723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447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E17CE-22E0-4895-AF02-DAA9C59A9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AAF37-D0FB-45CF-B209-02BEE3CE2733}"/>
              </a:ext>
            </a:extLst>
          </p:cNvPr>
          <p:cNvSpPr txBox="1"/>
          <p:nvPr/>
        </p:nvSpPr>
        <p:spPr>
          <a:xfrm>
            <a:off x="1933432" y="95535"/>
            <a:ext cx="8325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Навчання з використанням дистанційних технологій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B4AFA-B8BF-430E-98F9-644782476E67}"/>
              </a:ext>
            </a:extLst>
          </p:cNvPr>
          <p:cNvSpPr txBox="1"/>
          <p:nvPr/>
        </p:nvSpPr>
        <p:spPr>
          <a:xfrm>
            <a:off x="586854" y="1419367"/>
            <a:ext cx="1117751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Управління освіти департаменту гуманітарної політики Львівської міської ради спільно з управлінням інформаційних технологій розробило логістику та запровадило </a:t>
            </a:r>
            <a:r>
              <a:rPr lang="uk-UA" sz="2000" b="1" dirty="0">
                <a:solidFill>
                  <a:srgbClr val="002060"/>
                </a:solidFill>
              </a:rPr>
              <a:t>дистанційний режим роботи педагогічних працівників</a:t>
            </a:r>
            <a:r>
              <a:rPr lang="uk-UA" sz="2000" dirty="0">
                <a:solidFill>
                  <a:srgbClr val="002060"/>
                </a:solidFill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Створено</a:t>
            </a:r>
            <a:r>
              <a:rPr lang="uk-UA" sz="2000" b="1" dirty="0">
                <a:solidFill>
                  <a:srgbClr val="002060"/>
                </a:solidFill>
              </a:rPr>
              <a:t> групу координаторів з дистанційного навчання</a:t>
            </a:r>
            <a:r>
              <a:rPr lang="uk-UA" sz="2000" dirty="0">
                <a:solidFill>
                  <a:srgbClr val="002060"/>
                </a:solidFill>
              </a:rPr>
              <a:t>, які допомагали, консультувати школи для якісного проведення освітнього процесу.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Організовано </a:t>
            </a:r>
            <a:r>
              <a:rPr lang="uk-UA" sz="2000" b="1" dirty="0">
                <a:solidFill>
                  <a:srgbClr val="002060"/>
                </a:solidFill>
              </a:rPr>
              <a:t>роботу психологічної служби </a:t>
            </a:r>
            <a:r>
              <a:rPr lang="uk-UA" sz="2000" dirty="0">
                <a:solidFill>
                  <a:srgbClr val="002060"/>
                </a:solidFill>
              </a:rPr>
              <a:t>системи освіти міста шляхом надання телефонних консультацій з питань роботи з підлітками, дошкільнятами, </a:t>
            </a:r>
            <a:r>
              <a:rPr lang="en-US" sz="2000" dirty="0">
                <a:solidFill>
                  <a:srgbClr val="002060"/>
                </a:solidFill>
              </a:rPr>
              <a:t>c</a:t>
            </a:r>
            <a:r>
              <a:rPr lang="uk-UA" sz="2000" dirty="0" err="1">
                <a:solidFill>
                  <a:srgbClr val="002060"/>
                </a:solidFill>
              </a:rPr>
              <a:t>імейних</a:t>
            </a:r>
            <a:r>
              <a:rPr lang="uk-UA" sz="2000" dirty="0">
                <a:solidFill>
                  <a:srgbClr val="002060"/>
                </a:solidFill>
              </a:rPr>
              <a:t> стосунків тощо.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Забезпечено </a:t>
            </a:r>
            <a:r>
              <a:rPr lang="uk-UA" sz="2000" b="1" dirty="0">
                <a:solidFill>
                  <a:srgbClr val="002060"/>
                </a:solidFill>
              </a:rPr>
              <a:t>реєстрацію педагогічних працівників </a:t>
            </a:r>
            <a:r>
              <a:rPr lang="uk-UA" sz="2000" dirty="0">
                <a:solidFill>
                  <a:srgbClr val="002060"/>
                </a:solidFill>
              </a:rPr>
              <a:t>на онлайн-платформах </a:t>
            </a:r>
            <a:r>
              <a:rPr lang="en-US" sz="2000" dirty="0" err="1">
                <a:solidFill>
                  <a:srgbClr val="002060"/>
                </a:solidFill>
              </a:rPr>
              <a:t>GoogleClassroom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uk-UA" sz="2000" dirty="0">
                <a:solidFill>
                  <a:srgbClr val="002060"/>
                </a:solidFill>
              </a:rPr>
              <a:t>та </a:t>
            </a:r>
            <a:r>
              <a:rPr lang="en-US" sz="2000" dirty="0">
                <a:solidFill>
                  <a:srgbClr val="002060"/>
                </a:solidFill>
              </a:rPr>
              <a:t>ZOOM. </a:t>
            </a:r>
            <a:r>
              <a:rPr lang="uk-UA" sz="2000" dirty="0">
                <a:solidFill>
                  <a:srgbClr val="002060"/>
                </a:solidFill>
              </a:rPr>
              <a:t>Активно працювало в </a:t>
            </a:r>
            <a:r>
              <a:rPr lang="en-US" sz="2000" dirty="0" err="1">
                <a:solidFill>
                  <a:srgbClr val="002060"/>
                </a:solidFill>
              </a:rPr>
              <a:t>GoogleClassroom</a:t>
            </a:r>
            <a:r>
              <a:rPr lang="en-US" sz="2000" dirty="0">
                <a:solidFill>
                  <a:srgbClr val="002060"/>
                </a:solidFill>
              </a:rPr>
              <a:t> 65%, </a:t>
            </a:r>
            <a:r>
              <a:rPr lang="uk-UA" sz="2000" dirty="0">
                <a:solidFill>
                  <a:srgbClr val="002060"/>
                </a:solidFill>
              </a:rPr>
              <a:t>а решта педагогів використовували інші платформи та технології дистанційного навчання.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На постійній основі проводилися </a:t>
            </a:r>
            <a:r>
              <a:rPr lang="uk-UA" sz="2000" b="1" dirty="0">
                <a:solidFill>
                  <a:srgbClr val="002060"/>
                </a:solidFill>
              </a:rPr>
              <a:t>навчання для вчителів </a:t>
            </a:r>
            <a:r>
              <a:rPr lang="uk-UA" sz="2000" dirty="0">
                <a:solidFill>
                  <a:srgbClr val="002060"/>
                </a:solidFill>
              </a:rPr>
              <a:t>та надавалися </a:t>
            </a:r>
            <a:r>
              <a:rPr lang="uk-UA" sz="2000" dirty="0" err="1">
                <a:solidFill>
                  <a:srgbClr val="002060"/>
                </a:solidFill>
              </a:rPr>
              <a:t>індивідувальні</a:t>
            </a:r>
            <a:r>
              <a:rPr lang="uk-UA" sz="2000" dirty="0">
                <a:solidFill>
                  <a:srgbClr val="002060"/>
                </a:solidFill>
              </a:rPr>
              <a:t> консультації відповідальними особами у закладах освіти. Проведено понад </a:t>
            </a:r>
            <a:r>
              <a:rPr lang="uk-UA" sz="2000" b="1" dirty="0">
                <a:solidFill>
                  <a:srgbClr val="002060"/>
                </a:solidFill>
              </a:rPr>
              <a:t>80 </a:t>
            </a:r>
            <a:r>
              <a:rPr lang="uk-UA" sz="2000" b="1" dirty="0" err="1">
                <a:solidFill>
                  <a:srgbClr val="002060"/>
                </a:solidFill>
              </a:rPr>
              <a:t>вебінарів</a:t>
            </a:r>
            <a:r>
              <a:rPr lang="uk-UA" sz="2000" dirty="0">
                <a:solidFill>
                  <a:srgbClr val="002060"/>
                </a:solidFill>
              </a:rPr>
              <a:t>, участь у яких взяло приблизно </a:t>
            </a:r>
            <a:r>
              <a:rPr lang="uk-UA" sz="2000" b="1" dirty="0">
                <a:solidFill>
                  <a:srgbClr val="002060"/>
                </a:solidFill>
              </a:rPr>
              <a:t>8 тис. осіб</a:t>
            </a:r>
            <a:r>
              <a:rPr lang="uk-UA" sz="20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Затверджено </a:t>
            </a:r>
            <a:r>
              <a:rPr lang="uk-UA" sz="2000" b="1" dirty="0">
                <a:solidFill>
                  <a:srgbClr val="002060"/>
                </a:solidFill>
              </a:rPr>
              <a:t>Програму навчання педагогів</a:t>
            </a:r>
            <a:r>
              <a:rPr lang="uk-UA" sz="2000" dirty="0">
                <a:solidFill>
                  <a:srgbClr val="002060"/>
                </a:solidFill>
              </a:rPr>
              <a:t>, щодо використання освітніх онлайн-платформ.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0EF0B1-1176-4503-8A3A-1577166E45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2" y="1554612"/>
            <a:ext cx="172053" cy="216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F51BA-626B-46E1-8748-D9E0C3EE2F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2" y="2469013"/>
            <a:ext cx="172053" cy="21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C743A9-DBAC-4A81-A99D-92CEE2297F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1" y="3081979"/>
            <a:ext cx="172053" cy="21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1F8EA1-4F0D-4C19-9F63-8A2EFC1C60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0" y="3694945"/>
            <a:ext cx="172053" cy="21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51E92D-587C-4C77-8ECE-3DC001B5F1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0" y="4609346"/>
            <a:ext cx="172053" cy="21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13AF8A-88F8-4AB0-BEF9-2CA21948EA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9" y="5438633"/>
            <a:ext cx="1720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4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93D225-0810-494A-BF79-35CBAA669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2D3B6-C886-4350-8E38-E7D1419F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673" y="-7711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Програма національно-патріотичного виховання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1F4F2-544F-4CCA-97F6-2DBD913E3717}"/>
              </a:ext>
            </a:extLst>
          </p:cNvPr>
          <p:cNvSpPr txBox="1"/>
          <p:nvPr/>
        </p:nvSpPr>
        <p:spPr>
          <a:xfrm>
            <a:off x="511125" y="954909"/>
            <a:ext cx="9545248" cy="610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</a:rPr>
              <a:t>Меморіальний музейний урок на Личаківському некрополі </a:t>
            </a:r>
            <a:r>
              <a:rPr lang="uk-UA" b="1" dirty="0">
                <a:solidFill>
                  <a:srgbClr val="002060"/>
                </a:solidFill>
              </a:rPr>
              <a:t>«Тут кожен камінець – невимовлене слово борні, страждань та </a:t>
            </a:r>
            <a:r>
              <a:rPr lang="uk-UA" b="1" dirty="0" err="1">
                <a:solidFill>
                  <a:srgbClr val="002060"/>
                </a:solidFill>
              </a:rPr>
              <a:t>перемог</a:t>
            </a:r>
            <a:r>
              <a:rPr lang="uk-UA" b="1" dirty="0">
                <a:solidFill>
                  <a:srgbClr val="002060"/>
                </a:solidFill>
              </a:rPr>
              <a:t>»</a:t>
            </a:r>
            <a:endParaRPr lang="uk-UA" dirty="0">
              <a:solidFill>
                <a:srgbClr val="002060"/>
              </a:solidFill>
            </a:endParaRPr>
          </a:p>
          <a:p>
            <a:r>
              <a:rPr lang="uk-UA" b="1" dirty="0">
                <a:solidFill>
                  <a:srgbClr val="002060"/>
                </a:solidFill>
              </a:rPr>
              <a:t>Покладання квітів </a:t>
            </a:r>
            <a:r>
              <a:rPr lang="uk-UA" dirty="0">
                <a:solidFill>
                  <a:srgbClr val="002060"/>
                </a:solidFill>
              </a:rPr>
              <a:t>біля пам’ятних знаків та меморіалів Героям національно-визвольних змагань</a:t>
            </a:r>
          </a:p>
          <a:p>
            <a:r>
              <a:rPr lang="uk-UA" dirty="0">
                <a:solidFill>
                  <a:srgbClr val="002060"/>
                </a:solidFill>
              </a:rPr>
              <a:t>Флеш-</a:t>
            </a:r>
            <a:r>
              <a:rPr lang="uk-UA" dirty="0" err="1">
                <a:solidFill>
                  <a:srgbClr val="002060"/>
                </a:solidFill>
              </a:rPr>
              <a:t>моб</a:t>
            </a:r>
            <a:r>
              <a:rPr lang="uk-UA" dirty="0">
                <a:solidFill>
                  <a:srgbClr val="002060"/>
                </a:solidFill>
              </a:rPr>
              <a:t> на Монументі пам’яті Небесної сотні </a:t>
            </a:r>
            <a:r>
              <a:rPr lang="uk-UA" b="1" dirty="0">
                <a:solidFill>
                  <a:srgbClr val="002060"/>
                </a:solidFill>
              </a:rPr>
              <a:t>«Молитва, свічка та пошанування новітньому герою України» </a:t>
            </a:r>
            <a:endParaRPr lang="uk-UA" dirty="0">
              <a:solidFill>
                <a:srgbClr val="002060"/>
              </a:solidFill>
            </a:endParaRPr>
          </a:p>
          <a:p>
            <a:r>
              <a:rPr lang="uk-UA" dirty="0">
                <a:solidFill>
                  <a:srgbClr val="002060"/>
                </a:solidFill>
              </a:rPr>
              <a:t>Пленерний урок для вчителів на алеї Юрія Кульчицького </a:t>
            </a:r>
            <a:r>
              <a:rPr lang="uk-UA" b="1" dirty="0">
                <a:solidFill>
                  <a:srgbClr val="002060"/>
                </a:solidFill>
              </a:rPr>
              <a:t>«Січове стрілецтво у боротьбі за український Львів»</a:t>
            </a:r>
            <a:endParaRPr lang="uk-UA" dirty="0">
              <a:solidFill>
                <a:srgbClr val="002060"/>
              </a:solidFill>
            </a:endParaRPr>
          </a:p>
          <a:p>
            <a:r>
              <a:rPr lang="uk-UA" dirty="0">
                <a:solidFill>
                  <a:srgbClr val="002060"/>
                </a:solidFill>
              </a:rPr>
              <a:t>Історично-літературний квест з використанням </a:t>
            </a:r>
            <a:r>
              <a:rPr lang="en-US" dirty="0">
                <a:solidFill>
                  <a:srgbClr val="002060"/>
                </a:solidFill>
              </a:rPr>
              <a:t>QR</a:t>
            </a:r>
            <a:r>
              <a:rPr lang="uk-UA" dirty="0">
                <a:solidFill>
                  <a:srgbClr val="002060"/>
                </a:solidFill>
              </a:rPr>
              <a:t>-кодів а також </a:t>
            </a:r>
            <a:r>
              <a:rPr lang="en-US" dirty="0">
                <a:solidFill>
                  <a:srgbClr val="002060"/>
                </a:solidFill>
              </a:rPr>
              <a:t>Google</a:t>
            </a:r>
            <a:r>
              <a:rPr lang="uk-UA" dirty="0">
                <a:solidFill>
                  <a:srgbClr val="002060"/>
                </a:solidFill>
              </a:rPr>
              <a:t>-карт </a:t>
            </a:r>
            <a:r>
              <a:rPr lang="uk-UA" b="1" dirty="0">
                <a:solidFill>
                  <a:srgbClr val="002060"/>
                </a:solidFill>
              </a:rPr>
              <a:t>«Львів. Від козацтва до сучасності»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Акція </a:t>
            </a:r>
            <a:r>
              <a:rPr lang="uk-UA" b="1" dirty="0">
                <a:solidFill>
                  <a:srgbClr val="002060"/>
                </a:solidFill>
                <a:cs typeface="Arial" panose="020B0604020202020204" pitchFamily="34" charset="0"/>
              </a:rPr>
              <a:t>«Оберіг для мого захисника»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Міський конкурс кліпів на патріотичну тематику </a:t>
            </a:r>
            <a:r>
              <a:rPr lang="uk-UA" b="1" dirty="0">
                <a:solidFill>
                  <a:srgbClr val="002060"/>
                </a:solidFill>
                <a:cs typeface="Arial" panose="020B0604020202020204" pitchFamily="34" charset="0"/>
              </a:rPr>
              <a:t>«Від Крутів до Майдану»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Міський конкурс </a:t>
            </a:r>
            <a:r>
              <a:rPr lang="uk-UA" b="1" dirty="0">
                <a:solidFill>
                  <a:srgbClr val="002060"/>
                </a:solidFill>
                <a:cs typeface="Arial" panose="020B0604020202020204" pitchFamily="34" charset="0"/>
              </a:rPr>
              <a:t>«Львівське рондо»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b="1" dirty="0">
                <a:solidFill>
                  <a:srgbClr val="002060"/>
                </a:solidFill>
                <a:cs typeface="Arial" panose="020B0604020202020204" pitchFamily="34" charset="0"/>
              </a:rPr>
              <a:t>«Уроки мужності»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dirty="0">
                <a:solidFill>
                  <a:srgbClr val="002060"/>
                </a:solidFill>
              </a:rPr>
              <a:t>Акція </a:t>
            </a:r>
            <a:r>
              <a:rPr lang="uk-UA" b="1" dirty="0">
                <a:solidFill>
                  <a:srgbClr val="002060"/>
                </a:solidFill>
              </a:rPr>
              <a:t>«Гідність на щодень»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dirty="0">
                <a:solidFill>
                  <a:srgbClr val="002060"/>
                </a:solidFill>
              </a:rPr>
              <a:t>Акція </a:t>
            </a:r>
            <a:r>
              <a:rPr lang="uk-UA" b="1" dirty="0">
                <a:solidFill>
                  <a:srgbClr val="002060"/>
                </a:solidFill>
              </a:rPr>
              <a:t>«Запалимо свічки Героям!»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dirty="0">
                <a:solidFill>
                  <a:srgbClr val="002060"/>
                </a:solidFill>
              </a:rPr>
              <a:t>Загальноміська акція </a:t>
            </a:r>
            <a:r>
              <a:rPr lang="uk-UA" b="1" dirty="0">
                <a:solidFill>
                  <a:srgbClr val="002060"/>
                </a:solidFill>
              </a:rPr>
              <a:t>«Принеси мені яблуко»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dirty="0">
                <a:solidFill>
                  <a:srgbClr val="002060"/>
                </a:solidFill>
              </a:rPr>
              <a:t>Висадка дерев </a:t>
            </a:r>
            <a:r>
              <a:rPr lang="uk-UA" b="1" dirty="0">
                <a:solidFill>
                  <a:srgbClr val="002060"/>
                </a:solidFill>
              </a:rPr>
              <a:t>«Дерева оспівані козацькою славою»</a:t>
            </a:r>
          </a:p>
          <a:p>
            <a:endParaRPr lang="uk-UA" sz="2000" b="1" dirty="0">
              <a:solidFill>
                <a:srgbClr val="002060"/>
              </a:solidFill>
            </a:endParaRPr>
          </a:p>
          <a:p>
            <a:endParaRPr lang="uk-UA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1AD60A3-C7D5-4CAE-9FCB-865B07B7DA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2" y="1073357"/>
            <a:ext cx="172053" cy="216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4CA6E88-C2A3-4C13-97E0-A3636C9E41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1" y="2140841"/>
            <a:ext cx="172053" cy="216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993321C-0C37-4DD4-A6BB-B657875BA5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8" y="2678114"/>
            <a:ext cx="172053" cy="216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BEEA25F-8868-439D-B728-9B5FF15B1D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2" y="3236567"/>
            <a:ext cx="172053" cy="216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A110354-349C-4594-9584-5A2311C925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1" y="3831841"/>
            <a:ext cx="172053" cy="216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70D34DD-D360-4EB9-9263-42CEB935EE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2" y="1602055"/>
            <a:ext cx="172053" cy="216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569C56B-9EE3-4C6C-A645-97DCC4F9E6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0" y="4163714"/>
            <a:ext cx="172053" cy="216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2B4F533-CCF4-4F19-9F6A-AC3D9A4D0F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1" y="4525924"/>
            <a:ext cx="172053" cy="216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D190046-DDA1-4257-A706-0907078FEF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4857797"/>
            <a:ext cx="172053" cy="216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53CFCF1-4D44-46A1-B648-5C4DDDE6DD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2" y="5184451"/>
            <a:ext cx="172053" cy="216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91CE10F-98EC-4938-9301-C2B4F9CB8C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1" y="5507265"/>
            <a:ext cx="172053" cy="216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FF62F4C-E0BD-41B5-944B-E6A7595E33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0" y="5830079"/>
            <a:ext cx="172053" cy="216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DBB9DB-7E70-4E28-AA93-AE64102649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9" y="6129874"/>
            <a:ext cx="172053" cy="216000"/>
          </a:xfrm>
          <a:prstGeom prst="rect">
            <a:avLst/>
          </a:prstGeom>
        </p:spPr>
      </p:pic>
      <p:sp>
        <p:nvSpPr>
          <p:cNvPr id="43" name="Шестикутник 42">
            <a:extLst>
              <a:ext uri="{FF2B5EF4-FFF2-40B4-BE49-F238E27FC236}">
                <a16:creationId xmlns:a16="http://schemas.microsoft.com/office/drawing/2014/main" id="{090A0853-864D-4154-A3D0-CD9A7CA0AD47}"/>
              </a:ext>
            </a:extLst>
          </p:cNvPr>
          <p:cNvSpPr/>
          <p:nvPr/>
        </p:nvSpPr>
        <p:spPr>
          <a:xfrm>
            <a:off x="9882686" y="332590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Шестикутник 43">
            <a:extLst>
              <a:ext uri="{FF2B5EF4-FFF2-40B4-BE49-F238E27FC236}">
                <a16:creationId xmlns:a16="http://schemas.microsoft.com/office/drawing/2014/main" id="{52D67006-C414-4678-8B53-9F9ED635A4E9}"/>
              </a:ext>
            </a:extLst>
          </p:cNvPr>
          <p:cNvSpPr/>
          <p:nvPr/>
        </p:nvSpPr>
        <p:spPr>
          <a:xfrm>
            <a:off x="10056373" y="2413662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Шестикутник 44">
            <a:extLst>
              <a:ext uri="{FF2B5EF4-FFF2-40B4-BE49-F238E27FC236}">
                <a16:creationId xmlns:a16="http://schemas.microsoft.com/office/drawing/2014/main" id="{2279ADBD-23A2-490B-BEBB-11A724707A2E}"/>
              </a:ext>
            </a:extLst>
          </p:cNvPr>
          <p:cNvSpPr/>
          <p:nvPr/>
        </p:nvSpPr>
        <p:spPr>
          <a:xfrm>
            <a:off x="5489440" y="4508648"/>
            <a:ext cx="1966381" cy="156760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5202A1-4253-42A4-883B-92CE22FA9536}"/>
              </a:ext>
            </a:extLst>
          </p:cNvPr>
          <p:cNvSpPr txBox="1"/>
          <p:nvPr/>
        </p:nvSpPr>
        <p:spPr>
          <a:xfrm>
            <a:off x="7232458" y="4633924"/>
            <a:ext cx="4072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cs typeface="Arial" panose="020B0604020202020204" pitchFamily="34" charset="0"/>
              </a:rPr>
              <a:t>На реалізацію Програми використано – 686 тис. грн</a:t>
            </a:r>
          </a:p>
        </p:txBody>
      </p:sp>
    </p:spTree>
    <p:extLst>
      <p:ext uri="{BB962C8B-B14F-4D97-AF65-F5344CB8AC3E}">
        <p14:creationId xmlns:p14="http://schemas.microsoft.com/office/powerpoint/2010/main" val="3306970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5" name="Диаграмма 3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369846"/>
              </p:ext>
            </p:extLst>
          </p:nvPr>
        </p:nvGraphicFramePr>
        <p:xfrm>
          <a:off x="4877677" y="3981442"/>
          <a:ext cx="5366521" cy="235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723971D-9CC8-46D0-B78F-E00B5392A869}"/>
              </a:ext>
            </a:extLst>
          </p:cNvPr>
          <p:cNvSpPr txBox="1"/>
          <p:nvPr/>
        </p:nvSpPr>
        <p:spPr>
          <a:xfrm>
            <a:off x="4652531" y="132903"/>
            <a:ext cx="433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Освітні </a:t>
            </a:r>
            <a:r>
              <a:rPr lang="uk-UA" sz="3600" b="1" dirty="0" err="1">
                <a:solidFill>
                  <a:srgbClr val="002060"/>
                </a:solidFill>
              </a:rPr>
              <a:t>проєкти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209FD-AB82-467B-B901-AE3B53831567}"/>
              </a:ext>
            </a:extLst>
          </p:cNvPr>
          <p:cNvSpPr txBox="1"/>
          <p:nvPr/>
        </p:nvSpPr>
        <p:spPr>
          <a:xfrm>
            <a:off x="1684335" y="816346"/>
            <a:ext cx="38436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«Майстерня підприємництва»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«Навігатор по етикетках»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«Маленький принц»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«Пленерні уроки»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«Година коду»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</a:t>
            </a:r>
            <a:r>
              <a:rPr lang="uk-UA" sz="2000" dirty="0" err="1">
                <a:solidFill>
                  <a:srgbClr val="002060"/>
                </a:solidFill>
              </a:rPr>
              <a:t>TheatreEd</a:t>
            </a:r>
            <a:r>
              <a:rPr lang="uk-UA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«Здорова постава»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«Курси аніматорів»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</a:t>
            </a:r>
            <a:r>
              <a:rPr lang="uk-UA" sz="2000" dirty="0" err="1">
                <a:solidFill>
                  <a:srgbClr val="002060"/>
                </a:solidFill>
              </a:rPr>
              <a:t>Казкотерапія</a:t>
            </a:r>
            <a:r>
              <a:rPr lang="uk-UA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«Школа повного дня»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«Музейна педагогіка»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«Ековиховання. Сортування сміття. Освіта для сталого розвитку у шкільній географії»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</a:t>
            </a:r>
            <a:r>
              <a:rPr lang="en-US" sz="2000" dirty="0" err="1">
                <a:solidFill>
                  <a:srgbClr val="002060"/>
                </a:solidFill>
              </a:rPr>
              <a:t>LvivTeenTalks</a:t>
            </a:r>
            <a:r>
              <a:rPr lang="uk-UA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</a:t>
            </a:r>
            <a:r>
              <a:rPr lang="en-US" sz="2000" dirty="0">
                <a:solidFill>
                  <a:srgbClr val="002060"/>
                </a:solidFill>
              </a:rPr>
              <a:t>Exit tour</a:t>
            </a:r>
            <a:r>
              <a:rPr lang="uk-UA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«</a:t>
            </a:r>
            <a:r>
              <a:rPr lang="en-US" sz="2000" dirty="0">
                <a:solidFill>
                  <a:srgbClr val="002060"/>
                </a:solidFill>
              </a:rPr>
              <a:t>Real life</a:t>
            </a:r>
            <a:r>
              <a:rPr lang="uk-UA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dirty="0"/>
          </a:p>
        </p:txBody>
      </p:sp>
      <p:sp>
        <p:nvSpPr>
          <p:cNvPr id="11" name="Шестикутник 10">
            <a:extLst>
              <a:ext uri="{FF2B5EF4-FFF2-40B4-BE49-F238E27FC236}">
                <a16:creationId xmlns:a16="http://schemas.microsoft.com/office/drawing/2014/main" id="{77E04D16-D092-4E39-9F9E-6ACAC2B535E4}"/>
              </a:ext>
            </a:extLst>
          </p:cNvPr>
          <p:cNvSpPr/>
          <p:nvPr/>
        </p:nvSpPr>
        <p:spPr>
          <a:xfrm>
            <a:off x="9752672" y="3011396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Шестикутник 17">
            <a:extLst>
              <a:ext uri="{FF2B5EF4-FFF2-40B4-BE49-F238E27FC236}">
                <a16:creationId xmlns:a16="http://schemas.microsoft.com/office/drawing/2014/main" id="{1BD87F31-82BC-4844-8CFD-6CF363D6099D}"/>
              </a:ext>
            </a:extLst>
          </p:cNvPr>
          <p:cNvSpPr/>
          <p:nvPr/>
        </p:nvSpPr>
        <p:spPr>
          <a:xfrm>
            <a:off x="7431633" y="1480338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Шестикутник 25" descr="8O2A4157">
            <a:extLst>
              <a:ext uri="{FF2B5EF4-FFF2-40B4-BE49-F238E27FC236}">
                <a16:creationId xmlns:a16="http://schemas.microsoft.com/office/drawing/2014/main" id="{B4239C24-7B53-433E-8715-8485C1399A54}"/>
              </a:ext>
            </a:extLst>
          </p:cNvPr>
          <p:cNvSpPr/>
          <p:nvPr/>
        </p:nvSpPr>
        <p:spPr>
          <a:xfrm>
            <a:off x="9704954" y="580339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l="-15000" r="-15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Шестикутник 32" descr="D:\Світлана\семінари 18-19\проекти\квести\мыський\45639794_1934033726649755_3273291990434840576_n.jpg">
            <a:extLst>
              <a:ext uri="{FF2B5EF4-FFF2-40B4-BE49-F238E27FC236}">
                <a16:creationId xmlns:a16="http://schemas.microsoft.com/office/drawing/2014/main" id="{47748C3D-0AE1-48B6-A81C-F2AA86542F29}"/>
              </a:ext>
            </a:extLst>
          </p:cNvPr>
          <p:cNvSpPr/>
          <p:nvPr/>
        </p:nvSpPr>
        <p:spPr>
          <a:xfrm>
            <a:off x="4996864" y="2073607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l="-27000" r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E01AFB-DE3B-446D-9C75-CD024C59B1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213" y="892760"/>
            <a:ext cx="143378" cy="1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7D270C-21EA-4900-9BE7-6091FB9F06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212" y="1222780"/>
            <a:ext cx="143378" cy="18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426F82-232C-4AD1-9A8B-B30879B156F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00" y="1528952"/>
            <a:ext cx="143378" cy="18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47FC56-BB2B-4E01-AF69-2102286BA5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99" y="1865260"/>
            <a:ext cx="143378" cy="18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4FF3EA-C3DB-484F-A075-7C0D9A5E39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98" y="2178739"/>
            <a:ext cx="143378" cy="18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376E51-C693-450C-8279-016B4105FF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12" y="2491410"/>
            <a:ext cx="143378" cy="18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6B6973-C595-4219-9686-BED2ECAA15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12" y="2763383"/>
            <a:ext cx="143378" cy="18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21F32CE-331B-478C-A530-D04428022D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08" y="3065417"/>
            <a:ext cx="143378" cy="1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63DD00A-E311-4A08-ABF3-8B72E65869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08" y="3383916"/>
            <a:ext cx="143378" cy="18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DEE5D19-21E0-4875-B98C-BE6CAD0EFD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11" y="3687729"/>
            <a:ext cx="143378" cy="18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E9E7A4-5718-47B7-8875-1AD6A8EFB1D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10" y="3989763"/>
            <a:ext cx="143378" cy="18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F4B2E54-808E-44F7-9A2E-9BE48C86E81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07" y="4308262"/>
            <a:ext cx="143378" cy="18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99EF88-C90F-454A-948C-E7FE88440B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07" y="5146677"/>
            <a:ext cx="143378" cy="18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394B75-D9E9-4EC7-8A1E-8B791BD6BB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09" y="5505544"/>
            <a:ext cx="143378" cy="18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0D358CA-6643-4311-8773-22BF25781F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08" y="5844670"/>
            <a:ext cx="14337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43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071ADA-754F-4165-B5B4-C98D4DD1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0365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E64F43E-359E-4BE7-8A39-D90DF53D548E}"/>
              </a:ext>
            </a:extLst>
          </p:cNvPr>
          <p:cNvSpPr/>
          <p:nvPr/>
        </p:nvSpPr>
        <p:spPr>
          <a:xfrm>
            <a:off x="580955" y="608254"/>
            <a:ext cx="89201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cs typeface="Arial" panose="020B0604020202020204" pitchFamily="34" charset="0"/>
              </a:rPr>
              <a:t>Програма «Здорова постава» </a:t>
            </a: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у закладах загальної середньої освіти на 2019-2022 роки охоплює дітей 1-4-х класів для профілактики захворювання опорно-рухового апарату. У 2020 році Програма охопила ще 34 школи,  для яких закуплено інвентар,  навчання пройшло 39 вчителів фізичної культури. У рамках програми проведено конкурс </a:t>
            </a:r>
            <a:r>
              <a:rPr lang="uk-UA" dirty="0" err="1">
                <a:solidFill>
                  <a:srgbClr val="002060"/>
                </a:solidFill>
                <a:cs typeface="Arial" panose="020B0604020202020204" pitchFamily="34" charset="0"/>
              </a:rPr>
              <a:t>відеоуроків</a:t>
            </a: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 «Здорова постава». </a:t>
            </a:r>
            <a:r>
              <a:rPr lang="ru-RU" dirty="0" err="1">
                <a:solidFill>
                  <a:srgbClr val="002060"/>
                </a:solidFill>
                <a:cs typeface="Arial" panose="020B0604020202020204" pitchFamily="34" charset="0"/>
              </a:rPr>
              <a:t>Використано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 799,2 тис. </a:t>
            </a:r>
            <a:r>
              <a:rPr lang="ru-RU" dirty="0" err="1">
                <a:solidFill>
                  <a:srgbClr val="002060"/>
                </a:solidFill>
                <a:cs typeface="Arial" panose="020B0604020202020204" pitchFamily="34" charset="0"/>
              </a:rPr>
              <a:t>грн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002060"/>
                </a:solidFill>
                <a:cs typeface="Arial" panose="020B0604020202020204" pitchFamily="34" charset="0"/>
              </a:rPr>
              <a:t>навчання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 (88,2 тис. </a:t>
            </a:r>
            <a:r>
              <a:rPr lang="ru-RU" dirty="0" err="1">
                <a:solidFill>
                  <a:srgbClr val="002060"/>
                </a:solidFill>
                <a:cs typeface="Arial" panose="020B0604020202020204" pitchFamily="34" charset="0"/>
              </a:rPr>
              <a:t>грн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) та </a:t>
            </a:r>
            <a:r>
              <a:rPr lang="ru-RU" dirty="0" err="1">
                <a:solidFill>
                  <a:srgbClr val="002060"/>
                </a:solidFill>
                <a:cs typeface="Arial" panose="020B0604020202020204" pitchFamily="34" charset="0"/>
              </a:rPr>
              <a:t>інвентар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 (711 тис. </a:t>
            </a:r>
            <a:r>
              <a:rPr lang="ru-RU" dirty="0" err="1">
                <a:solidFill>
                  <a:srgbClr val="002060"/>
                </a:solidFill>
                <a:cs typeface="Arial" panose="020B0604020202020204" pitchFamily="34" charset="0"/>
              </a:rPr>
              <a:t>грн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).</a:t>
            </a:r>
            <a:endParaRPr lang="uk-UA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007205B7-AC89-4AAD-BA18-CD1271BDAEB4}"/>
              </a:ext>
            </a:extLst>
          </p:cNvPr>
          <p:cNvSpPr/>
          <p:nvPr/>
        </p:nvSpPr>
        <p:spPr>
          <a:xfrm>
            <a:off x="580955" y="3713824"/>
            <a:ext cx="92470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cs typeface="Arial" panose="020B0604020202020204" pitchFamily="34" charset="0"/>
              </a:rPr>
              <a:t>Програма «Домедична допомога компетентності для життя» </a:t>
            </a: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д</a:t>
            </a:r>
            <a:r>
              <a:rPr lang="uk-UA" dirty="0">
                <a:solidFill>
                  <a:srgbClr val="002060"/>
                </a:solidFill>
              </a:rPr>
              <a:t>ля педагогів ЗЗСО м. Львова, з метою  набуття практичних навичок особами без медичної підготовки надавати допомогу на місці нещасного випадку до прибуття швидкої допомоги та якісного, цікавого проведення уроків з «Основ здоров’я» у  5-8 та 10 класах, «Захисту Вітчизни» (основи медичних знань). </a:t>
            </a:r>
            <a:r>
              <a:rPr lang="ru-RU" dirty="0">
                <a:solidFill>
                  <a:srgbClr val="002060"/>
                </a:solidFill>
              </a:rPr>
              <a:t>На </a:t>
            </a:r>
            <a:r>
              <a:rPr lang="ru-RU" dirty="0" err="1">
                <a:solidFill>
                  <a:srgbClr val="002060"/>
                </a:solidFill>
              </a:rPr>
              <a:t>навчання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вихователів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використано</a:t>
            </a:r>
            <a:r>
              <a:rPr lang="ru-RU" dirty="0">
                <a:solidFill>
                  <a:srgbClr val="002060"/>
                </a:solidFill>
              </a:rPr>
              <a:t> 36, 8 тис. грн.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E78B327F-CC2F-4988-BD56-B918EF40AD70}"/>
              </a:ext>
            </a:extLst>
          </p:cNvPr>
          <p:cNvSpPr/>
          <p:nvPr/>
        </p:nvSpPr>
        <p:spPr>
          <a:xfrm>
            <a:off x="3132854" y="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cs typeface="Arial" panose="020B0604020202020204" pitchFamily="34" charset="0"/>
              </a:rPr>
              <a:t>Здоровий спосіб життя</a:t>
            </a:r>
          </a:p>
        </p:txBody>
      </p:sp>
      <p:sp>
        <p:nvSpPr>
          <p:cNvPr id="40" name="Шестикутник 39">
            <a:extLst>
              <a:ext uri="{FF2B5EF4-FFF2-40B4-BE49-F238E27FC236}">
                <a16:creationId xmlns:a16="http://schemas.microsoft.com/office/drawing/2014/main" id="{2EA7F55A-FE8A-49BF-8F3E-C5AEC28616ED}"/>
              </a:ext>
            </a:extLst>
          </p:cNvPr>
          <p:cNvSpPr/>
          <p:nvPr/>
        </p:nvSpPr>
        <p:spPr>
          <a:xfrm>
            <a:off x="9975842" y="118450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7A0D31FB-1235-4371-BDDB-9A1849E9C10E}"/>
              </a:ext>
            </a:extLst>
          </p:cNvPr>
          <p:cNvSpPr/>
          <p:nvPr/>
        </p:nvSpPr>
        <p:spPr>
          <a:xfrm>
            <a:off x="546686" y="2273192"/>
            <a:ext cx="8398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cs typeface="Arial" panose="020B0604020202020204" pitchFamily="34" charset="0"/>
              </a:rPr>
              <a:t>Програма «Шахи». </a:t>
            </a:r>
            <a:r>
              <a:rPr lang="ru-RU" dirty="0" err="1">
                <a:solidFill>
                  <a:srgbClr val="002060"/>
                </a:solidFill>
                <a:cs typeface="Arial" panose="020B0604020202020204" pitchFamily="34" charset="0"/>
              </a:rPr>
              <a:t>Використано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 66,3 тис. </a:t>
            </a:r>
            <a:r>
              <a:rPr lang="ru-RU" dirty="0" err="1">
                <a:solidFill>
                  <a:srgbClr val="002060"/>
                </a:solidFill>
                <a:cs typeface="Arial" panose="020B0604020202020204" pitchFamily="34" charset="0"/>
              </a:rPr>
              <a:t>грн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002060"/>
                </a:solidFill>
                <a:cs typeface="Arial" panose="020B0604020202020204" pitchFamily="34" charset="0"/>
              </a:rPr>
              <a:t>проведення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 заходу «</a:t>
            </a: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Відкрита Шкільну Лігу Львова з </a:t>
            </a:r>
            <a:r>
              <a:rPr lang="uk-UA" dirty="0" err="1">
                <a:solidFill>
                  <a:srgbClr val="002060"/>
                </a:solidFill>
                <a:cs typeface="Arial" panose="020B0604020202020204" pitchFamily="34" charset="0"/>
              </a:rPr>
              <a:t>кібершахів</a:t>
            </a: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». Участь взяло 800 учасників. Формат змагань - онлайн-платформа 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LICHESS</a:t>
            </a: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9CDE147-85F4-493C-84AB-B760659E9E0C}"/>
              </a:ext>
            </a:extLst>
          </p:cNvPr>
          <p:cNvSpPr/>
          <p:nvPr/>
        </p:nvSpPr>
        <p:spPr>
          <a:xfrm>
            <a:off x="580955" y="3105834"/>
            <a:ext cx="9696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cs typeface="Arial" panose="020B0604020202020204" pitchFamily="34" charset="0"/>
              </a:rPr>
              <a:t>«Шкільна ліга» з баскетболу </a:t>
            </a: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для учнів старших класів. Охоплено 29 шкіл міста.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Закуплено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інвентар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на 99,9 тис.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грн.</a:t>
            </a:r>
            <a:endParaRPr lang="ru-RU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9C279B-87D9-46EA-ABAA-5296E71E93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1" y="793641"/>
            <a:ext cx="373654" cy="324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5E2E44-AC55-45A7-A72B-36E42EE26A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1" y="2409557"/>
            <a:ext cx="373654" cy="324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85A32C-A6E4-4771-91FF-7BF7CC5846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4" y="3890075"/>
            <a:ext cx="373654" cy="324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6733C3-149D-4252-A5B3-C2E6BAE7DE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1" y="5306305"/>
            <a:ext cx="373654" cy="324000"/>
          </a:xfrm>
          <a:prstGeom prst="rect">
            <a:avLst/>
          </a:prstGeom>
        </p:spPr>
      </p:pic>
      <p:sp>
        <p:nvSpPr>
          <p:cNvPr id="18" name="Шестикутник 17">
            <a:extLst>
              <a:ext uri="{FF2B5EF4-FFF2-40B4-BE49-F238E27FC236}">
                <a16:creationId xmlns:a16="http://schemas.microsoft.com/office/drawing/2014/main" id="{5E2341D8-D891-4DD2-8F6B-3F7B54C0FEEA}"/>
              </a:ext>
            </a:extLst>
          </p:cNvPr>
          <p:cNvSpPr/>
          <p:nvPr/>
        </p:nvSpPr>
        <p:spPr>
          <a:xfrm>
            <a:off x="10082365" y="3842799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Шестикутник 18">
            <a:extLst>
              <a:ext uri="{FF2B5EF4-FFF2-40B4-BE49-F238E27FC236}">
                <a16:creationId xmlns:a16="http://schemas.microsoft.com/office/drawing/2014/main" id="{14341088-727D-4055-815C-1099E7601FD7}"/>
              </a:ext>
            </a:extLst>
          </p:cNvPr>
          <p:cNvSpPr/>
          <p:nvPr/>
        </p:nvSpPr>
        <p:spPr>
          <a:xfrm>
            <a:off x="8979622" y="1997482"/>
            <a:ext cx="2088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06815-B7A0-4C11-9F18-66D2E8DFB410}"/>
              </a:ext>
            </a:extLst>
          </p:cNvPr>
          <p:cNvSpPr txBox="1"/>
          <p:nvPr/>
        </p:nvSpPr>
        <p:spPr>
          <a:xfrm>
            <a:off x="580955" y="5168395"/>
            <a:ext cx="889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Затверджено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перелік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продукції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шкільного</a:t>
            </a:r>
            <a:r>
              <a:rPr lang="ru-RU" b="1" dirty="0">
                <a:solidFill>
                  <a:srgbClr val="002060"/>
                </a:solidFill>
              </a:rPr>
              <a:t> буфету</a:t>
            </a:r>
            <a:r>
              <a:rPr lang="ru-RU" dirty="0">
                <a:solidFill>
                  <a:srgbClr val="002060"/>
                </a:solidFill>
              </a:rPr>
              <a:t>. </a:t>
            </a:r>
            <a:r>
              <a:rPr lang="ru-RU" dirty="0" err="1">
                <a:solidFill>
                  <a:srgbClr val="002060"/>
                </a:solidFill>
              </a:rPr>
              <a:t>Також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розроблено</a:t>
            </a:r>
            <a:r>
              <a:rPr lang="ru-RU" dirty="0">
                <a:solidFill>
                  <a:srgbClr val="002060"/>
                </a:solidFill>
              </a:rPr>
              <a:t> та </a:t>
            </a:r>
            <a:r>
              <a:rPr lang="ru-RU" dirty="0" err="1">
                <a:solidFill>
                  <a:srgbClr val="002060"/>
                </a:solidFill>
              </a:rPr>
              <a:t>затверджено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двотижневе</a:t>
            </a:r>
            <a:r>
              <a:rPr lang="ru-RU" dirty="0">
                <a:solidFill>
                  <a:srgbClr val="002060"/>
                </a:solidFill>
              </a:rPr>
              <a:t> меню для </a:t>
            </a:r>
            <a:r>
              <a:rPr lang="ru-RU" dirty="0" err="1">
                <a:solidFill>
                  <a:srgbClr val="002060"/>
                </a:solidFill>
              </a:rPr>
              <a:t>організації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дитячого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харчування</a:t>
            </a:r>
            <a:r>
              <a:rPr lang="ru-RU" dirty="0">
                <a:solidFill>
                  <a:srgbClr val="002060"/>
                </a:solidFill>
              </a:rPr>
              <a:t> у школах</a:t>
            </a:r>
            <a:r>
              <a:rPr lang="uk-UA" dirty="0">
                <a:solidFill>
                  <a:srgbClr val="002060"/>
                </a:solidFill>
              </a:rPr>
              <a:t>, яке відповідає </a:t>
            </a:r>
            <a:r>
              <a:rPr lang="ru-RU" dirty="0">
                <a:solidFill>
                  <a:srgbClr val="002060"/>
                </a:solidFill>
              </a:rPr>
              <a:t>«</a:t>
            </a:r>
            <a:r>
              <a:rPr lang="ru-RU" dirty="0" err="1">
                <a:solidFill>
                  <a:srgbClr val="002060"/>
                </a:solidFill>
              </a:rPr>
              <a:t>Збірнику</a:t>
            </a:r>
            <a:r>
              <a:rPr lang="ru-RU" dirty="0">
                <a:solidFill>
                  <a:srgbClr val="002060"/>
                </a:solidFill>
              </a:rPr>
              <a:t> рецептур </a:t>
            </a:r>
            <a:r>
              <a:rPr lang="ru-RU" dirty="0" err="1">
                <a:solidFill>
                  <a:srgbClr val="002060"/>
                </a:solidFill>
              </a:rPr>
              <a:t>страв</a:t>
            </a:r>
            <a:r>
              <a:rPr lang="ru-RU" dirty="0">
                <a:solidFill>
                  <a:srgbClr val="002060"/>
                </a:solidFill>
              </a:rPr>
              <a:t> для </a:t>
            </a:r>
            <a:r>
              <a:rPr lang="ru-RU" dirty="0" err="1">
                <a:solidFill>
                  <a:srgbClr val="002060"/>
                </a:solidFill>
              </a:rPr>
              <a:t>харчування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дітей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шкільного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віку</a:t>
            </a:r>
            <a:r>
              <a:rPr lang="ru-RU" dirty="0">
                <a:solidFill>
                  <a:srgbClr val="002060"/>
                </a:solidFill>
              </a:rPr>
              <a:t> в </a:t>
            </a:r>
            <a:r>
              <a:rPr lang="ru-RU" dirty="0" err="1">
                <a:solidFill>
                  <a:srgbClr val="002060"/>
                </a:solidFill>
              </a:rPr>
              <a:t>організованих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освітніх</a:t>
            </a:r>
            <a:r>
              <a:rPr lang="ru-RU" dirty="0">
                <a:solidFill>
                  <a:srgbClr val="002060"/>
                </a:solidFill>
              </a:rPr>
              <a:t> та </a:t>
            </a:r>
            <a:r>
              <a:rPr lang="ru-RU" dirty="0" err="1">
                <a:solidFill>
                  <a:srgbClr val="002060"/>
                </a:solidFill>
              </a:rPr>
              <a:t>оздоровчих</a:t>
            </a:r>
            <a:r>
              <a:rPr lang="ru-RU" dirty="0">
                <a:solidFill>
                  <a:srgbClr val="002060"/>
                </a:solidFill>
              </a:rPr>
              <a:t> закладах» Є. </a:t>
            </a:r>
            <a:r>
              <a:rPr lang="ru-RU" dirty="0" err="1">
                <a:solidFill>
                  <a:srgbClr val="002060"/>
                </a:solidFill>
              </a:rPr>
              <a:t>Клопотенка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35634E6-5FC6-4C2A-A688-C9909448DA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4" y="3217700"/>
            <a:ext cx="37365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8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56DC03-30E3-45CC-8A11-D7AA236D05F3}"/>
              </a:ext>
            </a:extLst>
          </p:cNvPr>
          <p:cNvSpPr txBox="1"/>
          <p:nvPr/>
        </p:nvSpPr>
        <p:spPr>
          <a:xfrm>
            <a:off x="504642" y="201736"/>
            <a:ext cx="7807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Інклюзія</a:t>
            </a:r>
          </a:p>
        </p:txBody>
      </p: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52484300-5985-485D-862B-F5EAE2F55483}"/>
              </a:ext>
            </a:extLst>
          </p:cNvPr>
          <p:cNvCxnSpPr/>
          <p:nvPr/>
        </p:nvCxnSpPr>
        <p:spPr>
          <a:xfrm flipV="1">
            <a:off x="1910339" y="5332809"/>
            <a:ext cx="4505891" cy="6434"/>
          </a:xfrm>
          <a:prstGeom prst="line">
            <a:avLst/>
          </a:prstGeom>
          <a:ln>
            <a:solidFill>
              <a:srgbClr val="005E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0DAF09C-A8BF-4CD8-ADD4-0635ABDD00F1}"/>
              </a:ext>
            </a:extLst>
          </p:cNvPr>
          <p:cNvSpPr txBox="1"/>
          <p:nvPr/>
        </p:nvSpPr>
        <p:spPr>
          <a:xfrm>
            <a:off x="909548" y="5332809"/>
            <a:ext cx="64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Створено 5</a:t>
            </a:r>
          </a:p>
          <a:p>
            <a:pPr algn="ctr"/>
            <a:r>
              <a:rPr lang="uk-UA" sz="2000" b="1" dirty="0" err="1">
                <a:solidFill>
                  <a:srgbClr val="002060"/>
                </a:solidFill>
              </a:rPr>
              <a:t>інклюзивно</a:t>
            </a:r>
            <a:r>
              <a:rPr lang="uk-UA" sz="2000" b="1" dirty="0">
                <a:solidFill>
                  <a:srgbClr val="002060"/>
                </a:solidFill>
              </a:rPr>
              <a:t>-ресурсних центрів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6B1906A5-4E3A-4E63-8E71-DFEB5DC09BF9}"/>
              </a:ext>
            </a:extLst>
          </p:cNvPr>
          <p:cNvGrpSpPr/>
          <p:nvPr/>
        </p:nvGrpSpPr>
        <p:grpSpPr>
          <a:xfrm>
            <a:off x="9935285" y="2867621"/>
            <a:ext cx="2160000" cy="2160000"/>
            <a:chOff x="4810125" y="2143125"/>
            <a:chExt cx="2571750" cy="257175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D6D772C-AB90-4F9F-8792-CF95E120CF66}"/>
                </a:ext>
              </a:extLst>
            </p:cNvPr>
            <p:cNvSpPr/>
            <p:nvPr/>
          </p:nvSpPr>
          <p:spPr>
            <a:xfrm>
              <a:off x="4810125" y="2143125"/>
              <a:ext cx="2571750" cy="2571750"/>
            </a:xfrm>
            <a:prstGeom prst="ellipse">
              <a:avLst/>
            </a:prstGeom>
            <a:blipFill>
              <a:blip r:embed="rId3"/>
              <a:srcRect/>
              <a:stretch>
                <a:fillRect t="-17000" b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ілінія: фігура 19">
              <a:extLst>
                <a:ext uri="{FF2B5EF4-FFF2-40B4-BE49-F238E27FC236}">
                  <a16:creationId xmlns:a16="http://schemas.microsoft.com/office/drawing/2014/main" id="{1B1A9400-0727-4F3B-8644-92F9722FE0EA}"/>
                </a:ext>
              </a:extLst>
            </p:cNvPr>
            <p:cNvSpPr/>
            <p:nvPr/>
          </p:nvSpPr>
          <p:spPr>
            <a:xfrm>
              <a:off x="5273040" y="3508724"/>
              <a:ext cx="1645920" cy="848677"/>
            </a:xfrm>
            <a:custGeom>
              <a:avLst/>
              <a:gdLst>
                <a:gd name="connsiteX0" fmla="*/ 0 w 1645920"/>
                <a:gd name="connsiteY0" fmla="*/ 0 h 848677"/>
                <a:gd name="connsiteX1" fmla="*/ 1645920 w 1645920"/>
                <a:gd name="connsiteY1" fmla="*/ 0 h 848677"/>
                <a:gd name="connsiteX2" fmla="*/ 1645920 w 1645920"/>
                <a:gd name="connsiteY2" fmla="*/ 848677 h 848677"/>
                <a:gd name="connsiteX3" fmla="*/ 0 w 1645920"/>
                <a:gd name="connsiteY3" fmla="*/ 848677 h 848677"/>
                <a:gd name="connsiteX4" fmla="*/ 0 w 1645920"/>
                <a:gd name="connsiteY4" fmla="*/ 0 h 84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848677">
                  <a:moveTo>
                    <a:pt x="0" y="0"/>
                  </a:moveTo>
                  <a:lnTo>
                    <a:pt x="1645920" y="0"/>
                  </a:lnTo>
                  <a:lnTo>
                    <a:pt x="1645920" y="848677"/>
                  </a:lnTo>
                  <a:lnTo>
                    <a:pt x="0" y="84867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4600" kern="120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969685" y="4173167"/>
            <a:ext cx="2160000" cy="2196000"/>
            <a:chOff x="3048000" y="380999"/>
            <a:chExt cx="6096000" cy="6096000"/>
          </a:xfrm>
        </p:grpSpPr>
        <p:sp>
          <p:nvSpPr>
            <p:cNvPr id="8" name="Овал 7"/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4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9733664" y="518460"/>
            <a:ext cx="2258867" cy="4510490"/>
            <a:chOff x="4145280" y="-9645871"/>
            <a:chExt cx="7650030" cy="15275527"/>
          </a:xfrm>
        </p:grpSpPr>
        <p:sp>
          <p:nvSpPr>
            <p:cNvPr id="23" name="Овал 22"/>
            <p:cNvSpPr/>
            <p:nvPr/>
          </p:nvSpPr>
          <p:spPr>
            <a:xfrm>
              <a:off x="4480110" y="-9645871"/>
              <a:ext cx="7315200" cy="7315200"/>
            </a:xfrm>
            <a:prstGeom prst="ellipse">
              <a:avLst/>
            </a:prstGeom>
            <a:blipFill>
              <a:blip r:embed="rId5"/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олилиния 23"/>
            <p:cNvSpPr/>
            <p:nvPr/>
          </p:nvSpPr>
          <p:spPr>
            <a:xfrm>
              <a:off x="4145280" y="3617976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476146" y="122544"/>
            <a:ext cx="2160000" cy="2160000"/>
            <a:chOff x="3048000" y="380999"/>
            <a:chExt cx="6096000" cy="6096000"/>
          </a:xfrm>
        </p:grpSpPr>
        <p:sp>
          <p:nvSpPr>
            <p:cNvPr id="28" name="Овал 27"/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6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олилиния 28"/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>
                <a:solidFill>
                  <a:srgbClr val="002060"/>
                </a:solidFill>
              </a:endParaRPr>
            </a:p>
          </p:txBody>
        </p:sp>
      </p:grpSp>
      <p:graphicFrame>
        <p:nvGraphicFramePr>
          <p:cNvPr id="25" name="Диаграмма 24"/>
          <p:cNvGraphicFramePr/>
          <p:nvPr/>
        </p:nvGraphicFramePr>
        <p:xfrm>
          <a:off x="1540456" y="988248"/>
          <a:ext cx="5245658" cy="4156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Місце для вмісту 1">
            <a:extLst>
              <a:ext uri="{FF2B5EF4-FFF2-40B4-BE49-F238E27FC236}">
                <a16:creationId xmlns:a16="http://schemas.microsoft.com/office/drawing/2014/main" id="{320D8557-6CC2-4C0B-9771-92358D6D75AF}"/>
              </a:ext>
            </a:extLst>
          </p:cNvPr>
          <p:cNvSpPr txBox="1">
            <a:spLocks/>
          </p:cNvSpPr>
          <p:nvPr/>
        </p:nvSpPr>
        <p:spPr>
          <a:xfrm>
            <a:off x="6326041" y="2361631"/>
            <a:ext cx="3508433" cy="1670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Інклюзивне навчання</a:t>
            </a:r>
            <a:endParaRPr lang="uk-UA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69 шкіл - 295 учнів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48 садків – 201 вихованець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198 асистентів </a:t>
            </a:r>
            <a:r>
              <a:rPr lang="uk-UA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вчителя </a:t>
            </a:r>
            <a:endParaRPr lang="uk-UA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94 асистенти вихователя </a:t>
            </a:r>
          </a:p>
        </p:txBody>
      </p:sp>
    </p:spTree>
    <p:extLst>
      <p:ext uri="{BB962C8B-B14F-4D97-AF65-F5344CB8AC3E}">
        <p14:creationId xmlns:p14="http://schemas.microsoft.com/office/powerpoint/2010/main" val="2009369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DF0826-1629-4E71-8ED3-920FC024E8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81490" cy="6861670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552005" y="1136594"/>
            <a:ext cx="6437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Виставка «Відкрий для себе мій Всесвіт»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Флешмоб «Кольорові шкарпетки»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Батьківський клуб «З відкритим серцем»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«Альтернативна, підтримуюча комунікація». </a:t>
            </a:r>
            <a:endParaRPr lang="uk-UA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Фестиваль короткометражних фільмів «ПозитивWOW!»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Майстер-класи для дітей: «День друзів» , «Малюємо зиму», «Весна іде, красу несе…», «Шоколадна екскурсія у Майстерню шоколаду», «Малюємо писанку», «Великодні мотиви»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Створення в закладах інклюзивного простору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Відкриті інформаційні акції: «Поліція дітям», «Львів у блакитному»</a:t>
            </a:r>
          </a:p>
          <a:p>
            <a:pPr>
              <a:defRPr/>
            </a:pPr>
            <a:endParaRPr lang="uk-UA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0590" y="112289"/>
            <a:ext cx="5420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Інклюзивне навчання</a:t>
            </a:r>
          </a:p>
        </p:txBody>
      </p:sp>
      <p:sp>
        <p:nvSpPr>
          <p:cNvPr id="9" name="Місце для вмісту 1"/>
          <p:cNvSpPr>
            <a:spLocks noGrp="1"/>
          </p:cNvSpPr>
          <p:nvPr>
            <p:ph idx="1"/>
          </p:nvPr>
        </p:nvSpPr>
        <p:spPr>
          <a:xfrm>
            <a:off x="584882" y="4426839"/>
            <a:ext cx="5645294" cy="2296803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1800" dirty="0">
                <a:solidFill>
                  <a:srgbClr val="002060"/>
                </a:solidFill>
                <a:cs typeface="Arial" panose="020B0604020202020204" pitchFamily="34" charset="0"/>
              </a:rPr>
              <a:t>Практичні навчання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1800" dirty="0">
                <a:solidFill>
                  <a:srgbClr val="002060"/>
                </a:solidFill>
                <a:cs typeface="Arial" panose="020B0604020202020204" pitchFamily="34" charset="0"/>
              </a:rPr>
              <a:t>Семінари-тренінги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1800" dirty="0">
                <a:solidFill>
                  <a:srgbClr val="002060"/>
                </a:solidFill>
                <a:cs typeface="Arial" panose="020B0604020202020204" pitchFamily="34" charset="0"/>
              </a:rPr>
              <a:t>Творчі коворкінги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1800" dirty="0">
                <a:solidFill>
                  <a:srgbClr val="002060"/>
                </a:solidFill>
                <a:cs typeface="Arial" panose="020B0604020202020204" pitchFamily="34" charset="0"/>
              </a:rPr>
              <a:t>Тиждень толерантності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1800" dirty="0">
                <a:solidFill>
                  <a:srgbClr val="002060"/>
                </a:solidFill>
                <a:cs typeface="Arial" panose="020B0604020202020204" pitchFamily="34" charset="0"/>
              </a:rPr>
              <a:t>Консультації індивідуальні та групові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1800" dirty="0">
                <a:solidFill>
                  <a:srgbClr val="002060"/>
                </a:solidFill>
                <a:cs typeface="Arial" panose="020B0604020202020204" pitchFamily="34" charset="0"/>
              </a:rPr>
              <a:t>Зустріч педагогічних працівників інклюзивних класів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1800" dirty="0">
                <a:solidFill>
                  <a:srgbClr val="002060"/>
                </a:solidFill>
                <a:cs typeface="Arial" panose="020B0604020202020204" pitchFamily="34" charset="0"/>
              </a:rPr>
              <a:t>Батьківський клуб  «З відкритим серцем» 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A1F18ED6-9B23-4155-B2B7-64169AAEFE8E}"/>
              </a:ext>
            </a:extLst>
          </p:cNvPr>
          <p:cNvGrpSpPr/>
          <p:nvPr/>
        </p:nvGrpSpPr>
        <p:grpSpPr>
          <a:xfrm>
            <a:off x="8692914" y="2096969"/>
            <a:ext cx="1800000" cy="1800000"/>
            <a:chOff x="7659982" y="1350721"/>
            <a:chExt cx="936625" cy="936625"/>
          </a:xfrm>
        </p:grpSpPr>
        <p:sp>
          <p:nvSpPr>
            <p:cNvPr id="11" name="Овал 10" descr="Ð¡Ð²ÑÑÐ»Ð¸Ð½Ð° Ð²ÑÐ´ Ð£Ð¿ÑÐ°Ð²Ð»ÑÐ½Ð½Ñ Ð¾ÑÐ²ÑÑÐ¸ ÐÐÐ ÐÑÐ²ÑÐ²ÑÑÐºÐ¾Ñ Ð¼ÑÑÑÐºÐ¾Ñ ÑÐ°Ð´Ð¸."/>
            <p:cNvSpPr/>
            <p:nvPr/>
          </p:nvSpPr>
          <p:spPr>
            <a:xfrm>
              <a:off x="7659982" y="1350721"/>
              <a:ext cx="936625" cy="936625"/>
            </a:xfrm>
            <a:prstGeom prst="ellipse">
              <a:avLst/>
            </a:prstGeom>
            <a:blipFill>
              <a:blip r:embed="rId3"/>
              <a:srcRect/>
              <a:stretch>
                <a:fillRect l="-29000" r="-2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ілінія: фігура 12">
              <a:extLst>
                <a:ext uri="{FF2B5EF4-FFF2-40B4-BE49-F238E27FC236}">
                  <a16:creationId xmlns:a16="http://schemas.microsoft.com/office/drawing/2014/main" id="{038DA780-E412-4C4B-B14A-C9D2387E9ADB}"/>
                </a:ext>
              </a:extLst>
            </p:cNvPr>
            <p:cNvSpPr/>
            <p:nvPr/>
          </p:nvSpPr>
          <p:spPr>
            <a:xfrm>
              <a:off x="7828574" y="1848069"/>
              <a:ext cx="599440" cy="309086"/>
            </a:xfrm>
            <a:custGeom>
              <a:avLst/>
              <a:gdLst>
                <a:gd name="connsiteX0" fmla="*/ 0 w 599440"/>
                <a:gd name="connsiteY0" fmla="*/ 0 h 309086"/>
                <a:gd name="connsiteX1" fmla="*/ 599440 w 599440"/>
                <a:gd name="connsiteY1" fmla="*/ 0 h 309086"/>
                <a:gd name="connsiteX2" fmla="*/ 599440 w 599440"/>
                <a:gd name="connsiteY2" fmla="*/ 309086 h 309086"/>
                <a:gd name="connsiteX3" fmla="*/ 0 w 599440"/>
                <a:gd name="connsiteY3" fmla="*/ 309086 h 309086"/>
                <a:gd name="connsiteX4" fmla="*/ 0 w 599440"/>
                <a:gd name="connsiteY4" fmla="*/ 0 h 30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440" h="309086">
                  <a:moveTo>
                    <a:pt x="0" y="0"/>
                  </a:moveTo>
                  <a:lnTo>
                    <a:pt x="599440" y="0"/>
                  </a:lnTo>
                  <a:lnTo>
                    <a:pt x="599440" y="309086"/>
                  </a:lnTo>
                  <a:lnTo>
                    <a:pt x="0" y="30908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1700" kern="1200"/>
            </a:p>
          </p:txBody>
        </p: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81C5B3BC-2373-4D7B-8AA0-BBB6606482EF}"/>
              </a:ext>
            </a:extLst>
          </p:cNvPr>
          <p:cNvGrpSpPr/>
          <p:nvPr/>
        </p:nvGrpSpPr>
        <p:grpSpPr>
          <a:xfrm>
            <a:off x="10278097" y="3692079"/>
            <a:ext cx="1800000" cy="1800000"/>
            <a:chOff x="10198476" y="3200556"/>
            <a:chExt cx="983456" cy="983456"/>
          </a:xfrm>
        </p:grpSpPr>
        <p:sp>
          <p:nvSpPr>
            <p:cNvPr id="16" name="Овал 15" descr="Ð¡Ð²ÑÑÐ»Ð¸Ð½Ð° Ð²ÑÐ´ Ð£Ð¿ÑÐ°Ð²Ð»ÑÐ½Ð½Ñ Ð¾ÑÐ²ÑÑÐ¸ ÐÐÐ ÐÑÐ²ÑÐ²ÑÑÐºÐ¾Ñ Ð¼ÑÑÑÐºÐ¾Ñ ÑÐ°Ð´Ð¸."/>
            <p:cNvSpPr/>
            <p:nvPr/>
          </p:nvSpPr>
          <p:spPr>
            <a:xfrm>
              <a:off x="10198476" y="3200556"/>
              <a:ext cx="983456" cy="983456"/>
            </a:xfrm>
            <a:prstGeom prst="ellipse">
              <a:avLst/>
            </a:prstGeom>
            <a:blipFill>
              <a:blip r:embed="rId4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ілінія: фігура 20">
              <a:extLst>
                <a:ext uri="{FF2B5EF4-FFF2-40B4-BE49-F238E27FC236}">
                  <a16:creationId xmlns:a16="http://schemas.microsoft.com/office/drawing/2014/main" id="{2058ABAD-BE32-4C1D-9AAC-3D8636842D51}"/>
                </a:ext>
              </a:extLst>
            </p:cNvPr>
            <p:cNvSpPr/>
            <p:nvPr/>
          </p:nvSpPr>
          <p:spPr>
            <a:xfrm>
              <a:off x="10375498" y="3722771"/>
              <a:ext cx="629412" cy="324540"/>
            </a:xfrm>
            <a:custGeom>
              <a:avLst/>
              <a:gdLst>
                <a:gd name="connsiteX0" fmla="*/ 0 w 629412"/>
                <a:gd name="connsiteY0" fmla="*/ 0 h 324540"/>
                <a:gd name="connsiteX1" fmla="*/ 629412 w 629412"/>
                <a:gd name="connsiteY1" fmla="*/ 0 h 324540"/>
                <a:gd name="connsiteX2" fmla="*/ 629412 w 629412"/>
                <a:gd name="connsiteY2" fmla="*/ 324540 h 324540"/>
                <a:gd name="connsiteX3" fmla="*/ 0 w 629412"/>
                <a:gd name="connsiteY3" fmla="*/ 324540 h 324540"/>
                <a:gd name="connsiteX4" fmla="*/ 0 w 629412"/>
                <a:gd name="connsiteY4" fmla="*/ 0 h 32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412" h="324540">
                  <a:moveTo>
                    <a:pt x="0" y="0"/>
                  </a:moveTo>
                  <a:lnTo>
                    <a:pt x="629412" y="0"/>
                  </a:lnTo>
                  <a:lnTo>
                    <a:pt x="629412" y="324540"/>
                  </a:lnTo>
                  <a:lnTo>
                    <a:pt x="0" y="3245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1700" kern="1200"/>
            </a:p>
          </p:txBody>
        </p:sp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23C6FAF0-2E2C-417D-8C0C-A77249DB0E47}"/>
              </a:ext>
            </a:extLst>
          </p:cNvPr>
          <p:cNvGrpSpPr/>
          <p:nvPr/>
        </p:nvGrpSpPr>
        <p:grpSpPr>
          <a:xfrm>
            <a:off x="10189900" y="453943"/>
            <a:ext cx="1800000" cy="1800000"/>
            <a:chOff x="8692357" y="2992437"/>
            <a:chExt cx="1001712" cy="1001712"/>
          </a:xfrm>
        </p:grpSpPr>
        <p:sp>
          <p:nvSpPr>
            <p:cNvPr id="4" name="Овал 3" descr="Ð¡Ð²ÑÑÐ»Ð¸Ð½Ð° Ð²ÑÐ´ Ð£Ð¿ÑÐ°Ð²Ð»ÑÐ½Ð½Ñ Ð¾ÑÐ²ÑÑÐ¸ ÐÐÐ ÐÑÐ²ÑÐ²ÑÑÐºÐ¾Ñ Ð¼ÑÑÑÐºÐ¾Ñ ÑÐ°Ð´Ð¸."/>
            <p:cNvSpPr/>
            <p:nvPr/>
          </p:nvSpPr>
          <p:spPr>
            <a:xfrm>
              <a:off x="8692357" y="2992437"/>
              <a:ext cx="1001712" cy="1001712"/>
            </a:xfrm>
            <a:prstGeom prst="ellipse">
              <a:avLst/>
            </a:prstGeom>
            <a:blipFill>
              <a:blip r:embed="rId5"/>
              <a:srcRect/>
              <a:stretch>
                <a:fillRect l="-33000" r="-33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Полілінія: фігура 4">
              <a:extLst>
                <a:ext uri="{FF2B5EF4-FFF2-40B4-BE49-F238E27FC236}">
                  <a16:creationId xmlns:a16="http://schemas.microsoft.com/office/drawing/2014/main" id="{1752206C-9D1C-462E-A62F-5CA59F1727D9}"/>
                </a:ext>
              </a:extLst>
            </p:cNvPr>
            <p:cNvSpPr/>
            <p:nvPr/>
          </p:nvSpPr>
          <p:spPr>
            <a:xfrm>
              <a:off x="8872665" y="3524347"/>
              <a:ext cx="641096" cy="330565"/>
            </a:xfrm>
            <a:custGeom>
              <a:avLst/>
              <a:gdLst>
                <a:gd name="connsiteX0" fmla="*/ 0 w 641096"/>
                <a:gd name="connsiteY0" fmla="*/ 0 h 330565"/>
                <a:gd name="connsiteX1" fmla="*/ 641096 w 641096"/>
                <a:gd name="connsiteY1" fmla="*/ 0 h 330565"/>
                <a:gd name="connsiteX2" fmla="*/ 641096 w 641096"/>
                <a:gd name="connsiteY2" fmla="*/ 330565 h 330565"/>
                <a:gd name="connsiteX3" fmla="*/ 0 w 641096"/>
                <a:gd name="connsiteY3" fmla="*/ 330565 h 330565"/>
                <a:gd name="connsiteX4" fmla="*/ 0 w 641096"/>
                <a:gd name="connsiteY4" fmla="*/ 0 h 33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096" h="330565">
                  <a:moveTo>
                    <a:pt x="0" y="0"/>
                  </a:moveTo>
                  <a:lnTo>
                    <a:pt x="641096" y="0"/>
                  </a:lnTo>
                  <a:lnTo>
                    <a:pt x="641096" y="330565"/>
                  </a:lnTo>
                  <a:lnTo>
                    <a:pt x="0" y="33056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1800" kern="1200"/>
            </a:p>
          </p:txBody>
        </p:sp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270A0085-3DEB-418D-9B28-F55D679149D6}"/>
              </a:ext>
            </a:extLst>
          </p:cNvPr>
          <p:cNvGrpSpPr/>
          <p:nvPr/>
        </p:nvGrpSpPr>
        <p:grpSpPr>
          <a:xfrm>
            <a:off x="8368913" y="4420990"/>
            <a:ext cx="1800000" cy="1800000"/>
            <a:chOff x="7622681" y="4673224"/>
            <a:chExt cx="936625" cy="936625"/>
          </a:xfrm>
        </p:grpSpPr>
        <p:sp>
          <p:nvSpPr>
            <p:cNvPr id="24" name="Овал 23" descr="Ð¡Ð²ÑÑÐ»Ð¸Ð½Ð° Ð²ÑÐ´ ÐÐ¾Ð»Ð¾Ð´Ð¸Ð¼Ð¸ÑÐ¸ ÐÐ°Ð·Ð°Ñ."/>
            <p:cNvSpPr/>
            <p:nvPr/>
          </p:nvSpPr>
          <p:spPr>
            <a:xfrm>
              <a:off x="7622681" y="4673224"/>
              <a:ext cx="936625" cy="936625"/>
            </a:xfrm>
            <a:prstGeom prst="ellipse">
              <a:avLst/>
            </a:prstGeom>
            <a:blipFill>
              <a:blip r:embed="rId6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олілінія: фігура 24">
              <a:extLst>
                <a:ext uri="{FF2B5EF4-FFF2-40B4-BE49-F238E27FC236}">
                  <a16:creationId xmlns:a16="http://schemas.microsoft.com/office/drawing/2014/main" id="{72E9FD4C-F90E-4D9E-A7E6-83893F6DCCC4}"/>
                </a:ext>
              </a:extLst>
            </p:cNvPr>
            <p:cNvSpPr/>
            <p:nvPr/>
          </p:nvSpPr>
          <p:spPr>
            <a:xfrm>
              <a:off x="7791273" y="5170571"/>
              <a:ext cx="599440" cy="309086"/>
            </a:xfrm>
            <a:custGeom>
              <a:avLst/>
              <a:gdLst>
                <a:gd name="connsiteX0" fmla="*/ 0 w 599440"/>
                <a:gd name="connsiteY0" fmla="*/ 0 h 309086"/>
                <a:gd name="connsiteX1" fmla="*/ 599440 w 599440"/>
                <a:gd name="connsiteY1" fmla="*/ 0 h 309086"/>
                <a:gd name="connsiteX2" fmla="*/ 599440 w 599440"/>
                <a:gd name="connsiteY2" fmla="*/ 309086 h 309086"/>
                <a:gd name="connsiteX3" fmla="*/ 0 w 599440"/>
                <a:gd name="connsiteY3" fmla="*/ 309086 h 309086"/>
                <a:gd name="connsiteX4" fmla="*/ 0 w 599440"/>
                <a:gd name="connsiteY4" fmla="*/ 0 h 30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440" h="309086">
                  <a:moveTo>
                    <a:pt x="0" y="0"/>
                  </a:moveTo>
                  <a:lnTo>
                    <a:pt x="599440" y="0"/>
                  </a:lnTo>
                  <a:lnTo>
                    <a:pt x="599440" y="309086"/>
                  </a:lnTo>
                  <a:lnTo>
                    <a:pt x="0" y="30908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1700" kern="1200"/>
            </a:p>
          </p:txBody>
        </p:sp>
      </p:grpSp>
      <p:sp>
        <p:nvSpPr>
          <p:cNvPr id="18" name="Прямокутник 17"/>
          <p:cNvSpPr/>
          <p:nvPr/>
        </p:nvSpPr>
        <p:spPr>
          <a:xfrm>
            <a:off x="547655" y="626867"/>
            <a:ext cx="2329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Проведено заходи</a:t>
            </a: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7586A878-2BD8-4FAF-A098-2338D5FDFA0C}"/>
              </a:ext>
            </a:extLst>
          </p:cNvPr>
          <p:cNvGrpSpPr/>
          <p:nvPr/>
        </p:nvGrpSpPr>
        <p:grpSpPr>
          <a:xfrm>
            <a:off x="6674759" y="3161241"/>
            <a:ext cx="1800000" cy="1800000"/>
            <a:chOff x="5529262" y="2933700"/>
            <a:chExt cx="1196975" cy="1196975"/>
          </a:xfrm>
        </p:grpSpPr>
        <p:sp>
          <p:nvSpPr>
            <p:cNvPr id="19" name="Овал 18" descr="Ð¡Ð²ÑÑÐ»Ð¸Ð½Ð° Ð²ÑÐ´ ÐÐºÑÐ°Ð½Ð¸ Ð¡Ð°Ñ.">
              <a:extLst>
                <a:ext uri="{FF2B5EF4-FFF2-40B4-BE49-F238E27FC236}">
                  <a16:creationId xmlns:a16="http://schemas.microsoft.com/office/drawing/2014/main" id="{57AA277F-7434-41ED-BCFD-8D7763DE95C7}"/>
                </a:ext>
              </a:extLst>
            </p:cNvPr>
            <p:cNvSpPr/>
            <p:nvPr/>
          </p:nvSpPr>
          <p:spPr>
            <a:xfrm>
              <a:off x="5529262" y="2933700"/>
              <a:ext cx="1196975" cy="1196975"/>
            </a:xfrm>
            <a:prstGeom prst="ellipse">
              <a:avLst/>
            </a:prstGeom>
            <a:blipFill>
              <a:blip r:embed="rId7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ілінія: фігура 19">
              <a:extLst>
                <a:ext uri="{FF2B5EF4-FFF2-40B4-BE49-F238E27FC236}">
                  <a16:creationId xmlns:a16="http://schemas.microsoft.com/office/drawing/2014/main" id="{820FCCD6-99D5-4BA6-B55B-E8BA0DB1DB39}"/>
                </a:ext>
              </a:extLst>
            </p:cNvPr>
            <p:cNvSpPr/>
            <p:nvPr/>
          </p:nvSpPr>
          <p:spPr>
            <a:xfrm>
              <a:off x="5744718" y="3569294"/>
              <a:ext cx="766064" cy="395001"/>
            </a:xfrm>
            <a:custGeom>
              <a:avLst/>
              <a:gdLst>
                <a:gd name="connsiteX0" fmla="*/ 0 w 766064"/>
                <a:gd name="connsiteY0" fmla="*/ 0 h 395001"/>
                <a:gd name="connsiteX1" fmla="*/ 766064 w 766064"/>
                <a:gd name="connsiteY1" fmla="*/ 0 h 395001"/>
                <a:gd name="connsiteX2" fmla="*/ 766064 w 766064"/>
                <a:gd name="connsiteY2" fmla="*/ 395001 h 395001"/>
                <a:gd name="connsiteX3" fmla="*/ 0 w 766064"/>
                <a:gd name="connsiteY3" fmla="*/ 395001 h 395001"/>
                <a:gd name="connsiteX4" fmla="*/ 0 w 766064"/>
                <a:gd name="connsiteY4" fmla="*/ 0 h 39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064" h="395001">
                  <a:moveTo>
                    <a:pt x="0" y="0"/>
                  </a:moveTo>
                  <a:lnTo>
                    <a:pt x="766064" y="0"/>
                  </a:lnTo>
                  <a:lnTo>
                    <a:pt x="766064" y="395001"/>
                  </a:lnTo>
                  <a:lnTo>
                    <a:pt x="0" y="39500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2100" kern="1200"/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694FF2E8-6103-40B1-ADA7-5989B942C45D}"/>
              </a:ext>
            </a:extLst>
          </p:cNvPr>
          <p:cNvGrpSpPr/>
          <p:nvPr/>
        </p:nvGrpSpPr>
        <p:grpSpPr>
          <a:xfrm>
            <a:off x="6941396" y="907186"/>
            <a:ext cx="1800000" cy="1800000"/>
            <a:chOff x="5664994" y="1095375"/>
            <a:chExt cx="1011237" cy="1011237"/>
          </a:xfrm>
        </p:grpSpPr>
        <p:sp>
          <p:nvSpPr>
            <p:cNvPr id="28" name="Овал 27" descr="/Files/images/2017-2018/n/nk/28828103_565221877172895_925697212189575832_o.jpg">
              <a:extLst>
                <a:ext uri="{FF2B5EF4-FFF2-40B4-BE49-F238E27FC236}">
                  <a16:creationId xmlns:a16="http://schemas.microsoft.com/office/drawing/2014/main" id="{DC43AE55-E9BC-4A39-9FD1-51EC211C6F4A}"/>
                </a:ext>
              </a:extLst>
            </p:cNvPr>
            <p:cNvSpPr/>
            <p:nvPr/>
          </p:nvSpPr>
          <p:spPr>
            <a:xfrm>
              <a:off x="5664994" y="1095375"/>
              <a:ext cx="1011237" cy="1011237"/>
            </a:xfrm>
            <a:prstGeom prst="ellipse">
              <a:avLst/>
            </a:prstGeom>
            <a:blipFill>
              <a:blip r:embed="rId8"/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олілінія: фігура 28">
              <a:extLst>
                <a:ext uri="{FF2B5EF4-FFF2-40B4-BE49-F238E27FC236}">
                  <a16:creationId xmlns:a16="http://schemas.microsoft.com/office/drawing/2014/main" id="{CA4C2D41-0772-4C50-890A-E8889B5CA820}"/>
                </a:ext>
              </a:extLst>
            </p:cNvPr>
            <p:cNvSpPr/>
            <p:nvPr/>
          </p:nvSpPr>
          <p:spPr>
            <a:xfrm>
              <a:off x="5847017" y="1632342"/>
              <a:ext cx="647192" cy="333708"/>
            </a:xfrm>
            <a:custGeom>
              <a:avLst/>
              <a:gdLst>
                <a:gd name="connsiteX0" fmla="*/ 0 w 647192"/>
                <a:gd name="connsiteY0" fmla="*/ 0 h 333708"/>
                <a:gd name="connsiteX1" fmla="*/ 647192 w 647192"/>
                <a:gd name="connsiteY1" fmla="*/ 0 h 333708"/>
                <a:gd name="connsiteX2" fmla="*/ 647192 w 647192"/>
                <a:gd name="connsiteY2" fmla="*/ 333708 h 333708"/>
                <a:gd name="connsiteX3" fmla="*/ 0 w 647192"/>
                <a:gd name="connsiteY3" fmla="*/ 333708 h 333708"/>
                <a:gd name="connsiteX4" fmla="*/ 0 w 647192"/>
                <a:gd name="connsiteY4" fmla="*/ 0 h 3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192" h="333708">
                  <a:moveTo>
                    <a:pt x="0" y="0"/>
                  </a:moveTo>
                  <a:lnTo>
                    <a:pt x="647192" y="0"/>
                  </a:lnTo>
                  <a:lnTo>
                    <a:pt x="647192" y="333708"/>
                  </a:lnTo>
                  <a:lnTo>
                    <a:pt x="0" y="33370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18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3484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C8F6220-657D-41D1-AE55-EF67AC8E1E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81490" cy="6861670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9244FF18-6357-4FB8-A62E-70E6E76EF51D}"/>
              </a:ext>
            </a:extLst>
          </p:cNvPr>
          <p:cNvSpPr/>
          <p:nvPr/>
        </p:nvSpPr>
        <p:spPr>
          <a:xfrm>
            <a:off x="818643" y="1064099"/>
            <a:ext cx="2430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Friendly school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10229DD1-CBE7-4719-B68D-84A917F1551E}"/>
              </a:ext>
            </a:extLst>
          </p:cNvPr>
          <p:cNvSpPr/>
          <p:nvPr/>
        </p:nvSpPr>
        <p:spPr>
          <a:xfrm>
            <a:off x="747622" y="4171658"/>
            <a:ext cx="6995988" cy="198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dirty="0">
                <a:solidFill>
                  <a:srgbClr val="002060"/>
                </a:solidFill>
                <a:cs typeface="Arial" panose="020B0604020202020204" pitchFamily="34" charset="0"/>
              </a:rPr>
              <a:t>Переможці 20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20</a:t>
            </a:r>
            <a:r>
              <a:rPr lang="uk-UA" sz="2400" b="1" dirty="0">
                <a:solidFill>
                  <a:srgbClr val="002060"/>
                </a:solidFill>
                <a:cs typeface="Arial" panose="020B0604020202020204" pitchFamily="34" charset="0"/>
              </a:rPr>
              <a:t> року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uk-UA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 СЗШ №82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«Шкільна </a:t>
            </a:r>
            <a:r>
              <a:rPr lang="uk-UA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медіатека</a:t>
            </a: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»</a:t>
            </a: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cs typeface="Arial" panose="020B0604020202020204" pitchFamily="34" charset="0"/>
              </a:rPr>
              <a:t>Ліцей</a:t>
            </a: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 № 52 </a:t>
            </a:r>
            <a:r>
              <a:rPr lang="ru-RU" sz="2000" dirty="0" err="1">
                <a:solidFill>
                  <a:srgbClr val="002060"/>
                </a:solidFill>
                <a:cs typeface="Arial" panose="020B0604020202020204" pitchFamily="34" charset="0"/>
              </a:rPr>
              <a:t>ім</a:t>
            </a: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. М. </a:t>
            </a:r>
            <a:r>
              <a:rPr lang="ru-RU" sz="2000" dirty="0" err="1">
                <a:solidFill>
                  <a:srgbClr val="002060"/>
                </a:solidFill>
                <a:cs typeface="Arial" panose="020B0604020202020204" pitchFamily="34" charset="0"/>
              </a:rPr>
              <a:t>Лобачевського</a:t>
            </a: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 ЛМР </a:t>
            </a: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«52Медіа</a:t>
            </a:r>
            <a:r>
              <a:rPr 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Space</a:t>
            </a: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»</a:t>
            </a: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 Ліцей №70 ЛМР </a:t>
            </a: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«Хімічна лабораторія «Цікава хімія»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3C6D449-64D4-4212-B286-F3CB5E380B6F}"/>
              </a:ext>
            </a:extLst>
          </p:cNvPr>
          <p:cNvSpPr/>
          <p:nvPr/>
        </p:nvSpPr>
        <p:spPr>
          <a:xfrm>
            <a:off x="2332322" y="147819"/>
            <a:ext cx="8343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cs typeface="Arial" panose="020B0604020202020204" pitchFamily="34" charset="0"/>
              </a:rPr>
              <a:t>Фінансова підтримка громадських ініціатив</a:t>
            </a:r>
            <a:r>
              <a:rPr lang="ru-RU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uk-UA" sz="3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81B2DF4-2F55-407F-90BA-8DDDEAA89E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3" y="4911468"/>
            <a:ext cx="200729" cy="252000"/>
          </a:xfrm>
          <a:prstGeom prst="rect">
            <a:avLst/>
          </a:prstGeom>
        </p:spPr>
      </p:pic>
      <p:sp>
        <p:nvSpPr>
          <p:cNvPr id="31" name="Шестикутник 30">
            <a:extLst>
              <a:ext uri="{FF2B5EF4-FFF2-40B4-BE49-F238E27FC236}">
                <a16:creationId xmlns:a16="http://schemas.microsoft.com/office/drawing/2014/main" id="{4D91F23F-BA18-4585-82A4-253606744451}"/>
              </a:ext>
            </a:extLst>
          </p:cNvPr>
          <p:cNvSpPr/>
          <p:nvPr/>
        </p:nvSpPr>
        <p:spPr>
          <a:xfrm>
            <a:off x="10023671" y="3700298"/>
            <a:ext cx="2052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13ACE34-7B9A-422B-8B73-C490EAEB5E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" y="5828498"/>
            <a:ext cx="200729" cy="252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8E2EE25-5D70-4236-8154-98C5C5E61D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2" y="5432983"/>
            <a:ext cx="200729" cy="25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0C5F6E-C2AB-479C-A876-9AA37DC44DE7}"/>
              </a:ext>
            </a:extLst>
          </p:cNvPr>
          <p:cNvSpPr txBox="1"/>
          <p:nvPr/>
        </p:nvSpPr>
        <p:spPr>
          <a:xfrm>
            <a:off x="747622" y="1587319"/>
            <a:ext cx="6151109" cy="244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dirty="0">
                <a:solidFill>
                  <a:srgbClr val="002060"/>
                </a:solidFill>
              </a:rPr>
              <a:t>Проекти, </a:t>
            </a:r>
            <a:r>
              <a:rPr lang="uk-UA" sz="2400" b="1" dirty="0" err="1">
                <a:solidFill>
                  <a:srgbClr val="002060"/>
                </a:solidFill>
              </a:rPr>
              <a:t>зреалізовані</a:t>
            </a:r>
            <a:r>
              <a:rPr lang="uk-UA" sz="2400" b="1" dirty="0">
                <a:solidFill>
                  <a:srgbClr val="002060"/>
                </a:solidFill>
              </a:rPr>
              <a:t> у 2020 році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СЗШ №84 </a:t>
            </a:r>
            <a:r>
              <a:rPr lang="uk-UA" sz="2000" b="1" dirty="0">
                <a:solidFill>
                  <a:srgbClr val="002060"/>
                </a:solidFill>
              </a:rPr>
              <a:t>«Еко-клас не лише </a:t>
            </a:r>
            <a:r>
              <a:rPr lang="uk-UA" sz="2000" b="1" dirty="0" err="1">
                <a:solidFill>
                  <a:srgbClr val="002060"/>
                </a:solidFill>
              </a:rPr>
              <a:t>модно</a:t>
            </a:r>
            <a:r>
              <a:rPr lang="uk-UA" sz="2000" b="1" dirty="0">
                <a:solidFill>
                  <a:srgbClr val="002060"/>
                </a:solidFill>
              </a:rPr>
              <a:t>, але й </a:t>
            </a:r>
            <a:r>
              <a:rPr lang="uk-UA" sz="2000" b="1" dirty="0" err="1">
                <a:solidFill>
                  <a:srgbClr val="002060"/>
                </a:solidFill>
              </a:rPr>
              <a:t>життєво</a:t>
            </a:r>
            <a:r>
              <a:rPr lang="uk-UA" sz="2000" b="1" dirty="0">
                <a:solidFill>
                  <a:srgbClr val="002060"/>
                </a:solidFill>
              </a:rPr>
              <a:t> необхідно»</a:t>
            </a:r>
            <a:endParaRPr lang="uk-UA" sz="105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ЛМВ ім. В. Стуса </a:t>
            </a:r>
            <a:r>
              <a:rPr lang="uk-UA" sz="2000" b="1" dirty="0">
                <a:solidFill>
                  <a:srgbClr val="002060"/>
                </a:solidFill>
              </a:rPr>
              <a:t>«</a:t>
            </a:r>
            <a:r>
              <a:rPr 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Friendly school</a:t>
            </a: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»</a:t>
            </a:r>
            <a:endParaRPr lang="uk-UA" sz="105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СЗШ №96 </a:t>
            </a: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«</a:t>
            </a:r>
            <a:r>
              <a:rPr lang="uk-UA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Лаунж</a:t>
            </a: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-зона «Комфортні перерви»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C87D38-E247-4564-ABF8-9656A502AC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9" y="3252865"/>
            <a:ext cx="200729" cy="252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A722679-8534-460D-BC17-BD44D6EEC2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9" y="2314354"/>
            <a:ext cx="200729" cy="252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5825A1-01FA-42A5-92B8-A2E2D09128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0" y="3700298"/>
            <a:ext cx="200729" cy="252000"/>
          </a:xfrm>
          <a:prstGeom prst="rect">
            <a:avLst/>
          </a:prstGeom>
        </p:spPr>
      </p:pic>
      <p:cxnSp>
        <p:nvCxnSpPr>
          <p:cNvPr id="4" name="Пряма сполучна лінія 3">
            <a:extLst>
              <a:ext uri="{FF2B5EF4-FFF2-40B4-BE49-F238E27FC236}">
                <a16:creationId xmlns:a16="http://schemas.microsoft.com/office/drawing/2014/main" id="{59B3963F-2F0D-44E0-B131-3CAD9551EB28}"/>
              </a:ext>
            </a:extLst>
          </p:cNvPr>
          <p:cNvCxnSpPr/>
          <p:nvPr/>
        </p:nvCxnSpPr>
        <p:spPr>
          <a:xfrm>
            <a:off x="818643" y="4171658"/>
            <a:ext cx="592999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Шестикутник 17">
            <a:extLst>
              <a:ext uri="{FF2B5EF4-FFF2-40B4-BE49-F238E27FC236}">
                <a16:creationId xmlns:a16="http://schemas.microsoft.com/office/drawing/2014/main" id="{D3401BBD-9C1A-4BA6-A20C-AA30DE2BD87D}"/>
              </a:ext>
            </a:extLst>
          </p:cNvPr>
          <p:cNvSpPr/>
          <p:nvPr/>
        </p:nvSpPr>
        <p:spPr>
          <a:xfrm>
            <a:off x="9854995" y="1252787"/>
            <a:ext cx="2052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Шестикутник 11">
            <a:extLst>
              <a:ext uri="{FF2B5EF4-FFF2-40B4-BE49-F238E27FC236}">
                <a16:creationId xmlns:a16="http://schemas.microsoft.com/office/drawing/2014/main" id="{85B80D60-4E2D-4694-8957-4032A507B28D}"/>
              </a:ext>
            </a:extLst>
          </p:cNvPr>
          <p:cNvSpPr/>
          <p:nvPr/>
        </p:nvSpPr>
        <p:spPr>
          <a:xfrm>
            <a:off x="7279504" y="766353"/>
            <a:ext cx="2052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t="-27000" b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Шестикутник 25">
            <a:extLst>
              <a:ext uri="{FF2B5EF4-FFF2-40B4-BE49-F238E27FC236}">
                <a16:creationId xmlns:a16="http://schemas.microsoft.com/office/drawing/2014/main" id="{86DC441F-D83E-4950-9F30-A3409468D6E2}"/>
              </a:ext>
            </a:extLst>
          </p:cNvPr>
          <p:cNvSpPr/>
          <p:nvPr/>
        </p:nvSpPr>
        <p:spPr>
          <a:xfrm>
            <a:off x="7971671" y="2668959"/>
            <a:ext cx="2052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t="-27000" b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Шестикутник 34">
            <a:extLst>
              <a:ext uri="{FF2B5EF4-FFF2-40B4-BE49-F238E27FC236}">
                <a16:creationId xmlns:a16="http://schemas.microsoft.com/office/drawing/2014/main" id="{FA53F3D0-2E9B-4387-8A71-464A3B544CC5}"/>
              </a:ext>
            </a:extLst>
          </p:cNvPr>
          <p:cNvSpPr/>
          <p:nvPr/>
        </p:nvSpPr>
        <p:spPr>
          <a:xfrm>
            <a:off x="7279504" y="4548993"/>
            <a:ext cx="2052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rcRect/>
            <a:stretch>
              <a:fillRect l="-36000" r="-36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6044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BB6D16-5510-4892-8EA6-62E9BE4F62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E437BAB-4335-4DBB-9B16-8DB802806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9781822"/>
              </p:ext>
            </p:extLst>
          </p:nvPr>
        </p:nvGraphicFramePr>
        <p:xfrm>
          <a:off x="-519920" y="647450"/>
          <a:ext cx="4028877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8B86E7-FDA2-45D9-B712-1DFAC222FF34}"/>
              </a:ext>
            </a:extLst>
          </p:cNvPr>
          <p:cNvSpPr txBox="1"/>
          <p:nvPr/>
        </p:nvSpPr>
        <p:spPr>
          <a:xfrm>
            <a:off x="3122351" y="72013"/>
            <a:ext cx="602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Заклади дошкільної освіти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00847-2BDF-4111-A9CF-B7B54DA89D70}"/>
              </a:ext>
            </a:extLst>
          </p:cNvPr>
          <p:cNvSpPr txBox="1"/>
          <p:nvPr/>
        </p:nvSpPr>
        <p:spPr>
          <a:xfrm>
            <a:off x="3253169" y="1447191"/>
            <a:ext cx="469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ЗДО – 102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Дошкільні відділення – 9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Групи – 896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Вихованці – 26415</a:t>
            </a:r>
            <a:endParaRPr lang="uk-UA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Діаграма 7">
            <a:extLst>
              <a:ext uri="{FF2B5EF4-FFF2-40B4-BE49-F238E27FC236}">
                <a16:creationId xmlns:a16="http://schemas.microsoft.com/office/drawing/2014/main" id="{176E0651-0AC7-415B-833A-D013BE462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6452640"/>
              </p:ext>
            </p:extLst>
          </p:nvPr>
        </p:nvGraphicFramePr>
        <p:xfrm>
          <a:off x="1818678" y="3756074"/>
          <a:ext cx="4990712" cy="264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Шестикутник 13">
            <a:extLst>
              <a:ext uri="{FF2B5EF4-FFF2-40B4-BE49-F238E27FC236}">
                <a16:creationId xmlns:a16="http://schemas.microsoft.com/office/drawing/2014/main" id="{7FB79EC3-28CE-42BC-8788-365AD8260C06}"/>
              </a:ext>
            </a:extLst>
          </p:cNvPr>
          <p:cNvSpPr/>
          <p:nvPr/>
        </p:nvSpPr>
        <p:spPr>
          <a:xfrm>
            <a:off x="7144725" y="1028910"/>
            <a:ext cx="2376000" cy="216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/>
            <a:srcRect/>
            <a:stretch>
              <a:fillRect l="-8000" r="-8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Шестикутник 20">
            <a:extLst>
              <a:ext uri="{FF2B5EF4-FFF2-40B4-BE49-F238E27FC236}">
                <a16:creationId xmlns:a16="http://schemas.microsoft.com/office/drawing/2014/main" id="{5A185288-3E4B-4113-8B08-0AB524061573}"/>
              </a:ext>
            </a:extLst>
          </p:cNvPr>
          <p:cNvSpPr/>
          <p:nvPr/>
        </p:nvSpPr>
        <p:spPr>
          <a:xfrm>
            <a:off x="9668362" y="2303754"/>
            <a:ext cx="2376000" cy="216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/>
            <a:srcRect/>
            <a:stretch>
              <a:fillRect l="-8000" r="-8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4DAF00D7-3814-4E34-A07D-4A0CE102609F}"/>
              </a:ext>
            </a:extLst>
          </p:cNvPr>
          <p:cNvCxnSpPr>
            <a:cxnSpLocks/>
          </p:cNvCxnSpPr>
          <p:nvPr/>
        </p:nvCxnSpPr>
        <p:spPr>
          <a:xfrm>
            <a:off x="3974659" y="3429000"/>
            <a:ext cx="499071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1" name="Диаграмма 22">
            <a:extLst>
              <a:ext uri="{FF2B5EF4-FFF2-40B4-BE49-F238E27FC236}">
                <a16:creationId xmlns:a16="http://schemas.microsoft.com/office/drawing/2014/main" id="{2EA48824-081E-4D25-9ED1-CBC48DE7D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754794"/>
              </p:ext>
            </p:extLst>
          </p:nvPr>
        </p:nvGraphicFramePr>
        <p:xfrm>
          <a:off x="5761697" y="4121206"/>
          <a:ext cx="5142056" cy="228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526786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C8F6220-657D-41D1-AE55-EF67AC8E1E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3C6D449-64D4-4212-B286-F3CB5E380B6F}"/>
              </a:ext>
            </a:extLst>
          </p:cNvPr>
          <p:cNvSpPr/>
          <p:nvPr/>
        </p:nvSpPr>
        <p:spPr>
          <a:xfrm>
            <a:off x="2198222" y="335913"/>
            <a:ext cx="8343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cs typeface="Arial" panose="020B0604020202020204" pitchFamily="34" charset="0"/>
              </a:rPr>
              <a:t>Фінансова підтримка громадських ініціатив</a:t>
            </a:r>
            <a:r>
              <a:rPr lang="ru-RU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uk-UA" sz="3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F6D4C-E7AB-4271-99EB-56594E476A74}"/>
              </a:ext>
            </a:extLst>
          </p:cNvPr>
          <p:cNvSpPr txBox="1"/>
          <p:nvPr/>
        </p:nvSpPr>
        <p:spPr>
          <a:xfrm>
            <a:off x="1251847" y="1188198"/>
            <a:ext cx="1023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cs typeface="Arial" panose="020B0604020202020204" pitchFamily="34" charset="0"/>
              </a:rPr>
              <a:t>Соціально-культурні </a:t>
            </a:r>
            <a:r>
              <a:rPr lang="uk-UA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проєкти</a:t>
            </a:r>
            <a:r>
              <a:rPr lang="uk-UA" sz="2400" b="1" dirty="0">
                <a:solidFill>
                  <a:srgbClr val="002060"/>
                </a:solidFill>
                <a:cs typeface="Arial" panose="020B0604020202020204" pitchFamily="34" charset="0"/>
              </a:rPr>
              <a:t> «Зробимо Львів кращим»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C571F19C-D02F-4FFD-8DB1-D203931884CE}"/>
              </a:ext>
            </a:extLst>
          </p:cNvPr>
          <p:cNvSpPr/>
          <p:nvPr/>
        </p:nvSpPr>
        <p:spPr>
          <a:xfrm>
            <a:off x="824522" y="1966183"/>
            <a:ext cx="78578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Фінансову підтримку отримали</a:t>
            </a:r>
          </a:p>
          <a:p>
            <a:endParaRPr lang="uk-UA" sz="2000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Літня школа культурного менеджменту «Дім Франка – музей живих ідей»</a:t>
            </a: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 від ГО «Асоціація музеїв Івана Франка»</a:t>
            </a:r>
          </a:p>
          <a:p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Фінансова підтримка – 29 368 грн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32951EF1-ACE7-464E-9004-27066A87F933}"/>
              </a:ext>
            </a:extLst>
          </p:cNvPr>
          <p:cNvSpPr/>
          <p:nvPr/>
        </p:nvSpPr>
        <p:spPr>
          <a:xfrm>
            <a:off x="824522" y="3891362"/>
            <a:ext cx="72719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Попередження вживання наркотиків, алкоголю та тютюну </a:t>
            </a: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серед дітей та молоді від БФ «</a:t>
            </a:r>
            <a:r>
              <a:rPr lang="uk-UA" sz="2000" dirty="0" err="1">
                <a:solidFill>
                  <a:srgbClr val="002060"/>
                </a:solidFill>
                <a:cs typeface="Arial" panose="020B0604020202020204" pitchFamily="34" charset="0"/>
              </a:rPr>
              <a:t>Назарет</a:t>
            </a: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»</a:t>
            </a:r>
          </a:p>
          <a:p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Фінансова підтримка – 56 000 грн</a:t>
            </a: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2F021B20-DC4E-4FC4-94C7-7AE9B55AD36C}"/>
              </a:ext>
            </a:extLst>
          </p:cNvPr>
          <p:cNvSpPr/>
          <p:nvPr/>
        </p:nvSpPr>
        <p:spPr>
          <a:xfrm>
            <a:off x="824522" y="5117305"/>
            <a:ext cx="80765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Безпечний відпочинок на воді </a:t>
            </a: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від ГО «</a:t>
            </a:r>
            <a:r>
              <a:rPr lang="uk-UA" sz="2000" dirty="0" err="1">
                <a:solidFill>
                  <a:srgbClr val="002060"/>
                </a:solidFill>
                <a:cs typeface="Arial" panose="020B0604020202020204" pitchFamily="34" charset="0"/>
              </a:rPr>
              <a:t>Туристсько</a:t>
            </a:r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-спортивний клуб «Манівці»</a:t>
            </a:r>
          </a:p>
          <a:p>
            <a:r>
              <a:rPr lang="uk-UA" sz="2000" dirty="0">
                <a:solidFill>
                  <a:srgbClr val="002060"/>
                </a:solidFill>
                <a:cs typeface="Arial" panose="020B0604020202020204" pitchFamily="34" charset="0"/>
              </a:rPr>
              <a:t>Фінансова підтримка – 30 720 грн</a:t>
            </a:r>
          </a:p>
        </p:txBody>
      </p:sp>
      <p:sp>
        <p:nvSpPr>
          <p:cNvPr id="2063" name="Шестикутник 2062" descr="Немає опису."/>
          <p:cNvSpPr/>
          <p:nvPr/>
        </p:nvSpPr>
        <p:spPr>
          <a:xfrm>
            <a:off x="8633285" y="4024106"/>
            <a:ext cx="2052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57" name="Шестикутник 2056" descr="Немає опису."/>
          <p:cNvSpPr/>
          <p:nvPr/>
        </p:nvSpPr>
        <p:spPr>
          <a:xfrm>
            <a:off x="9806793" y="1846480"/>
            <a:ext cx="20520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C26A458-5D3F-4A71-A689-F721518138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2" y="5261624"/>
            <a:ext cx="200729" cy="252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C4EEA5D-6C25-4AB1-AD7B-929C88D21F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3" y="4013210"/>
            <a:ext cx="200729" cy="2520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FACBC03-153A-433A-96F8-00B29965C8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4" y="2746480"/>
            <a:ext cx="20072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09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AE5BF7-513B-47EB-8204-941C2833E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907475-3364-42EF-86B9-2C61CC0FC2C9}"/>
              </a:ext>
            </a:extLst>
          </p:cNvPr>
          <p:cNvSpPr txBox="1"/>
          <p:nvPr/>
        </p:nvSpPr>
        <p:spPr>
          <a:xfrm>
            <a:off x="2215103" y="197433"/>
            <a:ext cx="433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Фінансування</a:t>
            </a:r>
          </a:p>
        </p:txBody>
      </p: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2551C6BA-D3F7-4353-A1C5-8960E5FE54AB}"/>
              </a:ext>
            </a:extLst>
          </p:cNvPr>
          <p:cNvCxnSpPr>
            <a:cxnSpLocks/>
          </p:cNvCxnSpPr>
          <p:nvPr/>
        </p:nvCxnSpPr>
        <p:spPr>
          <a:xfrm>
            <a:off x="1764092" y="4434297"/>
            <a:ext cx="58156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C9D5723E-A11C-4517-8251-1DF91B4441D0}"/>
              </a:ext>
            </a:extLst>
          </p:cNvPr>
          <p:cNvGrpSpPr/>
          <p:nvPr/>
        </p:nvGrpSpPr>
        <p:grpSpPr>
          <a:xfrm>
            <a:off x="7721567" y="832744"/>
            <a:ext cx="1908000" cy="1908000"/>
            <a:chOff x="3048000" y="380999"/>
            <a:chExt cx="6096000" cy="609600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23533024-0ACC-457C-9670-81F8E0632ED3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олілінія: фігура 21">
              <a:extLst>
                <a:ext uri="{FF2B5EF4-FFF2-40B4-BE49-F238E27FC236}">
                  <a16:creationId xmlns:a16="http://schemas.microsoft.com/office/drawing/2014/main" id="{11F6F33B-0534-4531-8B39-1C41BA449C08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9A49CDF-D033-4E37-A472-1199959FF3CC}"/>
              </a:ext>
            </a:extLst>
          </p:cNvPr>
          <p:cNvGrpSpPr/>
          <p:nvPr/>
        </p:nvGrpSpPr>
        <p:grpSpPr>
          <a:xfrm>
            <a:off x="9878323" y="2234457"/>
            <a:ext cx="1908000" cy="1908000"/>
            <a:chOff x="3048000" y="380999"/>
            <a:chExt cx="6096000" cy="60960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069B76EF-190F-47B2-BD9D-AA30079F7253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Полілінія: фігура 48">
              <a:extLst>
                <a:ext uri="{FF2B5EF4-FFF2-40B4-BE49-F238E27FC236}">
                  <a16:creationId xmlns:a16="http://schemas.microsoft.com/office/drawing/2014/main" id="{AE7F4F1C-A494-48F9-9E1C-32E9353985D3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sp>
        <p:nvSpPr>
          <p:cNvPr id="55" name="Полілінія: фігура 54">
            <a:extLst>
              <a:ext uri="{FF2B5EF4-FFF2-40B4-BE49-F238E27FC236}">
                <a16:creationId xmlns:a16="http://schemas.microsoft.com/office/drawing/2014/main" id="{41D58E14-ED5F-410C-AACE-BF6F41B91B1D}"/>
              </a:ext>
            </a:extLst>
          </p:cNvPr>
          <p:cNvSpPr/>
          <p:nvPr/>
        </p:nvSpPr>
        <p:spPr>
          <a:xfrm>
            <a:off x="3820127" y="4434297"/>
            <a:ext cx="3901440" cy="2011680"/>
          </a:xfrm>
          <a:custGeom>
            <a:avLst/>
            <a:gdLst>
              <a:gd name="connsiteX0" fmla="*/ 0 w 3901440"/>
              <a:gd name="connsiteY0" fmla="*/ 0 h 2011680"/>
              <a:gd name="connsiteX1" fmla="*/ 3901440 w 3901440"/>
              <a:gd name="connsiteY1" fmla="*/ 0 h 2011680"/>
              <a:gd name="connsiteX2" fmla="*/ 3901440 w 3901440"/>
              <a:gd name="connsiteY2" fmla="*/ 2011680 h 2011680"/>
              <a:gd name="connsiteX3" fmla="*/ 0 w 3901440"/>
              <a:gd name="connsiteY3" fmla="*/ 2011680 h 2011680"/>
              <a:gd name="connsiteX4" fmla="*/ 0 w 390144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1440" h="2011680">
                <a:moveTo>
                  <a:pt x="0" y="0"/>
                </a:moveTo>
                <a:lnTo>
                  <a:pt x="3901440" y="0"/>
                </a:lnTo>
                <a:lnTo>
                  <a:pt x="3901440" y="2011680"/>
                </a:lnTo>
                <a:lnTo>
                  <a:pt x="0" y="201168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uk-UA" sz="6500" kern="1200"/>
          </a:p>
        </p:txBody>
      </p:sp>
      <p:graphicFrame>
        <p:nvGraphicFramePr>
          <p:cNvPr id="29" name="Диаграмма 6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>
            <a:graphicFrameLocks/>
          </p:cNvGraphicFramePr>
          <p:nvPr/>
        </p:nvGraphicFramePr>
        <p:xfrm>
          <a:off x="6208533" y="4049119"/>
          <a:ext cx="5005137" cy="2437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996914"/>
              </p:ext>
            </p:extLst>
          </p:nvPr>
        </p:nvGraphicFramePr>
        <p:xfrm>
          <a:off x="682701" y="761446"/>
          <a:ext cx="7287935" cy="379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7925EE87-205D-4223-9146-60B73CA8CC5E}"/>
              </a:ext>
            </a:extLst>
          </p:cNvPr>
          <p:cNvGrpSpPr/>
          <p:nvPr/>
        </p:nvGrpSpPr>
        <p:grpSpPr>
          <a:xfrm>
            <a:off x="1912127" y="4538198"/>
            <a:ext cx="1908000" cy="1908000"/>
            <a:chOff x="3048000" y="380999"/>
            <a:chExt cx="6096000" cy="609600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05B250DF-499E-49D1-840B-9893B9A12825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ілінія: фігура 8">
              <a:extLst>
                <a:ext uri="{FF2B5EF4-FFF2-40B4-BE49-F238E27FC236}">
                  <a16:creationId xmlns:a16="http://schemas.microsoft.com/office/drawing/2014/main" id="{2B0905BD-E3CF-406D-ABB4-4E317A826A81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DDB25744-2091-48EA-96FB-852BFA801F74}"/>
              </a:ext>
            </a:extLst>
          </p:cNvPr>
          <p:cNvGrpSpPr/>
          <p:nvPr/>
        </p:nvGrpSpPr>
        <p:grpSpPr>
          <a:xfrm>
            <a:off x="4300533" y="4555406"/>
            <a:ext cx="1908000" cy="1908000"/>
            <a:chOff x="3048000" y="380999"/>
            <a:chExt cx="6096000" cy="609600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BF8D769-DBF4-4B34-83A4-EF0BE98E5DBC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ілінія: фігура 16">
              <a:extLst>
                <a:ext uri="{FF2B5EF4-FFF2-40B4-BE49-F238E27FC236}">
                  <a16:creationId xmlns:a16="http://schemas.microsoft.com/office/drawing/2014/main" id="{A01D6BC6-2014-4F44-858C-97F0DCC5EAB8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17D658F3-0DE4-499A-AB6E-710AFED9447A}"/>
              </a:ext>
            </a:extLst>
          </p:cNvPr>
          <p:cNvGrpSpPr/>
          <p:nvPr/>
        </p:nvGrpSpPr>
        <p:grpSpPr>
          <a:xfrm>
            <a:off x="9802683" y="82178"/>
            <a:ext cx="1908000" cy="1908000"/>
            <a:chOff x="3048000" y="380999"/>
            <a:chExt cx="6096000" cy="609600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59504F3D-01F8-42DE-8D77-A59465C7E758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олілінія: фігура 31">
              <a:extLst>
                <a:ext uri="{FF2B5EF4-FFF2-40B4-BE49-F238E27FC236}">
                  <a16:creationId xmlns:a16="http://schemas.microsoft.com/office/drawing/2014/main" id="{05172A7E-09D0-4E07-A4AD-5385DA1D98D6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246388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544C90-207F-4D87-B92B-38806F37E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81490" cy="6861670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91BBEABB-5E87-4AED-9442-30611F6D7DEB}"/>
              </a:ext>
            </a:extLst>
          </p:cNvPr>
          <p:cNvSpPr/>
          <p:nvPr/>
        </p:nvSpPr>
        <p:spPr>
          <a:xfrm>
            <a:off x="426951" y="919660"/>
            <a:ext cx="2533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Фінансовий супровід</a:t>
            </a:r>
            <a:endParaRPr lang="uk-UA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0D2B7C3-1230-45C9-9779-B20AF1FD8F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2145959"/>
              </p:ext>
            </p:extLst>
          </p:nvPr>
        </p:nvGraphicFramePr>
        <p:xfrm>
          <a:off x="6096000" y="1304880"/>
          <a:ext cx="5956092" cy="4997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F9AD0BC-2D7B-455C-8AEC-D5CD4941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565" y="-20730"/>
            <a:ext cx="7189700" cy="783183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Бюджет галузі освіта на 2020 рік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2C597FDA-C159-452C-BCA1-C38B440277FD}"/>
              </a:ext>
            </a:extLst>
          </p:cNvPr>
          <p:cNvSpPr/>
          <p:nvPr/>
        </p:nvSpPr>
        <p:spPr>
          <a:xfrm>
            <a:off x="8252096" y="1147673"/>
            <a:ext cx="3744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Всього – 2,75 млрд грн </a:t>
            </a:r>
          </a:p>
          <a:p>
            <a:pPr algn="ctr" defTabSz="342900">
              <a:defRPr/>
            </a:pPr>
            <a:r>
              <a:rPr lang="uk-UA" dirty="0">
                <a:solidFill>
                  <a:srgbClr val="002060"/>
                </a:solidFill>
                <a:cs typeface="Arial" panose="020B0604020202020204" pitchFamily="34" charset="0"/>
              </a:rPr>
              <a:t>У т. ч. кошти освітньої субвенції – 1,1 млрд грн (38%)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BE3C6-9D3A-40F4-9A5A-FE9BD197D8D0}"/>
              </a:ext>
            </a:extLst>
          </p:cNvPr>
          <p:cNvSpPr txBox="1"/>
          <p:nvPr/>
        </p:nvSpPr>
        <p:spPr>
          <a:xfrm>
            <a:off x="426952" y="1318884"/>
            <a:ext cx="76406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Винагорода до Дня вчителя</a:t>
            </a:r>
          </a:p>
          <a:p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Виплата з нагоди Дня працівника освіти</a:t>
            </a:r>
          </a:p>
          <a:p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Премія до Дня бухгалтера</a:t>
            </a:r>
          </a:p>
          <a:p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Премія у розмірі 50% до Дня бібліотекаря</a:t>
            </a:r>
          </a:p>
          <a:p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Премія у розмірі 50 % медичним сестрам</a:t>
            </a:r>
          </a:p>
          <a:p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Матеріальна допомога на вирішення соціально-побутових питань обслуговуючому персоналу</a:t>
            </a:r>
          </a:p>
          <a:p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10% надбавка за складність і напруженість педагогічним працівникам, які фінансуються за рахунок коштів міського бюджету м. Львова</a:t>
            </a:r>
          </a:p>
          <a:p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Премія в розмірі 50% від посадового окладу директорам навчальних закладів м. Львова – у зв'язку із організацією та виконанням протиепідемічних заходів у закладах освіти та підготовкою закладів до навчального року </a:t>
            </a:r>
          </a:p>
          <a:p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Надбавка за складність і напруженість керівникам, заступникам керівників та викладачам, які були залучені до реалізації пілотного проекту «Нова українська школа» з 2017</a:t>
            </a:r>
          </a:p>
          <a:p>
            <a:r>
              <a:rPr lang="uk-UA" sz="1600" b="0" dirty="0" smtClean="0">
                <a:solidFill>
                  <a:srgbClr val="002060"/>
                </a:solidFill>
                <a:cs typeface="Arial" panose="020B0604020202020204" pitchFamily="34" charset="0"/>
              </a:rPr>
              <a:t>Премія </a:t>
            </a:r>
            <a:r>
              <a:rPr lang="uk-UA" sz="1600" b="0" dirty="0">
                <a:solidFill>
                  <a:srgbClr val="002060"/>
                </a:solidFill>
                <a:cs typeface="Arial" panose="020B0604020202020204" pitchFamily="34" charset="0"/>
              </a:rPr>
              <a:t>заступникам директорів з господарської роботи, завідувачам господарств закладів дошкільної освіти, закладів загальної середньої освіти, закладів позашкільної освіти м. Львова в розмірі посадового окладу</a:t>
            </a:r>
          </a:p>
          <a:p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Введено до штатних розписів ЗЗСО посаду юрисконсульта</a:t>
            </a:r>
            <a:endParaRPr lang="uk-UA" sz="1600" b="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CD0DC0AA-27AE-4A51-847A-638CEA7994DB}"/>
              </a:ext>
            </a:extLst>
          </p:cNvPr>
          <p:cNvSpPr/>
          <p:nvPr/>
        </p:nvSpPr>
        <p:spPr>
          <a:xfrm>
            <a:off x="9072240" y="770540"/>
            <a:ext cx="2112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Структура виплат</a:t>
            </a:r>
            <a:endParaRPr lang="uk-UA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Пряма сполучна лінія 3">
            <a:extLst>
              <a:ext uri="{FF2B5EF4-FFF2-40B4-BE49-F238E27FC236}">
                <a16:creationId xmlns:a16="http://schemas.microsoft.com/office/drawing/2014/main" id="{31046951-F678-41AF-A5A0-250EF21066F0}"/>
              </a:ext>
            </a:extLst>
          </p:cNvPr>
          <p:cNvCxnSpPr/>
          <p:nvPr/>
        </p:nvCxnSpPr>
        <p:spPr>
          <a:xfrm>
            <a:off x="7779895" y="4442324"/>
            <a:ext cx="0" cy="181381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523FFD-AEFE-4DBA-A544-3F03B60D2B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1408363"/>
            <a:ext cx="114702" cy="144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A03C72-9CEF-4E64-B281-F75091503C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1670837"/>
            <a:ext cx="114702" cy="144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1AC66A-CF48-44C1-BDA3-4853341E64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1904805"/>
            <a:ext cx="114702" cy="144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2CFECA-0841-4795-967B-C3C520B25C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2159121"/>
            <a:ext cx="114702" cy="144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BF78BF-B648-4C8E-99AA-9FD7066BD9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2407377"/>
            <a:ext cx="114702" cy="144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419AE3-E150-4AAB-AC7B-0CA1A1BE24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0" y="2655633"/>
            <a:ext cx="114702" cy="144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EAA392C-B5D3-41BC-ABC5-B71AC7D0A6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3126857"/>
            <a:ext cx="114702" cy="144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75C2B8-27E9-457D-B088-E5A2BCC972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3615141"/>
            <a:ext cx="114702" cy="144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EE70F37-8608-4E41-814D-64A14E18D3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4370492"/>
            <a:ext cx="114702" cy="144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EDCBB21-B711-4474-98D8-ADDFF8DEB6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5070533"/>
            <a:ext cx="114702" cy="144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77C7396-E241-4FC6-93CA-FC4BAD488C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" y="5826198"/>
            <a:ext cx="114702" cy="144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EDEFCB2-A64A-4F5A-B88C-69BC3F7B37B7}"/>
              </a:ext>
            </a:extLst>
          </p:cNvPr>
          <p:cNvSpPr/>
          <p:nvPr/>
        </p:nvSpPr>
        <p:spPr>
          <a:xfrm>
            <a:off x="11026974" y="2447445"/>
            <a:ext cx="353291" cy="33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2441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15DB79-CF72-4652-8D8E-937B41EC5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41279"/>
            <a:ext cx="12181490" cy="6861670"/>
          </a:xfrm>
          <a:prstGeom prst="rect">
            <a:avLst/>
          </a:prstGeom>
        </p:spPr>
      </p:pic>
      <p:graphicFrame>
        <p:nvGraphicFramePr>
          <p:cNvPr id="8" name="Діаграма 7">
            <a:extLst>
              <a:ext uri="{FF2B5EF4-FFF2-40B4-BE49-F238E27FC236}">
                <a16:creationId xmlns:a16="http://schemas.microsoft.com/office/drawing/2014/main" id="{39914B87-36C0-44B8-9596-ED3ED9553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634479"/>
              </p:ext>
            </p:extLst>
          </p:nvPr>
        </p:nvGraphicFramePr>
        <p:xfrm>
          <a:off x="470629" y="556632"/>
          <a:ext cx="5168300" cy="3013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9C1A29D-9127-495B-B541-67587E6C0EA2}"/>
              </a:ext>
            </a:extLst>
          </p:cNvPr>
          <p:cNvSpPr txBox="1"/>
          <p:nvPr/>
        </p:nvSpPr>
        <p:spPr>
          <a:xfrm>
            <a:off x="510433" y="122101"/>
            <a:ext cx="5186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Бюджет розвитку в освітній</a:t>
            </a:r>
            <a:r>
              <a:rPr lang="uk-UA" sz="2000" b="1" baseline="0" dirty="0">
                <a:solidFill>
                  <a:srgbClr val="002060"/>
                </a:solidFill>
              </a:rPr>
              <a:t> галузі </a:t>
            </a:r>
            <a:r>
              <a:rPr lang="uk-UA" sz="2000" b="1" dirty="0">
                <a:solidFill>
                  <a:srgbClr val="002060"/>
                </a:solidFill>
              </a:rPr>
              <a:t>2015-2020 років, млн грн</a:t>
            </a:r>
            <a:endParaRPr lang="uk-UA" sz="2000" b="1" baseline="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8C971-BF27-4041-9A16-098B20CFEC00}"/>
              </a:ext>
            </a:extLst>
          </p:cNvPr>
          <p:cNvSpPr txBox="1"/>
          <p:nvPr/>
        </p:nvSpPr>
        <p:spPr>
          <a:xfrm>
            <a:off x="5503572" y="2402825"/>
            <a:ext cx="4790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Боротьба з С</a:t>
            </a:r>
            <a:r>
              <a:rPr lang="en-US" sz="2800" b="1" dirty="0">
                <a:solidFill>
                  <a:srgbClr val="002060"/>
                </a:solidFill>
              </a:rPr>
              <a:t>OVID</a:t>
            </a:r>
            <a:r>
              <a:rPr lang="uk-UA" sz="2800" b="1" dirty="0">
                <a:solidFill>
                  <a:srgbClr val="002060"/>
                </a:solidFill>
              </a:rPr>
              <a:t>-19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25 </a:t>
            </a:r>
            <a:r>
              <a:rPr lang="uk-UA" sz="2800" b="1" dirty="0">
                <a:solidFill>
                  <a:srgbClr val="002060"/>
                </a:solidFill>
              </a:rPr>
              <a:t>млн грн</a:t>
            </a:r>
            <a:endParaRPr lang="uk-UA" sz="1200" dirty="0">
              <a:solidFill>
                <a:srgbClr val="002060"/>
              </a:solidFill>
            </a:endParaRPr>
          </a:p>
        </p:txBody>
      </p:sp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D8F46D6C-3856-48B7-877F-08824EBC552E}"/>
              </a:ext>
            </a:extLst>
          </p:cNvPr>
          <p:cNvCxnSpPr>
            <a:cxnSpLocks/>
          </p:cNvCxnSpPr>
          <p:nvPr/>
        </p:nvCxnSpPr>
        <p:spPr>
          <a:xfrm>
            <a:off x="5454327" y="676397"/>
            <a:ext cx="0" cy="289357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D3894D-D616-4FCC-81A4-3C73EB423F9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93716" y="961787"/>
            <a:ext cx="637808" cy="775236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0D7B8E41-168B-4480-B1A5-460ABCB730A7}"/>
              </a:ext>
            </a:extLst>
          </p:cNvPr>
          <p:cNvGrpSpPr/>
          <p:nvPr/>
        </p:nvGrpSpPr>
        <p:grpSpPr>
          <a:xfrm>
            <a:off x="7093530" y="128096"/>
            <a:ext cx="1908000" cy="1908000"/>
            <a:chOff x="3807608" y="1140608"/>
            <a:chExt cx="4576782" cy="4576782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E13D437-C869-4F0C-BCAC-AA5ED49027D1}"/>
                </a:ext>
              </a:extLst>
            </p:cNvPr>
            <p:cNvSpPr/>
            <p:nvPr/>
          </p:nvSpPr>
          <p:spPr>
            <a:xfrm>
              <a:off x="3807608" y="1140608"/>
              <a:ext cx="4576782" cy="4576782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ілінія: фігура 14">
              <a:extLst>
                <a:ext uri="{FF2B5EF4-FFF2-40B4-BE49-F238E27FC236}">
                  <a16:creationId xmlns:a16="http://schemas.microsoft.com/office/drawing/2014/main" id="{C5068123-1288-47AC-AB89-5325AE8566BA}"/>
                </a:ext>
              </a:extLst>
            </p:cNvPr>
            <p:cNvSpPr/>
            <p:nvPr/>
          </p:nvSpPr>
          <p:spPr>
            <a:xfrm>
              <a:off x="4631429" y="3570880"/>
              <a:ext cx="2929140" cy="1510338"/>
            </a:xfrm>
            <a:custGeom>
              <a:avLst/>
              <a:gdLst>
                <a:gd name="connsiteX0" fmla="*/ 0 w 2929140"/>
                <a:gd name="connsiteY0" fmla="*/ 0 h 1510338"/>
                <a:gd name="connsiteX1" fmla="*/ 2929140 w 2929140"/>
                <a:gd name="connsiteY1" fmla="*/ 0 h 1510338"/>
                <a:gd name="connsiteX2" fmla="*/ 2929140 w 2929140"/>
                <a:gd name="connsiteY2" fmla="*/ 1510338 h 1510338"/>
                <a:gd name="connsiteX3" fmla="*/ 0 w 2929140"/>
                <a:gd name="connsiteY3" fmla="*/ 1510338 h 1510338"/>
                <a:gd name="connsiteX4" fmla="*/ 0 w 2929140"/>
                <a:gd name="connsiteY4" fmla="*/ 0 h 15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9140" h="1510338">
                  <a:moveTo>
                    <a:pt x="0" y="0"/>
                  </a:moveTo>
                  <a:lnTo>
                    <a:pt x="2929140" y="0"/>
                  </a:lnTo>
                  <a:lnTo>
                    <a:pt x="2929140" y="1510338"/>
                  </a:lnTo>
                  <a:lnTo>
                    <a:pt x="0" y="15103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aphicFrame>
        <p:nvGraphicFramePr>
          <p:cNvPr id="23" name="Діаграма 22">
            <a:extLst>
              <a:ext uri="{FF2B5EF4-FFF2-40B4-BE49-F238E27FC236}">
                <a16:creationId xmlns:a16="http://schemas.microsoft.com/office/drawing/2014/main" id="{9F843A6E-46C2-4525-B4F1-BCD66DD837F0}"/>
              </a:ext>
            </a:extLst>
          </p:cNvPr>
          <p:cNvGraphicFramePr>
            <a:graphicFrameLocks/>
          </p:cNvGraphicFramePr>
          <p:nvPr/>
        </p:nvGraphicFramePr>
        <p:xfrm>
          <a:off x="5207347" y="3585452"/>
          <a:ext cx="4976967" cy="283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59E675F5-5FE5-4BFF-AA1E-12AEC41FD39E}"/>
              </a:ext>
            </a:extLst>
          </p:cNvPr>
          <p:cNvGrpSpPr/>
          <p:nvPr/>
        </p:nvGrpSpPr>
        <p:grpSpPr>
          <a:xfrm>
            <a:off x="9683073" y="560370"/>
            <a:ext cx="1908000" cy="1908000"/>
            <a:chOff x="3048000" y="380999"/>
            <a:chExt cx="6096000" cy="609600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053DF56-5EFF-48AE-AD58-84A058F0BBD3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ілінія: фігура 17">
              <a:extLst>
                <a:ext uri="{FF2B5EF4-FFF2-40B4-BE49-F238E27FC236}">
                  <a16:creationId xmlns:a16="http://schemas.microsoft.com/office/drawing/2014/main" id="{D6BABF22-97BB-4152-802B-96403CC31CF4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9094436A-7DC8-49D1-95D4-135553679B87}"/>
              </a:ext>
            </a:extLst>
          </p:cNvPr>
          <p:cNvGrpSpPr/>
          <p:nvPr/>
        </p:nvGrpSpPr>
        <p:grpSpPr>
          <a:xfrm>
            <a:off x="10158275" y="3096697"/>
            <a:ext cx="1908000" cy="1908000"/>
            <a:chOff x="3048000" y="380999"/>
            <a:chExt cx="6096000" cy="609600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6DFC5798-CE1F-4E4A-B8E3-1986997067D0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Полілінія: фігура 30">
              <a:extLst>
                <a:ext uri="{FF2B5EF4-FFF2-40B4-BE49-F238E27FC236}">
                  <a16:creationId xmlns:a16="http://schemas.microsoft.com/office/drawing/2014/main" id="{B55AA5DE-2F54-438E-B86B-BE2330DF980E}"/>
                </a:ext>
              </a:extLst>
            </p:cNvPr>
            <p:cNvSpPr/>
            <p:nvPr/>
          </p:nvSpPr>
          <p:spPr>
            <a:xfrm>
              <a:off x="4145280" y="3617976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EA7F7501-6197-4E16-91CD-B1FF41888188}"/>
              </a:ext>
            </a:extLst>
          </p:cNvPr>
          <p:cNvCxnSpPr>
            <a:cxnSpLocks/>
          </p:cNvCxnSpPr>
          <p:nvPr/>
        </p:nvCxnSpPr>
        <p:spPr>
          <a:xfrm flipH="1">
            <a:off x="6144864" y="3415094"/>
            <a:ext cx="3507475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24" name="Діаграма 23">
            <a:extLst>
              <a:ext uri="{FF2B5EF4-FFF2-40B4-BE49-F238E27FC236}">
                <a16:creationId xmlns:a16="http://schemas.microsoft.com/office/drawing/2014/main" id="{C0F8FEAB-CEA3-478E-BD1A-4A92FC422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8194159"/>
              </p:ext>
            </p:extLst>
          </p:nvPr>
        </p:nvGraphicFramePr>
        <p:xfrm>
          <a:off x="352903" y="3701775"/>
          <a:ext cx="5501564" cy="2746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795480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B59EB85-F523-48A9-85A3-A3329866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65" name="Шестикутник 64">
            <a:extLst>
              <a:ext uri="{FF2B5EF4-FFF2-40B4-BE49-F238E27FC236}">
                <a16:creationId xmlns:a16="http://schemas.microsoft.com/office/drawing/2014/main" id="{66FFDF6C-5450-4110-AAED-AD16D82806C0}"/>
              </a:ext>
            </a:extLst>
          </p:cNvPr>
          <p:cNvSpPr/>
          <p:nvPr/>
        </p:nvSpPr>
        <p:spPr>
          <a:xfrm>
            <a:off x="8066081" y="4680933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Шестикутник 44">
            <a:extLst>
              <a:ext uri="{FF2B5EF4-FFF2-40B4-BE49-F238E27FC236}">
                <a16:creationId xmlns:a16="http://schemas.microsoft.com/office/drawing/2014/main" id="{824F2328-F4EA-4BA7-8FAB-C72BE3158A52}"/>
              </a:ext>
            </a:extLst>
          </p:cNvPr>
          <p:cNvSpPr/>
          <p:nvPr/>
        </p:nvSpPr>
        <p:spPr>
          <a:xfrm>
            <a:off x="6176332" y="3709689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Шестикутник 33">
            <a:extLst>
              <a:ext uri="{FF2B5EF4-FFF2-40B4-BE49-F238E27FC236}">
                <a16:creationId xmlns:a16="http://schemas.microsoft.com/office/drawing/2014/main" id="{BEDE1160-392D-4A97-96EE-24937E953D63}"/>
              </a:ext>
            </a:extLst>
          </p:cNvPr>
          <p:cNvSpPr/>
          <p:nvPr/>
        </p:nvSpPr>
        <p:spPr>
          <a:xfrm>
            <a:off x="4355874" y="4665422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15000" r="-15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Шестикутник 24">
            <a:extLst>
              <a:ext uri="{FF2B5EF4-FFF2-40B4-BE49-F238E27FC236}">
                <a16:creationId xmlns:a16="http://schemas.microsoft.com/office/drawing/2014/main" id="{7A4E6DF4-2EEF-4A7B-82A9-845ACB0D3200}"/>
              </a:ext>
            </a:extLst>
          </p:cNvPr>
          <p:cNvSpPr/>
          <p:nvPr/>
        </p:nvSpPr>
        <p:spPr>
          <a:xfrm>
            <a:off x="9942144" y="3726319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l="-10000" r="-10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Шестикутник 17">
            <a:extLst>
              <a:ext uri="{FF2B5EF4-FFF2-40B4-BE49-F238E27FC236}">
                <a16:creationId xmlns:a16="http://schemas.microsoft.com/office/drawing/2014/main" id="{A0886A1D-DAB6-49CC-A463-FF5372108239}"/>
              </a:ext>
            </a:extLst>
          </p:cNvPr>
          <p:cNvSpPr/>
          <p:nvPr/>
        </p:nvSpPr>
        <p:spPr>
          <a:xfrm>
            <a:off x="2479811" y="3680437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Шестикутник 7">
            <a:extLst>
              <a:ext uri="{FF2B5EF4-FFF2-40B4-BE49-F238E27FC236}">
                <a16:creationId xmlns:a16="http://schemas.microsoft.com/office/drawing/2014/main" id="{ED7DF3EE-D677-42B0-B15B-AE7B71FCCBC2}"/>
              </a:ext>
            </a:extLst>
          </p:cNvPr>
          <p:cNvSpPr/>
          <p:nvPr/>
        </p:nvSpPr>
        <p:spPr>
          <a:xfrm>
            <a:off x="610543" y="4680933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00EDDEB-0306-4567-98F7-4CC4E39CF5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0" y="648127"/>
            <a:ext cx="2075851" cy="18000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D718214-908D-4FBB-912B-61333844B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19" y="708685"/>
            <a:ext cx="2075852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85" y="1695463"/>
            <a:ext cx="2079068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84" y="2709263"/>
            <a:ext cx="2075852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67" y="2690032"/>
            <a:ext cx="2075851" cy="180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E0C71B7-FFF1-4860-9CC2-AFB1EBF153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6" y="2712928"/>
            <a:ext cx="2075852" cy="180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22D7BDB-9C80-47B0-ABA2-DDA5086450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4" y="1680528"/>
            <a:ext cx="2079068" cy="180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04CF91A-5742-4D0A-9C2C-06DE9BDB7F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50" y="710828"/>
            <a:ext cx="2079068" cy="180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951238B-90DB-477C-B98B-E56C6F0245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966" y="1751355"/>
            <a:ext cx="2075852" cy="180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85DC321-7B5B-4AE0-A533-2CF52A4A8056}"/>
              </a:ext>
            </a:extLst>
          </p:cNvPr>
          <p:cNvSpPr txBox="1"/>
          <p:nvPr/>
        </p:nvSpPr>
        <p:spPr>
          <a:xfrm>
            <a:off x="2308665" y="2232861"/>
            <a:ext cx="244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Харчоблоки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6,3 млн грн</a:t>
            </a:r>
          </a:p>
        </p:txBody>
      </p:sp>
      <p:sp>
        <p:nvSpPr>
          <p:cNvPr id="53" name="Прямокутник 52">
            <a:extLst>
              <a:ext uri="{FF2B5EF4-FFF2-40B4-BE49-F238E27FC236}">
                <a16:creationId xmlns:a16="http://schemas.microsoft.com/office/drawing/2014/main" id="{2A1D3846-749B-4F32-9097-ECDFCA919171}"/>
              </a:ext>
            </a:extLst>
          </p:cNvPr>
          <p:cNvSpPr/>
          <p:nvPr/>
        </p:nvSpPr>
        <p:spPr>
          <a:xfrm>
            <a:off x="2739631" y="27114"/>
            <a:ext cx="6712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Забезпечення</a:t>
            </a:r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комфортних</a:t>
            </a:r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 умов</a:t>
            </a:r>
            <a:endParaRPr lang="uk-UA" sz="3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4" name="Прямокутник 53">
            <a:extLst>
              <a:ext uri="{FF2B5EF4-FFF2-40B4-BE49-F238E27FC236}">
                <a16:creationId xmlns:a16="http://schemas.microsoft.com/office/drawing/2014/main" id="{71AEC1A5-DA25-47DD-834F-7BDA2CC593D4}"/>
              </a:ext>
            </a:extLst>
          </p:cNvPr>
          <p:cNvSpPr/>
          <p:nvPr/>
        </p:nvSpPr>
        <p:spPr>
          <a:xfrm>
            <a:off x="711835" y="1039629"/>
            <a:ext cx="1850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Стадіони і майданчики 29,4 млн грн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A4242F-7E50-4423-93D5-8EA1A2618866}"/>
              </a:ext>
            </a:extLst>
          </p:cNvPr>
          <p:cNvSpPr txBox="1"/>
          <p:nvPr/>
        </p:nvSpPr>
        <p:spPr>
          <a:xfrm>
            <a:off x="4370522" y="3257769"/>
            <a:ext cx="1975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Покрівлі і дахи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8,7 млн грн</a:t>
            </a:r>
          </a:p>
        </p:txBody>
      </p:sp>
      <p:sp>
        <p:nvSpPr>
          <p:cNvPr id="56" name="Прямокутник 55">
            <a:extLst>
              <a:ext uri="{FF2B5EF4-FFF2-40B4-BE49-F238E27FC236}">
                <a16:creationId xmlns:a16="http://schemas.microsoft.com/office/drawing/2014/main" id="{A0CE28E5-89F1-423B-8611-471E94FFBBE7}"/>
              </a:ext>
            </a:extLst>
          </p:cNvPr>
          <p:cNvSpPr/>
          <p:nvPr/>
        </p:nvSpPr>
        <p:spPr>
          <a:xfrm>
            <a:off x="6238045" y="2186321"/>
            <a:ext cx="198949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Опалення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11,4 млн грн</a:t>
            </a:r>
          </a:p>
          <a:p>
            <a:pPr algn="ctr"/>
            <a:endParaRPr lang="uk-UA" sz="19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7" name="Прямокутник 56">
            <a:extLst>
              <a:ext uri="{FF2B5EF4-FFF2-40B4-BE49-F238E27FC236}">
                <a16:creationId xmlns:a16="http://schemas.microsoft.com/office/drawing/2014/main" id="{4A048710-9CC1-407B-AA88-D22B6A6FB36F}"/>
              </a:ext>
            </a:extLst>
          </p:cNvPr>
          <p:cNvSpPr/>
          <p:nvPr/>
        </p:nvSpPr>
        <p:spPr>
          <a:xfrm>
            <a:off x="8045067" y="3220454"/>
            <a:ext cx="2085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Вікна</a:t>
            </a:r>
            <a:endParaRPr 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2,8 млн грн</a:t>
            </a:r>
          </a:p>
        </p:txBody>
      </p:sp>
      <p:sp>
        <p:nvSpPr>
          <p:cNvPr id="59" name="Прямокутник 58">
            <a:extLst>
              <a:ext uri="{FF2B5EF4-FFF2-40B4-BE49-F238E27FC236}">
                <a16:creationId xmlns:a16="http://schemas.microsoft.com/office/drawing/2014/main" id="{666B3E83-F953-49DE-9A6D-D4ECDC5DF178}"/>
              </a:ext>
            </a:extLst>
          </p:cNvPr>
          <p:cNvSpPr/>
          <p:nvPr/>
        </p:nvSpPr>
        <p:spPr>
          <a:xfrm>
            <a:off x="656405" y="3109320"/>
            <a:ext cx="1989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Спортивні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зали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20,8 млн грн</a:t>
            </a:r>
          </a:p>
        </p:txBody>
      </p:sp>
      <p:sp>
        <p:nvSpPr>
          <p:cNvPr id="61" name="Прямокутник 60">
            <a:extLst>
              <a:ext uri="{FF2B5EF4-FFF2-40B4-BE49-F238E27FC236}">
                <a16:creationId xmlns:a16="http://schemas.microsoft.com/office/drawing/2014/main" id="{EAD07D2F-845E-4655-8814-0A16AB32FCD0}"/>
              </a:ext>
            </a:extLst>
          </p:cNvPr>
          <p:cNvSpPr/>
          <p:nvPr/>
        </p:nvSpPr>
        <p:spPr>
          <a:xfrm>
            <a:off x="7960156" y="1086658"/>
            <a:ext cx="22625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Відновлення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ЗДО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21,2 млн грн</a:t>
            </a: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E071AB44-3C11-4239-9C50-C3B5D85E28FD}"/>
              </a:ext>
            </a:extLst>
          </p:cNvPr>
          <p:cNvSpPr/>
          <p:nvPr/>
        </p:nvSpPr>
        <p:spPr>
          <a:xfrm>
            <a:off x="4038176" y="1218933"/>
            <a:ext cx="2624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Санвузли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13,2 млн грн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15AE4968-B513-404D-B456-22AD1C213DFD}"/>
              </a:ext>
            </a:extLst>
          </p:cNvPr>
          <p:cNvSpPr/>
          <p:nvPr/>
        </p:nvSpPr>
        <p:spPr>
          <a:xfrm>
            <a:off x="9942144" y="2055292"/>
            <a:ext cx="1989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Інші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роботи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  <a:cs typeface="Arial" panose="020B0604020202020204" pitchFamily="34" charset="0"/>
              </a:rPr>
              <a:t>34,3 млн грн</a:t>
            </a:r>
          </a:p>
        </p:txBody>
      </p:sp>
    </p:spTree>
    <p:extLst>
      <p:ext uri="{BB962C8B-B14F-4D97-AF65-F5344CB8AC3E}">
        <p14:creationId xmlns:p14="http://schemas.microsoft.com/office/powerpoint/2010/main" val="3458074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естикутник 18">
            <a:extLst>
              <a:ext uri="{FF2B5EF4-FFF2-40B4-BE49-F238E27FC236}">
                <a16:creationId xmlns:a16="http://schemas.microsoft.com/office/drawing/2014/main" id="{EED906DA-9BA4-4A89-9173-93691043FCF0}"/>
              </a:ext>
            </a:extLst>
          </p:cNvPr>
          <p:cNvSpPr/>
          <p:nvPr/>
        </p:nvSpPr>
        <p:spPr>
          <a:xfrm>
            <a:off x="596171" y="2706726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/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Шестикутник 9">
            <a:extLst>
              <a:ext uri="{FF2B5EF4-FFF2-40B4-BE49-F238E27FC236}">
                <a16:creationId xmlns:a16="http://schemas.microsoft.com/office/drawing/2014/main" id="{0E308330-FD53-45A5-BAE3-77DB45F064F7}"/>
              </a:ext>
            </a:extLst>
          </p:cNvPr>
          <p:cNvSpPr/>
          <p:nvPr/>
        </p:nvSpPr>
        <p:spPr>
          <a:xfrm>
            <a:off x="9898966" y="1750717"/>
            <a:ext cx="2077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00EDDEB-0306-4567-98F7-4CC4E39C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0" y="648127"/>
            <a:ext cx="2075851" cy="1800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B59EB85-F523-48A9-85A3-A33298663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D718214-908D-4FBB-912B-61333844B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19" y="708685"/>
            <a:ext cx="2075852" cy="1800000"/>
          </a:xfrm>
          <a:prstGeom prst="rect">
            <a:avLst/>
          </a:prstGeom>
        </p:spPr>
      </p:pic>
      <p:sp>
        <p:nvSpPr>
          <p:cNvPr id="97" name="Шестикутник 96">
            <a:extLst>
              <a:ext uri="{FF2B5EF4-FFF2-40B4-BE49-F238E27FC236}">
                <a16:creationId xmlns:a16="http://schemas.microsoft.com/office/drawing/2014/main" id="{32192B2E-8BF9-4F52-A55F-894C294D01F0}"/>
              </a:ext>
            </a:extLst>
          </p:cNvPr>
          <p:cNvSpPr/>
          <p:nvPr/>
        </p:nvSpPr>
        <p:spPr>
          <a:xfrm>
            <a:off x="9928784" y="3726319"/>
            <a:ext cx="20808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5" name="Шестикутник 84">
            <a:extLst>
              <a:ext uri="{FF2B5EF4-FFF2-40B4-BE49-F238E27FC236}">
                <a16:creationId xmlns:a16="http://schemas.microsoft.com/office/drawing/2014/main" id="{B5F88476-28FA-4505-B188-425B843B549A}"/>
              </a:ext>
            </a:extLst>
          </p:cNvPr>
          <p:cNvSpPr/>
          <p:nvPr/>
        </p:nvSpPr>
        <p:spPr>
          <a:xfrm>
            <a:off x="610753" y="4680933"/>
            <a:ext cx="20808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7" name="Шестикутник 76">
            <a:extLst>
              <a:ext uri="{FF2B5EF4-FFF2-40B4-BE49-F238E27FC236}">
                <a16:creationId xmlns:a16="http://schemas.microsoft.com/office/drawing/2014/main" id="{C6D1372C-1923-4568-922F-B93EE63021FE}"/>
              </a:ext>
            </a:extLst>
          </p:cNvPr>
          <p:cNvSpPr/>
          <p:nvPr/>
        </p:nvSpPr>
        <p:spPr>
          <a:xfrm>
            <a:off x="4353617" y="4680933"/>
            <a:ext cx="20808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/>
            <a:srcRect/>
            <a:stretch>
              <a:fillRect t="-27000" b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Шестикутник 13">
            <a:extLst>
              <a:ext uri="{FF2B5EF4-FFF2-40B4-BE49-F238E27FC236}">
                <a16:creationId xmlns:a16="http://schemas.microsoft.com/office/drawing/2014/main" id="{7BD39995-41C0-4FC6-BCD3-7C8A341D0000}"/>
              </a:ext>
            </a:extLst>
          </p:cNvPr>
          <p:cNvSpPr/>
          <p:nvPr/>
        </p:nvSpPr>
        <p:spPr>
          <a:xfrm>
            <a:off x="6229223" y="3709689"/>
            <a:ext cx="20052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/>
            <a:srcRect/>
            <a:stretch>
              <a:fillRect l="-8000" r="-8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Шестикутник 69">
            <a:extLst>
              <a:ext uri="{FF2B5EF4-FFF2-40B4-BE49-F238E27FC236}">
                <a16:creationId xmlns:a16="http://schemas.microsoft.com/office/drawing/2014/main" id="{1BA0650D-3175-4023-B4E3-51658F902909}"/>
              </a:ext>
            </a:extLst>
          </p:cNvPr>
          <p:cNvSpPr/>
          <p:nvPr/>
        </p:nvSpPr>
        <p:spPr>
          <a:xfrm>
            <a:off x="2478011" y="3689032"/>
            <a:ext cx="20808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85" y="1695463"/>
            <a:ext cx="2079068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84" y="2709263"/>
            <a:ext cx="2075852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67" y="2690032"/>
            <a:ext cx="2075851" cy="180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22D7BDB-9C80-47B0-ABA2-DDA5086450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4" y="1680528"/>
            <a:ext cx="2079068" cy="180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04CF91A-5742-4D0A-9C2C-06DE9BDB7F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50" y="710828"/>
            <a:ext cx="2079068" cy="18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3B7344B-70AF-4E74-949E-EEFBEC6E54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904" y="4701590"/>
            <a:ext cx="2079068" cy="180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85DC321-7B5B-4AE0-A533-2CF52A4A8056}"/>
              </a:ext>
            </a:extLst>
          </p:cNvPr>
          <p:cNvSpPr txBox="1"/>
          <p:nvPr/>
        </p:nvSpPr>
        <p:spPr>
          <a:xfrm>
            <a:off x="2290888" y="2177130"/>
            <a:ext cx="244781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900" b="1" dirty="0">
                <a:solidFill>
                  <a:schemeClr val="bg1"/>
                </a:solidFill>
              </a:rPr>
              <a:t>Нова українська школа</a:t>
            </a:r>
          </a:p>
          <a:p>
            <a:pPr algn="ctr"/>
            <a:r>
              <a:rPr lang="uk-UA" sz="1900" b="1" dirty="0">
                <a:solidFill>
                  <a:schemeClr val="bg1"/>
                </a:solidFill>
              </a:rPr>
              <a:t>20,9 млн грн</a:t>
            </a:r>
          </a:p>
        </p:txBody>
      </p:sp>
      <p:sp>
        <p:nvSpPr>
          <p:cNvPr id="53" name="Прямокутник 52">
            <a:extLst>
              <a:ext uri="{FF2B5EF4-FFF2-40B4-BE49-F238E27FC236}">
                <a16:creationId xmlns:a16="http://schemas.microsoft.com/office/drawing/2014/main" id="{2A1D3846-749B-4F32-9097-ECDFCA919171}"/>
              </a:ext>
            </a:extLst>
          </p:cNvPr>
          <p:cNvSpPr/>
          <p:nvPr/>
        </p:nvSpPr>
        <p:spPr>
          <a:xfrm>
            <a:off x="2865980" y="38933"/>
            <a:ext cx="7079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 Інвестиції в якість надання послуг</a:t>
            </a:r>
            <a:endParaRPr lang="uk-UA" sz="3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4" name="Прямокутник 53">
            <a:extLst>
              <a:ext uri="{FF2B5EF4-FFF2-40B4-BE49-F238E27FC236}">
                <a16:creationId xmlns:a16="http://schemas.microsoft.com/office/drawing/2014/main" id="{71AEC1A5-DA25-47DD-834F-7BDA2CC593D4}"/>
              </a:ext>
            </a:extLst>
          </p:cNvPr>
          <p:cNvSpPr/>
          <p:nvPr/>
        </p:nvSpPr>
        <p:spPr>
          <a:xfrm>
            <a:off x="713579" y="1143612"/>
            <a:ext cx="18503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900" b="1" dirty="0">
                <a:solidFill>
                  <a:srgbClr val="002060"/>
                </a:solidFill>
                <a:cs typeface="Arial" panose="020B0604020202020204" pitchFamily="34" charset="0"/>
              </a:rPr>
              <a:t>З</a:t>
            </a:r>
            <a:r>
              <a:rPr lang="en-US" sz="1900" b="1" dirty="0">
                <a:solidFill>
                  <a:srgbClr val="002060"/>
                </a:solidFill>
                <a:cs typeface="Arial" panose="020B0604020202020204" pitchFamily="34" charset="0"/>
              </a:rPr>
              <a:t>D</a:t>
            </a:r>
            <a:r>
              <a:rPr lang="uk-UA" sz="1900" b="1" dirty="0">
                <a:solidFill>
                  <a:srgbClr val="002060"/>
                </a:solidFill>
                <a:cs typeface="Arial" panose="020B0604020202020204" pitchFamily="34" charset="0"/>
              </a:rPr>
              <a:t>-принтери 0,4 млн грн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A4242F-7E50-4423-93D5-8EA1A2618866}"/>
              </a:ext>
            </a:extLst>
          </p:cNvPr>
          <p:cNvSpPr txBox="1"/>
          <p:nvPr/>
        </p:nvSpPr>
        <p:spPr>
          <a:xfrm>
            <a:off x="4355418" y="3146626"/>
            <a:ext cx="197558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900" b="1" dirty="0">
                <a:solidFill>
                  <a:schemeClr val="bg1"/>
                </a:solidFill>
              </a:rPr>
              <a:t>Ігрові споруди для ЗДО</a:t>
            </a:r>
            <a:endParaRPr lang="en-US" sz="1900" b="1" dirty="0">
              <a:solidFill>
                <a:schemeClr val="bg1"/>
              </a:solidFill>
            </a:endParaRPr>
          </a:p>
          <a:p>
            <a:pPr algn="ctr"/>
            <a:r>
              <a:rPr lang="uk-UA" sz="1900" b="1" dirty="0">
                <a:solidFill>
                  <a:schemeClr val="bg1"/>
                </a:solidFill>
              </a:rPr>
              <a:t>1 млн грн</a:t>
            </a:r>
          </a:p>
        </p:txBody>
      </p:sp>
      <p:sp>
        <p:nvSpPr>
          <p:cNvPr id="56" name="Прямокутник 55">
            <a:extLst>
              <a:ext uri="{FF2B5EF4-FFF2-40B4-BE49-F238E27FC236}">
                <a16:creationId xmlns:a16="http://schemas.microsoft.com/office/drawing/2014/main" id="{A0CE28E5-89F1-423B-8611-471E94FFBBE7}"/>
              </a:ext>
            </a:extLst>
          </p:cNvPr>
          <p:cNvSpPr/>
          <p:nvPr/>
        </p:nvSpPr>
        <p:spPr>
          <a:xfrm>
            <a:off x="6209780" y="1918616"/>
            <a:ext cx="198949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900" b="1" dirty="0">
                <a:solidFill>
                  <a:schemeClr val="bg1"/>
                </a:solidFill>
                <a:cs typeface="Arial" panose="020B0604020202020204" pitchFamily="34" charset="0"/>
              </a:rPr>
              <a:t>Оновлення просторів закладів освіти 13,3 млн грн</a:t>
            </a:r>
          </a:p>
          <a:p>
            <a:pPr algn="ctr"/>
            <a:endParaRPr lang="uk-UA" sz="19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7" name="Прямокутник 56">
            <a:extLst>
              <a:ext uri="{FF2B5EF4-FFF2-40B4-BE49-F238E27FC236}">
                <a16:creationId xmlns:a16="http://schemas.microsoft.com/office/drawing/2014/main" id="{4A048710-9CC1-407B-AA88-D22B6A6FB36F}"/>
              </a:ext>
            </a:extLst>
          </p:cNvPr>
          <p:cNvSpPr/>
          <p:nvPr/>
        </p:nvSpPr>
        <p:spPr>
          <a:xfrm>
            <a:off x="8016139" y="2995793"/>
            <a:ext cx="208590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900" b="1" dirty="0">
                <a:solidFill>
                  <a:srgbClr val="002060"/>
                </a:solidFill>
                <a:cs typeface="Arial" panose="020B0604020202020204" pitchFamily="34" charset="0"/>
              </a:rPr>
              <a:t>Мобільна наукова лабораторія</a:t>
            </a:r>
            <a:endParaRPr lang="en-US" sz="19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1900" b="1" dirty="0">
                <a:solidFill>
                  <a:srgbClr val="002060"/>
                </a:solidFill>
                <a:cs typeface="Arial" panose="020B0604020202020204" pitchFamily="34" charset="0"/>
              </a:rPr>
              <a:t>2 млн грн</a:t>
            </a:r>
          </a:p>
        </p:txBody>
      </p:sp>
      <p:sp>
        <p:nvSpPr>
          <p:cNvPr id="59" name="Прямокутник 58">
            <a:extLst>
              <a:ext uri="{FF2B5EF4-FFF2-40B4-BE49-F238E27FC236}">
                <a16:creationId xmlns:a16="http://schemas.microsoft.com/office/drawing/2014/main" id="{666B3E83-F953-49DE-9A6D-D4ECDC5DF178}"/>
              </a:ext>
            </a:extLst>
          </p:cNvPr>
          <p:cNvSpPr/>
          <p:nvPr/>
        </p:nvSpPr>
        <p:spPr>
          <a:xfrm>
            <a:off x="4390726" y="980714"/>
            <a:ext cx="19894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900" b="1" dirty="0">
                <a:solidFill>
                  <a:schemeClr val="bg1"/>
                </a:solidFill>
                <a:cs typeface="Arial" panose="020B0604020202020204" pitchFamily="34" charset="0"/>
              </a:rPr>
              <a:t>Обладнання</a:t>
            </a:r>
            <a:endParaRPr lang="en-US" sz="19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1900" b="1" dirty="0">
                <a:solidFill>
                  <a:schemeClr val="bg1"/>
                </a:solidFill>
                <a:cs typeface="Arial" panose="020B0604020202020204" pitchFamily="34" charset="0"/>
              </a:rPr>
              <a:t>для кабінетів</a:t>
            </a:r>
            <a:r>
              <a:rPr lang="en-US" sz="19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uk-UA" sz="1900" b="1" dirty="0">
                <a:solidFill>
                  <a:schemeClr val="bg1"/>
                </a:solidFill>
                <a:cs typeface="Arial" panose="020B0604020202020204" pitchFamily="34" charset="0"/>
              </a:rPr>
              <a:t>НВП</a:t>
            </a:r>
            <a:endParaRPr lang="en-US" sz="19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1900" b="1" dirty="0">
                <a:solidFill>
                  <a:schemeClr val="bg1"/>
                </a:solidFill>
                <a:cs typeface="Arial" panose="020B0604020202020204" pitchFamily="34" charset="0"/>
              </a:rPr>
              <a:t>0,5 млн грн</a:t>
            </a:r>
          </a:p>
        </p:txBody>
      </p:sp>
      <p:sp>
        <p:nvSpPr>
          <p:cNvPr id="61" name="Прямокутник 60">
            <a:extLst>
              <a:ext uri="{FF2B5EF4-FFF2-40B4-BE49-F238E27FC236}">
                <a16:creationId xmlns:a16="http://schemas.microsoft.com/office/drawing/2014/main" id="{EAD07D2F-845E-4655-8814-0A16AB32FCD0}"/>
              </a:ext>
            </a:extLst>
          </p:cNvPr>
          <p:cNvSpPr/>
          <p:nvPr/>
        </p:nvSpPr>
        <p:spPr>
          <a:xfrm>
            <a:off x="7927809" y="954033"/>
            <a:ext cx="22625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900" b="1" dirty="0">
                <a:solidFill>
                  <a:schemeClr val="bg1"/>
                </a:solidFill>
                <a:cs typeface="Arial" panose="020B0604020202020204" pitchFamily="34" charset="0"/>
              </a:rPr>
              <a:t>Оновлення бібліотечного фонду </a:t>
            </a:r>
            <a:endParaRPr lang="en-US" sz="19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1900" b="1" dirty="0">
                <a:solidFill>
                  <a:schemeClr val="bg1"/>
                </a:solidFill>
                <a:cs typeface="Arial" panose="020B0604020202020204" pitchFamily="34" charset="0"/>
              </a:rPr>
              <a:t>0,3 млн грн</a:t>
            </a:r>
          </a:p>
        </p:txBody>
      </p:sp>
      <p:sp>
        <p:nvSpPr>
          <p:cNvPr id="94" name="Шестикутник 93">
            <a:extLst>
              <a:ext uri="{FF2B5EF4-FFF2-40B4-BE49-F238E27FC236}">
                <a16:creationId xmlns:a16="http://schemas.microsoft.com/office/drawing/2014/main" id="{693899C6-FF0F-455B-8009-2B57B0055F9C}"/>
              </a:ext>
            </a:extLst>
          </p:cNvPr>
          <p:cNvSpPr/>
          <p:nvPr/>
        </p:nvSpPr>
        <p:spPr>
          <a:xfrm>
            <a:off x="8053334" y="4693937"/>
            <a:ext cx="2080800" cy="180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22745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-11156" y="4096"/>
            <a:ext cx="12181490" cy="68616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04" y="3369968"/>
            <a:ext cx="207593" cy="18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04" y="3083133"/>
            <a:ext cx="207593" cy="1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04" y="2780358"/>
            <a:ext cx="207593" cy="18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04" y="2496618"/>
            <a:ext cx="207593" cy="1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CC381A-1BA5-406A-8525-CCD3A5C4A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5" y="1860885"/>
            <a:ext cx="735742" cy="816014"/>
          </a:xfrm>
          <a:prstGeom prst="rect">
            <a:avLst/>
          </a:prstGeom>
        </p:spPr>
      </p:pic>
      <p:cxnSp>
        <p:nvCxnSpPr>
          <p:cNvPr id="4" name="Пряма сполучна лінія 3">
            <a:extLst>
              <a:ext uri="{FF2B5EF4-FFF2-40B4-BE49-F238E27FC236}">
                <a16:creationId xmlns:a16="http://schemas.microsoft.com/office/drawing/2014/main" id="{13AF8094-4895-40E8-95A8-7DEF692EEC28}"/>
              </a:ext>
            </a:extLst>
          </p:cNvPr>
          <p:cNvCxnSpPr>
            <a:cxnSpLocks/>
          </p:cNvCxnSpPr>
          <p:nvPr/>
        </p:nvCxnSpPr>
        <p:spPr>
          <a:xfrm>
            <a:off x="6750332" y="1684421"/>
            <a:ext cx="0" cy="2619427"/>
          </a:xfrm>
          <a:prstGeom prst="line">
            <a:avLst/>
          </a:prstGeom>
          <a:ln>
            <a:solidFill>
              <a:srgbClr val="005D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8AFC90B2-9A75-4DC3-B516-9BBFA7E829B2}"/>
              </a:ext>
            </a:extLst>
          </p:cNvPr>
          <p:cNvGrpSpPr/>
          <p:nvPr/>
        </p:nvGrpSpPr>
        <p:grpSpPr>
          <a:xfrm>
            <a:off x="399981" y="4606623"/>
            <a:ext cx="1800000" cy="1800000"/>
            <a:chOff x="6642943" y="2366699"/>
            <a:chExt cx="3575545" cy="3575545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A014924-CCB3-4BAB-BC27-C486CF36C9AC}"/>
                </a:ext>
              </a:extLst>
            </p:cNvPr>
            <p:cNvSpPr/>
            <p:nvPr/>
          </p:nvSpPr>
          <p:spPr>
            <a:xfrm>
              <a:off x="6642943" y="2366699"/>
              <a:ext cx="3575545" cy="3575545"/>
            </a:xfrm>
            <a:prstGeom prst="ellipse">
              <a:avLst/>
            </a:prstGeom>
            <a:blipFill>
              <a:blip r:embed="rId5"/>
              <a:srcRect/>
              <a:stretch>
                <a:fillRect l="-27000" r="-2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ілінія: фігура 11">
              <a:extLst>
                <a:ext uri="{FF2B5EF4-FFF2-40B4-BE49-F238E27FC236}">
                  <a16:creationId xmlns:a16="http://schemas.microsoft.com/office/drawing/2014/main" id="{633ADF5F-B515-4A10-8855-786F8E5E79F8}"/>
                </a:ext>
              </a:extLst>
            </p:cNvPr>
            <p:cNvSpPr/>
            <p:nvPr/>
          </p:nvSpPr>
          <p:spPr>
            <a:xfrm>
              <a:off x="7286541" y="4265313"/>
              <a:ext cx="2288349" cy="1179930"/>
            </a:xfrm>
            <a:custGeom>
              <a:avLst/>
              <a:gdLst>
                <a:gd name="connsiteX0" fmla="*/ 0 w 2288349"/>
                <a:gd name="connsiteY0" fmla="*/ 0 h 1179930"/>
                <a:gd name="connsiteX1" fmla="*/ 2288349 w 2288349"/>
                <a:gd name="connsiteY1" fmla="*/ 0 h 1179930"/>
                <a:gd name="connsiteX2" fmla="*/ 2288349 w 2288349"/>
                <a:gd name="connsiteY2" fmla="*/ 1179930 h 1179930"/>
                <a:gd name="connsiteX3" fmla="*/ 0 w 2288349"/>
                <a:gd name="connsiteY3" fmla="*/ 1179930 h 1179930"/>
                <a:gd name="connsiteX4" fmla="*/ 0 w 2288349"/>
                <a:gd name="connsiteY4" fmla="*/ 0 h 117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8349" h="1179930">
                  <a:moveTo>
                    <a:pt x="0" y="0"/>
                  </a:moveTo>
                  <a:lnTo>
                    <a:pt x="2288349" y="0"/>
                  </a:lnTo>
                  <a:lnTo>
                    <a:pt x="2288349" y="1179930"/>
                  </a:lnTo>
                  <a:lnTo>
                    <a:pt x="0" y="117993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3CEB1475-C8D4-42FB-AF8B-94D97F2F288C}"/>
              </a:ext>
            </a:extLst>
          </p:cNvPr>
          <p:cNvGrpSpPr/>
          <p:nvPr/>
        </p:nvGrpSpPr>
        <p:grpSpPr>
          <a:xfrm>
            <a:off x="2499447" y="4606623"/>
            <a:ext cx="1800000" cy="1800000"/>
            <a:chOff x="4422503" y="1755502"/>
            <a:chExt cx="3346994" cy="3346994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C461A02B-6E77-4507-A41E-C75015382D5A}"/>
                </a:ext>
              </a:extLst>
            </p:cNvPr>
            <p:cNvSpPr/>
            <p:nvPr/>
          </p:nvSpPr>
          <p:spPr>
            <a:xfrm>
              <a:off x="4422503" y="1755502"/>
              <a:ext cx="3346994" cy="3346994"/>
            </a:xfrm>
            <a:prstGeom prst="ellipse">
              <a:avLst/>
            </a:prstGeom>
            <a:blipFill>
              <a:blip r:embed="rId6"/>
              <a:srcRect/>
              <a:stretch>
                <a:fillRect l="-32000" r="-3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ілінія: фігура 17">
              <a:extLst>
                <a:ext uri="{FF2B5EF4-FFF2-40B4-BE49-F238E27FC236}">
                  <a16:creationId xmlns:a16="http://schemas.microsoft.com/office/drawing/2014/main" id="{1C06D11D-93FE-47A6-920B-222EEAC51BC3}"/>
                </a:ext>
              </a:extLst>
            </p:cNvPr>
            <p:cNvSpPr/>
            <p:nvPr/>
          </p:nvSpPr>
          <p:spPr>
            <a:xfrm>
              <a:off x="5024961" y="3532756"/>
              <a:ext cx="2142076" cy="1104508"/>
            </a:xfrm>
            <a:custGeom>
              <a:avLst/>
              <a:gdLst>
                <a:gd name="connsiteX0" fmla="*/ 0 w 2142076"/>
                <a:gd name="connsiteY0" fmla="*/ 0 h 1104508"/>
                <a:gd name="connsiteX1" fmla="*/ 2142076 w 2142076"/>
                <a:gd name="connsiteY1" fmla="*/ 0 h 1104508"/>
                <a:gd name="connsiteX2" fmla="*/ 2142076 w 2142076"/>
                <a:gd name="connsiteY2" fmla="*/ 1104508 h 1104508"/>
                <a:gd name="connsiteX3" fmla="*/ 0 w 2142076"/>
                <a:gd name="connsiteY3" fmla="*/ 1104508 h 1104508"/>
                <a:gd name="connsiteX4" fmla="*/ 0 w 2142076"/>
                <a:gd name="connsiteY4" fmla="*/ 0 h 110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2076" h="1104508">
                  <a:moveTo>
                    <a:pt x="0" y="0"/>
                  </a:moveTo>
                  <a:lnTo>
                    <a:pt x="2142076" y="0"/>
                  </a:lnTo>
                  <a:lnTo>
                    <a:pt x="2142076" y="1104508"/>
                  </a:lnTo>
                  <a:lnTo>
                    <a:pt x="0" y="110450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000" kern="1200"/>
            </a:p>
          </p:txBody>
        </p:sp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160444A9-8186-4C5D-8745-81F2BA37D457}"/>
              </a:ext>
            </a:extLst>
          </p:cNvPr>
          <p:cNvGrpSpPr/>
          <p:nvPr/>
        </p:nvGrpSpPr>
        <p:grpSpPr>
          <a:xfrm>
            <a:off x="4671214" y="4606623"/>
            <a:ext cx="1800000" cy="1800000"/>
            <a:chOff x="4858404" y="2191404"/>
            <a:chExt cx="2475190" cy="247519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40C1D49-C9B6-44B0-B55B-0330D5863DA2}"/>
                </a:ext>
              </a:extLst>
            </p:cNvPr>
            <p:cNvSpPr/>
            <p:nvPr/>
          </p:nvSpPr>
          <p:spPr>
            <a:xfrm>
              <a:off x="4858404" y="2191404"/>
              <a:ext cx="2475190" cy="2475190"/>
            </a:xfrm>
            <a:prstGeom prst="ellipse">
              <a:avLst/>
            </a:prstGeom>
            <a:blipFill>
              <a:blip r:embed="rId7"/>
              <a:srcRect/>
              <a:stretch>
                <a:fillRect l="-12000" r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олілінія: фігура 23">
              <a:extLst>
                <a:ext uri="{FF2B5EF4-FFF2-40B4-BE49-F238E27FC236}">
                  <a16:creationId xmlns:a16="http://schemas.microsoft.com/office/drawing/2014/main" id="{1ACC0B48-05A8-48F1-A6C0-7E0EE7C5FF59}"/>
                </a:ext>
              </a:extLst>
            </p:cNvPr>
            <p:cNvSpPr/>
            <p:nvPr/>
          </p:nvSpPr>
          <p:spPr>
            <a:xfrm>
              <a:off x="5303938" y="3505730"/>
              <a:ext cx="1584121" cy="816812"/>
            </a:xfrm>
            <a:custGeom>
              <a:avLst/>
              <a:gdLst>
                <a:gd name="connsiteX0" fmla="*/ 0 w 1584121"/>
                <a:gd name="connsiteY0" fmla="*/ 0 h 816812"/>
                <a:gd name="connsiteX1" fmla="*/ 1584121 w 1584121"/>
                <a:gd name="connsiteY1" fmla="*/ 0 h 816812"/>
                <a:gd name="connsiteX2" fmla="*/ 1584121 w 1584121"/>
                <a:gd name="connsiteY2" fmla="*/ 816812 h 816812"/>
                <a:gd name="connsiteX3" fmla="*/ 0 w 1584121"/>
                <a:gd name="connsiteY3" fmla="*/ 816812 h 816812"/>
                <a:gd name="connsiteX4" fmla="*/ 0 w 1584121"/>
                <a:gd name="connsiteY4" fmla="*/ 0 h 81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121" h="816812">
                  <a:moveTo>
                    <a:pt x="0" y="0"/>
                  </a:moveTo>
                  <a:lnTo>
                    <a:pt x="1584121" y="0"/>
                  </a:lnTo>
                  <a:lnTo>
                    <a:pt x="1584121" y="816812"/>
                  </a:lnTo>
                  <a:lnTo>
                    <a:pt x="0" y="81681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4500" kern="1200"/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F59279C-5C8E-44AF-B2A4-5381BAF84AF9}"/>
              </a:ext>
            </a:extLst>
          </p:cNvPr>
          <p:cNvGrpSpPr/>
          <p:nvPr/>
        </p:nvGrpSpPr>
        <p:grpSpPr>
          <a:xfrm>
            <a:off x="6680598" y="4606623"/>
            <a:ext cx="1800000" cy="1800000"/>
            <a:chOff x="4073476" y="1406476"/>
            <a:chExt cx="4045046" cy="4045046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200A664E-63BB-4CAB-817E-C1F5D9963522}"/>
                </a:ext>
              </a:extLst>
            </p:cNvPr>
            <p:cNvSpPr/>
            <p:nvPr/>
          </p:nvSpPr>
          <p:spPr>
            <a:xfrm>
              <a:off x="4073476" y="1406476"/>
              <a:ext cx="4045046" cy="4045046"/>
            </a:xfrm>
            <a:prstGeom prst="ellipse">
              <a:avLst/>
            </a:prstGeom>
            <a:blipFill>
              <a:blip r:embed="rId8"/>
              <a:srcRect/>
              <a:stretch>
                <a:fillRect l="-41000" r="-4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олілінія: фігура 29">
              <a:extLst>
                <a:ext uri="{FF2B5EF4-FFF2-40B4-BE49-F238E27FC236}">
                  <a16:creationId xmlns:a16="http://schemas.microsoft.com/office/drawing/2014/main" id="{BEAA5AE8-8F09-4928-9CD5-353FF27823D4}"/>
                </a:ext>
              </a:extLst>
            </p:cNvPr>
            <p:cNvSpPr/>
            <p:nvPr/>
          </p:nvSpPr>
          <p:spPr>
            <a:xfrm>
              <a:off x="4801584" y="3554396"/>
              <a:ext cx="2588829" cy="1334865"/>
            </a:xfrm>
            <a:custGeom>
              <a:avLst/>
              <a:gdLst>
                <a:gd name="connsiteX0" fmla="*/ 0 w 2588829"/>
                <a:gd name="connsiteY0" fmla="*/ 0 h 1334865"/>
                <a:gd name="connsiteX1" fmla="*/ 2588829 w 2588829"/>
                <a:gd name="connsiteY1" fmla="*/ 0 h 1334865"/>
                <a:gd name="connsiteX2" fmla="*/ 2588829 w 2588829"/>
                <a:gd name="connsiteY2" fmla="*/ 1334865 h 1334865"/>
                <a:gd name="connsiteX3" fmla="*/ 0 w 2588829"/>
                <a:gd name="connsiteY3" fmla="*/ 1334865 h 1334865"/>
                <a:gd name="connsiteX4" fmla="*/ 0 w 2588829"/>
                <a:gd name="connsiteY4" fmla="*/ 0 h 133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829" h="1334865">
                  <a:moveTo>
                    <a:pt x="0" y="0"/>
                  </a:moveTo>
                  <a:lnTo>
                    <a:pt x="2588829" y="0"/>
                  </a:lnTo>
                  <a:lnTo>
                    <a:pt x="2588829" y="1334865"/>
                  </a:lnTo>
                  <a:lnTo>
                    <a:pt x="0" y="133486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15BC10CB-43E6-4D01-A9B9-460CF1BA894E}"/>
              </a:ext>
            </a:extLst>
          </p:cNvPr>
          <p:cNvGrpSpPr/>
          <p:nvPr/>
        </p:nvGrpSpPr>
        <p:grpSpPr>
          <a:xfrm>
            <a:off x="8729765" y="4606623"/>
            <a:ext cx="1800000" cy="1800000"/>
            <a:chOff x="4762384" y="2095384"/>
            <a:chExt cx="2667231" cy="2667231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298A3955-1412-4FFC-90C7-D5C3A4402080}"/>
                </a:ext>
              </a:extLst>
            </p:cNvPr>
            <p:cNvSpPr/>
            <p:nvPr/>
          </p:nvSpPr>
          <p:spPr>
            <a:xfrm>
              <a:off x="4762384" y="2095384"/>
              <a:ext cx="2667231" cy="2667231"/>
            </a:xfrm>
            <a:prstGeom prst="ellipse">
              <a:avLst/>
            </a:prstGeom>
            <a:blipFill>
              <a:blip r:embed="rId9"/>
              <a:srcRect/>
              <a:stretch>
                <a:fillRect l="-49000" r="-4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Полілінія: фігура 35">
              <a:extLst>
                <a:ext uri="{FF2B5EF4-FFF2-40B4-BE49-F238E27FC236}">
                  <a16:creationId xmlns:a16="http://schemas.microsoft.com/office/drawing/2014/main" id="{F1E2BC67-3ABC-4AA5-BFD8-15F128A62BBC}"/>
                </a:ext>
              </a:extLst>
            </p:cNvPr>
            <p:cNvSpPr/>
            <p:nvPr/>
          </p:nvSpPr>
          <p:spPr>
            <a:xfrm>
              <a:off x="5242486" y="3511684"/>
              <a:ext cx="1707027" cy="880186"/>
            </a:xfrm>
            <a:custGeom>
              <a:avLst/>
              <a:gdLst>
                <a:gd name="connsiteX0" fmla="*/ 0 w 1707027"/>
                <a:gd name="connsiteY0" fmla="*/ 0 h 880186"/>
                <a:gd name="connsiteX1" fmla="*/ 1707027 w 1707027"/>
                <a:gd name="connsiteY1" fmla="*/ 0 h 880186"/>
                <a:gd name="connsiteX2" fmla="*/ 1707027 w 1707027"/>
                <a:gd name="connsiteY2" fmla="*/ 880186 h 880186"/>
                <a:gd name="connsiteX3" fmla="*/ 0 w 1707027"/>
                <a:gd name="connsiteY3" fmla="*/ 880186 h 880186"/>
                <a:gd name="connsiteX4" fmla="*/ 0 w 1707027"/>
                <a:gd name="connsiteY4" fmla="*/ 0 h 88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027" h="880186">
                  <a:moveTo>
                    <a:pt x="0" y="0"/>
                  </a:moveTo>
                  <a:lnTo>
                    <a:pt x="1707027" y="0"/>
                  </a:lnTo>
                  <a:lnTo>
                    <a:pt x="1707027" y="880186"/>
                  </a:lnTo>
                  <a:lnTo>
                    <a:pt x="0" y="88018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4800" kern="120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2BB1F50-7B65-4AEA-A032-EFAC620104E5}"/>
              </a:ext>
            </a:extLst>
          </p:cNvPr>
          <p:cNvSpPr txBox="1"/>
          <p:nvPr/>
        </p:nvSpPr>
        <p:spPr>
          <a:xfrm>
            <a:off x="3516206" y="296718"/>
            <a:ext cx="668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Забезпечення комфортних умов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B361F-64EB-48B9-98EB-E9252ACE442F}"/>
              </a:ext>
            </a:extLst>
          </p:cNvPr>
          <p:cNvSpPr txBox="1"/>
          <p:nvPr/>
        </p:nvSpPr>
        <p:spPr>
          <a:xfrm>
            <a:off x="7300726" y="2342879"/>
            <a:ext cx="5024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До 2015 року у задовільному стані – 17</a:t>
            </a:r>
          </a:p>
          <a:p>
            <a:r>
              <a:rPr lang="uk-UA" sz="2000" dirty="0">
                <a:solidFill>
                  <a:srgbClr val="002060"/>
                </a:solidFill>
              </a:rPr>
              <a:t>Відремонтовано – 61</a:t>
            </a:r>
          </a:p>
          <a:p>
            <a:r>
              <a:rPr lang="uk-UA" sz="2000" dirty="0">
                <a:solidFill>
                  <a:srgbClr val="002060"/>
                </a:solidFill>
              </a:rPr>
              <a:t>У роботі – 28</a:t>
            </a:r>
          </a:p>
          <a:p>
            <a:r>
              <a:rPr lang="uk-UA" sz="2000" dirty="0">
                <a:solidFill>
                  <a:srgbClr val="002060"/>
                </a:solidFill>
              </a:rPr>
              <a:t>Виготовлено ПКД – 27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95916" y="1272505"/>
          <a:ext cx="6365069" cy="3121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194254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grpSp>
        <p:nvGrpSpPr>
          <p:cNvPr id="7" name="Групувати 6"/>
          <p:cNvGrpSpPr/>
          <p:nvPr/>
        </p:nvGrpSpPr>
        <p:grpSpPr>
          <a:xfrm>
            <a:off x="1524819" y="3355209"/>
            <a:ext cx="2160000" cy="2160000"/>
            <a:chOff x="3988593" y="1321593"/>
            <a:chExt cx="4214812" cy="4214812"/>
          </a:xfrm>
        </p:grpSpPr>
        <p:sp>
          <p:nvSpPr>
            <p:cNvPr id="8" name="Овал 7"/>
            <p:cNvSpPr/>
            <p:nvPr/>
          </p:nvSpPr>
          <p:spPr>
            <a:xfrm>
              <a:off x="3988593" y="1321593"/>
              <a:ext cx="4214812" cy="4214812"/>
            </a:xfrm>
            <a:prstGeom prst="ellipse">
              <a:avLst/>
            </a:prstGeom>
            <a:blipFill>
              <a:blip r:embed="rId3"/>
              <a:srcRect/>
              <a:stretch>
                <a:fillRect l="-19000" r="-1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ілінія 8"/>
            <p:cNvSpPr/>
            <p:nvPr/>
          </p:nvSpPr>
          <p:spPr>
            <a:xfrm>
              <a:off x="4747259" y="3559658"/>
              <a:ext cx="2697480" cy="1390888"/>
            </a:xfrm>
            <a:custGeom>
              <a:avLst/>
              <a:gdLst>
                <a:gd name="connsiteX0" fmla="*/ 0 w 2697480"/>
                <a:gd name="connsiteY0" fmla="*/ 0 h 1390888"/>
                <a:gd name="connsiteX1" fmla="*/ 2697480 w 2697480"/>
                <a:gd name="connsiteY1" fmla="*/ 0 h 1390888"/>
                <a:gd name="connsiteX2" fmla="*/ 2697480 w 2697480"/>
                <a:gd name="connsiteY2" fmla="*/ 1390888 h 1390888"/>
                <a:gd name="connsiteX3" fmla="*/ 0 w 2697480"/>
                <a:gd name="connsiteY3" fmla="*/ 1390888 h 1390888"/>
                <a:gd name="connsiteX4" fmla="*/ 0 w 2697480"/>
                <a:gd name="connsiteY4" fmla="*/ 0 h 139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7480" h="1390888">
                  <a:moveTo>
                    <a:pt x="0" y="0"/>
                  </a:moveTo>
                  <a:lnTo>
                    <a:pt x="2697480" y="0"/>
                  </a:lnTo>
                  <a:lnTo>
                    <a:pt x="2697480" y="1390888"/>
                  </a:lnTo>
                  <a:lnTo>
                    <a:pt x="0" y="13908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6500" kern="12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572937" y="862753"/>
            <a:ext cx="3806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Усього басейнів – 28</a:t>
            </a:r>
          </a:p>
          <a:p>
            <a:r>
              <a:rPr lang="uk-UA" sz="2000" dirty="0">
                <a:solidFill>
                  <a:srgbClr val="002060"/>
                </a:solidFill>
              </a:rPr>
              <a:t>Басейни, що працюють – 18</a:t>
            </a:r>
          </a:p>
          <a:p>
            <a:r>
              <a:rPr lang="uk-UA" sz="2000" dirty="0">
                <a:solidFill>
                  <a:srgbClr val="002060"/>
                </a:solidFill>
              </a:rPr>
              <a:t>У школах – 15</a:t>
            </a:r>
          </a:p>
          <a:p>
            <a:r>
              <a:rPr lang="uk-UA" sz="2000" dirty="0">
                <a:solidFill>
                  <a:srgbClr val="002060"/>
                </a:solidFill>
              </a:rPr>
              <a:t>У ЗДО – 3</a:t>
            </a:r>
          </a:p>
          <a:p>
            <a:r>
              <a:rPr lang="uk-UA" sz="2000" dirty="0">
                <a:solidFill>
                  <a:srgbClr val="002060"/>
                </a:solidFill>
              </a:rPr>
              <a:t>У ремонті – 3</a:t>
            </a:r>
          </a:p>
          <a:p>
            <a:r>
              <a:rPr lang="uk-UA" sz="2000" dirty="0">
                <a:solidFill>
                  <a:srgbClr val="002060"/>
                </a:solidFill>
              </a:rPr>
              <a:t>Виготовляють ПКД – 7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95" y="1309046"/>
            <a:ext cx="166326" cy="14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95" y="1604464"/>
            <a:ext cx="166326" cy="144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36" y="2527595"/>
            <a:ext cx="166326" cy="14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78" y="1899882"/>
            <a:ext cx="166326" cy="14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36" y="2221038"/>
            <a:ext cx="166326" cy="14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95" y="987890"/>
            <a:ext cx="166326" cy="144000"/>
          </a:xfrm>
          <a:prstGeom prst="rect">
            <a:avLst/>
          </a:prstGeom>
        </p:spPr>
      </p:pic>
      <p:cxnSp>
        <p:nvCxnSpPr>
          <p:cNvPr id="19" name="Пряма сполучна лінія 18"/>
          <p:cNvCxnSpPr/>
          <p:nvPr/>
        </p:nvCxnSpPr>
        <p:spPr>
          <a:xfrm>
            <a:off x="6775952" y="615214"/>
            <a:ext cx="1" cy="241381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9898312" y="2791616"/>
            <a:ext cx="2160000" cy="2160000"/>
            <a:chOff x="3957637" y="1290637"/>
            <a:chExt cx="4276725" cy="4276725"/>
          </a:xfrm>
        </p:grpSpPr>
        <p:sp>
          <p:nvSpPr>
            <p:cNvPr id="24" name="Овал 23"/>
            <p:cNvSpPr/>
            <p:nvPr/>
          </p:nvSpPr>
          <p:spPr>
            <a:xfrm>
              <a:off x="3957637" y="1290637"/>
              <a:ext cx="4276725" cy="4276725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3000" r="-3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4727448" y="3561578"/>
              <a:ext cx="2737104" cy="1411319"/>
            </a:xfrm>
            <a:custGeom>
              <a:avLst/>
              <a:gdLst>
                <a:gd name="connsiteX0" fmla="*/ 0 w 2737104"/>
                <a:gd name="connsiteY0" fmla="*/ 0 h 1411319"/>
                <a:gd name="connsiteX1" fmla="*/ 2737104 w 2737104"/>
                <a:gd name="connsiteY1" fmla="*/ 0 h 1411319"/>
                <a:gd name="connsiteX2" fmla="*/ 2737104 w 2737104"/>
                <a:gd name="connsiteY2" fmla="*/ 1411319 h 1411319"/>
                <a:gd name="connsiteX3" fmla="*/ 0 w 2737104"/>
                <a:gd name="connsiteY3" fmla="*/ 1411319 h 1411319"/>
                <a:gd name="connsiteX4" fmla="*/ 0 w 2737104"/>
                <a:gd name="connsiteY4" fmla="*/ 0 h 141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104" h="1411319">
                  <a:moveTo>
                    <a:pt x="0" y="0"/>
                  </a:moveTo>
                  <a:lnTo>
                    <a:pt x="2737104" y="0"/>
                  </a:lnTo>
                  <a:lnTo>
                    <a:pt x="2737104" y="1411319"/>
                  </a:lnTo>
                  <a:lnTo>
                    <a:pt x="0" y="141131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872299" y="3238452"/>
            <a:ext cx="2160000" cy="2160000"/>
            <a:chOff x="3810285" y="1143285"/>
            <a:chExt cx="4571428" cy="4571428"/>
          </a:xfrm>
        </p:grpSpPr>
        <p:sp>
          <p:nvSpPr>
            <p:cNvPr id="21" name="Овал 20"/>
            <p:cNvSpPr/>
            <p:nvPr/>
          </p:nvSpPr>
          <p:spPr>
            <a:xfrm>
              <a:off x="3810285" y="1143285"/>
              <a:ext cx="4571428" cy="4571428"/>
            </a:xfrm>
            <a:prstGeom prst="ellipse">
              <a:avLst/>
            </a:prstGeom>
            <a:blipFill>
              <a:blip r:embed="rId6"/>
              <a:srcRect/>
              <a:stretch>
                <a:fillRect t="-17000" b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4633142" y="3570714"/>
              <a:ext cx="2925714" cy="1508571"/>
            </a:xfrm>
            <a:custGeom>
              <a:avLst/>
              <a:gdLst>
                <a:gd name="connsiteX0" fmla="*/ 0 w 2925714"/>
                <a:gd name="connsiteY0" fmla="*/ 0 h 1508571"/>
                <a:gd name="connsiteX1" fmla="*/ 2925714 w 2925714"/>
                <a:gd name="connsiteY1" fmla="*/ 0 h 1508571"/>
                <a:gd name="connsiteX2" fmla="*/ 2925714 w 2925714"/>
                <a:gd name="connsiteY2" fmla="*/ 1508571 h 1508571"/>
                <a:gd name="connsiteX3" fmla="*/ 0 w 2925714"/>
                <a:gd name="connsiteY3" fmla="*/ 1508571 h 1508571"/>
                <a:gd name="connsiteX4" fmla="*/ 0 w 2925714"/>
                <a:gd name="connsiteY4" fmla="*/ 0 h 150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5714" h="1508571">
                  <a:moveTo>
                    <a:pt x="0" y="0"/>
                  </a:moveTo>
                  <a:lnTo>
                    <a:pt x="2925714" y="0"/>
                  </a:lnTo>
                  <a:lnTo>
                    <a:pt x="2925714" y="1508571"/>
                  </a:lnTo>
                  <a:lnTo>
                    <a:pt x="0" y="150857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688437" y="4318452"/>
            <a:ext cx="2160000" cy="2160000"/>
            <a:chOff x="3715047" y="1048047"/>
            <a:chExt cx="4761904" cy="4761904"/>
          </a:xfrm>
        </p:grpSpPr>
        <p:sp>
          <p:nvSpPr>
            <p:cNvPr id="32" name="Овал 31"/>
            <p:cNvSpPr/>
            <p:nvPr/>
          </p:nvSpPr>
          <p:spPr>
            <a:xfrm>
              <a:off x="3715047" y="1048047"/>
              <a:ext cx="4761904" cy="4761904"/>
            </a:xfrm>
            <a:prstGeom prst="ellipse">
              <a:avLst/>
            </a:prstGeom>
            <a:blipFill>
              <a:blip r:embed="rId7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олилиния 32"/>
            <p:cNvSpPr/>
            <p:nvPr/>
          </p:nvSpPr>
          <p:spPr>
            <a:xfrm>
              <a:off x="4572190" y="3576618"/>
              <a:ext cx="3047618" cy="1571428"/>
            </a:xfrm>
            <a:custGeom>
              <a:avLst/>
              <a:gdLst>
                <a:gd name="connsiteX0" fmla="*/ 0 w 3047618"/>
                <a:gd name="connsiteY0" fmla="*/ 0 h 1571428"/>
                <a:gd name="connsiteX1" fmla="*/ 3047618 w 3047618"/>
                <a:gd name="connsiteY1" fmla="*/ 0 h 1571428"/>
                <a:gd name="connsiteX2" fmla="*/ 3047618 w 3047618"/>
                <a:gd name="connsiteY2" fmla="*/ 1571428 h 1571428"/>
                <a:gd name="connsiteX3" fmla="*/ 0 w 3047618"/>
                <a:gd name="connsiteY3" fmla="*/ 1571428 h 1571428"/>
                <a:gd name="connsiteX4" fmla="*/ 0 w 3047618"/>
                <a:gd name="connsiteY4" fmla="*/ 0 h 157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7618" h="1571428">
                  <a:moveTo>
                    <a:pt x="0" y="0"/>
                  </a:moveTo>
                  <a:lnTo>
                    <a:pt x="3047618" y="0"/>
                  </a:lnTo>
                  <a:lnTo>
                    <a:pt x="3047618" y="1571428"/>
                  </a:lnTo>
                  <a:lnTo>
                    <a:pt x="0" y="15714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059779" y="4324760"/>
            <a:ext cx="2160000" cy="2160000"/>
            <a:chOff x="3048380" y="381381"/>
            <a:chExt cx="6095237" cy="6095237"/>
          </a:xfrm>
        </p:grpSpPr>
        <p:sp>
          <p:nvSpPr>
            <p:cNvPr id="37" name="Овал 36"/>
            <p:cNvSpPr/>
            <p:nvPr/>
          </p:nvSpPr>
          <p:spPr>
            <a:xfrm>
              <a:off x="3048380" y="381381"/>
              <a:ext cx="6095237" cy="6095237"/>
            </a:xfrm>
            <a:prstGeom prst="ellipse">
              <a:avLst/>
            </a:prstGeom>
            <a:blipFill>
              <a:blip r:embed="rId8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Полилиния 37"/>
            <p:cNvSpPr/>
            <p:nvPr/>
          </p:nvSpPr>
          <p:spPr>
            <a:xfrm>
              <a:off x="4145523" y="3617952"/>
              <a:ext cx="3900952" cy="2011428"/>
            </a:xfrm>
            <a:custGeom>
              <a:avLst/>
              <a:gdLst>
                <a:gd name="connsiteX0" fmla="*/ 0 w 3900952"/>
                <a:gd name="connsiteY0" fmla="*/ 0 h 2011428"/>
                <a:gd name="connsiteX1" fmla="*/ 3900952 w 3900952"/>
                <a:gd name="connsiteY1" fmla="*/ 0 h 2011428"/>
                <a:gd name="connsiteX2" fmla="*/ 3900952 w 3900952"/>
                <a:gd name="connsiteY2" fmla="*/ 2011428 h 2011428"/>
                <a:gd name="connsiteX3" fmla="*/ 0 w 3900952"/>
                <a:gd name="connsiteY3" fmla="*/ 2011428 h 2011428"/>
                <a:gd name="connsiteX4" fmla="*/ 0 w 3900952"/>
                <a:gd name="connsiteY4" fmla="*/ 0 h 201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0952" h="2011428">
                  <a:moveTo>
                    <a:pt x="0" y="0"/>
                  </a:moveTo>
                  <a:lnTo>
                    <a:pt x="3900952" y="0"/>
                  </a:lnTo>
                  <a:lnTo>
                    <a:pt x="3900952" y="2011428"/>
                  </a:lnTo>
                  <a:lnTo>
                    <a:pt x="0" y="20114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/>
            </a:p>
          </p:txBody>
        </p:sp>
      </p:grp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35020650"/>
              </p:ext>
            </p:extLst>
          </p:nvPr>
        </p:nvGraphicFramePr>
        <p:xfrm>
          <a:off x="1396864" y="1056108"/>
          <a:ext cx="5599131" cy="212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64226" y="409777"/>
            <a:ext cx="30585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Ремонт басейнів, млн грн</a:t>
            </a:r>
            <a:endParaRPr lang="uk-UA" sz="2000" dirty="0">
              <a:solidFill>
                <a:srgbClr val="00206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837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56DC03-30E3-45CC-8A11-D7AA236D05F3}"/>
              </a:ext>
            </a:extLst>
          </p:cNvPr>
          <p:cNvSpPr txBox="1"/>
          <p:nvPr/>
        </p:nvSpPr>
        <p:spPr>
          <a:xfrm>
            <a:off x="2904942" y="232350"/>
            <a:ext cx="7807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Плани на 2021 рік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2FCFA5-C9D7-4773-8A08-AF5B4060AB3B}"/>
              </a:ext>
            </a:extLst>
          </p:cNvPr>
          <p:cNvSpPr txBox="1"/>
          <p:nvPr/>
        </p:nvSpPr>
        <p:spPr>
          <a:xfrm>
            <a:off x="2710801" y="736445"/>
            <a:ext cx="9129713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Будівництво спортивного та актового залів, їдальні СЗШ №63 м. Львова.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Добудова корпусу ЗСШ № 100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Добудова корпусу та четвертого поверху СЗШ № 67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Добудова корпусу СЗШ № 78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Добудова ІІ та ІІІ поверхів Ліцею міжнародних відносин ім. В. Стуса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Створення 2 сучасних наукових лабораторій з робототехніки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Придбання обладнання для </a:t>
            </a:r>
            <a:r>
              <a:rPr lang="en-US" sz="2000" dirty="0">
                <a:solidFill>
                  <a:srgbClr val="002060"/>
                </a:solidFill>
              </a:rPr>
              <a:t>STEM </a:t>
            </a:r>
            <a:r>
              <a:rPr lang="uk-UA" sz="2000" dirty="0">
                <a:solidFill>
                  <a:srgbClr val="002060"/>
                </a:solidFill>
              </a:rPr>
              <a:t>навчання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Впровадження єдиної освітньої платформи для ЗЗСО м. Львова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Запровадження уроків інформатики спільно з ІТ компаніями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Створення сучасного центру дитячого дозвілля на Погулянці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Створення сучасного освітнього середовища у навчальних закладах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</a:rPr>
              <a:t>Облаштування спортивної інфраструктури біля навчальних закладів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E12B77-726E-4F5B-9FE7-9E058501AF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64" y="939641"/>
            <a:ext cx="249103" cy="21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0E3C6C9-D91F-47C0-98FB-397F3676B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64" y="1411242"/>
            <a:ext cx="249103" cy="216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CEC1C91-CD59-41F8-A17E-6D2FF1C722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61" y="1835607"/>
            <a:ext cx="249103" cy="216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E59C346-495E-4C7C-A694-3F3938E8A8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61" y="2317692"/>
            <a:ext cx="249103" cy="216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DE09560-D57F-43ED-93CF-FFC4946E12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61" y="2747681"/>
            <a:ext cx="249103" cy="216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C773F01-4A8E-4627-BEF8-303CEDD1B4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60" y="3213000"/>
            <a:ext cx="249103" cy="216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2004A6F-FA37-4A2D-AE6D-BF137A5FA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59" y="3674755"/>
            <a:ext cx="249103" cy="216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7595762-DCE4-4744-AF71-5BC0C2DBA9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58" y="4144012"/>
            <a:ext cx="249103" cy="216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99B17EC-AFA0-43BE-BE0E-06E3E9981C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58" y="5055918"/>
            <a:ext cx="249103" cy="216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267EB52-5A9F-4169-991C-304B9A6C43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58" y="4596304"/>
            <a:ext cx="249103" cy="216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D5C8E4E-3936-4DAE-AE1C-CBD097A65D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48" y="5495681"/>
            <a:ext cx="249103" cy="216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05C5402-B5DB-462B-9892-D54C134968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58" y="5965523"/>
            <a:ext cx="24910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78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7801" y="471900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Дякуємо за увагу</a:t>
            </a:r>
            <a:endParaRPr lang="uk-UA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2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93F9B236-8EB6-4A6A-A982-6ABB88244E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7" y="5842477"/>
            <a:ext cx="373654" cy="32400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AE3BC266-B985-43D8-ABF0-F9F4B6B7B9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6" y="5282858"/>
            <a:ext cx="373654" cy="324000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A1A1E13F-B744-4CB0-9E3D-63C2D48325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" y="4731763"/>
            <a:ext cx="373654" cy="32400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9212B52B-E497-4B0F-A907-FA211D1866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6" y="4175798"/>
            <a:ext cx="373654" cy="324000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C9018CAD-8C93-46F6-9BA4-A33E10AD99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7" y="3618390"/>
            <a:ext cx="373654" cy="324000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D9E0DE6A-F6A5-4D0F-A59A-E2DED7D962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7" y="3071448"/>
            <a:ext cx="373654" cy="324000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190270D-3B6A-4F3D-AE80-E9FA51AA48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7" y="2511530"/>
            <a:ext cx="373654" cy="324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6194976-16FF-43C1-8B4A-D986B4CE41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51DA3E98-FADF-4774-A40A-4FC72AEFED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1" y="1959354"/>
            <a:ext cx="373654" cy="3240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6ED30B4F-C078-4F13-A096-7D6039E4C2F6}"/>
              </a:ext>
            </a:extLst>
          </p:cNvPr>
          <p:cNvSpPr txBox="1"/>
          <p:nvPr/>
        </p:nvSpPr>
        <p:spPr>
          <a:xfrm>
            <a:off x="910280" y="2985687"/>
            <a:ext cx="3464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ЗДО №160 </a:t>
            </a:r>
            <a:r>
              <a:rPr lang="uk-UA" sz="2700" b="1" dirty="0">
                <a:solidFill>
                  <a:srgbClr val="002060"/>
                </a:solidFill>
              </a:rPr>
              <a:t>(1 група)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5E7E3-909A-4C21-A24E-106198EF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079" y="15968"/>
            <a:ext cx="7714525" cy="992441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Відкриття закладів дошкільної освіти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A9849C-8F9C-495C-84D3-2D438B3E4A0A}"/>
              </a:ext>
            </a:extLst>
          </p:cNvPr>
          <p:cNvSpPr txBox="1"/>
          <p:nvPr/>
        </p:nvSpPr>
        <p:spPr>
          <a:xfrm>
            <a:off x="494225" y="1267850"/>
            <a:ext cx="575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У 2020 році відкрито 17 груп:</a:t>
            </a:r>
            <a:endParaRPr lang="uk-UA" sz="2800" b="1" dirty="0">
              <a:solidFill>
                <a:srgbClr val="002060"/>
              </a:solidFill>
            </a:endParaRPr>
          </a:p>
        </p:txBody>
      </p: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84795F5D-36F1-43DD-A2CA-5C74AEA3988F}"/>
              </a:ext>
            </a:extLst>
          </p:cNvPr>
          <p:cNvGrpSpPr/>
          <p:nvPr/>
        </p:nvGrpSpPr>
        <p:grpSpPr>
          <a:xfrm>
            <a:off x="10102604" y="3493518"/>
            <a:ext cx="1980000" cy="1980000"/>
            <a:chOff x="4810125" y="2143125"/>
            <a:chExt cx="2571750" cy="2571750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F9B32ABA-462E-44C6-9577-D0E471B24814}"/>
                </a:ext>
              </a:extLst>
            </p:cNvPr>
            <p:cNvSpPr/>
            <p:nvPr/>
          </p:nvSpPr>
          <p:spPr>
            <a:xfrm>
              <a:off x="4810125" y="2143125"/>
              <a:ext cx="2571750" cy="2571750"/>
            </a:xfrm>
            <a:prstGeom prst="ellipse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олілінія: фігура 51">
              <a:extLst>
                <a:ext uri="{FF2B5EF4-FFF2-40B4-BE49-F238E27FC236}">
                  <a16:creationId xmlns:a16="http://schemas.microsoft.com/office/drawing/2014/main" id="{96E11BE1-6BBB-4852-BCD4-E9D9A7C6D78D}"/>
                </a:ext>
              </a:extLst>
            </p:cNvPr>
            <p:cNvSpPr/>
            <p:nvPr/>
          </p:nvSpPr>
          <p:spPr>
            <a:xfrm>
              <a:off x="5273040" y="3508724"/>
              <a:ext cx="1645920" cy="848677"/>
            </a:xfrm>
            <a:custGeom>
              <a:avLst/>
              <a:gdLst>
                <a:gd name="connsiteX0" fmla="*/ 0 w 1645920"/>
                <a:gd name="connsiteY0" fmla="*/ 0 h 848677"/>
                <a:gd name="connsiteX1" fmla="*/ 1645920 w 1645920"/>
                <a:gd name="connsiteY1" fmla="*/ 0 h 848677"/>
                <a:gd name="connsiteX2" fmla="*/ 1645920 w 1645920"/>
                <a:gd name="connsiteY2" fmla="*/ 848677 h 848677"/>
                <a:gd name="connsiteX3" fmla="*/ 0 w 1645920"/>
                <a:gd name="connsiteY3" fmla="*/ 848677 h 848677"/>
                <a:gd name="connsiteX4" fmla="*/ 0 w 1645920"/>
                <a:gd name="connsiteY4" fmla="*/ 0 h 84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848677">
                  <a:moveTo>
                    <a:pt x="0" y="0"/>
                  </a:moveTo>
                  <a:lnTo>
                    <a:pt x="1645920" y="0"/>
                  </a:lnTo>
                  <a:lnTo>
                    <a:pt x="1645920" y="848677"/>
                  </a:lnTo>
                  <a:lnTo>
                    <a:pt x="0" y="84867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4600" kern="1200"/>
            </a:p>
          </p:txBody>
        </p:sp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D40768B-98E6-4CEA-894C-579FEFBCC800}"/>
              </a:ext>
            </a:extLst>
          </p:cNvPr>
          <p:cNvGrpSpPr/>
          <p:nvPr/>
        </p:nvGrpSpPr>
        <p:grpSpPr>
          <a:xfrm>
            <a:off x="7103187" y="4226967"/>
            <a:ext cx="1980000" cy="1980000"/>
            <a:chOff x="3807608" y="1140608"/>
            <a:chExt cx="4576782" cy="4576782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736AFC8D-0F1E-42C1-B8BC-FFE4C4AB90E1}"/>
                </a:ext>
              </a:extLst>
            </p:cNvPr>
            <p:cNvSpPr/>
            <p:nvPr/>
          </p:nvSpPr>
          <p:spPr>
            <a:xfrm>
              <a:off x="3807608" y="1140608"/>
              <a:ext cx="4576782" cy="4576782"/>
            </a:xfrm>
            <a:prstGeom prst="ellipse">
              <a:avLst/>
            </a:prstGeom>
            <a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Полілінія: фігура 68">
              <a:extLst>
                <a:ext uri="{FF2B5EF4-FFF2-40B4-BE49-F238E27FC236}">
                  <a16:creationId xmlns:a16="http://schemas.microsoft.com/office/drawing/2014/main" id="{4204C418-3A8E-4B55-8B30-5E320198FA2E}"/>
                </a:ext>
              </a:extLst>
            </p:cNvPr>
            <p:cNvSpPr/>
            <p:nvPr/>
          </p:nvSpPr>
          <p:spPr>
            <a:xfrm>
              <a:off x="4631429" y="3570880"/>
              <a:ext cx="2929140" cy="1510338"/>
            </a:xfrm>
            <a:custGeom>
              <a:avLst/>
              <a:gdLst>
                <a:gd name="connsiteX0" fmla="*/ 0 w 2929140"/>
                <a:gd name="connsiteY0" fmla="*/ 0 h 1510338"/>
                <a:gd name="connsiteX1" fmla="*/ 2929140 w 2929140"/>
                <a:gd name="connsiteY1" fmla="*/ 0 h 1510338"/>
                <a:gd name="connsiteX2" fmla="*/ 2929140 w 2929140"/>
                <a:gd name="connsiteY2" fmla="*/ 1510338 h 1510338"/>
                <a:gd name="connsiteX3" fmla="*/ 0 w 2929140"/>
                <a:gd name="connsiteY3" fmla="*/ 1510338 h 1510338"/>
                <a:gd name="connsiteX4" fmla="*/ 0 w 2929140"/>
                <a:gd name="connsiteY4" fmla="*/ 0 h 15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9140" h="1510338">
                  <a:moveTo>
                    <a:pt x="0" y="0"/>
                  </a:moveTo>
                  <a:lnTo>
                    <a:pt x="2929140" y="0"/>
                  </a:lnTo>
                  <a:lnTo>
                    <a:pt x="2929140" y="1510338"/>
                  </a:lnTo>
                  <a:lnTo>
                    <a:pt x="0" y="15103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3F7F76C1-367E-4C32-ACC8-F244BAAF2FDB}"/>
              </a:ext>
            </a:extLst>
          </p:cNvPr>
          <p:cNvGrpSpPr/>
          <p:nvPr/>
        </p:nvGrpSpPr>
        <p:grpSpPr>
          <a:xfrm>
            <a:off x="4406371" y="4515334"/>
            <a:ext cx="1980000" cy="1980000"/>
            <a:chOff x="3807608" y="1140608"/>
            <a:chExt cx="4576782" cy="4576782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1D73A0D5-FBCC-414B-98A5-956BC7FC95C2}"/>
                </a:ext>
              </a:extLst>
            </p:cNvPr>
            <p:cNvSpPr/>
            <p:nvPr/>
          </p:nvSpPr>
          <p:spPr>
            <a:xfrm>
              <a:off x="3807608" y="1140608"/>
              <a:ext cx="4576782" cy="4576782"/>
            </a:xfrm>
            <a:prstGeom prst="ellipse">
              <a:avLst/>
            </a:prstGeom>
            <a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5" name="Полілінія: фігура 74">
              <a:extLst>
                <a:ext uri="{FF2B5EF4-FFF2-40B4-BE49-F238E27FC236}">
                  <a16:creationId xmlns:a16="http://schemas.microsoft.com/office/drawing/2014/main" id="{9330D7D1-847A-4B77-A785-5901456389D8}"/>
                </a:ext>
              </a:extLst>
            </p:cNvPr>
            <p:cNvSpPr/>
            <p:nvPr/>
          </p:nvSpPr>
          <p:spPr>
            <a:xfrm>
              <a:off x="4631429" y="3570880"/>
              <a:ext cx="2929140" cy="1510338"/>
            </a:xfrm>
            <a:custGeom>
              <a:avLst/>
              <a:gdLst>
                <a:gd name="connsiteX0" fmla="*/ 0 w 2929140"/>
                <a:gd name="connsiteY0" fmla="*/ 0 h 1510338"/>
                <a:gd name="connsiteX1" fmla="*/ 2929140 w 2929140"/>
                <a:gd name="connsiteY1" fmla="*/ 0 h 1510338"/>
                <a:gd name="connsiteX2" fmla="*/ 2929140 w 2929140"/>
                <a:gd name="connsiteY2" fmla="*/ 1510338 h 1510338"/>
                <a:gd name="connsiteX3" fmla="*/ 0 w 2929140"/>
                <a:gd name="connsiteY3" fmla="*/ 1510338 h 1510338"/>
                <a:gd name="connsiteX4" fmla="*/ 0 w 2929140"/>
                <a:gd name="connsiteY4" fmla="*/ 0 h 15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9140" h="1510338">
                  <a:moveTo>
                    <a:pt x="0" y="0"/>
                  </a:moveTo>
                  <a:lnTo>
                    <a:pt x="2929140" y="0"/>
                  </a:lnTo>
                  <a:lnTo>
                    <a:pt x="2929140" y="1510338"/>
                  </a:lnTo>
                  <a:lnTo>
                    <a:pt x="0" y="15103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80B96D0C-68ED-42EE-875B-DF0089FED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7118" y="2246967"/>
            <a:ext cx="1974420" cy="19800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34FA568-3610-486F-AD8A-C9F1BAE950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5307" y="883274"/>
            <a:ext cx="1980000" cy="1985561"/>
          </a:xfrm>
          <a:prstGeom prst="rect">
            <a:avLst/>
          </a:prstGeom>
        </p:spPr>
      </p:pic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97B5699F-65A3-4328-BCE5-2F0058C9414E}"/>
              </a:ext>
            </a:extLst>
          </p:cNvPr>
          <p:cNvGrpSpPr/>
          <p:nvPr/>
        </p:nvGrpSpPr>
        <p:grpSpPr>
          <a:xfrm>
            <a:off x="9981111" y="772276"/>
            <a:ext cx="1980000" cy="1980000"/>
            <a:chOff x="3048000" y="380999"/>
            <a:chExt cx="6096000" cy="6096000"/>
          </a:xfrm>
        </p:grpSpPr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074C079B-BC35-48F4-9654-CEBF2E153410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6" name="Полілінія: фігура 85">
              <a:extLst>
                <a:ext uri="{FF2B5EF4-FFF2-40B4-BE49-F238E27FC236}">
                  <a16:creationId xmlns:a16="http://schemas.microsoft.com/office/drawing/2014/main" id="{6A53E565-51DC-48D6-B980-0816C725524F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5E3734AE-24B4-4256-B407-ABB06F4081EC}"/>
              </a:ext>
            </a:extLst>
          </p:cNvPr>
          <p:cNvGrpSpPr/>
          <p:nvPr/>
        </p:nvGrpSpPr>
        <p:grpSpPr>
          <a:xfrm>
            <a:off x="4941039" y="2405448"/>
            <a:ext cx="1980000" cy="1980000"/>
            <a:chOff x="3048000" y="380999"/>
            <a:chExt cx="6096000" cy="6096000"/>
          </a:xfrm>
        </p:grpSpPr>
        <p:sp>
          <p:nvSpPr>
            <p:cNvPr id="99" name="Овал 98">
              <a:extLst>
                <a:ext uri="{FF2B5EF4-FFF2-40B4-BE49-F238E27FC236}">
                  <a16:creationId xmlns:a16="http://schemas.microsoft.com/office/drawing/2014/main" id="{CA6172A6-A462-4672-9BEF-523EB60525C0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1000" r="-41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Полілінія: фігура 99">
              <a:extLst>
                <a:ext uri="{FF2B5EF4-FFF2-40B4-BE49-F238E27FC236}">
                  <a16:creationId xmlns:a16="http://schemas.microsoft.com/office/drawing/2014/main" id="{EB12DBD4-2081-421F-85EB-0B3168D7271B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sp>
        <p:nvSpPr>
          <p:cNvPr id="112" name="Полілінія: фігура 111">
            <a:extLst>
              <a:ext uri="{FF2B5EF4-FFF2-40B4-BE49-F238E27FC236}">
                <a16:creationId xmlns:a16="http://schemas.microsoft.com/office/drawing/2014/main" id="{D168AAED-3010-4F93-98A9-2E63AA1B4BB1}"/>
              </a:ext>
            </a:extLst>
          </p:cNvPr>
          <p:cNvSpPr/>
          <p:nvPr/>
        </p:nvSpPr>
        <p:spPr>
          <a:xfrm>
            <a:off x="8756625" y="3336263"/>
            <a:ext cx="1267200" cy="653400"/>
          </a:xfrm>
          <a:custGeom>
            <a:avLst/>
            <a:gdLst>
              <a:gd name="connsiteX0" fmla="*/ 0 w 3901440"/>
              <a:gd name="connsiteY0" fmla="*/ 0 h 2011680"/>
              <a:gd name="connsiteX1" fmla="*/ 3901440 w 3901440"/>
              <a:gd name="connsiteY1" fmla="*/ 0 h 2011680"/>
              <a:gd name="connsiteX2" fmla="*/ 3901440 w 3901440"/>
              <a:gd name="connsiteY2" fmla="*/ 2011680 h 2011680"/>
              <a:gd name="connsiteX3" fmla="*/ 0 w 3901440"/>
              <a:gd name="connsiteY3" fmla="*/ 2011680 h 2011680"/>
              <a:gd name="connsiteX4" fmla="*/ 0 w 390144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1440" h="2011680">
                <a:moveTo>
                  <a:pt x="0" y="0"/>
                </a:moveTo>
                <a:lnTo>
                  <a:pt x="3901440" y="0"/>
                </a:lnTo>
                <a:lnTo>
                  <a:pt x="3901440" y="2011680"/>
                </a:lnTo>
                <a:lnTo>
                  <a:pt x="0" y="201168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uk-UA" sz="6500" kern="120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13A98DA-097C-46C0-93DA-A9ACD81C2092}"/>
              </a:ext>
            </a:extLst>
          </p:cNvPr>
          <p:cNvSpPr txBox="1"/>
          <p:nvPr/>
        </p:nvSpPr>
        <p:spPr>
          <a:xfrm>
            <a:off x="935348" y="4071164"/>
            <a:ext cx="3447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ЗДО №128 </a:t>
            </a:r>
            <a:r>
              <a:rPr lang="uk-UA" sz="2700" b="1" dirty="0">
                <a:solidFill>
                  <a:srgbClr val="002060"/>
                </a:solidFill>
              </a:rPr>
              <a:t>(1 група)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90EB409-87D7-4F3D-A0CF-78F09EE50F87}"/>
              </a:ext>
            </a:extLst>
          </p:cNvPr>
          <p:cNvSpPr txBox="1"/>
          <p:nvPr/>
        </p:nvSpPr>
        <p:spPr>
          <a:xfrm>
            <a:off x="935348" y="4602263"/>
            <a:ext cx="30115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ЗДО №38 </a:t>
            </a:r>
            <a:r>
              <a:rPr lang="uk-UA" sz="2700" b="1" dirty="0">
                <a:solidFill>
                  <a:srgbClr val="002060"/>
                </a:solidFill>
              </a:rPr>
              <a:t>(1 група)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4D4163E-19CE-4470-9611-DFC125DD7AE0}"/>
              </a:ext>
            </a:extLst>
          </p:cNvPr>
          <p:cNvSpPr txBox="1"/>
          <p:nvPr/>
        </p:nvSpPr>
        <p:spPr>
          <a:xfrm>
            <a:off x="935348" y="5156641"/>
            <a:ext cx="26655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ЗДО №2</a:t>
            </a:r>
            <a:r>
              <a:rPr lang="uk-UA" sz="2700" b="1" dirty="0">
                <a:solidFill>
                  <a:srgbClr val="002060"/>
                </a:solidFill>
              </a:rPr>
              <a:t> (6 груп)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1521E02-012C-4204-A884-3632F97A8C19}"/>
              </a:ext>
            </a:extLst>
          </p:cNvPr>
          <p:cNvSpPr txBox="1"/>
          <p:nvPr/>
        </p:nvSpPr>
        <p:spPr>
          <a:xfrm>
            <a:off x="935348" y="5703101"/>
            <a:ext cx="3423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ЗДО №39 </a:t>
            </a:r>
            <a:r>
              <a:rPr lang="uk-UA" sz="2700" b="1" dirty="0">
                <a:solidFill>
                  <a:srgbClr val="002060"/>
                </a:solidFill>
              </a:rPr>
              <a:t>(1 група)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312F96D-A52E-4180-BE62-F24A48339CA5}"/>
              </a:ext>
            </a:extLst>
          </p:cNvPr>
          <p:cNvSpPr txBox="1"/>
          <p:nvPr/>
        </p:nvSpPr>
        <p:spPr>
          <a:xfrm>
            <a:off x="935348" y="1876055"/>
            <a:ext cx="3500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ЗДО №133 </a:t>
            </a:r>
            <a:r>
              <a:rPr lang="uk-UA" sz="2700" b="1" dirty="0">
                <a:solidFill>
                  <a:srgbClr val="002060"/>
                </a:solidFill>
              </a:rPr>
              <a:t>(4 групи)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B80043C-4486-4AB5-9D42-FB89AE923FC6}"/>
              </a:ext>
            </a:extLst>
          </p:cNvPr>
          <p:cNvSpPr txBox="1"/>
          <p:nvPr/>
        </p:nvSpPr>
        <p:spPr>
          <a:xfrm>
            <a:off x="918635" y="3531707"/>
            <a:ext cx="31244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ЗДО №5</a:t>
            </a:r>
            <a:r>
              <a:rPr lang="uk-UA" sz="2700" b="1" dirty="0">
                <a:solidFill>
                  <a:srgbClr val="002060"/>
                </a:solidFill>
              </a:rPr>
              <a:t> (2 групи)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BC0E300-A1B0-4D78-B65C-B0772BC29049}"/>
              </a:ext>
            </a:extLst>
          </p:cNvPr>
          <p:cNvSpPr txBox="1"/>
          <p:nvPr/>
        </p:nvSpPr>
        <p:spPr>
          <a:xfrm>
            <a:off x="676694" y="2448233"/>
            <a:ext cx="35930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700" dirty="0">
                <a:solidFill>
                  <a:srgbClr val="002060"/>
                </a:solidFill>
              </a:rPr>
              <a:t>ЗДО №106 </a:t>
            </a:r>
            <a:r>
              <a:rPr lang="uk-UA" sz="2700" b="1" dirty="0">
                <a:solidFill>
                  <a:srgbClr val="002060"/>
                </a:solidFill>
              </a:rPr>
              <a:t>(1 група)</a:t>
            </a:r>
          </a:p>
        </p:txBody>
      </p:sp>
    </p:spTree>
    <p:extLst>
      <p:ext uri="{BB962C8B-B14F-4D97-AF65-F5344CB8AC3E}">
        <p14:creationId xmlns:p14="http://schemas.microsoft.com/office/powerpoint/2010/main" val="360556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5FD707-EF5B-46CE-8309-D4BA24080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"/>
            <a:ext cx="12192000" cy="6858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479187-9129-4285-877C-EF87F49CA9BA}"/>
              </a:ext>
            </a:extLst>
          </p:cNvPr>
          <p:cNvSpPr txBox="1"/>
          <p:nvPr/>
        </p:nvSpPr>
        <p:spPr>
          <a:xfrm>
            <a:off x="1643591" y="303578"/>
            <a:ext cx="984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Ведуться ремонтні роботи у ЗДО: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6DAC4C-CFDC-4BAF-95CF-470BAC33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027" y="2325597"/>
            <a:ext cx="372600" cy="46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6141CA-60D6-42D7-84BB-8C8657987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27" y="2951745"/>
            <a:ext cx="374400" cy="46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200160-E8FA-4326-8E09-6E2CE5F34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257" y="3551145"/>
            <a:ext cx="371170" cy="46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FA1D11-8CCD-486F-AA41-33327D6EF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027" y="4150736"/>
            <a:ext cx="374400" cy="46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493CD3-A8DD-4EA9-AC29-E94F8DF17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027" y="4750837"/>
            <a:ext cx="374400" cy="46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3304568-5F9A-4571-8A1D-576F4A9FE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6463" y="5349690"/>
            <a:ext cx="372964" cy="46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1CD9C9-80C7-42DA-B0FE-5B64B6C6760B}"/>
              </a:ext>
            </a:extLst>
          </p:cNvPr>
          <p:cNvSpPr txBox="1"/>
          <p:nvPr/>
        </p:nvSpPr>
        <p:spPr>
          <a:xfrm>
            <a:off x="2112381" y="1078705"/>
            <a:ext cx="10172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на вулиці </a:t>
            </a:r>
            <a:r>
              <a:rPr lang="uk-UA" sz="2700" dirty="0" err="1">
                <a:solidFill>
                  <a:srgbClr val="002060"/>
                </a:solidFill>
              </a:rPr>
              <a:t>Клепарівській</a:t>
            </a:r>
            <a:r>
              <a:rPr lang="uk-UA" sz="2700" dirty="0">
                <a:solidFill>
                  <a:srgbClr val="002060"/>
                </a:solidFill>
              </a:rPr>
              <a:t>, 31 (</a:t>
            </a:r>
            <a:r>
              <a:rPr lang="uk-UA" sz="2700" b="1" dirty="0">
                <a:solidFill>
                  <a:srgbClr val="002060"/>
                </a:solidFill>
              </a:rPr>
              <a:t>4</a:t>
            </a:r>
            <a:r>
              <a:rPr lang="uk-UA" sz="2700" dirty="0">
                <a:solidFill>
                  <a:srgbClr val="002060"/>
                </a:solidFill>
              </a:rPr>
              <a:t> групи)</a:t>
            </a:r>
            <a:endParaRPr lang="uk-UA" sz="27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35B701-819D-41F0-ABD5-69C883A489EA}"/>
              </a:ext>
            </a:extLst>
          </p:cNvPr>
          <p:cNvSpPr txBox="1"/>
          <p:nvPr/>
        </p:nvSpPr>
        <p:spPr>
          <a:xfrm>
            <a:off x="2112381" y="1714815"/>
            <a:ext cx="1029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на вулиці Медової Печери, 13 (</a:t>
            </a:r>
            <a:r>
              <a:rPr lang="uk-UA" sz="2700" b="1" dirty="0">
                <a:solidFill>
                  <a:srgbClr val="002060"/>
                </a:solidFill>
              </a:rPr>
              <a:t>7</a:t>
            </a:r>
            <a:r>
              <a:rPr lang="uk-UA" sz="2700" dirty="0">
                <a:solidFill>
                  <a:srgbClr val="002060"/>
                </a:solidFill>
              </a:rPr>
              <a:t> груп)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74AC09-079B-409B-A69C-77CB418C0726}"/>
              </a:ext>
            </a:extLst>
          </p:cNvPr>
          <p:cNvSpPr txBox="1"/>
          <p:nvPr/>
        </p:nvSpPr>
        <p:spPr>
          <a:xfrm>
            <a:off x="2112383" y="2303861"/>
            <a:ext cx="987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на вулиці Виговського, 1а (</a:t>
            </a:r>
            <a:r>
              <a:rPr lang="uk-UA" sz="2700" b="1" dirty="0">
                <a:solidFill>
                  <a:srgbClr val="002060"/>
                </a:solidFill>
              </a:rPr>
              <a:t>6</a:t>
            </a:r>
            <a:r>
              <a:rPr lang="uk-UA" sz="2700" dirty="0">
                <a:solidFill>
                  <a:srgbClr val="002060"/>
                </a:solidFill>
              </a:rPr>
              <a:t> груп)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5B071B-2D32-4031-9AB4-995FB1E4BF67}"/>
              </a:ext>
            </a:extLst>
          </p:cNvPr>
          <p:cNvSpPr txBox="1"/>
          <p:nvPr/>
        </p:nvSpPr>
        <p:spPr>
          <a:xfrm>
            <a:off x="2112381" y="2922088"/>
            <a:ext cx="10079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на вулиці </a:t>
            </a:r>
            <a:r>
              <a:rPr lang="uk-UA" sz="2700" dirty="0" err="1">
                <a:solidFill>
                  <a:srgbClr val="002060"/>
                </a:solidFill>
              </a:rPr>
              <a:t>Дністерській</a:t>
            </a:r>
            <a:r>
              <a:rPr lang="uk-UA" sz="2700" dirty="0">
                <a:solidFill>
                  <a:srgbClr val="002060"/>
                </a:solidFill>
              </a:rPr>
              <a:t>, 25 (</a:t>
            </a:r>
            <a:r>
              <a:rPr lang="uk-UA" sz="2700" b="1" dirty="0">
                <a:solidFill>
                  <a:srgbClr val="002060"/>
                </a:solidFill>
              </a:rPr>
              <a:t>4</a:t>
            </a:r>
            <a:r>
              <a:rPr lang="uk-UA" sz="2700" dirty="0">
                <a:solidFill>
                  <a:srgbClr val="002060"/>
                </a:solidFill>
              </a:rPr>
              <a:t> групи)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9246F2-E0A8-47C4-9571-83F077E0B822}"/>
              </a:ext>
            </a:extLst>
          </p:cNvPr>
          <p:cNvSpPr txBox="1"/>
          <p:nvPr/>
        </p:nvSpPr>
        <p:spPr>
          <a:xfrm>
            <a:off x="2112381" y="3499295"/>
            <a:ext cx="9579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на вулиці Сяйво, 16 (</a:t>
            </a:r>
            <a:r>
              <a:rPr lang="uk-UA" sz="2700" b="1" dirty="0">
                <a:solidFill>
                  <a:srgbClr val="002060"/>
                </a:solidFill>
              </a:rPr>
              <a:t>2</a:t>
            </a:r>
            <a:r>
              <a:rPr lang="uk-UA" sz="2700" dirty="0">
                <a:solidFill>
                  <a:srgbClr val="002060"/>
                </a:solidFill>
              </a:rPr>
              <a:t> групи)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47640-C25D-4D4D-8912-E60E4F17A27A}"/>
              </a:ext>
            </a:extLst>
          </p:cNvPr>
          <p:cNvSpPr txBox="1"/>
          <p:nvPr/>
        </p:nvSpPr>
        <p:spPr>
          <a:xfrm>
            <a:off x="2112381" y="4117587"/>
            <a:ext cx="9870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</a:rPr>
              <a:t>на вулиці Білогорща, 3а (</a:t>
            </a:r>
            <a:r>
              <a:rPr lang="uk-UA" sz="2800" b="1" dirty="0">
                <a:solidFill>
                  <a:srgbClr val="002060"/>
                </a:solidFill>
              </a:rPr>
              <a:t>4</a:t>
            </a:r>
            <a:r>
              <a:rPr lang="uk-UA" sz="2800" dirty="0">
                <a:solidFill>
                  <a:srgbClr val="002060"/>
                </a:solidFill>
              </a:rPr>
              <a:t> групи)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18816-D705-4785-BFFA-DD7046343010}"/>
              </a:ext>
            </a:extLst>
          </p:cNvPr>
          <p:cNvSpPr txBox="1"/>
          <p:nvPr/>
        </p:nvSpPr>
        <p:spPr>
          <a:xfrm>
            <a:off x="2112381" y="5845306"/>
            <a:ext cx="101725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на вулиці </a:t>
            </a:r>
            <a:r>
              <a:rPr lang="uk-UA" sz="2700" dirty="0" err="1">
                <a:solidFill>
                  <a:srgbClr val="002060"/>
                </a:solidFill>
              </a:rPr>
              <a:t>Підголоско</a:t>
            </a:r>
            <a:r>
              <a:rPr lang="uk-UA" sz="2700" dirty="0">
                <a:solidFill>
                  <a:srgbClr val="002060"/>
                </a:solidFill>
              </a:rPr>
              <a:t>, 22 (</a:t>
            </a:r>
            <a:r>
              <a:rPr lang="uk-UA" sz="2700" b="1" dirty="0">
                <a:solidFill>
                  <a:srgbClr val="002060"/>
                </a:solidFill>
              </a:rPr>
              <a:t>3</a:t>
            </a:r>
            <a:r>
              <a:rPr lang="uk-UA" sz="2700" dirty="0">
                <a:solidFill>
                  <a:srgbClr val="002060"/>
                </a:solidFill>
              </a:rPr>
              <a:t> групи)</a:t>
            </a:r>
            <a:endParaRPr lang="uk-UA" sz="2700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22DED0-1654-4D52-BD01-BFA572049147}"/>
              </a:ext>
            </a:extLst>
          </p:cNvPr>
          <p:cNvSpPr txBox="1"/>
          <p:nvPr/>
        </p:nvSpPr>
        <p:spPr>
          <a:xfrm>
            <a:off x="2112381" y="5307333"/>
            <a:ext cx="101725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на вулиці </a:t>
            </a:r>
            <a:r>
              <a:rPr lang="uk-UA" sz="2700" dirty="0" err="1">
                <a:solidFill>
                  <a:srgbClr val="002060"/>
                </a:solidFill>
              </a:rPr>
              <a:t>Малоголосківській</a:t>
            </a:r>
            <a:r>
              <a:rPr lang="uk-UA" sz="2700" dirty="0">
                <a:solidFill>
                  <a:srgbClr val="002060"/>
                </a:solidFill>
              </a:rPr>
              <a:t>, 8 (</a:t>
            </a:r>
            <a:r>
              <a:rPr lang="uk-UA" sz="2700" b="1" dirty="0">
                <a:solidFill>
                  <a:srgbClr val="002060"/>
                </a:solidFill>
              </a:rPr>
              <a:t>19</a:t>
            </a:r>
            <a:r>
              <a:rPr lang="uk-UA" sz="2700" dirty="0">
                <a:solidFill>
                  <a:srgbClr val="002060"/>
                </a:solidFill>
              </a:rPr>
              <a:t> груп)</a:t>
            </a:r>
            <a:endParaRPr lang="uk-UA" sz="2700" b="1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CA839D-17C9-42B5-9FC5-1A4C2F9FCE76}"/>
              </a:ext>
            </a:extLst>
          </p:cNvPr>
          <p:cNvSpPr txBox="1"/>
          <p:nvPr/>
        </p:nvSpPr>
        <p:spPr>
          <a:xfrm>
            <a:off x="2112383" y="4728669"/>
            <a:ext cx="10079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dirty="0">
                <a:solidFill>
                  <a:srgbClr val="002060"/>
                </a:solidFill>
              </a:rPr>
              <a:t>на вулиці Грушевського, 56 (</a:t>
            </a:r>
            <a:r>
              <a:rPr lang="uk-UA" sz="2700" b="1" dirty="0">
                <a:solidFill>
                  <a:srgbClr val="002060"/>
                </a:solidFill>
              </a:rPr>
              <a:t>4</a:t>
            </a:r>
            <a:r>
              <a:rPr lang="uk-UA" sz="2700" dirty="0">
                <a:solidFill>
                  <a:srgbClr val="002060"/>
                </a:solidFill>
              </a:rPr>
              <a:t> групи)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4A2D817-B0D0-4B3C-9D7E-EB189321ED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027" y="1725496"/>
            <a:ext cx="372964" cy="46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02C1109-E4A8-44FC-88C5-2473C7C90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591" y="1133925"/>
            <a:ext cx="374400" cy="468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A91D4B-79E6-455C-8C95-81C292FA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591" y="5945876"/>
            <a:ext cx="372600" cy="468000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759B57A-787A-4F86-9784-E9D28EB1B071}"/>
              </a:ext>
            </a:extLst>
          </p:cNvPr>
          <p:cNvGrpSpPr/>
          <p:nvPr/>
        </p:nvGrpSpPr>
        <p:grpSpPr>
          <a:xfrm>
            <a:off x="9871568" y="409081"/>
            <a:ext cx="2160000" cy="2160000"/>
            <a:chOff x="3048000" y="380999"/>
            <a:chExt cx="6096000" cy="6096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89C9803-F23C-42B1-A836-92BFB0B19D16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ілінія: фігура 10">
              <a:extLst>
                <a:ext uri="{FF2B5EF4-FFF2-40B4-BE49-F238E27FC236}">
                  <a16:creationId xmlns:a16="http://schemas.microsoft.com/office/drawing/2014/main" id="{EF2AE784-20DB-454F-B099-A0D467AEBDED}"/>
                </a:ext>
              </a:extLst>
            </p:cNvPr>
            <p:cNvSpPr/>
            <p:nvPr/>
          </p:nvSpPr>
          <p:spPr>
            <a:xfrm>
              <a:off x="4145280" y="3617976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DF3F2A7C-2996-493A-9197-56A607305177}"/>
              </a:ext>
            </a:extLst>
          </p:cNvPr>
          <p:cNvGrpSpPr/>
          <p:nvPr/>
        </p:nvGrpSpPr>
        <p:grpSpPr>
          <a:xfrm>
            <a:off x="7837718" y="1689016"/>
            <a:ext cx="2160000" cy="2160000"/>
            <a:chOff x="3048000" y="380999"/>
            <a:chExt cx="6096000" cy="6096000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9F46672D-802D-4C1F-8585-C52D22E9F1E2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000" r="-4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Полілінія: фігура 34">
              <a:extLst>
                <a:ext uri="{FF2B5EF4-FFF2-40B4-BE49-F238E27FC236}">
                  <a16:creationId xmlns:a16="http://schemas.microsoft.com/office/drawing/2014/main" id="{39CEE508-E392-4BA3-B12D-FAE0D172229D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F6FFD0E1-D75E-4F02-8BD4-EE518440F6B3}"/>
              </a:ext>
            </a:extLst>
          </p:cNvPr>
          <p:cNvGrpSpPr/>
          <p:nvPr/>
        </p:nvGrpSpPr>
        <p:grpSpPr>
          <a:xfrm>
            <a:off x="10014859" y="2800429"/>
            <a:ext cx="2160000" cy="2160000"/>
            <a:chOff x="3048000" y="380999"/>
            <a:chExt cx="6096000" cy="6096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119A0600-95A7-4BA1-B310-31371D268E77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000" r="-4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Полілінія: фігура 43">
              <a:extLst>
                <a:ext uri="{FF2B5EF4-FFF2-40B4-BE49-F238E27FC236}">
                  <a16:creationId xmlns:a16="http://schemas.microsoft.com/office/drawing/2014/main" id="{DAB2F636-ACB4-4394-9362-F6908BCB29C6}"/>
                </a:ext>
              </a:extLst>
            </p:cNvPr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009AE0F2-4E5E-49A8-9503-F61C7EDDC66B}"/>
              </a:ext>
            </a:extLst>
          </p:cNvPr>
          <p:cNvGrpSpPr/>
          <p:nvPr/>
        </p:nvGrpSpPr>
        <p:grpSpPr>
          <a:xfrm>
            <a:off x="8049259" y="3985546"/>
            <a:ext cx="2160000" cy="2160000"/>
            <a:chOff x="3048000" y="380999"/>
            <a:chExt cx="6096000" cy="6096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9360BFC7-29BA-4128-8398-355388B27EC7}"/>
                </a:ext>
              </a:extLst>
            </p:cNvPr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1000" r="-4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олілінія: фігура 49">
              <a:extLst>
                <a:ext uri="{FF2B5EF4-FFF2-40B4-BE49-F238E27FC236}">
                  <a16:creationId xmlns:a16="http://schemas.microsoft.com/office/drawing/2014/main" id="{3F000EF6-764F-40B2-957B-31FB5A16FED0}"/>
                </a:ext>
              </a:extLst>
            </p:cNvPr>
            <p:cNvSpPr/>
            <p:nvPr/>
          </p:nvSpPr>
          <p:spPr>
            <a:xfrm>
              <a:off x="4145280" y="3617976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980675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25148A-2E2C-42B0-A210-48904407E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-11156" y="4096"/>
            <a:ext cx="12181490" cy="6861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692400-3FA7-46D5-81E8-7BFD3BFB8081}"/>
              </a:ext>
            </a:extLst>
          </p:cNvPr>
          <p:cNvSpPr txBox="1"/>
          <p:nvPr/>
        </p:nvSpPr>
        <p:spPr>
          <a:xfrm>
            <a:off x="1355831" y="1073811"/>
            <a:ext cx="345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Навчання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E51289-B53F-4F09-B483-29DE89D7017C}"/>
              </a:ext>
            </a:extLst>
          </p:cNvPr>
          <p:cNvSpPr txBox="1"/>
          <p:nvPr/>
        </p:nvSpPr>
        <p:spPr>
          <a:xfrm>
            <a:off x="3209816" y="215788"/>
            <a:ext cx="602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Заклади дошкільної освіти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997C9-FA9D-479F-82B7-7669D82EA8F4}"/>
              </a:ext>
            </a:extLst>
          </p:cNvPr>
          <p:cNvSpPr txBox="1"/>
          <p:nvPr/>
        </p:nvSpPr>
        <p:spPr>
          <a:xfrm>
            <a:off x="343611" y="1633544"/>
            <a:ext cx="58148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Навчання з надання першої </a:t>
            </a:r>
            <a:r>
              <a:rPr lang="uk-UA" sz="2000" dirty="0" err="1">
                <a:solidFill>
                  <a:srgbClr val="002060"/>
                </a:solidFill>
              </a:rPr>
              <a:t>домедичної</a:t>
            </a:r>
            <a:r>
              <a:rPr lang="uk-UA" sz="2000" dirty="0">
                <a:solidFill>
                  <a:srgbClr val="002060"/>
                </a:solidFill>
              </a:rPr>
              <a:t> допомоги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Цикл семінарів для вихователів та асистентів </a:t>
            </a:r>
            <a:r>
              <a:rPr lang="uk-UA" sz="2000" dirty="0" smtClean="0">
                <a:solidFill>
                  <a:srgbClr val="002060"/>
                </a:solidFill>
              </a:rPr>
              <a:t>вихователя: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</a:rPr>
              <a:t>«Вигорання педагога. Шляхи та методи подолання»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</a:rPr>
              <a:t>«</a:t>
            </a:r>
            <a:r>
              <a:rPr lang="uk-UA" sz="2000" dirty="0">
                <a:solidFill>
                  <a:srgbClr val="002060"/>
                </a:solidFill>
              </a:rPr>
              <a:t>Освіта для дітей з особливими потребами»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</a:rPr>
              <a:t>«</a:t>
            </a:r>
            <a:r>
              <a:rPr lang="uk-UA" sz="2000" dirty="0">
                <a:solidFill>
                  <a:srgbClr val="002060"/>
                </a:solidFill>
              </a:rPr>
              <a:t>Дотримання правил протоколу під час Організації навчально – виховного процесу в ЗДО під час карантину»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Впровадження в освітній процес сучасних видів навчання </a:t>
            </a:r>
            <a:r>
              <a:rPr lang="en-US" sz="2000" dirty="0">
                <a:solidFill>
                  <a:srgbClr val="002060"/>
                </a:solidFill>
              </a:rPr>
              <a:t>STREAM </a:t>
            </a:r>
            <a:r>
              <a:rPr lang="uk-UA" sz="2000" dirty="0">
                <a:solidFill>
                  <a:srgbClr val="002060"/>
                </a:solidFill>
              </a:rPr>
              <a:t>освіти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</a:rPr>
              <a:t>Впровадження сучасної освітньої програми наступності ЗДО та початкової школи «Впевнений старт»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EA762FAF-0C63-4312-88B0-49FD149B7459}"/>
              </a:ext>
            </a:extLst>
          </p:cNvPr>
          <p:cNvCxnSpPr/>
          <p:nvPr/>
        </p:nvCxnSpPr>
        <p:spPr>
          <a:xfrm>
            <a:off x="6258757" y="1171879"/>
            <a:ext cx="0" cy="526445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87E5B48-2418-44BF-8CBC-C1001C192E3A}"/>
              </a:ext>
            </a:extLst>
          </p:cNvPr>
          <p:cNvSpPr txBox="1"/>
          <p:nvPr/>
        </p:nvSpPr>
        <p:spPr>
          <a:xfrm>
            <a:off x="7625744" y="1073811"/>
            <a:ext cx="345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Проекти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8FCB44-7147-4947-9588-88A4D2C06B52}"/>
              </a:ext>
            </a:extLst>
          </p:cNvPr>
          <p:cNvSpPr txBox="1"/>
          <p:nvPr/>
        </p:nvSpPr>
        <p:spPr>
          <a:xfrm>
            <a:off x="6460989" y="1633544"/>
            <a:ext cx="55515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 Казка з </a:t>
            </a:r>
            <a:r>
              <a:rPr lang="ru-RU" sz="2000" dirty="0" err="1">
                <a:solidFill>
                  <a:srgbClr val="002060"/>
                </a:solidFill>
              </a:rPr>
              <a:t>воїном</a:t>
            </a:r>
            <a:r>
              <a:rPr lang="ru-RU" sz="2000" dirty="0">
                <a:solidFill>
                  <a:srgbClr val="002060"/>
                </a:solidFill>
              </a:rPr>
              <a:t> АТО»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«Театральна </a:t>
            </a:r>
            <a:r>
              <a:rPr lang="ru-RU" sz="2000" dirty="0" err="1">
                <a:solidFill>
                  <a:srgbClr val="002060"/>
                </a:solidFill>
              </a:rPr>
              <a:t>педагогіка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</a:t>
            </a:r>
            <a:r>
              <a:rPr lang="ru-RU" sz="2000" dirty="0" err="1">
                <a:solidFill>
                  <a:srgbClr val="002060"/>
                </a:solidFill>
              </a:rPr>
              <a:t>Чисте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місто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</a:t>
            </a:r>
            <a:r>
              <a:rPr lang="ru-RU" sz="2000" dirty="0" err="1">
                <a:solidFill>
                  <a:srgbClr val="002060"/>
                </a:solidFill>
              </a:rPr>
              <a:t>Фінансова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грамотність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«Лего-</a:t>
            </a:r>
            <a:r>
              <a:rPr lang="ru-RU" sz="2000" dirty="0" err="1">
                <a:solidFill>
                  <a:srgbClr val="002060"/>
                </a:solidFill>
              </a:rPr>
              <a:t>конструювання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</a:t>
            </a:r>
            <a:r>
              <a:rPr lang="ru-RU" sz="2000" dirty="0" err="1">
                <a:solidFill>
                  <a:srgbClr val="002060"/>
                </a:solidFill>
              </a:rPr>
              <a:t>Козацькому</a:t>
            </a:r>
            <a:r>
              <a:rPr lang="ru-RU" sz="2000" dirty="0">
                <a:solidFill>
                  <a:srgbClr val="002060"/>
                </a:solidFill>
              </a:rPr>
              <a:t> роду нема переводу</a:t>
            </a:r>
            <a:r>
              <a:rPr lang="ru-RU" sz="2000" dirty="0" smtClean="0">
                <a:solidFill>
                  <a:srgbClr val="002060"/>
                </a:solidFill>
              </a:rPr>
              <a:t>»</a:t>
            </a: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</a:t>
            </a:r>
            <a:r>
              <a:rPr lang="ru-RU" sz="2000" dirty="0" err="1">
                <a:solidFill>
                  <a:srgbClr val="002060"/>
                </a:solidFill>
              </a:rPr>
              <a:t>ГопакФест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</a:t>
            </a:r>
            <a:r>
              <a:rPr lang="ru-RU" sz="2000" dirty="0" err="1">
                <a:solidFill>
                  <a:srgbClr val="002060"/>
                </a:solidFill>
              </a:rPr>
              <a:t>Україна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понад</a:t>
            </a:r>
            <a:r>
              <a:rPr lang="ru-RU" sz="2000" dirty="0">
                <a:solidFill>
                  <a:srgbClr val="002060"/>
                </a:solidFill>
              </a:rPr>
              <a:t> усе»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</a:t>
            </a:r>
            <a:r>
              <a:rPr lang="ru-RU" sz="2000" dirty="0" err="1">
                <a:solidFill>
                  <a:srgbClr val="002060"/>
                </a:solidFill>
              </a:rPr>
              <a:t>Оповідки</a:t>
            </a:r>
            <a:r>
              <a:rPr lang="ru-RU" sz="2000" dirty="0">
                <a:solidFill>
                  <a:srgbClr val="002060"/>
                </a:solidFill>
              </a:rPr>
              <a:t> про </a:t>
            </a:r>
            <a:r>
              <a:rPr lang="ru-RU" sz="2000" dirty="0" err="1">
                <a:solidFill>
                  <a:srgbClr val="002060"/>
                </a:solidFill>
              </a:rPr>
              <a:t>воїнів</a:t>
            </a:r>
            <a:r>
              <a:rPr lang="ru-RU" sz="2000" dirty="0">
                <a:solidFill>
                  <a:srgbClr val="002060"/>
                </a:solidFill>
              </a:rPr>
              <a:t> АТО для </a:t>
            </a:r>
            <a:r>
              <a:rPr lang="ru-RU" sz="2000" dirty="0" err="1">
                <a:solidFill>
                  <a:srgbClr val="002060"/>
                </a:solidFill>
              </a:rPr>
              <a:t>наймолодших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002060"/>
                </a:solidFill>
              </a:rPr>
              <a:t>Всеукраїнський</a:t>
            </a:r>
            <a:r>
              <a:rPr lang="ru-RU" sz="2000" dirty="0">
                <a:solidFill>
                  <a:srgbClr val="002060"/>
                </a:solidFill>
              </a:rPr>
              <a:t> фестиваль </a:t>
            </a:r>
            <a:r>
              <a:rPr lang="ru-RU" sz="2000" dirty="0" err="1">
                <a:solidFill>
                  <a:srgbClr val="002060"/>
                </a:solidFill>
              </a:rPr>
              <a:t>мов</a:t>
            </a:r>
            <a:r>
              <a:rPr lang="ru-RU" sz="2000" dirty="0">
                <a:solidFill>
                  <a:srgbClr val="002060"/>
                </a:solidFill>
              </a:rPr>
              <a:t> та культур для </a:t>
            </a:r>
            <a:r>
              <a:rPr lang="ru-RU" sz="2000" dirty="0" err="1">
                <a:solidFill>
                  <a:srgbClr val="002060"/>
                </a:solidFill>
              </a:rPr>
              <a:t>довкілля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002060"/>
                </a:solidFill>
              </a:rPr>
              <a:t>Книжкова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виставка</a:t>
            </a:r>
            <a:r>
              <a:rPr lang="ru-RU" sz="2000" dirty="0">
                <a:solidFill>
                  <a:srgbClr val="002060"/>
                </a:solidFill>
              </a:rPr>
              <a:t> «Книжка з </a:t>
            </a:r>
            <a:r>
              <a:rPr lang="ru-RU" sz="2000" dirty="0" err="1">
                <a:solidFill>
                  <a:srgbClr val="002060"/>
                </a:solidFill>
              </a:rPr>
              <a:t>власних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долоньок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523FFD-AEFE-4DBA-A544-3F03B60D2B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3" y="2984914"/>
            <a:ext cx="114702" cy="14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523FFD-AEFE-4DBA-A544-3F03B60D2B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2" y="3608258"/>
            <a:ext cx="114702" cy="144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523FFD-AEFE-4DBA-A544-3F03B60D2B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3" y="3890898"/>
            <a:ext cx="114702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0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E0FDF-F086-4AF2-AFDC-47EB7DA4D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8D5A9C-05A3-42E7-8E93-D0199605E77D}"/>
              </a:ext>
            </a:extLst>
          </p:cNvPr>
          <p:cNvSpPr txBox="1"/>
          <p:nvPr/>
        </p:nvSpPr>
        <p:spPr>
          <a:xfrm>
            <a:off x="2429607" y="98474"/>
            <a:ext cx="7332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Заклади загальної середньої освіти</a:t>
            </a:r>
          </a:p>
        </p:txBody>
      </p:sp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013DB787-B22E-433D-98BD-20A08E2ED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847308"/>
              </p:ext>
            </p:extLst>
          </p:nvPr>
        </p:nvGraphicFramePr>
        <p:xfrm>
          <a:off x="0" y="1145746"/>
          <a:ext cx="5090975" cy="3877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2BED37-64BD-4D2F-9A7A-5610676D3AAA}"/>
              </a:ext>
            </a:extLst>
          </p:cNvPr>
          <p:cNvSpPr txBox="1"/>
          <p:nvPr/>
        </p:nvSpPr>
        <p:spPr>
          <a:xfrm>
            <a:off x="226125" y="1322831"/>
            <a:ext cx="2784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Мережа класів</a:t>
            </a:r>
          </a:p>
        </p:txBody>
      </p:sp>
      <p:graphicFrame>
        <p:nvGraphicFramePr>
          <p:cNvPr id="9" name="Діаграма 8">
            <a:extLst>
              <a:ext uri="{FF2B5EF4-FFF2-40B4-BE49-F238E27FC236}">
                <a16:creationId xmlns:a16="http://schemas.microsoft.com/office/drawing/2014/main" id="{6AFC6A60-E490-47CC-AD15-97D277BCE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4624000"/>
              </p:ext>
            </p:extLst>
          </p:nvPr>
        </p:nvGraphicFramePr>
        <p:xfrm>
          <a:off x="5698694" y="843279"/>
          <a:ext cx="5395840" cy="268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іаграма 11">
            <a:extLst>
              <a:ext uri="{FF2B5EF4-FFF2-40B4-BE49-F238E27FC236}">
                <a16:creationId xmlns:a16="http://schemas.microsoft.com/office/drawing/2014/main" id="{7A4B4D69-8F62-4FC4-A7D4-367C094D2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860713"/>
              </p:ext>
            </p:extLst>
          </p:nvPr>
        </p:nvGraphicFramePr>
        <p:xfrm>
          <a:off x="4623139" y="4228678"/>
          <a:ext cx="5904656" cy="2350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3BA658A-AE09-4911-BF3C-70E7E6DB08CC}"/>
              </a:ext>
            </a:extLst>
          </p:cNvPr>
          <p:cNvSpPr txBox="1"/>
          <p:nvPr/>
        </p:nvSpPr>
        <p:spPr>
          <a:xfrm>
            <a:off x="6250676" y="3788999"/>
            <a:ext cx="2784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Контингент учнів</a:t>
            </a:r>
          </a:p>
        </p:txBody>
      </p: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45B8DDEA-4E8D-41A5-BECD-E5E606698DF7}"/>
              </a:ext>
            </a:extLst>
          </p:cNvPr>
          <p:cNvCxnSpPr/>
          <p:nvPr/>
        </p:nvCxnSpPr>
        <p:spPr>
          <a:xfrm>
            <a:off x="411464" y="5642993"/>
            <a:ext cx="40362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407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22406"/>
            <a:ext cx="12192000" cy="6867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BEBE9-7C76-4E54-B3F3-BC91C45A2F93}"/>
              </a:ext>
            </a:extLst>
          </p:cNvPr>
          <p:cNvSpPr txBox="1"/>
          <p:nvPr/>
        </p:nvSpPr>
        <p:spPr>
          <a:xfrm>
            <a:off x="6934536" y="205030"/>
            <a:ext cx="525267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2060"/>
                </a:solidFill>
              </a:rPr>
              <a:t>Львівський фізико-математичний ліцей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2060"/>
                </a:solidFill>
              </a:rPr>
              <a:t>Львівська академічна гімназія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2060"/>
                </a:solidFill>
              </a:rPr>
              <a:t>Гімназія «Євшан»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2060"/>
                </a:solidFill>
              </a:rPr>
              <a:t>Ліцей ім. В. Симоненка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2060"/>
                </a:solidFill>
              </a:rPr>
              <a:t>Львівська класична гімназія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НВК «Школа-гімназія блаженних </a:t>
            </a:r>
            <a:r>
              <a:rPr lang="uk-UA" sz="2000" b="1" dirty="0" err="1">
                <a:solidFill>
                  <a:srgbClr val="005D9B"/>
                </a:solidFill>
              </a:rPr>
              <a:t>Клементія</a:t>
            </a:r>
            <a:r>
              <a:rPr lang="uk-UA" sz="2000" b="1" dirty="0">
                <a:solidFill>
                  <a:srgbClr val="005D9B"/>
                </a:solidFill>
              </a:rPr>
              <a:t> та </a:t>
            </a:r>
            <a:r>
              <a:rPr lang="uk-UA" sz="2000" b="1" dirty="0" err="1">
                <a:solidFill>
                  <a:srgbClr val="005D9B"/>
                </a:solidFill>
              </a:rPr>
              <a:t>Андрея</a:t>
            </a:r>
            <a:r>
              <a:rPr lang="uk-UA" sz="2000" b="1" dirty="0">
                <a:solidFill>
                  <a:srgbClr val="005D9B"/>
                </a:solidFill>
              </a:rPr>
              <a:t> Шептицьких»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Львівська лінгвістична гімназія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Ліцей №37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Львівська українська гуманітарна гімназія ім. О. Степанівни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Гімназія «Престиж»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Ліцей міжнародних відносин ім. В. Стуса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Ліцей №93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Ліцей №8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Ліцей №28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Львівська правнича гімназія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Ліцей №2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Ліцей №81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005D9B"/>
                </a:solidFill>
              </a:rPr>
              <a:t>Ліцей «Львівський»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</p:txBody>
      </p:sp>
      <p:grpSp>
        <p:nvGrpSpPr>
          <p:cNvPr id="6" name="Групувати 5"/>
          <p:cNvGrpSpPr/>
          <p:nvPr/>
        </p:nvGrpSpPr>
        <p:grpSpPr>
          <a:xfrm>
            <a:off x="2438972" y="4272981"/>
            <a:ext cx="1800000" cy="1800000"/>
            <a:chOff x="3048000" y="380999"/>
            <a:chExt cx="6096000" cy="6096000"/>
          </a:xfrm>
        </p:grpSpPr>
        <p:sp>
          <p:nvSpPr>
            <p:cNvPr id="8" name="Овал 7"/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ілінія 8"/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6500" kern="1200"/>
            </a:p>
          </p:txBody>
        </p:sp>
      </p:grpSp>
      <p:grpSp>
        <p:nvGrpSpPr>
          <p:cNvPr id="13" name="Групувати 12"/>
          <p:cNvGrpSpPr/>
          <p:nvPr/>
        </p:nvGrpSpPr>
        <p:grpSpPr>
          <a:xfrm>
            <a:off x="4575306" y="4272981"/>
            <a:ext cx="1800000" cy="1800000"/>
            <a:chOff x="3048000" y="380999"/>
            <a:chExt cx="6096000" cy="6096000"/>
          </a:xfrm>
        </p:grpSpPr>
        <p:sp>
          <p:nvSpPr>
            <p:cNvPr id="14" name="Овал 13"/>
            <p:cNvSpPr/>
            <p:nvPr/>
          </p:nvSpPr>
          <p:spPr>
            <a:xfrm>
              <a:off x="3048000" y="380999"/>
              <a:ext cx="6096000" cy="609600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ілінія 14"/>
            <p:cNvSpPr/>
            <p:nvPr/>
          </p:nvSpPr>
          <p:spPr>
            <a:xfrm>
              <a:off x="4145280" y="3617975"/>
              <a:ext cx="3901440" cy="2011680"/>
            </a:xfrm>
            <a:custGeom>
              <a:avLst/>
              <a:gdLst>
                <a:gd name="connsiteX0" fmla="*/ 0 w 3901440"/>
                <a:gd name="connsiteY0" fmla="*/ 0 h 2011680"/>
                <a:gd name="connsiteX1" fmla="*/ 3901440 w 3901440"/>
                <a:gd name="connsiteY1" fmla="*/ 0 h 2011680"/>
                <a:gd name="connsiteX2" fmla="*/ 3901440 w 3901440"/>
                <a:gd name="connsiteY2" fmla="*/ 2011680 h 2011680"/>
                <a:gd name="connsiteX3" fmla="*/ 0 w 3901440"/>
                <a:gd name="connsiteY3" fmla="*/ 2011680 h 2011680"/>
                <a:gd name="connsiteX4" fmla="*/ 0 w 3901440"/>
                <a:gd name="connsiteY4" fmla="*/ 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440" h="2011680">
                  <a:moveTo>
                    <a:pt x="0" y="0"/>
                  </a:moveTo>
                  <a:lnTo>
                    <a:pt x="3901440" y="0"/>
                  </a:lnTo>
                  <a:lnTo>
                    <a:pt x="390144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6500" kern="1200"/>
            </a:p>
          </p:txBody>
        </p:sp>
      </p:grpSp>
      <p:grpSp>
        <p:nvGrpSpPr>
          <p:cNvPr id="18" name="Групувати 17"/>
          <p:cNvGrpSpPr/>
          <p:nvPr/>
        </p:nvGrpSpPr>
        <p:grpSpPr>
          <a:xfrm>
            <a:off x="302638" y="4272981"/>
            <a:ext cx="1800000" cy="1800000"/>
            <a:chOff x="5343524" y="2676525"/>
            <a:chExt cx="1504950" cy="1504950"/>
          </a:xfrm>
        </p:grpSpPr>
        <p:sp>
          <p:nvSpPr>
            <p:cNvPr id="19" name="Овал 18"/>
            <p:cNvSpPr/>
            <p:nvPr/>
          </p:nvSpPr>
          <p:spPr>
            <a:xfrm>
              <a:off x="5343524" y="2676525"/>
              <a:ext cx="1504950" cy="1504950"/>
            </a:xfrm>
            <a:prstGeom prst="ellipse">
              <a:avLst/>
            </a:prstGeom>
            <a:blipFill>
              <a:blip r:embed="rId5"/>
              <a:srcRect/>
              <a:stretch>
                <a:fillRect l="-51000" r="-5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ілінія 19"/>
            <p:cNvSpPr/>
            <p:nvPr/>
          </p:nvSpPr>
          <p:spPr>
            <a:xfrm>
              <a:off x="5614415" y="3475653"/>
              <a:ext cx="963168" cy="496633"/>
            </a:xfrm>
            <a:custGeom>
              <a:avLst/>
              <a:gdLst>
                <a:gd name="connsiteX0" fmla="*/ 0 w 963168"/>
                <a:gd name="connsiteY0" fmla="*/ 0 h 496633"/>
                <a:gd name="connsiteX1" fmla="*/ 963168 w 963168"/>
                <a:gd name="connsiteY1" fmla="*/ 0 h 496633"/>
                <a:gd name="connsiteX2" fmla="*/ 963168 w 963168"/>
                <a:gd name="connsiteY2" fmla="*/ 496633 h 496633"/>
                <a:gd name="connsiteX3" fmla="*/ 0 w 963168"/>
                <a:gd name="connsiteY3" fmla="*/ 496633 h 496633"/>
                <a:gd name="connsiteX4" fmla="*/ 0 w 963168"/>
                <a:gd name="connsiteY4" fmla="*/ 0 h 49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3168" h="496633">
                  <a:moveTo>
                    <a:pt x="0" y="0"/>
                  </a:moveTo>
                  <a:lnTo>
                    <a:pt x="963168" y="0"/>
                  </a:lnTo>
                  <a:lnTo>
                    <a:pt x="963168" y="496633"/>
                  </a:lnTo>
                  <a:lnTo>
                    <a:pt x="0" y="49663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700" kern="1200"/>
            </a:p>
          </p:txBody>
        </p:sp>
      </p:grpSp>
      <p:cxnSp>
        <p:nvCxnSpPr>
          <p:cNvPr id="22" name="Пряма сполучна лінія 21"/>
          <p:cNvCxnSpPr/>
          <p:nvPr/>
        </p:nvCxnSpPr>
        <p:spPr>
          <a:xfrm>
            <a:off x="6787672" y="649285"/>
            <a:ext cx="0" cy="555644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BBA3F38-7106-4A4A-B327-46567AC59043}"/>
              </a:ext>
            </a:extLst>
          </p:cNvPr>
          <p:cNvSpPr txBox="1"/>
          <p:nvPr/>
        </p:nvSpPr>
        <p:spPr>
          <a:xfrm>
            <a:off x="1336688" y="1188064"/>
            <a:ext cx="43485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Заклади загальної середньої освіти</a:t>
            </a:r>
            <a:r>
              <a:rPr lang="uk-UA" sz="3200" b="1" baseline="0" dirty="0">
                <a:solidFill>
                  <a:srgbClr val="002060"/>
                </a:solidFill>
              </a:rPr>
              <a:t>, які ввійшли до рейтингу ТОП-200 шкіл України за результатами ЗНО  </a:t>
            </a:r>
            <a:endParaRPr lang="uk-UA" sz="3200" b="1" dirty="0">
              <a:solidFill>
                <a:srgbClr val="002060"/>
              </a:solidFill>
            </a:endParaRPr>
          </a:p>
          <a:p>
            <a:endParaRPr lang="uk-UA" dirty="0"/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E9535C12-B6FC-430D-9114-810DBC1F2FAD}"/>
              </a:ext>
            </a:extLst>
          </p:cNvPr>
          <p:cNvCxnSpPr/>
          <p:nvPr/>
        </p:nvCxnSpPr>
        <p:spPr>
          <a:xfrm>
            <a:off x="2030140" y="954085"/>
            <a:ext cx="29987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065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FAFA57-5040-4A42-A8E5-7893EEAE7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92000" cy="68675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145950-1EBC-4FF8-8904-8AD62008094A}"/>
              </a:ext>
            </a:extLst>
          </p:cNvPr>
          <p:cNvSpPr txBox="1"/>
          <p:nvPr/>
        </p:nvSpPr>
        <p:spPr>
          <a:xfrm>
            <a:off x="6793298" y="598177"/>
            <a:ext cx="50014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ЗНО 20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20</a:t>
            </a:r>
            <a:endParaRPr lang="uk-UA" sz="24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4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випускники львівських шкіл отримали найвищі бали на зовнішньому незалежному оцінюванні 2020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8902D3E-8FBB-429F-8FE8-25996273CF36}"/>
              </a:ext>
            </a:extLst>
          </p:cNvPr>
          <p:cNvSpPr/>
          <p:nvPr/>
        </p:nvSpPr>
        <p:spPr>
          <a:xfrm>
            <a:off x="6295170" y="4330091"/>
            <a:ext cx="575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У рамках підтримки обдарованої молоді нашого міста учні отримали грошову винагороду: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71544B-1B9A-4376-AAA0-70D98014E241}"/>
              </a:ext>
            </a:extLst>
          </p:cNvPr>
          <p:cNvSpPr txBox="1"/>
          <p:nvPr/>
        </p:nvSpPr>
        <p:spPr>
          <a:xfrm>
            <a:off x="6400800" y="5064412"/>
            <a:ext cx="502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За 200 балів 2</a:t>
            </a:r>
            <a:r>
              <a:rPr 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6</a:t>
            </a: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 учнів отримали по 5 тис. грн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627304-D07E-44FF-ACF4-9E3377D722BE}"/>
              </a:ext>
            </a:extLst>
          </p:cNvPr>
          <p:cNvSpPr txBox="1"/>
          <p:nvPr/>
        </p:nvSpPr>
        <p:spPr>
          <a:xfrm>
            <a:off x="6400800" y="5381964"/>
            <a:ext cx="5025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За 400 балів 8 учнів отримали по 10 тис. грн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2F3EFFD-6929-4BB4-8DBA-C4C0FDAF99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8" y="5165964"/>
            <a:ext cx="172053" cy="216000"/>
          </a:xfrm>
          <a:prstGeom prst="rect">
            <a:avLst/>
          </a:prstGeom>
        </p:spPr>
      </p:pic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E82C4144-17C0-4751-AE2E-58FAC0B31166}"/>
              </a:ext>
            </a:extLst>
          </p:cNvPr>
          <p:cNvSpPr/>
          <p:nvPr/>
        </p:nvSpPr>
        <p:spPr>
          <a:xfrm>
            <a:off x="4771502" y="145572"/>
            <a:ext cx="2648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cs typeface="Arial" panose="020B0604020202020204" pitchFamily="34" charset="0"/>
              </a:rPr>
              <a:t>Досягнення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endParaRPr lang="uk-UA" sz="3600" dirty="0">
              <a:solidFill>
                <a:srgbClr val="002060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E09D089-DDB4-43DB-A893-5D225703AC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8" y="5474019"/>
            <a:ext cx="172053" cy="216000"/>
          </a:xfrm>
          <a:prstGeom prst="rect">
            <a:avLst/>
          </a:prstGeom>
        </p:spPr>
      </p:pic>
      <p:sp>
        <p:nvSpPr>
          <p:cNvPr id="31" name="Прямоугольник 1"/>
          <p:cNvSpPr/>
          <p:nvPr/>
        </p:nvSpPr>
        <p:spPr>
          <a:xfrm>
            <a:off x="1205954" y="4346063"/>
            <a:ext cx="3713302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В рамках програми «Обдарована молодь» виплатили 30 премій у розмірі 10 тис. грн найкращим учням за результатами досягнень попереднього року</a:t>
            </a:r>
          </a:p>
          <a:p>
            <a:pPr lvl="0" algn="ctr"/>
            <a:endParaRPr lang="uk-UA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24C8479C-CC5E-4278-A453-EFCB7D0849DF}"/>
              </a:ext>
            </a:extLst>
          </p:cNvPr>
          <p:cNvCxnSpPr/>
          <p:nvPr/>
        </p:nvCxnSpPr>
        <p:spPr>
          <a:xfrm>
            <a:off x="5966345" y="1290674"/>
            <a:ext cx="0" cy="504305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AutoShape 2">
            <a:extLst>
              <a:ext uri="{FF2B5EF4-FFF2-40B4-BE49-F238E27FC236}">
                <a16:creationId xmlns:a16="http://schemas.microsoft.com/office/drawing/2014/main" id="{F1AD29C9-D75F-47FA-8657-33EE83FFD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C4DCD202-A53D-4BDB-B474-2D1C3EF5152C}"/>
              </a:ext>
            </a:extLst>
          </p:cNvPr>
          <p:cNvGrpSpPr/>
          <p:nvPr/>
        </p:nvGrpSpPr>
        <p:grpSpPr>
          <a:xfrm>
            <a:off x="6720645" y="2085967"/>
            <a:ext cx="2160000" cy="2160000"/>
            <a:chOff x="3524250" y="857250"/>
            <a:chExt cx="5143500" cy="5143500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05F61F1F-ABAA-41D7-A8F8-5BE9DEA95FED}"/>
                </a:ext>
              </a:extLst>
            </p:cNvPr>
            <p:cNvSpPr/>
            <p:nvPr/>
          </p:nvSpPr>
          <p:spPr>
            <a:xfrm>
              <a:off x="3524250" y="857250"/>
              <a:ext cx="5143500" cy="5143500"/>
            </a:xfrm>
            <a:prstGeom prst="ellipse">
              <a:avLst/>
            </a:pr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Полілінія: фігура 41">
              <a:extLst>
                <a:ext uri="{FF2B5EF4-FFF2-40B4-BE49-F238E27FC236}">
                  <a16:creationId xmlns:a16="http://schemas.microsoft.com/office/drawing/2014/main" id="{FF2A1CE0-CA42-4383-8DD7-76A65B12FF27}"/>
                </a:ext>
              </a:extLst>
            </p:cNvPr>
            <p:cNvSpPr/>
            <p:nvPr/>
          </p:nvSpPr>
          <p:spPr>
            <a:xfrm>
              <a:off x="4450080" y="3588448"/>
              <a:ext cx="3291840" cy="1697355"/>
            </a:xfrm>
            <a:custGeom>
              <a:avLst/>
              <a:gdLst>
                <a:gd name="connsiteX0" fmla="*/ 0 w 3291840"/>
                <a:gd name="connsiteY0" fmla="*/ 0 h 1697355"/>
                <a:gd name="connsiteX1" fmla="*/ 3291840 w 3291840"/>
                <a:gd name="connsiteY1" fmla="*/ 0 h 1697355"/>
                <a:gd name="connsiteX2" fmla="*/ 3291840 w 3291840"/>
                <a:gd name="connsiteY2" fmla="*/ 1697355 h 1697355"/>
                <a:gd name="connsiteX3" fmla="*/ 0 w 3291840"/>
                <a:gd name="connsiteY3" fmla="*/ 1697355 h 1697355"/>
                <a:gd name="connsiteX4" fmla="*/ 0 w 3291840"/>
                <a:gd name="connsiteY4" fmla="*/ 0 h 169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40" h="1697355">
                  <a:moveTo>
                    <a:pt x="0" y="0"/>
                  </a:moveTo>
                  <a:lnTo>
                    <a:pt x="3291840" y="0"/>
                  </a:lnTo>
                  <a:lnTo>
                    <a:pt x="3291840" y="1697355"/>
                  </a:lnTo>
                  <a:lnTo>
                    <a:pt x="0" y="169735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5BC3307B-87CC-402B-AD2E-23C69DE74C0C}"/>
              </a:ext>
            </a:extLst>
          </p:cNvPr>
          <p:cNvGrpSpPr/>
          <p:nvPr/>
        </p:nvGrpSpPr>
        <p:grpSpPr>
          <a:xfrm>
            <a:off x="1872273" y="365195"/>
            <a:ext cx="2160000" cy="2160000"/>
            <a:chOff x="3810000" y="1143000"/>
            <a:chExt cx="4572000" cy="4572000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E2818094-CFA6-4179-B0E0-3A7E92B26E86}"/>
                </a:ext>
              </a:extLst>
            </p:cNvPr>
            <p:cNvSpPr/>
            <p:nvPr/>
          </p:nvSpPr>
          <p:spPr>
            <a:xfrm>
              <a:off x="3810000" y="1143000"/>
              <a:ext cx="4572000" cy="4572000"/>
            </a:xfrm>
            <a:prstGeom prst="ellipse">
              <a:avLst/>
            </a:prstGeom>
            <a:blipFill>
              <a:blip r:embed="rId5"/>
              <a:srcRect/>
              <a:stretch>
                <a:fillRect l="-17000" r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Полілінія: фігура 47">
              <a:extLst>
                <a:ext uri="{FF2B5EF4-FFF2-40B4-BE49-F238E27FC236}">
                  <a16:creationId xmlns:a16="http://schemas.microsoft.com/office/drawing/2014/main" id="{A74F9AE3-2B8A-4FA7-AF82-4A8E382E9E05}"/>
                </a:ext>
              </a:extLst>
            </p:cNvPr>
            <p:cNvSpPr/>
            <p:nvPr/>
          </p:nvSpPr>
          <p:spPr>
            <a:xfrm>
              <a:off x="4632960" y="3570732"/>
              <a:ext cx="2926080" cy="1508760"/>
            </a:xfrm>
            <a:custGeom>
              <a:avLst/>
              <a:gdLst>
                <a:gd name="connsiteX0" fmla="*/ 0 w 2926080"/>
                <a:gd name="connsiteY0" fmla="*/ 0 h 1508760"/>
                <a:gd name="connsiteX1" fmla="*/ 2926080 w 2926080"/>
                <a:gd name="connsiteY1" fmla="*/ 0 h 1508760"/>
                <a:gd name="connsiteX2" fmla="*/ 2926080 w 2926080"/>
                <a:gd name="connsiteY2" fmla="*/ 1508760 h 1508760"/>
                <a:gd name="connsiteX3" fmla="*/ 0 w 2926080"/>
                <a:gd name="connsiteY3" fmla="*/ 1508760 h 1508760"/>
                <a:gd name="connsiteX4" fmla="*/ 0 w 2926080"/>
                <a:gd name="connsiteY4" fmla="*/ 0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6080" h="1508760">
                  <a:moveTo>
                    <a:pt x="0" y="0"/>
                  </a:moveTo>
                  <a:lnTo>
                    <a:pt x="2926080" y="0"/>
                  </a:lnTo>
                  <a:lnTo>
                    <a:pt x="2926080" y="1508760"/>
                  </a:lnTo>
                  <a:lnTo>
                    <a:pt x="0" y="150876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2127C69C-7437-4DA2-BAEF-1C5CFD69DDB3}"/>
              </a:ext>
            </a:extLst>
          </p:cNvPr>
          <p:cNvGrpSpPr/>
          <p:nvPr/>
        </p:nvGrpSpPr>
        <p:grpSpPr>
          <a:xfrm>
            <a:off x="161954" y="2204275"/>
            <a:ext cx="2160000" cy="2160000"/>
            <a:chOff x="4063784" y="1396784"/>
            <a:chExt cx="4064430" cy="4064430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05E852A9-C339-4325-A849-ABB34783B567}"/>
                </a:ext>
              </a:extLst>
            </p:cNvPr>
            <p:cNvSpPr/>
            <p:nvPr/>
          </p:nvSpPr>
          <p:spPr>
            <a:xfrm>
              <a:off x="4063784" y="1396784"/>
              <a:ext cx="4064430" cy="4064430"/>
            </a:xfrm>
            <a:prstGeom prst="ellipse">
              <a:avLst/>
            </a:prstGeom>
            <a:blipFill>
              <a:blip r:embed="rId6"/>
              <a:srcRect/>
              <a:stretch>
                <a:fillRect l="-9000" r="-9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Полілінія: фігура 52">
              <a:extLst>
                <a:ext uri="{FF2B5EF4-FFF2-40B4-BE49-F238E27FC236}">
                  <a16:creationId xmlns:a16="http://schemas.microsoft.com/office/drawing/2014/main" id="{F6EA5756-BAA3-4E9A-A7A6-1AE480F9179A}"/>
                </a:ext>
              </a:extLst>
            </p:cNvPr>
            <p:cNvSpPr/>
            <p:nvPr/>
          </p:nvSpPr>
          <p:spPr>
            <a:xfrm>
              <a:off x="4795381" y="3554997"/>
              <a:ext cx="2601235" cy="1341262"/>
            </a:xfrm>
            <a:custGeom>
              <a:avLst/>
              <a:gdLst>
                <a:gd name="connsiteX0" fmla="*/ 0 w 2601235"/>
                <a:gd name="connsiteY0" fmla="*/ 0 h 1341262"/>
                <a:gd name="connsiteX1" fmla="*/ 2601235 w 2601235"/>
                <a:gd name="connsiteY1" fmla="*/ 0 h 1341262"/>
                <a:gd name="connsiteX2" fmla="*/ 2601235 w 2601235"/>
                <a:gd name="connsiteY2" fmla="*/ 1341262 h 1341262"/>
                <a:gd name="connsiteX3" fmla="*/ 0 w 2601235"/>
                <a:gd name="connsiteY3" fmla="*/ 1341262 h 1341262"/>
                <a:gd name="connsiteX4" fmla="*/ 0 w 2601235"/>
                <a:gd name="connsiteY4" fmla="*/ 0 h 134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1235" h="1341262">
                  <a:moveTo>
                    <a:pt x="0" y="0"/>
                  </a:moveTo>
                  <a:lnTo>
                    <a:pt x="2601235" y="0"/>
                  </a:lnTo>
                  <a:lnTo>
                    <a:pt x="2601235" y="1341262"/>
                  </a:lnTo>
                  <a:lnTo>
                    <a:pt x="0" y="134126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sp>
        <p:nvSpPr>
          <p:cNvPr id="54" name="AutoShape 4">
            <a:extLst>
              <a:ext uri="{FF2B5EF4-FFF2-40B4-BE49-F238E27FC236}">
                <a16:creationId xmlns:a16="http://schemas.microsoft.com/office/drawing/2014/main" id="{C26CB56F-F686-4E6F-AE23-13109DF5FE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EBBE073D-572E-4BD0-9789-22D4DE7B23BB}"/>
              </a:ext>
            </a:extLst>
          </p:cNvPr>
          <p:cNvGrpSpPr/>
          <p:nvPr/>
        </p:nvGrpSpPr>
        <p:grpSpPr>
          <a:xfrm>
            <a:off x="3625122" y="2271235"/>
            <a:ext cx="2160000" cy="2160000"/>
            <a:chOff x="3810000" y="1143000"/>
            <a:chExt cx="4572000" cy="4572000"/>
          </a:xfrm>
        </p:grpSpPr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94C2AE04-6DD2-4F2D-8C5F-4403DE6DA3BF}"/>
                </a:ext>
              </a:extLst>
            </p:cNvPr>
            <p:cNvSpPr/>
            <p:nvPr/>
          </p:nvSpPr>
          <p:spPr>
            <a:xfrm>
              <a:off x="3810000" y="1143000"/>
              <a:ext cx="4572000" cy="4572000"/>
            </a:xfrm>
            <a:prstGeom prst="ellipse">
              <a:avLst/>
            </a:prstGeom>
            <a:blipFill>
              <a:blip r:embed="rId7"/>
              <a:srcRect/>
              <a:stretch>
                <a:fillRect l="-17000" r="-17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Полілінія: фігура 59">
              <a:extLst>
                <a:ext uri="{FF2B5EF4-FFF2-40B4-BE49-F238E27FC236}">
                  <a16:creationId xmlns:a16="http://schemas.microsoft.com/office/drawing/2014/main" id="{582AC461-B633-4226-9F0D-A7C8108D91E4}"/>
                </a:ext>
              </a:extLst>
            </p:cNvPr>
            <p:cNvSpPr/>
            <p:nvPr/>
          </p:nvSpPr>
          <p:spPr>
            <a:xfrm>
              <a:off x="4632960" y="3570732"/>
              <a:ext cx="2926080" cy="1508760"/>
            </a:xfrm>
            <a:custGeom>
              <a:avLst/>
              <a:gdLst>
                <a:gd name="connsiteX0" fmla="*/ 0 w 2926080"/>
                <a:gd name="connsiteY0" fmla="*/ 0 h 1508760"/>
                <a:gd name="connsiteX1" fmla="*/ 2926080 w 2926080"/>
                <a:gd name="connsiteY1" fmla="*/ 0 h 1508760"/>
                <a:gd name="connsiteX2" fmla="*/ 2926080 w 2926080"/>
                <a:gd name="connsiteY2" fmla="*/ 1508760 h 1508760"/>
                <a:gd name="connsiteX3" fmla="*/ 0 w 2926080"/>
                <a:gd name="connsiteY3" fmla="*/ 1508760 h 1508760"/>
                <a:gd name="connsiteX4" fmla="*/ 0 w 2926080"/>
                <a:gd name="connsiteY4" fmla="*/ 0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6080" h="1508760">
                  <a:moveTo>
                    <a:pt x="0" y="0"/>
                  </a:moveTo>
                  <a:lnTo>
                    <a:pt x="2926080" y="0"/>
                  </a:lnTo>
                  <a:lnTo>
                    <a:pt x="2926080" y="1508760"/>
                  </a:lnTo>
                  <a:lnTo>
                    <a:pt x="0" y="150876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grpSp>
        <p:nvGrpSpPr>
          <p:cNvPr id="1024" name="Групувати 1023">
            <a:extLst>
              <a:ext uri="{FF2B5EF4-FFF2-40B4-BE49-F238E27FC236}">
                <a16:creationId xmlns:a16="http://schemas.microsoft.com/office/drawing/2014/main" id="{8F6C0341-E417-4A05-8286-1BF68417272E}"/>
              </a:ext>
            </a:extLst>
          </p:cNvPr>
          <p:cNvGrpSpPr/>
          <p:nvPr/>
        </p:nvGrpSpPr>
        <p:grpSpPr>
          <a:xfrm>
            <a:off x="9398444" y="2085967"/>
            <a:ext cx="2160000" cy="2160000"/>
            <a:chOff x="3524250" y="857250"/>
            <a:chExt cx="5143500" cy="5143500"/>
          </a:xfrm>
        </p:grpSpPr>
        <p:sp>
          <p:nvSpPr>
            <p:cNvPr id="1025" name="Овал 1024">
              <a:extLst>
                <a:ext uri="{FF2B5EF4-FFF2-40B4-BE49-F238E27FC236}">
                  <a16:creationId xmlns:a16="http://schemas.microsoft.com/office/drawing/2014/main" id="{5AB99738-ABB2-4652-9D1C-2135B5979A22}"/>
                </a:ext>
              </a:extLst>
            </p:cNvPr>
            <p:cNvSpPr/>
            <p:nvPr/>
          </p:nvSpPr>
          <p:spPr>
            <a:xfrm>
              <a:off x="3524250" y="857250"/>
              <a:ext cx="5143500" cy="5143500"/>
            </a:xfrm>
            <a:prstGeom prst="ellipse">
              <a:avLst/>
            </a:prstGeom>
            <a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27" name="Полілінія: фігура 1026">
              <a:extLst>
                <a:ext uri="{FF2B5EF4-FFF2-40B4-BE49-F238E27FC236}">
                  <a16:creationId xmlns:a16="http://schemas.microsoft.com/office/drawing/2014/main" id="{F41EAB71-EF92-47A5-B98E-5C4087B654AB}"/>
                </a:ext>
              </a:extLst>
            </p:cNvPr>
            <p:cNvSpPr/>
            <p:nvPr/>
          </p:nvSpPr>
          <p:spPr>
            <a:xfrm>
              <a:off x="4450080" y="3588448"/>
              <a:ext cx="3291840" cy="1697355"/>
            </a:xfrm>
            <a:custGeom>
              <a:avLst/>
              <a:gdLst>
                <a:gd name="connsiteX0" fmla="*/ 0 w 3291840"/>
                <a:gd name="connsiteY0" fmla="*/ 0 h 1697355"/>
                <a:gd name="connsiteX1" fmla="*/ 3291840 w 3291840"/>
                <a:gd name="connsiteY1" fmla="*/ 0 h 1697355"/>
                <a:gd name="connsiteX2" fmla="*/ 3291840 w 3291840"/>
                <a:gd name="connsiteY2" fmla="*/ 1697355 h 1697355"/>
                <a:gd name="connsiteX3" fmla="*/ 0 w 3291840"/>
                <a:gd name="connsiteY3" fmla="*/ 1697355 h 1697355"/>
                <a:gd name="connsiteX4" fmla="*/ 0 w 3291840"/>
                <a:gd name="connsiteY4" fmla="*/ 0 h 169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40" h="1697355">
                  <a:moveTo>
                    <a:pt x="0" y="0"/>
                  </a:moveTo>
                  <a:lnTo>
                    <a:pt x="3291840" y="0"/>
                  </a:lnTo>
                  <a:lnTo>
                    <a:pt x="3291840" y="1697355"/>
                  </a:lnTo>
                  <a:lnTo>
                    <a:pt x="0" y="169735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uk-UA" sz="6500" kern="1200"/>
            </a:p>
          </p:txBody>
        </p:sp>
      </p:grpSp>
      <p:cxnSp>
        <p:nvCxnSpPr>
          <p:cNvPr id="1031" name="Пряма сполучна лінія 1030">
            <a:extLst>
              <a:ext uri="{FF2B5EF4-FFF2-40B4-BE49-F238E27FC236}">
                <a16:creationId xmlns:a16="http://schemas.microsoft.com/office/drawing/2014/main" id="{C3450F46-F652-4456-BEA6-135D4C3AA703}"/>
              </a:ext>
            </a:extLst>
          </p:cNvPr>
          <p:cNvCxnSpPr/>
          <p:nvPr/>
        </p:nvCxnSpPr>
        <p:spPr>
          <a:xfrm>
            <a:off x="6545179" y="6176211"/>
            <a:ext cx="33864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64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DB98C0-9678-4263-9268-7945608AF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92000" cy="68675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FD3C38A-181E-4518-95E6-9EDB14BAA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7909" y="1032275"/>
            <a:ext cx="2947385" cy="1612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7636" y="2348120"/>
            <a:ext cx="407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Срібло на Міжнародному змаганні винахідників </a:t>
            </a:r>
            <a:r>
              <a:rPr lang="uk-UA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іС</a:t>
            </a:r>
            <a:r>
              <a:rPr 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an 2020</a:t>
            </a: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, Канада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78740" y="2626582"/>
            <a:ext cx="4100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Золото на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Міжнародному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фестивалі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інженерії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науки та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технологій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(I-FEST) 2020,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Туніс</a:t>
            </a:r>
            <a:endParaRPr lang="uk-UA" sz="20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600" y="1049492"/>
            <a:ext cx="226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rial" panose="020B0604020202020204" pitchFamily="34" charset="0"/>
              </a:rPr>
              <a:t>Дарія </a:t>
            </a:r>
            <a:r>
              <a:rPr lang="uk-UA" b="1" dirty="0" err="1">
                <a:solidFill>
                  <a:schemeClr val="bg1"/>
                </a:solidFill>
                <a:cs typeface="Arial" panose="020B0604020202020204" pitchFamily="34" charset="0"/>
              </a:rPr>
              <a:t>Мінєєва</a:t>
            </a:r>
            <a:endParaRPr lang="uk-UA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  <a:cs typeface="Arial" panose="020B0604020202020204" pitchFamily="34" charset="0"/>
              </a:rPr>
              <a:t>ліцей «Львівський»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A2067-32A3-4F10-9AD6-85B4EDC77D68}"/>
              </a:ext>
            </a:extLst>
          </p:cNvPr>
          <p:cNvSpPr txBox="1"/>
          <p:nvPr/>
        </p:nvSpPr>
        <p:spPr>
          <a:xfrm>
            <a:off x="2922818" y="46785"/>
            <a:ext cx="650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Міжнародні учнівські змагання</a:t>
            </a:r>
          </a:p>
        </p:txBody>
      </p:sp>
      <p:pic>
        <p:nvPicPr>
          <p:cNvPr id="2058" name="Picture 10" descr="https://scontent.flwo1-1.fna.fbcdn.net/v/t1.0-9/59685201_2123957070986240_8485739763435831296_o.jpg?_nc_cat=106&amp;ccb=2&amp;_nc_sid=cdbe9c&amp;_nc_ohc=dBM5JzxKMGEAX9TXW7I&amp;_nc_ht=scontent.flwo1-1.fna&amp;oh=1a03630f1352505688b1f1d425db0202&amp;oe=5FED97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00" y="4354008"/>
            <a:ext cx="2694394" cy="179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174679" y="2648802"/>
            <a:ext cx="407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Золото на Міжнародному змаганні винахідників </a:t>
            </a:r>
            <a:r>
              <a:rPr lang="uk-UA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іС</a:t>
            </a:r>
            <a:r>
              <a:rPr 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an 2020</a:t>
            </a:r>
            <a:r>
              <a:rPr lang="uk-UA" sz="2000" b="1" dirty="0">
                <a:solidFill>
                  <a:srgbClr val="002060"/>
                </a:solidFill>
                <a:cs typeface="Arial" panose="020B0604020202020204" pitchFamily="34" charset="0"/>
              </a:rPr>
              <a:t>, Канада</a:t>
            </a:r>
          </a:p>
        </p:txBody>
      </p:sp>
      <p:pic>
        <p:nvPicPr>
          <p:cNvPr id="2060" name="Picture 12" descr="https://scontent.flwo1-1.fna.fbcdn.net/v/t1.0-9/36226158_490219801409532_8654776104109735936_n.jpg?_nc_cat=106&amp;ccb=2&amp;_nc_sid=e3f864&amp;_nc_ohc=QBVFGoihzJYAX_iUeuh&amp;_nc_ht=scontent.flwo1-1.fna&amp;oh=10c5ad0e657f0d7dd5d45bc6792d8375&amp;oe=5FEFC527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78" y="4887714"/>
            <a:ext cx="2149474" cy="16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content.flwo1-1.fna.fbcdn.net/v/t1.0-9/59628531_1024157481117539_3197573903144714240_n.jpg?_nc_cat=101&amp;ccb=2&amp;_nc_sid=8bfeb9&amp;_nc_ohc=WzTA9ngZNmYAX_arbRt&amp;_nc_ht=scontent.flwo1-1.fna&amp;oh=55bf0c2488684d9d6fbf1b9745bc8642&amp;oe=5FEE83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16" y="3482046"/>
            <a:ext cx="2919382" cy="21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F85DD0-3A65-4527-9F15-DA982144B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846707" y="1040583"/>
            <a:ext cx="2948400" cy="1608218"/>
          </a:xfrm>
          <a:prstGeom prst="rect">
            <a:avLst/>
          </a:prstGeom>
        </p:spPr>
      </p:pic>
      <p:sp>
        <p:nvSpPr>
          <p:cNvPr id="36" name="Прямоугольник 1"/>
          <p:cNvSpPr/>
          <p:nvPr/>
        </p:nvSpPr>
        <p:spPr>
          <a:xfrm>
            <a:off x="9095507" y="1060995"/>
            <a:ext cx="245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rial" panose="020B0604020202020204" pitchFamily="34" charset="0"/>
              </a:rPr>
              <a:t>Анастасія </a:t>
            </a:r>
            <a:r>
              <a:rPr lang="uk-UA" b="1" dirty="0" err="1">
                <a:solidFill>
                  <a:schemeClr val="bg1"/>
                </a:solidFill>
                <a:cs typeface="Arial" panose="020B0604020202020204" pitchFamily="34" charset="0"/>
              </a:rPr>
              <a:t>Венчковська</a:t>
            </a:r>
            <a:endParaRPr lang="uk-UA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  <a:cs typeface="Arial" panose="020B0604020202020204" pitchFamily="34" charset="0"/>
              </a:rPr>
              <a:t>НВК «ШКТ-ЛТЛ»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6A6629-275B-4C8A-BEF2-BE24F344D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6780" y="3133266"/>
            <a:ext cx="2872873" cy="165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90755" y="4142935"/>
            <a:ext cx="2284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rial" panose="020B0604020202020204" pitchFamily="34" charset="0"/>
              </a:rPr>
              <a:t>Андрій </a:t>
            </a:r>
            <a:r>
              <a:rPr lang="uk-UA" b="1" dirty="0" err="1">
                <a:solidFill>
                  <a:schemeClr val="bg1"/>
                </a:solidFill>
                <a:cs typeface="Arial" panose="020B0604020202020204" pitchFamily="34" charset="0"/>
              </a:rPr>
              <a:t>Веліховський</a:t>
            </a:r>
            <a:endParaRPr lang="uk-UA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  <a:cs typeface="Arial" panose="020B0604020202020204" pitchFamily="34" charset="0"/>
              </a:rPr>
              <a:t>ліцей «Надія»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FAA746-C535-4821-8C63-3EDD6F9CB4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15" y="765445"/>
            <a:ext cx="2872873" cy="165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13157" y="778498"/>
            <a:ext cx="204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rial" panose="020B0604020202020204" pitchFamily="34" charset="0"/>
              </a:rPr>
              <a:t>Максим Лань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cs typeface="Arial" panose="020B0604020202020204" pitchFamily="34" charset="0"/>
              </a:rPr>
              <a:t>СЗШ №23</a:t>
            </a:r>
          </a:p>
        </p:txBody>
      </p:sp>
    </p:spTree>
    <p:extLst>
      <p:ext uri="{BB962C8B-B14F-4D97-AF65-F5344CB8AC3E}">
        <p14:creationId xmlns:p14="http://schemas.microsoft.com/office/powerpoint/2010/main" val="21448484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</TotalTime>
  <Words>2204</Words>
  <Application>Microsoft Office PowerPoint</Application>
  <PresentationFormat>Широкий екран</PresentationFormat>
  <Paragraphs>339</Paragraphs>
  <Slides>29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Відкриття закладів дошкільної освіти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Позашкільна освіта</vt:lpstr>
      <vt:lpstr>Презентація PowerPoint</vt:lpstr>
      <vt:lpstr>Програма національно-патріотичного виховання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Бюджет галузі освіта на 2020 рік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 Windows</dc:creator>
  <cp:lastModifiedBy>Ковалко Уляна</cp:lastModifiedBy>
  <cp:revision>143</cp:revision>
  <cp:lastPrinted>2021-12-08T15:31:00Z</cp:lastPrinted>
  <dcterms:created xsi:type="dcterms:W3CDTF">2020-12-07T12:14:00Z</dcterms:created>
  <dcterms:modified xsi:type="dcterms:W3CDTF">2021-12-08T15:32:04Z</dcterms:modified>
</cp:coreProperties>
</file>