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89"/>
  </p:notesMasterIdLst>
  <p:handoutMasterIdLst>
    <p:handoutMasterId r:id="rId90"/>
  </p:handoutMasterIdLst>
  <p:sldIdLst>
    <p:sldId id="256" r:id="rId3"/>
    <p:sldId id="267" r:id="rId4"/>
    <p:sldId id="296" r:id="rId5"/>
    <p:sldId id="259" r:id="rId6"/>
    <p:sldId id="295" r:id="rId7"/>
    <p:sldId id="491" r:id="rId8"/>
    <p:sldId id="490" r:id="rId9"/>
    <p:sldId id="297" r:id="rId10"/>
    <p:sldId id="300" r:id="rId11"/>
    <p:sldId id="454" r:id="rId12"/>
    <p:sldId id="338" r:id="rId13"/>
    <p:sldId id="453" r:id="rId14"/>
    <p:sldId id="455" r:id="rId15"/>
    <p:sldId id="456" r:id="rId16"/>
    <p:sldId id="457" r:id="rId17"/>
    <p:sldId id="340" r:id="rId18"/>
    <p:sldId id="466" r:id="rId19"/>
    <p:sldId id="467" r:id="rId20"/>
    <p:sldId id="458" r:id="rId21"/>
    <p:sldId id="464" r:id="rId22"/>
    <p:sldId id="346" r:id="rId23"/>
    <p:sldId id="339" r:id="rId24"/>
    <p:sldId id="462" r:id="rId25"/>
    <p:sldId id="460" r:id="rId26"/>
    <p:sldId id="461" r:id="rId27"/>
    <p:sldId id="463" r:id="rId28"/>
    <p:sldId id="303" r:id="rId29"/>
    <p:sldId id="304" r:id="rId30"/>
    <p:sldId id="465" r:id="rId31"/>
    <p:sldId id="305" r:id="rId32"/>
    <p:sldId id="306" r:id="rId33"/>
    <p:sldId id="448" r:id="rId34"/>
    <p:sldId id="449" r:id="rId35"/>
    <p:sldId id="299" r:id="rId36"/>
    <p:sldId id="492" r:id="rId37"/>
    <p:sldId id="308" r:id="rId38"/>
    <p:sldId id="343" r:id="rId39"/>
    <p:sldId id="309" r:id="rId40"/>
    <p:sldId id="298" r:id="rId41"/>
    <p:sldId id="310" r:id="rId42"/>
    <p:sldId id="447" r:id="rId43"/>
    <p:sldId id="344" r:id="rId44"/>
    <p:sldId id="312" r:id="rId45"/>
    <p:sldId id="315" r:id="rId46"/>
    <p:sldId id="314" r:id="rId47"/>
    <p:sldId id="313" r:id="rId48"/>
    <p:sldId id="327" r:id="rId49"/>
    <p:sldId id="333" r:id="rId50"/>
    <p:sldId id="450" r:id="rId51"/>
    <p:sldId id="451" r:id="rId52"/>
    <p:sldId id="445" r:id="rId53"/>
    <p:sldId id="440" r:id="rId54"/>
    <p:sldId id="444" r:id="rId55"/>
    <p:sldId id="331" r:id="rId56"/>
    <p:sldId id="443" r:id="rId57"/>
    <p:sldId id="452" r:id="rId58"/>
    <p:sldId id="317" r:id="rId59"/>
    <p:sldId id="318" r:id="rId60"/>
    <p:sldId id="336" r:id="rId61"/>
    <p:sldId id="324" r:id="rId62"/>
    <p:sldId id="316" r:id="rId63"/>
    <p:sldId id="330" r:id="rId64"/>
    <p:sldId id="348" r:id="rId65"/>
    <p:sldId id="496" r:id="rId66"/>
    <p:sldId id="474" r:id="rId67"/>
    <p:sldId id="475" r:id="rId68"/>
    <p:sldId id="476" r:id="rId69"/>
    <p:sldId id="497" r:id="rId70"/>
    <p:sldId id="478" r:id="rId71"/>
    <p:sldId id="498" r:id="rId72"/>
    <p:sldId id="480" r:id="rId73"/>
    <p:sldId id="481" r:id="rId74"/>
    <p:sldId id="482" r:id="rId75"/>
    <p:sldId id="483" r:id="rId76"/>
    <p:sldId id="499" r:id="rId77"/>
    <p:sldId id="485" r:id="rId78"/>
    <p:sldId id="486" r:id="rId79"/>
    <p:sldId id="502" r:id="rId80"/>
    <p:sldId id="487" r:id="rId81"/>
    <p:sldId id="500" r:id="rId82"/>
    <p:sldId id="501" r:id="rId83"/>
    <p:sldId id="468" r:id="rId84"/>
    <p:sldId id="494" r:id="rId85"/>
    <p:sldId id="495" r:id="rId86"/>
    <p:sldId id="469" r:id="rId87"/>
    <p:sldId id="470" r:id="rId88"/>
  </p:sldIdLst>
  <p:sldSz cx="12192000" cy="6858000"/>
  <p:notesSz cx="9874250" cy="67976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7" d="100"/>
          <a:sy n="77" d="100"/>
        </p:scale>
        <p:origin x="-378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handoutMaster" Target="handoutMasters/handoutMaster1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8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9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7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emf"/><Relationship Id="rId2" Type="http://schemas.openxmlformats.org/officeDocument/2006/relationships/image" Target="../media/image229.emf"/><Relationship Id="rId1" Type="http://schemas.openxmlformats.org/officeDocument/2006/relationships/image" Target="../media/image228.emf"/><Relationship Id="rId4" Type="http://schemas.openxmlformats.org/officeDocument/2006/relationships/image" Target="../media/image23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4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png"/><Relationship Id="rId1" Type="http://schemas.openxmlformats.org/officeDocument/2006/relationships/image" Target="../media/image235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029" y="4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C8C51-C6A0-4688-A38A-AEDD3592B3E7}" type="datetimeFigureOut">
              <a:rPr lang="uk-UA" smtClean="0"/>
              <a:t>29.12.2021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702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029" y="6456702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B0177F-D362-4E5A-A51E-E967BC8AA4F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1691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029" y="4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8AA286-2B26-4CFF-8A7C-BCD80CA17F55}" type="datetimeFigureOut">
              <a:rPr lang="uk-UA" smtClean="0"/>
              <a:t>29.12.2021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850900"/>
            <a:ext cx="4076700" cy="2293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965" y="3270976"/>
            <a:ext cx="7900322" cy="26775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702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029" y="6456702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C438E-86F8-45DA-8419-624B05FD62A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0048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29.12.2021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16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29.12.2021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22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29.12.2021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6474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382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054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053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168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222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3747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9496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966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29.12.2021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0777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2746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8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646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29.12.2021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240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29.12.2021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29.12.2021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64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29.12.2021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03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29.12.2021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026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29.12.2021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364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29.12.2021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69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t>29.12.2021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96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39524-8D18-4D8B-842C-E5CE0BC567EE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29.12.2021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60DA0-3B07-47D5-9345-707DEF459FF8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01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microsoft.com/office/2007/relationships/hdphoto" Target="../media/hdphoto1.wdp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microsoft.com/office/2007/relationships/hdphoto" Target="../media/hdphoto3.wdp"/><Relationship Id="rId9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59.png"/><Relationship Id="rId7" Type="http://schemas.openxmlformats.org/officeDocument/2006/relationships/image" Target="../media/image7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59.png"/><Relationship Id="rId7" Type="http://schemas.openxmlformats.org/officeDocument/2006/relationships/image" Target="../media/image8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g"/><Relationship Id="rId5" Type="http://schemas.openxmlformats.org/officeDocument/2006/relationships/image" Target="../media/image99.png"/><Relationship Id="rId4" Type="http://schemas.openxmlformats.org/officeDocument/2006/relationships/image" Target="../media/image9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jpg"/><Relationship Id="rId5" Type="http://schemas.openxmlformats.org/officeDocument/2006/relationships/image" Target="../media/image107.jpg"/><Relationship Id="rId4" Type="http://schemas.openxmlformats.org/officeDocument/2006/relationships/image" Target="../media/image10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jpeg"/><Relationship Id="rId7" Type="http://schemas.openxmlformats.org/officeDocument/2006/relationships/image" Target="../media/image1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jpeg"/><Relationship Id="rId5" Type="http://schemas.openxmlformats.org/officeDocument/2006/relationships/image" Target="../media/image111.png"/><Relationship Id="rId4" Type="http://schemas.openxmlformats.org/officeDocument/2006/relationships/image" Target="../media/image110.jpeg"/><Relationship Id="rId9" Type="http://schemas.openxmlformats.org/officeDocument/2006/relationships/image" Target="../media/image11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1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122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jpeg"/><Relationship Id="rId4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png"/><Relationship Id="rId5" Type="http://schemas.microsoft.com/office/2007/relationships/hdphoto" Target="../media/hdphoto4.wdp"/><Relationship Id="rId4" Type="http://schemas.openxmlformats.org/officeDocument/2006/relationships/image" Target="../media/image1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58.png"/><Relationship Id="rId4" Type="http://schemas.microsoft.com/office/2007/relationships/hdphoto" Target="../media/hdphoto5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5" Type="http://schemas.microsoft.com/office/2007/relationships/hdphoto" Target="../media/hdphoto7.wdp"/><Relationship Id="rId4" Type="http://schemas.openxmlformats.org/officeDocument/2006/relationships/image" Target="../media/image16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png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3" Type="http://schemas.openxmlformats.org/officeDocument/2006/relationships/image" Target="../media/image169.png"/><Relationship Id="rId7" Type="http://schemas.openxmlformats.org/officeDocument/2006/relationships/image" Target="../media/image17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7" Type="http://schemas.openxmlformats.org/officeDocument/2006/relationships/image" Target="../media/image17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7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7" Type="http://schemas.openxmlformats.org/officeDocument/2006/relationships/image" Target="../media/image18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7" Type="http://schemas.openxmlformats.org/officeDocument/2006/relationships/image" Target="../media/image18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91.png"/></Relationships>
</file>

<file path=ppt/slides/_rels/slide6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94.png"/><Relationship Id="rId7" Type="http://schemas.openxmlformats.org/officeDocument/2006/relationships/image" Target="../media/image19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7.png"/><Relationship Id="rId11" Type="http://schemas.microsoft.com/office/2007/relationships/hdphoto" Target="../media/hdphoto9.wdp"/><Relationship Id="rId5" Type="http://schemas.openxmlformats.org/officeDocument/2006/relationships/image" Target="../media/image196.png"/><Relationship Id="rId10" Type="http://schemas.openxmlformats.org/officeDocument/2006/relationships/image" Target="../media/image200.png"/><Relationship Id="rId4" Type="http://schemas.openxmlformats.org/officeDocument/2006/relationships/image" Target="../media/image195.png"/><Relationship Id="rId9" Type="http://schemas.openxmlformats.org/officeDocument/2006/relationships/image" Target="../media/image19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2.emf"/><Relationship Id="rId4" Type="http://schemas.openxmlformats.org/officeDocument/2006/relationships/oleObject" Target="../embeddings/_____Microsoft_Excel_97-20031.xls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hyperlink" Target="https://city-adm.lviv.ua/public-information/koronavirus/pidpryiemtsi-blahodiinyky" TargetMode="External"/><Relationship Id="rId18" Type="http://schemas.openxmlformats.org/officeDocument/2006/relationships/hyperlink" Target="https://t.me/lvivVScoronavirus?fbclid=IwAR082A9QIHYAdhD9lIbwVZBcVx6MTtr3qiVzr8lv6NagoGpk2WLFTuF5-k4" TargetMode="External"/><Relationship Id="rId3" Type="http://schemas.openxmlformats.org/officeDocument/2006/relationships/image" Target="../media/image205.png"/><Relationship Id="rId21" Type="http://schemas.openxmlformats.org/officeDocument/2006/relationships/image" Target="../media/image212.jpeg"/><Relationship Id="rId7" Type="http://schemas.openxmlformats.org/officeDocument/2006/relationships/image" Target="../media/image209.png"/><Relationship Id="rId12" Type="http://schemas.openxmlformats.org/officeDocument/2006/relationships/hyperlink" Target="https://city-adm.lviv.ua/public-information/koronavirus/dokumenty" TargetMode="External"/><Relationship Id="rId17" Type="http://schemas.openxmlformats.org/officeDocument/2006/relationships/hyperlink" Target="https://www.facebook.com/lviv.adm/" TargetMode="External"/><Relationship Id="rId25" Type="http://schemas.openxmlformats.org/officeDocument/2006/relationships/image" Target="../media/image216.jpeg"/><Relationship Id="rId2" Type="http://schemas.openxmlformats.org/officeDocument/2006/relationships/image" Target="../media/image204.png"/><Relationship Id="rId16" Type="http://schemas.openxmlformats.org/officeDocument/2006/relationships/hyperlink" Target="https://www.facebook.com/uoz.lmr/" TargetMode="External"/><Relationship Id="rId20" Type="http://schemas.openxmlformats.org/officeDocument/2006/relationships/image" Target="../media/image2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8.png"/><Relationship Id="rId11" Type="http://schemas.openxmlformats.org/officeDocument/2006/relationships/hyperlink" Target="https://city-adm.lviv.ua/public-information/koronavirus/vizualizatsii" TargetMode="External"/><Relationship Id="rId24" Type="http://schemas.openxmlformats.org/officeDocument/2006/relationships/image" Target="../media/image215.jpeg"/><Relationship Id="rId5" Type="http://schemas.openxmlformats.org/officeDocument/2006/relationships/image" Target="../media/image207.png"/><Relationship Id="rId15" Type="http://schemas.openxmlformats.org/officeDocument/2006/relationships/hyperlink" Target="https://www.facebook.com/lvivVScoronavirus/" TargetMode="External"/><Relationship Id="rId23" Type="http://schemas.openxmlformats.org/officeDocument/2006/relationships/image" Target="../media/image214.jpeg"/><Relationship Id="rId10" Type="http://schemas.openxmlformats.org/officeDocument/2006/relationships/hyperlink" Target="https://city-adm.lviv.ua/topic/%D0%BA%D0%BE%D1%80%D0%BE%D0%BD%D0%B0%D0%B2%D1%96%D1%80%D1%83%D1%81" TargetMode="External"/><Relationship Id="rId19" Type="http://schemas.openxmlformats.org/officeDocument/2006/relationships/hyperlink" Target="https://t.me/lviv_city_helper_bot" TargetMode="External"/><Relationship Id="rId4" Type="http://schemas.openxmlformats.org/officeDocument/2006/relationships/image" Target="../media/image206.png"/><Relationship Id="rId9" Type="http://schemas.openxmlformats.org/officeDocument/2006/relationships/hyperlink" Target="https://city-adm.lviv.ua/" TargetMode="External"/><Relationship Id="rId14" Type="http://schemas.openxmlformats.org/officeDocument/2006/relationships/hyperlink" Target="https://www.facebook.com/andriy.sadovyi/" TargetMode="External"/><Relationship Id="rId22" Type="http://schemas.openxmlformats.org/officeDocument/2006/relationships/image" Target="../media/image213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image" Target="../media/image218.png"/><Relationship Id="rId7" Type="http://schemas.openxmlformats.org/officeDocument/2006/relationships/image" Target="../media/image222.pn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1.png"/><Relationship Id="rId5" Type="http://schemas.openxmlformats.org/officeDocument/2006/relationships/image" Target="../media/image220.png"/><Relationship Id="rId4" Type="http://schemas.openxmlformats.org/officeDocument/2006/relationships/image" Target="../media/image21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24.png"/><Relationship Id="rId4" Type="http://schemas.openxmlformats.org/officeDocument/2006/relationships/oleObject" Target="../embeddings/_____Microsoft_Excel_97-20032.xls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25.emf"/><Relationship Id="rId4" Type="http://schemas.openxmlformats.org/officeDocument/2006/relationships/oleObject" Target="../embeddings/_____Microsoft_Excel_97-20033.xls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27.png"/><Relationship Id="rId4" Type="http://schemas.openxmlformats.org/officeDocument/2006/relationships/oleObject" Target="../embeddings/_____Microsoft_Excel_97-20034.xls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Microsoft_Excel_97-20037.xls"/><Relationship Id="rId3" Type="http://schemas.openxmlformats.org/officeDocument/2006/relationships/image" Target="../media/image226.png"/><Relationship Id="rId7" Type="http://schemas.openxmlformats.org/officeDocument/2006/relationships/image" Target="../media/image22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_____Microsoft_Excel_97-20036.xls"/><Relationship Id="rId11" Type="http://schemas.openxmlformats.org/officeDocument/2006/relationships/image" Target="../media/image231.emf"/><Relationship Id="rId5" Type="http://schemas.openxmlformats.org/officeDocument/2006/relationships/image" Target="../media/image228.emf"/><Relationship Id="rId10" Type="http://schemas.openxmlformats.org/officeDocument/2006/relationships/oleObject" Target="../embeddings/_____Microsoft_Excel_97-20038.xls"/><Relationship Id="rId4" Type="http://schemas.openxmlformats.org/officeDocument/2006/relationships/oleObject" Target="../embeddings/_____Microsoft_Excel_97-20035.xls"/><Relationship Id="rId9" Type="http://schemas.openxmlformats.org/officeDocument/2006/relationships/image" Target="../media/image230.e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32.emf"/><Relationship Id="rId4" Type="http://schemas.openxmlformats.org/officeDocument/2006/relationships/oleObject" Target="../embeddings/_____Microsoft_Excel_97-20039.xls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34.png"/><Relationship Id="rId4" Type="http://schemas.openxmlformats.org/officeDocument/2006/relationships/oleObject" Target="../embeddings/_____Microsoft_Excel_97-200310.xls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7" Type="http://schemas.openxmlformats.org/officeDocument/2006/relationships/image" Target="../media/image23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_____Microsoft_Excel_97-200312.xls"/><Relationship Id="rId5" Type="http://schemas.openxmlformats.org/officeDocument/2006/relationships/image" Target="../media/image235.png"/><Relationship Id="rId4" Type="http://schemas.openxmlformats.org/officeDocument/2006/relationships/oleObject" Target="../embeddings/_____Microsoft_Excel_97-200311.xls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37.png"/><Relationship Id="rId4" Type="http://schemas.openxmlformats.org/officeDocument/2006/relationships/oleObject" Target="../embeddings/_____Microsoft_Excel_97-200313.xls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38.png"/><Relationship Id="rId4" Type="http://schemas.openxmlformats.org/officeDocument/2006/relationships/oleObject" Target="../embeddings/_____Microsoft_Excel_97-200314.xls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39.png"/><Relationship Id="rId4" Type="http://schemas.openxmlformats.org/officeDocument/2006/relationships/oleObject" Target="../embeddings/_____Microsoft_Excel_97-200315.xls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40.png"/><Relationship Id="rId4" Type="http://schemas.openxmlformats.org/officeDocument/2006/relationships/oleObject" Target="../embeddings/_____Microsoft_Excel_97-200316.xls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24755" y="596137"/>
            <a:ext cx="6671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uk-UA" sz="3200" b="1" dirty="0" smtClean="0">
                <a:cs typeface="Arial" charset="0"/>
              </a:rPr>
              <a:t>Публічний звіт галузі охорони </a:t>
            </a:r>
            <a:r>
              <a:rPr lang="uk-UA" altLang="uk-UA" sz="3200" b="1" dirty="0">
                <a:cs typeface="Arial" charset="0"/>
              </a:rPr>
              <a:t>здоров</a:t>
            </a:r>
            <a:r>
              <a:rPr lang="en-US" altLang="uk-UA" sz="3200" b="1" dirty="0">
                <a:cs typeface="Arial" charset="0"/>
              </a:rPr>
              <a:t>’</a:t>
            </a:r>
            <a:r>
              <a:rPr lang="uk-UA" altLang="uk-UA" sz="3200" b="1" dirty="0">
                <a:cs typeface="Arial" charset="0"/>
              </a:rPr>
              <a:t>я </a:t>
            </a:r>
            <a:r>
              <a:rPr lang="uk-UA" altLang="uk-UA" sz="3200" b="1" dirty="0" smtClean="0">
                <a:cs typeface="Arial" charset="0"/>
              </a:rPr>
              <a:t>м. Львова за 2021 рік</a:t>
            </a:r>
            <a:endParaRPr lang="uk-UA" altLang="uk-UA" sz="3200" b="1" dirty="0">
              <a:cs typeface="Arial" charset="0"/>
            </a:endParaRPr>
          </a:p>
          <a:p>
            <a:endParaRPr lang="uk-UA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326136" y="5239837"/>
            <a:ext cx="2770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2021, грудень</a:t>
            </a:r>
            <a:endParaRPr lang="uk-UA" sz="2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112059" y="3244334"/>
            <a:ext cx="3967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КНП»1-а міська поліклініка м. Львова»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0170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9492" y="286327"/>
            <a:ext cx="10280072" cy="82203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Обладнання, придбане для КНП «КЛШМД» за кошти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місцевого бюджету – 57,9 млн грн </a:t>
            </a: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23997" y="1396426"/>
            <a:ext cx="5301675" cy="33485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prstClr val="black"/>
                </a:solidFill>
              </a:rPr>
              <a:t>Операційні столи модель </a:t>
            </a:r>
            <a:r>
              <a:rPr lang="uk-UA" sz="1600" dirty="0" smtClean="0">
                <a:solidFill>
                  <a:prstClr val="black"/>
                </a:solidFill>
              </a:rPr>
              <a:t>TDY-1;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 smtClean="0">
                <a:solidFill>
                  <a:prstClr val="black"/>
                </a:solidFill>
              </a:rPr>
              <a:t>Автоматичний </a:t>
            </a:r>
            <a:r>
              <a:rPr lang="uk-UA" sz="1600" dirty="0" err="1" smtClean="0">
                <a:solidFill>
                  <a:prstClr val="black"/>
                </a:solidFill>
              </a:rPr>
              <a:t>імуноферментний</a:t>
            </a:r>
            <a:r>
              <a:rPr lang="uk-UA" sz="1600" dirty="0" smtClean="0">
                <a:solidFill>
                  <a:prstClr val="black"/>
                </a:solidFill>
              </a:rPr>
              <a:t> </a:t>
            </a:r>
            <a:r>
              <a:rPr lang="uk-UA" sz="1600" dirty="0" err="1" smtClean="0">
                <a:solidFill>
                  <a:prstClr val="black"/>
                </a:solidFill>
              </a:rPr>
              <a:t>імунопланшетний</a:t>
            </a:r>
            <a:r>
              <a:rPr lang="uk-UA" sz="1600" dirty="0" smtClean="0">
                <a:solidFill>
                  <a:prstClr val="black"/>
                </a:solidFill>
              </a:rPr>
              <a:t> аналізатор АРЕ ELITE;</a:t>
            </a:r>
            <a:endParaRPr lang="ru-RU" sz="1600" dirty="0" smtClean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 smtClean="0">
                <a:solidFill>
                  <a:prstClr val="black"/>
                </a:solidFill>
              </a:rPr>
              <a:t>Аналізатор </a:t>
            </a:r>
            <a:r>
              <a:rPr lang="uk-UA" sz="1600" dirty="0">
                <a:solidFill>
                  <a:prstClr val="black"/>
                </a:solidFill>
              </a:rPr>
              <a:t>глюкози та лактату  </a:t>
            </a:r>
            <a:r>
              <a:rPr lang="uk-UA" sz="1600" dirty="0" err="1">
                <a:solidFill>
                  <a:prstClr val="black"/>
                </a:solidFill>
              </a:rPr>
              <a:t>Senso</a:t>
            </a:r>
            <a:r>
              <a:rPr lang="uk-UA" sz="1600" dirty="0">
                <a:solidFill>
                  <a:prstClr val="black"/>
                </a:solidFill>
              </a:rPr>
              <a:t> </a:t>
            </a:r>
            <a:r>
              <a:rPr lang="uk-UA" sz="1600" dirty="0" err="1">
                <a:solidFill>
                  <a:prstClr val="black"/>
                </a:solidFill>
              </a:rPr>
              <a:t>Star</a:t>
            </a:r>
            <a:r>
              <a:rPr lang="uk-UA" sz="1600" dirty="0">
                <a:solidFill>
                  <a:prstClr val="black"/>
                </a:solidFill>
              </a:rPr>
              <a:t> GL;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prstClr val="black"/>
                </a:solidFill>
              </a:rPr>
              <a:t>Модульний монітор пацієнта Q5;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prstClr val="black"/>
                </a:solidFill>
              </a:rPr>
              <a:t>Автоматичний гематологічний аналізатор </a:t>
            </a:r>
            <a:r>
              <a:rPr lang="uk-UA" sz="1600" dirty="0" err="1">
                <a:solidFill>
                  <a:prstClr val="black"/>
                </a:solidFill>
              </a:rPr>
              <a:t>Convergys</a:t>
            </a:r>
            <a:r>
              <a:rPr lang="uk-UA" sz="1600" dirty="0">
                <a:solidFill>
                  <a:prstClr val="black"/>
                </a:solidFill>
              </a:rPr>
              <a:t> X5;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prstClr val="black"/>
                </a:solidFill>
              </a:rPr>
              <a:t>Термостат сухо повітряний; 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prstClr val="black"/>
                </a:solidFill>
              </a:rPr>
              <a:t>Холодильник для банку крові 352 л;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 err="1">
                <a:solidFill>
                  <a:prstClr val="black"/>
                </a:solidFill>
              </a:rPr>
              <a:t>Біомедичний</a:t>
            </a:r>
            <a:r>
              <a:rPr lang="uk-UA" sz="1600" dirty="0">
                <a:solidFill>
                  <a:prstClr val="black"/>
                </a:solidFill>
              </a:rPr>
              <a:t> морозильник на 390 л;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 err="1">
                <a:solidFill>
                  <a:prstClr val="black"/>
                </a:solidFill>
              </a:rPr>
              <a:t>Швидкозаморожувач</a:t>
            </a:r>
            <a:r>
              <a:rPr lang="uk-UA" sz="1600" dirty="0">
                <a:solidFill>
                  <a:prstClr val="black"/>
                </a:solidFill>
              </a:rPr>
              <a:t> плазми крові;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 smtClean="0">
                <a:solidFill>
                  <a:prstClr val="black"/>
                </a:solidFill>
              </a:rPr>
              <a:t>Газоаналізатор </a:t>
            </a:r>
            <a:r>
              <a:rPr lang="uk-UA" sz="1600" dirty="0">
                <a:solidFill>
                  <a:prstClr val="black"/>
                </a:solidFill>
              </a:rPr>
              <a:t>крові з можливістю визначення електролітів;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894948" y="1396426"/>
            <a:ext cx="5153888" cy="334856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prstClr val="black"/>
                </a:solidFill>
              </a:rPr>
              <a:t>Шприцевий насос НК400;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prstClr val="black"/>
                </a:solidFill>
              </a:rPr>
              <a:t>Ліжка функціональні </a:t>
            </a:r>
            <a:r>
              <a:rPr lang="uk-UA" sz="1600" dirty="0" err="1">
                <a:solidFill>
                  <a:prstClr val="black"/>
                </a:solidFill>
              </a:rPr>
              <a:t>двухсекційні</a:t>
            </a:r>
            <a:r>
              <a:rPr lang="uk-UA" sz="1600" dirty="0">
                <a:solidFill>
                  <a:prstClr val="black"/>
                </a:solidFill>
              </a:rPr>
              <a:t>;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prstClr val="black"/>
                </a:solidFill>
              </a:rPr>
              <a:t>Операційні лампи </a:t>
            </a:r>
            <a:r>
              <a:rPr lang="en-US" sz="1600" dirty="0">
                <a:solidFill>
                  <a:prstClr val="black"/>
                </a:solidFill>
              </a:rPr>
              <a:t>Led</a:t>
            </a:r>
            <a:r>
              <a:rPr lang="ru-RU" sz="1600" dirty="0">
                <a:solidFill>
                  <a:prstClr val="black"/>
                </a:solidFill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prstClr val="black"/>
                </a:solidFill>
              </a:rPr>
              <a:t>Камера холодильна для зберігання тіл на 6 місць КХХТС-6С;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 err="1">
                <a:solidFill>
                  <a:prstClr val="black"/>
                </a:solidFill>
              </a:rPr>
              <a:t>Етиленоксидний</a:t>
            </a:r>
            <a:r>
              <a:rPr lang="uk-UA" sz="1600" dirty="0">
                <a:solidFill>
                  <a:prstClr val="black"/>
                </a:solidFill>
              </a:rPr>
              <a:t> паровий стерилізатор;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prstClr val="black"/>
                </a:solidFill>
              </a:rPr>
              <a:t>Електрокардіограф </a:t>
            </a:r>
            <a:r>
              <a:rPr lang="uk-UA" sz="1600" dirty="0" err="1">
                <a:solidFill>
                  <a:prstClr val="black"/>
                </a:solidFill>
              </a:rPr>
              <a:t>Кардіовіт</a:t>
            </a:r>
            <a:r>
              <a:rPr lang="uk-UA" sz="1600" dirty="0">
                <a:solidFill>
                  <a:prstClr val="black"/>
                </a:solidFill>
              </a:rPr>
              <a:t> АТ102;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prstClr val="black"/>
                </a:solidFill>
              </a:rPr>
              <a:t>Автомобіль спеціалізований санітарний екстреної швидкої медичної допомоги;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prstClr val="black"/>
                </a:solidFill>
              </a:rPr>
              <a:t>Візок гідравлічний підйомний ВПГ-3;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prstClr val="black"/>
                </a:solidFill>
              </a:rPr>
              <a:t>Система ультразвукова діагностична E - CUBE </a:t>
            </a:r>
            <a:r>
              <a:rPr lang="uk-UA" sz="1600" dirty="0" smtClean="0">
                <a:solidFill>
                  <a:prstClr val="black"/>
                </a:solidFill>
              </a:rPr>
              <a:t>i7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99491" y="4880919"/>
            <a:ext cx="10215417" cy="161873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</a:pPr>
            <a:endParaRPr lang="uk-UA" sz="2000" b="1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 algn="ctr">
              <a:lnSpc>
                <a:spcPct val="107000"/>
              </a:lnSpc>
            </a:pPr>
            <a:r>
              <a:rPr lang="uk-UA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Обладнання придбане за рахунок коштів бюджету розвитку</a:t>
            </a:r>
          </a:p>
          <a:p>
            <a:pPr lvl="0" algn="ctr">
              <a:lnSpc>
                <a:spcPct val="107000"/>
              </a:lnSpc>
            </a:pPr>
            <a:r>
              <a:rPr lang="uk-UA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міста та за </a:t>
            </a:r>
            <a:r>
              <a:rPr lang="uk-UA" sz="2000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співфінансування</a:t>
            </a:r>
            <a:r>
              <a:rPr lang="uk-UA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НСЗУ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prstClr val="black"/>
                </a:solidFill>
              </a:rPr>
              <a:t>Система моніторингу газів NO2 02 NO*2,0</a:t>
            </a:r>
            <a:endParaRPr lang="ru-RU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b="1" dirty="0">
                <a:solidFill>
                  <a:prstClr val="black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Апарат рентгенівський діагностичний пересувний XJET мобільний, цифровий</a:t>
            </a:r>
            <a:endParaRPr lang="ru-RU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prstClr val="black"/>
                </a:solidFill>
              </a:rPr>
              <a:t> Наркозна станція </a:t>
            </a:r>
            <a:r>
              <a:rPr lang="uk-UA" dirty="0" err="1">
                <a:solidFill>
                  <a:prstClr val="black"/>
                </a:solidFill>
              </a:rPr>
              <a:t>Caelus</a:t>
            </a:r>
            <a:r>
              <a:rPr lang="uk-UA" dirty="0">
                <a:solidFill>
                  <a:prstClr val="black"/>
                </a:solidFill>
              </a:rPr>
              <a:t> </a:t>
            </a:r>
            <a:r>
              <a:rPr lang="uk-UA" dirty="0" err="1">
                <a:solidFill>
                  <a:prstClr val="black"/>
                </a:solidFill>
              </a:rPr>
              <a:t>lite</a:t>
            </a:r>
            <a:endParaRPr lang="ru-RU" dirty="0">
              <a:solidFill>
                <a:prstClr val="black"/>
              </a:solidFill>
            </a:endParaRPr>
          </a:p>
          <a:p>
            <a:pPr lvl="0" algn="ctr">
              <a:lnSpc>
                <a:spcPct val="107000"/>
              </a:lnSpc>
            </a:pPr>
            <a:endParaRPr lang="uk-UA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82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0"/>
            <a:ext cx="12192000" cy="685973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6200000">
            <a:off x="2595147" y="-58515"/>
            <a:ext cx="3031214" cy="5047611"/>
            <a:chOff x="5372508" y="408436"/>
            <a:chExt cx="3515946" cy="3389758"/>
          </a:xfrm>
          <a:solidFill>
            <a:schemeClr val="bg2"/>
          </a:solidFill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5406606" y="408436"/>
              <a:ext cx="3481847" cy="166233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372508" y="2237079"/>
              <a:ext cx="3515946" cy="1561115"/>
            </a:xfrm>
            <a:prstGeom prst="rect">
              <a:avLst/>
            </a:pr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 rot="16200000">
            <a:off x="9154554" y="1151566"/>
            <a:ext cx="3008420" cy="260465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6463638" y="1320768"/>
            <a:ext cx="3031009" cy="228884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1934274" y="3896875"/>
            <a:ext cx="2015924" cy="27796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4884005" y="3908678"/>
            <a:ext cx="2019408" cy="2759498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16200000">
            <a:off x="7982454" y="3904627"/>
            <a:ext cx="1984952" cy="273396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551" y="1049313"/>
            <a:ext cx="2266140" cy="27776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877" y="1049314"/>
            <a:ext cx="2144142" cy="28098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2549" y="1049314"/>
            <a:ext cx="2189211" cy="28289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/>
          <a:srcRect l="19437" t="25861" r="28982" b="15424"/>
          <a:stretch/>
        </p:blipFill>
        <p:spPr>
          <a:xfrm>
            <a:off x="7692094" y="4390963"/>
            <a:ext cx="2565672" cy="17914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9824" y="4436939"/>
            <a:ext cx="2504823" cy="169949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61672" y="1049313"/>
            <a:ext cx="2382982" cy="28289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2248" y="4356896"/>
            <a:ext cx="2542921" cy="182551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533234" y="91647"/>
            <a:ext cx="10520219" cy="6998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 smtClean="0">
              <a:solidFill>
                <a:prstClr val="black"/>
              </a:solidFill>
            </a:endParaRP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Обладнання, придбане для КНП «КЛШМД» за кошти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місцевого бюджету – 57,9 млн грн 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 </a:t>
            </a:r>
            <a:endParaRPr lang="uk-UA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31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9424" y="129309"/>
            <a:ext cx="10520219" cy="80018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Обладнання, придбане для КНП «КЛШМД» за кошти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місцевого бюджету – 57,9 млн грн</a:t>
            </a:r>
            <a:endParaRPr lang="uk-UA" sz="2400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2618842" y="27080"/>
            <a:ext cx="2908790" cy="4950688"/>
            <a:chOff x="5183767" y="415786"/>
            <a:chExt cx="4161034" cy="3324669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5256247" y="415786"/>
              <a:ext cx="4078025" cy="156309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183767" y="2179340"/>
              <a:ext cx="4161034" cy="156111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 rot="16200000">
            <a:off x="9148954" y="1188566"/>
            <a:ext cx="2908790" cy="26046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6434210" y="1346473"/>
            <a:ext cx="2908790" cy="22888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1934274" y="3896875"/>
            <a:ext cx="2015924" cy="27796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4884005" y="3908678"/>
            <a:ext cx="2019408" cy="27594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16200000">
            <a:off x="8522763" y="3364319"/>
            <a:ext cx="2015512" cy="38451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8756" y="1120275"/>
            <a:ext cx="2409186" cy="273463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297" y="1120274"/>
            <a:ext cx="2146754" cy="27209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2047" y="1149933"/>
            <a:ext cx="2144141" cy="270498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1203" y="4335499"/>
            <a:ext cx="2624688" cy="190236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6689" y="4355576"/>
            <a:ext cx="2577133" cy="183206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9534" y="1200082"/>
            <a:ext cx="2178142" cy="265483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9"/>
          <a:srcRect l="4805" t="53737" r="10478"/>
          <a:stretch/>
        </p:blipFill>
        <p:spPr>
          <a:xfrm>
            <a:off x="7685411" y="4379277"/>
            <a:ext cx="3693789" cy="180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15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16361" y="259689"/>
            <a:ext cx="10353966" cy="112576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Обладнання, придбане для КНП «КМДКЛ» за кошти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місцевого бюджету – 22,3 млн грн</a:t>
            </a:r>
            <a:r>
              <a:rPr lang="uk-UA" sz="2200" dirty="0" smtClean="0">
                <a:solidFill>
                  <a:prstClr val="black"/>
                </a:solidFill>
              </a:rPr>
              <a:t>  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616361" y="1810327"/>
            <a:ext cx="4973785" cy="370378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prstClr val="black"/>
                </a:solidFill>
              </a:rPr>
              <a:t>інкубатор;</a:t>
            </a:r>
            <a:endParaRPr lang="uk-UA" sz="200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prstClr val="black"/>
                </a:solidFill>
              </a:rPr>
              <a:t>і</a:t>
            </a:r>
            <a:r>
              <a:rPr lang="uk-UA" sz="2000" dirty="0" smtClean="0">
                <a:solidFill>
                  <a:prstClr val="black"/>
                </a:solidFill>
              </a:rPr>
              <a:t>нфрачервоний обігрівач для новонароджених;</a:t>
            </a:r>
            <a:endParaRPr lang="ru-RU" sz="200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prstClr val="black"/>
                </a:solidFill>
              </a:rPr>
              <a:t>аспіратор вакуумний;</a:t>
            </a:r>
            <a:endParaRPr lang="ru-RU" sz="200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prstClr val="black"/>
                </a:solidFill>
              </a:rPr>
              <a:t>апарат штучної вентиляції легень </a:t>
            </a:r>
            <a:r>
              <a:rPr lang="en-US" sz="2000" dirty="0" smtClean="0">
                <a:solidFill>
                  <a:prstClr val="black"/>
                </a:solidFill>
              </a:rPr>
              <a:t>AVEA</a:t>
            </a:r>
            <a:r>
              <a:rPr lang="uk-UA" sz="2000" dirty="0" smtClean="0">
                <a:solidFill>
                  <a:prstClr val="black"/>
                </a:solidFill>
              </a:rPr>
              <a:t>;</a:t>
            </a:r>
            <a:endParaRPr lang="ru-RU" sz="200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err="1" smtClean="0">
                <a:solidFill>
                  <a:prstClr val="black"/>
                </a:solidFill>
              </a:rPr>
              <a:t>одношприцевий</a:t>
            </a:r>
            <a:r>
              <a:rPr lang="uk-UA" sz="2000" dirty="0" smtClean="0">
                <a:solidFill>
                  <a:prstClr val="black"/>
                </a:solidFill>
              </a:rPr>
              <a:t> </a:t>
            </a:r>
            <a:r>
              <a:rPr lang="uk-UA" sz="2000" dirty="0" err="1" smtClean="0">
                <a:solidFill>
                  <a:prstClr val="black"/>
                </a:solidFill>
              </a:rPr>
              <a:t>інфузійний</a:t>
            </a:r>
            <a:r>
              <a:rPr lang="uk-UA" sz="2000" dirty="0" smtClean="0">
                <a:solidFill>
                  <a:prstClr val="black"/>
                </a:solidFill>
              </a:rPr>
              <a:t> насос АР14;</a:t>
            </a:r>
            <a:endParaRPr lang="ru-RU" sz="200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prstClr val="black"/>
                </a:solidFill>
              </a:rPr>
              <a:t>апарат дихальний </a:t>
            </a:r>
            <a:r>
              <a:rPr lang="en-US" sz="2000" dirty="0" smtClean="0">
                <a:solidFill>
                  <a:prstClr val="black"/>
                </a:solidFill>
              </a:rPr>
              <a:t>Flow SIPAP</a:t>
            </a:r>
            <a:r>
              <a:rPr lang="uk-UA" sz="2000" dirty="0" smtClean="0">
                <a:solidFill>
                  <a:prstClr val="black"/>
                </a:solidFill>
              </a:rPr>
              <a:t>; </a:t>
            </a:r>
            <a:endParaRPr lang="ru-RU" sz="200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err="1" smtClean="0">
                <a:solidFill>
                  <a:prstClr val="black"/>
                </a:solidFill>
              </a:rPr>
              <a:t>пульсоксиметр</a:t>
            </a:r>
            <a:r>
              <a:rPr lang="uk-UA" sz="2000" dirty="0" smtClean="0">
                <a:solidFill>
                  <a:prstClr val="black"/>
                </a:solidFill>
              </a:rPr>
              <a:t> 7500;</a:t>
            </a:r>
            <a:endParaRPr lang="ru-RU" sz="200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prstClr val="black"/>
                </a:solidFill>
              </a:rPr>
              <a:t>монітор</a:t>
            </a:r>
            <a:r>
              <a:rPr lang="en-US" sz="2000" dirty="0" smtClean="0">
                <a:solidFill>
                  <a:prstClr val="black"/>
                </a:solidFill>
              </a:rPr>
              <a:t> SC300N</a:t>
            </a:r>
            <a:r>
              <a:rPr lang="uk-UA" sz="2000" dirty="0" smtClean="0">
                <a:solidFill>
                  <a:prstClr val="black"/>
                </a:solidFill>
              </a:rPr>
              <a:t>;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04182" y="1810327"/>
            <a:ext cx="4973782" cy="370378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uk-UA" sz="2000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2000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prstClr val="black"/>
                </a:solidFill>
              </a:rPr>
              <a:t>гастроскоп </a:t>
            </a:r>
            <a:r>
              <a:rPr lang="en-US" sz="2000" dirty="0" smtClean="0">
                <a:solidFill>
                  <a:prstClr val="black"/>
                </a:solidFill>
              </a:rPr>
              <a:t>Super CCD EG-740N</a:t>
            </a:r>
            <a:r>
              <a:rPr lang="uk-UA" sz="2000" dirty="0" smtClean="0">
                <a:solidFill>
                  <a:prstClr val="black"/>
                </a:solidFill>
              </a:rPr>
              <a:t> ;</a:t>
            </a:r>
            <a:endParaRPr lang="ru-RU" sz="2000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prstClr val="black"/>
                </a:solidFill>
              </a:rPr>
              <a:t> механічний </a:t>
            </a:r>
            <a:r>
              <a:rPr lang="uk-UA" sz="2000" dirty="0" err="1" smtClean="0">
                <a:solidFill>
                  <a:prstClr val="black"/>
                </a:solidFill>
              </a:rPr>
              <a:t>відкашлювач-інсуфлятор</a:t>
            </a:r>
            <a:r>
              <a:rPr lang="uk-UA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Comfort Cough II</a:t>
            </a:r>
            <a:r>
              <a:rPr lang="uk-UA" sz="2000" dirty="0" smtClean="0">
                <a:solidFill>
                  <a:prstClr val="black"/>
                </a:solidFill>
              </a:rPr>
              <a:t>;</a:t>
            </a:r>
            <a:endParaRPr lang="ru-RU" sz="2000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err="1" smtClean="0">
                <a:solidFill>
                  <a:prstClr val="black"/>
                </a:solidFill>
              </a:rPr>
              <a:t>електрохірургічний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</a:rPr>
              <a:t>апарат</a:t>
            </a:r>
            <a:r>
              <a:rPr lang="en-US" sz="2000" dirty="0" smtClean="0">
                <a:solidFill>
                  <a:prstClr val="black"/>
                </a:solidFill>
              </a:rPr>
              <a:t> ARC 400</a:t>
            </a:r>
            <a:r>
              <a:rPr lang="ru-RU" sz="2000" dirty="0" smtClean="0">
                <a:solidFill>
                  <a:prstClr val="black"/>
                </a:solidFill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prstClr val="black"/>
                </a:solidFill>
              </a:rPr>
              <a:t>автоматичний </a:t>
            </a:r>
            <a:r>
              <a:rPr lang="uk-UA" sz="2000" dirty="0">
                <a:solidFill>
                  <a:prstClr val="black"/>
                </a:solidFill>
              </a:rPr>
              <a:t>гематологічний аналізатор;</a:t>
            </a:r>
            <a:endParaRPr lang="ru-RU" sz="200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prstClr val="black"/>
                </a:solidFill>
              </a:rPr>
              <a:t>цифровий </a:t>
            </a:r>
            <a:r>
              <a:rPr lang="uk-UA" sz="2000" dirty="0" err="1">
                <a:solidFill>
                  <a:prstClr val="black"/>
                </a:solidFill>
              </a:rPr>
              <a:t>фотоелектроколориметр</a:t>
            </a:r>
            <a:r>
              <a:rPr lang="uk-UA" sz="2000" dirty="0">
                <a:solidFill>
                  <a:prstClr val="black"/>
                </a:solidFill>
              </a:rPr>
              <a:t>;</a:t>
            </a:r>
            <a:endParaRPr lang="ru-RU" sz="200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72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6200000">
            <a:off x="2595147" y="-58515"/>
            <a:ext cx="3031214" cy="5047611"/>
            <a:chOff x="5372508" y="408436"/>
            <a:chExt cx="3515946" cy="338975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5406606" y="408436"/>
              <a:ext cx="3481847" cy="166233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372508" y="2237079"/>
              <a:ext cx="3515946" cy="156111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 rot="16200000">
            <a:off x="9154554" y="1151566"/>
            <a:ext cx="3008420" cy="260465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6463638" y="1320768"/>
            <a:ext cx="3031009" cy="228884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2445257" y="4347013"/>
            <a:ext cx="2387740" cy="1884218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5055335" y="4126810"/>
            <a:ext cx="2387740" cy="232462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16200000">
            <a:off x="7823618" y="4156983"/>
            <a:ext cx="2379440" cy="223937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33234" y="91647"/>
            <a:ext cx="10520219" cy="84051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 smtClean="0">
              <a:solidFill>
                <a:prstClr val="black"/>
              </a:solidFill>
            </a:endParaRP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Обладнання, придбане для КНП «КМДКЛ» за кошти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місцевого бюджету – 22,3 млн грн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 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0916" y="1040615"/>
            <a:ext cx="2287410" cy="28109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4163" y="1064241"/>
            <a:ext cx="2156171" cy="280189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5922" y="1094052"/>
            <a:ext cx="2146437" cy="280189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4610" y="1045589"/>
            <a:ext cx="2357171" cy="281660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8291" y="4204398"/>
            <a:ext cx="1713677" cy="216944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71118" y="4191949"/>
            <a:ext cx="2156174" cy="216944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9236" y="4191949"/>
            <a:ext cx="2066247" cy="216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2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 rot="16200000">
            <a:off x="3696501" y="-365155"/>
            <a:ext cx="2447537" cy="5677579"/>
            <a:chOff x="6029313" y="-4934"/>
            <a:chExt cx="2838931" cy="3812817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6029313" y="-4934"/>
              <a:ext cx="2838931" cy="16623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080835" y="2246768"/>
              <a:ext cx="2787407" cy="156111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 rot="16200000">
            <a:off x="8697760" y="1365134"/>
            <a:ext cx="2421589" cy="22888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2277231" y="4178987"/>
            <a:ext cx="2566774" cy="20412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5351513" y="4037293"/>
            <a:ext cx="2566775" cy="23246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16200000">
            <a:off x="8260524" y="4195585"/>
            <a:ext cx="2566776" cy="20080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33234" y="277090"/>
            <a:ext cx="10520219" cy="77315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 smtClean="0">
              <a:solidFill>
                <a:prstClr val="black"/>
              </a:solidFill>
            </a:endParaRP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Обладнання, придбане для КНП «КМДКЛ» за кошти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місцевого бюджету – 22,3 млн грн 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 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5871" y="1330006"/>
            <a:ext cx="2186562" cy="23229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5541" y="1426991"/>
            <a:ext cx="2146025" cy="22259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0030" y="4024700"/>
            <a:ext cx="1841176" cy="23668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6008" y="1347667"/>
            <a:ext cx="2119409" cy="219909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6008" y="4032822"/>
            <a:ext cx="2119409" cy="23587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06874" y="3980675"/>
            <a:ext cx="1874076" cy="241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95775" y="365436"/>
            <a:ext cx="9574193" cy="84051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Придбано медичне обладнання для КНП «3 МКЛ» за кошти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місцевого бюджету – 6,7 млн грн</a:t>
            </a:r>
            <a:endParaRPr lang="uk-UA" sz="24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4814999" y="-1286611"/>
            <a:ext cx="3836622" cy="9556080"/>
            <a:chOff x="4447315" y="833330"/>
            <a:chExt cx="5488302" cy="5707411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4447315" y="4994188"/>
              <a:ext cx="4840300" cy="154655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697912" y="833330"/>
              <a:ext cx="3237705" cy="218291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 rot="16200000">
            <a:off x="5762101" y="2563546"/>
            <a:ext cx="3392530" cy="229985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460" y="2110605"/>
            <a:ext cx="2432342" cy="32057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0800" y="1693546"/>
            <a:ext cx="3491310" cy="20483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0036" y="2125410"/>
            <a:ext cx="2132411" cy="323306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 rot="16200000">
            <a:off x="2675262" y="3452488"/>
            <a:ext cx="2198183" cy="3640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9081" y="4290054"/>
            <a:ext cx="3491310" cy="196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4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37157" y="88198"/>
            <a:ext cx="9574193" cy="8405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Придбано медичне обладнання для ЗОЗ за кошти місцевого бюджету</a:t>
            </a:r>
            <a:endParaRPr lang="uk-UA" sz="24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2616764" y="1237379"/>
            <a:ext cx="3010714" cy="5085541"/>
            <a:chOff x="3515947" y="382068"/>
            <a:chExt cx="4306838" cy="3032639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3537416" y="382068"/>
              <a:ext cx="4285369" cy="14932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515947" y="1991875"/>
              <a:ext cx="4285370" cy="14228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1997510" y="1234111"/>
            <a:ext cx="4562764" cy="6249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КНП «8 МКЛ» - 4,7 млн грн</a:t>
            </a: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6612897" y="2636203"/>
            <a:ext cx="3002924" cy="22801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98907" y="1249214"/>
            <a:ext cx="4503566" cy="6098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КНП </a:t>
            </a:r>
            <a:r>
              <a:rPr lang="uk-UA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«5 МКЛ» - 5,3 млн грн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001" y="2414243"/>
            <a:ext cx="2230789" cy="27006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530" y="2422304"/>
            <a:ext cx="2205035" cy="270068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 rot="16200000">
            <a:off x="9233594" y="2485326"/>
            <a:ext cx="2995708" cy="26046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607" y="2422304"/>
            <a:ext cx="2055503" cy="27436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8032" y="2422304"/>
            <a:ext cx="2446832" cy="274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6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-49523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54909" y="88198"/>
            <a:ext cx="10335491" cy="76406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Придбано медичне обладнання КНП «3 МП» за кошти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місцевого бюджету – 4,3 млн грн </a:t>
            </a:r>
            <a:endParaRPr lang="uk-UA" sz="24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5560619" y="-2108812"/>
            <a:ext cx="2706255" cy="8903856"/>
            <a:chOff x="5595620" y="-160902"/>
            <a:chExt cx="3871308" cy="5317866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5595623" y="-160902"/>
              <a:ext cx="3871302" cy="218451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595620" y="2817985"/>
              <a:ext cx="3871308" cy="233897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 rot="16200000">
            <a:off x="7953186" y="3842739"/>
            <a:ext cx="2596472" cy="24635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304" y="1073528"/>
            <a:ext cx="3716519" cy="253350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8798" y="1098507"/>
            <a:ext cx="3463637" cy="248921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7033" y="3853907"/>
            <a:ext cx="2328778" cy="2441244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 rot="16200000">
            <a:off x="3038461" y="3904422"/>
            <a:ext cx="2693328" cy="24722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9976" y="3886180"/>
            <a:ext cx="2310298" cy="248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4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68088" y="230908"/>
            <a:ext cx="10037585" cy="6977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Придбано медичне обладнання для ЗОЗ за кошти місцевого бюджету </a:t>
            </a:r>
            <a:endParaRPr lang="uk-UA" sz="24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2999455" y="903476"/>
            <a:ext cx="3806032" cy="6228030"/>
            <a:chOff x="3815143" y="207668"/>
            <a:chExt cx="5444542" cy="371971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3815144" y="207668"/>
              <a:ext cx="5444541" cy="173026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815143" y="2192102"/>
              <a:ext cx="5444541" cy="173528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 rot="16200000">
            <a:off x="8084448" y="2472069"/>
            <a:ext cx="3806030" cy="309084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61104" y="1275838"/>
            <a:ext cx="5248781" cy="5942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КНП «</a:t>
            </a:r>
            <a:r>
              <a:rPr lang="uk-UA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6 МП» - 6,5 млн грн</a:t>
            </a: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38836" y="1275837"/>
            <a:ext cx="3528291" cy="5942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КНП </a:t>
            </a:r>
            <a:r>
              <a:rPr lang="uk-UA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«1 МП» - 1,2 млн грн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3976" y="2213225"/>
            <a:ext cx="2920237" cy="36085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0695" y="2240520"/>
            <a:ext cx="2673819" cy="3581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0640" y="2240521"/>
            <a:ext cx="2712668" cy="358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2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39"/>
            <a:ext cx="12192000" cy="6861689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024605" y="2298396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1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17727" y="2344787"/>
            <a:ext cx="69036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2400" b="1" dirty="0">
                <a:solidFill>
                  <a:prstClr val="black"/>
                </a:solidFill>
                <a:cs typeface="Arial" charset="0"/>
              </a:rPr>
              <a:t/>
            </a:r>
            <a:br>
              <a:rPr lang="ru-RU" altLang="uk-UA" sz="2400" b="1" dirty="0">
                <a:solidFill>
                  <a:prstClr val="black"/>
                </a:solidFill>
                <a:cs typeface="Arial" charset="0"/>
              </a:rPr>
            </a:br>
            <a:endParaRPr lang="uk-UA" dirty="0" smtClean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27783" y="140833"/>
            <a:ext cx="616065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anose="020B0604020202020204" pitchFamily="34" charset="0"/>
              </a:rPr>
              <a:t>Місія</a:t>
            </a:r>
            <a:r>
              <a:rPr lang="uk-UA" sz="2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anose="020B0604020202020204" pitchFamily="34" charset="0"/>
              </a:rPr>
              <a:t> – </a:t>
            </a:r>
            <a:r>
              <a:rPr lang="ru-RU" sz="2800" b="1" i="1" spc="50" dirty="0" err="1">
                <a:ln w="1143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Поліпшення</a:t>
            </a:r>
            <a:r>
              <a:rPr lang="ru-RU" sz="2800" b="1" i="1" spc="50" dirty="0">
                <a:ln w="1143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spc="50" dirty="0" err="1">
                <a:ln w="1143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здоров’я</a:t>
            </a:r>
            <a:r>
              <a:rPr lang="ru-RU" sz="2800" b="1" i="1" spc="50" dirty="0">
                <a:ln w="1143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spc="50" dirty="0" err="1">
                <a:ln w="1143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населення</a:t>
            </a:r>
            <a:r>
              <a:rPr lang="ru-RU" sz="2800" b="1" i="1" spc="50" dirty="0">
                <a:ln w="1143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2800" b="1" i="1" spc="50" dirty="0" err="1">
                <a:ln w="1143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покращення</a:t>
            </a:r>
            <a:r>
              <a:rPr lang="ru-RU" sz="2800" b="1" i="1" spc="50" dirty="0">
                <a:ln w="1143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spc="50" dirty="0" err="1">
                <a:ln w="1143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якості</a:t>
            </a:r>
            <a:r>
              <a:rPr lang="ru-RU" sz="2800" b="1" i="1" spc="50" dirty="0">
                <a:ln w="1143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spc="50" dirty="0" err="1">
                <a:ln w="1143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надання</a:t>
            </a:r>
            <a:r>
              <a:rPr lang="ru-RU" sz="2800" b="1" i="1" spc="50" dirty="0">
                <a:ln w="1143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spc="50" dirty="0" err="1">
                <a:ln w="1143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медичних</a:t>
            </a:r>
            <a:r>
              <a:rPr lang="ru-RU" sz="2800" b="1" i="1" spc="50" dirty="0">
                <a:ln w="1143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spc="50" dirty="0" err="1" smtClean="0">
                <a:ln w="1143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послуг</a:t>
            </a:r>
            <a:endParaRPr lang="uk-UA" sz="2600" b="1" i="1" dirty="0" smtClean="0">
              <a:solidFill>
                <a:srgbClr val="FF00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ea typeface="+mj-ea"/>
              <a:cs typeface="Arial" panose="020B0604020202020204" pitchFamily="34" charset="0"/>
            </a:endParaRPr>
          </a:p>
          <a:p>
            <a:endParaRPr lang="uk-UA" sz="26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r>
              <a:rPr lang="uk-UA" sz="26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Пріоритетні </a:t>
            </a:r>
            <a:r>
              <a:rPr lang="uk-UA" sz="2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цілі</a:t>
            </a:r>
            <a:r>
              <a:rPr lang="uk-UA" sz="26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:</a:t>
            </a:r>
            <a:endParaRPr lang="uk-UA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40074" y="2483286"/>
            <a:ext cx="6629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  <a:cs typeface="Arial" panose="020B0604020202020204" pitchFamily="34" charset="0"/>
              </a:rPr>
              <a:t>Доступність та якість медичної допомоги</a:t>
            </a:r>
            <a:endParaRPr lang="uk-UA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17727" y="3931400"/>
            <a:ext cx="65610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  <a:cs typeface="Arial" panose="020B0604020202020204" pitchFamily="34" charset="0"/>
              </a:rPr>
              <a:t>Покращення матеріально-технічної бази</a:t>
            </a:r>
            <a:endParaRPr lang="uk-UA" sz="2800" b="1" dirty="0">
              <a:solidFill>
                <a:srgbClr val="FF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24605" y="3725052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2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40074" y="5222227"/>
            <a:ext cx="6482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</a:rPr>
              <a:t>Організація роботи ЗОЗ під час пандемії</a:t>
            </a:r>
            <a:endParaRPr lang="uk-UA" sz="2800" b="1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104158" y="5015879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3</a:t>
            </a:r>
            <a:endParaRPr lang="uk-UA" sz="3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73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5049" y="877439"/>
            <a:ext cx="6408189" cy="9762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Придбано для КНП «КЛШМД» компресорні станції </a:t>
            </a:r>
          </a:p>
          <a:p>
            <a:pPr algn="ctr"/>
            <a:r>
              <a:rPr lang="uk-UA" sz="2000" dirty="0" smtClean="0">
                <a:solidFill>
                  <a:prstClr val="black"/>
                </a:solidFill>
                <a:cs typeface="Arial" panose="020B0604020202020204" pitchFamily="34" charset="0"/>
              </a:rPr>
              <a:t>(6 од.), кисневі генератори (4 од.), апарати ШВЛ (11 од.) – 20 млн грн</a:t>
            </a:r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2003561" y="1767111"/>
            <a:ext cx="2050472" cy="25078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8144165" y="2055855"/>
            <a:ext cx="3786909" cy="36668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5160292" y="1772754"/>
            <a:ext cx="2050473" cy="25066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081819" y="877440"/>
            <a:ext cx="3911600" cy="9762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prstClr val="black"/>
                </a:solidFill>
              </a:rPr>
              <a:t>Придбано кисневі генератори </a:t>
            </a:r>
          </a:p>
          <a:p>
            <a:pPr algn="ctr"/>
            <a:r>
              <a:rPr lang="uk-UA" sz="2000" dirty="0" smtClean="0">
                <a:solidFill>
                  <a:prstClr val="black"/>
                </a:solidFill>
              </a:rPr>
              <a:t>(2 од.) для КНП «8 МКЛ» - </a:t>
            </a:r>
          </a:p>
          <a:p>
            <a:pPr algn="ctr"/>
            <a:r>
              <a:rPr lang="uk-UA" sz="2000" dirty="0" smtClean="0">
                <a:solidFill>
                  <a:prstClr val="black"/>
                </a:solidFill>
              </a:rPr>
              <a:t>8,1 млн грн</a:t>
            </a:r>
            <a:endParaRPr lang="uk-UA" sz="2000" dirty="0">
              <a:solidFill>
                <a:prstClr val="black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111206" y="148304"/>
            <a:ext cx="9184867" cy="4878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Придбано медичне обладнання в лізинг  -  33,6 млн грн</a:t>
            </a: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6200000">
            <a:off x="5038413" y="4285761"/>
            <a:ext cx="2281381" cy="20966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1888106" y="4274507"/>
            <a:ext cx="2281381" cy="20042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751" y="2085488"/>
            <a:ext cx="2359864" cy="18811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1746" y="2085488"/>
            <a:ext cx="2327563" cy="18811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1206" y="4228235"/>
            <a:ext cx="1835182" cy="20968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0054" y="4285673"/>
            <a:ext cx="1898097" cy="209683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080" y="2094976"/>
            <a:ext cx="3389961" cy="355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17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6200000">
            <a:off x="1386519" y="1273755"/>
            <a:ext cx="2487274" cy="21380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6797078" y="1359023"/>
            <a:ext cx="2510946" cy="20239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4159882" y="1270128"/>
            <a:ext cx="2487275" cy="21780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511993" y="110464"/>
            <a:ext cx="10587920" cy="827548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Придбано медичне обладнання в лізинг для 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К</a:t>
            </a: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НП «МДКЛ»  -  11,2 млн грн</a:t>
            </a: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6200000">
            <a:off x="4742163" y="4000889"/>
            <a:ext cx="2768217" cy="22238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1949926" y="4017395"/>
            <a:ext cx="2768220" cy="21417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6200000">
            <a:off x="9420254" y="1371961"/>
            <a:ext cx="2510946" cy="19980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0085" t="7006" b="7981"/>
          <a:stretch/>
        </p:blipFill>
        <p:spPr>
          <a:xfrm>
            <a:off x="1653309" y="1213879"/>
            <a:ext cx="1930400" cy="22867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8006" y="3818636"/>
            <a:ext cx="1916475" cy="25796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6808" y="1241423"/>
            <a:ext cx="1851486" cy="22591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12915" r="13556"/>
          <a:stretch/>
        </p:blipFill>
        <p:spPr>
          <a:xfrm>
            <a:off x="5167071" y="3858765"/>
            <a:ext cx="1967346" cy="249938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6204" y="1227649"/>
            <a:ext cx="1944609" cy="228670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6175" y="1226646"/>
            <a:ext cx="1819103" cy="2273936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 rot="16200000">
            <a:off x="7680421" y="4009784"/>
            <a:ext cx="2768217" cy="22238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33860" y="3827772"/>
            <a:ext cx="2061338" cy="259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32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655" y="-15632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73382" y="73891"/>
            <a:ext cx="9938327" cy="829798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3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Придбано медичне обладнання у ЗОЗ – 98,76 млн грн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(власні надходження)</a:t>
            </a:r>
            <a:r>
              <a:rPr lang="uk-UA" sz="2800" dirty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uk-UA" sz="2800" dirty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uk-UA" sz="2800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7831203" y="-149391"/>
            <a:ext cx="2727196" cy="5033818"/>
            <a:chOff x="5210340" y="588077"/>
            <a:chExt cx="4122875" cy="325917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210340" y="588077"/>
              <a:ext cx="4122873" cy="1495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225130" y="2292417"/>
              <a:ext cx="4108085" cy="15548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 rot="16200000">
            <a:off x="3541755" y="2481013"/>
            <a:ext cx="2549237" cy="5362496"/>
            <a:chOff x="4999714" y="1032246"/>
            <a:chExt cx="4096555" cy="3692233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999714" y="1032246"/>
              <a:ext cx="4096555" cy="14981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499201" y="2918444"/>
              <a:ext cx="3143718" cy="1806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 rot="16200000">
            <a:off x="1238593" y="1228985"/>
            <a:ext cx="2742828" cy="22614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8103916" y="3819770"/>
            <a:ext cx="1956302" cy="26562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0372" y="1003921"/>
            <a:ext cx="2223891" cy="272719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006" y="1088301"/>
            <a:ext cx="2106358" cy="25584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1616" y="1088301"/>
            <a:ext cx="2050641" cy="25584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3907" y="1088301"/>
            <a:ext cx="2150717" cy="255849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1855" y="1088301"/>
            <a:ext cx="2189018" cy="255849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40184" y="4229807"/>
            <a:ext cx="2491837" cy="182320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32438" y="4229807"/>
            <a:ext cx="2552587" cy="182969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25964" y="3959157"/>
            <a:ext cx="1985652" cy="237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9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655" y="-15632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73382" y="147781"/>
            <a:ext cx="9938327" cy="82184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3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Придбано медичне обладнання у ЗОЗ – 98,76 млн грн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(власні надходження)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6757455" y="1354180"/>
            <a:ext cx="2884117" cy="23323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 rot="16200000">
            <a:off x="3961428" y="2144695"/>
            <a:ext cx="2049637" cy="6257024"/>
            <a:chOff x="5757297" y="-1293407"/>
            <a:chExt cx="3293713" cy="4308141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757298" y="-1293407"/>
              <a:ext cx="3293712" cy="20935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757297" y="1024842"/>
              <a:ext cx="3278866" cy="198989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 rot="16200000">
            <a:off x="1496074" y="1355596"/>
            <a:ext cx="2884116" cy="232949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21395" y="1078285"/>
            <a:ext cx="2293441" cy="288411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7735" y="1175510"/>
            <a:ext cx="2160792" cy="26667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0124" y="1122620"/>
            <a:ext cx="2115981" cy="27954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4596" y="4307419"/>
            <a:ext cx="2866829" cy="193157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3052" y="4307418"/>
            <a:ext cx="2713350" cy="1931573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 rot="16200000">
            <a:off x="8573694" y="4102652"/>
            <a:ext cx="2062845" cy="2327901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44123" y="4297743"/>
            <a:ext cx="2142350" cy="195092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4706" y="1135734"/>
            <a:ext cx="2168604" cy="2782332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 rot="16200000">
            <a:off x="9304452" y="1342744"/>
            <a:ext cx="2884117" cy="233232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99855" y="1135734"/>
            <a:ext cx="2104218" cy="270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3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655" y="-15632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73382" y="73891"/>
            <a:ext cx="9938327" cy="8346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3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Придбано медичне обладнання у ЗОЗ – 98,76 млн грн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 (власні надходження)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8630434" y="1190843"/>
            <a:ext cx="2682942" cy="23090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 rot="16200000">
            <a:off x="6668785" y="2606424"/>
            <a:ext cx="2468757" cy="5096232"/>
            <a:chOff x="5122351" y="3234690"/>
            <a:chExt cx="3967227" cy="3508902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122351" y="5245472"/>
              <a:ext cx="3967227" cy="14981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122352" y="3234690"/>
              <a:ext cx="3967225" cy="173799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 rot="16200000">
            <a:off x="1934722" y="1234311"/>
            <a:ext cx="2682943" cy="22221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2384861" y="3980107"/>
            <a:ext cx="2468756" cy="23488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689" y="990468"/>
            <a:ext cx="3605269" cy="26655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4096" y="1091159"/>
            <a:ext cx="2040813" cy="251372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/>
          <a:srcRect b="12193"/>
          <a:stretch/>
        </p:blipFill>
        <p:spPr>
          <a:xfrm>
            <a:off x="8337065" y="3995859"/>
            <a:ext cx="2052594" cy="231257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6"/>
          <a:srcRect l="14353" t="19442" r="8708" b="19545"/>
          <a:stretch/>
        </p:blipFill>
        <p:spPr>
          <a:xfrm>
            <a:off x="8913091" y="1054564"/>
            <a:ext cx="2080367" cy="257105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2982" y="1091159"/>
            <a:ext cx="3414083" cy="251372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8119" y="3981846"/>
            <a:ext cx="2152079" cy="236527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2814" y="4029761"/>
            <a:ext cx="2393143" cy="231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99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655" y="-15632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73382" y="147781"/>
            <a:ext cx="9938327" cy="92159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3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Придбано медичне обладнання у ЗОЗ – 98,76 млн грн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(власні надходження)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8722162" y="720247"/>
            <a:ext cx="2413533" cy="330695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 rot="16200000">
            <a:off x="6350744" y="2353290"/>
            <a:ext cx="2549237" cy="5452099"/>
            <a:chOff x="4727131" y="807168"/>
            <a:chExt cx="4096555" cy="375392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727131" y="807168"/>
              <a:ext cx="4096555" cy="166340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727131" y="2892251"/>
              <a:ext cx="4096554" cy="16688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 rot="16200000">
            <a:off x="993322" y="1852303"/>
            <a:ext cx="4181318" cy="2865208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9958" y="1242270"/>
            <a:ext cx="3124870" cy="22629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3382" y="1309109"/>
            <a:ext cx="2649629" cy="396887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8074" y="3892957"/>
            <a:ext cx="2278363" cy="237276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6"/>
          <a:srcRect r="20631"/>
          <a:stretch/>
        </p:blipFill>
        <p:spPr>
          <a:xfrm>
            <a:off x="8031927" y="3892957"/>
            <a:ext cx="2215188" cy="237276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 rot="16200000">
            <a:off x="5220349" y="873211"/>
            <a:ext cx="2386244" cy="302831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8073" y="1266613"/>
            <a:ext cx="2912767" cy="226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6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655" y="-15632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73382" y="147781"/>
            <a:ext cx="9938327" cy="84822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3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Придбано медичне обладнання у ЗОЗ – 98,76 млн грн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 (власні надходження)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6757455" y="1354180"/>
            <a:ext cx="2884117" cy="23323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 rot="16200000">
            <a:off x="3961428" y="2144695"/>
            <a:ext cx="2049637" cy="6257024"/>
            <a:chOff x="5757297" y="-1293407"/>
            <a:chExt cx="3293713" cy="4308141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757298" y="-1293407"/>
              <a:ext cx="3293712" cy="209350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757297" y="1024842"/>
              <a:ext cx="3278866" cy="198989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 rot="16200000">
            <a:off x="1496074" y="1355596"/>
            <a:ext cx="2884116" cy="23294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1395" y="1078285"/>
            <a:ext cx="2293441" cy="288411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 rot="16200000">
            <a:off x="8440033" y="4236312"/>
            <a:ext cx="2062845" cy="20605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6200000">
            <a:off x="9304452" y="1342744"/>
            <a:ext cx="2884117" cy="23323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1970" y="1149127"/>
            <a:ext cx="2225963" cy="27424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8833" y="1152572"/>
            <a:ext cx="2202112" cy="27389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8546" y="1124724"/>
            <a:ext cx="2181934" cy="276683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5627" y="1149127"/>
            <a:ext cx="2141766" cy="274243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39636" y="4331856"/>
            <a:ext cx="2881745" cy="193149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52873" y="4305854"/>
            <a:ext cx="1819493" cy="198350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4695" y="4334904"/>
            <a:ext cx="2790695" cy="19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0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6"/>
            <a:ext cx="12192000" cy="68597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36655" y="2247489"/>
            <a:ext cx="72874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prstClr val="black"/>
                </a:solidFill>
              </a:rPr>
              <a:t>ІІІ. Створення нових структурних підрозділів</a:t>
            </a:r>
            <a:endParaRPr lang="uk-UA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8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73566" y="106435"/>
            <a:ext cx="9333345" cy="102043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Проведено капітальний </a:t>
            </a:r>
            <a:r>
              <a:rPr lang="uk-UA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ремонт відділення кардіохірургії та трансплантації </a:t>
            </a:r>
            <a:r>
              <a:rPr lang="uk-UA" sz="2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серця в КНП «КЛШМД» - 7,2 млн грн</a:t>
            </a:r>
            <a:endParaRPr lang="uk-UA" sz="2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5441998" y="-1974807"/>
            <a:ext cx="2596482" cy="9333345"/>
            <a:chOff x="4290430" y="534256"/>
            <a:chExt cx="4764301" cy="4625561"/>
          </a:xfrm>
          <a:effectLst/>
        </p:grpSpPr>
        <p:sp>
          <p:nvSpPr>
            <p:cNvPr id="6" name="Прямоугольник 5"/>
            <p:cNvSpPr/>
            <p:nvPr/>
          </p:nvSpPr>
          <p:spPr>
            <a:xfrm>
              <a:off x="4290430" y="534256"/>
              <a:ext cx="4764298" cy="20209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318499" y="3154283"/>
              <a:ext cx="4736232" cy="200553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 rot="16200000">
            <a:off x="5304815" y="1474679"/>
            <a:ext cx="2281382" cy="7650657"/>
            <a:chOff x="4382220" y="805154"/>
            <a:chExt cx="4161034" cy="37916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Прямоугольник 13"/>
            <p:cNvSpPr/>
            <p:nvPr/>
          </p:nvSpPr>
          <p:spPr>
            <a:xfrm>
              <a:off x="4382220" y="805154"/>
              <a:ext cx="4161034" cy="158610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382220" y="2847035"/>
              <a:ext cx="4161033" cy="174974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7537" y="4239579"/>
            <a:ext cx="2998245" cy="20872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3341" y="1514764"/>
            <a:ext cx="3811973" cy="2392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5493" y="4273141"/>
            <a:ext cx="3300082" cy="20537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8306" y="1514764"/>
            <a:ext cx="3917694" cy="239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83886" y="105126"/>
            <a:ext cx="10381672" cy="11506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  <a:ea typeface="Open Sans Bold" panose="020B0604020202020204" charset="0"/>
                <a:cs typeface="Open Sans Bold" panose="020B0604020202020204" charset="0"/>
              </a:rPr>
              <a:t>Проведено  капітальний ремонт відділення дитячої </a:t>
            </a:r>
            <a:r>
              <a:rPr lang="uk-UA" sz="2400" dirty="0">
                <a:solidFill>
                  <a:prstClr val="black"/>
                </a:solidFill>
                <a:ea typeface="Open Sans Bold" panose="020B0604020202020204" charset="0"/>
                <a:cs typeface="Open Sans Bold" panose="020B0604020202020204" charset="0"/>
              </a:rPr>
              <a:t>кардіохірургії </a:t>
            </a:r>
            <a:r>
              <a:rPr lang="uk-UA" sz="2400" dirty="0" smtClean="0">
                <a:solidFill>
                  <a:prstClr val="black"/>
                </a:solidFill>
                <a:ea typeface="Open Sans Bold" panose="020B0604020202020204" charset="0"/>
                <a:cs typeface="Open Sans Bold" panose="020B0604020202020204" charset="0"/>
              </a:rPr>
              <a:t>у КНП «КЛШМД» - 373,3 тис. грн (вартість об’єкта – 13 млн грн) </a:t>
            </a:r>
            <a:endParaRPr lang="uk-UA" sz="2400" dirty="0">
              <a:solidFill>
                <a:prstClr val="black"/>
              </a:solidFill>
              <a:ea typeface="Open Sans Bold" panose="020B0604020202020204" charset="0"/>
              <a:cs typeface="Open Sans Bold" panose="020B060402020202020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5477566" y="-1649675"/>
            <a:ext cx="2650838" cy="8850399"/>
            <a:chOff x="4564803" y="722477"/>
            <a:chExt cx="4765858" cy="440567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564803" y="722477"/>
              <a:ext cx="4765858" cy="19354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564804" y="3151533"/>
              <a:ext cx="4765857" cy="197661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 rot="16200000">
            <a:off x="5499275" y="1770110"/>
            <a:ext cx="2129701" cy="7180034"/>
            <a:chOff x="5063433" y="848127"/>
            <a:chExt cx="4161036" cy="451838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5063435" y="848127"/>
              <a:ext cx="4161034" cy="20715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063433" y="3543614"/>
              <a:ext cx="4161035" cy="18228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682" y="1554170"/>
            <a:ext cx="3722253" cy="249820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182" y="4378761"/>
            <a:ext cx="3065700" cy="19627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809" y="1559545"/>
            <a:ext cx="3676073" cy="24982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392" y="4385483"/>
            <a:ext cx="2722791" cy="194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72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954"/>
            <a:ext cx="12192000" cy="6861689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523201" y="1242135"/>
            <a:ext cx="456271" cy="394467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1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17727" y="2344787"/>
            <a:ext cx="69036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uk-UA" sz="2400" b="1" dirty="0">
                <a:solidFill>
                  <a:prstClr val="black"/>
                </a:solidFill>
                <a:cs typeface="Arial" charset="0"/>
              </a:rPr>
              <a:t/>
            </a:r>
            <a:br>
              <a:rPr lang="ru-RU" altLang="uk-UA" sz="2400" b="1" dirty="0">
                <a:solidFill>
                  <a:prstClr val="black"/>
                </a:solidFill>
                <a:cs typeface="Arial" charset="0"/>
              </a:rPr>
            </a:br>
            <a:endParaRPr lang="uk-UA" dirty="0" smtClean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01574" y="399451"/>
            <a:ext cx="6160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rgbClr val="FF0000"/>
                </a:solidFill>
                <a:ea typeface="+mj-ea"/>
                <a:cs typeface="Arial" panose="020B0604020202020204" pitchFamily="34" charset="0"/>
              </a:rPr>
              <a:t>Основні завдання на </a:t>
            </a:r>
            <a:r>
              <a:rPr lang="uk-UA" sz="3200" b="1" dirty="0" smtClean="0">
                <a:solidFill>
                  <a:srgbClr val="FF0000"/>
                </a:solidFill>
                <a:ea typeface="+mj-ea"/>
                <a:cs typeface="Arial" panose="020B0604020202020204" pitchFamily="34" charset="0"/>
              </a:rPr>
              <a:t>2021 </a:t>
            </a:r>
            <a:r>
              <a:rPr lang="uk-UA" sz="3200" b="1" dirty="0">
                <a:solidFill>
                  <a:srgbClr val="FF0000"/>
                </a:solidFill>
                <a:ea typeface="+mj-ea"/>
                <a:cs typeface="Arial" panose="020B0604020202020204" pitchFamily="34" charset="0"/>
              </a:rPr>
              <a:t>рік</a:t>
            </a:r>
            <a:r>
              <a:rPr lang="uk-UA" sz="3200" b="1" i="1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endParaRPr lang="uk-UA" sz="3200" dirty="0">
              <a:solidFill>
                <a:srgbClr val="FF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529667" y="1736772"/>
            <a:ext cx="456271" cy="3944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2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529667" y="2269503"/>
            <a:ext cx="456271" cy="3944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3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532362" y="2822800"/>
            <a:ext cx="456271" cy="3944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4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529666" y="3384891"/>
            <a:ext cx="456271" cy="3944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5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545368" y="3956664"/>
            <a:ext cx="456271" cy="3944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6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4545367" y="4572789"/>
            <a:ext cx="456271" cy="3944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7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4529666" y="5210316"/>
            <a:ext cx="456271" cy="3944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8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4529667" y="5787923"/>
            <a:ext cx="456271" cy="39446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prstClr val="white"/>
                </a:solidFill>
              </a:rPr>
              <a:t>9</a:t>
            </a:r>
            <a:endParaRPr lang="uk-UA" sz="360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17727" y="1216230"/>
            <a:ext cx="6687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Реформування галузі охорони здоров'я м. Львова</a:t>
            </a:r>
            <a:endParaRPr lang="uk-UA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024193" y="1707528"/>
            <a:ext cx="6529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Покращення якості 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надання медичної допомоги</a:t>
            </a:r>
            <a:endParaRPr lang="uk-UA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5015032" y="2240017"/>
            <a:ext cx="5594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Створення нових структурних підрозділів</a:t>
            </a:r>
            <a:endParaRPr lang="uk-UA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5015032" y="2790856"/>
            <a:ext cx="27050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Реалізація програм</a:t>
            </a:r>
            <a:endParaRPr lang="uk-UA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5015032" y="3347310"/>
            <a:ext cx="4063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Впровадження нових сервісів</a:t>
            </a:r>
            <a:endParaRPr lang="uk-UA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5024193" y="3762879"/>
            <a:ext cx="5874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685800">
              <a:lnSpc>
                <a:spcPct val="150000"/>
              </a:lnSpc>
              <a:spcBef>
                <a:spcPts val="750"/>
              </a:spcBef>
            </a:pP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Фінансова підтримка громадських ініціатив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4193" y="4395069"/>
            <a:ext cx="44151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685800">
              <a:lnSpc>
                <a:spcPct val="150000"/>
              </a:lnSpc>
              <a:spcBef>
                <a:spcPts val="750"/>
              </a:spcBef>
            </a:pP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Забезпечення комфортних умов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15032" y="5787923"/>
            <a:ext cx="2932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Фінансовий супровід</a:t>
            </a:r>
            <a:endParaRPr lang="uk-UA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024193" y="5173784"/>
            <a:ext cx="4175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Заходи по боротьбі з </a:t>
            </a:r>
            <a:r>
              <a:rPr lang="en-US" sz="2400" dirty="0" smtClean="0"/>
              <a:t>COVID-19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38262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10328" y="283621"/>
            <a:ext cx="10381672" cy="11506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dirty="0">
                <a:solidFill>
                  <a:prstClr val="black"/>
                </a:solidFill>
                <a:ea typeface="Open Sans Bold" panose="020B0604020202020204" charset="0"/>
                <a:cs typeface="Open Sans Bold" panose="020B0604020202020204" charset="0"/>
              </a:rPr>
              <a:t>Капітальний ремонт приміщень 7-го поверху </a:t>
            </a:r>
          </a:p>
          <a:p>
            <a:pPr lvl="0" algn="ctr"/>
            <a:r>
              <a:rPr lang="uk-UA" sz="2400" dirty="0">
                <a:solidFill>
                  <a:prstClr val="black"/>
                </a:solidFill>
                <a:ea typeface="Open Sans Bold" panose="020B0604020202020204" charset="0"/>
                <a:cs typeface="Open Sans Bold" panose="020B0604020202020204" charset="0"/>
              </a:rPr>
              <a:t>центру </a:t>
            </a:r>
            <a:r>
              <a:rPr lang="uk-UA" sz="2400" dirty="0" err="1" smtClean="0">
                <a:solidFill>
                  <a:prstClr val="black"/>
                </a:solidFill>
                <a:ea typeface="Open Sans Bold" panose="020B0604020202020204" charset="0"/>
                <a:cs typeface="Open Sans Bold" panose="020B0604020202020204" charset="0"/>
              </a:rPr>
              <a:t>трансплантології</a:t>
            </a:r>
            <a:r>
              <a:rPr lang="uk-UA" sz="2400" dirty="0" smtClean="0">
                <a:solidFill>
                  <a:prstClr val="black"/>
                </a:solidFill>
                <a:ea typeface="Open Sans Bold" panose="020B0604020202020204" charset="0"/>
                <a:cs typeface="Open Sans Bold" panose="020B0604020202020204" charset="0"/>
              </a:rPr>
              <a:t> </a:t>
            </a:r>
            <a:r>
              <a:rPr lang="uk-UA" sz="2400" dirty="0">
                <a:solidFill>
                  <a:prstClr val="black"/>
                </a:solidFill>
                <a:cs typeface="Calibri" panose="020F0502020204030204" pitchFamily="34" charset="0"/>
              </a:rPr>
              <a:t>в КНП «КЛШМД» </a:t>
            </a:r>
            <a:r>
              <a:rPr lang="uk-UA" sz="2400" dirty="0" smtClean="0">
                <a:solidFill>
                  <a:prstClr val="black"/>
                </a:solidFill>
                <a:ea typeface="Open Sans Bold" panose="020B0604020202020204" charset="0"/>
                <a:cs typeface="Open Sans Bold" panose="020B0604020202020204" charset="0"/>
              </a:rPr>
              <a:t>– 1,94 млн грн </a:t>
            </a:r>
          </a:p>
          <a:p>
            <a:pPr lvl="0" algn="ctr"/>
            <a:r>
              <a:rPr lang="uk-UA" sz="2400" dirty="0" smtClean="0">
                <a:solidFill>
                  <a:prstClr val="black"/>
                </a:solidFill>
                <a:ea typeface="Open Sans Bold" panose="020B0604020202020204" charset="0"/>
                <a:cs typeface="Open Sans Bold" panose="020B0604020202020204" charset="0"/>
              </a:rPr>
              <a:t>(загальна вартість – 9,6 млн грн)</a:t>
            </a:r>
            <a:endParaRPr lang="uk-UA" sz="2400" dirty="0">
              <a:solidFill>
                <a:prstClr val="black"/>
              </a:solidFill>
              <a:ea typeface="Open Sans Bold" panose="020B0604020202020204" charset="0"/>
              <a:cs typeface="Open Sans Bold" panose="020B060402020202020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6200000">
            <a:off x="5631917" y="-1732986"/>
            <a:ext cx="2314427" cy="8859634"/>
            <a:chOff x="4895211" y="717880"/>
            <a:chExt cx="4161034" cy="441026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895211" y="717880"/>
              <a:ext cx="4161032" cy="19354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895212" y="3151533"/>
              <a:ext cx="4161033" cy="197661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 rot="16200000">
            <a:off x="5646608" y="1377939"/>
            <a:ext cx="2129700" cy="7412180"/>
            <a:chOff x="5044611" y="534256"/>
            <a:chExt cx="4161034" cy="466446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5044611" y="534256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044611" y="2969232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4331" y="4109946"/>
            <a:ext cx="3196469" cy="19481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3493" y="4124532"/>
            <a:ext cx="3365284" cy="19335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9855" y="1610961"/>
            <a:ext cx="3713018" cy="21599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4510" y="1617403"/>
            <a:ext cx="3617728" cy="216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1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0504" y="123972"/>
            <a:ext cx="10252115" cy="129401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В рамках проекту «Створення відділення невідкладної допомоги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в </a:t>
            </a:r>
            <a:r>
              <a:rPr lang="uk-UA" sz="2400" dirty="0">
                <a:solidFill>
                  <a:schemeClr val="tx1"/>
                </a:solidFill>
                <a:ea typeface="Times New Roman" panose="02020603050405020304" pitchFamily="18" charset="0"/>
              </a:rPr>
              <a:t>КНП «</a:t>
            </a:r>
            <a:r>
              <a:rPr lang="uk-UA" sz="2400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МДКЛ» проведено реконструкцію приміщень діагностичного відділення – 23,5 млн грн</a:t>
            </a:r>
            <a:endParaRPr lang="uk-UA" sz="2400" dirty="0" smtClean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0504" y="1805131"/>
            <a:ext cx="2872260" cy="41572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06109" y="1805131"/>
            <a:ext cx="2881746" cy="41572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30954" y="1805131"/>
            <a:ext cx="3488999" cy="19476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9208" y="1884218"/>
            <a:ext cx="2637047" cy="39558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624" y="1910128"/>
            <a:ext cx="2653067" cy="39299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561" y="1884218"/>
            <a:ext cx="3351070" cy="180670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030954" y="3813223"/>
            <a:ext cx="3488999" cy="21491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561" y="3883745"/>
            <a:ext cx="3351070" cy="195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00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90" y="-6639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4664" y="115454"/>
            <a:ext cx="10298545" cy="119721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Проводиться реконструкція будівлі під створення відділення паліативної допомоги на вул. </a:t>
            </a: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Мушака,54 – 11,12 млн грн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(загальна вартість </a:t>
            </a:r>
            <a:r>
              <a:rPr lang="uk-UA" sz="2400" dirty="0" smtClean="0">
                <a:solidFill>
                  <a:schemeClr val="tx1"/>
                </a:solidFill>
                <a:cs typeface="Arial" panose="020B0604020202020204" pitchFamily="34" charset="0"/>
              </a:rPr>
              <a:t>45,5</a:t>
            </a: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 млн 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грн)</a:t>
            </a: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00134" y="1484890"/>
            <a:ext cx="2780698" cy="265721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064022" y="1493504"/>
            <a:ext cx="2769187" cy="264860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97551" y="4279274"/>
            <a:ext cx="2597796" cy="22324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97551" y="1493503"/>
            <a:ext cx="3319394" cy="264860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41705" y="4279273"/>
            <a:ext cx="2469811" cy="21979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5"/>
          <a:stretch/>
        </p:blipFill>
        <p:spPr>
          <a:xfrm>
            <a:off x="1887259" y="1553982"/>
            <a:ext cx="3128086" cy="248231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05"/>
          <a:stretch/>
        </p:blipFill>
        <p:spPr>
          <a:xfrm>
            <a:off x="5802998" y="1538079"/>
            <a:ext cx="2574970" cy="24982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2901" y="4322941"/>
            <a:ext cx="2407095" cy="211394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075" y="1540969"/>
            <a:ext cx="2547080" cy="24953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683" y="4322941"/>
            <a:ext cx="2299854" cy="2113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7196" y="4189571"/>
            <a:ext cx="2739524" cy="23299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191" y="4322941"/>
            <a:ext cx="2419535" cy="207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2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613"/>
            <a:ext cx="12192000" cy="685973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1500809" y="1369715"/>
            <a:ext cx="5814391" cy="4206137"/>
            <a:chOff x="4184863" y="1879758"/>
            <a:chExt cx="3830746" cy="270775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184863" y="1879758"/>
              <a:ext cx="1890231" cy="270775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155172" y="1879759"/>
              <a:ext cx="1860437" cy="27077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754239" y="96380"/>
            <a:ext cx="10083726" cy="10168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Проводиться </a:t>
            </a:r>
            <a:r>
              <a:rPr lang="ru-RU" sz="2400" dirty="0" err="1" smtClean="0">
                <a:solidFill>
                  <a:prstClr val="black"/>
                </a:solidFill>
              </a:rPr>
              <a:t>реконструкція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приміщень</a:t>
            </a:r>
            <a:r>
              <a:rPr lang="ru-RU" sz="2400" dirty="0">
                <a:solidFill>
                  <a:prstClr val="black"/>
                </a:solidFill>
              </a:rPr>
              <a:t> для </a:t>
            </a:r>
            <a:r>
              <a:rPr lang="ru-RU" sz="2400" dirty="0" err="1">
                <a:solidFill>
                  <a:prstClr val="black"/>
                </a:solidFill>
              </a:rPr>
              <a:t>створення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амбулаторії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сімейної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медицини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smtClean="0">
                <a:solidFill>
                  <a:prstClr val="black"/>
                </a:solidFill>
              </a:rPr>
              <a:t>КНП «4 МП» </a:t>
            </a:r>
            <a:r>
              <a:rPr lang="ru-RU" sz="2400" dirty="0">
                <a:solidFill>
                  <a:prstClr val="black"/>
                </a:solidFill>
              </a:rPr>
              <a:t>на </a:t>
            </a:r>
            <a:r>
              <a:rPr lang="ru-RU" sz="2400" dirty="0" err="1">
                <a:solidFill>
                  <a:prstClr val="black"/>
                </a:solidFill>
              </a:rPr>
              <a:t>вул</a:t>
            </a:r>
            <a:r>
              <a:rPr lang="ru-RU" sz="2400" dirty="0">
                <a:solidFill>
                  <a:prstClr val="black"/>
                </a:solidFill>
              </a:rPr>
              <a:t>. </a:t>
            </a:r>
            <a:r>
              <a:rPr lang="ru-RU" sz="2400" dirty="0" err="1">
                <a:solidFill>
                  <a:prstClr val="black"/>
                </a:solidFill>
              </a:rPr>
              <a:t>Дністерській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dirty="0" smtClean="0">
                <a:solidFill>
                  <a:prstClr val="black"/>
                </a:solidFill>
              </a:rPr>
              <a:t>16 – 6,5 млн </a:t>
            </a:r>
            <a:r>
              <a:rPr lang="ru-RU" sz="2400" dirty="0" err="1" smtClean="0">
                <a:solidFill>
                  <a:prstClr val="black"/>
                </a:solidFill>
              </a:rPr>
              <a:t>грн</a:t>
            </a:r>
            <a:r>
              <a:rPr lang="uk-UA" sz="2400" dirty="0" smtClean="0">
                <a:solidFill>
                  <a:prstClr val="black"/>
                </a:solidFill>
              </a:rPr>
              <a:t> 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476" y="1468292"/>
            <a:ext cx="2722862" cy="39286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05" y="1468292"/>
            <a:ext cx="2645801" cy="39286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379" y="2267739"/>
            <a:ext cx="3985592" cy="228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84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6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79127" y="2429164"/>
            <a:ext cx="41671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IV</a:t>
            </a:r>
            <a:r>
              <a:rPr lang="uk-UA" sz="3200" b="1" dirty="0" smtClean="0">
                <a:solidFill>
                  <a:srgbClr val="FF0000"/>
                </a:solidFill>
              </a:rPr>
              <a:t>. Реалізація програм</a:t>
            </a:r>
            <a:endParaRPr lang="uk-U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28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245133"/>
              </p:ext>
            </p:extLst>
          </p:nvPr>
        </p:nvGraphicFramePr>
        <p:xfrm>
          <a:off x="1438411" y="19532"/>
          <a:ext cx="10714181" cy="6812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561"/>
                <a:gridCol w="7258128"/>
                <a:gridCol w="1518471"/>
                <a:gridCol w="1443021"/>
              </a:tblGrid>
              <a:tr h="8697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№ з/п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3" marR="72943" marT="36471" marB="3647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Передбачено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програмою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,                 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млн грн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Виконано станом на </a:t>
                      </a: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24.12.2021,               млн грн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34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3" marR="72943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tx1"/>
                          </a:solidFill>
                          <a:effectLst/>
                        </a:rPr>
                        <a:t>Міська програма запобігання та лікування серцево-судинних та судинно-мозкових захворювань на </a:t>
                      </a:r>
                      <a:r>
                        <a:rPr lang="uk-UA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2017-2021 роки</a:t>
                      </a:r>
                      <a:endParaRPr lang="uk-UA" sz="14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13,84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13,84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52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3" marR="72943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tx1"/>
                          </a:solidFill>
                          <a:effectLst/>
                        </a:rPr>
                        <a:t>Міська програма профілактики та лікування стоматологічних захворювань у дітей та окремих категорій дорослого населення м. Львова на </a:t>
                      </a:r>
                      <a:r>
                        <a:rPr lang="uk-UA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2017-2021 роки</a:t>
                      </a:r>
                      <a:endParaRPr lang="uk-UA" sz="14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26,5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26,5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52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3" marR="72943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tx1"/>
                          </a:solidFill>
                          <a:effectLst/>
                        </a:rPr>
                        <a:t>Міська цільова програма забезпечення хворих на цукровий діабет препаратами інсуліну на 2019 </a:t>
                      </a:r>
                      <a:r>
                        <a:rPr lang="uk-UA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рік, дія якої продовжена на 2021 рік </a:t>
                      </a:r>
                      <a:r>
                        <a:rPr lang="uk-UA" sz="1400" noProof="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uk-UA" sz="1400" noProof="0" dirty="0" err="1">
                          <a:solidFill>
                            <a:schemeClr val="tx1"/>
                          </a:solidFill>
                          <a:effectLst/>
                        </a:rPr>
                        <a:t>співфінансування</a:t>
                      </a:r>
                      <a:r>
                        <a:rPr lang="uk-UA" sz="1400" noProof="0" dirty="0">
                          <a:solidFill>
                            <a:schemeClr val="tx1"/>
                          </a:solidFill>
                          <a:effectLst/>
                        </a:rPr>
                        <a:t> урядової програми)</a:t>
                      </a:r>
                      <a:endParaRPr lang="uk-UA" sz="14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8,6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8,6</a:t>
                      </a:r>
                    </a:p>
                  </a:txBody>
                  <a:tcPr marL="0" marR="0" marT="0" marB="0" anchor="ctr"/>
                </a:tc>
              </a:tr>
              <a:tr h="434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3" marR="72943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tx1"/>
                          </a:solidFill>
                          <a:effectLst/>
                        </a:rPr>
                        <a:t>Програма забезпечення лікарськими засобами у разі амбулаторного лікування окремих категорій населення м. Львова на 2020-2021 роки</a:t>
                      </a:r>
                      <a:endParaRPr lang="uk-UA" sz="14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45,8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44,5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34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3" marR="72943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tx1"/>
                          </a:solidFill>
                          <a:effectLst/>
                        </a:rPr>
                        <a:t>Міська програма </a:t>
                      </a:r>
                      <a:r>
                        <a:rPr lang="uk-UA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з </a:t>
                      </a:r>
                      <a:r>
                        <a:rPr lang="ru-RU" sz="14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діагностики</a:t>
                      </a:r>
                      <a:r>
                        <a:rPr lang="ru-RU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4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протезування</a:t>
                      </a:r>
                      <a:r>
                        <a:rPr lang="ru-RU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 та </a:t>
                      </a:r>
                      <a:r>
                        <a:rPr lang="ru-RU" sz="14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реабілітації</a:t>
                      </a:r>
                      <a:r>
                        <a:rPr lang="ru-RU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 глухих та </a:t>
                      </a:r>
                      <a:r>
                        <a:rPr lang="ru-RU" sz="14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слабочуючих</a:t>
                      </a:r>
                      <a:r>
                        <a:rPr lang="ru-RU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дітей</a:t>
                      </a:r>
                      <a:r>
                        <a:rPr lang="ru-RU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, у тому </a:t>
                      </a:r>
                      <a:r>
                        <a:rPr lang="ru-RU" sz="14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числі</a:t>
                      </a:r>
                      <a:r>
                        <a:rPr lang="ru-RU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 з </a:t>
                      </a:r>
                      <a:r>
                        <a:rPr lang="ru-RU" sz="14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вадами</a:t>
                      </a:r>
                      <a:r>
                        <a:rPr lang="ru-RU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мовлення</a:t>
                      </a:r>
                      <a:r>
                        <a:rPr lang="ru-RU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 на 2021-2023 року</a:t>
                      </a:r>
                      <a:endParaRPr lang="uk-UA" sz="14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34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3" marR="72943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tx1"/>
                          </a:solidFill>
                          <a:effectLst/>
                        </a:rPr>
                        <a:t>Програма забезпечення медичного огляду окремих категорій військовозобов’язаних мешканців Львова на 2020-2022 роки</a:t>
                      </a:r>
                      <a:endParaRPr lang="uk-UA" sz="14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5,1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5,1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34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7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3" marR="72943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tx1"/>
                          </a:solidFill>
                          <a:effectLst/>
                        </a:rPr>
                        <a:t>Міська програма забезпечення надання і розвитку паліативної та </a:t>
                      </a:r>
                      <a:r>
                        <a:rPr lang="uk-UA" sz="1400" noProof="0" dirty="0" err="1">
                          <a:solidFill>
                            <a:schemeClr val="tx1"/>
                          </a:solidFill>
                          <a:effectLst/>
                        </a:rPr>
                        <a:t>хоспісної</a:t>
                      </a:r>
                      <a:r>
                        <a:rPr lang="uk-UA" sz="1400" noProof="0" dirty="0">
                          <a:solidFill>
                            <a:schemeClr val="tx1"/>
                          </a:solidFill>
                          <a:effectLst/>
                        </a:rPr>
                        <a:t> допомоги у місті Львові на </a:t>
                      </a:r>
                      <a:r>
                        <a:rPr lang="uk-UA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2021 </a:t>
                      </a:r>
                      <a:r>
                        <a:rPr lang="uk-UA" sz="1400" noProof="0" dirty="0">
                          <a:solidFill>
                            <a:schemeClr val="tx1"/>
                          </a:solidFill>
                          <a:effectLst/>
                        </a:rPr>
                        <a:t>рік</a:t>
                      </a:r>
                      <a:endParaRPr lang="uk-UA" sz="14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4,3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52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8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3" marR="72943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tx1"/>
                          </a:solidFill>
                          <a:effectLst/>
                        </a:rPr>
                        <a:t>Програма організації підтримки та реалізації стратегічного управління з питань громадського здоров’я та інформаційно-аналітичного забезпечення сфери охорони здоров’я м. Львова на 2020-2022 роки</a:t>
                      </a:r>
                      <a:endParaRPr lang="uk-UA" sz="14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2,6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2,6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52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3" marR="72943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tx1"/>
                          </a:solidFill>
                          <a:effectLst/>
                        </a:rPr>
                        <a:t>Міська програма з профілактики, діагностики та лікування </a:t>
                      </a:r>
                      <a:r>
                        <a:rPr lang="uk-UA" sz="1400" noProof="0" dirty="0" err="1">
                          <a:solidFill>
                            <a:schemeClr val="tx1"/>
                          </a:solidFill>
                          <a:effectLst/>
                        </a:rPr>
                        <a:t>коронавірусної</a:t>
                      </a:r>
                      <a:r>
                        <a:rPr lang="uk-UA" sz="1400" noProof="0" dirty="0">
                          <a:solidFill>
                            <a:schemeClr val="tx1"/>
                          </a:solidFill>
                          <a:effectLst/>
                        </a:rPr>
                        <a:t> інфекції COVID-19 у закладах охорони здоров'я Львівської міської ради на 2020-2021 роки</a:t>
                      </a:r>
                      <a:endParaRPr lang="uk-UA" sz="14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32,7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32,7</a:t>
                      </a:r>
                    </a:p>
                  </a:txBody>
                  <a:tcPr marL="0" marR="0" marT="0" marB="0" anchor="ctr"/>
                </a:tc>
              </a:tr>
              <a:tr h="434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10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3" marR="72943" marT="36471" marB="3647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Міська програма  забезпечення препаратами екзогенного </a:t>
                      </a:r>
                      <a:r>
                        <a:rPr lang="uk-UA" sz="14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сурфактанту</a:t>
                      </a:r>
                      <a:r>
                        <a:rPr lang="uk-UA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 «</a:t>
                      </a:r>
                      <a:r>
                        <a:rPr lang="uk-UA" sz="14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Куросурф</a:t>
                      </a:r>
                      <a:r>
                        <a:rPr lang="uk-UA" sz="1400" noProof="0" dirty="0" smtClean="0">
                          <a:solidFill>
                            <a:schemeClr val="tx1"/>
                          </a:solidFill>
                          <a:effectLst/>
                        </a:rPr>
                        <a:t>» для лікування новонароджених з дихальними розладами мешканців Львівської міської територіальної громади на 2021 рік </a:t>
                      </a:r>
                      <a:endParaRPr lang="uk-UA" sz="14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1,1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solidFill>
                            <a:schemeClr val="tx1"/>
                          </a:solidFill>
                          <a:effectLst/>
                        </a:rPr>
                        <a:t>1,1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31798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</a:rPr>
                        <a:t>РАЗОМ:</a:t>
                      </a:r>
                      <a:endParaRPr lang="uk-UA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943" marR="72943" marT="36471" marB="36471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143,7</a:t>
                      </a:r>
                      <a:endParaRPr lang="uk-UA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142,4</a:t>
                      </a:r>
                      <a:endParaRPr lang="uk-UA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255574" y="-1735"/>
            <a:ext cx="66470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Реалізація міських програм</a:t>
            </a:r>
            <a:endParaRPr kumimoji="0" lang="uk-UA" sz="2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342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6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67927" y="2401455"/>
            <a:ext cx="5914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</a:rPr>
              <a:t>V</a:t>
            </a:r>
            <a:r>
              <a:rPr lang="uk-UA" sz="3200" b="1" dirty="0" smtClean="0">
                <a:solidFill>
                  <a:prstClr val="black"/>
                </a:solidFill>
              </a:rPr>
              <a:t>. Впровадження нових сервісів</a:t>
            </a:r>
            <a:endParaRPr lang="uk-UA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65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6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55126" y="66736"/>
            <a:ext cx="7333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prstClr val="black"/>
                </a:solidFill>
              </a:rPr>
              <a:t>Впровадження електронних сервісів</a:t>
            </a:r>
            <a:endParaRPr lang="uk-UA" sz="2800" b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99709" y="651511"/>
            <a:ext cx="7499927" cy="5501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Ø"/>
            </a:pPr>
            <a:r>
              <a:rPr lang="uk-U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Продовжується удосконалення електронної медичної  системи,</a:t>
            </a:r>
            <a:r>
              <a:rPr lang="uk-UA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uk-U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завдяки чому наші пацієнти мають можливість </a:t>
            </a:r>
            <a:r>
              <a:rPr lang="uk-U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отримувати електронні </a:t>
            </a:r>
            <a:r>
              <a:rPr lang="uk-UA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скерування, </a:t>
            </a:r>
            <a:r>
              <a:rPr lang="uk-U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обирати </a:t>
            </a:r>
            <a:r>
              <a:rPr lang="uk-UA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лікаря онлайн, записатись на прийом через особистий </a:t>
            </a:r>
            <a:r>
              <a:rPr lang="uk-U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кабінет, мати доступ </a:t>
            </a:r>
            <a:r>
              <a:rPr lang="uk-UA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до електронної медичної карти, призначень лікаря і плану </a:t>
            </a:r>
            <a:r>
              <a:rPr lang="uk-U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лікування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uk-U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</a:t>
            </a:r>
            <a:r>
              <a:rPr lang="uk-UA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жовтня розпочалася </a:t>
            </a:r>
            <a:r>
              <a:rPr lang="uk-UA" sz="19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реімбурсація</a:t>
            </a:r>
            <a:r>
              <a:rPr lang="uk-UA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інсулінів. Пацієнтам із діабетом, які потребують інсуліну, первинний електронний рецепт виписує ендокринолог, а повторний — сімейний лікар за призначеним планом </a:t>
            </a:r>
            <a:r>
              <a:rPr lang="uk-U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лікування.</a:t>
            </a:r>
            <a:r>
              <a:rPr lang="uk-UA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uk-UA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uk-UA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uk-U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жовтня список ліків по програмі «Доступні ліки» поповнився препаратами для пацієнтів  з розладами психіки та поведінки, епілепсії. Електронні рецепти їм виписують психіатри та неврологи. </a:t>
            </a:r>
            <a:endParaRPr lang="uk-UA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uk-U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1 жовтня 2021 року в Україні запущено реформу е-лікарняних: замість паперового лікарняного листка видаються медичні висновки про тимчасову непрацездатність</a:t>
            </a:r>
            <a:endParaRPr lang="uk-UA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uk-U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Усі </a:t>
            </a:r>
            <a:r>
              <a:rPr lang="uk-U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сімейні лікарі </a:t>
            </a:r>
            <a:r>
              <a:rPr lang="uk-UA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забезпечені комп'ютерною </a:t>
            </a:r>
            <a:r>
              <a:rPr lang="uk-U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технікою </a:t>
            </a:r>
            <a:r>
              <a:rPr lang="uk-UA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та працюють в міжнародній системі класифікації </a:t>
            </a:r>
            <a:r>
              <a:rPr lang="uk-UA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ІСРС-2,  лікарі спеціалісти інформацію про наданні медичні послуги вносять в МІС.</a:t>
            </a:r>
            <a:endParaRPr lang="uk-UA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369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523" y="0"/>
            <a:ext cx="12192000" cy="68616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02907" y="343877"/>
            <a:ext cx="7241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</a:rPr>
              <a:t>V</a:t>
            </a:r>
            <a:r>
              <a:rPr lang="uk-UA" sz="3200" b="1" dirty="0">
                <a:solidFill>
                  <a:prstClr val="black"/>
                </a:solidFill>
              </a:rPr>
              <a:t>І</a:t>
            </a:r>
            <a:r>
              <a:rPr lang="uk-UA" sz="3200" b="1" dirty="0" smtClean="0">
                <a:solidFill>
                  <a:prstClr val="black"/>
                </a:solidFill>
              </a:rPr>
              <a:t>. Фінансова підтримка </a:t>
            </a:r>
          </a:p>
          <a:p>
            <a:pPr algn="ctr"/>
            <a:r>
              <a:rPr lang="uk-UA" sz="3200" b="1" dirty="0" smtClean="0">
                <a:solidFill>
                  <a:prstClr val="black"/>
                </a:solidFill>
              </a:rPr>
              <a:t>громадських ініціатив</a:t>
            </a:r>
            <a:endParaRPr lang="uk-UA" sz="3200" b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53527" y="1732806"/>
            <a:ext cx="7370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000" dirty="0" smtClean="0"/>
              <a:t>Реалізовано   8 проектів громадського  бюджету  на суму - 10,4 млн грн </a:t>
            </a:r>
          </a:p>
          <a:p>
            <a:endParaRPr lang="uk-UA" sz="3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000" dirty="0" smtClean="0"/>
              <a:t>Реалізовано </a:t>
            </a:r>
            <a:r>
              <a:rPr lang="uk-UA" sz="3000" dirty="0"/>
              <a:t>4</a:t>
            </a:r>
            <a:r>
              <a:rPr lang="uk-UA" sz="3000" dirty="0" smtClean="0"/>
              <a:t> </a:t>
            </a:r>
            <a:r>
              <a:rPr lang="uk-UA" sz="3000" dirty="0" err="1" smtClean="0"/>
              <a:t>мікропроекти</a:t>
            </a:r>
            <a:r>
              <a:rPr lang="uk-UA" sz="3000" dirty="0" smtClean="0"/>
              <a:t> на суму -  2,36 млн грн </a:t>
            </a:r>
            <a:endParaRPr lang="uk-UA" sz="3000" dirty="0"/>
          </a:p>
        </p:txBody>
      </p:sp>
    </p:spTree>
    <p:extLst>
      <p:ext uri="{BB962C8B-B14F-4D97-AF65-F5344CB8AC3E}">
        <p14:creationId xmlns:p14="http://schemas.microsoft.com/office/powerpoint/2010/main" val="337160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71782" y="517236"/>
            <a:ext cx="4571999" cy="5486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2000" dirty="0" smtClean="0">
              <a:solidFill>
                <a:prstClr val="black"/>
              </a:solidFill>
            </a:endParaRPr>
          </a:p>
          <a:p>
            <a:pPr algn="just"/>
            <a:r>
              <a:rPr lang="uk-UA" sz="2000" dirty="0" smtClean="0">
                <a:solidFill>
                  <a:prstClr val="black"/>
                </a:solidFill>
              </a:rPr>
              <a:t>•</a:t>
            </a:r>
            <a:r>
              <a:rPr lang="ru-RU" sz="2200" dirty="0" err="1" smtClean="0">
                <a:solidFill>
                  <a:prstClr val="black"/>
                </a:solidFill>
              </a:rPr>
              <a:t>Капітальний</a:t>
            </a:r>
            <a:r>
              <a:rPr lang="ru-RU" sz="2200" dirty="0" smtClean="0">
                <a:solidFill>
                  <a:prstClr val="black"/>
                </a:solidFill>
              </a:rPr>
              <a:t> ремонт благоустрою </a:t>
            </a:r>
            <a:r>
              <a:rPr lang="ru-RU" sz="2200" dirty="0" err="1" smtClean="0">
                <a:solidFill>
                  <a:prstClr val="black"/>
                </a:solidFill>
              </a:rPr>
              <a:t>прилеглої</a:t>
            </a:r>
            <a:r>
              <a:rPr lang="ru-RU" sz="2200" dirty="0" smtClean="0">
                <a:solidFill>
                  <a:prstClr val="black"/>
                </a:solidFill>
              </a:rPr>
              <a:t> </a:t>
            </a:r>
            <a:r>
              <a:rPr lang="ru-RU" sz="2200" dirty="0" err="1" smtClean="0">
                <a:solidFill>
                  <a:prstClr val="black"/>
                </a:solidFill>
              </a:rPr>
              <a:t>території</a:t>
            </a:r>
            <a:r>
              <a:rPr lang="ru-RU" sz="2200" dirty="0" smtClean="0">
                <a:solidFill>
                  <a:prstClr val="black"/>
                </a:solidFill>
              </a:rPr>
              <a:t> КНП «КЛШМД» - 2,96 млн </a:t>
            </a:r>
            <a:r>
              <a:rPr lang="ru-RU" sz="2200" dirty="0" err="1" smtClean="0">
                <a:solidFill>
                  <a:prstClr val="black"/>
                </a:solidFill>
              </a:rPr>
              <a:t>грн</a:t>
            </a:r>
            <a:r>
              <a:rPr lang="ru-RU" sz="2200" dirty="0" smtClean="0">
                <a:solidFill>
                  <a:prstClr val="black"/>
                </a:solidFill>
              </a:rPr>
              <a:t> </a:t>
            </a:r>
            <a:r>
              <a:rPr lang="ru-RU" sz="2200" b="1" dirty="0" smtClean="0">
                <a:solidFill>
                  <a:prstClr val="black"/>
                </a:solidFill>
              </a:rPr>
              <a:t>(</a:t>
            </a:r>
            <a:r>
              <a:rPr lang="ru-RU" sz="2200" b="1" dirty="0" err="1" smtClean="0">
                <a:solidFill>
                  <a:prstClr val="black"/>
                </a:solidFill>
              </a:rPr>
              <a:t>громадський</a:t>
            </a:r>
            <a:r>
              <a:rPr lang="ru-RU" sz="2200" b="1" dirty="0" smtClean="0">
                <a:solidFill>
                  <a:prstClr val="black"/>
                </a:solidFill>
              </a:rPr>
              <a:t> бюджет)</a:t>
            </a:r>
          </a:p>
          <a:p>
            <a:pPr algn="just"/>
            <a:endParaRPr lang="uk-UA" sz="2200" dirty="0" smtClean="0">
              <a:solidFill>
                <a:schemeClr val="tx1"/>
              </a:solidFill>
            </a:endParaRPr>
          </a:p>
          <a:p>
            <a:pPr lvl="0" algn="just"/>
            <a:r>
              <a:rPr lang="uk-UA" sz="2200" dirty="0">
                <a:solidFill>
                  <a:schemeClr val="tx1"/>
                </a:solidFill>
              </a:rPr>
              <a:t>•Капітальний ремонт нейрохірургічної операційної КНП </a:t>
            </a:r>
            <a:r>
              <a:rPr lang="uk-UA" sz="2200" dirty="0" smtClean="0">
                <a:solidFill>
                  <a:schemeClr val="tx1"/>
                </a:solidFill>
              </a:rPr>
              <a:t>«МДКЛ" – 0,3 млн грн </a:t>
            </a:r>
            <a:r>
              <a:rPr lang="uk-UA" sz="2200" b="1" dirty="0" smtClean="0">
                <a:solidFill>
                  <a:schemeClr val="tx1"/>
                </a:solidFill>
              </a:rPr>
              <a:t>(громадський </a:t>
            </a:r>
            <a:r>
              <a:rPr lang="uk-UA" sz="2200" b="1" dirty="0">
                <a:solidFill>
                  <a:schemeClr val="tx1"/>
                </a:solidFill>
              </a:rPr>
              <a:t>бюджет</a:t>
            </a:r>
            <a:r>
              <a:rPr lang="uk-UA" sz="2200" b="1" dirty="0" smtClean="0">
                <a:solidFill>
                  <a:schemeClr val="tx1"/>
                </a:solidFill>
              </a:rPr>
              <a:t>)</a:t>
            </a:r>
          </a:p>
          <a:p>
            <a:pPr lvl="0" algn="just"/>
            <a:endParaRPr lang="uk-UA" sz="2200" dirty="0" smtClean="0">
              <a:solidFill>
                <a:schemeClr val="tx1"/>
              </a:solidFill>
            </a:endParaRPr>
          </a:p>
          <a:p>
            <a:pPr lvl="0" algn="just"/>
            <a:r>
              <a:rPr lang="uk-UA" sz="2200" dirty="0" smtClean="0">
                <a:solidFill>
                  <a:schemeClr val="tx1"/>
                </a:solidFill>
              </a:rPr>
              <a:t>•Капітальний ремонт приміщень хірургії вроджених вад розвитку у дітей КНП «МДКЛ» - 2,25 млн грн </a:t>
            </a:r>
            <a:r>
              <a:rPr lang="uk-UA" sz="2200" b="1" dirty="0" smtClean="0">
                <a:solidFill>
                  <a:schemeClr val="tx1"/>
                </a:solidFill>
              </a:rPr>
              <a:t>(громадський бюджет)</a:t>
            </a:r>
          </a:p>
          <a:p>
            <a:pPr lvl="0" algn="just"/>
            <a:endParaRPr lang="uk-UA" sz="2200" dirty="0" smtClean="0">
              <a:solidFill>
                <a:prstClr val="black"/>
              </a:solidFill>
            </a:endParaRPr>
          </a:p>
          <a:p>
            <a:pPr lvl="0" algn="just"/>
            <a:endParaRPr lang="uk-UA" sz="2000" dirty="0" smtClean="0">
              <a:solidFill>
                <a:prstClr val="black"/>
              </a:solidFill>
            </a:endParaRPr>
          </a:p>
          <a:p>
            <a:endParaRPr lang="uk-UA" sz="2000" dirty="0">
              <a:solidFill>
                <a:schemeClr val="tx1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7010606" y="221671"/>
            <a:ext cx="3685104" cy="6151420"/>
            <a:chOff x="5177614" y="555570"/>
            <a:chExt cx="3109044" cy="542280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177615" y="555570"/>
              <a:ext cx="3109043" cy="243003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177614" y="3203869"/>
              <a:ext cx="3109044" cy="277450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013" y="3326243"/>
            <a:ext cx="3414947" cy="29464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6013" y="298229"/>
            <a:ext cx="3414947" cy="26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18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27"/>
            <a:ext cx="12192000" cy="68597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73600" y="2207491"/>
            <a:ext cx="74537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І. Реформування галузі охорони здоров'я м. Львова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392631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1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16259" y="258401"/>
            <a:ext cx="4686068" cy="5639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2200" dirty="0" smtClean="0">
              <a:solidFill>
                <a:prstClr val="black"/>
              </a:solidFill>
            </a:endParaRPr>
          </a:p>
          <a:p>
            <a:pPr algn="just"/>
            <a:endParaRPr lang="uk-UA" sz="2200" dirty="0" smtClean="0">
              <a:solidFill>
                <a:prstClr val="black"/>
              </a:solidFill>
            </a:endParaRPr>
          </a:p>
          <a:p>
            <a:pPr algn="just"/>
            <a:r>
              <a:rPr lang="uk-UA" sz="2200" dirty="0" smtClean="0">
                <a:solidFill>
                  <a:prstClr val="black"/>
                </a:solidFill>
              </a:rPr>
              <a:t>•Придбання </a:t>
            </a:r>
            <a:r>
              <a:rPr lang="uk-UA" sz="2200" dirty="0" err="1" smtClean="0">
                <a:solidFill>
                  <a:prstClr val="black"/>
                </a:solidFill>
              </a:rPr>
              <a:t>нейроонкологічного</a:t>
            </a:r>
            <a:r>
              <a:rPr lang="uk-UA" sz="2200" dirty="0" smtClean="0">
                <a:solidFill>
                  <a:prstClr val="black"/>
                </a:solidFill>
              </a:rPr>
              <a:t> </a:t>
            </a:r>
            <a:r>
              <a:rPr lang="uk-UA" sz="2200" dirty="0">
                <a:solidFill>
                  <a:prstClr val="black"/>
                </a:solidFill>
              </a:rPr>
              <a:t>обладнання для відділення нейрохірургії КНП </a:t>
            </a:r>
            <a:r>
              <a:rPr lang="uk-UA" sz="2200" dirty="0" smtClean="0">
                <a:solidFill>
                  <a:prstClr val="black"/>
                </a:solidFill>
              </a:rPr>
              <a:t>«МДКЛ» - 2,7 млн грн  (</a:t>
            </a:r>
            <a:r>
              <a:rPr lang="uk-UA" sz="2200" b="1" dirty="0" smtClean="0">
                <a:solidFill>
                  <a:prstClr val="black"/>
                </a:solidFill>
              </a:rPr>
              <a:t>громадський </a:t>
            </a:r>
            <a:r>
              <a:rPr lang="uk-UA" sz="2200" b="1" dirty="0">
                <a:solidFill>
                  <a:prstClr val="black"/>
                </a:solidFill>
              </a:rPr>
              <a:t>бюджет</a:t>
            </a:r>
            <a:r>
              <a:rPr lang="uk-UA" sz="2200" dirty="0" smtClean="0">
                <a:solidFill>
                  <a:prstClr val="black"/>
                </a:solidFill>
              </a:rPr>
              <a:t>)</a:t>
            </a:r>
          </a:p>
          <a:p>
            <a:pPr algn="just"/>
            <a:endParaRPr lang="uk-UA" sz="2200" dirty="0" smtClean="0">
              <a:solidFill>
                <a:prstClr val="black"/>
              </a:solidFill>
            </a:endParaRPr>
          </a:p>
          <a:p>
            <a:pPr algn="just"/>
            <a:r>
              <a:rPr lang="uk-UA" sz="2200" dirty="0" smtClean="0">
                <a:solidFill>
                  <a:prstClr val="black"/>
                </a:solidFill>
              </a:rPr>
              <a:t>•</a:t>
            </a:r>
            <a:r>
              <a:rPr lang="ru-RU" sz="2200" dirty="0" err="1">
                <a:solidFill>
                  <a:prstClr val="black"/>
                </a:solidFill>
              </a:rPr>
              <a:t>Придбання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 smtClean="0">
                <a:solidFill>
                  <a:prstClr val="black"/>
                </a:solidFill>
              </a:rPr>
              <a:t>низькотемпературного</a:t>
            </a:r>
            <a:r>
              <a:rPr lang="ru-RU" sz="2200" dirty="0" smtClean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етиленоксидного</a:t>
            </a:r>
            <a:r>
              <a:rPr lang="ru-RU" sz="2200" dirty="0">
                <a:solidFill>
                  <a:prstClr val="black"/>
                </a:solidFill>
              </a:rPr>
              <a:t> газового </a:t>
            </a:r>
            <a:r>
              <a:rPr lang="ru-RU" sz="2200" dirty="0" err="1">
                <a:solidFill>
                  <a:prstClr val="black"/>
                </a:solidFill>
              </a:rPr>
              <a:t>стерилізатора</a:t>
            </a:r>
            <a:r>
              <a:rPr lang="ru-RU" sz="2200" dirty="0">
                <a:solidFill>
                  <a:prstClr val="black"/>
                </a:solidFill>
              </a:rPr>
              <a:t> для КНП </a:t>
            </a:r>
            <a:r>
              <a:rPr lang="ru-RU" sz="2200" dirty="0" smtClean="0">
                <a:solidFill>
                  <a:prstClr val="black"/>
                </a:solidFill>
              </a:rPr>
              <a:t>«КЛШМД» - 0,6 млн </a:t>
            </a:r>
            <a:r>
              <a:rPr lang="ru-RU" sz="2200" dirty="0" err="1" smtClean="0">
                <a:solidFill>
                  <a:prstClr val="black"/>
                </a:solidFill>
              </a:rPr>
              <a:t>грн</a:t>
            </a:r>
            <a:r>
              <a:rPr lang="ru-RU" sz="2200" dirty="0" smtClean="0">
                <a:solidFill>
                  <a:prstClr val="black"/>
                </a:solidFill>
              </a:rPr>
              <a:t> (</a:t>
            </a:r>
            <a:r>
              <a:rPr lang="ru-RU" sz="2200" b="1" dirty="0" err="1" smtClean="0">
                <a:solidFill>
                  <a:prstClr val="black"/>
                </a:solidFill>
              </a:rPr>
              <a:t>громадський</a:t>
            </a:r>
            <a:r>
              <a:rPr lang="ru-RU" sz="2200" b="1" dirty="0" smtClean="0">
                <a:solidFill>
                  <a:prstClr val="black"/>
                </a:solidFill>
              </a:rPr>
              <a:t> </a:t>
            </a:r>
            <a:r>
              <a:rPr lang="ru-RU" sz="2200" b="1" dirty="0">
                <a:solidFill>
                  <a:prstClr val="black"/>
                </a:solidFill>
              </a:rPr>
              <a:t>бюджет</a:t>
            </a:r>
            <a:r>
              <a:rPr lang="ru-RU" sz="2200" dirty="0" smtClean="0">
                <a:solidFill>
                  <a:prstClr val="black"/>
                </a:solidFill>
              </a:rPr>
              <a:t>)</a:t>
            </a:r>
          </a:p>
          <a:p>
            <a:pPr algn="just"/>
            <a:endParaRPr lang="ru-RU" sz="2200" dirty="0" smtClean="0">
              <a:solidFill>
                <a:prstClr val="black"/>
              </a:solidFill>
            </a:endParaRPr>
          </a:p>
          <a:p>
            <a:pPr algn="just"/>
            <a:r>
              <a:rPr lang="ru-RU" sz="2200" dirty="0" smtClean="0">
                <a:solidFill>
                  <a:prstClr val="black"/>
                </a:solidFill>
              </a:rPr>
              <a:t>•</a:t>
            </a:r>
            <a:r>
              <a:rPr lang="ru-RU" sz="2200" dirty="0" err="1" smtClean="0">
                <a:solidFill>
                  <a:prstClr val="black"/>
                </a:solidFill>
              </a:rPr>
              <a:t>Придбання</a:t>
            </a:r>
            <a:r>
              <a:rPr lang="ru-RU" sz="2200" dirty="0" smtClean="0">
                <a:solidFill>
                  <a:prstClr val="black"/>
                </a:solidFill>
              </a:rPr>
              <a:t> </a:t>
            </a:r>
            <a:r>
              <a:rPr lang="ru-RU" sz="2200" dirty="0" err="1" smtClean="0">
                <a:solidFill>
                  <a:prstClr val="black"/>
                </a:solidFill>
              </a:rPr>
              <a:t>обладнання</a:t>
            </a:r>
            <a:r>
              <a:rPr lang="ru-RU" sz="2200" dirty="0" smtClean="0">
                <a:solidFill>
                  <a:prstClr val="black"/>
                </a:solidFill>
              </a:rPr>
              <a:t> та </a:t>
            </a:r>
            <a:r>
              <a:rPr lang="ru-RU" sz="2200" dirty="0" err="1" smtClean="0">
                <a:solidFill>
                  <a:prstClr val="black"/>
                </a:solidFill>
              </a:rPr>
              <a:t>предметів</a:t>
            </a:r>
            <a:r>
              <a:rPr lang="ru-RU" sz="2200" dirty="0" smtClean="0">
                <a:solidFill>
                  <a:prstClr val="black"/>
                </a:solidFill>
              </a:rPr>
              <a:t> </a:t>
            </a:r>
            <a:r>
              <a:rPr lang="ru-RU" sz="2200" dirty="0" err="1" smtClean="0">
                <a:solidFill>
                  <a:prstClr val="black"/>
                </a:solidFill>
              </a:rPr>
              <a:t>довгострокового</a:t>
            </a:r>
            <a:r>
              <a:rPr lang="ru-RU" sz="2200" dirty="0" smtClean="0">
                <a:solidFill>
                  <a:prstClr val="black"/>
                </a:solidFill>
              </a:rPr>
              <a:t> </a:t>
            </a:r>
            <a:r>
              <a:rPr lang="ru-RU" sz="2200" dirty="0" err="1" smtClean="0">
                <a:solidFill>
                  <a:prstClr val="black"/>
                </a:solidFill>
              </a:rPr>
              <a:t>користування</a:t>
            </a:r>
            <a:r>
              <a:rPr lang="ru-RU" sz="2200" dirty="0" smtClean="0">
                <a:solidFill>
                  <a:prstClr val="black"/>
                </a:solidFill>
              </a:rPr>
              <a:t> КНП «МДКЛ» (</a:t>
            </a:r>
            <a:r>
              <a:rPr lang="ru-RU" sz="2200" dirty="0" err="1" smtClean="0">
                <a:solidFill>
                  <a:prstClr val="black"/>
                </a:solidFill>
              </a:rPr>
              <a:t>обладнання</a:t>
            </a:r>
            <a:r>
              <a:rPr lang="ru-RU" sz="2200" dirty="0" smtClean="0">
                <a:solidFill>
                  <a:prstClr val="black"/>
                </a:solidFill>
              </a:rPr>
              <a:t> для ЛОР-</a:t>
            </a:r>
            <a:r>
              <a:rPr lang="ru-RU" sz="2200" dirty="0" err="1" smtClean="0">
                <a:solidFill>
                  <a:prstClr val="black"/>
                </a:solidFill>
              </a:rPr>
              <a:t>відділення</a:t>
            </a:r>
            <a:r>
              <a:rPr lang="ru-RU" sz="2200" dirty="0" smtClean="0">
                <a:solidFill>
                  <a:prstClr val="black"/>
                </a:solidFill>
              </a:rPr>
              <a:t>) – 0,6 млн </a:t>
            </a:r>
            <a:r>
              <a:rPr lang="ru-RU" sz="2200" dirty="0" err="1" smtClean="0">
                <a:solidFill>
                  <a:prstClr val="black"/>
                </a:solidFill>
              </a:rPr>
              <a:t>грн</a:t>
            </a:r>
            <a:r>
              <a:rPr lang="ru-RU" sz="2200" dirty="0" smtClean="0">
                <a:solidFill>
                  <a:prstClr val="black"/>
                </a:solidFill>
              </a:rPr>
              <a:t> </a:t>
            </a:r>
            <a:r>
              <a:rPr lang="ru-RU" sz="2200" b="1" dirty="0" smtClean="0">
                <a:solidFill>
                  <a:prstClr val="black"/>
                </a:solidFill>
              </a:rPr>
              <a:t>(</a:t>
            </a:r>
            <a:r>
              <a:rPr lang="ru-RU" sz="2200" b="1" dirty="0" err="1" smtClean="0">
                <a:solidFill>
                  <a:prstClr val="black"/>
                </a:solidFill>
              </a:rPr>
              <a:t>громадський</a:t>
            </a:r>
            <a:r>
              <a:rPr lang="ru-RU" sz="2200" b="1" dirty="0" smtClean="0">
                <a:solidFill>
                  <a:prstClr val="black"/>
                </a:solidFill>
              </a:rPr>
              <a:t> бюджет)</a:t>
            </a:r>
          </a:p>
          <a:p>
            <a:pPr algn="just"/>
            <a:endParaRPr lang="uk-UA" sz="2200" dirty="0" smtClean="0">
              <a:solidFill>
                <a:prstClr val="black"/>
              </a:solidFill>
            </a:endParaRPr>
          </a:p>
          <a:p>
            <a:endParaRPr lang="uk-UA" sz="2200" dirty="0" smtClean="0">
              <a:solidFill>
                <a:prstClr val="black"/>
              </a:solidFill>
            </a:endParaRPr>
          </a:p>
          <a:p>
            <a:endParaRPr lang="uk-UA" sz="20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>
            <a:off x="9863023" y="3683439"/>
            <a:ext cx="2060078" cy="20942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>
            <a:off x="9863023" y="244511"/>
            <a:ext cx="2060078" cy="32781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5038" y="314674"/>
            <a:ext cx="1856047" cy="313781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 rot="10800000">
            <a:off x="6901801" y="4708332"/>
            <a:ext cx="2106065" cy="18125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0800000">
            <a:off x="6309717" y="258401"/>
            <a:ext cx="3244593" cy="22777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073" y="311796"/>
            <a:ext cx="2989879" cy="211714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 rot="10800000">
            <a:off x="6332548" y="2703550"/>
            <a:ext cx="3221762" cy="18854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429" y="4730576"/>
            <a:ext cx="1856047" cy="17474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2070" y="3767164"/>
            <a:ext cx="1924758" cy="18827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24"/>
          <a:stretch/>
        </p:blipFill>
        <p:spPr>
          <a:xfrm>
            <a:off x="6482716" y="2787274"/>
            <a:ext cx="2944236" cy="171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80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1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5131" y="866747"/>
            <a:ext cx="5006109" cy="49172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2200" dirty="0" smtClean="0">
              <a:solidFill>
                <a:prstClr val="black"/>
              </a:solidFill>
            </a:endParaRPr>
          </a:p>
          <a:p>
            <a:pPr algn="just"/>
            <a:r>
              <a:rPr lang="uk-UA" sz="2200" dirty="0" smtClean="0">
                <a:solidFill>
                  <a:prstClr val="black"/>
                </a:solidFill>
              </a:rPr>
              <a:t>•</a:t>
            </a:r>
            <a:r>
              <a:rPr lang="ru-RU" sz="2200" dirty="0" err="1">
                <a:solidFill>
                  <a:prstClr val="black"/>
                </a:solidFill>
              </a:rPr>
              <a:t>Придбання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ліжок-трансформерів</a:t>
            </a:r>
            <a:r>
              <a:rPr lang="ru-RU" sz="2200" dirty="0">
                <a:solidFill>
                  <a:prstClr val="black"/>
                </a:solidFill>
              </a:rPr>
              <a:t> для </a:t>
            </a:r>
            <a:r>
              <a:rPr lang="ru-RU" sz="2200" dirty="0" err="1">
                <a:solidFill>
                  <a:prstClr val="black"/>
                </a:solidFill>
              </a:rPr>
              <a:t>пологів</a:t>
            </a:r>
            <a:r>
              <a:rPr lang="ru-RU" sz="2200" dirty="0">
                <a:solidFill>
                  <a:prstClr val="black"/>
                </a:solidFill>
              </a:rPr>
              <a:t> у </a:t>
            </a:r>
            <a:r>
              <a:rPr lang="ru-RU" sz="2200" dirty="0" err="1">
                <a:solidFill>
                  <a:prstClr val="black"/>
                </a:solidFill>
              </a:rPr>
              <a:t>пологове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відділення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smtClean="0">
                <a:solidFill>
                  <a:prstClr val="black"/>
                </a:solidFill>
              </a:rPr>
              <a:t>            КНП «3 МКЛ» - 0,6 млн </a:t>
            </a:r>
            <a:r>
              <a:rPr lang="ru-RU" sz="2200" dirty="0" err="1" smtClean="0">
                <a:solidFill>
                  <a:prstClr val="black"/>
                </a:solidFill>
              </a:rPr>
              <a:t>грн</a:t>
            </a:r>
            <a:r>
              <a:rPr lang="ru-RU" sz="2200" dirty="0" smtClean="0">
                <a:solidFill>
                  <a:prstClr val="black"/>
                </a:solidFill>
              </a:rPr>
              <a:t> </a:t>
            </a:r>
            <a:r>
              <a:rPr lang="ru-RU" sz="2200" b="1" dirty="0" smtClean="0">
                <a:solidFill>
                  <a:prstClr val="black"/>
                </a:solidFill>
              </a:rPr>
              <a:t>(</a:t>
            </a:r>
            <a:r>
              <a:rPr lang="ru-RU" sz="2200" b="1" dirty="0" err="1" smtClean="0">
                <a:solidFill>
                  <a:prstClr val="black"/>
                </a:solidFill>
              </a:rPr>
              <a:t>громадський</a:t>
            </a:r>
            <a:r>
              <a:rPr lang="ru-RU" sz="2200" b="1" dirty="0" smtClean="0">
                <a:solidFill>
                  <a:prstClr val="black"/>
                </a:solidFill>
              </a:rPr>
              <a:t> </a:t>
            </a:r>
            <a:r>
              <a:rPr lang="ru-RU" sz="2200" b="1" dirty="0">
                <a:solidFill>
                  <a:prstClr val="black"/>
                </a:solidFill>
              </a:rPr>
              <a:t>бюджет</a:t>
            </a:r>
            <a:r>
              <a:rPr lang="ru-RU" sz="2200" b="1" dirty="0" smtClean="0">
                <a:solidFill>
                  <a:prstClr val="black"/>
                </a:solidFill>
              </a:rPr>
              <a:t>)</a:t>
            </a:r>
          </a:p>
          <a:p>
            <a:pPr algn="just"/>
            <a:endParaRPr lang="uk-UA" sz="2200" b="1" dirty="0" smtClean="0">
              <a:solidFill>
                <a:prstClr val="black"/>
              </a:solidFill>
            </a:endParaRPr>
          </a:p>
          <a:p>
            <a:pPr algn="just"/>
            <a:r>
              <a:rPr lang="uk-UA" sz="2200" dirty="0" smtClean="0">
                <a:solidFill>
                  <a:prstClr val="black"/>
                </a:solidFill>
              </a:rPr>
              <a:t>•</a:t>
            </a:r>
            <a:r>
              <a:rPr lang="ru-RU" sz="2200" dirty="0" err="1">
                <a:solidFill>
                  <a:prstClr val="black"/>
                </a:solidFill>
              </a:rPr>
              <a:t>Придбання</a:t>
            </a:r>
            <a:r>
              <a:rPr lang="ru-RU" sz="2200" dirty="0">
                <a:solidFill>
                  <a:prstClr val="black"/>
                </a:solidFill>
              </a:rPr>
              <a:t> автоматичного </a:t>
            </a:r>
            <a:r>
              <a:rPr lang="ru-RU" sz="2200" dirty="0" err="1">
                <a:solidFill>
                  <a:prstClr val="black"/>
                </a:solidFill>
              </a:rPr>
              <a:t>біохімічного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аналізатора</a:t>
            </a:r>
            <a:r>
              <a:rPr lang="ru-RU" sz="2200" dirty="0">
                <a:solidFill>
                  <a:prstClr val="black"/>
                </a:solidFill>
              </a:rPr>
              <a:t> в </a:t>
            </a:r>
            <a:r>
              <a:rPr lang="ru-RU" sz="2200" dirty="0" err="1">
                <a:solidFill>
                  <a:prstClr val="black"/>
                </a:solidFill>
              </a:rPr>
              <a:t>лабораторію</a:t>
            </a:r>
            <a:r>
              <a:rPr lang="ru-RU" sz="2200" dirty="0">
                <a:solidFill>
                  <a:prstClr val="black"/>
                </a:solidFill>
              </a:rPr>
              <a:t> КНП </a:t>
            </a:r>
            <a:r>
              <a:rPr lang="ru-RU" sz="2200" dirty="0" smtClean="0">
                <a:solidFill>
                  <a:prstClr val="black"/>
                </a:solidFill>
              </a:rPr>
              <a:t>«4 МКЛ« – 0,5 млн </a:t>
            </a:r>
            <a:r>
              <a:rPr lang="ru-RU" sz="2200" dirty="0" err="1" smtClean="0">
                <a:solidFill>
                  <a:prstClr val="black"/>
                </a:solidFill>
              </a:rPr>
              <a:t>грн</a:t>
            </a:r>
            <a:r>
              <a:rPr lang="ru-RU" sz="2200" dirty="0" smtClean="0">
                <a:solidFill>
                  <a:prstClr val="black"/>
                </a:solidFill>
              </a:rPr>
              <a:t> </a:t>
            </a:r>
            <a:r>
              <a:rPr lang="ru-RU" sz="2200" b="1" dirty="0" smtClean="0">
                <a:solidFill>
                  <a:prstClr val="black"/>
                </a:solidFill>
              </a:rPr>
              <a:t>(</a:t>
            </a:r>
            <a:r>
              <a:rPr lang="ru-RU" sz="2200" b="1" dirty="0" err="1" smtClean="0">
                <a:solidFill>
                  <a:prstClr val="black"/>
                </a:solidFill>
              </a:rPr>
              <a:t>громадський</a:t>
            </a:r>
            <a:r>
              <a:rPr lang="ru-RU" sz="2200" b="1" dirty="0" smtClean="0">
                <a:solidFill>
                  <a:prstClr val="black"/>
                </a:solidFill>
              </a:rPr>
              <a:t> </a:t>
            </a:r>
            <a:r>
              <a:rPr lang="ru-RU" sz="2200" b="1" dirty="0">
                <a:solidFill>
                  <a:prstClr val="black"/>
                </a:solidFill>
              </a:rPr>
              <a:t>бюджет</a:t>
            </a:r>
            <a:r>
              <a:rPr lang="ru-RU" sz="2200" b="1" dirty="0" smtClean="0">
                <a:solidFill>
                  <a:prstClr val="black"/>
                </a:solidFill>
              </a:rPr>
              <a:t>)</a:t>
            </a:r>
          </a:p>
          <a:p>
            <a:pPr algn="just"/>
            <a:endParaRPr lang="uk-UA" sz="2200" b="1" dirty="0" smtClean="0">
              <a:solidFill>
                <a:prstClr val="black"/>
              </a:solidFill>
            </a:endParaRPr>
          </a:p>
          <a:p>
            <a:pPr algn="just"/>
            <a:r>
              <a:rPr lang="uk-UA" sz="2200" b="1" dirty="0" smtClean="0">
                <a:solidFill>
                  <a:prstClr val="black"/>
                </a:solidFill>
              </a:rPr>
              <a:t>•</a:t>
            </a:r>
            <a:r>
              <a:rPr lang="ru-RU" sz="2200" dirty="0" err="1">
                <a:solidFill>
                  <a:prstClr val="black"/>
                </a:solidFill>
              </a:rPr>
              <a:t>Капітальний</a:t>
            </a:r>
            <a:r>
              <a:rPr lang="ru-RU" sz="2200" dirty="0">
                <a:solidFill>
                  <a:prstClr val="black"/>
                </a:solidFill>
              </a:rPr>
              <a:t> ремонт </a:t>
            </a:r>
            <a:r>
              <a:rPr lang="ru-RU" sz="2200" dirty="0" err="1">
                <a:solidFill>
                  <a:prstClr val="black"/>
                </a:solidFill>
              </a:rPr>
              <a:t>системи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протипожежного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захисту</a:t>
            </a:r>
            <a:r>
              <a:rPr lang="ru-RU" sz="2200" dirty="0">
                <a:solidFill>
                  <a:prstClr val="black"/>
                </a:solidFill>
              </a:rPr>
              <a:t> на </a:t>
            </a:r>
            <a:r>
              <a:rPr lang="ru-RU" sz="2200" dirty="0" err="1" smtClean="0">
                <a:solidFill>
                  <a:prstClr val="black"/>
                </a:solidFill>
              </a:rPr>
              <a:t>об'єкті</a:t>
            </a:r>
            <a:r>
              <a:rPr lang="ru-RU" sz="2200" dirty="0" smtClean="0">
                <a:solidFill>
                  <a:prstClr val="black"/>
                </a:solidFill>
              </a:rPr>
              <a:t> </a:t>
            </a:r>
          </a:p>
          <a:p>
            <a:pPr algn="just"/>
            <a:r>
              <a:rPr lang="ru-RU" sz="2200" dirty="0" smtClean="0">
                <a:solidFill>
                  <a:prstClr val="black"/>
                </a:solidFill>
              </a:rPr>
              <a:t>КНП «4 МКЛ« – 0,2 млн </a:t>
            </a:r>
            <a:r>
              <a:rPr lang="ru-RU" sz="2200" dirty="0" err="1" smtClean="0">
                <a:solidFill>
                  <a:prstClr val="black"/>
                </a:solidFill>
              </a:rPr>
              <a:t>грн</a:t>
            </a:r>
            <a:r>
              <a:rPr lang="ru-RU" sz="2200" dirty="0" smtClean="0">
                <a:solidFill>
                  <a:prstClr val="black"/>
                </a:solidFill>
              </a:rPr>
              <a:t> </a:t>
            </a:r>
            <a:r>
              <a:rPr lang="uk-UA" sz="2200" b="1" dirty="0" smtClean="0">
                <a:solidFill>
                  <a:prstClr val="black"/>
                </a:solidFill>
              </a:rPr>
              <a:t>(субвенція, </a:t>
            </a:r>
            <a:r>
              <a:rPr lang="uk-UA" sz="2200" b="1" dirty="0" err="1" smtClean="0">
                <a:solidFill>
                  <a:prstClr val="black"/>
                </a:solidFill>
              </a:rPr>
              <a:t>мікропроект</a:t>
            </a:r>
            <a:r>
              <a:rPr lang="uk-UA" sz="2200" b="1" dirty="0">
                <a:solidFill>
                  <a:prstClr val="black"/>
                </a:solidFill>
              </a:rPr>
              <a:t>)</a:t>
            </a:r>
            <a:endParaRPr lang="uk-UA" sz="2200" b="1" dirty="0" smtClean="0">
              <a:solidFill>
                <a:prstClr val="black"/>
              </a:solidFill>
            </a:endParaRPr>
          </a:p>
          <a:p>
            <a:endParaRPr lang="uk-UA" sz="2000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10800000">
            <a:off x="7105648" y="232895"/>
            <a:ext cx="4781550" cy="5551092"/>
            <a:chOff x="5182803" y="324483"/>
            <a:chExt cx="4303394" cy="5017985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5182803" y="324483"/>
              <a:ext cx="2019993" cy="243003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551420" y="3104673"/>
              <a:ext cx="3934777" cy="22377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 rot="10800000">
            <a:off x="6681335" y="3095784"/>
            <a:ext cx="2392218" cy="27319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7267" y="3178744"/>
            <a:ext cx="2200353" cy="25660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0" y="316893"/>
            <a:ext cx="4105275" cy="2298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25"/>
          <a:stretch/>
        </p:blipFill>
        <p:spPr>
          <a:xfrm>
            <a:off x="9776408" y="3178744"/>
            <a:ext cx="2009192" cy="249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59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50552" y="790151"/>
            <a:ext cx="5034863" cy="49799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uk-UA" sz="2200" dirty="0" smtClean="0">
                <a:solidFill>
                  <a:prstClr val="black"/>
                </a:solidFill>
              </a:rPr>
              <a:t>•</a:t>
            </a:r>
            <a:r>
              <a:rPr lang="uk-UA" sz="2000" dirty="0" smtClean="0">
                <a:solidFill>
                  <a:prstClr val="black"/>
                </a:solidFill>
              </a:rPr>
              <a:t>Капітальний ремонт приміщень під потреби дитячої кардіохірургії у складі відділення кардіохірургії та трансплантації серця Центру серця та судин у КНП «КЛШМД»  - 0,4 млн грн </a:t>
            </a:r>
            <a:r>
              <a:rPr lang="uk-UA" sz="2000" b="1" dirty="0" smtClean="0">
                <a:solidFill>
                  <a:prstClr val="black"/>
                </a:solidFill>
              </a:rPr>
              <a:t>(</a:t>
            </a:r>
            <a:r>
              <a:rPr lang="uk-UA" sz="2000" b="1" dirty="0" err="1" smtClean="0">
                <a:solidFill>
                  <a:prstClr val="black"/>
                </a:solidFill>
              </a:rPr>
              <a:t>мікропроект</a:t>
            </a:r>
            <a:r>
              <a:rPr lang="uk-UA" sz="2000" b="1" dirty="0" smtClean="0">
                <a:solidFill>
                  <a:prstClr val="black"/>
                </a:solidFill>
              </a:rPr>
              <a:t>)</a:t>
            </a:r>
          </a:p>
          <a:p>
            <a:pPr lvl="0" algn="just"/>
            <a:endParaRPr lang="uk-UA" sz="2000" b="1" dirty="0">
              <a:solidFill>
                <a:prstClr val="black"/>
              </a:solidFill>
            </a:endParaRPr>
          </a:p>
          <a:p>
            <a:pPr lvl="0" algn="just"/>
            <a:endParaRPr lang="uk-UA" sz="2000" b="1" dirty="0" smtClean="0">
              <a:solidFill>
                <a:prstClr val="black"/>
              </a:solidFill>
            </a:endParaRPr>
          </a:p>
          <a:p>
            <a:pPr lvl="0" algn="just"/>
            <a:endParaRPr lang="uk-UA" sz="2000" dirty="0" smtClean="0">
              <a:solidFill>
                <a:prstClr val="black"/>
              </a:solidFill>
            </a:endParaRPr>
          </a:p>
          <a:p>
            <a:pPr lvl="0" algn="just"/>
            <a:r>
              <a:rPr lang="uk-UA" sz="2000" dirty="0" smtClean="0">
                <a:solidFill>
                  <a:prstClr val="black"/>
                </a:solidFill>
              </a:rPr>
              <a:t>•</a:t>
            </a:r>
            <a:r>
              <a:rPr lang="uk-UA" sz="2000" dirty="0">
                <a:solidFill>
                  <a:prstClr val="black"/>
                </a:solidFill>
              </a:rPr>
              <a:t>Придбання автономного медичного обладнання (апарата </a:t>
            </a:r>
            <a:r>
              <a:rPr lang="uk-UA" sz="2000" dirty="0" err="1">
                <a:solidFill>
                  <a:prstClr val="black"/>
                </a:solidFill>
              </a:rPr>
              <a:t>екстракорпоральної</a:t>
            </a:r>
            <a:r>
              <a:rPr lang="uk-UA" sz="2000" dirty="0">
                <a:solidFill>
                  <a:prstClr val="black"/>
                </a:solidFill>
              </a:rPr>
              <a:t> мембранної </a:t>
            </a:r>
            <a:r>
              <a:rPr lang="uk-UA" sz="2000" dirty="0" err="1">
                <a:solidFill>
                  <a:prstClr val="black"/>
                </a:solidFill>
              </a:rPr>
              <a:t>оксигінації</a:t>
            </a:r>
            <a:r>
              <a:rPr lang="uk-UA" sz="2000" dirty="0">
                <a:solidFill>
                  <a:prstClr val="black"/>
                </a:solidFill>
              </a:rPr>
              <a:t>) для заміщення функцій легень КНП </a:t>
            </a:r>
            <a:r>
              <a:rPr lang="uk-UA" sz="2000" dirty="0" smtClean="0">
                <a:solidFill>
                  <a:prstClr val="black"/>
                </a:solidFill>
              </a:rPr>
              <a:t>«КЛШМД« – 1,6 млн грн </a:t>
            </a:r>
            <a:r>
              <a:rPr lang="uk-UA" sz="2000" b="1" dirty="0" smtClean="0">
                <a:solidFill>
                  <a:prstClr val="black"/>
                </a:solidFill>
              </a:rPr>
              <a:t>(</a:t>
            </a:r>
            <a:r>
              <a:rPr lang="uk-UA" sz="2000" b="1" dirty="0" err="1" smtClean="0">
                <a:solidFill>
                  <a:prstClr val="black"/>
                </a:solidFill>
              </a:rPr>
              <a:t>мікропроект</a:t>
            </a:r>
            <a:r>
              <a:rPr lang="uk-UA" sz="2000" b="1" dirty="0" smtClean="0">
                <a:solidFill>
                  <a:prstClr val="black"/>
                </a:solidFill>
              </a:rPr>
              <a:t>)</a:t>
            </a:r>
            <a:endParaRPr lang="uk-UA" sz="2000" b="1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6785597" y="227317"/>
            <a:ext cx="4690913" cy="5947154"/>
            <a:chOff x="4967365" y="507950"/>
            <a:chExt cx="4221822" cy="5242737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5345890" y="507950"/>
              <a:ext cx="3843297" cy="22084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967365" y="3146544"/>
              <a:ext cx="2455453" cy="260414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9714060" y="2982275"/>
            <a:ext cx="2379691" cy="23471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7281" t="8675" r="9808"/>
          <a:stretch/>
        </p:blipFill>
        <p:spPr>
          <a:xfrm>
            <a:off x="6886273" y="3280132"/>
            <a:ext cx="2531493" cy="28346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6122" y="3056691"/>
            <a:ext cx="2175566" cy="21803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2526" y="274471"/>
            <a:ext cx="4057638" cy="243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99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90"/>
            <a:ext cx="12192000" cy="68616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72000" y="2410692"/>
            <a:ext cx="7333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</a:rPr>
              <a:t>V</a:t>
            </a:r>
            <a:r>
              <a:rPr lang="uk-UA" sz="3200" b="1" dirty="0" smtClean="0">
                <a:solidFill>
                  <a:prstClr val="black"/>
                </a:solidFill>
              </a:rPr>
              <a:t>ІІ. Забезпечення комфортних умов</a:t>
            </a:r>
            <a:endParaRPr lang="uk-UA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91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6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45891" y="527894"/>
            <a:ext cx="736487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prstClr val="black"/>
                </a:solidFill>
              </a:rPr>
              <a:t>В ЗОЗ м. Львова виконано капітальні, поточні ремонти та реконструкції на </a:t>
            </a:r>
            <a:r>
              <a:rPr lang="uk-UA" sz="2800" b="1" dirty="0" smtClean="0">
                <a:solidFill>
                  <a:prstClr val="black"/>
                </a:solidFill>
              </a:rPr>
              <a:t>316,6</a:t>
            </a:r>
            <a:r>
              <a:rPr lang="uk-UA" sz="2800" dirty="0" smtClean="0">
                <a:solidFill>
                  <a:prstClr val="black"/>
                </a:solidFill>
              </a:rPr>
              <a:t> млн грн, з них: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 smtClean="0">
                <a:solidFill>
                  <a:prstClr val="black"/>
                </a:solidFill>
              </a:rPr>
              <a:t>кошти місцевого бюджету – </a:t>
            </a:r>
            <a:r>
              <a:rPr lang="uk-UA" sz="2800" b="1" dirty="0" smtClean="0">
                <a:solidFill>
                  <a:prstClr val="black"/>
                </a:solidFill>
              </a:rPr>
              <a:t>266</a:t>
            </a:r>
            <a:r>
              <a:rPr lang="uk-UA" sz="2800" dirty="0" smtClean="0">
                <a:solidFill>
                  <a:prstClr val="black"/>
                </a:solidFill>
              </a:rPr>
              <a:t> млн грн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власні надходження – </a:t>
            </a:r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50,6 млн грн</a:t>
            </a:r>
            <a:r>
              <a:rPr lang="uk-UA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</a:p>
          <a:p>
            <a:r>
              <a:rPr lang="uk-UA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з них:</a:t>
            </a:r>
          </a:p>
          <a:p>
            <a:pPr marL="457200" indent="-457200">
              <a:buFontTx/>
              <a:buChar char="-"/>
            </a:pPr>
            <a:r>
              <a:rPr lang="uk-UA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кошти НСЗУ – </a:t>
            </a:r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37,7 млн грн</a:t>
            </a:r>
          </a:p>
          <a:p>
            <a:pPr marL="457200" indent="-457200">
              <a:buFontTx/>
              <a:buChar char="-"/>
            </a:pPr>
            <a:r>
              <a:rPr lang="uk-UA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кошти </a:t>
            </a:r>
            <a:r>
              <a:rPr lang="uk-UA" sz="2800" dirty="0">
                <a:solidFill>
                  <a:prstClr val="black"/>
                </a:solidFill>
                <a:cs typeface="Arial" panose="020B0604020202020204" pitchFamily="34" charset="0"/>
              </a:rPr>
              <a:t>від </a:t>
            </a:r>
            <a:r>
              <a:rPr lang="uk-UA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надання </a:t>
            </a:r>
            <a:r>
              <a:rPr lang="uk-UA" sz="2800" dirty="0">
                <a:solidFill>
                  <a:prstClr val="black"/>
                </a:solidFill>
                <a:cs typeface="Arial" panose="020B0604020202020204" pitchFamily="34" charset="0"/>
              </a:rPr>
              <a:t>платних послуг, благодійна </a:t>
            </a:r>
            <a:r>
              <a:rPr lang="uk-UA" sz="2800" dirty="0" smtClean="0">
                <a:solidFill>
                  <a:prstClr val="black"/>
                </a:solidFill>
                <a:cs typeface="Arial" panose="020B0604020202020204" pitchFamily="34" charset="0"/>
              </a:rPr>
              <a:t>допомога тощо – </a:t>
            </a:r>
            <a:r>
              <a:rPr lang="uk-UA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12,9 млн грн</a:t>
            </a:r>
            <a:endParaRPr lang="uk-UA" sz="28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69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70181" y="193965"/>
            <a:ext cx="10344727" cy="14593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Aft>
                <a:spcPct val="0"/>
              </a:spcAft>
              <a:defRPr/>
            </a:pPr>
            <a:r>
              <a:rPr lang="uk-UA" sz="2400" dirty="0" smtClean="0">
                <a:solidFill>
                  <a:prstClr val="black"/>
                </a:solidFill>
                <a:cs typeface="Arial" pitchFamily="34" charset="0"/>
              </a:rPr>
              <a:t>Замінено ліфти у КНП «МДКЛ», КНП «ЛШМД», КНП «ПБ№1», КНП «5 МКЛ», КНП «4 МП», КНП «5 МП», КНП «4 СП»</a:t>
            </a:r>
          </a:p>
          <a:p>
            <a:pPr algn="ctr" fontAlgn="base">
              <a:spcAft>
                <a:spcPct val="0"/>
              </a:spcAft>
              <a:defRPr/>
            </a:pPr>
            <a:r>
              <a:rPr lang="uk-UA" sz="2400" dirty="0" smtClean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uk-UA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(7 од. на суму 9,7 млн грн)</a:t>
            </a:r>
            <a:endParaRPr lang="uk-UA" altLang="uk-UA" sz="2400" dirty="0">
              <a:solidFill>
                <a:prstClr val="black"/>
              </a:solidFill>
              <a:cs typeface="Arial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 rot="5400000">
            <a:off x="2341471" y="1417837"/>
            <a:ext cx="3570635" cy="4769695"/>
            <a:chOff x="5136328" y="1918178"/>
            <a:chExt cx="3829759" cy="422762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136328" y="1918178"/>
              <a:ext cx="3829758" cy="20041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136330" y="4086666"/>
              <a:ext cx="3829757" cy="205913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 rot="16200000">
            <a:off x="6167193" y="2620431"/>
            <a:ext cx="3570635" cy="23645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8812602" y="2632672"/>
            <a:ext cx="3570635" cy="23400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1940" y="1972721"/>
            <a:ext cx="2471120" cy="38416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4092" t="2001" r="31103" b="17857"/>
          <a:stretch/>
        </p:blipFill>
        <p:spPr>
          <a:xfrm>
            <a:off x="4358248" y="2017366"/>
            <a:ext cx="1987938" cy="34618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4010" y="2100787"/>
            <a:ext cx="2165982" cy="34239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12372" r="5041" b="10260"/>
          <a:stretch/>
        </p:blipFill>
        <p:spPr>
          <a:xfrm>
            <a:off x="9509683" y="2088627"/>
            <a:ext cx="2176471" cy="343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2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15078" y="1318956"/>
            <a:ext cx="6058739" cy="170411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dirty="0" smtClean="0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Виконано капітальний </a:t>
            </a:r>
            <a:r>
              <a:rPr lang="uk-UA" sz="2000" dirty="0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ремонт приміщень під створення </a:t>
            </a:r>
            <a:r>
              <a:rPr lang="uk-UA" sz="2000" dirty="0" err="1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ангіографічної</a:t>
            </a:r>
            <a:r>
              <a:rPr lang="uk-UA" sz="2000" dirty="0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 </a:t>
            </a:r>
            <a:r>
              <a:rPr lang="uk-UA" sz="2000" dirty="0" smtClean="0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операційної </a:t>
            </a:r>
            <a:r>
              <a:rPr lang="uk-UA" sz="2000" dirty="0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у складі відділення невідкладної </a:t>
            </a:r>
            <a:r>
              <a:rPr lang="uk-UA" sz="2000" dirty="0" smtClean="0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допомоги </a:t>
            </a:r>
          </a:p>
          <a:p>
            <a:pPr lvl="0" algn="ctr"/>
            <a:r>
              <a:rPr lang="uk-UA" sz="2000" dirty="0" smtClean="0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1,12 млн грн</a:t>
            </a:r>
            <a:endParaRPr lang="uk-UA" sz="2000" dirty="0">
              <a:solidFill>
                <a:prstClr val="black"/>
              </a:solidFill>
              <a:latin typeface="Calibri" panose="020F0502020204030204" pitchFamily="34" charset="0"/>
              <a:ea typeface="Open Sans Bold" panose="020B0604020202020204" charset="0"/>
              <a:cs typeface="Calibri" panose="020F050202020403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515078" y="3476185"/>
            <a:ext cx="6649360" cy="2334021"/>
            <a:chOff x="5022418" y="2076804"/>
            <a:chExt cx="6222126" cy="2057565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022418" y="2076804"/>
              <a:ext cx="3073146" cy="20575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8320359" y="2076804"/>
              <a:ext cx="2924185" cy="205756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1563795" y="134214"/>
            <a:ext cx="10346109" cy="94631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Виконання капітальних ремонтів у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КНП «Клінічна лікарня швидкої медичної допомоги м. Львова»</a:t>
            </a: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03127" y="1318956"/>
            <a:ext cx="4359564" cy="170411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dirty="0" smtClean="0">
                <a:solidFill>
                  <a:schemeClr val="tx1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Виконано капітальний </a:t>
            </a:r>
            <a:r>
              <a:rPr lang="uk-UA" sz="2000" dirty="0">
                <a:solidFill>
                  <a:schemeClr val="tx1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ремонт приміщень під створення </a:t>
            </a:r>
            <a:r>
              <a:rPr lang="uk-U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кабінету комп’ютерної томографії у складі відділення невідкладної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допомоги </a:t>
            </a:r>
            <a:endParaRPr lang="uk-UA" sz="2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uk-UA" sz="2000" dirty="0" smtClean="0">
                <a:solidFill>
                  <a:schemeClr val="tx1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1,25 млн грн</a:t>
            </a:r>
            <a:endParaRPr lang="uk-UA" sz="2000" dirty="0">
              <a:solidFill>
                <a:schemeClr val="tx1"/>
              </a:solidFill>
              <a:latin typeface="Calibri" panose="020F0502020204030204" pitchFamily="34" charset="0"/>
              <a:ea typeface="Open Sans Bold" panose="020B0604020202020204" charset="0"/>
              <a:cs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23545" y="3476185"/>
            <a:ext cx="3410749" cy="23340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691" y="3582772"/>
            <a:ext cx="3124931" cy="21208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5290" y="3582772"/>
            <a:ext cx="2893328" cy="21400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1056" y="3601981"/>
            <a:ext cx="3201870" cy="212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64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44073" y="1043709"/>
            <a:ext cx="4987634" cy="12413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dirty="0" smtClean="0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Проведено капітальний ремонт Центру терапії, в якому надають медичну допомогу пацієнтам </a:t>
            </a:r>
            <a:r>
              <a:rPr lang="uk-U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 гострою хворобою </a:t>
            </a:r>
            <a:r>
              <a:rPr lang="en-US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COVID-19</a:t>
            </a:r>
            <a:r>
              <a:rPr lang="uk-UA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3,5 млн грн</a:t>
            </a:r>
            <a:endParaRPr lang="uk-UA" sz="2000" dirty="0">
              <a:solidFill>
                <a:prstClr val="black"/>
              </a:solidFill>
              <a:latin typeface="Calibri" panose="020F0502020204030204" pitchFamily="34" charset="0"/>
              <a:ea typeface="Open Sans Bold" panose="020B0604020202020204" charset="0"/>
              <a:cs typeface="Calibri" panose="020F050202020403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221687" y="2438400"/>
            <a:ext cx="3498101" cy="4048730"/>
            <a:chOff x="4737182" y="1273592"/>
            <a:chExt cx="3148292" cy="392250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760197" y="1273592"/>
              <a:ext cx="3125277" cy="197537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737182" y="3341785"/>
              <a:ext cx="3148292" cy="1854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1644073" y="121672"/>
            <a:ext cx="10346109" cy="8003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Виконання капітальних ремонтів у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КНП «Клінічна лікарня швидкої медичної допомоги м. Львова»</a:t>
            </a: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36506" y="1043709"/>
            <a:ext cx="5053675" cy="12413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Проведено капітальний </a:t>
            </a:r>
            <a:r>
              <a:rPr lang="uk-U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ремонт приміщень лікарні під клініко-біохімічної лабораторії з </a:t>
            </a:r>
            <a:r>
              <a:rPr lang="uk-UA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ПЛР-лабораторією – 0,8 млн грн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176655" y="2438400"/>
            <a:ext cx="4535054" cy="31865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944" y="2512842"/>
            <a:ext cx="4340637" cy="300126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9165" y="4673310"/>
            <a:ext cx="3177308" cy="17136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9542" y="2512842"/>
            <a:ext cx="2536554" cy="196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1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17964" y="1052945"/>
            <a:ext cx="10067636" cy="836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200" dirty="0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Проводиться капітальний ремонт 2-го, 4-го та 5-го поверхів операційного блоку лікарні – </a:t>
            </a:r>
            <a:r>
              <a:rPr lang="uk-UA" sz="2200" dirty="0" smtClean="0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18,3 </a:t>
            </a:r>
            <a:r>
              <a:rPr lang="uk-UA" sz="2200" dirty="0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млн грн </a:t>
            </a:r>
            <a:r>
              <a:rPr lang="uk-UA" sz="2200" dirty="0" smtClean="0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(загальна вартість – 56,6 млн грн)</a:t>
            </a:r>
            <a:endParaRPr lang="uk-UA" sz="2200" dirty="0">
              <a:solidFill>
                <a:prstClr val="black"/>
              </a:solidFill>
              <a:latin typeface="Calibri" panose="020F0502020204030204" pitchFamily="34" charset="0"/>
              <a:ea typeface="Open Sans Bold" panose="020B060402020202020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76423" y="1979827"/>
            <a:ext cx="3740727" cy="44933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94911" y="86522"/>
            <a:ext cx="10346109" cy="8002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Виконання капітальних ремонтів у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КНП «Клінічна лікарня швидкої медичної допомоги м. Львова»</a:t>
            </a: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41585" y="1979827"/>
            <a:ext cx="4089191" cy="44933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4175" y="2089389"/>
            <a:ext cx="3385225" cy="21759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4175" y="4374908"/>
            <a:ext cx="3385224" cy="19827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6312" y="2055195"/>
            <a:ext cx="3747723" cy="22101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6312" y="4374908"/>
            <a:ext cx="3747723" cy="198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76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44073" y="1320800"/>
            <a:ext cx="4987634" cy="10957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 smtClean="0">
                <a:solidFill>
                  <a:prstClr val="black"/>
                </a:solidFill>
                <a:ea typeface="Open Sans Bold" panose="020B0604020202020204" charset="0"/>
                <a:cs typeface="Calibri" panose="020F0502020204030204" pitchFamily="34" charset="0"/>
              </a:rPr>
              <a:t>Проведено капітальний ремонт Центру терапії – 15,5 млн грн</a:t>
            </a:r>
            <a:endParaRPr lang="uk-UA" sz="2200" dirty="0">
              <a:solidFill>
                <a:prstClr val="black"/>
              </a:solidFill>
              <a:ea typeface="Open Sans Bold" panose="020B060402020202020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11983" y="2593709"/>
            <a:ext cx="4084017" cy="33758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44073" y="166255"/>
            <a:ext cx="10346109" cy="8003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Виконання капітальних ремонтів у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КНП «Клінічна лікарня швидкої медичної допомоги м. Львова»</a:t>
            </a: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85016" y="1320800"/>
            <a:ext cx="5053675" cy="10957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uk-UA" sz="2000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uk-UA" sz="22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Проведено капітальний ремонт </a:t>
            </a:r>
            <a:r>
              <a:rPr lang="uk-UA" sz="2200" dirty="0" smtClean="0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1-го </a:t>
            </a:r>
            <a:r>
              <a:rPr lang="uk-UA" sz="2200" dirty="0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та 4-го </a:t>
            </a:r>
            <a:r>
              <a:rPr lang="uk-UA" sz="2200" dirty="0" smtClean="0">
                <a:solidFill>
                  <a:prstClr val="black"/>
                </a:solidFill>
                <a:latin typeface="Calibri" panose="020F0502020204030204" pitchFamily="34" charset="0"/>
                <a:ea typeface="Open Sans Bold" panose="020B0604020202020204" charset="0"/>
                <a:cs typeface="Calibri" panose="020F0502020204030204" pitchFamily="34" charset="0"/>
              </a:rPr>
              <a:t>поверхів ендоскопічного відділення – 1,5 млн грн</a:t>
            </a:r>
            <a:endParaRPr lang="uk-UA" sz="2200" dirty="0">
              <a:solidFill>
                <a:prstClr val="black"/>
              </a:solidFill>
              <a:latin typeface="Calibri" panose="020F0502020204030204" pitchFamily="34" charset="0"/>
              <a:ea typeface="Open Sans Bold" panose="020B0604020202020204" charset="0"/>
              <a:cs typeface="Calibri" panose="020F0502020204030204" pitchFamily="34" charset="0"/>
            </a:endParaRPr>
          </a:p>
          <a:p>
            <a:pPr algn="ctr"/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45191" y="2582763"/>
            <a:ext cx="4189384" cy="33977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338" y="2700501"/>
            <a:ext cx="3873306" cy="31276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6358" y="2700501"/>
            <a:ext cx="4001173" cy="320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36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07346" y="88658"/>
            <a:ext cx="768465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Arial" panose="020B0604020202020204" pitchFamily="34" charset="0"/>
              </a:rPr>
              <a:t>Реформування галузі охорони здоров'я м. Львова</a:t>
            </a:r>
            <a:endParaRPr kumimoji="0" lang="uk-UA" sz="2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07346" y="486767"/>
            <a:ext cx="7684654" cy="6640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lvl="0" indent="-85725" algn="ctr">
              <a:lnSpc>
                <a:spcPct val="90000"/>
              </a:lnSpc>
              <a:spcBef>
                <a:spcPts val="1000"/>
              </a:spcBef>
            </a:pPr>
            <a:endParaRPr kumimoji="0" lang="uk-UA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+mj-ea"/>
              <a:cs typeface="Arial" panose="020B0604020202020204" pitchFamily="34" charset="0"/>
            </a:endParaRPr>
          </a:p>
          <a:p>
            <a:pPr marL="85725" lvl="0" indent="-85725" algn="ctr">
              <a:lnSpc>
                <a:spcPct val="90000"/>
              </a:lnSpc>
              <a:spcBef>
                <a:spcPts val="1000"/>
              </a:spcBef>
            </a:pPr>
            <a:r>
              <a:rPr kumimoji="0" lang="uk-UA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j-ea"/>
                <a:cs typeface="Arial" panose="020B0604020202020204" pitchFamily="34" charset="0"/>
              </a:rPr>
              <a:t>Первинна </a:t>
            </a:r>
            <a:r>
              <a:rPr kumimoji="0" lang="uk-UA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j-ea"/>
                <a:cs typeface="Arial" panose="020B0604020202020204" pitchFamily="34" charset="0"/>
              </a:rPr>
              <a:t>ланка </a:t>
            </a:r>
            <a:endParaRPr kumimoji="0" lang="en-US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ea typeface="+mj-ea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en-US" dirty="0" smtClean="0">
                <a:cs typeface="Arial" panose="020B0604020202020204" pitchFamily="34" charset="0"/>
              </a:rPr>
              <a:t> </a:t>
            </a:r>
            <a:r>
              <a:rPr lang="uk-UA" dirty="0" smtClean="0">
                <a:cs typeface="Arial" panose="020B0604020202020204" pitchFamily="34" charset="0"/>
              </a:rPr>
              <a:t>В </a:t>
            </a:r>
            <a:r>
              <a:rPr lang="uk-UA" b="1" dirty="0" smtClean="0">
                <a:cs typeface="Arial" panose="020B0604020202020204" pitchFamily="34" charset="0"/>
              </a:rPr>
              <a:t>12</a:t>
            </a:r>
            <a:r>
              <a:rPr lang="uk-UA" dirty="0" smtClean="0">
                <a:cs typeface="Arial" panose="020B0604020202020204" pitchFamily="34" charset="0"/>
              </a:rPr>
              <a:t> </a:t>
            </a:r>
            <a:r>
              <a:rPr lang="uk-UA" dirty="0">
                <a:cs typeface="Arial" panose="020B0604020202020204" pitchFamily="34" charset="0"/>
              </a:rPr>
              <a:t>закладах, які надають первинну медичну </a:t>
            </a:r>
            <a:r>
              <a:rPr lang="uk-UA" dirty="0" smtClean="0">
                <a:cs typeface="Arial" panose="020B0604020202020204" pitchFamily="34" charset="0"/>
              </a:rPr>
              <a:t>допомогу упродовж 2021 </a:t>
            </a:r>
            <a:r>
              <a:rPr lang="uk-UA" dirty="0">
                <a:cs typeface="Arial" panose="020B0604020202020204" pitchFamily="34" charset="0"/>
              </a:rPr>
              <a:t>року підписано понад </a:t>
            </a:r>
            <a:r>
              <a:rPr lang="uk-UA" b="1" dirty="0" smtClean="0">
                <a:cs typeface="Arial" panose="020B0604020202020204" pitchFamily="34" charset="0"/>
              </a:rPr>
              <a:t>676 тис</a:t>
            </a:r>
            <a:r>
              <a:rPr lang="uk-UA" b="1" dirty="0">
                <a:cs typeface="Arial" panose="020B0604020202020204" pitchFamily="34" charset="0"/>
              </a:rPr>
              <a:t>. </a:t>
            </a:r>
            <a:r>
              <a:rPr lang="uk-UA" dirty="0" smtClean="0">
                <a:cs typeface="Arial" panose="020B0604020202020204" pitchFamily="34" charset="0"/>
              </a:rPr>
              <a:t>декларацій, </a:t>
            </a:r>
            <a:r>
              <a:rPr lang="uk-UA" dirty="0">
                <a:cs typeface="Arial" panose="020B0604020202020204" pitchFamily="34" charset="0"/>
              </a:rPr>
              <a:t>що становить </a:t>
            </a:r>
            <a:r>
              <a:rPr lang="uk-UA" b="1" dirty="0" smtClean="0">
                <a:cs typeface="Arial" panose="020B0604020202020204" pitchFamily="34" charset="0"/>
              </a:rPr>
              <a:t>92 %</a:t>
            </a:r>
            <a:r>
              <a:rPr lang="uk-UA" dirty="0" smtClean="0">
                <a:cs typeface="Arial" panose="020B0604020202020204" pitchFamily="34" charset="0"/>
              </a:rPr>
              <a:t> </a:t>
            </a:r>
            <a:r>
              <a:rPr lang="uk-UA" dirty="0">
                <a:cs typeface="Arial" panose="020B0604020202020204" pitchFamily="34" charset="0"/>
              </a:rPr>
              <a:t>населення м. </a:t>
            </a:r>
            <a:r>
              <a:rPr lang="uk-UA" dirty="0" smtClean="0">
                <a:cs typeface="Arial" panose="020B0604020202020204" pitchFamily="34" charset="0"/>
              </a:rPr>
              <a:t>Львова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uk-UA" b="1" dirty="0" smtClean="0">
                <a:ea typeface="+mj-ea"/>
                <a:cs typeface="Arial" panose="020B0604020202020204" pitchFamily="34" charset="0"/>
              </a:rPr>
              <a:t>Вторинна </a:t>
            </a:r>
            <a:r>
              <a:rPr lang="uk-UA" b="1" dirty="0">
                <a:ea typeface="+mj-ea"/>
                <a:cs typeface="Arial" panose="020B0604020202020204" pitchFamily="34" charset="0"/>
              </a:rPr>
              <a:t>ланка </a:t>
            </a:r>
            <a:endParaRPr lang="en-US" b="1" dirty="0" smtClean="0">
              <a:ea typeface="+mj-ea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uk-UA" b="1" dirty="0">
                <a:cs typeface="Arial" panose="020B0604020202020204" pitchFamily="34" charset="0"/>
              </a:rPr>
              <a:t>18 </a:t>
            </a:r>
            <a:r>
              <a:rPr lang="uk-UA" dirty="0">
                <a:cs typeface="Arial" panose="020B0604020202020204" pitchFamily="34" charset="0"/>
              </a:rPr>
              <a:t>закладів охорони здоров'я, які надають спеціалізовану амбулаторну та стаціонарну медичну допомогу уклали договори з НСЗУ </a:t>
            </a:r>
            <a:r>
              <a:rPr lang="uk-UA" dirty="0" smtClean="0">
                <a:cs typeface="Arial" panose="020B0604020202020204" pitchFamily="34" charset="0"/>
              </a:rPr>
              <a:t>за </a:t>
            </a:r>
            <a:r>
              <a:rPr lang="uk-UA" dirty="0">
                <a:cs typeface="Arial" panose="020B0604020202020204" pitchFamily="34" charset="0"/>
              </a:rPr>
              <a:t>різними пакетами медичних послуг (всього </a:t>
            </a:r>
            <a:r>
              <a:rPr lang="uk-UA" b="1" dirty="0" smtClean="0">
                <a:cs typeface="Arial" panose="020B0604020202020204" pitchFamily="34" charset="0"/>
              </a:rPr>
              <a:t>166</a:t>
            </a:r>
            <a:r>
              <a:rPr lang="uk-UA" dirty="0" smtClean="0">
                <a:cs typeface="Arial" panose="020B0604020202020204" pitchFamily="34" charset="0"/>
              </a:rPr>
              <a:t> </a:t>
            </a:r>
            <a:r>
              <a:rPr lang="uk-UA" dirty="0">
                <a:cs typeface="Arial" panose="020B0604020202020204" pitchFamily="34" charset="0"/>
              </a:rPr>
              <a:t>пакети, в кожному закладі </a:t>
            </a:r>
            <a:r>
              <a:rPr lang="uk-UA" dirty="0" smtClean="0">
                <a:cs typeface="Arial" panose="020B0604020202020204" pitchFamily="34" charset="0"/>
              </a:rPr>
              <a:t>                        </a:t>
            </a:r>
            <a:r>
              <a:rPr lang="uk-UA" b="1" dirty="0" smtClean="0">
                <a:cs typeface="Arial" panose="020B0604020202020204" pitchFamily="34" charset="0"/>
              </a:rPr>
              <a:t>від  1 до 28 </a:t>
            </a:r>
            <a:r>
              <a:rPr lang="uk-UA" b="1" dirty="0">
                <a:cs typeface="Arial" panose="020B0604020202020204" pitchFamily="34" charset="0"/>
              </a:rPr>
              <a:t>пакетів</a:t>
            </a:r>
            <a:r>
              <a:rPr lang="uk-UA" dirty="0" smtClean="0">
                <a:cs typeface="Arial" panose="020B0604020202020204" pitchFamily="34" charset="0"/>
              </a:rPr>
              <a:t>)</a:t>
            </a: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uk-UA" b="1" dirty="0"/>
              <a:t>4</a:t>
            </a:r>
            <a:r>
              <a:rPr lang="uk-UA" dirty="0" smtClean="0"/>
              <a:t> заклади </a:t>
            </a:r>
            <a:r>
              <a:rPr lang="uk-UA" dirty="0"/>
              <a:t>уклали угоду з НСЗУ про надання стаціонарної медичної допомоги </a:t>
            </a:r>
            <a:r>
              <a:rPr lang="uk-UA" dirty="0" smtClean="0"/>
              <a:t>пацієнтам </a:t>
            </a:r>
            <a:r>
              <a:rPr lang="uk-UA" dirty="0"/>
              <a:t>з </a:t>
            </a:r>
            <a:r>
              <a:rPr lang="uk-UA" dirty="0" err="1"/>
              <a:t>коронавірусною</a:t>
            </a:r>
            <a:r>
              <a:rPr lang="uk-UA" dirty="0"/>
              <a:t> </a:t>
            </a:r>
            <a:r>
              <a:rPr lang="uk-UA" dirty="0" smtClean="0"/>
              <a:t>хворобою: КНП </a:t>
            </a:r>
            <a:r>
              <a:rPr lang="uk-UA" dirty="0"/>
              <a:t>«КЛШМД </a:t>
            </a:r>
            <a:r>
              <a:rPr lang="uk-UA" dirty="0" smtClean="0"/>
              <a:t>                            м</a:t>
            </a:r>
            <a:r>
              <a:rPr lang="uk-UA" dirty="0"/>
              <a:t>. Львова», КНП «8-а міська клінічна лікарня»,  КНП «Львівська 1-а міська клінічна лікарня ім. Князя Лева», КНП «5-а міська клінічна </a:t>
            </a:r>
            <a:r>
              <a:rPr lang="uk-UA" dirty="0" smtClean="0"/>
              <a:t>лікарня»</a:t>
            </a: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uk-UA" b="1" dirty="0" smtClean="0"/>
              <a:t>13</a:t>
            </a:r>
            <a:r>
              <a:rPr lang="uk-UA" dirty="0" smtClean="0"/>
              <a:t> </a:t>
            </a:r>
            <a:r>
              <a:rPr lang="uk-UA" dirty="0"/>
              <a:t>закладів уклали угоду з НСЗУ про </a:t>
            </a:r>
            <a:r>
              <a:rPr lang="uk-UA" dirty="0" smtClean="0"/>
              <a:t>вакцинацію населення Львівської МТГ, </a:t>
            </a:r>
            <a:r>
              <a:rPr lang="uk-UA" dirty="0"/>
              <a:t>яка надається </a:t>
            </a:r>
            <a:r>
              <a:rPr lang="uk-UA" dirty="0" err="1" smtClean="0"/>
              <a:t>вакцинальними</a:t>
            </a:r>
            <a:r>
              <a:rPr lang="uk-UA" dirty="0" smtClean="0"/>
              <a:t> </a:t>
            </a:r>
            <a:r>
              <a:rPr lang="uk-UA" dirty="0"/>
              <a:t>бригадами, </a:t>
            </a:r>
            <a:r>
              <a:rPr lang="uk-UA" dirty="0" smtClean="0"/>
              <a:t>утвореними ЗОЗ Львівської  МТГ</a:t>
            </a:r>
            <a:endParaRPr lang="en-US" sz="2000" dirty="0" smtClean="0">
              <a:cs typeface="Arial" panose="020B0604020202020204" pitchFamily="34" charset="0"/>
            </a:endParaRPr>
          </a:p>
          <a:p>
            <a:pPr lvl="0" algn="just">
              <a:lnSpc>
                <a:spcPct val="90000"/>
              </a:lnSpc>
              <a:spcBef>
                <a:spcPts val="1000"/>
              </a:spcBef>
            </a:pPr>
            <a:endParaRPr lang="uk-UA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uk-UA" sz="20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uk-UA" sz="2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97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83634" y="1080526"/>
            <a:ext cx="10233892" cy="8075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prstClr val="black"/>
                </a:solidFill>
                <a:ea typeface="Open Sans Bold" panose="020B0604020202020204" charset="0"/>
                <a:cs typeface="Calibri" panose="020F0502020204030204" pitchFamily="34" charset="0"/>
              </a:rPr>
              <a:t>Проведено капітальні ремонти приміщень відділень,  </a:t>
            </a:r>
            <a:r>
              <a:rPr lang="uk-UA" sz="2000" dirty="0">
                <a:solidFill>
                  <a:prstClr val="black"/>
                </a:solidFill>
                <a:ea typeface="Open Sans Bold" panose="020B0604020202020204" charset="0"/>
                <a:cs typeface="Calibri" panose="020F0502020204030204" pitchFamily="34" charset="0"/>
              </a:rPr>
              <a:t>у яких надають медичну допомогу пацієнтам з гострою респіраторною хворобою </a:t>
            </a:r>
            <a:r>
              <a:rPr lang="en-US" sz="2000" dirty="0" smtClean="0">
                <a:solidFill>
                  <a:prstClr val="black"/>
                </a:solidFill>
                <a:ea typeface="Open Sans Bold" panose="020B0604020202020204" charset="0"/>
                <a:cs typeface="Calibri" panose="020F0502020204030204" pitchFamily="34" charset="0"/>
              </a:rPr>
              <a:t>Covid-19</a:t>
            </a:r>
            <a:r>
              <a:rPr lang="uk-UA" sz="2000" dirty="0" smtClean="0">
                <a:solidFill>
                  <a:prstClr val="black"/>
                </a:solidFill>
                <a:ea typeface="Open Sans Bold" panose="020B0604020202020204" charset="0"/>
                <a:cs typeface="Calibri" panose="020F0502020204030204" pitchFamily="34" charset="0"/>
              </a:rPr>
              <a:t> – </a:t>
            </a:r>
            <a:r>
              <a:rPr lang="uk-UA" sz="2000" dirty="0" smtClean="0">
                <a:solidFill>
                  <a:schemeClr val="tx1"/>
                </a:solidFill>
                <a:ea typeface="Open Sans Bold" panose="020B0604020202020204" charset="0"/>
                <a:cs typeface="Calibri" panose="020F0502020204030204" pitchFamily="34" charset="0"/>
              </a:rPr>
              <a:t>17 млн грн</a:t>
            </a:r>
            <a:endParaRPr lang="uk-UA" sz="2000" dirty="0">
              <a:solidFill>
                <a:schemeClr val="tx1"/>
              </a:solidFill>
              <a:ea typeface="Open Sans Bold" panose="020B060402020202020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87123" y="1968079"/>
            <a:ext cx="3329266" cy="23050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44073" y="166255"/>
            <a:ext cx="10346109" cy="8003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Виконання капітальних ремонтів у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КНП «Клінічна лікарня швидкої медичної допомоги м. Львова»</a:t>
            </a: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08432" y="4417434"/>
            <a:ext cx="3331589" cy="21157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058" y="2030160"/>
            <a:ext cx="3179396" cy="218092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191161" y="1968079"/>
            <a:ext cx="3251932" cy="23265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02658" y="4417434"/>
            <a:ext cx="3552096" cy="21157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3854" y="4506202"/>
            <a:ext cx="3289703" cy="19001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8995" y="2047182"/>
            <a:ext cx="3079914" cy="216390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617865" y="1975196"/>
            <a:ext cx="3251932" cy="23265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2917" y="2090849"/>
            <a:ext cx="3054209" cy="212023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7741" y="4490006"/>
            <a:ext cx="3072970" cy="191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0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613"/>
            <a:ext cx="12192000" cy="685973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447637" y="1856509"/>
            <a:ext cx="3888508" cy="42329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28873" y="1856509"/>
            <a:ext cx="3519705" cy="42329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01091" y="378691"/>
            <a:ext cx="10066232" cy="11615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Проведено капітальний </a:t>
            </a:r>
            <a:r>
              <a:rPr lang="uk-UA" sz="2400" dirty="0">
                <a:solidFill>
                  <a:prstClr val="black"/>
                </a:solidFill>
              </a:rPr>
              <a:t>ремонт нейрохірургічної </a:t>
            </a:r>
            <a:r>
              <a:rPr lang="uk-UA" sz="2400" dirty="0" smtClean="0">
                <a:solidFill>
                  <a:prstClr val="black"/>
                </a:solidFill>
              </a:rPr>
              <a:t>операційної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</a:rPr>
              <a:t>в КНП «МДКЛ м. Львова» - 2,7 млн грн</a:t>
            </a:r>
            <a:endParaRPr lang="uk-UA" sz="2400" dirty="0">
              <a:solidFill>
                <a:prstClr val="black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408" y="1940510"/>
            <a:ext cx="3360747" cy="40538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6043" y="1940510"/>
            <a:ext cx="3630794" cy="405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7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95420" y="189870"/>
            <a:ext cx="10604215" cy="11972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Проведено капітальний ремонт </a:t>
            </a:r>
            <a:r>
              <a:rPr lang="uk-UA" sz="24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рентгенкабінету</a:t>
            </a: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 в поліклінічному відділенні КНП «4 МКЛ» на 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вул. </a:t>
            </a:r>
            <a:r>
              <a:rPr lang="uk-UA" sz="24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Фредра</a:t>
            </a: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, 2 – 0,5 млн грн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04513" y="1577088"/>
            <a:ext cx="3615139" cy="37304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78069" y="1577088"/>
            <a:ext cx="3119279" cy="37304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855765" y="1577222"/>
            <a:ext cx="3061251" cy="37302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4695" t="25875" r="11380" b="19831"/>
          <a:stretch/>
        </p:blipFill>
        <p:spPr>
          <a:xfrm>
            <a:off x="1699405" y="1657696"/>
            <a:ext cx="3441938" cy="35603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69669" y="1657696"/>
            <a:ext cx="2850009" cy="35603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5852" y="1657696"/>
            <a:ext cx="2947695" cy="356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21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15842" y="263839"/>
            <a:ext cx="10081576" cy="7297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Капітальні ремонти у КНП «5 МКЛ м. Львова»</a:t>
            </a: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39351" y="2591682"/>
            <a:ext cx="3668965" cy="3744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60098" y="2591682"/>
            <a:ext cx="4432250" cy="3744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15842" y="1416557"/>
            <a:ext cx="4681441" cy="9664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 smtClean="0">
                <a:solidFill>
                  <a:prstClr val="black"/>
                </a:solidFill>
              </a:rPr>
              <a:t>Завершено будівництво зовнішнього ліфта в поліклініці – 2,8 млн грн</a:t>
            </a:r>
            <a:endParaRPr lang="uk-UA" sz="2200" dirty="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35305" y="1404761"/>
            <a:ext cx="5262113" cy="9782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prstClr val="black"/>
                </a:solidFill>
              </a:rPr>
              <a:t>Проводиться капремонт </a:t>
            </a:r>
            <a:r>
              <a:rPr lang="ru-RU" sz="2200" dirty="0" err="1">
                <a:solidFill>
                  <a:prstClr val="black"/>
                </a:solidFill>
              </a:rPr>
              <a:t>приміщень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пульмонологічного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 smtClean="0">
                <a:solidFill>
                  <a:prstClr val="black"/>
                </a:solidFill>
              </a:rPr>
              <a:t>відділення</a:t>
            </a:r>
            <a:r>
              <a:rPr lang="ru-RU" sz="2200" dirty="0" smtClean="0">
                <a:solidFill>
                  <a:prstClr val="black"/>
                </a:solidFill>
              </a:rPr>
              <a:t> – </a:t>
            </a:r>
          </a:p>
          <a:p>
            <a:pPr algn="ctr"/>
            <a:r>
              <a:rPr lang="ru-RU" sz="2200" dirty="0" smtClean="0">
                <a:solidFill>
                  <a:prstClr val="black"/>
                </a:solidFill>
              </a:rPr>
              <a:t>2,3 млн </a:t>
            </a:r>
            <a:r>
              <a:rPr lang="ru-RU" sz="2200" dirty="0" err="1" smtClean="0">
                <a:solidFill>
                  <a:prstClr val="black"/>
                </a:solidFill>
              </a:rPr>
              <a:t>грн</a:t>
            </a:r>
            <a:endParaRPr lang="uk-UA" sz="2200" dirty="0">
              <a:solidFill>
                <a:prstClr val="black"/>
              </a:solidFill>
            </a:endParaRPr>
          </a:p>
        </p:txBody>
      </p:sp>
      <p:pic>
        <p:nvPicPr>
          <p:cNvPr id="14" name="object 4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04750" y="2707771"/>
            <a:ext cx="4142946" cy="351183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616" y="2707772"/>
            <a:ext cx="3471100" cy="351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06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25600" y="238922"/>
            <a:ext cx="10339686" cy="842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Проведено капітальні ремонти приміщень у </a:t>
            </a:r>
          </a:p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КНП «8 МКЛ м. Львова»:</a:t>
            </a:r>
            <a:endParaRPr lang="uk-UA" sz="2400" dirty="0">
              <a:solidFill>
                <a:prstClr val="black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529318" y="3004950"/>
            <a:ext cx="4792273" cy="3226885"/>
            <a:chOff x="4224677" y="2543064"/>
            <a:chExt cx="4313047" cy="244669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224677" y="2543064"/>
              <a:ext cx="2021763" cy="24466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402776" y="2543064"/>
              <a:ext cx="2134948" cy="24466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6957392" y="3004951"/>
            <a:ext cx="3562116" cy="32268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25600" y="1416558"/>
            <a:ext cx="4470400" cy="14532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prstClr val="black"/>
                </a:solidFill>
              </a:rPr>
              <a:t>Реконструкція приміщень </a:t>
            </a:r>
            <a:r>
              <a:rPr lang="uk-UA" sz="2000" dirty="0" smtClean="0">
                <a:solidFill>
                  <a:prstClr val="black"/>
                </a:solidFill>
              </a:rPr>
              <a:t>з </a:t>
            </a:r>
            <a:r>
              <a:rPr lang="uk-UA" sz="2000" dirty="0">
                <a:solidFill>
                  <a:prstClr val="black"/>
                </a:solidFill>
              </a:rPr>
              <a:t>влаштуванням відділення комп’ютерної </a:t>
            </a:r>
            <a:r>
              <a:rPr lang="uk-UA" sz="2000" dirty="0" smtClean="0">
                <a:solidFill>
                  <a:prstClr val="black"/>
                </a:solidFill>
              </a:rPr>
              <a:t>томографії – 2,9 млн грн</a:t>
            </a:r>
            <a:endParaRPr lang="uk-UA" sz="2000" dirty="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21591" y="1416557"/>
            <a:ext cx="5708350" cy="14532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chemeClr val="tx1"/>
                </a:solidFill>
                <a:ea typeface="+mj-ea"/>
                <a:cs typeface="+mj-cs"/>
              </a:rPr>
              <a:t>Капітальний ремонт приміщень для облаштуванням ліжок інтенсивної терапії для пацієнтів з важкими </a:t>
            </a:r>
            <a:r>
              <a:rPr lang="uk-UA" sz="2000" dirty="0" err="1">
                <a:solidFill>
                  <a:schemeClr val="tx1"/>
                </a:solidFill>
                <a:ea typeface="+mj-ea"/>
                <a:cs typeface="+mj-cs"/>
              </a:rPr>
              <a:t>пневмоніями</a:t>
            </a:r>
            <a:r>
              <a:rPr lang="uk-UA" sz="2000" dirty="0">
                <a:solidFill>
                  <a:schemeClr val="tx1"/>
                </a:solidFill>
                <a:ea typeface="+mj-ea"/>
                <a:cs typeface="+mj-cs"/>
              </a:rPr>
              <a:t> та підозрою на </a:t>
            </a:r>
            <a:r>
              <a:rPr lang="en-US" sz="2000" dirty="0">
                <a:solidFill>
                  <a:schemeClr val="tx1"/>
                </a:solidFill>
                <a:ea typeface="+mj-ea"/>
                <a:cs typeface="+mj-cs"/>
              </a:rPr>
              <a:t>COVID</a:t>
            </a:r>
            <a:r>
              <a:rPr lang="uk-UA" sz="2000" dirty="0" smtClean="0">
                <a:solidFill>
                  <a:schemeClr val="tx1"/>
                </a:solidFill>
                <a:ea typeface="+mj-ea"/>
                <a:cs typeface="+mj-cs"/>
              </a:rPr>
              <a:t>-19 – 2,75 млн грн</a:t>
            </a:r>
            <a:endParaRPr lang="uk-UA" sz="2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188" y="3111256"/>
            <a:ext cx="2124444" cy="29559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15532" y="3111257"/>
            <a:ext cx="2239954" cy="29559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6201" y="3125342"/>
            <a:ext cx="3384498" cy="298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90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01899" y="335643"/>
            <a:ext cx="9890720" cy="6921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Проводяться капітальні ремонти приміщень у КНП «8 МКЛ м. Львова»</a:t>
            </a:r>
            <a:endParaRPr lang="uk-UA" sz="24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89132" y="3004950"/>
            <a:ext cx="2534998" cy="33958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6236" y="3004950"/>
            <a:ext cx="3299790" cy="33644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89131" y="1363404"/>
            <a:ext cx="5223201" cy="11826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err="1">
                <a:solidFill>
                  <a:prstClr val="black"/>
                </a:solidFill>
              </a:rPr>
              <a:t>Капітальний</a:t>
            </a:r>
            <a:r>
              <a:rPr lang="ru-RU" sz="2200" dirty="0">
                <a:solidFill>
                  <a:prstClr val="black"/>
                </a:solidFill>
              </a:rPr>
              <a:t> ремонт </a:t>
            </a:r>
            <a:r>
              <a:rPr lang="ru-RU" sz="2200" dirty="0" err="1">
                <a:solidFill>
                  <a:prstClr val="black"/>
                </a:solidFill>
              </a:rPr>
              <a:t>приміщень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під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створення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кабінету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>
                <a:solidFill>
                  <a:prstClr val="black"/>
                </a:solidFill>
              </a:rPr>
              <a:t>магнітно-резонансної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ru-RU" sz="2200" dirty="0" err="1" smtClean="0">
                <a:solidFill>
                  <a:prstClr val="black"/>
                </a:solidFill>
              </a:rPr>
              <a:t>томографії</a:t>
            </a:r>
            <a:r>
              <a:rPr lang="ru-RU" sz="2200" dirty="0" smtClean="0">
                <a:solidFill>
                  <a:prstClr val="black"/>
                </a:solidFill>
              </a:rPr>
              <a:t> – 3,8 млн </a:t>
            </a:r>
            <a:r>
              <a:rPr lang="ru-RU" sz="2200" dirty="0" err="1" smtClean="0">
                <a:solidFill>
                  <a:prstClr val="black"/>
                </a:solidFill>
              </a:rPr>
              <a:t>грн</a:t>
            </a:r>
            <a:r>
              <a:rPr lang="ru-RU" sz="2200" dirty="0" smtClean="0">
                <a:solidFill>
                  <a:prstClr val="black"/>
                </a:solidFill>
              </a:rPr>
              <a:t> </a:t>
            </a:r>
            <a:endParaRPr lang="uk-UA" sz="2200" dirty="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46236" y="1363404"/>
            <a:ext cx="4446383" cy="11826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>
                <a:solidFill>
                  <a:schemeClr val="tx1"/>
                </a:solidFill>
                <a:ea typeface="+mj-ea"/>
                <a:cs typeface="+mj-cs"/>
              </a:rPr>
              <a:t>Капітальний ремонт приміщень під створення </a:t>
            </a:r>
            <a:r>
              <a:rPr lang="uk-UA" sz="2200" dirty="0" err="1">
                <a:solidFill>
                  <a:schemeClr val="tx1"/>
                </a:solidFill>
                <a:ea typeface="+mj-ea"/>
                <a:cs typeface="+mj-cs"/>
              </a:rPr>
              <a:t>ангіографічної</a:t>
            </a:r>
            <a:r>
              <a:rPr lang="uk-UA" sz="220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r>
              <a:rPr lang="uk-UA" sz="2200" dirty="0" smtClean="0">
                <a:solidFill>
                  <a:schemeClr val="tx1"/>
                </a:solidFill>
                <a:ea typeface="+mj-ea"/>
                <a:cs typeface="+mj-cs"/>
              </a:rPr>
              <a:t>операційної – 0,25 млн грн</a:t>
            </a:r>
            <a:endParaRPr lang="uk-UA" sz="2200" dirty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968" y="3139204"/>
            <a:ext cx="2364710" cy="317214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377335" y="3004950"/>
            <a:ext cx="2534998" cy="33958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1299" y="3111255"/>
            <a:ext cx="2367069" cy="320009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0692" y="3111254"/>
            <a:ext cx="3105881" cy="320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8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31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61311" y="132219"/>
            <a:ext cx="9190181" cy="8938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Проведено </a:t>
            </a: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ремонтні роботи у ЗОЗ – 40,6 млн грн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(власні надходження)</a:t>
            </a:r>
            <a:endParaRPr lang="en-US" altLang="uk-UA" sz="2400" dirty="0">
              <a:solidFill>
                <a:prstClr val="black"/>
              </a:solidFill>
              <a:cs typeface="Arial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601272" y="1109117"/>
            <a:ext cx="3886256" cy="5341784"/>
            <a:chOff x="784899" y="605861"/>
            <a:chExt cx="6260809" cy="465322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784899" y="605861"/>
              <a:ext cx="6260809" cy="237454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84899" y="3114414"/>
              <a:ext cx="6260809" cy="21446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7102763" y="1109117"/>
            <a:ext cx="3389243" cy="5402563"/>
            <a:chOff x="4999950" y="416938"/>
            <a:chExt cx="4205695" cy="4704370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999950" y="416938"/>
              <a:ext cx="4161034" cy="234142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99950" y="2903079"/>
              <a:ext cx="4205695" cy="22182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009" y="1199663"/>
            <a:ext cx="3194759" cy="252038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6594" y="4003432"/>
            <a:ext cx="3245590" cy="246904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1165" y="1199663"/>
            <a:ext cx="3566469" cy="259838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9398" y="4091684"/>
            <a:ext cx="3566469" cy="225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26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31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88655" y="39431"/>
            <a:ext cx="10409381" cy="8938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Проведено </a:t>
            </a: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ремонтні роботи у ЗОЗ – 40,6 млн грн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(власні надходження)</a:t>
            </a:r>
            <a:endParaRPr lang="en-US" altLang="uk-UA" sz="2400" dirty="0">
              <a:solidFill>
                <a:prstClr val="black"/>
              </a:solidFill>
              <a:cs typeface="Arial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869434" y="1075241"/>
            <a:ext cx="2344757" cy="5399449"/>
            <a:chOff x="5044611" y="534256"/>
            <a:chExt cx="4161034" cy="466446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044611" y="534256"/>
              <a:ext cx="4161034" cy="23521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044611" y="2969232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010882" y="1072126"/>
            <a:ext cx="2582868" cy="5402564"/>
            <a:chOff x="5044611" y="534256"/>
            <a:chExt cx="4161034" cy="4706175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044611" y="534256"/>
              <a:ext cx="4161034" cy="237454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044611" y="2989588"/>
              <a:ext cx="4161034" cy="225084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8229599" y="1072127"/>
            <a:ext cx="3389243" cy="5402563"/>
            <a:chOff x="4999950" y="416938"/>
            <a:chExt cx="4205695" cy="4704370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999950" y="416938"/>
              <a:ext cx="4161034" cy="237363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99950" y="2871327"/>
              <a:ext cx="4205695" cy="22499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855" y="1143929"/>
            <a:ext cx="2354921" cy="25361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2538" y="1133166"/>
            <a:ext cx="2056887" cy="25469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0837" y="3924669"/>
            <a:ext cx="2064681" cy="247613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6173" y="1167006"/>
            <a:ext cx="3120103" cy="25361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6173" y="3936937"/>
            <a:ext cx="3120103" cy="246386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24854" y="3909372"/>
            <a:ext cx="2354921" cy="249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3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8413" y="94616"/>
            <a:ext cx="10537613" cy="8386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31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Проведено ремонтні роботи у ЗОЗ – 40,6 млн 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грн </a:t>
            </a:r>
            <a:endParaRPr lang="uk-UA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(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власні надходження)</a:t>
            </a:r>
            <a:endParaRPr lang="en-US" altLang="uk-UA" sz="2400" dirty="0">
              <a:solidFill>
                <a:prstClr val="black"/>
              </a:solidFill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uk-UA" sz="3100" b="1" dirty="0">
              <a:solidFill>
                <a:prstClr val="black"/>
              </a:solidFill>
              <a:cs typeface="Arial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984809" y="1089395"/>
            <a:ext cx="4111191" cy="5362271"/>
            <a:chOff x="5044611" y="534256"/>
            <a:chExt cx="6269743" cy="468510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044611" y="534256"/>
              <a:ext cx="4161034" cy="23694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153320" y="2989872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169651" y="1072224"/>
            <a:ext cx="4215318" cy="5379443"/>
            <a:chOff x="5044611" y="534256"/>
            <a:chExt cx="6637670" cy="4700112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1" name="Прямоугольник 10"/>
            <p:cNvSpPr/>
            <p:nvPr/>
          </p:nvSpPr>
          <p:spPr>
            <a:xfrm>
              <a:off x="5044611" y="534256"/>
              <a:ext cx="4161034" cy="238449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521247" y="3036085"/>
              <a:ext cx="4161034" cy="219828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8235272" y="1072224"/>
            <a:ext cx="2727589" cy="27244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961" y="1168415"/>
            <a:ext cx="2481803" cy="25731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7217" y="1159061"/>
            <a:ext cx="2474844" cy="25824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4343" y="3957616"/>
            <a:ext cx="2474843" cy="243636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9072" y="1168414"/>
            <a:ext cx="2574337" cy="257313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2815" y="3998223"/>
            <a:ext cx="2481802" cy="239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1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1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56146" y="149883"/>
            <a:ext cx="8370473" cy="87520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32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Проведено ремонтні роботи у  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ЗОЗ </a:t>
            </a: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– 40,6 млн 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грн </a:t>
            </a:r>
            <a:endParaRPr lang="uk-UA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(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власні надходження)</a:t>
            </a:r>
            <a:endParaRPr lang="en-US" altLang="uk-UA" sz="2400" dirty="0">
              <a:solidFill>
                <a:prstClr val="black"/>
              </a:solidFill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uk-UA" sz="2400" dirty="0">
              <a:solidFill>
                <a:prstClr val="black"/>
              </a:solidFill>
              <a:cs typeface="Arial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230605" y="1176286"/>
            <a:ext cx="3862294" cy="5318429"/>
            <a:chOff x="4952837" y="556874"/>
            <a:chExt cx="6336060" cy="459447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952837" y="556874"/>
              <a:ext cx="4845188" cy="21975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1023" y="2919336"/>
              <a:ext cx="4747874" cy="223201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764496" y="1183372"/>
            <a:ext cx="3880402" cy="5313423"/>
            <a:chOff x="6242649" y="524881"/>
            <a:chExt cx="6251378" cy="4628525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6242649" y="524881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8313337" y="2902730"/>
              <a:ext cx="4180690" cy="22506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8954659" y="1143049"/>
            <a:ext cx="2845571" cy="25915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235" y="1259331"/>
            <a:ext cx="2742418" cy="24174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540" y="3994676"/>
            <a:ext cx="2666539" cy="241636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2387" y="1250301"/>
            <a:ext cx="2420812" cy="24615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0057" y="4028844"/>
            <a:ext cx="2354612" cy="239042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8147" y="1264332"/>
            <a:ext cx="2778414" cy="240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07346" y="88658"/>
            <a:ext cx="768465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600" b="1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Реформування галузі охорони здоров'я м. Львова</a:t>
            </a:r>
            <a:endParaRPr lang="uk-UA" sz="2600" b="1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07345" y="581101"/>
            <a:ext cx="7669427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 algn="ctr">
              <a:lnSpc>
                <a:spcPct val="90000"/>
              </a:lnSpc>
              <a:spcBef>
                <a:spcPts val="1000"/>
              </a:spcBef>
            </a:pPr>
            <a:r>
              <a:rPr lang="uk-UA" sz="20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Створення ТМО</a:t>
            </a:r>
          </a:p>
          <a:p>
            <a:pPr indent="449580" algn="just">
              <a:spcAft>
                <a:spcPts val="0"/>
              </a:spcAft>
            </a:pPr>
            <a:r>
              <a:rPr lang="uk-UA" dirty="0" smtClean="0">
                <a:latin typeface="Arial"/>
                <a:ea typeface="Calibri"/>
                <a:cs typeface="Times New Roman"/>
              </a:rPr>
              <a:t>Львів </a:t>
            </a:r>
            <a:r>
              <a:rPr lang="uk-UA" dirty="0">
                <a:latin typeface="Arial"/>
                <a:ea typeface="Calibri"/>
                <a:cs typeface="Times New Roman"/>
              </a:rPr>
              <a:t>перше місто в Україні, яке провело медичну реформу щодо об’єднання лікарень, які надають спеціалізовану стаціонарну медичну допомогу. </a:t>
            </a:r>
            <a:endParaRPr lang="uk-UA" dirty="0" smtClean="0">
              <a:latin typeface="Arial"/>
              <a:ea typeface="Calibri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uk-UA" dirty="0" smtClean="0">
                <a:latin typeface="Arial"/>
                <a:ea typeface="Calibri"/>
                <a:cs typeface="Times New Roman"/>
              </a:rPr>
              <a:t>Робочою </a:t>
            </a:r>
            <a:r>
              <a:rPr lang="uk-UA" dirty="0">
                <a:latin typeface="Arial"/>
                <a:ea typeface="Calibri"/>
                <a:cs typeface="Times New Roman"/>
              </a:rPr>
              <a:t>групою при Львівській міській раді була напрацьована Концепція розвитку галузі охорони здоров</a:t>
            </a:r>
            <a:r>
              <a:rPr lang="en-US" dirty="0">
                <a:latin typeface="Arial"/>
                <a:ea typeface="Calibri"/>
                <a:cs typeface="Times New Roman"/>
              </a:rPr>
              <a:t>’</a:t>
            </a:r>
            <a:r>
              <a:rPr lang="uk-UA" dirty="0">
                <a:latin typeface="Arial"/>
                <a:ea typeface="Calibri"/>
                <a:cs typeface="Times New Roman"/>
              </a:rPr>
              <a:t>я на території Львівської МТГ та створено </a:t>
            </a:r>
            <a:r>
              <a:rPr lang="uk-UA" b="1" dirty="0">
                <a:latin typeface="Arial"/>
                <a:ea typeface="Calibri"/>
                <a:cs typeface="Times New Roman"/>
              </a:rPr>
              <a:t>три територіальні медичні об’єднання:</a:t>
            </a:r>
            <a:endParaRPr lang="uk-UA" sz="1600" b="1" dirty="0">
              <a:ea typeface="Calibri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uk-UA" dirty="0">
                <a:latin typeface="Arial"/>
                <a:ea typeface="Calibri"/>
                <a:cs typeface="Times New Roman"/>
              </a:rPr>
              <a:t>КНП «Львівське територіальне медичне об’єднання «Багатопрофільна клінічна лікарня інтенсивних методів лікування та швидкої медичної допомоги», в яке об’єдналися такі медичні заклади як КНП «КЛШМД м. Львова», КНП«8 МКЛ </a:t>
            </a:r>
            <a:r>
              <a:rPr lang="uk-UA" dirty="0" smtClean="0">
                <a:latin typeface="Arial"/>
                <a:ea typeface="Calibri"/>
                <a:cs typeface="Times New Roman"/>
              </a:rPr>
              <a:t>м</a:t>
            </a:r>
            <a:r>
              <a:rPr lang="uk-UA" dirty="0">
                <a:latin typeface="Arial"/>
                <a:ea typeface="Calibri"/>
                <a:cs typeface="Times New Roman"/>
              </a:rPr>
              <a:t>. Львова» та КНП «МДКЛ м. Львова».</a:t>
            </a:r>
            <a:endParaRPr lang="uk-UA" sz="16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  <a:tabLst>
                <a:tab pos="542925" algn="l"/>
              </a:tabLst>
            </a:pPr>
            <a:r>
              <a:rPr lang="uk-UA" b="1" dirty="0">
                <a:latin typeface="Arial"/>
                <a:ea typeface="Calibri"/>
                <a:cs typeface="Times New Roman"/>
              </a:rPr>
              <a:t> </a:t>
            </a:r>
            <a:r>
              <a:rPr lang="uk-UA" b="1" dirty="0" smtClean="0">
                <a:latin typeface="Arial"/>
                <a:ea typeface="Calibri"/>
                <a:cs typeface="Times New Roman"/>
              </a:rPr>
              <a:t>      </a:t>
            </a:r>
            <a:r>
              <a:rPr lang="uk-UA" dirty="0" smtClean="0">
                <a:latin typeface="Arial"/>
                <a:ea typeface="Calibri"/>
                <a:cs typeface="Times New Roman"/>
              </a:rPr>
              <a:t>КНП </a:t>
            </a:r>
            <a:r>
              <a:rPr lang="uk-UA" dirty="0">
                <a:latin typeface="Arial"/>
                <a:ea typeface="Calibri"/>
                <a:cs typeface="Times New Roman"/>
              </a:rPr>
              <a:t>«Львівське територіальне медичне об’єднання «Клінічна лікарня планового лікування, реабілітації та паліативної допомоги», в яке об’єдналися - КНП «1-а ЛМКЛ </a:t>
            </a:r>
            <a:r>
              <a:rPr lang="uk-UA" dirty="0" smtClean="0">
                <a:latin typeface="Arial"/>
                <a:ea typeface="Calibri"/>
                <a:cs typeface="Times New Roman"/>
              </a:rPr>
              <a:t>ім. </a:t>
            </a:r>
            <a:r>
              <a:rPr lang="uk-UA" dirty="0">
                <a:latin typeface="Arial"/>
                <a:ea typeface="Calibri"/>
                <a:cs typeface="Times New Roman"/>
              </a:rPr>
              <a:t>Кн. Лева», КНП «4 МКЛ </a:t>
            </a:r>
            <a:r>
              <a:rPr lang="uk-UA" dirty="0" smtClean="0">
                <a:latin typeface="Arial"/>
                <a:ea typeface="Calibri"/>
                <a:cs typeface="Times New Roman"/>
              </a:rPr>
              <a:t>                         м</a:t>
            </a:r>
            <a:r>
              <a:rPr lang="uk-UA" dirty="0">
                <a:latin typeface="Arial"/>
                <a:ea typeface="Calibri"/>
                <a:cs typeface="Times New Roman"/>
              </a:rPr>
              <a:t>. Львова», КНП «5 МКЛ м. Львова» та КНП «Лікарня «</a:t>
            </a:r>
            <a:r>
              <a:rPr lang="uk-UA" dirty="0" err="1">
                <a:latin typeface="Arial"/>
                <a:ea typeface="Calibri"/>
                <a:cs typeface="Times New Roman"/>
              </a:rPr>
              <a:t>Госпіс</a:t>
            </a:r>
            <a:r>
              <a:rPr lang="uk-UA" dirty="0">
                <a:latin typeface="Arial"/>
                <a:ea typeface="Calibri"/>
                <a:cs typeface="Times New Roman"/>
              </a:rPr>
              <a:t>» </a:t>
            </a:r>
            <a:r>
              <a:rPr lang="uk-UA" dirty="0" smtClean="0">
                <a:latin typeface="Arial"/>
                <a:ea typeface="Calibri"/>
                <a:cs typeface="Times New Roman"/>
              </a:rPr>
              <a:t>                            м</a:t>
            </a:r>
            <a:r>
              <a:rPr lang="uk-UA" dirty="0">
                <a:latin typeface="Arial"/>
                <a:ea typeface="Calibri"/>
                <a:cs typeface="Times New Roman"/>
              </a:rPr>
              <a:t>. Львова».</a:t>
            </a:r>
            <a:endParaRPr lang="uk-UA" sz="1600" dirty="0">
              <a:ea typeface="Calibri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uk-UA" dirty="0">
                <a:latin typeface="Arial"/>
                <a:ea typeface="Calibri"/>
                <a:cs typeface="Times New Roman"/>
              </a:rPr>
              <a:t>КНП «Львівське клінічне територіальне медичне об’єднання акушерства та гінекології» в яке об’єдналися - КНП «ПКБ №1 </a:t>
            </a:r>
            <a:r>
              <a:rPr lang="uk-UA" dirty="0" smtClean="0">
                <a:latin typeface="Arial"/>
                <a:ea typeface="Calibri"/>
                <a:cs typeface="Times New Roman"/>
              </a:rPr>
              <a:t>                              м</a:t>
            </a:r>
            <a:r>
              <a:rPr lang="uk-UA" dirty="0">
                <a:latin typeface="Arial"/>
                <a:ea typeface="Calibri"/>
                <a:cs typeface="Times New Roman"/>
              </a:rPr>
              <a:t>. Львова» та КНП «3-я МКЛ м. Львова</a:t>
            </a:r>
            <a:r>
              <a:rPr lang="uk-UA" dirty="0" smtClean="0">
                <a:latin typeface="Arial"/>
                <a:ea typeface="Calibri"/>
                <a:cs typeface="Times New Roman"/>
              </a:rPr>
              <a:t>».</a:t>
            </a:r>
            <a:endParaRPr lang="uk-UA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</a:pPr>
            <a:endParaRPr lang="uk-UA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1521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40137" y="170615"/>
            <a:ext cx="10020170" cy="87520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32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Проведено ремонтні роботи у ЗОЗ – 40,6 млн 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грн </a:t>
            </a:r>
            <a:endParaRPr lang="uk-UA" sz="24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(</a:t>
            </a:r>
            <a:r>
              <a:rPr lang="uk-UA" sz="2400" dirty="0">
                <a:solidFill>
                  <a:prstClr val="black"/>
                </a:solidFill>
                <a:cs typeface="Arial" panose="020B0604020202020204" pitchFamily="34" charset="0"/>
              </a:rPr>
              <a:t>власні надходження)</a:t>
            </a:r>
            <a:endParaRPr lang="en-US" altLang="uk-UA" sz="2400" dirty="0">
              <a:solidFill>
                <a:prstClr val="black"/>
              </a:solidFill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uk-UA" sz="3200" b="1" dirty="0">
              <a:solidFill>
                <a:prstClr val="black"/>
              </a:solidFill>
              <a:cs typeface="Arial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237073" y="1228592"/>
            <a:ext cx="4114157" cy="5286720"/>
            <a:chOff x="5044609" y="612634"/>
            <a:chExt cx="6749239" cy="456708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044609" y="612634"/>
              <a:ext cx="4161034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632812" y="2988442"/>
              <a:ext cx="4161036" cy="219127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477771" y="1236902"/>
            <a:ext cx="4582479" cy="5246953"/>
            <a:chOff x="6061011" y="592550"/>
            <a:chExt cx="7382431" cy="4570625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6061011" y="592550"/>
              <a:ext cx="4492754" cy="22481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8859309" y="2933682"/>
              <a:ext cx="4584133" cy="222949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3105" y="1291522"/>
            <a:ext cx="2574235" cy="24314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8267" y="4021632"/>
            <a:ext cx="2640824" cy="24140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1129" y="4021632"/>
            <a:ext cx="2383743" cy="245080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070427" y="1227534"/>
            <a:ext cx="2678227" cy="255939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6370" y="1302623"/>
            <a:ext cx="2416427" cy="24203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19491" y="1275332"/>
            <a:ext cx="2380097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84945" y="1089891"/>
            <a:ext cx="7139710" cy="7265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Проведено </a:t>
            </a:r>
            <a:r>
              <a:rPr lang="uk-UA" sz="2400" dirty="0" smtClean="0">
                <a:solidFill>
                  <a:prstClr val="black"/>
                </a:solidFill>
                <a:ea typeface="+mj-ea"/>
                <a:cs typeface="Arial" panose="020B0604020202020204" pitchFamily="34" charset="0"/>
              </a:rPr>
              <a:t>благоустрій територій в ЗОЗ</a:t>
            </a:r>
            <a:endParaRPr lang="en-US" altLang="uk-UA" sz="2400" dirty="0">
              <a:solidFill>
                <a:prstClr val="black"/>
              </a:solidFill>
              <a:cs typeface="Arial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654213" y="1961651"/>
            <a:ext cx="4539508" cy="4402242"/>
            <a:chOff x="2993800" y="193272"/>
            <a:chExt cx="7691312" cy="4902953"/>
          </a:xfrm>
          <a:solidFill>
            <a:schemeClr val="accent3">
              <a:lumMod val="20000"/>
              <a:lumOff val="80000"/>
            </a:schemeClr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6" name="Прямоугольник 5"/>
            <p:cNvSpPr/>
            <p:nvPr/>
          </p:nvSpPr>
          <p:spPr>
            <a:xfrm>
              <a:off x="2993800" y="193272"/>
              <a:ext cx="7691312" cy="28589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>
                  <a:solidFill>
                    <a:prstClr val="black"/>
                  </a:solidFill>
                </a:rPr>
                <a:t>К</a:t>
              </a:r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93800" y="3130599"/>
              <a:ext cx="7691312" cy="19656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6594764" y="1961651"/>
            <a:ext cx="5200072" cy="44378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037" y="2031997"/>
            <a:ext cx="2853110" cy="24966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13" y="2034554"/>
            <a:ext cx="3164467" cy="28866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0439" y="4528659"/>
            <a:ext cx="2880459" cy="17710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4928" y="4645388"/>
            <a:ext cx="2843218" cy="165100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01807" y="2230413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КНП «5 МКЛ»</a:t>
            </a:r>
            <a:endParaRPr lang="uk-UA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766727" y="464538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КНП «4 МП»</a:t>
            </a:r>
            <a:endParaRPr lang="uk-UA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0083970" y="2230413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КНП «5 МП»</a:t>
            </a:r>
            <a:endParaRPr lang="uk-UA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579418" y="103083"/>
            <a:ext cx="10400146" cy="8416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z="32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700" dirty="0" smtClean="0">
                <a:solidFill>
                  <a:prstClr val="black"/>
                </a:solidFill>
                <a:cs typeface="Arial" panose="020B0604020202020204" pitchFamily="34" charset="0"/>
              </a:rPr>
              <a:t>Проведено ремонтні роботи в ЗОЗ – 40,6 млн </a:t>
            </a:r>
            <a:r>
              <a:rPr lang="uk-UA" sz="2700" dirty="0">
                <a:solidFill>
                  <a:prstClr val="black"/>
                </a:solidFill>
                <a:cs typeface="Arial" panose="020B0604020202020204" pitchFamily="34" charset="0"/>
              </a:rPr>
              <a:t>грн </a:t>
            </a:r>
            <a:endParaRPr lang="uk-UA" sz="27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700" dirty="0" smtClean="0">
                <a:solidFill>
                  <a:prstClr val="black"/>
                </a:solidFill>
                <a:cs typeface="Arial" panose="020B0604020202020204" pitchFamily="34" charset="0"/>
              </a:rPr>
              <a:t>(</a:t>
            </a:r>
            <a:r>
              <a:rPr lang="uk-UA" sz="2700" dirty="0">
                <a:solidFill>
                  <a:prstClr val="black"/>
                </a:solidFill>
                <a:cs typeface="Arial" panose="020B0604020202020204" pitchFamily="34" charset="0"/>
              </a:rPr>
              <a:t>власні надходження)</a:t>
            </a:r>
            <a:endParaRPr lang="en-US" altLang="uk-UA" sz="2700" dirty="0">
              <a:solidFill>
                <a:prstClr val="black"/>
              </a:solidFill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uk-UA" sz="3200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5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5" y="0"/>
            <a:ext cx="12192000" cy="685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28394" y="219995"/>
            <a:ext cx="10341933" cy="7288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Забезпечення умов доступності у ЗОЗ м. Львова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для осіб з інвалідністю</a:t>
            </a:r>
            <a:endParaRPr lang="en-US" altLang="uk-UA" sz="24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42400" y="1185439"/>
            <a:ext cx="3077028" cy="21960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071243" y="3747206"/>
            <a:ext cx="4769492" cy="2588941"/>
            <a:chOff x="3303384" y="3153699"/>
            <a:chExt cx="7683714" cy="2255226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303384" y="3153699"/>
              <a:ext cx="3298311" cy="225522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238846" y="3153700"/>
              <a:ext cx="3748252" cy="225522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9291782" y="1201755"/>
            <a:ext cx="2678545" cy="25112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32000" y="15609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9291782" y="3832536"/>
            <a:ext cx="2678545" cy="20048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1637" y="3854029"/>
            <a:ext cx="2193672" cy="23635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1782" y="3833744"/>
            <a:ext cx="1870372" cy="24377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t="14226" b="1723"/>
          <a:stretch/>
        </p:blipFill>
        <p:spPr>
          <a:xfrm>
            <a:off x="9397284" y="1286425"/>
            <a:ext cx="2467540" cy="23155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13444" t="11096" r="12312" b="15113"/>
          <a:stretch/>
        </p:blipFill>
        <p:spPr>
          <a:xfrm>
            <a:off x="9400635" y="3875524"/>
            <a:ext cx="2384965" cy="187873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32000" y="1168860"/>
            <a:ext cx="3227602" cy="231486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628394" y="3747206"/>
            <a:ext cx="2047352" cy="25889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99491" y="3832536"/>
            <a:ext cx="1874981" cy="2406539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5511220" y="1203279"/>
            <a:ext cx="3143253" cy="21782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28579" y="1277506"/>
            <a:ext cx="2963145" cy="201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24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6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65506" y="937241"/>
            <a:ext cx="7289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schemeClr val="accent2"/>
                </a:solidFill>
              </a:rPr>
              <a:t>V</a:t>
            </a:r>
            <a:r>
              <a:rPr lang="uk-UA" sz="3200" b="1" dirty="0" smtClean="0">
                <a:solidFill>
                  <a:schemeClr val="accent2"/>
                </a:solidFill>
              </a:rPr>
              <a:t>ІІІ. </a:t>
            </a:r>
            <a:r>
              <a:rPr lang="uk-UA" sz="3200" b="1" dirty="0">
                <a:solidFill>
                  <a:schemeClr val="accent2"/>
                </a:solidFill>
              </a:rPr>
              <a:t>Заходи по боротьбі з </a:t>
            </a:r>
            <a:r>
              <a:rPr lang="en-US" sz="3200" b="1" dirty="0" smtClean="0">
                <a:solidFill>
                  <a:schemeClr val="accent2"/>
                </a:solidFill>
              </a:rPr>
              <a:t>COVID-19</a:t>
            </a:r>
            <a:endParaRPr lang="uk-UA" sz="3200" b="1" dirty="0">
              <a:solidFill>
                <a:schemeClr val="accent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189" y="1960494"/>
            <a:ext cx="6359954" cy="360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4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12192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4">
            <a:extLst>
              <a:ext uri="{FF2B5EF4-FFF2-40B4-BE49-F238E27FC236}">
                <a16:creationId xmlns="" xmlns:a16="http://schemas.microsoft.com/office/drawing/2014/main" id="{A028C3E2-EAFE-47D4-8639-A610CA252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5338" y="155575"/>
            <a:ext cx="5507037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uk-UA" altLang="uk-UA" sz="3200" b="1" dirty="0">
                <a:latin typeface="+mj-lt"/>
              </a:rPr>
              <a:t>Хронологія пандемії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A4420273-AD95-4C7D-AA35-84A90B0A097E}"/>
              </a:ext>
            </a:extLst>
          </p:cNvPr>
          <p:cNvSpPr/>
          <p:nvPr/>
        </p:nvSpPr>
        <p:spPr>
          <a:xfrm>
            <a:off x="4095750" y="1000125"/>
            <a:ext cx="842963" cy="8429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3600" dirty="0"/>
              <a:t>1</a:t>
            </a:r>
          </a:p>
        </p:txBody>
      </p:sp>
      <p:sp>
        <p:nvSpPr>
          <p:cNvPr id="4101" name="TextBox 10"/>
          <p:cNvSpPr txBox="1">
            <a:spLocks noChangeArrowheads="1"/>
          </p:cNvSpPr>
          <p:nvPr/>
        </p:nvSpPr>
        <p:spPr bwMode="auto">
          <a:xfrm>
            <a:off x="5097463" y="933450"/>
            <a:ext cx="6534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uk-UA" altLang="uk-UA" sz="1800"/>
              <a:t>Перший випадок захворювання в Україні зафіксовано 3 березня 2020 року в Чернівецькій області</a:t>
            </a:r>
          </a:p>
          <a:p>
            <a:pPr algn="just"/>
            <a:r>
              <a:rPr lang="uk-UA" altLang="uk-UA" sz="1800"/>
              <a:t>Перший летальний випадок – 13 березня 2020 року в Житомирській області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76816109-D302-48BE-83B0-7E6F76B7294D}"/>
              </a:ext>
            </a:extLst>
          </p:cNvPr>
          <p:cNvSpPr/>
          <p:nvPr/>
        </p:nvSpPr>
        <p:spPr>
          <a:xfrm>
            <a:off x="4095750" y="2176463"/>
            <a:ext cx="842963" cy="84296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3600" dirty="0"/>
              <a:t>2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E258B05F-3DBE-49EC-BB94-DD73C36294EE}"/>
              </a:ext>
            </a:extLst>
          </p:cNvPr>
          <p:cNvSpPr/>
          <p:nvPr/>
        </p:nvSpPr>
        <p:spPr>
          <a:xfrm>
            <a:off x="4095750" y="3351213"/>
            <a:ext cx="842963" cy="84296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3600" dirty="0"/>
              <a:t>3</a:t>
            </a:r>
          </a:p>
        </p:txBody>
      </p:sp>
      <p:sp>
        <p:nvSpPr>
          <p:cNvPr id="4104" name="Прямоугольник 1"/>
          <p:cNvSpPr>
            <a:spLocks noChangeArrowheads="1"/>
          </p:cNvSpPr>
          <p:nvPr/>
        </p:nvSpPr>
        <p:spPr bwMode="auto">
          <a:xfrm>
            <a:off x="5097463" y="2146300"/>
            <a:ext cx="65341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buFont typeface="Arial" charset="0"/>
              <a:buNone/>
            </a:pPr>
            <a:r>
              <a:rPr lang="uk-UA" altLang="uk-UA" dirty="0"/>
              <a:t>Перший випадок захворювання в м. Львові зафіксовано 20 березня 2020 року </a:t>
            </a:r>
          </a:p>
          <a:p>
            <a:pPr algn="just">
              <a:buFont typeface="Arial" charset="0"/>
              <a:buNone/>
            </a:pPr>
            <a:r>
              <a:rPr lang="uk-UA" altLang="uk-UA" dirty="0"/>
              <a:t>Перший летальний випадок в м. Львові – 4 квітня 2020 року</a:t>
            </a:r>
          </a:p>
        </p:txBody>
      </p:sp>
      <p:sp>
        <p:nvSpPr>
          <p:cNvPr id="4105" name="Прямоугольник 2"/>
          <p:cNvSpPr>
            <a:spLocks noChangeArrowheads="1"/>
          </p:cNvSpPr>
          <p:nvPr/>
        </p:nvSpPr>
        <p:spPr bwMode="auto">
          <a:xfrm>
            <a:off x="5097463" y="3128963"/>
            <a:ext cx="653415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uk-UA" alt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Станом на 28 грудня 2021 року по м. Львову підтверджено </a:t>
            </a:r>
            <a:r>
              <a:rPr lang="ru-RU" alt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99148 </a:t>
            </a:r>
            <a:r>
              <a:rPr lang="uk-UA" alt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випадок захворювання на </a:t>
            </a:r>
            <a:r>
              <a:rPr lang="en-US" alt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</a:t>
            </a:r>
            <a:r>
              <a:rPr lang="ru-RU" alt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 них:</a:t>
            </a:r>
          </a:p>
          <a:p>
            <a:pPr algn="just"/>
            <a:r>
              <a:rPr lang="ru-RU" alt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uk-UA" alt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одужало – 93227 осіб (94,0%)</a:t>
            </a:r>
          </a:p>
          <a:p>
            <a:pPr algn="just"/>
            <a:r>
              <a:rPr lang="uk-UA" alt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хворіють –   3135 осіб (3,2%)</a:t>
            </a:r>
          </a:p>
          <a:p>
            <a:pPr algn="just"/>
            <a:r>
              <a:rPr lang="uk-UA" alt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померло –   2786 осіб (2,8%)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B6A5C1A4-DE67-485B-A848-AEFD64598802}"/>
              </a:ext>
            </a:extLst>
          </p:cNvPr>
          <p:cNvSpPr/>
          <p:nvPr/>
        </p:nvSpPr>
        <p:spPr>
          <a:xfrm>
            <a:off x="4095750" y="4525963"/>
            <a:ext cx="842963" cy="84296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3600" dirty="0"/>
              <a:t>4</a:t>
            </a:r>
          </a:p>
        </p:txBody>
      </p:sp>
      <p:sp>
        <p:nvSpPr>
          <p:cNvPr id="4107" name="Прямоугольник 7"/>
          <p:cNvSpPr>
            <a:spLocks noChangeArrowheads="1"/>
          </p:cNvSpPr>
          <p:nvPr/>
        </p:nvSpPr>
        <p:spPr bwMode="auto">
          <a:xfrm>
            <a:off x="5097463" y="4640263"/>
            <a:ext cx="6534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uk-UA" alt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2021 році спостерігалось дві хвилі підвищення захворюваності (березень-квітень та жовтень-листопад).</a:t>
            </a:r>
          </a:p>
        </p:txBody>
      </p:sp>
    </p:spTree>
    <p:extLst>
      <p:ext uri="{BB962C8B-B14F-4D97-AF65-F5344CB8AC3E}">
        <p14:creationId xmlns:p14="http://schemas.microsoft.com/office/powerpoint/2010/main" val="234199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  <a:ln>
            <a:solidFill>
              <a:srgbClr val="D9D9D9"/>
            </a:solidFill>
          </a:ln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 err="1"/>
              <a:t>Подобова</a:t>
            </a:r>
            <a:r>
              <a:rPr lang="uk-UA" altLang="uk-UA" sz="3200" b="1" dirty="0"/>
              <a:t> захворюваність</a:t>
            </a:r>
          </a:p>
        </p:txBody>
      </p:sp>
      <p:graphicFrame>
        <p:nvGraphicFramePr>
          <p:cNvPr id="5124" name="Диаграмма 6"/>
          <p:cNvGraphicFramePr>
            <a:graphicFrameLocks/>
          </p:cNvGraphicFramePr>
          <p:nvPr/>
        </p:nvGraphicFramePr>
        <p:xfrm>
          <a:off x="1739900" y="904875"/>
          <a:ext cx="10088563" cy="500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Chart" r:id="rId4" imgW="9304238" imgH="5737777" progId="Excel.Chart.8">
                  <p:embed/>
                </p:oleObj>
              </mc:Choice>
              <mc:Fallback>
                <p:oleObj name="Chart" r:id="rId4" imgW="9304238" imgH="5737777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9900" y="904875"/>
                        <a:ext cx="10088563" cy="5003800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117725" y="6054725"/>
            <a:ext cx="7953375" cy="58420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uk-UA" sz="1600" dirty="0"/>
              <a:t>Перша хвиля у </a:t>
            </a:r>
            <a:r>
              <a:rPr lang="uk-UA" sz="1600" dirty="0" err="1"/>
              <a:t>м.Львові</a:t>
            </a:r>
            <a:r>
              <a:rPr lang="uk-UA" sz="1600" dirty="0"/>
              <a:t> – березень-квітень з піком захворюваності 09.04.2021 – 819 осіб;</a:t>
            </a:r>
          </a:p>
          <a:p>
            <a:pPr>
              <a:defRPr/>
            </a:pPr>
            <a:r>
              <a:rPr lang="uk-UA" sz="1600" dirty="0"/>
              <a:t>Друга хвиля у </a:t>
            </a:r>
            <a:r>
              <a:rPr lang="uk-UA" sz="1600" dirty="0" err="1"/>
              <a:t>м.Львові</a:t>
            </a:r>
            <a:r>
              <a:rPr lang="uk-UA" sz="1600" dirty="0"/>
              <a:t> – жовтень-листопад з піком захворюваності 30.10.2021 – 836 осіб.</a:t>
            </a:r>
          </a:p>
        </p:txBody>
      </p:sp>
    </p:spTree>
    <p:extLst>
      <p:ext uri="{BB962C8B-B14F-4D97-AF65-F5344CB8AC3E}">
        <p14:creationId xmlns:p14="http://schemas.microsoft.com/office/powerpoint/2010/main" val="192696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913" y="4459288"/>
            <a:ext cx="1922462" cy="166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75" y="4459288"/>
            <a:ext cx="1924050" cy="166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913" y="2509838"/>
            <a:ext cx="1922462" cy="166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75" y="2509838"/>
            <a:ext cx="192405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975" y="606425"/>
            <a:ext cx="1922463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75" y="606425"/>
            <a:ext cx="192405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30925" y="725488"/>
            <a:ext cx="5872163" cy="55324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>
              <a:buFont typeface="Wingdings" pitchFamily="2" charset="2"/>
              <a:buChar char="v"/>
              <a:defRPr/>
            </a:pPr>
            <a:r>
              <a:rPr lang="uk-UA" sz="1400" dirty="0"/>
              <a:t>Розроблено </a:t>
            </a:r>
            <a:r>
              <a:rPr lang="uk-UA" sz="1400" dirty="0" err="1"/>
              <a:t>інфографіку</a:t>
            </a:r>
            <a:r>
              <a:rPr lang="uk-UA" sz="1400" dirty="0"/>
              <a:t> з найактуальніших питань </a:t>
            </a:r>
            <a:r>
              <a:rPr lang="uk-UA" sz="1400" dirty="0" err="1"/>
              <a:t>коронавірусної</a:t>
            </a:r>
            <a:r>
              <a:rPr lang="uk-UA" sz="1400" dirty="0"/>
              <a:t> інфекції з детальними інструкціями та рекомендаціями, яка розміщена в підпорядкованих ЛМР установах, підприємствах, організаціях у доступних для відвідувачів місцях</a:t>
            </a:r>
          </a:p>
          <a:p>
            <a:pPr>
              <a:defRPr/>
            </a:pPr>
            <a:endParaRPr lang="uk-UA" sz="1400" dirty="0"/>
          </a:p>
          <a:p>
            <a:pPr marL="171450" indent="-171450">
              <a:buFont typeface="Wingdings" pitchFamily="2" charset="2"/>
              <a:buChar char="v"/>
              <a:defRPr/>
            </a:pPr>
            <a:r>
              <a:rPr lang="uk-UA" sz="1400" dirty="0"/>
              <a:t>Підготовлено  інформаційні буклети для поширення серед учнів шкіл</a:t>
            </a:r>
          </a:p>
          <a:p>
            <a:pPr marL="285750" indent="-285750">
              <a:buFontTx/>
              <a:buChar char="-"/>
              <a:defRPr/>
            </a:pPr>
            <a:endParaRPr lang="uk-UA" sz="1400" dirty="0"/>
          </a:p>
          <a:p>
            <a:pPr marL="171450" indent="-171450">
              <a:buFont typeface="Wingdings" pitchFamily="2" charset="2"/>
              <a:buChar char="v"/>
              <a:defRPr/>
            </a:pPr>
            <a:r>
              <a:rPr lang="uk-UA" sz="1400" dirty="0"/>
              <a:t>Інформація про заходи з подолання епідемії корона вірусної інфекції, які реалізуються Львівською міською радою, а також уся актуальна інформація щодо </a:t>
            </a:r>
            <a:r>
              <a:rPr lang="uk-UA" sz="1400" dirty="0" err="1"/>
              <a:t>коронавірусної</a:t>
            </a:r>
            <a:r>
              <a:rPr lang="uk-UA" sz="1400" dirty="0"/>
              <a:t> інфекції, засідання міських комісій та штабу, допомога благодійників, коментарі представників влади, уся візуалізацію, фото та офіційні документи, широко висвітлені  на офіційному сайті Львівської міської ради </a:t>
            </a:r>
            <a:r>
              <a:rPr lang="uk-UA" sz="1400" dirty="0">
                <a:hlinkClick r:id="rId9"/>
              </a:rPr>
              <a:t>https://city-adm.lviv.ua/</a:t>
            </a:r>
            <a:r>
              <a:rPr lang="uk-UA" sz="1400" dirty="0"/>
              <a:t> за такими рубриками: </a:t>
            </a:r>
          </a:p>
          <a:p>
            <a:pPr lvl="1">
              <a:defRPr/>
            </a:pPr>
            <a:r>
              <a:rPr lang="ru-RU" sz="1050" dirty="0"/>
              <a:t>Актуально про </a:t>
            </a:r>
            <a:r>
              <a:rPr lang="ru-RU" sz="1050" dirty="0" err="1"/>
              <a:t>коронавірус</a:t>
            </a:r>
            <a:r>
              <a:rPr lang="ru-RU" sz="1050" dirty="0"/>
              <a:t>: </a:t>
            </a:r>
            <a:r>
              <a:rPr lang="ru-RU" sz="1050" u="sng" dirty="0">
                <a:hlinkClick r:id="rId10"/>
              </a:rPr>
              <a:t>https://city-adm.lviv.ua/topic/%D0%BA%D0%BE%D1%80%D0%BE%D0%BD%D0%B0%D0%B2%D1%96%D1%80%D1%83%D1%81</a:t>
            </a:r>
            <a:endParaRPr lang="uk-UA" sz="1050" dirty="0"/>
          </a:p>
          <a:p>
            <a:pPr lvl="1">
              <a:defRPr/>
            </a:pPr>
            <a:r>
              <a:rPr lang="uk-UA" sz="1050" dirty="0"/>
              <a:t>Візуалізації: </a:t>
            </a:r>
            <a:r>
              <a:rPr lang="ru-RU" sz="1050" u="sng" dirty="0" err="1">
                <a:hlinkClick r:id="rId11"/>
              </a:rPr>
              <a:t>https</a:t>
            </a:r>
            <a:r>
              <a:rPr lang="uk-UA" sz="1050" u="sng" dirty="0">
                <a:hlinkClick r:id="rId11"/>
              </a:rPr>
              <a:t>://</a:t>
            </a:r>
            <a:r>
              <a:rPr lang="ru-RU" sz="1050" u="sng" dirty="0" err="1">
                <a:hlinkClick r:id="rId11"/>
              </a:rPr>
              <a:t>city</a:t>
            </a:r>
            <a:r>
              <a:rPr lang="uk-UA" sz="1050" u="sng" dirty="0">
                <a:hlinkClick r:id="rId11"/>
              </a:rPr>
              <a:t>-</a:t>
            </a:r>
            <a:r>
              <a:rPr lang="ru-RU" sz="1050" u="sng" dirty="0" err="1">
                <a:hlinkClick r:id="rId11"/>
              </a:rPr>
              <a:t>adm</a:t>
            </a:r>
            <a:r>
              <a:rPr lang="uk-UA" sz="1050" u="sng" dirty="0">
                <a:hlinkClick r:id="rId11"/>
              </a:rPr>
              <a:t>.</a:t>
            </a:r>
            <a:r>
              <a:rPr lang="ru-RU" sz="1050" u="sng" dirty="0" err="1">
                <a:hlinkClick r:id="rId11"/>
              </a:rPr>
              <a:t>lviv</a:t>
            </a:r>
            <a:r>
              <a:rPr lang="uk-UA" sz="1050" u="sng" dirty="0">
                <a:hlinkClick r:id="rId11"/>
              </a:rPr>
              <a:t>.</a:t>
            </a:r>
            <a:r>
              <a:rPr lang="ru-RU" sz="1050" u="sng" dirty="0" err="1">
                <a:hlinkClick r:id="rId11"/>
              </a:rPr>
              <a:t>ua</a:t>
            </a:r>
            <a:r>
              <a:rPr lang="uk-UA" sz="1050" u="sng" dirty="0">
                <a:hlinkClick r:id="rId11"/>
              </a:rPr>
              <a:t>/</a:t>
            </a:r>
            <a:r>
              <a:rPr lang="ru-RU" sz="1050" u="sng" dirty="0" err="1">
                <a:hlinkClick r:id="rId11"/>
              </a:rPr>
              <a:t>public</a:t>
            </a:r>
            <a:r>
              <a:rPr lang="uk-UA" sz="1050" u="sng" dirty="0">
                <a:hlinkClick r:id="rId11"/>
              </a:rPr>
              <a:t>-</a:t>
            </a:r>
            <a:r>
              <a:rPr lang="ru-RU" sz="1050" u="sng" dirty="0" err="1">
                <a:hlinkClick r:id="rId11"/>
              </a:rPr>
              <a:t>information</a:t>
            </a:r>
            <a:r>
              <a:rPr lang="uk-UA" sz="1050" u="sng" dirty="0">
                <a:hlinkClick r:id="rId11"/>
              </a:rPr>
              <a:t>/</a:t>
            </a:r>
            <a:r>
              <a:rPr lang="ru-RU" sz="1050" u="sng" dirty="0" err="1">
                <a:hlinkClick r:id="rId11"/>
              </a:rPr>
              <a:t>koronavirus</a:t>
            </a:r>
            <a:r>
              <a:rPr lang="uk-UA" sz="1050" u="sng" dirty="0">
                <a:hlinkClick r:id="rId11"/>
              </a:rPr>
              <a:t>/</a:t>
            </a:r>
            <a:r>
              <a:rPr lang="ru-RU" sz="1050" u="sng" dirty="0" err="1">
                <a:hlinkClick r:id="rId11"/>
              </a:rPr>
              <a:t>vizualizatsii</a:t>
            </a:r>
            <a:endParaRPr lang="uk-UA" sz="1050" dirty="0"/>
          </a:p>
          <a:p>
            <a:pPr lvl="1">
              <a:defRPr/>
            </a:pPr>
            <a:r>
              <a:rPr lang="ru-RU" sz="1050" dirty="0" err="1"/>
              <a:t>Документи</a:t>
            </a:r>
            <a:r>
              <a:rPr lang="ru-RU" sz="1050" dirty="0"/>
              <a:t>: </a:t>
            </a:r>
            <a:r>
              <a:rPr lang="ru-RU" sz="1050" u="sng" dirty="0">
                <a:hlinkClick r:id="rId12"/>
              </a:rPr>
              <a:t>https://city-adm.lviv.ua/public-information/koronavirus/dokumenty</a:t>
            </a:r>
            <a:endParaRPr lang="uk-UA" sz="1050" dirty="0"/>
          </a:p>
          <a:p>
            <a:pPr lvl="1">
              <a:defRPr/>
            </a:pPr>
            <a:r>
              <a:rPr lang="uk-UA" sz="1050" dirty="0"/>
              <a:t>Благодійники:</a:t>
            </a:r>
            <a:r>
              <a:rPr lang="ru-RU" sz="1050" u="sng" dirty="0" err="1">
                <a:hlinkClick r:id="rId13"/>
              </a:rPr>
              <a:t>https</a:t>
            </a:r>
            <a:r>
              <a:rPr lang="uk-UA" sz="1050" u="sng" dirty="0">
                <a:hlinkClick r:id="rId13"/>
              </a:rPr>
              <a:t>://</a:t>
            </a:r>
            <a:r>
              <a:rPr lang="ru-RU" sz="1050" u="sng" dirty="0" err="1">
                <a:hlinkClick r:id="rId13"/>
              </a:rPr>
              <a:t>city</a:t>
            </a:r>
            <a:r>
              <a:rPr lang="uk-UA" sz="1050" u="sng" dirty="0">
                <a:hlinkClick r:id="rId13"/>
              </a:rPr>
              <a:t>-</a:t>
            </a:r>
            <a:r>
              <a:rPr lang="ru-RU" sz="1050" u="sng" dirty="0" err="1">
                <a:hlinkClick r:id="rId13"/>
              </a:rPr>
              <a:t>adm</a:t>
            </a:r>
            <a:r>
              <a:rPr lang="uk-UA" sz="1050" u="sng" dirty="0">
                <a:hlinkClick r:id="rId13"/>
              </a:rPr>
              <a:t>.</a:t>
            </a:r>
            <a:r>
              <a:rPr lang="ru-RU" sz="1050" u="sng" dirty="0" err="1">
                <a:hlinkClick r:id="rId13"/>
              </a:rPr>
              <a:t>lviv</a:t>
            </a:r>
            <a:r>
              <a:rPr lang="uk-UA" sz="1050" u="sng" dirty="0">
                <a:hlinkClick r:id="rId13"/>
              </a:rPr>
              <a:t>.</a:t>
            </a:r>
            <a:r>
              <a:rPr lang="ru-RU" sz="1050" u="sng" dirty="0" err="1">
                <a:hlinkClick r:id="rId13"/>
              </a:rPr>
              <a:t>ua</a:t>
            </a:r>
            <a:r>
              <a:rPr lang="uk-UA" sz="1050" u="sng" dirty="0">
                <a:hlinkClick r:id="rId13"/>
              </a:rPr>
              <a:t>/</a:t>
            </a:r>
            <a:r>
              <a:rPr lang="ru-RU" sz="1050" u="sng" dirty="0" err="1">
                <a:hlinkClick r:id="rId13"/>
              </a:rPr>
              <a:t>public</a:t>
            </a:r>
            <a:r>
              <a:rPr lang="uk-UA" sz="1050" u="sng" dirty="0">
                <a:hlinkClick r:id="rId13"/>
              </a:rPr>
              <a:t>-</a:t>
            </a:r>
            <a:r>
              <a:rPr lang="ru-RU" sz="1050" u="sng" dirty="0" err="1">
                <a:hlinkClick r:id="rId13"/>
              </a:rPr>
              <a:t>information</a:t>
            </a:r>
            <a:r>
              <a:rPr lang="uk-UA" sz="1050" u="sng" dirty="0">
                <a:hlinkClick r:id="rId13"/>
              </a:rPr>
              <a:t>/</a:t>
            </a:r>
            <a:r>
              <a:rPr lang="ru-RU" sz="1050" u="sng" dirty="0" err="1">
                <a:hlinkClick r:id="rId13"/>
              </a:rPr>
              <a:t>koronavirus</a:t>
            </a:r>
            <a:r>
              <a:rPr lang="uk-UA" sz="1050" u="sng" dirty="0">
                <a:hlinkClick r:id="rId13"/>
              </a:rPr>
              <a:t>/</a:t>
            </a:r>
            <a:r>
              <a:rPr lang="ru-RU" sz="1050" u="sng" dirty="0" err="1">
                <a:hlinkClick r:id="rId13"/>
              </a:rPr>
              <a:t>pidpryiemtsi</a:t>
            </a:r>
            <a:r>
              <a:rPr lang="uk-UA" sz="1050" u="sng" dirty="0">
                <a:hlinkClick r:id="rId13"/>
              </a:rPr>
              <a:t>-</a:t>
            </a:r>
            <a:r>
              <a:rPr lang="ru-RU" sz="1050" u="sng" dirty="0" err="1">
                <a:hlinkClick r:id="rId13"/>
              </a:rPr>
              <a:t>blahodiinyky</a:t>
            </a:r>
            <a:endParaRPr lang="uk-UA" sz="1050" dirty="0"/>
          </a:p>
          <a:p>
            <a:pPr>
              <a:defRPr/>
            </a:pPr>
            <a:r>
              <a:rPr lang="uk-UA" sz="1050" dirty="0"/>
              <a:t>Офіційні канали отримання інформації:</a:t>
            </a:r>
          </a:p>
          <a:p>
            <a:pPr lvl="1">
              <a:defRPr/>
            </a:pPr>
            <a:r>
              <a:rPr lang="uk-UA" sz="1050" dirty="0" err="1"/>
              <a:t>Facebook</a:t>
            </a:r>
            <a:r>
              <a:rPr lang="uk-UA" sz="1050" dirty="0"/>
              <a:t> міського голови Львова: </a:t>
            </a:r>
            <a:r>
              <a:rPr lang="uk-UA" sz="1050" u="sng" dirty="0">
                <a:hlinkClick r:id="rId14"/>
              </a:rPr>
              <a:t>https://www.facebook.com/andriy.sadovyi/</a:t>
            </a:r>
            <a:endParaRPr lang="uk-UA" sz="1050" dirty="0"/>
          </a:p>
          <a:p>
            <a:pPr lvl="1">
              <a:defRPr/>
            </a:pPr>
            <a:r>
              <a:rPr lang="uk-UA" sz="1050" dirty="0" err="1"/>
              <a:t>Facebook</a:t>
            </a:r>
            <a:r>
              <a:rPr lang="uk-UA" sz="1050" dirty="0"/>
              <a:t> Львів </a:t>
            </a:r>
            <a:r>
              <a:rPr lang="uk-UA" sz="1050" dirty="0" err="1"/>
              <a:t>vs</a:t>
            </a:r>
            <a:r>
              <a:rPr lang="uk-UA" sz="1050" dirty="0"/>
              <a:t> </a:t>
            </a:r>
            <a:r>
              <a:rPr lang="uk-UA" sz="1050" dirty="0" err="1"/>
              <a:t>коронавірус</a:t>
            </a:r>
            <a:r>
              <a:rPr lang="uk-UA" sz="1050" dirty="0"/>
              <a:t>: </a:t>
            </a:r>
            <a:r>
              <a:rPr lang="uk-UA" sz="1050" u="sng" dirty="0">
                <a:hlinkClick r:id="rId15"/>
              </a:rPr>
              <a:t>https://www.facebook.com/lvivVScoronavirus/</a:t>
            </a:r>
            <a:endParaRPr lang="uk-UA" sz="1050" dirty="0"/>
          </a:p>
          <a:p>
            <a:pPr lvl="1">
              <a:defRPr/>
            </a:pPr>
            <a:r>
              <a:rPr lang="uk-UA" sz="1050" dirty="0" err="1"/>
              <a:t>Facebook</a:t>
            </a:r>
            <a:r>
              <a:rPr lang="uk-UA" sz="1050" dirty="0"/>
              <a:t> Управління охорони здоров’я Львівської міської ради: </a:t>
            </a:r>
            <a:r>
              <a:rPr lang="uk-UA" sz="1050" u="sng" dirty="0">
                <a:hlinkClick r:id="rId16"/>
              </a:rPr>
              <a:t>https://www.facebook.com/uoz.lmr/</a:t>
            </a:r>
            <a:r>
              <a:rPr lang="uk-UA" sz="1050" dirty="0"/>
              <a:t> </a:t>
            </a:r>
          </a:p>
          <a:p>
            <a:pPr lvl="1">
              <a:defRPr/>
            </a:pPr>
            <a:r>
              <a:rPr lang="uk-UA" sz="1050" dirty="0" err="1"/>
              <a:t>Facebook</a:t>
            </a:r>
            <a:r>
              <a:rPr lang="uk-UA" sz="1050" dirty="0"/>
              <a:t> Львівська міська рада: </a:t>
            </a:r>
            <a:r>
              <a:rPr lang="uk-UA" sz="1050" u="sng" dirty="0">
                <a:hlinkClick r:id="rId17"/>
              </a:rPr>
              <a:t>https://www.facebook.com/lviv.adm/</a:t>
            </a:r>
            <a:endParaRPr lang="uk-UA" sz="1050" dirty="0"/>
          </a:p>
          <a:p>
            <a:pPr lvl="1">
              <a:defRPr/>
            </a:pPr>
            <a:r>
              <a:rPr lang="uk-UA" sz="1050" dirty="0" err="1"/>
              <a:t>Telegram</a:t>
            </a:r>
            <a:r>
              <a:rPr lang="uk-UA" sz="1050" dirty="0"/>
              <a:t>: </a:t>
            </a:r>
            <a:r>
              <a:rPr lang="uk-UA" sz="1050" u="sng" dirty="0">
                <a:hlinkClick r:id="rId18"/>
              </a:rPr>
              <a:t>https://t.me/lvivVScoronavirus</a:t>
            </a:r>
            <a:endParaRPr lang="uk-UA" sz="1050" dirty="0"/>
          </a:p>
          <a:p>
            <a:pPr lvl="1">
              <a:defRPr/>
            </a:pPr>
            <a:r>
              <a:rPr lang="uk-UA" sz="1050" dirty="0"/>
              <a:t>Чат-бот: </a:t>
            </a:r>
            <a:r>
              <a:rPr lang="uk-UA" sz="1050" dirty="0">
                <a:hlinkClick r:id="rId19"/>
              </a:rPr>
              <a:t>https://t.me/lviv_city_helper_bot</a:t>
            </a:r>
            <a:endParaRPr lang="uk-UA" sz="1050" dirty="0"/>
          </a:p>
        </p:txBody>
      </p:sp>
      <p:sp>
        <p:nvSpPr>
          <p:cNvPr id="6154" name="AutoShape 2" descr="https://mail.ukr.net/attach/show/16067456521564150296/1/FB_IMG_1606745770028.jpg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k-UA" altLang="uk-UA"/>
          </a:p>
        </p:txBody>
      </p:sp>
      <p:pic>
        <p:nvPicPr>
          <p:cNvPr id="6155" name="Picture 3" descr="C:\Users\Леся\Desktop\FB_IMG_1606745770028.jp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0" y="800100"/>
            <a:ext cx="901700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4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038" y="754063"/>
            <a:ext cx="938212" cy="132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7" name="Picture 5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2911475"/>
            <a:ext cx="1368425" cy="68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8" name="Picture 6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013" y="2865438"/>
            <a:ext cx="1339850" cy="94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9" name="Picture 7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4564063"/>
            <a:ext cx="989012" cy="1350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0" name="Picture 8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4564063"/>
            <a:ext cx="1028700" cy="145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Заголовок 3"/>
          <p:cNvSpPr>
            <a:spLocks noGrp="1"/>
          </p:cNvSpPr>
          <p:nvPr>
            <p:ph type="title"/>
          </p:nvPr>
        </p:nvSpPr>
        <p:spPr>
          <a:xfrm>
            <a:off x="1519238" y="82550"/>
            <a:ext cx="10515600" cy="560388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Інформаційна політика </a:t>
            </a:r>
          </a:p>
        </p:txBody>
      </p:sp>
    </p:spTree>
    <p:extLst>
      <p:ext uri="{BB962C8B-B14F-4D97-AF65-F5344CB8AC3E}">
        <p14:creationId xmlns:p14="http://schemas.microsoft.com/office/powerpoint/2010/main" val="216326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>
            <a:fillRect/>
          </a:stretch>
        </p:blipFill>
        <p:spPr bwMode="auto">
          <a:xfrm>
            <a:off x="49213" y="0"/>
            <a:ext cx="12180887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Box 11"/>
          <p:cNvSpPr txBox="1">
            <a:spLocks noChangeArrowheads="1"/>
          </p:cNvSpPr>
          <p:nvPr/>
        </p:nvSpPr>
        <p:spPr bwMode="auto">
          <a:xfrm>
            <a:off x="2003425" y="1196975"/>
            <a:ext cx="2520950" cy="9540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uk-UA" altLang="uk-UA" sz="1400" dirty="0"/>
              <a:t>Приймає </a:t>
            </a:r>
            <a:r>
              <a:rPr lang="uk-UA" altLang="uk-UA" sz="1400" dirty="0" err="1"/>
              <a:t>коронавірусних</a:t>
            </a:r>
            <a:r>
              <a:rPr lang="uk-UA" altLang="uk-UA" sz="1400" dirty="0"/>
              <a:t> пацієнтів: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uk-UA" altLang="uk-UA" sz="1400" dirty="0"/>
              <a:t>з 01.01.2021 по 11.06.2021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uk-UA" altLang="uk-UA" sz="1400" dirty="0"/>
              <a:t>з 01.10.2021 по даний час</a:t>
            </a:r>
          </a:p>
        </p:txBody>
      </p:sp>
      <p:sp>
        <p:nvSpPr>
          <p:cNvPr id="7172" name="TextBox 12"/>
          <p:cNvSpPr txBox="1">
            <a:spLocks noChangeArrowheads="1"/>
          </p:cNvSpPr>
          <p:nvPr/>
        </p:nvSpPr>
        <p:spPr bwMode="auto">
          <a:xfrm>
            <a:off x="222250" y="4303713"/>
            <a:ext cx="2528888" cy="9540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uk-UA" altLang="uk-UA" sz="1400" dirty="0"/>
              <a:t>Приймає </a:t>
            </a:r>
            <a:r>
              <a:rPr lang="uk-UA" altLang="uk-UA" sz="1400" dirty="0" err="1"/>
              <a:t>коронавірусних</a:t>
            </a:r>
            <a:r>
              <a:rPr lang="uk-UA" altLang="uk-UA" sz="1400" dirty="0"/>
              <a:t> пацієнтів: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uk-UA" altLang="uk-UA" sz="1400" dirty="0"/>
              <a:t>з 01.01.2021 по 10.06.2021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uk-UA" altLang="uk-UA" sz="1400" dirty="0"/>
              <a:t>з 07.10.2021 по даний час</a:t>
            </a:r>
          </a:p>
        </p:txBody>
      </p:sp>
      <p:grpSp>
        <p:nvGrpSpPr>
          <p:cNvPr id="7173" name="Группа 15"/>
          <p:cNvGrpSpPr>
            <a:grpSpLocks/>
          </p:cNvGrpSpPr>
          <p:nvPr/>
        </p:nvGrpSpPr>
        <p:grpSpPr bwMode="auto">
          <a:xfrm>
            <a:off x="273050" y="2320925"/>
            <a:ext cx="11674475" cy="1822450"/>
            <a:chOff x="199152" y="2321960"/>
            <a:chExt cx="11720745" cy="1920027"/>
          </a:xfrm>
        </p:grpSpPr>
        <p:grpSp>
          <p:nvGrpSpPr>
            <p:cNvPr id="7184" name="Группа 10"/>
            <p:cNvGrpSpPr>
              <a:grpSpLocks/>
            </p:cNvGrpSpPr>
            <p:nvPr/>
          </p:nvGrpSpPr>
          <p:grpSpPr bwMode="auto">
            <a:xfrm>
              <a:off x="199152" y="2409761"/>
              <a:ext cx="9854371" cy="1832226"/>
              <a:chOff x="204343" y="2430428"/>
              <a:chExt cx="7990832" cy="1485738"/>
            </a:xfrm>
          </p:grpSpPr>
          <p:pic>
            <p:nvPicPr>
              <p:cNvPr id="7186" name="Рисунок 4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4948711" y="2440431"/>
                <a:ext cx="1655067" cy="90525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87" name="Рисунок 5"/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204343" y="2950152"/>
                <a:ext cx="1655067" cy="95402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88" name="Рисунок 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71619" y="2430428"/>
                <a:ext cx="1658115" cy="905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189" name="Рисунок 7"/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3385580" y="2962140"/>
                <a:ext cx="1658115" cy="95402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90" name="Рисунок 9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40108" y="2961811"/>
                <a:ext cx="1655067" cy="9540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7185" name="Рисунок 14"/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flipV="1">
              <a:off x="10002185" y="2321960"/>
              <a:ext cx="1917712" cy="12166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74" name="TextBox 16"/>
          <p:cNvSpPr txBox="1">
            <a:spLocks noChangeArrowheads="1"/>
          </p:cNvSpPr>
          <p:nvPr/>
        </p:nvSpPr>
        <p:spPr bwMode="auto">
          <a:xfrm>
            <a:off x="10541000" y="3062288"/>
            <a:ext cx="9032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altLang="uk-UA" sz="2000" b="1">
                <a:solidFill>
                  <a:schemeClr val="bg1"/>
                </a:solidFill>
              </a:rPr>
              <a:t>4 МКЛ</a:t>
            </a:r>
          </a:p>
        </p:txBody>
      </p:sp>
      <p:sp>
        <p:nvSpPr>
          <p:cNvPr id="7175" name="TextBox 17"/>
          <p:cNvSpPr txBox="1">
            <a:spLocks noChangeArrowheads="1"/>
          </p:cNvSpPr>
          <p:nvPr/>
        </p:nvSpPr>
        <p:spPr bwMode="auto">
          <a:xfrm>
            <a:off x="6650038" y="3032125"/>
            <a:ext cx="9445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altLang="uk-UA" sz="2000" b="1">
                <a:solidFill>
                  <a:schemeClr val="bg1"/>
                </a:solidFill>
              </a:rPr>
              <a:t>ПБ №1</a:t>
            </a:r>
          </a:p>
        </p:txBody>
      </p:sp>
      <p:sp>
        <p:nvSpPr>
          <p:cNvPr id="7176" name="TextBox 18"/>
          <p:cNvSpPr txBox="1">
            <a:spLocks noChangeArrowheads="1"/>
          </p:cNvSpPr>
          <p:nvPr/>
        </p:nvSpPr>
        <p:spPr bwMode="auto">
          <a:xfrm>
            <a:off x="8575675" y="3041650"/>
            <a:ext cx="901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altLang="uk-UA" sz="2000" b="1">
                <a:solidFill>
                  <a:schemeClr val="bg1"/>
                </a:solidFill>
              </a:rPr>
              <a:t>5 МКЛ</a:t>
            </a:r>
          </a:p>
        </p:txBody>
      </p:sp>
      <p:sp>
        <p:nvSpPr>
          <p:cNvPr id="7177" name="TextBox 19"/>
          <p:cNvSpPr txBox="1">
            <a:spLocks noChangeArrowheads="1"/>
          </p:cNvSpPr>
          <p:nvPr/>
        </p:nvSpPr>
        <p:spPr bwMode="auto">
          <a:xfrm>
            <a:off x="4716463" y="3041650"/>
            <a:ext cx="974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altLang="uk-UA" sz="2000" b="1"/>
              <a:t>ЛШМД</a:t>
            </a:r>
          </a:p>
        </p:txBody>
      </p:sp>
      <p:sp>
        <p:nvSpPr>
          <p:cNvPr id="7178" name="TextBox 20"/>
          <p:cNvSpPr txBox="1">
            <a:spLocks noChangeArrowheads="1"/>
          </p:cNvSpPr>
          <p:nvPr/>
        </p:nvSpPr>
        <p:spPr bwMode="auto">
          <a:xfrm>
            <a:off x="2751138" y="3041650"/>
            <a:ext cx="904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altLang="uk-UA" sz="2000" b="1">
                <a:solidFill>
                  <a:schemeClr val="bg1"/>
                </a:solidFill>
              </a:rPr>
              <a:t>8 МКЛ</a:t>
            </a:r>
          </a:p>
        </p:txBody>
      </p:sp>
      <p:sp>
        <p:nvSpPr>
          <p:cNvPr id="7179" name="TextBox 21"/>
          <p:cNvSpPr txBox="1">
            <a:spLocks noChangeArrowheads="1"/>
          </p:cNvSpPr>
          <p:nvPr/>
        </p:nvSpPr>
        <p:spPr bwMode="auto">
          <a:xfrm>
            <a:off x="822325" y="3041650"/>
            <a:ext cx="9032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altLang="uk-UA" sz="2000" b="1">
                <a:solidFill>
                  <a:schemeClr val="bg1"/>
                </a:solidFill>
              </a:rPr>
              <a:t>1 МКЛ</a:t>
            </a:r>
          </a:p>
        </p:txBody>
      </p:sp>
      <p:sp>
        <p:nvSpPr>
          <p:cNvPr id="7180" name="TextBox 22"/>
          <p:cNvSpPr txBox="1">
            <a:spLocks noChangeArrowheads="1"/>
          </p:cNvSpPr>
          <p:nvPr/>
        </p:nvSpPr>
        <p:spPr bwMode="auto">
          <a:xfrm>
            <a:off x="4024313" y="4300538"/>
            <a:ext cx="2528887" cy="739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uk-UA" altLang="uk-UA" sz="1400" dirty="0"/>
              <a:t>Приймає </a:t>
            </a:r>
            <a:r>
              <a:rPr lang="uk-UA" altLang="uk-UA" sz="1400" dirty="0" err="1"/>
              <a:t>коронавірусних</a:t>
            </a:r>
            <a:r>
              <a:rPr lang="uk-UA" altLang="uk-UA" sz="1400" dirty="0"/>
              <a:t> пацієнтів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uk-UA" altLang="uk-UA" sz="1400" dirty="0"/>
              <a:t>з 01.01.2021 по даний час</a:t>
            </a:r>
          </a:p>
        </p:txBody>
      </p:sp>
      <p:sp>
        <p:nvSpPr>
          <p:cNvPr id="7181" name="TextBox 23"/>
          <p:cNvSpPr txBox="1">
            <a:spLocks noChangeArrowheads="1"/>
          </p:cNvSpPr>
          <p:nvPr/>
        </p:nvSpPr>
        <p:spPr bwMode="auto">
          <a:xfrm>
            <a:off x="5740400" y="1412875"/>
            <a:ext cx="2520950" cy="7381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uk-UA" altLang="uk-UA" sz="1400" dirty="0" smtClean="0"/>
              <a:t>Приймав </a:t>
            </a:r>
            <a:r>
              <a:rPr lang="uk-UA" altLang="uk-UA" sz="1400" dirty="0" err="1"/>
              <a:t>коронавірусних</a:t>
            </a:r>
            <a:r>
              <a:rPr lang="uk-UA" altLang="uk-UA" sz="1400" dirty="0"/>
              <a:t> пацієнтів: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uk-UA" altLang="uk-UA" sz="1400" dirty="0"/>
              <a:t>з 01.01.2021 по 04.06.2021</a:t>
            </a:r>
          </a:p>
        </p:txBody>
      </p:sp>
      <p:sp>
        <p:nvSpPr>
          <p:cNvPr id="7182" name="TextBox 24"/>
          <p:cNvSpPr txBox="1">
            <a:spLocks noChangeArrowheads="1"/>
          </p:cNvSpPr>
          <p:nvPr/>
        </p:nvSpPr>
        <p:spPr bwMode="auto">
          <a:xfrm>
            <a:off x="7826375" y="4303713"/>
            <a:ext cx="2528888" cy="9540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uk-UA" altLang="uk-UA" sz="1400" dirty="0"/>
              <a:t>Приймає </a:t>
            </a:r>
            <a:r>
              <a:rPr lang="uk-UA" altLang="uk-UA" sz="1400" dirty="0" err="1"/>
              <a:t>коронавірусних</a:t>
            </a:r>
            <a:r>
              <a:rPr lang="uk-UA" altLang="uk-UA" sz="1400" dirty="0"/>
              <a:t> пацієнтів: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uk-UA" altLang="uk-UA" sz="1400" dirty="0"/>
              <a:t>з 01.01.2021 по 17.06.2021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uk-UA" altLang="uk-UA" sz="1400" dirty="0"/>
              <a:t>з 05.10.2021 по даний час</a:t>
            </a:r>
          </a:p>
        </p:txBody>
      </p:sp>
      <p:sp>
        <p:nvSpPr>
          <p:cNvPr id="7183" name="TextBox 25"/>
          <p:cNvSpPr txBox="1">
            <a:spLocks noChangeArrowheads="1"/>
          </p:cNvSpPr>
          <p:nvPr/>
        </p:nvSpPr>
        <p:spPr bwMode="auto">
          <a:xfrm>
            <a:off x="9477375" y="1412875"/>
            <a:ext cx="2609850" cy="73866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uk-UA" altLang="uk-UA" sz="1400" dirty="0"/>
              <a:t>Приймала </a:t>
            </a:r>
            <a:r>
              <a:rPr lang="uk-UA" altLang="uk-UA" sz="1400" dirty="0" smtClean="0"/>
              <a:t>пацієнтів після </a:t>
            </a:r>
            <a:r>
              <a:rPr lang="uk-UA" altLang="uk-UA" sz="1400" dirty="0" err="1" smtClean="0"/>
              <a:t>Ковід</a:t>
            </a:r>
            <a:r>
              <a:rPr lang="uk-UA" altLang="uk-UA" sz="1400" dirty="0" smtClean="0"/>
              <a:t>:</a:t>
            </a:r>
            <a:endParaRPr lang="uk-UA" altLang="uk-UA" sz="14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uk-UA" altLang="uk-UA" sz="1400" dirty="0"/>
              <a:t>з 01.01.2021 по 28.05.2021</a:t>
            </a:r>
          </a:p>
        </p:txBody>
      </p:sp>
    </p:spTree>
    <p:extLst>
      <p:ext uri="{BB962C8B-B14F-4D97-AF65-F5344CB8AC3E}">
        <p14:creationId xmlns:p14="http://schemas.microsoft.com/office/powerpoint/2010/main" val="36597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3">
            <a:extLst>
              <a:ext uri="{FF2B5EF4-FFF2-40B4-BE49-F238E27FC236}">
                <a16:creationId xmlns="" xmlns:a16="http://schemas.microsoft.com/office/drawing/2014/main" id="{CADB70FE-C414-448C-8F8E-AA8D99903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2400" b="1" dirty="0"/>
              <a:t>Інформація про пацієнтів ЗОЗ м. Львова з позитивним ПЛР </a:t>
            </a:r>
          </a:p>
        </p:txBody>
      </p:sp>
      <p:graphicFrame>
        <p:nvGraphicFramePr>
          <p:cNvPr id="8196" name="Диаграмма 6"/>
          <p:cNvGraphicFramePr>
            <a:graphicFrameLocks/>
          </p:cNvGraphicFramePr>
          <p:nvPr/>
        </p:nvGraphicFramePr>
        <p:xfrm>
          <a:off x="1749425" y="903288"/>
          <a:ext cx="10058400" cy="484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Chart" r:id="rId4" imgW="10065368" imgH="4846740" progId="Excel.Chart.8">
                  <p:embed/>
                </p:oleObj>
              </mc:Choice>
              <mc:Fallback>
                <p:oleObj name="Chart" r:id="rId4" imgW="10065368" imgH="484674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9425" y="903288"/>
                        <a:ext cx="10058400" cy="4843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4002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uk-UA" sz="2800" b="1" dirty="0" err="1"/>
              <a:t>Віковий</a:t>
            </a:r>
            <a:r>
              <a:rPr lang="ru-RU" altLang="uk-UA" sz="2800" b="1" dirty="0"/>
              <a:t> склад </a:t>
            </a:r>
            <a:r>
              <a:rPr lang="ru-RU" altLang="uk-UA" sz="2800" b="1" dirty="0" err="1"/>
              <a:t>померлих</a:t>
            </a:r>
            <a:r>
              <a:rPr lang="ru-RU" altLang="uk-UA" sz="2800" b="1" dirty="0"/>
              <a:t> (</a:t>
            </a:r>
            <a:r>
              <a:rPr lang="ru-RU" altLang="uk-UA" sz="2800" b="1" dirty="0" err="1"/>
              <a:t>кількість</a:t>
            </a:r>
            <a:r>
              <a:rPr lang="ru-RU" altLang="uk-UA" sz="2800" b="1" dirty="0"/>
              <a:t> </a:t>
            </a:r>
            <a:r>
              <a:rPr lang="ru-RU" altLang="uk-UA" sz="2800" b="1" dirty="0" err="1"/>
              <a:t>осіб</a:t>
            </a:r>
            <a:r>
              <a:rPr lang="ru-RU" altLang="uk-UA" sz="2800" b="1" dirty="0"/>
              <a:t>)</a:t>
            </a:r>
            <a:endParaRPr lang="uk-UA" altLang="uk-UA" sz="2800" b="1" dirty="0"/>
          </a:p>
        </p:txBody>
      </p:sp>
      <p:graphicFrame>
        <p:nvGraphicFramePr>
          <p:cNvPr id="9220" name="Диаграмма 3"/>
          <p:cNvGraphicFramePr>
            <a:graphicFrameLocks/>
          </p:cNvGraphicFramePr>
          <p:nvPr/>
        </p:nvGraphicFramePr>
        <p:xfrm>
          <a:off x="1873250" y="903288"/>
          <a:ext cx="10250488" cy="484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Chart" r:id="rId4" imgW="9608789" imgH="5395126" progId="Excel.Chart.8">
                  <p:embed/>
                </p:oleObj>
              </mc:Choice>
              <mc:Fallback>
                <p:oleObj name="Chart" r:id="rId4" imgW="9608789" imgH="5395126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3250" y="903288"/>
                        <a:ext cx="10250488" cy="4843462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207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472"/>
            <a:ext cx="12192000" cy="68597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07346" y="88658"/>
            <a:ext cx="76846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Arial" panose="020B0604020202020204" pitchFamily="34" charset="0"/>
              </a:rPr>
              <a:t>Реформування галузі охорони здоров'я м. Львова</a:t>
            </a:r>
            <a:endParaRPr kumimoji="0" lang="uk-UA" sz="32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07346" y="486767"/>
            <a:ext cx="7684654" cy="11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endParaRPr lang="uk-UA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uk-UA" sz="20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uk-UA" sz="2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21426" y="1952368"/>
            <a:ext cx="73646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/>
              <a:t>С</a:t>
            </a:r>
            <a:r>
              <a:rPr lang="uk-UA" sz="2800" dirty="0" smtClean="0"/>
              <a:t>пільно </a:t>
            </a:r>
            <a:r>
              <a:rPr lang="uk-UA" sz="2800" dirty="0"/>
              <a:t>з експертами Be—</a:t>
            </a:r>
            <a:r>
              <a:rPr lang="uk-UA" sz="2800" dirty="0" err="1"/>
              <a:t>it</a:t>
            </a:r>
            <a:r>
              <a:rPr lang="uk-UA" sz="2800" dirty="0"/>
              <a:t> </a:t>
            </a:r>
            <a:r>
              <a:rPr lang="uk-UA" sz="2800" dirty="0" err="1"/>
              <a:t>Health</a:t>
            </a:r>
            <a:r>
              <a:rPr lang="uk-UA" sz="2800" dirty="0"/>
              <a:t> &amp; </a:t>
            </a:r>
            <a:r>
              <a:rPr lang="uk-UA" sz="2800" dirty="0" err="1"/>
              <a:t>Social</a:t>
            </a:r>
            <a:r>
              <a:rPr lang="uk-UA" sz="2800" dirty="0"/>
              <a:t> </a:t>
            </a:r>
            <a:r>
              <a:rPr lang="uk-UA" sz="2800" dirty="0" err="1"/>
              <a:t>Impact</a:t>
            </a:r>
            <a:r>
              <a:rPr lang="uk-UA" sz="2800" dirty="0"/>
              <a:t> </a:t>
            </a:r>
            <a:r>
              <a:rPr lang="uk-UA" sz="2800" dirty="0" smtClean="0"/>
              <a:t>(</a:t>
            </a:r>
            <a:r>
              <a:rPr lang="en-US" sz="2800" dirty="0" smtClean="0"/>
              <a:t>USAID) </a:t>
            </a:r>
            <a:r>
              <a:rPr lang="uk-UA" sz="2800" dirty="0" smtClean="0"/>
              <a:t>були напрацьовані та розроблені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стратегії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розвитку територіальних медичних об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єднань </a:t>
            </a:r>
            <a:r>
              <a:rPr lang="uk-UA" sz="2800" dirty="0"/>
              <a:t>та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стратегія розвитку медицини на території Львівської міської територіальної громади.</a:t>
            </a:r>
          </a:p>
        </p:txBody>
      </p:sp>
    </p:spTree>
    <p:extLst>
      <p:ext uri="{BB962C8B-B14F-4D97-AF65-F5344CB8AC3E}">
        <p14:creationId xmlns:p14="http://schemas.microsoft.com/office/powerpoint/2010/main" val="10223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43" name="Диаграмма 4"/>
          <p:cNvGraphicFramePr>
            <a:graphicFrameLocks/>
          </p:cNvGraphicFramePr>
          <p:nvPr/>
        </p:nvGraphicFramePr>
        <p:xfrm>
          <a:off x="1631950" y="525463"/>
          <a:ext cx="10272713" cy="603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Chart" r:id="rId4" imgW="10278747" imgH="6041660" progId="Excel.Chart.8">
                  <p:embed/>
                </p:oleObj>
              </mc:Choice>
              <mc:Fallback>
                <p:oleObj name="Chart" r:id="rId4" imgW="10278747" imgH="604166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950" y="525463"/>
                        <a:ext cx="10272713" cy="6038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Заголовок 3">
            <a:extLst>
              <a:ext uri="{FF2B5EF4-FFF2-40B4-BE49-F238E27FC236}">
                <a16:creationId xmlns="" xmlns:a16="http://schemas.microsoft.com/office/drawing/2014/main" id="{099530C5-EEAA-4FDF-8A70-E37A3948D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Інформація про завантаженість ліжок у ЗОЗ м. Львова</a:t>
            </a:r>
          </a:p>
        </p:txBody>
      </p:sp>
    </p:spTree>
    <p:extLst>
      <p:ext uri="{BB962C8B-B14F-4D97-AF65-F5344CB8AC3E}">
        <p14:creationId xmlns:p14="http://schemas.microsoft.com/office/powerpoint/2010/main" val="355844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267" name="Диаграмма 4"/>
          <p:cNvGraphicFramePr>
            <a:graphicFrameLocks/>
          </p:cNvGraphicFramePr>
          <p:nvPr/>
        </p:nvGraphicFramePr>
        <p:xfrm>
          <a:off x="7235825" y="654050"/>
          <a:ext cx="4075113" cy="240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4" name="Chart" r:id="rId4" imgW="9486869" imgH="5593135" progId="Excel.Chart.8">
                  <p:embed/>
                </p:oleObj>
              </mc:Choice>
              <mc:Fallback>
                <p:oleObj name="Chart" r:id="rId4" imgW="9486869" imgH="559313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654050"/>
                        <a:ext cx="4075113" cy="2405063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Диаграмма 6"/>
          <p:cNvGraphicFramePr>
            <a:graphicFrameLocks/>
          </p:cNvGraphicFramePr>
          <p:nvPr/>
        </p:nvGraphicFramePr>
        <p:xfrm>
          <a:off x="2449513" y="654050"/>
          <a:ext cx="4075112" cy="240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5" name="Chart" r:id="rId6" imgW="9144000" imgH="5661466" progId="Excel.Chart.8">
                  <p:embed/>
                </p:oleObj>
              </mc:Choice>
              <mc:Fallback>
                <p:oleObj name="Chart" r:id="rId6" imgW="9144000" imgH="5661466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9513" y="654050"/>
                        <a:ext cx="4075112" cy="2405063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Диаграмма 6"/>
          <p:cNvGraphicFramePr>
            <a:graphicFrameLocks/>
          </p:cNvGraphicFramePr>
          <p:nvPr/>
        </p:nvGraphicFramePr>
        <p:xfrm>
          <a:off x="2449513" y="3251200"/>
          <a:ext cx="4075112" cy="240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6" name="Chart" r:id="rId8" imgW="9410731" imgH="6271454" progId="Excel.Chart.8">
                  <p:embed/>
                </p:oleObj>
              </mc:Choice>
              <mc:Fallback>
                <p:oleObj name="Chart" r:id="rId8" imgW="9410731" imgH="6271454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9513" y="3251200"/>
                        <a:ext cx="4075112" cy="2405063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Диаграмма 6"/>
          <p:cNvGraphicFramePr>
            <a:graphicFrameLocks/>
          </p:cNvGraphicFramePr>
          <p:nvPr/>
        </p:nvGraphicFramePr>
        <p:xfrm>
          <a:off x="7235825" y="3251200"/>
          <a:ext cx="4075113" cy="240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7" name="Chart" r:id="rId10" imgW="8983762" imgH="6309360" progId="Excel.Chart.8">
                  <p:embed/>
                </p:oleObj>
              </mc:Choice>
              <mc:Fallback>
                <p:oleObj name="Chart" r:id="rId10" imgW="8983762" imgH="630936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3251200"/>
                        <a:ext cx="4075113" cy="2405063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TextBox 1"/>
          <p:cNvSpPr txBox="1">
            <a:spLocks noChangeArrowheads="1"/>
          </p:cNvSpPr>
          <p:nvPr/>
        </p:nvSpPr>
        <p:spPr bwMode="auto">
          <a:xfrm>
            <a:off x="1489075" y="50800"/>
            <a:ext cx="10515600" cy="5238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b="1" dirty="0">
                <a:latin typeface="+mj-lt"/>
              </a:rPr>
              <a:t>Надання медичної допомоги хворим на </a:t>
            </a:r>
            <a:r>
              <a:rPr lang="en-US" altLang="uk-UA" b="1" dirty="0">
                <a:latin typeface="+mj-lt"/>
              </a:rPr>
              <a:t>COVID-19</a:t>
            </a:r>
            <a:endParaRPr lang="uk-UA" altLang="uk-UA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948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291" name="Диаграмма 4"/>
          <p:cNvGraphicFramePr>
            <a:graphicFrameLocks/>
          </p:cNvGraphicFramePr>
          <p:nvPr/>
        </p:nvGraphicFramePr>
        <p:xfrm>
          <a:off x="1733550" y="1020763"/>
          <a:ext cx="10074275" cy="470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Chart" r:id="rId4" imgW="9629764" imgH="5010158" progId="Excel.Chart.8">
                  <p:embed/>
                </p:oleObj>
              </mc:Choice>
              <mc:Fallback>
                <p:oleObj name="Chart" r:id="rId4" imgW="9629764" imgH="5010158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3550" y="1020763"/>
                        <a:ext cx="10074275" cy="4702175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D9D9D9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693737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2400" b="1" dirty="0"/>
              <a:t>Стан забезпечення ЗІЗ медичних працівників у ЗОЗ м. Львова</a:t>
            </a:r>
          </a:p>
        </p:txBody>
      </p:sp>
    </p:spTree>
    <p:extLst>
      <p:ext uri="{BB962C8B-B14F-4D97-AF65-F5344CB8AC3E}">
        <p14:creationId xmlns:p14="http://schemas.microsoft.com/office/powerpoint/2010/main" val="36795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12192000" cy="693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1576388" y="131763"/>
            <a:ext cx="10313987" cy="877887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ВАКЦИНАЦІЯ ВІД </a:t>
            </a:r>
            <a:r>
              <a:rPr lang="en-US" altLang="uk-UA" sz="3200" b="1" dirty="0"/>
              <a:t>COVID-19</a:t>
            </a:r>
            <a:r>
              <a:rPr lang="uk-UA" altLang="uk-UA" sz="3200" b="1" dirty="0"/>
              <a:t> </a:t>
            </a:r>
            <a:r>
              <a:rPr lang="en-US" altLang="uk-UA" sz="3200" b="1" dirty="0"/>
              <a:t/>
            </a:r>
            <a:br>
              <a:rPr lang="en-US" altLang="uk-UA" sz="3200" b="1" dirty="0"/>
            </a:br>
            <a:r>
              <a:rPr lang="uk-UA" altLang="uk-UA" sz="2000" b="1" i="1" dirty="0">
                <a:solidFill>
                  <a:srgbClr val="FF0000"/>
                </a:solidFill>
              </a:rPr>
              <a:t>Перше в світі щеплення  проти </a:t>
            </a:r>
            <a:r>
              <a:rPr lang="en-US" altLang="uk-UA" sz="2000" b="1" i="1" dirty="0">
                <a:solidFill>
                  <a:srgbClr val="FF0000"/>
                </a:solidFill>
              </a:rPr>
              <a:t>COVID-19 </a:t>
            </a:r>
            <a:r>
              <a:rPr lang="uk-UA" altLang="uk-UA" sz="2000" b="1" i="1" dirty="0">
                <a:solidFill>
                  <a:srgbClr val="FF0000"/>
                </a:solidFill>
              </a:rPr>
              <a:t> зроблено 8.12.2020 в Британії  </a:t>
            </a:r>
            <a:r>
              <a:rPr lang="uk-UA" altLang="uk-UA" sz="2000" b="1" i="1" dirty="0" smtClean="0">
                <a:solidFill>
                  <a:srgbClr val="FF0000"/>
                </a:solidFill>
              </a:rPr>
              <a:t/>
            </a:r>
            <a:br>
              <a:rPr lang="uk-UA" altLang="uk-UA" sz="2000" b="1" i="1" dirty="0" smtClean="0">
                <a:solidFill>
                  <a:srgbClr val="FF0000"/>
                </a:solidFill>
              </a:rPr>
            </a:br>
            <a:r>
              <a:rPr lang="uk-UA" altLang="uk-UA" sz="2000" b="1" i="1" dirty="0" smtClean="0">
                <a:solidFill>
                  <a:srgbClr val="FF0000"/>
                </a:solidFill>
              </a:rPr>
              <a:t>90 </a:t>
            </a:r>
            <a:r>
              <a:rPr lang="uk-UA" altLang="uk-UA" sz="2000" b="1" i="1" dirty="0">
                <a:solidFill>
                  <a:srgbClr val="FF0000"/>
                </a:solidFill>
              </a:rPr>
              <a:t>-то річній жінці    </a:t>
            </a:r>
          </a:p>
        </p:txBody>
      </p:sp>
      <p:pic>
        <p:nvPicPr>
          <p:cNvPr id="40965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0413" y="1095375"/>
            <a:ext cx="9405937" cy="4722813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942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12192000" cy="675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1636713" y="282575"/>
            <a:ext cx="10347325" cy="530225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1800" dirty="0"/>
              <a:t>     </a:t>
            </a:r>
            <a:r>
              <a:rPr lang="uk-UA" sz="2400" dirty="0"/>
              <a:t>В Україні вакцинація від </a:t>
            </a:r>
            <a:r>
              <a:rPr lang="en-US" sz="2400" dirty="0"/>
              <a:t>COVID-19 </a:t>
            </a:r>
            <a:r>
              <a:rPr lang="uk-UA" sz="2400" dirty="0"/>
              <a:t>проводиться згідно з </a:t>
            </a:r>
            <a:br>
              <a:rPr lang="uk-UA" sz="2400" dirty="0"/>
            </a:br>
            <a:r>
              <a:rPr lang="uk-UA" sz="2400" b="1" dirty="0"/>
              <a:t>«Дорожньою картою з впровадження вакцини від гострої респіраторної хвороби </a:t>
            </a:r>
            <a:r>
              <a:rPr lang="en-US" sz="2400" b="1" dirty="0"/>
              <a:t>COVID-19, </a:t>
            </a:r>
            <a:r>
              <a:rPr lang="uk-UA" sz="2400" b="1" dirty="0"/>
              <a:t>спричиненої</a:t>
            </a:r>
            <a:br>
              <a:rPr lang="uk-UA" sz="2400" b="1" dirty="0"/>
            </a:br>
            <a:r>
              <a:rPr lang="uk-UA" sz="2400" b="1" dirty="0"/>
              <a:t>коронавірусом </a:t>
            </a:r>
            <a:r>
              <a:rPr lang="en-US" sz="2400" b="1" dirty="0"/>
              <a:t>SARS-CoV-2, </a:t>
            </a:r>
            <a:r>
              <a:rPr lang="uk-UA" sz="2400" b="1" dirty="0"/>
              <a:t>і проведення масової</a:t>
            </a:r>
            <a:br>
              <a:rPr lang="uk-UA" sz="2400" b="1" dirty="0"/>
            </a:br>
            <a:r>
              <a:rPr lang="uk-UA" sz="2400" b="1" dirty="0"/>
              <a:t>вакцинації у відповідь на пандемію </a:t>
            </a:r>
            <a:r>
              <a:rPr lang="uk-UA" sz="2400" b="1" dirty="0" err="1"/>
              <a:t>коронавірусної</a:t>
            </a:r>
            <a:r>
              <a:rPr lang="uk-UA" sz="2400" b="1" dirty="0"/>
              <a:t/>
            </a:r>
            <a:br>
              <a:rPr lang="uk-UA" sz="2400" b="1" dirty="0"/>
            </a:br>
            <a:r>
              <a:rPr lang="uk-UA" sz="2400" b="1" dirty="0"/>
              <a:t>хвороби </a:t>
            </a:r>
            <a:r>
              <a:rPr lang="en-US" sz="2400" b="1" dirty="0"/>
              <a:t>COVID-19 </a:t>
            </a:r>
            <a:r>
              <a:rPr lang="uk-UA" sz="2400" b="1" dirty="0"/>
              <a:t>в Україні у 2021-2022 роках», </a:t>
            </a:r>
            <a:br>
              <a:rPr lang="uk-UA" sz="2400" b="1" dirty="0"/>
            </a:br>
            <a:r>
              <a:rPr lang="uk-UA" sz="2400" dirty="0"/>
              <a:t>затвердженої наказом МОЗ України від </a:t>
            </a:r>
            <a:r>
              <a:rPr lang="ru-RU" sz="2400" dirty="0"/>
              <a:t>24 </a:t>
            </a:r>
            <a:r>
              <a:rPr lang="ru-RU" sz="2400" dirty="0" err="1"/>
              <a:t>грудня</a:t>
            </a:r>
            <a:r>
              <a:rPr lang="ru-RU" sz="2400" dirty="0"/>
              <a:t> 2020 року № 3018</a:t>
            </a:r>
            <a:br>
              <a:rPr lang="ru-RU" sz="2400" dirty="0"/>
            </a:br>
            <a:r>
              <a:rPr lang="ru-RU" sz="2400" dirty="0"/>
              <a:t>(у </a:t>
            </a:r>
            <a:r>
              <a:rPr lang="ru-RU" sz="2400" dirty="0" err="1"/>
              <a:t>редакції</a:t>
            </a:r>
            <a:r>
              <a:rPr lang="ru-RU" sz="2400" dirty="0"/>
              <a:t> наказу </a:t>
            </a:r>
            <a:r>
              <a:rPr lang="ru-RU" sz="2400" dirty="0" err="1"/>
              <a:t>Міністерства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/>
              <a:t>охорони</a:t>
            </a:r>
            <a:r>
              <a:rPr lang="ru-RU" sz="2400" dirty="0"/>
              <a:t> </a:t>
            </a:r>
            <a:r>
              <a:rPr lang="ru-RU" sz="2400" dirty="0" err="1"/>
              <a:t>здоров’я</a:t>
            </a:r>
            <a:r>
              <a:rPr lang="ru-RU" sz="2400" dirty="0"/>
              <a:t> </a:t>
            </a:r>
            <a:r>
              <a:rPr lang="ru-RU" sz="2400" dirty="0" err="1"/>
              <a:t>України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/>
              <a:t>від</a:t>
            </a:r>
            <a:r>
              <a:rPr lang="ru-RU" sz="2400" dirty="0"/>
              <a:t> 12 липня 2021 року № 1423)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FF0000"/>
                </a:solidFill>
              </a:rPr>
              <a:t>Перше </a:t>
            </a:r>
            <a:r>
              <a:rPr lang="ru-RU" sz="2400" dirty="0" err="1">
                <a:solidFill>
                  <a:srgbClr val="FF0000"/>
                </a:solidFill>
              </a:rPr>
              <a:t>щеплення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від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COVID-19</a:t>
            </a:r>
            <a:r>
              <a:rPr lang="ru-RU" sz="2400" dirty="0">
                <a:solidFill>
                  <a:srgbClr val="FF0000"/>
                </a:solidFill>
              </a:rPr>
              <a:t>  у </a:t>
            </a:r>
            <a:r>
              <a:rPr lang="ru-RU" sz="2400" dirty="0" err="1">
                <a:solidFill>
                  <a:srgbClr val="FF0000"/>
                </a:solidFill>
              </a:rPr>
              <a:t>м.Львові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зроблено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працівниками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мобільної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бригади</a:t>
            </a:r>
            <a:r>
              <a:rPr lang="ru-RU" sz="2400" dirty="0">
                <a:solidFill>
                  <a:srgbClr val="FF0000"/>
                </a:solidFill>
              </a:rPr>
              <a:t> КНП «2-а </a:t>
            </a:r>
            <a:r>
              <a:rPr lang="ru-RU" sz="2400" dirty="0" err="1">
                <a:solidFill>
                  <a:srgbClr val="FF0000"/>
                </a:solidFill>
              </a:rPr>
              <a:t>міська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поліклініка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м.Львова</a:t>
            </a:r>
            <a:r>
              <a:rPr lang="ru-RU" sz="2400" dirty="0">
                <a:solidFill>
                  <a:srgbClr val="FF0000"/>
                </a:solidFill>
              </a:rPr>
              <a:t>» 25.02.2021</a:t>
            </a:r>
            <a:endParaRPr lang="uk-UA" altLang="uk-UA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53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13" y="9525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363" name="Диаграмма 6"/>
          <p:cNvGraphicFramePr>
            <a:graphicFrameLocks/>
          </p:cNvGraphicFramePr>
          <p:nvPr/>
        </p:nvGraphicFramePr>
        <p:xfrm>
          <a:off x="1670050" y="977900"/>
          <a:ext cx="10228263" cy="484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Chart" r:id="rId4" imgW="10236071" imgH="4852837" progId="Excel.Chart.8">
                  <p:embed/>
                </p:oleObj>
              </mc:Choice>
              <mc:Fallback>
                <p:oleObj name="Chart" r:id="rId4" imgW="10236071" imgH="4852837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0050" y="977900"/>
                        <a:ext cx="10228263" cy="4846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Заголовок 3">
            <a:extLst>
              <a:ext uri="{FF2B5EF4-FFF2-40B4-BE49-F238E27FC236}">
                <a16:creationId xmlns="" xmlns:a16="http://schemas.microsoft.com/office/drawing/2014/main" id="{88C32521-FB40-4D71-86E2-CF468536F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538" y="122238"/>
            <a:ext cx="10137775" cy="74295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Кількість проведених щеплень проти </a:t>
            </a:r>
            <a:r>
              <a:rPr lang="en-US" altLang="uk-UA" sz="3200" b="1" dirty="0"/>
              <a:t>COVID-19</a:t>
            </a:r>
            <a:r>
              <a:rPr lang="uk-UA" altLang="uk-UA" sz="3200" b="1" dirty="0"/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84428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uk-UA" sz="3200" b="1" dirty="0" err="1"/>
              <a:t>Колективний</a:t>
            </a:r>
            <a:r>
              <a:rPr lang="ru-RU" altLang="uk-UA" sz="3200" b="1" dirty="0"/>
              <a:t> </a:t>
            </a:r>
            <a:r>
              <a:rPr lang="ru-RU" altLang="uk-UA" sz="3200" b="1" dirty="0" err="1"/>
              <a:t>імунітет</a:t>
            </a:r>
            <a:r>
              <a:rPr lang="ru-RU" altLang="uk-UA" sz="3200" b="1" dirty="0"/>
              <a:t> ЛТГ </a:t>
            </a:r>
            <a:r>
              <a:rPr lang="ru-RU" altLang="uk-UA" sz="3200" b="1" dirty="0" err="1"/>
              <a:t>проти</a:t>
            </a:r>
            <a:r>
              <a:rPr lang="ru-RU" altLang="uk-UA" sz="3200" b="1" dirty="0"/>
              <a:t> </a:t>
            </a:r>
            <a:r>
              <a:rPr lang="en-US" altLang="uk-UA" sz="3200" b="1" dirty="0"/>
              <a:t>COVID-19</a:t>
            </a:r>
            <a:endParaRPr lang="uk-UA" altLang="uk-UA" sz="3200" b="1" dirty="0"/>
          </a:p>
        </p:txBody>
      </p:sp>
      <p:graphicFrame>
        <p:nvGraphicFramePr>
          <p:cNvPr id="16388" name="Діаграма 7"/>
          <p:cNvGraphicFramePr>
            <a:graphicFrameLocks/>
          </p:cNvGraphicFramePr>
          <p:nvPr/>
        </p:nvGraphicFramePr>
        <p:xfrm>
          <a:off x="1646238" y="836613"/>
          <a:ext cx="5291137" cy="4916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0" name="Chart" r:id="rId4" imgW="5297883" imgH="4919898" progId="Excel.Chart.8">
                  <p:embed/>
                </p:oleObj>
              </mc:Choice>
              <mc:Fallback>
                <p:oleObj name="Chart" r:id="rId4" imgW="5297883" imgH="4919898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238" y="836613"/>
                        <a:ext cx="5291137" cy="4916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Діаграма 13"/>
          <p:cNvGraphicFramePr>
            <a:graphicFrameLocks/>
          </p:cNvGraphicFramePr>
          <p:nvPr/>
        </p:nvGraphicFramePr>
        <p:xfrm>
          <a:off x="6804025" y="836613"/>
          <a:ext cx="5291138" cy="4916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1" name="Chart" r:id="rId6" imgW="5297883" imgH="4919898" progId="Excel.Chart.8">
                  <p:embed/>
                </p:oleObj>
              </mc:Choice>
              <mc:Fallback>
                <p:oleObj name="Chart" r:id="rId6" imgW="5297883" imgH="4919898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5" y="836613"/>
                        <a:ext cx="5291138" cy="4916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028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5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uk-UA" sz="3200" b="1" dirty="0" err="1"/>
              <a:t>Віковий</a:t>
            </a:r>
            <a:r>
              <a:rPr lang="ru-RU" altLang="uk-UA" sz="3200" b="1" dirty="0"/>
              <a:t> </a:t>
            </a:r>
            <a:r>
              <a:rPr lang="ru-RU" altLang="uk-UA" sz="3200" b="1" dirty="0" err="1"/>
              <a:t>розподіл</a:t>
            </a:r>
            <a:r>
              <a:rPr lang="ru-RU" altLang="uk-UA" sz="3200" b="1" dirty="0"/>
              <a:t> </a:t>
            </a:r>
            <a:r>
              <a:rPr lang="ru-RU" altLang="uk-UA" sz="3200" b="1" dirty="0" err="1"/>
              <a:t>вакцинованих</a:t>
            </a:r>
            <a:r>
              <a:rPr lang="ru-RU" altLang="uk-UA" sz="3200" b="1" dirty="0"/>
              <a:t> </a:t>
            </a:r>
            <a:r>
              <a:rPr lang="ru-RU" altLang="uk-UA" sz="3200" b="1" dirty="0" err="1"/>
              <a:t>проти</a:t>
            </a:r>
            <a:r>
              <a:rPr lang="ru-RU" altLang="uk-UA" sz="3200" b="1" dirty="0"/>
              <a:t> </a:t>
            </a:r>
            <a:r>
              <a:rPr lang="en-US" altLang="uk-UA" sz="3200" b="1" dirty="0"/>
              <a:t>COVID-19</a:t>
            </a:r>
            <a:endParaRPr lang="uk-UA" altLang="uk-UA" sz="3200" b="1" dirty="0"/>
          </a:p>
        </p:txBody>
      </p:sp>
      <p:graphicFrame>
        <p:nvGraphicFramePr>
          <p:cNvPr id="17412" name="Діаграма 3"/>
          <p:cNvGraphicFramePr>
            <a:graphicFrameLocks/>
          </p:cNvGraphicFramePr>
          <p:nvPr/>
        </p:nvGraphicFramePr>
        <p:xfrm>
          <a:off x="1847850" y="831850"/>
          <a:ext cx="9877425" cy="501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6" name="Chart" r:id="rId4" imgW="9882472" imgH="5023539" progId="Excel.Chart.8">
                  <p:embed/>
                </p:oleObj>
              </mc:Choice>
              <mc:Fallback>
                <p:oleObj name="Chart" r:id="rId4" imgW="9882472" imgH="5023539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831850"/>
                        <a:ext cx="9877425" cy="501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781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5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Заголовок 3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sz="3200" b="1" dirty="0"/>
              <a:t>Щеплення дитячого населення ЛТГ (12-17 років)</a:t>
            </a:r>
          </a:p>
        </p:txBody>
      </p:sp>
      <p:graphicFrame>
        <p:nvGraphicFramePr>
          <p:cNvPr id="18436" name="Діаграма 3"/>
          <p:cNvGraphicFramePr>
            <a:graphicFrameLocks/>
          </p:cNvGraphicFramePr>
          <p:nvPr/>
        </p:nvGraphicFramePr>
        <p:xfrm>
          <a:off x="1849438" y="831850"/>
          <a:ext cx="9902825" cy="506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name="Chart" r:id="rId4" imgW="9906859" imgH="5072312" progId="Excel.Chart.8">
                  <p:embed/>
                </p:oleObj>
              </mc:Choice>
              <mc:Fallback>
                <p:oleObj name="Chart" r:id="rId4" imgW="9906859" imgH="5072312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9438" y="831850"/>
                        <a:ext cx="9902825" cy="506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213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560387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uk-UA" sz="3200" b="1" dirty="0" err="1"/>
              <a:t>Використання</a:t>
            </a:r>
            <a:r>
              <a:rPr lang="ru-RU" altLang="uk-UA" sz="3200" b="1" dirty="0"/>
              <a:t> вакцин </a:t>
            </a:r>
            <a:r>
              <a:rPr lang="ru-RU" altLang="uk-UA" sz="3200" b="1" dirty="0" err="1"/>
              <a:t>проти</a:t>
            </a:r>
            <a:r>
              <a:rPr lang="ru-RU" altLang="uk-UA" sz="3200" b="1" dirty="0"/>
              <a:t> </a:t>
            </a:r>
            <a:r>
              <a:rPr lang="en-US" altLang="uk-UA" sz="3200" b="1" dirty="0"/>
              <a:t>COVID-19</a:t>
            </a:r>
            <a:endParaRPr lang="uk-UA" altLang="uk-UA" sz="3200" b="1" dirty="0"/>
          </a:p>
        </p:txBody>
      </p:sp>
      <p:graphicFrame>
        <p:nvGraphicFramePr>
          <p:cNvPr id="18436" name="Діаграма 3"/>
          <p:cNvGraphicFramePr>
            <a:graphicFrameLocks/>
          </p:cNvGraphicFramePr>
          <p:nvPr/>
        </p:nvGraphicFramePr>
        <p:xfrm>
          <a:off x="1908175" y="836613"/>
          <a:ext cx="9756775" cy="490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0" name="Chart" r:id="rId4" imgW="9760542" imgH="4913802" progId="Excel.Chart.8">
                  <p:embed/>
                </p:oleObj>
              </mc:Choice>
              <mc:Fallback>
                <p:oleObj name="Chart" r:id="rId4" imgW="9760542" imgH="4913802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836613"/>
                        <a:ext cx="9756775" cy="490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887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36655" y="2247489"/>
            <a:ext cx="72874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ІІ. Покращення якості надання медичної допомоги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390366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3">
            <a:extLst>
              <a:ext uri="{FF2B5EF4-FFF2-40B4-BE49-F238E27FC236}">
                <a16:creationId xmlns="" xmlns:a16="http://schemas.microsoft.com/office/drawing/2014/main" id="{A8A0AF2D-2047-4436-89AF-2EEB934F1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675" y="85725"/>
            <a:ext cx="10545763" cy="373063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uk-UA" sz="2000" b="1" dirty="0" err="1"/>
              <a:t>Аналіз</a:t>
            </a:r>
            <a:r>
              <a:rPr lang="ru-RU" altLang="uk-UA" sz="2000" b="1" dirty="0"/>
              <a:t> НППІ </a:t>
            </a:r>
            <a:r>
              <a:rPr lang="ru-RU" altLang="uk-UA" sz="2000" b="1" dirty="0" err="1"/>
              <a:t>після</a:t>
            </a:r>
            <a:r>
              <a:rPr lang="ru-RU" altLang="uk-UA" sz="2000" b="1" dirty="0"/>
              <a:t> </a:t>
            </a:r>
            <a:r>
              <a:rPr lang="ru-RU" altLang="uk-UA" sz="2000" b="1" dirty="0" err="1"/>
              <a:t>використання</a:t>
            </a:r>
            <a:r>
              <a:rPr lang="ru-RU" altLang="uk-UA" sz="2000" b="1" dirty="0"/>
              <a:t> вакцин </a:t>
            </a:r>
            <a:r>
              <a:rPr lang="ru-RU" altLang="uk-UA" sz="2000" b="1" dirty="0" err="1"/>
              <a:t>проти</a:t>
            </a:r>
            <a:r>
              <a:rPr lang="ru-RU" altLang="uk-UA" sz="2000" b="1" dirty="0"/>
              <a:t> </a:t>
            </a:r>
            <a:r>
              <a:rPr lang="ru-RU" altLang="uk-UA" sz="2000" b="1" dirty="0" err="1"/>
              <a:t>коронавірусної</a:t>
            </a:r>
            <a:r>
              <a:rPr lang="ru-RU" altLang="uk-UA" sz="2000" b="1" dirty="0"/>
              <a:t> </a:t>
            </a:r>
            <a:r>
              <a:rPr lang="ru-RU" altLang="uk-UA" sz="2000" b="1" dirty="0" err="1"/>
              <a:t>хвороби</a:t>
            </a:r>
            <a:r>
              <a:rPr lang="ru-RU" altLang="uk-UA" sz="2000" b="1" dirty="0"/>
              <a:t>  СOVID-19 </a:t>
            </a:r>
            <a:r>
              <a:rPr lang="uk-UA" altLang="uk-UA" sz="2000" b="1" dirty="0"/>
              <a:t>         </a:t>
            </a:r>
          </a:p>
        </p:txBody>
      </p:sp>
      <p:graphicFrame>
        <p:nvGraphicFramePr>
          <p:cNvPr id="7" name="Таблиця 6">
            <a:extLst>
              <a:ext uri="{FF2B5EF4-FFF2-40B4-BE49-F238E27FC236}">
                <a16:creationId xmlns="" xmlns:a16="http://schemas.microsoft.com/office/drawing/2014/main" id="{E3B58E40-DC45-4D3D-B7ED-1C3FE487396F}"/>
              </a:ext>
            </a:extLst>
          </p:cNvPr>
          <p:cNvGraphicFramePr>
            <a:graphicFrameLocks noGrp="1"/>
          </p:cNvGraphicFramePr>
          <p:nvPr/>
        </p:nvGraphicFramePr>
        <p:xfrm>
          <a:off x="1463675" y="544513"/>
          <a:ext cx="10545762" cy="538985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8301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846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043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731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043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8467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6445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82815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 b="1" kern="50" dirty="0">
                          <a:effectLst/>
                        </a:rPr>
                        <a:t>Загальна кількість проведених щеплень/ Клінічні прояви</a:t>
                      </a:r>
                      <a:endParaRPr lang="uk-UA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uk-UA" sz="1000" b="1" kern="50" dirty="0">
                          <a:effectLst/>
                        </a:rPr>
                        <a:t>Кількість  щеплень/ випадків НППІ</a:t>
                      </a:r>
                      <a:endParaRPr lang="uk-UA" sz="1700" dirty="0"/>
                    </a:p>
                  </a:txBody>
                  <a:tcPr marL="51351" marR="51351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uk-UA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694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r>
                        <a:rPr lang="uk-UA" sz="1000" b="1" kern="50">
                          <a:effectLst/>
                        </a:rPr>
                        <a:t>Вакцини</a:t>
                      </a:r>
                      <a:endParaRPr lang="uk-UA" sz="1700"/>
                    </a:p>
                  </a:txBody>
                  <a:tcPr marL="51351" marR="51351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uk-UA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6507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 b="1" kern="50">
                          <a:effectLst/>
                        </a:rPr>
                        <a:t>КОВІШЕЛД, , Індія</a:t>
                      </a:r>
                      <a:endParaRPr lang="uk-UA" sz="1000" b="1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 b="1" kern="50">
                          <a:effectLst/>
                        </a:rPr>
                        <a:t> </a:t>
                      </a:r>
                      <a:endParaRPr lang="uk-UA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 b="1" kern="50">
                          <a:effectLst/>
                        </a:rPr>
                        <a:t>Вакцина «AstraZeneca», Італія</a:t>
                      </a:r>
                      <a:endParaRPr lang="uk-UA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 b="1" kern="50">
                          <a:effectLst/>
                        </a:rPr>
                        <a:t>Вакцина «CoronaVac»</a:t>
                      </a:r>
                      <a:r>
                        <a:rPr lang="uk-UA" sz="1000" b="1">
                          <a:effectLst/>
                        </a:rPr>
                        <a:t>, </a:t>
                      </a:r>
                      <a:r>
                        <a:rPr lang="uk-UA" sz="1000" b="1" kern="50">
                          <a:effectLst/>
                        </a:rPr>
                        <a:t>Китайська Народна Республіка</a:t>
                      </a:r>
                      <a:endParaRPr lang="uk-UA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 b="1" kern="50">
                          <a:effectLst/>
                        </a:rPr>
                        <a:t>Вакцина «Pfizer», Бельгія</a:t>
                      </a:r>
                      <a:endParaRPr lang="uk-UA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 b="1" kern="50">
                          <a:effectLst/>
                        </a:rPr>
                        <a:t>Вакцина </a:t>
                      </a:r>
                      <a:endParaRPr lang="uk-UA" sz="1000" b="1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 b="1" kern="50">
                          <a:effectLst/>
                        </a:rPr>
                        <a:t>«Moderna», США</a:t>
                      </a:r>
                      <a:endParaRPr lang="uk-UA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 b="1" kern="50">
                          <a:effectLst/>
                        </a:rPr>
                        <a:t>Всього</a:t>
                      </a:r>
                      <a:endParaRPr lang="uk-UA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4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effectLst/>
                        </a:rPr>
                        <a:t>Загальна кількість проведених щеплень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b="1" kern="50" dirty="0">
                          <a:effectLst/>
                        </a:rPr>
                        <a:t>20399</a:t>
                      </a:r>
                      <a:endParaRPr lang="uk-UA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b="1" kern="50" dirty="0">
                          <a:effectLst/>
                        </a:rPr>
                        <a:t>86652</a:t>
                      </a:r>
                      <a:endParaRPr lang="uk-UA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b="1" kern="50" dirty="0">
                          <a:effectLst/>
                        </a:rPr>
                        <a:t>180966</a:t>
                      </a:r>
                      <a:endParaRPr lang="uk-UA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b="1" kern="50" dirty="0">
                          <a:effectLst/>
                        </a:rPr>
                        <a:t>308814</a:t>
                      </a:r>
                      <a:endParaRPr lang="uk-UA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b="1" kern="50" dirty="0">
                          <a:effectLst/>
                        </a:rPr>
                        <a:t>82005</a:t>
                      </a:r>
                      <a:endParaRPr lang="uk-UA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b="1" kern="50" dirty="0">
                          <a:effectLst/>
                        </a:rPr>
                        <a:t> 678836</a:t>
                      </a:r>
                      <a:endParaRPr lang="uk-UA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0696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effectLst/>
                        </a:rPr>
                        <a:t>Серйозні реакції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Летальний випадок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>
                          <a:effectLst/>
                        </a:rPr>
                        <a:t>2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Анафілактичний шок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3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>
                          <a:effectLst/>
                        </a:rPr>
                        <a:t>3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Анафілактична реакція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>
                          <a:effectLst/>
                        </a:rPr>
                        <a:t>1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Афебрильні судоми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3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>
                          <a:effectLst/>
                        </a:rPr>
                        <a:t>5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Апное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2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>
                          <a:effectLst/>
                        </a:rPr>
                        <a:t>2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solidFill>
                            <a:schemeClr val="bg1"/>
                          </a:solidFill>
                          <a:effectLst/>
                        </a:rPr>
                        <a:t>Всього</a:t>
                      </a:r>
                      <a:endParaRPr lang="uk-UA" sz="900" b="1" kern="5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uk-UA" sz="900" b="1" kern="5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uk-UA" sz="9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uk-UA" sz="9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uk-UA" sz="9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uk-UA" sz="9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solidFill>
                            <a:schemeClr val="tx1"/>
                          </a:solidFill>
                          <a:effectLst/>
                        </a:rPr>
                        <a:t>13 (0,002%)</a:t>
                      </a:r>
                      <a:endParaRPr lang="uk-UA" sz="9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7619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effectLst/>
                        </a:rPr>
                        <a:t>Несерйозні реакції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Температура &lt;39ᵒС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12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18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4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7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42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Температура &gt; 39ᵒС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2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5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4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12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Гіперемія &lt;80 мм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2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819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Набряк м</a:t>
                      </a:r>
                      <a:r>
                        <a:rPr lang="en-US" sz="900" kern="50">
                          <a:effectLst/>
                        </a:rPr>
                        <a:t>’</a:t>
                      </a:r>
                      <a:r>
                        <a:rPr lang="uk-UA" sz="900" kern="50">
                          <a:effectLst/>
                        </a:rPr>
                        <a:t>яких тканин &gt;50 мм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Біль у місці введення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6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5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11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Катаральні явища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2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Міалгія, артралгія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4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5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304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Висипання неалергічного характеру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2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3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 dirty="0">
                          <a:effectLst/>
                        </a:rPr>
                        <a:t>Біль голови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2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2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3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4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2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 dirty="0">
                          <a:effectLst/>
                        </a:rPr>
                        <a:t>13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Нудота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6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9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Сонливість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2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4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7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 dirty="0">
                          <a:effectLst/>
                        </a:rPr>
                        <a:t>Біль в животі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 dirty="0" err="1">
                          <a:effectLst/>
                        </a:rPr>
                        <a:t>Анафілактоїдна</a:t>
                      </a:r>
                      <a:r>
                        <a:rPr lang="uk-UA" sz="900" kern="50" dirty="0">
                          <a:effectLst/>
                        </a:rPr>
                        <a:t> реакція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3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6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10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 dirty="0">
                          <a:effectLst/>
                        </a:rPr>
                        <a:t>Диспепсія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 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kern="50">
                          <a:effectLst/>
                        </a:rPr>
                        <a:t>1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1520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effectLst/>
                        </a:rPr>
                        <a:t>Всього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effectLst/>
                        </a:rPr>
                        <a:t>29 (0,14%)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effectLst/>
                        </a:rPr>
                        <a:t>35 (0,04%)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effectLst/>
                        </a:rPr>
                        <a:t>10 (0,005%)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effectLst/>
                        </a:rPr>
                        <a:t>30 (0,009%)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effectLst/>
                        </a:rPr>
                        <a:t>15(0,018%)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kern="50" dirty="0">
                          <a:effectLst/>
                        </a:rPr>
                        <a:t>119 (0,017%)</a:t>
                      </a:r>
                      <a:endParaRPr lang="uk-U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51" marR="51351" marT="0" marB="0"/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33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12192000" cy="675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507" name="Диаграмма 6"/>
          <p:cNvGraphicFramePr>
            <a:graphicFrameLocks/>
          </p:cNvGraphicFramePr>
          <p:nvPr/>
        </p:nvGraphicFramePr>
        <p:xfrm>
          <a:off x="1704975" y="1062038"/>
          <a:ext cx="10245725" cy="454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8" name="Chart" r:id="rId4" imgW="10254361" imgH="4548010" progId="Excel.Chart.8">
                  <p:embed/>
                </p:oleObj>
              </mc:Choice>
              <mc:Fallback>
                <p:oleObj name="Chart" r:id="rId4" imgW="10254361" imgH="454801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4975" y="1062038"/>
                        <a:ext cx="10245725" cy="454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Заголовок 3">
            <a:extLst>
              <a:ext uri="{FF2B5EF4-FFF2-40B4-BE49-F238E27FC236}">
                <a16:creationId xmlns="" xmlns:a16="http://schemas.microsoft.com/office/drawing/2014/main" id="{632B3D8C-DA70-43AA-BA1A-867321182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375" y="293688"/>
            <a:ext cx="10347325" cy="52578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uk-UA" sz="1800" b="1" dirty="0"/>
              <a:t>-  </a:t>
            </a:r>
            <a:r>
              <a:rPr lang="uk-UA" sz="2400" b="1" dirty="0"/>
              <a:t>За результатами розслідування серйозних реакцій проведеного групою оперативного реагування на несприятливі події після імунізації ДОЗ ЛОДА причинно-наслідковий зв’язок з проведеною вакцинацією відсутній. Дані випадки кваліфіковані, як випадкові події, що </a:t>
            </a:r>
            <a:r>
              <a:rPr lang="uk-UA" sz="2400" b="1" dirty="0" err="1"/>
              <a:t>співпали</a:t>
            </a:r>
            <a:r>
              <a:rPr lang="uk-UA" sz="2400" b="1" dirty="0"/>
              <a:t> у часі із проведенням щеплення.</a:t>
            </a:r>
            <a:br>
              <a:rPr lang="uk-UA" sz="2400" b="1" dirty="0"/>
            </a:br>
            <a:r>
              <a:rPr lang="uk-UA" sz="2400" b="1" dirty="0"/>
              <a:t/>
            </a:r>
            <a:br>
              <a:rPr lang="uk-UA" sz="2400" b="1" dirty="0"/>
            </a:br>
            <a:r>
              <a:rPr lang="uk-UA" sz="2400" b="1" dirty="0"/>
              <a:t>-  </a:t>
            </a:r>
            <a:r>
              <a:rPr lang="uk-UA" sz="2400" b="1" dirty="0" err="1"/>
              <a:t>Реактогенність</a:t>
            </a:r>
            <a:r>
              <a:rPr lang="uk-UA" sz="2400" b="1" dirty="0"/>
              <a:t> кожного виду вакцин, які використовувались для вакцинації від гострої респіраторної   хвороби </a:t>
            </a:r>
            <a:r>
              <a:rPr lang="en-US" sz="2400" b="1" dirty="0"/>
              <a:t>COVID-19, </a:t>
            </a:r>
            <a:r>
              <a:rPr lang="uk-UA" sz="2400" b="1" dirty="0"/>
              <a:t>спричиненої коронавірусом </a:t>
            </a:r>
            <a:r>
              <a:rPr lang="en-US" sz="2400" b="1" dirty="0"/>
              <a:t>SARS-CoV-2, </a:t>
            </a:r>
            <a:r>
              <a:rPr lang="uk-UA" sz="2400" b="1" dirty="0"/>
              <a:t>не перевищила  меж  регламентованих наказом МОЗ України  від 27.12.2006 № 898 «Про затвердження Порядку здійснення нагляду за побічними реакціями лікарських засобів, дозволених до медичного застосування» (у редакції наказу МОЗ України від 26 вересня 2016 року № 996) та Інструкцій по застосуванню  цих вакцин. </a:t>
            </a:r>
            <a:endParaRPr lang="uk-UA" alt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91124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6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54295" y="2308848"/>
            <a:ext cx="7289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3200" b="1" dirty="0">
                <a:solidFill>
                  <a:srgbClr val="FF0000"/>
                </a:solidFill>
              </a:rPr>
              <a:t>Х</a:t>
            </a:r>
            <a:r>
              <a:rPr lang="uk-UA" sz="3200" b="1" dirty="0" smtClean="0">
                <a:solidFill>
                  <a:srgbClr val="FF0000"/>
                </a:solidFill>
              </a:rPr>
              <a:t>І. Фінансовий супровід</a:t>
            </a:r>
            <a:endParaRPr lang="uk-U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65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Заголовок 3"/>
          <p:cNvSpPr>
            <a:spLocks noGrp="1"/>
          </p:cNvSpPr>
          <p:nvPr>
            <p:ph type="title"/>
          </p:nvPr>
        </p:nvSpPr>
        <p:spPr>
          <a:xfrm>
            <a:off x="1528763" y="163513"/>
            <a:ext cx="10515600" cy="889000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uk-UA" sz="2400" b="1" dirty="0" err="1"/>
              <a:t>Видатки</a:t>
            </a:r>
            <a:r>
              <a:rPr lang="ru-RU" altLang="uk-UA" sz="2400" b="1" dirty="0"/>
              <a:t> </a:t>
            </a:r>
            <a:r>
              <a:rPr lang="uk-UA" altLang="uk-UA" sz="2400" b="1" dirty="0"/>
              <a:t>галузі охорони здоров’я </a:t>
            </a:r>
            <a:r>
              <a:rPr lang="ru-RU" altLang="uk-UA" sz="2400" b="1" dirty="0"/>
              <a:t>на </a:t>
            </a:r>
            <a:r>
              <a:rPr lang="ru-RU" altLang="uk-UA" sz="2400" b="1" dirty="0" err="1"/>
              <a:t>реалізацію</a:t>
            </a:r>
            <a:r>
              <a:rPr lang="ru-RU" altLang="uk-UA" sz="2400" b="1" dirty="0"/>
              <a:t> </a:t>
            </a:r>
            <a:r>
              <a:rPr lang="ru-RU" altLang="uk-UA" sz="2400" b="1" dirty="0" err="1"/>
              <a:t>заходів</a:t>
            </a:r>
            <a:r>
              <a:rPr lang="ru-RU" altLang="uk-UA" sz="2400" b="1" dirty="0"/>
              <a:t>, </a:t>
            </a:r>
            <a:r>
              <a:rPr lang="ru-RU" altLang="uk-UA" sz="2400" b="1" dirty="0" err="1"/>
              <a:t>спрямованих</a:t>
            </a:r>
            <a:r>
              <a:rPr lang="ru-RU" altLang="uk-UA" sz="2400" b="1" dirty="0"/>
              <a:t> на </a:t>
            </a:r>
            <a:r>
              <a:rPr lang="ru-RU" altLang="uk-UA" sz="2400" b="1" dirty="0" err="1"/>
              <a:t>боротьбу</a:t>
            </a:r>
            <a:r>
              <a:rPr lang="ru-RU" altLang="uk-UA" sz="2400" b="1" dirty="0"/>
              <a:t> з </a:t>
            </a:r>
            <a:r>
              <a:rPr lang="ru-RU" altLang="uk-UA" sz="2400" b="1" dirty="0" err="1"/>
              <a:t>пандемією</a:t>
            </a:r>
            <a:r>
              <a:rPr lang="ru-RU" altLang="uk-UA" sz="2400" b="1" dirty="0"/>
              <a:t> </a:t>
            </a:r>
            <a:r>
              <a:rPr lang="en-US" altLang="uk-UA" sz="2400" b="1" dirty="0"/>
              <a:t>COVID-19</a:t>
            </a:r>
            <a:endParaRPr lang="uk-UA" altLang="uk-UA" sz="24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153945"/>
              </p:ext>
            </p:extLst>
          </p:nvPr>
        </p:nvGraphicFramePr>
        <p:xfrm>
          <a:off x="1676400" y="1375428"/>
          <a:ext cx="10220326" cy="4309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3387"/>
                <a:gridCol w="1646939"/>
              </a:tblGrid>
              <a:tr h="1019902">
                <a:tc>
                  <a:txBody>
                    <a:bodyPr/>
                    <a:lstStyle/>
                    <a:p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+mn-lt"/>
                        </a:rPr>
                        <a:t>Джерело надходжень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Сума</a:t>
                      </a:r>
                      <a:r>
                        <a:rPr lang="uk-UA" sz="2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коштів</a:t>
                      </a:r>
                      <a:r>
                        <a:rPr lang="uk-UA" sz="20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, млн. грн</a:t>
                      </a:r>
                      <a:endParaRPr lang="uk-UA"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/>
                </a:tc>
              </a:tr>
              <a:tr h="7108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>
                          <a:latin typeface="+mn-lt"/>
                        </a:rPr>
                        <a:t>Кошти міського </a:t>
                      </a:r>
                      <a:r>
                        <a:rPr lang="uk-UA" sz="2000" dirty="0" smtClean="0">
                          <a:latin typeface="+mn-lt"/>
                        </a:rPr>
                        <a:t>бюджету розвитку </a:t>
                      </a:r>
                      <a:r>
                        <a:rPr lang="uk-UA" sz="2000" baseline="0" dirty="0" smtClean="0">
                          <a:latin typeface="+mn-lt"/>
                        </a:rPr>
                        <a:t> Львівської МТГ</a:t>
                      </a:r>
                      <a:endParaRPr lang="uk-UA" sz="2000" dirty="0">
                        <a:latin typeface="+mn-lt"/>
                      </a:endParaRPr>
                    </a:p>
                    <a:p>
                      <a:endParaRPr lang="uk-UA" sz="2000" dirty="0">
                        <a:latin typeface="+mn-lt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+mn-lt"/>
                        </a:rPr>
                        <a:t>28,2</a:t>
                      </a:r>
                      <a:endParaRPr lang="uk-UA" sz="2000" dirty="0">
                        <a:latin typeface="+mn-lt"/>
                      </a:endParaRPr>
                    </a:p>
                  </a:txBody>
                  <a:tcPr marT="45732" marB="45732"/>
                </a:tc>
              </a:tr>
              <a:tr h="662633"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Надходження за рахунок коштів державного та обласного бюджетів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+mn-lt"/>
                        </a:rPr>
                        <a:t>9,8</a:t>
                      </a:r>
                      <a:endParaRPr lang="uk-UA" sz="2000" dirty="0">
                        <a:latin typeface="+mn-lt"/>
                      </a:endParaRPr>
                    </a:p>
                  </a:txBody>
                  <a:tcPr marT="45732" marB="45732"/>
                </a:tc>
              </a:tr>
              <a:tr h="7108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>
                          <a:latin typeface="+mn-lt"/>
                        </a:rPr>
                        <a:t>Надходження </a:t>
                      </a:r>
                      <a:r>
                        <a:rPr lang="uk-UA" sz="2000" dirty="0">
                          <a:latin typeface="+mn-lt"/>
                        </a:rPr>
                        <a:t>ЗОЗ по договорах з Національною службою здоров'я України за надані медичні послуги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143,7</a:t>
                      </a:r>
                      <a:endParaRPr lang="uk-UA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/>
                </a:tc>
              </a:tr>
              <a:tr h="401795"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Власні надходження ЗОЗ (спец. кошти)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1,9</a:t>
                      </a:r>
                      <a:endParaRPr lang="uk-UA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/>
                </a:tc>
              </a:tr>
              <a:tr h="401795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+mn-lt"/>
                        </a:rPr>
                        <a:t>Благочинна допомога</a:t>
                      </a:r>
                      <a:endParaRPr lang="uk-UA" sz="2000" dirty="0">
                        <a:latin typeface="+mn-lt"/>
                      </a:endParaRP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13,3</a:t>
                      </a:r>
                    </a:p>
                  </a:txBody>
                  <a:tcPr marT="45732" marB="45732"/>
                </a:tc>
              </a:tr>
              <a:tr h="401795">
                <a:tc>
                  <a:txBody>
                    <a:bodyPr/>
                    <a:lstStyle/>
                    <a:p>
                      <a:r>
                        <a:rPr lang="uk-UA" sz="2000" dirty="0">
                          <a:latin typeface="+mn-lt"/>
                        </a:rPr>
                        <a:t>РАЗОМ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+mn-lt"/>
                        </a:rPr>
                        <a:t>196,9</a:t>
                      </a:r>
                      <a:endParaRPr lang="uk-UA" sz="2000" dirty="0">
                        <a:latin typeface="+mn-lt"/>
                      </a:endParaRPr>
                    </a:p>
                  </a:txBody>
                  <a:tcPr marT="45732" marB="4573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57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328" y="1"/>
            <a:ext cx="7112000" cy="517236"/>
          </a:xfrm>
        </p:spPr>
        <p:txBody>
          <a:bodyPr>
            <a:normAutofit/>
          </a:bodyPr>
          <a:lstStyle/>
          <a:p>
            <a:pPr algn="ctr"/>
            <a:r>
              <a:rPr lang="uk-UA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Фінансовий </a:t>
            </a:r>
            <a:r>
              <a:rPr lang="uk-UA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супровід</a:t>
            </a:r>
            <a:endParaRPr lang="uk-UA" sz="3200" b="1" dirty="0"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103995"/>
              </p:ext>
            </p:extLst>
          </p:nvPr>
        </p:nvGraphicFramePr>
        <p:xfrm>
          <a:off x="4559828" y="639735"/>
          <a:ext cx="7566853" cy="6003477"/>
        </p:xfrm>
        <a:graphic>
          <a:graphicData uri="http://schemas.openxmlformats.org/drawingml/2006/table">
            <a:tbl>
              <a:tblPr firstRow="1" bandRow="1"/>
              <a:tblGrid>
                <a:gridCol w="5856649"/>
                <a:gridCol w="1710204"/>
              </a:tblGrid>
              <a:tr h="5441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Джерело</a:t>
                      </a:r>
                      <a:endParaRPr lang="uk-UA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Сума</a:t>
                      </a:r>
                      <a:r>
                        <a:rPr lang="uk-UA" sz="16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 algn="ctr"/>
                      <a:r>
                        <a:rPr lang="uk-UA" sz="16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тис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грн</a:t>
                      </a:r>
                      <a:endParaRPr lang="uk-UA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</a:tr>
              <a:tr h="5441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</a:t>
                      </a:r>
                      <a:r>
                        <a:rPr lang="uk-UA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 договорами з Національною службою здоров’я України (НСЗУ)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2 026 976,6</a:t>
                      </a:r>
                      <a:endParaRPr lang="uk-UA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01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 міського бюджету Львівської МТГ  на виплату заробітної плати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5 099,3</a:t>
                      </a:r>
                    </a:p>
                    <a:p>
                      <a:pPr algn="ctr"/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56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 міського бюджету </a:t>
                      </a:r>
                      <a:r>
                        <a:rPr kumimoji="0" lang="uk-UA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Львівської МТГ</a:t>
                      </a:r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оплату енергоносіїв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87 457,1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6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 міських цільових програм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142,4</a:t>
                      </a:r>
                      <a:endParaRPr lang="uk-UA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7558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 бюджету розвитку міського бюджету </a:t>
                      </a:r>
                      <a:r>
                        <a:rPr kumimoji="0" lang="uk-UA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Львівської МТГ</a:t>
                      </a:r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на придбання</a:t>
                      </a:r>
                      <a:r>
                        <a:rPr lang="uk-UA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обладнання для ЗОЗ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216 119,5</a:t>
                      </a:r>
                      <a:endParaRPr lang="uk-UA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441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 бюджету розвитку міського бюджету </a:t>
                      </a:r>
                      <a:r>
                        <a:rPr kumimoji="0" lang="uk-UA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Львівської МТГ</a:t>
                      </a:r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капітальні ремонти та реконструкції ЗОЗ 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260 573,1</a:t>
                      </a:r>
                      <a:endParaRPr lang="uk-UA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441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 інвестиційних</a:t>
                      </a:r>
                      <a:r>
                        <a:rPr lang="uk-UA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проектів </a:t>
                      </a:r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(мікропроекти, громадський бюджет,</a:t>
                      </a:r>
                      <a:r>
                        <a:rPr lang="uk-UA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державна субвенція на розвиток) 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24 459,5</a:t>
                      </a:r>
                      <a:endParaRPr lang="uk-UA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441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Кошти на боротьбу з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COVID-19</a:t>
                      </a:r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(зі всіх джерел)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196,9</a:t>
                      </a:r>
                      <a:endParaRPr lang="uk-UA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56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Власні</a:t>
                      </a:r>
                      <a:r>
                        <a:rPr lang="uk-UA" sz="16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надходження ЗОЗ</a:t>
                      </a:r>
                      <a:endParaRPr lang="uk-UA" sz="16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16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142 321,1</a:t>
                      </a:r>
                      <a:endParaRPr lang="uk-UA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056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Очікуване виконання:</a:t>
                      </a:r>
                      <a:endParaRPr lang="uk-UA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uk-UA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2 763 345,5</a:t>
                      </a:r>
                    </a:p>
                    <a:p>
                      <a:pPr algn="ctr" fontAlgn="b"/>
                      <a:r>
                        <a:rPr lang="uk-UA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(2 484 488,7– 2020 рік)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704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8255" y="197708"/>
            <a:ext cx="7112000" cy="667266"/>
          </a:xfrm>
        </p:spPr>
        <p:txBody>
          <a:bodyPr>
            <a:normAutofit/>
          </a:bodyPr>
          <a:lstStyle/>
          <a:p>
            <a:pPr algn="ctr"/>
            <a:r>
              <a:rPr lang="uk-UA" altLang="uk-UA" sz="3200" b="1" dirty="0" smtClean="0">
                <a:solidFill>
                  <a:prstClr val="black"/>
                </a:solidFill>
                <a:latin typeface="+mn-lt"/>
              </a:rPr>
              <a:t>Висновки та майбутнє!</a:t>
            </a:r>
            <a:endParaRPr lang="uk-UA" sz="3200" b="1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64363" y="796521"/>
            <a:ext cx="7296727" cy="5073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Основні завдання на 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2021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рік 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виконано!</a:t>
            </a:r>
            <a:endParaRPr lang="uk-U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prstClr val="black"/>
                </a:solidFill>
                <a:cs typeface="Arial" panose="020B0604020202020204" pitchFamily="34" charset="0"/>
              </a:rPr>
              <a:t> У 2022 </a:t>
            </a:r>
            <a:r>
              <a:rPr lang="uk-UA" dirty="0">
                <a:solidFill>
                  <a:prstClr val="black"/>
                </a:solidFill>
                <a:cs typeface="Arial" panose="020B0604020202020204" pitchFamily="34" charset="0"/>
              </a:rPr>
              <a:t>році пріоритетом є подальше впровадження реформи, </a:t>
            </a:r>
            <a:r>
              <a:rPr lang="uk-UA" dirty="0" smtClean="0"/>
              <a:t>реалізація </a:t>
            </a:r>
            <a:r>
              <a:rPr lang="uk-UA" dirty="0"/>
              <a:t>розроблених стратегій розвитку охорони здоров</a:t>
            </a:r>
            <a:r>
              <a:rPr lang="en-US" dirty="0"/>
              <a:t>’</a:t>
            </a:r>
            <a:r>
              <a:rPr lang="uk-UA" dirty="0"/>
              <a:t>я, виконання планів та визначених цілей і задач. </a:t>
            </a:r>
            <a:endParaRPr lang="uk-UA" dirty="0" smtClean="0"/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uk-UA" dirty="0"/>
              <a:t>У</a:t>
            </a:r>
            <a:r>
              <a:rPr lang="uk-UA" dirty="0" smtClean="0"/>
              <a:t> </a:t>
            </a:r>
            <a:r>
              <a:rPr lang="uk-UA" dirty="0"/>
              <a:t>наступному році значним акцентом буде співпраця із сімейними лікарями, зокрема, </a:t>
            </a:r>
            <a:r>
              <a:rPr lang="uk-UA" dirty="0" smtClean="0"/>
              <a:t>покращення </a:t>
            </a:r>
            <a:r>
              <a:rPr lang="uk-UA" dirty="0"/>
              <a:t>їх роботи в частині профілактики та попередження тих захворювань, які призводять в більшій мірі до інвалідності та смертності. </a:t>
            </a:r>
            <a:endParaRPr lang="uk-UA" dirty="0" smtClean="0"/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Розробка стратегії розвитку </a:t>
            </a:r>
            <a:r>
              <a:rPr lang="uk-UA" dirty="0"/>
              <a:t>ментального здоров</a:t>
            </a:r>
            <a:r>
              <a:rPr lang="en-US" dirty="0"/>
              <a:t>’</a:t>
            </a:r>
            <a:r>
              <a:rPr lang="uk-UA" dirty="0"/>
              <a:t>я у населення як невід</a:t>
            </a:r>
            <a:r>
              <a:rPr lang="en-US" dirty="0"/>
              <a:t>’</a:t>
            </a:r>
            <a:r>
              <a:rPr lang="uk-UA" dirty="0"/>
              <a:t>ємної частини щасливого життя, </a:t>
            </a:r>
            <a:r>
              <a:rPr lang="uk-UA" dirty="0" smtClean="0"/>
              <a:t>створення </a:t>
            </a:r>
            <a:r>
              <a:rPr lang="uk-UA" dirty="0"/>
              <a:t>центрів психічного здоров</a:t>
            </a:r>
            <a:r>
              <a:rPr lang="en-US" dirty="0"/>
              <a:t>’</a:t>
            </a:r>
            <a:r>
              <a:rPr lang="uk-UA" dirty="0"/>
              <a:t>я у ЗОЗ Львівської МТГ.                           </a:t>
            </a:r>
            <a:endParaRPr lang="uk-UA" dirty="0" smtClean="0"/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uk-UA" dirty="0" smtClean="0"/>
              <a:t>У </a:t>
            </a:r>
            <a:r>
              <a:rPr lang="uk-UA" dirty="0"/>
              <a:t>наступному році будемо продовжувати покращувати сервіс, </a:t>
            </a:r>
            <a:r>
              <a:rPr lang="uk-UA" dirty="0" smtClean="0"/>
              <a:t>комфорт для наших пацієнтів та працівників шляхом </a:t>
            </a:r>
            <a:r>
              <a:rPr lang="uk-UA" dirty="0"/>
              <a:t>проведення ремонтних </a:t>
            </a:r>
            <a:r>
              <a:rPr lang="uk-UA" dirty="0" smtClean="0"/>
              <a:t>робіт, </a:t>
            </a:r>
            <a:r>
              <a:rPr lang="uk-UA" dirty="0"/>
              <a:t>оновлення </a:t>
            </a:r>
            <a:r>
              <a:rPr lang="uk-UA" dirty="0" smtClean="0"/>
              <a:t>обладнання тощо. Також </a:t>
            </a:r>
            <a:r>
              <a:rPr lang="uk-UA" dirty="0"/>
              <a:t>впроваджувати систему якості надання медичної допомоги у медичних </a:t>
            </a:r>
            <a:r>
              <a:rPr lang="uk-UA" dirty="0" smtClean="0"/>
              <a:t>закладах, міжнародні протоколи лікування, розуміння цінностей та </a:t>
            </a:r>
            <a:r>
              <a:rPr lang="ru-RU" dirty="0" err="1" smtClean="0"/>
              <a:t>пацієнтоорієнтовану</a:t>
            </a:r>
            <a:r>
              <a:rPr lang="ru-RU" dirty="0"/>
              <a:t> </a:t>
            </a:r>
            <a:r>
              <a:rPr lang="ru-RU" dirty="0" smtClean="0"/>
              <a:t>модель </a:t>
            </a:r>
            <a:r>
              <a:rPr lang="ru-RU" dirty="0" err="1"/>
              <a:t>корпоративної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медичного</a:t>
            </a:r>
            <a:r>
              <a:rPr lang="ru-RU" dirty="0"/>
              <a:t> закладу.</a:t>
            </a:r>
            <a:endParaRPr lang="uk-UA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00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0"/>
            <a:ext cx="121840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Box 4"/>
          <p:cNvSpPr txBox="1">
            <a:spLocks noChangeArrowheads="1"/>
          </p:cNvSpPr>
          <p:nvPr/>
        </p:nvSpPr>
        <p:spPr bwMode="auto">
          <a:xfrm>
            <a:off x="7046913" y="4757738"/>
            <a:ext cx="39560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3600" b="1" smtClean="0">
                <a:solidFill>
                  <a:prstClr val="black"/>
                </a:solidFill>
              </a:rPr>
              <a:t>Дякуємо за увагу</a:t>
            </a:r>
            <a:endParaRPr lang="uk-UA" altLang="ru-RU" sz="2000" b="1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90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7" y="0"/>
            <a:ext cx="12192000" cy="68597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71782" y="378691"/>
            <a:ext cx="8562109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79388"/>
            <a:r>
              <a:rPr lang="uk-UA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ЗОЗ придбано медичне обладнання  </a:t>
            </a:r>
          </a:p>
          <a:p>
            <a:pPr lvl="0" algn="just"/>
            <a:r>
              <a:rPr lang="uk-UA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uk-UA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загальну </a:t>
            </a:r>
            <a:r>
              <a:rPr lang="uk-UA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суму 323,76 млн грн, з них:</a:t>
            </a:r>
          </a:p>
          <a:p>
            <a:pPr lvl="0" algn="just"/>
            <a:endParaRPr lang="uk-UA" sz="28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uk-UA" sz="3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• </a:t>
            </a:r>
            <a:r>
              <a:rPr lang="uk-UA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місцевий бюджет –  225 млн грн у т. ч.:</a:t>
            </a:r>
          </a:p>
          <a:p>
            <a:pPr marL="1163638" lvl="0" indent="-1163638" algn="just"/>
            <a:r>
              <a:rPr lang="uk-UA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громадський </a:t>
            </a:r>
            <a:r>
              <a:rPr lang="uk-UA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бюджет, </a:t>
            </a:r>
            <a:r>
              <a:rPr lang="uk-UA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мікропроекти</a:t>
            </a:r>
            <a:r>
              <a:rPr lang="uk-UA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6,73 млн грн</a:t>
            </a:r>
          </a:p>
          <a:p>
            <a:pPr marL="1163638" lvl="0" indent="-1163638" algn="just"/>
            <a:r>
              <a:rPr lang="uk-UA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договори фінансового лізингу – 33,6 млн грн</a:t>
            </a:r>
          </a:p>
          <a:p>
            <a:pPr marL="1163638" lvl="0" indent="-1163638" algn="just"/>
            <a:r>
              <a:rPr lang="uk-UA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договори </a:t>
            </a:r>
            <a:r>
              <a:rPr lang="uk-UA" sz="2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закупівель</a:t>
            </a:r>
            <a:r>
              <a:rPr lang="uk-UA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кредит – 19,2 млн грн</a:t>
            </a:r>
          </a:p>
          <a:p>
            <a:pPr marL="1163638" lvl="0" indent="-1163638" algn="just"/>
            <a:endParaRPr lang="uk-UA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288" lvl="0" indent="-268288" algn="just"/>
            <a:r>
              <a:rPr lang="uk-UA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• власні надходження –  98,76 млн грн, з них:</a:t>
            </a:r>
          </a:p>
          <a:p>
            <a:pPr marL="176213" lvl="0" indent="-176213" algn="just">
              <a:tabLst>
                <a:tab pos="1081088" algn="l"/>
              </a:tabLst>
            </a:pPr>
            <a:r>
              <a:rPr lang="uk-UA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- кошти НСЗУ –  83,82 млн грн </a:t>
            </a:r>
          </a:p>
          <a:p>
            <a:pPr marL="442913" lvl="0" indent="-442913" algn="just">
              <a:tabLst>
                <a:tab pos="360363" algn="l"/>
                <a:tab pos="803275" algn="l"/>
              </a:tabLst>
            </a:pPr>
            <a:r>
              <a:rPr lang="uk-UA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кошти від надання платних послуг, благодійна допомога тощо – 14,94 млн грн</a:t>
            </a:r>
          </a:p>
          <a:p>
            <a:pPr marL="360363" lvl="0" indent="-360363" algn="just">
              <a:tabLst>
                <a:tab pos="534988" algn="l"/>
              </a:tabLst>
            </a:pPr>
            <a:r>
              <a:rPr lang="uk-UA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97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12651</TotalTime>
  <Words>3506</Words>
  <Application>Microsoft Office PowerPoint</Application>
  <PresentationFormat>Произвольный</PresentationFormat>
  <Paragraphs>608</Paragraphs>
  <Slides>86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86</vt:i4>
      </vt:variant>
    </vt:vector>
  </HeadingPairs>
  <TitlesOfParts>
    <vt:vector size="89" baseType="lpstr">
      <vt:lpstr>Тема Office</vt:lpstr>
      <vt:lpstr>1_Тема Office</vt:lpstr>
      <vt:lpstr>Chart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Подобова захворюваність</vt:lpstr>
      <vt:lpstr>Інформаційна політика </vt:lpstr>
      <vt:lpstr>Презентация PowerPoint</vt:lpstr>
      <vt:lpstr>Інформація про пацієнтів ЗОЗ м. Львова з позитивним ПЛР </vt:lpstr>
      <vt:lpstr>Віковий склад померлих (кількість осіб)</vt:lpstr>
      <vt:lpstr>Інформація про завантаженість ліжок у ЗОЗ м. Львова</vt:lpstr>
      <vt:lpstr>Презентация PowerPoint</vt:lpstr>
      <vt:lpstr>Стан забезпечення ЗІЗ медичних працівників у ЗОЗ м. Львова</vt:lpstr>
      <vt:lpstr>ВАКЦИНАЦІЯ ВІД COVID-19  Перше в світі щеплення  проти COVID-19  зроблено 8.12.2020 в Британії   90 -то річній жінці    </vt:lpstr>
      <vt:lpstr>     В Україні вакцинація від COVID-19 проводиться згідно з  «Дорожньою картою з впровадження вакцини від гострої респіраторної хвороби COVID-19, спричиненої коронавірусом SARS-CoV-2, і проведення масової вакцинації у відповідь на пандемію коронавірусної хвороби COVID-19 в Україні у 2021-2022 роках»,  затвердженої наказом МОЗ України від 24 грудня 2020 року № 3018 (у редакції наказу Міністерства охорони здоров’я України від 12 липня 2021 року № 1423)  Перше щеплення від COVID-19  у м.Львові зроблено працівниками мобільної бригади КНП «2-а міська поліклініка м.Львова» 25.02.2021</vt:lpstr>
      <vt:lpstr>Кількість проведених щеплень проти COVID-19         </vt:lpstr>
      <vt:lpstr>Колективний імунітет ЛТГ проти COVID-19</vt:lpstr>
      <vt:lpstr>Віковий розподіл вакцинованих проти COVID-19</vt:lpstr>
      <vt:lpstr>Щеплення дитячого населення ЛТГ (12-17 років)</vt:lpstr>
      <vt:lpstr>Використання вакцин проти COVID-19</vt:lpstr>
      <vt:lpstr>Аналіз НППІ після використання вакцин проти коронавірусної хвороби  СOVID-19          </vt:lpstr>
      <vt:lpstr>-  За результатами розслідування серйозних реакцій проведеного групою оперативного реагування на несприятливі події після імунізації ДОЗ ЛОДА причинно-наслідковий зв’язок з проведеною вакцинацією відсутній. Дані випадки кваліфіковані, як випадкові події, що співпали у часі із проведенням щеплення.  -  Реактогенність кожного виду вакцин, які використовувались для вакцинації від гострої респіраторної   хвороби COVID-19, спричиненої коронавірусом SARS-CoV-2, не перевищила  меж  регламентованих наказом МОЗ України  від 27.12.2006 № 898 «Про затвердження Порядку здійснення нагляду за побічними реакціями лікарських засобів, дозволених до медичного застосування» (у редакції наказу МОЗ України від 26 вересня 2016 року № 996) та Інструкцій по застосуванню  цих вакцин. </vt:lpstr>
      <vt:lpstr>Презентация PowerPoint</vt:lpstr>
      <vt:lpstr>Видатки галузі охорони здоров’я на реалізацію заходів, спрямованих на боротьбу з пандемією COVID-19</vt:lpstr>
      <vt:lpstr>Фінансовий супровід</vt:lpstr>
      <vt:lpstr>Висновки та майбутнє!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user</cp:lastModifiedBy>
  <cp:revision>1014</cp:revision>
  <cp:lastPrinted>2021-12-21T09:15:37Z</cp:lastPrinted>
  <dcterms:created xsi:type="dcterms:W3CDTF">2019-02-12T10:24:29Z</dcterms:created>
  <dcterms:modified xsi:type="dcterms:W3CDTF">2021-12-29T11:04:21Z</dcterms:modified>
</cp:coreProperties>
</file>