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93" r:id="rId4"/>
    <p:sldId id="258" r:id="rId5"/>
    <p:sldId id="271" r:id="rId6"/>
    <p:sldId id="269" r:id="rId7"/>
    <p:sldId id="270" r:id="rId8"/>
    <p:sldId id="260" r:id="rId9"/>
    <p:sldId id="259" r:id="rId10"/>
    <p:sldId id="261" r:id="rId11"/>
    <p:sldId id="263" r:id="rId12"/>
    <p:sldId id="266" r:id="rId13"/>
    <p:sldId id="272" r:id="rId14"/>
    <p:sldId id="274" r:id="rId15"/>
    <p:sldId id="275" r:id="rId16"/>
    <p:sldId id="276" r:id="rId17"/>
    <p:sldId id="277" r:id="rId18"/>
    <p:sldId id="278" r:id="rId19"/>
    <p:sldId id="264" r:id="rId20"/>
    <p:sldId id="267" r:id="rId21"/>
    <p:sldId id="280" r:id="rId22"/>
    <p:sldId id="286" r:id="rId23"/>
    <p:sldId id="282" r:id="rId24"/>
    <p:sldId id="302" r:id="rId25"/>
    <p:sldId id="303" r:id="rId26"/>
    <p:sldId id="294" r:id="rId27"/>
    <p:sldId id="296" r:id="rId28"/>
    <p:sldId id="297" r:id="rId29"/>
    <p:sldId id="298" r:id="rId30"/>
    <p:sldId id="299" r:id="rId31"/>
    <p:sldId id="300" r:id="rId32"/>
    <p:sldId id="285" r:id="rId33"/>
    <p:sldId id="292" r:id="rId34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AD"/>
    <a:srgbClr val="333B24"/>
    <a:srgbClr val="395225"/>
    <a:srgbClr val="ED7C17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C50F4-6DFE-463F-B6EC-9422554B6A40}" type="datetimeFigureOut">
              <a:rPr lang="uk-UA" smtClean="0"/>
              <a:t>30.11.2020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8F071-4F1D-4DBB-9F26-230AF8D5D892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879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C50F4-6DFE-463F-B6EC-9422554B6A40}" type="datetimeFigureOut">
              <a:rPr lang="uk-UA" smtClean="0"/>
              <a:t>30.11.2020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8F071-4F1D-4DBB-9F26-230AF8D5D892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64297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C50F4-6DFE-463F-B6EC-9422554B6A40}" type="datetimeFigureOut">
              <a:rPr lang="uk-UA" smtClean="0"/>
              <a:t>30.11.2020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8F071-4F1D-4DBB-9F26-230AF8D5D892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24671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C50F4-6DFE-463F-B6EC-9422554B6A40}" type="datetimeFigureOut">
              <a:rPr lang="uk-UA" smtClean="0"/>
              <a:t>30.11.2020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8F071-4F1D-4DBB-9F26-230AF8D5D892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71650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C50F4-6DFE-463F-B6EC-9422554B6A40}" type="datetimeFigureOut">
              <a:rPr lang="uk-UA" smtClean="0"/>
              <a:t>30.11.2020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8F071-4F1D-4DBB-9F26-230AF8D5D892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51053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C50F4-6DFE-463F-B6EC-9422554B6A40}" type="datetimeFigureOut">
              <a:rPr lang="uk-UA" smtClean="0"/>
              <a:t>30.11.2020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8F071-4F1D-4DBB-9F26-230AF8D5D892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94470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C50F4-6DFE-463F-B6EC-9422554B6A40}" type="datetimeFigureOut">
              <a:rPr lang="uk-UA" smtClean="0"/>
              <a:t>30.11.2020</a:t>
            </a:fld>
            <a:endParaRPr lang="uk-UA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8F071-4F1D-4DBB-9F26-230AF8D5D892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16243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C50F4-6DFE-463F-B6EC-9422554B6A40}" type="datetimeFigureOut">
              <a:rPr lang="uk-UA" smtClean="0"/>
              <a:t>30.11.2020</a:t>
            </a:fld>
            <a:endParaRPr lang="uk-UA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8F071-4F1D-4DBB-9F26-230AF8D5D892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37900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C50F4-6DFE-463F-B6EC-9422554B6A40}" type="datetimeFigureOut">
              <a:rPr lang="uk-UA" smtClean="0"/>
              <a:t>30.11.2020</a:t>
            </a:fld>
            <a:endParaRPr lang="uk-UA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8F071-4F1D-4DBB-9F26-230AF8D5D892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5903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C50F4-6DFE-463F-B6EC-9422554B6A40}" type="datetimeFigureOut">
              <a:rPr lang="uk-UA" smtClean="0"/>
              <a:t>30.11.2020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8F071-4F1D-4DBB-9F26-230AF8D5D892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92042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C50F4-6DFE-463F-B6EC-9422554B6A40}" type="datetimeFigureOut">
              <a:rPr lang="uk-UA" smtClean="0"/>
              <a:t>30.11.2020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8F071-4F1D-4DBB-9F26-230AF8D5D892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71169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C50F4-6DFE-463F-B6EC-9422554B6A40}" type="datetimeFigureOut">
              <a:rPr lang="uk-UA" smtClean="0"/>
              <a:t>30.11.2020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8F071-4F1D-4DBB-9F26-230AF8D5D892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12800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6;p13"/>
          <p:cNvSpPr txBox="1"/>
          <p:nvPr/>
        </p:nvSpPr>
        <p:spPr>
          <a:xfrm>
            <a:off x="7791155" y="5436467"/>
            <a:ext cx="3938391" cy="44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uk-UA" dirty="0" smtClean="0">
                <a:latin typeface="Calibri" panose="020F0502020204030204" pitchFamily="34" charset="0"/>
                <a:cs typeface="Calibri" panose="020F0502020204030204" pitchFamily="34" charset="0"/>
              </a:rPr>
              <a:t>Начальник управління спорту:</a:t>
            </a:r>
          </a:p>
          <a:p>
            <a:r>
              <a:rPr lang="uk-UA" dirty="0" smtClean="0">
                <a:latin typeface="Calibri" panose="020F0502020204030204" pitchFamily="34" charset="0"/>
                <a:cs typeface="Calibri" panose="020F0502020204030204" pitchFamily="34" charset="0"/>
              </a:rPr>
              <a:t>Нікулін А.В.</a:t>
            </a:r>
            <a:endParaRPr lang="uk-U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6751324"/>
            <a:ext cx="12192000" cy="1066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951" y="512853"/>
            <a:ext cx="5381430" cy="28017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-244"/>
            <a:ext cx="12192000" cy="1066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76378" y="3721020"/>
            <a:ext cx="7083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/>
              <a:t>ЗВІТ УПРАВЛІННЯ СПОРТУ</a:t>
            </a:r>
            <a:endParaRPr lang="uk-UA" sz="4800" b="1" dirty="0"/>
          </a:p>
          <a:p>
            <a:pPr algn="ctr"/>
            <a:r>
              <a:rPr lang="uk-UA" sz="3200" b="1" dirty="0" smtClean="0"/>
              <a:t>За 2020 рік</a:t>
            </a:r>
            <a:endParaRPr lang="uk-UA" sz="3200" b="1" dirty="0"/>
          </a:p>
        </p:txBody>
      </p:sp>
    </p:spTree>
    <p:extLst>
      <p:ext uri="{BB962C8B-B14F-4D97-AF65-F5344CB8AC3E}">
        <p14:creationId xmlns:p14="http://schemas.microsoft.com/office/powerpoint/2010/main" val="388629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6751324"/>
            <a:ext cx="12192000" cy="1066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-244"/>
            <a:ext cx="12192000" cy="10667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456" y="237001"/>
            <a:ext cx="696565" cy="8751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433"/>
            <a:ext cx="1423905" cy="6644891"/>
          </a:xfrm>
          <a:prstGeom prst="rect">
            <a:avLst/>
          </a:prstGeom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434918" y="423241"/>
            <a:ext cx="2715065" cy="773726"/>
          </a:xfrm>
          <a:prstGeom prst="rect">
            <a:avLst/>
          </a:prstGeom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uk-UA" altLang="ru-RU" sz="25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ІІІ. РОЗШИРЕННЯ  </a:t>
            </a:r>
          </a:p>
          <a:p>
            <a:r>
              <a:rPr lang="uk-UA" altLang="ru-RU" sz="25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МЕРЕЖІ  УСТАНОВ</a:t>
            </a:r>
            <a:endParaRPr lang="uk-UA" altLang="ru-RU" sz="25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35488" y="423241"/>
            <a:ext cx="5994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Створення нових ДЮСШ</a:t>
            </a:r>
          </a:p>
          <a:p>
            <a:r>
              <a:rPr lang="uk-UA" sz="2400" b="1" dirty="0" smtClean="0"/>
              <a:t>ДЮСШ з футболу «Карпати»</a:t>
            </a:r>
            <a:endParaRPr lang="uk-UA" sz="2400" b="1" dirty="0"/>
          </a:p>
        </p:txBody>
      </p:sp>
      <p:sp>
        <p:nvSpPr>
          <p:cNvPr id="16" name="Овал 15"/>
          <p:cNvSpPr/>
          <p:nvPr/>
        </p:nvSpPr>
        <p:spPr>
          <a:xfrm>
            <a:off x="1039775" y="4177316"/>
            <a:ext cx="788834" cy="765378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TextBox 17"/>
          <p:cNvSpPr txBox="1"/>
          <p:nvPr/>
        </p:nvSpPr>
        <p:spPr>
          <a:xfrm>
            <a:off x="2433238" y="3053334"/>
            <a:ext cx="5017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24 </a:t>
            </a:r>
            <a:r>
              <a:rPr lang="uk-UA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тренери</a:t>
            </a:r>
            <a:endParaRPr lang="uk-UA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387327" y="1963251"/>
            <a:ext cx="3299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lang="uk-UA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відділення: </a:t>
            </a:r>
            <a:r>
              <a:rPr lang="uk-UA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футбол</a:t>
            </a:r>
          </a:p>
          <a:p>
            <a:r>
              <a:rPr lang="uk-UA" b="1" dirty="0" smtClean="0">
                <a:latin typeface="Arial" pitchFamily="34" charset="0"/>
                <a:cs typeface="Arial" pitchFamily="34" charset="0"/>
              </a:rPr>
              <a:t>Збереження традицій</a:t>
            </a:r>
            <a:endParaRPr lang="uk-UA" b="1" dirty="0"/>
          </a:p>
        </p:txBody>
      </p:sp>
      <p:sp>
        <p:nvSpPr>
          <p:cNvPr id="20" name="Овал 19"/>
          <p:cNvSpPr/>
          <p:nvPr/>
        </p:nvSpPr>
        <p:spPr>
          <a:xfrm>
            <a:off x="1000460" y="2974765"/>
            <a:ext cx="788834" cy="765378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Овал 20"/>
          <p:cNvSpPr/>
          <p:nvPr/>
        </p:nvSpPr>
        <p:spPr>
          <a:xfrm>
            <a:off x="996427" y="1819496"/>
            <a:ext cx="788834" cy="765378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TextBox 21"/>
          <p:cNvSpPr txBox="1"/>
          <p:nvPr/>
        </p:nvSpPr>
        <p:spPr>
          <a:xfrm>
            <a:off x="2387326" y="5163858"/>
            <a:ext cx="3429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Бюджет школи</a:t>
            </a:r>
            <a:r>
              <a:rPr lang="uk-UA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uk-UA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2,72</a:t>
            </a:r>
            <a:r>
              <a:rPr lang="uk-UA" sz="2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млн гривень</a:t>
            </a:r>
            <a:endParaRPr lang="uk-UA" b="1" dirty="0"/>
          </a:p>
        </p:txBody>
      </p:sp>
      <p:sp>
        <p:nvSpPr>
          <p:cNvPr id="23" name="Овал 22"/>
          <p:cNvSpPr/>
          <p:nvPr/>
        </p:nvSpPr>
        <p:spPr>
          <a:xfrm>
            <a:off x="1039775" y="5363417"/>
            <a:ext cx="788834" cy="765378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2434833" y="4225301"/>
            <a:ext cx="5017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639 спортсменів</a:t>
            </a:r>
            <a:endParaRPr lang="uk-UA" b="1" dirty="0"/>
          </a:p>
        </p:txBody>
      </p:sp>
      <p:pic>
        <p:nvPicPr>
          <p:cNvPr id="25" name="Рисунок 24" descr="Зображення, що містить знак, монітор, годинник, малювання&#10;&#10;Автоматично згенерований опис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789" y="2430487"/>
            <a:ext cx="5451565" cy="262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6751324"/>
            <a:ext cx="12192000" cy="1066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-244"/>
            <a:ext cx="12192000" cy="10667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456" y="237001"/>
            <a:ext cx="696565" cy="8751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95" y="3487429"/>
            <a:ext cx="2102696" cy="12159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272" y="2841856"/>
            <a:ext cx="2106570" cy="11500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670" y="2841856"/>
            <a:ext cx="2102697" cy="115009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87509" y="3491877"/>
            <a:ext cx="2102697" cy="115009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85320" y="3487429"/>
            <a:ext cx="2106570" cy="1150094"/>
          </a:xfrm>
          <a:prstGeom prst="rect">
            <a:avLst/>
          </a:prstGeom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19050" y="281350"/>
            <a:ext cx="2561590" cy="871625"/>
          </a:xfrm>
          <a:prstGeom prst="rect">
            <a:avLst/>
          </a:prstGeom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ru-RU" sz="2500" dirty="0">
                <a:solidFill>
                  <a:schemeClr val="bg1"/>
                </a:solidFill>
                <a:cs typeface="Times New Roman" panose="02020603050405020304" pitchFamily="18" charset="0"/>
              </a:rPr>
              <a:t>IV. </a:t>
            </a:r>
            <a:r>
              <a:rPr lang="uk-UA" altLang="ru-RU" sz="2500" dirty="0">
                <a:solidFill>
                  <a:schemeClr val="bg1"/>
                </a:solidFill>
                <a:cs typeface="Times New Roman" panose="02020603050405020304" pitchFamily="18" charset="0"/>
              </a:rPr>
              <a:t>ДОСЯГНЕННЯ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59534" y="469675"/>
            <a:ext cx="5994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Досягнення Управління спорту</a:t>
            </a:r>
            <a:endParaRPr lang="uk-UA" sz="2400" b="1" dirty="0"/>
          </a:p>
        </p:txBody>
      </p:sp>
      <p:sp>
        <p:nvSpPr>
          <p:cNvPr id="8" name="Прямокутник 7"/>
          <p:cNvSpPr/>
          <p:nvPr/>
        </p:nvSpPr>
        <p:spPr>
          <a:xfrm>
            <a:off x="807345" y="3444015"/>
            <a:ext cx="10711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січень -  </a:t>
            </a:r>
            <a:r>
              <a:rPr lang="uk-UA" sz="1600" b="1" dirty="0">
                <a:solidFill>
                  <a:schemeClr val="bg1"/>
                </a:solidFill>
              </a:rPr>
              <a:t>лютий</a:t>
            </a:r>
          </a:p>
          <a:p>
            <a:pPr algn="ctr"/>
            <a:endParaRPr lang="uk-UA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0112" y="2682914"/>
            <a:ext cx="845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січень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4" name="Прямокутник 23"/>
          <p:cNvSpPr/>
          <p:nvPr/>
        </p:nvSpPr>
        <p:spPr>
          <a:xfrm>
            <a:off x="2517623" y="3444015"/>
            <a:ext cx="155855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Березень -</a:t>
            </a:r>
          </a:p>
          <a:p>
            <a:pPr algn="ctr"/>
            <a:r>
              <a:rPr lang="uk-UA" sz="1600" b="1" dirty="0">
                <a:solidFill>
                  <a:schemeClr val="bg1"/>
                </a:solidFill>
              </a:rPr>
              <a:t>квітень</a:t>
            </a:r>
          </a:p>
          <a:p>
            <a:pPr algn="ctr"/>
            <a:endParaRPr lang="uk-UA" sz="1600" b="1" dirty="0">
              <a:solidFill>
                <a:schemeClr val="bg1"/>
              </a:solidFill>
            </a:endParaRPr>
          </a:p>
        </p:txBody>
      </p:sp>
      <p:sp>
        <p:nvSpPr>
          <p:cNvPr id="26" name="Прямокутник 25"/>
          <p:cNvSpPr/>
          <p:nvPr/>
        </p:nvSpPr>
        <p:spPr>
          <a:xfrm>
            <a:off x="6592568" y="3454643"/>
            <a:ext cx="10711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Липень - серпень </a:t>
            </a:r>
            <a:endParaRPr lang="uk-UA" sz="16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050" y="4630518"/>
            <a:ext cx="28286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/>
              <a:t>Управління спорту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/>
              <a:t>Проведено конкурси по Програмі «Відкриті Кубки Львова» та </a:t>
            </a:r>
            <a:r>
              <a:rPr lang="uk-UA" sz="1600" dirty="0" err="1"/>
              <a:t>співфінансованих</a:t>
            </a:r>
            <a:r>
              <a:rPr lang="uk-UA" sz="1600" dirty="0"/>
              <a:t> </a:t>
            </a:r>
            <a:r>
              <a:rPr lang="uk-UA" sz="1600" dirty="0" smtClean="0"/>
              <a:t>заходах</a:t>
            </a:r>
            <a:endParaRPr lang="uk-UA" sz="1600" dirty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796" y="2825418"/>
            <a:ext cx="2102697" cy="1150094"/>
          </a:xfrm>
          <a:prstGeom prst="rect">
            <a:avLst/>
          </a:prstGeom>
        </p:spPr>
      </p:pic>
      <p:sp>
        <p:nvSpPr>
          <p:cNvPr id="31" name="Прямокутник 30"/>
          <p:cNvSpPr/>
          <p:nvPr/>
        </p:nvSpPr>
        <p:spPr>
          <a:xfrm>
            <a:off x="10434567" y="3419065"/>
            <a:ext cx="10711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Листопад - грудень</a:t>
            </a:r>
            <a:endParaRPr lang="uk-UA" sz="1600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15464" y="1445354"/>
            <a:ext cx="2562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/>
              <a:t>Пошук альтернативних напрямів роботи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/>
              <a:t>Започатковано «Спорт в </a:t>
            </a:r>
            <a:r>
              <a:rPr lang="uk-UA" sz="1600" dirty="0" err="1" smtClean="0"/>
              <a:t>онлайні</a:t>
            </a:r>
            <a:r>
              <a:rPr lang="uk-UA" sz="1600" dirty="0" smtClean="0"/>
              <a:t>»</a:t>
            </a:r>
            <a:endParaRPr lang="uk-UA" sz="1600" dirty="0"/>
          </a:p>
        </p:txBody>
      </p:sp>
      <p:sp>
        <p:nvSpPr>
          <p:cNvPr id="34" name="Прямокутник 33"/>
          <p:cNvSpPr/>
          <p:nvPr/>
        </p:nvSpPr>
        <p:spPr>
          <a:xfrm>
            <a:off x="4782814" y="3451713"/>
            <a:ext cx="10711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Травень - червень</a:t>
            </a:r>
            <a:endParaRPr lang="uk-UA" sz="1600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787991" y="4644921"/>
            <a:ext cx="29017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/>
              <a:t>Проведено «Олімпійський день у форматі </a:t>
            </a:r>
            <a:r>
              <a:rPr lang="uk-UA" sz="1600" dirty="0" err="1" smtClean="0"/>
              <a:t>квесту</a:t>
            </a:r>
            <a:r>
              <a:rPr lang="uk-UA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/>
              <a:t>Затверджено календарний план заходів.</a:t>
            </a:r>
          </a:p>
          <a:p>
            <a:pPr algn="r"/>
            <a:endParaRPr lang="uk-UA" sz="1600" dirty="0"/>
          </a:p>
        </p:txBody>
      </p:sp>
      <p:sp>
        <p:nvSpPr>
          <p:cNvPr id="36" name="Прямокутник 35"/>
          <p:cNvSpPr/>
          <p:nvPr/>
        </p:nvSpPr>
        <p:spPr>
          <a:xfrm>
            <a:off x="8617066" y="3444015"/>
            <a:ext cx="10711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Вересень - жовтень</a:t>
            </a:r>
            <a:endParaRPr lang="uk-UA" sz="1600" b="1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03852" y="1328701"/>
            <a:ext cx="31176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/>
              <a:t>Проведено тренінг для адміністрації ДЮСШ.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/>
              <a:t>Зустрічі по перейменуванню ДЮСШ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/>
              <a:t>Закінчення ремонтних робіт ДЮСШ №7</a:t>
            </a:r>
          </a:p>
          <a:p>
            <a:pPr algn="r"/>
            <a:endParaRPr lang="uk-UA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7480597" y="4602997"/>
            <a:ext cx="33615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/>
              <a:t>Проведено тренінги для тренерів ДЮСШ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/>
              <a:t>Спортивний форум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/>
              <a:t>Нагороджено переможців «Дитячий тренер»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/>
              <a:t>Проведено 37 заходів</a:t>
            </a:r>
          </a:p>
          <a:p>
            <a:pPr algn="r"/>
            <a:endParaRPr lang="uk-UA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9170009" y="1307169"/>
            <a:ext cx="30828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/>
              <a:t>Проведено конкурс на логотип «Шкільні ліги Львова»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/>
              <a:t>Виставка </a:t>
            </a:r>
            <a:r>
              <a:rPr lang="en-US" sz="1600" dirty="0" smtClean="0"/>
              <a:t>#</a:t>
            </a:r>
            <a:r>
              <a:rPr lang="en-US" sz="1600" dirty="0" err="1" smtClean="0"/>
              <a:t>LvivOlympicHope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/>
              <a:t>Проведено сесії стратегічного планування </a:t>
            </a:r>
            <a:r>
              <a:rPr lang="uk-UA" sz="1600" dirty="0" smtClean="0"/>
              <a:t>ДЮСШ</a:t>
            </a:r>
            <a:endParaRPr lang="uk-UA" sz="1600" dirty="0" smtClean="0"/>
          </a:p>
        </p:txBody>
      </p:sp>
    </p:spTree>
    <p:extLst>
      <p:ext uri="{BB962C8B-B14F-4D97-AF65-F5344CB8AC3E}">
        <p14:creationId xmlns:p14="http://schemas.microsoft.com/office/powerpoint/2010/main" val="54764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6751324"/>
            <a:ext cx="12192000" cy="1066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-244"/>
            <a:ext cx="12192000" cy="106676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9050" y="281350"/>
            <a:ext cx="2561590" cy="871625"/>
          </a:xfrm>
          <a:prstGeom prst="rect">
            <a:avLst/>
          </a:prstGeom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ru-RU" sz="2500" dirty="0">
                <a:solidFill>
                  <a:schemeClr val="bg1"/>
                </a:solidFill>
                <a:cs typeface="Times New Roman" panose="02020603050405020304" pitchFamily="18" charset="0"/>
              </a:rPr>
              <a:t>IV. </a:t>
            </a:r>
            <a:r>
              <a:rPr lang="uk-UA" altLang="ru-RU" sz="2500" dirty="0">
                <a:solidFill>
                  <a:schemeClr val="bg1"/>
                </a:solidFill>
                <a:cs typeface="Times New Roman" panose="02020603050405020304" pitchFamily="18" charset="0"/>
              </a:rPr>
              <a:t>ДОСЯГНЕННЯ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59534" y="469675"/>
            <a:ext cx="5994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ДОСЯГНЕННЯ УПРАВЛІННЯ СПОРТУ</a:t>
            </a:r>
          </a:p>
          <a:p>
            <a:endParaRPr lang="uk-UA" sz="2400" b="1" dirty="0"/>
          </a:p>
        </p:txBody>
      </p:sp>
      <p:pic>
        <p:nvPicPr>
          <p:cNvPr id="6148" name="Picture 4" descr="Coronavirus Outbreak Explained: Why Is A Lockdown Important? | Coronavirus  Outbrea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r="20327" b="10462"/>
          <a:stretch/>
        </p:blipFill>
        <p:spPr bwMode="auto">
          <a:xfrm>
            <a:off x="6497102" y="1856878"/>
            <a:ext cx="5250761" cy="384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4941" y="1712447"/>
            <a:ext cx="585216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/>
              <a:t>Розроблено стратегію роботи</a:t>
            </a:r>
            <a:r>
              <a:rPr lang="en-US" dirty="0" smtClean="0"/>
              <a:t> #</a:t>
            </a:r>
            <a:r>
              <a:rPr lang="ru-RU" dirty="0" err="1" smtClean="0"/>
              <a:t>новаДЮСШ</a:t>
            </a:r>
            <a:endParaRPr lang="ru-RU" dirty="0" smtClean="0"/>
          </a:p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/>
              <a:t>Започаткували</a:t>
            </a:r>
            <a:r>
              <a:rPr lang="ru-RU" dirty="0" smtClean="0"/>
              <a:t> </a:t>
            </a:r>
            <a:r>
              <a:rPr lang="ru-RU" dirty="0" err="1" smtClean="0"/>
              <a:t>окремий</a:t>
            </a:r>
            <a:r>
              <a:rPr lang="ru-RU" dirty="0" smtClean="0"/>
              <a:t> </a:t>
            </a:r>
            <a:r>
              <a:rPr lang="ru-RU" dirty="0" err="1" smtClean="0"/>
              <a:t>напрямок</a:t>
            </a:r>
            <a:r>
              <a:rPr lang="ru-RU" dirty="0" smtClean="0"/>
              <a:t> </a:t>
            </a:r>
            <a:r>
              <a:rPr lang="ru-RU" dirty="0" err="1" smtClean="0"/>
              <a:t>тренінг</a:t>
            </a:r>
            <a:r>
              <a:rPr lang="uk-UA" dirty="0" smtClean="0"/>
              <a:t>і</a:t>
            </a:r>
            <a:r>
              <a:rPr lang="ru-RU" dirty="0" smtClean="0"/>
              <a:t>в для ДЮСШ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/>
              <a:t>Проведено перший спортивний форум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/>
              <a:t>Переформатовано Програму «Премії перспективним спортсменам та тренерам»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/>
              <a:t>Відкрито 2 нові установи (ДЮСШ з зимових видів спорту, ДЮСШ з футболу «Карпати»)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/>
              <a:t>ЗАВЕРШЕНО БУДІВНИЦТВО 11 СПОРТИВНИХ ТА ДИТЯЧО-СПОРТИВНИХ МАЙДАНЧИКІВ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3636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6751324"/>
            <a:ext cx="12192000" cy="1066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-244"/>
            <a:ext cx="12192000" cy="10667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456" y="237001"/>
            <a:ext cx="696565" cy="875118"/>
          </a:xfrm>
          <a:prstGeom prst="rect">
            <a:avLst/>
          </a:prstGeom>
        </p:spPr>
      </p:pic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4058282" y="3046220"/>
            <a:ext cx="5153255" cy="1215829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заходів </a:t>
            </a:r>
            <a:r>
              <a:rPr lang="uk-UA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 програмою</a:t>
            </a:r>
            <a:endParaRPr lang="uk-UA" altLang="ru-RU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кутник 19"/>
          <p:cNvSpPr/>
          <p:nvPr/>
        </p:nvSpPr>
        <p:spPr>
          <a:xfrm>
            <a:off x="2893778" y="3022557"/>
            <a:ext cx="14686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dirty="0" smtClean="0">
                <a:solidFill>
                  <a:srgbClr val="ED7D31"/>
                </a:solidFill>
                <a:latin typeface="Arial" pitchFamily="34" charset="0"/>
                <a:cs typeface="Arial" pitchFamily="34" charset="0"/>
              </a:rPr>
              <a:t>26</a:t>
            </a:r>
            <a:endParaRPr lang="uk-UA" sz="4000" dirty="0">
              <a:solidFill>
                <a:srgbClr val="ED7D31"/>
              </a:solidFill>
            </a:endParaRPr>
          </a:p>
        </p:txBody>
      </p:sp>
      <p:sp>
        <p:nvSpPr>
          <p:cNvPr id="21" name="Прямокутник 20"/>
          <p:cNvSpPr/>
          <p:nvPr/>
        </p:nvSpPr>
        <p:spPr>
          <a:xfrm>
            <a:off x="2820400" y="4749020"/>
            <a:ext cx="4943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/>
              <a:t>ФІНАНСОВА ПІДТРИМКА: </a:t>
            </a:r>
            <a:r>
              <a:rPr lang="uk-UA" dirty="0" smtClean="0"/>
              <a:t>ГО </a:t>
            </a:r>
            <a:r>
              <a:rPr lang="uk-UA" dirty="0"/>
              <a:t>спортивного профілю від </a:t>
            </a:r>
            <a:r>
              <a:rPr lang="uk-UA" dirty="0" smtClean="0"/>
              <a:t>9 </a:t>
            </a:r>
            <a:r>
              <a:rPr lang="uk-UA" dirty="0"/>
              <a:t>000 грн. до </a:t>
            </a:r>
            <a:r>
              <a:rPr lang="uk-UA" dirty="0" smtClean="0"/>
              <a:t>33 </a:t>
            </a:r>
            <a:r>
              <a:rPr lang="uk-UA" dirty="0"/>
              <a:t>000 грн.</a:t>
            </a: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10242" name="Picture 2" descr="https://scontent.flwo1-1.fna.fbcdn.net/v/t1.0-9/123562770_3667388113311744_3894280595360775171_o.jpg?_nc_cat=105&amp;ccb=2&amp;_nc_sid=730e14&amp;_nc_ohc=d06dCBMWu9sAX-wOTKY&amp;_nc_ht=scontent.flwo1-1.fna&amp;oh=d48fa62ed9003701fc5cf9d4e6f457c2&amp;oe=5FE5791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964" y="1425524"/>
            <a:ext cx="4874022" cy="325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scontent.flwo1-1.fna.fbcdn.net/v/t1.0-9/116875386_3383744258342799_8629948135329987865_o.jpg?_nc_cat=106&amp;ccb=2&amp;_nc_sid=730e14&amp;_nc_ohc=1ZL66fyOXqEAX8d7XNT&amp;_nc_ht=scontent.flwo1-1.fna&amp;oh=57dd37fb0e8c47780e0b3003721c7ba7&amp;oe=5FE6061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963" y="4209473"/>
            <a:ext cx="4880037" cy="256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-21720" y="222491"/>
            <a:ext cx="2259916" cy="815929"/>
          </a:xfrm>
          <a:prstGeom prst="rect">
            <a:avLst/>
          </a:prstGeom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ru-RU" sz="2500" dirty="0">
                <a:solidFill>
                  <a:schemeClr val="bg1"/>
                </a:solidFill>
                <a:cs typeface="Times New Roman" panose="02020603050405020304" pitchFamily="18" charset="0"/>
              </a:rPr>
              <a:t>V. </a:t>
            </a:r>
            <a:r>
              <a:rPr lang="uk-UA" altLang="ru-RU" sz="2500" dirty="0">
                <a:solidFill>
                  <a:schemeClr val="bg1"/>
                </a:solidFill>
                <a:cs typeface="Times New Roman" panose="02020603050405020304" pitchFamily="18" charset="0"/>
              </a:rPr>
              <a:t>РЕАЛІЗАЦІЯ </a:t>
            </a:r>
          </a:p>
          <a:p>
            <a:r>
              <a:rPr lang="uk-UA" altLang="ru-RU" sz="2500" dirty="0">
                <a:solidFill>
                  <a:schemeClr val="bg1"/>
                </a:solidFill>
                <a:cs typeface="Times New Roman" panose="02020603050405020304" pitchFamily="18" charset="0"/>
              </a:rPr>
              <a:t>ПРОГРАМ</a:t>
            </a: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-17541" y="1727947"/>
            <a:ext cx="2633286" cy="1224259"/>
          </a:xfrm>
          <a:prstGeom prst="rect">
            <a:avLst/>
          </a:prstGeom>
          <a:solidFill>
            <a:srgbClr val="ED7D31"/>
          </a:solidFill>
          <a:ln w="6350">
            <a:solidFill>
              <a:schemeClr val="tx1">
                <a:lumMod val="50000"/>
                <a:lumOff val="50000"/>
              </a:schemeClr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ПРОГРАМА СПІВФІНАНСУВАННЯ СПОРТИВНО-МАСОВИХ ЗАХОДІВ</a:t>
            </a: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2820400" y="1455971"/>
            <a:ext cx="44164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ВИДІЛЕНО </a:t>
            </a:r>
            <a:r>
              <a:rPr lang="uk-UA" sz="4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1,1 </a:t>
            </a:r>
            <a:r>
              <a:rPr lang="uk-UA" sz="2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млн гривень </a:t>
            </a:r>
            <a:r>
              <a:rPr lang="uk-UA" sz="1700" dirty="0" smtClean="0">
                <a:latin typeface="Arial" pitchFamily="34" charset="0"/>
                <a:cs typeface="Arial" pitchFamily="34" charset="0"/>
              </a:rPr>
              <a:t>на заходи за програмою</a:t>
            </a:r>
            <a:endParaRPr lang="uk-UA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63143" y="155706"/>
            <a:ext cx="5994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/>
              <a:t>СПОРТИВНІ ІВЕНТИ МІСТА ЛЬВОВА</a:t>
            </a:r>
            <a:endParaRPr lang="uk-UA" sz="3200" b="1" dirty="0"/>
          </a:p>
        </p:txBody>
      </p:sp>
    </p:spTree>
    <p:extLst>
      <p:ext uri="{BB962C8B-B14F-4D97-AF65-F5344CB8AC3E}">
        <p14:creationId xmlns:p14="http://schemas.microsoft.com/office/powerpoint/2010/main" val="23335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6751324"/>
            <a:ext cx="12192000" cy="1066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-244"/>
            <a:ext cx="12192000" cy="10667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456" y="237001"/>
            <a:ext cx="696565" cy="875118"/>
          </a:xfrm>
          <a:prstGeom prst="rect">
            <a:avLst/>
          </a:prstGeom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404" y="231199"/>
            <a:ext cx="2259916" cy="815929"/>
          </a:xfrm>
          <a:prstGeom prst="rect">
            <a:avLst/>
          </a:prstGeom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ru-RU" sz="2500" dirty="0">
                <a:solidFill>
                  <a:schemeClr val="bg1"/>
                </a:solidFill>
                <a:cs typeface="Times New Roman" panose="02020603050405020304" pitchFamily="18" charset="0"/>
              </a:rPr>
              <a:t>V. </a:t>
            </a:r>
            <a:r>
              <a:rPr lang="uk-UA" altLang="ru-RU" sz="2500" dirty="0">
                <a:solidFill>
                  <a:schemeClr val="bg1"/>
                </a:solidFill>
                <a:cs typeface="Times New Roman" panose="02020603050405020304" pitchFamily="18" charset="0"/>
              </a:rPr>
              <a:t>РЕАЛІЗАЦІЯ </a:t>
            </a:r>
          </a:p>
          <a:p>
            <a:r>
              <a:rPr lang="uk-UA" altLang="ru-RU" sz="2500" dirty="0">
                <a:solidFill>
                  <a:schemeClr val="bg1"/>
                </a:solidFill>
                <a:cs typeface="Times New Roman" panose="02020603050405020304" pitchFamily="18" charset="0"/>
              </a:rPr>
              <a:t>ПРОГРАМ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63143" y="155706"/>
            <a:ext cx="5994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/>
              <a:t>СПОРТИВНІ ІВЕНТИ МІСТА ЛЬВОВА</a:t>
            </a:r>
            <a:endParaRPr lang="uk-UA" sz="3200" b="1" dirty="0"/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2671965" y="1686366"/>
            <a:ext cx="4838623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ВИДІЛЕНО </a:t>
            </a:r>
            <a:r>
              <a:rPr lang="uk-UA" sz="4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2,2 </a:t>
            </a:r>
            <a:r>
              <a:rPr lang="uk-UA" sz="2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млн гривень </a:t>
            </a:r>
            <a:r>
              <a:rPr lang="uk-UA" sz="1700" dirty="0" smtClean="0">
                <a:latin typeface="Arial" pitchFamily="34" charset="0"/>
                <a:cs typeface="Arial" pitchFamily="34" charset="0"/>
              </a:rPr>
              <a:t>на заходи за програмою</a:t>
            </a:r>
            <a:endParaRPr lang="uk-UA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901219" y="2758027"/>
            <a:ext cx="5153255" cy="1215829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uk-UA" sz="22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заходів </a:t>
            </a:r>
            <a:r>
              <a:rPr lang="uk-UA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 програмою</a:t>
            </a:r>
            <a:endParaRPr lang="uk-UA" altLang="ru-RU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кутник 19"/>
          <p:cNvSpPr/>
          <p:nvPr/>
        </p:nvSpPr>
        <p:spPr>
          <a:xfrm>
            <a:off x="2671965" y="2809172"/>
            <a:ext cx="14686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7200" dirty="0" smtClean="0">
                <a:solidFill>
                  <a:srgbClr val="ED7D31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uk-UA" sz="4800" dirty="0">
              <a:solidFill>
                <a:srgbClr val="ED7D31"/>
              </a:solidFill>
            </a:endParaRPr>
          </a:p>
        </p:txBody>
      </p:sp>
      <p:sp>
        <p:nvSpPr>
          <p:cNvPr id="21" name="Прямокутник 20"/>
          <p:cNvSpPr/>
          <p:nvPr/>
        </p:nvSpPr>
        <p:spPr>
          <a:xfrm>
            <a:off x="2671965" y="4261164"/>
            <a:ext cx="49654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/>
              <a:t>ФІНАНСОВА ПІДТРИМКА: </a:t>
            </a:r>
            <a:r>
              <a:rPr lang="uk-UA" dirty="0" smtClean="0"/>
              <a:t>ГО </a:t>
            </a:r>
            <a:r>
              <a:rPr lang="uk-UA" dirty="0"/>
              <a:t>спортивного профілю від </a:t>
            </a:r>
            <a:r>
              <a:rPr lang="uk-UA" dirty="0" smtClean="0"/>
              <a:t>100 </a:t>
            </a:r>
            <a:r>
              <a:rPr lang="uk-UA" dirty="0"/>
              <a:t>000 грн. до </a:t>
            </a:r>
            <a:r>
              <a:rPr lang="uk-UA" dirty="0" smtClean="0"/>
              <a:t>350 </a:t>
            </a:r>
            <a:r>
              <a:rPr lang="uk-UA" dirty="0"/>
              <a:t>000 грн.</a:t>
            </a:r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4404" y="1694652"/>
            <a:ext cx="2121214" cy="918017"/>
          </a:xfrm>
          <a:prstGeom prst="rect">
            <a:avLst/>
          </a:prstGeom>
          <a:solidFill>
            <a:srgbClr val="ED7D31"/>
          </a:solidFill>
          <a:ln w="6350">
            <a:solidFill>
              <a:schemeClr val="tx1">
                <a:lumMod val="50000"/>
                <a:lumOff val="50000"/>
              </a:schemeClr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ПРОГРАМА «ВІДКРИТІ КУБКИ ЛЬВОВА»</a:t>
            </a:r>
          </a:p>
        </p:txBody>
      </p:sp>
      <p:pic>
        <p:nvPicPr>
          <p:cNvPr id="23" name="Picture 4" descr="Картинки по запросу &quot;відкритий кубок львів&quot;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55" y="3925328"/>
            <a:ext cx="2337210" cy="242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scontent.flwo1-1.fna.fbcdn.net/v/t1.0-9/118958616_3494724330578124_9198277847774999318_o.jpg?_nc_cat=100&amp;ccb=2&amp;_nc_sid=730e14&amp;_nc_ohc=gC7JO9-_P5QAX_BUZFn&amp;_nc_ht=scontent.flwo1-1.fna&amp;oh=2114bd43c3d5142e5f0299fcad9e7edc&amp;oe=5FE6AD1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9149975" y="1269885"/>
            <a:ext cx="3042024" cy="202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s://scontent.flwo1-1.fna.fbcdn.net/v/t1.0-9/121581643_3612016572182232_8743966811043702251_o.jpg?_nc_cat=102&amp;ccb=2&amp;_nc_sid=730e14&amp;_nc_ohc=LPGgrPd_0w4AX-MWfpj&amp;_nc_ht=scontent.flwo1-1.fna&amp;oh=e76018f046ab789fc99e984a1a5feab5&amp;oe=5FE5D1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976" y="3154230"/>
            <a:ext cx="3042024" cy="202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scontent.flwo1-1.fna.fbcdn.net/v/t1.0-9/119775065_353635262712386_3399811300450717288_o.jpg?_nc_cat=101&amp;ccb=2&amp;_nc_sid=0debeb&amp;_nc_ohc=F6o8DjW6ZXUAX8tNoYt&amp;_nc_ht=scontent.flwo1-1.fna&amp;oh=7a6642e443cf5def7df9ba50e6494f73&amp;oe=5FE57FE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595" y="4733869"/>
            <a:ext cx="3032224" cy="202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81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6751324"/>
            <a:ext cx="12192000" cy="1066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-244"/>
            <a:ext cx="12192000" cy="10667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456" y="237001"/>
            <a:ext cx="696565" cy="875118"/>
          </a:xfrm>
          <a:prstGeom prst="rect">
            <a:avLst/>
          </a:prstGeom>
        </p:spPr>
      </p:pic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4058282" y="3046220"/>
            <a:ext cx="5153255" cy="1215829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переможців</a:t>
            </a:r>
            <a:endParaRPr lang="uk-UA" altLang="ru-RU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кутник 19"/>
          <p:cNvSpPr/>
          <p:nvPr/>
        </p:nvSpPr>
        <p:spPr>
          <a:xfrm>
            <a:off x="2589610" y="3048101"/>
            <a:ext cx="14686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dirty="0" smtClean="0">
                <a:solidFill>
                  <a:srgbClr val="ED7D31"/>
                </a:solidFill>
                <a:latin typeface="Arial" pitchFamily="34" charset="0"/>
                <a:cs typeface="Arial" pitchFamily="34" charset="0"/>
              </a:rPr>
              <a:t>100</a:t>
            </a:r>
            <a:endParaRPr lang="uk-UA" sz="4000" dirty="0">
              <a:solidFill>
                <a:srgbClr val="ED7D31"/>
              </a:solidFill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-21720" y="222491"/>
            <a:ext cx="2259916" cy="815929"/>
          </a:xfrm>
          <a:prstGeom prst="rect">
            <a:avLst/>
          </a:prstGeom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ru-RU" sz="2500" dirty="0">
                <a:solidFill>
                  <a:schemeClr val="bg1"/>
                </a:solidFill>
                <a:cs typeface="Times New Roman" panose="02020603050405020304" pitchFamily="18" charset="0"/>
              </a:rPr>
              <a:t>V. </a:t>
            </a:r>
            <a:r>
              <a:rPr lang="uk-UA" altLang="ru-RU" sz="2500" dirty="0">
                <a:solidFill>
                  <a:schemeClr val="bg1"/>
                </a:solidFill>
                <a:cs typeface="Times New Roman" panose="02020603050405020304" pitchFamily="18" charset="0"/>
              </a:rPr>
              <a:t>РЕАЛІЗАЦІЯ </a:t>
            </a:r>
          </a:p>
          <a:p>
            <a:r>
              <a:rPr lang="uk-UA" altLang="ru-RU" sz="2500" dirty="0">
                <a:solidFill>
                  <a:schemeClr val="bg1"/>
                </a:solidFill>
                <a:cs typeface="Times New Roman" panose="02020603050405020304" pitchFamily="18" charset="0"/>
              </a:rPr>
              <a:t>ПРОГРАМ</a:t>
            </a: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-17541" y="1727947"/>
            <a:ext cx="2633286" cy="989127"/>
          </a:xfrm>
          <a:prstGeom prst="rect">
            <a:avLst/>
          </a:prstGeom>
          <a:solidFill>
            <a:srgbClr val="ED7D31"/>
          </a:solidFill>
          <a:ln w="6350">
            <a:solidFill>
              <a:schemeClr val="tx1">
                <a:lumMod val="50000"/>
                <a:lumOff val="50000"/>
              </a:schemeClr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ПРОГРАМА </a:t>
            </a:r>
            <a:r>
              <a:rPr lang="uk-U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«ДИТЯЧИЙ ТРЕНЕР»</a:t>
            </a:r>
            <a:endParaRPr lang="uk-UA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2820400" y="1547416"/>
            <a:ext cx="44164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ВИДІЛЕНО </a:t>
            </a:r>
            <a:r>
              <a:rPr lang="uk-UA" sz="40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uk-UA" sz="4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,1 </a:t>
            </a:r>
            <a:r>
              <a:rPr lang="uk-UA" sz="2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млн гривень </a:t>
            </a:r>
            <a:r>
              <a:rPr lang="uk-UA" sz="1700" dirty="0" smtClean="0">
                <a:latin typeface="Arial" pitchFamily="34" charset="0"/>
                <a:cs typeface="Arial" pitchFamily="34" charset="0"/>
              </a:rPr>
              <a:t>на реалізацію програми</a:t>
            </a:r>
            <a:endParaRPr lang="uk-UA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63143" y="259122"/>
            <a:ext cx="5994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/>
              <a:t>ПРЕМІЇ </a:t>
            </a:r>
            <a:r>
              <a:rPr lang="uk-UA" sz="3200" b="1" dirty="0" smtClean="0"/>
              <a:t>МІСЬКОЇ РАДИ</a:t>
            </a:r>
            <a:endParaRPr lang="uk-UA" sz="3200" b="1" dirty="0"/>
          </a:p>
        </p:txBody>
      </p:sp>
      <p:sp>
        <p:nvSpPr>
          <p:cNvPr id="14" name="Прямокутник 13"/>
          <p:cNvSpPr/>
          <p:nvPr/>
        </p:nvSpPr>
        <p:spPr>
          <a:xfrm>
            <a:off x="2817672" y="4588012"/>
            <a:ext cx="68864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/>
              <a:t>ОТРИМАЛИ </a:t>
            </a:r>
            <a:r>
              <a:rPr lang="uk-UA" b="1" dirty="0" smtClean="0"/>
              <a:t>ПО </a:t>
            </a:r>
            <a:r>
              <a:rPr lang="uk-UA" sz="3600" b="1" dirty="0" smtClean="0"/>
              <a:t>25 000 </a:t>
            </a:r>
            <a:r>
              <a:rPr lang="uk-UA" b="1" dirty="0" smtClean="0"/>
              <a:t>ГРИВЕНЬ </a:t>
            </a:r>
            <a:endParaRPr lang="uk-UA" b="1" dirty="0"/>
          </a:p>
        </p:txBody>
      </p:sp>
      <p:pic>
        <p:nvPicPr>
          <p:cNvPr id="16" name="Рисунок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242" y="1623414"/>
            <a:ext cx="1733627" cy="1676307"/>
          </a:xfrm>
          <a:prstGeom prst="rect">
            <a:avLst/>
          </a:prstGeom>
        </p:spPr>
      </p:pic>
      <p:pic>
        <p:nvPicPr>
          <p:cNvPr id="25" name="Рисунок 2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71" y="4416780"/>
            <a:ext cx="1492069" cy="1809849"/>
          </a:xfrm>
          <a:prstGeom prst="rect">
            <a:avLst/>
          </a:prstGeom>
        </p:spPr>
      </p:pic>
      <p:pic>
        <p:nvPicPr>
          <p:cNvPr id="26" name="Рисунок 2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291" y="2723363"/>
            <a:ext cx="1606246" cy="156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6751324"/>
            <a:ext cx="12192000" cy="1066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-244"/>
            <a:ext cx="12192000" cy="10667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456" y="237001"/>
            <a:ext cx="696565" cy="875118"/>
          </a:xfrm>
          <a:prstGeom prst="rect">
            <a:avLst/>
          </a:prstGeom>
        </p:spPr>
      </p:pic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365098" y="2273060"/>
            <a:ext cx="3477329" cy="1215829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команди переможці </a:t>
            </a:r>
            <a:r>
              <a:rPr lang="uk-UA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супер ліги</a:t>
            </a:r>
            <a:endParaRPr lang="uk-UA" altLang="ru-RU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кутник 19"/>
          <p:cNvSpPr/>
          <p:nvPr/>
        </p:nvSpPr>
        <p:spPr>
          <a:xfrm>
            <a:off x="2529163" y="2418965"/>
            <a:ext cx="7283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dirty="0" smtClean="0">
                <a:solidFill>
                  <a:srgbClr val="ED7D3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uk-UA" sz="4000" dirty="0">
              <a:solidFill>
                <a:srgbClr val="ED7D31"/>
              </a:solidFill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-21720" y="222491"/>
            <a:ext cx="2259916" cy="815929"/>
          </a:xfrm>
          <a:prstGeom prst="rect">
            <a:avLst/>
          </a:prstGeom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ru-RU" sz="2500" dirty="0">
                <a:solidFill>
                  <a:schemeClr val="bg1"/>
                </a:solidFill>
                <a:cs typeface="Times New Roman" panose="02020603050405020304" pitchFamily="18" charset="0"/>
              </a:rPr>
              <a:t>V. </a:t>
            </a:r>
            <a:r>
              <a:rPr lang="uk-UA" altLang="ru-RU" sz="2500" dirty="0">
                <a:solidFill>
                  <a:schemeClr val="bg1"/>
                </a:solidFill>
                <a:cs typeface="Times New Roman" panose="02020603050405020304" pitchFamily="18" charset="0"/>
              </a:rPr>
              <a:t>РЕАЛІЗАЦІЯ </a:t>
            </a:r>
          </a:p>
          <a:p>
            <a:r>
              <a:rPr lang="uk-UA" altLang="ru-RU" sz="2500" dirty="0">
                <a:solidFill>
                  <a:schemeClr val="bg1"/>
                </a:solidFill>
                <a:cs typeface="Times New Roman" panose="02020603050405020304" pitchFamily="18" charset="0"/>
              </a:rPr>
              <a:t>ПРОГРАМ</a:t>
            </a: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-17541" y="1727947"/>
            <a:ext cx="2403690" cy="1407139"/>
          </a:xfrm>
          <a:prstGeom prst="rect">
            <a:avLst/>
          </a:prstGeom>
          <a:solidFill>
            <a:srgbClr val="ED7D31"/>
          </a:solidFill>
          <a:ln w="6350">
            <a:solidFill>
              <a:schemeClr val="tx1">
                <a:lumMod val="50000"/>
                <a:lumOff val="50000"/>
              </a:schemeClr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ПРОГРАМА ПРЕМІЙ ПЕРСПЕКТИВНИМ СПОРТСМЕНАМ І ТРЕНЕРАМ</a:t>
            </a: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2463341" y="1153030"/>
            <a:ext cx="5295990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ВИДІЛЕНО </a:t>
            </a:r>
            <a:r>
              <a:rPr lang="uk-UA" sz="6000" dirty="0">
                <a:solidFill>
                  <a:srgbClr val="ED7D31"/>
                </a:solidFill>
                <a:latin typeface="Arial" pitchFamily="34" charset="0"/>
                <a:cs typeface="Arial" pitchFamily="34" charset="0"/>
              </a:rPr>
              <a:t>800</a:t>
            </a:r>
            <a:r>
              <a:rPr lang="uk-UA" sz="4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uk-UA" sz="2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тис. гривень </a:t>
            </a:r>
            <a:r>
              <a:rPr lang="uk-UA" sz="1700" dirty="0" smtClean="0">
                <a:latin typeface="Arial" pitchFamily="34" charset="0"/>
                <a:cs typeface="Arial" pitchFamily="34" charset="0"/>
              </a:rPr>
              <a:t>на реалізацію програми</a:t>
            </a:r>
            <a:endParaRPr lang="uk-UA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63143" y="259122"/>
            <a:ext cx="5994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/>
              <a:t>ПРЕМІЇ </a:t>
            </a:r>
            <a:r>
              <a:rPr lang="uk-UA" sz="3200" b="1" dirty="0" smtClean="0"/>
              <a:t>МІСЬКОЇ РАДИ</a:t>
            </a:r>
            <a:endParaRPr lang="uk-UA" sz="3200" b="1" dirty="0"/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365098" y="3281071"/>
            <a:ext cx="3477329" cy="1215829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Чемпіонів та призерів </a:t>
            </a:r>
            <a:r>
              <a:rPr lang="uk-UA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Чемпіонатів світу та Європи</a:t>
            </a:r>
            <a:endParaRPr lang="uk-UA" altLang="ru-RU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кутник 26"/>
          <p:cNvSpPr/>
          <p:nvPr/>
        </p:nvSpPr>
        <p:spPr>
          <a:xfrm>
            <a:off x="2337834" y="3335332"/>
            <a:ext cx="11110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dirty="0" smtClean="0">
                <a:solidFill>
                  <a:srgbClr val="ED7D31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uk-UA" sz="4000" dirty="0">
              <a:solidFill>
                <a:srgbClr val="ED7D31"/>
              </a:solidFill>
            </a:endParaRPr>
          </a:p>
        </p:txBody>
      </p:sp>
      <p:sp>
        <p:nvSpPr>
          <p:cNvPr id="28" name="Rectangle 3"/>
          <p:cNvSpPr>
            <a:spLocks noChangeArrowheads="1"/>
          </p:cNvSpPr>
          <p:nvPr/>
        </p:nvSpPr>
        <p:spPr bwMode="auto">
          <a:xfrm>
            <a:off x="3365098" y="4333467"/>
            <a:ext cx="3477329" cy="922557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тренерів</a:t>
            </a:r>
            <a:endParaRPr lang="uk-UA" altLang="ru-RU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Прямокутник 28"/>
          <p:cNvSpPr/>
          <p:nvPr/>
        </p:nvSpPr>
        <p:spPr>
          <a:xfrm>
            <a:off x="2337833" y="4333467"/>
            <a:ext cx="11110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dirty="0" smtClean="0">
                <a:solidFill>
                  <a:srgbClr val="ED7D31"/>
                </a:solidFill>
                <a:latin typeface="Arial" pitchFamily="34" charset="0"/>
                <a:cs typeface="Arial" pitchFamily="34" charset="0"/>
              </a:rPr>
              <a:t>15</a:t>
            </a:r>
            <a:endParaRPr lang="uk-UA" sz="4000" dirty="0">
              <a:solidFill>
                <a:srgbClr val="ED7D31"/>
              </a:solidFill>
            </a:endParaRPr>
          </a:p>
        </p:txBody>
      </p:sp>
      <p:sp>
        <p:nvSpPr>
          <p:cNvPr id="30" name="Прямокутник 29"/>
          <p:cNvSpPr/>
          <p:nvPr/>
        </p:nvSpPr>
        <p:spPr>
          <a:xfrm>
            <a:off x="2337832" y="5099835"/>
            <a:ext cx="60625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b="1" dirty="0" smtClean="0"/>
              <a:t>РОЗМІР ПРЕМІЙ ДО </a:t>
            </a:r>
            <a:r>
              <a:rPr lang="uk-UA" sz="6000" dirty="0">
                <a:solidFill>
                  <a:srgbClr val="ED7D31"/>
                </a:solidFill>
                <a:latin typeface="Arial" pitchFamily="34" charset="0"/>
                <a:cs typeface="Arial" pitchFamily="34" charset="0"/>
              </a:rPr>
              <a:t>50 000 </a:t>
            </a:r>
            <a:r>
              <a:rPr lang="uk-UA" b="1" dirty="0" smtClean="0"/>
              <a:t>ГРИВЕНЬ </a:t>
            </a:r>
            <a:endParaRPr lang="uk-UA" b="1" dirty="0"/>
          </a:p>
        </p:txBody>
      </p:sp>
      <p:pic>
        <p:nvPicPr>
          <p:cNvPr id="1026" name="Picture 2" descr="https://scontent.flwo1-1.fna.fbcdn.net/v/t1.0-9/127618819_10159181615187042_2958798674810580974_o.jpg?_nc_cat=110&amp;ccb=2&amp;_nc_sid=730e14&amp;_nc_ohc=MpmQcb5PaGUAX-kWnMB&amp;_nc_ht=scontent.flwo1-1.fna&amp;oh=2a8fae151227514e43f6652870e11dda&amp;oe=5FEC196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 b="12924"/>
          <a:stretch/>
        </p:blipFill>
        <p:spPr bwMode="auto">
          <a:xfrm>
            <a:off x="7996382" y="3397623"/>
            <a:ext cx="4195617" cy="335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Старікова принесла Україні п'яту медаль на чемпіонаті Європи з велотреку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383" y="1242687"/>
            <a:ext cx="4195617" cy="239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85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6751324"/>
            <a:ext cx="12192000" cy="1066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-244"/>
            <a:ext cx="12192000" cy="10667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456" y="237001"/>
            <a:ext cx="696565" cy="875118"/>
          </a:xfrm>
          <a:prstGeom prst="rect">
            <a:avLst/>
          </a:prstGeom>
        </p:spPr>
      </p:pic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-21720" y="222491"/>
            <a:ext cx="2259916" cy="815929"/>
          </a:xfrm>
          <a:prstGeom prst="rect">
            <a:avLst/>
          </a:prstGeom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ru-RU" sz="2500" dirty="0">
                <a:solidFill>
                  <a:schemeClr val="bg1"/>
                </a:solidFill>
                <a:cs typeface="Times New Roman" panose="02020603050405020304" pitchFamily="18" charset="0"/>
              </a:rPr>
              <a:t>V. </a:t>
            </a:r>
            <a:r>
              <a:rPr lang="uk-UA" altLang="ru-RU" sz="2500" dirty="0">
                <a:solidFill>
                  <a:schemeClr val="bg1"/>
                </a:solidFill>
                <a:cs typeface="Times New Roman" panose="02020603050405020304" pitchFamily="18" charset="0"/>
              </a:rPr>
              <a:t>РЕАЛІЗАЦІЯ </a:t>
            </a:r>
          </a:p>
          <a:p>
            <a:r>
              <a:rPr lang="uk-UA" altLang="ru-RU" sz="2500" dirty="0">
                <a:solidFill>
                  <a:schemeClr val="bg1"/>
                </a:solidFill>
                <a:cs typeface="Times New Roman" panose="02020603050405020304" pitchFamily="18" charset="0"/>
              </a:rPr>
              <a:t>ПРОГРАМ</a:t>
            </a:r>
          </a:p>
        </p:txBody>
      </p:sp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-21720" y="1679836"/>
            <a:ext cx="2242588" cy="2640458"/>
          </a:xfrm>
          <a:prstGeom prst="rect">
            <a:avLst/>
          </a:prstGeom>
          <a:solidFill>
            <a:srgbClr val="ED7D31"/>
          </a:solidFill>
          <a:ln w="6350">
            <a:solidFill>
              <a:schemeClr val="tx1">
                <a:lumMod val="50000"/>
                <a:lumOff val="50000"/>
              </a:schemeClr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ПРОГРАМА ФІНАНСОВОЇ ПІДТРИМКИ СПОРТИВНИХ ЗАХОДІВ З МЕТОЮ ПОПУЛЯРИЗАЦІЇ ОЛІМПІЙСЬКИХ ВИДІВ СПОРТУ</a:t>
            </a:r>
          </a:p>
        </p:txBody>
      </p:sp>
      <p:sp>
        <p:nvSpPr>
          <p:cNvPr id="35" name="Прямокутник 34"/>
          <p:cNvSpPr/>
          <p:nvPr/>
        </p:nvSpPr>
        <p:spPr>
          <a:xfrm>
            <a:off x="2403678" y="237001"/>
            <a:ext cx="5738835" cy="707886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</a:pPr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СПІВПРАЦЯ З ВІДДІЛЕННЯМ НОК УКРАЇНИ У ЛЬВІВСЬКІЙ ОБЛАСТІ</a:t>
            </a:r>
            <a:endParaRPr lang="uk-UA" sz="2000" dirty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2538977" y="1503128"/>
            <a:ext cx="69848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ВИДІЛЕНО </a:t>
            </a:r>
            <a:r>
              <a:rPr lang="uk-UA" sz="4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300 </a:t>
            </a:r>
            <a:r>
              <a:rPr lang="uk-UA" sz="2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тис. гривень</a:t>
            </a:r>
            <a:endParaRPr lang="uk-UA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Прямокутник 36"/>
          <p:cNvSpPr/>
          <p:nvPr/>
        </p:nvSpPr>
        <p:spPr>
          <a:xfrm>
            <a:off x="2617353" y="2767949"/>
            <a:ext cx="42604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 smtClean="0"/>
              <a:t>ФІНАНСОВА ПІДТРИМКА ЗАХОДІВ: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000" dirty="0" smtClean="0"/>
              <a:t>Олімпійський </a:t>
            </a:r>
            <a:r>
              <a:rPr lang="uk-UA" sz="2000" dirty="0"/>
              <a:t>день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#</a:t>
            </a:r>
            <a:r>
              <a:rPr lang="en-US" sz="2000" dirty="0" err="1" smtClean="0"/>
              <a:t>OlympicLab</a:t>
            </a:r>
            <a:endParaRPr lang="uk-UA" sz="2000" dirty="0"/>
          </a:p>
        </p:txBody>
      </p:sp>
      <p:sp>
        <p:nvSpPr>
          <p:cNvPr id="39" name="Rectangle 1"/>
          <p:cNvSpPr>
            <a:spLocks noChangeArrowheads="1"/>
          </p:cNvSpPr>
          <p:nvPr/>
        </p:nvSpPr>
        <p:spPr bwMode="auto">
          <a:xfrm>
            <a:off x="6877755" y="4944738"/>
            <a:ext cx="5250256" cy="1107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200 </a:t>
            </a:r>
            <a:r>
              <a:rPr lang="uk-UA" sz="2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ТИС. ГРИВЕНЬ З ПРОГРАМИ ПЕРЕДАНО В ФОНД БОРОТЬБИ З </a:t>
            </a:r>
            <a:r>
              <a:rPr lang="en-US" sz="2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COVID-19</a:t>
            </a:r>
            <a:endParaRPr lang="uk-UA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" name="Picture 6" descr="Cartoon hand-painted directional arrow design PNG and PSD | Tanda panah,  Desain banner, Desain pamfle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41"/>
          <a:stretch/>
        </p:blipFill>
        <p:spPr bwMode="auto">
          <a:xfrm rot="3280572" flipH="1">
            <a:off x="6014776" y="2714242"/>
            <a:ext cx="3371893" cy="137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28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6751324"/>
            <a:ext cx="12192000" cy="1066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-244"/>
            <a:ext cx="12192000" cy="10667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456" y="237001"/>
            <a:ext cx="696565" cy="875118"/>
          </a:xfrm>
          <a:prstGeom prst="rect">
            <a:avLst/>
          </a:prstGeom>
        </p:spPr>
      </p:pic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-21720" y="222491"/>
            <a:ext cx="2259916" cy="815929"/>
          </a:xfrm>
          <a:prstGeom prst="rect">
            <a:avLst/>
          </a:prstGeom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ru-RU" sz="2500" dirty="0">
                <a:solidFill>
                  <a:schemeClr val="bg1"/>
                </a:solidFill>
                <a:cs typeface="Times New Roman" panose="02020603050405020304" pitchFamily="18" charset="0"/>
              </a:rPr>
              <a:t>V. </a:t>
            </a:r>
            <a:r>
              <a:rPr lang="uk-UA" altLang="ru-RU" sz="2500" dirty="0">
                <a:solidFill>
                  <a:schemeClr val="bg1"/>
                </a:solidFill>
                <a:cs typeface="Times New Roman" panose="02020603050405020304" pitchFamily="18" charset="0"/>
              </a:rPr>
              <a:t>РЕАЛІЗАЦІЯ </a:t>
            </a:r>
          </a:p>
          <a:p>
            <a:r>
              <a:rPr lang="uk-UA" altLang="ru-RU" sz="2500" dirty="0">
                <a:solidFill>
                  <a:schemeClr val="bg1"/>
                </a:solidFill>
                <a:cs typeface="Times New Roman" panose="02020603050405020304" pitchFamily="18" charset="0"/>
              </a:rPr>
              <a:t>ПРОГРАМ</a:t>
            </a:r>
          </a:p>
        </p:txBody>
      </p:sp>
      <p:sp>
        <p:nvSpPr>
          <p:cNvPr id="28" name="Rectangle 3"/>
          <p:cNvSpPr>
            <a:spLocks noChangeArrowheads="1"/>
          </p:cNvSpPr>
          <p:nvPr/>
        </p:nvSpPr>
        <p:spPr bwMode="auto">
          <a:xfrm>
            <a:off x="8574" y="1725793"/>
            <a:ext cx="2242588" cy="1828712"/>
          </a:xfrm>
          <a:prstGeom prst="rect">
            <a:avLst/>
          </a:prstGeom>
          <a:solidFill>
            <a:srgbClr val="ED7D31"/>
          </a:solidFill>
          <a:ln w="6350">
            <a:solidFill>
              <a:schemeClr val="tx1">
                <a:lumMod val="50000"/>
                <a:lumOff val="50000"/>
              </a:schemeClr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ПРОГРАМА ФІНАНСОВОЇ ПІДТРИМКИ НА ЗАКУПІВЛЮ СПОРТИВНОГО ІНВЕНТАРЮ</a:t>
            </a:r>
          </a:p>
        </p:txBody>
      </p:sp>
      <p:sp>
        <p:nvSpPr>
          <p:cNvPr id="29" name="Прямокутник 28"/>
          <p:cNvSpPr/>
          <p:nvPr/>
        </p:nvSpPr>
        <p:spPr>
          <a:xfrm>
            <a:off x="2442816" y="173995"/>
            <a:ext cx="3750958" cy="95410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</a:pPr>
            <a:r>
              <a:rPr lang="uk-UA" sz="2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СПОРТИВНИЙ ІНВЕНТАР </a:t>
            </a:r>
            <a:endParaRPr lang="uk-UA" sz="105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2442816" y="1494671"/>
            <a:ext cx="69848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ВИДІЛЕНО </a:t>
            </a:r>
            <a:r>
              <a:rPr lang="uk-UA" sz="4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 </a:t>
            </a:r>
            <a:r>
              <a:rPr lang="uk-UA" sz="2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млн гривень </a:t>
            </a:r>
            <a:r>
              <a:rPr lang="uk-UA" sz="1700" dirty="0" smtClean="0">
                <a:latin typeface="Arial" pitchFamily="34" charset="0"/>
                <a:cs typeface="Arial" pitchFamily="34" charset="0"/>
              </a:rPr>
              <a:t>на реалізацію програми</a:t>
            </a:r>
            <a:endParaRPr lang="uk-UA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 descr="Напрямки використання коштів Фонду боротьби з COVID-19 та його наслідками |  Асоціація міст України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2" t="16956" r="8045" b="16120"/>
          <a:stretch/>
        </p:blipFill>
        <p:spPr bwMode="auto">
          <a:xfrm>
            <a:off x="5540188" y="3610264"/>
            <a:ext cx="4858870" cy="277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3625354" y="3116942"/>
            <a:ext cx="6398060" cy="4308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ПЕРЕДАНО В ФОНД БОРОТЬБИ З </a:t>
            </a:r>
            <a:r>
              <a:rPr lang="en-US" sz="2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COVID-19</a:t>
            </a:r>
            <a:endParaRPr lang="uk-UA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4" name="Picture 4" descr="Нові банкноти та монети України 2019 до нового року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742" y="3568641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artoon hand-painted directional arrow design PNG and PSD | Tanda panah,  Desain banner, Desain pamflet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41"/>
          <a:stretch/>
        </p:blipFill>
        <p:spPr bwMode="auto">
          <a:xfrm rot="2960452" flipH="1">
            <a:off x="2924763" y="1913420"/>
            <a:ext cx="1489111" cy="137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80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6751324"/>
            <a:ext cx="12192000" cy="1066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-244"/>
            <a:ext cx="12192000" cy="106676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" y="179751"/>
            <a:ext cx="3730170" cy="1068842"/>
          </a:xfrm>
          <a:prstGeom prst="rect">
            <a:avLst/>
          </a:prstGeom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ru-RU" sz="2500" dirty="0">
                <a:solidFill>
                  <a:schemeClr val="bg1"/>
                </a:solidFill>
                <a:cs typeface="Times New Roman" panose="02020603050405020304" pitchFamily="18" charset="0"/>
              </a:rPr>
              <a:t>VI. </a:t>
            </a:r>
            <a:r>
              <a:rPr lang="uk-UA" altLang="ru-RU" sz="2500" dirty="0">
                <a:solidFill>
                  <a:schemeClr val="bg1"/>
                </a:solidFill>
                <a:cs typeface="Times New Roman" panose="02020603050405020304" pitchFamily="18" charset="0"/>
              </a:rPr>
              <a:t>ВПРОВАДЖЕННЯ НОВИХ СЕРВІСІВ. НОВІ </a:t>
            </a:r>
            <a:r>
              <a:rPr lang="uk-UA" altLang="ru-RU" sz="25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ПРОЄКТИ</a:t>
            </a:r>
            <a:endParaRPr lang="uk-UA" altLang="ru-RU" sz="25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730171" y="205523"/>
            <a:ext cx="5736044" cy="10202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uk-UA" alt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СОЦІАЛЬНИЙ ФОТОПРОЄКТ</a:t>
            </a:r>
            <a:r>
              <a:rPr lang="en-US" alt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#</a:t>
            </a:r>
            <a:r>
              <a:rPr lang="en-US" altLang="ru-RU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LvivOlympicHope</a:t>
            </a:r>
            <a:endParaRPr lang="uk-UA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732639" y="3014690"/>
            <a:ext cx="472906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ПРОМОЦІЯ </a:t>
            </a:r>
            <a:r>
              <a:rPr lang="uk-UA" sz="4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25 </a:t>
            </a:r>
            <a:r>
              <a:rPr lang="uk-UA" sz="2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СТИПЕНДІАТІВ</a:t>
            </a:r>
            <a:endParaRPr lang="uk-UA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725423" y="3711611"/>
            <a:ext cx="4470400" cy="2036248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600" b="1" dirty="0" smtClean="0">
                <a:solidFill>
                  <a:srgbClr val="C55A11"/>
                </a:solidFill>
                <a:latin typeface="Arial" pitchFamily="34" charset="0"/>
                <a:cs typeface="Arial" pitchFamily="34" charset="0"/>
              </a:rPr>
              <a:t>ФОТОВИСТАВКА</a:t>
            </a:r>
            <a:r>
              <a:rPr lang="uk-UA" sz="2000" b="1" dirty="0" smtClean="0">
                <a:solidFill>
                  <a:srgbClr val="C55A1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chemeClr val="tx1"/>
                </a:solidFill>
              </a:rPr>
              <a:t>ІНФО-БЛОГ</a:t>
            </a:r>
            <a:r>
              <a:rPr lang="ru-RU" sz="1600" b="1" dirty="0">
                <a:solidFill>
                  <a:schemeClr val="tx1"/>
                </a:solidFill>
              </a:rPr>
              <a:t>: </a:t>
            </a:r>
            <a:r>
              <a:rPr lang="uk-UA" sz="1600" dirty="0">
                <a:solidFill>
                  <a:schemeClr val="tx1"/>
                </a:solidFill>
              </a:rPr>
              <a:t>про кожного стипендіата </a:t>
            </a:r>
            <a:endParaRPr lang="uk-UA" sz="1600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600" b="1" dirty="0">
                <a:solidFill>
                  <a:srgbClr val="C55A11"/>
                </a:solidFill>
                <a:latin typeface="Arial" pitchFamily="34" charset="0"/>
                <a:cs typeface="Arial" pitchFamily="34" charset="0"/>
              </a:rPr>
              <a:t>ЩОМІСЯЦЯ </a:t>
            </a:r>
            <a:r>
              <a:rPr lang="ru-RU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розміщення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solidFill>
                  <a:srgbClr val="C55A11"/>
                </a:solidFill>
                <a:latin typeface="Arial" pitchFamily="34" charset="0"/>
                <a:cs typeface="Arial" pitchFamily="34" charset="0"/>
              </a:rPr>
              <a:t>4-6 </a:t>
            </a:r>
            <a:r>
              <a:rPr lang="uk-UA" sz="1600" b="1" dirty="0">
                <a:solidFill>
                  <a:srgbClr val="C55A11"/>
                </a:solidFill>
                <a:latin typeface="Arial" pitchFamily="34" charset="0"/>
                <a:cs typeface="Arial" pitchFamily="34" charset="0"/>
              </a:rPr>
              <a:t>біл-бордів </a:t>
            </a:r>
            <a:r>
              <a:rPr lang="ru-RU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із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фотографіями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#</a:t>
            </a:r>
            <a:r>
              <a:rPr lang="en-US" altLang="ru-RU" sz="1600" b="1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LvivOlympicHope</a:t>
            </a: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кутник 18"/>
          <p:cNvSpPr/>
          <p:nvPr/>
        </p:nvSpPr>
        <p:spPr>
          <a:xfrm>
            <a:off x="732639" y="1872822"/>
            <a:ext cx="80630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#</a:t>
            </a:r>
            <a:r>
              <a:rPr lang="en-US" alt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LvivOlympicHope</a:t>
            </a:r>
            <a:r>
              <a:rPr lang="uk-UA" altLang="ru-RU" sz="2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altLang="ru-RU" sz="1600" dirty="0"/>
              <a:t>– це соціальний </a:t>
            </a:r>
            <a:r>
              <a:rPr lang="uk-UA" altLang="ru-RU" sz="1600" dirty="0" err="1" smtClean="0"/>
              <a:t>проєкт</a:t>
            </a:r>
            <a:r>
              <a:rPr lang="uk-UA" altLang="ru-RU" sz="1600" dirty="0"/>
              <a:t>, метою якого є </a:t>
            </a:r>
            <a:r>
              <a:rPr lang="uk-UA" sz="1600" dirty="0" smtClean="0"/>
              <a:t>поєднання архітектурної </a:t>
            </a:r>
            <a:r>
              <a:rPr lang="uk-UA" sz="1600" dirty="0"/>
              <a:t>гордості міста </a:t>
            </a:r>
            <a:r>
              <a:rPr lang="uk-UA" sz="1600" dirty="0" smtClean="0"/>
              <a:t>та </a:t>
            </a:r>
            <a:r>
              <a:rPr lang="uk-UA" sz="1600" dirty="0"/>
              <a:t>спортсменів, які представляють </a:t>
            </a:r>
            <a:r>
              <a:rPr lang="uk-UA" sz="1600" dirty="0" smtClean="0"/>
              <a:t>Львів на міжнародній арені, </a:t>
            </a:r>
            <a:r>
              <a:rPr lang="uk-UA" sz="1600" dirty="0"/>
              <a:t>з метою їх </a:t>
            </a:r>
            <a:r>
              <a:rPr lang="uk-UA" sz="1600" dirty="0" smtClean="0"/>
              <a:t>промоції.</a:t>
            </a:r>
            <a:endParaRPr lang="uk-UA" sz="16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450" y="3830394"/>
            <a:ext cx="4685212" cy="2342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142" y="401413"/>
            <a:ext cx="2706628" cy="3828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749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6751324"/>
            <a:ext cx="12192000" cy="1066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-244"/>
            <a:ext cx="12192000" cy="106676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1328059" y="1686924"/>
            <a:ext cx="953588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600" b="1" dirty="0" smtClean="0">
                <a:solidFill>
                  <a:srgbClr val="004AAD"/>
                </a:solidFill>
              </a:rPr>
              <a:t>#</a:t>
            </a:r>
            <a:r>
              <a:rPr lang="uk-UA" sz="6600" b="1" dirty="0" err="1" smtClean="0">
                <a:solidFill>
                  <a:srgbClr val="004AAD"/>
                </a:solidFill>
              </a:rPr>
              <a:t>ЛьвівСпортивнаСтолиця</a:t>
            </a:r>
            <a:endParaRPr lang="uk-UA" sz="6600" dirty="0"/>
          </a:p>
        </p:txBody>
      </p:sp>
      <p:sp>
        <p:nvSpPr>
          <p:cNvPr id="11" name="Прямокутник 10"/>
          <p:cNvSpPr/>
          <p:nvPr/>
        </p:nvSpPr>
        <p:spPr>
          <a:xfrm>
            <a:off x="128528" y="3524228"/>
            <a:ext cx="119349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050505"/>
                </a:solidFill>
                <a:latin typeface="Segoe UI Historic" panose="020B0502040204020203" pitchFamily="34" charset="0"/>
              </a:rPr>
              <a:t>З</a:t>
            </a:r>
            <a:r>
              <a:rPr lang="uk-UA" sz="3200" b="1" dirty="0" smtClean="0">
                <a:solidFill>
                  <a:srgbClr val="050505"/>
                </a:solidFill>
                <a:latin typeface="Segoe UI Historic" panose="020B0502040204020203" pitchFamily="34" charset="0"/>
              </a:rPr>
              <a:t> 2020 року управління молоді та спорту реформовано та створено окреме </a:t>
            </a:r>
            <a:r>
              <a:rPr lang="uk-UA" sz="3200" b="1" dirty="0" smtClean="0">
                <a:solidFill>
                  <a:srgbClr val="004AAD"/>
                </a:solidFill>
                <a:latin typeface="Segoe UI Historic" panose="020B0502040204020203" pitchFamily="34" charset="0"/>
              </a:rPr>
              <a:t>УПРАВЛІННЯ СПОРТУ</a:t>
            </a:r>
            <a:endParaRPr lang="uk-UA" sz="3200" i="1" dirty="0">
              <a:solidFill>
                <a:srgbClr val="004A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5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6751324"/>
            <a:ext cx="12192000" cy="1066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-244"/>
            <a:ext cx="12192000" cy="106676"/>
          </a:xfrm>
          <a:prstGeom prst="rect">
            <a:avLst/>
          </a:prstGeom>
        </p:spPr>
      </p:pic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1" y="179751"/>
            <a:ext cx="3730170" cy="1068842"/>
          </a:xfrm>
          <a:prstGeom prst="rect">
            <a:avLst/>
          </a:prstGeom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ru-RU" sz="2500" dirty="0">
                <a:solidFill>
                  <a:schemeClr val="bg1"/>
                </a:solidFill>
                <a:cs typeface="Times New Roman" panose="02020603050405020304" pitchFamily="18" charset="0"/>
              </a:rPr>
              <a:t>VI. </a:t>
            </a:r>
            <a:r>
              <a:rPr lang="uk-UA" altLang="ru-RU" sz="2500" dirty="0">
                <a:solidFill>
                  <a:schemeClr val="bg1"/>
                </a:solidFill>
                <a:cs typeface="Times New Roman" panose="02020603050405020304" pitchFamily="18" charset="0"/>
              </a:rPr>
              <a:t>ВПРОВАДЖЕННЯ НОВИХ СЕРВІСІВ. НОВІ </a:t>
            </a:r>
            <a:r>
              <a:rPr lang="uk-UA" altLang="ru-RU" sz="25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ПРОЄКТИ</a:t>
            </a:r>
            <a:endParaRPr lang="uk-UA" altLang="ru-RU" sz="25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730173" y="214340"/>
            <a:ext cx="5736044" cy="10202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uk-UA" alt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ПРОГРАМА В ФЕЙСБУЦІ </a:t>
            </a:r>
            <a:endParaRPr lang="en-US" altLang="ru-RU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uk-UA" alt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«СПОРТ </a:t>
            </a:r>
            <a:r>
              <a:rPr lang="uk-UA" alt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ОНЛАЙНІ»</a:t>
            </a:r>
            <a:endParaRPr lang="uk-UA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кутник 21"/>
          <p:cNvSpPr/>
          <p:nvPr/>
        </p:nvSpPr>
        <p:spPr>
          <a:xfrm>
            <a:off x="366879" y="1794445"/>
            <a:ext cx="54939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uk-UA" altLang="ru-RU" sz="2400" b="1" dirty="0" smtClean="0">
                <a:latin typeface="Arial" pitchFamily="34" charset="0"/>
                <a:cs typeface="Arial" pitchFamily="34" charset="0"/>
              </a:rPr>
              <a:t>«Спорт в </a:t>
            </a:r>
            <a:r>
              <a:rPr lang="uk-UA" altLang="ru-RU" sz="2400" b="1" dirty="0" err="1" smtClean="0">
                <a:latin typeface="Arial" pitchFamily="34" charset="0"/>
                <a:cs typeface="Arial" pitchFamily="34" charset="0"/>
              </a:rPr>
              <a:t>онлайні</a:t>
            </a:r>
            <a:r>
              <a:rPr lang="uk-UA" altLang="ru-RU" sz="2400" b="1" dirty="0" smtClean="0">
                <a:latin typeface="Arial" pitchFamily="34" charset="0"/>
                <a:cs typeface="Arial" pitchFamily="34" charset="0"/>
              </a:rPr>
              <a:t>» </a:t>
            </a:r>
            <a:r>
              <a:rPr lang="uk-UA" altLang="ru-RU" sz="1600" dirty="0" smtClean="0"/>
              <a:t>– спільний </a:t>
            </a:r>
            <a:r>
              <a:rPr lang="uk-UA" altLang="ru-RU" sz="1600" dirty="0" err="1" smtClean="0"/>
              <a:t>проєкт</a:t>
            </a:r>
            <a:r>
              <a:rPr lang="uk-UA" altLang="ru-RU" sz="1600" dirty="0" smtClean="0"/>
              <a:t> Управління спорту та компанії «Наживо», який з</a:t>
            </a:r>
            <a:r>
              <a:rPr lang="en-US" altLang="ru-RU" sz="1600" dirty="0" smtClean="0"/>
              <a:t>’</a:t>
            </a:r>
            <a:r>
              <a:rPr lang="uk-UA" altLang="ru-RU" sz="1600" dirty="0" smtClean="0"/>
              <a:t>явився під час карантину з метою обговорення актуальних </a:t>
            </a:r>
            <a:r>
              <a:rPr lang="uk-UA" altLang="ru-RU" sz="1600" dirty="0" smtClean="0"/>
              <a:t>питань </a:t>
            </a:r>
            <a:r>
              <a:rPr lang="uk-UA" altLang="ru-RU" sz="1600" dirty="0" smtClean="0"/>
              <a:t>щодо існування спортивної галузі під час пандемії.</a:t>
            </a:r>
            <a:endParaRPr lang="uk-UA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3"/>
          <p:cNvSpPr>
            <a:spLocks noChangeArrowheads="1"/>
          </p:cNvSpPr>
          <p:nvPr/>
        </p:nvSpPr>
        <p:spPr bwMode="auto">
          <a:xfrm>
            <a:off x="1286566" y="2973829"/>
            <a:ext cx="3477329" cy="812005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ВИПУСКІВ</a:t>
            </a:r>
            <a:endParaRPr lang="uk-UA" altLang="ru-RU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кутник 30"/>
          <p:cNvSpPr/>
          <p:nvPr/>
        </p:nvSpPr>
        <p:spPr>
          <a:xfrm>
            <a:off x="573325" y="2899131"/>
            <a:ext cx="7283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dirty="0" smtClean="0">
                <a:solidFill>
                  <a:srgbClr val="ED7D31"/>
                </a:solidFill>
                <a:latin typeface="Arial" pitchFamily="34" charset="0"/>
                <a:cs typeface="Arial" pitchFamily="34" charset="0"/>
              </a:rPr>
              <a:t>7</a:t>
            </a:r>
            <a:endParaRPr lang="uk-UA" sz="4000" dirty="0">
              <a:solidFill>
                <a:srgbClr val="ED7D31"/>
              </a:solidFill>
            </a:endParaRPr>
          </a:p>
        </p:txBody>
      </p:sp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1286566" y="3764889"/>
            <a:ext cx="4670098" cy="1215829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ГОСТЕЙ ПРОГРАМИ, </a:t>
            </a:r>
            <a:r>
              <a:rPr lang="uk-UA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серед яких Заступник міністра ММС, начальник Управління ФК і С ЛОДА, начальник УС ЛМР, </a:t>
            </a:r>
            <a:r>
              <a:rPr lang="uk-UA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організатори заходів, </a:t>
            </a:r>
            <a:r>
              <a:rPr lang="uk-UA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тренери, лектори та інші </a:t>
            </a:r>
            <a:endParaRPr lang="uk-UA" alt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Прямокутник 32"/>
          <p:cNvSpPr/>
          <p:nvPr/>
        </p:nvSpPr>
        <p:spPr>
          <a:xfrm>
            <a:off x="301696" y="3819150"/>
            <a:ext cx="11110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dirty="0" smtClean="0">
                <a:solidFill>
                  <a:srgbClr val="ED7D31"/>
                </a:solidFill>
                <a:latin typeface="Arial" pitchFamily="34" charset="0"/>
                <a:cs typeface="Arial" pitchFamily="34" charset="0"/>
              </a:rPr>
              <a:t>18</a:t>
            </a:r>
            <a:endParaRPr lang="uk-UA" sz="4000" dirty="0">
              <a:solidFill>
                <a:srgbClr val="ED7D31"/>
              </a:solidFill>
            </a:endParaRPr>
          </a:p>
        </p:txBody>
      </p:sp>
      <p:sp>
        <p:nvSpPr>
          <p:cNvPr id="36" name="Прямокутник 35"/>
          <p:cNvSpPr/>
          <p:nvPr/>
        </p:nvSpPr>
        <p:spPr>
          <a:xfrm>
            <a:off x="427839" y="4943944"/>
            <a:ext cx="60625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b="1" dirty="0" smtClean="0"/>
              <a:t>ПОНАД </a:t>
            </a:r>
            <a:r>
              <a:rPr lang="uk-UA" sz="6000" dirty="0" smtClean="0">
                <a:solidFill>
                  <a:srgbClr val="ED7D31"/>
                </a:solidFill>
                <a:latin typeface="Arial" pitchFamily="34" charset="0"/>
                <a:cs typeface="Arial" pitchFamily="34" charset="0"/>
              </a:rPr>
              <a:t>65 </a:t>
            </a:r>
            <a:r>
              <a:rPr lang="uk-UA" sz="6000" dirty="0">
                <a:solidFill>
                  <a:srgbClr val="ED7D31"/>
                </a:solidFill>
                <a:latin typeface="Arial" pitchFamily="34" charset="0"/>
                <a:cs typeface="Arial" pitchFamily="34" charset="0"/>
              </a:rPr>
              <a:t>000 </a:t>
            </a:r>
            <a:r>
              <a:rPr lang="uk-UA" b="1" dirty="0" smtClean="0"/>
              <a:t>ПЕРЕГЛЯДІВ </a:t>
            </a:r>
            <a:endParaRPr lang="uk-UA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-28" t="17883" r="31334" b="14573"/>
          <a:stretch/>
        </p:blipFill>
        <p:spPr>
          <a:xfrm>
            <a:off x="5956664" y="2003181"/>
            <a:ext cx="6235336" cy="344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7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6751324"/>
            <a:ext cx="12192000" cy="1066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-244"/>
            <a:ext cx="12192000" cy="106676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16819"/>
            <a:ext cx="3061776" cy="787789"/>
          </a:xfrm>
          <a:prstGeom prst="rect">
            <a:avLst/>
          </a:prstGeom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ru-RU" sz="25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VII. </a:t>
            </a:r>
            <a:r>
              <a:rPr lang="uk-UA" altLang="ru-RU" sz="2500" dirty="0">
                <a:solidFill>
                  <a:schemeClr val="bg1"/>
                </a:solidFill>
                <a:cs typeface="Times New Roman" panose="02020603050405020304" pitchFamily="18" charset="0"/>
              </a:rPr>
              <a:t>РЕАЛІЗАЦІЯ ЗАХОДІВ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308810" y="215959"/>
            <a:ext cx="7420150" cy="83911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uk-UA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ПІДТРИМКА ЗАХОДІВ ВСЕУКРАЇНСЬКОГО ТА МІЖНАРОДНОГО РІВНЯ</a:t>
            </a:r>
            <a:endParaRPr lang="uk-UA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788288" y="4161967"/>
            <a:ext cx="3477329" cy="82531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ОНЛАЙН НАПІВМАРАФОНИ</a:t>
            </a:r>
            <a:endParaRPr lang="uk-UA" altLang="ru-RU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кутник 13"/>
          <p:cNvSpPr/>
          <p:nvPr/>
        </p:nvSpPr>
        <p:spPr>
          <a:xfrm>
            <a:off x="931128" y="4040162"/>
            <a:ext cx="7283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>
                <a:solidFill>
                  <a:srgbClr val="ED7D3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uk-UA" sz="4000" dirty="0">
              <a:solidFill>
                <a:srgbClr val="ED7D31"/>
              </a:solidFill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788289" y="5088817"/>
            <a:ext cx="4168374" cy="897644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ВІДКРИТИХ КУБКІВ ЛЬВОВА ТА «ЗОЛОТА ОСІНЬ»</a:t>
            </a:r>
            <a:endParaRPr lang="uk-UA" altLang="ru-RU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кутник 15"/>
          <p:cNvSpPr/>
          <p:nvPr/>
        </p:nvSpPr>
        <p:spPr>
          <a:xfrm>
            <a:off x="677276" y="4970798"/>
            <a:ext cx="11110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dirty="0" smtClean="0">
                <a:solidFill>
                  <a:srgbClr val="ED7D31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uk-UA" sz="4000" dirty="0">
              <a:solidFill>
                <a:srgbClr val="ED7D31"/>
              </a:solidFill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788289" y="5956540"/>
            <a:ext cx="3477329" cy="647628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СПІВФІНАНСОВАНИХ ЗАХОДІВ</a:t>
            </a:r>
            <a:endParaRPr lang="uk-UA" altLang="ru-RU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кутник 17"/>
          <p:cNvSpPr/>
          <p:nvPr/>
        </p:nvSpPr>
        <p:spPr>
          <a:xfrm>
            <a:off x="677277" y="5735661"/>
            <a:ext cx="11110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dirty="0" smtClean="0">
                <a:solidFill>
                  <a:srgbClr val="ED7D31"/>
                </a:solidFill>
                <a:latin typeface="Arial" pitchFamily="34" charset="0"/>
                <a:cs typeface="Arial" pitchFamily="34" charset="0"/>
              </a:rPr>
              <a:t>26</a:t>
            </a:r>
            <a:endParaRPr lang="uk-UA" sz="4000" dirty="0">
              <a:solidFill>
                <a:srgbClr val="ED7D31"/>
              </a:solidFill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1788287" y="3351162"/>
            <a:ext cx="3477329" cy="829972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СПОРТИВНИЙ </a:t>
            </a:r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ФОРУМ</a:t>
            </a:r>
            <a:endParaRPr lang="uk-UA" altLang="ru-RU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кутник 19"/>
          <p:cNvSpPr/>
          <p:nvPr/>
        </p:nvSpPr>
        <p:spPr>
          <a:xfrm>
            <a:off x="912473" y="3168627"/>
            <a:ext cx="7283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dirty="0" smtClean="0">
                <a:solidFill>
                  <a:srgbClr val="ED7D3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uk-UA" sz="4000" dirty="0">
              <a:solidFill>
                <a:srgbClr val="ED7D31"/>
              </a:solidFill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1819549" y="1572736"/>
            <a:ext cx="3477329" cy="925393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uk-UA" alt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СВЯТКУВАННЯ ДНЯ ХОКЕЮ </a:t>
            </a:r>
            <a:endParaRPr lang="uk-UA" altLang="ru-RU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кутник 22"/>
          <p:cNvSpPr/>
          <p:nvPr/>
        </p:nvSpPr>
        <p:spPr>
          <a:xfrm>
            <a:off x="912473" y="1562730"/>
            <a:ext cx="7283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dirty="0" smtClean="0">
                <a:solidFill>
                  <a:srgbClr val="ED7D3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uk-UA" sz="4000" dirty="0">
              <a:solidFill>
                <a:srgbClr val="ED7D31"/>
              </a:solidFill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1819549" y="2425508"/>
            <a:ext cx="3477329" cy="925393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uk-UA" alt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РОЗМИНКА ВІД ОЛІМПІЙЦІВ ДЛЯ ЛМР </a:t>
            </a:r>
            <a:endParaRPr lang="uk-UA" altLang="ru-RU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кутник 24"/>
          <p:cNvSpPr/>
          <p:nvPr/>
        </p:nvSpPr>
        <p:spPr>
          <a:xfrm>
            <a:off x="921801" y="2371412"/>
            <a:ext cx="7283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dirty="0" smtClean="0">
                <a:solidFill>
                  <a:srgbClr val="ED7D3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uk-UA" sz="4000" dirty="0">
              <a:solidFill>
                <a:srgbClr val="ED7D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86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6751324"/>
            <a:ext cx="12192000" cy="1066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-244"/>
            <a:ext cx="12192000" cy="106676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16819"/>
            <a:ext cx="3061776" cy="787789"/>
          </a:xfrm>
          <a:prstGeom prst="rect">
            <a:avLst/>
          </a:prstGeom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ru-RU" sz="25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VII. </a:t>
            </a:r>
            <a:r>
              <a:rPr lang="uk-UA" altLang="ru-RU" sz="2500" dirty="0">
                <a:solidFill>
                  <a:schemeClr val="bg1"/>
                </a:solidFill>
                <a:cs typeface="Times New Roman" panose="02020603050405020304" pitchFamily="18" charset="0"/>
              </a:rPr>
              <a:t>РЕАЛІЗАЦІЯ ЗАХОДІВ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308810" y="215959"/>
            <a:ext cx="7420150" cy="83911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uk-UA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ПІДТРИМКА ЗАХОДІВ ВСЕУКРАЇНСЬКОГО ТА МІЖНАРОДНОГО РІВНЯ</a:t>
            </a:r>
            <a:endParaRPr lang="uk-UA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8" name="Picture 4" descr="https://scontent.flwo1-1.fna.fbcdn.net/v/t1.0-9/120390361_366100231465889_5828046968728388965_o.jpg?_nc_cat=102&amp;ccb=2&amp;_nc_sid=cdbe9c&amp;_nc_ohc=axHZ9zclbiEAX9GInSY&amp;_nc_ht=scontent.flwo1-1.fna&amp;oh=fd4be36ac0fe83bae68067cf24087733&amp;oe=5FE6C05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694" y="1534420"/>
            <a:ext cx="3836540" cy="255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День хокею у Львові - Львівська Пошт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39558"/>
            <a:ext cx="3657600" cy="255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https://scontent.flwo1-1.fna.fbcdn.net/v/t1.0-9/119185869_10223442537876667_7068732305035383513_n.jpg?_nc_cat=107&amp;ccb=2&amp;_nc_sid=8bfeb9&amp;_nc_ohc=3bf2iDUQZ9QAX8XooOB&amp;_nc_ht=scontent.flwo1-1.fna&amp;oh=636630b4c35ef2b3aa25d9ac4108c353&amp;oe=5FE7637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806" y="1525666"/>
            <a:ext cx="3836194" cy="255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Новини | ЛОДА/LODA – Львівська обласна державна адміністрація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2" t="5197" r="11057" b="3945"/>
          <a:stretch/>
        </p:blipFill>
        <p:spPr bwMode="auto">
          <a:xfrm>
            <a:off x="1733007" y="4097504"/>
            <a:ext cx="4093028" cy="264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Нет описания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113" y="4092113"/>
            <a:ext cx="4007128" cy="267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223" y="3632323"/>
            <a:ext cx="1913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ДЕНЬ ХОКЕЮ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94889" y="3464903"/>
            <a:ext cx="1758713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СПОРТИВНИЙ ФОРУМ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723600" y="3370134"/>
            <a:ext cx="246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b="1" dirty="0" smtClean="0">
                <a:solidFill>
                  <a:schemeClr val="bg1"/>
                </a:solidFill>
              </a:rPr>
              <a:t>РОЗМИНКА ВІД ОЛІМПІЙЦІВ ДЛЯ ЛМР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41729" y="4122530"/>
            <a:ext cx="1564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«ЗОЛОТА ОСІНЬ»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413343" y="6100501"/>
            <a:ext cx="1888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«НОВА ПОШТА»</a:t>
            </a:r>
          </a:p>
          <a:p>
            <a:r>
              <a:rPr lang="uk-UA" b="1" dirty="0" smtClean="0">
                <a:solidFill>
                  <a:schemeClr val="bg1"/>
                </a:solidFill>
              </a:rPr>
              <a:t>НАПІВМАРАФОН</a:t>
            </a:r>
            <a:endParaRPr lang="uk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42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6751324"/>
            <a:ext cx="12192000" cy="1066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-244"/>
            <a:ext cx="12192000" cy="106676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319317"/>
            <a:ext cx="3742007" cy="872201"/>
          </a:xfrm>
          <a:prstGeom prst="rect">
            <a:avLst/>
          </a:prstGeom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ru-RU" sz="25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VIII</a:t>
            </a:r>
            <a:r>
              <a:rPr lang="en-US" altLang="ru-RU" sz="2500" dirty="0">
                <a:solidFill>
                  <a:schemeClr val="bg1"/>
                </a:solidFill>
                <a:cs typeface="Times New Roman" panose="02020603050405020304" pitchFamily="18" charset="0"/>
              </a:rPr>
              <a:t>. </a:t>
            </a:r>
            <a:r>
              <a:rPr lang="uk-UA" altLang="ru-RU" sz="25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ЗАБЕЗПЕЧЕННЯ </a:t>
            </a:r>
          </a:p>
          <a:p>
            <a:r>
              <a:rPr lang="uk-UA" altLang="ru-RU" sz="25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КОМФОРТНИХ УМОВ</a:t>
            </a:r>
            <a:endParaRPr lang="uk-UA" altLang="ru-RU" sz="25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1664252"/>
            <a:ext cx="2242588" cy="1764626"/>
          </a:xfrm>
          <a:prstGeom prst="rect">
            <a:avLst/>
          </a:prstGeom>
          <a:solidFill>
            <a:srgbClr val="ED7D31"/>
          </a:solidFill>
          <a:ln w="6350">
            <a:solidFill>
              <a:schemeClr val="tx1">
                <a:lumMod val="50000"/>
                <a:lumOff val="50000"/>
              </a:schemeClr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Закупівля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спортивного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інвентарю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довгострокового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використання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для ДЮСШ м. Львова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274730" y="1404402"/>
            <a:ext cx="69848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ВИДІЛЕНО </a:t>
            </a:r>
            <a:r>
              <a:rPr lang="uk-UA" sz="4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 </a:t>
            </a:r>
            <a:r>
              <a:rPr lang="uk-UA" sz="2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млн гривень</a:t>
            </a:r>
            <a:endParaRPr lang="uk-UA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2274730" y="2038721"/>
            <a:ext cx="517347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dirty="0" smtClean="0"/>
              <a:t>ДЮСШ </a:t>
            </a:r>
            <a:r>
              <a:rPr lang="uk-UA" dirty="0" smtClean="0"/>
              <a:t>№1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dirty="0" smtClean="0"/>
              <a:t>ЛДЮСШ </a:t>
            </a:r>
            <a:r>
              <a:rPr lang="uk-UA" dirty="0" smtClean="0"/>
              <a:t>№2</a:t>
            </a:r>
            <a:endParaRPr lang="uk-UA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dirty="0"/>
              <a:t>ДЮСШ </a:t>
            </a:r>
            <a:r>
              <a:rPr lang="uk-UA" dirty="0" smtClean="0"/>
              <a:t>№3</a:t>
            </a:r>
            <a:endParaRPr lang="uk-UA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dirty="0" smtClean="0"/>
              <a:t>ЛСДЮШОР </a:t>
            </a:r>
            <a:r>
              <a:rPr lang="uk-UA" dirty="0" smtClean="0"/>
              <a:t>№4</a:t>
            </a:r>
            <a:endParaRPr lang="uk-UA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dirty="0"/>
              <a:t>ДЮСШ </a:t>
            </a:r>
            <a:r>
              <a:rPr lang="uk-UA" dirty="0" smtClean="0"/>
              <a:t>№5</a:t>
            </a:r>
            <a:endParaRPr lang="uk-UA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dirty="0"/>
              <a:t>ДЮСШ </a:t>
            </a:r>
            <a:r>
              <a:rPr lang="uk-UA" dirty="0" smtClean="0"/>
              <a:t>№6</a:t>
            </a:r>
            <a:endParaRPr lang="uk-UA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dirty="0"/>
              <a:t>ДЮСШ </a:t>
            </a:r>
            <a:r>
              <a:rPr lang="uk-UA" dirty="0" smtClean="0"/>
              <a:t>№7</a:t>
            </a:r>
            <a:endParaRPr lang="uk-UA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dirty="0"/>
              <a:t>ДЮСШ </a:t>
            </a:r>
            <a:r>
              <a:rPr lang="uk-UA" dirty="0" smtClean="0"/>
              <a:t>№9</a:t>
            </a:r>
            <a:endParaRPr lang="uk-UA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dirty="0" smtClean="0"/>
              <a:t>ЛДЮСШ </a:t>
            </a:r>
            <a:r>
              <a:rPr lang="uk-UA" dirty="0"/>
              <a:t>№</a:t>
            </a:r>
            <a:r>
              <a:rPr lang="uk-UA" dirty="0" smtClean="0"/>
              <a:t>10</a:t>
            </a:r>
            <a:endParaRPr lang="uk-UA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dirty="0" smtClean="0"/>
              <a:t>ДЮСШ </a:t>
            </a:r>
            <a:r>
              <a:rPr lang="uk-UA" dirty="0" smtClean="0"/>
              <a:t>«Енергетик»</a:t>
            </a:r>
            <a:endParaRPr lang="uk-UA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dirty="0" smtClean="0"/>
              <a:t>ДЮСШ «Олімпія»</a:t>
            </a:r>
            <a:endParaRPr lang="uk-UA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dirty="0" smtClean="0"/>
              <a:t>КЗ СДЮШОР «Електрон» </a:t>
            </a:r>
            <a:endParaRPr lang="uk-UA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dirty="0"/>
              <a:t>ДЮСШ </a:t>
            </a:r>
            <a:r>
              <a:rPr lang="uk-UA" dirty="0" smtClean="0"/>
              <a:t>«Дебют»</a:t>
            </a:r>
            <a:endParaRPr lang="uk-UA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dirty="0" smtClean="0"/>
              <a:t>ДЮСШ </a:t>
            </a:r>
            <a:r>
              <a:rPr lang="uk-UA" dirty="0" smtClean="0"/>
              <a:t>«Зимових видів спорту»</a:t>
            </a:r>
            <a:endParaRPr lang="uk-UA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dirty="0" smtClean="0"/>
              <a:t>ДЮСШ з </a:t>
            </a:r>
            <a:r>
              <a:rPr lang="uk-UA" dirty="0" smtClean="0"/>
              <a:t>футболу «Карпати»</a:t>
            </a:r>
            <a:endParaRPr lang="uk-UA" dirty="0"/>
          </a:p>
        </p:txBody>
      </p:sp>
      <p:pic>
        <p:nvPicPr>
          <p:cNvPr id="19458" name="Picture 2" descr="Купить SUP Board EXPLORER Stand Up Paddle Surfboard aufblasbar на eBay.de  из Германии с доставкой в Россию, Украину, Казахста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414" y="1758345"/>
            <a:ext cx="4373018" cy="438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8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6751324"/>
            <a:ext cx="12192000" cy="1066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-244"/>
            <a:ext cx="12192000" cy="106676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319317"/>
            <a:ext cx="3742007" cy="872201"/>
          </a:xfrm>
          <a:prstGeom prst="rect">
            <a:avLst/>
          </a:prstGeom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ru-RU" sz="25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VIII</a:t>
            </a:r>
            <a:r>
              <a:rPr lang="en-US" altLang="ru-RU" sz="2500" dirty="0">
                <a:solidFill>
                  <a:schemeClr val="bg1"/>
                </a:solidFill>
                <a:cs typeface="Times New Roman" panose="02020603050405020304" pitchFamily="18" charset="0"/>
              </a:rPr>
              <a:t>. </a:t>
            </a:r>
            <a:r>
              <a:rPr lang="uk-UA" altLang="ru-RU" sz="25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ЗАБЕЗПЕЧЕННЯ </a:t>
            </a:r>
          </a:p>
          <a:p>
            <a:r>
              <a:rPr lang="uk-UA" altLang="ru-RU" sz="25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КОМФОРТНИХ УМОВ</a:t>
            </a:r>
            <a:endParaRPr lang="uk-UA" altLang="ru-RU" sz="25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827903" y="347062"/>
            <a:ext cx="5838611" cy="881257"/>
          </a:xfrm>
          <a:prstGeom prst="rect">
            <a:avLst/>
          </a:prstGeom>
          <a:solidFill>
            <a:schemeClr val="bg1"/>
          </a:solidFill>
          <a:ln w="6350"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РЕКОНСТРУКЦІЯ СПОРТИВНИХ БАЗ ДЮСШ</a:t>
            </a:r>
            <a:endParaRPr lang="uk-UA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951388" y="3109843"/>
            <a:ext cx="7981812" cy="1052165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РОЗПОЧАТО </a:t>
            </a:r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РОБОТИ:</a:t>
            </a:r>
          </a:p>
          <a:p>
            <a:pPr marL="285750" indent="-285750">
              <a:buFontTx/>
              <a:buChar char="-"/>
            </a:pPr>
            <a:r>
              <a:rPr lang="uk-UA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ОБЛАШТУВАННЯ РОЗДЯГАЛЬНІ </a:t>
            </a:r>
            <a:r>
              <a:rPr lang="uk-UA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ЛС</a:t>
            </a:r>
            <a:r>
              <a:rPr lang="uk-UA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ДЮШОР №4 </a:t>
            </a:r>
          </a:p>
          <a:p>
            <a:pPr marL="285750" indent="-285750">
              <a:buFontTx/>
              <a:buChar char="-"/>
            </a:pPr>
            <a:r>
              <a:rPr lang="uk-UA" alt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РЕКОНСТРУКЦІЯ ПАВІЛЬЙОНУ КЗ СДЮШОР «ЕЛЕКТРОН»</a:t>
            </a:r>
          </a:p>
          <a:p>
            <a:pPr marL="285750" indent="-285750">
              <a:buFontTx/>
              <a:buChar char="-"/>
            </a:pPr>
            <a:r>
              <a:rPr lang="uk-UA" alt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РЕСТАВРАЦІЯ ПРИМІЩЕННЯ ЛСДЮСШ №2 (вул. Руська, 2)</a:t>
            </a:r>
            <a:endParaRPr lang="uk-UA" alt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кутник 13"/>
          <p:cNvSpPr/>
          <p:nvPr/>
        </p:nvSpPr>
        <p:spPr>
          <a:xfrm>
            <a:off x="326316" y="3005703"/>
            <a:ext cx="5295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dirty="0">
                <a:solidFill>
                  <a:srgbClr val="ED7D3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uk-UA" sz="4000" dirty="0">
              <a:solidFill>
                <a:srgbClr val="ED7D31"/>
              </a:solidFill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933458" y="4740643"/>
            <a:ext cx="9124942" cy="897644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ВИГОТОВЛЕНО </a:t>
            </a:r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ПКД:</a:t>
            </a:r>
          </a:p>
          <a:p>
            <a:pPr marL="342900" indent="-342900">
              <a:buFontTx/>
              <a:buChar char="-"/>
            </a:pPr>
            <a:r>
              <a:rPr lang="uk-UA" alt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ЛДЮСШ №2 </a:t>
            </a:r>
            <a:r>
              <a:rPr lang="uk-UA" alt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(вул. Антоновича, 66; вул. </a:t>
            </a:r>
            <a:r>
              <a:rPr lang="uk-UA" altLang="ru-RU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Сеченова</a:t>
            </a:r>
            <a:r>
              <a:rPr lang="uk-UA" alt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7)</a:t>
            </a:r>
          </a:p>
          <a:p>
            <a:pPr marL="285750" indent="-285750">
              <a:buFontTx/>
              <a:buChar char="-"/>
            </a:pPr>
            <a:r>
              <a:rPr lang="uk-UA" alt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ДЮСШ №3</a:t>
            </a:r>
            <a:endParaRPr lang="uk-UA" alt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кутник 15"/>
          <p:cNvSpPr/>
          <p:nvPr/>
        </p:nvSpPr>
        <p:spPr>
          <a:xfrm>
            <a:off x="365580" y="4681634"/>
            <a:ext cx="6878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dirty="0">
                <a:solidFill>
                  <a:srgbClr val="ED7D3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uk-UA" sz="4000" dirty="0">
              <a:solidFill>
                <a:srgbClr val="ED7D31"/>
              </a:solidFill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855834" y="1610639"/>
            <a:ext cx="7694309" cy="829972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ЗАВЕРШЕНО:</a:t>
            </a:r>
          </a:p>
          <a:p>
            <a:pPr marL="285750" indent="-285750">
              <a:buFontTx/>
              <a:buChar char="-"/>
            </a:pPr>
            <a:r>
              <a:rPr lang="uk-UA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КАПІТАЛЬНИЙ РЕМОНТ БОРЦІВСЬКОГО ЗАЛУ ДЮСШ №7</a:t>
            </a:r>
          </a:p>
          <a:p>
            <a:pPr marL="285750" indent="-285750">
              <a:buFontTx/>
              <a:buChar char="-"/>
            </a:pPr>
            <a:r>
              <a:rPr lang="uk-UA" alt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КАПІТАЛЬНИЙ РЕМОНТ ФАСАДУ БУДІВЛІ ДЮСШ №6</a:t>
            </a:r>
            <a:endParaRPr lang="uk-UA" altLang="ru-RU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кутник 17"/>
          <p:cNvSpPr/>
          <p:nvPr/>
        </p:nvSpPr>
        <p:spPr>
          <a:xfrm>
            <a:off x="287053" y="1494656"/>
            <a:ext cx="7663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dirty="0">
                <a:solidFill>
                  <a:srgbClr val="ED7D3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uk-UA" sz="4000" dirty="0">
              <a:solidFill>
                <a:srgbClr val="ED7D31"/>
              </a:solidFill>
            </a:endParaRPr>
          </a:p>
        </p:txBody>
      </p:sp>
      <p:sp>
        <p:nvSpPr>
          <p:cNvPr id="19" name="Прямокутник 18"/>
          <p:cNvSpPr/>
          <p:nvPr/>
        </p:nvSpPr>
        <p:spPr>
          <a:xfrm>
            <a:off x="8550144" y="1380755"/>
            <a:ext cx="47059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dirty="0" smtClean="0">
                <a:solidFill>
                  <a:srgbClr val="ED7D31"/>
                </a:solidFill>
                <a:latin typeface="Arial" pitchFamily="34" charset="0"/>
                <a:cs typeface="Arial" pitchFamily="34" charset="0"/>
              </a:rPr>
              <a:t>350 </a:t>
            </a:r>
            <a:r>
              <a:rPr lang="uk-UA" sz="3200" dirty="0">
                <a:solidFill>
                  <a:srgbClr val="ED7D31"/>
                </a:solidFill>
                <a:latin typeface="Arial" pitchFamily="34" charset="0"/>
                <a:cs typeface="Arial" pitchFamily="34" charset="0"/>
              </a:rPr>
              <a:t>тис. грн.</a:t>
            </a:r>
            <a:endParaRPr lang="uk-UA" dirty="0">
              <a:solidFill>
                <a:srgbClr val="ED7D31"/>
              </a:solidFill>
            </a:endParaRPr>
          </a:p>
        </p:txBody>
      </p:sp>
      <p:sp>
        <p:nvSpPr>
          <p:cNvPr id="20" name="Прямокутник 19"/>
          <p:cNvSpPr/>
          <p:nvPr/>
        </p:nvSpPr>
        <p:spPr>
          <a:xfrm>
            <a:off x="8550145" y="3087337"/>
            <a:ext cx="47059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dirty="0">
                <a:solidFill>
                  <a:srgbClr val="ED7D31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uk-UA" sz="6000" dirty="0" smtClean="0">
                <a:solidFill>
                  <a:srgbClr val="ED7D31"/>
                </a:solidFill>
                <a:latin typeface="Arial" pitchFamily="34" charset="0"/>
                <a:cs typeface="Arial" pitchFamily="34" charset="0"/>
              </a:rPr>
              <a:t>,35 </a:t>
            </a:r>
            <a:r>
              <a:rPr lang="uk-UA" sz="3200" dirty="0" smtClean="0">
                <a:solidFill>
                  <a:srgbClr val="ED7D31"/>
                </a:solidFill>
                <a:latin typeface="Arial" pitchFamily="34" charset="0"/>
                <a:cs typeface="Arial" pitchFamily="34" charset="0"/>
              </a:rPr>
              <a:t> млн грн.</a:t>
            </a:r>
            <a:endParaRPr lang="uk-UA" sz="4000" dirty="0">
              <a:solidFill>
                <a:srgbClr val="ED7D31"/>
              </a:solidFill>
            </a:endParaRPr>
          </a:p>
        </p:txBody>
      </p:sp>
      <p:sp>
        <p:nvSpPr>
          <p:cNvPr id="21" name="Прямокутник 20"/>
          <p:cNvSpPr/>
          <p:nvPr/>
        </p:nvSpPr>
        <p:spPr>
          <a:xfrm>
            <a:off x="8550146" y="4673949"/>
            <a:ext cx="47059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dirty="0" smtClean="0">
                <a:solidFill>
                  <a:srgbClr val="ED7D31"/>
                </a:solidFill>
                <a:latin typeface="Arial" pitchFamily="34" charset="0"/>
                <a:cs typeface="Arial" pitchFamily="34" charset="0"/>
              </a:rPr>
              <a:t>700 </a:t>
            </a:r>
            <a:r>
              <a:rPr lang="uk-UA" sz="3200" dirty="0" smtClean="0">
                <a:solidFill>
                  <a:srgbClr val="ED7D31"/>
                </a:solidFill>
                <a:latin typeface="Arial" pitchFamily="34" charset="0"/>
                <a:cs typeface="Arial" pitchFamily="34" charset="0"/>
              </a:rPr>
              <a:t> тис. грн.</a:t>
            </a:r>
            <a:endParaRPr lang="uk-UA" sz="4000" dirty="0">
              <a:solidFill>
                <a:srgbClr val="ED7D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14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6751324"/>
            <a:ext cx="12192000" cy="1066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-244"/>
            <a:ext cx="12192000" cy="106676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338994"/>
            <a:ext cx="3742007" cy="872201"/>
          </a:xfrm>
          <a:prstGeom prst="rect">
            <a:avLst/>
          </a:prstGeom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ru-RU" sz="2500" dirty="0">
                <a:solidFill>
                  <a:schemeClr val="bg1"/>
                </a:solidFill>
                <a:cs typeface="Times New Roman" panose="02020603050405020304" pitchFamily="18" charset="0"/>
              </a:rPr>
              <a:t>VIII. </a:t>
            </a:r>
            <a:r>
              <a:rPr lang="uk-UA" altLang="ru-RU" sz="25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ЗАБЕЗПЕЧЕННЯ </a:t>
            </a:r>
          </a:p>
          <a:p>
            <a:r>
              <a:rPr lang="uk-UA" altLang="ru-RU" sz="25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КОМФОРТНИХ УМОВ</a:t>
            </a:r>
            <a:endParaRPr lang="uk-UA" altLang="ru-RU" sz="25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827903" y="347062"/>
            <a:ext cx="5838611" cy="881257"/>
          </a:xfrm>
          <a:prstGeom prst="rect">
            <a:avLst/>
          </a:prstGeom>
          <a:solidFill>
            <a:schemeClr val="bg1"/>
          </a:solidFill>
          <a:ln w="6350"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РЕКОНСТРУКЦІЯ СПОРТИВНИХ БАЗ ДЮСШ</a:t>
            </a:r>
          </a:p>
          <a:p>
            <a:pPr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ВУЛ. РУСЬКА, 2</a:t>
            </a:r>
            <a:endParaRPr lang="uk-UA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07" y="2999654"/>
            <a:ext cx="5119654" cy="36189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8351" y="3807690"/>
            <a:ext cx="3788794" cy="26782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4165" y="1468948"/>
            <a:ext cx="4289266" cy="3031975"/>
          </a:xfrm>
          <a:prstGeom prst="rect">
            <a:avLst/>
          </a:prstGeom>
        </p:spPr>
      </p:pic>
      <p:pic>
        <p:nvPicPr>
          <p:cNvPr id="10" name="Picture 6" descr="Cartoon hand-painted directional arrow design PNG and PSD | Tanda panah,  Desain banner, Desain pamflet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41"/>
          <a:stretch/>
        </p:blipFill>
        <p:spPr bwMode="auto">
          <a:xfrm rot="18759612" flipH="1">
            <a:off x="4448699" y="4267798"/>
            <a:ext cx="2470583" cy="137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69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6751324"/>
            <a:ext cx="12192000" cy="1066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-244"/>
            <a:ext cx="12192000" cy="106676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338994"/>
            <a:ext cx="3742007" cy="872201"/>
          </a:xfrm>
          <a:prstGeom prst="rect">
            <a:avLst/>
          </a:prstGeom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ru-RU" sz="2500" dirty="0">
                <a:solidFill>
                  <a:schemeClr val="bg1"/>
                </a:solidFill>
                <a:cs typeface="Times New Roman" panose="02020603050405020304" pitchFamily="18" charset="0"/>
              </a:rPr>
              <a:t>VIII. </a:t>
            </a:r>
            <a:r>
              <a:rPr lang="uk-UA" altLang="ru-RU" sz="25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ЗАБЕЗПЕЧЕННЯ </a:t>
            </a:r>
          </a:p>
          <a:p>
            <a:r>
              <a:rPr lang="uk-UA" altLang="ru-RU" sz="25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КОМФОРТНИХ УМОВ</a:t>
            </a:r>
            <a:endParaRPr lang="uk-UA" altLang="ru-RU" sz="25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527948" y="2421610"/>
            <a:ext cx="4699771" cy="82531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РОЗПОЧАТО БУДІВНИЦТВО СПОРТИВНИХ КОМПЛЕКСІВ</a:t>
            </a:r>
            <a:endParaRPr lang="uk-UA" altLang="ru-RU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840123" y="2326434"/>
            <a:ext cx="10590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>
                <a:solidFill>
                  <a:srgbClr val="ED7D3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uk-UA" sz="4000" dirty="0">
              <a:solidFill>
                <a:srgbClr val="ED7D31"/>
              </a:solidFill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527949" y="3231114"/>
            <a:ext cx="3623446" cy="897644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ВИГОТОВЛЕНО ПКД НА БУДІВНИЦТВО </a:t>
            </a:r>
            <a:endParaRPr lang="uk-UA" altLang="ru-RU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кутник 12"/>
          <p:cNvSpPr/>
          <p:nvPr/>
        </p:nvSpPr>
        <p:spPr>
          <a:xfrm>
            <a:off x="840123" y="3113095"/>
            <a:ext cx="6878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dirty="0">
                <a:solidFill>
                  <a:srgbClr val="ED7D31"/>
                </a:solidFill>
                <a:latin typeface="Arial" pitchFamily="34" charset="0"/>
                <a:cs typeface="Arial" pitchFamily="34" charset="0"/>
              </a:rPr>
              <a:t>8</a:t>
            </a:r>
            <a:endParaRPr lang="uk-UA" sz="4000" dirty="0">
              <a:solidFill>
                <a:srgbClr val="ED7D31"/>
              </a:solidFill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519240" y="4231059"/>
            <a:ext cx="4364690" cy="647628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БУДІВНИЦТВО СПОРТИВНОГО ЗАЛУ</a:t>
            </a:r>
            <a:endParaRPr lang="uk-UA" altLang="ru-RU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кутник 14"/>
          <p:cNvSpPr/>
          <p:nvPr/>
        </p:nvSpPr>
        <p:spPr>
          <a:xfrm>
            <a:off x="805427" y="4024255"/>
            <a:ext cx="5555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dirty="0" smtClean="0">
                <a:solidFill>
                  <a:srgbClr val="ED7D3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uk-UA" sz="4000" dirty="0">
              <a:solidFill>
                <a:srgbClr val="ED7D31"/>
              </a:solidFill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527948" y="1610640"/>
            <a:ext cx="6615482" cy="829972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ЗАВЕРШЕНО БУДІВНИЦТВО СПОРТИВНИХ ТА ДИТЯЧО-СПОРТИВНИХ МАЙДАНЧИКІВ</a:t>
            </a:r>
            <a:endParaRPr lang="uk-UA" altLang="ru-RU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кутник 16"/>
          <p:cNvSpPr/>
          <p:nvPr/>
        </p:nvSpPr>
        <p:spPr>
          <a:xfrm>
            <a:off x="627019" y="1460917"/>
            <a:ext cx="12721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>
                <a:solidFill>
                  <a:srgbClr val="ED7D31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uk-UA" sz="4000" dirty="0">
              <a:solidFill>
                <a:srgbClr val="ED7D31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754" y="2011476"/>
            <a:ext cx="3753494" cy="3753494"/>
          </a:xfrm>
          <a:prstGeom prst="rect">
            <a:avLst/>
          </a:prstGeom>
        </p:spPr>
      </p:pic>
      <p:sp>
        <p:nvSpPr>
          <p:cNvPr id="25" name="Прямокутник 24"/>
          <p:cNvSpPr/>
          <p:nvPr/>
        </p:nvSpPr>
        <p:spPr>
          <a:xfrm>
            <a:off x="814136" y="4898623"/>
            <a:ext cx="5555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dirty="0" smtClean="0">
                <a:solidFill>
                  <a:srgbClr val="ED7D31"/>
                </a:solidFill>
                <a:latin typeface="Arial" pitchFamily="34" charset="0"/>
                <a:cs typeface="Arial" pitchFamily="34" charset="0"/>
              </a:rPr>
              <a:t>6</a:t>
            </a:r>
            <a:endParaRPr lang="uk-UA" sz="4000" dirty="0">
              <a:solidFill>
                <a:srgbClr val="ED7D31"/>
              </a:solidFill>
            </a:endParaRPr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1527948" y="5117342"/>
            <a:ext cx="4364690" cy="647628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БУДІВНИЦТВО </a:t>
            </a:r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СПОРТИВНИХ БАСЕЙНІВ</a:t>
            </a:r>
            <a:endParaRPr lang="uk-UA" altLang="ru-RU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кутник 26"/>
          <p:cNvSpPr/>
          <p:nvPr/>
        </p:nvSpPr>
        <p:spPr>
          <a:xfrm>
            <a:off x="805427" y="5766136"/>
            <a:ext cx="5555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dirty="0" smtClean="0">
                <a:solidFill>
                  <a:srgbClr val="ED7D3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uk-UA" sz="4000" dirty="0">
              <a:solidFill>
                <a:srgbClr val="ED7D31"/>
              </a:solidFill>
            </a:endParaRPr>
          </a:p>
        </p:txBody>
      </p:sp>
      <p:sp>
        <p:nvSpPr>
          <p:cNvPr id="28" name="Rectangle 3"/>
          <p:cNvSpPr>
            <a:spLocks noChangeArrowheads="1"/>
          </p:cNvSpPr>
          <p:nvPr/>
        </p:nvSpPr>
        <p:spPr bwMode="auto">
          <a:xfrm>
            <a:off x="1519239" y="5984855"/>
            <a:ext cx="4364690" cy="647628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СПОРТИВНО-РОЗВАЖАЛЬНИЙ ПРОСТІР</a:t>
            </a:r>
            <a:endParaRPr lang="uk-UA" altLang="ru-RU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4061226" y="363707"/>
            <a:ext cx="6615482" cy="829972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РОЗВИТОК СПОРТИВНОЇ ІНФРАСТРУКТУРИ</a:t>
            </a:r>
            <a:endParaRPr lang="uk-UA" altLang="ru-RU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13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6751324"/>
            <a:ext cx="12192000" cy="1066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-244"/>
            <a:ext cx="12192000" cy="106676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338994"/>
            <a:ext cx="3742007" cy="872201"/>
          </a:xfrm>
          <a:prstGeom prst="rect">
            <a:avLst/>
          </a:prstGeom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ru-RU" sz="25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IX. </a:t>
            </a:r>
            <a:r>
              <a:rPr lang="uk-UA" altLang="ru-RU" sz="25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ЗАБЕЗПЕЧЕННЯ </a:t>
            </a:r>
          </a:p>
          <a:p>
            <a:r>
              <a:rPr lang="uk-UA" altLang="ru-RU" sz="25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КОМФОРТНИХ УМОВ</a:t>
            </a:r>
            <a:endParaRPr lang="uk-UA" altLang="ru-RU" sz="25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122185" y="385885"/>
            <a:ext cx="5964789" cy="654725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uk-UA" alt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БУДІВНИЦТВО СПОРТИВНИХ  КОМПЛЕКСІВ</a:t>
            </a:r>
            <a:endParaRPr lang="uk-UA" altLang="ru-RU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Asus\Desktop\Фотосесія Майданчики\127886968_2609685495823341_8060215990452667433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3292122"/>
            <a:ext cx="6154983" cy="345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sus\Desktop\Фотосесія Майданчики\128526767_393412291776080_164214946465772758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393" y="1040610"/>
            <a:ext cx="4334099" cy="275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Asus\Desktop\Фотосесія Майданчики\127276279_1358691334462977_3273183833845850654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334" y="3964689"/>
            <a:ext cx="4505324" cy="278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84924" y="1805077"/>
            <a:ext cx="4639921" cy="1063748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457200" indent="-457200" algn="just">
              <a:buFont typeface="+mj-lt"/>
              <a:buAutoNum type="arabicPeriod"/>
            </a:pPr>
            <a:r>
              <a:rPr lang="uk-UA" alt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ВУЛ. КАСТЕЛІВКА, 8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uk-UA" alt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ВУЛ. Й. СЛІПОГО, 33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uk-UA" alt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ВУЛ. ВЕЛИЧКОВСЬКОГО, 16-18</a:t>
            </a:r>
            <a:endParaRPr lang="uk-UA" altLang="ru-RU" sz="2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86810" y="4220017"/>
            <a:ext cx="1968198" cy="338554"/>
          </a:xfrm>
          <a:prstGeom prst="rect">
            <a:avLst/>
          </a:prstGeom>
          <a:solidFill>
            <a:srgbClr val="333B24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ВУЛ.</a:t>
            </a:r>
            <a:r>
              <a:rPr lang="uk-UA" sz="1600" b="1" dirty="0" smtClean="0">
                <a:solidFill>
                  <a:schemeClr val="bg1"/>
                </a:solidFill>
              </a:rPr>
              <a:t> КАСТЕЛІВКА, 8</a:t>
            </a:r>
            <a:endParaRPr lang="uk-UA" sz="16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62831" y="6255066"/>
            <a:ext cx="1968198" cy="338554"/>
          </a:xfrm>
          <a:prstGeom prst="rect">
            <a:avLst/>
          </a:prstGeom>
          <a:solidFill>
            <a:srgbClr val="395225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ВУЛ.</a:t>
            </a:r>
            <a:r>
              <a:rPr lang="uk-UA" sz="1600" b="1" dirty="0" smtClean="0">
                <a:solidFill>
                  <a:schemeClr val="bg1"/>
                </a:solidFill>
              </a:rPr>
              <a:t> Й. СЛІПОГО, 33</a:t>
            </a:r>
            <a:endParaRPr lang="uk-UA" sz="16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11556" y="3371566"/>
            <a:ext cx="2980425" cy="338554"/>
          </a:xfrm>
          <a:prstGeom prst="rect">
            <a:avLst/>
          </a:prstGeom>
          <a:solidFill>
            <a:srgbClr val="333B24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ВУЛ.</a:t>
            </a:r>
            <a:r>
              <a:rPr lang="uk-UA" sz="1600" b="1" dirty="0" smtClean="0">
                <a:solidFill>
                  <a:schemeClr val="bg1"/>
                </a:solidFill>
              </a:rPr>
              <a:t> ВЕЛИЧКОВСЬКОГО, 16-18</a:t>
            </a:r>
            <a:endParaRPr lang="uk-UA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519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6751324"/>
            <a:ext cx="12192000" cy="1066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-244"/>
            <a:ext cx="12192000" cy="106676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338994"/>
            <a:ext cx="3742007" cy="872201"/>
          </a:xfrm>
          <a:prstGeom prst="rect">
            <a:avLst/>
          </a:prstGeom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ru-RU" sz="2500" dirty="0">
                <a:solidFill>
                  <a:schemeClr val="bg1"/>
                </a:solidFill>
                <a:cs typeface="Times New Roman" panose="02020603050405020304" pitchFamily="18" charset="0"/>
              </a:rPr>
              <a:t>VIII. </a:t>
            </a:r>
            <a:r>
              <a:rPr lang="uk-UA" altLang="ru-RU" sz="25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ЗАБЕЗПЕЧЕННЯ </a:t>
            </a:r>
          </a:p>
          <a:p>
            <a:r>
              <a:rPr lang="uk-UA" altLang="ru-RU" sz="25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КОМФОРТНИХ УМОВ</a:t>
            </a:r>
            <a:endParaRPr lang="uk-UA" altLang="ru-RU" sz="25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956724" y="313551"/>
            <a:ext cx="5291779" cy="897644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ВИГОТОВЛЕНО ПКД НА </a:t>
            </a:r>
            <a:r>
              <a:rPr lang="uk-UA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</a:t>
            </a:r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УДІВНИЦТВО</a:t>
            </a:r>
            <a:endParaRPr lang="uk-UA" altLang="ru-RU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51700" y="1591847"/>
            <a:ext cx="4489969" cy="142132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457200" indent="-457200" algn="just">
              <a:buFont typeface="+mj-lt"/>
              <a:buAutoNum type="arabicPeriod"/>
            </a:pPr>
            <a:r>
              <a:rPr lang="uk-UA" alt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uk-UA" alt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ул. Любінська,93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uk-UA" alt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вул. Кирила Мефодія,27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uk-UA" alt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uk-UA" alt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ул. Ковельська, 67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uk-UA" alt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uk-UA" alt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ул. І. </a:t>
            </a:r>
            <a:r>
              <a:rPr lang="uk-UA" alt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Франка,165</a:t>
            </a:r>
          </a:p>
        </p:txBody>
      </p:sp>
      <p:pic>
        <p:nvPicPr>
          <p:cNvPr id="3075" name="Picture 3" descr="C:\Users\Asus\Desktop\Фотосесія Майданчики\128013583_739549566917941_1848374468849704938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304" y="1076346"/>
            <a:ext cx="4277130" cy="255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sus\Desktop\Фотосесія Майданчики\128218969_409566420403424_4643550520222169207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4" y="3684363"/>
            <a:ext cx="4803587" cy="270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584465" y="4946469"/>
            <a:ext cx="4489969" cy="1393353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/>
            <a:r>
              <a:rPr lang="uk-UA" alt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5. вул. Довженка, 10</a:t>
            </a:r>
          </a:p>
          <a:p>
            <a:pPr algn="just"/>
            <a:r>
              <a:rPr lang="uk-UA" alt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6. </a:t>
            </a:r>
            <a:r>
              <a:rPr lang="uk-UA" alt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вул. </a:t>
            </a:r>
            <a:r>
              <a:rPr lang="uk-UA" altLang="ru-RU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Ряшівська</a:t>
            </a:r>
            <a:r>
              <a:rPr lang="uk-UA" alt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7-9</a:t>
            </a:r>
          </a:p>
          <a:p>
            <a:pPr algn="just"/>
            <a:r>
              <a:rPr lang="uk-UA" alt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7. </a:t>
            </a:r>
            <a:r>
              <a:rPr lang="uk-UA" alt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вул. Червоної Калини, 73</a:t>
            </a:r>
          </a:p>
          <a:p>
            <a:pPr algn="just"/>
            <a:r>
              <a:rPr lang="uk-UA" alt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8. вул. </a:t>
            </a:r>
            <a:r>
              <a:rPr lang="uk-UA" altLang="ru-RU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Дж.Вашингтона</a:t>
            </a:r>
            <a:r>
              <a:rPr lang="uk-UA" alt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17</a:t>
            </a:r>
            <a:endParaRPr lang="uk-UA" altLang="ru-RU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Asus\Desktop\Фотосесія Майданчики\127651221_1253629525004372_1142870233762527292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724" y="2459180"/>
            <a:ext cx="4486001" cy="242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1193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6751324"/>
            <a:ext cx="12192000" cy="1066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-244"/>
            <a:ext cx="12192000" cy="106676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338994"/>
            <a:ext cx="3742007" cy="872201"/>
          </a:xfrm>
          <a:prstGeom prst="rect">
            <a:avLst/>
          </a:prstGeom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ru-RU" sz="2500" dirty="0">
                <a:solidFill>
                  <a:schemeClr val="bg1"/>
                </a:solidFill>
                <a:cs typeface="Times New Roman" panose="02020603050405020304" pitchFamily="18" charset="0"/>
              </a:rPr>
              <a:t>VIII. </a:t>
            </a:r>
            <a:r>
              <a:rPr lang="uk-UA" altLang="ru-RU" sz="25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ЗАБЕЗПЕЧЕННЯ </a:t>
            </a:r>
          </a:p>
          <a:p>
            <a:r>
              <a:rPr lang="uk-UA" altLang="ru-RU" sz="25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КОМФОРТНИХ УМОВ</a:t>
            </a:r>
            <a:endParaRPr lang="uk-UA" altLang="ru-RU" sz="25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921890" y="451280"/>
            <a:ext cx="5613996" cy="647628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БУДІВНИЦТВО СПОРТИВНОГО ЗАЛУ</a:t>
            </a:r>
            <a:endParaRPr lang="uk-UA" altLang="ru-RU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91976" y="1804297"/>
            <a:ext cx="3383636" cy="829972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uk-UA" alt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ВУЛ. СТРИЙСЬКА, 87</a:t>
            </a:r>
            <a:endParaRPr lang="uk-UA" altLang="ru-RU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Asus\Desktop\Фотосесія Майданчики\128118659_223280589159356_9605873721313814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931" y="1292234"/>
            <a:ext cx="5103889" cy="287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sus\Desktop\Фотосесія Майданчики\127065964_670387997180401_2183361463181917106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6" y="3249870"/>
            <a:ext cx="5031046" cy="283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565" y="3854675"/>
            <a:ext cx="4948510" cy="278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333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6751324"/>
            <a:ext cx="12192000" cy="1066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-244"/>
            <a:ext cx="12192000" cy="1066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24"/>
            <a:ext cx="1427770" cy="667549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456" y="237001"/>
            <a:ext cx="696565" cy="8751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30582" y="5079497"/>
            <a:ext cx="7210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ОПРАЦЬОВАНО ЗВЕРНЕНЬ ГРОМАДЯН</a:t>
            </a:r>
            <a:endParaRPr lang="uk-UA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775166" y="2105439"/>
            <a:ext cx="549075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600" b="1" dirty="0" smtClean="0">
                <a:solidFill>
                  <a:srgbClr val="ED7D3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1535</a:t>
            </a:r>
            <a:endParaRPr lang="uk-UA" sz="16600" b="1" dirty="0">
              <a:solidFill>
                <a:srgbClr val="ED7D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11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6751324"/>
            <a:ext cx="12192000" cy="1066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-244"/>
            <a:ext cx="12192000" cy="106676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338994"/>
            <a:ext cx="3742007" cy="872201"/>
          </a:xfrm>
          <a:prstGeom prst="rect">
            <a:avLst/>
          </a:prstGeom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ru-RU" sz="2500" dirty="0">
                <a:solidFill>
                  <a:schemeClr val="bg1"/>
                </a:solidFill>
                <a:cs typeface="Times New Roman" panose="02020603050405020304" pitchFamily="18" charset="0"/>
              </a:rPr>
              <a:t>VIII. </a:t>
            </a:r>
            <a:r>
              <a:rPr lang="uk-UA" altLang="ru-RU" sz="25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ЗАБЕЗПЕЧЕННЯ </a:t>
            </a:r>
          </a:p>
          <a:p>
            <a:r>
              <a:rPr lang="uk-UA" altLang="ru-RU" sz="25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КОМФОРТНИХ УМОВ</a:t>
            </a:r>
            <a:endParaRPr lang="uk-UA" altLang="ru-RU" sz="25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921890" y="451280"/>
            <a:ext cx="3477329" cy="647628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БУДІВНИЦТВО БАСЕЙНІВ</a:t>
            </a:r>
            <a:endParaRPr lang="uk-UA" altLang="ru-RU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Asus\Desktop\Фотосесія Майданчики\126929408_417906622558866_3667418527978191736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527444"/>
            <a:ext cx="3886199" cy="315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22303" y="2105113"/>
            <a:ext cx="6301279" cy="829972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ВИЗНАЧЕНО         ЗЕМЕЛЬНИХ ДІЛЯНОК ДЛЯ БУДІВНИЦТВА БАСЕЙНІВ</a:t>
            </a:r>
            <a:endParaRPr lang="uk-UA" altLang="ru-RU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95858" y="3025951"/>
            <a:ext cx="4720130" cy="2301589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457200" indent="-457200" algn="just">
              <a:buFont typeface="+mj-lt"/>
              <a:buAutoNum type="arabicPeriod"/>
            </a:pPr>
            <a:r>
              <a:rPr lang="uk-UA" alt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uk-UA" alt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ул. Величковського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uk-UA" alt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вул. Під </a:t>
            </a:r>
            <a:r>
              <a:rPr lang="uk-UA" altLang="ru-RU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</a:t>
            </a:r>
            <a:r>
              <a:rPr lang="uk-UA" altLang="ru-RU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олоско</a:t>
            </a:r>
            <a:endParaRPr lang="uk-UA" altLang="ru-RU" sz="2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uk-UA" alt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uk-UA" alt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ул. Трускавецька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uk-UA" alt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uk-UA" alt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ул. Тракт </a:t>
            </a:r>
            <a:r>
              <a:rPr lang="uk-UA" altLang="ru-RU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Глинянський</a:t>
            </a:r>
            <a:endParaRPr lang="uk-UA" altLang="ru-RU" sz="2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uk-UA" alt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uk-UA" alt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ул. Пасічна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uk-UA" alt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uk-UA" alt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ул. </a:t>
            </a:r>
            <a:r>
              <a:rPr lang="uk-UA" altLang="ru-RU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Хуторівка</a:t>
            </a:r>
            <a:endParaRPr lang="uk-UA" altLang="ru-RU" sz="2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endParaRPr lang="uk-UA" altLang="ru-RU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C:\Users\Asus\Desktop\Фотосесія Майданчики\128576507_398190451395616_6176890862639320670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3930432"/>
            <a:ext cx="5543550" cy="254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4222" y="1569659"/>
            <a:ext cx="1245384" cy="148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935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6751324"/>
            <a:ext cx="12192000" cy="1066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-244"/>
            <a:ext cx="12192000" cy="106676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338994"/>
            <a:ext cx="3742007" cy="872201"/>
          </a:xfrm>
          <a:prstGeom prst="rect">
            <a:avLst/>
          </a:prstGeom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ru-RU" sz="2500" dirty="0">
                <a:solidFill>
                  <a:schemeClr val="bg1"/>
                </a:solidFill>
                <a:cs typeface="Times New Roman" panose="02020603050405020304" pitchFamily="18" charset="0"/>
              </a:rPr>
              <a:t>VIII. </a:t>
            </a:r>
            <a:r>
              <a:rPr lang="uk-UA" altLang="ru-RU" sz="25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ЗАБЕЗПЕЧЕННЯ </a:t>
            </a:r>
          </a:p>
          <a:p>
            <a:r>
              <a:rPr lang="uk-UA" altLang="ru-RU" sz="25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КОМФОРТНИХ УМОВ</a:t>
            </a:r>
            <a:endParaRPr lang="uk-UA" altLang="ru-RU" sz="25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921890" y="451280"/>
            <a:ext cx="6126985" cy="647628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uk-UA" alt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СПОРТИВНО-РОЗВАЖАЛЬНИЙ ПРОСТІР 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25255" y="1415663"/>
            <a:ext cx="5970745" cy="829972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ЗОНИ СПОРТИВНО-РОЗВАЖАЛЬНОГО ПРОСТОРУ:</a:t>
            </a:r>
            <a:endParaRPr lang="uk-UA" alt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5255" y="2057440"/>
            <a:ext cx="8267663" cy="2004276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457200" indent="-457200" algn="just">
              <a:buAutoNum type="arabicPeriod"/>
            </a:pPr>
            <a:r>
              <a:rPr lang="uk-UA" alt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Криті майданчики з переносним обладнанням та можливістю трансформації в зал на 1500 </a:t>
            </a:r>
            <a:r>
              <a:rPr lang="uk-UA" altLang="ru-RU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кв</a:t>
            </a:r>
            <a:r>
              <a:rPr lang="uk-UA" alt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м </a:t>
            </a:r>
            <a:endParaRPr lang="uk-UA" alt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AutoNum type="arabicPeriod"/>
            </a:pPr>
            <a:r>
              <a:rPr lang="uk-UA" alt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Громадський простір для прогулянок мешканців та відпочинку відвідувачів змагань та </a:t>
            </a:r>
            <a:r>
              <a:rPr lang="uk-UA" alt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заходів</a:t>
            </a:r>
            <a:endParaRPr lang="uk-UA" alt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AutoNum type="arabicPeriod"/>
            </a:pPr>
            <a:r>
              <a:rPr lang="uk-UA" altLang="ru-RU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Коворкінг</a:t>
            </a:r>
            <a:r>
              <a:rPr lang="uk-UA" alt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простір </a:t>
            </a:r>
            <a:r>
              <a:rPr lang="uk-UA" alt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і</a:t>
            </a:r>
            <a:r>
              <a:rPr lang="uk-UA" alt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 </a:t>
            </a:r>
            <a:r>
              <a:rPr lang="uk-UA" alt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зоною </a:t>
            </a:r>
            <a:r>
              <a:rPr lang="en-US" alt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WI-FI</a:t>
            </a:r>
            <a:endParaRPr lang="uk-UA" alt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uk-UA" altLang="ru-RU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Asus\Desktop\Фотосесія Майданчики\127254120_403341207526866_5413297254186598087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89" y="1141469"/>
            <a:ext cx="3111131" cy="556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sus\Desktop\Фотосесія Майданчики\123541663_1494928804037499_1716008823808535769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18" y="4045443"/>
            <a:ext cx="41148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sus\Desktop\Фотосесія Майданчики\128373211_387026639275960_4533489197296202825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925" y="4032841"/>
            <a:ext cx="3445802" cy="258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74618" y="6208302"/>
            <a:ext cx="1968198" cy="338554"/>
          </a:xfrm>
          <a:prstGeom prst="rect">
            <a:avLst/>
          </a:prstGeom>
          <a:solidFill>
            <a:srgbClr val="333B24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ВУЛ.</a:t>
            </a:r>
            <a:r>
              <a:rPr lang="uk-UA" sz="1600" b="1" dirty="0" smtClean="0">
                <a:solidFill>
                  <a:schemeClr val="bg1"/>
                </a:solidFill>
              </a:rPr>
              <a:t> ЗАМКОВА</a:t>
            </a:r>
            <a:endParaRPr lang="uk-UA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127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6751324"/>
            <a:ext cx="12192000" cy="1066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-244"/>
            <a:ext cx="12192000" cy="106676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9051" y="281352"/>
            <a:ext cx="2628901" cy="766399"/>
          </a:xfrm>
          <a:prstGeom prst="rect">
            <a:avLst/>
          </a:prstGeom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uk-UA" altLang="ru-RU" sz="25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І</a:t>
            </a:r>
            <a:r>
              <a:rPr lang="en-US" altLang="ru-RU" sz="25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X</a:t>
            </a:r>
            <a:r>
              <a:rPr lang="en-US" altLang="ru-RU" sz="2500" dirty="0">
                <a:solidFill>
                  <a:schemeClr val="bg1"/>
                </a:solidFill>
                <a:cs typeface="Times New Roman" panose="02020603050405020304" pitchFamily="18" charset="0"/>
              </a:rPr>
              <a:t>. </a:t>
            </a:r>
            <a:r>
              <a:rPr lang="uk-UA" altLang="ru-RU" sz="2500" dirty="0">
                <a:solidFill>
                  <a:schemeClr val="bg1"/>
                </a:solidFill>
                <a:cs typeface="Times New Roman" panose="02020603050405020304" pitchFamily="18" charset="0"/>
              </a:rPr>
              <a:t>ФІНАНСОВИЙ </a:t>
            </a:r>
          </a:p>
          <a:p>
            <a:r>
              <a:rPr lang="uk-UA" altLang="ru-RU" sz="2500" dirty="0">
                <a:solidFill>
                  <a:schemeClr val="bg1"/>
                </a:solidFill>
                <a:cs typeface="Times New Roman" panose="02020603050405020304" pitchFamily="18" charset="0"/>
              </a:rPr>
              <a:t>СУПРОВІД</a:t>
            </a:r>
          </a:p>
        </p:txBody>
      </p:sp>
      <p:sp>
        <p:nvSpPr>
          <p:cNvPr id="7" name="Прямокутник 6"/>
          <p:cNvSpPr/>
          <p:nvPr/>
        </p:nvSpPr>
        <p:spPr>
          <a:xfrm>
            <a:off x="519174" y="5099315"/>
            <a:ext cx="47059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6000" dirty="0" smtClean="0">
                <a:solidFill>
                  <a:srgbClr val="ED7D31"/>
                </a:solidFill>
                <a:latin typeface="Arial" pitchFamily="34" charset="0"/>
                <a:cs typeface="Arial" pitchFamily="34" charset="0"/>
              </a:rPr>
              <a:t>111,2 </a:t>
            </a:r>
            <a:r>
              <a:rPr lang="uk-UA" sz="3200" dirty="0" smtClean="0">
                <a:solidFill>
                  <a:srgbClr val="ED7D31"/>
                </a:solidFill>
                <a:latin typeface="Arial" pitchFamily="34" charset="0"/>
                <a:cs typeface="Arial" pitchFamily="34" charset="0"/>
              </a:rPr>
              <a:t>млн </a:t>
            </a:r>
            <a:r>
              <a:rPr lang="uk-UA" sz="3200" dirty="0">
                <a:solidFill>
                  <a:srgbClr val="ED7D31"/>
                </a:solidFill>
                <a:latin typeface="Arial" pitchFamily="34" charset="0"/>
                <a:cs typeface="Arial" pitchFamily="34" charset="0"/>
              </a:rPr>
              <a:t>грн.</a:t>
            </a:r>
            <a:endParaRPr lang="uk-UA" dirty="0">
              <a:solidFill>
                <a:srgbClr val="ED7D31"/>
              </a:solidFill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6523734" y="5099315"/>
            <a:ext cx="47059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6000" dirty="0" smtClean="0">
                <a:solidFill>
                  <a:srgbClr val="ED7D31"/>
                </a:solidFill>
                <a:latin typeface="Arial" pitchFamily="34" charset="0"/>
                <a:cs typeface="Arial" pitchFamily="34" charset="0"/>
              </a:rPr>
              <a:t>38,7 </a:t>
            </a:r>
            <a:r>
              <a:rPr lang="uk-UA" sz="3200" dirty="0" smtClean="0">
                <a:solidFill>
                  <a:srgbClr val="ED7D31"/>
                </a:solidFill>
                <a:latin typeface="Arial" pitchFamily="34" charset="0"/>
                <a:cs typeface="Arial" pitchFamily="34" charset="0"/>
              </a:rPr>
              <a:t>млн </a:t>
            </a:r>
            <a:r>
              <a:rPr lang="uk-UA" sz="3200" dirty="0">
                <a:solidFill>
                  <a:srgbClr val="ED7D31"/>
                </a:solidFill>
                <a:latin typeface="Arial" pitchFamily="34" charset="0"/>
                <a:cs typeface="Arial" pitchFamily="34" charset="0"/>
              </a:rPr>
              <a:t>грн.</a:t>
            </a:r>
            <a:endParaRPr lang="uk-UA" dirty="0">
              <a:solidFill>
                <a:srgbClr val="ED7D31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816935" y="3016223"/>
            <a:ext cx="4110445" cy="82531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uk-UA" sz="4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ЗАГАЛЬНИЙ ФОНД</a:t>
            </a:r>
            <a:endParaRPr lang="uk-UA" altLang="ru-RU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6795369" y="3016223"/>
            <a:ext cx="4525774" cy="82531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uk-UA" sz="4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СПЕЦІАЛЬНИЙ ФОНДИ</a:t>
            </a:r>
            <a:endParaRPr lang="uk-UA" altLang="ru-RU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13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6751324"/>
            <a:ext cx="12192000" cy="1066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-244"/>
            <a:ext cx="12192000" cy="106676"/>
          </a:xfrm>
          <a:prstGeom prst="rect">
            <a:avLst/>
          </a:prstGeom>
        </p:spPr>
      </p:pic>
      <p:pic>
        <p:nvPicPr>
          <p:cNvPr id="2050" name="Picture 2" descr="Нет описания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656"/>
            <a:ext cx="6426926" cy="482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617183" y="2258766"/>
            <a:ext cx="5452891" cy="2340225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uk-UA" altLang="ru-RU" sz="8000" b="1" dirty="0" smtClean="0">
                <a:solidFill>
                  <a:srgbClr val="ED7C17"/>
                </a:solidFill>
                <a:latin typeface="Arial" pitchFamily="34" charset="0"/>
                <a:cs typeface="Arial" pitchFamily="34" charset="0"/>
              </a:rPr>
              <a:t>ДЯКУЄМО ЗА УВАГУ!</a:t>
            </a:r>
            <a:endParaRPr lang="uk-UA" altLang="ru-RU" sz="6600" dirty="0">
              <a:solidFill>
                <a:srgbClr val="ED7C17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61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6751324"/>
            <a:ext cx="12192000" cy="1066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-244"/>
            <a:ext cx="12192000" cy="10667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456" y="237001"/>
            <a:ext cx="696565" cy="8751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433"/>
            <a:ext cx="1424098" cy="6644891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909337" y="4895412"/>
            <a:ext cx="1029522" cy="1029522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TextBox 17"/>
          <p:cNvSpPr txBox="1"/>
          <p:nvPr/>
        </p:nvSpPr>
        <p:spPr>
          <a:xfrm>
            <a:off x="5040882" y="237001"/>
            <a:ext cx="5994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Підтримка спортсменів-претендентів на участь в ХХХІІ Літніх Олімпійських іграх та Х</a:t>
            </a:r>
            <a:r>
              <a:rPr lang="en-US" sz="2400" b="1" dirty="0"/>
              <a:t>V</a:t>
            </a:r>
            <a:r>
              <a:rPr lang="uk-UA" sz="2400" b="1" dirty="0"/>
              <a:t>І Літніх </a:t>
            </a:r>
            <a:r>
              <a:rPr lang="uk-UA" sz="2400" b="1" dirty="0" err="1"/>
              <a:t>Паралімпійських</a:t>
            </a:r>
            <a:r>
              <a:rPr lang="uk-UA" sz="2400" b="1" dirty="0"/>
              <a:t> іграх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87328" y="3498010"/>
            <a:ext cx="50175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25 спортсменів-</a:t>
            </a:r>
            <a:r>
              <a:rPr lang="uk-UA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львів</a:t>
            </a:r>
            <a:r>
              <a:rPr lang="en-US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’</a:t>
            </a:r>
            <a:r>
              <a:rPr lang="uk-UA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ян</a:t>
            </a:r>
            <a:r>
              <a:rPr lang="uk-UA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uk-UA" dirty="0">
                <a:latin typeface="Arial" pitchFamily="34" charset="0"/>
                <a:ea typeface="Times New Roman" pitchFamily="18" charset="0"/>
                <a:cs typeface="Arial" pitchFamily="34" charset="0"/>
              </a:rPr>
              <a:t>щомісяця отримують </a:t>
            </a:r>
            <a:r>
              <a:rPr lang="uk-UA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по </a:t>
            </a:r>
            <a:r>
              <a:rPr lang="uk-UA" sz="24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10 000</a:t>
            </a:r>
            <a:r>
              <a:rPr lang="uk-UA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гривень</a:t>
            </a:r>
            <a:endParaRPr lang="uk-UA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387328" y="1892160"/>
            <a:ext cx="60484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Програму продовжено </a:t>
            </a:r>
            <a:r>
              <a:rPr lang="uk-UA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до липня 2021 року у зв</a:t>
            </a:r>
            <a:r>
              <a:rPr lang="en-US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’</a:t>
            </a:r>
            <a:r>
              <a:rPr lang="uk-UA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язку</a:t>
            </a:r>
            <a:r>
              <a:rPr lang="uk-UA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з перенесенням </a:t>
            </a:r>
            <a:r>
              <a:rPr lang="uk-UA" b="1" dirty="0"/>
              <a:t>ХХХІІ Літніх Олімпійських </a:t>
            </a:r>
            <a:r>
              <a:rPr lang="uk-UA" b="1" dirty="0" smtClean="0"/>
              <a:t>ігор </a:t>
            </a:r>
            <a:r>
              <a:rPr lang="uk-UA" b="1" dirty="0"/>
              <a:t>та Х</a:t>
            </a:r>
            <a:r>
              <a:rPr lang="en-US" b="1" dirty="0"/>
              <a:t>V</a:t>
            </a:r>
            <a:r>
              <a:rPr lang="uk-UA" b="1" dirty="0"/>
              <a:t>І Літніх </a:t>
            </a:r>
            <a:r>
              <a:rPr lang="uk-UA" b="1" dirty="0" err="1"/>
              <a:t>Паралімпійських</a:t>
            </a:r>
            <a:r>
              <a:rPr lang="uk-UA" b="1" dirty="0"/>
              <a:t> </a:t>
            </a:r>
            <a:r>
              <a:rPr lang="uk-UA" b="1" dirty="0" smtClean="0"/>
              <a:t>ігор </a:t>
            </a:r>
            <a:endParaRPr lang="uk-UA" b="1" dirty="0"/>
          </a:p>
        </p:txBody>
      </p:sp>
      <p:sp>
        <p:nvSpPr>
          <p:cNvPr id="22" name="Овал 21"/>
          <p:cNvSpPr/>
          <p:nvPr/>
        </p:nvSpPr>
        <p:spPr>
          <a:xfrm>
            <a:off x="909337" y="3325655"/>
            <a:ext cx="1029522" cy="1029522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Овал 22"/>
          <p:cNvSpPr/>
          <p:nvPr/>
        </p:nvSpPr>
        <p:spPr>
          <a:xfrm>
            <a:off x="909337" y="1819496"/>
            <a:ext cx="1029522" cy="1029522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424098" y="225649"/>
            <a:ext cx="3526064" cy="1126276"/>
          </a:xfrm>
          <a:prstGeom prst="rect">
            <a:avLst/>
          </a:prstGeom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uk-UA" altLang="ru-RU" sz="2500" dirty="0">
                <a:solidFill>
                  <a:schemeClr val="bg1"/>
                </a:solidFill>
                <a:cs typeface="Times New Roman" panose="02020603050405020304" pitchFamily="18" charset="0"/>
              </a:rPr>
              <a:t>І. СТАРТ РЕФОРМ. МІСЦЕВІ ІНІЦІАТИВИ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87327" y="5069704"/>
            <a:ext cx="501751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Загальна сума </a:t>
            </a:r>
            <a:r>
              <a:rPr lang="uk-UA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виплат по програмі з 2019 року складає понад </a:t>
            </a:r>
            <a:r>
              <a:rPr lang="uk-UA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7,5</a:t>
            </a:r>
            <a:r>
              <a:rPr lang="uk-UA" sz="20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млн гривень</a:t>
            </a:r>
            <a:endParaRPr lang="uk-UA" b="1" dirty="0">
              <a:solidFill>
                <a:srgbClr val="FF0000"/>
              </a:solidFill>
            </a:endParaRPr>
          </a:p>
        </p:txBody>
      </p:sp>
      <p:pic>
        <p:nvPicPr>
          <p:cNvPr id="24" name="Picture 2" descr="Картинки по запросу &quot;ткач юля&quot;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9" r="19907"/>
          <a:stretch/>
        </p:blipFill>
        <p:spPr bwMode="auto">
          <a:xfrm flipH="1">
            <a:off x="8602755" y="3030071"/>
            <a:ext cx="3589244" cy="372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22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6733907"/>
            <a:ext cx="12192000" cy="1066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-244"/>
            <a:ext cx="12192000" cy="10667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456" y="237001"/>
            <a:ext cx="696565" cy="87511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56218" y="376213"/>
            <a:ext cx="5252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/>
              <a:t>СПОРТИВНИЙ ФОРУМ</a:t>
            </a:r>
            <a:endParaRPr lang="uk-UA" sz="3600" b="1" dirty="0"/>
          </a:p>
        </p:txBody>
      </p:sp>
      <p:sp>
        <p:nvSpPr>
          <p:cNvPr id="16" name="Прямокутник 15"/>
          <p:cNvSpPr/>
          <p:nvPr/>
        </p:nvSpPr>
        <p:spPr>
          <a:xfrm>
            <a:off x="8995955" y="1470928"/>
            <a:ext cx="246452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50505"/>
                </a:solidFill>
              </a:rPr>
              <a:t>1</a:t>
            </a:r>
            <a:r>
              <a:rPr lang="en-US" sz="2000" b="1" dirty="0" smtClean="0">
                <a:solidFill>
                  <a:srgbClr val="050505"/>
                </a:solidFill>
              </a:rPr>
              <a:t> </a:t>
            </a:r>
            <a:r>
              <a:rPr lang="ru-RU" sz="2000" b="1" dirty="0" err="1" smtClean="0">
                <a:solidFill>
                  <a:srgbClr val="050505"/>
                </a:solidFill>
              </a:rPr>
              <a:t>спортивний</a:t>
            </a:r>
            <a:r>
              <a:rPr lang="ru-RU" sz="2000" b="1" dirty="0" smtClean="0">
                <a:solidFill>
                  <a:srgbClr val="050505"/>
                </a:solidFill>
              </a:rPr>
              <a:t> форум</a:t>
            </a:r>
          </a:p>
          <a:p>
            <a:endParaRPr lang="ru-RU" sz="2000" b="1" dirty="0">
              <a:solidFill>
                <a:srgbClr val="050505"/>
              </a:solidFill>
            </a:endParaRPr>
          </a:p>
          <a:p>
            <a:r>
              <a:rPr lang="ru-RU" sz="2800" b="1" dirty="0" smtClean="0">
                <a:solidFill>
                  <a:srgbClr val="050505"/>
                </a:solidFill>
              </a:rPr>
              <a:t>2</a:t>
            </a:r>
            <a:r>
              <a:rPr lang="ru-RU" sz="2000" b="1" dirty="0" smtClean="0">
                <a:solidFill>
                  <a:srgbClr val="050505"/>
                </a:solidFill>
              </a:rPr>
              <a:t> </a:t>
            </a:r>
            <a:r>
              <a:rPr lang="ru-RU" sz="2000" b="1" dirty="0" err="1" smtClean="0">
                <a:solidFill>
                  <a:srgbClr val="050505"/>
                </a:solidFill>
              </a:rPr>
              <a:t>дн</a:t>
            </a:r>
            <a:r>
              <a:rPr lang="uk-UA" sz="2000" b="1" dirty="0" smtClean="0">
                <a:solidFill>
                  <a:srgbClr val="050505"/>
                </a:solidFill>
              </a:rPr>
              <a:t>і</a:t>
            </a:r>
          </a:p>
          <a:p>
            <a:endParaRPr lang="uk-UA" sz="2000" b="1" dirty="0" smtClean="0">
              <a:solidFill>
                <a:srgbClr val="050505"/>
              </a:solidFill>
            </a:endParaRPr>
          </a:p>
          <a:p>
            <a:r>
              <a:rPr lang="uk-UA" sz="2800" b="1" dirty="0">
                <a:solidFill>
                  <a:srgbClr val="050505"/>
                </a:solidFill>
              </a:rPr>
              <a:t>3</a:t>
            </a:r>
            <a:r>
              <a:rPr lang="uk-UA" sz="2000" b="1" dirty="0">
                <a:solidFill>
                  <a:srgbClr val="050505"/>
                </a:solidFill>
              </a:rPr>
              <a:t> майстер класи</a:t>
            </a:r>
          </a:p>
          <a:p>
            <a:endParaRPr lang="uk-UA" sz="2000" b="1" dirty="0">
              <a:solidFill>
                <a:srgbClr val="050505"/>
              </a:solidFill>
            </a:endParaRPr>
          </a:p>
          <a:p>
            <a:r>
              <a:rPr lang="uk-UA" sz="2800" b="1" dirty="0">
                <a:solidFill>
                  <a:srgbClr val="050505"/>
                </a:solidFill>
              </a:rPr>
              <a:t>4 </a:t>
            </a:r>
            <a:r>
              <a:rPr lang="uk-UA" sz="2000" b="1" dirty="0">
                <a:solidFill>
                  <a:srgbClr val="050505"/>
                </a:solidFill>
              </a:rPr>
              <a:t>спікери</a:t>
            </a:r>
          </a:p>
          <a:p>
            <a:endParaRPr lang="uk-UA" sz="2000" b="1" dirty="0">
              <a:solidFill>
                <a:srgbClr val="050505"/>
              </a:solidFill>
            </a:endParaRPr>
          </a:p>
          <a:p>
            <a:r>
              <a:rPr lang="uk-UA" sz="2800" b="1" dirty="0">
                <a:solidFill>
                  <a:srgbClr val="050505"/>
                </a:solidFill>
              </a:rPr>
              <a:t>14</a:t>
            </a:r>
            <a:r>
              <a:rPr lang="uk-UA" sz="2000" b="1" dirty="0">
                <a:solidFill>
                  <a:srgbClr val="050505"/>
                </a:solidFill>
              </a:rPr>
              <a:t> експертів</a:t>
            </a:r>
          </a:p>
          <a:p>
            <a:endParaRPr lang="uk-UA" sz="2000" b="1" dirty="0" smtClean="0">
              <a:solidFill>
                <a:srgbClr val="050505"/>
              </a:solidFill>
            </a:endParaRPr>
          </a:p>
          <a:p>
            <a:r>
              <a:rPr lang="uk-UA" sz="2800" b="1" dirty="0" smtClean="0">
                <a:solidFill>
                  <a:srgbClr val="050505"/>
                </a:solidFill>
              </a:rPr>
              <a:t>100 </a:t>
            </a:r>
            <a:r>
              <a:rPr lang="uk-UA" sz="2000" b="1" dirty="0" smtClean="0">
                <a:solidFill>
                  <a:srgbClr val="050505"/>
                </a:solidFill>
              </a:rPr>
              <a:t>учасників</a:t>
            </a:r>
          </a:p>
          <a:p>
            <a:endParaRPr lang="uk-UA" sz="2000" b="1" dirty="0">
              <a:solidFill>
                <a:srgbClr val="050505"/>
              </a:solidFill>
            </a:endParaRPr>
          </a:p>
          <a:p>
            <a:r>
              <a:rPr lang="uk-UA" sz="2800" b="1" dirty="0" smtClean="0">
                <a:solidFill>
                  <a:srgbClr val="050505"/>
                </a:solidFill>
              </a:rPr>
              <a:t>10 000 </a:t>
            </a:r>
            <a:r>
              <a:rPr lang="uk-UA" sz="2000" b="1" dirty="0" smtClean="0">
                <a:solidFill>
                  <a:srgbClr val="050505"/>
                </a:solidFill>
              </a:rPr>
              <a:t>переглядів</a:t>
            </a:r>
            <a:endParaRPr lang="uk-UA" sz="2000" i="1" dirty="0"/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0" y="256144"/>
            <a:ext cx="3526064" cy="886470"/>
          </a:xfrm>
          <a:prstGeom prst="rect">
            <a:avLst/>
          </a:prstGeom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uk-UA" altLang="ru-RU" sz="2500" dirty="0">
                <a:solidFill>
                  <a:schemeClr val="bg1"/>
                </a:solidFill>
                <a:cs typeface="Times New Roman" panose="02020603050405020304" pitchFamily="18" charset="0"/>
              </a:rPr>
              <a:t>І. СТАРТ РЕФОРМ. МІСЦЕВІ ІНІЦІАТИВИ</a:t>
            </a:r>
          </a:p>
        </p:txBody>
      </p:sp>
      <p:pic>
        <p:nvPicPr>
          <p:cNvPr id="4098" name="Picture 2" descr="https://scontent.flwo1-1.fna.fbcdn.net/v/t1.0-9/120619390_366100754799170_6932908719906218155_o.jpg?_nc_cat=101&amp;ccb=2&amp;_nc_sid=cdbe9c&amp;_nc_ohc=wCUhxvyiwFcAX8Qh0s8&amp;_nc_ht=scontent.flwo1-1.fna&amp;oh=78ab403db780b6151a04e9c840459feb&amp;oe=5FEBA04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91" y="1558835"/>
            <a:ext cx="4464937" cy="29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content.flwo1-1.fna.fbcdn.net/v/t1.0-9/120364180_366102301465682_1609284524145851875_o.jpg?_nc_cat=110&amp;ccb=2&amp;_nc_sid=cdbe9c&amp;_nc_ohc=O6ffLHAxdOAAX_hLaZg&amp;_nc_ht=scontent.flwo1-1.fna&amp;oh=3c8171c82b5f88f182c9a248dad18de7&amp;oe=5FEC664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429" y="1558836"/>
            <a:ext cx="3370000" cy="505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content.flwo1-1.fna.fbcdn.net/v/t1.0-9/120643655_366953298047249_8234567670192549437_o.jpg?_nc_cat=106&amp;ccb=2&amp;_nc_sid=0debeb&amp;_nc_ohc=mYmwUpjym60AX-zs7Iw&amp;_nc_ht=scontent.flwo1-1.fna&amp;oh=d139e951a4fee14edbfa0da5e0bb8f39&amp;oe=5FEBDCF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3"/>
          <a:stretch/>
        </p:blipFill>
        <p:spPr bwMode="auto">
          <a:xfrm>
            <a:off x="685491" y="4152837"/>
            <a:ext cx="4464937" cy="24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53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6751324"/>
            <a:ext cx="12192000" cy="1066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-244"/>
            <a:ext cx="12192000" cy="10667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456" y="237001"/>
            <a:ext cx="696565" cy="875118"/>
          </a:xfrm>
          <a:prstGeom prst="rect">
            <a:avLst/>
          </a:prstGeom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296011"/>
            <a:ext cx="3476172" cy="989765"/>
          </a:xfrm>
          <a:prstGeom prst="rect">
            <a:avLst/>
          </a:prstGeom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uk-UA" altLang="ru-RU" sz="2500" dirty="0">
                <a:solidFill>
                  <a:schemeClr val="bg1"/>
                </a:solidFill>
                <a:cs typeface="Times New Roman" panose="02020603050405020304" pitchFamily="18" charset="0"/>
              </a:rPr>
              <a:t>ІІ. ІНВЕСТИЦІЇ В ЯКІСТЬ </a:t>
            </a:r>
          </a:p>
          <a:p>
            <a:r>
              <a:rPr lang="uk-UA" altLang="ru-RU" sz="2500" dirty="0">
                <a:solidFill>
                  <a:schemeClr val="bg1"/>
                </a:solidFill>
                <a:cs typeface="Times New Roman" panose="02020603050405020304" pitchFamily="18" charset="0"/>
              </a:rPr>
              <a:t>НАДАННЯ ПОСЛУГ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90252" y="391366"/>
            <a:ext cx="6799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ЗАПОЧАТКУВАННЯ </a:t>
            </a:r>
            <a:r>
              <a:rPr lang="uk-UA" sz="2400" b="1" dirty="0" smtClean="0"/>
              <a:t>ТРЕНІНГІВ </a:t>
            </a:r>
            <a:r>
              <a:rPr lang="uk-UA" sz="2400" b="1" dirty="0" smtClean="0"/>
              <a:t>ДЛЯ АДМІНІСТРАЦІЇ ТА ТРЕНЕРІВ ДЮСШ </a:t>
            </a:r>
            <a:r>
              <a:rPr lang="uk-UA" sz="2400" b="1" dirty="0"/>
              <a:t>І</a:t>
            </a:r>
            <a:r>
              <a:rPr lang="uk-UA" sz="2400" b="1" dirty="0" smtClean="0"/>
              <a:t> </a:t>
            </a:r>
            <a:r>
              <a:rPr lang="uk-UA" sz="2400" b="1" dirty="0" smtClean="0"/>
              <a:t>КІВС</a:t>
            </a:r>
            <a:endParaRPr lang="uk-UA" sz="2400" b="1" dirty="0"/>
          </a:p>
        </p:txBody>
      </p:sp>
      <p:sp>
        <p:nvSpPr>
          <p:cNvPr id="8" name="Прямокутник 7"/>
          <p:cNvSpPr/>
          <p:nvPr/>
        </p:nvSpPr>
        <p:spPr>
          <a:xfrm>
            <a:off x="8419808" y="2465121"/>
            <a:ext cx="28594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050505"/>
                </a:solidFill>
                <a:latin typeface="Segoe UI Historic" panose="020B0502040204020203" pitchFamily="34" charset="0"/>
              </a:rPr>
              <a:t>Стратегія розвитку </a:t>
            </a:r>
            <a:r>
              <a:rPr lang="uk-UA" b="1" dirty="0" smtClean="0">
                <a:solidFill>
                  <a:srgbClr val="050505"/>
                </a:solidFill>
                <a:latin typeface="Segoe UI Historic" panose="020B0502040204020203" pitchFamily="34" charset="0"/>
              </a:rPr>
              <a:t>ДЮСШ,</a:t>
            </a:r>
          </a:p>
          <a:p>
            <a:r>
              <a:rPr lang="uk-UA" i="1" dirty="0" smtClean="0">
                <a:solidFill>
                  <a:srgbClr val="050505"/>
                </a:solidFill>
              </a:rPr>
              <a:t>Серпень 2020</a:t>
            </a:r>
            <a:endParaRPr lang="uk-UA" i="1" dirty="0"/>
          </a:p>
        </p:txBody>
      </p:sp>
      <p:pic>
        <p:nvPicPr>
          <p:cNvPr id="19" name="Picture 4" descr="https://scontent.flwo1-1.fna.fbcdn.net/v/t1.0-9/118614901_3477201742330383_1479831358143530367_o.jpg?_nc_cat=111&amp;ccb=2&amp;_nc_sid=730e14&amp;_nc_ohc=cV6eMSyf49YAX-DNftM&amp;_nc_ht=scontent.flwo1-1.fna&amp;oh=1e76242d9fab8559b934df74683c4ba3&amp;oe=5FE4CD9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801" y="1896329"/>
            <a:ext cx="3405407" cy="227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scontent.flwo1-1.fna.fbcdn.net/v/t1.0-9/118585256_3477201848997039_6293974171362221970_o.jpg?_nc_cat=111&amp;ccb=2&amp;_nc_sid=730e14&amp;_nc_ohc=dOm7jniXoysAX-bGH2O&amp;_nc_ht=scontent.flwo1-1.fna&amp;oh=c8a2bc46ab4ce9e6ef5feccf3f98759e&amp;oe=5FE3A5B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5" y="1896329"/>
            <a:ext cx="3405409" cy="227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трілка вправо 9"/>
          <p:cNvSpPr/>
          <p:nvPr/>
        </p:nvSpPr>
        <p:spPr>
          <a:xfrm>
            <a:off x="6978062" y="2688150"/>
            <a:ext cx="600892" cy="3190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30" name="Picture 6" descr="https://scontent.flwo1-1.fna.fbcdn.net/v/t1.0-9/118850238_3488828457834378_2384437830279985994_o.png?_nc_cat=109&amp;ccb=2&amp;_nc_sid=730e14&amp;_nc_ohc=XV_tw-CGmhgAX905KjY&amp;_nc_ht=scontent.flwo1-1.fna&amp;oh=2134e576895d2da6e56a4d9091da231d&amp;oe=5FE2FD4D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" t="15569" r="24883" b="9971"/>
          <a:stretch/>
        </p:blipFill>
        <p:spPr bwMode="auto">
          <a:xfrm>
            <a:off x="30694" y="4071463"/>
            <a:ext cx="3914273" cy="223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19045" t="15100" r="20190" b="8596"/>
          <a:stretch/>
        </p:blipFill>
        <p:spPr>
          <a:xfrm>
            <a:off x="2960909" y="4077252"/>
            <a:ext cx="3167592" cy="2236348"/>
          </a:xfrm>
          <a:prstGeom prst="rect">
            <a:avLst/>
          </a:prstGeom>
        </p:spPr>
      </p:pic>
      <p:sp>
        <p:nvSpPr>
          <p:cNvPr id="25" name="Стрілка вправо 24"/>
          <p:cNvSpPr/>
          <p:nvPr/>
        </p:nvSpPr>
        <p:spPr>
          <a:xfrm>
            <a:off x="7175862" y="4966463"/>
            <a:ext cx="600892" cy="3190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Прямокутник 25"/>
          <p:cNvSpPr/>
          <p:nvPr/>
        </p:nvSpPr>
        <p:spPr>
          <a:xfrm>
            <a:off x="8554029" y="4751991"/>
            <a:ext cx="28665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050505"/>
                </a:solidFill>
                <a:latin typeface="Segoe UI Historic" panose="020B0502040204020203" pitchFamily="34" charset="0"/>
              </a:rPr>
              <a:t>Професія тренер </a:t>
            </a:r>
            <a:r>
              <a:rPr lang="uk-UA" dirty="0" smtClean="0">
                <a:solidFill>
                  <a:srgbClr val="050505"/>
                </a:solidFill>
                <a:latin typeface="Segoe UI Historic" panose="020B0502040204020203" pitchFamily="34" charset="0"/>
              </a:rPr>
              <a:t>(</a:t>
            </a:r>
            <a:r>
              <a:rPr lang="en-US" dirty="0" smtClean="0">
                <a:solidFill>
                  <a:srgbClr val="050505"/>
                </a:solidFill>
                <a:latin typeface="Segoe UI Historic" panose="020B0502040204020203" pitchFamily="34" charset="0"/>
              </a:rPr>
              <a:t>zoom)</a:t>
            </a:r>
            <a:r>
              <a:rPr lang="uk-UA" b="1" dirty="0" smtClean="0">
                <a:solidFill>
                  <a:srgbClr val="050505"/>
                </a:solidFill>
                <a:latin typeface="Segoe UI Historic" panose="020B0502040204020203" pitchFamily="34" charset="0"/>
              </a:rPr>
              <a:t>,</a:t>
            </a:r>
          </a:p>
          <a:p>
            <a:r>
              <a:rPr lang="uk-UA" i="1" dirty="0" smtClean="0">
                <a:solidFill>
                  <a:srgbClr val="050505"/>
                </a:solidFill>
              </a:rPr>
              <a:t>Вересень 2020</a:t>
            </a:r>
            <a:endParaRPr lang="uk-UA" i="1" dirty="0"/>
          </a:p>
        </p:txBody>
      </p:sp>
    </p:spTree>
    <p:extLst>
      <p:ext uri="{BB962C8B-B14F-4D97-AF65-F5344CB8AC3E}">
        <p14:creationId xmlns:p14="http://schemas.microsoft.com/office/powerpoint/2010/main" val="84562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scontent.flwo1-1.fna.fbcdn.net/v/t1.0-9/122231301_382687359768957_6695067228786500264_n.jpg?_nc_cat=110&amp;ccb=2&amp;_nc_sid=8bfeb9&amp;_nc_ohc=IYjL6oZN680AX8FUkby&amp;_nc_ht=scontent.flwo1-1.fna&amp;oh=5d4d746a5ba86904074c172c5d58c06c&amp;oe=5FE2198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4"/>
          <a:stretch/>
        </p:blipFill>
        <p:spPr bwMode="auto">
          <a:xfrm>
            <a:off x="2414438" y="1804838"/>
            <a:ext cx="3637292" cy="207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6733907"/>
            <a:ext cx="12192000" cy="1066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-244"/>
            <a:ext cx="12192000" cy="10667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456" y="237001"/>
            <a:ext cx="696565" cy="875118"/>
          </a:xfrm>
          <a:prstGeom prst="rect">
            <a:avLst/>
          </a:prstGeom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571" y="299273"/>
            <a:ext cx="3476172" cy="989765"/>
          </a:xfrm>
          <a:prstGeom prst="rect">
            <a:avLst/>
          </a:prstGeom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uk-UA" altLang="ru-RU" sz="2500" dirty="0">
                <a:solidFill>
                  <a:schemeClr val="bg1"/>
                </a:solidFill>
                <a:cs typeface="Times New Roman" panose="02020603050405020304" pitchFamily="18" charset="0"/>
              </a:rPr>
              <a:t>ІІ. ІНВЕСТИЦІЇ В ЯКІСТЬ </a:t>
            </a:r>
          </a:p>
          <a:p>
            <a:r>
              <a:rPr lang="uk-UA" altLang="ru-RU" sz="2500" dirty="0">
                <a:solidFill>
                  <a:schemeClr val="bg1"/>
                </a:solidFill>
                <a:cs typeface="Times New Roman" panose="02020603050405020304" pitchFamily="18" charset="0"/>
              </a:rPr>
              <a:t>НАДАННЯ ПОСЛУГ</a:t>
            </a:r>
          </a:p>
        </p:txBody>
      </p:sp>
      <p:pic>
        <p:nvPicPr>
          <p:cNvPr id="1032" name="Picture 8" descr="https://scontent.flwo1-1.fna.fbcdn.net/v/t1.0-9/122352015_382687306435629_7285588701914171847_n.jpg?_nc_cat=104&amp;ccb=2&amp;_nc_sid=8bfeb9&amp;_nc_ohc=1NZYZDUylUkAX8atZpc&amp;_nc_ht=scontent.flwo1-1.fna&amp;oh=e3cab761190600d9db7059f4f64f9f81&amp;oe=5FE1FEF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3"/>
          <a:stretch/>
        </p:blipFill>
        <p:spPr bwMode="auto">
          <a:xfrm>
            <a:off x="12480" y="1804838"/>
            <a:ext cx="3309599" cy="207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Стрілка вправо 28"/>
          <p:cNvSpPr/>
          <p:nvPr/>
        </p:nvSpPr>
        <p:spPr>
          <a:xfrm>
            <a:off x="7173019" y="2679368"/>
            <a:ext cx="600892" cy="3190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Прямокутник 29"/>
          <p:cNvSpPr/>
          <p:nvPr/>
        </p:nvSpPr>
        <p:spPr>
          <a:xfrm>
            <a:off x="8539617" y="2271274"/>
            <a:ext cx="28665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050505"/>
                </a:solidFill>
                <a:latin typeface="Segoe UI Historic" panose="020B0502040204020203" pitchFamily="34" charset="0"/>
              </a:rPr>
              <a:t>Комунікація тренер – батьки – спортсмени </a:t>
            </a:r>
            <a:r>
              <a:rPr lang="uk-UA" dirty="0" smtClean="0">
                <a:solidFill>
                  <a:srgbClr val="050505"/>
                </a:solidFill>
                <a:latin typeface="Segoe UI Historic" panose="020B0502040204020203" pitchFamily="34" charset="0"/>
              </a:rPr>
              <a:t>(16 заходів)</a:t>
            </a:r>
            <a:r>
              <a:rPr lang="uk-UA" b="1" dirty="0" smtClean="0">
                <a:solidFill>
                  <a:srgbClr val="050505"/>
                </a:solidFill>
                <a:latin typeface="Segoe UI Historic" panose="020B0502040204020203" pitchFamily="34" charset="0"/>
              </a:rPr>
              <a:t>,</a:t>
            </a:r>
          </a:p>
          <a:p>
            <a:r>
              <a:rPr lang="uk-UA" i="1" dirty="0" smtClean="0">
                <a:solidFill>
                  <a:srgbClr val="050505"/>
                </a:solidFill>
              </a:rPr>
              <a:t>Жовтень 2020</a:t>
            </a:r>
            <a:endParaRPr lang="uk-UA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1127" b="15601"/>
          <a:stretch/>
        </p:blipFill>
        <p:spPr>
          <a:xfrm>
            <a:off x="10368" y="3833092"/>
            <a:ext cx="6041362" cy="2900816"/>
          </a:xfrm>
          <a:prstGeom prst="rect">
            <a:avLst/>
          </a:prstGeom>
        </p:spPr>
      </p:pic>
      <p:sp>
        <p:nvSpPr>
          <p:cNvPr id="21" name="Стрілка вправо 20"/>
          <p:cNvSpPr/>
          <p:nvPr/>
        </p:nvSpPr>
        <p:spPr>
          <a:xfrm>
            <a:off x="7305070" y="5123963"/>
            <a:ext cx="600892" cy="3190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Прямокутник 21"/>
          <p:cNvSpPr/>
          <p:nvPr/>
        </p:nvSpPr>
        <p:spPr>
          <a:xfrm>
            <a:off x="8639765" y="4821835"/>
            <a:ext cx="28665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050505"/>
                </a:solidFill>
                <a:latin typeface="Segoe UI Historic" panose="020B0502040204020203" pitchFamily="34" charset="0"/>
              </a:rPr>
              <a:t>Соціальні мережі, як засіб маркетингу </a:t>
            </a:r>
            <a:r>
              <a:rPr lang="uk-UA" dirty="0" smtClean="0">
                <a:solidFill>
                  <a:srgbClr val="050505"/>
                </a:solidFill>
                <a:latin typeface="Segoe UI Historic" panose="020B0502040204020203" pitchFamily="34" charset="0"/>
              </a:rPr>
              <a:t>(</a:t>
            </a:r>
            <a:r>
              <a:rPr lang="en-US" dirty="0" smtClean="0">
                <a:solidFill>
                  <a:srgbClr val="050505"/>
                </a:solidFill>
                <a:latin typeface="Segoe UI Historic" panose="020B0502040204020203" pitchFamily="34" charset="0"/>
              </a:rPr>
              <a:t>zoom)</a:t>
            </a:r>
            <a:r>
              <a:rPr lang="uk-UA" b="1" dirty="0" smtClean="0">
                <a:solidFill>
                  <a:srgbClr val="050505"/>
                </a:solidFill>
                <a:latin typeface="Segoe UI Historic" panose="020B0502040204020203" pitchFamily="34" charset="0"/>
              </a:rPr>
              <a:t>,</a:t>
            </a:r>
          </a:p>
          <a:p>
            <a:r>
              <a:rPr lang="uk-UA" i="1" dirty="0" smtClean="0">
                <a:solidFill>
                  <a:srgbClr val="050505"/>
                </a:solidFill>
              </a:rPr>
              <a:t>Листопад 2020</a:t>
            </a:r>
            <a:endParaRPr lang="uk-UA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3590252" y="391366"/>
            <a:ext cx="6799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ЗАПОЧАТКУВАННЯ </a:t>
            </a:r>
            <a:r>
              <a:rPr lang="uk-UA" sz="2400" b="1" dirty="0" smtClean="0"/>
              <a:t>ТРЕНІНГІВ </a:t>
            </a:r>
            <a:r>
              <a:rPr lang="uk-UA" sz="2400" b="1" dirty="0" smtClean="0"/>
              <a:t>ДЛЯ АДМІНІСТРАЦІЇ ТА ТРЕНЕРІВ ДЮСШ </a:t>
            </a:r>
            <a:r>
              <a:rPr lang="uk-UA" sz="2400" b="1" dirty="0"/>
              <a:t>І</a:t>
            </a:r>
            <a:r>
              <a:rPr lang="uk-UA" sz="2400" b="1" dirty="0" smtClean="0"/>
              <a:t> </a:t>
            </a:r>
            <a:r>
              <a:rPr lang="uk-UA" sz="2400" b="1" dirty="0" smtClean="0"/>
              <a:t>КІВС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317809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6751324"/>
            <a:ext cx="12192000" cy="1066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-244"/>
            <a:ext cx="12192000" cy="106676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434918" y="423241"/>
            <a:ext cx="2715065" cy="773726"/>
          </a:xfrm>
          <a:prstGeom prst="rect">
            <a:avLst/>
          </a:prstGeom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uk-UA" altLang="ru-RU" sz="25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ІІІ. РОЗШИРЕННЯ  </a:t>
            </a:r>
          </a:p>
          <a:p>
            <a:r>
              <a:rPr lang="uk-UA" altLang="ru-RU" sz="25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МЕРЕЖІ  УСТАНОВ</a:t>
            </a:r>
            <a:endParaRPr lang="uk-UA" altLang="ru-RU" sz="25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26779" y="579271"/>
            <a:ext cx="5994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СТВОРЕННЯ НОВИХ ДЮСШ</a:t>
            </a:r>
            <a:endParaRPr lang="uk-UA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456" y="237001"/>
            <a:ext cx="696565" cy="8751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3561" t="3580" r="4018" b="1843"/>
          <a:stretch/>
        </p:blipFill>
        <p:spPr>
          <a:xfrm>
            <a:off x="2369080" y="2023984"/>
            <a:ext cx="3039292" cy="34763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1305" y="2338028"/>
            <a:ext cx="2020048" cy="31623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433"/>
            <a:ext cx="1423905" cy="664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77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6751324"/>
            <a:ext cx="12192000" cy="1066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-244"/>
            <a:ext cx="12192000" cy="10667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456" y="237001"/>
            <a:ext cx="696565" cy="8751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24"/>
            <a:ext cx="1432778" cy="6675499"/>
          </a:xfrm>
          <a:prstGeom prst="rect">
            <a:avLst/>
          </a:prstGeom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434918" y="423241"/>
            <a:ext cx="2715065" cy="773726"/>
          </a:xfrm>
          <a:prstGeom prst="rect">
            <a:avLst/>
          </a:prstGeom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uk-UA" altLang="ru-RU" sz="25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ІІІ. РОЗШИРЕННЯ  </a:t>
            </a:r>
          </a:p>
          <a:p>
            <a:r>
              <a:rPr lang="uk-UA" altLang="ru-RU" sz="25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МЕРЕЖІ  УСТАНОВ</a:t>
            </a:r>
            <a:endParaRPr lang="uk-UA" altLang="ru-RU" sz="25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35488" y="423241"/>
            <a:ext cx="5994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Створення нових ДЮСШ</a:t>
            </a:r>
          </a:p>
          <a:p>
            <a:r>
              <a:rPr lang="uk-UA" sz="2400" b="1" dirty="0" smtClean="0"/>
              <a:t>ДЮСШ з зимових видів спорту</a:t>
            </a:r>
            <a:endParaRPr lang="uk-UA" sz="2400" b="1" dirty="0"/>
          </a:p>
        </p:txBody>
      </p:sp>
      <p:sp>
        <p:nvSpPr>
          <p:cNvPr id="19" name="Овал 18"/>
          <p:cNvSpPr/>
          <p:nvPr/>
        </p:nvSpPr>
        <p:spPr>
          <a:xfrm>
            <a:off x="1039775" y="4177316"/>
            <a:ext cx="788834" cy="765378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TextBox 19"/>
          <p:cNvSpPr txBox="1"/>
          <p:nvPr/>
        </p:nvSpPr>
        <p:spPr>
          <a:xfrm>
            <a:off x="2433238" y="3053334"/>
            <a:ext cx="5017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13 тренерів</a:t>
            </a:r>
            <a:endParaRPr lang="uk-UA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387327" y="1963251"/>
            <a:ext cx="2593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 відділення: </a:t>
            </a:r>
            <a:r>
              <a:rPr lang="uk-UA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хокей та санний спорт</a:t>
            </a:r>
            <a:endParaRPr lang="uk-UA" b="1" dirty="0"/>
          </a:p>
        </p:txBody>
      </p:sp>
      <p:sp>
        <p:nvSpPr>
          <p:cNvPr id="22" name="Овал 21"/>
          <p:cNvSpPr/>
          <p:nvPr/>
        </p:nvSpPr>
        <p:spPr>
          <a:xfrm>
            <a:off x="1000460" y="2974765"/>
            <a:ext cx="788834" cy="765378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Овал 22"/>
          <p:cNvSpPr/>
          <p:nvPr/>
        </p:nvSpPr>
        <p:spPr>
          <a:xfrm>
            <a:off x="996427" y="1819496"/>
            <a:ext cx="788834" cy="765378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TextBox 24"/>
          <p:cNvSpPr txBox="1"/>
          <p:nvPr/>
        </p:nvSpPr>
        <p:spPr>
          <a:xfrm>
            <a:off x="2387327" y="5296259"/>
            <a:ext cx="3308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Бюджет школи</a:t>
            </a:r>
            <a:r>
              <a:rPr lang="uk-UA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uk-UA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968 000 </a:t>
            </a:r>
            <a:r>
              <a:rPr lang="uk-UA" sz="2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гривень</a:t>
            </a:r>
            <a:endParaRPr lang="uk-UA" b="1" dirty="0"/>
          </a:p>
        </p:txBody>
      </p:sp>
      <p:sp>
        <p:nvSpPr>
          <p:cNvPr id="26" name="Овал 25"/>
          <p:cNvSpPr/>
          <p:nvPr/>
        </p:nvSpPr>
        <p:spPr>
          <a:xfrm>
            <a:off x="1039775" y="5363417"/>
            <a:ext cx="788834" cy="765378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TextBox 26"/>
          <p:cNvSpPr txBox="1"/>
          <p:nvPr/>
        </p:nvSpPr>
        <p:spPr>
          <a:xfrm>
            <a:off x="2434833" y="4225301"/>
            <a:ext cx="5017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143 спортсмени</a:t>
            </a:r>
            <a:endParaRPr lang="uk-UA" b="1" dirty="0"/>
          </a:p>
        </p:txBody>
      </p:sp>
      <p:pic>
        <p:nvPicPr>
          <p:cNvPr id="28" name="Рисунок 2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491" y="1293358"/>
            <a:ext cx="3001876" cy="3034802"/>
          </a:xfrm>
          <a:prstGeom prst="rect">
            <a:avLst/>
          </a:prstGeom>
        </p:spPr>
      </p:pic>
      <p:pic>
        <p:nvPicPr>
          <p:cNvPr id="29" name="Рисунок 2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400" y="3500530"/>
            <a:ext cx="3013665" cy="287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2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4799</TotalTime>
  <Words>1290</Words>
  <Application>Microsoft Office PowerPoint</Application>
  <PresentationFormat>Широкий екран</PresentationFormat>
  <Paragraphs>296</Paragraphs>
  <Slides>33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Segoe UI Historic</vt:lpstr>
      <vt:lpstr>Times New Roman</vt:lpstr>
      <vt:lpstr>Wingdings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Користувач Windows</dc:creator>
  <cp:lastModifiedBy>Передерій Віра</cp:lastModifiedBy>
  <cp:revision>88</cp:revision>
  <dcterms:created xsi:type="dcterms:W3CDTF">2019-03-31T21:27:05Z</dcterms:created>
  <dcterms:modified xsi:type="dcterms:W3CDTF">2020-12-01T10:48:28Z</dcterms:modified>
</cp:coreProperties>
</file>