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h6lA5wpu/s2OON6dfT1+mFHHR3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вміс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розділу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 підпис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і підпис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10" Type="http://schemas.openxmlformats.org/officeDocument/2006/relationships/image" Target="../media/image26.png"/><Relationship Id="rId9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9.pn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0" Type="http://schemas.openxmlformats.org/officeDocument/2006/relationships/image" Target="../media/image38.jpg"/><Relationship Id="rId9" Type="http://schemas.openxmlformats.org/officeDocument/2006/relationships/image" Target="../media/image32.jp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39.png"/><Relationship Id="rId8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42.jpg"/><Relationship Id="rId9" Type="http://schemas.openxmlformats.org/officeDocument/2006/relationships/image" Target="../media/image52.jpg"/><Relationship Id="rId5" Type="http://schemas.openxmlformats.org/officeDocument/2006/relationships/image" Target="../media/image46.png"/><Relationship Id="rId6" Type="http://schemas.openxmlformats.org/officeDocument/2006/relationships/image" Target="../media/image60.gif"/><Relationship Id="rId7" Type="http://schemas.openxmlformats.org/officeDocument/2006/relationships/image" Target="../media/image43.jpg"/><Relationship Id="rId8" Type="http://schemas.openxmlformats.org/officeDocument/2006/relationships/image" Target="../media/image4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8.jpg"/><Relationship Id="rId5" Type="http://schemas.openxmlformats.org/officeDocument/2006/relationships/image" Target="../media/image48.png"/><Relationship Id="rId6" Type="http://schemas.openxmlformats.org/officeDocument/2006/relationships/image" Target="../media/image47.jpg"/><Relationship Id="rId7" Type="http://schemas.openxmlformats.org/officeDocument/2006/relationships/image" Target="../media/image54.jpg"/><Relationship Id="rId8" Type="http://schemas.openxmlformats.org/officeDocument/2006/relationships/image" Target="../media/image5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34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Relationship Id="rId4" Type="http://schemas.openxmlformats.org/officeDocument/2006/relationships/image" Target="../media/image57.jpg"/><Relationship Id="rId5" Type="http://schemas.openxmlformats.org/officeDocument/2006/relationships/image" Target="../media/image53.jpg"/><Relationship Id="rId6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4" Type="http://schemas.openxmlformats.org/officeDocument/2006/relationships/image" Target="../media/image56.jpg"/><Relationship Id="rId5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7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16.jpg"/><Relationship Id="rId6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0163" y="5196254"/>
            <a:ext cx="1399891" cy="97441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6096000" y="816192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Звіт управління молодіжної політики за 2020 рік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0"/>
          <p:cNvPicPr preferRelativeResize="0"/>
          <p:nvPr/>
        </p:nvPicPr>
        <p:blipFill rotWithShape="1">
          <a:blip r:embed="rId3">
            <a:alphaModFix/>
          </a:blip>
          <a:srcRect b="0" l="0" r="763" t="0"/>
          <a:stretch/>
        </p:blipFill>
        <p:spPr>
          <a:xfrm>
            <a:off x="0" y="-3670"/>
            <a:ext cx="12181493" cy="6861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"/>
          <p:cNvSpPr txBox="1"/>
          <p:nvPr/>
        </p:nvSpPr>
        <p:spPr>
          <a:xfrm>
            <a:off x="2307103" y="1541592"/>
            <a:ext cx="20039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4000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учнів Дитячих клубів Львова</a:t>
            </a: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0"/>
          <p:cNvSpPr txBox="1"/>
          <p:nvPr/>
        </p:nvSpPr>
        <p:spPr>
          <a:xfrm>
            <a:off x="293997" y="4226256"/>
            <a:ext cx="243457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Унікальний приклад збереження системи УДЮМК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Україні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9250993" y="1143223"/>
            <a:ext cx="296393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році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створено 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нових безкоштовних гуртків,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зокрема інклюзивний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2" name="Google Shape;192;p10"/>
          <p:cNvGrpSpPr/>
          <p:nvPr/>
        </p:nvGrpSpPr>
        <p:grpSpPr>
          <a:xfrm>
            <a:off x="537844" y="2383209"/>
            <a:ext cx="11105799" cy="1811669"/>
            <a:chOff x="226597" y="2321960"/>
            <a:chExt cx="11693300" cy="1907507"/>
          </a:xfrm>
        </p:grpSpPr>
        <p:grpSp>
          <p:nvGrpSpPr>
            <p:cNvPr id="193" name="Google Shape;193;p10"/>
            <p:cNvGrpSpPr/>
            <p:nvPr/>
          </p:nvGrpSpPr>
          <p:grpSpPr>
            <a:xfrm>
              <a:off x="226597" y="2398834"/>
              <a:ext cx="9786812" cy="1830633"/>
              <a:chOff x="226598" y="2421567"/>
              <a:chExt cx="7936049" cy="1484446"/>
            </a:xfrm>
          </p:grpSpPr>
          <p:pic>
            <p:nvPicPr>
              <p:cNvPr id="194" name="Google Shape;194;p1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897935" y="2421567"/>
                <a:ext cx="1655067" cy="9052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5" name="Google Shape;195;p1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26598" y="2951987"/>
                <a:ext cx="1655067" cy="9540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6" name="Google Shape;196;p1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763603" y="2421567"/>
                <a:ext cx="1658115" cy="9052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1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357882" y="2951987"/>
                <a:ext cx="1658115" cy="9540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8" name="Google Shape;198;p1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6507580" y="2950152"/>
                <a:ext cx="1655067" cy="954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9" name="Google Shape;199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flipH="1" rot="10800000">
              <a:off x="10002185" y="2321960"/>
              <a:ext cx="1917712" cy="12166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10"/>
          <p:cNvSpPr txBox="1"/>
          <p:nvPr/>
        </p:nvSpPr>
        <p:spPr>
          <a:xfrm>
            <a:off x="10564416" y="3144200"/>
            <a:ext cx="314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6819322" y="3122001"/>
            <a:ext cx="314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202" name="Google Shape;202;p10"/>
          <p:cNvSpPr txBox="1"/>
          <p:nvPr/>
        </p:nvSpPr>
        <p:spPr>
          <a:xfrm>
            <a:off x="8712364" y="3117126"/>
            <a:ext cx="314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5011602" y="3117126"/>
            <a:ext cx="314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3130238" y="3110056"/>
            <a:ext cx="314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1321898" y="3144200"/>
            <a:ext cx="314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4105420" y="3949258"/>
            <a:ext cx="214194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Львові працює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дитячих клубів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5963409" y="1541592"/>
            <a:ext cx="21419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82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безкоштовні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дитячі гуртки у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районах міста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7792719" y="4226256"/>
            <a:ext cx="214194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році відкрито два нових дитячих клуби</a:t>
            </a: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75391" y="5185416"/>
            <a:ext cx="2415849" cy="128497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2999166" y="265171"/>
            <a:ext cx="61831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ДИТЯЧІ КЛУБИ ЛЬВОВА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0437" y="3336662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8056" y="228072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0437" y="1775086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5975" y="995609"/>
            <a:ext cx="1805208" cy="156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1769" y="4114173"/>
            <a:ext cx="1805208" cy="156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0021" y="2560760"/>
            <a:ext cx="1802413" cy="15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597367" y="641666"/>
            <a:ext cx="38564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Театральний гурток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(пл. Св. Теодора,3)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862093" y="2204457"/>
            <a:ext cx="359177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Гурток оздоровчої гімнастики </a:t>
            </a: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дітей (вул. Довженка,6)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1013412" y="3728709"/>
            <a:ext cx="34404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Хімічний гурток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(вул. Наукова,76)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 txBox="1"/>
          <p:nvPr/>
        </p:nvSpPr>
        <p:spPr>
          <a:xfrm>
            <a:off x="5182010" y="696069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25" name="Google Shape;225;p11"/>
          <p:cNvSpPr txBox="1"/>
          <p:nvPr/>
        </p:nvSpPr>
        <p:spPr>
          <a:xfrm>
            <a:off x="6528525" y="1510705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26" name="Google Shape;226;p11"/>
          <p:cNvSpPr txBox="1"/>
          <p:nvPr/>
        </p:nvSpPr>
        <p:spPr>
          <a:xfrm>
            <a:off x="5181308" y="2253924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27" name="Google Shape;227;p11"/>
          <p:cNvSpPr txBox="1"/>
          <p:nvPr/>
        </p:nvSpPr>
        <p:spPr>
          <a:xfrm>
            <a:off x="6521941" y="3077652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228" name="Google Shape;228;p11"/>
          <p:cNvSpPr txBox="1"/>
          <p:nvPr/>
        </p:nvSpPr>
        <p:spPr>
          <a:xfrm>
            <a:off x="5178291" y="3794295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229" name="Google Shape;229;p11"/>
          <p:cNvSpPr txBox="1"/>
          <p:nvPr/>
        </p:nvSpPr>
        <p:spPr>
          <a:xfrm>
            <a:off x="6491788" y="4630895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230" name="Google Shape;230;p11"/>
          <p:cNvSpPr txBox="1"/>
          <p:nvPr/>
        </p:nvSpPr>
        <p:spPr>
          <a:xfrm>
            <a:off x="7868730" y="2982719"/>
            <a:ext cx="34404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Танцювальний гурток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(вул. Дж.Вашингтона,5а)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2818" y="4895839"/>
            <a:ext cx="1805208" cy="15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 txBox="1"/>
          <p:nvPr/>
        </p:nvSpPr>
        <p:spPr>
          <a:xfrm>
            <a:off x="5175723" y="5384900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233" name="Google Shape;233;p11"/>
          <p:cNvSpPr txBox="1"/>
          <p:nvPr/>
        </p:nvSpPr>
        <p:spPr>
          <a:xfrm>
            <a:off x="7738136" y="1421143"/>
            <a:ext cx="34404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uk-UA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Гурток сучасних танців 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uk-UA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(вул. Огієнка, 18)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 txBox="1"/>
          <p:nvPr/>
        </p:nvSpPr>
        <p:spPr>
          <a:xfrm>
            <a:off x="7896802" y="4541896"/>
            <a:ext cx="34404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Гурток тхеквондо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(вул. Дж.Вашингтона,5а)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13412" y="5323345"/>
            <a:ext cx="34404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Гурток англійської мови</a:t>
            </a: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​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(пл. Св. Теодора,3)</a:t>
            </a:r>
            <a:endParaRPr/>
          </a:p>
        </p:txBody>
      </p:sp>
      <p:sp>
        <p:nvSpPr>
          <p:cNvPr id="236" name="Google Shape;236;p11"/>
          <p:cNvSpPr txBox="1"/>
          <p:nvPr/>
        </p:nvSpPr>
        <p:spPr>
          <a:xfrm>
            <a:off x="7738136" y="440300"/>
            <a:ext cx="4009293" cy="36933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НОВІ ГУРТКИ ДИТЯЧИХ КЛУБІВ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6" y="28013"/>
            <a:ext cx="1218891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4836" y="1816026"/>
            <a:ext cx="1655067" cy="90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0931" y="1797714"/>
            <a:ext cx="1658115" cy="90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5127" y="2116237"/>
            <a:ext cx="1655067" cy="9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3715" y="2118507"/>
            <a:ext cx="1655067" cy="9540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1371600" y="243451"/>
            <a:ext cx="108173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РЕМОНТНІ РОБОТИ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3016202" y="3097770"/>
            <a:ext cx="25129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​вул.Тарнавського,104б</a:t>
            </a:r>
            <a:b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виготовлено ПКД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4555837" y="1177896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Пекарська, 22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40​ % готовності</a:t>
            </a: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5944487" y="3133856"/>
            <a:ext cx="31170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Карманського, 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60 %​ готовності</a:t>
            </a:r>
            <a:endParaRPr/>
          </a:p>
        </p:txBody>
      </p:sp>
      <p:sp>
        <p:nvSpPr>
          <p:cNvPr id="250" name="Google Shape;250;p12"/>
          <p:cNvSpPr txBox="1"/>
          <p:nvPr/>
        </p:nvSpPr>
        <p:spPr>
          <a:xfrm>
            <a:off x="7738388" y="1123836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Наукова, 29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97% готовності </a:t>
            </a:r>
            <a:endParaRPr/>
          </a:p>
        </p:txBody>
      </p:sp>
      <p:pic>
        <p:nvPicPr>
          <p:cNvPr descr="Зображення, що містить у приміщенні, стіл, кухня, комп’ютер&#10;&#10;Опис створено автоматично" id="251" name="Google Shape;251;p12"/>
          <p:cNvPicPr preferRelativeResize="0"/>
          <p:nvPr/>
        </p:nvPicPr>
        <p:blipFill rotWithShape="1">
          <a:blip r:embed="rId8">
            <a:alphaModFix/>
          </a:blip>
          <a:srcRect b="0" l="6443" r="18495" t="0"/>
          <a:stretch/>
        </p:blipFill>
        <p:spPr>
          <a:xfrm>
            <a:off x="1541393" y="4261448"/>
            <a:ext cx="2773234" cy="21228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будівля, сидить, малий, вулиця&#10;&#10;Опис створено автоматично" id="252" name="Google Shape;252;p12"/>
          <p:cNvPicPr preferRelativeResize="0"/>
          <p:nvPr/>
        </p:nvPicPr>
        <p:blipFill rotWithShape="1">
          <a:blip r:embed="rId9">
            <a:alphaModFix/>
          </a:blip>
          <a:srcRect b="0" l="9712" r="13523" t="0"/>
          <a:stretch/>
        </p:blipFill>
        <p:spPr>
          <a:xfrm>
            <a:off x="4516839" y="4261448"/>
            <a:ext cx="2782198" cy="212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10">
            <a:alphaModFix/>
          </a:blip>
          <a:srcRect b="0" l="6268" r="692" t="0"/>
          <a:stretch/>
        </p:blipFill>
        <p:spPr>
          <a:xfrm>
            <a:off x="7501249" y="4261448"/>
            <a:ext cx="2799749" cy="2122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ображення, що містить будівля, надворі, цегла, вулиця&#10;&#10;Опис створено автоматично" id="258" name="Google Shape;258;p13"/>
          <p:cNvPicPr preferRelativeResize="0"/>
          <p:nvPr/>
        </p:nvPicPr>
        <p:blipFill rotWithShape="1">
          <a:blip r:embed="rId3">
            <a:alphaModFix/>
          </a:blip>
          <a:srcRect b="5261" l="104" r="1896" t="7506"/>
          <a:stretch/>
        </p:blipFill>
        <p:spPr>
          <a:xfrm>
            <a:off x="7645568" y="199450"/>
            <a:ext cx="2778415" cy="31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 txBox="1"/>
          <p:nvPr/>
        </p:nvSpPr>
        <p:spPr>
          <a:xfrm>
            <a:off x="1684628" y="478728"/>
            <a:ext cx="469892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</a:t>
            </a: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році отримали </a:t>
            </a: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нові приміщення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Загальна площа – </a:t>
            </a: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996,3 кв.м. </a:t>
            </a: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Приміщення розташовані за такими адресами: </a:t>
            </a:r>
            <a:br>
              <a:rPr b="1"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Миколайчука, 22 </a:t>
            </a:r>
            <a:b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Дж.Вашингтона, 5а </a:t>
            </a:r>
            <a:b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Мазепи, 13а </a:t>
            </a:r>
            <a:b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м. Винники, вул.Галицька, 12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4">
            <a:alphaModFix/>
          </a:blip>
          <a:srcRect b="17377" l="0" r="0" t="-81"/>
          <a:stretch/>
        </p:blipFill>
        <p:spPr>
          <a:xfrm>
            <a:off x="1684628" y="3513736"/>
            <a:ext cx="4258972" cy="270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5">
            <a:alphaModFix/>
          </a:blip>
          <a:srcRect b="4400" l="0" r="560" t="11363"/>
          <a:stretch/>
        </p:blipFill>
        <p:spPr>
          <a:xfrm>
            <a:off x="6096000" y="3513736"/>
            <a:ext cx="4327983" cy="270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131" y="0"/>
            <a:ext cx="12192000" cy="685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7706" y="3358065"/>
            <a:ext cx="1923068" cy="166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7743" y="4176870"/>
            <a:ext cx="1923068" cy="166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26439" y="3340813"/>
            <a:ext cx="1923068" cy="166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64696" y="2525596"/>
            <a:ext cx="1923068" cy="166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27780" y="1691836"/>
            <a:ext cx="1923068" cy="16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6365" y="1704210"/>
            <a:ext cx="1923068" cy="166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 txBox="1"/>
          <p:nvPr/>
        </p:nvSpPr>
        <p:spPr>
          <a:xfrm>
            <a:off x="1804173" y="316339"/>
            <a:ext cx="1002966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ПІСЛЯ РЕМОНТУ ЗАПРАЦЮЄ 23 НОВИХ ГУРТКИ</a:t>
            </a:r>
            <a:endParaRPr/>
          </a:p>
        </p:txBody>
      </p:sp>
      <p:pic>
        <p:nvPicPr>
          <p:cNvPr id="275" name="Google Shape;27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5429" y="2534222"/>
            <a:ext cx="1923068" cy="166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19010" y="4185496"/>
            <a:ext cx="1923068" cy="166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4"/>
          <p:cNvSpPr txBox="1"/>
          <p:nvPr/>
        </p:nvSpPr>
        <p:spPr>
          <a:xfrm>
            <a:off x="3724138" y="2192011"/>
            <a:ext cx="19230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СТУДІЯ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ЗВУКОЗАПИСУ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>
            <a:off x="3720495" y="3843285"/>
            <a:ext cx="19230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ГУРТОК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РЕЖИСУРИ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5171981" y="3169832"/>
            <a:ext cx="19230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КІНОЗАЛИ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5157743" y="4825772"/>
            <a:ext cx="19230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МЕДІАПРОСТОРИ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589854" y="3858742"/>
            <a:ext cx="19230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ФІЛОЛОГІЧНІ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ГУРТКИ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6594991" y="2226514"/>
            <a:ext cx="19230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ТАНЦЮВАЛЬНІ СТУДІЇ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4"/>
          <p:cNvSpPr txBox="1"/>
          <p:nvPr/>
        </p:nvSpPr>
        <p:spPr>
          <a:xfrm>
            <a:off x="8016328" y="3187824"/>
            <a:ext cx="19230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ГОНЧАРСТВО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>
            <a:off x="8002090" y="4703426"/>
            <a:ext cx="19230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ХІМІЧНІ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ЛАБОРАТОРІЇ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4" y="0"/>
            <a:ext cx="121889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будівля, покритий, чоловік, молодий&#10;&#10;Опис створено автоматично" id="290" name="Google Shape;290;p15"/>
          <p:cNvPicPr preferRelativeResize="0"/>
          <p:nvPr/>
        </p:nvPicPr>
        <p:blipFill rotWithShape="1">
          <a:blip r:embed="rId4">
            <a:alphaModFix/>
          </a:blip>
          <a:srcRect b="681" l="10654" r="6563" t="14322"/>
          <a:stretch/>
        </p:blipFill>
        <p:spPr>
          <a:xfrm>
            <a:off x="6356988" y="195767"/>
            <a:ext cx="2703199" cy="175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3839513" y="494230"/>
            <a:ext cx="238544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ТЕРИТОРІЯ </a:t>
            </a:r>
            <a:endParaRPr b="1"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ДИТЯЧОГО </a:t>
            </a:r>
            <a:endParaRPr b="1"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ДОЗВІЛЛЯ</a:t>
            </a: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 txBox="1"/>
          <p:nvPr/>
        </p:nvSpPr>
        <p:spPr>
          <a:xfrm>
            <a:off x="1675094" y="2660280"/>
            <a:ext cx="4328838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Втретє у Львові відбувся масштабний промоційний захід, на якому львів’ян ознайомили з безкоштовними можливостями дитячого дозвілля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Кількість учасників на центральній локації (біля університету Франка) – 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більше 250 учасників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Нові локації у всіх районах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Львова, де презентувало свою роботу освітянське позашкілля​​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9235" y="71403"/>
            <a:ext cx="2517475" cy="25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6987" y="4152304"/>
            <a:ext cx="38100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особа, у приміщенні, стіл, дитина&#10;&#10;Опис створено автоматично" id="295" name="Google Shape;295;p15"/>
          <p:cNvPicPr preferRelativeResize="0"/>
          <p:nvPr/>
        </p:nvPicPr>
        <p:blipFill rotWithShape="1">
          <a:blip r:embed="rId7">
            <a:alphaModFix/>
          </a:blip>
          <a:srcRect b="7822" l="13175" r="10788" t="5268"/>
          <a:stretch/>
        </p:blipFill>
        <p:spPr>
          <a:xfrm>
            <a:off x="9274493" y="195766"/>
            <a:ext cx="2703200" cy="176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 rotWithShape="1">
          <a:blip r:embed="rId8">
            <a:alphaModFix/>
          </a:blip>
          <a:srcRect b="15903" l="-168" r="168" t="34867"/>
          <a:stretch/>
        </p:blipFill>
        <p:spPr>
          <a:xfrm>
            <a:off x="9262513" y="2174035"/>
            <a:ext cx="2694139" cy="176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 rotWithShape="1">
          <a:blip r:embed="rId9">
            <a:alphaModFix/>
          </a:blip>
          <a:srcRect b="16347" l="4927" r="50" t="768"/>
          <a:stretch/>
        </p:blipFill>
        <p:spPr>
          <a:xfrm>
            <a:off x="6356987" y="2159948"/>
            <a:ext cx="2703200" cy="176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973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 txBox="1"/>
          <p:nvPr>
            <p:ph type="title"/>
          </p:nvPr>
        </p:nvSpPr>
        <p:spPr>
          <a:xfrm>
            <a:off x="3715005" y="370922"/>
            <a:ext cx="5305938" cy="951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b="1" lang="uk-UA" sz="2900">
                <a:latin typeface="Arial"/>
                <a:ea typeface="Arial"/>
                <a:cs typeface="Arial"/>
                <a:sym typeface="Arial"/>
              </a:rPr>
              <a:t>ПЕРША МІСЦЕВА ШКОЛА </a:t>
            </a:r>
            <a:br>
              <a:rPr b="1" lang="uk-UA" sz="2900">
                <a:latin typeface="Arial"/>
                <a:ea typeface="Arial"/>
                <a:cs typeface="Arial"/>
                <a:sym typeface="Arial"/>
              </a:rPr>
            </a:br>
            <a:r>
              <a:rPr b="1" lang="uk-UA" sz="2900">
                <a:latin typeface="Arial"/>
                <a:ea typeface="Arial"/>
                <a:cs typeface="Arial"/>
                <a:sym typeface="Arial"/>
              </a:rPr>
              <a:t>САМОВРЯДУВАННЯ</a:t>
            </a:r>
            <a:br>
              <a:rPr b="1" lang="uk-UA" sz="2900">
                <a:latin typeface="Arial"/>
                <a:ea typeface="Arial"/>
                <a:cs typeface="Arial"/>
                <a:sym typeface="Arial"/>
              </a:rPr>
            </a:br>
            <a:r>
              <a:rPr b="1" lang="uk-UA" sz="2900">
                <a:latin typeface="Arial"/>
                <a:ea typeface="Arial"/>
                <a:cs typeface="Arial"/>
                <a:sym typeface="Arial"/>
              </a:rPr>
              <a:t>10-24 СЕРПНЯ</a:t>
            </a:r>
            <a:endParaRPr/>
          </a:p>
        </p:txBody>
      </p:sp>
      <p:sp>
        <p:nvSpPr>
          <p:cNvPr id="304" name="Google Shape;304;p16"/>
          <p:cNvSpPr txBox="1"/>
          <p:nvPr/>
        </p:nvSpPr>
        <p:spPr>
          <a:xfrm>
            <a:off x="1581330" y="2011850"/>
            <a:ext cx="274320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Двотижнева програма тренінгів і лекцій для молоді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Більше </a:t>
            </a:r>
            <a:r>
              <a:rPr b="1"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учасників школи в онлайні,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r>
              <a:rPr lang="uk-UA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випускників школи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кризові ситуації​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емоційний інтелект​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самопрезентація​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співпраця з містом​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менеджмент ​</a:t>
            </a:r>
            <a:b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організацій​</a:t>
            </a:r>
            <a:endParaRPr/>
          </a:p>
        </p:txBody>
      </p:sp>
      <p:pic>
        <p:nvPicPr>
          <p:cNvPr id="305" name="Google Shape;305;p16"/>
          <p:cNvPicPr preferRelativeResize="0"/>
          <p:nvPr/>
        </p:nvPicPr>
        <p:blipFill rotWithShape="1">
          <a:blip r:embed="rId4">
            <a:alphaModFix/>
          </a:blip>
          <a:srcRect b="9394" l="7406" r="0" t="31536"/>
          <a:stretch/>
        </p:blipFill>
        <p:spPr>
          <a:xfrm>
            <a:off x="4429305" y="3594171"/>
            <a:ext cx="5569880" cy="266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1330" y="75071"/>
            <a:ext cx="1943175" cy="19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 rotWithShape="1">
          <a:blip r:embed="rId6">
            <a:alphaModFix/>
          </a:blip>
          <a:srcRect b="1167" l="20274" r="9431" t="0"/>
          <a:stretch/>
        </p:blipFill>
        <p:spPr>
          <a:xfrm>
            <a:off x="10161110" y="3594170"/>
            <a:ext cx="1740252" cy="183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7">
            <a:alphaModFix/>
          </a:blip>
          <a:srcRect b="19780" l="568" r="0" t="26814"/>
          <a:stretch/>
        </p:blipFill>
        <p:spPr>
          <a:xfrm>
            <a:off x="4429306" y="1755111"/>
            <a:ext cx="4176819" cy="167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8">
            <a:alphaModFix/>
          </a:blip>
          <a:srcRect b="0" l="12073" r="0" t="0"/>
          <a:stretch/>
        </p:blipFill>
        <p:spPr>
          <a:xfrm>
            <a:off x="8796625" y="331085"/>
            <a:ext cx="3104737" cy="30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8709" y="1017237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1240" y="2569650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8672" y="1786909"/>
            <a:ext cx="1805208" cy="156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1491" y="3334222"/>
            <a:ext cx="1802413" cy="15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7"/>
          <p:cNvSpPr txBox="1"/>
          <p:nvPr/>
        </p:nvSpPr>
        <p:spPr>
          <a:xfrm>
            <a:off x="1191447" y="1303876"/>
            <a:ext cx="32835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 початку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року управління опрацювало 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358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заяв на оздоровлення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637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дітей</a:t>
            </a:r>
            <a:endParaRPr/>
          </a:p>
        </p:txBody>
      </p:sp>
      <p:sp>
        <p:nvSpPr>
          <p:cNvPr id="319" name="Google Shape;319;p17"/>
          <p:cNvSpPr txBox="1"/>
          <p:nvPr/>
        </p:nvSpPr>
        <p:spPr>
          <a:xfrm>
            <a:off x="7876446" y="1842534"/>
            <a:ext cx="384120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дитини пільгових категорій поїхали на відпочинок до таборів «Артек» і «Молода гвардія»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7"/>
          <p:cNvSpPr txBox="1"/>
          <p:nvPr/>
        </p:nvSpPr>
        <p:spPr>
          <a:xfrm>
            <a:off x="1014184" y="4408625"/>
            <a:ext cx="344045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53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земельних ділянок на стадії підготовки документів</a:t>
            </a: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5241961" y="1474389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22" name="Google Shape;322;p17"/>
          <p:cNvSpPr txBox="1"/>
          <p:nvPr/>
        </p:nvSpPr>
        <p:spPr>
          <a:xfrm>
            <a:off x="6608929" y="2246484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23" name="Google Shape;323;p17"/>
          <p:cNvSpPr txBox="1"/>
          <p:nvPr/>
        </p:nvSpPr>
        <p:spPr>
          <a:xfrm>
            <a:off x="5239360" y="3026802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24" name="Google Shape;324;p17"/>
          <p:cNvSpPr txBox="1"/>
          <p:nvPr/>
        </p:nvSpPr>
        <p:spPr>
          <a:xfrm>
            <a:off x="5553825" y="5376010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325" name="Google Shape;325;p17"/>
          <p:cNvSpPr txBox="1"/>
          <p:nvPr/>
        </p:nvSpPr>
        <p:spPr>
          <a:xfrm>
            <a:off x="6608929" y="3800010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7"/>
          <p:cNvSpPr txBox="1"/>
          <p:nvPr/>
        </p:nvSpPr>
        <p:spPr>
          <a:xfrm>
            <a:off x="7937717" y="3483243"/>
            <a:ext cx="421630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Підготувлено проєкт ухвали про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доповнення схеми розміщення 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-ма новими земельними ділянками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1034541" y="2655220"/>
            <a:ext cx="344045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Управління розглянуло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110 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звернень про доповнення схеми розміщення дитячих і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дитячо-спортивних майданчиків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60862" y="4123176"/>
            <a:ext cx="1805208" cy="15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 txBox="1"/>
          <p:nvPr/>
        </p:nvSpPr>
        <p:spPr>
          <a:xfrm>
            <a:off x="5237706" y="4579215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7"/>
          <p:cNvSpPr txBox="1"/>
          <p:nvPr>
            <p:ph type="title"/>
          </p:nvPr>
        </p:nvSpPr>
        <p:spPr>
          <a:xfrm>
            <a:off x="0" y="43088"/>
            <a:ext cx="12181758" cy="951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lang="uk-UA" sz="3400">
                <a:latin typeface="Arial"/>
                <a:ea typeface="Arial"/>
                <a:cs typeface="Arial"/>
                <a:sym typeface="Arial"/>
              </a:rPr>
              <a:t>ОЗДОРОВЛЕННЯ ТА ДОПОВНЕННЯ СХЕМИ </a:t>
            </a:r>
            <a:br>
              <a:rPr b="1" lang="uk-UA" sz="3400">
                <a:latin typeface="Arial"/>
                <a:ea typeface="Arial"/>
                <a:cs typeface="Arial"/>
                <a:sym typeface="Arial"/>
              </a:rPr>
            </a:br>
            <a:r>
              <a:rPr b="1" lang="uk-UA" sz="3400">
                <a:latin typeface="Arial"/>
                <a:ea typeface="Arial"/>
                <a:cs typeface="Arial"/>
                <a:sym typeface="Arial"/>
              </a:rPr>
              <a:t>РОЗМІЩЕННЯ ДИТЯЧИХ МАЙДАНЧИКІВ</a:t>
            </a:r>
            <a:endParaRPr/>
          </a:p>
        </p:txBody>
      </p:sp>
      <p:pic>
        <p:nvPicPr>
          <p:cNvPr id="331" name="Google Shape;3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8696" y="4886617"/>
            <a:ext cx="1805208" cy="15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7"/>
          <p:cNvSpPr txBox="1"/>
          <p:nvPr/>
        </p:nvSpPr>
        <p:spPr>
          <a:xfrm>
            <a:off x="6601948" y="5328023"/>
            <a:ext cx="4187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7"/>
          <p:cNvSpPr txBox="1"/>
          <p:nvPr/>
        </p:nvSpPr>
        <p:spPr>
          <a:xfrm>
            <a:off x="7464339" y="5257087"/>
            <a:ext cx="31947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звернень в управління    архітектури урбаністики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17"/>
          <p:cNvPicPr preferRelativeResize="0"/>
          <p:nvPr/>
        </p:nvPicPr>
        <p:blipFill rotWithShape="1">
          <a:blip r:embed="rId8">
            <a:alphaModFix/>
          </a:blip>
          <a:srcRect b="0" l="0" r="763" t="0"/>
          <a:stretch/>
        </p:blipFill>
        <p:spPr>
          <a:xfrm>
            <a:off x="10501" y="-1839"/>
            <a:ext cx="12181493" cy="686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973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8"/>
          <p:cNvSpPr txBox="1"/>
          <p:nvPr/>
        </p:nvSpPr>
        <p:spPr>
          <a:xfrm>
            <a:off x="5141040" y="838850"/>
            <a:ext cx="44123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8"/>
          <p:cNvSpPr txBox="1"/>
          <p:nvPr>
            <p:ph type="title"/>
          </p:nvPr>
        </p:nvSpPr>
        <p:spPr>
          <a:xfrm>
            <a:off x="4700902" y="337233"/>
            <a:ext cx="7056784" cy="692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lang="uk-UA" sz="3400">
                <a:latin typeface="Arial"/>
                <a:ea typeface="Arial"/>
                <a:cs typeface="Arial"/>
                <a:sym typeface="Arial"/>
              </a:rPr>
              <a:t>СПІВПРАЦЯ З МОЛОДІЖНИМИ ІНІЦІАТИВАМИ</a:t>
            </a:r>
            <a:endParaRPr/>
          </a:p>
        </p:txBody>
      </p:sp>
      <p:pic>
        <p:nvPicPr>
          <p:cNvPr descr="Зображення, що містить особа, група, надворі, позує&#10;&#10;Опис створено автоматично" id="342" name="Google Shape;342;p18"/>
          <p:cNvPicPr preferRelativeResize="0"/>
          <p:nvPr/>
        </p:nvPicPr>
        <p:blipFill rotWithShape="1">
          <a:blip r:embed="rId4">
            <a:alphaModFix/>
          </a:blip>
          <a:srcRect b="15329" l="5002" r="15062" t="9731"/>
          <a:stretch/>
        </p:blipFill>
        <p:spPr>
          <a:xfrm>
            <a:off x="4771529" y="1983291"/>
            <a:ext cx="3438715" cy="2212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8"/>
          <p:cNvSpPr txBox="1"/>
          <p:nvPr/>
        </p:nvSpPr>
        <p:spPr>
          <a:xfrm>
            <a:off x="8466007" y="4614656"/>
            <a:ext cx="348553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Участь у розробці стратегії ініціативи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«Громада дружня до дітей та молоді»</a:t>
            </a:r>
            <a:endParaRPr/>
          </a:p>
        </p:txBody>
      </p:sp>
      <p:sp>
        <p:nvSpPr>
          <p:cNvPr id="344" name="Google Shape;344;p18"/>
          <p:cNvSpPr txBox="1"/>
          <p:nvPr/>
        </p:nvSpPr>
        <p:spPr>
          <a:xfrm>
            <a:off x="4700902" y="4306165"/>
            <a:ext cx="34387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Екологічно-пізнавальний табір для молоді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«Еко-бум»</a:t>
            </a:r>
            <a:endParaRPr/>
          </a:p>
        </p:txBody>
      </p:sp>
      <p:sp>
        <p:nvSpPr>
          <p:cNvPr id="345" name="Google Shape;345;p18"/>
          <p:cNvSpPr txBox="1"/>
          <p:nvPr/>
        </p:nvSpPr>
        <p:spPr>
          <a:xfrm>
            <a:off x="4644475" y="1087905"/>
            <a:ext cx="349514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Всесвітній день прибирання з проєктом 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do it, Ukraine!</a:t>
            </a: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46" name="Google Shape;346;p18"/>
          <p:cNvPicPr preferRelativeResize="0"/>
          <p:nvPr/>
        </p:nvPicPr>
        <p:blipFill rotWithShape="1">
          <a:blip r:embed="rId5">
            <a:alphaModFix/>
          </a:blip>
          <a:srcRect b="743" l="3936" r="25004" t="0"/>
          <a:stretch/>
        </p:blipFill>
        <p:spPr>
          <a:xfrm>
            <a:off x="8586604" y="1330987"/>
            <a:ext cx="3047257" cy="319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8"/>
          <p:cNvPicPr preferRelativeResize="0"/>
          <p:nvPr/>
        </p:nvPicPr>
        <p:blipFill rotWithShape="1">
          <a:blip r:embed="rId6">
            <a:alphaModFix/>
          </a:blip>
          <a:srcRect b="12328" l="0" r="0" t="9835"/>
          <a:stretch/>
        </p:blipFill>
        <p:spPr>
          <a:xfrm>
            <a:off x="4790579" y="5054397"/>
            <a:ext cx="3485534" cy="139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9" y="-3346"/>
            <a:ext cx="12193055" cy="686469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9"/>
          <p:cNvSpPr txBox="1"/>
          <p:nvPr/>
        </p:nvSpPr>
        <p:spPr>
          <a:xfrm>
            <a:off x="1648130" y="0"/>
            <a:ext cx="889573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Третя молодіжна сесія Львівської міської ради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19"/>
          <p:cNvPicPr preferRelativeResize="0"/>
          <p:nvPr/>
        </p:nvPicPr>
        <p:blipFill rotWithShape="1">
          <a:blip r:embed="rId4">
            <a:alphaModFix/>
          </a:blip>
          <a:srcRect b="0" l="0" r="0" t="22151"/>
          <a:stretch/>
        </p:blipFill>
        <p:spPr>
          <a:xfrm>
            <a:off x="4750047" y="1672883"/>
            <a:ext cx="3388201" cy="329711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9"/>
          <p:cNvSpPr txBox="1"/>
          <p:nvPr/>
        </p:nvSpPr>
        <p:spPr>
          <a:xfrm>
            <a:off x="4221845" y="1121210"/>
            <a:ext cx="449825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Вперше в онлайн-форматі</a:t>
            </a:r>
            <a:endParaRPr b="1"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9"/>
          <p:cNvSpPr txBox="1"/>
          <p:nvPr/>
        </p:nvSpPr>
        <p:spPr>
          <a:xfrm>
            <a:off x="4620052" y="5070872"/>
            <a:ext cx="37018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Отримано </a:t>
            </a: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заявок на участь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9"/>
          <p:cNvPicPr preferRelativeResize="0"/>
          <p:nvPr/>
        </p:nvPicPr>
        <p:blipFill rotWithShape="1">
          <a:blip r:embed="rId5">
            <a:alphaModFix/>
          </a:blip>
          <a:srcRect b="11827" l="0" r="0" t="2581"/>
          <a:stretch/>
        </p:blipFill>
        <p:spPr>
          <a:xfrm>
            <a:off x="194192" y="1672883"/>
            <a:ext cx="4361134" cy="466594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9"/>
          <p:cNvSpPr txBox="1"/>
          <p:nvPr/>
        </p:nvSpPr>
        <p:spPr>
          <a:xfrm>
            <a:off x="4641071" y="5848008"/>
            <a:ext cx="4078089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 них – </a:t>
            </a:r>
            <a:r>
              <a:rPr b="1"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 </a:t>
            </a: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молодих людей стали учасниками сесії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9"/>
          <p:cNvSpPr txBox="1"/>
          <p:nvPr/>
        </p:nvSpPr>
        <p:spPr>
          <a:xfrm>
            <a:off x="4620052" y="5447898"/>
            <a:ext cx="4034382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навчальних закладів та </a:t>
            </a:r>
            <a:r>
              <a:rPr b="1"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ГО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9"/>
          <p:cNvSpPr txBox="1"/>
          <p:nvPr/>
        </p:nvSpPr>
        <p:spPr>
          <a:xfrm>
            <a:off x="8138248" y="1616161"/>
            <a:ext cx="4053752" cy="2723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сесії розглянули питання: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Реформи учнівського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парламенту</a:t>
            </a:r>
            <a:b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Розвитку молодіжних центрів</a:t>
            </a:r>
            <a:b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Виховання екосвідомості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школярів</a:t>
            </a:r>
            <a:b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Протидії пропаганді шкідливих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звичок 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5141039" y="448534"/>
            <a:ext cx="62674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ОСНОВНІ ЗАВДАННЯ 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5141039" y="1709582"/>
            <a:ext cx="626745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Розвиток молодіжної політики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Молодіжна та дитяча інфраструктура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Організація дитячого оздоровлення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Конкурси молодіжних проєктів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Фінансова підтримка молодіжних громадських організацій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Організація позашкілля для дітей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Доповнення схеми розміщення дитячих, дитячо-спортивних і спортивних майданчиків </a:t>
            </a:r>
            <a:endParaRPr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35"/>
            <a:ext cx="12192000" cy="6859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"/>
          <p:cNvSpPr txBox="1"/>
          <p:nvPr>
            <p:ph type="title"/>
          </p:nvPr>
        </p:nvSpPr>
        <p:spPr>
          <a:xfrm>
            <a:off x="4853354" y="365125"/>
            <a:ext cx="650044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uk-UA">
                <a:latin typeface="Arial"/>
                <a:ea typeface="Arial"/>
                <a:cs typeface="Arial"/>
                <a:sym typeface="Arial"/>
              </a:rPr>
              <a:t>Пріоритети управління на 2021 рік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0"/>
          <p:cNvSpPr txBox="1"/>
          <p:nvPr/>
        </p:nvSpPr>
        <p:spPr>
          <a:xfrm>
            <a:off x="4774224" y="1828800"/>
            <a:ext cx="6579576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Житлові умови та житлова політика.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Працевлаштування та боротьба з безробіттям.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мобільності та обмінів.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Неформальна освіта.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Підприємництво.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Молодіжна інфраструктура.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в галузі охорони здоров'я.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гендерної рівності.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сталого розвитку та захисту навколишнього середовища.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боротьби з насильством та злочинністю.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доступу до віри і прав.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боротьби з дискримінацією.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Політика доступу до культури.</a:t>
            </a:r>
            <a:endParaRPr/>
          </a:p>
        </p:txBody>
      </p:sp>
      <p:pic>
        <p:nvPicPr>
          <p:cNvPr id="368" name="Google Shape;36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1"/>
          <p:cNvSpPr txBox="1"/>
          <p:nvPr>
            <p:ph type="title"/>
          </p:nvPr>
        </p:nvSpPr>
        <p:spPr>
          <a:xfrm>
            <a:off x="838200" y="83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uk-UA">
                <a:latin typeface="Arial"/>
                <a:ea typeface="Arial"/>
                <a:cs typeface="Arial"/>
                <a:sym typeface="Arial"/>
              </a:rPr>
              <a:t>Завдання на 2021 рік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1594340" y="679571"/>
            <a:ext cx="9346222" cy="557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Доповнення схеми розміщення дитячих, дитячо-спортивних, спортивних майданчиків на території міста Львова близько </a:t>
            </a:r>
            <a:r>
              <a:rPr b="1"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-ма новими земельними ділянками.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Капітальний ремонт приміщень дитячих клубів.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Проведення ремонтних робіт на суму </a:t>
            </a:r>
            <a:r>
              <a:rPr b="1"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млн. грн. </a:t>
            </a: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дитячих клубах за адресами: вул. Пекарська, 22; вул. Карманського, 19, 10; вул. Наукова, 29, вул. Тарнавського, 4, вул. Миколайчука, 22, вул. Дж. Вашингтона, 5а.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Придбання предметів довготривалого користування на суму </a:t>
            </a:r>
            <a:r>
              <a:rPr b="1"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450 тис. грн.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Відкриття додаткових гуртків короткого перебування дітей в ранковий час.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Інклюзивні гуртки для дітей з інвалідністю в дитячих клубах, додаткові групи в сенсорній кімнаті.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Нові приміщення в віддалених мікрорайонах міста.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Створення конкурентноспроможних комунальних Дитячих клубів.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Створення Молодіжної Ради Львівської ОТГ.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Оздоровити дітей УДЮМК на суму </a:t>
            </a:r>
            <a:r>
              <a:rPr b="1"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1,3 млн грн.</a:t>
            </a:r>
            <a:endParaRPr b="1"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Оздоровлення дітей пільгових категорій за  кошти державного та обласного бюджету – </a:t>
            </a:r>
            <a:r>
              <a:rPr b="1"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550</a:t>
            </a: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дітей.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uk-UA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Затвердження та реалізація наступних фінансових програм підтримки: 1. Молодіжних інфлюенсерів, 2. Молодіжних підприємців, 3. Молодіжна мобільність, обмін молоді між ОТГ України. 4. Обмін молодіжними працівниками з містами-партнерами ЄС.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38200" y="6717323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/>
        </p:nvSpPr>
        <p:spPr>
          <a:xfrm>
            <a:off x="6378537" y="4861945"/>
            <a:ext cx="48895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ДЯКУЄМО ЗА УВАГУ!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1" cy="686168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4968918" y="692496"/>
            <a:ext cx="618315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КОНКУРС ПРОЄКТІВ 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28.01-15.02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4033002" y="2043953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5002683" y="5058451"/>
            <a:ext cx="66832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1,3 млн грн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було передбачено на реалізацію проєктів-переможців у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 році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4968918" y="3430844"/>
            <a:ext cx="667427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результатами конкурсу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ГО отримали бюджетне фінансування,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це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101 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захід у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 році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922791" y="2313830"/>
            <a:ext cx="73153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Отримали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заявок на фінансування 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заходів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033002" y="3516904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4033002" y="5005992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796" y="3722297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3432" y="584042"/>
            <a:ext cx="1804572" cy="156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5706" y="1373676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25706" y="2932299"/>
            <a:ext cx="1805208" cy="156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65591" y="2150850"/>
            <a:ext cx="1802413" cy="15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1518535" y="1182780"/>
            <a:ext cx="23563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 заходи</a:t>
            </a:r>
            <a:endParaRPr/>
          </a:p>
        </p:txBody>
      </p:sp>
      <p:sp>
        <p:nvSpPr>
          <p:cNvPr id="122" name="Google Shape;122;p4"/>
          <p:cNvSpPr txBox="1"/>
          <p:nvPr/>
        </p:nvSpPr>
        <p:spPr>
          <a:xfrm>
            <a:off x="1825383" y="2745678"/>
            <a:ext cx="18375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1564 учасники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7272412" y="3537631"/>
            <a:ext cx="18639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427914,00 грн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6503088" y="1766948"/>
            <a:ext cx="39758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Пласт – 34 заходи,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Інші МГО – 10 заходів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1951893" y="4319080"/>
            <a:ext cx="19229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369540,00 грн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4236750" y="1172276"/>
            <a:ext cx="12573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проведено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4046230" y="2745678"/>
            <a:ext cx="15222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залучено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5300829" y="3515328"/>
            <a:ext cx="18549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профінансовано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5467204" y="1973662"/>
            <a:ext cx="1423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З них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3969156" y="4126681"/>
            <a:ext cx="17936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Пласт 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інвентар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7438292" y="322432"/>
            <a:ext cx="4018084" cy="52322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КОНКУРС ПРОЄКТІВ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0"/>
            <a:ext cx="1218891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9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1679883" y="2959663"/>
            <a:ext cx="51377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Відкриття пластового року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 b="4419" l="0" r="0" t="24949"/>
          <a:stretch/>
        </p:blipFill>
        <p:spPr>
          <a:xfrm>
            <a:off x="6878128" y="241539"/>
            <a:ext cx="5137749" cy="272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5">
            <a:alphaModFix/>
          </a:blip>
          <a:srcRect b="6225" l="0" r="0" t="14403"/>
          <a:stretch/>
        </p:blipFill>
        <p:spPr>
          <a:xfrm>
            <a:off x="1541252" y="241539"/>
            <a:ext cx="5143500" cy="272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6">
            <a:alphaModFix/>
          </a:blip>
          <a:srcRect b="9179" l="0" r="-111" t="20191"/>
          <a:stretch/>
        </p:blipFill>
        <p:spPr>
          <a:xfrm>
            <a:off x="1535501" y="3365970"/>
            <a:ext cx="5143500" cy="27216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6878126" y="2979906"/>
            <a:ext cx="51377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Освітньо-вишкільний табір УМХ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1960101" y="6104337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Екологічно-пізнавальний табір Еко-бум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7244528" y="4439667"/>
            <a:ext cx="4404947" cy="55399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КОНКУРС ПРОЄКТІВ</a:t>
            </a:r>
            <a:endParaRPr b="1"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type="title"/>
          </p:nvPr>
        </p:nvSpPr>
        <p:spPr>
          <a:xfrm>
            <a:off x="4870938" y="365125"/>
            <a:ext cx="64828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uk-UA">
                <a:latin typeface="Arial"/>
                <a:ea typeface="Arial"/>
                <a:cs typeface="Arial"/>
                <a:sym typeface="Arial"/>
              </a:rPr>
              <a:t>Конкурс - «Зробимо Львів Кращим»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 txBox="1"/>
          <p:nvPr>
            <p:ph idx="1" type="body"/>
          </p:nvPr>
        </p:nvSpPr>
        <p:spPr>
          <a:xfrm>
            <a:off x="4739054" y="1776045"/>
            <a:ext cx="7095392" cy="4000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Пріоритети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1. Неформальна освіта організована дитячими та молодіжними організаціями.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2. Організація дозвілля та відпочинку дітей і молоді, яке проводиться дитячими та молодіжними організаціями.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4. Підтримка творчої та обдарованої молоді, яке проводиться дитячими та молодіжними організаціями.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5. Формування здорового способу життя та профілактика негативних явищ у молодіжному середовищі, яке підтримується дитячими та молодіжними організаціями.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6. Підтримка студентської молоді м. Львова та її залучення до громадської діяльності, яке проводиться дитячими та молодіжними організаціями.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>
                <a:latin typeface="Arial"/>
                <a:ea typeface="Arial"/>
                <a:cs typeface="Arial"/>
                <a:sym typeface="Arial"/>
              </a:rPr>
              <a:t>7. Міжнародні програми обміну досвідом, міжнародна мобільність, які проводять дитячими та молодіжними організаціями.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17"/>
            <a:ext cx="12192000" cy="6858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35"/>
            <a:ext cx="12192000" cy="685973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4801284" y="321279"/>
            <a:ext cx="639056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ПРОГРАМИ ПІДТРИМКИ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4801284" y="1342454"/>
            <a:ext cx="626745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Програма сприятливих умов розвитку молодих лідерів і підтримки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Української академії лідерства у Львові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–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500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тис грн у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році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4801284" y="3015472"/>
            <a:ext cx="6717587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Програми розвитку пластового руху та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Львівської міської молодіжної громадської організації «Станиця Львів Пласту – Національної скаутської організації України» 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856 тис грн 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 році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369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тис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540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грн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(придбання інвентарю) </a:t>
            </a:r>
            <a:b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460 тис 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(заходи Станиця Львів Пласт)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8"/>
          <p:cNvSpPr txBox="1"/>
          <p:nvPr>
            <p:ph type="title"/>
          </p:nvPr>
        </p:nvSpPr>
        <p:spPr>
          <a:xfrm>
            <a:off x="1571173" y="0"/>
            <a:ext cx="10315851" cy="724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uk-UA" sz="3600">
                <a:latin typeface="Arial"/>
                <a:ea typeface="Arial"/>
                <a:cs typeface="Arial"/>
                <a:sym typeface="Arial"/>
              </a:rPr>
              <a:t>МОЛОДІЖНИЙ ВОЛОНТЕРСЬКИЙ ЦЕНТР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4">
            <a:alphaModFix/>
          </a:blip>
          <a:srcRect b="0" l="9051" r="2749" t="18500"/>
          <a:stretch/>
        </p:blipFill>
        <p:spPr>
          <a:xfrm>
            <a:off x="7000249" y="1800349"/>
            <a:ext cx="5048944" cy="359820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1581331" y="635734"/>
            <a:ext cx="1061067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початку пандемії УМП зініційовано створення Молодіжного волонтерського центру. Управління переформатувало роботу, задля комфорту львів’ян у час пандемії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1581331" y="1819776"/>
            <a:ext cx="530533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співпраці з: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Соціальними службами Львова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Комунальними службами Львова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1581330" y="5841460"/>
            <a:ext cx="65807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lang="uk-U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Більше 7 тис доставлених продуктових наборів </a:t>
            </a:r>
            <a:endParaRPr b="1"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1581331" y="4967670"/>
            <a:ext cx="51405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lang="uk-U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Залучено більше 150 волонтерів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1581330" y="5410573"/>
            <a:ext cx="541891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lang="uk-U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Близько 3 місяців активної роботи</a:t>
            </a:r>
            <a:endParaRPr b="1"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1581330" y="3032121"/>
            <a:ext cx="6096000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Основна робота: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uk-UA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продуктові набори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uk-UA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оплата рахунків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uk-UA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дозвілля дітей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uk-UA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догляд за улюбленцями 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00" y="689128"/>
            <a:ext cx="3571362" cy="201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6390" y="3246642"/>
            <a:ext cx="3554200" cy="200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465" y="3252978"/>
            <a:ext cx="3626497" cy="204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36390" y="681038"/>
            <a:ext cx="3584258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43666" y="193141"/>
            <a:ext cx="3672254" cy="20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66259" y="4397406"/>
            <a:ext cx="3649661" cy="205614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/>
          <p:nvPr/>
        </p:nvSpPr>
        <p:spPr>
          <a:xfrm>
            <a:off x="4399693" y="2360215"/>
            <a:ext cx="3186965" cy="193899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Промоція можливостей для дітей та молоді</a:t>
            </a:r>
            <a:endParaRPr b="1"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2020-10-27T08:06:42Z</dcterms:created>
  <dc:creator>Andriy</dc:creator>
</cp:coreProperties>
</file>