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4" r:id="rId3"/>
    <p:sldId id="280" r:id="rId4"/>
    <p:sldId id="300" r:id="rId5"/>
    <p:sldId id="277" r:id="rId6"/>
    <p:sldId id="301" r:id="rId7"/>
    <p:sldId id="303" r:id="rId8"/>
    <p:sldId id="276" r:id="rId9"/>
    <p:sldId id="279" r:id="rId10"/>
    <p:sldId id="307" r:id="rId11"/>
    <p:sldId id="282" r:id="rId12"/>
    <p:sldId id="278" r:id="rId13"/>
    <p:sldId id="311" r:id="rId14"/>
    <p:sldId id="299" r:id="rId15"/>
    <p:sldId id="285" r:id="rId16"/>
    <p:sldId id="288" r:id="rId17"/>
    <p:sldId id="287" r:id="rId18"/>
    <p:sldId id="314" r:id="rId19"/>
    <p:sldId id="266" r:id="rId20"/>
  </p:sldIdLst>
  <p:sldSz cx="12192000" cy="6858000"/>
  <p:notesSz cx="6888163" cy="100203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ойко Юлія" initials="БЮ" lastIdx="0" clrIdx="0">
    <p:extLst>
      <p:ext uri="{19B8F6BF-5375-455C-9EA6-DF929625EA0E}">
        <p15:presenceInfo xmlns:p15="http://schemas.microsoft.com/office/powerpoint/2012/main" userId="Бойко Юлія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71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73676-3EE3-4351-A92D-F46DD61B40ED}" type="datetimeFigureOut">
              <a:rPr lang="uk-UA" smtClean="0"/>
              <a:t>24.07.2020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9A9AD-5FEA-47D7-AA0D-4359F782AE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1192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FD5BA4B-83E3-4858-82AE-D1997A51212A}" type="datetimeFigureOut">
              <a:rPr lang="uk-UA" smtClean="0"/>
              <a:t>24.07.2020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5D40A132-99A8-4AFD-836C-DD012023EBB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1934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4631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0305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5846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5654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8989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8852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894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940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0432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8051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0A132-99A8-4AFD-836C-DD012023EBBF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1720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24.07.2020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162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24.07.2020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22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24.07.2020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647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24.07.2020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907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24.07.2020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240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24.07.2020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6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24.07.2020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64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24.07.2020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603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24.07.2020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026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24.07.2020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364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24.07.2020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69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E2EBF-7122-48CA-AA6F-878199C2F645}" type="datetimeFigureOut">
              <a:rPr lang="uk-UA" smtClean="0"/>
              <a:t>24.07.2020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A9685-0731-46A9-96FB-15754FA9824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966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5" r="2193" b="12592"/>
          <a:stretch/>
        </p:blipFill>
        <p:spPr>
          <a:xfrm>
            <a:off x="0" y="1"/>
            <a:ext cx="12312074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t="9807" r="846" b="60950"/>
          <a:stretch/>
        </p:blipFill>
        <p:spPr>
          <a:xfrm>
            <a:off x="4084734" y="244321"/>
            <a:ext cx="8227340" cy="17843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20910" y="453245"/>
            <a:ext cx="5171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Звіт про роботу</a:t>
            </a:r>
          </a:p>
          <a:p>
            <a:r>
              <a:rPr lang="uk-UA" sz="2400" b="1" dirty="0" smtClean="0"/>
              <a:t>управління «Секретаріат ради» </a:t>
            </a:r>
          </a:p>
          <a:p>
            <a:r>
              <a:rPr lang="uk-UA" sz="2400" b="1" dirty="0" smtClean="0"/>
              <a:t>за 2018-2020 роки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39017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781" y="0"/>
            <a:ext cx="121814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55512" y="1722803"/>
            <a:ext cx="32218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smtClean="0"/>
              <a:t>Огляд </a:t>
            </a:r>
            <a:r>
              <a:rPr lang="uk-UA" sz="2800" dirty="0" err="1"/>
              <a:t>сміттєпереробних</a:t>
            </a:r>
            <a:r>
              <a:rPr lang="uk-UA" sz="2800" dirty="0"/>
              <a:t> </a:t>
            </a:r>
            <a:r>
              <a:rPr lang="uk-UA" sz="2800" dirty="0" smtClean="0"/>
              <a:t>заводів</a:t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err="1" smtClean="0"/>
              <a:t>м.Гданськ</a:t>
            </a:r>
            <a:r>
              <a:rPr lang="en-US" sz="2800" dirty="0" smtClean="0"/>
              <a:t>, </a:t>
            </a:r>
            <a:r>
              <a:rPr lang="uk-UA" sz="2800" dirty="0" err="1" smtClean="0"/>
              <a:t>м.Ольштин</a:t>
            </a:r>
            <a:r>
              <a:rPr lang="uk-UA" sz="2800" dirty="0" smtClean="0"/>
              <a:t>, </a:t>
            </a:r>
            <a:br>
              <a:rPr lang="uk-UA" sz="2800" dirty="0" smtClean="0"/>
            </a:br>
            <a:r>
              <a:rPr lang="uk-UA" sz="2800" dirty="0" smtClean="0"/>
              <a:t>Польща, 2019</a:t>
            </a:r>
            <a:br>
              <a:rPr lang="uk-UA" sz="2800" dirty="0" smtClean="0"/>
            </a:br>
            <a:endParaRPr lang="uk-UA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255512" y="546824"/>
            <a:ext cx="3608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Тематичні відрядження</a:t>
            </a:r>
            <a:endParaRPr lang="uk-UA" sz="3600" b="1" dirty="0">
              <a:solidFill>
                <a:srgbClr val="005D9B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" y="0"/>
            <a:ext cx="8756066" cy="65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9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-3670"/>
            <a:ext cx="12181490" cy="6861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77814" y="2088337"/>
            <a:ext cx="3125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Ознайомлення із програмою сталої </a:t>
            </a:r>
            <a:r>
              <a:rPr lang="uk-UA" sz="2800" dirty="0" smtClean="0"/>
              <a:t>мобільності</a:t>
            </a:r>
            <a:br>
              <a:rPr lang="uk-UA" sz="2800" dirty="0" smtClean="0"/>
            </a:br>
            <a:r>
              <a:rPr lang="uk-UA" sz="2800" dirty="0"/>
              <a:t/>
            </a:r>
            <a:br>
              <a:rPr lang="uk-UA" sz="2800" dirty="0"/>
            </a:br>
            <a:r>
              <a:rPr lang="uk-UA" sz="2800" dirty="0" err="1" smtClean="0"/>
              <a:t>Фрайбург</a:t>
            </a:r>
            <a:r>
              <a:rPr lang="uk-UA" sz="2800" dirty="0" smtClean="0"/>
              <a:t>, </a:t>
            </a:r>
            <a:r>
              <a:rPr lang="uk-UA" sz="2800" dirty="0" err="1" smtClean="0"/>
              <a:t>Німмечина</a:t>
            </a:r>
            <a:r>
              <a:rPr lang="uk-UA" sz="2800" dirty="0" smtClean="0"/>
              <a:t>, 2019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77814" y="330642"/>
            <a:ext cx="3010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Тематичні відрядження</a:t>
            </a:r>
            <a:endParaRPr lang="uk-UA" sz="3600" b="1" dirty="0">
              <a:solidFill>
                <a:srgbClr val="005D9B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" y="0"/>
            <a:ext cx="9023933" cy="655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81490" cy="6861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98088" y="1560221"/>
            <a:ext cx="289876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5D9B"/>
                </a:solidFill>
              </a:rPr>
              <a:t>6 </a:t>
            </a:r>
            <a:r>
              <a:rPr lang="uk-UA" sz="2400" dirty="0" smtClean="0"/>
              <a:t>робочих груп з питань співпраці з містами:</a:t>
            </a:r>
          </a:p>
          <a:p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/>
              <a:t>Республіки Індія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/>
              <a:t>Турецької Республіки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/>
              <a:t>Китайської </a:t>
            </a:r>
            <a:r>
              <a:rPr lang="uk-UA" sz="2000" dirty="0"/>
              <a:t>Народної Республіки</a:t>
            </a:r>
            <a:endParaRPr lang="uk-UA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/>
              <a:t>Соціалістичної </a:t>
            </a:r>
            <a:r>
              <a:rPr lang="uk-UA" sz="2000" dirty="0"/>
              <a:t>Республіки В’єтнам</a:t>
            </a:r>
            <a:endParaRPr lang="uk-UA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/>
              <a:t>Чеської </a:t>
            </a:r>
            <a:r>
              <a:rPr lang="uk-UA" sz="2000" dirty="0"/>
              <a:t>Республіки </a:t>
            </a:r>
            <a:endParaRPr lang="uk-UA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 smtClean="0"/>
              <a:t>Королівства </a:t>
            </a:r>
            <a:r>
              <a:rPr lang="uk-UA" sz="2000" dirty="0"/>
              <a:t>Іспанія</a:t>
            </a:r>
            <a:endParaRPr lang="uk-UA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298088" y="485772"/>
            <a:ext cx="2822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Робочі групи</a:t>
            </a:r>
            <a:endParaRPr lang="uk-UA" sz="3600" b="1" dirty="0">
              <a:solidFill>
                <a:srgbClr val="005D9B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5328" r="11153"/>
          <a:stretch/>
        </p:blipFill>
        <p:spPr>
          <a:xfrm>
            <a:off x="15362" y="0"/>
            <a:ext cx="9135068" cy="658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2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-3670"/>
            <a:ext cx="12181490" cy="6861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20907" y="395328"/>
            <a:ext cx="2691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5D9B"/>
                </a:solidFill>
              </a:rPr>
              <a:t>Співпраця з Радою Європи</a:t>
            </a:r>
            <a:endParaRPr lang="uk-UA" sz="3200" b="1" dirty="0">
              <a:solidFill>
                <a:srgbClr val="005D9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14209" y="2332535"/>
            <a:ext cx="246441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err="1"/>
              <a:t>Європейський</a:t>
            </a:r>
            <a:r>
              <a:rPr lang="ru-RU" sz="2000" dirty="0"/>
              <a:t> </a:t>
            </a:r>
            <a:r>
              <a:rPr lang="ru-RU" sz="2000" dirty="0" err="1"/>
              <a:t>тиждень</a:t>
            </a:r>
            <a:r>
              <a:rPr lang="ru-RU" sz="2000" dirty="0"/>
              <a:t> </a:t>
            </a:r>
            <a:r>
              <a:rPr lang="ru-RU" sz="2000" dirty="0" err="1"/>
              <a:t>місцевої</a:t>
            </a:r>
            <a:r>
              <a:rPr lang="ru-RU" sz="2000" dirty="0"/>
              <a:t> </a:t>
            </a:r>
            <a:r>
              <a:rPr lang="ru-RU" sz="2000" dirty="0" err="1"/>
              <a:t>демократії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err="1" smtClean="0"/>
              <a:t>Академія</a:t>
            </a:r>
            <a:r>
              <a:rPr lang="ru-RU" sz="2000" dirty="0" smtClean="0"/>
              <a:t> </a:t>
            </a:r>
            <a:r>
              <a:rPr lang="ru-RU" sz="2000" dirty="0" err="1"/>
              <a:t>громадської</a:t>
            </a:r>
            <a:r>
              <a:rPr lang="ru-RU" sz="2000" dirty="0"/>
              <a:t> </a:t>
            </a:r>
            <a:r>
              <a:rPr lang="ru-RU" sz="2000" dirty="0" err="1" smtClean="0"/>
              <a:t>участі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2 </a:t>
            </a:r>
            <a:r>
              <a:rPr lang="ru-RU" sz="2000" dirty="0" err="1" smtClean="0"/>
              <a:t>Молодіжні</a:t>
            </a:r>
            <a:r>
              <a:rPr lang="ru-RU" sz="2000" dirty="0" smtClean="0"/>
              <a:t> </a:t>
            </a:r>
            <a:r>
              <a:rPr lang="ru-RU" sz="2000" dirty="0" err="1" smtClean="0"/>
              <a:t>сесії</a:t>
            </a:r>
            <a:r>
              <a:rPr lang="ru-RU" sz="2400" dirty="0" smtClean="0"/>
              <a:t> </a:t>
            </a:r>
            <a:endParaRPr lang="ru-RU" sz="2400" dirty="0"/>
          </a:p>
          <a:p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" y="1"/>
            <a:ext cx="9490327" cy="65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4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0"/>
            <a:ext cx="12181490" cy="6861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10771" y="341438"/>
            <a:ext cx="2774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Громадська участь</a:t>
            </a:r>
            <a:endParaRPr lang="uk-UA" sz="3600" b="1" dirty="0">
              <a:solidFill>
                <a:srgbClr val="005D9B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9510770" y="2179781"/>
            <a:ext cx="26812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Статут </a:t>
            </a:r>
          </a:p>
          <a:p>
            <a:r>
              <a:rPr lang="ru-RU" sz="2800" dirty="0" err="1" smtClean="0"/>
              <a:t>територіальної</a:t>
            </a:r>
            <a:r>
              <a:rPr lang="ru-RU" sz="2800" dirty="0" smtClean="0"/>
              <a:t> громади </a:t>
            </a:r>
          </a:p>
          <a:p>
            <a:r>
              <a:rPr lang="ru-RU" sz="2800" dirty="0" err="1" smtClean="0"/>
              <a:t>міста</a:t>
            </a:r>
            <a:r>
              <a:rPr lang="ru-RU" sz="2800" dirty="0" smtClean="0"/>
              <a:t> Львова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2" b="1402"/>
          <a:stretch/>
        </p:blipFill>
        <p:spPr>
          <a:xfrm>
            <a:off x="22302" y="9236"/>
            <a:ext cx="9038571" cy="655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6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81490" cy="6861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29001" y="504245"/>
            <a:ext cx="28786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Громадський бюджет</a:t>
            </a:r>
          </a:p>
          <a:p>
            <a:r>
              <a:rPr lang="uk-UA" sz="3600" b="1" dirty="0" smtClean="0">
                <a:solidFill>
                  <a:srgbClr val="005D9B"/>
                </a:solidFill>
              </a:rPr>
              <a:t>Львова</a:t>
            </a:r>
            <a:endParaRPr lang="uk-UA" sz="3600" b="1" dirty="0">
              <a:solidFill>
                <a:srgbClr val="005D9B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151"/>
            <a:ext cx="9124117" cy="6556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29001" y="2762816"/>
            <a:ext cx="25468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109</a:t>
            </a:r>
            <a:r>
              <a:rPr lang="uk-UA" sz="2400" dirty="0" smtClean="0"/>
              <a:t> проектів переможців</a:t>
            </a:r>
          </a:p>
          <a:p>
            <a:endParaRPr lang="uk-UA" sz="1000" dirty="0" smtClean="0"/>
          </a:p>
          <a:p>
            <a:r>
              <a:rPr lang="uk-UA" sz="3600" b="1" dirty="0">
                <a:solidFill>
                  <a:srgbClr val="005D9B"/>
                </a:solidFill>
              </a:rPr>
              <a:t>84,7 </a:t>
            </a:r>
            <a:r>
              <a:rPr lang="uk-UA" sz="2400" dirty="0"/>
              <a:t>млн. грн</a:t>
            </a:r>
            <a:r>
              <a:rPr lang="uk-UA" sz="2400" dirty="0" smtClean="0"/>
              <a:t>.</a:t>
            </a:r>
          </a:p>
          <a:p>
            <a:endParaRPr lang="uk-UA" sz="1000" dirty="0" smtClean="0"/>
          </a:p>
          <a:p>
            <a:r>
              <a:rPr lang="uk-UA" sz="3600" b="1" dirty="0" smtClean="0">
                <a:solidFill>
                  <a:srgbClr val="005D9B"/>
                </a:solidFill>
              </a:rPr>
              <a:t>171 тис </a:t>
            </a:r>
            <a:r>
              <a:rPr lang="uk-UA" sz="2400" dirty="0" smtClean="0"/>
              <a:t>відданих голосів</a:t>
            </a:r>
            <a:endParaRPr lang="uk-UA" sz="2400" dirty="0"/>
          </a:p>
        </p:txBody>
      </p:sp>
      <p:pic>
        <p:nvPicPr>
          <p:cNvPr id="7" name="Рисунок 9">
            <a:extLst>
              <a:ext uri="{FF2B5EF4-FFF2-40B4-BE49-F238E27FC236}">
                <a16:creationId xmlns:a16="http://schemas.microsoft.com/office/drawing/2014/main" id="{FA19AA7C-E251-469C-B8F4-2EB2F587F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29" t="20176" r="38941" b="18157"/>
          <a:stretch/>
        </p:blipFill>
        <p:spPr bwMode="auto">
          <a:xfrm>
            <a:off x="11202808" y="997582"/>
            <a:ext cx="769435" cy="1103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694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11151"/>
            <a:ext cx="12181490" cy="6861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20473" y="493094"/>
            <a:ext cx="2499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5D9B"/>
                </a:solidFill>
              </a:rPr>
              <a:t>Громадські слухання та консультації</a:t>
            </a:r>
            <a:endParaRPr lang="uk-UA" sz="3200" b="1" dirty="0">
              <a:solidFill>
                <a:srgbClr val="005D9B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63538" y="2719605"/>
            <a:ext cx="2141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132</a:t>
            </a:r>
            <a:r>
              <a:rPr lang="uk-UA" sz="2400" dirty="0" smtClean="0"/>
              <a:t> заходи</a:t>
            </a:r>
          </a:p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9563538" y="3637315"/>
            <a:ext cx="22133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5090</a:t>
            </a:r>
            <a:r>
              <a:rPr lang="uk-UA" sz="2400" b="1" dirty="0" smtClean="0">
                <a:solidFill>
                  <a:srgbClr val="005D9B"/>
                </a:solidFill>
              </a:rPr>
              <a:t> </a:t>
            </a:r>
            <a:r>
              <a:rPr lang="uk-UA" sz="2400" dirty="0" err="1" smtClean="0"/>
              <a:t>львів</a:t>
            </a:r>
            <a:r>
              <a:rPr lang="en-US" sz="2400" dirty="0" smtClean="0"/>
              <a:t>’</a:t>
            </a:r>
            <a:r>
              <a:rPr lang="uk-UA" sz="2400" dirty="0" err="1" smtClean="0"/>
              <a:t>ян</a:t>
            </a:r>
            <a:r>
              <a:rPr lang="uk-UA" sz="2400" dirty="0" smtClean="0"/>
              <a:t> взяло участь</a:t>
            </a:r>
            <a:endParaRPr lang="uk-UA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" y="0"/>
            <a:ext cx="9400478" cy="6579220"/>
          </a:xfrm>
          <a:prstGeom prst="rect">
            <a:avLst/>
          </a:prstGeom>
        </p:spPr>
      </p:pic>
      <p:pic>
        <p:nvPicPr>
          <p:cNvPr id="9" name="Рисунок 11">
            <a:extLst>
              <a:ext uri="{FF2B5EF4-FFF2-40B4-BE49-F238E27FC236}">
                <a16:creationId xmlns:a16="http://schemas.microsoft.com/office/drawing/2014/main" id="{FDB70F21-088C-49B9-AB0F-0E436C0339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06" t="33018" r="38865" b="28460"/>
          <a:stretch/>
        </p:blipFill>
        <p:spPr bwMode="auto">
          <a:xfrm>
            <a:off x="11609041" y="509288"/>
            <a:ext cx="621856" cy="73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073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0"/>
            <a:ext cx="12181490" cy="6861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56234" y="548850"/>
            <a:ext cx="3112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Електронні петиції</a:t>
            </a:r>
            <a:endParaRPr lang="uk-UA" sz="3600" b="1" dirty="0">
              <a:solidFill>
                <a:srgbClr val="005D9B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" r="624"/>
          <a:stretch/>
        </p:blipFill>
        <p:spPr>
          <a:xfrm>
            <a:off x="22300" y="12065"/>
            <a:ext cx="9190184" cy="65448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56234" y="1940268"/>
            <a:ext cx="253908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637</a:t>
            </a:r>
            <a:r>
              <a:rPr lang="uk-UA" dirty="0" smtClean="0"/>
              <a:t> </a:t>
            </a:r>
            <a:r>
              <a:rPr lang="uk-UA" sz="2400" dirty="0" smtClean="0"/>
              <a:t>пройшли </a:t>
            </a:r>
            <a:r>
              <a:rPr lang="uk-UA" sz="2400" dirty="0" err="1" smtClean="0"/>
              <a:t>модерацію</a:t>
            </a:r>
            <a:endParaRPr lang="uk-UA" sz="2400" dirty="0" smtClean="0"/>
          </a:p>
          <a:p>
            <a:endParaRPr lang="uk-UA" dirty="0" smtClean="0"/>
          </a:p>
          <a:p>
            <a:r>
              <a:rPr lang="uk-UA" sz="3600" b="1" dirty="0" smtClean="0">
                <a:solidFill>
                  <a:srgbClr val="005D9B"/>
                </a:solidFill>
              </a:rPr>
              <a:t>83</a:t>
            </a:r>
            <a:r>
              <a:rPr lang="uk-UA" dirty="0" smtClean="0"/>
              <a:t> </a:t>
            </a:r>
            <a:r>
              <a:rPr lang="uk-UA" sz="2400" dirty="0" smtClean="0"/>
              <a:t>винесено на розгляд ради</a:t>
            </a:r>
            <a:endParaRPr lang="en-US" sz="2400" dirty="0" smtClean="0"/>
          </a:p>
          <a:p>
            <a:r>
              <a:rPr lang="en-US" sz="3600" b="1" dirty="0" smtClean="0">
                <a:solidFill>
                  <a:srgbClr val="005D9B"/>
                </a:solidFill>
              </a:rPr>
              <a:t/>
            </a:r>
            <a:br>
              <a:rPr lang="en-US" sz="3600" b="1" dirty="0" smtClean="0">
                <a:solidFill>
                  <a:srgbClr val="005D9B"/>
                </a:solidFill>
              </a:rPr>
            </a:br>
            <a:r>
              <a:rPr lang="en-US" sz="3600" b="1" dirty="0" smtClean="0">
                <a:solidFill>
                  <a:srgbClr val="005D9B"/>
                </a:solidFill>
              </a:rPr>
              <a:t>58</a:t>
            </a:r>
            <a:r>
              <a:rPr lang="uk-UA" sz="2400" dirty="0" smtClean="0"/>
              <a:t> підтримано</a:t>
            </a:r>
            <a:endParaRPr lang="uk-UA" sz="2400" dirty="0"/>
          </a:p>
          <a:p>
            <a:endParaRPr lang="uk-UA" sz="2400" dirty="0" smtClean="0"/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7" name="Рисунок 12">
            <a:extLst>
              <a:ext uri="{FF2B5EF4-FFF2-40B4-BE49-F238E27FC236}">
                <a16:creationId xmlns:a16="http://schemas.microsoft.com/office/drawing/2014/main" id="{A47F27DA-87AB-46AE-86F1-1A8C1D63BD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21" t="24162" r="33461" b="16293"/>
          <a:stretch/>
        </p:blipFill>
        <p:spPr bwMode="auto">
          <a:xfrm>
            <a:off x="11159465" y="1104922"/>
            <a:ext cx="694281" cy="911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938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-3670"/>
            <a:ext cx="12181490" cy="6861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9636" y="222072"/>
            <a:ext cx="46683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00" b="1" dirty="0" smtClean="0">
                <a:solidFill>
                  <a:srgbClr val="005D9B"/>
                </a:solidFill>
              </a:rPr>
              <a:t>Відзнаки та досягнення:</a:t>
            </a:r>
            <a:endParaRPr lang="uk-UA" sz="2600" b="1" dirty="0">
              <a:solidFill>
                <a:srgbClr val="005D9B"/>
              </a:solidFill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7019636" y="812799"/>
            <a:ext cx="518956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100" dirty="0" smtClean="0"/>
              <a:t>Відзнака</a:t>
            </a:r>
            <a:r>
              <a:rPr lang="en-US" sz="2100" dirty="0" smtClean="0"/>
              <a:t> </a:t>
            </a:r>
            <a:r>
              <a:rPr lang="uk-UA" sz="2100" dirty="0" smtClean="0"/>
              <a:t>Конгресу місцевих і регіональних влад Ради Європи. (2018, 2019 роки)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z="21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100" dirty="0" smtClean="0"/>
              <a:t>Перша позиція для депутатського корпусу у </a:t>
            </a:r>
            <a:r>
              <a:rPr lang="uk-UA" sz="2100" dirty="0"/>
              <a:t>рейтингу </a:t>
            </a:r>
            <a:r>
              <a:rPr lang="uk-UA" sz="2100" dirty="0" smtClean="0"/>
              <a:t>«Індекс </a:t>
            </a:r>
            <a:r>
              <a:rPr lang="uk-UA" sz="2100" dirty="0"/>
              <a:t>публічності місцевих </a:t>
            </a:r>
            <a:r>
              <a:rPr lang="uk-UA" sz="2100" dirty="0" smtClean="0"/>
              <a:t>рад</a:t>
            </a:r>
            <a:r>
              <a:rPr lang="uk-UA" sz="2100" dirty="0"/>
              <a:t> </a:t>
            </a:r>
            <a:r>
              <a:rPr lang="uk-UA" sz="2100" dirty="0" smtClean="0"/>
              <a:t>України» (201</a:t>
            </a:r>
            <a:r>
              <a:rPr lang="en-US" sz="2100" dirty="0" smtClean="0"/>
              <a:t>8</a:t>
            </a:r>
            <a:r>
              <a:rPr lang="uk-UA" sz="2100" dirty="0" smtClean="0"/>
              <a:t> рік)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z="21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100" dirty="0" smtClean="0"/>
              <a:t>3 місце серед міст України у рейтингу «Індекс місцевої електронної демократії» (201</a:t>
            </a:r>
            <a:r>
              <a:rPr lang="en-US" sz="2100" dirty="0" smtClean="0"/>
              <a:t>9</a:t>
            </a:r>
            <a:r>
              <a:rPr lang="uk-UA" sz="2100" dirty="0" smtClean="0"/>
              <a:t> рік)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z="21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100" dirty="0" smtClean="0"/>
              <a:t>Топ 5 серед міст України за </a:t>
            </a:r>
            <a:r>
              <a:rPr lang="uk-UA" sz="2100" dirty="0"/>
              <a:t>результатами</a:t>
            </a:r>
            <a:r>
              <a:rPr lang="uk-UA" sz="2100" b="1" dirty="0"/>
              <a:t> </a:t>
            </a:r>
            <a:r>
              <a:rPr lang="uk-UA" sz="2100" dirty="0"/>
              <a:t>дослідження </a:t>
            </a:r>
            <a:r>
              <a:rPr lang="uk-UA" sz="2100" dirty="0" smtClean="0"/>
              <a:t/>
            </a:r>
            <a:br>
              <a:rPr lang="uk-UA" sz="2100" dirty="0" smtClean="0"/>
            </a:br>
            <a:r>
              <a:rPr lang="uk-UA" sz="2100" dirty="0" smtClean="0"/>
              <a:t>«</a:t>
            </a:r>
            <a:r>
              <a:rPr lang="uk-UA" sz="2100" dirty="0"/>
              <a:t>Індекс демократичності міст</a:t>
            </a:r>
            <a:r>
              <a:rPr lang="uk-UA" sz="2100" dirty="0" smtClean="0"/>
              <a:t>» </a:t>
            </a:r>
            <a:br>
              <a:rPr lang="uk-UA" sz="2100" dirty="0" smtClean="0"/>
            </a:br>
            <a:r>
              <a:rPr lang="uk-UA" sz="2100" dirty="0" smtClean="0"/>
              <a:t>(201</a:t>
            </a:r>
            <a:r>
              <a:rPr lang="en-US" sz="2100" dirty="0"/>
              <a:t>8</a:t>
            </a:r>
            <a:r>
              <a:rPr lang="uk-UA" sz="2100" dirty="0" smtClean="0"/>
              <a:t>, 2019 роки)</a:t>
            </a:r>
            <a:endParaRPr lang="uk-UA" sz="2100" dirty="0"/>
          </a:p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75"/>
          <a:stretch/>
        </p:blipFill>
        <p:spPr>
          <a:xfrm>
            <a:off x="27708" y="18472"/>
            <a:ext cx="6705601" cy="65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7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oD2TINWe0B0baUF65xg46JjY3hXsWPxTWkHzyx-kOtbElIPNY3X5Je4eD6qUou-NQQj6hevuG4SLPdphq9f3Ae2d8sw0Fz_6ssCy_2kRc3tovgHd8uZDvz7we98vLYk5IufK-1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4" r="1036"/>
          <a:stretch/>
        </p:blipFill>
        <p:spPr bwMode="auto">
          <a:xfrm>
            <a:off x="0" y="-200786"/>
            <a:ext cx="12192000" cy="705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t="9807" r="846" b="60950"/>
          <a:stretch/>
        </p:blipFill>
        <p:spPr>
          <a:xfrm>
            <a:off x="5024582" y="5160993"/>
            <a:ext cx="7167418" cy="15544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02765" y="5375045"/>
            <a:ext cx="5550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Дякуємо за увагу, </a:t>
            </a:r>
            <a:br>
              <a:rPr lang="uk-UA" sz="2400" b="1" dirty="0" smtClean="0"/>
            </a:br>
            <a:r>
              <a:rPr lang="uk-UA" sz="2400" b="1" dirty="0" smtClean="0"/>
              <a:t>Ваше управління «Секретаріат ради»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413808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-3670"/>
            <a:ext cx="12181490" cy="6861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01696" y="1072280"/>
            <a:ext cx="29640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err="1" smtClean="0"/>
              <a:t>Забезпечення</a:t>
            </a:r>
            <a:r>
              <a:rPr lang="ru-RU" sz="2800" dirty="0" smtClean="0"/>
              <a:t> </a:t>
            </a:r>
            <a:r>
              <a:rPr lang="ru-RU" sz="2800" dirty="0" err="1"/>
              <a:t>роботи</a:t>
            </a:r>
            <a:r>
              <a:rPr lang="ru-RU" sz="2800" dirty="0"/>
              <a:t> </a:t>
            </a:r>
            <a:r>
              <a:rPr lang="ru-RU" sz="2800" dirty="0" err="1" smtClean="0"/>
              <a:t>депутатів</a:t>
            </a:r>
            <a:endParaRPr lang="ru-RU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err="1"/>
              <a:t>Сприяння</a:t>
            </a:r>
            <a:r>
              <a:rPr lang="ru-RU" sz="2800" dirty="0"/>
              <a:t> </a:t>
            </a:r>
            <a:r>
              <a:rPr lang="uk-UA" sz="2800" dirty="0" smtClean="0"/>
              <a:t>участі </a:t>
            </a:r>
            <a:r>
              <a:rPr lang="uk-UA" sz="2800" dirty="0"/>
              <a:t>громадян </a:t>
            </a:r>
            <a:r>
              <a:rPr lang="uk-UA" sz="2800" dirty="0" smtClean="0"/>
              <a:t>в управлінні містом</a:t>
            </a:r>
            <a:endParaRPr lang="uk-UA" dirty="0"/>
          </a:p>
        </p:txBody>
      </p:sp>
      <p:sp>
        <p:nvSpPr>
          <p:cNvPr id="9" name="TextBox 8"/>
          <p:cNvSpPr txBox="1"/>
          <p:nvPr/>
        </p:nvSpPr>
        <p:spPr>
          <a:xfrm>
            <a:off x="9575471" y="139668"/>
            <a:ext cx="261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Місія:</a:t>
            </a:r>
            <a:endParaRPr lang="uk-UA" sz="3600" b="1" dirty="0">
              <a:solidFill>
                <a:srgbClr val="005D9B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" y="27708"/>
            <a:ext cx="9391187" cy="654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5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-3670"/>
            <a:ext cx="12181490" cy="6861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21637" y="1607127"/>
            <a:ext cx="223824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39 </a:t>
            </a:r>
            <a:r>
              <a:rPr lang="uk-UA" sz="2800" dirty="0" smtClean="0"/>
              <a:t>засідань</a:t>
            </a:r>
          </a:p>
          <a:p>
            <a:endParaRPr lang="uk-UA" sz="2800" dirty="0" smtClean="0"/>
          </a:p>
          <a:p>
            <a:r>
              <a:rPr lang="uk-UA" sz="3600" b="1" dirty="0" smtClean="0">
                <a:solidFill>
                  <a:srgbClr val="005D9B"/>
                </a:solidFill>
              </a:rPr>
              <a:t>5596</a:t>
            </a:r>
            <a:r>
              <a:rPr lang="en-US" sz="3600" b="1" dirty="0" smtClean="0">
                <a:solidFill>
                  <a:srgbClr val="005D9B"/>
                </a:solidFill>
              </a:rPr>
              <a:t> </a:t>
            </a:r>
            <a:r>
              <a:rPr lang="uk-UA" sz="2800" dirty="0" smtClean="0"/>
              <a:t>питань</a:t>
            </a:r>
          </a:p>
          <a:p>
            <a:endParaRPr lang="uk-UA" sz="2800" dirty="0" smtClean="0"/>
          </a:p>
          <a:p>
            <a:r>
              <a:rPr lang="uk-UA" sz="3600" b="1" dirty="0" smtClean="0">
                <a:solidFill>
                  <a:srgbClr val="005D9B"/>
                </a:solidFill>
              </a:rPr>
              <a:t>4345 </a:t>
            </a:r>
            <a:endParaRPr lang="uk-UA" sz="3600" dirty="0" smtClean="0"/>
          </a:p>
          <a:p>
            <a:r>
              <a:rPr lang="uk-UA" sz="2800" dirty="0" err="1" smtClean="0"/>
              <a:t>проєктів</a:t>
            </a:r>
            <a:r>
              <a:rPr lang="uk-UA" sz="2800" dirty="0" smtClean="0"/>
              <a:t> ухвал</a:t>
            </a:r>
            <a:endParaRPr lang="uk-UA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767099" y="313327"/>
            <a:ext cx="2192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Пленарні засідання</a:t>
            </a:r>
            <a:endParaRPr lang="uk-UA" sz="3600" b="1" dirty="0">
              <a:solidFill>
                <a:srgbClr val="005D9B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" y="7481"/>
            <a:ext cx="9524467" cy="656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1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-4675"/>
            <a:ext cx="12192002" cy="6858000"/>
          </a:xfrm>
          <a:prstGeom prst="rect">
            <a:avLst/>
          </a:prstGeom>
        </p:spPr>
      </p:pic>
      <p:pic>
        <p:nvPicPr>
          <p:cNvPr id="1030" name="Picture 6" descr="Світлина від Юрія Лукашевського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171" y="22306"/>
            <a:ext cx="5505052" cy="655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Світлина від Юрія Лукашевського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02927" cy="659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669524" y="2240052"/>
            <a:ext cx="2441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Забезпечення роботи сесії за різних умов …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68653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81490" cy="6861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16476" y="2124906"/>
            <a:ext cx="240755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718</a:t>
            </a:r>
            <a:r>
              <a:rPr lang="uk-UA" sz="2800" dirty="0" smtClean="0"/>
              <a:t> </a:t>
            </a:r>
          </a:p>
          <a:p>
            <a:r>
              <a:rPr lang="uk-UA" sz="2800" dirty="0" smtClean="0"/>
              <a:t>засідань</a:t>
            </a:r>
          </a:p>
          <a:p>
            <a:endParaRPr lang="uk-UA" sz="2800" dirty="0" smtClean="0"/>
          </a:p>
          <a:p>
            <a:r>
              <a:rPr lang="uk-UA" sz="3600" b="1" dirty="0" smtClean="0">
                <a:solidFill>
                  <a:srgbClr val="005D9B"/>
                </a:solidFill>
              </a:rPr>
              <a:t>15 </a:t>
            </a:r>
            <a:r>
              <a:rPr lang="uk-UA" sz="3600" b="1" dirty="0">
                <a:solidFill>
                  <a:srgbClr val="005D9B"/>
                </a:solidFill>
              </a:rPr>
              <a:t>729 </a:t>
            </a:r>
            <a:r>
              <a:rPr lang="uk-UA" sz="2800" dirty="0"/>
              <a:t>розглянутих </a:t>
            </a:r>
            <a:r>
              <a:rPr lang="uk-UA" sz="2800" dirty="0" smtClean="0"/>
              <a:t>питань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12351" y="504245"/>
            <a:ext cx="2415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Постійні комісії</a:t>
            </a:r>
            <a:endParaRPr lang="uk-UA" sz="3600" b="1" dirty="0">
              <a:solidFill>
                <a:srgbClr val="005D9B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1"/>
            <a:ext cx="9233211" cy="65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8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0"/>
            <a:ext cx="12181490" cy="6861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34934" y="2166225"/>
            <a:ext cx="27469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9 із 10 </a:t>
            </a:r>
            <a:endParaRPr lang="uk-UA" sz="3600" b="1" dirty="0" smtClean="0">
              <a:solidFill>
                <a:srgbClr val="005D9B"/>
              </a:solidFill>
            </a:endParaRPr>
          </a:p>
          <a:p>
            <a:r>
              <a:rPr lang="uk-UA" sz="2800" dirty="0" smtClean="0"/>
              <a:t>комісій засідають в оновлених кабінетах </a:t>
            </a:r>
            <a:endParaRPr lang="uk-UA" sz="2800" dirty="0"/>
          </a:p>
          <a:p>
            <a:endParaRPr lang="uk-UA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567745" y="504245"/>
            <a:ext cx="2460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Постійні комісії</a:t>
            </a:r>
            <a:endParaRPr lang="uk-UA" sz="3600" b="1" dirty="0">
              <a:solidFill>
                <a:srgbClr val="005D9B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1749" cy="65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1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01922" y="1779218"/>
            <a:ext cx="2032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801922" y="481942"/>
            <a:ext cx="2783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Постійні комісії</a:t>
            </a:r>
            <a:endParaRPr lang="uk-UA" sz="3600" b="1" dirty="0">
              <a:solidFill>
                <a:srgbClr val="005D9B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7853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91757" y="2302438"/>
            <a:ext cx="24002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Рекордна кількість виїзних засідань</a:t>
            </a:r>
            <a:endParaRPr lang="uk-UA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0"/>
            <a:ext cx="12181490" cy="68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2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10510" y="0"/>
            <a:ext cx="12181490" cy="6861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60676" y="1779218"/>
            <a:ext cx="35614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3600" b="1" dirty="0">
                <a:solidFill>
                  <a:srgbClr val="005D9B"/>
                </a:solidFill>
              </a:rPr>
              <a:t>1695 </a:t>
            </a:r>
            <a:r>
              <a:rPr lang="uk-UA" sz="2800" dirty="0">
                <a:solidFill>
                  <a:prstClr val="black"/>
                </a:solidFill>
              </a:rPr>
              <a:t>публікацій </a:t>
            </a:r>
            <a:endParaRPr lang="uk-UA" sz="2800" dirty="0" smtClean="0">
              <a:solidFill>
                <a:prstClr val="black"/>
              </a:solidFill>
            </a:endParaRPr>
          </a:p>
          <a:p>
            <a:pPr lvl="0"/>
            <a:r>
              <a:rPr lang="uk-UA" sz="2800" dirty="0" smtClean="0">
                <a:solidFill>
                  <a:prstClr val="black"/>
                </a:solidFill>
              </a:rPr>
              <a:t>на </a:t>
            </a:r>
            <a:r>
              <a:rPr lang="en-US" sz="2800" dirty="0" smtClean="0">
                <a:solidFill>
                  <a:prstClr val="black"/>
                </a:solidFill>
              </a:rPr>
              <a:t>lvivrada.gov.ua</a:t>
            </a:r>
            <a:endParaRPr lang="uk-UA" sz="2800" dirty="0">
              <a:solidFill>
                <a:prstClr val="black"/>
              </a:solidFill>
            </a:endParaRPr>
          </a:p>
          <a:p>
            <a:endParaRPr lang="uk-UA" sz="2800" b="1" dirty="0" smtClean="0">
              <a:solidFill>
                <a:srgbClr val="005D9B"/>
              </a:solidFill>
            </a:endParaRPr>
          </a:p>
          <a:p>
            <a:r>
              <a:rPr lang="uk-UA" sz="3600" b="1" dirty="0" smtClean="0">
                <a:solidFill>
                  <a:srgbClr val="005D9B"/>
                </a:solidFill>
              </a:rPr>
              <a:t>445</a:t>
            </a:r>
            <a:r>
              <a:rPr lang="uk-UA" sz="2800" dirty="0" smtClean="0"/>
              <a:t> публікацій у ЗМІ</a:t>
            </a:r>
          </a:p>
          <a:p>
            <a:endParaRPr lang="uk-UA" sz="2800" dirty="0" smtClean="0"/>
          </a:p>
          <a:p>
            <a:r>
              <a:rPr lang="uk-UA" sz="3600" b="1" dirty="0" smtClean="0">
                <a:solidFill>
                  <a:srgbClr val="005D9B"/>
                </a:solidFill>
              </a:rPr>
              <a:t>1,2 млн. грн </a:t>
            </a:r>
            <a:r>
              <a:rPr lang="uk-UA" sz="2800" dirty="0" smtClean="0"/>
              <a:t>на Програму висвітлення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60677" y="504245"/>
            <a:ext cx="3267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Висвітлення роботи ради</a:t>
            </a:r>
            <a:endParaRPr lang="uk-UA" sz="3600" b="1" dirty="0">
              <a:solidFill>
                <a:srgbClr val="005D9B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1" t="11651" r="7949" b="9125"/>
          <a:stretch/>
        </p:blipFill>
        <p:spPr>
          <a:xfrm>
            <a:off x="25801" y="27708"/>
            <a:ext cx="8560483" cy="655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0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"/>
          <a:stretch/>
        </p:blipFill>
        <p:spPr>
          <a:xfrm>
            <a:off x="0" y="-3670"/>
            <a:ext cx="12181490" cy="6861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73538" y="2359082"/>
            <a:ext cx="27079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33</a:t>
            </a:r>
            <a:r>
              <a:rPr lang="uk-UA" sz="2800" dirty="0" smtClean="0"/>
              <a:t> відрядження</a:t>
            </a:r>
          </a:p>
          <a:p>
            <a:endParaRPr lang="uk-UA" sz="2000" b="1" dirty="0" smtClean="0">
              <a:solidFill>
                <a:srgbClr val="005D9B"/>
              </a:solidFill>
            </a:endParaRPr>
          </a:p>
          <a:p>
            <a:r>
              <a:rPr lang="uk-UA" sz="3600" b="1" dirty="0" smtClean="0">
                <a:solidFill>
                  <a:srgbClr val="005D9B"/>
                </a:solidFill>
              </a:rPr>
              <a:t>24</a:t>
            </a:r>
            <a:r>
              <a:rPr lang="uk-UA" sz="2800" b="1" dirty="0" smtClean="0">
                <a:solidFill>
                  <a:srgbClr val="005D9B"/>
                </a:solidFill>
              </a:rPr>
              <a:t> </a:t>
            </a:r>
            <a:r>
              <a:rPr lang="uk-UA" sz="2800" dirty="0" smtClean="0"/>
              <a:t>делегації</a:t>
            </a:r>
          </a:p>
          <a:p>
            <a:endParaRPr lang="uk-UA" sz="2000" b="1" dirty="0" smtClean="0">
              <a:solidFill>
                <a:srgbClr val="005D9B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34293" y="504245"/>
            <a:ext cx="2789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5D9B"/>
                </a:solidFill>
              </a:rPr>
              <a:t>Зовнішні зв</a:t>
            </a:r>
            <a:r>
              <a:rPr lang="en-US" sz="3600" b="1" dirty="0" smtClean="0">
                <a:solidFill>
                  <a:srgbClr val="005D9B"/>
                </a:solidFill>
              </a:rPr>
              <a:t>’</a:t>
            </a:r>
            <a:r>
              <a:rPr lang="uk-UA" sz="3600" b="1" dirty="0" err="1" smtClean="0">
                <a:solidFill>
                  <a:srgbClr val="005D9B"/>
                </a:solidFill>
              </a:rPr>
              <a:t>язки</a:t>
            </a:r>
            <a:endParaRPr lang="uk-UA" sz="3600" b="1" dirty="0">
              <a:solidFill>
                <a:srgbClr val="005D9B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5062" r="2258"/>
          <a:stretch/>
        </p:blipFill>
        <p:spPr>
          <a:xfrm>
            <a:off x="0" y="0"/>
            <a:ext cx="9372290" cy="65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6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307</Words>
  <Application>Microsoft Office PowerPoint</Application>
  <PresentationFormat>Широкий екран</PresentationFormat>
  <Paragraphs>97</Paragraphs>
  <Slides>19</Slides>
  <Notes>11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 Windows</dc:creator>
  <cp:lastModifiedBy>Лукашевський Юрій</cp:lastModifiedBy>
  <cp:revision>119</cp:revision>
  <cp:lastPrinted>2020-06-19T08:51:06Z</cp:lastPrinted>
  <dcterms:created xsi:type="dcterms:W3CDTF">2019-02-12T10:24:29Z</dcterms:created>
  <dcterms:modified xsi:type="dcterms:W3CDTF">2020-07-24T06:13:14Z</dcterms:modified>
</cp:coreProperties>
</file>