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25" r:id="rId3"/>
    <p:sldId id="274" r:id="rId4"/>
    <p:sldId id="280" r:id="rId5"/>
    <p:sldId id="300" r:id="rId6"/>
    <p:sldId id="328" r:id="rId7"/>
    <p:sldId id="315" r:id="rId8"/>
    <p:sldId id="277" r:id="rId9"/>
    <p:sldId id="317" r:id="rId10"/>
    <p:sldId id="330" r:id="rId11"/>
    <p:sldId id="329" r:id="rId12"/>
    <p:sldId id="276" r:id="rId13"/>
    <p:sldId id="318" r:id="rId14"/>
    <p:sldId id="332" r:id="rId15"/>
    <p:sldId id="279" r:id="rId16"/>
    <p:sldId id="316" r:id="rId17"/>
    <p:sldId id="307" r:id="rId18"/>
    <p:sldId id="282" r:id="rId19"/>
    <p:sldId id="278" r:id="rId20"/>
    <p:sldId id="311" r:id="rId21"/>
    <p:sldId id="266" r:id="rId22"/>
  </p:sldIdLst>
  <p:sldSz cx="12192000" cy="6858000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йко Юлія" initials="БЮ" lastIdx="0" clrIdx="0">
    <p:extLst>
      <p:ext uri="{19B8F6BF-5375-455C-9EA6-DF929625EA0E}">
        <p15:presenceInfo xmlns:p15="http://schemas.microsoft.com/office/powerpoint/2012/main" userId="Бойко Юлі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73676-3EE3-4351-A92D-F46DD61B40ED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9A9AD-5FEA-47D7-AA0D-4359F782AE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192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FD5BA4B-83E3-4858-82AE-D1997A51212A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D40A132-99A8-4AFD-836C-DD012023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193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631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432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270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84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1797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6499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852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6622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894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940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18.01.2022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9807" r="846" b="60950"/>
          <a:stretch/>
        </p:blipFill>
        <p:spPr>
          <a:xfrm>
            <a:off x="-1" y="0"/>
            <a:ext cx="12192001" cy="29656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965620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/>
              <a:t>ЗВІТ </a:t>
            </a:r>
          </a:p>
          <a:p>
            <a:pPr algn="ctr"/>
            <a:r>
              <a:rPr lang="uk-UA" sz="5400" b="1" dirty="0" smtClean="0"/>
              <a:t>про роботу департаменту </a:t>
            </a:r>
          </a:p>
          <a:p>
            <a:pPr algn="ctr"/>
            <a:r>
              <a:rPr lang="uk-UA" sz="5400" b="1" dirty="0" smtClean="0"/>
              <a:t>«Секретаріат ради» за 2021 рік</a:t>
            </a:r>
            <a:endParaRPr lang="uk-UA" sz="5400" b="1" dirty="0"/>
          </a:p>
        </p:txBody>
      </p:sp>
      <p:sp>
        <p:nvSpPr>
          <p:cNvPr id="19" name="Прямокутник 18"/>
          <p:cNvSpPr/>
          <p:nvPr/>
        </p:nvSpPr>
        <p:spPr>
          <a:xfrm>
            <a:off x="2419928" y="1973021"/>
            <a:ext cx="69272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/>
          </a:p>
          <a:p>
            <a:endParaRPr lang="uk-UA" dirty="0"/>
          </a:p>
        </p:txBody>
      </p:sp>
      <p:sp>
        <p:nvSpPr>
          <p:cNvPr id="46" name="Rectangle 60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-64655" y="0"/>
            <a:ext cx="12192000" cy="6861670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9266107" y="470372"/>
            <a:ext cx="2583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5B9BD5">
                    <a:lumMod val="75000"/>
                  </a:srgbClr>
                </a:solidFill>
              </a:rPr>
              <a:t>Постійні комісії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9223526" y="1184625"/>
            <a:ext cx="3661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Здійснено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 19</a:t>
            </a:r>
            <a:r>
              <a:rPr lang="uk-UA" sz="2400" dirty="0" smtClean="0"/>
              <a:t> </a:t>
            </a:r>
            <a:r>
              <a:rPr lang="uk-UA" sz="2400" dirty="0"/>
              <a:t>виїзних засідань комісій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08" y="470372"/>
            <a:ext cx="7730836" cy="57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92000" cy="6861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874712" cy="6574055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7176966" y="178232"/>
            <a:ext cx="4119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5B9BD5">
                    <a:lumMod val="75000"/>
                  </a:srgbClr>
                </a:solidFill>
              </a:rPr>
              <a:t>Висвітлення роботи ради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7636764" y="1326089"/>
            <a:ext cx="3767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5B9BD5">
                    <a:lumMod val="75000"/>
                  </a:srgbClr>
                </a:solidFill>
              </a:rPr>
              <a:t>471</a:t>
            </a:r>
            <a:r>
              <a:rPr lang="uk-UA" sz="2400" b="1" dirty="0">
                <a:solidFill>
                  <a:srgbClr val="005D9B"/>
                </a:solidFill>
              </a:rPr>
              <a:t> </a:t>
            </a:r>
            <a:r>
              <a:rPr lang="uk-UA" sz="2400" dirty="0">
                <a:solidFill>
                  <a:prstClr val="black"/>
                </a:solidFill>
              </a:rPr>
              <a:t>публікацій </a:t>
            </a:r>
          </a:p>
          <a:p>
            <a:pPr lvl="0"/>
            <a:r>
              <a:rPr lang="uk-UA" sz="2400" dirty="0">
                <a:solidFill>
                  <a:prstClr val="black"/>
                </a:solidFill>
              </a:rPr>
              <a:t>на </a:t>
            </a:r>
            <a:r>
              <a:rPr lang="en-US" sz="2400" dirty="0">
                <a:solidFill>
                  <a:prstClr val="black"/>
                </a:solidFill>
              </a:rPr>
              <a:t>lvivrada.gov.ua</a:t>
            </a:r>
            <a:endParaRPr lang="uk-UA" sz="2400" dirty="0">
              <a:solidFill>
                <a:prstClr val="black"/>
              </a:solidFill>
            </a:endParaRPr>
          </a:p>
          <a:p>
            <a:pPr lvl="0"/>
            <a:endParaRPr lang="uk-UA" sz="2400" dirty="0">
              <a:solidFill>
                <a:prstClr val="black"/>
              </a:solidFill>
            </a:endParaRPr>
          </a:p>
          <a:p>
            <a:pPr lvl="0"/>
            <a:r>
              <a:rPr lang="uk-UA" sz="2400" b="1" dirty="0">
                <a:solidFill>
                  <a:srgbClr val="5B9BD5">
                    <a:lumMod val="75000"/>
                  </a:srgbClr>
                </a:solidFill>
              </a:rPr>
              <a:t>617 </a:t>
            </a:r>
            <a:r>
              <a:rPr lang="uk-UA" sz="2400" dirty="0">
                <a:solidFill>
                  <a:prstClr val="black"/>
                </a:solidFill>
              </a:rPr>
              <a:t>новин у рубриці «Трибуна депутата»</a:t>
            </a:r>
          </a:p>
          <a:p>
            <a:pPr lvl="0"/>
            <a:endParaRPr lang="uk-UA" sz="2400" b="1" dirty="0">
              <a:solidFill>
                <a:srgbClr val="005D9B"/>
              </a:solidFill>
            </a:endParaRPr>
          </a:p>
          <a:p>
            <a:pPr lvl="0"/>
            <a:r>
              <a:rPr lang="uk-UA" sz="2400" b="1" dirty="0">
                <a:solidFill>
                  <a:srgbClr val="5B9BD5">
                    <a:lumMod val="75000"/>
                  </a:srgbClr>
                </a:solidFill>
              </a:rPr>
              <a:t>210</a:t>
            </a:r>
            <a:r>
              <a:rPr lang="uk-UA" sz="2400" dirty="0">
                <a:solidFill>
                  <a:prstClr val="black"/>
                </a:solidFill>
              </a:rPr>
              <a:t> публікацій у ЗМІ</a:t>
            </a:r>
          </a:p>
        </p:txBody>
      </p:sp>
    </p:spTree>
    <p:extLst>
      <p:ext uri="{BB962C8B-B14F-4D97-AF65-F5344CB8AC3E}">
        <p14:creationId xmlns:p14="http://schemas.microsoft.com/office/powerpoint/2010/main" val="293836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-1" y="0"/>
            <a:ext cx="12214147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5744" y="1779218"/>
            <a:ext cx="51184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dirty="0"/>
          </a:p>
          <a:p>
            <a:endParaRPr lang="uk-UA" sz="2800" dirty="0" smtClean="0"/>
          </a:p>
        </p:txBody>
      </p:sp>
      <p:pic>
        <p:nvPicPr>
          <p:cNvPr id="1026" name="Picture 2" descr="Вкладені файл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6749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mail.google.com/mail/u/0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6749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ail.google.com/mail/u/0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6749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mail.google.com/mail/u/0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26749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44" y="-116403"/>
            <a:ext cx="6858000" cy="65708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213" y="0"/>
            <a:ext cx="5325277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214184"/>
            <a:ext cx="6167120" cy="616712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410610" y="214184"/>
            <a:ext cx="5568030" cy="4883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uk-UA" sz="2800" b="1" dirty="0">
                <a:solidFill>
                  <a:schemeClr val="accent1"/>
                </a:solidFill>
              </a:rPr>
              <a:t>Сторінка Інформаційного порталу депутатів у  </a:t>
            </a:r>
            <a:r>
              <a:rPr lang="en-US" sz="2800" b="1" dirty="0" smtClean="0">
                <a:solidFill>
                  <a:schemeClr val="accent1"/>
                </a:solidFill>
              </a:rPr>
              <a:t>Facebook</a:t>
            </a:r>
          </a:p>
          <a:p>
            <a:pPr>
              <a:spcAft>
                <a:spcPts val="1000"/>
              </a:spcAft>
            </a:pPr>
            <a:endParaRPr lang="en-US" sz="900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222222"/>
                </a:solidFill>
              </a:rPr>
              <a:t>2021 </a:t>
            </a:r>
            <a:r>
              <a:rPr lang="uk-UA" dirty="0">
                <a:solidFill>
                  <a:srgbClr val="222222"/>
                </a:solidFill>
              </a:rPr>
              <a:t>рік для сторінки у </a:t>
            </a:r>
            <a:r>
              <a:rPr lang="en-US" dirty="0">
                <a:solidFill>
                  <a:srgbClr val="222222"/>
                </a:solidFill>
              </a:rPr>
              <a:t>Facebook – </a:t>
            </a:r>
            <a:r>
              <a:rPr lang="uk-UA" dirty="0">
                <a:solidFill>
                  <a:srgbClr val="222222"/>
                </a:solidFill>
              </a:rPr>
              <a:t>рік оновлення</a:t>
            </a:r>
          </a:p>
          <a:p>
            <a:pPr>
              <a:spcAft>
                <a:spcPts val="1000"/>
              </a:spcAft>
            </a:pPr>
            <a:r>
              <a:rPr lang="uk-UA" dirty="0" smtClean="0">
                <a:solidFill>
                  <a:srgbClr val="222222"/>
                </a:solidFill>
              </a:rPr>
              <a:t>3000 </a:t>
            </a:r>
            <a:r>
              <a:rPr lang="uk-UA" dirty="0">
                <a:solidFill>
                  <a:srgbClr val="222222"/>
                </a:solidFill>
              </a:rPr>
              <a:t>тисячі  </a:t>
            </a:r>
            <a:r>
              <a:rPr lang="uk-UA" dirty="0" smtClean="0">
                <a:solidFill>
                  <a:srgbClr val="222222"/>
                </a:solidFill>
              </a:rPr>
              <a:t>читачів</a:t>
            </a:r>
            <a:r>
              <a:rPr lang="uk-UA" dirty="0">
                <a:solidFill>
                  <a:srgbClr val="222222"/>
                </a:solidFill>
              </a:rPr>
              <a:t>.</a:t>
            </a:r>
          </a:p>
          <a:p>
            <a:pPr>
              <a:spcAft>
                <a:spcPts val="1000"/>
              </a:spcAft>
            </a:pPr>
            <a:r>
              <a:rPr lang="uk-UA" b="1" spc="10" dirty="0">
                <a:solidFill>
                  <a:srgbClr val="222222"/>
                </a:solidFill>
              </a:rPr>
              <a:t>Головні досягнення:</a:t>
            </a:r>
            <a:endParaRPr lang="uk-UA" dirty="0">
              <a:solidFill>
                <a:srgbClr val="222222"/>
              </a:solidFill>
            </a:endParaRPr>
          </a:p>
          <a:p>
            <a:pPr marL="457200">
              <a:tabLst>
                <a:tab pos="712788" algn="l"/>
              </a:tabLst>
            </a:pPr>
            <a:r>
              <a:rPr lang="uk-UA" spc="10" dirty="0">
                <a:solidFill>
                  <a:srgbClr val="222222"/>
                </a:solidFill>
              </a:rPr>
              <a:t>-   </a:t>
            </a:r>
            <a:r>
              <a:rPr lang="uk-UA" spc="10" dirty="0" smtClean="0">
                <a:solidFill>
                  <a:srgbClr val="222222"/>
                </a:solidFill>
              </a:rPr>
              <a:t>Розроблено </a:t>
            </a:r>
            <a:r>
              <a:rPr lang="uk-UA" spc="10" dirty="0">
                <a:solidFill>
                  <a:srgbClr val="222222"/>
                </a:solidFill>
              </a:rPr>
              <a:t>бренд-бук для соціальних </a:t>
            </a:r>
            <a:r>
              <a:rPr lang="uk-UA" spc="10" dirty="0" smtClean="0">
                <a:solidFill>
                  <a:srgbClr val="222222"/>
                </a:solidFill>
              </a:rPr>
              <a:t>мереж</a:t>
            </a:r>
            <a:endParaRPr lang="uk-UA" dirty="0">
              <a:solidFill>
                <a:srgbClr val="222222"/>
              </a:solidFill>
            </a:endParaRPr>
          </a:p>
          <a:p>
            <a:pPr marL="457200">
              <a:tabLst>
                <a:tab pos="712788" algn="l"/>
              </a:tabLst>
            </a:pPr>
            <a:r>
              <a:rPr lang="uk-UA" spc="10" dirty="0">
                <a:solidFill>
                  <a:srgbClr val="222222"/>
                </a:solidFill>
              </a:rPr>
              <a:t>-   </a:t>
            </a:r>
            <a:r>
              <a:rPr lang="uk-UA" spc="10" dirty="0" smtClean="0">
                <a:solidFill>
                  <a:srgbClr val="222222"/>
                </a:solidFill>
              </a:rPr>
              <a:t>Щоденно </a:t>
            </a:r>
            <a:r>
              <a:rPr lang="uk-UA" spc="10" dirty="0">
                <a:solidFill>
                  <a:srgbClr val="222222"/>
                </a:solidFill>
              </a:rPr>
              <a:t>розміщуються новини  про діяльність </a:t>
            </a:r>
            <a:r>
              <a:rPr lang="uk-UA" spc="10" dirty="0" smtClean="0">
                <a:solidFill>
                  <a:srgbClr val="222222"/>
                </a:solidFill>
              </a:rPr>
              <a:t> депутатів</a:t>
            </a:r>
            <a:r>
              <a:rPr lang="uk-UA" spc="10" dirty="0">
                <a:solidFill>
                  <a:srgbClr val="222222"/>
                </a:solidFill>
              </a:rPr>
              <a:t>, анонси, засідання пленарних </a:t>
            </a:r>
            <a:r>
              <a:rPr lang="uk-UA" spc="10" dirty="0" smtClean="0">
                <a:solidFill>
                  <a:srgbClr val="222222"/>
                </a:solidFill>
              </a:rPr>
              <a:t>засідань</a:t>
            </a:r>
            <a:endParaRPr lang="uk-UA" dirty="0">
              <a:solidFill>
                <a:srgbClr val="222222"/>
              </a:solidFill>
            </a:endParaRPr>
          </a:p>
          <a:p>
            <a:pPr marL="457200">
              <a:tabLst>
                <a:tab pos="712788" algn="l"/>
              </a:tabLst>
            </a:pPr>
            <a:r>
              <a:rPr lang="uk-UA" spc="10" dirty="0">
                <a:solidFill>
                  <a:srgbClr val="222222"/>
                </a:solidFill>
              </a:rPr>
              <a:t>-    </a:t>
            </a:r>
            <a:r>
              <a:rPr lang="uk-UA" spc="10" dirty="0" smtClean="0">
                <a:solidFill>
                  <a:srgbClr val="222222"/>
                </a:solidFill>
              </a:rPr>
              <a:t>12 </a:t>
            </a:r>
            <a:r>
              <a:rPr lang="uk-UA" spc="10" dirty="0">
                <a:solidFill>
                  <a:srgbClr val="222222"/>
                </a:solidFill>
              </a:rPr>
              <a:t>дизайнерських  </a:t>
            </a:r>
            <a:r>
              <a:rPr lang="uk-UA" spc="10" dirty="0" smtClean="0">
                <a:solidFill>
                  <a:srgbClr val="222222"/>
                </a:solidFill>
              </a:rPr>
              <a:t>картинок</a:t>
            </a:r>
            <a:endParaRPr lang="uk-UA" dirty="0">
              <a:solidFill>
                <a:srgbClr val="222222"/>
              </a:solidFill>
            </a:endParaRPr>
          </a:p>
          <a:p>
            <a:pPr marL="457200">
              <a:tabLst>
                <a:tab pos="712788" algn="l"/>
              </a:tabLst>
            </a:pPr>
            <a:r>
              <a:rPr lang="uk-UA" dirty="0">
                <a:solidFill>
                  <a:srgbClr val="222222"/>
                </a:solidFill>
              </a:rPr>
              <a:t>-     </a:t>
            </a:r>
            <a:r>
              <a:rPr lang="uk-UA" dirty="0" smtClean="0">
                <a:solidFill>
                  <a:srgbClr val="222222"/>
                </a:solidFill>
              </a:rPr>
              <a:t>Новин - 197</a:t>
            </a:r>
            <a:endParaRPr lang="uk-UA" dirty="0">
              <a:solidFill>
                <a:srgbClr val="222222"/>
              </a:solidFill>
            </a:endParaRPr>
          </a:p>
          <a:p>
            <a:pPr marL="457200">
              <a:tabLst>
                <a:tab pos="712788" algn="l"/>
              </a:tabLst>
            </a:pPr>
            <a:r>
              <a:rPr lang="uk-UA" dirty="0">
                <a:solidFill>
                  <a:srgbClr val="222222"/>
                </a:solidFill>
              </a:rPr>
              <a:t>-     </a:t>
            </a:r>
            <a:r>
              <a:rPr lang="uk-UA" dirty="0" smtClean="0">
                <a:solidFill>
                  <a:srgbClr val="222222"/>
                </a:solidFill>
              </a:rPr>
              <a:t>Вподобань </a:t>
            </a:r>
            <a:r>
              <a:rPr lang="uk-UA" dirty="0">
                <a:solidFill>
                  <a:srgbClr val="222222"/>
                </a:solidFill>
              </a:rPr>
              <a:t>новин на сторінці </a:t>
            </a:r>
            <a:r>
              <a:rPr lang="uk-UA" dirty="0" smtClean="0">
                <a:solidFill>
                  <a:srgbClr val="222222"/>
                </a:solidFill>
              </a:rPr>
              <a:t>- 185</a:t>
            </a:r>
            <a:endParaRPr lang="uk-UA" dirty="0">
              <a:solidFill>
                <a:srgbClr val="222222"/>
              </a:solidFill>
            </a:endParaRPr>
          </a:p>
          <a:p>
            <a:pPr marL="457200">
              <a:spcAft>
                <a:spcPts val="800"/>
              </a:spcAft>
              <a:tabLst>
                <a:tab pos="712788" algn="l"/>
              </a:tabLst>
            </a:pPr>
            <a:r>
              <a:rPr lang="uk-UA" spc="10" dirty="0">
                <a:solidFill>
                  <a:srgbClr val="222222"/>
                </a:solidFill>
              </a:rPr>
              <a:t>-     </a:t>
            </a:r>
            <a:r>
              <a:rPr lang="uk-UA" dirty="0" smtClean="0">
                <a:solidFill>
                  <a:srgbClr val="222222"/>
                </a:solidFill>
              </a:rPr>
              <a:t>Поширень </a:t>
            </a:r>
            <a:r>
              <a:rPr lang="uk-UA" dirty="0">
                <a:solidFill>
                  <a:srgbClr val="222222"/>
                </a:solidFill>
              </a:rPr>
              <a:t>новин </a:t>
            </a:r>
            <a:r>
              <a:rPr lang="uk-UA" dirty="0" smtClean="0">
                <a:solidFill>
                  <a:srgbClr val="222222"/>
                </a:solidFill>
              </a:rPr>
              <a:t>- 136</a:t>
            </a:r>
            <a:endParaRPr lang="uk-UA" dirty="0">
              <a:solidFill>
                <a:srgbClr val="222222"/>
              </a:solidFill>
            </a:endParaRPr>
          </a:p>
          <a:p>
            <a:pPr>
              <a:spcAft>
                <a:spcPts val="1000"/>
              </a:spcAft>
            </a:pPr>
            <a:r>
              <a:rPr lang="uk-UA" spc="10" dirty="0">
                <a:solidFill>
                  <a:srgbClr val="222222"/>
                </a:solidFill>
              </a:rPr>
              <a:t>Це найвищі показники  за всі попередні роки</a:t>
            </a:r>
            <a:endParaRPr lang="uk-UA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492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9200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8344" y="1772822"/>
            <a:ext cx="318310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  <a:p>
            <a:r>
              <a:rPr lang="ru-RU" sz="2000" dirty="0" err="1"/>
              <a:t>Депутати</a:t>
            </a:r>
            <a:r>
              <a:rPr lang="ru-RU" sz="2000" dirty="0"/>
              <a:t>, </a:t>
            </a:r>
            <a:r>
              <a:rPr lang="ru-RU" sz="2000" dirty="0" err="1"/>
              <a:t>очільники</a:t>
            </a:r>
            <a:r>
              <a:rPr lang="ru-RU" sz="2000" dirty="0"/>
              <a:t> та </a:t>
            </a:r>
            <a:r>
              <a:rPr lang="ru-RU" sz="2000" dirty="0" err="1"/>
              <a:t>лікарі</a:t>
            </a:r>
            <a:r>
              <a:rPr lang="ru-RU" sz="2000" dirty="0"/>
              <a:t> </a:t>
            </a:r>
            <a:r>
              <a:rPr lang="ru-RU" sz="2000" dirty="0" err="1"/>
              <a:t>львівських</a:t>
            </a:r>
            <a:r>
              <a:rPr lang="ru-RU" sz="2000" dirty="0"/>
              <a:t> </a:t>
            </a:r>
            <a:r>
              <a:rPr lang="ru-RU" sz="2000" dirty="0" err="1" smtClean="0"/>
              <a:t>медичних</a:t>
            </a:r>
            <a:r>
              <a:rPr lang="ru-RU" sz="2000" dirty="0"/>
              <a:t> </a:t>
            </a:r>
            <a:r>
              <a:rPr lang="ru-RU" sz="2000" dirty="0" err="1" smtClean="0"/>
              <a:t>закладів</a:t>
            </a:r>
            <a:r>
              <a:rPr lang="ru-RU" sz="2000" dirty="0"/>
              <a:t> провели </a:t>
            </a:r>
            <a:r>
              <a:rPr lang="ru-RU" sz="2000" dirty="0" err="1"/>
              <a:t>робочу</a:t>
            </a:r>
            <a:r>
              <a:rPr lang="ru-RU" sz="2000" dirty="0"/>
              <a:t> </a:t>
            </a:r>
            <a:r>
              <a:rPr lang="ru-RU" sz="2000" dirty="0" err="1"/>
              <a:t>зустріч</a:t>
            </a:r>
            <a:r>
              <a:rPr lang="ru-RU" sz="2000" dirty="0"/>
              <a:t> з </a:t>
            </a:r>
            <a:r>
              <a:rPr lang="ru-RU" sz="2000" dirty="0" err="1"/>
              <a:t>Генеральним</a:t>
            </a:r>
            <a:r>
              <a:rPr lang="ru-RU" sz="2000" dirty="0"/>
              <a:t> консулом </a:t>
            </a:r>
            <a:r>
              <a:rPr lang="ru-RU" sz="2000" dirty="0" err="1"/>
              <a:t>України</a:t>
            </a:r>
            <a:r>
              <a:rPr lang="ru-RU" sz="2000" dirty="0"/>
              <a:t> у </a:t>
            </a:r>
            <a:r>
              <a:rPr lang="ru-RU" sz="2000" dirty="0" err="1"/>
              <a:t>Кракові</a:t>
            </a:r>
            <a:r>
              <a:rPr lang="ru-RU" sz="2000" dirty="0"/>
              <a:t>.</a:t>
            </a:r>
          </a:p>
          <a:p>
            <a:endParaRPr lang="uk-UA" dirty="0" smtClean="0"/>
          </a:p>
          <a:p>
            <a:endParaRPr lang="uk-UA" sz="2800" dirty="0" smtClean="0"/>
          </a:p>
          <a:p>
            <a:endParaRPr lang="uk-UA" sz="2000" b="1" dirty="0" smtClean="0">
              <a:solidFill>
                <a:srgbClr val="005D9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45181" y="240295"/>
            <a:ext cx="2789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Міжнародні відносини </a:t>
            </a:r>
            <a:r>
              <a:rPr lang="uk-UA" sz="2800" b="1" dirty="0">
                <a:solidFill>
                  <a:srgbClr val="005D9B"/>
                </a:solidFill>
              </a:rPr>
              <a:t>та </a:t>
            </a:r>
            <a:r>
              <a:rPr lang="uk-UA" sz="2800" b="1" dirty="0" smtClean="0">
                <a:solidFill>
                  <a:srgbClr val="005D9B"/>
                </a:solidFill>
              </a:rPr>
              <a:t>промоція</a:t>
            </a:r>
            <a:endParaRPr lang="uk-UA" sz="2800" b="1" dirty="0">
              <a:solidFill>
                <a:srgbClr val="005D9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0" y="172844"/>
            <a:ext cx="8326480" cy="62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201236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7042" y="1800811"/>
            <a:ext cx="31034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Відрядження </a:t>
            </a:r>
            <a:r>
              <a:rPr lang="uk-UA" sz="2000" dirty="0"/>
              <a:t>депутатів до </a:t>
            </a:r>
          </a:p>
          <a:p>
            <a:r>
              <a:rPr lang="uk-UA" sz="2000" dirty="0"/>
              <a:t>м. </a:t>
            </a:r>
            <a:r>
              <a:rPr lang="uk-UA" sz="2000" dirty="0" err="1"/>
              <a:t>Газіантеп</a:t>
            </a:r>
            <a:r>
              <a:rPr lang="uk-UA" sz="2000" dirty="0"/>
              <a:t> (Турецька Республіка) та </a:t>
            </a:r>
          </a:p>
          <a:p>
            <a:r>
              <a:rPr lang="uk-UA" sz="2000" dirty="0"/>
              <a:t>м. Краків (Республіка Польща).</a:t>
            </a:r>
          </a:p>
          <a:p>
            <a:endParaRPr lang="uk-UA" sz="2000" dirty="0"/>
          </a:p>
          <a:p>
            <a:r>
              <a:rPr lang="uk-UA" sz="2000" dirty="0" smtClean="0"/>
              <a:t>Організація </a:t>
            </a:r>
            <a:r>
              <a:rPr lang="uk-UA" sz="2000" dirty="0"/>
              <a:t>зустрічей </a:t>
            </a:r>
            <a:r>
              <a:rPr lang="uk-UA" sz="2000" dirty="0" smtClean="0"/>
              <a:t>секретаря ради </a:t>
            </a:r>
            <a:r>
              <a:rPr lang="uk-UA" sz="2000" dirty="0"/>
              <a:t>та депутатів </a:t>
            </a:r>
            <a:r>
              <a:rPr lang="uk-UA" sz="2000" dirty="0" smtClean="0"/>
              <a:t>з представниками </a:t>
            </a:r>
            <a:r>
              <a:rPr lang="uk-UA" sz="2000" dirty="0"/>
              <a:t>міських рад </a:t>
            </a:r>
            <a:r>
              <a:rPr lang="uk-UA" sz="2000" dirty="0" smtClean="0"/>
              <a:t>Туреччини</a:t>
            </a:r>
            <a:r>
              <a:rPr lang="uk-UA" sz="2000" dirty="0"/>
              <a:t>, Польщі, Молдови, Іспанії, Франції, В’єтнаму, Грузії</a:t>
            </a:r>
            <a:endParaRPr lang="uk-UA" sz="2000" dirty="0" smtClean="0"/>
          </a:p>
          <a:p>
            <a:endParaRPr lang="uk-UA" sz="2800" dirty="0" smtClean="0"/>
          </a:p>
          <a:p>
            <a:endParaRPr lang="uk-UA" sz="2000" b="1" dirty="0" smtClean="0">
              <a:solidFill>
                <a:srgbClr val="005D9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17042" y="240296"/>
            <a:ext cx="2789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Міжнародні відносини </a:t>
            </a:r>
            <a:r>
              <a:rPr lang="uk-UA" sz="2800" b="1" dirty="0">
                <a:solidFill>
                  <a:srgbClr val="005D9B"/>
                </a:solidFill>
              </a:rPr>
              <a:t>та </a:t>
            </a:r>
            <a:r>
              <a:rPr lang="uk-UA" sz="2800" b="1" dirty="0" smtClean="0">
                <a:solidFill>
                  <a:srgbClr val="005D9B"/>
                </a:solidFill>
              </a:rPr>
              <a:t>промоція</a:t>
            </a:r>
            <a:endParaRPr lang="uk-UA" sz="2800" b="1" dirty="0">
              <a:solidFill>
                <a:srgbClr val="005D9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" y="240296"/>
            <a:ext cx="8497455" cy="61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1"/>
            <a:ext cx="12192000" cy="6870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20812" y="1752710"/>
            <a:ext cx="31034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dirty="0" smtClean="0"/>
          </a:p>
          <a:p>
            <a:r>
              <a:rPr lang="uk-UA" sz="2000" dirty="0" err="1" smtClean="0"/>
              <a:t>Співорганізація</a:t>
            </a:r>
            <a:r>
              <a:rPr lang="uk-UA" sz="2000" dirty="0" smtClean="0"/>
              <a:t> Форуму </a:t>
            </a:r>
            <a:r>
              <a:rPr lang="uk-UA" sz="2000" dirty="0"/>
              <a:t>соціальної взаємодії </a:t>
            </a:r>
            <a:endParaRPr lang="uk-UA" sz="2000" dirty="0" smtClean="0"/>
          </a:p>
          <a:p>
            <a:r>
              <a:rPr lang="uk-UA" sz="2000" dirty="0" smtClean="0"/>
              <a:t>«Сильна</a:t>
            </a:r>
            <a:r>
              <a:rPr lang="uk-UA" sz="2000" dirty="0"/>
              <a:t>. Вільна. </a:t>
            </a:r>
            <a:r>
              <a:rPr lang="uk-UA" sz="2000" dirty="0" smtClean="0"/>
              <a:t>Спроможна».</a:t>
            </a:r>
            <a:endParaRPr lang="uk-UA" sz="2000" dirty="0"/>
          </a:p>
          <a:p>
            <a:endParaRPr lang="uk-UA" sz="2800" dirty="0" smtClean="0"/>
          </a:p>
          <a:p>
            <a:endParaRPr lang="uk-UA" sz="2000" b="1" dirty="0" smtClean="0">
              <a:solidFill>
                <a:srgbClr val="005D9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949" y="222007"/>
            <a:ext cx="2789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Міжнародні відносини </a:t>
            </a:r>
            <a:r>
              <a:rPr lang="uk-UA" sz="2800" b="1" dirty="0">
                <a:solidFill>
                  <a:srgbClr val="005D9B"/>
                </a:solidFill>
              </a:rPr>
              <a:t>та </a:t>
            </a:r>
            <a:r>
              <a:rPr lang="uk-UA" sz="2800" b="1" dirty="0" smtClean="0">
                <a:solidFill>
                  <a:srgbClr val="005D9B"/>
                </a:solidFill>
              </a:rPr>
              <a:t>промоція</a:t>
            </a:r>
            <a:endParaRPr lang="uk-UA" sz="2800" b="1" dirty="0">
              <a:solidFill>
                <a:srgbClr val="005D9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" y="152399"/>
            <a:ext cx="7508239" cy="61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781" y="0"/>
            <a:ext cx="121814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2176" y="1209435"/>
            <a:ext cx="31200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Організація мистецької акції </a:t>
            </a:r>
            <a:r>
              <a:rPr lang="uk-UA" sz="2000" dirty="0" smtClean="0"/>
              <a:t>«Ангели </a:t>
            </a:r>
            <a:r>
              <a:rPr lang="uk-UA" sz="2000" dirty="0"/>
              <a:t>для </a:t>
            </a:r>
            <a:r>
              <a:rPr lang="uk-UA" sz="2000" dirty="0" smtClean="0"/>
              <a:t>Вікторії»</a:t>
            </a:r>
          </a:p>
          <a:p>
            <a:endParaRPr lang="uk-UA" sz="2000" dirty="0"/>
          </a:p>
          <a:p>
            <a:r>
              <a:rPr lang="uk-UA" sz="2000" dirty="0" err="1" smtClean="0"/>
              <a:t>Співорганізація</a:t>
            </a:r>
            <a:r>
              <a:rPr lang="uk-UA" sz="2000" dirty="0" smtClean="0"/>
              <a:t> </a:t>
            </a:r>
            <a:r>
              <a:rPr lang="uk-UA" sz="2000" dirty="0"/>
              <a:t>молодіжного фестивалю Рясне </a:t>
            </a:r>
            <a:r>
              <a:rPr lang="en-US" sz="2000" dirty="0" smtClean="0"/>
              <a:t>Fest</a:t>
            </a:r>
            <a:endParaRPr lang="uk-UA" sz="2000" dirty="0" smtClean="0"/>
          </a:p>
          <a:p>
            <a:endParaRPr lang="uk-UA" sz="2000" dirty="0" smtClean="0"/>
          </a:p>
          <a:p>
            <a:r>
              <a:rPr lang="uk-UA" sz="2000" dirty="0" smtClean="0"/>
              <a:t>Святкування </a:t>
            </a:r>
            <a:r>
              <a:rPr lang="uk-UA" sz="2000" dirty="0"/>
              <a:t>дня Святого Миколая для дітей з </a:t>
            </a:r>
            <a:r>
              <a:rPr lang="uk-UA" sz="2000" dirty="0" smtClean="0"/>
              <a:t>інвалідністю </a:t>
            </a:r>
            <a:endParaRPr lang="uk-UA" sz="2000" dirty="0"/>
          </a:p>
          <a:p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072176" y="273412"/>
            <a:ext cx="311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5D9B"/>
                </a:solidFill>
              </a:rPr>
              <a:t>Організація </a:t>
            </a:r>
            <a:r>
              <a:rPr lang="uk-UA" sz="2800" b="1" dirty="0">
                <a:solidFill>
                  <a:srgbClr val="005D9B"/>
                </a:solidFill>
              </a:rPr>
              <a:t>подій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93964"/>
            <a:ext cx="8615108" cy="62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1437" y="1619061"/>
            <a:ext cx="28843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ru-RU" sz="2800" dirty="0"/>
              <a:t> </a:t>
            </a:r>
            <a:r>
              <a:rPr lang="ru-RU" sz="2800" dirty="0" err="1"/>
              <a:t>громадських</a:t>
            </a:r>
            <a:r>
              <a:rPr lang="ru-RU" sz="2800" dirty="0"/>
              <a:t> </a:t>
            </a:r>
            <a:r>
              <a:rPr lang="ru-RU" sz="2800" dirty="0" err="1"/>
              <a:t>слухань</a:t>
            </a:r>
            <a:r>
              <a:rPr lang="ru-RU" sz="2800" dirty="0"/>
              <a:t> </a:t>
            </a:r>
            <a:endParaRPr lang="ru-RU" sz="2800" dirty="0" smtClean="0"/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312</a:t>
            </a:r>
            <a:r>
              <a:rPr lang="ru-RU" sz="2800" dirty="0" smtClean="0"/>
              <a:t> </a:t>
            </a:r>
            <a:r>
              <a:rPr lang="ru-RU" sz="2800" dirty="0" err="1" smtClean="0"/>
              <a:t>учасників</a:t>
            </a:r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13</a:t>
            </a:r>
            <a:r>
              <a:rPr lang="uk-UA" sz="2800" dirty="0"/>
              <a:t> консультацій із </a:t>
            </a:r>
            <a:r>
              <a:rPr lang="uk-UA" sz="2800" dirty="0" smtClean="0"/>
              <a:t>громадськістю</a:t>
            </a:r>
          </a:p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119</a:t>
            </a:r>
            <a:r>
              <a:rPr lang="uk-UA" sz="2800" dirty="0" smtClean="0"/>
              <a:t> пропозицій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77814" y="330642"/>
            <a:ext cx="301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Відділ </a:t>
            </a:r>
            <a:r>
              <a:rPr lang="uk-UA" sz="2800" b="1" dirty="0" err="1">
                <a:solidFill>
                  <a:schemeClr val="accent1">
                    <a:lumMod val="75000"/>
                  </a:schemeClr>
                </a:solidFill>
              </a:rPr>
              <a:t>партисипації</a:t>
            </a:r>
            <a:endParaRPr lang="uk-U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s://ci6.googleusercontent.com/proxy/SczoNgxTuUN5L5bqmdhJuO7ytGyA30kgKpxVZjy-7XiL5nYSYK-NsDi2nB5Ec0ZScumik6EyStTQ6art4tAYlxtkb6-WCjEAaUy3gO7L=s0-d-e1-ft#https://city-adm.lviv.ua/img/843x500/f/img3769-bffbf2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0" y="636693"/>
            <a:ext cx="80295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9200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16040" y="485772"/>
            <a:ext cx="289876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600" dirty="0" smtClean="0"/>
          </a:p>
          <a:p>
            <a:r>
              <a:rPr lang="uk-UA" sz="2400" dirty="0" smtClean="0"/>
              <a:t>Проведено: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dirty="0" smtClean="0"/>
              <a:t>Міжнародний день демократії</a:t>
            </a:r>
          </a:p>
          <a:p>
            <a:endParaRPr lang="uk-UA" sz="2400" dirty="0" smtClean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dirty="0" err="1" smtClean="0"/>
              <a:t>Дебатні</a:t>
            </a:r>
            <a:r>
              <a:rPr lang="uk-UA" sz="2400" dirty="0" smtClean="0"/>
              <a:t> турніри</a:t>
            </a:r>
            <a:endParaRPr lang="uk-UA" sz="2400" dirty="0"/>
          </a:p>
          <a:p>
            <a:r>
              <a:rPr lang="uk-UA" sz="2400" dirty="0" smtClean="0"/>
              <a:t>до </a:t>
            </a:r>
            <a:r>
              <a:rPr lang="uk-UA" sz="2400" dirty="0"/>
              <a:t>Міжнародного дня прав людини </a:t>
            </a:r>
            <a:r>
              <a:rPr lang="uk-UA" sz="2400" dirty="0" smtClean="0"/>
              <a:t>відбувалися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98088" y="485772"/>
            <a:ext cx="282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3" y="184728"/>
            <a:ext cx="8829964" cy="62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9807" r="846" b="60950"/>
          <a:stretch/>
        </p:blipFill>
        <p:spPr>
          <a:xfrm>
            <a:off x="0" y="23831"/>
            <a:ext cx="7104846" cy="1540920"/>
          </a:xfrm>
          <a:prstGeom prst="rect">
            <a:avLst/>
          </a:prstGeom>
        </p:spPr>
      </p:pic>
      <p:sp>
        <p:nvSpPr>
          <p:cNvPr id="19" name="Прямокутник 18"/>
          <p:cNvSpPr/>
          <p:nvPr/>
        </p:nvSpPr>
        <p:spPr>
          <a:xfrm>
            <a:off x="2281046" y="2336812"/>
            <a:ext cx="6927273" cy="133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ea typeface="Times New Roman" panose="02020603050405020304" pitchFamily="18" charset="0"/>
              </a:rPr>
              <a:t>СТРУКТУРА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ea typeface="Times New Roman" panose="02020603050405020304" pitchFamily="18" charset="0"/>
              </a:rPr>
              <a:t>ДЕПАРТАМЕНТУ </a:t>
            </a:r>
            <a:endParaRPr lang="uk-UA" sz="2000" b="1" dirty="0">
              <a:ea typeface="Calibri" panose="020F0502020204030204" pitchFamily="34" charset="0"/>
            </a:endParaRPr>
          </a:p>
          <a:p>
            <a:endParaRPr lang="uk-UA" sz="2000" dirty="0"/>
          </a:p>
          <a:p>
            <a:endParaRPr lang="uk-UA" dirty="0"/>
          </a:p>
        </p:txBody>
      </p:sp>
      <p:sp>
        <p:nvSpPr>
          <p:cNvPr id="32" name="Округлений прямокутник 31"/>
          <p:cNvSpPr>
            <a:spLocks noChangeArrowheads="1"/>
          </p:cNvSpPr>
          <p:nvPr/>
        </p:nvSpPr>
        <p:spPr bwMode="auto">
          <a:xfrm>
            <a:off x="8101181" y="3399474"/>
            <a:ext cx="2163763" cy="850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Заступник директора департаменту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3" name="Округлений прямокутник 29"/>
          <p:cNvSpPr>
            <a:spLocks noChangeArrowheads="1"/>
          </p:cNvSpPr>
          <p:nvPr/>
        </p:nvSpPr>
        <p:spPr bwMode="auto">
          <a:xfrm>
            <a:off x="4572577" y="3075867"/>
            <a:ext cx="2346325" cy="87259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Директор департаменту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4" name="Округлений прямокутник 26"/>
          <p:cNvSpPr>
            <a:spLocks noChangeArrowheads="1"/>
          </p:cNvSpPr>
          <p:nvPr/>
        </p:nvSpPr>
        <p:spPr bwMode="auto">
          <a:xfrm>
            <a:off x="814195" y="3413604"/>
            <a:ext cx="2289175" cy="889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Сектор бухгалтерського обліку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5" name="Сполучна лінія уступом 34"/>
          <p:cNvCxnSpPr/>
          <p:nvPr/>
        </p:nvCxnSpPr>
        <p:spPr>
          <a:xfrm flipH="1">
            <a:off x="3142648" y="3498521"/>
            <a:ext cx="1390650" cy="29527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Сполучна лінія уступом 35"/>
          <p:cNvCxnSpPr/>
          <p:nvPr/>
        </p:nvCxnSpPr>
        <p:spPr>
          <a:xfrm>
            <a:off x="6958181" y="3489804"/>
            <a:ext cx="1143000" cy="266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" name="Пряма зі стрілкою 36"/>
          <p:cNvCxnSpPr/>
          <p:nvPr/>
        </p:nvCxnSpPr>
        <p:spPr>
          <a:xfrm>
            <a:off x="7269573" y="3992478"/>
            <a:ext cx="2040682" cy="100439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Пряма зі стрілкою 37"/>
          <p:cNvCxnSpPr/>
          <p:nvPr/>
        </p:nvCxnSpPr>
        <p:spPr>
          <a:xfrm flipH="1">
            <a:off x="4481726" y="4250374"/>
            <a:ext cx="762000" cy="838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" name="Пряма зі стрілкою 38"/>
          <p:cNvCxnSpPr/>
          <p:nvPr/>
        </p:nvCxnSpPr>
        <p:spPr>
          <a:xfrm>
            <a:off x="6314884" y="4250374"/>
            <a:ext cx="789962" cy="785793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Пряма зі стрілкою 39"/>
          <p:cNvCxnSpPr/>
          <p:nvPr/>
        </p:nvCxnSpPr>
        <p:spPr>
          <a:xfrm flipH="1">
            <a:off x="2183142" y="3990831"/>
            <a:ext cx="2298585" cy="104533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" name="Округлений прямокутник 30"/>
          <p:cNvSpPr>
            <a:spLocks noChangeArrowheads="1"/>
          </p:cNvSpPr>
          <p:nvPr/>
        </p:nvSpPr>
        <p:spPr bwMode="auto">
          <a:xfrm>
            <a:off x="6160284" y="5190835"/>
            <a:ext cx="1940897" cy="123853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Управління </a:t>
            </a:r>
            <a:r>
              <a:rPr kumimoji="0" lang="uk-UA" altLang="uk-UA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зв’язків</a:t>
            </a: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 з громадськістю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2" name="Округлений прямокутник 32"/>
          <p:cNvSpPr>
            <a:spLocks noChangeArrowheads="1"/>
          </p:cNvSpPr>
          <p:nvPr/>
        </p:nvSpPr>
        <p:spPr bwMode="auto">
          <a:xfrm>
            <a:off x="8477217" y="5153891"/>
            <a:ext cx="2353390" cy="127548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Управління контролю за виконанням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 рішень ради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3" name="Округлений прямокутник 24"/>
          <p:cNvSpPr>
            <a:spLocks noChangeArrowheads="1"/>
          </p:cNvSpPr>
          <p:nvPr/>
        </p:nvSpPr>
        <p:spPr bwMode="auto">
          <a:xfrm>
            <a:off x="3654945" y="5190835"/>
            <a:ext cx="2129303" cy="123853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Управління забезпечення роботи ради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4" name="Округлений прямокутник 33"/>
          <p:cNvSpPr>
            <a:spLocks noChangeArrowheads="1"/>
          </p:cNvSpPr>
          <p:nvPr/>
        </p:nvSpPr>
        <p:spPr bwMode="auto">
          <a:xfrm>
            <a:off x="1159451" y="5180735"/>
            <a:ext cx="2119458" cy="127548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vert="horz" wrap="square" lIns="91425" tIns="45698" rIns="91425" bIns="4569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Svoboda" charset="0"/>
                <a:cs typeface="Svoboda" charset="0"/>
              </a:rPr>
              <a:t>Спеціалісти відповідних категорій</a:t>
            </a:r>
            <a:endParaRPr kumimoji="0" lang="uk-UA" alt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" name="Rectangle 60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517236" y="1842141"/>
            <a:ext cx="10658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</a:rPr>
              <a:t>У 2021 </a:t>
            </a:r>
            <a:r>
              <a:rPr lang="ru-RU" sz="2400" b="1" dirty="0" err="1">
                <a:solidFill>
                  <a:srgbClr val="000000"/>
                </a:solidFill>
              </a:rPr>
              <a:t>році</a:t>
            </a:r>
            <a:r>
              <a:rPr lang="ru-RU" sz="2400" b="1" dirty="0">
                <a:solidFill>
                  <a:srgbClr val="000000"/>
                </a:solidFill>
              </a:rPr>
              <a:t> створено департамент «</a:t>
            </a:r>
            <a:r>
              <a:rPr lang="ru-RU" sz="2400" b="1" dirty="0" err="1">
                <a:solidFill>
                  <a:srgbClr val="000000"/>
                </a:solidFill>
              </a:rPr>
              <a:t>Секретаріат</a:t>
            </a:r>
            <a:r>
              <a:rPr lang="ru-RU" sz="2400" b="1" dirty="0">
                <a:solidFill>
                  <a:srgbClr val="000000"/>
                </a:solidFill>
              </a:rPr>
              <a:t> ради» </a:t>
            </a:r>
            <a:r>
              <a:rPr lang="ru-RU" sz="2400" b="1" dirty="0" err="1">
                <a:solidFill>
                  <a:srgbClr val="000000"/>
                </a:solidFill>
              </a:rPr>
              <a:t>Львівської</a:t>
            </a:r>
            <a:r>
              <a:rPr lang="ru-RU" sz="2400" b="1" dirty="0">
                <a:solidFill>
                  <a:srgbClr val="000000"/>
                </a:solidFill>
              </a:rPr>
              <a:t> </a:t>
            </a:r>
            <a:r>
              <a:rPr lang="ru-RU" sz="2400" b="1" dirty="0" err="1">
                <a:solidFill>
                  <a:srgbClr val="000000"/>
                </a:solidFill>
              </a:rPr>
              <a:t>міської</a:t>
            </a:r>
            <a:r>
              <a:rPr lang="ru-RU" sz="2400" b="1" dirty="0">
                <a:solidFill>
                  <a:srgbClr val="000000"/>
                </a:solidFill>
              </a:rPr>
              <a:t> ради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3535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8073" y="642281"/>
            <a:ext cx="35719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uk-UA" sz="2600" dirty="0" smtClean="0"/>
          </a:p>
          <a:p>
            <a:pPr lvl="1"/>
            <a:r>
              <a:rPr lang="uk-UA" sz="2600" dirty="0" smtClean="0"/>
              <a:t>Виготовлено довідник львів’янина: реальні інструменти участі містян у розвитку Львівської міської територіальної  громади</a:t>
            </a:r>
            <a:endParaRPr lang="uk-UA" sz="2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157018"/>
            <a:ext cx="8414328" cy="63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9807" r="846" b="60950"/>
          <a:stretch/>
        </p:blipFill>
        <p:spPr>
          <a:xfrm>
            <a:off x="8783783" y="5745018"/>
            <a:ext cx="3522846" cy="1112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31290" y="6070676"/>
            <a:ext cx="299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Дякуємо за увагу, </a:t>
            </a:r>
            <a:br>
              <a:rPr lang="uk-UA" sz="1200" b="1" dirty="0" smtClean="0"/>
            </a:br>
            <a:r>
              <a:rPr lang="uk-UA" sz="1200" b="1" dirty="0" smtClean="0"/>
              <a:t>департамент «Секретаріат ради»</a:t>
            </a:r>
            <a:endParaRPr lang="uk-UA" sz="12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92000" cy="6861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26837" y="1098255"/>
            <a:ext cx="109540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Департамент «Секретаріат ради» </a:t>
            </a:r>
            <a:r>
              <a:rPr lang="uk-UA" sz="2400" dirty="0"/>
              <a:t>н</a:t>
            </a:r>
            <a:r>
              <a:rPr lang="uk-UA" sz="2400" dirty="0" smtClean="0"/>
              <a:t>аділено новими повноваженнями:</a:t>
            </a:r>
            <a:endParaRPr lang="en-US" sz="2400" dirty="0" smtClean="0"/>
          </a:p>
          <a:p>
            <a:pPr algn="just"/>
            <a:endParaRPr lang="uk-UA" sz="2400" dirty="0" smtClean="0"/>
          </a:p>
          <a:p>
            <a:pPr marL="342900" indent="-342900" algn="just">
              <a:buFontTx/>
              <a:buChar char="-"/>
            </a:pPr>
            <a:r>
              <a:rPr lang="uk-UA" sz="2400" dirty="0" smtClean="0"/>
              <a:t>попередній правовий аналіз </a:t>
            </a:r>
            <a:r>
              <a:rPr lang="uk-UA" sz="2400" dirty="0" err="1" smtClean="0"/>
              <a:t>проєктів</a:t>
            </a:r>
            <a:r>
              <a:rPr lang="uk-UA" sz="2400" dirty="0" smtClean="0"/>
              <a:t> ухвал;</a:t>
            </a:r>
          </a:p>
          <a:p>
            <a:pPr algn="just"/>
            <a:endParaRPr lang="uk-UA" sz="2000" dirty="0" smtClean="0"/>
          </a:p>
          <a:p>
            <a:pPr marL="342900" indent="-342900" algn="just">
              <a:buFontTx/>
              <a:buChar char="-"/>
            </a:pPr>
            <a:r>
              <a:rPr lang="uk-UA" sz="2400" dirty="0" smtClean="0"/>
              <a:t>забезпечення </a:t>
            </a:r>
            <a:r>
              <a:rPr lang="uk-UA" sz="2400" dirty="0"/>
              <a:t>та проведення загальнодержавних та загальноміських подій, заходів та </a:t>
            </a:r>
            <a:r>
              <a:rPr lang="uk-UA" sz="2400" dirty="0" smtClean="0"/>
              <a:t>свят; </a:t>
            </a:r>
          </a:p>
          <a:p>
            <a:pPr algn="just"/>
            <a:endParaRPr lang="uk-UA" sz="2000" dirty="0" smtClean="0"/>
          </a:p>
          <a:p>
            <a:pPr marL="342900" indent="-342900" algn="just">
              <a:buFontTx/>
              <a:buChar char="-"/>
            </a:pPr>
            <a:r>
              <a:rPr lang="ru-RU" sz="2400" dirty="0" err="1" smtClean="0"/>
              <a:t>підготовка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координація</a:t>
            </a:r>
            <a:r>
              <a:rPr lang="ru-RU" sz="2400" dirty="0"/>
              <a:t> </a:t>
            </a:r>
            <a:r>
              <a:rPr lang="ru-RU" sz="2400" dirty="0" err="1"/>
              <a:t>промоційних</a:t>
            </a:r>
            <a:r>
              <a:rPr lang="ru-RU" sz="2400" dirty="0"/>
              <a:t> </a:t>
            </a:r>
            <a:r>
              <a:rPr lang="ru-RU" sz="2400" dirty="0" err="1" smtClean="0"/>
              <a:t>подій</a:t>
            </a:r>
            <a:r>
              <a:rPr lang="ru-RU" sz="2400" dirty="0" smtClean="0"/>
              <a:t>.</a:t>
            </a:r>
            <a:endParaRPr lang="uk-UA" sz="2400" dirty="0" smtClean="0"/>
          </a:p>
          <a:p>
            <a:pPr algn="just"/>
            <a:endParaRPr lang="uk-UA" sz="2000" dirty="0" smtClean="0"/>
          </a:p>
          <a:p>
            <a:pPr algn="just"/>
            <a:r>
              <a:rPr lang="uk-UA" sz="2400" dirty="0" smtClean="0"/>
              <a:t>Створено відділ </a:t>
            </a:r>
            <a:r>
              <a:rPr lang="uk-UA" sz="2400" dirty="0"/>
              <a:t>роботи </a:t>
            </a:r>
            <a:r>
              <a:rPr lang="uk-UA" sz="2400" dirty="0" smtClean="0"/>
              <a:t>фракцій, відділ </a:t>
            </a:r>
            <a:r>
              <a:rPr lang="uk-UA" sz="2400" dirty="0" err="1" smtClean="0"/>
              <a:t>партисипації</a:t>
            </a:r>
            <a:r>
              <a:rPr lang="uk-UA" sz="2400" dirty="0" smtClean="0"/>
              <a:t>,</a:t>
            </a:r>
            <a:r>
              <a:rPr lang="uk-UA" sz="2400" dirty="0"/>
              <a:t> відділ контролю за виконанням рішень </a:t>
            </a:r>
            <a:r>
              <a:rPr lang="uk-UA" sz="2400" dirty="0" smtClean="0"/>
              <a:t>ради, відділ </a:t>
            </a:r>
            <a:r>
              <a:rPr lang="uk-UA" sz="2400" dirty="0"/>
              <a:t>аудиту</a:t>
            </a:r>
            <a:r>
              <a:rPr lang="uk-UA" sz="1600" dirty="0"/>
              <a:t>.</a:t>
            </a:r>
          </a:p>
          <a:p>
            <a:endParaRPr lang="uk-UA" sz="2000" dirty="0" smtClean="0"/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1514764" y="144148"/>
            <a:ext cx="1046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Повноваження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</a:rPr>
              <a:t>департаменту </a:t>
            </a:r>
          </a:p>
        </p:txBody>
      </p:sp>
    </p:spTree>
    <p:extLst>
      <p:ext uri="{BB962C8B-B14F-4D97-AF65-F5344CB8AC3E}">
        <p14:creationId xmlns:p14="http://schemas.microsoft.com/office/powerpoint/2010/main" val="27538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7059" y="1488086"/>
            <a:ext cx="22382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15</a:t>
            </a:r>
            <a:r>
              <a:rPr lang="uk-UA" sz="2400" b="1" dirty="0" smtClean="0">
                <a:solidFill>
                  <a:srgbClr val="005D9B"/>
                </a:solidFill>
              </a:rPr>
              <a:t> </a:t>
            </a:r>
            <a:r>
              <a:rPr lang="uk-UA" sz="2400" dirty="0" smtClean="0"/>
              <a:t>засідань</a:t>
            </a:r>
          </a:p>
          <a:p>
            <a:endParaRPr lang="uk-UA" sz="2400" dirty="0" smtClean="0"/>
          </a:p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2832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rgbClr val="005D9B"/>
                </a:solidFill>
              </a:rPr>
              <a:t> </a:t>
            </a:r>
            <a:r>
              <a:rPr lang="uk-UA" sz="2400" dirty="0" smtClean="0"/>
              <a:t>розглянутих питань</a:t>
            </a:r>
          </a:p>
          <a:p>
            <a:endParaRPr lang="uk-UA" sz="2400" dirty="0" smtClean="0"/>
          </a:p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2613</a:t>
            </a:r>
            <a:r>
              <a:rPr lang="uk-UA" sz="2400" b="1" dirty="0">
                <a:solidFill>
                  <a:srgbClr val="005D9B"/>
                </a:solidFill>
              </a:rPr>
              <a:t> </a:t>
            </a:r>
            <a:endParaRPr lang="uk-UA" sz="2400" dirty="0" smtClean="0"/>
          </a:p>
          <a:p>
            <a:r>
              <a:rPr lang="uk-UA" sz="2400" dirty="0" err="1" smtClean="0"/>
              <a:t>проєктів</a:t>
            </a:r>
            <a:r>
              <a:rPr lang="uk-UA" sz="2400" dirty="0" smtClean="0"/>
              <a:t> ухвал</a:t>
            </a:r>
          </a:p>
          <a:p>
            <a:endParaRPr lang="uk-UA" sz="2400" dirty="0" smtClean="0"/>
          </a:p>
          <a:p>
            <a:endParaRPr lang="uk-UA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300755" y="203599"/>
            <a:ext cx="2192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Пленарні засідання</a:t>
            </a:r>
            <a:endParaRPr lang="uk-U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3" y="400482"/>
            <a:ext cx="8572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-2" y="-64656"/>
            <a:ext cx="12192002" cy="6858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720" y="597006"/>
            <a:ext cx="2934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Зареєстровано </a:t>
            </a:r>
            <a:r>
              <a:rPr lang="uk-UA" sz="2400" b="1" dirty="0"/>
              <a:t>та оприлюднено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2123</a:t>
            </a:r>
            <a:r>
              <a:rPr lang="uk-UA" sz="2400" b="1" dirty="0"/>
              <a:t> </a:t>
            </a:r>
            <a:r>
              <a:rPr lang="uk-UA" sz="2400" b="1" dirty="0" err="1"/>
              <a:t>проєктів</a:t>
            </a:r>
            <a:r>
              <a:rPr lang="uk-UA" sz="2400" b="1" dirty="0"/>
              <a:t> </a:t>
            </a:r>
            <a:r>
              <a:rPr lang="uk-UA" sz="2400" b="1" dirty="0" smtClean="0"/>
              <a:t>ухвал</a:t>
            </a:r>
          </a:p>
          <a:p>
            <a:endParaRPr lang="uk-UA" sz="2400" b="1" dirty="0" smtClean="0"/>
          </a:p>
          <a:p>
            <a:r>
              <a:rPr lang="uk-UA" sz="2400" b="1" dirty="0" smtClean="0"/>
              <a:t>Оформлено: </a:t>
            </a:r>
          </a:p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89</a:t>
            </a:r>
            <a:r>
              <a:rPr lang="uk-UA" sz="2400" b="1" dirty="0" smtClean="0"/>
              <a:t> </a:t>
            </a:r>
            <a:r>
              <a:rPr lang="uk-UA" sz="2400" b="1" dirty="0"/>
              <a:t>звернень ради </a:t>
            </a:r>
            <a:endParaRPr lang="uk-UA" sz="2400" b="1" dirty="0" smtClean="0"/>
          </a:p>
          <a:p>
            <a:endParaRPr lang="uk-UA" sz="2400" b="1" dirty="0"/>
          </a:p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66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2400" b="1" dirty="0" smtClean="0"/>
              <a:t>протокольних доручень </a:t>
            </a:r>
            <a:endParaRPr lang="uk-UA" sz="2400" b="1" dirty="0"/>
          </a:p>
        </p:txBody>
      </p:sp>
      <p:sp>
        <p:nvSpPr>
          <p:cNvPr id="2" name="Прямокутник 1"/>
          <p:cNvSpPr/>
          <p:nvPr/>
        </p:nvSpPr>
        <p:spPr>
          <a:xfrm>
            <a:off x="4387273" y="286327"/>
            <a:ext cx="780472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000" dirty="0" smtClean="0"/>
          </a:p>
          <a:p>
            <a:r>
              <a:rPr lang="uk-UA" sz="2400" dirty="0" smtClean="0"/>
              <a:t>З </a:t>
            </a:r>
            <a:r>
              <a:rPr lang="uk-UA" sz="2400" dirty="0"/>
              <a:t>ініціативи департаменту:</a:t>
            </a:r>
          </a:p>
          <a:p>
            <a:endParaRPr lang="uk-UA" sz="2400" dirty="0"/>
          </a:p>
          <a:p>
            <a:r>
              <a:rPr lang="uk-UA" sz="2400" dirty="0" err="1"/>
              <a:t>Внесено</a:t>
            </a:r>
            <a:r>
              <a:rPr lang="uk-UA" sz="2400" dirty="0"/>
              <a:t> зміни до Положення про електронні петиції для забезпечення можливості подачі та підписання петицій в додатку «Дія».</a:t>
            </a:r>
          </a:p>
          <a:p>
            <a:endParaRPr lang="uk-UA" sz="2400" dirty="0"/>
          </a:p>
          <a:p>
            <a:r>
              <a:rPr lang="uk-UA" sz="2400" dirty="0"/>
              <a:t>Надано можливість членам Львівської міської територіальної громади бути авторами електронних петицій.</a:t>
            </a:r>
          </a:p>
          <a:p>
            <a:endParaRPr lang="uk-UA" sz="2400" dirty="0"/>
          </a:p>
          <a:p>
            <a:r>
              <a:rPr lang="uk-UA" sz="2400" dirty="0"/>
              <a:t>Підготовлено Положення про радників секретаря ради.</a:t>
            </a:r>
          </a:p>
        </p:txBody>
      </p:sp>
    </p:spTree>
    <p:extLst>
      <p:ext uri="{BB962C8B-B14F-4D97-AF65-F5344CB8AC3E}">
        <p14:creationId xmlns:p14="http://schemas.microsoft.com/office/powerpoint/2010/main" val="26865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7507223" y="437126"/>
            <a:ext cx="352958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ea typeface="Times New Roman" panose="02020603050405020304" pitchFamily="18" charset="0"/>
              </a:rPr>
              <a:t>З ініціативи громадськості </a:t>
            </a:r>
            <a:r>
              <a:rPr lang="uk-UA" b="1" dirty="0" smtClean="0">
                <a:ea typeface="Times New Roman" panose="02020603050405020304" pitchFamily="18" charset="0"/>
              </a:rPr>
              <a:t>підготовлено </a:t>
            </a:r>
            <a:r>
              <a:rPr lang="uk-UA" b="1" dirty="0">
                <a:ea typeface="Times New Roman" panose="02020603050405020304" pitchFamily="18" charset="0"/>
              </a:rPr>
              <a:t>та прийнято </a:t>
            </a:r>
            <a:r>
              <a:rPr lang="uk-UA" b="1" dirty="0" smtClean="0">
                <a:ea typeface="Times New Roman" panose="02020603050405020304" pitchFamily="18" charset="0"/>
              </a:rPr>
              <a:t>петиції:</a:t>
            </a:r>
          </a:p>
          <a:p>
            <a:endParaRPr lang="uk-UA" sz="1600" b="1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Збереження </a:t>
            </a:r>
            <a:r>
              <a:rPr lang="uk-UA" dirty="0"/>
              <a:t>кам'яниці </a:t>
            </a:r>
            <a:r>
              <a:rPr lang="uk-UA" dirty="0" err="1"/>
              <a:t>Стеткевича</a:t>
            </a:r>
            <a:r>
              <a:rPr lang="uk-UA" dirty="0"/>
              <a:t>, включаючи наявний фасад, поверховість та розумні межі навколо неї, при видачі містобудівних умов та обмежень на будівництво на </a:t>
            </a:r>
            <a:r>
              <a:rPr lang="uk-UA" dirty="0" smtClean="0"/>
              <a:t>ділянці.</a:t>
            </a:r>
            <a:r>
              <a:rPr lang="uk-UA" dirty="0"/>
              <a:t> 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Дозвіл </a:t>
            </a:r>
            <a:r>
              <a:rPr lang="uk-UA" dirty="0"/>
              <a:t>партнерських пологів у м. Львові.</a:t>
            </a:r>
            <a:r>
              <a:rPr lang="uk-UA" b="1" dirty="0">
                <a:ea typeface="Times New Roman" panose="02020603050405020304" pitchFamily="18" charset="0"/>
              </a:rPr>
              <a:t> </a:t>
            </a:r>
          </a:p>
          <a:p>
            <a:endParaRPr lang="uk-UA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Щодо </a:t>
            </a:r>
            <a:r>
              <a:rPr lang="ru-RU" dirty="0" smtClean="0"/>
              <a:t>«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/>
              <a:t>скверу по </a:t>
            </a:r>
            <a:r>
              <a:rPr lang="ru-RU" dirty="0" err="1"/>
              <a:t>вулиці</a:t>
            </a:r>
            <a:r>
              <a:rPr lang="ru-RU" dirty="0"/>
              <a:t> </a:t>
            </a:r>
            <a:r>
              <a:rPr lang="ru-RU" dirty="0" err="1"/>
              <a:t>Панаса</a:t>
            </a:r>
            <a:r>
              <a:rPr lang="ru-RU" dirty="0"/>
              <a:t> </a:t>
            </a:r>
            <a:r>
              <a:rPr lang="ru-RU" dirty="0" smtClean="0"/>
              <a:t>Мирного».</a:t>
            </a:r>
            <a:endParaRPr lang="uk-UA" dirty="0" smtClean="0"/>
          </a:p>
          <a:p>
            <a:endParaRPr lang="uk-UA" sz="1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dirty="0" smtClean="0"/>
              <a:t>Рентген </a:t>
            </a:r>
            <a:r>
              <a:rPr lang="uk-UA" dirty="0"/>
              <a:t>апарат в поліклініку </a:t>
            </a:r>
            <a:r>
              <a:rPr lang="uk-UA" dirty="0" smtClean="0"/>
              <a:t>Рясного.</a:t>
            </a:r>
            <a:endParaRPr lang="uk-UA" b="1" dirty="0" smtClean="0"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7" y="1674799"/>
            <a:ext cx="57150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9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-1" y="-4676"/>
            <a:ext cx="12200313" cy="6862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77746" y="267855"/>
            <a:ext cx="31329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Експертно-правове 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забезпечення</a:t>
            </a:r>
            <a:endParaRPr lang="uk-UA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uk-UA" sz="2400" dirty="0" smtClean="0"/>
          </a:p>
          <a:p>
            <a:r>
              <a:rPr lang="uk-UA" sz="2400" dirty="0" smtClean="0"/>
              <a:t>Проведено </a:t>
            </a:r>
            <a:r>
              <a:rPr lang="uk-UA" sz="2400" dirty="0"/>
              <a:t>експертизу 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1508</a:t>
            </a:r>
            <a:r>
              <a:rPr lang="uk-UA" sz="2400" dirty="0" smtClean="0"/>
              <a:t> </a:t>
            </a:r>
            <a:r>
              <a:rPr lang="uk-UA" sz="2400" dirty="0" err="1"/>
              <a:t>проєктів</a:t>
            </a:r>
            <a:r>
              <a:rPr lang="uk-UA" sz="2400" dirty="0"/>
              <a:t> </a:t>
            </a:r>
            <a:r>
              <a:rPr lang="uk-UA" sz="2400" dirty="0" smtClean="0"/>
              <a:t>ухвал</a:t>
            </a:r>
          </a:p>
          <a:p>
            <a:endParaRPr lang="uk-UA" sz="2400" dirty="0" smtClean="0"/>
          </a:p>
          <a:p>
            <a:r>
              <a:rPr lang="uk-UA" sz="2400" dirty="0" smtClean="0"/>
              <a:t>Підготовлено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19</a:t>
            </a:r>
            <a:r>
              <a:rPr lang="uk-UA" sz="2400" dirty="0"/>
              <a:t> </a:t>
            </a:r>
            <a:r>
              <a:rPr lang="uk-UA" sz="2400" dirty="0" err="1" smtClean="0"/>
              <a:t>проєктів</a:t>
            </a:r>
            <a:r>
              <a:rPr lang="uk-UA" sz="2400" dirty="0" smtClean="0"/>
              <a:t> </a:t>
            </a:r>
            <a:r>
              <a:rPr lang="uk-UA" sz="2400" dirty="0"/>
              <a:t>ухвал</a:t>
            </a:r>
            <a:endParaRPr lang="uk-UA" sz="2400" dirty="0" smtClean="0"/>
          </a:p>
          <a:p>
            <a:endParaRPr lang="uk-UA" sz="2400" dirty="0" smtClean="0"/>
          </a:p>
          <a:p>
            <a:r>
              <a:rPr lang="uk-UA" sz="2400" dirty="0" smtClean="0"/>
              <a:t>Проведено 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20</a:t>
            </a:r>
            <a:r>
              <a:rPr lang="uk-UA" sz="2400" dirty="0"/>
              <a:t> </a:t>
            </a:r>
            <a:r>
              <a:rPr lang="uk-UA" sz="2400" dirty="0" err="1"/>
              <a:t>закупівель</a:t>
            </a:r>
            <a:endParaRPr lang="uk-UA" sz="2400" dirty="0"/>
          </a:p>
        </p:txBody>
      </p:sp>
      <p:sp>
        <p:nvSpPr>
          <p:cNvPr id="2" name="Прямокут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6" y="464236"/>
            <a:ext cx="85725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8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9200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1094" y="2186461"/>
            <a:ext cx="2407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75000"/>
                  </a:schemeClr>
                </a:solidFill>
              </a:rPr>
              <a:t>486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uk-UA" sz="2400" dirty="0" smtClean="0"/>
              <a:t>засідань</a:t>
            </a:r>
          </a:p>
          <a:p>
            <a:endParaRPr lang="uk-UA" sz="2400" dirty="0" smtClean="0"/>
          </a:p>
          <a:p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9583</a:t>
            </a:r>
          </a:p>
          <a:p>
            <a:r>
              <a:rPr lang="uk-UA" sz="2400" dirty="0" smtClean="0"/>
              <a:t>розглянутих питань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1477" y="312019"/>
            <a:ext cx="3087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Забезпечено проведення постійних комісій</a:t>
            </a:r>
            <a:endParaRPr lang="uk-U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78" y="231093"/>
            <a:ext cx="6407695" cy="60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9200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214" y="935634"/>
            <a:ext cx="2407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dirty="0"/>
          </a:p>
          <a:p>
            <a:r>
              <a:rPr lang="uk-UA" sz="2400" dirty="0" smtClean="0"/>
              <a:t>Проведено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</a:rPr>
              <a:t> 7</a:t>
            </a:r>
            <a:r>
              <a:rPr lang="uk-UA" sz="2400" dirty="0" smtClean="0"/>
              <a:t> </a:t>
            </a:r>
            <a:r>
              <a:rPr lang="uk-UA" sz="2400" dirty="0"/>
              <a:t>спільних засідань комісій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6749" y="517237"/>
            <a:ext cx="2875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</a:rPr>
              <a:t>Постійні комісії</a:t>
            </a:r>
            <a:endParaRPr lang="uk-U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0" y="166255"/>
            <a:ext cx="6202777" cy="62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554</Words>
  <Application>Microsoft Office PowerPoint</Application>
  <PresentationFormat>Широкий екран</PresentationFormat>
  <Paragraphs>141</Paragraphs>
  <Slides>21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Svoboda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Вовк Ярослава</cp:lastModifiedBy>
  <cp:revision>301</cp:revision>
  <cp:lastPrinted>2020-06-19T08:51:06Z</cp:lastPrinted>
  <dcterms:created xsi:type="dcterms:W3CDTF">2019-02-12T10:24:29Z</dcterms:created>
  <dcterms:modified xsi:type="dcterms:W3CDTF">2022-01-18T10:12:11Z</dcterms:modified>
</cp:coreProperties>
</file>