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804" r:id="rId12"/>
    <p:sldMasterId id="2147483816" r:id="rId13"/>
    <p:sldMasterId id="2147483828" r:id="rId14"/>
    <p:sldMasterId id="2147483840" r:id="rId15"/>
  </p:sldMasterIdLst>
  <p:notesMasterIdLst>
    <p:notesMasterId r:id="rId103"/>
  </p:notesMasterIdLst>
  <p:handoutMasterIdLst>
    <p:handoutMasterId r:id="rId104"/>
  </p:handoutMasterIdLst>
  <p:sldIdLst>
    <p:sldId id="256" r:id="rId16"/>
    <p:sldId id="267" r:id="rId17"/>
    <p:sldId id="296" r:id="rId18"/>
    <p:sldId id="259" r:id="rId19"/>
    <p:sldId id="295" r:id="rId20"/>
    <p:sldId id="297" r:id="rId21"/>
    <p:sldId id="300" r:id="rId22"/>
    <p:sldId id="338" r:id="rId23"/>
    <p:sldId id="340" r:id="rId24"/>
    <p:sldId id="345" r:id="rId25"/>
    <p:sldId id="339" r:id="rId26"/>
    <p:sldId id="341" r:id="rId27"/>
    <p:sldId id="346" r:id="rId28"/>
    <p:sldId id="390" r:id="rId29"/>
    <p:sldId id="303" r:id="rId30"/>
    <p:sldId id="304" r:id="rId31"/>
    <p:sldId id="305" r:id="rId32"/>
    <p:sldId id="388" r:id="rId33"/>
    <p:sldId id="306" r:id="rId34"/>
    <p:sldId id="307" r:id="rId35"/>
    <p:sldId id="323" r:id="rId36"/>
    <p:sldId id="342" r:id="rId37"/>
    <p:sldId id="332" r:id="rId38"/>
    <p:sldId id="389" r:id="rId39"/>
    <p:sldId id="299" r:id="rId40"/>
    <p:sldId id="347" r:id="rId41"/>
    <p:sldId id="308" r:id="rId42"/>
    <p:sldId id="343" r:id="rId43"/>
    <p:sldId id="309" r:id="rId44"/>
    <p:sldId id="298" r:id="rId45"/>
    <p:sldId id="310" r:id="rId46"/>
    <p:sldId id="344" r:id="rId47"/>
    <p:sldId id="312" r:id="rId48"/>
    <p:sldId id="315" r:id="rId49"/>
    <p:sldId id="314" r:id="rId50"/>
    <p:sldId id="387" r:id="rId51"/>
    <p:sldId id="313" r:id="rId52"/>
    <p:sldId id="327" r:id="rId53"/>
    <p:sldId id="333" r:id="rId54"/>
    <p:sldId id="329" r:id="rId55"/>
    <p:sldId id="331" r:id="rId56"/>
    <p:sldId id="328" r:id="rId57"/>
    <p:sldId id="317" r:id="rId58"/>
    <p:sldId id="318" r:id="rId59"/>
    <p:sldId id="324" r:id="rId60"/>
    <p:sldId id="336" r:id="rId61"/>
    <p:sldId id="316" r:id="rId62"/>
    <p:sldId id="330" r:id="rId63"/>
    <p:sldId id="348" r:id="rId64"/>
    <p:sldId id="350" r:id="rId65"/>
    <p:sldId id="398" r:id="rId66"/>
    <p:sldId id="399" r:id="rId67"/>
    <p:sldId id="400" r:id="rId68"/>
    <p:sldId id="401" r:id="rId69"/>
    <p:sldId id="402" r:id="rId70"/>
    <p:sldId id="403" r:id="rId71"/>
    <p:sldId id="404" r:id="rId72"/>
    <p:sldId id="409" r:id="rId73"/>
    <p:sldId id="410" r:id="rId74"/>
    <p:sldId id="407" r:id="rId75"/>
    <p:sldId id="408" r:id="rId76"/>
    <p:sldId id="411" r:id="rId77"/>
    <p:sldId id="412" r:id="rId78"/>
    <p:sldId id="413" r:id="rId79"/>
    <p:sldId id="414" r:id="rId80"/>
    <p:sldId id="415" r:id="rId81"/>
    <p:sldId id="416" r:id="rId82"/>
    <p:sldId id="417" r:id="rId83"/>
    <p:sldId id="418" r:id="rId84"/>
    <p:sldId id="419" r:id="rId85"/>
    <p:sldId id="420" r:id="rId86"/>
    <p:sldId id="421" r:id="rId87"/>
    <p:sldId id="422" r:id="rId88"/>
    <p:sldId id="435" r:id="rId89"/>
    <p:sldId id="436" r:id="rId90"/>
    <p:sldId id="425" r:id="rId91"/>
    <p:sldId id="426" r:id="rId92"/>
    <p:sldId id="431" r:id="rId93"/>
    <p:sldId id="432" r:id="rId94"/>
    <p:sldId id="428" r:id="rId95"/>
    <p:sldId id="429" r:id="rId96"/>
    <p:sldId id="430" r:id="rId97"/>
    <p:sldId id="427" r:id="rId98"/>
    <p:sldId id="437" r:id="rId99"/>
    <p:sldId id="438" r:id="rId100"/>
    <p:sldId id="439" r:id="rId101"/>
    <p:sldId id="434" r:id="rId102"/>
  </p:sldIdLst>
  <p:sldSz cx="12192000" cy="6858000"/>
  <p:notesSz cx="9874250" cy="67976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84" Type="http://schemas.openxmlformats.org/officeDocument/2006/relationships/slide" Target="slides/slide69.xml"/><Relationship Id="rId89" Type="http://schemas.openxmlformats.org/officeDocument/2006/relationships/slide" Target="slides/slide74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6.xml"/><Relationship Id="rId92" Type="http://schemas.openxmlformats.org/officeDocument/2006/relationships/slide" Target="slides/slide7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07" Type="http://schemas.openxmlformats.org/officeDocument/2006/relationships/theme" Target="theme/theme1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slide" Target="slides/slide51.xml"/><Relationship Id="rId74" Type="http://schemas.openxmlformats.org/officeDocument/2006/relationships/slide" Target="slides/slide59.xml"/><Relationship Id="rId79" Type="http://schemas.openxmlformats.org/officeDocument/2006/relationships/slide" Target="slides/slide64.xml"/><Relationship Id="rId87" Type="http://schemas.openxmlformats.org/officeDocument/2006/relationships/slide" Target="slides/slide72.xml"/><Relationship Id="rId102" Type="http://schemas.openxmlformats.org/officeDocument/2006/relationships/slide" Target="slides/slide87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6.xml"/><Relationship Id="rId82" Type="http://schemas.openxmlformats.org/officeDocument/2006/relationships/slide" Target="slides/slide67.xml"/><Relationship Id="rId90" Type="http://schemas.openxmlformats.org/officeDocument/2006/relationships/slide" Target="slides/slide75.xml"/><Relationship Id="rId95" Type="http://schemas.openxmlformats.org/officeDocument/2006/relationships/slide" Target="slides/slide80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77" Type="http://schemas.openxmlformats.org/officeDocument/2006/relationships/slide" Target="slides/slide62.xml"/><Relationship Id="rId100" Type="http://schemas.openxmlformats.org/officeDocument/2006/relationships/slide" Target="slides/slide85.xml"/><Relationship Id="rId10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80" Type="http://schemas.openxmlformats.org/officeDocument/2006/relationships/slide" Target="slides/slide65.xml"/><Relationship Id="rId85" Type="http://schemas.openxmlformats.org/officeDocument/2006/relationships/slide" Target="slides/slide70.xml"/><Relationship Id="rId93" Type="http://schemas.openxmlformats.org/officeDocument/2006/relationships/slide" Target="slides/slide78.xml"/><Relationship Id="rId98" Type="http://schemas.openxmlformats.org/officeDocument/2006/relationships/slide" Target="slides/slide8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103" Type="http://schemas.openxmlformats.org/officeDocument/2006/relationships/notesMaster" Target="notesMasters/notesMaster1.xml"/><Relationship Id="rId108" Type="http://schemas.openxmlformats.org/officeDocument/2006/relationships/tableStyles" Target="tableStyles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slide" Target="slides/slide55.xml"/><Relationship Id="rId75" Type="http://schemas.openxmlformats.org/officeDocument/2006/relationships/slide" Target="slides/slide60.xml"/><Relationship Id="rId83" Type="http://schemas.openxmlformats.org/officeDocument/2006/relationships/slide" Target="slides/slide68.xml"/><Relationship Id="rId88" Type="http://schemas.openxmlformats.org/officeDocument/2006/relationships/slide" Target="slides/slide73.xml"/><Relationship Id="rId91" Type="http://schemas.openxmlformats.org/officeDocument/2006/relationships/slide" Target="slides/slide76.xml"/><Relationship Id="rId96" Type="http://schemas.openxmlformats.org/officeDocument/2006/relationships/slide" Target="slides/slide8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slide" Target="slides/slide58.xml"/><Relationship Id="rId78" Type="http://schemas.openxmlformats.org/officeDocument/2006/relationships/slide" Target="slides/slide63.xml"/><Relationship Id="rId81" Type="http://schemas.openxmlformats.org/officeDocument/2006/relationships/slide" Target="slides/slide66.xml"/><Relationship Id="rId86" Type="http://schemas.openxmlformats.org/officeDocument/2006/relationships/slide" Target="slides/slide71.xml"/><Relationship Id="rId94" Type="http://schemas.openxmlformats.org/officeDocument/2006/relationships/slide" Target="slides/slide79.xml"/><Relationship Id="rId99" Type="http://schemas.openxmlformats.org/officeDocument/2006/relationships/slide" Target="slides/slide84.xml"/><Relationship Id="rId101" Type="http://schemas.openxmlformats.org/officeDocument/2006/relationships/slide" Target="slides/slide8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34" Type="http://schemas.openxmlformats.org/officeDocument/2006/relationships/slide" Target="slides/slide19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76" Type="http://schemas.openxmlformats.org/officeDocument/2006/relationships/slide" Target="slides/slide61.xml"/><Relationship Id="rId97" Type="http://schemas.openxmlformats.org/officeDocument/2006/relationships/slide" Target="slides/slide82.xml"/><Relationship Id="rId10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7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9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emf"/><Relationship Id="rId2" Type="http://schemas.openxmlformats.org/officeDocument/2006/relationships/image" Target="../media/image171.emf"/><Relationship Id="rId1" Type="http://schemas.openxmlformats.org/officeDocument/2006/relationships/image" Target="../media/image170.emf"/><Relationship Id="rId4" Type="http://schemas.openxmlformats.org/officeDocument/2006/relationships/image" Target="../media/image17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029" y="4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C8C51-C6A0-4688-A38A-AEDD3592B3E7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702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029" y="6456702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0177F-D362-4E5A-A51E-E967BC8AA4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1691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029" y="4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8AA286-2B26-4CFF-8A7C-BCD80CA17F5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50900"/>
            <a:ext cx="4076700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965" y="3270976"/>
            <a:ext cx="7900322" cy="26775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702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029" y="6456702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C438E-86F8-45DA-8419-624B05FD62A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004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9297744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05893880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3664749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749621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73891272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09301112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37454350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76463641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62196886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854868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64174509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00738989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45107369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55042182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13519635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37453227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43865769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84596268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35722055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325147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85297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22919657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1512019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13010996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4564771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31095685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5764669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41092198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19274848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37069691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65525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75028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87090303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84531467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06253240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6478649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6415454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0493742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11905054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89244167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32720030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07437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65803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73808846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70685614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25724456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31216108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85005063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87056289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74331980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00702013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07388575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060143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0948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91455693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26516091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2289670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50318722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07856614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33138463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86072320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26438186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5978366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986881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08465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6925034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05597897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99305164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6017290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54396241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504413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57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4844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05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418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5347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0124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3829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0543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535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1684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2224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74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49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9666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2746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88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6460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F8C5B-1DA5-4EE5-A8B8-4788AED557E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402B5-587C-4AF7-9076-3478CE956EA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1200724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800C9-A4F1-4F78-B42E-95C4B3E2F0D9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524B9-56FC-4C18-8876-4B08CEFAF76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8632222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A44F0-BEC6-4E58-8522-299B2CC2B58F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6BFB99-D880-4491-9BA8-0B712C4D376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2126609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3FA8F-E211-48A2-AB19-C413071B9793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81E40-C33A-49F3-811F-6F82063B46E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7699794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5914E-317F-42DD-A97D-0E04B8BF973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A9826-23C5-49F8-9CE7-359839FB9C32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495043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28375-C9DF-4D40-8903-2EB5FBA0203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4C0DF-9C50-4E73-972F-2B8E95E15A2D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325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9C2B-F5E0-434E-932B-29CD935125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1EB951-E405-42EC-9839-0384E643284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7343832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F29B3-B11F-49D6-9487-0C8A9CB8431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902D2-5D9F-4E5A-80D7-324DB8790909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07898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B48DC-E616-4014-97FD-33DE9CCCC2E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6D457-C179-4DA2-9948-B10E8741EE4D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6618667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A8453-66E5-4711-859D-1C35FA4C2923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C2617-FB3D-4272-963C-D0B02BA36BB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0597316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0F3EE-48A6-4345-B349-D29BDAC053FC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5899A5-8022-483C-89DF-654D339C4F9C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0334236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8499545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8758850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3926533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7040908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53564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0676333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1246078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260688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0409525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3013968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1793673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887602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1833646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7938204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541672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0608408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1195770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5561584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4097939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0057327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8219136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7788263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9635817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9788781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070825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8864782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2123483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3036144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1688410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2197005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5194855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5075465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4831576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5839772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954774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2431148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25839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6099207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2241748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87488833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313188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53501312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10622380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01715088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EC36-0175-4165-8078-D3B17ED298A2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DBCDA-6850-423E-834E-493E4434A8E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09248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E69C7-CDD9-4B8F-AA34-5D9E34FFA0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31377-B6ED-41BB-A264-20EE962D5F7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06768889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A754-B702-4F98-A2DF-66703190697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F7C-6C8F-4D5A-B62A-7BD12ABC161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2240619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D292E-357D-438D-A234-10AC4F6F4657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6FF7C-853C-45BD-9CF7-F9157D37A78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44675794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8241-E4F6-4A6E-A7C6-8C0DE590690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40823-FFBD-4685-830E-57C951B4914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32822967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6477-E0E4-407B-8437-3359BF9CABA0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B61C-4D0B-41C1-9947-085C90797980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86423923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BA62-C7A3-4323-B53E-4CE42E2BBD5D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573E-8463-4B85-9CBB-F4CB032D73C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94799459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D0B8-4AFD-4D6C-B28A-9EA935E635B5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B1A21-DBCE-4A59-B664-86B59D71EEE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5746886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9C5B-DAA7-4778-A674-8ACEE938E37E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9D6C7-5264-4187-A57A-FFE449BE733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7653919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81CA-1D2D-408E-908A-8DDF4A3B7EA6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21C00-1F56-4974-BFA3-E946DD296E5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67104369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BE95-7D2E-483A-98EF-ED6F74A8B0FA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047-074B-4732-9251-831483012A6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679026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10.11.2021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7580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77059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53107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05497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5614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85599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385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01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B2CBB32-C082-4B5B-9012-07EB0A01D40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F0248A2-8569-4783-B412-A2CD4C48F392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375934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58953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927118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57193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01112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585A13-0E22-4236-B50F-482EAB1DA3A1}" type="datetimeFigureOut">
              <a:rPr lang="uk-U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91DE31-B870-4A93-876F-C080E5F82FAE}" type="slidenum">
              <a:rPr lang="uk-UA" altLang="uk-U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424862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12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68.png"/><Relationship Id="rId5" Type="http://schemas.openxmlformats.org/officeDocument/2006/relationships/image" Target="../media/image6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7.png"/><Relationship Id="rId1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png"/><Relationship Id="rId5" Type="http://schemas.microsoft.com/office/2007/relationships/hdphoto" Target="../media/hdphoto7.wdp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5.jpeg"/><Relationship Id="rId5" Type="http://schemas.openxmlformats.org/officeDocument/2006/relationships/image" Target="../media/image30.png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7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microsoft.com/office/2007/relationships/hdphoto" Target="../media/hdphoto8.wdp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microsoft.com/office/2007/relationships/hdphoto" Target="../media/hdphoto9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jpeg"/><Relationship Id="rId4" Type="http://schemas.openxmlformats.org/officeDocument/2006/relationships/image" Target="../media/image11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jpeg"/><Relationship Id="rId7" Type="http://schemas.openxmlformats.org/officeDocument/2006/relationships/image" Target="../media/image1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7" Type="http://schemas.openxmlformats.org/officeDocument/2006/relationships/image" Target="../media/image1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jpeg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5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7.emf"/><Relationship Id="rId5" Type="http://schemas.openxmlformats.org/officeDocument/2006/relationships/oleObject" Target="../embeddings/_____Microsoft_Excel_97-20031.xls"/><Relationship Id="rId4" Type="http://schemas.openxmlformats.org/officeDocument/2006/relationships/oleObject" Target="../embeddings/oleObject1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slideLayout" Target="../slideLayouts/slideLayout6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8.emf"/><Relationship Id="rId5" Type="http://schemas.openxmlformats.org/officeDocument/2006/relationships/oleObject" Target="../embeddings/_____Microsoft_Excel_97-20032.xls"/><Relationship Id="rId4" Type="http://schemas.openxmlformats.org/officeDocument/2006/relationships/oleObject" Target="../embeddings/oleObject2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slideLayout" Target="../slideLayouts/slideLayout7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0.emf"/><Relationship Id="rId5" Type="http://schemas.openxmlformats.org/officeDocument/2006/relationships/oleObject" Target="../embeddings/_____Microsoft_Excel_97-20033.xls"/><Relationship Id="rId4" Type="http://schemas.openxmlformats.org/officeDocument/2006/relationships/oleObject" Target="../embeddings/oleObject3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slideLayout" Target="../slideLayouts/slideLayout9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2.emf"/><Relationship Id="rId5" Type="http://schemas.openxmlformats.org/officeDocument/2006/relationships/oleObject" Target="../embeddings/_____Microsoft_Excel_97-20034.xls"/><Relationship Id="rId4" Type="http://schemas.openxmlformats.org/officeDocument/2006/relationships/oleObject" Target="../embeddings/oleObject4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0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4.emf"/><Relationship Id="rId5" Type="http://schemas.openxmlformats.org/officeDocument/2006/relationships/oleObject" Target="../embeddings/_____Microsoft_Excel_97-20035.xls"/><Relationship Id="rId4" Type="http://schemas.openxmlformats.org/officeDocument/2006/relationships/oleObject" Target="../embeddings/oleObject5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slideLayout" Target="../slideLayouts/slideLayout1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5.emf"/><Relationship Id="rId5" Type="http://schemas.openxmlformats.org/officeDocument/2006/relationships/oleObject" Target="../embeddings/_____Microsoft_Excel_97-20036.xls"/><Relationship Id="rId4" Type="http://schemas.openxmlformats.org/officeDocument/2006/relationships/oleObject" Target="../embeddings/oleObject6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slideLayout" Target="../slideLayouts/slideLayout145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66.emf"/><Relationship Id="rId5" Type="http://schemas.openxmlformats.org/officeDocument/2006/relationships/oleObject" Target="../embeddings/_____Microsoft_Excel_97-20037.xls"/><Relationship Id="rId4" Type="http://schemas.openxmlformats.org/officeDocument/2006/relationships/oleObject" Target="../embeddings/oleObject7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16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slideLayout" Target="../slideLayouts/slideLayout12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69.emf"/><Relationship Id="rId5" Type="http://schemas.openxmlformats.org/officeDocument/2006/relationships/oleObject" Target="../embeddings/_____Microsoft_Excel_97-20038.xls"/><Relationship Id="rId4" Type="http://schemas.openxmlformats.org/officeDocument/2006/relationships/oleObject" Target="../embeddings/oleObject8.bin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Excel_97-200310.xls"/><Relationship Id="rId13" Type="http://schemas.openxmlformats.org/officeDocument/2006/relationships/oleObject" Target="../embeddings/oleObject12.bin"/><Relationship Id="rId3" Type="http://schemas.openxmlformats.org/officeDocument/2006/relationships/image" Target="../media/image161.png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72.emf"/><Relationship Id="rId2" Type="http://schemas.openxmlformats.org/officeDocument/2006/relationships/slideLayout" Target="../slideLayouts/slideLayout13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70.emf"/><Relationship Id="rId11" Type="http://schemas.openxmlformats.org/officeDocument/2006/relationships/oleObject" Target="../embeddings/_____Microsoft_Excel_97-200311.xls"/><Relationship Id="rId5" Type="http://schemas.openxmlformats.org/officeDocument/2006/relationships/oleObject" Target="../embeddings/_____Microsoft_Excel_97-20039.xls"/><Relationship Id="rId15" Type="http://schemas.openxmlformats.org/officeDocument/2006/relationships/image" Target="../media/image173.e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71.emf"/><Relationship Id="rId14" Type="http://schemas.openxmlformats.org/officeDocument/2006/relationships/oleObject" Target="../embeddings/_____Microsoft_Excel_97-200312.xls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5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5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5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5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5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56.xml"/><Relationship Id="rId6" Type="http://schemas.openxmlformats.org/officeDocument/2006/relationships/image" Target="../media/image177.jpeg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slideLayout" Target="../slideLayouts/slideLayout156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78.emf"/><Relationship Id="rId5" Type="http://schemas.openxmlformats.org/officeDocument/2006/relationships/oleObject" Target="../embeddings/_____Microsoft_Excel_97-200313.xls"/><Relationship Id="rId4" Type="http://schemas.openxmlformats.org/officeDocument/2006/relationships/oleObject" Target="../embeddings/oleObject13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5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79.emf"/><Relationship Id="rId5" Type="http://schemas.openxmlformats.org/officeDocument/2006/relationships/oleObject" Target="../embeddings/_____Microsoft_Excel_97-200314.xls"/><Relationship Id="rId4" Type="http://schemas.openxmlformats.org/officeDocument/2006/relationships/oleObject" Target="../embeddings/oleObject14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slideLayout" Target="../slideLayouts/slideLayout156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80.emf"/><Relationship Id="rId5" Type="http://schemas.openxmlformats.org/officeDocument/2006/relationships/oleObject" Target="../embeddings/_____Microsoft_Excel_97-200315.xls"/><Relationship Id="rId4" Type="http://schemas.openxmlformats.org/officeDocument/2006/relationships/oleObject" Target="../embeddings/oleObject15.bin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slideLayout" Target="../slideLayouts/slideLayout15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81.emf"/><Relationship Id="rId5" Type="http://schemas.openxmlformats.org/officeDocument/2006/relationships/oleObject" Target="../embeddings/_____Microsoft_Excel_97-200316.xls"/><Relationship Id="rId4" Type="http://schemas.openxmlformats.org/officeDocument/2006/relationships/oleObject" Target="../embeddings/oleObject16.bin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5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6.xml"/><Relationship Id="rId6" Type="http://schemas.openxmlformats.org/officeDocument/2006/relationships/image" Target="../media/image75.jpe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7" Type="http://schemas.openxmlformats.org/officeDocument/2006/relationships/image" Target="../media/image19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png"/><Relationship Id="rId5" Type="http://schemas.openxmlformats.org/officeDocument/2006/relationships/image" Target="../media/image190.png"/><Relationship Id="rId4" Type="http://schemas.openxmlformats.org/officeDocument/2006/relationships/image" Target="../media/image189.jp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163.png"/><Relationship Id="rId7" Type="http://schemas.openxmlformats.org/officeDocument/2006/relationships/image" Target="../media/image196.png"/><Relationship Id="rId12" Type="http://schemas.openxmlformats.org/officeDocument/2006/relationships/image" Target="../media/image201.jpe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156.xml"/><Relationship Id="rId6" Type="http://schemas.openxmlformats.org/officeDocument/2006/relationships/image" Target="../media/image195.png"/><Relationship Id="rId11" Type="http://schemas.openxmlformats.org/officeDocument/2006/relationships/image" Target="../media/image200.jpeg"/><Relationship Id="rId5" Type="http://schemas.openxmlformats.org/officeDocument/2006/relationships/image" Target="../media/image194.png"/><Relationship Id="rId10" Type="http://schemas.openxmlformats.org/officeDocument/2006/relationships/image" Target="../media/image199.jpeg"/><Relationship Id="rId4" Type="http://schemas.openxmlformats.org/officeDocument/2006/relationships/image" Target="../media/image193.jpeg"/><Relationship Id="rId9" Type="http://schemas.openxmlformats.org/officeDocument/2006/relationships/image" Target="../media/image198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203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5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5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5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04.emf"/><Relationship Id="rId5" Type="http://schemas.openxmlformats.org/officeDocument/2006/relationships/oleObject" Target="../embeddings/_____Microsoft_Excel_97-200317.xls"/><Relationship Id="rId4" Type="http://schemas.openxmlformats.org/officeDocument/2006/relationships/oleObject" Target="../embeddings/oleObject17.bin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5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05.emf"/><Relationship Id="rId5" Type="http://schemas.openxmlformats.org/officeDocument/2006/relationships/oleObject" Target="../embeddings/_____Microsoft_Excel_97-200318.xls"/><Relationship Id="rId4" Type="http://schemas.openxmlformats.org/officeDocument/2006/relationships/oleObject" Target="../embeddings/oleObject18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5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06.emf"/><Relationship Id="rId5" Type="http://schemas.openxmlformats.org/officeDocument/2006/relationships/oleObject" Target="../embeddings/_____Microsoft_Excel_97-200319.xls"/><Relationship Id="rId4" Type="http://schemas.openxmlformats.org/officeDocument/2006/relationships/oleObject" Target="../embeddings/oleObject19.bin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5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15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24755" y="596137"/>
            <a:ext cx="6671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uk-UA" sz="3200" b="1" dirty="0" smtClean="0">
                <a:cs typeface="Arial" charset="0"/>
              </a:rPr>
              <a:t>Публічний </a:t>
            </a:r>
            <a:r>
              <a:rPr lang="uk-UA" altLang="uk-UA" sz="3200" b="1" smtClean="0">
                <a:cs typeface="Arial" charset="0"/>
              </a:rPr>
              <a:t>звіт галузі </a:t>
            </a:r>
            <a:r>
              <a:rPr lang="uk-UA" altLang="uk-UA" sz="3200" b="1" dirty="0" smtClean="0">
                <a:cs typeface="Arial" charset="0"/>
              </a:rPr>
              <a:t>охорони </a:t>
            </a:r>
            <a:r>
              <a:rPr lang="uk-UA" altLang="uk-UA" sz="3200" b="1" dirty="0">
                <a:cs typeface="Arial" charset="0"/>
              </a:rPr>
              <a:t>здоров</a:t>
            </a:r>
            <a:r>
              <a:rPr lang="en-US" altLang="uk-UA" sz="3200" b="1" dirty="0">
                <a:cs typeface="Arial" charset="0"/>
              </a:rPr>
              <a:t>’</a:t>
            </a:r>
            <a:r>
              <a:rPr lang="uk-UA" altLang="uk-UA" sz="3200" b="1" dirty="0">
                <a:cs typeface="Arial" charset="0"/>
              </a:rPr>
              <a:t>я </a:t>
            </a:r>
            <a:r>
              <a:rPr lang="uk-UA" altLang="uk-UA" sz="3200" b="1" dirty="0" smtClean="0">
                <a:cs typeface="Arial" charset="0"/>
              </a:rPr>
              <a:t>м. Львова за 2020 рік</a:t>
            </a:r>
            <a:endParaRPr lang="uk-UA" altLang="uk-UA" sz="3200" b="1" dirty="0">
              <a:cs typeface="Arial" charset="0"/>
            </a:endParaRPr>
          </a:p>
          <a:p>
            <a:endParaRPr lang="uk-UA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326136" y="5239837"/>
            <a:ext cx="2770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2020, грудень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3705" y="980624"/>
            <a:ext cx="6528425" cy="655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апарати ШВЛ та наркозно-дихальне обладнання – 85 од.</a:t>
            </a:r>
            <a:endParaRPr lang="uk-UA" sz="24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2850043" y="642942"/>
            <a:ext cx="2441462" cy="4680544"/>
            <a:chOff x="4524974" y="-152685"/>
            <a:chExt cx="3489077" cy="315188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4529282" y="-152685"/>
              <a:ext cx="3484769" cy="14210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524974" y="1541187"/>
              <a:ext cx="3489075" cy="1458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 rot="16200000">
            <a:off x="6701908" y="1950899"/>
            <a:ext cx="2438450" cy="20616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9389653" y="1963442"/>
            <a:ext cx="2438451" cy="2036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4173268" y="4257952"/>
            <a:ext cx="1900032" cy="25650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6762" y="1804597"/>
            <a:ext cx="1999145" cy="23608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455" y="1902712"/>
            <a:ext cx="1836764" cy="22146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41" b="26869"/>
          <a:stretch/>
        </p:blipFill>
        <p:spPr>
          <a:xfrm>
            <a:off x="1884096" y="1815550"/>
            <a:ext cx="1875105" cy="227528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6244" y="4692073"/>
            <a:ext cx="2333720" cy="167190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/>
          <a:srcRect r="11558"/>
          <a:stretch/>
        </p:blipFill>
        <p:spPr>
          <a:xfrm>
            <a:off x="9692066" y="1815550"/>
            <a:ext cx="1833624" cy="2324819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8201891" y="980623"/>
            <a:ext cx="3930348" cy="655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uk-UA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кисневі концентратори –  424 од.</a:t>
            </a:r>
            <a:endParaRPr lang="uk-UA" sz="2400" b="1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560945" y="103232"/>
            <a:ext cx="10587920" cy="6104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медичне обладнання</a:t>
            </a:r>
            <a:endParaRPr lang="uk-UA" sz="2800" b="1" dirty="0">
              <a:solidFill>
                <a:prstClr val="black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560945" y="4692073"/>
            <a:ext cx="2198256" cy="10002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монітори </a:t>
            </a:r>
          </a:p>
          <a:p>
            <a:pPr algn="ctr"/>
            <a:r>
              <a:rPr lang="uk-UA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пацієнта, ЕКГ – 168 од.</a:t>
            </a:r>
            <a:endParaRPr lang="uk-UA" sz="2400" b="1" dirty="0">
              <a:solidFill>
                <a:prstClr val="black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411853" y="4692073"/>
            <a:ext cx="2720386" cy="785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насоси шприцеві інфузійні – 187 од.</a:t>
            </a:r>
            <a:endParaRPr lang="uk-UA" sz="2400" b="1" dirty="0">
              <a:solidFill>
                <a:prstClr val="black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6200000">
            <a:off x="6958821" y="4245488"/>
            <a:ext cx="1900032" cy="25650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8"/>
          <a:srcRect l="12579" t="12579" b="5610"/>
          <a:stretch/>
        </p:blipFill>
        <p:spPr>
          <a:xfrm>
            <a:off x="6696364" y="4692073"/>
            <a:ext cx="2401454" cy="17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0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55" y="-15632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73382" y="147781"/>
            <a:ext cx="9938327" cy="6927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3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лабораторне обладнання – 105 од.</a:t>
            </a:r>
            <a:r>
              <a:rPr lang="uk-UA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30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7873392" y="-107201"/>
            <a:ext cx="2642816" cy="5033818"/>
            <a:chOff x="5210339" y="588077"/>
            <a:chExt cx="3995312" cy="325917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210339" y="588077"/>
              <a:ext cx="3995308" cy="1495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225128" y="2292417"/>
              <a:ext cx="3980523" cy="1554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 rot="16200000">
            <a:off x="3482284" y="2221782"/>
            <a:ext cx="1956297" cy="5764860"/>
            <a:chOff x="5499202" y="623868"/>
            <a:chExt cx="3143717" cy="3969273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499203" y="623868"/>
              <a:ext cx="3143716" cy="18877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499202" y="2787106"/>
              <a:ext cx="3143717" cy="1806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6051" y="1124434"/>
            <a:ext cx="2244437" cy="250465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 rot="16200000">
            <a:off x="1293491" y="1283883"/>
            <a:ext cx="2633032" cy="22614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8092939" y="3776078"/>
            <a:ext cx="1956297" cy="26562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0372" y="1078647"/>
            <a:ext cx="2223891" cy="26524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9097" y="4211233"/>
            <a:ext cx="2490246" cy="17942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5863" y="4202958"/>
            <a:ext cx="2450963" cy="180250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0771" y="1174434"/>
            <a:ext cx="2127975" cy="248033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4279" y="1174434"/>
            <a:ext cx="2009390" cy="249258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4746" y="1174435"/>
            <a:ext cx="2073498" cy="24803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0"/>
          <a:srcRect t="25328" b="1657"/>
          <a:stretch/>
        </p:blipFill>
        <p:spPr>
          <a:xfrm>
            <a:off x="1682994" y="4202959"/>
            <a:ext cx="2531752" cy="180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9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55" y="-15632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6864" y="147781"/>
            <a:ext cx="10292098" cy="6927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3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інше медичне обладнання для ЗОЗ – 748 од.</a:t>
            </a:r>
            <a:r>
              <a:rPr lang="uk-UA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30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7687965" y="-98020"/>
            <a:ext cx="2985690" cy="5264457"/>
            <a:chOff x="5225126" y="570161"/>
            <a:chExt cx="3980523" cy="334269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225127" y="570161"/>
              <a:ext cx="3980520" cy="156905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225126" y="2268617"/>
              <a:ext cx="3980523" cy="16442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 rot="16200000">
            <a:off x="3321363" y="2335438"/>
            <a:ext cx="2170234" cy="5854388"/>
            <a:chOff x="5120937" y="196661"/>
            <a:chExt cx="3487508" cy="349773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120937" y="196661"/>
              <a:ext cx="3460810" cy="17263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147634" y="2028729"/>
              <a:ext cx="3460811" cy="1665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 rot="16200000">
            <a:off x="1192565" y="1328086"/>
            <a:ext cx="2985689" cy="24122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179" y="1041364"/>
            <a:ext cx="2324960" cy="29856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8476" y="1133393"/>
            <a:ext cx="2271737" cy="280129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863" y="4284631"/>
            <a:ext cx="2617867" cy="196956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0946" y="1133393"/>
            <a:ext cx="2268252" cy="280129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0183" y="1133393"/>
            <a:ext cx="2161016" cy="280129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4751" y="4266402"/>
            <a:ext cx="2511904" cy="198779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9"/>
          <a:srcRect t="13013"/>
          <a:stretch/>
        </p:blipFill>
        <p:spPr>
          <a:xfrm>
            <a:off x="4204730" y="1133393"/>
            <a:ext cx="2083513" cy="280129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 rot="16200000">
            <a:off x="7769843" y="3860357"/>
            <a:ext cx="2153621" cy="2787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180" y="4284631"/>
            <a:ext cx="2576945" cy="196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8398" y="1341366"/>
            <a:ext cx="3238254" cy="12303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Ангіограф для </a:t>
            </a:r>
          </a:p>
          <a:p>
            <a:pPr algn="ctr"/>
            <a:r>
              <a:rPr lang="uk-UA" sz="2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КНП «КЛШМД» </a:t>
            </a:r>
          </a:p>
          <a:p>
            <a:pPr algn="ctr"/>
            <a:r>
              <a:rPr lang="uk-UA" sz="2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36 млн грн </a:t>
            </a: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1899313" y="2317993"/>
            <a:ext cx="2496425" cy="3271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9061544" y="2312091"/>
            <a:ext cx="2510946" cy="32973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5411392" y="2287233"/>
            <a:ext cx="2507407" cy="33435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668325" y="1358570"/>
            <a:ext cx="3297383" cy="12131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Рентгенапарат з томосинтезом </a:t>
            </a:r>
          </a:p>
          <a:p>
            <a:pPr algn="ctr"/>
            <a:r>
              <a:rPr lang="uk-UA" sz="2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для КНП «МДКЛ» </a:t>
            </a:r>
          </a:p>
          <a:p>
            <a:pPr algn="ctr"/>
            <a:r>
              <a:rPr lang="uk-UA" sz="2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16 млн грн</a:t>
            </a:r>
            <a:endParaRPr lang="uk-UA" sz="2000" b="1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528398" y="180687"/>
            <a:ext cx="10587920" cy="827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медичне обладнання в лізинг  - 75,7 млн грн</a:t>
            </a:r>
            <a:endParaRPr lang="uk-UA" sz="28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687" y="2844911"/>
            <a:ext cx="3033676" cy="2217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62" y="2844912"/>
            <a:ext cx="3029528" cy="22202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3" t="23650" r="17611" b="15581"/>
          <a:stretch/>
        </p:blipFill>
        <p:spPr>
          <a:xfrm>
            <a:off x="5126095" y="2844912"/>
            <a:ext cx="3078000" cy="225752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075010" y="1341366"/>
            <a:ext cx="3238254" cy="12303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Комп‘ютерний томограф для КНП «8 МКЛ»</a:t>
            </a:r>
          </a:p>
          <a:p>
            <a:pPr algn="ctr"/>
            <a:r>
              <a:rPr lang="uk-UA" sz="2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23,7 млн грн</a:t>
            </a:r>
          </a:p>
        </p:txBody>
      </p:sp>
    </p:spTree>
    <p:extLst>
      <p:ext uri="{BB962C8B-B14F-4D97-AF65-F5344CB8AC3E}">
        <p14:creationId xmlns:p14="http://schemas.microsoft.com/office/powerpoint/2010/main" val="67732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5526" y="129309"/>
            <a:ext cx="10584873" cy="9605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Благодійна допомога для КНП «Клінічна лікарня швидкої медичної допомоги»</a:t>
            </a:r>
            <a:r>
              <a:rPr lang="uk-UA" sz="2800" b="1" dirty="0" smtClean="0">
                <a:solidFill>
                  <a:srgbClr val="050505"/>
                </a:solidFill>
              </a:rPr>
              <a:t> – робот-хірург </a:t>
            </a:r>
            <a:r>
              <a:rPr lang="en-US" sz="2800" b="1" dirty="0">
                <a:solidFill>
                  <a:srgbClr val="050505"/>
                </a:solidFill>
              </a:rPr>
              <a:t>Da Vinci</a:t>
            </a:r>
            <a:endParaRPr lang="uk-UA" sz="2800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7658396" y="469459"/>
            <a:ext cx="2613892" cy="41133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2845514" y="545659"/>
            <a:ext cx="2613891" cy="39609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9" r="5068" b="2159"/>
          <a:stretch/>
        </p:blipFill>
        <p:spPr>
          <a:xfrm>
            <a:off x="2346528" y="1362309"/>
            <a:ext cx="3625274" cy="23322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696" y="1323044"/>
            <a:ext cx="3805527" cy="2371501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 rot="16200000">
            <a:off x="2924026" y="3499492"/>
            <a:ext cx="2327564" cy="34252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764" y="4115810"/>
            <a:ext cx="3154931" cy="215106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 rot="16200000">
            <a:off x="7668851" y="3639272"/>
            <a:ext cx="2327564" cy="31457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678" y="4157373"/>
            <a:ext cx="2961909" cy="210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7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6"/>
            <a:ext cx="12192000" cy="68597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36655" y="2247489"/>
            <a:ext cx="72874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prstClr val="black"/>
                </a:solidFill>
              </a:rPr>
              <a:t>ІІІ. Створення нових структурних підрозділів</a:t>
            </a:r>
            <a:endParaRPr lang="uk-UA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0036" y="73892"/>
            <a:ext cx="10861964" cy="10204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Відкрито амбулаторно-поліклінічне відділення </a:t>
            </a:r>
          </a:p>
          <a:p>
            <a:pPr algn="ctr"/>
            <a:r>
              <a:rPr lang="uk-UA" sz="26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КНП </a:t>
            </a:r>
            <a:r>
              <a:rPr lang="uk-UA" sz="2600" b="1" dirty="0">
                <a:solidFill>
                  <a:srgbClr val="000000"/>
                </a:solidFill>
                <a:ea typeface="Times New Roman" panose="02020603050405020304" pitchFamily="18" charset="0"/>
              </a:rPr>
              <a:t>«3-я МКЛ м</a:t>
            </a:r>
            <a:r>
              <a:rPr lang="uk-UA" sz="26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. Львова» в Рясне-1, вул. Т. Шевченка,350 –15 млн грн </a:t>
            </a: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5645638" y="-2260693"/>
            <a:ext cx="2267710" cy="9411853"/>
            <a:chOff x="5044611" y="534256"/>
            <a:chExt cx="4161034" cy="4664469"/>
          </a:xfrm>
          <a:effectLst/>
        </p:grpSpPr>
        <p:sp>
          <p:nvSpPr>
            <p:cNvPr id="6" name="Прямоугольник 5"/>
            <p:cNvSpPr/>
            <p:nvPr/>
          </p:nvSpPr>
          <p:spPr>
            <a:xfrm>
              <a:off x="5044611" y="534256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044611" y="2969232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10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545" y="1430916"/>
            <a:ext cx="3952656" cy="2072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495" y="1371147"/>
            <a:ext cx="3980873" cy="2148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 rot="16200000">
            <a:off x="5638800" y="230908"/>
            <a:ext cx="2281383" cy="9411853"/>
            <a:chOff x="5044611" y="534256"/>
            <a:chExt cx="4161034" cy="46644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Прямоугольник 13"/>
            <p:cNvSpPr/>
            <p:nvPr/>
          </p:nvSpPr>
          <p:spPr>
            <a:xfrm>
              <a:off x="5044611" y="534256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44611" y="2969232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16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65" y="3888509"/>
            <a:ext cx="3952654" cy="2087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3496" y="3888509"/>
            <a:ext cx="3990977" cy="2087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82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9419" y="182986"/>
            <a:ext cx="10381672" cy="11506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8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Відкрито амбулаторію сімейної медицини </a:t>
            </a:r>
            <a:r>
              <a:rPr lang="uk-UA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КНП </a:t>
            </a:r>
            <a:r>
              <a:rPr lang="uk-UA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«6-та МП </a:t>
            </a:r>
            <a:r>
              <a:rPr lang="uk-UA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                       м. Львова</a:t>
            </a:r>
            <a:r>
              <a:rPr lang="uk-UA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»</a:t>
            </a: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 м. Винники, вул. Винна Гора, 30 – 3,2 млн грн</a:t>
            </a:r>
            <a:b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uk-UA" sz="28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5539150" y="-2092192"/>
            <a:ext cx="2314426" cy="9411853"/>
            <a:chOff x="5044611" y="534256"/>
            <a:chExt cx="4161034" cy="466446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044611" y="534256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044611" y="2969232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 rot="16200000">
            <a:off x="5646608" y="1377939"/>
            <a:ext cx="2129700" cy="7412180"/>
            <a:chOff x="5044611" y="534256"/>
            <a:chExt cx="4161034" cy="466446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5044611" y="534256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44611" y="2969232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17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552" y="4121561"/>
            <a:ext cx="2916458" cy="192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194" y="4105073"/>
            <a:ext cx="2771881" cy="195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8416" y="1579410"/>
            <a:ext cx="4022658" cy="20686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7127" y="1547235"/>
            <a:ext cx="3991707" cy="213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1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9419" y="182986"/>
            <a:ext cx="10381672" cy="17943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Розпочато капітальний ремонт приміщень на вул. Дністерська,16 під створення амбулаторії сімейної медицини </a:t>
            </a:r>
          </a:p>
          <a:p>
            <a:pPr algn="ctr"/>
            <a:r>
              <a:rPr lang="uk-UA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КНП «4-та </a:t>
            </a:r>
            <a:r>
              <a:rPr lang="uk-UA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МП </a:t>
            </a:r>
            <a:r>
              <a:rPr lang="uk-UA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м. Львова». Вартість об'єкту 7,5 млн грн (використано у 2020 році  – 0,2 млн грн)</a:t>
            </a:r>
            <a:endParaRPr lang="uk-UA" sz="28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5067156" y="-1223793"/>
            <a:ext cx="3406197" cy="9989129"/>
            <a:chOff x="3081755" y="534257"/>
            <a:chExt cx="6123896" cy="495056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081757" y="534257"/>
              <a:ext cx="6123890" cy="25702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81755" y="3255328"/>
              <a:ext cx="6123896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68" t="3641" r="4945" b="26545"/>
          <a:stretch/>
        </p:blipFill>
        <p:spPr>
          <a:xfrm>
            <a:off x="1775690" y="2253036"/>
            <a:ext cx="5058850" cy="30354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2" r="5317" b="24104"/>
          <a:stretch/>
        </p:blipFill>
        <p:spPr>
          <a:xfrm>
            <a:off x="7389866" y="2253036"/>
            <a:ext cx="4251288" cy="303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0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3927" y="151681"/>
            <a:ext cx="10603346" cy="1294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В рамках проекту «Створення відділення невідкладної допомоги в </a:t>
            </a:r>
            <a:r>
              <a:rPr lang="uk-UA" sz="2800" b="1" dirty="0">
                <a:solidFill>
                  <a:schemeClr val="tx1"/>
                </a:solidFill>
                <a:ea typeface="Times New Roman" panose="02020603050405020304" pitchFamily="18" charset="0"/>
              </a:rPr>
              <a:t>КНП «МДКЛ м</a:t>
            </a:r>
            <a:r>
              <a:rPr lang="uk-UA" sz="2800" b="1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. Львова» проведено реконструкцію приміщень діагностичного відділення – 19,5 млн грн</a:t>
            </a:r>
            <a:endParaRPr lang="uk-UA" sz="28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0505" y="1805131"/>
            <a:ext cx="2570530" cy="4034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30299" y="1805131"/>
            <a:ext cx="2430135" cy="40349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71910" y="1805132"/>
            <a:ext cx="3128761" cy="23374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741" y="1971123"/>
            <a:ext cx="2328058" cy="3688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321" y="1971123"/>
            <a:ext cx="2276089" cy="3702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7221700" y="4252660"/>
            <a:ext cx="3105692" cy="21365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235" y="1911968"/>
            <a:ext cx="2974109" cy="2230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492" y="4311870"/>
            <a:ext cx="2974108" cy="2018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600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89"/>
            <a:ext cx="12192000" cy="6861689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976783" y="2904194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1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7727" y="2344787"/>
            <a:ext cx="6903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2400" b="1" dirty="0">
                <a:solidFill>
                  <a:prstClr val="black"/>
                </a:solidFill>
                <a:cs typeface="Arial" charset="0"/>
              </a:rPr>
              <a:t/>
            </a:r>
            <a:br>
              <a:rPr lang="ru-RU" altLang="uk-UA" sz="2400" b="1" dirty="0">
                <a:solidFill>
                  <a:prstClr val="black"/>
                </a:solidFill>
                <a:cs typeface="Arial" charset="0"/>
              </a:rPr>
            </a:br>
            <a:endParaRPr lang="uk-UA" dirty="0" smtClean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024605" y="4921774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3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27783" y="140833"/>
            <a:ext cx="616065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Місія – профілактика захворювань </a:t>
            </a:r>
            <a:br>
              <a:rPr lang="uk-UA" sz="3000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</a:br>
            <a:r>
              <a:rPr lang="uk-UA" sz="3000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у  здорових та забезпечення якісного лікування хворих мешканців  м. </a:t>
            </a:r>
            <a:r>
              <a:rPr lang="uk-UA" sz="3000" b="1" dirty="0" smtClean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Львова</a:t>
            </a:r>
          </a:p>
          <a:p>
            <a:endParaRPr lang="uk-UA" sz="28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Пріоритетні </a:t>
            </a:r>
            <a: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  <a:t>цілі:</a:t>
            </a:r>
            <a:b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uk-UA" sz="2400" b="1" i="1" dirty="0" smtClean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 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5017727" y="3100251"/>
            <a:ext cx="5707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prstClr val="black"/>
                </a:solidFill>
                <a:cs typeface="Arial" panose="020B0604020202020204" pitchFamily="34" charset="0"/>
              </a:rPr>
              <a:t>Доступність та якість медичної допомоги</a:t>
            </a:r>
            <a:endParaRPr lang="uk-UA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40074" y="4144601"/>
            <a:ext cx="5652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prstClr val="black"/>
                </a:solidFill>
                <a:cs typeface="Arial" panose="020B0604020202020204" pitchFamily="34" charset="0"/>
              </a:rPr>
              <a:t>Покращення матеріально-технічної бази</a:t>
            </a:r>
            <a:endParaRPr lang="uk-UA" sz="2400" b="1" dirty="0"/>
          </a:p>
        </p:txBody>
      </p:sp>
      <p:sp>
        <p:nvSpPr>
          <p:cNvPr id="9" name="Овал 8"/>
          <p:cNvSpPr/>
          <p:nvPr/>
        </p:nvSpPr>
        <p:spPr>
          <a:xfrm>
            <a:off x="4024605" y="3924645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2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40074" y="5197743"/>
            <a:ext cx="5583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Організація роботи ЗОЗ під час пандемії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317173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5496" y="237777"/>
            <a:ext cx="10381672" cy="1191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  <a:t>В рамках проекту «Створення відділення невідкладної допомоги в </a:t>
            </a:r>
            <a:r>
              <a:rPr lang="uk-UA" sz="2800" b="1" dirty="0">
                <a:solidFill>
                  <a:prstClr val="black"/>
                </a:solidFill>
                <a:ea typeface="Times New Roman" panose="02020603050405020304" pitchFamily="18" charset="0"/>
              </a:rPr>
              <a:t>КНП «МДКЛ м</a:t>
            </a:r>
            <a:r>
              <a:rPr lang="uk-UA" sz="28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. Львова</a:t>
            </a:r>
            <a:r>
              <a:rPr lang="uk-UA" sz="2800" b="1" dirty="0">
                <a:solidFill>
                  <a:prstClr val="black"/>
                </a:solidFill>
                <a:ea typeface="Times New Roman" panose="02020603050405020304" pitchFamily="18" charset="0"/>
              </a:rPr>
              <a:t>» </a:t>
            </a:r>
            <a:r>
              <a:rPr lang="uk-UA" sz="28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проведено реконструкцію реанімаційного відділення</a:t>
            </a:r>
            <a:endParaRPr lang="uk-UA" sz="2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0690" y="1666844"/>
            <a:ext cx="2772696" cy="41045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53444" y="1666844"/>
            <a:ext cx="2545778" cy="40732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933" y="1828781"/>
            <a:ext cx="2480209" cy="37579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9915" y="1828780"/>
            <a:ext cx="2252835" cy="369799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8257315" y="1666844"/>
            <a:ext cx="2545778" cy="40732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4898" y="1828780"/>
            <a:ext cx="2290612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3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89494" y="118579"/>
            <a:ext cx="10806545" cy="910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Створено «Центр раннього втручання»</a:t>
            </a:r>
          </a:p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в </a:t>
            </a:r>
            <a:r>
              <a:rPr lang="uk-UA" sz="2800" b="1" dirty="0">
                <a:solidFill>
                  <a:prstClr val="black"/>
                </a:solidFill>
                <a:ea typeface="Times New Roman" panose="02020603050405020304" pitchFamily="18" charset="0"/>
              </a:rPr>
              <a:t>КНП </a:t>
            </a:r>
            <a:r>
              <a:rPr lang="uk-UA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«1-а </a:t>
            </a:r>
            <a:r>
              <a:rPr lang="uk-UA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МКЛ </a:t>
            </a:r>
            <a:r>
              <a:rPr lang="uk-UA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ім. Кн</a:t>
            </a:r>
            <a:r>
              <a:rPr lang="uk-UA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. Лева</a:t>
            </a:r>
            <a:r>
              <a:rPr lang="uk-UA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»</a:t>
            </a:r>
            <a:r>
              <a:rPr lang="uk-UA" sz="28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на вул. Мазепи, 25 – 1,8 млн грн</a:t>
            </a:r>
            <a:endParaRPr lang="uk-UA" sz="2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30795" y="1302326"/>
            <a:ext cx="2537803" cy="25103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62365" y="1302326"/>
            <a:ext cx="3302266" cy="25103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490789" y="1302326"/>
            <a:ext cx="3008482" cy="25405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00374" y="1431635"/>
            <a:ext cx="2398643" cy="2232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5175" y="1431635"/>
            <a:ext cx="3140365" cy="2232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54159" y="1431635"/>
            <a:ext cx="2881741" cy="2290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351558" y="3904804"/>
            <a:ext cx="2354420" cy="24995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19200" y="3995191"/>
            <a:ext cx="2219136" cy="2294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977287" y="3886280"/>
            <a:ext cx="2537803" cy="25180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5595" y="3965397"/>
            <a:ext cx="2421186" cy="2324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7657254" y="3904804"/>
            <a:ext cx="2475038" cy="24995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57603" y="3995190"/>
            <a:ext cx="2237426" cy="229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652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40872" y="230945"/>
            <a:ext cx="10298546" cy="10529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450215" algn="ctr"/>
            <a:r>
              <a:rPr lang="uk-UA" sz="28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Створено відділення гемодіалізу в КНП </a:t>
            </a:r>
            <a:r>
              <a:rPr lang="uk-UA" sz="2800" b="1" dirty="0">
                <a:solidFill>
                  <a:prstClr val="black"/>
                </a:solidFill>
                <a:ea typeface="Times New Roman" panose="02020603050405020304" pitchFamily="18" charset="0"/>
              </a:rPr>
              <a:t>«Клінічна лікарня швидкої медичної допомоги м. </a:t>
            </a:r>
            <a:r>
              <a:rPr lang="uk-UA" sz="28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Львова» – 1,5 млн грн</a:t>
            </a:r>
            <a:endParaRPr lang="uk-UA" sz="2000" b="1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82785" y="1499568"/>
            <a:ext cx="4091710" cy="22703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2811414" y="3064643"/>
            <a:ext cx="2434452" cy="40917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6609780" y="2105332"/>
            <a:ext cx="4510173" cy="33291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786" y="1584032"/>
            <a:ext cx="3026159" cy="4364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9803" y="4014733"/>
            <a:ext cx="3765821" cy="22290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9803" y="1584032"/>
            <a:ext cx="3765821" cy="21079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366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50109" y="163280"/>
            <a:ext cx="10298546" cy="12731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450215" algn="ctr"/>
            <a:r>
              <a:rPr lang="uk-UA" sz="28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Створено </a:t>
            </a:r>
            <a:r>
              <a:rPr lang="uk-UA" sz="2800" b="1" dirty="0">
                <a:solidFill>
                  <a:prstClr val="black"/>
                </a:solidFill>
                <a:ea typeface="Times New Roman" panose="02020603050405020304" pitchFamily="18" charset="0"/>
              </a:rPr>
              <a:t>міську ПЛР лабораторію на базі </a:t>
            </a:r>
            <a:endParaRPr lang="uk-UA" sz="2800" b="1" dirty="0" smtClean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marL="457200" indent="450215" algn="ctr"/>
            <a:r>
              <a:rPr lang="uk-UA" sz="28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КНП </a:t>
            </a:r>
            <a:r>
              <a:rPr lang="uk-UA" sz="2800" b="1" dirty="0">
                <a:solidFill>
                  <a:prstClr val="black"/>
                </a:solidFill>
                <a:ea typeface="Times New Roman" panose="02020603050405020304" pitchFamily="18" charset="0"/>
              </a:rPr>
              <a:t>«Клінічна лікарня швидкої медичної </a:t>
            </a:r>
            <a:r>
              <a:rPr lang="uk-UA" sz="28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допомоги м</a:t>
            </a:r>
            <a:r>
              <a:rPr lang="uk-UA" sz="2800" b="1" dirty="0">
                <a:solidFill>
                  <a:prstClr val="black"/>
                </a:solidFill>
                <a:ea typeface="Times New Roman" panose="02020603050405020304" pitchFamily="18" charset="0"/>
              </a:rPr>
              <a:t>. </a:t>
            </a:r>
            <a:r>
              <a:rPr lang="uk-UA" sz="28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Львова» – 7 млн грн</a:t>
            </a:r>
            <a:endParaRPr lang="uk-UA" sz="2000" b="1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3363" y="2049654"/>
            <a:ext cx="2861685" cy="34865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 rot="16200000">
            <a:off x="6467895" y="324502"/>
            <a:ext cx="3961258" cy="6462160"/>
            <a:chOff x="3491850" y="-3763518"/>
            <a:chExt cx="8641981" cy="746836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207420" y="-94285"/>
              <a:ext cx="4926411" cy="37991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491850" y="-3763518"/>
              <a:ext cx="7606359" cy="29872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454" y="1674320"/>
            <a:ext cx="3077020" cy="20202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732" y="2195804"/>
            <a:ext cx="2516945" cy="31755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7279" y="2205166"/>
            <a:ext cx="2345123" cy="317553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 rot="16200000">
            <a:off x="9167467" y="3232878"/>
            <a:ext cx="1782617" cy="32416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09" y="4031825"/>
            <a:ext cx="2973027" cy="162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50109" y="163280"/>
            <a:ext cx="10298546" cy="12731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450215" algn="ctr"/>
            <a:r>
              <a:rPr lang="uk-UA" sz="28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Створено «лабораторію на колесах» </a:t>
            </a:r>
            <a:r>
              <a:rPr lang="uk-UA" sz="2800" b="1" dirty="0">
                <a:solidFill>
                  <a:prstClr val="black"/>
                </a:solidFill>
                <a:ea typeface="Times New Roman" panose="02020603050405020304" pitchFamily="18" charset="0"/>
              </a:rPr>
              <a:t>на базі КНП «Клінічна лікарня швидкої медичної допомоги м. Львова» </a:t>
            </a:r>
            <a:endParaRPr lang="uk-UA" sz="2800" b="1" dirty="0" smtClean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6724" y="2049653"/>
            <a:ext cx="4904508" cy="34865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7642168" y="1543876"/>
            <a:ext cx="3486556" cy="44981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37" y="2170256"/>
            <a:ext cx="4598682" cy="32453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6"/>
          <a:stretch/>
        </p:blipFill>
        <p:spPr>
          <a:xfrm>
            <a:off x="7270318" y="2170255"/>
            <a:ext cx="4230256" cy="324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9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79127" y="2429164"/>
            <a:ext cx="41671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IV</a:t>
            </a:r>
            <a:r>
              <a:rPr lang="uk-UA" sz="3200" b="1" dirty="0" smtClean="0"/>
              <a:t>. Реалізація програм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87128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599855"/>
              </p:ext>
            </p:extLst>
          </p:nvPr>
        </p:nvGraphicFramePr>
        <p:xfrm>
          <a:off x="1413164" y="452023"/>
          <a:ext cx="10714180" cy="6017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561"/>
                <a:gridCol w="7258128"/>
                <a:gridCol w="1518470"/>
                <a:gridCol w="1443021"/>
              </a:tblGrid>
              <a:tr h="859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№ з/п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Назва міської програми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Передбачено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програмою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,                 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млн грн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Виконано станом на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31.12.2020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,              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млн грн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2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>
                          <a:effectLst/>
                        </a:rPr>
                        <a:t>Міська програма запобігання та лікування серцево-судинних та судинно-мозкових захворювань на 2017-2020 </a:t>
                      </a:r>
                      <a:r>
                        <a:rPr lang="uk-UA" sz="1400" noProof="0" smtClean="0">
                          <a:effectLst/>
                        </a:rPr>
                        <a:t>роки</a:t>
                      </a:r>
                      <a:endParaRPr lang="uk-UA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12,05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12,05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421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>
                          <a:effectLst/>
                        </a:rPr>
                        <a:t>Міська програма профілактики та лікування стоматологічних захворювань у дітей та окремих категорій дорослого населення м. Львова на </a:t>
                      </a:r>
                      <a:r>
                        <a:rPr lang="uk-UA" sz="1400" noProof="0" smtClean="0">
                          <a:effectLst/>
                        </a:rPr>
                        <a:t>2017-2020 роки</a:t>
                      </a:r>
                      <a:endParaRPr lang="uk-UA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26,5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26,20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2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>
                          <a:effectLst/>
                        </a:rPr>
                        <a:t>Міська цільова програма забезпечення хворих на цукровий діабет препаратами інсуліну на 2019 </a:t>
                      </a:r>
                      <a:r>
                        <a:rPr lang="uk-UA" sz="1400" noProof="0" smtClean="0">
                          <a:effectLst/>
                        </a:rPr>
                        <a:t>рік, дія якої продовжена на 2020 рік </a:t>
                      </a:r>
                      <a:r>
                        <a:rPr lang="uk-UA" sz="1400" noProof="0">
                          <a:effectLst/>
                        </a:rPr>
                        <a:t>(співфінансування урядової програми)</a:t>
                      </a:r>
                      <a:endParaRPr lang="uk-UA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8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6,08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2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>
                          <a:effectLst/>
                        </a:rPr>
                        <a:t>Програма забезпечення лікарськими засобами у разі амбулаторного лікування окремих категорій населення м. Львова на 2020-2021 роки</a:t>
                      </a:r>
                      <a:endParaRPr lang="uk-UA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32,6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32,33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82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>
                          <a:effectLst/>
                        </a:rPr>
                        <a:t>Міська програма забезпечення осіб з інвалідністю кохлеарними імплантами на 2020 рік</a:t>
                      </a:r>
                      <a:endParaRPr lang="uk-UA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1,46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1,46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2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effectLst/>
                        </a:rPr>
                        <a:t>Програма забезпечення медичного огляду окремих категорій військовозобов’язаних мешканців Львова на 2020-2022 роки</a:t>
                      </a:r>
                      <a:endParaRPr lang="uk-UA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3,45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3,05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2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>
                          <a:effectLst/>
                        </a:rPr>
                        <a:t>Міська програма забезпечення надання і розвитку паліативної та хоспісної допомоги у місті Львові на 2020 рік</a:t>
                      </a:r>
                      <a:endParaRPr lang="uk-UA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3,33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3, </a:t>
                      </a:r>
                      <a:r>
                        <a:rPr lang="uk-UA" sz="1400" dirty="0" smtClean="0">
                          <a:effectLst/>
                        </a:rPr>
                        <a:t>33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421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effectLst/>
                        </a:rPr>
                        <a:t>Програма організації підтримки та реалізації стратегічного управління з питань громадського здоров’я та інформаційно-аналітичного забезпечення сфери охорони здоров’я м. Львова на 2020-2022 роки</a:t>
                      </a:r>
                      <a:endParaRPr lang="uk-UA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1,75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1,74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251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>
                          <a:effectLst/>
                        </a:rPr>
                        <a:t>Міська програма з профілактики, діагностики та лікування коронавірусної інфекції COVID-19 у закладах охорони здоров'я Львівської міської ради на 2020-2021 роки</a:t>
                      </a:r>
                      <a:endParaRPr lang="uk-UA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0,83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0,83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24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effectLst/>
                        </a:rPr>
                        <a:t>Міська програма фінансової підтримки Комунального некомерційного підприємства “3-я міська поліклініка м. Львова” на 2020 рік</a:t>
                      </a:r>
                      <a:endParaRPr lang="uk-UA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9397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РАЗОМ:</a:t>
                      </a:r>
                      <a:endParaRPr lang="uk-U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2" marR="72942" marT="36471" marB="36471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</a:rPr>
                        <a:t>90,97</a:t>
                      </a:r>
                      <a:endParaRPr lang="uk-U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</a:rPr>
                        <a:t>88,07</a:t>
                      </a:r>
                      <a:endParaRPr lang="uk-U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01919" y="-1735"/>
            <a:ext cx="3225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Реалізація програм</a:t>
            </a:r>
            <a:endParaRPr kumimoji="0" lang="uk-UA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0018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67927" y="2401455"/>
            <a:ext cx="5914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</a:rPr>
              <a:t>V</a:t>
            </a:r>
            <a:r>
              <a:rPr lang="uk-UA" sz="3200" b="1" dirty="0" smtClean="0">
                <a:solidFill>
                  <a:prstClr val="black"/>
                </a:solidFill>
              </a:rPr>
              <a:t>. Впровадження нових сервісів</a:t>
            </a:r>
            <a:endParaRPr lang="uk-UA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65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55126" y="66736"/>
            <a:ext cx="7333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</a:rPr>
              <a:t>Впровадження електронних сервісів</a:t>
            </a:r>
            <a:endParaRPr lang="uk-UA" sz="2800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99709" y="651511"/>
            <a:ext cx="7499927" cy="5002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>Впроваджено електронну медичну систему, що дозволяє отримати електронне скерування, обрати лікаря онлайн, записатись на прийом через особистий кабінет, мати доступ до електронної медичної карти, призначень лікаря і плану лікування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2800" smtClean="0">
                <a:solidFill>
                  <a:prstClr val="black"/>
                </a:solidFill>
                <a:cs typeface="Arial" panose="020B0604020202020204" pitchFamily="34" charset="0"/>
              </a:rPr>
              <a:t>У 2020 </a:t>
            </a: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>році за програмою «Доступні ліки</a:t>
            </a: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» виписано </a:t>
            </a: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>і відпущено понад </a:t>
            </a: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331 тисячу е-рецептів (200 тис. – 2019 року)</a:t>
            </a:r>
            <a:endParaRPr lang="uk-UA" sz="2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>Усі лікарі забезпечені комп'ютерною технікою та працюють в міжнародній системі класифікації </a:t>
            </a: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ІСРС-2</a:t>
            </a:r>
            <a:endParaRPr lang="uk-UA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69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23" y="0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02907" y="343877"/>
            <a:ext cx="7241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</a:rPr>
              <a:t>V</a:t>
            </a:r>
            <a:r>
              <a:rPr lang="uk-UA" sz="3200" b="1" dirty="0">
                <a:solidFill>
                  <a:prstClr val="black"/>
                </a:solidFill>
              </a:rPr>
              <a:t>І</a:t>
            </a:r>
            <a:r>
              <a:rPr lang="uk-UA" sz="3200" b="1" dirty="0" smtClean="0">
                <a:solidFill>
                  <a:prstClr val="black"/>
                </a:solidFill>
              </a:rPr>
              <a:t>. Фінансова підтримка </a:t>
            </a:r>
          </a:p>
          <a:p>
            <a:pPr algn="ctr"/>
            <a:r>
              <a:rPr lang="uk-UA" sz="3200" b="1" dirty="0" smtClean="0">
                <a:solidFill>
                  <a:prstClr val="black"/>
                </a:solidFill>
              </a:rPr>
              <a:t>громадських ініціатив</a:t>
            </a:r>
            <a:endParaRPr lang="uk-UA" sz="3200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6107" y="1732806"/>
            <a:ext cx="66132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000" dirty="0" smtClean="0"/>
              <a:t>Реалізовано 6 проектів громадського  бюджету  на суму </a:t>
            </a:r>
          </a:p>
          <a:p>
            <a:r>
              <a:rPr lang="uk-UA" sz="3000" dirty="0"/>
              <a:t> </a:t>
            </a:r>
            <a:r>
              <a:rPr lang="uk-UA" sz="3000" dirty="0" smtClean="0"/>
              <a:t>    </a:t>
            </a:r>
            <a:r>
              <a:rPr lang="uk-UA" sz="3000" b="1" dirty="0" smtClean="0"/>
              <a:t>7,7</a:t>
            </a:r>
            <a:r>
              <a:rPr lang="uk-UA" sz="3000" dirty="0" smtClean="0"/>
              <a:t> млн грн </a:t>
            </a:r>
          </a:p>
          <a:p>
            <a:endParaRPr lang="uk-UA" sz="3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000" dirty="0" smtClean="0"/>
              <a:t>Реалізовано 2 мікропроекти на суму </a:t>
            </a:r>
            <a:r>
              <a:rPr lang="uk-UA" sz="3000" b="1" dirty="0" smtClean="0"/>
              <a:t>0,9</a:t>
            </a:r>
            <a:r>
              <a:rPr lang="uk-UA" sz="3000" dirty="0" smtClean="0"/>
              <a:t> млн грн </a:t>
            </a:r>
            <a:endParaRPr lang="uk-UA" sz="3000" dirty="0"/>
          </a:p>
        </p:txBody>
      </p:sp>
    </p:spTree>
    <p:extLst>
      <p:ext uri="{BB962C8B-B14F-4D97-AF65-F5344CB8AC3E}">
        <p14:creationId xmlns:p14="http://schemas.microsoft.com/office/powerpoint/2010/main" val="337160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89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523201" y="1242135"/>
            <a:ext cx="456271" cy="3944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1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7727" y="2344787"/>
            <a:ext cx="6903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2400" b="1" dirty="0">
                <a:solidFill>
                  <a:prstClr val="black"/>
                </a:solidFill>
                <a:cs typeface="Arial" charset="0"/>
              </a:rPr>
              <a:t/>
            </a:r>
            <a:br>
              <a:rPr lang="ru-RU" altLang="uk-UA" sz="2400" b="1" dirty="0">
                <a:solidFill>
                  <a:prstClr val="black"/>
                </a:solidFill>
                <a:cs typeface="Arial" charset="0"/>
              </a:rPr>
            </a:br>
            <a:endParaRPr lang="uk-UA" dirty="0" smtClean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01574" y="399451"/>
            <a:ext cx="6160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Основні завдання на </a:t>
            </a:r>
            <a:r>
              <a:rPr lang="uk-UA" sz="3200" b="1" dirty="0" smtClean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2020 </a:t>
            </a:r>
            <a:r>
              <a:rPr lang="uk-UA" sz="3200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рік</a:t>
            </a:r>
            <a:r>
              <a:rPr lang="uk-UA" sz="3200" b="1" i="1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uk-UA" sz="3200" dirty="0">
              <a:solidFill>
                <a:prstClr val="black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529667" y="1736772"/>
            <a:ext cx="456271" cy="3944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2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529667" y="2269503"/>
            <a:ext cx="456271" cy="3944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3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532362" y="2822800"/>
            <a:ext cx="456271" cy="3944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4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529666" y="3384891"/>
            <a:ext cx="456271" cy="3944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5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545368" y="3956664"/>
            <a:ext cx="456271" cy="3944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6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545367" y="4572789"/>
            <a:ext cx="456271" cy="3944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7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529666" y="5210316"/>
            <a:ext cx="456271" cy="3944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8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4529667" y="5787923"/>
            <a:ext cx="456271" cy="3944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9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17727" y="1216230"/>
            <a:ext cx="6687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Реформування галузі охорони здоров'я м. Львова</a:t>
            </a:r>
            <a:endParaRPr lang="uk-UA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024193" y="1707528"/>
            <a:ext cx="6529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Покращення якості 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надання медичної допомоги</a:t>
            </a:r>
            <a:endParaRPr lang="uk-UA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5015032" y="2240017"/>
            <a:ext cx="5594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Створення нових структурних підрозділів</a:t>
            </a:r>
            <a:endParaRPr lang="uk-UA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5015032" y="2790856"/>
            <a:ext cx="2705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Реалізація програм</a:t>
            </a:r>
            <a:endParaRPr lang="uk-UA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5015032" y="3347310"/>
            <a:ext cx="4063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Впровадження нових сервісів</a:t>
            </a:r>
            <a:endParaRPr lang="uk-UA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5024193" y="3762879"/>
            <a:ext cx="5874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685800">
              <a:lnSpc>
                <a:spcPct val="150000"/>
              </a:lnSpc>
              <a:spcBef>
                <a:spcPts val="750"/>
              </a:spcBef>
            </a:pP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Фінансова підтримка громадських ініціатив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4193" y="4395069"/>
            <a:ext cx="4415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685800">
              <a:lnSpc>
                <a:spcPct val="150000"/>
              </a:lnSpc>
              <a:spcBef>
                <a:spcPts val="750"/>
              </a:spcBef>
            </a:pP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Забезпечення комфортних умов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15032" y="5787923"/>
            <a:ext cx="2932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Фінансовий супровід</a:t>
            </a:r>
            <a:endParaRPr lang="uk-UA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024193" y="5173784"/>
            <a:ext cx="4175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Заходи по боротьбі з </a:t>
            </a:r>
            <a:r>
              <a:rPr lang="en-US" sz="2400" dirty="0" smtClean="0"/>
              <a:t>COVID-19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8262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07127" y="179592"/>
            <a:ext cx="5126182" cy="55972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000" dirty="0" smtClean="0">
              <a:solidFill>
                <a:prstClr val="black"/>
              </a:solidFill>
            </a:endParaRPr>
          </a:p>
          <a:p>
            <a:pPr algn="just"/>
            <a:r>
              <a:rPr lang="uk-UA" sz="2000" dirty="0" smtClean="0">
                <a:solidFill>
                  <a:prstClr val="black"/>
                </a:solidFill>
              </a:rPr>
              <a:t>• </a:t>
            </a:r>
            <a:r>
              <a:rPr lang="uk-UA" sz="2400" dirty="0" smtClean="0">
                <a:solidFill>
                  <a:prstClr val="black"/>
                </a:solidFill>
              </a:rPr>
              <a:t>Капітальний ремонт ортопедичної операційної </a:t>
            </a:r>
            <a:r>
              <a:rPr lang="uk-UA" sz="2400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КНП </a:t>
            </a:r>
            <a:r>
              <a:rPr lang="uk-UA" sz="2400" dirty="0">
                <a:solidFill>
                  <a:schemeClr val="tx1"/>
                </a:solidFill>
                <a:ea typeface="Times New Roman" panose="02020603050405020304" pitchFamily="18" charset="0"/>
              </a:rPr>
              <a:t>«МДКЛ м</a:t>
            </a:r>
            <a:r>
              <a:rPr lang="uk-UA" sz="2400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. Львова» - 1,3 млн грн (громадський бюджет</a:t>
            </a:r>
            <a:r>
              <a:rPr lang="uk-UA" sz="2400" dirty="0" smtClean="0">
                <a:solidFill>
                  <a:schemeClr val="tx1"/>
                </a:solidFill>
              </a:rPr>
              <a:t> )</a:t>
            </a:r>
          </a:p>
          <a:p>
            <a:pPr algn="just"/>
            <a:endParaRPr lang="uk-UA" sz="2400" dirty="0" smtClean="0">
              <a:solidFill>
                <a:schemeClr val="tx1"/>
              </a:solidFill>
            </a:endParaRPr>
          </a:p>
          <a:p>
            <a:pPr lvl="0" algn="just"/>
            <a:r>
              <a:rPr lang="uk-UA" sz="2400" dirty="0" smtClean="0">
                <a:solidFill>
                  <a:schemeClr val="tx1"/>
                </a:solidFill>
              </a:rPr>
              <a:t>• Придбання медичного обладнання для ортопедичної операційної 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КНП </a:t>
            </a:r>
            <a:r>
              <a:rPr lang="uk-UA" sz="2400" dirty="0">
                <a:solidFill>
                  <a:prstClr val="black"/>
                </a:solidFill>
                <a:ea typeface="Times New Roman" panose="02020603050405020304" pitchFamily="18" charset="0"/>
              </a:rPr>
              <a:t>«МДКЛ м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. Львова» – 1,7 млн </a:t>
            </a:r>
            <a:r>
              <a:rPr lang="uk-UA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грн (громадський бюджет</a:t>
            </a:r>
            <a:r>
              <a:rPr lang="uk-UA" sz="2400" dirty="0">
                <a:solidFill>
                  <a:prstClr val="black"/>
                </a:solidFill>
              </a:rPr>
              <a:t> </a:t>
            </a:r>
            <a:r>
              <a:rPr lang="uk-UA" sz="2400" dirty="0" smtClean="0">
                <a:solidFill>
                  <a:prstClr val="black"/>
                </a:solidFill>
              </a:rPr>
              <a:t>)</a:t>
            </a:r>
          </a:p>
          <a:p>
            <a:pPr lvl="0" algn="just"/>
            <a:endParaRPr lang="uk-UA" sz="2400" dirty="0">
              <a:solidFill>
                <a:prstClr val="black"/>
              </a:solidFill>
            </a:endParaRPr>
          </a:p>
          <a:p>
            <a:pPr lvl="0" algn="just"/>
            <a:r>
              <a:rPr lang="uk-UA" sz="2400" dirty="0" smtClean="0">
                <a:solidFill>
                  <a:prstClr val="black"/>
                </a:solidFill>
              </a:rPr>
              <a:t>• Придбання медичного обладнання (інкубатори 3 шт.) для відділення патології новонароджених 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КНП </a:t>
            </a:r>
            <a:r>
              <a:rPr lang="uk-UA" sz="2400" dirty="0">
                <a:solidFill>
                  <a:prstClr val="black"/>
                </a:solidFill>
                <a:ea typeface="Times New Roman" panose="02020603050405020304" pitchFamily="18" charset="0"/>
              </a:rPr>
              <a:t>«МДКЛ м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. Львова» – 0,6 млн </a:t>
            </a:r>
            <a:r>
              <a:rPr lang="uk-UA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грн (громадський бюджет</a:t>
            </a:r>
            <a:r>
              <a:rPr lang="uk-UA" sz="2400" dirty="0">
                <a:solidFill>
                  <a:prstClr val="black"/>
                </a:solidFill>
              </a:rPr>
              <a:t> )</a:t>
            </a:r>
          </a:p>
          <a:p>
            <a:pPr lvl="0"/>
            <a:endParaRPr lang="uk-UA" sz="2000" dirty="0">
              <a:solidFill>
                <a:prstClr val="black"/>
              </a:solidFill>
            </a:endParaRPr>
          </a:p>
          <a:p>
            <a:endParaRPr lang="uk-UA" sz="2000" dirty="0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010606" y="221671"/>
            <a:ext cx="4932012" cy="5533175"/>
            <a:chOff x="5177615" y="555570"/>
            <a:chExt cx="4161034" cy="487779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177615" y="555570"/>
              <a:ext cx="4161034" cy="243003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177615" y="3203869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AD43C97-592E-4474-8D59-CFAA45A091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782" y="320417"/>
            <a:ext cx="4357744" cy="255904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473" y="3258757"/>
            <a:ext cx="2550961" cy="243720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669" y="3258757"/>
            <a:ext cx="1824332" cy="240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8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1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2472" y="181903"/>
            <a:ext cx="5540421" cy="56855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200" dirty="0" smtClean="0">
              <a:solidFill>
                <a:prstClr val="black"/>
              </a:solidFill>
            </a:endParaRPr>
          </a:p>
          <a:p>
            <a:pPr algn="just"/>
            <a:endParaRPr lang="uk-UA" sz="2200" dirty="0" smtClean="0">
              <a:solidFill>
                <a:prstClr val="black"/>
              </a:solidFill>
            </a:endParaRPr>
          </a:p>
          <a:p>
            <a:pPr algn="just"/>
            <a:endParaRPr lang="uk-UA" sz="2200" dirty="0">
              <a:solidFill>
                <a:prstClr val="black"/>
              </a:solidFill>
            </a:endParaRPr>
          </a:p>
          <a:p>
            <a:pPr algn="just"/>
            <a:r>
              <a:rPr lang="uk-UA" sz="2200" dirty="0" smtClean="0">
                <a:solidFill>
                  <a:prstClr val="black"/>
                </a:solidFill>
              </a:rPr>
              <a:t>• </a:t>
            </a:r>
            <a:r>
              <a:rPr lang="uk-UA" sz="2400" dirty="0" smtClean="0">
                <a:solidFill>
                  <a:prstClr val="black"/>
                </a:solidFill>
              </a:rPr>
              <a:t>Придбання медичного обладнання для 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КНП </a:t>
            </a:r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«3-я МКЛ м. Львова» 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2,9 млн грн (громадський бюджет</a:t>
            </a:r>
            <a:r>
              <a:rPr lang="uk-UA" sz="2400" dirty="0" smtClean="0">
                <a:solidFill>
                  <a:prstClr val="black"/>
                </a:solidFill>
              </a:rPr>
              <a:t> )</a:t>
            </a:r>
          </a:p>
          <a:p>
            <a:pPr algn="just"/>
            <a:endParaRPr lang="uk-UA" sz="2400" dirty="0" smtClean="0">
              <a:solidFill>
                <a:prstClr val="black"/>
              </a:solidFill>
            </a:endParaRPr>
          </a:p>
          <a:p>
            <a:pPr algn="just"/>
            <a:endParaRPr lang="uk-UA" sz="2400" dirty="0" smtClean="0">
              <a:solidFill>
                <a:prstClr val="black"/>
              </a:solidFill>
            </a:endParaRPr>
          </a:p>
          <a:p>
            <a:pPr algn="just"/>
            <a:endParaRPr lang="uk-UA" sz="2400" dirty="0" smtClean="0">
              <a:solidFill>
                <a:prstClr val="black"/>
              </a:solidFill>
            </a:endParaRPr>
          </a:p>
          <a:p>
            <a:pPr algn="just"/>
            <a:r>
              <a:rPr lang="uk-UA" sz="2400" dirty="0" smtClean="0">
                <a:solidFill>
                  <a:prstClr val="black"/>
                </a:solidFill>
              </a:rPr>
              <a:t>• Придбання інкубатора та обігрівача для новонароджених в пологове відділення </a:t>
            </a:r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«3-я МКЛ м. Львова» –                          0,6 млн грн 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(громадський бюджет</a:t>
            </a:r>
            <a:r>
              <a:rPr lang="uk-UA" sz="2400" dirty="0" smtClean="0">
                <a:solidFill>
                  <a:prstClr val="black"/>
                </a:solidFill>
              </a:rPr>
              <a:t> )</a:t>
            </a:r>
          </a:p>
          <a:p>
            <a:endParaRPr lang="uk-UA" sz="2200" dirty="0" smtClean="0">
              <a:solidFill>
                <a:prstClr val="black"/>
              </a:solidFill>
            </a:endParaRPr>
          </a:p>
          <a:p>
            <a:endParaRPr lang="uk-UA" sz="2200" dirty="0" smtClean="0">
              <a:solidFill>
                <a:prstClr val="black"/>
              </a:solidFill>
            </a:endParaRPr>
          </a:p>
          <a:p>
            <a:endParaRPr lang="uk-UA" sz="2000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0800000">
            <a:off x="7177225" y="181903"/>
            <a:ext cx="2277215" cy="5685590"/>
            <a:chOff x="7289157" y="555572"/>
            <a:chExt cx="2049493" cy="5012154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7289157" y="555572"/>
              <a:ext cx="2049493" cy="243003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358332" y="3098118"/>
              <a:ext cx="1980317" cy="24696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415" y="3146108"/>
            <a:ext cx="2039628" cy="26508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rot="10800000">
            <a:off x="9733150" y="181903"/>
            <a:ext cx="2200352" cy="28014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8881" r="38523"/>
          <a:stretch/>
        </p:blipFill>
        <p:spPr>
          <a:xfrm>
            <a:off x="7348415" y="292571"/>
            <a:ext cx="1934833" cy="26231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9230" y="626454"/>
            <a:ext cx="1988192" cy="191232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 rot="10800000">
            <a:off x="9733150" y="3110954"/>
            <a:ext cx="2200352" cy="27211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0055" y="3205221"/>
            <a:ext cx="2069261" cy="253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0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49876" y="269415"/>
            <a:ext cx="5034863" cy="59389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uk-UA" sz="2200" dirty="0" smtClean="0">
                <a:solidFill>
                  <a:prstClr val="black"/>
                </a:solidFill>
              </a:rPr>
              <a:t>• </a:t>
            </a:r>
            <a:r>
              <a:rPr lang="uk-UA" sz="2400" dirty="0" smtClean="0">
                <a:solidFill>
                  <a:prstClr val="black"/>
                </a:solidFill>
              </a:rPr>
              <a:t>Придбання медичного обладнання у   </a:t>
            </a:r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«4-а </a:t>
            </a:r>
            <a:r>
              <a:rPr lang="uk-UA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МКЛ м</a:t>
            </a:r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. Львова» – 0,6 млн грн 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(громадський бюджет)</a:t>
            </a:r>
            <a:endParaRPr lang="uk-UA" sz="2400" dirty="0">
              <a:solidFill>
                <a:prstClr val="black"/>
              </a:solidFill>
            </a:endParaRPr>
          </a:p>
          <a:p>
            <a:pPr lvl="0" algn="just"/>
            <a:endParaRPr lang="uk-UA" sz="2400" dirty="0" smtClean="0">
              <a:solidFill>
                <a:prstClr val="black"/>
              </a:solidFill>
            </a:endParaRPr>
          </a:p>
          <a:p>
            <a:pPr lvl="0" algn="just"/>
            <a:r>
              <a:rPr lang="uk-UA" sz="2400" dirty="0" smtClean="0">
                <a:solidFill>
                  <a:prstClr val="black"/>
                </a:solidFill>
              </a:rPr>
              <a:t>• </a:t>
            </a:r>
            <a:r>
              <a:rPr lang="uk-UA" sz="2400" dirty="0">
                <a:solidFill>
                  <a:prstClr val="black"/>
                </a:solidFill>
              </a:rPr>
              <a:t>Придбання операційної лампи в пологове відділення </a:t>
            </a:r>
            <a:r>
              <a:rPr lang="uk-UA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«3-я МКЛ </a:t>
            </a:r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              м. Львова» – 0,45 млн грн 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(</a:t>
            </a:r>
            <a:r>
              <a:rPr lang="uk-UA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мікропроект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)</a:t>
            </a:r>
          </a:p>
          <a:p>
            <a:pPr lvl="0" algn="just"/>
            <a:endParaRPr lang="uk-UA" sz="2400" dirty="0" smtClean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lvl="0" algn="just"/>
            <a:r>
              <a:rPr lang="uk-UA" sz="2400" dirty="0" smtClean="0">
                <a:solidFill>
                  <a:prstClr val="black"/>
                </a:solidFill>
              </a:rPr>
              <a:t>•</a:t>
            </a:r>
            <a:r>
              <a:rPr lang="uk-UA" sz="2400" dirty="0">
                <a:solidFill>
                  <a:prstClr val="black"/>
                </a:solidFill>
              </a:rPr>
              <a:t>Придбання </a:t>
            </a:r>
            <a:r>
              <a:rPr lang="uk-UA" sz="2400" dirty="0" smtClean="0">
                <a:solidFill>
                  <a:prstClr val="black"/>
                </a:solidFill>
              </a:rPr>
              <a:t>автомобіля для виїзної паліативної бригади у </a:t>
            </a:r>
            <a:r>
              <a:rPr lang="uk-UA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«4-а МКЛ </a:t>
            </a:r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            м. Львова» – 0,44 млн грн </a:t>
            </a:r>
            <a:r>
              <a:rPr lang="uk-UA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(мікропроект)</a:t>
            </a:r>
            <a:endParaRPr lang="uk-UA" sz="2400" dirty="0">
              <a:solidFill>
                <a:prstClr val="black"/>
              </a:solidFill>
            </a:endParaRPr>
          </a:p>
          <a:p>
            <a:pPr lvl="0" algn="just"/>
            <a:endParaRPr lang="uk-UA" sz="2400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785596" y="247224"/>
            <a:ext cx="2728281" cy="5945719"/>
            <a:chOff x="4967365" y="509215"/>
            <a:chExt cx="2455453" cy="5241472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4967365" y="509215"/>
              <a:ext cx="1961560" cy="243003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967365" y="3146544"/>
              <a:ext cx="2455453" cy="260414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982" y="3316770"/>
            <a:ext cx="2621507" cy="279830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117119" y="438562"/>
            <a:ext cx="2904835" cy="20227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486" y="324801"/>
            <a:ext cx="1894411" cy="25659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8476" y="534488"/>
            <a:ext cx="2700155" cy="183091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814734" y="2882994"/>
            <a:ext cx="2179511" cy="27565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5117" y="2989945"/>
            <a:ext cx="1958744" cy="254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9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90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00" y="2410692"/>
            <a:ext cx="7333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</a:rPr>
              <a:t>V</a:t>
            </a:r>
            <a:r>
              <a:rPr lang="uk-UA" sz="3200" b="1" dirty="0" smtClean="0">
                <a:solidFill>
                  <a:prstClr val="black"/>
                </a:solidFill>
              </a:rPr>
              <a:t>ІІ. Забезпечення комфортних умов</a:t>
            </a:r>
            <a:endParaRPr lang="uk-UA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91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67735" y="176912"/>
            <a:ext cx="754610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prstClr val="black"/>
                </a:solidFill>
              </a:rPr>
              <a:t>В ЗОЗ м. Львова виконано капітальні, поточні ремонти та реконструкції на 141,2 млн грн (68 млн грн – 2019 року), з них: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000" dirty="0" smtClean="0">
                <a:solidFill>
                  <a:prstClr val="black"/>
                </a:solidFill>
              </a:rPr>
              <a:t>кошти місцевого бюджету – 93,6 млн грн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000" dirty="0" smtClean="0">
                <a:solidFill>
                  <a:prstClr val="black"/>
                </a:solidFill>
              </a:rPr>
              <a:t>кошти державної субвенції – 13,3 млн грн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000" dirty="0" smtClean="0">
                <a:solidFill>
                  <a:prstClr val="black"/>
                </a:solidFill>
                <a:cs typeface="Arial" panose="020B0604020202020204" pitchFamily="34" charset="0"/>
              </a:rPr>
              <a:t> власні надходження – 34,3 млн грн, </a:t>
            </a:r>
          </a:p>
          <a:p>
            <a:r>
              <a:rPr lang="uk-UA" sz="3000" dirty="0" smtClean="0">
                <a:solidFill>
                  <a:prstClr val="black"/>
                </a:solidFill>
                <a:cs typeface="Arial" panose="020B0604020202020204" pitchFamily="34" charset="0"/>
              </a:rPr>
              <a:t>з них:</a:t>
            </a:r>
          </a:p>
          <a:p>
            <a:pPr marL="457200" indent="-457200">
              <a:buFontTx/>
              <a:buChar char="-"/>
            </a:pPr>
            <a:r>
              <a:rPr lang="uk-UA" sz="3000" dirty="0" smtClean="0">
                <a:solidFill>
                  <a:prstClr val="black"/>
                </a:solidFill>
                <a:cs typeface="Arial" panose="020B0604020202020204" pitchFamily="34" charset="0"/>
              </a:rPr>
              <a:t>кошти НСЗУ – 29,1 млн грн</a:t>
            </a:r>
          </a:p>
          <a:p>
            <a:pPr marL="457200" indent="-457200">
              <a:buFontTx/>
              <a:buChar char="-"/>
            </a:pPr>
            <a:r>
              <a:rPr lang="uk-UA" sz="3000" dirty="0" smtClean="0">
                <a:solidFill>
                  <a:prstClr val="black"/>
                </a:solidFill>
                <a:cs typeface="Arial" panose="020B0604020202020204" pitchFamily="34" charset="0"/>
              </a:rPr>
              <a:t>кошти </a:t>
            </a:r>
            <a:r>
              <a:rPr lang="uk-UA" sz="3000" dirty="0">
                <a:solidFill>
                  <a:prstClr val="black"/>
                </a:solidFill>
                <a:cs typeface="Arial" panose="020B0604020202020204" pitchFamily="34" charset="0"/>
              </a:rPr>
              <a:t>від </a:t>
            </a:r>
            <a:r>
              <a:rPr lang="uk-UA" sz="3000" dirty="0" smtClean="0">
                <a:solidFill>
                  <a:prstClr val="black"/>
                </a:solidFill>
                <a:cs typeface="Arial" panose="020B0604020202020204" pitchFamily="34" charset="0"/>
              </a:rPr>
              <a:t>надання </a:t>
            </a:r>
            <a:r>
              <a:rPr lang="uk-UA" sz="3000" dirty="0">
                <a:solidFill>
                  <a:prstClr val="black"/>
                </a:solidFill>
                <a:cs typeface="Arial" panose="020B0604020202020204" pitchFamily="34" charset="0"/>
              </a:rPr>
              <a:t>платних послуг, благодійна </a:t>
            </a:r>
            <a:r>
              <a:rPr lang="uk-UA" sz="3000" dirty="0" smtClean="0">
                <a:solidFill>
                  <a:prstClr val="black"/>
                </a:solidFill>
                <a:cs typeface="Arial" panose="020B0604020202020204" pitchFamily="34" charset="0"/>
              </a:rPr>
              <a:t>допомога тощо – 5,2 млн грн</a:t>
            </a:r>
            <a:endParaRPr lang="uk-UA" sz="3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69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41942" y="193965"/>
            <a:ext cx="9877406" cy="14593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uk-UA" sz="2800" b="1" dirty="0" smtClean="0">
                <a:solidFill>
                  <a:prstClr val="black"/>
                </a:solidFill>
                <a:cs typeface="Arial" pitchFamily="34" charset="0"/>
              </a:rPr>
              <a:t>Замінено ліфти у </a:t>
            </a:r>
            <a:r>
              <a:rPr lang="uk-UA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КНП «3-я МКЛ </a:t>
            </a:r>
            <a:r>
              <a:rPr lang="uk-UA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м. Львова»,                                           КНП </a:t>
            </a:r>
            <a:r>
              <a:rPr lang="uk-UA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«4 МКЛ </a:t>
            </a:r>
            <a:r>
              <a:rPr lang="uk-UA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м. Львова»</a:t>
            </a:r>
            <a:r>
              <a:rPr lang="uk-UA" sz="2800" b="1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,</a:t>
            </a:r>
            <a:r>
              <a:rPr lang="uk-UA" sz="2800" b="1" dirty="0" smtClean="0"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КНП «1-а </a:t>
            </a:r>
            <a:r>
              <a:rPr lang="uk-UA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МП м. Львова»,                             КНП «4-а МП м. Львова» (4 шт. на суму 5,42 млн грн)</a:t>
            </a:r>
            <a:endParaRPr lang="uk-UA" altLang="uk-UA" sz="2800" b="1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5400000">
            <a:off x="2341472" y="1417837"/>
            <a:ext cx="3570634" cy="4769694"/>
            <a:chOff x="5136328" y="1918178"/>
            <a:chExt cx="3829758" cy="4227625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136328" y="1918178"/>
              <a:ext cx="3829758" cy="20041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136329" y="4204402"/>
              <a:ext cx="3829757" cy="194140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 rot="16200000">
            <a:off x="6167193" y="2620431"/>
            <a:ext cx="3570635" cy="23645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483" y="2107124"/>
            <a:ext cx="2002608" cy="3380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937" y="2107125"/>
            <a:ext cx="2056415" cy="3348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13441"/>
          <a:stretch/>
        </p:blipFill>
        <p:spPr>
          <a:xfrm>
            <a:off x="6875320" y="2107125"/>
            <a:ext cx="2154379" cy="341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rot="16200000">
            <a:off x="8738311" y="2706964"/>
            <a:ext cx="3570635" cy="21914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7628" y="2107124"/>
            <a:ext cx="2032000" cy="338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2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226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9419" y="182986"/>
            <a:ext cx="10381672" cy="14887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</a:rPr>
              <a:t>Виконано капітальний ремонт приміщення на вул. Чорновола,99 для амбулаторії сімейної медицини КНП </a:t>
            </a:r>
            <a:r>
              <a:rPr lang="uk-UA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«Львівська 1-а міська клінічна лікарня імені Князя </a:t>
            </a:r>
            <a:r>
              <a:rPr lang="uk-UA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Лева» – 1,8 млн грн</a:t>
            </a:r>
            <a:r>
              <a:rPr lang="uk-UA" sz="2800" b="1" dirty="0" smtClean="0">
                <a:solidFill>
                  <a:prstClr val="black"/>
                </a:solidFill>
              </a:rPr>
              <a:t> </a:t>
            </a:r>
            <a:endParaRPr lang="uk-UA" sz="28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4029508" y="2614"/>
            <a:ext cx="2952345" cy="7446125"/>
            <a:chOff x="3677154" y="733690"/>
            <a:chExt cx="5307926" cy="465712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677157" y="733690"/>
              <a:ext cx="5307923" cy="13223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677154" y="3858197"/>
              <a:ext cx="5307924" cy="15326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 rot="16200000">
            <a:off x="6635446" y="-123795"/>
            <a:ext cx="2954767" cy="7696522"/>
            <a:chOff x="6889857" y="-2592"/>
            <a:chExt cx="5773061" cy="484340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893340" y="-2592"/>
              <a:ext cx="5769578" cy="147300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889857" y="3330901"/>
              <a:ext cx="5773059" cy="15099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128" y="2377902"/>
            <a:ext cx="2196565" cy="26913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277" y="2377902"/>
            <a:ext cx="2157538" cy="26913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754" y="2377902"/>
            <a:ext cx="2156347" cy="26913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513" y="2377902"/>
            <a:ext cx="1926670" cy="265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2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01465" y="1211419"/>
            <a:ext cx="4969164" cy="9017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prstClr val="black"/>
                </a:solidFill>
              </a:rPr>
              <a:t>Проведено капітальний ремонт дорожнього покриття заїзду – 1,5 млн грн</a:t>
            </a:r>
            <a:endParaRPr lang="uk-UA" sz="20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715684" y="2260645"/>
            <a:ext cx="5813040" cy="4319411"/>
            <a:chOff x="5248753" y="1374053"/>
            <a:chExt cx="5231737" cy="380779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248753" y="1374053"/>
              <a:ext cx="3366655" cy="17338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113835" y="3162543"/>
              <a:ext cx="3366655" cy="20193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696157" y="219980"/>
            <a:ext cx="10346109" cy="7714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</a:rPr>
              <a:t>Виконання капітальних ремонтів в КНП «Клінічна лікарня швидкої медичної допомоги м. Львова»</a:t>
            </a:r>
            <a:endParaRPr lang="uk-UA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76866" y="1262946"/>
            <a:ext cx="3433038" cy="12887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prstClr val="black"/>
                </a:solidFill>
              </a:rPr>
              <a:t>Виконано роботи по виведенню з аварійного стану сходів основного входу – 0,9 млн грн</a:t>
            </a:r>
            <a:endParaRPr lang="uk-UA" sz="2000" b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58329" y="2734130"/>
            <a:ext cx="2899005" cy="29866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992" t="16515" r="15265" b="33608"/>
          <a:stretch/>
        </p:blipFill>
        <p:spPr>
          <a:xfrm>
            <a:off x="2795697" y="2392837"/>
            <a:ext cx="3580700" cy="1786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5175" y="2815336"/>
            <a:ext cx="2585312" cy="2824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4858" y="4383012"/>
            <a:ext cx="3407003" cy="21034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445503" y="4568894"/>
            <a:ext cx="3220484" cy="15178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51708" y="4653202"/>
            <a:ext cx="3034339" cy="132343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/>
              <a:t>Проводиться капітальний ремонт 2-го, 4-го, 5-го поверхів операційного блоку – 12 млн грн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81064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7816" y="1168024"/>
            <a:ext cx="5153891" cy="8251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prstClr val="black"/>
                </a:solidFill>
              </a:rPr>
              <a:t>Проводиться капітальний ремонт приміщень під створення кабінету магнітно-резонансної томографії – 5,5 млн грн</a:t>
            </a:r>
            <a:endParaRPr lang="uk-UA" sz="20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041580" y="2092702"/>
            <a:ext cx="3740727" cy="4320537"/>
            <a:chOff x="4600022" y="1271208"/>
            <a:chExt cx="3366655" cy="392488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600022" y="1271208"/>
              <a:ext cx="3366655" cy="19272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600022" y="3341785"/>
              <a:ext cx="3366655" cy="1854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644073" y="166255"/>
            <a:ext cx="10346109" cy="8003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</a:rPr>
              <a:t>Виконання капітальних ремонтів </a:t>
            </a:r>
          </a:p>
          <a:p>
            <a:pPr algn="ctr"/>
            <a:r>
              <a:rPr lang="uk-UA" sz="2800" b="1" dirty="0" smtClean="0">
                <a:solidFill>
                  <a:prstClr val="black"/>
                </a:solidFill>
              </a:rPr>
              <a:t>у КНП «Клінічна лікарня швидкої медичної допомоги м. Львова»</a:t>
            </a:r>
            <a:endParaRPr lang="uk-UA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36507" y="1188151"/>
            <a:ext cx="4913746" cy="8251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prstClr val="black"/>
                </a:solidFill>
              </a:rPr>
              <a:t>Завершуються роботи по заміні вікон та дверей у головному корпусі – 10 млн грн</a:t>
            </a:r>
            <a:endParaRPr lang="uk-UA" sz="20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54982" y="2285085"/>
            <a:ext cx="4913746" cy="34777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230" y="2401454"/>
            <a:ext cx="4667250" cy="3222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1818" y="2184560"/>
            <a:ext cx="3520249" cy="1937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6946" y="4447956"/>
            <a:ext cx="2449997" cy="1919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821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99962" y="1171283"/>
            <a:ext cx="4871341" cy="8586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prstClr val="black"/>
                </a:solidFill>
              </a:rPr>
              <a:t>Проводиться капітальний ремонт приміщень під створення кабінету комп'ютерної томографії – 1,7 млн грн</a:t>
            </a:r>
            <a:endParaRPr lang="uk-UA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906972" y="2207490"/>
            <a:ext cx="3740727" cy="4192834"/>
            <a:chOff x="4600022" y="1443613"/>
            <a:chExt cx="3366655" cy="369621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600022" y="1443613"/>
              <a:ext cx="3366655" cy="181411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600022" y="3315056"/>
              <a:ext cx="3366655" cy="182476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594912" y="177247"/>
            <a:ext cx="10346109" cy="8002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</a:rPr>
              <a:t>Виконання капітальних ремонтів </a:t>
            </a:r>
          </a:p>
          <a:p>
            <a:pPr algn="ctr"/>
            <a:r>
              <a:rPr lang="uk-UA" sz="2800" b="1" dirty="0" smtClean="0">
                <a:solidFill>
                  <a:prstClr val="black"/>
                </a:solidFill>
              </a:rPr>
              <a:t>у КНП «Клінічна лікарня швидкої медичної допомоги м. Львова»</a:t>
            </a:r>
            <a:endParaRPr lang="uk-UA" sz="28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80814" y="1171283"/>
            <a:ext cx="5401675" cy="8586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b="1" dirty="0" smtClean="0">
                <a:solidFill>
                  <a:prstClr val="black"/>
                </a:solidFill>
              </a:rPr>
              <a:t>Проводиться капітальний </a:t>
            </a:r>
            <a:r>
              <a:rPr lang="uk-UA" sz="2000" b="1" dirty="0">
                <a:solidFill>
                  <a:prstClr val="black"/>
                </a:solidFill>
              </a:rPr>
              <a:t>ремонт приміщень під створення </a:t>
            </a:r>
            <a:r>
              <a:rPr lang="uk-UA" sz="2000" b="1" dirty="0" smtClean="0">
                <a:solidFill>
                  <a:prstClr val="black"/>
                </a:solidFill>
              </a:rPr>
              <a:t>ангіографічної операційної -  </a:t>
            </a:r>
          </a:p>
          <a:p>
            <a:pPr lvl="0" algn="ctr"/>
            <a:r>
              <a:rPr lang="uk-UA" sz="2000" b="1" dirty="0" smtClean="0">
                <a:solidFill>
                  <a:prstClr val="black"/>
                </a:solidFill>
              </a:rPr>
              <a:t>4,3 млн грн</a:t>
            </a:r>
            <a:endParaRPr lang="uk-UA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95585" y="2207489"/>
            <a:ext cx="4089191" cy="20578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718" y="2289177"/>
            <a:ext cx="3504291" cy="1887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6907" y="4402209"/>
            <a:ext cx="3487727" cy="1841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2722" y="2355273"/>
            <a:ext cx="3814916" cy="1828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6767966" y="4330380"/>
            <a:ext cx="3775587" cy="20699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2937" y="4402209"/>
            <a:ext cx="3489423" cy="1841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676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73600" y="2207491"/>
            <a:ext cx="7453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І. Реформування галузі охорони здоров'я м. Львова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92631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1374" y="341645"/>
            <a:ext cx="4462262" cy="22065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dirty="0" smtClean="0">
                <a:solidFill>
                  <a:prstClr val="black"/>
                </a:solidFill>
              </a:rPr>
              <a:t>Виконано капітальний ремонт внутрішніх електромереж </a:t>
            </a:r>
          </a:p>
          <a:p>
            <a:pPr algn="ctr"/>
            <a:r>
              <a:rPr lang="uk-UA" sz="2500" b="1" dirty="0" smtClean="0">
                <a:solidFill>
                  <a:prstClr val="black"/>
                </a:solidFill>
              </a:rPr>
              <a:t>КНП </a:t>
            </a:r>
            <a:r>
              <a:rPr lang="uk-UA" sz="25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«8 МКЛ м. Львова» -</a:t>
            </a:r>
            <a:endParaRPr lang="uk-UA" sz="2500" dirty="0">
              <a:solidFill>
                <a:prstClr val="black"/>
              </a:solidFill>
            </a:endParaRPr>
          </a:p>
          <a:p>
            <a:pPr algn="ctr"/>
            <a:r>
              <a:rPr lang="uk-UA" sz="2500" b="1" dirty="0" smtClean="0">
                <a:solidFill>
                  <a:schemeClr val="tx1"/>
                </a:solidFill>
                <a:ea typeface="+mj-ea"/>
                <a:cs typeface="+mj-cs"/>
              </a:rPr>
              <a:t>3,4 млн грн</a:t>
            </a:r>
            <a:endParaRPr lang="uk-UA" sz="25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4434" y="2776476"/>
            <a:ext cx="2187267" cy="28355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44756" y="2789379"/>
            <a:ext cx="2560835" cy="28098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343217" y="2759543"/>
            <a:ext cx="2474726" cy="28225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ADBE217-90D0-4C73-8878-B49980112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80983" y="3215354"/>
            <a:ext cx="2671619" cy="1992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6225309" y="341645"/>
            <a:ext cx="5745018" cy="2226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uk-UA" sz="2500" b="1" dirty="0" smtClean="0">
              <a:solidFill>
                <a:prstClr val="black"/>
              </a:solidFill>
            </a:endParaRPr>
          </a:p>
          <a:p>
            <a:pPr lvl="0" algn="ctr"/>
            <a:r>
              <a:rPr lang="uk-UA" sz="2500" b="1" dirty="0" smtClean="0">
                <a:solidFill>
                  <a:prstClr val="black"/>
                </a:solidFill>
              </a:rPr>
              <a:t>Проведено капітальний ремонт гідроізоляції фундаменту та підвальних приміщень корпусу мікрохірургії ока </a:t>
            </a:r>
            <a:r>
              <a:rPr lang="uk-UA" sz="2500" b="1" dirty="0">
                <a:solidFill>
                  <a:prstClr val="black"/>
                </a:solidFill>
              </a:rPr>
              <a:t>КНП </a:t>
            </a:r>
            <a:r>
              <a:rPr lang="uk-UA" sz="2500" b="1" dirty="0">
                <a:solidFill>
                  <a:srgbClr val="000000"/>
                </a:solidFill>
                <a:ea typeface="Times New Roman" panose="02020603050405020304" pitchFamily="18" charset="0"/>
              </a:rPr>
              <a:t>«8 МКЛ </a:t>
            </a:r>
            <a:r>
              <a:rPr lang="uk-UA" sz="25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м. Львова» – </a:t>
            </a:r>
            <a:r>
              <a:rPr lang="uk-UA" sz="2500" b="1" dirty="0" smtClean="0">
                <a:solidFill>
                  <a:schemeClr val="tx1"/>
                </a:solidFill>
                <a:ea typeface="+mj-ea"/>
                <a:cs typeface="+mj-cs"/>
              </a:rPr>
              <a:t>2,5 млн грн</a:t>
            </a:r>
            <a:endParaRPr lang="uk-UA" sz="2500" b="1" dirty="0">
              <a:solidFill>
                <a:schemeClr val="tx1"/>
              </a:solidFill>
            </a:endParaRPr>
          </a:p>
          <a:p>
            <a:pPr algn="ctr"/>
            <a:endParaRPr lang="uk-UA" sz="2500" b="1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08672" y="2792975"/>
            <a:ext cx="1918302" cy="28026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732" y="2841184"/>
            <a:ext cx="1732182" cy="2706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3456" y="2841184"/>
            <a:ext cx="2403434" cy="2666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6017" y="2841184"/>
            <a:ext cx="2257229" cy="2666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418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78182" y="193964"/>
            <a:ext cx="9494982" cy="10569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Проводяться капітальні ремонти приміщень </a:t>
            </a:r>
          </a:p>
          <a:p>
            <a:pPr algn="ctr"/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у КНП «8 МКЛ м. Львова»:</a:t>
            </a:r>
            <a:endParaRPr lang="uk-UA" sz="28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490210" y="3407162"/>
            <a:ext cx="4792273" cy="2775433"/>
            <a:chOff x="4224677" y="2543064"/>
            <a:chExt cx="4313047" cy="244669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224677" y="2543064"/>
              <a:ext cx="2021763" cy="24466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402776" y="2543064"/>
              <a:ext cx="2134948" cy="24466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7205784" y="3321277"/>
            <a:ext cx="3313723" cy="27754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90255" y="1791855"/>
            <a:ext cx="4470400" cy="12643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prstClr val="black"/>
                </a:solidFill>
              </a:rPr>
              <a:t>- під створення ангіографічної операційної – 8,2 млн грн</a:t>
            </a:r>
            <a:endParaRPr lang="uk-UA" sz="2400" b="1" dirty="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76291" y="1791854"/>
            <a:ext cx="5375564" cy="12634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Tx/>
              <a:buChar char="-"/>
            </a:pPr>
            <a:r>
              <a:rPr lang="uk-UA" sz="2400" b="1" dirty="0" smtClean="0">
                <a:solidFill>
                  <a:prstClr val="black"/>
                </a:solidFill>
              </a:rPr>
              <a:t>під створення відділення комп‘ютерної томографії – </a:t>
            </a:r>
          </a:p>
          <a:p>
            <a:pPr marL="342900" indent="-342900" algn="ctr">
              <a:buFontTx/>
              <a:buChar char="-"/>
            </a:pPr>
            <a:r>
              <a:rPr lang="uk-UA" sz="2400" b="1" dirty="0" smtClean="0">
                <a:solidFill>
                  <a:prstClr val="black"/>
                </a:solidFill>
              </a:rPr>
              <a:t>1,4 млн грн</a:t>
            </a:r>
            <a:endParaRPr lang="uk-UA" sz="2400" b="1" dirty="0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248" y="3493043"/>
            <a:ext cx="2030326" cy="2603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979" y="3493043"/>
            <a:ext cx="2186317" cy="2603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3692" y="3407162"/>
            <a:ext cx="2868246" cy="2603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590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54908" y="183781"/>
            <a:ext cx="10298545" cy="11972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Проводиться реконструкція будівлі під створення відділення паліативної допомоги на вул. </a:t>
            </a:r>
            <a:r>
              <a:rPr lang="uk-UA" sz="2800" b="1" dirty="0" smtClean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Мушака,54 – 6,6 млн грн</a:t>
            </a:r>
            <a:r>
              <a:rPr lang="uk-UA" sz="2800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/>
            </a:r>
            <a:br>
              <a:rPr lang="uk-UA" sz="2800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</a:br>
            <a:r>
              <a:rPr lang="uk-UA" sz="2800" b="1" dirty="0" smtClean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(загальна вартість 36,6 млн </a:t>
            </a:r>
            <a:r>
              <a:rPr lang="uk-UA" sz="2800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грн)</a:t>
            </a:r>
            <a:endParaRPr lang="uk-UA" sz="28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065197" y="1587664"/>
            <a:ext cx="3740726" cy="4915722"/>
            <a:chOff x="4607623" y="949346"/>
            <a:chExt cx="3366655" cy="424799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/>
            <p:cNvSpPr/>
            <p:nvPr/>
          </p:nvSpPr>
          <p:spPr>
            <a:xfrm>
              <a:off x="4607623" y="949346"/>
              <a:ext cx="3366655" cy="19272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106743" y="2977904"/>
              <a:ext cx="2528792" cy="22194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5979137" y="1577088"/>
            <a:ext cx="2560835" cy="3814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4" name="Місце для вмісту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85517"/>
            <a:ext cx="2299409" cy="358825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147830" y="1577221"/>
            <a:ext cx="2474726" cy="3814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1469" y="1685517"/>
            <a:ext cx="3472872" cy="2034463"/>
          </a:xfrm>
          <a:prstGeom prst="rect">
            <a:avLst/>
          </a:prstGeom>
        </p:spPr>
      </p:pic>
      <p:pic>
        <p:nvPicPr>
          <p:cNvPr id="16" name="Місце для вмісту 10"/>
          <p:cNvPicPr>
            <a:picLocks noGrp="1" noChangeAspect="1"/>
          </p:cNvPicPr>
          <p:nvPr>
            <p:ph sz="half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291" y="4051221"/>
            <a:ext cx="2513577" cy="23349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6226" y="1685518"/>
            <a:ext cx="2277934" cy="358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0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31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8655" y="39431"/>
            <a:ext cx="10409381" cy="8938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  <a:t>Проведено </a:t>
            </a: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поточні ремонти </a:t>
            </a:r>
            <a: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  <a:t>приміщень </a:t>
            </a: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ЗОЗ –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26,3 млн грн (власні надходження)</a:t>
            </a:r>
            <a:endParaRPr lang="en-US" altLang="uk-UA" sz="2800" b="1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225964" y="1072126"/>
            <a:ext cx="2536456" cy="5399449"/>
            <a:chOff x="5044611" y="534256"/>
            <a:chExt cx="4161034" cy="466446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044611" y="534256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044611" y="2969232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010882" y="1072126"/>
            <a:ext cx="2582868" cy="5402564"/>
            <a:chOff x="5044611" y="534256"/>
            <a:chExt cx="4161034" cy="470617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044611" y="534256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044611" y="2989588"/>
              <a:ext cx="4161034" cy="225084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7813964" y="1072127"/>
            <a:ext cx="2660072" cy="5402563"/>
            <a:chOff x="4999950" y="416938"/>
            <a:chExt cx="4205695" cy="470437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999950" y="416938"/>
              <a:ext cx="4161034" cy="2256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99950" y="2871327"/>
              <a:ext cx="4205695" cy="22499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198" y="3960492"/>
            <a:ext cx="2397851" cy="24594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719" y="3960492"/>
            <a:ext cx="2361193" cy="24426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7355" y="3960492"/>
            <a:ext cx="2253673" cy="24426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0179" y="1140597"/>
            <a:ext cx="2310261" cy="248399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8421" y="1172689"/>
            <a:ext cx="2299541" cy="239043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5183" y="1158435"/>
            <a:ext cx="2299855" cy="240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3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8413" y="94616"/>
            <a:ext cx="10537613" cy="838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31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Проведено </a:t>
            </a:r>
            <a: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  <a:t>поточні ремонти приміщень ЗОЗ –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26,3 </a:t>
            </a:r>
            <a: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  <a:t>млн грн (власні надходження)</a:t>
            </a:r>
            <a:endParaRPr lang="en-US" altLang="uk-UA" sz="2800" b="1" dirty="0">
              <a:solidFill>
                <a:prstClr val="black"/>
              </a:solidFill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uk-UA" sz="3100" b="1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782524" y="1089395"/>
            <a:ext cx="3066567" cy="5080495"/>
            <a:chOff x="5044611" y="534256"/>
            <a:chExt cx="4161034" cy="466446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044611" y="534256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044611" y="2969232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112975" y="1089395"/>
            <a:ext cx="2904189" cy="5080495"/>
            <a:chOff x="5044611" y="534256"/>
            <a:chExt cx="4161034" cy="4664469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1" name="Прямоугольник 10"/>
            <p:cNvSpPr/>
            <p:nvPr/>
          </p:nvSpPr>
          <p:spPr>
            <a:xfrm>
              <a:off x="5044611" y="534256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044611" y="2969232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8384359" y="1089395"/>
            <a:ext cx="2348295" cy="5080496"/>
            <a:chOff x="5044611" y="469592"/>
            <a:chExt cx="4161034" cy="4720368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5" name="Прямоугольник 14"/>
            <p:cNvSpPr/>
            <p:nvPr/>
          </p:nvSpPr>
          <p:spPr>
            <a:xfrm>
              <a:off x="5044611" y="469592"/>
              <a:ext cx="4161034" cy="2294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044611" y="2933749"/>
              <a:ext cx="4161034" cy="22562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69"/>
          <a:stretch/>
        </p:blipFill>
        <p:spPr>
          <a:xfrm>
            <a:off x="1886007" y="1191741"/>
            <a:ext cx="2900312" cy="2236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07" y="3793503"/>
            <a:ext cx="2900312" cy="23024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6559" y="1181799"/>
            <a:ext cx="2697019" cy="224353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3629" y="3800097"/>
            <a:ext cx="2697019" cy="22959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7619" y="3793502"/>
            <a:ext cx="2181774" cy="23024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7618" y="1168990"/>
            <a:ext cx="2181775" cy="233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1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9418" y="94616"/>
            <a:ext cx="10612582" cy="8752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32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Проведено </a:t>
            </a:r>
            <a: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  <a:t>поточні ремонти приміщень ЗОЗ –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26,3 </a:t>
            </a:r>
            <a: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  <a:t>млн грн (власні надходження)</a:t>
            </a:r>
            <a:endParaRPr lang="en-US" altLang="uk-UA" sz="2800" b="1" dirty="0">
              <a:solidFill>
                <a:prstClr val="black"/>
              </a:solidFill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uk-UA" sz="3200" b="1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225963" y="1162854"/>
            <a:ext cx="3860800" cy="5310387"/>
            <a:chOff x="5044609" y="612634"/>
            <a:chExt cx="6333609" cy="4587531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044609" y="612634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711350" y="3008887"/>
              <a:ext cx="4666868" cy="219127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096805" y="1150601"/>
            <a:ext cx="4481304" cy="5333255"/>
            <a:chOff x="5310887" y="585311"/>
            <a:chExt cx="7219439" cy="464580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310887" y="585311"/>
              <a:ext cx="4634841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946192" y="3001619"/>
              <a:ext cx="45841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8374213" y="1145247"/>
            <a:ext cx="2631824" cy="25647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065" y="1241328"/>
            <a:ext cx="2198255" cy="24238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894" y="1252054"/>
            <a:ext cx="2658612" cy="237794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3075" y="1238652"/>
            <a:ext cx="2334100" cy="237794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0956" y="4014224"/>
            <a:ext cx="2426813" cy="23798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5826" y="3963642"/>
            <a:ext cx="2592973" cy="241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93394" y="94616"/>
            <a:ext cx="10363200" cy="8752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32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Проведено </a:t>
            </a:r>
            <a: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  <a:t>поточні ремонти приміщень ЗОЗ –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26,3 </a:t>
            </a:r>
            <a:r>
              <a:rPr lang="uk-UA" sz="2800" b="1" dirty="0">
                <a:solidFill>
                  <a:prstClr val="black"/>
                </a:solidFill>
                <a:cs typeface="Arial" panose="020B0604020202020204" pitchFamily="34" charset="0"/>
              </a:rPr>
              <a:t>млн грн (власні надходження)</a:t>
            </a:r>
            <a:endParaRPr lang="en-US" altLang="uk-UA" sz="2800" b="1" dirty="0">
              <a:solidFill>
                <a:prstClr val="black"/>
              </a:solidFill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uk-UA" sz="2800" b="1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225964" y="1072126"/>
            <a:ext cx="3870036" cy="5378055"/>
            <a:chOff x="5044611" y="534256"/>
            <a:chExt cx="6348761" cy="464598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044611" y="534256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544633" y="2861430"/>
              <a:ext cx="5848739" cy="231881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353248" y="1061364"/>
            <a:ext cx="4954993" cy="5388817"/>
            <a:chOff x="5596167" y="524881"/>
            <a:chExt cx="7982558" cy="46942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596167" y="524881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432587" y="2880884"/>
              <a:ext cx="6146138" cy="23381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8576963" y="1061364"/>
            <a:ext cx="2631824" cy="25915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806" y="1166361"/>
            <a:ext cx="2190772" cy="23891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4264" y="1155953"/>
            <a:ext cx="2262909" cy="23917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3080" y="3890782"/>
            <a:ext cx="3311319" cy="24266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8926" y="1157240"/>
            <a:ext cx="2307897" cy="238916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7395" y="3890782"/>
            <a:ext cx="3524132" cy="242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015" y="984114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8413" y="94616"/>
            <a:ext cx="10537613" cy="838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Проведено </a:t>
            </a:r>
            <a:r>
              <a:rPr lang="uk-UA" sz="2800" b="1" dirty="0" smtClean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благоустрій території 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КНП «4 МП </a:t>
            </a:r>
            <a:r>
              <a:rPr lang="uk-UA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м. Львова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»</a:t>
            </a:r>
            <a:r>
              <a:rPr lang="uk-UA" sz="2800" b="1" dirty="0" smtClean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на пр. Червоної Калини,68 – 0,95 млн грн (власні надходження)</a:t>
            </a:r>
            <a:endParaRPr lang="en-US" altLang="uk-UA" sz="2800" b="1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994269" y="1142006"/>
            <a:ext cx="4503748" cy="5184903"/>
            <a:chOff x="3395651" y="397181"/>
            <a:chExt cx="7310906" cy="490722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/>
            <p:cNvSpPr/>
            <p:nvPr/>
          </p:nvSpPr>
          <p:spPr>
            <a:xfrm>
              <a:off x="4053001" y="397181"/>
              <a:ext cx="6653556" cy="277830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395651" y="3338777"/>
              <a:ext cx="5585401" cy="19656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075075" y="4336003"/>
            <a:ext cx="3184819" cy="19802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76541" y="1142005"/>
            <a:ext cx="2887059" cy="29355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304" y="1320799"/>
            <a:ext cx="3788625" cy="260154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4694" y="4368653"/>
            <a:ext cx="3279932" cy="18396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1175" y="4413982"/>
            <a:ext cx="2992617" cy="18242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3967" y="1320798"/>
            <a:ext cx="2592205" cy="260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6439" y="94615"/>
            <a:ext cx="10353888" cy="9944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Забезпечення доступності до ЗОЗ м. Львова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для осіб з інвалідністю</a:t>
            </a:r>
            <a:endParaRPr lang="en-US" altLang="uk-UA" sz="2800" b="1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422400" y="2584237"/>
            <a:ext cx="2760373" cy="3557945"/>
            <a:chOff x="3726372" y="1840536"/>
            <a:chExt cx="4528367" cy="3073631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926127" y="1840536"/>
              <a:ext cx="4272912" cy="17168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726372" y="3807762"/>
              <a:ext cx="4528367" cy="110640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uk-UA" sz="2000" b="1" dirty="0" smtClean="0">
                  <a:solidFill>
                    <a:prstClr val="black"/>
                  </a:solidFill>
                </a:rPr>
                <a:t>Всього облаштовано:</a:t>
              </a:r>
            </a:p>
            <a:p>
              <a:pPr algn="just"/>
              <a:r>
                <a:rPr lang="uk-UA" sz="2000" b="1" dirty="0">
                  <a:solidFill>
                    <a:prstClr val="black"/>
                  </a:solidFill>
                </a:rPr>
                <a:t>-</a:t>
              </a:r>
              <a:r>
                <a:rPr lang="uk-UA" sz="2000" b="1" dirty="0" smtClean="0">
                  <a:solidFill>
                    <a:prstClr val="black"/>
                  </a:solidFill>
                </a:rPr>
                <a:t> пандусів – 46</a:t>
              </a:r>
            </a:p>
            <a:p>
              <a:pPr algn="just"/>
              <a:r>
                <a:rPr lang="uk-UA" sz="2000" b="1" dirty="0" smtClean="0">
                  <a:solidFill>
                    <a:prstClr val="black"/>
                  </a:solidFill>
                </a:rPr>
                <a:t>- санвузлів – 86</a:t>
              </a:r>
            </a:p>
            <a:p>
              <a:pPr algn="just"/>
              <a:r>
                <a:rPr lang="uk-UA" sz="2000" b="1" dirty="0" smtClean="0">
                  <a:solidFill>
                    <a:prstClr val="black"/>
                  </a:solidFill>
                </a:rPr>
                <a:t>- сигналів «Метро» - 25</a:t>
              </a:r>
              <a:endParaRPr lang="uk-UA" sz="20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258960" y="2584237"/>
            <a:ext cx="4366950" cy="3650309"/>
            <a:chOff x="3821236" y="1833203"/>
            <a:chExt cx="7035213" cy="317978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21236" y="1833204"/>
              <a:ext cx="3298311" cy="317978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406851" y="1833203"/>
              <a:ext cx="3449598" cy="17312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8804247" y="2778201"/>
            <a:ext cx="3267680" cy="29694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32000" y="15609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616439" y="1232714"/>
            <a:ext cx="6971761" cy="1015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Забезпечено вимоги доступності для осіб з інвалідністю в амбулаторно-поліклінічному корпусі на вул. Шевченка,350 (Рясне 1)</a:t>
            </a:r>
            <a:endParaRPr lang="en-US" altLang="uk-UA" sz="2000" b="1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440" y="2633250"/>
            <a:ext cx="2460106" cy="1845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846" y="2653142"/>
            <a:ext cx="1954632" cy="3489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Прямоугольник 25"/>
          <p:cNvSpPr/>
          <p:nvPr/>
        </p:nvSpPr>
        <p:spPr>
          <a:xfrm>
            <a:off x="6484650" y="4715262"/>
            <a:ext cx="2141259" cy="18072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59" y="4777238"/>
            <a:ext cx="1632641" cy="1683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055" y="2653141"/>
            <a:ext cx="1948872" cy="1825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7134" y="2863099"/>
            <a:ext cx="3081906" cy="2799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8804247" y="1232714"/>
            <a:ext cx="3267680" cy="13271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2000" b="1" dirty="0" smtClean="0">
                <a:solidFill>
                  <a:prstClr val="black"/>
                </a:solidFill>
                <a:cs typeface="Arial" charset="0"/>
              </a:rPr>
              <a:t>Придбано підіймальну платформу в поліклініку КНП «5 МКЛ м. Львова» на вул. Ген. Чупринки,43</a:t>
            </a:r>
            <a:endParaRPr lang="en-US" altLang="uk-UA" sz="2000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24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5506" y="937241"/>
            <a:ext cx="7289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prstClr val="black"/>
                </a:solidFill>
              </a:rPr>
              <a:t>V</a:t>
            </a:r>
            <a:r>
              <a:rPr lang="uk-UA" sz="3200" b="1" dirty="0" smtClean="0">
                <a:solidFill>
                  <a:prstClr val="black"/>
                </a:solidFill>
              </a:rPr>
              <a:t>ІІІ. </a:t>
            </a:r>
            <a:r>
              <a:rPr lang="uk-UA" sz="3200" b="1" dirty="0">
                <a:solidFill>
                  <a:prstClr val="black"/>
                </a:solidFill>
              </a:rPr>
              <a:t>Заходи по боротьбі з </a:t>
            </a:r>
            <a:r>
              <a:rPr lang="en-US" sz="3200" b="1" dirty="0" smtClean="0">
                <a:solidFill>
                  <a:prstClr val="black"/>
                </a:solidFill>
              </a:rPr>
              <a:t>COVID-19</a:t>
            </a:r>
            <a:endParaRPr lang="uk-UA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189" y="1960494"/>
            <a:ext cx="6359954" cy="360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4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07346" y="88658"/>
            <a:ext cx="76846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Arial" panose="020B0604020202020204" pitchFamily="34" charset="0"/>
              </a:rPr>
              <a:t>Реформування галузі охорони здоров'я м. Львова</a:t>
            </a:r>
            <a:endParaRPr kumimoji="0" lang="uk-UA" sz="2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7346" y="486767"/>
            <a:ext cx="7684654" cy="773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lvl="0" indent="-85725" algn="ctr">
              <a:lnSpc>
                <a:spcPct val="90000"/>
              </a:lnSpc>
              <a:spcBef>
                <a:spcPts val="1000"/>
              </a:spcBef>
            </a:pPr>
            <a:r>
              <a:rPr kumimoji="0" lang="uk-UA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Arial" panose="020B0604020202020204" pitchFamily="34" charset="0"/>
              </a:rPr>
              <a:t>Первинна ланка </a:t>
            </a: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j-ea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uk-UA" dirty="0" smtClean="0">
                <a:solidFill>
                  <a:prstClr val="black"/>
                </a:solidFill>
                <a:cs typeface="Arial" panose="020B0604020202020204" pitchFamily="34" charset="0"/>
              </a:rPr>
              <a:t>В </a:t>
            </a:r>
            <a:r>
              <a:rPr lang="uk-UA" b="1" dirty="0">
                <a:solidFill>
                  <a:prstClr val="black"/>
                </a:solidFill>
                <a:cs typeface="Arial" panose="020B0604020202020204" pitchFamily="34" charset="0"/>
              </a:rPr>
              <a:t>11</a:t>
            </a:r>
            <a:r>
              <a:rPr lang="uk-UA" dirty="0">
                <a:solidFill>
                  <a:prstClr val="black"/>
                </a:solidFill>
                <a:cs typeface="Arial" panose="020B0604020202020204" pitchFamily="34" charset="0"/>
              </a:rPr>
              <a:t> закладах, які надають первинну медичну </a:t>
            </a:r>
            <a:r>
              <a:rPr lang="uk-UA" dirty="0" smtClean="0">
                <a:solidFill>
                  <a:prstClr val="black"/>
                </a:solidFill>
                <a:cs typeface="Arial" panose="020B0604020202020204" pitchFamily="34" charset="0"/>
              </a:rPr>
              <a:t>допомогу упродовж </a:t>
            </a:r>
            <a:r>
              <a:rPr lang="uk-UA" dirty="0">
                <a:solidFill>
                  <a:prstClr val="black"/>
                </a:solidFill>
                <a:cs typeface="Arial" panose="020B0604020202020204" pitchFamily="34" charset="0"/>
              </a:rPr>
              <a:t>2020 року підписано понад </a:t>
            </a:r>
            <a:r>
              <a:rPr lang="uk-UA" b="1" dirty="0" smtClean="0">
                <a:solidFill>
                  <a:prstClr val="black"/>
                </a:solidFill>
                <a:cs typeface="Arial" panose="020B0604020202020204" pitchFamily="34" charset="0"/>
              </a:rPr>
              <a:t>696 тис</a:t>
            </a:r>
            <a:r>
              <a:rPr lang="uk-UA" b="1" dirty="0">
                <a:solidFill>
                  <a:prstClr val="black"/>
                </a:solidFill>
                <a:cs typeface="Arial" panose="020B0604020202020204" pitchFamily="34" charset="0"/>
              </a:rPr>
              <a:t>. </a:t>
            </a:r>
            <a:r>
              <a:rPr lang="uk-UA" dirty="0" smtClean="0">
                <a:solidFill>
                  <a:prstClr val="black"/>
                </a:solidFill>
                <a:cs typeface="Arial" panose="020B0604020202020204" pitchFamily="34" charset="0"/>
              </a:rPr>
              <a:t>декларацій, </a:t>
            </a:r>
            <a:r>
              <a:rPr lang="uk-UA" dirty="0">
                <a:solidFill>
                  <a:prstClr val="black"/>
                </a:solidFill>
                <a:cs typeface="Arial" panose="020B0604020202020204" pitchFamily="34" charset="0"/>
              </a:rPr>
              <a:t>що становить </a:t>
            </a:r>
            <a:r>
              <a:rPr lang="uk-UA" b="1" dirty="0" smtClean="0">
                <a:solidFill>
                  <a:prstClr val="black"/>
                </a:solidFill>
                <a:cs typeface="Arial" panose="020B0604020202020204" pitchFamily="34" charset="0"/>
              </a:rPr>
              <a:t>92 %</a:t>
            </a:r>
            <a:r>
              <a:rPr lang="uk-UA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prstClr val="black"/>
                </a:solidFill>
                <a:cs typeface="Arial" panose="020B0604020202020204" pitchFamily="34" charset="0"/>
              </a:rPr>
              <a:t>населення м. </a:t>
            </a:r>
            <a:r>
              <a:rPr lang="uk-UA" dirty="0" smtClean="0">
                <a:solidFill>
                  <a:prstClr val="black"/>
                </a:solidFill>
                <a:cs typeface="Arial" panose="020B0604020202020204" pitchFamily="34" charset="0"/>
              </a:rPr>
              <a:t>Львова (86% -2019 року) </a:t>
            </a:r>
            <a:endParaRPr lang="en-US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uk-UA" b="1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Вторинна ланка </a:t>
            </a:r>
            <a:endParaRPr lang="en-US" b="1" dirty="0" smtClean="0">
              <a:solidFill>
                <a:prstClr val="black"/>
              </a:solidFill>
              <a:ea typeface="+mj-ea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uk-UA" b="1" dirty="0">
                <a:solidFill>
                  <a:prstClr val="black"/>
                </a:solidFill>
                <a:cs typeface="Arial" panose="020B0604020202020204" pitchFamily="34" charset="0"/>
              </a:rPr>
              <a:t>18 </a:t>
            </a:r>
            <a:r>
              <a:rPr lang="uk-UA" dirty="0">
                <a:solidFill>
                  <a:prstClr val="black"/>
                </a:solidFill>
                <a:cs typeface="Arial" panose="020B0604020202020204" pitchFamily="34" charset="0"/>
              </a:rPr>
              <a:t>закладів охорони здоров'я, які надають спеціалізовану амбулаторну та стаціонарну медичну допомогу уклали договори з НСЗУ </a:t>
            </a:r>
            <a:r>
              <a:rPr lang="uk-UA" dirty="0" smtClean="0">
                <a:solidFill>
                  <a:prstClr val="black"/>
                </a:solidFill>
                <a:cs typeface="Arial" panose="020B0604020202020204" pitchFamily="34" charset="0"/>
              </a:rPr>
              <a:t>за </a:t>
            </a:r>
            <a:r>
              <a:rPr lang="uk-UA" dirty="0">
                <a:solidFill>
                  <a:prstClr val="black"/>
                </a:solidFill>
                <a:cs typeface="Arial" panose="020B0604020202020204" pitchFamily="34" charset="0"/>
              </a:rPr>
              <a:t>різними пакетами медичних послуг (всього </a:t>
            </a:r>
            <a:r>
              <a:rPr lang="uk-UA" b="1" dirty="0">
                <a:solidFill>
                  <a:prstClr val="black"/>
                </a:solidFill>
                <a:cs typeface="Arial" panose="020B0604020202020204" pitchFamily="34" charset="0"/>
              </a:rPr>
              <a:t>33</a:t>
            </a:r>
            <a:r>
              <a:rPr lang="uk-UA" dirty="0">
                <a:solidFill>
                  <a:prstClr val="black"/>
                </a:solidFill>
                <a:cs typeface="Arial" panose="020B0604020202020204" pitchFamily="34" charset="0"/>
              </a:rPr>
              <a:t> пакети, в кожному закладі </a:t>
            </a:r>
            <a:r>
              <a:rPr lang="uk-UA" dirty="0" smtClean="0">
                <a:solidFill>
                  <a:prstClr val="black"/>
                </a:solidFill>
                <a:cs typeface="Arial" panose="020B0604020202020204" pitchFamily="34" charset="0"/>
              </a:rPr>
              <a:t>                        </a:t>
            </a:r>
            <a:r>
              <a:rPr lang="uk-UA" b="1" dirty="0" smtClean="0">
                <a:solidFill>
                  <a:prstClr val="black"/>
                </a:solidFill>
                <a:cs typeface="Arial" panose="020B0604020202020204" pitchFamily="34" charset="0"/>
              </a:rPr>
              <a:t>від </a:t>
            </a:r>
            <a:r>
              <a:rPr lang="uk-UA" b="1" dirty="0">
                <a:solidFill>
                  <a:prstClr val="black"/>
                </a:solidFill>
                <a:cs typeface="Arial" panose="020B0604020202020204" pitchFamily="34" charset="0"/>
              </a:rPr>
              <a:t>1 до 14 пакетів</a:t>
            </a:r>
            <a:r>
              <a:rPr lang="uk-UA" dirty="0" smtClean="0">
                <a:solidFill>
                  <a:prstClr val="black"/>
                </a:solidFill>
                <a:cs typeface="Arial" panose="020B0604020202020204" pitchFamily="34" charset="0"/>
              </a:rPr>
              <a:t>)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uk-UA" b="1" dirty="0">
                <a:solidFill>
                  <a:prstClr val="black"/>
                </a:solidFill>
              </a:rPr>
              <a:t>5</a:t>
            </a:r>
            <a:r>
              <a:rPr lang="uk-UA" dirty="0">
                <a:solidFill>
                  <a:prstClr val="black"/>
                </a:solidFill>
              </a:rPr>
              <a:t> закладів уклали угоду з НСЗУ про надання стаціонарної медичної допомоги пацієнтами з </a:t>
            </a:r>
            <a:r>
              <a:rPr lang="uk-UA" dirty="0" err="1">
                <a:solidFill>
                  <a:prstClr val="black"/>
                </a:solidFill>
              </a:rPr>
              <a:t>коронавірусною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dirty="0" smtClean="0">
                <a:solidFill>
                  <a:prstClr val="black"/>
                </a:solidFill>
              </a:rPr>
              <a:t>хворобою: КНП </a:t>
            </a:r>
            <a:r>
              <a:rPr lang="uk-UA" dirty="0">
                <a:solidFill>
                  <a:prstClr val="black"/>
                </a:solidFill>
              </a:rPr>
              <a:t>«КЛШМД </a:t>
            </a:r>
            <a:r>
              <a:rPr lang="uk-UA" dirty="0" smtClean="0">
                <a:solidFill>
                  <a:prstClr val="black"/>
                </a:solidFill>
              </a:rPr>
              <a:t>                            м</a:t>
            </a:r>
            <a:r>
              <a:rPr lang="uk-UA" dirty="0">
                <a:solidFill>
                  <a:prstClr val="black"/>
                </a:solidFill>
              </a:rPr>
              <a:t>. Львова», КНП «8-а міська клінічна лікарня»,  КНП «Львівська 1-а міська клінічна лікарня ім. Князя Лева», КНП «5-а міська клінічна лікарня», КНП </a:t>
            </a:r>
            <a:r>
              <a:rPr lang="uk-UA" dirty="0">
                <a:ea typeface="Times New Roman" panose="02020603050405020304" pitchFamily="18" charset="0"/>
              </a:rPr>
              <a:t>«Пологовий клінічний будинок № 1 м. Львова»</a:t>
            </a:r>
            <a:endParaRPr lang="uk-UA" dirty="0">
              <a:solidFill>
                <a:prstClr val="black"/>
              </a:solidFill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uk-UA" b="1" dirty="0">
                <a:solidFill>
                  <a:prstClr val="black"/>
                </a:solidFill>
              </a:rPr>
              <a:t>9</a:t>
            </a:r>
            <a:r>
              <a:rPr lang="uk-UA" dirty="0">
                <a:solidFill>
                  <a:prstClr val="black"/>
                </a:solidFill>
              </a:rPr>
              <a:t> закладів уклали угоду з НСЗУ про медичну допомогу, яка надається мобільними медичними бригадами, що утворені для реагування на гостру респіраторну хворобу COVID-19, спричинену коронавірусом SARS-CoV-2 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endParaRPr lang="en-US" sz="20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endParaRPr lang="uk-UA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uk-UA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endParaRPr lang="uk-UA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uk-UA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8297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082"/>
            <a:ext cx="12192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5688013" y="122238"/>
            <a:ext cx="5507037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2800" b="1" dirty="0">
                <a:solidFill>
                  <a:prstClr val="black"/>
                </a:solidFill>
                <a:latin typeface="Calibri Light"/>
              </a:rPr>
              <a:t>Хронологія пандемії</a:t>
            </a:r>
          </a:p>
        </p:txBody>
      </p:sp>
      <p:sp>
        <p:nvSpPr>
          <p:cNvPr id="6" name="Овал 5"/>
          <p:cNvSpPr/>
          <p:nvPr/>
        </p:nvSpPr>
        <p:spPr>
          <a:xfrm>
            <a:off x="4095745" y="1020886"/>
            <a:ext cx="842963" cy="8429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4101" name="TextBox 10"/>
          <p:cNvSpPr txBox="1">
            <a:spLocks noChangeArrowheads="1"/>
          </p:cNvSpPr>
          <p:nvPr/>
        </p:nvSpPr>
        <p:spPr bwMode="auto">
          <a:xfrm>
            <a:off x="4983832" y="3120022"/>
            <a:ext cx="67913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b="1" dirty="0" smtClean="0">
                <a:solidFill>
                  <a:prstClr val="black"/>
                </a:solidFill>
              </a:rPr>
              <a:t>12 березня 2020 року </a:t>
            </a:r>
            <a:r>
              <a:rPr lang="uk-UA" altLang="uk-UA" sz="1600" dirty="0" smtClean="0">
                <a:solidFill>
                  <a:prstClr val="black"/>
                </a:solidFill>
              </a:rPr>
              <a:t>рішенням Уряду запроваджено карантин </a:t>
            </a:r>
          </a:p>
        </p:txBody>
      </p:sp>
      <p:sp>
        <p:nvSpPr>
          <p:cNvPr id="12" name="Овал 11"/>
          <p:cNvSpPr/>
          <p:nvPr/>
        </p:nvSpPr>
        <p:spPr>
          <a:xfrm>
            <a:off x="4095747" y="2006600"/>
            <a:ext cx="842963" cy="8413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3" name="Овал 12"/>
          <p:cNvSpPr/>
          <p:nvPr/>
        </p:nvSpPr>
        <p:spPr>
          <a:xfrm>
            <a:off x="4140869" y="2943592"/>
            <a:ext cx="842963" cy="8413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4104" name="Прямоугольник 1"/>
          <p:cNvSpPr>
            <a:spLocks noChangeArrowheads="1"/>
          </p:cNvSpPr>
          <p:nvPr/>
        </p:nvSpPr>
        <p:spPr bwMode="auto">
          <a:xfrm>
            <a:off x="4938713" y="695656"/>
            <a:ext cx="66087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dirty="0" smtClean="0">
                <a:solidFill>
                  <a:prstClr val="black"/>
                </a:solidFill>
              </a:rPr>
              <a:t>Рішенням міської комісії з питань ТЕБ і НС  від </a:t>
            </a:r>
            <a:r>
              <a:rPr lang="uk-UA" altLang="uk-UA" sz="1600" b="1" dirty="0" smtClean="0">
                <a:solidFill>
                  <a:prstClr val="black"/>
                </a:solidFill>
              </a:rPr>
              <a:t>19.02.2020,</a:t>
            </a:r>
            <a:r>
              <a:rPr lang="uk-UA" altLang="uk-UA" sz="1600" dirty="0" smtClean="0">
                <a:solidFill>
                  <a:prstClr val="black"/>
                </a:solidFill>
              </a:rPr>
              <a:t> протокол № 3, затверджений «Комплексний план протиепідемічних заходів щодо запобігання занесенню і поширенню випадків гострої респіраторної хвороби, спричиненої коронавірусом 2019-</a:t>
            </a:r>
            <a:r>
              <a:rPr lang="en-US" altLang="uk-UA" sz="1600" dirty="0" err="1" smtClean="0">
                <a:solidFill>
                  <a:prstClr val="black"/>
                </a:solidFill>
              </a:rPr>
              <a:t>nCov</a:t>
            </a:r>
            <a:r>
              <a:rPr lang="uk-UA" altLang="uk-UA" sz="1600" dirty="0" smtClean="0">
                <a:solidFill>
                  <a:prstClr val="black"/>
                </a:solidFill>
              </a:rPr>
              <a:t> (</a:t>
            </a:r>
            <a:r>
              <a:rPr lang="en-US" altLang="uk-UA" sz="1600" dirty="0" err="1" smtClean="0">
                <a:solidFill>
                  <a:prstClr val="black"/>
                </a:solidFill>
              </a:rPr>
              <a:t>Covid</a:t>
            </a:r>
            <a:r>
              <a:rPr lang="uk-UA" altLang="uk-UA" sz="1600" dirty="0" smtClean="0">
                <a:solidFill>
                  <a:prstClr val="black"/>
                </a:solidFill>
              </a:rPr>
              <a:t>-19) на територію  м. Львова, м. Винники, смт. Брюховичі і смт. Рудно у 2020 році»</a:t>
            </a:r>
          </a:p>
        </p:txBody>
      </p:sp>
      <p:sp>
        <p:nvSpPr>
          <p:cNvPr id="20" name="Овал 19"/>
          <p:cNvSpPr/>
          <p:nvPr/>
        </p:nvSpPr>
        <p:spPr>
          <a:xfrm>
            <a:off x="4095750" y="3910013"/>
            <a:ext cx="842963" cy="84296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dirty="0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4108" name="Прямоугольник 6"/>
          <p:cNvSpPr>
            <a:spLocks noChangeArrowheads="1"/>
          </p:cNvSpPr>
          <p:nvPr/>
        </p:nvSpPr>
        <p:spPr bwMode="auto">
          <a:xfrm>
            <a:off x="4938713" y="2016125"/>
            <a:ext cx="66087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dirty="0" smtClean="0">
                <a:solidFill>
                  <a:prstClr val="black"/>
                </a:solidFill>
              </a:rPr>
              <a:t>Розпорядженням Львівського міського голови від </a:t>
            </a:r>
            <a:r>
              <a:rPr lang="uk-UA" altLang="uk-UA" sz="1600" b="1" dirty="0" smtClean="0">
                <a:solidFill>
                  <a:prstClr val="black"/>
                </a:solidFill>
              </a:rPr>
              <a:t>03.03.2020</a:t>
            </a:r>
            <a:r>
              <a:rPr lang="uk-UA" altLang="uk-UA" sz="1600" dirty="0" smtClean="0">
                <a:solidFill>
                  <a:prstClr val="black"/>
                </a:solidFill>
              </a:rPr>
              <a:t> № 68 створено Штаб прийняття оперативних рішень в умовах загрози епідемії коронавірусної інфекції </a:t>
            </a:r>
            <a:r>
              <a:rPr lang="en-US" altLang="uk-UA" sz="1600" dirty="0" smtClean="0">
                <a:solidFill>
                  <a:prstClr val="black"/>
                </a:solidFill>
              </a:rPr>
              <a:t> COVID – 2019 </a:t>
            </a:r>
            <a:r>
              <a:rPr lang="uk-UA" altLang="uk-UA" sz="1600" dirty="0" smtClean="0">
                <a:solidFill>
                  <a:prstClr val="black"/>
                </a:solidFill>
              </a:rPr>
              <a:t>у м. Львові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38736" y="3669506"/>
            <a:ext cx="6605587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600" dirty="0">
                <a:solidFill>
                  <a:prstClr val="black"/>
                </a:solidFill>
              </a:rPr>
              <a:t>Управлінням охорони здоров’я видано: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uk-UA" sz="1600" dirty="0">
                <a:solidFill>
                  <a:prstClr val="black"/>
                </a:solidFill>
              </a:rPr>
              <a:t>наказ від </a:t>
            </a:r>
            <a:r>
              <a:rPr lang="uk-UA" sz="1600" b="1" dirty="0">
                <a:solidFill>
                  <a:prstClr val="black"/>
                </a:solidFill>
              </a:rPr>
              <a:t>12.03.2020</a:t>
            </a:r>
            <a:r>
              <a:rPr lang="uk-UA" sz="1600" dirty="0">
                <a:solidFill>
                  <a:prstClr val="black"/>
                </a:solidFill>
              </a:rPr>
              <a:t> № 91 «Про впровадження у ЗОЗ м. Львова обмежувальних заходів на період нестійкої епідемічної ситуації з захворюваності на коронавірусну інфекцію COVID-2019»;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uk-UA" sz="1600" b="1" dirty="0">
                <a:solidFill>
                  <a:prstClr val="black"/>
                </a:solidFill>
              </a:rPr>
              <a:t>112</a:t>
            </a:r>
            <a:r>
              <a:rPr lang="uk-UA" sz="1600" dirty="0">
                <a:solidFill>
                  <a:prstClr val="black"/>
                </a:solidFill>
              </a:rPr>
              <a:t> наказів щодо організації роботи ЗОЗ під час пандемії</a:t>
            </a:r>
          </a:p>
        </p:txBody>
      </p:sp>
      <p:sp>
        <p:nvSpPr>
          <p:cNvPr id="14" name="Овал 13"/>
          <p:cNvSpPr/>
          <p:nvPr/>
        </p:nvSpPr>
        <p:spPr>
          <a:xfrm>
            <a:off x="4095750" y="5045075"/>
            <a:ext cx="842963" cy="8413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dirty="0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15" name="Прямоугольник 1"/>
          <p:cNvSpPr>
            <a:spLocks noChangeArrowheads="1"/>
          </p:cNvSpPr>
          <p:nvPr/>
        </p:nvSpPr>
        <p:spPr bwMode="auto">
          <a:xfrm>
            <a:off x="5040187" y="5057898"/>
            <a:ext cx="66786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dirty="0" smtClean="0">
                <a:solidFill>
                  <a:prstClr val="black"/>
                </a:solidFill>
              </a:rPr>
              <a:t>Перший випадок захворювання зафіксовано </a:t>
            </a:r>
            <a:r>
              <a:rPr lang="uk-UA" altLang="uk-UA" sz="1600" b="1" dirty="0" smtClean="0">
                <a:solidFill>
                  <a:prstClr val="black"/>
                </a:solidFill>
              </a:rPr>
              <a:t>20 березня </a:t>
            </a:r>
            <a:r>
              <a:rPr lang="uk-UA" altLang="uk-UA" sz="1600" dirty="0" smtClean="0">
                <a:solidFill>
                  <a:prstClr val="black"/>
                </a:solidFill>
              </a:rPr>
              <a:t>2020 року в                       м. Львові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dirty="0" smtClean="0">
                <a:solidFill>
                  <a:prstClr val="black"/>
                </a:solidFill>
              </a:rPr>
              <a:t>Перший летальний випадок – </a:t>
            </a:r>
            <a:r>
              <a:rPr lang="uk-UA" altLang="uk-UA" sz="1600" b="1" dirty="0" smtClean="0">
                <a:solidFill>
                  <a:prstClr val="black"/>
                </a:solidFill>
              </a:rPr>
              <a:t>4 квітня </a:t>
            </a:r>
            <a:r>
              <a:rPr lang="uk-UA" altLang="uk-UA" sz="1600" dirty="0" smtClean="0">
                <a:solidFill>
                  <a:prstClr val="black"/>
                </a:solidFill>
              </a:rPr>
              <a:t>2020 року в м. Львові</a:t>
            </a:r>
          </a:p>
        </p:txBody>
      </p:sp>
    </p:spTree>
    <p:extLst>
      <p:ext uri="{BB962C8B-B14F-4D97-AF65-F5344CB8AC3E}">
        <p14:creationId xmlns:p14="http://schemas.microsoft.com/office/powerpoint/2010/main" val="113032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>
            <a:fillRect/>
          </a:stretch>
        </p:blipFill>
        <p:spPr bwMode="auto">
          <a:xfrm>
            <a:off x="49213" y="0"/>
            <a:ext cx="12180887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1"/>
          <p:cNvSpPr txBox="1">
            <a:spLocks noChangeArrowheads="1"/>
          </p:cNvSpPr>
          <p:nvPr/>
        </p:nvSpPr>
        <p:spPr bwMode="auto">
          <a:xfrm>
            <a:off x="2008188" y="776288"/>
            <a:ext cx="2417762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Приймає коронавірусних пацієнтів з 7 квітня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За весь період проліковано 1982 пацієнтів з пневмоніями, з них позитивних ПЛР – 1241</a:t>
            </a:r>
          </a:p>
        </p:txBody>
      </p:sp>
      <p:sp>
        <p:nvSpPr>
          <p:cNvPr id="6148" name="TextBox 12"/>
          <p:cNvSpPr txBox="1">
            <a:spLocks noChangeArrowheads="1"/>
          </p:cNvSpPr>
          <p:nvPr/>
        </p:nvSpPr>
        <p:spPr bwMode="auto">
          <a:xfrm>
            <a:off x="222250" y="4303713"/>
            <a:ext cx="240188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Приймає коронавірусних пацієнтів з 1 квітня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За весь період проліковано 1520 пацієнтів з пневмоніями, з них позитивних  ПЛР – 919 </a:t>
            </a:r>
          </a:p>
        </p:txBody>
      </p:sp>
      <p:grpSp>
        <p:nvGrpSpPr>
          <p:cNvPr id="6149" name="Группа 15"/>
          <p:cNvGrpSpPr>
            <a:grpSpLocks/>
          </p:cNvGrpSpPr>
          <p:nvPr/>
        </p:nvGrpSpPr>
        <p:grpSpPr bwMode="auto">
          <a:xfrm>
            <a:off x="273050" y="2320925"/>
            <a:ext cx="11674475" cy="1822450"/>
            <a:chOff x="199152" y="2321960"/>
            <a:chExt cx="11720745" cy="1920027"/>
          </a:xfrm>
        </p:grpSpPr>
        <p:grpSp>
          <p:nvGrpSpPr>
            <p:cNvPr id="6160" name="Группа 10"/>
            <p:cNvGrpSpPr>
              <a:grpSpLocks/>
            </p:cNvGrpSpPr>
            <p:nvPr/>
          </p:nvGrpSpPr>
          <p:grpSpPr bwMode="auto">
            <a:xfrm>
              <a:off x="199152" y="2409761"/>
              <a:ext cx="9854371" cy="1832226"/>
              <a:chOff x="204343" y="2430428"/>
              <a:chExt cx="7990832" cy="1485738"/>
            </a:xfrm>
          </p:grpSpPr>
          <p:pic>
            <p:nvPicPr>
              <p:cNvPr id="6162" name="Рисунок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48711" y="2440431"/>
                <a:ext cx="1655067" cy="905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63" name="Рисунок 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343" y="2950152"/>
                <a:ext cx="1655067" cy="9540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64" name="Рисунок 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1619" y="2430428"/>
                <a:ext cx="1658115" cy="905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65" name="Рисунок 7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85580" y="2962140"/>
                <a:ext cx="1658115" cy="9540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66" name="Рисунок 9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40108" y="2961811"/>
                <a:ext cx="1655067" cy="9540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161" name="Рисунок 1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10002185" y="2321960"/>
              <a:ext cx="1917712" cy="1216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50" name="TextBox 16"/>
          <p:cNvSpPr txBox="1">
            <a:spLocks noChangeArrowheads="1"/>
          </p:cNvSpPr>
          <p:nvPr/>
        </p:nvSpPr>
        <p:spPr bwMode="auto">
          <a:xfrm>
            <a:off x="10541000" y="3062288"/>
            <a:ext cx="903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2000" b="1" smtClean="0">
                <a:solidFill>
                  <a:prstClr val="black"/>
                </a:solidFill>
              </a:rPr>
              <a:t>4 МКЛ</a:t>
            </a:r>
          </a:p>
        </p:txBody>
      </p:sp>
      <p:sp>
        <p:nvSpPr>
          <p:cNvPr id="6151" name="TextBox 17"/>
          <p:cNvSpPr txBox="1">
            <a:spLocks noChangeArrowheads="1"/>
          </p:cNvSpPr>
          <p:nvPr/>
        </p:nvSpPr>
        <p:spPr bwMode="auto">
          <a:xfrm>
            <a:off x="6650038" y="3032125"/>
            <a:ext cx="9445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2000" b="1" smtClean="0">
                <a:solidFill>
                  <a:prstClr val="white"/>
                </a:solidFill>
              </a:rPr>
              <a:t>ПБ №1</a:t>
            </a:r>
          </a:p>
        </p:txBody>
      </p:sp>
      <p:sp>
        <p:nvSpPr>
          <p:cNvPr id="6152" name="TextBox 18"/>
          <p:cNvSpPr txBox="1">
            <a:spLocks noChangeArrowheads="1"/>
          </p:cNvSpPr>
          <p:nvPr/>
        </p:nvSpPr>
        <p:spPr bwMode="auto">
          <a:xfrm>
            <a:off x="8575675" y="3041650"/>
            <a:ext cx="901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2000" b="1" smtClean="0">
                <a:solidFill>
                  <a:prstClr val="white"/>
                </a:solidFill>
              </a:rPr>
              <a:t>5 МКЛ</a:t>
            </a:r>
          </a:p>
        </p:txBody>
      </p:sp>
      <p:sp>
        <p:nvSpPr>
          <p:cNvPr id="6153" name="TextBox 19"/>
          <p:cNvSpPr txBox="1">
            <a:spLocks noChangeArrowheads="1"/>
          </p:cNvSpPr>
          <p:nvPr/>
        </p:nvSpPr>
        <p:spPr bwMode="auto">
          <a:xfrm>
            <a:off x="4716463" y="3041650"/>
            <a:ext cx="974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2000" b="1" smtClean="0">
                <a:solidFill>
                  <a:prstClr val="white"/>
                </a:solidFill>
              </a:rPr>
              <a:t>ЛШМД</a:t>
            </a:r>
          </a:p>
        </p:txBody>
      </p:sp>
      <p:sp>
        <p:nvSpPr>
          <p:cNvPr id="6154" name="TextBox 20"/>
          <p:cNvSpPr txBox="1">
            <a:spLocks noChangeArrowheads="1"/>
          </p:cNvSpPr>
          <p:nvPr/>
        </p:nvSpPr>
        <p:spPr bwMode="auto">
          <a:xfrm>
            <a:off x="2751138" y="3041650"/>
            <a:ext cx="904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2000" b="1" smtClean="0">
                <a:solidFill>
                  <a:prstClr val="white"/>
                </a:solidFill>
              </a:rPr>
              <a:t>8 МКЛ</a:t>
            </a:r>
          </a:p>
        </p:txBody>
      </p:sp>
      <p:sp>
        <p:nvSpPr>
          <p:cNvPr id="6155" name="TextBox 21"/>
          <p:cNvSpPr txBox="1">
            <a:spLocks noChangeArrowheads="1"/>
          </p:cNvSpPr>
          <p:nvPr/>
        </p:nvSpPr>
        <p:spPr bwMode="auto">
          <a:xfrm>
            <a:off x="822325" y="3041650"/>
            <a:ext cx="903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2000" b="1" smtClean="0">
                <a:solidFill>
                  <a:prstClr val="white"/>
                </a:solidFill>
              </a:rPr>
              <a:t>1 МКЛ</a:t>
            </a:r>
          </a:p>
        </p:txBody>
      </p:sp>
      <p:sp>
        <p:nvSpPr>
          <p:cNvPr id="6156" name="TextBox 22"/>
          <p:cNvSpPr txBox="1">
            <a:spLocks noChangeArrowheads="1"/>
          </p:cNvSpPr>
          <p:nvPr/>
        </p:nvSpPr>
        <p:spPr bwMode="auto">
          <a:xfrm>
            <a:off x="4089400" y="4308475"/>
            <a:ext cx="240188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Приймає коронавірусних пацієнтів з 27 червня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За весь період проліковано 2146 пацієнтів з пневмоніями, з них позитивних  ПЛР – 1462 </a:t>
            </a:r>
          </a:p>
        </p:txBody>
      </p:sp>
      <p:sp>
        <p:nvSpPr>
          <p:cNvPr id="6157" name="TextBox 23"/>
          <p:cNvSpPr txBox="1">
            <a:spLocks noChangeArrowheads="1"/>
          </p:cNvSpPr>
          <p:nvPr/>
        </p:nvSpPr>
        <p:spPr bwMode="auto">
          <a:xfrm>
            <a:off x="5856288" y="935038"/>
            <a:ext cx="25209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Приймає коронавірусних пацієнтів з 3 квітня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За весь період проліковано 2008 пацієнтів з ГРВІ, з них позитивних  ПЛР – 167 </a:t>
            </a:r>
          </a:p>
        </p:txBody>
      </p:sp>
      <p:sp>
        <p:nvSpPr>
          <p:cNvPr id="6158" name="TextBox 24"/>
          <p:cNvSpPr txBox="1">
            <a:spLocks noChangeArrowheads="1"/>
          </p:cNvSpPr>
          <p:nvPr/>
        </p:nvSpPr>
        <p:spPr bwMode="auto">
          <a:xfrm>
            <a:off x="7826375" y="4303713"/>
            <a:ext cx="240188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Приймає коронавірусних пацієнтів з 2 листопада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За весь період проліковано 327 пацієнтів з пневмоніями, з них позитивних  ПЛР – 257</a:t>
            </a:r>
          </a:p>
        </p:txBody>
      </p:sp>
      <p:sp>
        <p:nvSpPr>
          <p:cNvPr id="6159" name="TextBox 25"/>
          <p:cNvSpPr txBox="1">
            <a:spLocks noChangeArrowheads="1"/>
          </p:cNvSpPr>
          <p:nvPr/>
        </p:nvSpPr>
        <p:spPr bwMode="auto">
          <a:xfrm>
            <a:off x="9477375" y="1035050"/>
            <a:ext cx="26098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Приймає коронавірусних пацієнтів  з негативним ПЛР на долікування з 28 жовтня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altLang="uk-UA" sz="1400" smtClean="0">
                <a:solidFill>
                  <a:prstClr val="black"/>
                </a:solidFill>
              </a:rPr>
              <a:t>За весь період проліковано </a:t>
            </a:r>
            <a:r>
              <a:rPr lang="ru-RU" altLang="uk-UA" sz="1400" smtClean="0">
                <a:solidFill>
                  <a:prstClr val="black"/>
                </a:solidFill>
              </a:rPr>
              <a:t>46</a:t>
            </a:r>
            <a:r>
              <a:rPr lang="uk-UA" altLang="uk-UA" sz="1400" smtClean="0">
                <a:solidFill>
                  <a:prstClr val="black"/>
                </a:solidFill>
              </a:rPr>
              <a:t> пацієнтів з пневмоніями</a:t>
            </a:r>
          </a:p>
        </p:txBody>
      </p:sp>
    </p:spTree>
    <p:extLst>
      <p:ext uri="{BB962C8B-B14F-4D97-AF65-F5344CB8AC3E}">
        <p14:creationId xmlns:p14="http://schemas.microsoft.com/office/powerpoint/2010/main" val="333557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Інформація про лабораторні дослідження методом ПЛР</a:t>
            </a:r>
          </a:p>
        </p:txBody>
      </p:sp>
      <p:graphicFrame>
        <p:nvGraphicFramePr>
          <p:cNvPr id="7172" name="Диаграмма 6"/>
          <p:cNvGraphicFramePr>
            <a:graphicFrameLocks/>
          </p:cNvGraphicFramePr>
          <p:nvPr/>
        </p:nvGraphicFramePr>
        <p:xfrm>
          <a:off x="1684338" y="882650"/>
          <a:ext cx="10074275" cy="489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6" name="Chart" r:id="rId5" imgW="9344241" imgH="5686425" progId="Excel.Chart.8">
                  <p:embed/>
                </p:oleObj>
              </mc:Choice>
              <mc:Fallback>
                <p:oleObj name="Chart" r:id="rId5" imgW="9344241" imgH="568642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4338" y="882650"/>
                        <a:ext cx="10074275" cy="4892675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996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Інформація про пацієнтів ЗОЗ м. Львова з позитивним ПЛР </a:t>
            </a:r>
          </a:p>
        </p:txBody>
      </p:sp>
      <p:graphicFrame>
        <p:nvGraphicFramePr>
          <p:cNvPr id="8196" name="Диаграмма 6"/>
          <p:cNvGraphicFramePr>
            <a:graphicFrameLocks/>
          </p:cNvGraphicFramePr>
          <p:nvPr/>
        </p:nvGraphicFramePr>
        <p:xfrm>
          <a:off x="1747838" y="898525"/>
          <a:ext cx="10075862" cy="481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0" name="Chart" r:id="rId5" imgW="9344241" imgH="5867236" progId="Excel.Chart.8">
                  <p:embed/>
                </p:oleObj>
              </mc:Choice>
              <mc:Fallback>
                <p:oleObj name="Chart" r:id="rId5" imgW="9344241" imgH="586723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7838" y="898525"/>
                        <a:ext cx="10075862" cy="4811713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654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3200" b="1" dirty="0" err="1"/>
              <a:t>Віковий</a:t>
            </a:r>
            <a:r>
              <a:rPr lang="ru-RU" altLang="uk-UA" sz="3200" b="1" dirty="0"/>
              <a:t> склад </a:t>
            </a:r>
            <a:r>
              <a:rPr lang="ru-RU" altLang="uk-UA" sz="3200" b="1" dirty="0" err="1"/>
              <a:t>померлих</a:t>
            </a:r>
            <a:r>
              <a:rPr lang="ru-RU" altLang="uk-UA" sz="3200" b="1" dirty="0"/>
              <a:t> (</a:t>
            </a:r>
            <a:r>
              <a:rPr lang="ru-RU" altLang="uk-UA" sz="3200" b="1" dirty="0" err="1"/>
              <a:t>кількість</a:t>
            </a:r>
            <a:r>
              <a:rPr lang="ru-RU" altLang="uk-UA" sz="3200" b="1" dirty="0"/>
              <a:t> </a:t>
            </a:r>
            <a:r>
              <a:rPr lang="ru-RU" altLang="uk-UA" sz="3200" b="1" dirty="0" err="1"/>
              <a:t>осіб</a:t>
            </a:r>
            <a:r>
              <a:rPr lang="ru-RU" altLang="uk-UA" sz="3200" b="1" dirty="0"/>
              <a:t>)</a:t>
            </a:r>
            <a:endParaRPr lang="uk-UA" altLang="uk-UA" sz="3200" b="1" dirty="0"/>
          </a:p>
        </p:txBody>
      </p:sp>
      <p:graphicFrame>
        <p:nvGraphicFramePr>
          <p:cNvPr id="9220" name="Диаграмма 3"/>
          <p:cNvGraphicFramePr>
            <a:graphicFrameLocks/>
          </p:cNvGraphicFramePr>
          <p:nvPr/>
        </p:nvGraphicFramePr>
        <p:xfrm>
          <a:off x="1876425" y="898525"/>
          <a:ext cx="10026650" cy="482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4" name="Chart" r:id="rId5" imgW="9448800" imgH="5400675" progId="Excel.Chart.8">
                  <p:embed/>
                </p:oleObj>
              </mc:Choice>
              <mc:Fallback>
                <p:oleObj name="Chart" r:id="rId5" imgW="9448800" imgH="540067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6425" y="898525"/>
                        <a:ext cx="10026650" cy="4829175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491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858837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Інформація про пацієнтів ЗОЗ м. Львова з позитивним ПЛР, пролікованих амбулаторно і в стаціонарі </a:t>
            </a:r>
          </a:p>
        </p:txBody>
      </p:sp>
      <p:graphicFrame>
        <p:nvGraphicFramePr>
          <p:cNvPr id="10244" name="Диаграмма 6"/>
          <p:cNvGraphicFramePr>
            <a:graphicFrameLocks/>
          </p:cNvGraphicFramePr>
          <p:nvPr/>
        </p:nvGraphicFramePr>
        <p:xfrm>
          <a:off x="1925638" y="1187450"/>
          <a:ext cx="9832975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8" name="Chart" r:id="rId5" imgW="9267794" imgH="5819939" progId="Excel.Chart.8">
                  <p:embed/>
                </p:oleObj>
              </mc:Choice>
              <mc:Fallback>
                <p:oleObj name="Chart" r:id="rId5" imgW="9267794" imgH="581993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5638" y="1187450"/>
                        <a:ext cx="9832975" cy="4572000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354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958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aphicFrame>
        <p:nvGraphicFramePr>
          <p:cNvPr id="11267" name="Диаграмма 4"/>
          <p:cNvGraphicFramePr>
            <a:graphicFrameLocks/>
          </p:cNvGraphicFramePr>
          <p:nvPr/>
        </p:nvGraphicFramePr>
        <p:xfrm>
          <a:off x="1797050" y="882650"/>
          <a:ext cx="10009188" cy="484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2" name="Chart" r:id="rId5" imgW="9296400" imgH="5295736" progId="Excel.Chart.8">
                  <p:embed/>
                </p:oleObj>
              </mc:Choice>
              <mc:Fallback>
                <p:oleObj name="Chart" r:id="rId5" imgW="9296400" imgH="529573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7050" y="882650"/>
                        <a:ext cx="10009188" cy="4845050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Інформація про працівників ЗОЗ </a:t>
            </a:r>
            <a:r>
              <a:rPr lang="uk-UA" altLang="uk-UA" sz="3200" b="1" dirty="0" err="1"/>
              <a:t>м.Львова</a:t>
            </a:r>
            <a:r>
              <a:rPr lang="uk-UA" altLang="uk-UA" sz="3200" b="1" dirty="0"/>
              <a:t> з позитивним ПЛР </a:t>
            </a:r>
          </a:p>
        </p:txBody>
      </p:sp>
    </p:spTree>
    <p:extLst>
      <p:ext uri="{BB962C8B-B14F-4D97-AF65-F5344CB8AC3E}">
        <p14:creationId xmlns:p14="http://schemas.microsoft.com/office/powerpoint/2010/main" val="370194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291" name="Диаграмма 4"/>
          <p:cNvGraphicFramePr>
            <a:graphicFrameLocks/>
          </p:cNvGraphicFramePr>
          <p:nvPr/>
        </p:nvGraphicFramePr>
        <p:xfrm>
          <a:off x="1812925" y="882650"/>
          <a:ext cx="10010775" cy="484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6" name="Chart" r:id="rId5" imgW="9344241" imgH="5952961" progId="Excel.Chart.8">
                  <p:embed/>
                </p:oleObj>
              </mc:Choice>
              <mc:Fallback>
                <p:oleObj name="Chart" r:id="rId5" imgW="9344241" imgH="595296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925" y="882650"/>
                        <a:ext cx="10010775" cy="4845050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Працівники ЗОЗ м. Львова з позитивним ПЛР за категоріями </a:t>
            </a:r>
          </a:p>
        </p:txBody>
      </p:sp>
    </p:spTree>
    <p:extLst>
      <p:ext uri="{BB962C8B-B14F-4D97-AF65-F5344CB8AC3E}">
        <p14:creationId xmlns:p14="http://schemas.microsoft.com/office/powerpoint/2010/main" val="345870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315" name="Диаграмма 6"/>
          <p:cNvGraphicFramePr>
            <a:graphicFrameLocks/>
          </p:cNvGraphicFramePr>
          <p:nvPr/>
        </p:nvGraphicFramePr>
        <p:xfrm>
          <a:off x="1844675" y="1187450"/>
          <a:ext cx="9834563" cy="454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0" name="Chart" r:id="rId5" imgW="9267794" imgH="5734214" progId="Excel.Chart.8">
                  <p:embed/>
                </p:oleObj>
              </mc:Choice>
              <mc:Fallback>
                <p:oleObj name="Chart" r:id="rId5" imgW="9267794" imgH="573421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675" y="1187450"/>
                        <a:ext cx="9834563" cy="4540250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858837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Інформація про лабораторні дослідження методом ІФА                                   в лабораторіях ЗОЗ м. Львова</a:t>
            </a:r>
          </a:p>
        </p:txBody>
      </p:sp>
    </p:spTree>
    <p:extLst>
      <p:ext uri="{BB962C8B-B14F-4D97-AF65-F5344CB8AC3E}">
        <p14:creationId xmlns:p14="http://schemas.microsoft.com/office/powerpoint/2010/main" val="97920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10550" y="1008063"/>
            <a:ext cx="3624263" cy="2255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pic>
        <p:nvPicPr>
          <p:cNvPr id="14339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275" y="1135234"/>
            <a:ext cx="3333522" cy="2000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8210550" y="3467100"/>
            <a:ext cx="3624263" cy="22558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588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Закупівля і вартість ІФА апаратів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658938" y="885825"/>
          <a:ext cx="6326188" cy="547074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1349972"/>
                <a:gridCol w="1827410"/>
                <a:gridCol w="1611274"/>
                <a:gridCol w="1537532"/>
              </a:tblGrid>
              <a:tr h="6233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ЗОЗ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Дата закупівлі апарату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Вартість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(грн)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За кошти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</a:tr>
              <a:tr h="3941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КНП 2 МП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15.10.2020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971235,40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кошти закладу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</a:tr>
              <a:tr h="3941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КНП 3 МП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2006 р.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33514,00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кошти закладу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</a:tr>
              <a:tr h="3941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КНП 5 МП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06.08.2020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391271</a:t>
                      </a:r>
                      <a:r>
                        <a:rPr lang="ru-RU" sz="1600" dirty="0">
                          <a:effectLst/>
                        </a:rPr>
                        <a:t>,</a:t>
                      </a:r>
                      <a:r>
                        <a:rPr lang="uk-UA" sz="1600" dirty="0">
                          <a:effectLst/>
                        </a:rPr>
                        <a:t>00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кошти закладу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</a:tr>
              <a:tr h="3941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КНП 6МП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14.08.20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350488,00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кошти закладу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</a:tr>
              <a:tr h="3941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КНП 1МКЛ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2006р.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28578,00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кошти закладу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</a:tr>
              <a:tr h="6233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КНП 3МКЛ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12.08.20</a:t>
                      </a:r>
                      <a:r>
                        <a:rPr lang="uk-UA" sz="1600">
                          <a:effectLst/>
                        </a:rPr>
                        <a:t>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11.11.20</a:t>
                      </a:r>
                      <a:r>
                        <a:rPr lang="uk-UA" sz="1600">
                          <a:effectLst/>
                        </a:rPr>
                        <a:t>20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279967,00</a:t>
                      </a:r>
                      <a:endParaRPr lang="uk-UA" sz="160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357244,00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кошти закладу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</a:tr>
              <a:tr h="42049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КНП 4 МКЛ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15</a:t>
                      </a:r>
                      <a:r>
                        <a:rPr lang="uk-UA" sz="1600">
                          <a:effectLst/>
                        </a:rPr>
                        <a:t>.</a:t>
                      </a:r>
                      <a:r>
                        <a:rPr lang="en-US" sz="1600">
                          <a:effectLst/>
                        </a:rPr>
                        <a:t>03</a:t>
                      </a:r>
                      <a:r>
                        <a:rPr lang="uk-UA" sz="1600">
                          <a:effectLst/>
                        </a:rPr>
                        <a:t>.</a:t>
                      </a:r>
                      <a:r>
                        <a:rPr lang="en-US" sz="1600">
                          <a:effectLst/>
                        </a:rPr>
                        <a:t>2019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105000,00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кошти закладу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</a:tr>
              <a:tr h="3941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КНП 5 МКЛ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16.06.2020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139174,50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кошти закладу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/>
                </a:tc>
              </a:tr>
              <a:tr h="10443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КНП КЛШМД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05. 2020 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Rayto</a:t>
                      </a:r>
                      <a:r>
                        <a:rPr lang="uk-UA" sz="1600" dirty="0">
                          <a:effectLst/>
                        </a:rPr>
                        <a:t>) </a:t>
                      </a:r>
                      <a:r>
                        <a:rPr lang="en-US" sz="1600" dirty="0">
                          <a:effectLst/>
                        </a:rPr>
                        <a:t>RT</a:t>
                      </a:r>
                      <a:r>
                        <a:rPr lang="uk-UA" sz="1600" dirty="0">
                          <a:effectLst/>
                        </a:rPr>
                        <a:t>6100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05.2020(</a:t>
                      </a:r>
                      <a:r>
                        <a:rPr lang="en-US" sz="1600" dirty="0" err="1">
                          <a:effectLst/>
                        </a:rPr>
                        <a:t>Rayto</a:t>
                      </a:r>
                      <a:r>
                        <a:rPr lang="uk-UA" sz="1600" dirty="0">
                          <a:effectLst/>
                        </a:rPr>
                        <a:t>)3100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71385,00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105000,00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кошти закладу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1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МДКЛ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0" dirty="0">
                          <a:effectLst/>
                        </a:rPr>
                        <a:t>2009р</a:t>
                      </a:r>
                      <a:endParaRPr lang="uk-UA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0" dirty="0">
                          <a:effectLst/>
                        </a:rPr>
                        <a:t>31900,00</a:t>
                      </a:r>
                      <a:endParaRPr lang="uk-UA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кошти закладу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96" marR="59996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30566"/>
          <a:stretch/>
        </p:blipFill>
        <p:spPr>
          <a:xfrm>
            <a:off x="8355275" y="3594501"/>
            <a:ext cx="3333522" cy="2000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924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36655" y="2247489"/>
            <a:ext cx="72874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ІІ. Покращення якості надання медичної допомоги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90366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5880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Робота 36 мобільних бригад ЗОЗ м. Львова</a:t>
            </a:r>
          </a:p>
        </p:txBody>
      </p:sp>
      <p:graphicFrame>
        <p:nvGraphicFramePr>
          <p:cNvPr id="15364" name="Диаграмма 6"/>
          <p:cNvGraphicFramePr>
            <a:graphicFrameLocks/>
          </p:cNvGraphicFramePr>
          <p:nvPr/>
        </p:nvGraphicFramePr>
        <p:xfrm>
          <a:off x="1797050" y="882650"/>
          <a:ext cx="9832975" cy="481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4" name="Chart" r:id="rId5" imgW="9267794" imgH="5791364" progId="Excel.Chart.8">
                  <p:embed/>
                </p:oleObj>
              </mc:Choice>
              <mc:Fallback>
                <p:oleObj name="Chart" r:id="rId5" imgW="9267794" imgH="579136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7050" y="882650"/>
                        <a:ext cx="9832975" cy="4811713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524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387" name="Диаграмма 4"/>
          <p:cNvGraphicFramePr>
            <a:graphicFrameLocks/>
          </p:cNvGraphicFramePr>
          <p:nvPr/>
        </p:nvGraphicFramePr>
        <p:xfrm>
          <a:off x="7235825" y="650875"/>
          <a:ext cx="4102100" cy="240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22" name="Chart" r:id="rId5" imgW="9496641" imgH="6057900" progId="Excel.Chart.8">
                  <p:embed/>
                </p:oleObj>
              </mc:Choice>
              <mc:Fallback>
                <p:oleObj name="Chart" r:id="rId5" imgW="9496641" imgH="605790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650875"/>
                        <a:ext cx="4102100" cy="2406650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Диаграмма 6"/>
          <p:cNvGraphicFramePr>
            <a:graphicFrameLocks/>
          </p:cNvGraphicFramePr>
          <p:nvPr/>
        </p:nvGraphicFramePr>
        <p:xfrm>
          <a:off x="2446338" y="650875"/>
          <a:ext cx="4164012" cy="240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23" name="Chart" r:id="rId8" imgW="9267794" imgH="5057775" progId="Excel.Chart.8">
                  <p:embed/>
                </p:oleObj>
              </mc:Choice>
              <mc:Fallback>
                <p:oleObj name="Chart" r:id="rId8" imgW="9267794" imgH="505777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338" y="650875"/>
                        <a:ext cx="4164012" cy="2406650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Диаграмма 6"/>
          <p:cNvGraphicFramePr>
            <a:graphicFrameLocks/>
          </p:cNvGraphicFramePr>
          <p:nvPr/>
        </p:nvGraphicFramePr>
        <p:xfrm>
          <a:off x="2454275" y="3255963"/>
          <a:ext cx="4170363" cy="2535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24" name="Chart" r:id="rId11" imgW="9172606" imgH="5610061" progId="Excel.Chart.8">
                  <p:embed/>
                </p:oleObj>
              </mc:Choice>
              <mc:Fallback>
                <p:oleObj name="Chart" r:id="rId11" imgW="9172606" imgH="561006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4275" y="3255963"/>
                        <a:ext cx="4170363" cy="2535237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Диаграмма 6"/>
          <p:cNvGraphicFramePr>
            <a:graphicFrameLocks/>
          </p:cNvGraphicFramePr>
          <p:nvPr/>
        </p:nvGraphicFramePr>
        <p:xfrm>
          <a:off x="7234238" y="3255963"/>
          <a:ext cx="4011612" cy="2535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25" name="Chart" r:id="rId14" imgW="9163235" imgH="5895811" progId="Excel.Chart.8">
                  <p:embed/>
                </p:oleObj>
              </mc:Choice>
              <mc:Fallback>
                <p:oleObj name="Chart" r:id="rId14" imgW="9163235" imgH="589581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4238" y="3255963"/>
                        <a:ext cx="4011612" cy="2535237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Box 1"/>
          <p:cNvSpPr txBox="1">
            <a:spLocks noChangeArrowheads="1"/>
          </p:cNvSpPr>
          <p:nvPr/>
        </p:nvSpPr>
        <p:spPr bwMode="auto">
          <a:xfrm>
            <a:off x="1489075" y="50800"/>
            <a:ext cx="10515600" cy="5238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uk-UA" altLang="uk-UA" b="1" dirty="0">
                <a:solidFill>
                  <a:prstClr val="black"/>
                </a:solidFill>
                <a:latin typeface="Calibri Light"/>
              </a:rPr>
              <a:t>Підготовка ЗОЗ до надання медичної допомоги хворим на </a:t>
            </a:r>
            <a:r>
              <a:rPr lang="en-US" altLang="uk-UA" b="1" dirty="0">
                <a:solidFill>
                  <a:prstClr val="black"/>
                </a:solidFill>
                <a:latin typeface="Calibri Light"/>
              </a:rPr>
              <a:t>COVID-19</a:t>
            </a:r>
            <a:endParaRPr lang="uk-UA" altLang="uk-UA" b="1" dirty="0">
              <a:solidFill>
                <a:prstClr val="black"/>
              </a:solidFill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58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1117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dirty="0">
                <a:solidFill>
                  <a:prstClr val="black"/>
                </a:solidFill>
                <a:cs typeface="Arial" panose="020B0604020202020204" pitchFamily="34" charset="0"/>
              </a:rPr>
              <a:t>Кисневе забезпечення КНП «1-а ЛМКЛ імені Князя Лева»</a:t>
            </a:r>
            <a:endParaRPr lang="uk-UA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822450" y="838200"/>
          <a:ext cx="9929813" cy="4876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1836"/>
                <a:gridCol w="2293072"/>
                <a:gridCol w="2119041"/>
                <a:gridCol w="2845864"/>
              </a:tblGrid>
              <a:tr h="778712">
                <a:tc>
                  <a:txBody>
                    <a:bodyPr/>
                    <a:lstStyle/>
                    <a:p>
                      <a:pPr algn="ctr"/>
                      <a:endParaRPr lang="uk-UA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Було до введення карантину</a:t>
                      </a:r>
                      <a:endParaRPr lang="uk-UA" sz="20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Стало станом на 01.12.2020  </a:t>
                      </a: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Заплановано</a:t>
                      </a:r>
                    </a:p>
                  </a:txBody>
                  <a:tcPr marL="91437" marR="91437" marT="45701" marB="45701"/>
                </a:tc>
              </a:tr>
              <a:tr h="2834600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«Центральний компонент» кисневої системи</a:t>
                      </a: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29 кисневих балонів</a:t>
                      </a: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60 кисневих балонів</a:t>
                      </a: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uk-UA" sz="2000" dirty="0">
                          <a:latin typeface="+mn-lt"/>
                        </a:rPr>
                        <a:t>розведення кисневої мережі для збільшення точок;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uk-UA" sz="2000" baseline="0" dirty="0">
                          <a:latin typeface="+mn-lt"/>
                        </a:rPr>
                        <a:t>розширення кисневого пункту для додаткового зберігання балонів;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uk-UA" sz="2000" baseline="0" dirty="0">
                          <a:latin typeface="+mn-lt"/>
                        </a:rPr>
                        <a:t>встановлення кисневого генератора</a:t>
                      </a:r>
                    </a:p>
                  </a:txBody>
                  <a:tcPr marL="91437" marR="91437" marT="45701" marB="45701"/>
                </a:tc>
              </a:tr>
              <a:tr h="704986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Кисневі концентратори, шт.</a:t>
                      </a: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6</a:t>
                      </a: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26</a:t>
                      </a: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+ 13</a:t>
                      </a:r>
                    </a:p>
                  </a:txBody>
                  <a:tcPr marL="91437" marR="91437" marT="45701" marB="45701"/>
                </a:tc>
              </a:tr>
              <a:tr h="558503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Кисневі точки, шт.</a:t>
                      </a: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21</a:t>
                      </a: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47</a:t>
                      </a:r>
                    </a:p>
                  </a:txBody>
                  <a:tcPr marL="91437" marR="91437" marT="45701" marB="45701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+ 26</a:t>
                      </a:r>
                    </a:p>
                  </a:txBody>
                  <a:tcPr marL="91437" marR="91437" marT="45701" marB="4570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707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28763" y="82550"/>
            <a:ext cx="10515600" cy="827088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dirty="0">
                <a:solidFill>
                  <a:prstClr val="black"/>
                </a:solidFill>
                <a:cs typeface="Arial" panose="020B0604020202020204" pitchFamily="34" charset="0"/>
              </a:rPr>
              <a:t>Кисневе забезпечення КНП «8 міська клінічна лікарня </a:t>
            </a:r>
            <a:br>
              <a:rPr lang="uk-UA" sz="3200" b="1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uk-UA" sz="3200" b="1" dirty="0">
                <a:solidFill>
                  <a:prstClr val="black"/>
                </a:solidFill>
                <a:cs typeface="Arial" panose="020B0604020202020204" pitchFamily="34" charset="0"/>
              </a:rPr>
              <a:t>м. Львова»</a:t>
            </a:r>
            <a:endParaRPr lang="uk-UA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820863" y="990600"/>
          <a:ext cx="9931400" cy="4808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2263"/>
                <a:gridCol w="2293438"/>
                <a:gridCol w="2119380"/>
                <a:gridCol w="2846319"/>
              </a:tblGrid>
              <a:tr h="741046">
                <a:tc>
                  <a:txBody>
                    <a:bodyPr/>
                    <a:lstStyle/>
                    <a:p>
                      <a:pPr algn="ctr"/>
                      <a:endParaRPr lang="uk-UA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2" marR="91452" marT="45706" marB="4570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Було до введення карантину</a:t>
                      </a:r>
                      <a:endParaRPr lang="uk-UA" sz="20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2" marR="91452" marT="45706" marB="4570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Стало станом на 01.12.2020  </a:t>
                      </a:r>
                    </a:p>
                  </a:txBody>
                  <a:tcPr marL="91452" marR="91452" marT="45706" marB="45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Заплановано</a:t>
                      </a:r>
                    </a:p>
                  </a:txBody>
                  <a:tcPr marL="91452" marR="91452" marT="45706" marB="45706"/>
                </a:tc>
              </a:tr>
              <a:tr h="2834906">
                <a:tc>
                  <a:txBody>
                    <a:bodyPr/>
                    <a:lstStyle/>
                    <a:p>
                      <a:r>
                        <a:rPr lang="uk-UA" sz="2000" dirty="0"/>
                        <a:t>«Центральний компонент» кисневої системи</a:t>
                      </a:r>
                    </a:p>
                  </a:txBody>
                  <a:tcPr marL="91455" marR="91455" marT="45718" marB="45718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Киснева станція з </a:t>
                      </a:r>
                    </a:p>
                    <a:p>
                      <a:r>
                        <a:rPr lang="en-US" sz="2000" dirty="0"/>
                        <a:t>2-</a:t>
                      </a:r>
                      <a:r>
                        <a:rPr lang="uk-UA" sz="2000" dirty="0" err="1"/>
                        <a:t>ма</a:t>
                      </a:r>
                      <a:r>
                        <a:rPr lang="uk-UA" sz="2000" dirty="0"/>
                        <a:t> </a:t>
                      </a:r>
                      <a:r>
                        <a:rPr lang="uk-UA" sz="2000" dirty="0" err="1"/>
                        <a:t>кріоциліндрами</a:t>
                      </a:r>
                      <a:r>
                        <a:rPr lang="uk-UA" sz="2000" dirty="0"/>
                        <a:t>, </a:t>
                      </a:r>
                      <a:r>
                        <a:rPr lang="uk-UA" sz="2000" dirty="0" err="1"/>
                        <a:t>заг</a:t>
                      </a:r>
                      <a:r>
                        <a:rPr lang="uk-UA" sz="2000" dirty="0"/>
                        <a:t>. об</a:t>
                      </a:r>
                      <a:r>
                        <a:rPr lang="en-US" sz="2000" dirty="0"/>
                        <a:t>’</a:t>
                      </a:r>
                      <a:r>
                        <a:rPr lang="uk-UA" sz="2000" dirty="0" err="1"/>
                        <a:t>ємом</a:t>
                      </a:r>
                      <a:r>
                        <a:rPr lang="uk-UA" sz="2000" dirty="0"/>
                        <a:t> </a:t>
                      </a:r>
                      <a:r>
                        <a:rPr lang="en-US" sz="2000" dirty="0"/>
                        <a:t> 280</a:t>
                      </a:r>
                      <a:r>
                        <a:rPr lang="uk-UA" sz="2000" dirty="0"/>
                        <a:t> </a:t>
                      </a:r>
                      <a:r>
                        <a:rPr lang="uk-UA" sz="2000" dirty="0" err="1"/>
                        <a:t>куб.м</a:t>
                      </a:r>
                      <a:r>
                        <a:rPr lang="en-US" sz="2000" dirty="0"/>
                        <a:t> </a:t>
                      </a:r>
                      <a:endParaRPr lang="uk-UA" sz="2000" dirty="0"/>
                    </a:p>
                  </a:txBody>
                  <a:tcPr marL="91455" marR="91455" marT="45718" marB="45718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Киснева станція з газифікатором МВС-3000, </a:t>
                      </a:r>
                      <a:r>
                        <a:rPr lang="uk-UA" sz="2000" dirty="0" err="1"/>
                        <a:t>заг</a:t>
                      </a:r>
                      <a:r>
                        <a:rPr lang="uk-UA" sz="2000" dirty="0"/>
                        <a:t>. об</a:t>
                      </a:r>
                      <a:r>
                        <a:rPr lang="en-US" sz="2000" dirty="0"/>
                        <a:t>’</a:t>
                      </a:r>
                      <a:r>
                        <a:rPr lang="uk-UA" sz="2000" dirty="0" err="1"/>
                        <a:t>ємом</a:t>
                      </a:r>
                      <a:r>
                        <a:rPr lang="uk-UA" sz="2000" dirty="0"/>
                        <a:t>  </a:t>
                      </a:r>
                    </a:p>
                    <a:p>
                      <a:r>
                        <a:rPr lang="uk-UA" sz="2000" dirty="0"/>
                        <a:t>750 </a:t>
                      </a:r>
                      <a:r>
                        <a:rPr lang="uk-UA" sz="2000" dirty="0" err="1"/>
                        <a:t>куб.м</a:t>
                      </a:r>
                      <a:endParaRPr lang="uk-UA" sz="2000" dirty="0"/>
                    </a:p>
                    <a:p>
                      <a:r>
                        <a:rPr lang="uk-UA" sz="2000" dirty="0"/>
                        <a:t>Розведено</a:t>
                      </a:r>
                      <a:r>
                        <a:rPr lang="uk-UA" sz="2000" baseline="0" dirty="0"/>
                        <a:t> кисневу мережу в корпусі мікрохірургії ока</a:t>
                      </a:r>
                      <a:endParaRPr lang="uk-UA" sz="2000" dirty="0"/>
                    </a:p>
                  </a:txBody>
                  <a:tcPr marL="91455" marR="91455" marT="45718" marB="45718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uk-UA" sz="2000"/>
                        <a:t>збільшення </a:t>
                      </a:r>
                      <a:r>
                        <a:rPr lang="uk-UA" sz="2000" dirty="0"/>
                        <a:t>діаметру </a:t>
                      </a:r>
                      <a:r>
                        <a:rPr lang="uk-UA" sz="2000" dirty="0" err="1"/>
                        <a:t>киснепроводу</a:t>
                      </a:r>
                      <a:r>
                        <a:rPr lang="uk-UA" sz="2000" dirty="0"/>
                        <a:t> в кардіологічному корпусі</a:t>
                      </a:r>
                    </a:p>
                  </a:txBody>
                  <a:tcPr marL="91455" marR="91455" marT="45718" marB="45718"/>
                </a:tc>
              </a:tr>
              <a:tr h="701096"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Кисневі концентратори, шт.</a:t>
                      </a:r>
                    </a:p>
                  </a:txBody>
                  <a:tcPr marL="91455" marR="91455" marT="45718" marB="45718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2</a:t>
                      </a:r>
                    </a:p>
                  </a:txBody>
                  <a:tcPr marL="91455" marR="91455" marT="45718" marB="45718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12</a:t>
                      </a:r>
                    </a:p>
                  </a:txBody>
                  <a:tcPr marL="91455" marR="91455" marT="45718" marB="45718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+ 10</a:t>
                      </a:r>
                    </a:p>
                  </a:txBody>
                  <a:tcPr marL="91455" marR="91455" marT="45718" marB="45718"/>
                </a:tc>
              </a:tr>
              <a:tr h="531490"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Кисневі точки, шт.</a:t>
                      </a:r>
                    </a:p>
                  </a:txBody>
                  <a:tcPr marL="91455" marR="91455" marT="45718" marB="45718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42</a:t>
                      </a:r>
                    </a:p>
                  </a:txBody>
                  <a:tcPr marL="91455" marR="91455" marT="45718" marB="45718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159</a:t>
                      </a:r>
                    </a:p>
                  </a:txBody>
                  <a:tcPr marL="91455" marR="91455" marT="45718" marB="45718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+ 44</a:t>
                      </a:r>
                    </a:p>
                  </a:txBody>
                  <a:tcPr marL="91455" marR="91455" marT="45718" marB="4571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86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90011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dirty="0">
                <a:solidFill>
                  <a:prstClr val="black"/>
                </a:solidFill>
                <a:cs typeface="Arial" panose="020B0604020202020204" pitchFamily="34" charset="0"/>
              </a:rPr>
              <a:t>Кисневе забезпечення КНП «Пологовий клінічний </a:t>
            </a:r>
            <a:br>
              <a:rPr lang="uk-UA" sz="3200" b="1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uk-UA" sz="3200" b="1" dirty="0">
                <a:solidFill>
                  <a:prstClr val="black"/>
                </a:solidFill>
                <a:cs typeface="Arial" panose="020B0604020202020204" pitchFamily="34" charset="0"/>
              </a:rPr>
              <a:t>будинок №1 м. Львова»</a:t>
            </a:r>
            <a:endParaRPr lang="uk-UA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822450" y="1192213"/>
          <a:ext cx="9929813" cy="4473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1836"/>
                <a:gridCol w="2293072"/>
                <a:gridCol w="2119041"/>
                <a:gridCol w="2845864"/>
              </a:tblGrid>
              <a:tr h="778940">
                <a:tc>
                  <a:txBody>
                    <a:bodyPr/>
                    <a:lstStyle/>
                    <a:p>
                      <a:pPr algn="ctr"/>
                      <a:endParaRPr lang="uk-UA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Було до введення карантину</a:t>
                      </a:r>
                      <a:endParaRPr lang="uk-UA" sz="20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Стало станом на 01.12.2020  </a:t>
                      </a: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Заплановано</a:t>
                      </a:r>
                    </a:p>
                  </a:txBody>
                  <a:tcPr marL="91437" marR="91437" marT="45714" marB="45714"/>
                </a:tc>
              </a:tr>
              <a:tr h="2430776">
                <a:tc>
                  <a:txBody>
                    <a:bodyPr/>
                    <a:lstStyle/>
                    <a:p>
                      <a:r>
                        <a:rPr lang="uk-UA" sz="2000" dirty="0"/>
                        <a:t>«Центральний компонент» кисневої системи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Кисневий пункт з </a:t>
                      </a:r>
                    </a:p>
                    <a:p>
                      <a:r>
                        <a:rPr lang="uk-UA" sz="2000" dirty="0"/>
                        <a:t>1-ним </a:t>
                      </a:r>
                      <a:r>
                        <a:rPr lang="uk-UA" sz="2000" dirty="0" err="1"/>
                        <a:t>кріоциліндром</a:t>
                      </a:r>
                      <a:r>
                        <a:rPr lang="uk-UA" sz="2000" dirty="0"/>
                        <a:t>, об</a:t>
                      </a:r>
                      <a:r>
                        <a:rPr lang="en-US" sz="2000" dirty="0"/>
                        <a:t>’</a:t>
                      </a:r>
                      <a:r>
                        <a:rPr lang="uk-UA" sz="2000" dirty="0" err="1"/>
                        <a:t>ємом</a:t>
                      </a:r>
                      <a:r>
                        <a:rPr lang="uk-UA" sz="2000" dirty="0"/>
                        <a:t> </a:t>
                      </a:r>
                      <a:r>
                        <a:rPr lang="en-US" sz="2000" dirty="0"/>
                        <a:t> </a:t>
                      </a:r>
                      <a:r>
                        <a:rPr lang="uk-UA" sz="2000" dirty="0"/>
                        <a:t>135куб.м</a:t>
                      </a:r>
                      <a:r>
                        <a:rPr lang="en-US" sz="2000" dirty="0"/>
                        <a:t> </a:t>
                      </a:r>
                      <a:endParaRPr lang="uk-UA" sz="20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Кисневий пункт з 2-ма </a:t>
                      </a:r>
                      <a:r>
                        <a:rPr lang="uk-UA" sz="2000" dirty="0" err="1"/>
                        <a:t>кріоциліндром</a:t>
                      </a:r>
                      <a:r>
                        <a:rPr lang="uk-UA" sz="2000" dirty="0"/>
                        <a:t>, </a:t>
                      </a:r>
                      <a:r>
                        <a:rPr lang="uk-UA" sz="2000" dirty="0" err="1"/>
                        <a:t>заг</a:t>
                      </a:r>
                      <a:r>
                        <a:rPr lang="uk-UA" sz="2000" dirty="0"/>
                        <a:t>. об</a:t>
                      </a:r>
                      <a:r>
                        <a:rPr lang="en-US" sz="2000" dirty="0"/>
                        <a:t>’</a:t>
                      </a:r>
                      <a:r>
                        <a:rPr lang="uk-UA" sz="2000" dirty="0" err="1"/>
                        <a:t>ємом</a:t>
                      </a:r>
                      <a:r>
                        <a:rPr lang="uk-UA" sz="2000" dirty="0"/>
                        <a:t> </a:t>
                      </a:r>
                      <a:r>
                        <a:rPr lang="en-US" sz="2000" dirty="0"/>
                        <a:t> </a:t>
                      </a:r>
                      <a:endParaRPr lang="uk-UA" sz="2000" dirty="0"/>
                    </a:p>
                    <a:p>
                      <a:r>
                        <a:rPr lang="uk-UA" sz="2000" dirty="0"/>
                        <a:t>270 </a:t>
                      </a:r>
                      <a:r>
                        <a:rPr lang="uk-UA" sz="2000" dirty="0" err="1"/>
                        <a:t>куб.м</a:t>
                      </a:r>
                      <a:r>
                        <a:rPr lang="en-US" sz="2000" dirty="0"/>
                        <a:t> </a:t>
                      </a:r>
                      <a:endParaRPr lang="uk-UA" sz="20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uk-U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розведення кисневої мережі для збільшення точок;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uk-U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встановлення кисневого генератора</a:t>
                      </a:r>
                    </a:p>
                  </a:txBody>
                  <a:tcPr marT="45719" marB="45719"/>
                </a:tc>
              </a:tr>
              <a:tr h="705192"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Кисневі концентратори, шт.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1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 10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+ 10</a:t>
                      </a:r>
                    </a:p>
                  </a:txBody>
                  <a:tcPr marT="45719" marB="45719"/>
                </a:tc>
              </a:tr>
              <a:tr h="558667"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Кисневі точки, шт.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5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38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+ 2</a:t>
                      </a:r>
                    </a:p>
                  </a:txBody>
                  <a:tcPr marT="45719" marB="4571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430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28763" y="82550"/>
            <a:ext cx="10515600" cy="79057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000000"/>
                </a:solidFill>
                <a:cs typeface="Arial" charset="0"/>
              </a:rPr>
              <a:t>Кисневе забезпечення КНП «5 міська клінічна лікарня </a:t>
            </a:r>
            <a:br>
              <a:rPr lang="uk-UA" sz="3200" b="1" dirty="0">
                <a:solidFill>
                  <a:srgbClr val="000000"/>
                </a:solidFill>
                <a:cs typeface="Arial" charset="0"/>
              </a:rPr>
            </a:br>
            <a:r>
              <a:rPr lang="uk-UA" sz="3200" b="1" dirty="0">
                <a:solidFill>
                  <a:srgbClr val="000000"/>
                </a:solidFill>
                <a:cs typeface="Arial" charset="0"/>
              </a:rPr>
              <a:t>м. Львова»</a:t>
            </a:r>
            <a:endParaRPr lang="uk-UA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820863" y="955675"/>
          <a:ext cx="9931400" cy="4772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2263"/>
                <a:gridCol w="1652177"/>
                <a:gridCol w="1754152"/>
                <a:gridCol w="3852808"/>
              </a:tblGrid>
              <a:tr h="1005800">
                <a:tc>
                  <a:txBody>
                    <a:bodyPr/>
                    <a:lstStyle/>
                    <a:p>
                      <a:pPr algn="ctr"/>
                      <a:endParaRPr lang="uk-UA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2" marR="91452"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Було до введення карантину</a:t>
                      </a:r>
                      <a:endParaRPr lang="uk-UA" sz="20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2" marR="91452" marT="45700" marB="457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Стало станом на 01.12.2020  </a:t>
                      </a:r>
                    </a:p>
                  </a:txBody>
                  <a:tcPr marL="91452" marR="91452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Заплановано</a:t>
                      </a:r>
                    </a:p>
                  </a:txBody>
                  <a:tcPr marL="91452" marR="91452" marT="45700" marB="45700"/>
                </a:tc>
              </a:tr>
              <a:tr h="25027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«Центральний компонент» кисневої системи</a:t>
                      </a:r>
                    </a:p>
                  </a:txBody>
                  <a:tcPr marL="91453" marR="91453" marT="45718" marB="45718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8 кисневих балонів</a:t>
                      </a:r>
                    </a:p>
                  </a:txBody>
                  <a:tcPr marL="91453" marR="91453" marT="45718" marB="45718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48 кисневих балонів</a:t>
                      </a:r>
                    </a:p>
                  </a:txBody>
                  <a:tcPr marL="91453" marR="91453" marT="45718" marB="45718" horzOverflow="overflow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uk-U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розведення кисневої мережі для збільшення точок;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реконструкція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кисневих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рамп за адресами </a:t>
                      </a:r>
                      <a:r>
                        <a:rPr kumimoji="0" 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Коновальця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22  та Ген. Чупринки, 48;</a:t>
                      </a:r>
                    </a:p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    </a:t>
                      </a:r>
                      <a:r>
                        <a:rPr kumimoji="0" 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закупівлі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оренда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kumimoji="0" 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кріоциліндрів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(4 шт. по 200л)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53" marR="91453" marT="45718" marB="45718" horzOverflow="overflow"/>
                </a:tc>
              </a:tr>
              <a:tr h="704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Кисневі концентратори, шт.</a:t>
                      </a:r>
                    </a:p>
                  </a:txBody>
                  <a:tcPr marL="91453" marR="91453" marT="45718" marB="45718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L="91453" marR="91453" marT="45718" marB="45718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20</a:t>
                      </a:r>
                    </a:p>
                  </a:txBody>
                  <a:tcPr marL="91453" marR="91453" marT="45718" marB="45718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+ 112</a:t>
                      </a:r>
                    </a:p>
                  </a:txBody>
                  <a:tcPr marL="91453" marR="91453" marT="45718" marB="45718" horzOverflow="overflow"/>
                </a:tc>
              </a:tr>
              <a:tr h="5584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Кисневі точки, шт.</a:t>
                      </a:r>
                    </a:p>
                  </a:txBody>
                  <a:tcPr marL="91453" marR="91453" marT="45718" marB="45718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9</a:t>
                      </a:r>
                    </a:p>
                  </a:txBody>
                  <a:tcPr marL="91453" marR="91453" marT="45718" marB="45718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60</a:t>
                      </a:r>
                    </a:p>
                  </a:txBody>
                  <a:tcPr marL="91453" marR="91453" marT="45718" marB="45718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+ 45</a:t>
                      </a:r>
                    </a:p>
                  </a:txBody>
                  <a:tcPr marL="91453" marR="91453" marT="45718" marB="45718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77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8858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dirty="0">
                <a:solidFill>
                  <a:prstClr val="black"/>
                </a:solidFill>
                <a:cs typeface="Arial" panose="020B0604020202020204" pitchFamily="34" charset="0"/>
              </a:rPr>
              <a:t>Кисневе забезпечення КНП «Клінічна лікарня</a:t>
            </a:r>
            <a:r>
              <a:rPr lang="en-US" sz="3200" b="1" dirty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3200" b="1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uk-UA" sz="3200" b="1" dirty="0">
                <a:solidFill>
                  <a:prstClr val="black"/>
                </a:solidFill>
                <a:cs typeface="Arial" panose="020B0604020202020204" pitchFamily="34" charset="0"/>
              </a:rPr>
              <a:t> швидкої медичної допомоги м. Львова»</a:t>
            </a:r>
            <a:endParaRPr lang="uk-UA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822450" y="1211263"/>
          <a:ext cx="9929813" cy="4522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1836"/>
                <a:gridCol w="1651913"/>
                <a:gridCol w="1753872"/>
                <a:gridCol w="3852192"/>
              </a:tblGrid>
              <a:tr h="1044708">
                <a:tc>
                  <a:txBody>
                    <a:bodyPr/>
                    <a:lstStyle/>
                    <a:p>
                      <a:pPr algn="ctr"/>
                      <a:endParaRPr lang="uk-UA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37" marR="91437" marT="45704" marB="4570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Було до введення карантину</a:t>
                      </a:r>
                      <a:endParaRPr lang="uk-UA" sz="20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37" marR="91437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Стало станом на 01.12.2020  </a:t>
                      </a:r>
                    </a:p>
                  </a:txBody>
                  <a:tcPr marL="91437" marR="91437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Заплановано</a:t>
                      </a:r>
                    </a:p>
                  </a:txBody>
                  <a:tcPr marL="91437" marR="91437" marT="45704" marB="45704"/>
                </a:tc>
              </a:tr>
              <a:tr h="2165532">
                <a:tc>
                  <a:txBody>
                    <a:bodyPr/>
                    <a:lstStyle/>
                    <a:p>
                      <a:r>
                        <a:rPr lang="uk-UA" sz="2000" dirty="0"/>
                        <a:t>«Центральний компонент» кисневої системи</a:t>
                      </a:r>
                    </a:p>
                  </a:txBody>
                  <a:tcPr marL="91430" marR="91430" marT="45709" marB="4570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Киснева станція з газифікатором загальним об'ємом 2100 куб. м</a:t>
                      </a:r>
                      <a:r>
                        <a:rPr lang="en-US" sz="2000" dirty="0"/>
                        <a:t> </a:t>
                      </a:r>
                      <a:endParaRPr lang="uk-UA" sz="2000" dirty="0"/>
                    </a:p>
                  </a:txBody>
                  <a:tcPr marL="91430" marR="91430" marT="45709" marB="4570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Киснева станція з загальним об'ємом 2100 куб. м</a:t>
                      </a:r>
                      <a:r>
                        <a:rPr lang="en-US" sz="2000" dirty="0"/>
                        <a:t> </a:t>
                      </a:r>
                      <a:endParaRPr lang="uk-UA" sz="2000" dirty="0"/>
                    </a:p>
                  </a:txBody>
                  <a:tcPr marL="91430" marR="91430" marT="45709" marB="45709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uk-U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розведення кисневої мережі для збільшення точок;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uk-U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встановлення кисневої станції з газифікатором 8000 куб. м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uk-U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встановлення кисневого генератора</a:t>
                      </a:r>
                    </a:p>
                  </a:txBody>
                  <a:tcPr marL="91430" marR="91430" marT="45709" marB="45709"/>
                </a:tc>
              </a:tr>
              <a:tr h="732359"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Кисневі концентратори, шт.</a:t>
                      </a:r>
                    </a:p>
                  </a:txBody>
                  <a:tcPr marL="91430" marR="91430" marT="45709" marB="4570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30</a:t>
                      </a:r>
                    </a:p>
                  </a:txBody>
                  <a:tcPr marL="91430" marR="91430" marT="45709" marB="45709"/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205</a:t>
                      </a:r>
                      <a:endParaRPr lang="uk-UA" sz="2000" dirty="0"/>
                    </a:p>
                  </a:txBody>
                  <a:tcPr marL="91430" marR="91430" marT="45709" marB="4570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+ 100</a:t>
                      </a:r>
                    </a:p>
                  </a:txBody>
                  <a:tcPr marL="91430" marR="91430" marT="45709" marB="45709"/>
                </a:tc>
              </a:tr>
              <a:tr h="580188">
                <a:tc>
                  <a:txBody>
                    <a:bodyPr/>
                    <a:lstStyle/>
                    <a:p>
                      <a:r>
                        <a:rPr lang="uk-UA" sz="2000" dirty="0"/>
                        <a:t>Кисневі точки, шт.</a:t>
                      </a:r>
                    </a:p>
                  </a:txBody>
                  <a:tcPr marL="91430" marR="91430" marT="45709" marB="4570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92</a:t>
                      </a:r>
                    </a:p>
                  </a:txBody>
                  <a:tcPr marL="91430" marR="91430" marT="45709" marB="4570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159</a:t>
                      </a:r>
                    </a:p>
                  </a:txBody>
                  <a:tcPr marL="91430" marR="91430" marT="45709" marB="45709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+ 391</a:t>
                      </a:r>
                    </a:p>
                  </a:txBody>
                  <a:tcPr marL="91430" marR="91430" marT="45709" marB="4570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388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05025" y="1133475"/>
            <a:ext cx="4316413" cy="25463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  <a:ln w="76200">
            <a:solidFill>
              <a:schemeClr val="bg1">
                <a:lumMod val="85000"/>
              </a:schemeClr>
            </a:solidFill>
          </a:ln>
        </p:spPr>
      </p:pic>
      <p:pic>
        <p:nvPicPr>
          <p:cNvPr id="6" name="Рисунок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9468" y="1312198"/>
            <a:ext cx="3832225" cy="22095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7200900" y="3856038"/>
            <a:ext cx="3378200" cy="25463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00900" y="1133475"/>
            <a:ext cx="4316413" cy="25463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05025" y="3856038"/>
            <a:ext cx="4305300" cy="2546350"/>
          </a:xfrm>
          <a:prstGeom prst="rect">
            <a:avLst/>
          </a:prstGeom>
          <a:solidFill>
            <a:srgbClr val="CBCBCB"/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1476375" y="74613"/>
            <a:ext cx="10623550" cy="898525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altLang="uk-UA" sz="2600" b="1" dirty="0">
                <a:solidFill>
                  <a:srgbClr val="000000"/>
                </a:solidFill>
                <a:cs typeface="Arial" charset="0"/>
              </a:rPr>
              <a:t>Створено відділення на 350 ліжок для лікування хворих на </a:t>
            </a:r>
            <a:r>
              <a:rPr lang="en-US" altLang="uk-UA" sz="2600" b="1" dirty="0">
                <a:solidFill>
                  <a:srgbClr val="000000"/>
                </a:solidFill>
                <a:cs typeface="Arial" charset="0"/>
              </a:rPr>
              <a:t>COVID-19</a:t>
            </a:r>
            <a:r>
              <a:rPr lang="uk-UA" altLang="uk-UA" sz="2600" b="1" dirty="0">
                <a:solidFill>
                  <a:srgbClr val="000000"/>
                </a:solidFill>
                <a:cs typeface="Arial" charset="0"/>
              </a:rPr>
              <a:t>      </a:t>
            </a:r>
            <a:r>
              <a:rPr lang="uk-UA" altLang="uk-UA" sz="2600" b="1" dirty="0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uk-UA" altLang="uk-UA" sz="2600" b="1" dirty="0" smtClean="0">
                <a:solidFill>
                  <a:srgbClr val="000000"/>
                </a:solidFill>
                <a:cs typeface="Arial" charset="0"/>
              </a:rPr>
            </a:br>
            <a:r>
              <a:rPr lang="uk-UA" altLang="uk-UA" sz="2600" b="1" dirty="0" smtClean="0">
                <a:solidFill>
                  <a:srgbClr val="000000"/>
                </a:solidFill>
                <a:cs typeface="Arial" charset="0"/>
              </a:rPr>
              <a:t>в </a:t>
            </a:r>
            <a:r>
              <a:rPr lang="uk-UA" sz="2600" b="1" dirty="0">
                <a:cs typeface="Times New Roman" pitchFamily="18" charset="0"/>
              </a:rPr>
              <a:t>КНП «КЛШМД м. Львова» (загальні витрати склали </a:t>
            </a:r>
            <a:r>
              <a:rPr lang="uk-UA" sz="2600" b="1" dirty="0" smtClean="0">
                <a:cs typeface="Times New Roman" pitchFamily="18" charset="0"/>
              </a:rPr>
              <a:t>близько 10 млн</a:t>
            </a:r>
            <a:r>
              <a:rPr lang="uk-UA" sz="2600" b="1" dirty="0">
                <a:cs typeface="Times New Roman" pitchFamily="18" charset="0"/>
              </a:rPr>
              <a:t>. грн).</a:t>
            </a:r>
          </a:p>
        </p:txBody>
      </p:sp>
      <p:pic>
        <p:nvPicPr>
          <p:cNvPr id="7" name="Рисунок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9467" y="4024527"/>
            <a:ext cx="3832225" cy="22080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42495" y="1302888"/>
            <a:ext cx="3832225" cy="2208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95566" y="4024526"/>
            <a:ext cx="2988608" cy="22080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050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555" name="Диаграмма 4"/>
          <p:cNvGraphicFramePr>
            <a:graphicFrameLocks/>
          </p:cNvGraphicFramePr>
          <p:nvPr/>
        </p:nvGraphicFramePr>
        <p:xfrm>
          <a:off x="2020888" y="882650"/>
          <a:ext cx="9818687" cy="477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0" name="Chart" r:id="rId5" imgW="9400959" imgH="5543550" progId="Excel.Chart.8">
                  <p:embed/>
                </p:oleObj>
              </mc:Choice>
              <mc:Fallback>
                <p:oleObj name="Chart" r:id="rId5" imgW="9400959" imgH="554355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888" y="882650"/>
                        <a:ext cx="9818687" cy="4779963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Інформація про завантаженість ліжок у ЗОЗ </a:t>
            </a:r>
            <a:r>
              <a:rPr lang="uk-UA" altLang="uk-UA" sz="3200" b="1" dirty="0" err="1"/>
              <a:t>м.Львова</a:t>
            </a:r>
            <a:endParaRPr lang="uk-UA" alt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02130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579" name="Диаграмма 4"/>
          <p:cNvGraphicFramePr>
            <a:graphicFrameLocks/>
          </p:cNvGraphicFramePr>
          <p:nvPr/>
        </p:nvGraphicFramePr>
        <p:xfrm>
          <a:off x="1765300" y="898525"/>
          <a:ext cx="9977438" cy="486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4" name="Chart" r:id="rId5" imgW="9267794" imgH="5457825" progId="Excel.Chart.8">
                  <p:embed/>
                </p:oleObj>
              </mc:Choice>
              <mc:Fallback>
                <p:oleObj name="Chart" r:id="rId5" imgW="9267794" imgH="545782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898525"/>
                        <a:ext cx="9977438" cy="4860925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Інформація про проліковані пневмонії у ЗОЗ м. Львова</a:t>
            </a:r>
          </a:p>
        </p:txBody>
      </p:sp>
    </p:spTree>
    <p:extLst>
      <p:ext uri="{BB962C8B-B14F-4D97-AF65-F5344CB8AC3E}">
        <p14:creationId xmlns:p14="http://schemas.microsoft.com/office/powerpoint/2010/main" val="55883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5" y="0"/>
            <a:ext cx="12192000" cy="68597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56509" y="778947"/>
            <a:ext cx="95411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uk-UA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ля ЗОЗ придбано медичне обладнання  </a:t>
            </a:r>
          </a:p>
          <a:p>
            <a:pPr lvl="0" algn="ctr"/>
            <a:r>
              <a:rPr lang="uk-UA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uk-UA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загальну </a:t>
            </a:r>
            <a:r>
              <a:rPr lang="uk-UA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суму 346,8 млн грн </a:t>
            </a:r>
          </a:p>
          <a:p>
            <a:pPr lvl="0" algn="ctr"/>
            <a:r>
              <a:rPr lang="uk-UA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(106,2 млн грн – 2019 року), з них:</a:t>
            </a:r>
          </a:p>
          <a:p>
            <a:pPr lvl="0"/>
            <a:r>
              <a:rPr lang="uk-UA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місцевий бюджет – 151,4 млн грн</a:t>
            </a:r>
          </a:p>
          <a:p>
            <a:pPr marL="268288" lvl="0" indent="-268288"/>
            <a:r>
              <a:rPr lang="uk-UA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громадський </a:t>
            </a:r>
            <a:r>
              <a:rPr lang="uk-UA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бюджет, мікропроекти </a:t>
            </a:r>
            <a:r>
              <a:rPr lang="uk-UA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7,3 млн грн</a:t>
            </a:r>
            <a:endParaRPr lang="uk-UA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lvl="0" indent="-268288"/>
            <a:r>
              <a:rPr lang="uk-UA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власні надходження – 112,4 млн грн, з них:</a:t>
            </a:r>
          </a:p>
          <a:p>
            <a:pPr marL="268288" lvl="0" indent="-268288"/>
            <a:r>
              <a:rPr lang="uk-UA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кошти НСЗУ – 67,7 млн грн</a:t>
            </a:r>
          </a:p>
          <a:p>
            <a:pPr marL="268288" lvl="0" indent="-268288"/>
            <a:r>
              <a:rPr lang="uk-UA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кошти від надання платних послуг, благодійна допомога тощо – 44,7 млн грн</a:t>
            </a:r>
            <a:endParaRPr lang="uk-UA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uk-UA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лізинг – 75,7 млн грн</a:t>
            </a:r>
            <a:endParaRPr lang="uk-UA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9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603" name="Диаграмма 4"/>
          <p:cNvGraphicFramePr>
            <a:graphicFrameLocks/>
          </p:cNvGraphicFramePr>
          <p:nvPr/>
        </p:nvGraphicFramePr>
        <p:xfrm>
          <a:off x="2197100" y="1187450"/>
          <a:ext cx="9626600" cy="455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8" name="Chart" r:id="rId5" imgW="9687017" imgH="4809961" progId="Excel.Chart.8">
                  <p:embed/>
                </p:oleObj>
              </mc:Choice>
              <mc:Fallback>
                <p:oleObj name="Chart" r:id="rId5" imgW="9687017" imgH="480996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7100" y="1187450"/>
                        <a:ext cx="9626600" cy="4556125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858837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Інформація про стан забезпечення ЗІЗ медичних працівників </a:t>
            </a:r>
            <a:br>
              <a:rPr lang="uk-UA" altLang="uk-UA" sz="3200" b="1" dirty="0"/>
            </a:br>
            <a:r>
              <a:rPr lang="uk-UA" altLang="uk-UA" sz="3200" b="1" dirty="0"/>
              <a:t>у ЗОЗ м. Львова</a:t>
            </a:r>
          </a:p>
        </p:txBody>
      </p:sp>
    </p:spTree>
    <p:extLst>
      <p:ext uri="{BB962C8B-B14F-4D97-AF65-F5344CB8AC3E}">
        <p14:creationId xmlns:p14="http://schemas.microsoft.com/office/powerpoint/2010/main" val="119589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627" name="Диаграмма 4"/>
          <p:cNvGraphicFramePr>
            <a:graphicFrameLocks/>
          </p:cNvGraphicFramePr>
          <p:nvPr/>
        </p:nvGraphicFramePr>
        <p:xfrm>
          <a:off x="1844675" y="882650"/>
          <a:ext cx="9785350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2" name="Chart" r:id="rId5" imgW="9372847" imgH="4657725" progId="Excel.Chart.8">
                  <p:embed/>
                </p:oleObj>
              </mc:Choice>
              <mc:Fallback>
                <p:oleObj name="Chart" r:id="rId5" imgW="9372847" imgH="465772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675" y="882650"/>
                        <a:ext cx="9785350" cy="4876800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dirty="0"/>
              <a:t>Кількість підписаних декларацій від початку карантину</a:t>
            </a:r>
            <a:endParaRPr lang="uk-UA" alt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4321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069438" y="281567"/>
            <a:ext cx="9653800" cy="1482629"/>
            <a:chOff x="1133" y="462"/>
            <a:chExt cx="9875380" cy="1733213"/>
          </a:xfrm>
          <a:solidFill>
            <a:srgbClr val="003366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8" name="Прямоугольник: скругленные углы 27"/>
            <p:cNvSpPr/>
            <p:nvPr/>
          </p:nvSpPr>
          <p:spPr>
            <a:xfrm>
              <a:off x="1133" y="462"/>
              <a:ext cx="9875380" cy="17332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Прямоугольник: скругленные углы 4"/>
            <p:cNvSpPr txBox="1"/>
            <p:nvPr/>
          </p:nvSpPr>
          <p:spPr>
            <a:xfrm>
              <a:off x="51897" y="51226"/>
              <a:ext cx="9773852" cy="1631685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1920" tIns="121920" rIns="121920" bIns="121920" spcCol="1270" anchor="ctr"/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sz="3600" b="1" dirty="0">
                  <a:ln w="0"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srgbClr val="FFFFFF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Виплати медикам: </a:t>
              </a:r>
              <a:endParaRPr lang="ru-RU" sz="3600" b="1" dirty="0">
                <a:ln w="0">
                  <a:solidFill>
                    <a:prstClr val="white">
                      <a:lumMod val="95000"/>
                    </a:prstClr>
                  </a:solidFill>
                </a:ln>
                <a:solidFill>
                  <a:srgbClr val="FFFF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053058" y="1891481"/>
            <a:ext cx="6306161" cy="1482629"/>
            <a:chOff x="1133" y="1906534"/>
            <a:chExt cx="6450904" cy="1733213"/>
          </a:xfrm>
          <a:solidFill>
            <a:srgbClr val="336699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6" name="Прямоугольник: скругленные углы 25"/>
            <p:cNvSpPr/>
            <p:nvPr/>
          </p:nvSpPr>
          <p:spPr>
            <a:xfrm>
              <a:off x="1133" y="1906534"/>
              <a:ext cx="6450904" cy="17332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Прямоугольник: скругленные углы 6"/>
            <p:cNvSpPr txBox="1"/>
            <p:nvPr/>
          </p:nvSpPr>
          <p:spPr>
            <a:xfrm>
              <a:off x="51897" y="1957298"/>
              <a:ext cx="6349376" cy="1631685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3200" dirty="0" err="1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Виплачено</a:t>
              </a:r>
              <a:r>
                <a:rPr lang="ru-RU" sz="3200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: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053058" y="3501395"/>
            <a:ext cx="3088227" cy="1482629"/>
            <a:chOff x="1133" y="3812607"/>
            <a:chExt cx="3159110" cy="1733213"/>
          </a:xfrm>
          <a:solidFill>
            <a:srgbClr val="0099CC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4" name="Прямоугольник: скругленные углы 23"/>
            <p:cNvSpPr/>
            <p:nvPr/>
          </p:nvSpPr>
          <p:spPr>
            <a:xfrm>
              <a:off x="1133" y="3812607"/>
              <a:ext cx="3159110" cy="17332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Прямоугольник: скругленные углы 8"/>
            <p:cNvSpPr txBox="1"/>
            <p:nvPr/>
          </p:nvSpPr>
          <p:spPr>
            <a:xfrm>
              <a:off x="51897" y="3863371"/>
              <a:ext cx="3057582" cy="1631685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sz="2000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по 10 тис. грн.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sz="2000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 845 осіб 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sz="2000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на суму 9 477 080,75 грн.</a:t>
              </a:r>
              <a:endParaRPr lang="ru-RU" sz="2000" dirty="0">
                <a:ln>
                  <a:solidFill>
                    <a:prstClr val="white">
                      <a:lumMod val="95000"/>
                    </a:prstClr>
                  </a:solidFill>
                </a:ln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221367" y="3501394"/>
            <a:ext cx="3088227" cy="1482629"/>
            <a:chOff x="3292926" y="3812607"/>
            <a:chExt cx="3159110" cy="1733213"/>
          </a:xfrm>
          <a:solidFill>
            <a:srgbClr val="0099CC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2" name="Прямоугольник: скругленные углы 21"/>
            <p:cNvSpPr/>
            <p:nvPr/>
          </p:nvSpPr>
          <p:spPr>
            <a:xfrm>
              <a:off x="3292926" y="3812607"/>
              <a:ext cx="3159110" cy="17332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Прямоугольник: скругленные углы 10"/>
            <p:cNvSpPr txBox="1"/>
            <p:nvPr/>
          </p:nvSpPr>
          <p:spPr>
            <a:xfrm>
              <a:off x="3343690" y="3863371"/>
              <a:ext cx="3057582" cy="1631685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sz="2000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по 20 тис. грн.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sz="2000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 493 осіб 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sz="2000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на суму 10 654 534,19 грн.</a:t>
              </a:r>
              <a:endParaRPr lang="ru-RU" sz="2000" dirty="0">
                <a:ln>
                  <a:solidFill>
                    <a:prstClr val="white">
                      <a:lumMod val="95000"/>
                    </a:prstClr>
                  </a:solidFill>
                </a:ln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8545203" y="1891481"/>
            <a:ext cx="3088227" cy="1482629"/>
            <a:chOff x="6717402" y="1906534"/>
            <a:chExt cx="3159110" cy="1733213"/>
          </a:xfrm>
          <a:solidFill>
            <a:srgbClr val="006699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0" name="Прямоугольник: скругленные углы 19"/>
            <p:cNvSpPr/>
            <p:nvPr/>
          </p:nvSpPr>
          <p:spPr>
            <a:xfrm>
              <a:off x="6717402" y="1906534"/>
              <a:ext cx="3159110" cy="17332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Прямоугольник: скругленные углы 12"/>
            <p:cNvSpPr txBox="1"/>
            <p:nvPr/>
          </p:nvSpPr>
          <p:spPr>
            <a:xfrm>
              <a:off x="6768166" y="1957298"/>
              <a:ext cx="3057582" cy="1631685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3200" dirty="0" err="1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Заплановано</a:t>
              </a:r>
              <a:r>
                <a:rPr lang="ru-RU" sz="3200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: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8545202" y="3540295"/>
            <a:ext cx="3088227" cy="1482629"/>
            <a:chOff x="6717402" y="3812607"/>
            <a:chExt cx="3159110" cy="1733213"/>
          </a:xfrm>
          <a:solidFill>
            <a:srgbClr val="3366FF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17" name="Прямоугольник: скругленные углы 16"/>
            <p:cNvSpPr/>
            <p:nvPr/>
          </p:nvSpPr>
          <p:spPr>
            <a:xfrm>
              <a:off x="6717402" y="3812607"/>
              <a:ext cx="3159110" cy="17332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рямоугольник: скругленные углы 14"/>
            <p:cNvSpPr txBox="1"/>
            <p:nvPr/>
          </p:nvSpPr>
          <p:spPr>
            <a:xfrm>
              <a:off x="6768166" y="3863371"/>
              <a:ext cx="3057582" cy="1631685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по 10 тис. грн.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 46 осіб 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dirty="0">
                  <a:ln>
                    <a:solidFill>
                      <a:prstClr val="white">
                        <a:lumMod val="95000"/>
                      </a:prstClr>
                    </a:solidFill>
                  </a:ln>
                  <a:solidFill>
                    <a:prstClr val="white"/>
                  </a:solidFill>
                </a:rPr>
                <a:t>на суму 506 024,84 грн. (працівники пологового будинку)</a:t>
              </a:r>
              <a:endParaRPr lang="ru-RU" dirty="0">
                <a:ln>
                  <a:solidFill>
                    <a:prstClr val="white">
                      <a:lumMod val="95000"/>
                    </a:prstClr>
                  </a:solidFill>
                </a:ln>
                <a:solidFill>
                  <a:prstClr val="white"/>
                </a:solidFill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414714" y="5106785"/>
            <a:ext cx="8963247" cy="619458"/>
            <a:chOff x="0" y="3980"/>
            <a:chExt cx="8963247" cy="538618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31" name="Прямоугольник: скругленные углы 30"/>
            <p:cNvSpPr/>
            <p:nvPr/>
          </p:nvSpPr>
          <p:spPr>
            <a:xfrm>
              <a:off x="0" y="3980"/>
              <a:ext cx="8963247" cy="538618"/>
            </a:xfrm>
            <a:prstGeom prst="round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Прямоугольник: скругленные углы 4"/>
            <p:cNvSpPr txBox="1"/>
            <p:nvPr/>
          </p:nvSpPr>
          <p:spPr>
            <a:xfrm>
              <a:off x="26293" y="30273"/>
              <a:ext cx="8910661" cy="486032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uk-UA" sz="2200" b="1" dirty="0">
                  <a:solidFill>
                    <a:prstClr val="white"/>
                  </a:solidFill>
                  <a:cs typeface="Arial" panose="020B0604020202020204" pitchFamily="34" charset="0"/>
                </a:rPr>
                <a:t>Разом </a:t>
              </a:r>
              <a:r>
                <a:rPr lang="uk-UA" sz="2200" b="1" dirty="0" err="1">
                  <a:solidFill>
                    <a:prstClr val="white"/>
                  </a:solidFill>
                  <a:cs typeface="Arial" panose="020B0604020202020204" pitchFamily="34" charset="0"/>
                </a:rPr>
                <a:t>виплачено</a:t>
              </a:r>
              <a:r>
                <a:rPr lang="uk-UA" sz="2200" b="1" dirty="0">
                  <a:solidFill>
                    <a:prstClr val="white"/>
                  </a:solidFill>
                  <a:cs typeface="Arial" panose="020B0604020202020204" pitchFamily="34" charset="0"/>
                </a:rPr>
                <a:t> 1338 особам на загальну суму 20 131 614,94 грн.</a:t>
              </a:r>
              <a:endParaRPr lang="ru-RU" sz="2200" b="1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69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974850" y="4122738"/>
            <a:ext cx="3276600" cy="2171700"/>
          </a:xfrm>
          <a:prstGeom prst="rect">
            <a:avLst/>
          </a:prstGeom>
          <a:solidFill>
            <a:srgbClr val="CBCBCB"/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97913" y="1930400"/>
            <a:ext cx="2895600" cy="3521075"/>
          </a:xfrm>
          <a:prstGeom prst="rect">
            <a:avLst/>
          </a:prstGeom>
          <a:solidFill>
            <a:srgbClr val="CBCBCB"/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29263" y="1930400"/>
            <a:ext cx="2895600" cy="3521075"/>
          </a:xfrm>
          <a:prstGeom prst="rect">
            <a:avLst/>
          </a:prstGeom>
          <a:solidFill>
            <a:srgbClr val="CBCBCB"/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71675" y="1803400"/>
            <a:ext cx="3279775" cy="2173288"/>
          </a:xfrm>
          <a:prstGeom prst="rect">
            <a:avLst/>
          </a:prstGeom>
          <a:solidFill>
            <a:srgbClr val="CBCBCB"/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9588"/>
          </a:xfrm>
          <a:prstGeom prst="rect">
            <a:avLst/>
          </a:prstGeom>
          <a:ln w="76200">
            <a:solidFill>
              <a:schemeClr val="bg1">
                <a:lumMod val="85000"/>
              </a:schemeClr>
            </a:solidFill>
          </a:ln>
        </p:spPr>
      </p:pic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139541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marL="457200" indent="449263" algn="ctr" eaLnBrk="1" fontAlgn="auto" hangingPunct="1">
              <a:spcAft>
                <a:spcPts val="0"/>
              </a:spcAft>
              <a:defRPr/>
            </a:pPr>
            <a:r>
              <a:rPr lang="uk-UA" sz="3200" b="1" dirty="0">
                <a:cs typeface="Times New Roman" pitchFamily="18" charset="0"/>
              </a:rPr>
              <a:t>Створено міську ПЛР лабораторію на базі КНП «Клінічна лікарня швидкої медичної допомоги м. Львова» </a:t>
            </a:r>
            <a:br>
              <a:rPr lang="uk-UA" sz="3200" b="1" dirty="0">
                <a:cs typeface="Times New Roman" pitchFamily="18" charset="0"/>
              </a:rPr>
            </a:br>
            <a:r>
              <a:rPr lang="uk-UA" sz="3200" b="1" dirty="0">
                <a:cs typeface="Times New Roman" pitchFamily="18" charset="0"/>
              </a:rPr>
              <a:t>(загальні витрати склали – 7,0 млн. грн).</a:t>
            </a: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1538" y="1943100"/>
            <a:ext cx="2947987" cy="1933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1825" y="2103438"/>
            <a:ext cx="2516188" cy="31765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51900" y="2103438"/>
            <a:ext cx="2649538" cy="3175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1538" y="4260850"/>
            <a:ext cx="2947987" cy="18875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798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84325" y="65088"/>
            <a:ext cx="10469563" cy="3429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altLang="uk-UA" sz="2800" b="1" dirty="0">
              <a:solidFill>
                <a:srgbClr val="000000"/>
              </a:solidFill>
              <a:cs typeface="Arial" charset="0"/>
            </a:endParaRPr>
          </a:p>
          <a:p>
            <a:pPr algn="ctr">
              <a:defRPr/>
            </a:pPr>
            <a:r>
              <a:rPr lang="uk-UA" altLang="uk-UA" sz="2800" b="1" dirty="0">
                <a:solidFill>
                  <a:srgbClr val="000000"/>
                </a:solidFill>
                <a:cs typeface="Arial" charset="0"/>
              </a:rPr>
              <a:t>За кошти міського бюджету м. Львова придбано обладнання для лікування хворих на </a:t>
            </a:r>
            <a:r>
              <a:rPr lang="en-US" altLang="uk-UA" sz="2800" b="1" dirty="0">
                <a:solidFill>
                  <a:srgbClr val="000000"/>
                </a:solidFill>
                <a:cs typeface="Arial" charset="0"/>
              </a:rPr>
              <a:t>COVID-19</a:t>
            </a:r>
            <a:r>
              <a:rPr lang="uk-UA" altLang="uk-UA" sz="2800" b="1" dirty="0">
                <a:solidFill>
                  <a:srgbClr val="000000"/>
                </a:solidFill>
                <a:cs typeface="Arial" charset="0"/>
              </a:rPr>
              <a:t> на суму 125,0 </a:t>
            </a:r>
            <a:r>
              <a:rPr lang="uk-UA" altLang="uk-UA" sz="2800" b="1" dirty="0" smtClean="0">
                <a:solidFill>
                  <a:srgbClr val="000000"/>
                </a:solidFill>
                <a:cs typeface="Arial" charset="0"/>
              </a:rPr>
              <a:t>млн грн</a:t>
            </a:r>
            <a:endParaRPr lang="uk-UA" altLang="uk-UA" sz="2800" b="1" dirty="0">
              <a:solidFill>
                <a:srgbClr val="000000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2000" dirty="0">
                <a:solidFill>
                  <a:srgbClr val="000000"/>
                </a:solidFill>
                <a:cs typeface="Arial" charset="0"/>
              </a:rPr>
              <a:t>з</a:t>
            </a:r>
            <a:r>
              <a:rPr lang="uk-UA" altLang="uk-UA" sz="2000" dirty="0" smtClean="0">
                <a:solidFill>
                  <a:srgbClr val="000000"/>
                </a:solidFill>
                <a:cs typeface="Arial" charset="0"/>
              </a:rPr>
              <a:t> них:</a:t>
            </a:r>
            <a:endParaRPr lang="uk-UA" altLang="uk-UA" sz="2000" dirty="0">
              <a:solidFill>
                <a:srgbClr val="000000"/>
              </a:solidFill>
              <a:cs typeface="Arial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uk-UA" altLang="uk-UA" sz="2000" dirty="0" smtClean="0">
                <a:solidFill>
                  <a:srgbClr val="000000"/>
                </a:solidFill>
                <a:cs typeface="Arial" charset="0"/>
              </a:rPr>
              <a:t> Рентген-діагностичні </a:t>
            </a:r>
            <a:r>
              <a:rPr lang="uk-UA" altLang="uk-UA" sz="2000" dirty="0">
                <a:solidFill>
                  <a:srgbClr val="000000"/>
                </a:solidFill>
                <a:cs typeface="Arial" charset="0"/>
              </a:rPr>
              <a:t>апарати </a:t>
            </a:r>
            <a:r>
              <a:rPr lang="uk-UA" sz="2000" b="1" dirty="0" smtClean="0">
                <a:solidFill>
                  <a:srgbClr val="000000"/>
                </a:solidFill>
                <a:cs typeface="Calibri" pitchFamily="34" charset="0"/>
              </a:rPr>
              <a:t>7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од. суму </a:t>
            </a:r>
            <a:r>
              <a:rPr lang="uk-UA" sz="2000" b="1" dirty="0" smtClean="0">
                <a:solidFill>
                  <a:srgbClr val="000000"/>
                </a:solidFill>
                <a:cs typeface="Calibri" pitchFamily="34" charset="0"/>
              </a:rPr>
              <a:t>26,2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 млн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грн (КНП 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«КЛШМД»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– 2 од.; КНП «8-а міська клінічна лікарня та КНП «Міська дитяча клінічна лікарня»; 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КНП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«3-я міська поліклініка 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                        м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. Львова, КНП «4-а міська клінічна лікарня 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м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. Львова (поліклінічне відділення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),                                КНП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«ПКБ 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№ 1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м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. Львова»)</a:t>
            </a:r>
            <a:endParaRPr lang="uk-UA" sz="2000" dirty="0">
              <a:solidFill>
                <a:srgbClr val="000000"/>
              </a:solidFill>
              <a:cs typeface="Calibri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-"/>
              <a:defRPr/>
            </a:pP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 УЗД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апарати - </a:t>
            </a:r>
            <a:r>
              <a:rPr lang="uk-UA" sz="2000" b="1" dirty="0">
                <a:solidFill>
                  <a:srgbClr val="000000"/>
                </a:solidFill>
                <a:cs typeface="Calibri" pitchFamily="34" charset="0"/>
              </a:rPr>
              <a:t>4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 од. на суму </a:t>
            </a:r>
            <a:r>
              <a:rPr lang="uk-UA" sz="2000" b="1" dirty="0" smtClean="0">
                <a:solidFill>
                  <a:srgbClr val="000000"/>
                </a:solidFill>
                <a:cs typeface="Calibri" pitchFamily="34" charset="0"/>
              </a:rPr>
              <a:t>7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 млн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грн (КНП 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«КЛШМД»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– 2 од.; 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 КНП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«8-а міська клінічна 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лікарня м. Львова» </a:t>
            </a:r>
            <a:r>
              <a:rPr lang="uk-UA" sz="2000" dirty="0">
                <a:solidFill>
                  <a:srgbClr val="000000"/>
                </a:solidFill>
                <a:cs typeface="Calibri" pitchFamily="34" charset="0"/>
              </a:rPr>
              <a:t>та КНП «Міська дитяча клінічна лікарня</a:t>
            </a:r>
            <a:r>
              <a:rPr lang="uk-UA" sz="2000" dirty="0" smtClean="0">
                <a:solidFill>
                  <a:srgbClr val="000000"/>
                </a:solidFill>
                <a:cs typeface="Calibri" pitchFamily="34" charset="0"/>
              </a:rPr>
              <a:t>»)</a:t>
            </a:r>
            <a:endParaRPr lang="uk-UA" sz="2000" dirty="0">
              <a:solidFill>
                <a:srgbClr val="000000"/>
              </a:solidFill>
              <a:cs typeface="Calibri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uk-UA" sz="2400" b="1" dirty="0">
              <a:solidFill>
                <a:srgbClr val="000000"/>
              </a:solidFill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2338" y="3657600"/>
            <a:ext cx="2546350" cy="27955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89525" y="3657600"/>
            <a:ext cx="2466975" cy="27955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08925" y="3657600"/>
            <a:ext cx="2601913" cy="2798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946" y="3747718"/>
            <a:ext cx="2220554" cy="2594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5111" y="3747718"/>
            <a:ext cx="2121989" cy="2615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1583" y="3409331"/>
            <a:ext cx="2816596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91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1463" y="111125"/>
            <a:ext cx="10650537" cy="2898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altLang="uk-UA" sz="2400" b="1" dirty="0">
                <a:solidFill>
                  <a:srgbClr val="000000"/>
                </a:solidFill>
                <a:cs typeface="Arial" charset="0"/>
              </a:rPr>
              <a:t>За кошти міського бюджету м. Львова придбано обладнання для лікування хворих на </a:t>
            </a:r>
            <a:r>
              <a:rPr lang="en-US" altLang="uk-UA" sz="2400" b="1" dirty="0">
                <a:solidFill>
                  <a:srgbClr val="000000"/>
                </a:solidFill>
                <a:cs typeface="Arial" charset="0"/>
              </a:rPr>
              <a:t>COVID-19</a:t>
            </a:r>
            <a:r>
              <a:rPr lang="uk-UA" altLang="uk-UA" sz="2400" b="1" dirty="0">
                <a:solidFill>
                  <a:srgbClr val="000000"/>
                </a:solidFill>
                <a:cs typeface="Arial" charset="0"/>
              </a:rPr>
              <a:t> на суму </a:t>
            </a:r>
            <a:r>
              <a:rPr lang="uk-UA" altLang="uk-UA" sz="2400" b="1" dirty="0" smtClean="0">
                <a:solidFill>
                  <a:srgbClr val="000000"/>
                </a:solidFill>
                <a:cs typeface="Arial" charset="0"/>
              </a:rPr>
              <a:t>125 </a:t>
            </a:r>
            <a:r>
              <a:rPr lang="uk-UA" altLang="uk-UA" sz="2400" b="1" dirty="0" err="1" smtClean="0">
                <a:solidFill>
                  <a:srgbClr val="000000"/>
                </a:solidFill>
                <a:cs typeface="Arial" charset="0"/>
              </a:rPr>
              <a:t>млн</a:t>
            </a:r>
            <a:r>
              <a:rPr lang="uk-UA" altLang="uk-UA" sz="2400" b="1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uk-UA" altLang="uk-UA" sz="2400" b="1" dirty="0" err="1" smtClean="0">
                <a:solidFill>
                  <a:srgbClr val="000000"/>
                </a:solidFill>
                <a:cs typeface="Arial" charset="0"/>
              </a:rPr>
              <a:t>грн</a:t>
            </a:r>
            <a:endParaRPr lang="uk-UA" altLang="uk-UA" sz="2400" b="1" dirty="0">
              <a:solidFill>
                <a:srgbClr val="000000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1600" dirty="0">
                <a:solidFill>
                  <a:srgbClr val="000000"/>
                </a:solidFill>
                <a:cs typeface="Arial" charset="0"/>
              </a:rPr>
              <a:t>з них: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uk-UA" altLang="uk-UA" sz="1600" dirty="0" smtClean="0">
                <a:solidFill>
                  <a:srgbClr val="000000"/>
                </a:solidFill>
                <a:cs typeface="Arial" charset="0"/>
              </a:rPr>
              <a:t> Апарати ШВЛ – </a:t>
            </a:r>
            <a:r>
              <a:rPr lang="uk-UA" altLang="uk-UA" sz="1600" b="1" dirty="0" smtClean="0">
                <a:solidFill>
                  <a:srgbClr val="000000"/>
                </a:solidFill>
                <a:cs typeface="Arial" charset="0"/>
              </a:rPr>
              <a:t>38</a:t>
            </a:r>
            <a:r>
              <a:rPr lang="uk-UA" altLang="uk-UA" sz="16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uk-UA" altLang="uk-UA" sz="1600" dirty="0">
                <a:solidFill>
                  <a:srgbClr val="000000"/>
                </a:solidFill>
                <a:cs typeface="Arial" charset="0"/>
              </a:rPr>
              <a:t>од. на суму </a:t>
            </a:r>
            <a:r>
              <a:rPr lang="uk-UA" altLang="uk-UA" sz="1600" b="1" dirty="0" smtClean="0">
                <a:solidFill>
                  <a:srgbClr val="000000"/>
                </a:solidFill>
                <a:cs typeface="Arial" charset="0"/>
              </a:rPr>
              <a:t>35,7</a:t>
            </a:r>
            <a:r>
              <a:rPr lang="uk-UA" altLang="uk-UA" sz="1600" dirty="0" smtClean="0">
                <a:solidFill>
                  <a:srgbClr val="000000"/>
                </a:solidFill>
                <a:cs typeface="Arial" charset="0"/>
              </a:rPr>
              <a:t> млн грн</a:t>
            </a:r>
            <a:endParaRPr lang="uk-UA" altLang="uk-UA" sz="1600" dirty="0">
              <a:solidFill>
                <a:srgbClr val="000000"/>
              </a:solidFill>
              <a:cs typeface="Arial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-"/>
              <a:defRPr/>
            </a:pP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 Станція 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центрального моніторингу з моніторами пацієнта – </a:t>
            </a:r>
            <a:r>
              <a:rPr lang="uk-UA" sz="1600" b="1" dirty="0">
                <a:solidFill>
                  <a:srgbClr val="000000"/>
                </a:solidFill>
                <a:cs typeface="Calibri" pitchFamily="34" charset="0"/>
              </a:rPr>
              <a:t>47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 од. на суму </a:t>
            </a:r>
            <a:r>
              <a:rPr lang="uk-UA" sz="1600" b="1" dirty="0">
                <a:solidFill>
                  <a:srgbClr val="000000"/>
                </a:solidFill>
                <a:cs typeface="Calibri" pitchFamily="34" charset="0"/>
              </a:rPr>
              <a:t>10,9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 </a:t>
            </a: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млн 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грн (КНП КЛШМД; КНП «8-а міська клінічна лікарня», КНП «1-а міська клінічна лікарня ім. Князя Лева»; КНП </a:t>
            </a: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«Пологовий клінічний будинок 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№ 1</a:t>
            </a: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)</a:t>
            </a:r>
            <a:endParaRPr lang="uk-UA" sz="1600" dirty="0">
              <a:solidFill>
                <a:srgbClr val="000000"/>
              </a:solidFill>
              <a:cs typeface="Calibri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-"/>
              <a:defRPr/>
            </a:pP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 Кисневі 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концентратори – </a:t>
            </a:r>
            <a:r>
              <a:rPr lang="uk-UA" sz="1600" b="1" dirty="0" smtClean="0">
                <a:solidFill>
                  <a:srgbClr val="000000"/>
                </a:solidFill>
                <a:cs typeface="Calibri" pitchFamily="34" charset="0"/>
              </a:rPr>
              <a:t>168</a:t>
            </a: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 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од. на суму </a:t>
            </a:r>
            <a:r>
              <a:rPr lang="uk-UA" sz="1600" b="1" dirty="0" smtClean="0">
                <a:solidFill>
                  <a:srgbClr val="000000"/>
                </a:solidFill>
                <a:cs typeface="Calibri" pitchFamily="34" charset="0"/>
              </a:rPr>
              <a:t>6,5</a:t>
            </a: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 млн грн</a:t>
            </a:r>
            <a:endParaRPr lang="uk-UA" sz="1600" dirty="0">
              <a:solidFill>
                <a:srgbClr val="000000"/>
              </a:solidFill>
              <a:cs typeface="Calibri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-"/>
              <a:defRPr/>
            </a:pP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 Насоси 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шприцеві інфузійні – </a:t>
            </a:r>
            <a:r>
              <a:rPr lang="uk-UA" sz="1600" b="1" dirty="0">
                <a:solidFill>
                  <a:srgbClr val="000000"/>
                </a:solidFill>
                <a:cs typeface="Calibri" pitchFamily="34" charset="0"/>
              </a:rPr>
              <a:t>187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 од. на суму </a:t>
            </a:r>
            <a:r>
              <a:rPr lang="uk-UA" sz="1600" b="1" dirty="0">
                <a:solidFill>
                  <a:srgbClr val="000000"/>
                </a:solidFill>
                <a:cs typeface="Calibri" pitchFamily="34" charset="0"/>
              </a:rPr>
              <a:t>7,2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 </a:t>
            </a: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млн грн</a:t>
            </a:r>
            <a:endParaRPr lang="uk-UA" sz="1600" dirty="0">
              <a:solidFill>
                <a:srgbClr val="000000"/>
              </a:solidFill>
              <a:cs typeface="Calibri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-"/>
              <a:defRPr/>
            </a:pP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 Аналізатори 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газів крові та електролітів – </a:t>
            </a:r>
            <a:r>
              <a:rPr lang="uk-UA" sz="1600" b="1" dirty="0" smtClean="0">
                <a:solidFill>
                  <a:srgbClr val="000000"/>
                </a:solidFill>
                <a:cs typeface="Calibri" pitchFamily="34" charset="0"/>
              </a:rPr>
              <a:t>4 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од. на суму </a:t>
            </a:r>
            <a:r>
              <a:rPr lang="uk-UA" sz="1600" b="1" dirty="0" smtClean="0">
                <a:solidFill>
                  <a:srgbClr val="000000"/>
                </a:solidFill>
                <a:cs typeface="Calibri" pitchFamily="34" charset="0"/>
              </a:rPr>
              <a:t>1,3</a:t>
            </a:r>
            <a:r>
              <a:rPr lang="uk-UA" sz="1600" dirty="0" smtClean="0">
                <a:solidFill>
                  <a:srgbClr val="000000"/>
                </a:solidFill>
                <a:cs typeface="Calibri" pitchFamily="34" charset="0"/>
              </a:rPr>
              <a:t> млн </a:t>
            </a:r>
            <a:r>
              <a:rPr lang="uk-UA" sz="1600" dirty="0">
                <a:solidFill>
                  <a:srgbClr val="000000"/>
                </a:solidFill>
                <a:cs typeface="Calibri" pitchFamily="34" charset="0"/>
              </a:rPr>
              <a:t>грн</a:t>
            </a:r>
            <a:endParaRPr lang="en-US" altLang="uk-UA" sz="16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55763" y="3105150"/>
            <a:ext cx="2222500" cy="31289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78288" y="3089275"/>
            <a:ext cx="3130550" cy="16494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89813" y="3105150"/>
            <a:ext cx="2157412" cy="31289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71938" y="4803775"/>
            <a:ext cx="3130550" cy="16891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728200" y="3089275"/>
            <a:ext cx="2287588" cy="199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897" y="3316222"/>
            <a:ext cx="1856930" cy="27067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6830" y="4947841"/>
            <a:ext cx="2741064" cy="14806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247" y="3316222"/>
            <a:ext cx="1880608" cy="27803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8782" y="3221048"/>
            <a:ext cx="2026864" cy="17267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73086" y="3221048"/>
            <a:ext cx="2741064" cy="13766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723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292100"/>
            <a:ext cx="20891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50800">
            <a:solidFill>
              <a:schemeClr val="bg1">
                <a:lumMod val="85000"/>
              </a:schemeClr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8743950" y="2066925"/>
            <a:ext cx="3209925" cy="523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 flipV="1">
            <a:off x="1633538" y="1208088"/>
            <a:ext cx="3379787" cy="460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31750" name="TextBox 20"/>
          <p:cNvSpPr txBox="1">
            <a:spLocks noChangeArrowheads="1"/>
          </p:cNvSpPr>
          <p:nvPr/>
        </p:nvSpPr>
        <p:spPr bwMode="auto">
          <a:xfrm>
            <a:off x="1584325" y="469900"/>
            <a:ext cx="34623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600" smtClean="0">
                <a:solidFill>
                  <a:prstClr val="black"/>
                </a:solidFill>
                <a:cs typeface="Times New Roman" panose="02020603050405020304" pitchFamily="18" charset="0"/>
              </a:rPr>
              <a:t>на засоби індивідуального захисту та спецодяг – 12,7 млн. грн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751888" y="3870325"/>
            <a:ext cx="3209925" cy="539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1619250" y="2981325"/>
            <a:ext cx="3406775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1684338" y="4802188"/>
            <a:ext cx="3379787" cy="444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31754" name="TextBox 25"/>
          <p:cNvSpPr txBox="1">
            <a:spLocks noChangeArrowheads="1"/>
          </p:cNvSpPr>
          <p:nvPr/>
        </p:nvSpPr>
        <p:spPr bwMode="auto">
          <a:xfrm>
            <a:off x="1452563" y="1825625"/>
            <a:ext cx="3592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smtClean="0">
                <a:solidFill>
                  <a:prstClr val="black"/>
                </a:solidFill>
                <a:cs typeface="Times New Roman" panose="02020603050405020304" pitchFamily="18" charset="0"/>
              </a:rPr>
              <a:t>на антисептики і дезінфікуючі засоби</a:t>
            </a:r>
            <a:r>
              <a:rPr lang="en-US" altLang="uk-UA" sz="1600" smtClean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sz="1600" smtClean="0">
                <a:solidFill>
                  <a:prstClr val="black"/>
                </a:solidFill>
                <a:cs typeface="Times New Roman" panose="02020603050405020304" pitchFamily="18" charset="0"/>
              </a:rPr>
              <a:t>– 8,2 млн. грн</a:t>
            </a:r>
            <a:endParaRPr lang="uk-UA" altLang="uk-UA" sz="1600" smtClean="0">
              <a:solidFill>
                <a:prstClr val="black"/>
              </a:solidFill>
            </a:endParaRPr>
          </a:p>
        </p:txBody>
      </p:sp>
      <p:sp>
        <p:nvSpPr>
          <p:cNvPr id="31755" name="TextBox 26"/>
          <p:cNvSpPr txBox="1">
            <a:spLocks noChangeArrowheads="1"/>
          </p:cNvSpPr>
          <p:nvPr/>
        </p:nvSpPr>
        <p:spPr bwMode="auto">
          <a:xfrm>
            <a:off x="1585913" y="3732213"/>
            <a:ext cx="34401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smtClean="0">
                <a:solidFill>
                  <a:prstClr val="black"/>
                </a:solidFill>
                <a:cs typeface="Times New Roman" panose="02020603050405020304" pitchFamily="18" charset="0"/>
              </a:rPr>
              <a:t>на медикаменти – 5,5 млн. грн</a:t>
            </a:r>
            <a:endParaRPr lang="uk-UA" altLang="uk-UA" sz="1600" smtClean="0">
              <a:solidFill>
                <a:prstClr val="black"/>
              </a:solidFill>
            </a:endParaRPr>
          </a:p>
        </p:txBody>
      </p:sp>
      <p:sp>
        <p:nvSpPr>
          <p:cNvPr id="31756" name="TextBox 33"/>
          <p:cNvSpPr txBox="1">
            <a:spLocks noChangeArrowheads="1"/>
          </p:cNvSpPr>
          <p:nvPr/>
        </p:nvSpPr>
        <p:spPr bwMode="auto">
          <a:xfrm>
            <a:off x="8678863" y="2079625"/>
            <a:ext cx="34417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i="1" smtClean="0">
                <a:solidFill>
                  <a:srgbClr val="000000"/>
                </a:solidFill>
                <a:cs typeface="Arial" panose="020B0604020202020204" pitchFamily="34" charset="0"/>
              </a:rPr>
              <a:t>Придбано лікарські засоби, антисептики та дезінфекційні засоби, засоби індивідуального захисту, медичні вироби та розхідні матеріали, у тому числі лабораторні реактиви на суму 37,6 млн грн</a:t>
            </a:r>
            <a:endParaRPr lang="uk-UA" altLang="uk-UA" sz="1600" i="1" smtClean="0">
              <a:solidFill>
                <a:prstClr val="black"/>
              </a:solidFill>
            </a:endParaRPr>
          </a:p>
        </p:txBody>
      </p:sp>
      <p:pic>
        <p:nvPicPr>
          <p:cNvPr id="35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99012" y="476639"/>
            <a:ext cx="1028472" cy="140541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58" name="Рисунок 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3906838"/>
            <a:ext cx="2090737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Рисунок 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095500"/>
            <a:ext cx="20891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0" name="Рисунок 4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13" y="1174750"/>
            <a:ext cx="2090737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1" name="Рисунок 4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2990850"/>
            <a:ext cx="2087563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Рисунок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79385" y="1379558"/>
            <a:ext cx="1057466" cy="133918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" name="Рисунок 7"/>
          <p:cNvPicPr>
            <a:picLocks noChangeAspect="1"/>
          </p:cNvPicPr>
          <p:nvPr/>
        </p:nvPicPr>
        <p:blipFill>
          <a:blip r:embed="rId10"/>
          <a:srcRect l="15826" r="11967"/>
          <a:stretch>
            <a:fillRect/>
          </a:stretch>
        </p:blipFill>
        <p:spPr bwMode="auto">
          <a:xfrm>
            <a:off x="5599012" y="4089457"/>
            <a:ext cx="1076915" cy="139446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" name="Рисунок 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479554" y="2497144"/>
            <a:ext cx="1313845" cy="95097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7" name="Рисунок 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097614" y="3222939"/>
            <a:ext cx="1132315" cy="129886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766" name="TextBox 47"/>
          <p:cNvSpPr txBox="1">
            <a:spLocks noChangeArrowheads="1"/>
          </p:cNvSpPr>
          <p:nvPr/>
        </p:nvSpPr>
        <p:spPr bwMode="auto">
          <a:xfrm>
            <a:off x="1671638" y="4964113"/>
            <a:ext cx="33797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600" smtClean="0">
                <a:solidFill>
                  <a:prstClr val="black"/>
                </a:solidFill>
                <a:cs typeface="Times New Roman" panose="02020603050405020304" pitchFamily="18" charset="0"/>
              </a:rPr>
              <a:t>на розхідні матеріали, включаючи лабораторні реактиви – 11,2 млн. грн</a:t>
            </a:r>
          </a:p>
        </p:txBody>
      </p:sp>
    </p:spTree>
    <p:extLst>
      <p:ext uri="{BB962C8B-B14F-4D97-AF65-F5344CB8AC3E}">
        <p14:creationId xmlns:p14="http://schemas.microsoft.com/office/powerpoint/2010/main" val="239806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47025" y="3921125"/>
            <a:ext cx="2576513" cy="2417763"/>
          </a:xfrm>
          <a:prstGeom prst="rect">
            <a:avLst/>
          </a:prstGeom>
          <a:solidFill>
            <a:srgbClr val="CBCBCB"/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47025" y="1182688"/>
            <a:ext cx="3840163" cy="2574925"/>
          </a:xfrm>
          <a:prstGeom prst="rect">
            <a:avLst/>
          </a:prstGeom>
          <a:solidFill>
            <a:srgbClr val="CBCBCB"/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prstClr val="white"/>
              </a:solidFill>
            </a:endParaRPr>
          </a:p>
        </p:txBody>
      </p:sp>
      <p:pic>
        <p:nvPicPr>
          <p:cNvPr id="32772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85566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ru-RU" sz="3000" b="1" dirty="0">
                <a:cs typeface="Arial" panose="020B0604020202020204" pitchFamily="34" charset="0"/>
              </a:rPr>
              <a:t>Придбано швидкі (експрес) тести для діагностики </a:t>
            </a:r>
            <a:r>
              <a:rPr lang="uk-UA" altLang="ru-RU" sz="3000" b="1" dirty="0" err="1">
                <a:cs typeface="Arial" panose="020B0604020202020204" pitchFamily="34" charset="0"/>
              </a:rPr>
              <a:t>коронавірусної</a:t>
            </a:r>
            <a:r>
              <a:rPr lang="uk-UA" altLang="ru-RU" sz="3000" b="1" dirty="0">
                <a:cs typeface="Arial" panose="020B0604020202020204" pitchFamily="34" charset="0"/>
              </a:rPr>
              <a:t> хвороби (COVID-19) </a:t>
            </a:r>
            <a:r>
              <a:rPr lang="uk-UA" altLang="ru-RU" sz="3000" b="1" dirty="0" err="1">
                <a:cs typeface="Arial" panose="020B0604020202020204" pitchFamily="34" charset="0"/>
              </a:rPr>
              <a:t>Panbio</a:t>
            </a:r>
            <a:r>
              <a:rPr lang="uk-UA" altLang="ru-RU" sz="3000" b="1" dirty="0">
                <a:cs typeface="Arial" panose="020B0604020202020204" pitchFamily="34" charset="0"/>
              </a:rPr>
              <a:t> COVID-19 антиген на суму 2 млн. грн.</a:t>
            </a:r>
            <a:endParaRPr lang="en-US" altLang="uk-UA" sz="30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8763" y="1182688"/>
            <a:ext cx="6191250" cy="52625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Контингенти осіб: </a:t>
            </a:r>
          </a:p>
          <a:p>
            <a:pPr marL="171450" indent="-171450">
              <a:buFont typeface="Wingdings" pitchFamily="2" charset="2"/>
              <a:buChar char="Ø"/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у закладах, які надають амбулаторну допомогу:</a:t>
            </a:r>
          </a:p>
          <a:p>
            <a:pPr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 - лікарі загальної практики-сімейні лікарі та сестри медичні загальної практики - сімейної медицини;</a:t>
            </a:r>
          </a:p>
          <a:p>
            <a:pPr marL="171450" indent="-171450">
              <a:buFont typeface="Wingdings" pitchFamily="2" charset="2"/>
              <a:buChar char="Ø"/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у КНП «Клінічна лікарня швидкої медичної допомоги м. Львова» та КНП «8-а міська клінічна лікарня м. Львова»:</a:t>
            </a:r>
          </a:p>
          <a:p>
            <a:pPr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- пацієнтам, які потребують госпіталізації в ургентному порядку;</a:t>
            </a:r>
          </a:p>
          <a:p>
            <a:pPr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- пацієнтам, які поступають з підозрою на </a:t>
            </a:r>
            <a:r>
              <a:rPr lang="uk-UA" sz="1400" dirty="0" err="1">
                <a:solidFill>
                  <a:prstClr val="black"/>
                </a:solidFill>
                <a:cs typeface="Arial" pitchFamily="34" charset="0"/>
              </a:rPr>
              <a:t>коронавірусну</a:t>
            </a: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 інфекцію, з метою забезпечення належного медичного сортування. </a:t>
            </a:r>
          </a:p>
          <a:p>
            <a:pPr marL="171450" indent="-171450">
              <a:buFont typeface="Wingdings" pitchFamily="2" charset="2"/>
              <a:buChar char="Ø"/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у КНП «Пологовий клінічний будинок № 1 м. Львова» та КНП «3-я міська клінічна лікарня м. Львова» – пацієнткам, які поступають на лікування без тесту ПЛР. </a:t>
            </a:r>
          </a:p>
          <a:p>
            <a:pPr marL="171450" indent="-171450">
              <a:buFont typeface="Wingdings" pitchFamily="2" charset="2"/>
              <a:buChar char="Ø"/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у КНП «Міська дитяча клінічна лікарня м. Львова» – пацієнтам, які потребують госпіталізації в ургентному порядку.</a:t>
            </a:r>
          </a:p>
          <a:p>
            <a:pPr marL="171450" indent="-171450">
              <a:buFont typeface="Wingdings" pitchFamily="2" charset="2"/>
              <a:buChar char="Ø"/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у КНП «Львівська 1-ша міська клінічна лікарня ім. Князя Лева» – пацієнтам, які поступають з підозрою на </a:t>
            </a:r>
            <a:r>
              <a:rPr lang="uk-UA" sz="1400" dirty="0" err="1">
                <a:solidFill>
                  <a:prstClr val="black"/>
                </a:solidFill>
                <a:cs typeface="Arial" pitchFamily="34" charset="0"/>
              </a:rPr>
              <a:t>коронавірусну</a:t>
            </a: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 інфекцію, з метою забезпечення належного медичного сортування. </a:t>
            </a:r>
          </a:p>
          <a:p>
            <a:pPr marL="171450" indent="-171450">
              <a:buFont typeface="Wingdings" pitchFamily="2" charset="2"/>
              <a:buChar char="Ø"/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у КНП «5-а міська клінічна лікарня м. Львова» – пацієнтам, які поступають з підозрою на </a:t>
            </a:r>
            <a:r>
              <a:rPr lang="uk-UA" sz="1400" dirty="0" err="1">
                <a:solidFill>
                  <a:prstClr val="black"/>
                </a:solidFill>
                <a:cs typeface="Arial" pitchFamily="34" charset="0"/>
              </a:rPr>
              <a:t>коронавірусну</a:t>
            </a: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 інфекцію, з метою забезпечення належного медичного сортування та пацієнтам, які поступають на лікування в гематологічне відділення. </a:t>
            </a:r>
          </a:p>
          <a:p>
            <a:pPr marL="171450" indent="-171450">
              <a:buFont typeface="Wingdings" pitchFamily="2" charset="2"/>
              <a:buChar char="Ø"/>
              <a:defRPr/>
            </a:pP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у КНП «Лікарня «</a:t>
            </a:r>
            <a:r>
              <a:rPr lang="uk-UA" sz="1400" dirty="0" err="1">
                <a:solidFill>
                  <a:prstClr val="black"/>
                </a:solidFill>
                <a:cs typeface="Arial" pitchFamily="34" charset="0"/>
              </a:rPr>
              <a:t>Госпіс</a:t>
            </a: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» м. Львова» та КНП «4-а міська клінічна лікарня» – медичним працівникам, які надають медичну допомогу та здійснюють догляд за паліативними та </a:t>
            </a:r>
            <a:r>
              <a:rPr lang="uk-UA" sz="1400" dirty="0" err="1">
                <a:solidFill>
                  <a:prstClr val="black"/>
                </a:solidFill>
                <a:cs typeface="Arial" pitchFamily="34" charset="0"/>
              </a:rPr>
              <a:t>госпісними</a:t>
            </a:r>
            <a:r>
              <a:rPr lang="uk-UA" sz="1400" dirty="0">
                <a:solidFill>
                  <a:prstClr val="black"/>
                </a:solidFill>
                <a:cs typeface="Arial" pitchFamily="34" charset="0"/>
              </a:rPr>
              <a:t> пацієнтами.</a:t>
            </a: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0105" y="3989702"/>
            <a:ext cx="2430352" cy="228060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9350" y="1271415"/>
            <a:ext cx="3575512" cy="239747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721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49400" y="100013"/>
            <a:ext cx="10515600" cy="181451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err="1"/>
              <a:t>Інформація</a:t>
            </a:r>
            <a:r>
              <a:rPr lang="ru-RU" sz="3200" b="1" dirty="0"/>
              <a:t> про </a:t>
            </a:r>
            <a:r>
              <a:rPr lang="ru-RU" sz="3200" b="1" dirty="0" err="1"/>
              <a:t>надходження</a:t>
            </a:r>
            <a:r>
              <a:rPr lang="ru-RU" sz="3200" b="1" dirty="0"/>
              <a:t> та </a:t>
            </a:r>
            <a:r>
              <a:rPr lang="ru-RU" sz="3200" b="1" dirty="0" err="1"/>
              <a:t>використання</a:t>
            </a:r>
            <a:r>
              <a:rPr lang="ru-RU" sz="3200" b="1" dirty="0"/>
              <a:t> </a:t>
            </a:r>
            <a:r>
              <a:rPr lang="ru-RU" sz="3200" b="1" dirty="0" err="1"/>
              <a:t>коштів</a:t>
            </a:r>
            <a:r>
              <a:rPr lang="ru-RU" sz="3200" b="1" dirty="0"/>
              <a:t> по пакету № 31 «</a:t>
            </a:r>
            <a:r>
              <a:rPr lang="ru-RU" sz="3200" b="1" dirty="0" err="1"/>
              <a:t>Стаціонарна</a:t>
            </a:r>
            <a:r>
              <a:rPr lang="ru-RU" sz="3200" b="1" dirty="0"/>
              <a:t> </a:t>
            </a:r>
            <a:r>
              <a:rPr lang="ru-RU" sz="3200" b="1" dirty="0" err="1"/>
              <a:t>допомога</a:t>
            </a:r>
            <a:r>
              <a:rPr lang="ru-RU" sz="3200" b="1" dirty="0"/>
              <a:t> </a:t>
            </a:r>
            <a:r>
              <a:rPr lang="ru-RU" sz="3200" b="1" dirty="0" err="1"/>
              <a:t>пацієнтам</a:t>
            </a:r>
            <a:r>
              <a:rPr lang="ru-RU" sz="3200" b="1" dirty="0"/>
              <a:t> з </a:t>
            </a:r>
            <a:r>
              <a:rPr lang="ru-RU" sz="3200" b="1" dirty="0" err="1" smtClean="0"/>
              <a:t>гострою</a:t>
            </a:r>
            <a:r>
              <a:rPr lang="ru-RU" sz="3200" b="1" dirty="0" smtClean="0"/>
              <a:t> </a:t>
            </a:r>
            <a:r>
              <a:rPr lang="uk-UA" sz="3200" b="1" dirty="0" smtClean="0"/>
              <a:t>респіраторною </a:t>
            </a:r>
            <a:r>
              <a:rPr lang="uk-UA" sz="3200" b="1" dirty="0"/>
              <a:t>хворобою </a:t>
            </a:r>
            <a:r>
              <a:rPr lang="en-US" sz="3200" b="1" dirty="0"/>
              <a:t>COVID-19 , </a:t>
            </a:r>
            <a:r>
              <a:rPr lang="uk-UA" sz="3200" b="1" dirty="0" smtClean="0"/>
              <a:t>спричиненою </a:t>
            </a:r>
            <a:r>
              <a:rPr lang="uk-UA" sz="3200" b="1" dirty="0" err="1"/>
              <a:t>коронавірусом</a:t>
            </a:r>
            <a:r>
              <a:rPr lang="uk-UA" sz="3200" b="1" dirty="0"/>
              <a:t> </a:t>
            </a:r>
            <a:r>
              <a:rPr lang="en-US" sz="3200" b="1" dirty="0"/>
              <a:t>SARS-CoV-2</a:t>
            </a:r>
            <a:r>
              <a:rPr lang="uk-UA" sz="3200" b="1" dirty="0"/>
              <a:t>»</a:t>
            </a:r>
            <a:endParaRPr lang="uk-UA" altLang="uk-UA" sz="3200" b="1" dirty="0"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7077662"/>
              </p:ext>
            </p:extLst>
          </p:nvPr>
        </p:nvGraphicFramePr>
        <p:xfrm>
          <a:off x="1955800" y="2012950"/>
          <a:ext cx="9686924" cy="372903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144338"/>
                <a:gridCol w="1333978"/>
                <a:gridCol w="1279955"/>
                <a:gridCol w="1184373"/>
                <a:gridCol w="1396314"/>
                <a:gridCol w="1284109"/>
                <a:gridCol w="1063857"/>
              </a:tblGrid>
              <a:tr h="144899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Назва ЗОЗ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Дата початку </a:t>
                      </a:r>
                      <a:r>
                        <a:rPr lang="ru-RU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надання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допомоги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хворим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з  COVID-19 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Дата підписання Договору з НСЗУ по пакету № 31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Дата отримання першого траншу коштів по пакету № 31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Задекларована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сума (пакет № 31), тис. </a:t>
                      </a:r>
                      <a:r>
                        <a:rPr lang="ru-RU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грн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Отримана сума (пакет № 31), тис. грн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Відсоток отриманих коштів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>
                    <a:solidFill>
                      <a:schemeClr val="accent1"/>
                    </a:solidFill>
                  </a:tcPr>
                </a:tc>
              </a:tr>
              <a:tr h="511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</a:rPr>
                        <a:t>КНП "Львівська 1-а МКЛ ім. Князя Лева"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>
                          <a:effectLst/>
                        </a:rPr>
                        <a:t>01.05.2020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>
                          <a:effectLst/>
                        </a:rPr>
                        <a:t>22.07.2020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19.08.2020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24502,4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24502,4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100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</a:tr>
              <a:tr h="522065"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1" u="none" strike="noStrike">
                          <a:effectLst/>
                        </a:rPr>
                        <a:t>КНП"5-а МКЛ м. Львова"</a:t>
                      </a:r>
                      <a:endParaRPr lang="uk-UA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02.11.2020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>
                          <a:effectLst/>
                        </a:rPr>
                        <a:t>30.10.2020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>
                          <a:effectLst/>
                        </a:rPr>
                        <a:t>16.11.2020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8355,6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8355,6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100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</a:tr>
              <a:tr h="4474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КНП " 8 -а міська  клінічна лікарня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01.04.2020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>
                          <a:effectLst/>
                        </a:rPr>
                        <a:t>21.05.2020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>
                          <a:effectLst/>
                        </a:rPr>
                        <a:t>29.05.2020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43255,4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43255,4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100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</a:tr>
              <a:tr h="351594"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1" u="none" strike="noStrike">
                          <a:effectLst/>
                        </a:rPr>
                        <a:t>КНП КЛШМД м.Львова </a:t>
                      </a:r>
                      <a:endParaRPr lang="uk-UA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27.06.2020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23.07.2020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19.08.2020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96756,9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96756,9  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100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</a:tr>
              <a:tr h="4474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КНП "ПКБ №1 м. Львова"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01.08.2020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02.10.2020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08.10.2020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10826,1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10826,1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100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706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49400" y="100013"/>
            <a:ext cx="10515600" cy="181451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err="1">
                <a:latin typeface="+mn-lt"/>
              </a:rPr>
              <a:t>Інформація</a:t>
            </a:r>
            <a:r>
              <a:rPr lang="ru-RU" sz="3200" dirty="0">
                <a:latin typeface="+mn-lt"/>
              </a:rPr>
              <a:t> про </a:t>
            </a:r>
            <a:r>
              <a:rPr lang="ru-RU" sz="3200" dirty="0" err="1">
                <a:latin typeface="+mn-lt"/>
              </a:rPr>
              <a:t>надходження</a:t>
            </a:r>
            <a:r>
              <a:rPr lang="ru-RU" sz="3200" dirty="0">
                <a:latin typeface="+mn-lt"/>
              </a:rPr>
              <a:t> та </a:t>
            </a:r>
            <a:r>
              <a:rPr lang="ru-RU" sz="3200" dirty="0" err="1">
                <a:latin typeface="+mn-lt"/>
              </a:rPr>
              <a:t>використання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коштів</a:t>
            </a:r>
            <a:r>
              <a:rPr lang="ru-RU" sz="3200" dirty="0">
                <a:latin typeface="+mn-lt"/>
              </a:rPr>
              <a:t> по пакету № 31 «</a:t>
            </a:r>
            <a:r>
              <a:rPr lang="ru-RU" sz="3200" dirty="0" err="1">
                <a:latin typeface="+mn-lt"/>
              </a:rPr>
              <a:t>Стаціонарна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допомога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пацієнтам</a:t>
            </a:r>
            <a:r>
              <a:rPr lang="ru-RU" sz="3200" dirty="0">
                <a:latin typeface="+mn-lt"/>
              </a:rPr>
              <a:t> з </a:t>
            </a:r>
            <a:r>
              <a:rPr lang="ru-RU" sz="3200" dirty="0" err="1" smtClean="0">
                <a:latin typeface="+mn-lt"/>
              </a:rPr>
              <a:t>гострою</a:t>
            </a:r>
            <a:r>
              <a:rPr lang="ru-RU" sz="3200" dirty="0" smtClean="0">
                <a:latin typeface="+mn-lt"/>
              </a:rPr>
              <a:t> </a:t>
            </a:r>
            <a:r>
              <a:rPr lang="uk-UA" sz="3200" dirty="0" smtClean="0">
                <a:latin typeface="+mn-lt"/>
              </a:rPr>
              <a:t>респіраторною </a:t>
            </a:r>
            <a:r>
              <a:rPr lang="uk-UA" sz="3200" dirty="0">
                <a:latin typeface="+mn-lt"/>
              </a:rPr>
              <a:t>хворобою </a:t>
            </a:r>
            <a:r>
              <a:rPr lang="en-US" sz="3200" dirty="0">
                <a:latin typeface="+mn-lt"/>
              </a:rPr>
              <a:t>COVID-19 , </a:t>
            </a:r>
            <a:r>
              <a:rPr lang="uk-UA" sz="3200" dirty="0" smtClean="0">
                <a:latin typeface="+mn-lt"/>
              </a:rPr>
              <a:t>спричиненою </a:t>
            </a:r>
            <a:r>
              <a:rPr lang="uk-UA" sz="3200" dirty="0" err="1">
                <a:latin typeface="+mn-lt"/>
              </a:rPr>
              <a:t>коронавірусом</a:t>
            </a:r>
            <a:r>
              <a:rPr lang="uk-UA" sz="3200" dirty="0">
                <a:latin typeface="+mn-lt"/>
              </a:rPr>
              <a:t> </a:t>
            </a:r>
            <a:r>
              <a:rPr lang="en-US" sz="3200" dirty="0">
                <a:latin typeface="+mn-lt"/>
              </a:rPr>
              <a:t>SARS-CoV-2</a:t>
            </a:r>
            <a:r>
              <a:rPr lang="uk-UA" sz="3200" dirty="0">
                <a:latin typeface="+mn-lt"/>
              </a:rPr>
              <a:t>»</a:t>
            </a:r>
            <a:endParaRPr lang="uk-UA" altLang="uk-UA" sz="3200" b="1" dirty="0"/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5947280"/>
              </p:ext>
            </p:extLst>
          </p:nvPr>
        </p:nvGraphicFramePr>
        <p:xfrm>
          <a:off x="1776413" y="2012950"/>
          <a:ext cx="10079037" cy="371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4058"/>
                <a:gridCol w="1084966"/>
                <a:gridCol w="1041027"/>
                <a:gridCol w="1135666"/>
                <a:gridCol w="1135666"/>
                <a:gridCol w="1044408"/>
                <a:gridCol w="986949"/>
                <a:gridCol w="983568"/>
                <a:gridCol w="922729"/>
              </a:tblGrid>
              <a:tr h="32764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Назва ЗОЗ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Передбачено договором з НСЗУ,              тис.грн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Надійшло станом на 30.11.2020, тис.грн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>
                    <a:solidFill>
                      <a:schemeClr val="accent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з них використано на:</a:t>
                      </a:r>
                      <a:endParaRPr lang="uk-UA" sz="1400" b="1" i="0" u="none" strike="noStrike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86298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заробітну плату з нарахуваннями, тис.грн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зазначити розмір доплат у %</a:t>
                      </a:r>
                      <a:endParaRPr lang="uk-UA" sz="1400" b="1" i="0" u="none" strike="noStrike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медикаменти, </a:t>
                      </a:r>
                      <a:r>
                        <a:rPr lang="uk-UA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тис.грн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ЗІЗ, тис.грн</a:t>
                      </a:r>
                      <a:endParaRPr lang="uk-UA" sz="1400" b="1" i="0" u="none" strike="noStrike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медичне обладнання, тис.грн</a:t>
                      </a:r>
                      <a:endParaRPr lang="uk-UA" sz="1400" b="1" i="0" u="none" strike="noStrike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інше,                       </a:t>
                      </a:r>
                      <a:r>
                        <a:rPr lang="uk-UA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тис.грн</a:t>
                      </a:r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>
                    <a:solidFill>
                      <a:schemeClr val="accent1"/>
                    </a:solidFill>
                  </a:tcPr>
                </a:tc>
              </a:tr>
              <a:tr h="6245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</a:rPr>
                        <a:t>КНП "Львівська 1-а МКЛ ім. Князя Лева"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24502,4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24502,4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9809,1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194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4568,8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1046,4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66,8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3840,4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</a:tr>
              <a:tr h="436256"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1" u="none" strike="noStrike">
                          <a:effectLst/>
                        </a:rPr>
                        <a:t>КНП"5-а МКЛ м. Львова"</a:t>
                      </a:r>
                      <a:endParaRPr lang="uk-UA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8355,6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8355,6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1714,4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200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2556,7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1844,5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725,3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113,9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</a:tr>
              <a:tr h="5119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КНП " 8 -а міська  клінічна лікарня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43255,4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43255,4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19896,2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166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2258,8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1131,3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2116,1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>
                          <a:effectLst/>
                        </a:rPr>
                        <a:t>409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</a:tr>
              <a:tr h="511937"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1" u="none" strike="noStrike">
                          <a:effectLst/>
                        </a:rPr>
                        <a:t>КНП КЛШМД м.Львова</a:t>
                      </a:r>
                      <a:endParaRPr lang="uk-UA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96756,9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96756,9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14450,6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>
                          <a:effectLst/>
                        </a:rPr>
                        <a:t>300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25592,2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1666,5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17781,2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6298,7 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</a:tr>
              <a:tr h="4362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КНП "ПКБ №1 м. Львова"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10826,1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10826,1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3870,1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>
                          <a:effectLst/>
                        </a:rPr>
                        <a:t>290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912,8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491,3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 smtClean="0">
                          <a:effectLst/>
                        </a:rPr>
                        <a:t>2007,7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u="none" strike="noStrike" dirty="0">
                          <a:effectLst/>
                        </a:rPr>
                        <a:t>140,2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4" marR="9524" marT="9526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30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3234" y="91647"/>
            <a:ext cx="10520219" cy="8405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Придбано рентген-діагностичні апарати – 21 од.</a:t>
            </a:r>
            <a:endParaRPr lang="uk-UA" sz="28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2618842" y="27080"/>
            <a:ext cx="2908790" cy="4950688"/>
            <a:chOff x="5183767" y="415786"/>
            <a:chExt cx="4161034" cy="3324669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5256247" y="415786"/>
              <a:ext cx="4078025" cy="15630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183767" y="2179340"/>
              <a:ext cx="4161034" cy="15611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 rot="16200000">
            <a:off x="9148954" y="1188566"/>
            <a:ext cx="2908790" cy="26046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434210" y="1346473"/>
            <a:ext cx="2908790" cy="22888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1800092" y="3896875"/>
            <a:ext cx="2339323" cy="27796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4739909" y="3906938"/>
            <a:ext cx="2339319" cy="27594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660" y="1081126"/>
            <a:ext cx="2184224" cy="2733492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 rot="16200000">
            <a:off x="7798844" y="3688794"/>
            <a:ext cx="2339324" cy="31957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501" y="4209062"/>
            <a:ext cx="2636134" cy="214792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9573" y="4209061"/>
            <a:ext cx="2983345" cy="214792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1855" y="1081126"/>
            <a:ext cx="2431678" cy="282502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578" y="1132639"/>
            <a:ext cx="2176849" cy="275429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3751" y="4209062"/>
            <a:ext cx="2629634" cy="217522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3385" y="1132639"/>
            <a:ext cx="2162803" cy="275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31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819" name="Диаграмма 3"/>
          <p:cNvGraphicFramePr>
            <a:graphicFrameLocks/>
          </p:cNvGraphicFramePr>
          <p:nvPr/>
        </p:nvGraphicFramePr>
        <p:xfrm>
          <a:off x="2317750" y="1163638"/>
          <a:ext cx="9048750" cy="448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6" name="Chart" r:id="rId5" imgW="9391588" imgH="6048539" progId="Excel.Chart.8">
                  <p:embed/>
                </p:oleObj>
              </mc:Choice>
              <mc:Fallback>
                <p:oleObj name="Chart" r:id="rId5" imgW="9391588" imgH="604853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750" y="1163638"/>
                        <a:ext cx="9048750" cy="4487862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83661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3200" b="1" dirty="0" err="1"/>
              <a:t>Видатки</a:t>
            </a:r>
            <a:r>
              <a:rPr lang="ru-RU" altLang="uk-UA" sz="3200" b="1" dirty="0"/>
              <a:t> </a:t>
            </a:r>
            <a:r>
              <a:rPr lang="uk-UA" altLang="uk-UA" sz="3200" b="1" dirty="0"/>
              <a:t>м. Львова </a:t>
            </a:r>
            <a:r>
              <a:rPr lang="ru-RU" altLang="uk-UA" sz="3200" b="1" dirty="0"/>
              <a:t>на </a:t>
            </a:r>
            <a:r>
              <a:rPr lang="ru-RU" altLang="uk-UA" sz="3200" b="1" dirty="0" err="1"/>
              <a:t>реалізацію</a:t>
            </a:r>
            <a:r>
              <a:rPr lang="ru-RU" altLang="uk-UA" sz="3200" b="1" dirty="0"/>
              <a:t> </a:t>
            </a:r>
            <a:r>
              <a:rPr lang="ru-RU" altLang="uk-UA" sz="3200" b="1" dirty="0" err="1"/>
              <a:t>заходів</a:t>
            </a:r>
            <a:r>
              <a:rPr lang="ru-RU" altLang="uk-UA" sz="3200" b="1" dirty="0"/>
              <a:t>, </a:t>
            </a:r>
            <a:r>
              <a:rPr lang="ru-RU" altLang="uk-UA" sz="3200" b="1" dirty="0" err="1"/>
              <a:t>спрямованих</a:t>
            </a:r>
            <a:r>
              <a:rPr lang="ru-RU" altLang="uk-UA" sz="3200" b="1" dirty="0"/>
              <a:t> на </a:t>
            </a:r>
            <a:r>
              <a:rPr lang="ru-RU" altLang="uk-UA" sz="3200" b="1" dirty="0" err="1"/>
              <a:t>боротьбу</a:t>
            </a:r>
            <a:r>
              <a:rPr lang="ru-RU" altLang="uk-UA" sz="3200" b="1" dirty="0"/>
              <a:t> з </a:t>
            </a:r>
            <a:r>
              <a:rPr lang="ru-RU" altLang="uk-UA" sz="3200" b="1" dirty="0" err="1"/>
              <a:t>пандемією</a:t>
            </a:r>
            <a:r>
              <a:rPr lang="ru-RU" altLang="uk-UA" sz="3200" b="1" dirty="0"/>
              <a:t> </a:t>
            </a:r>
            <a:r>
              <a:rPr lang="en-US" altLang="uk-UA" sz="3200" b="1" dirty="0"/>
              <a:t>COVID-19</a:t>
            </a:r>
            <a:r>
              <a:rPr lang="uk-UA" altLang="uk-UA" sz="3200" b="1" dirty="0"/>
              <a:t> зі всіх джерел доходу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3065463" y="5815013"/>
            <a:ext cx="7442200" cy="493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2000" b="1" dirty="0" err="1">
                <a:solidFill>
                  <a:prstClr val="black"/>
                </a:solidFill>
              </a:rPr>
              <a:t>Всього</a:t>
            </a:r>
            <a:r>
              <a:rPr lang="ru-RU" altLang="uk-UA" sz="2000" b="1" dirty="0">
                <a:solidFill>
                  <a:prstClr val="black"/>
                </a:solidFill>
              </a:rPr>
              <a:t> </a:t>
            </a:r>
            <a:r>
              <a:rPr lang="ru-RU" altLang="uk-UA" sz="2000" b="1" dirty="0" err="1">
                <a:solidFill>
                  <a:prstClr val="black"/>
                </a:solidFill>
              </a:rPr>
              <a:t>видатків</a:t>
            </a:r>
            <a:r>
              <a:rPr lang="ru-RU" altLang="uk-UA" sz="2000" b="1" dirty="0">
                <a:solidFill>
                  <a:prstClr val="black"/>
                </a:solidFill>
              </a:rPr>
              <a:t>: 415,2 </a:t>
            </a:r>
            <a:r>
              <a:rPr lang="ru-RU" altLang="uk-UA" sz="2000" b="1" dirty="0" err="1">
                <a:solidFill>
                  <a:prstClr val="black"/>
                </a:solidFill>
              </a:rPr>
              <a:t>млн.грн</a:t>
            </a:r>
            <a:r>
              <a:rPr lang="ru-RU" altLang="uk-UA" sz="2000" b="1" dirty="0">
                <a:solidFill>
                  <a:prstClr val="black"/>
                </a:solidFill>
              </a:rPr>
              <a:t>.</a:t>
            </a:r>
            <a:endParaRPr lang="uk-UA" altLang="uk-UA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21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5843" name="Диаграмма 3"/>
          <p:cNvGraphicFramePr>
            <a:graphicFrameLocks/>
          </p:cNvGraphicFramePr>
          <p:nvPr/>
        </p:nvGraphicFramePr>
        <p:xfrm>
          <a:off x="2179638" y="1163638"/>
          <a:ext cx="9218612" cy="448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0" name="Chart" r:id="rId5" imgW="9382217" imgH="6038686" progId="Excel.Chart.8">
                  <p:embed/>
                </p:oleObj>
              </mc:Choice>
              <mc:Fallback>
                <p:oleObj name="Chart" r:id="rId5" imgW="9382217" imgH="603868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1163638"/>
                        <a:ext cx="9218612" cy="4487862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83661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3200" b="1" dirty="0" err="1"/>
              <a:t>Видатки</a:t>
            </a:r>
            <a:r>
              <a:rPr lang="ru-RU" altLang="uk-UA" sz="3200" b="1" dirty="0"/>
              <a:t> </a:t>
            </a:r>
            <a:r>
              <a:rPr lang="uk-UA" altLang="uk-UA" sz="3200" b="1" dirty="0"/>
              <a:t>міського бюджету м. Львова </a:t>
            </a:r>
            <a:r>
              <a:rPr lang="ru-RU" altLang="uk-UA" sz="3200" b="1" dirty="0"/>
              <a:t>на </a:t>
            </a:r>
            <a:r>
              <a:rPr lang="ru-RU" altLang="uk-UA" sz="3200" b="1" dirty="0" err="1"/>
              <a:t>реалізацію</a:t>
            </a:r>
            <a:r>
              <a:rPr lang="ru-RU" altLang="uk-UA" sz="3200" b="1" dirty="0"/>
              <a:t> </a:t>
            </a:r>
            <a:r>
              <a:rPr lang="ru-RU" altLang="uk-UA" sz="3200" b="1" dirty="0" err="1"/>
              <a:t>заходів</a:t>
            </a:r>
            <a:r>
              <a:rPr lang="ru-RU" altLang="uk-UA" sz="3200" b="1" dirty="0"/>
              <a:t>, </a:t>
            </a:r>
            <a:r>
              <a:rPr lang="ru-RU" altLang="uk-UA" sz="3200" b="1" dirty="0" err="1"/>
              <a:t>спрямованих</a:t>
            </a:r>
            <a:r>
              <a:rPr lang="ru-RU" altLang="uk-UA" sz="3200" b="1" dirty="0"/>
              <a:t> на </a:t>
            </a:r>
            <a:r>
              <a:rPr lang="ru-RU" altLang="uk-UA" sz="3200" b="1" dirty="0" err="1"/>
              <a:t>боротьбу</a:t>
            </a:r>
            <a:r>
              <a:rPr lang="ru-RU" altLang="uk-UA" sz="3200" b="1" dirty="0"/>
              <a:t> з </a:t>
            </a:r>
            <a:r>
              <a:rPr lang="ru-RU" altLang="uk-UA" sz="3200" b="1" dirty="0" err="1"/>
              <a:t>пандемією</a:t>
            </a:r>
            <a:r>
              <a:rPr lang="ru-RU" altLang="uk-UA" sz="3200" b="1" dirty="0"/>
              <a:t> </a:t>
            </a:r>
            <a:r>
              <a:rPr lang="en-US" altLang="uk-UA" sz="3200" b="1" dirty="0"/>
              <a:t>COVID-19</a:t>
            </a:r>
            <a:endParaRPr lang="uk-UA" altLang="uk-UA" sz="3200" b="1" dirty="0"/>
          </a:p>
        </p:txBody>
      </p:sp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3065463" y="5815013"/>
            <a:ext cx="7442200" cy="493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2000" b="1" dirty="0" err="1">
                <a:solidFill>
                  <a:prstClr val="black"/>
                </a:solidFill>
              </a:rPr>
              <a:t>Всього</a:t>
            </a:r>
            <a:r>
              <a:rPr lang="ru-RU" altLang="uk-UA" sz="2000" b="1" dirty="0">
                <a:solidFill>
                  <a:prstClr val="black"/>
                </a:solidFill>
              </a:rPr>
              <a:t> </a:t>
            </a:r>
            <a:r>
              <a:rPr lang="ru-RU" altLang="uk-UA" sz="2000" b="1" dirty="0" err="1">
                <a:solidFill>
                  <a:prstClr val="black"/>
                </a:solidFill>
              </a:rPr>
              <a:t>видатків</a:t>
            </a:r>
            <a:r>
              <a:rPr lang="ru-RU" altLang="uk-UA" sz="2000" b="1" dirty="0">
                <a:solidFill>
                  <a:prstClr val="black"/>
                </a:solidFill>
              </a:rPr>
              <a:t>: 286,1 </a:t>
            </a:r>
            <a:r>
              <a:rPr lang="ru-RU" altLang="uk-UA" sz="2000" b="1" dirty="0" err="1">
                <a:solidFill>
                  <a:prstClr val="black"/>
                </a:solidFill>
              </a:rPr>
              <a:t>млн.грн</a:t>
            </a:r>
            <a:r>
              <a:rPr lang="ru-RU" altLang="uk-UA" sz="2000" b="1" dirty="0">
                <a:solidFill>
                  <a:prstClr val="black"/>
                </a:solidFill>
              </a:rPr>
              <a:t>.</a:t>
            </a:r>
            <a:endParaRPr lang="uk-UA" altLang="uk-UA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6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1528763" y="74613"/>
            <a:ext cx="10515600" cy="1322387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3200" b="1" dirty="0" err="1"/>
              <a:t>Видатки</a:t>
            </a:r>
            <a:r>
              <a:rPr lang="ru-RU" altLang="uk-UA" sz="3200" b="1" dirty="0"/>
              <a:t> </a:t>
            </a:r>
            <a:r>
              <a:rPr lang="uk-UA" altLang="uk-UA" sz="3200" b="1" dirty="0"/>
              <a:t>міського бюджету м. Львова для галузі охорони здоров’я </a:t>
            </a:r>
            <a:r>
              <a:rPr lang="ru-RU" altLang="uk-UA" sz="3200" b="1" dirty="0"/>
              <a:t>на </a:t>
            </a:r>
            <a:r>
              <a:rPr lang="ru-RU" altLang="uk-UA" sz="3200" b="1" dirty="0" err="1"/>
              <a:t>реалізацію</a:t>
            </a:r>
            <a:r>
              <a:rPr lang="ru-RU" altLang="uk-UA" sz="3200" b="1" dirty="0"/>
              <a:t> </a:t>
            </a:r>
            <a:r>
              <a:rPr lang="ru-RU" altLang="uk-UA" sz="3200" b="1" dirty="0" err="1"/>
              <a:t>заходів</a:t>
            </a:r>
            <a:r>
              <a:rPr lang="ru-RU" altLang="uk-UA" sz="3200" b="1" dirty="0"/>
              <a:t>, </a:t>
            </a:r>
            <a:r>
              <a:rPr lang="ru-RU" altLang="uk-UA" sz="3200" b="1" dirty="0" err="1"/>
              <a:t>спрямованих</a:t>
            </a:r>
            <a:r>
              <a:rPr lang="ru-RU" altLang="uk-UA" sz="3200" b="1" dirty="0"/>
              <a:t> на </a:t>
            </a:r>
            <a:r>
              <a:rPr lang="ru-RU" altLang="uk-UA" sz="3200" b="1" dirty="0" err="1"/>
              <a:t>боротьбу</a:t>
            </a:r>
            <a:r>
              <a:rPr lang="ru-RU" altLang="uk-UA" sz="3200" b="1" dirty="0"/>
              <a:t> з </a:t>
            </a:r>
            <a:r>
              <a:rPr lang="ru-RU" altLang="uk-UA" sz="3200" b="1" dirty="0" err="1"/>
              <a:t>пандемією</a:t>
            </a:r>
            <a:r>
              <a:rPr lang="ru-RU" altLang="uk-UA" sz="3200" b="1" dirty="0"/>
              <a:t> </a:t>
            </a:r>
            <a:r>
              <a:rPr lang="en-US" altLang="uk-UA" sz="3200" b="1" dirty="0"/>
              <a:t>COVID-19</a:t>
            </a:r>
            <a:endParaRPr lang="uk-UA" altLang="uk-UA" sz="3200" b="1" dirty="0"/>
          </a:p>
        </p:txBody>
      </p:sp>
      <p:graphicFrame>
        <p:nvGraphicFramePr>
          <p:cNvPr id="36868" name="Диаграмма 3"/>
          <p:cNvGraphicFramePr>
            <a:graphicFrameLocks/>
          </p:cNvGraphicFramePr>
          <p:nvPr/>
        </p:nvGraphicFramePr>
        <p:xfrm>
          <a:off x="2179638" y="1471613"/>
          <a:ext cx="9293225" cy="441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4" name="Chart" r:id="rId5" imgW="9248559" imgH="5991389" progId="Excel.Chart.8">
                  <p:embed/>
                </p:oleObj>
              </mc:Choice>
              <mc:Fallback>
                <p:oleObj name="Chart" r:id="rId5" imgW="9248559" imgH="599138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1471613"/>
                        <a:ext cx="9293225" cy="4413250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3065463" y="6008688"/>
            <a:ext cx="7442200" cy="493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2000" b="1" dirty="0" err="1">
                <a:solidFill>
                  <a:prstClr val="black"/>
                </a:solidFill>
              </a:rPr>
              <a:t>Всього</a:t>
            </a:r>
            <a:r>
              <a:rPr lang="ru-RU" altLang="uk-UA" sz="2000" b="1" dirty="0">
                <a:solidFill>
                  <a:prstClr val="black"/>
                </a:solidFill>
              </a:rPr>
              <a:t> </a:t>
            </a:r>
            <a:r>
              <a:rPr lang="ru-RU" altLang="uk-UA" sz="2000" b="1" dirty="0" err="1">
                <a:solidFill>
                  <a:prstClr val="black"/>
                </a:solidFill>
              </a:rPr>
              <a:t>видатків</a:t>
            </a:r>
            <a:r>
              <a:rPr lang="ru-RU" altLang="uk-UA" sz="2000" b="1" dirty="0">
                <a:solidFill>
                  <a:prstClr val="black"/>
                </a:solidFill>
              </a:rPr>
              <a:t>: 202,3 </a:t>
            </a:r>
            <a:r>
              <a:rPr lang="ru-RU" altLang="uk-UA" sz="2000" b="1" dirty="0" err="1">
                <a:solidFill>
                  <a:prstClr val="black"/>
                </a:solidFill>
              </a:rPr>
              <a:t>млн.грн</a:t>
            </a:r>
            <a:r>
              <a:rPr lang="ru-RU" altLang="uk-UA" sz="2000" b="1" dirty="0">
                <a:solidFill>
                  <a:prstClr val="black"/>
                </a:solidFill>
              </a:rPr>
              <a:t>.</a:t>
            </a:r>
            <a:endParaRPr lang="uk-UA" altLang="uk-UA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4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889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3200" b="1" dirty="0" err="1"/>
              <a:t>Видатки</a:t>
            </a:r>
            <a:r>
              <a:rPr lang="ru-RU" altLang="uk-UA" sz="3200" b="1" dirty="0"/>
              <a:t> </a:t>
            </a:r>
            <a:r>
              <a:rPr lang="uk-UA" altLang="uk-UA" sz="3200" b="1" dirty="0"/>
              <a:t>галузі охорони здоров’я </a:t>
            </a:r>
            <a:r>
              <a:rPr lang="ru-RU" altLang="uk-UA" sz="3200" b="1" dirty="0"/>
              <a:t>на </a:t>
            </a:r>
            <a:r>
              <a:rPr lang="ru-RU" altLang="uk-UA" sz="3200" b="1" dirty="0" err="1"/>
              <a:t>реалізацію</a:t>
            </a:r>
            <a:r>
              <a:rPr lang="ru-RU" altLang="uk-UA" sz="3200" b="1" dirty="0"/>
              <a:t> </a:t>
            </a:r>
            <a:r>
              <a:rPr lang="ru-RU" altLang="uk-UA" sz="3200" b="1" dirty="0" err="1"/>
              <a:t>заходів</a:t>
            </a:r>
            <a:r>
              <a:rPr lang="ru-RU" altLang="uk-UA" sz="3200" b="1" dirty="0"/>
              <a:t>, </a:t>
            </a:r>
            <a:r>
              <a:rPr lang="ru-RU" altLang="uk-UA" sz="3200" b="1" dirty="0" err="1"/>
              <a:t>спрямованих</a:t>
            </a:r>
            <a:r>
              <a:rPr lang="ru-RU" altLang="uk-UA" sz="3200" b="1" dirty="0"/>
              <a:t> на </a:t>
            </a:r>
            <a:r>
              <a:rPr lang="ru-RU" altLang="uk-UA" sz="3200" b="1" dirty="0" err="1"/>
              <a:t>боротьбу</a:t>
            </a:r>
            <a:r>
              <a:rPr lang="ru-RU" altLang="uk-UA" sz="3200" b="1" dirty="0"/>
              <a:t> з </a:t>
            </a:r>
            <a:r>
              <a:rPr lang="ru-RU" altLang="uk-UA" sz="3200" b="1" dirty="0" err="1"/>
              <a:t>пандемією</a:t>
            </a:r>
            <a:r>
              <a:rPr lang="ru-RU" altLang="uk-UA" sz="3200" b="1" dirty="0"/>
              <a:t> </a:t>
            </a:r>
            <a:r>
              <a:rPr lang="en-US" altLang="uk-UA" sz="3200" b="1" dirty="0"/>
              <a:t>COVID-19</a:t>
            </a:r>
            <a:endParaRPr lang="uk-UA" altLang="uk-UA" sz="32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72541"/>
              </p:ext>
            </p:extLst>
          </p:nvPr>
        </p:nvGraphicFramePr>
        <p:xfrm>
          <a:off x="1676400" y="1216025"/>
          <a:ext cx="10220325" cy="4522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3386"/>
                <a:gridCol w="1646939"/>
              </a:tblGrid>
              <a:tr h="719074">
                <a:tc>
                  <a:txBody>
                    <a:bodyPr/>
                    <a:lstStyle/>
                    <a:p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+mn-lt"/>
                        </a:rPr>
                        <a:t>Джерело надходжень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+mn-lt"/>
                        </a:rPr>
                        <a:t>Сума</a:t>
                      </a:r>
                      <a:r>
                        <a:rPr lang="uk-UA" sz="20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 коштів, млн. грн</a:t>
                      </a:r>
                      <a:endParaRPr lang="uk-UA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/>
                </a:tc>
              </a:tr>
              <a:tr h="7011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>
                          <a:latin typeface="+mn-lt"/>
                        </a:rPr>
                        <a:t>Кошти міського бюджету</a:t>
                      </a:r>
                      <a:r>
                        <a:rPr lang="uk-UA" sz="2000" baseline="0" dirty="0">
                          <a:latin typeface="+mn-lt"/>
                        </a:rPr>
                        <a:t> м. Львова</a:t>
                      </a:r>
                      <a:endParaRPr lang="uk-UA" sz="2000" dirty="0">
                        <a:latin typeface="+mn-lt"/>
                      </a:endParaRPr>
                    </a:p>
                    <a:p>
                      <a:endParaRPr lang="uk-UA" sz="2000" dirty="0">
                        <a:latin typeface="+mn-lt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202,3</a:t>
                      </a:r>
                    </a:p>
                  </a:txBody>
                  <a:tcPr marT="45732" marB="45732"/>
                </a:tc>
              </a:tr>
              <a:tr h="396300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Надходження за рахунок коштів державного та обласного бюджетів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+mn-lt"/>
                        </a:rPr>
                        <a:t>49</a:t>
                      </a:r>
                      <a:endParaRPr lang="uk-UA" sz="2000" dirty="0">
                        <a:latin typeface="+mn-lt"/>
                      </a:endParaRPr>
                    </a:p>
                  </a:txBody>
                  <a:tcPr marT="45732" marB="45732"/>
                </a:tc>
              </a:tr>
              <a:tr h="7217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>
                          <a:latin typeface="+mn-lt"/>
                        </a:rPr>
                        <a:t>Власні надходження ЗОЗ по договорах з Національною службою здоров'я України за надані медичні послуги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+mn-lt"/>
                        </a:rPr>
                        <a:t>64,4</a:t>
                      </a:r>
                      <a:endParaRPr lang="uk-UA" sz="2000" dirty="0">
                        <a:latin typeface="+mn-lt"/>
                      </a:endParaRPr>
                    </a:p>
                  </a:txBody>
                  <a:tcPr marT="45732" marB="45732"/>
                </a:tc>
              </a:tr>
              <a:tr h="589779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Власні надходження ЗОЗ (спец. кошти)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3,9</a:t>
                      </a:r>
                    </a:p>
                  </a:txBody>
                  <a:tcPr marT="45732" marB="45732"/>
                </a:tc>
              </a:tr>
              <a:tr h="559790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Кошти загального фонду</a:t>
                      </a:r>
                      <a:r>
                        <a:rPr lang="uk-UA" sz="2000" baseline="0" dirty="0">
                          <a:latin typeface="+mn-lt"/>
                        </a:rPr>
                        <a:t> (</a:t>
                      </a:r>
                      <a:r>
                        <a:rPr lang="uk-UA" sz="2000" dirty="0">
                          <a:latin typeface="+mn-lt"/>
                        </a:rPr>
                        <a:t>медична субвенція)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8,8</a:t>
                      </a:r>
                    </a:p>
                  </a:txBody>
                  <a:tcPr marT="45732" marB="45732"/>
                </a:tc>
              </a:tr>
              <a:tr h="438679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Благочинна</a:t>
                      </a:r>
                      <a:r>
                        <a:rPr lang="uk-UA" sz="2000" baseline="0" dirty="0">
                          <a:latin typeface="+mn-lt"/>
                        </a:rPr>
                        <a:t> допомога</a:t>
                      </a:r>
                      <a:endParaRPr lang="uk-UA" sz="2000" dirty="0">
                        <a:latin typeface="+mn-lt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52,5</a:t>
                      </a:r>
                    </a:p>
                  </a:txBody>
                  <a:tcPr marT="45732" marB="45732"/>
                </a:tc>
              </a:tr>
              <a:tr h="396300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РАЗОМ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+mn-lt"/>
                        </a:rPr>
                        <a:t>380,9</a:t>
                      </a:r>
                      <a:endParaRPr lang="uk-UA" sz="2000" dirty="0">
                        <a:latin typeface="+mn-lt"/>
                      </a:endParaRPr>
                    </a:p>
                  </a:txBody>
                  <a:tcPr marT="45732" marB="4573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42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02424" y="2645969"/>
            <a:ext cx="7289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prstClr val="black"/>
                </a:solidFill>
              </a:rPr>
              <a:t>ІХ. Фінансовий супровід</a:t>
            </a:r>
            <a:endParaRPr lang="uk-UA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86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328" y="1"/>
            <a:ext cx="7112000" cy="517236"/>
          </a:xfrm>
        </p:spPr>
        <p:txBody>
          <a:bodyPr>
            <a:normAutofit/>
          </a:bodyPr>
          <a:lstStyle/>
          <a:p>
            <a:pPr algn="ctr"/>
            <a:r>
              <a:rPr lang="uk-UA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Фінансовий </a:t>
            </a:r>
            <a:r>
              <a:rPr lang="uk-UA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супровід</a:t>
            </a:r>
            <a:endParaRPr lang="uk-UA" sz="3200" b="1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279530"/>
              </p:ext>
            </p:extLst>
          </p:nvPr>
        </p:nvGraphicFramePr>
        <p:xfrm>
          <a:off x="4532220" y="639734"/>
          <a:ext cx="7594465" cy="5988799"/>
        </p:xfrm>
        <a:graphic>
          <a:graphicData uri="http://schemas.openxmlformats.org/drawingml/2006/table">
            <a:tbl>
              <a:tblPr firstRow="1" bandRow="1"/>
              <a:tblGrid>
                <a:gridCol w="6275472"/>
                <a:gridCol w="1318993"/>
              </a:tblGrid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Джерело</a:t>
                      </a:r>
                      <a:endParaRPr lang="uk-UA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Сума</a:t>
                      </a:r>
                      <a:r>
                        <a:rPr lang="uk-UA" sz="16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uk-UA" sz="16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тис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грн</a:t>
                      </a:r>
                      <a:endParaRPr lang="uk-UA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</a:tr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 договорами з Національною службою здоров’я України (НСЗУ)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1 347 072,8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3056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медичної субвенції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149 323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3601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міського бюджету на виплату заробітної плати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65 592,7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3056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міського бюджету на оплату енергоносіїв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61 889,4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3056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міжбюджетних трансфертів за пролікованих хворих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228,4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3056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міських цільових програм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90 956</a:t>
                      </a:r>
                      <a:endParaRPr lang="uk-UA" sz="1600" b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бюджету розвитку міського бюджету на придбання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обладнання для ЗОЗ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151 390,5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бюджету розвитку міського бюджету на капітальні ремонти та реконструкції ЗОЗ 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92 251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інвестиційних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проектів 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(мікропроекти, громадський бюджет,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державна субвенція на розвиток) 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21 869,3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на боротьбу з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COVID-19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(зі всіх джерел)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380 935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3056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Власні</a:t>
                      </a:r>
                      <a:r>
                        <a:rPr lang="uk-UA" sz="16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надходження ЗОЗ</a:t>
                      </a:r>
                      <a:endParaRPr lang="uk-UA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122 980 ,6</a:t>
                      </a:r>
                      <a:endParaRPr lang="uk-UA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3056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Очікуване виконання:</a:t>
                      </a:r>
                      <a:endParaRPr lang="uk-U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uk-UA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2 484 488,7</a:t>
                      </a:r>
                    </a:p>
                    <a:p>
                      <a:pPr algn="ctr" fontAlgn="b"/>
                      <a:r>
                        <a:rPr lang="uk-UA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(1 388 986,6 – 2019 рік)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42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8255" y="466603"/>
            <a:ext cx="7112000" cy="738909"/>
          </a:xfrm>
        </p:spPr>
        <p:txBody>
          <a:bodyPr>
            <a:normAutofit/>
          </a:bodyPr>
          <a:lstStyle/>
          <a:p>
            <a:pPr algn="ctr"/>
            <a:r>
              <a:rPr lang="uk-UA" altLang="uk-UA" sz="3200" b="1" dirty="0" smtClean="0">
                <a:solidFill>
                  <a:prstClr val="black"/>
                </a:solidFill>
                <a:latin typeface="+mn-lt"/>
              </a:rPr>
              <a:t>Висновки</a:t>
            </a:r>
            <a:endParaRPr lang="uk-UA" sz="3200" b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64364" y="1673850"/>
            <a:ext cx="7296727" cy="3012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>Основні завдання на </a:t>
            </a: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2020 </a:t>
            </a: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>рік виконано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uk-UA" sz="2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 У 2021 </a:t>
            </a: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>році пріоритетом є подальше впровадження реформи, перехід на нові принципи фінансування, покращення якості надання медичної допомоги мешканцям </a:t>
            </a: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                м</a:t>
            </a: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>. </a:t>
            </a: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Львова, подолання викликів пандемії</a:t>
            </a:r>
            <a:endParaRPr lang="uk-UA" sz="2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9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0"/>
            <a:ext cx="121840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Box 4"/>
          <p:cNvSpPr txBox="1">
            <a:spLocks noChangeArrowheads="1"/>
          </p:cNvSpPr>
          <p:nvPr/>
        </p:nvSpPr>
        <p:spPr bwMode="auto">
          <a:xfrm>
            <a:off x="7046913" y="4757738"/>
            <a:ext cx="39560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3600" b="1" smtClean="0">
                <a:solidFill>
                  <a:prstClr val="black"/>
                </a:solidFill>
              </a:rPr>
              <a:t>Дякуємо за увагу</a:t>
            </a:r>
            <a:endParaRPr lang="uk-UA" altLang="ru-RU" sz="2000" b="1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09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16004" y="91647"/>
            <a:ext cx="10520219" cy="8405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Придбано діагностичне обладнання – 27 од.</a:t>
            </a:r>
            <a:endParaRPr lang="uk-UA" sz="28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2731506" y="-85583"/>
            <a:ext cx="2683462" cy="4950688"/>
            <a:chOff x="5506099" y="415786"/>
            <a:chExt cx="3838702" cy="3324669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5506100" y="415786"/>
              <a:ext cx="3828172" cy="15630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506099" y="2179340"/>
              <a:ext cx="3838702" cy="15611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 rot="16200000">
            <a:off x="9300391" y="1226112"/>
            <a:ext cx="2694994" cy="2315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541108" y="1239575"/>
            <a:ext cx="2694994" cy="22888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2093491" y="4131815"/>
            <a:ext cx="2527095" cy="21697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4758198" y="4122231"/>
            <a:ext cx="2527091" cy="2188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16200000">
            <a:off x="7258162" y="4074860"/>
            <a:ext cx="2527086" cy="22836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656" y="1163068"/>
            <a:ext cx="2117025" cy="24298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673" y="1163068"/>
            <a:ext cx="2101211" cy="24298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386" y="4064000"/>
            <a:ext cx="2002483" cy="23518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3551" y="1109228"/>
            <a:ext cx="2001976" cy="248371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7084" y="1142956"/>
            <a:ext cx="2084479" cy="244998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18217" y="4064000"/>
            <a:ext cx="2206975" cy="23518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4269" y="4064000"/>
            <a:ext cx="1865538" cy="236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4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1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12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13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14.xml><?xml version="1.0" encoding="utf-8"?>
<a:theme xmlns:a="http://schemas.openxmlformats.org/drawingml/2006/main" name="1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15.xml><?xml version="1.0" encoding="utf-8"?>
<a:theme xmlns:a="http://schemas.openxmlformats.org/drawingml/2006/main" name="1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" id="{2E091B6A-84D1-4A9D-8CC5-628E0085D533}" vid="{8C5EDA44-7B24-4941-898B-79C9DB7A29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6454</TotalTime>
  <Words>3835</Words>
  <Application>Microsoft Office PowerPoint</Application>
  <PresentationFormat>Широкоэкранный</PresentationFormat>
  <Paragraphs>617</Paragraphs>
  <Slides>87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87</vt:i4>
      </vt:variant>
    </vt:vector>
  </HeadingPairs>
  <TitlesOfParts>
    <vt:vector size="108" baseType="lpstr">
      <vt:lpstr>Arial</vt:lpstr>
      <vt:lpstr>Calibri</vt:lpstr>
      <vt:lpstr>Calibri Light</vt:lpstr>
      <vt:lpstr>Times New Roman</vt:lpstr>
      <vt:lpstr>Wingdings</vt:lpstr>
      <vt:lpstr>Тема Office</vt:lpstr>
      <vt:lpstr>2_Тема Office</vt:lpstr>
      <vt:lpstr>1_Тема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13_Тема Office</vt:lpstr>
      <vt:lpstr>14_Тема Office</vt:lpstr>
      <vt:lpstr>15_Тема Office</vt:lpstr>
      <vt:lpstr>16_Тема Office</vt:lpstr>
      <vt:lpstr>Chart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Інформація про лабораторні дослідження методом ПЛР</vt:lpstr>
      <vt:lpstr>Інформація про пацієнтів ЗОЗ м. Львова з позитивним ПЛР </vt:lpstr>
      <vt:lpstr>Віковий склад померлих (кількість осіб)</vt:lpstr>
      <vt:lpstr>Інформація про пацієнтів ЗОЗ м. Львова з позитивним ПЛР, пролікованих амбулаторно і в стаціонарі </vt:lpstr>
      <vt:lpstr>Інформація про працівників ЗОЗ м.Львова з позитивним ПЛР </vt:lpstr>
      <vt:lpstr>Працівники ЗОЗ м. Львова з позитивним ПЛР за категоріями </vt:lpstr>
      <vt:lpstr>Інформація про лабораторні дослідження методом ІФА                                   в лабораторіях ЗОЗ м. Львова</vt:lpstr>
      <vt:lpstr>Закупівля і вартість ІФА апаратів</vt:lpstr>
      <vt:lpstr>Робота 36 мобільних бригад ЗОЗ м. Львова</vt:lpstr>
      <vt:lpstr>Презентация PowerPoint</vt:lpstr>
      <vt:lpstr>Кисневе забезпечення КНП «1-а ЛМКЛ імені Князя Лева»</vt:lpstr>
      <vt:lpstr>Кисневе забезпечення КНП «8 міська клінічна лікарня  м. Львова»</vt:lpstr>
      <vt:lpstr>Кисневе забезпечення КНП «Пологовий клінічний  будинок №1 м. Львова»</vt:lpstr>
      <vt:lpstr>Кисневе забезпечення КНП «5 міська клінічна лікарня  м. Львова»</vt:lpstr>
      <vt:lpstr>Кисневе забезпечення КНП «Клінічна лікарня  швидкої медичної допомоги м. Львова»</vt:lpstr>
      <vt:lpstr>Створено відділення на 350 ліжок для лікування хворих на COVID-19       в КНП «КЛШМД м. Львова» (загальні витрати склали близько 10 млн. грн).</vt:lpstr>
      <vt:lpstr>Інформація про завантаженість ліжок у ЗОЗ м.Львова</vt:lpstr>
      <vt:lpstr>Інформація про проліковані пневмонії у ЗОЗ м. Львова</vt:lpstr>
      <vt:lpstr>Інформація про стан забезпечення ЗІЗ медичних працівників  у ЗОЗ м. Львова</vt:lpstr>
      <vt:lpstr>Кількість підписаних декларацій від початку карантину</vt:lpstr>
      <vt:lpstr>Презентация PowerPoint</vt:lpstr>
      <vt:lpstr>Створено міську ПЛР лабораторію на базі КНП «Клінічна лікарня швидкої медичної допомоги м. Львова»  (загальні витрати склали – 7,0 млн. грн).</vt:lpstr>
      <vt:lpstr>Презентация PowerPoint</vt:lpstr>
      <vt:lpstr>Презентация PowerPoint</vt:lpstr>
      <vt:lpstr>Презентация PowerPoint</vt:lpstr>
      <vt:lpstr>Придбано швидкі (експрес) тести для діагностики коронавірусної хвороби (COVID-19) Panbio COVID-19 антиген на суму 2 млн. грн.</vt:lpstr>
      <vt:lpstr>Інформація про надходження та використання коштів по пакету № 31 «Стаціонарна допомога пацієнтам з гострою респіраторною хворобою COVID-19 , спричиненою коронавірусом SARS-CoV-2»</vt:lpstr>
      <vt:lpstr>Інформація про надходження та використання коштів по пакету № 31 «Стаціонарна допомога пацієнтам з гострою респіраторною хворобою COVID-19 , спричиненою коронавірусом SARS-CoV-2»</vt:lpstr>
      <vt:lpstr>Видатки м. Львова на реалізацію заходів, спрямованих на боротьбу з пандемією COVID-19 зі всіх джерел доходу</vt:lpstr>
      <vt:lpstr>Видатки міського бюджету м. Львова на реалізацію заходів, спрямованих на боротьбу з пандемією COVID-19</vt:lpstr>
      <vt:lpstr>Видатки міського бюджету м. Львова для галузі охорони здоров’я на реалізацію заходів, спрямованих на боротьбу з пандемією COVID-19</vt:lpstr>
      <vt:lpstr>Видатки галузі охорони здоров’я на реалізацію заходів, спрямованих на боротьбу з пандемією COVID-19</vt:lpstr>
      <vt:lpstr>Презентация PowerPoint</vt:lpstr>
      <vt:lpstr>Фінансовий супровід</vt:lpstr>
      <vt:lpstr>Висновки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UOZ</cp:lastModifiedBy>
  <cp:revision>622</cp:revision>
  <cp:lastPrinted>2021-11-10T11:51:28Z</cp:lastPrinted>
  <dcterms:created xsi:type="dcterms:W3CDTF">2019-02-12T10:24:29Z</dcterms:created>
  <dcterms:modified xsi:type="dcterms:W3CDTF">2021-11-10T11:54:58Z</dcterms:modified>
</cp:coreProperties>
</file>