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4"/>
  </p:notesMasterIdLst>
  <p:sldIdLst>
    <p:sldId id="629" r:id="rId2"/>
    <p:sldId id="628" r:id="rId3"/>
    <p:sldId id="256" r:id="rId4"/>
    <p:sldId id="359" r:id="rId5"/>
    <p:sldId id="361" r:id="rId6"/>
    <p:sldId id="362" r:id="rId7"/>
    <p:sldId id="630" r:id="rId8"/>
    <p:sldId id="631" r:id="rId9"/>
    <p:sldId id="593" r:id="rId10"/>
    <p:sldId id="632" r:id="rId11"/>
    <p:sldId id="364" r:id="rId12"/>
    <p:sldId id="366" r:id="rId13"/>
    <p:sldId id="627" r:id="rId14"/>
    <p:sldId id="424" r:id="rId15"/>
    <p:sldId id="425" r:id="rId16"/>
    <p:sldId id="367" r:id="rId17"/>
    <p:sldId id="368" r:id="rId18"/>
    <p:sldId id="369" r:id="rId19"/>
    <p:sldId id="370" r:id="rId20"/>
    <p:sldId id="372" r:id="rId21"/>
    <p:sldId id="373" r:id="rId22"/>
    <p:sldId id="524" r:id="rId23"/>
    <p:sldId id="586" r:id="rId24"/>
    <p:sldId id="589" r:id="rId25"/>
    <p:sldId id="590" r:id="rId26"/>
    <p:sldId id="552" r:id="rId27"/>
    <p:sldId id="553" r:id="rId28"/>
    <p:sldId id="438" r:id="rId29"/>
    <p:sldId id="431" r:id="rId30"/>
    <p:sldId id="433" r:id="rId31"/>
    <p:sldId id="400" r:id="rId32"/>
    <p:sldId id="404" r:id="rId33"/>
    <p:sldId id="405" r:id="rId34"/>
    <p:sldId id="406" r:id="rId35"/>
    <p:sldId id="407" r:id="rId36"/>
    <p:sldId id="539" r:id="rId37"/>
    <p:sldId id="447" r:id="rId38"/>
    <p:sldId id="448" r:id="rId39"/>
    <p:sldId id="408" r:id="rId40"/>
    <p:sldId id="409" r:id="rId41"/>
    <p:sldId id="410" r:id="rId42"/>
    <p:sldId id="411" r:id="rId43"/>
    <p:sldId id="412" r:id="rId44"/>
    <p:sldId id="600" r:id="rId45"/>
    <p:sldId id="613" r:id="rId46"/>
    <p:sldId id="614" r:id="rId47"/>
    <p:sldId id="633" r:id="rId48"/>
    <p:sldId id="634" r:id="rId49"/>
    <p:sldId id="635" r:id="rId50"/>
    <p:sldId id="636" r:id="rId51"/>
    <p:sldId id="637" r:id="rId52"/>
    <p:sldId id="638" r:id="rId53"/>
    <p:sldId id="639" r:id="rId54"/>
    <p:sldId id="640" r:id="rId55"/>
    <p:sldId id="641" r:id="rId56"/>
    <p:sldId id="642" r:id="rId57"/>
    <p:sldId id="643" r:id="rId58"/>
    <p:sldId id="644" r:id="rId59"/>
    <p:sldId id="645" r:id="rId60"/>
    <p:sldId id="646" r:id="rId61"/>
    <p:sldId id="647" r:id="rId62"/>
    <p:sldId id="648" r:id="rId63"/>
    <p:sldId id="649" r:id="rId64"/>
    <p:sldId id="650" r:id="rId65"/>
    <p:sldId id="651" r:id="rId66"/>
    <p:sldId id="652" r:id="rId67"/>
    <p:sldId id="653" r:id="rId68"/>
    <p:sldId id="654" r:id="rId69"/>
    <p:sldId id="655" r:id="rId70"/>
    <p:sldId id="656" r:id="rId71"/>
    <p:sldId id="657" r:id="rId72"/>
    <p:sldId id="658" r:id="rId73"/>
    <p:sldId id="659" r:id="rId74"/>
    <p:sldId id="660" r:id="rId75"/>
    <p:sldId id="661" r:id="rId76"/>
    <p:sldId id="662" r:id="rId77"/>
    <p:sldId id="663" r:id="rId78"/>
    <p:sldId id="664" r:id="rId79"/>
    <p:sldId id="665" r:id="rId80"/>
    <p:sldId id="666" r:id="rId81"/>
    <p:sldId id="667" r:id="rId82"/>
    <p:sldId id="668" r:id="rId83"/>
    <p:sldId id="669" r:id="rId84"/>
    <p:sldId id="670" r:id="rId85"/>
    <p:sldId id="671" r:id="rId86"/>
    <p:sldId id="672" r:id="rId87"/>
    <p:sldId id="673" r:id="rId88"/>
    <p:sldId id="674" r:id="rId89"/>
    <p:sldId id="675" r:id="rId90"/>
    <p:sldId id="676" r:id="rId91"/>
    <p:sldId id="677" r:id="rId92"/>
    <p:sldId id="678" r:id="rId93"/>
    <p:sldId id="679" r:id="rId94"/>
    <p:sldId id="680" r:id="rId95"/>
    <p:sldId id="681" r:id="rId96"/>
    <p:sldId id="682" r:id="rId97"/>
    <p:sldId id="683" r:id="rId98"/>
    <p:sldId id="684" r:id="rId99"/>
    <p:sldId id="685" r:id="rId100"/>
    <p:sldId id="686" r:id="rId101"/>
    <p:sldId id="687" r:id="rId102"/>
    <p:sldId id="688" r:id="rId103"/>
    <p:sldId id="689" r:id="rId104"/>
    <p:sldId id="690" r:id="rId105"/>
    <p:sldId id="691" r:id="rId106"/>
    <p:sldId id="692" r:id="rId107"/>
    <p:sldId id="693" r:id="rId108"/>
    <p:sldId id="700" r:id="rId109"/>
    <p:sldId id="695" r:id="rId110"/>
    <p:sldId id="696" r:id="rId111"/>
    <p:sldId id="697" r:id="rId112"/>
    <p:sldId id="699" r:id="rId1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107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4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rynyshyn.Andriana\Downloads\&#1079;&#1072;&#1075;.&#1092;&#1086;&#1085;&#1076;%20(1)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682312194588614E-2"/>
          <c:y val="0.10626867677862674"/>
          <c:w val="0.82457267274196555"/>
          <c:h val="0.612273747278993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Кількість вихованців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Аркуш1!$A$2:$A$6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24602</c:v>
                </c:pt>
                <c:pt idx="1">
                  <c:v>24751</c:v>
                </c:pt>
                <c:pt idx="2">
                  <c:v>25103</c:v>
                </c:pt>
                <c:pt idx="3">
                  <c:v>25413</c:v>
                </c:pt>
                <c:pt idx="4">
                  <c:v>27612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0C-4172-9727-182736DB76F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409472"/>
        <c:axId val="134279936"/>
        <c:axId val="0"/>
      </c:bar3DChart>
      <c:catAx>
        <c:axId val="5640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34279936"/>
        <c:crosses val="autoZero"/>
        <c:auto val="1"/>
        <c:lblAlgn val="ctr"/>
        <c:lblOffset val="100"/>
        <c:noMultiLvlLbl val="0"/>
      </c:catAx>
      <c:valAx>
        <c:axId val="134279936"/>
        <c:scaling>
          <c:orientation val="minMax"/>
        </c:scaling>
        <c:delete val="1"/>
        <c:axPos val="l"/>
        <c:numFmt formatCode="@" sourceLinked="0"/>
        <c:majorTickMark val="none"/>
        <c:minorTickMark val="none"/>
        <c:tickLblPos val="nextTo"/>
        <c:crossAx val="5640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6350" cap="flat" cmpd="sng" algn="ctr">
          <a:solidFill>
            <a:schemeClr val="tx1">
              <a:tint val="75000"/>
            </a:schemeClr>
          </a:solidFill>
          <a:prstDash val="solid"/>
          <a:round/>
        </a:ln>
        <a:effectLst/>
        <a:sp3d contourW="6350">
          <a:contourClr>
            <a:schemeClr val="tx1">
              <a:tint val="75000"/>
            </a:schemeClr>
          </a:contourClr>
        </a:sp3d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682312194588614E-2"/>
          <c:y val="0.10626867677862674"/>
          <c:w val="0.82457267274196555"/>
          <c:h val="0.612273747278993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Кількість вихованців</c:v>
                </c:pt>
              </c:strCache>
            </c:strRef>
          </c:tx>
          <c:spPr>
            <a:noFill/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  <a:sp3d contourW="9525">
              <a:contourClr>
                <a:schemeClr val="accent5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Аркуш1!$A$2:$A$8</c:f>
              <c:numCache>
                <c:formatCode>General</c:formatCode>
                <c:ptCount val="7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</c:numCache>
            </c:numRef>
          </c:cat>
          <c:val>
            <c:numRef>
              <c:f>Аркуш1!$B$2:$B$8</c:f>
              <c:numCache>
                <c:formatCode>General</c:formatCode>
                <c:ptCount val="7"/>
                <c:pt idx="0">
                  <c:v>8022</c:v>
                </c:pt>
                <c:pt idx="1">
                  <c:v>7867</c:v>
                </c:pt>
                <c:pt idx="2">
                  <c:v>8015</c:v>
                </c:pt>
                <c:pt idx="3">
                  <c:v>7645</c:v>
                </c:pt>
                <c:pt idx="4">
                  <c:v>7442</c:v>
                </c:pt>
                <c:pt idx="5">
                  <c:v>7488</c:v>
                </c:pt>
                <c:pt idx="6">
                  <c:v>6970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27-4037-84E3-ACAEEFDDD2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6409472"/>
        <c:axId val="134279936"/>
        <c:axId val="0"/>
      </c:bar3DChart>
      <c:catAx>
        <c:axId val="56409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134279936"/>
        <c:crosses val="autoZero"/>
        <c:auto val="1"/>
        <c:lblAlgn val="ctr"/>
        <c:lblOffset val="100"/>
        <c:noMultiLvlLbl val="0"/>
      </c:catAx>
      <c:valAx>
        <c:axId val="134279936"/>
        <c:scaling>
          <c:orientation val="minMax"/>
        </c:scaling>
        <c:delete val="1"/>
        <c:axPos val="l"/>
        <c:numFmt formatCode="@" sourceLinked="0"/>
        <c:majorTickMark val="none"/>
        <c:minorTickMark val="none"/>
        <c:tickLblPos val="nextTo"/>
        <c:crossAx val="564094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800"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600513570450231"/>
          <c:y val="0.15399751507502601"/>
          <c:w val="0.73282528485879073"/>
          <c:h val="0.645935552524843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Відкриття груп існуючих ЗДО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7</c:v>
                </c:pt>
                <c:pt idx="1">
                  <c:v>15</c:v>
                </c:pt>
                <c:pt idx="2">
                  <c:v>36</c:v>
                </c:pt>
                <c:pt idx="3">
                  <c:v>24</c:v>
                </c:pt>
                <c:pt idx="4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31-4362-96A1-368F3E9E84B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2831-4362-96A1-368F3E9E84B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2831-4362-96A1-368F3E9E84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4936624"/>
        <c:axId val="414937040"/>
      </c:barChart>
      <c:catAx>
        <c:axId val="41493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414937040"/>
        <c:crosses val="autoZero"/>
        <c:auto val="1"/>
        <c:lblAlgn val="ctr"/>
        <c:lblOffset val="100"/>
        <c:noMultiLvlLbl val="0"/>
      </c:catAx>
      <c:valAx>
        <c:axId val="4149370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414936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352854330708664E-2"/>
          <c:y val="2.578124841404722E-2"/>
          <c:w val="0.91010472533164299"/>
          <c:h val="0.7935408868105480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Зараховано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6"/>
              </a:solidFill>
              <a:prstDash val="solid"/>
              <a:miter lim="800000"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4964</c:v>
                </c:pt>
                <c:pt idx="1">
                  <c:v>5139</c:v>
                </c:pt>
                <c:pt idx="2">
                  <c:v>5480</c:v>
                </c:pt>
                <c:pt idx="3">
                  <c:v>7200</c:v>
                </c:pt>
                <c:pt idx="4">
                  <c:v>8674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93-4C0D-A421-B5C1C41FD6A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 зараховано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 w="6350" cap="flat" cmpd="sng" algn="ctr">
              <a:solidFill>
                <a:schemeClr val="accent3"/>
              </a:solidFill>
              <a:prstDash val="solid"/>
              <a:miter lim="800000"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fld id="{7E32862C-8C0F-4864-A013-EB356433D66A}" type="VALUE">
                      <a:rPr lang="en-US" sz="14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a:pPr/>
                      <a:t>[ЗНАЧЕНИЕ]</a:t>
                    </a:fld>
                    <a:endParaRPr lang="uk-UA"/>
                  </a:p>
                </c:rich>
              </c:tx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993-4C0D-A421-B5C1C41FD6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5030</c:v>
                </c:pt>
                <c:pt idx="1">
                  <c:v>4891</c:v>
                </c:pt>
                <c:pt idx="2">
                  <c:v>3685</c:v>
                </c:pt>
                <c:pt idx="3">
                  <c:v>3600</c:v>
                </c:pt>
                <c:pt idx="4">
                  <c:v>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93-4C0D-A421-B5C1C41FD6AE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</c:numCache>
            </c:num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3993-4C0D-A421-B5C1C41FD6A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overlap val="100"/>
        <c:axId val="330552192"/>
        <c:axId val="330551360"/>
      </c:barChart>
      <c:catAx>
        <c:axId val="3305521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330551360"/>
        <c:crosses val="autoZero"/>
        <c:auto val="1"/>
        <c:lblAlgn val="ctr"/>
        <c:lblOffset val="100"/>
        <c:noMultiLvlLbl val="0"/>
      </c:catAx>
      <c:valAx>
        <c:axId val="330551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  <c:crossAx val="330552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85040011677591221"/>
          <c:y val="0.35923664456719218"/>
          <c:w val="0.14959988322408777"/>
          <c:h val="0.255019864481138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40"/>
      <c:rotY val="143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223283201684173E-2"/>
          <c:y val="0.12889887263707414"/>
          <c:w val="0.71455616065835459"/>
          <c:h val="0.69164405534957052"/>
        </c:manualLayout>
      </c:layout>
      <c:pie3DChart>
        <c:varyColors val="1"/>
        <c:ser>
          <c:idx val="0"/>
          <c:order val="0"/>
          <c:spPr>
            <a:ln w="19134"/>
            <a:effectLst>
              <a:outerShdw blurRad="12700" dist="63500" algn="ctr" rotWithShape="0">
                <a:srgbClr val="000000">
                  <a:alpha val="43137"/>
                </a:srgbClr>
              </a:outerShdw>
            </a:effectLst>
          </c:spPr>
          <c:explosion val="2"/>
          <c:dPt>
            <c:idx val="0"/>
            <c:bubble3D val="0"/>
            <c:spPr>
              <a:solidFill>
                <a:srgbClr val="CC99FF"/>
              </a:solidFill>
              <a:ln w="12628">
                <a:solidFill>
                  <a:srgbClr val="FFFFFF"/>
                </a:solidFill>
                <a:prstDash val="solid"/>
              </a:ln>
              <a:effectLst>
                <a:outerShdw dist="35921" dir="2700000" algn="br">
                  <a:srgbClr val="000000"/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D416-454C-9F6C-75A111EBB023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19134">
                <a:solidFill>
                  <a:schemeClr val="lt1"/>
                </a:solidFill>
              </a:ln>
              <a:effectLst>
                <a:outerShdw blurRad="12700" dist="63500" algn="ctr" rotWithShape="0">
                  <a:srgbClr val="000000">
                    <a:alpha val="43137"/>
                  </a:srgbClr>
                </a:outerShdw>
              </a:effectLst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416-454C-9F6C-75A111EBB023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19134">
                <a:solidFill>
                  <a:schemeClr val="lt1"/>
                </a:solidFill>
              </a:ln>
              <a:effectLst>
                <a:outerShdw blurRad="12700" dist="63500" algn="ctr" rotWithShape="0">
                  <a:srgbClr val="000000">
                    <a:alpha val="43137"/>
                  </a:srgbClr>
                </a:outerShdw>
              </a:effectLst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D416-454C-9F6C-75A111EBB02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134">
                <a:solidFill>
                  <a:schemeClr val="lt1"/>
                </a:solidFill>
              </a:ln>
              <a:effectLst>
                <a:outerShdw blurRad="12700" dist="63500" algn="ctr" rotWithShape="0">
                  <a:srgbClr val="000000">
                    <a:alpha val="43137"/>
                  </a:srgbClr>
                </a:outerShdw>
              </a:effectLst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D416-454C-9F6C-75A111EBB023}"/>
              </c:ext>
            </c:extLst>
          </c:dPt>
          <c:dPt>
            <c:idx val="4"/>
            <c:bubble3D val="0"/>
            <c:spPr>
              <a:solidFill>
                <a:schemeClr val="accent2"/>
              </a:solidFill>
              <a:ln w="19134">
                <a:solidFill>
                  <a:schemeClr val="lt1"/>
                </a:solidFill>
              </a:ln>
              <a:effectLst>
                <a:outerShdw blurRad="12700" dist="63500" algn="ctr" rotWithShape="0">
                  <a:srgbClr val="000000">
                    <a:alpha val="43137"/>
                  </a:srgbClr>
                </a:outerShdw>
              </a:effectLst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D416-454C-9F6C-75A111EBB023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19134">
                <a:solidFill>
                  <a:schemeClr val="lt1"/>
                </a:solidFill>
              </a:ln>
              <a:effectLst>
                <a:outerShdw blurRad="12700" dist="63500" algn="ctr" rotWithShape="0">
                  <a:srgbClr val="000000">
                    <a:alpha val="43137"/>
                  </a:srgbClr>
                </a:outerShdw>
              </a:effectLst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D416-454C-9F6C-75A111EBB023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134">
                <a:solidFill>
                  <a:schemeClr val="lt1"/>
                </a:solidFill>
              </a:ln>
              <a:effectLst>
                <a:outerShdw blurRad="12700" dist="63500" algn="ctr" rotWithShape="0">
                  <a:srgbClr val="000000">
                    <a:alpha val="43137"/>
                  </a:srgbClr>
                </a:outerShdw>
              </a:effectLst>
              <a:sp3d contourW="1905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D416-454C-9F6C-75A111EBB023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E-D416-454C-9F6C-75A111EBB023}"/>
              </c:ext>
            </c:extLst>
          </c:dPt>
          <c:dLbls>
            <c:dLbl>
              <c:idx val="0"/>
              <c:layout>
                <c:manualLayout>
                  <c:x val="0"/>
                  <c:y val="-0.20463318189056473"/>
                </c:manualLayout>
              </c:layout>
              <c:tx>
                <c:rich>
                  <a:bodyPr/>
                  <a:lstStyle/>
                  <a:p>
                    <a:fld id="{33D08FAA-3BB1-4F31-A8E2-938659403B00}" type="CATEGORYNAME">
                      <a:rPr lang="uk-UA" sz="1200" smtClean="0"/>
                      <a:pPr/>
                      <a:t>[ИМЯ КАТЕГОРИИ]</a:t>
                    </a:fld>
                    <a:r>
                      <a:rPr lang="uk-UA" sz="1200" baseline="0" dirty="0"/>
                      <a:t>
</a:t>
                    </a:r>
                    <a:fld id="{7E5BDC78-6695-4292-AC50-8FC619105E02}" type="PERCENTAGE">
                      <a:rPr lang="uk-UA" sz="1200" baseline="0"/>
                      <a:pPr/>
                      <a:t>[ПРОЦЕНТ]</a:t>
                    </a:fld>
                    <a:endParaRPr lang="uk-UA" sz="1200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416-454C-9F6C-75A111EBB023}"/>
                </c:ext>
              </c:extLst>
            </c:dLbl>
            <c:dLbl>
              <c:idx val="1"/>
              <c:layout>
                <c:manualLayout>
                  <c:x val="5.0898656279344874E-2"/>
                  <c:y val="-0.16339522984376778"/>
                </c:manualLayout>
              </c:layout>
              <c:tx>
                <c:rich>
                  <a:bodyPr/>
                  <a:lstStyle/>
                  <a:p>
                    <a:fld id="{3B866376-4718-40B2-AE47-D20AF6B09CE5}" type="CATEGORYNAME">
                      <a:rPr lang="uk-UA" sz="1200" smtClean="0"/>
                      <a:pPr/>
                      <a:t>[ИМЯ КАТЕГОРИИ]</a:t>
                    </a:fld>
                    <a:r>
                      <a:rPr lang="uk-UA" sz="1200" baseline="0" dirty="0"/>
                      <a:t>
</a:t>
                    </a:r>
                    <a:fld id="{CB014242-4FE9-4210-BC4F-05391BA793D2}" type="PERCENTAGE">
                      <a:rPr lang="uk-UA" sz="1200" baseline="0" dirty="0"/>
                      <a:pPr/>
                      <a:t>[ПРОЦЕНТ]</a:t>
                    </a:fld>
                    <a:endParaRPr lang="uk-UA" sz="1200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416-454C-9F6C-75A111EBB023}"/>
                </c:ext>
              </c:extLst>
            </c:dLbl>
            <c:dLbl>
              <c:idx val="2"/>
              <c:layout>
                <c:manualLayout>
                  <c:x val="5.3607172679597415E-2"/>
                  <c:y val="-0.21269922949978745"/>
                </c:manualLayout>
              </c:layout>
              <c:tx>
                <c:rich>
                  <a:bodyPr/>
                  <a:lstStyle/>
                  <a:p>
                    <a:fld id="{B7DB54F7-DFBC-4584-8E83-425B446FCA0B}" type="CATEGORYNAME">
                      <a:rPr lang="uk-UA" sz="1200" smtClean="0"/>
                      <a:pPr/>
                      <a:t>[ИМЯ КАТЕГОРИИ]</a:t>
                    </a:fld>
                    <a:r>
                      <a:rPr lang="uk-UA" sz="1200" baseline="0" dirty="0"/>
                      <a:t>
</a:t>
                    </a:r>
                    <a:fld id="{555B6401-21D7-42EA-8C92-DC10600578CC}" type="PERCENTAGE">
                      <a:rPr lang="uk-UA" sz="1200" baseline="0" dirty="0"/>
                      <a:pPr/>
                      <a:t>[ПРОЦЕНТ]</a:t>
                    </a:fld>
                    <a:endParaRPr lang="uk-UA" sz="1200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5436003071642593"/>
                      <c:h val="0.1634478637966825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D416-454C-9F6C-75A111EBB023}"/>
                </c:ext>
              </c:extLst>
            </c:dLbl>
            <c:dLbl>
              <c:idx val="3"/>
              <c:layout>
                <c:manualLayout>
                  <c:x val="9.8906308753400993E-2"/>
                  <c:y val="-0.14137084086922636"/>
                </c:manualLayout>
              </c:layout>
              <c:tx>
                <c:rich>
                  <a:bodyPr/>
                  <a:lstStyle/>
                  <a:p>
                    <a:fld id="{C39B1671-7983-4AB7-AE4A-E2DD379718D4}" type="CATEGORYNAME">
                      <a:rPr lang="uk-UA" sz="1200" smtClean="0"/>
                      <a:pPr/>
                      <a:t>[ИМЯ КАТЕГОРИИ]</a:t>
                    </a:fld>
                    <a:r>
                      <a:rPr lang="uk-UA" sz="1200" baseline="0" dirty="0"/>
                      <a:t>
</a:t>
                    </a:r>
                    <a:fld id="{5A961679-2861-40C3-B0B7-5A5AE3E32F73}" type="PERCENTAGE">
                      <a:rPr lang="uk-UA" sz="1200" baseline="0"/>
                      <a:pPr/>
                      <a:t>[ПРОЦЕНТ]</a:t>
                    </a:fld>
                    <a:endParaRPr lang="uk-UA" sz="1200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D416-454C-9F6C-75A111EBB02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416-454C-9F6C-75A111EBB023}"/>
                </c:ext>
              </c:extLst>
            </c:dLbl>
            <c:dLbl>
              <c:idx val="5"/>
              <c:layout>
                <c:manualLayout>
                  <c:x val="0.13869244325619229"/>
                  <c:y val="0.15476995464322207"/>
                </c:manualLayout>
              </c:layout>
              <c:tx>
                <c:rich>
                  <a:bodyPr/>
                  <a:lstStyle/>
                  <a:p>
                    <a:fld id="{E31D3B79-747B-403C-B403-945CFDE802A5}" type="CATEGORYNAME">
                      <a:rPr lang="uk-UA" sz="1200" smtClean="0"/>
                      <a:pPr/>
                      <a:t>[ИМЯ КАТЕГОРИИ]</a:t>
                    </a:fld>
                    <a:r>
                      <a:rPr lang="uk-UA" sz="1200" baseline="0" dirty="0"/>
                      <a:t>
</a:t>
                    </a:r>
                    <a:fld id="{F6E5CABF-F33E-4CE5-818D-6AC9791AAC7F}" type="PERCENTAGE">
                      <a:rPr lang="uk-UA" sz="1200" baseline="0"/>
                      <a:pPr/>
                      <a:t>[ПРОЦЕНТ]</a:t>
                    </a:fld>
                    <a:endParaRPr lang="uk-UA" sz="1200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D416-454C-9F6C-75A111EBB023}"/>
                </c:ext>
              </c:extLst>
            </c:dLbl>
            <c:dLbl>
              <c:idx val="6"/>
              <c:layout>
                <c:manualLayout>
                  <c:x val="-4.3962300615145028E-2"/>
                  <c:y val="0.1477273716823602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uk-UA" sz="1200"/>
                      <a:t>ЦПД</a:t>
                    </a:r>
                  </a:p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uk-UA" sz="1200" baseline="0"/>
                      <a:t>9</a:t>
                    </a:r>
                  </a:p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uk-UA" sz="1200" baseline="0"/>
                      <a:t>2%</a:t>
                    </a:r>
                  </a:p>
                </c:rich>
              </c:tx>
              <c:spPr>
                <a:solidFill>
                  <a:schemeClr val="bg1"/>
                </a:solidFill>
                <a:ln>
                  <a:noFill/>
                </a:ln>
                <a:effectLst/>
              </c:spPr>
              <c:dLblPos val="bestFit"/>
              <c:showLegendKey val="1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D-D416-454C-9F6C-75A111EBB023}"/>
                </c:ext>
              </c:extLst>
            </c:dLbl>
            <c:dLbl>
              <c:idx val="7"/>
              <c:layout>
                <c:manualLayout>
                  <c:x val="-0.22756908425363379"/>
                  <c:y val="9.309822840505956E-2"/>
                </c:manualLayout>
              </c:layout>
              <c:tx>
                <c:rich>
                  <a:bodyPr/>
                  <a:lstStyle/>
                  <a:p>
                    <a:fld id="{37C5C82A-3EF7-44FA-BEC1-FB427FB81ED6}" type="CATEGORYNAME">
                      <a:rPr lang="uk-UA" sz="1200" smtClean="0"/>
                      <a:pPr/>
                      <a:t>[ИМЯ КАТЕГОРИИ]</a:t>
                    </a:fld>
                    <a:r>
                      <a:rPr lang="uk-UA" sz="1200" baseline="0" dirty="0"/>
                      <a:t>
</a:t>
                    </a:r>
                    <a:fld id="{613BB054-04A3-4EB8-B117-AA7A1FFB5630}" type="PERCENTAGE">
                      <a:rPr lang="uk-UA" sz="1200" baseline="0" dirty="0"/>
                      <a:pPr/>
                      <a:t>[ПРОЦЕНТ]</a:t>
                    </a:fld>
                    <a:endParaRPr lang="uk-UA" sz="1200" baseline="0" dirty="0"/>
                  </a:p>
                </c:rich>
              </c:tx>
              <c:dLblPos val="bestFit"/>
              <c:showLegendKey val="1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E-D416-454C-9F6C-75A111EBB023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dLblPos val="outEnd"/>
            <c:showLegendKey val="1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68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Опіка (піклування)</c:v>
                </c:pt>
                <c:pt idx="1">
                  <c:v>Прийомні сім'ї</c:v>
                </c:pt>
                <c:pt idx="2">
                  <c:v>ДБСТ</c:v>
                </c:pt>
                <c:pt idx="3">
                  <c:v>Приватні заклади</c:v>
                </c:pt>
                <c:pt idx="4">
                  <c:v>Інтернатні заклади</c:v>
                </c:pt>
                <c:pt idx="5">
                  <c:v>ПТУ, ВНЗ</c:v>
                </c:pt>
                <c:pt idx="6">
                  <c:v>ЦПД</c:v>
                </c:pt>
                <c:pt idx="7">
                  <c:v>Тимчасове влаштування</c:v>
                </c:pt>
              </c:strCache>
            </c:strRef>
          </c:cat>
          <c:val>
            <c:numRef>
              <c:f>Лист1!$B$2:$B$9</c:f>
              <c:numCache>
                <c:formatCode>\О\с\н\о\в\н\о\й</c:formatCode>
                <c:ptCount val="8"/>
                <c:pt idx="0">
                  <c:v>402</c:v>
                </c:pt>
                <c:pt idx="1">
                  <c:v>13</c:v>
                </c:pt>
                <c:pt idx="2">
                  <c:v>53</c:v>
                </c:pt>
                <c:pt idx="3">
                  <c:v>2</c:v>
                </c:pt>
                <c:pt idx="4">
                  <c:v>20</c:v>
                </c:pt>
                <c:pt idx="5">
                  <c:v>4</c:v>
                </c:pt>
                <c:pt idx="6">
                  <c:v>9</c:v>
                </c:pt>
                <c:pt idx="7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D416-454C-9F6C-75A111EBB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256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5"/>
      <c:rotY val="23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120120120120119"/>
          <c:y val="0.17073170731707318"/>
          <c:w val="0.61861861861861867"/>
          <c:h val="0.553658536585365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Кількість дітей</c:v>
                </c:pt>
              </c:strCache>
            </c:strRef>
          </c:tx>
          <c:spPr>
            <a:ln w="5912">
              <a:solidFill>
                <a:srgbClr val="000000"/>
              </a:solidFill>
              <a:prstDash val="solid"/>
            </a:ln>
          </c:spPr>
          <c:explosion val="36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1824">
                <a:noFill/>
              </a:ln>
            </c:spPr>
            <c:extLst>
              <c:ext xmlns:c16="http://schemas.microsoft.com/office/drawing/2014/chart" uri="{C3380CC4-5D6E-409C-BE32-E72D297353CC}">
                <c16:uniqueId val="{00000001-349D-4F82-A78A-9DC10DB6EBDB}"/>
              </c:ext>
            </c:extLst>
          </c:dPt>
          <c:dPt>
            <c:idx val="1"/>
            <c:bubble3D val="0"/>
            <c:explosion val="0"/>
            <c:spPr>
              <a:solidFill>
                <a:schemeClr val="accent4">
                  <a:lumMod val="60000"/>
                  <a:lumOff val="40000"/>
                </a:schemeClr>
              </a:solidFill>
              <a:ln w="1478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49D-4F82-A78A-9DC10DB6EBDB}"/>
              </c:ext>
            </c:extLst>
          </c:dPt>
          <c:dPt>
            <c:idx val="2"/>
            <c:bubble3D val="0"/>
            <c:explosion val="3"/>
            <c:spPr>
              <a:solidFill>
                <a:srgbClr val="ED7D31"/>
              </a:solidFill>
              <a:ln w="1478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49D-4F82-A78A-9DC10DB6EBDB}"/>
              </c:ext>
            </c:extLst>
          </c:dPt>
          <c:dPt>
            <c:idx val="3"/>
            <c:bubble3D val="0"/>
            <c:explosion val="0"/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349D-4F82-A78A-9DC10DB6EBDB}"/>
              </c:ext>
            </c:extLst>
          </c:dPt>
          <c:dPt>
            <c:idx val="4"/>
            <c:bubble3D val="0"/>
            <c:spPr>
              <a:noFill/>
              <a:ln w="5912">
                <a:solidFill>
                  <a:schemeClr val="bg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349D-4F82-A78A-9DC10DB6EBDB}"/>
              </c:ext>
            </c:extLst>
          </c:dPt>
          <c:dLbls>
            <c:dLbl>
              <c:idx val="0"/>
              <c:layout>
                <c:manualLayout>
                  <c:x val="0.17865865865865871"/>
                  <c:y val="2.6829268292682923E-2"/>
                </c:manualLayout>
              </c:layout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uk-UA" sz="1200" b="0" dirty="0"/>
                      <a:t>Ухиляння від виконання батьківських обов'язків
101 </a:t>
                    </a:r>
                    <a:r>
                      <a:rPr lang="uk-UA" sz="1200" b="0" dirty="0" err="1" smtClean="0"/>
                      <a:t>дітина</a:t>
                    </a:r>
                    <a:endParaRPr lang="uk-UA" sz="1200" b="0" dirty="0"/>
                  </a:p>
                </c:rich>
              </c:tx>
              <c:spPr>
                <a:noFill/>
                <a:ln w="1953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349D-4F82-A78A-9DC10DB6EBDB}"/>
                </c:ext>
              </c:extLst>
            </c:dLbl>
            <c:dLbl>
              <c:idx val="1"/>
              <c:layout>
                <c:manualLayout>
                  <c:x val="0.14250856114652888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1200" b="0"/>
                      <a:t>Систематичне залишення дитиною місця проживання 
12  дітей</a:t>
                    </a:r>
                  </a:p>
                </c:rich>
              </c:tx>
              <c:spPr>
                <a:noFill/>
                <a:ln w="1953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349D-4F82-A78A-9DC10DB6EBDB}"/>
                </c:ext>
              </c:extLst>
            </c:dLbl>
            <c:dLbl>
              <c:idx val="2"/>
              <c:layout>
                <c:manualLayout>
                  <c:x val="-5.2389989428452306E-2"/>
                  <c:y val="4.3830885748510552E-2"/>
                </c:manualLayout>
              </c:layout>
              <c:tx>
                <c:rich>
                  <a:bodyPr/>
                  <a:lstStyle/>
                  <a:p>
                    <a:pPr>
                      <a:defRPr sz="1200" b="0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ru-RU" sz="1200" b="0" dirty="0"/>
                      <a:t>Діти, </a:t>
                    </a:r>
                    <a:r>
                      <a:rPr lang="ru-RU" sz="1200" b="0" dirty="0" err="1"/>
                      <a:t>які</a:t>
                    </a:r>
                    <a:r>
                      <a:rPr lang="ru-RU" sz="1200" b="0" dirty="0"/>
                      <a:t> </a:t>
                    </a:r>
                    <a:r>
                      <a:rPr lang="ru-RU" sz="1200" b="0" dirty="0" err="1"/>
                      <a:t>зазнали</a:t>
                    </a:r>
                    <a:r>
                      <a:rPr lang="ru-RU" sz="1200" b="0" dirty="0"/>
                      <a:t> </a:t>
                    </a:r>
                    <a:r>
                      <a:rPr lang="ru-RU" sz="1200" b="0" dirty="0" err="1"/>
                      <a:t>насильства</a:t>
                    </a:r>
                    <a:r>
                      <a:rPr lang="ru-RU" sz="1200" b="0" dirty="0"/>
                      <a:t> </a:t>
                    </a:r>
                    <a:r>
                      <a:rPr lang="ru-RU" sz="1200" b="0" dirty="0" err="1"/>
                      <a:t>або</a:t>
                    </a:r>
                    <a:r>
                      <a:rPr lang="ru-RU" sz="1200" b="0" dirty="0"/>
                      <a:t> </a:t>
                    </a:r>
                    <a:r>
                      <a:rPr lang="ru-RU" sz="1200" b="0" dirty="0" err="1"/>
                      <a:t>жорстокого</a:t>
                    </a:r>
                    <a:r>
                      <a:rPr lang="ru-RU" sz="1200" b="0" dirty="0"/>
                      <a:t> </a:t>
                    </a:r>
                    <a:r>
                      <a:rPr lang="ru-RU" sz="1200" b="0" dirty="0" err="1" smtClean="0"/>
                      <a:t>поводження</a:t>
                    </a:r>
                    <a:r>
                      <a:rPr lang="ru-RU" sz="1200" b="0" dirty="0" smtClean="0"/>
                      <a:t>,</a:t>
                    </a:r>
                    <a:r>
                      <a:rPr lang="ru-RU" sz="1200" b="0" dirty="0"/>
                      <a:t>
11  дітей</a:t>
                    </a:r>
                  </a:p>
                </c:rich>
              </c:tx>
              <c:spPr>
                <a:noFill/>
                <a:ln w="19538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49D-4F82-A78A-9DC10DB6EBD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9D-4F82-A78A-9DC10DB6EBDB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9D-4F82-A78A-9DC10DB6EBDB}"/>
                </c:ext>
              </c:extLst>
            </c:dLbl>
            <c:spPr>
              <a:noFill/>
              <a:ln w="19538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Ухиляння від виконання батьківських обов'язків</c:v>
                </c:pt>
                <c:pt idx="1">
                  <c:v>Систематичне залишення дитиною місця проживання </c:v>
                </c:pt>
                <c:pt idx="2">
                  <c:v>Діти, які зазнали насильства або жорстокого поводження</c:v>
                </c:pt>
                <c:pt idx="3">
                  <c:v>Залучення до найгірших форм дитячої праці</c:v>
                </c:pt>
                <c:pt idx="4">
                  <c:v>ДС, ДПБП з Криму та району проведення АТО</c:v>
                </c:pt>
              </c:strCache>
            </c:strRef>
          </c:cat>
          <c:val>
            <c:numRef>
              <c:f>Лист1!$B$2:$B$6</c:f>
              <c:numCache>
                <c:formatCode>\О\с\н\о\в\н\о\й</c:formatCode>
                <c:ptCount val="5"/>
                <c:pt idx="0">
                  <c:v>101</c:v>
                </c:pt>
                <c:pt idx="1">
                  <c:v>12</c:v>
                </c:pt>
                <c:pt idx="2">
                  <c:v>11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49D-4F82-A78A-9DC10DB6EB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 w="19538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930"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800" b="0" i="0" u="none" strike="noStrike" baseline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Загальний бюджет м.Львова на 2018 рік зі змінами складає  7 493 439 754,86 грн </a:t>
            </a:r>
            <a:endParaRPr lang="uk-UA" sz="1800" b="0" i="0" u="none" strike="noStrike" baseline="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 sz="1800"/>
            </a:pPr>
            <a:r>
              <a:rPr lang="uk-UA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Відсоток </a:t>
            </a:r>
            <a:r>
              <a:rPr lang="uk-UA" sz="18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 загального бюджету м.Львова по </a:t>
            </a:r>
            <a:r>
              <a:rPr lang="uk-UA" sz="18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управліннях, %</a:t>
            </a:r>
            <a:r>
              <a:rPr lang="uk-UA" sz="1800" b="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k-UA" sz="1800" b="0" baseline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800" b="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uk-UA" sz="18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356796802457863"/>
          <c:y val="2.1182239142809823E-3"/>
        </c:manualLayout>
      </c:layout>
      <c:overlay val="0"/>
      <c:spPr>
        <a:solidFill>
          <a:schemeClr val="accent6">
            <a:lumMod val="40000"/>
            <a:lumOff val="6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1725687638365795E-2"/>
          <c:y val="0.22856486660443204"/>
          <c:w val="0.80633444786427277"/>
          <c:h val="0.54992562031853753"/>
        </c:manualLayout>
      </c:layout>
      <c:pie3DChart>
        <c:varyColors val="1"/>
        <c:ser>
          <c:idx val="1"/>
          <c:order val="1"/>
          <c:tx>
            <c:strRef>
              <c:f>'[заг.фонд (1).xlsx]Лист1'!$D$4</c:f>
              <c:strCache>
                <c:ptCount val="1"/>
                <c:pt idx="0">
                  <c:v>Відсток від загального бюджету м.Львова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532-4DD3-AB92-9804EA419D9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532-4DD3-AB92-9804EA419D9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532-4DD3-AB92-9804EA419D9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532-4DD3-AB92-9804EA419D9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532-4DD3-AB92-9804EA419D9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532-4DD3-AB92-9804EA419D9A}"/>
              </c:ext>
            </c:extLst>
          </c:dPt>
          <c:dLbls>
            <c:dLbl>
              <c:idx val="0"/>
              <c:layout>
                <c:manualLayout>
                  <c:x val="1.9874468907245302E-2"/>
                  <c:y val="7.49355122274580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32-4DD3-AB92-9804EA419D9A}"/>
                </c:ext>
              </c:extLst>
            </c:dLbl>
            <c:dLbl>
              <c:idx val="1"/>
              <c:layout>
                <c:manualLayout>
                  <c:x val="3.9166990969792502E-3"/>
                  <c:y val="7.11723235198410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532-4DD3-AB92-9804EA419D9A}"/>
                </c:ext>
              </c:extLst>
            </c:dLbl>
            <c:dLbl>
              <c:idx val="2"/>
              <c:layout>
                <c:manualLayout>
                  <c:x val="3.2293183266494503E-2"/>
                  <c:y val="-4.55494864641322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32-4DD3-AB92-9804EA419D9A}"/>
                </c:ext>
              </c:extLst>
            </c:dLbl>
            <c:dLbl>
              <c:idx val="3"/>
              <c:layout>
                <c:manualLayout>
                  <c:x val="4.8781337415060556E-2"/>
                  <c:y val="-9.53697793494517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532-4DD3-AB92-9804EA419D9A}"/>
                </c:ext>
              </c:extLst>
            </c:dLbl>
            <c:dLbl>
              <c:idx val="4"/>
              <c:layout>
                <c:manualLayout>
                  <c:x val="-2.2880117546682705E-3"/>
                  <c:y val="-1.119823256730906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532-4DD3-AB92-9804EA419D9A}"/>
                </c:ext>
              </c:extLst>
            </c:dLbl>
            <c:dLbl>
              <c:idx val="5"/>
              <c:layout>
                <c:manualLayout>
                  <c:x val="7.494436408452025E-3"/>
                  <c:y val="-4.1171267743669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532-4DD3-AB92-9804EA419D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'[заг.фонд (1).xlsx]Лист1'!$B$5:$B$10</c:f>
              <c:strCache>
                <c:ptCount val="6"/>
                <c:pt idx="0">
                  <c:v>Управління молоді та спорту</c:v>
                </c:pt>
                <c:pt idx="1">
                  <c:v>Управління освіти</c:v>
                </c:pt>
                <c:pt idx="2">
                  <c:v>Управління охорони здоров"я</c:v>
                </c:pt>
                <c:pt idx="3">
                  <c:v>Управління соціального захисту</c:v>
                </c:pt>
                <c:pt idx="4">
                  <c:v>Упраління "Служба у справах дітей"</c:v>
                </c:pt>
                <c:pt idx="5">
                  <c:v>Відділ професійної освіти</c:v>
                </c:pt>
              </c:strCache>
            </c:strRef>
          </c:cat>
          <c:val>
            <c:numRef>
              <c:f>'[заг.фонд (1).xlsx]Лист1'!$D$5:$D$10</c:f>
              <c:numCache>
                <c:formatCode>0%</c:formatCode>
                <c:ptCount val="6"/>
                <c:pt idx="0">
                  <c:v>7.8545090005997693E-3</c:v>
                </c:pt>
                <c:pt idx="1">
                  <c:v>0.26556684099306266</c:v>
                </c:pt>
                <c:pt idx="2">
                  <c:v>0.12995879249024458</c:v>
                </c:pt>
                <c:pt idx="3">
                  <c:v>0.30890210492033859</c:v>
                </c:pt>
                <c:pt idx="4" formatCode="0.00%">
                  <c:v>3.7914377014339261E-4</c:v>
                </c:pt>
                <c:pt idx="5">
                  <c:v>4.0879170317120017E-2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532-4DD3-AB92-9804EA419D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extLst>
          <c:ext xmlns:c15="http://schemas.microsoft.com/office/drawing/2012/chart" uri="{02D57815-91ED-43cb-92C2-25804820EDAC}">
            <c15:filteredPi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'[заг.фонд (1).xlsx]Лист1'!$C$4</c15:sqref>
                        </c15:formulaRef>
                      </c:ext>
                    </c:extLst>
                    <c:strCache>
                      <c:ptCount val="1"/>
                      <c:pt idx="0">
                        <c:v>План зі змінами на 2018 рік</c:v>
                      </c:pt>
                    </c:strCache>
                  </c:strRef>
                </c:tx>
                <c:dPt>
                  <c:idx val="0"/>
                  <c:bubble3D val="0"/>
                  <c:spPr>
                    <a:solidFill>
                      <a:schemeClr val="accent1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0E-C532-4DD3-AB92-9804EA419D9A}"/>
                    </c:ext>
                  </c:extLst>
                </c:dPt>
                <c:dPt>
                  <c:idx val="1"/>
                  <c:bubble3D val="0"/>
                  <c:spPr>
                    <a:solidFill>
                      <a:schemeClr val="accent2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0-C532-4DD3-AB92-9804EA419D9A}"/>
                    </c:ext>
                  </c:extLst>
                </c:dPt>
                <c:dPt>
                  <c:idx val="2"/>
                  <c:bubble3D val="0"/>
                  <c:spPr>
                    <a:solidFill>
                      <a:schemeClr val="accent3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2-C532-4DD3-AB92-9804EA419D9A}"/>
                    </c:ext>
                  </c:extLst>
                </c:dPt>
                <c:dPt>
                  <c:idx val="3"/>
                  <c:bubble3D val="0"/>
                  <c:spPr>
                    <a:solidFill>
                      <a:schemeClr val="accent4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4-C532-4DD3-AB92-9804EA419D9A}"/>
                    </c:ext>
                  </c:extLst>
                </c:dPt>
                <c:dPt>
                  <c:idx val="4"/>
                  <c:bubble3D val="0"/>
                  <c:spPr>
                    <a:solidFill>
                      <a:schemeClr val="accent5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6-C532-4DD3-AB92-9804EA419D9A}"/>
                    </c:ext>
                  </c:extLst>
                </c:dPt>
                <c:dPt>
                  <c:idx val="5"/>
                  <c:bubble3D val="0"/>
                  <c:spPr>
                    <a:solidFill>
                      <a:schemeClr val="accent6"/>
                    </a:solidFill>
                    <a:ln w="25400">
                      <a:solidFill>
                        <a:schemeClr val="lt1"/>
                      </a:solidFill>
                    </a:ln>
                    <a:effectLst/>
                    <a:sp3d contourW="25400">
                      <a:contourClr>
                        <a:schemeClr val="lt1"/>
                      </a:contourClr>
                    </a:sp3d>
                  </c:spPr>
                  <c:extLst>
                    <c:ext xmlns:c16="http://schemas.microsoft.com/office/drawing/2014/chart" uri="{C3380CC4-5D6E-409C-BE32-E72D297353CC}">
                      <c16:uniqueId val="{00000018-C532-4DD3-AB92-9804EA419D9A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9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uk-UA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'[заг.фонд (1).xlsx]Лист1'!$B$5:$B$10</c15:sqref>
                        </c15:formulaRef>
                      </c:ext>
                    </c:extLst>
                    <c:strCache>
                      <c:ptCount val="6"/>
                      <c:pt idx="0">
                        <c:v>Управління молоді та спорту</c:v>
                      </c:pt>
                      <c:pt idx="1">
                        <c:v>Управління освіти</c:v>
                      </c:pt>
                      <c:pt idx="2">
                        <c:v>Управління охорони здоров"я</c:v>
                      </c:pt>
                      <c:pt idx="3">
                        <c:v>Управління соціального захисту</c:v>
                      </c:pt>
                      <c:pt idx="4">
                        <c:v>Упраління "Служба у справах дітей"</c:v>
                      </c:pt>
                      <c:pt idx="5">
                        <c:v>Відділ професійної освіти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'[заг.фонд (1).xlsx]Лист1'!$C$5:$C$10</c15:sqref>
                        </c15:formulaRef>
                      </c:ext>
                    </c:extLst>
                    <c:numCache>
                      <c:formatCode>#,##0.00</c:formatCode>
                      <c:ptCount val="6"/>
                      <c:pt idx="0">
                        <c:v>58857290</c:v>
                      </c:pt>
                      <c:pt idx="1">
                        <c:v>1990009123.8699999</c:v>
                      </c:pt>
                      <c:pt idx="2">
                        <c:v>973838382.13999999</c:v>
                      </c:pt>
                      <c:pt idx="3">
                        <c:v>2314739313.3699999</c:v>
                      </c:pt>
                      <c:pt idx="4">
                        <c:v>2841091</c:v>
                      </c:pt>
                      <c:pt idx="5">
                        <c:v>306325600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9-C532-4DD3-AB92-9804EA419D9A}"/>
                  </c:ext>
                </c:extLst>
              </c15:ser>
            </c15:filteredPieSeries>
          </c:ext>
        </c:extLst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"/>
          <c:y val="0.78147992214115503"/>
          <c:w val="0.97097427909739864"/>
          <c:h val="0.199915270329933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27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27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image" Target="../media/image130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g"/><Relationship Id="rId1" Type="http://schemas.openxmlformats.org/officeDocument/2006/relationships/image" Target="../media/image1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08C872-F878-429A-903D-C6E50A131EE7}" type="doc">
      <dgm:prSet loTypeId="urn:microsoft.com/office/officeart/2005/8/layout/vList5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uk-UA"/>
        </a:p>
      </dgm:t>
    </dgm:pt>
    <dgm:pt modelId="{914F5950-208C-492E-A9CB-676AF9C8B3EE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400" b="1" dirty="0">
              <a:latin typeface="Arial" panose="020B0604020202020204" pitchFamily="34" charset="0"/>
              <a:cs typeface="Arial" panose="020B0604020202020204" pitchFamily="34" charset="0"/>
            </a:rPr>
            <a:t>ЗДО №156 (ІІ корп</a:t>
          </a:r>
          <a:r>
            <a:rPr lang="uk-UA" sz="1200" b="1" dirty="0">
              <a:latin typeface="Arial" panose="020B0604020202020204" pitchFamily="34" charset="0"/>
              <a:cs typeface="Arial" panose="020B0604020202020204" pitchFamily="34" charset="0"/>
            </a:rPr>
            <a:t>ус) </a:t>
          </a:r>
        </a:p>
      </dgm:t>
    </dgm:pt>
    <dgm:pt modelId="{7857B7CC-4507-4CB7-8C45-787A18E48A99}" type="parTrans" cxnId="{D705C8DF-5F2E-424D-907F-E0F443C0B756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915F6F-7813-4C0B-A545-9428EC7185D8}" type="sibTrans" cxnId="{D705C8DF-5F2E-424D-907F-E0F443C0B756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0A51B1-2F6F-4EDA-94E0-05E3A32115A2}">
      <dgm:prSet phldrT="[Текст]" custT="1"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400" b="1" dirty="0">
              <a:latin typeface="Arial" panose="020B0604020202020204" pitchFamily="34" charset="0"/>
              <a:cs typeface="Arial" panose="020B0604020202020204" pitchFamily="34" charset="0"/>
            </a:rPr>
            <a:t>ЗДО №17</a:t>
          </a:r>
        </a:p>
      </dgm:t>
    </dgm:pt>
    <dgm:pt modelId="{51039466-23A5-43AE-9F82-BD7BF6F0B991}" type="parTrans" cxnId="{9F317318-9F38-4E71-BBD6-DC22D6C7D9D0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552FE4-CDD2-4E67-8896-614AC431ADDA}" type="sibTrans" cxnId="{9F317318-9F38-4E71-BBD6-DC22D6C7D9D0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1ADC5E-3EB4-4B8C-8E40-07509DCC0FB3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400" b="1" dirty="0">
              <a:latin typeface="Arial" panose="020B0604020202020204" pitchFamily="34" charset="0"/>
              <a:cs typeface="Arial" panose="020B0604020202020204" pitchFamily="34" charset="0"/>
            </a:rPr>
            <a:t>ЗДО №52</a:t>
          </a:r>
        </a:p>
      </dgm:t>
    </dgm:pt>
    <dgm:pt modelId="{7812F208-6B42-4C45-8FDD-8A71B3B67750}" type="parTrans" cxnId="{861BE56A-1151-4C7C-A32F-32D70BFE4305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3C5144-800A-4D36-8494-4DF8EFC72C7C}" type="sibTrans" cxnId="{861BE56A-1151-4C7C-A32F-32D70BFE4305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6F5CCF-F7A8-462B-9C12-AEDE6818622F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400" b="1" dirty="0">
              <a:latin typeface="Arial" panose="020B0604020202020204" pitchFamily="34" charset="0"/>
              <a:cs typeface="Arial" panose="020B0604020202020204" pitchFamily="34" charset="0"/>
            </a:rPr>
            <a:t>ЗДО №67</a:t>
          </a:r>
        </a:p>
      </dgm:t>
    </dgm:pt>
    <dgm:pt modelId="{477ACD33-C688-49BD-ACB4-1730D5EB93DD}" type="parTrans" cxnId="{D48A5328-5C55-482C-BF26-45D56B43E13D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7C37E1-7337-41F1-B645-ACC27E2C1736}" type="sibTrans" cxnId="{D48A5328-5C55-482C-BF26-45D56B43E13D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CBD443-407D-4774-A454-435472DD1024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400" b="1" dirty="0">
              <a:latin typeface="Arial" panose="020B0604020202020204" pitchFamily="34" charset="0"/>
              <a:cs typeface="Arial" panose="020B0604020202020204" pitchFamily="34" charset="0"/>
            </a:rPr>
            <a:t>ЗДО №171</a:t>
          </a:r>
        </a:p>
      </dgm:t>
    </dgm:pt>
    <dgm:pt modelId="{454EFF7A-8052-4D92-BED9-884E18B9FD7D}" type="parTrans" cxnId="{EE70AF55-C7BE-4E61-8761-D52FCE85E6E6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8DBB1C-6817-4953-8BEF-995750CD3ACB}" type="sibTrans" cxnId="{EE70AF55-C7BE-4E61-8761-D52FCE85E6E6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1705D9-E177-4FEE-8C53-BF1525674F79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uk-UA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uk-UA" sz="1400" b="1" dirty="0">
              <a:latin typeface="Arial" panose="020B0604020202020204" pitchFamily="34" charset="0"/>
              <a:cs typeface="Arial" panose="020B0604020202020204" pitchFamily="34" charset="0"/>
            </a:rPr>
            <a:t>ЗДО №183</a:t>
          </a:r>
        </a:p>
        <a:p>
          <a:endParaRPr lang="uk-UA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C4A16F-E4E1-4A0D-A94A-6A1D1B83EC23}" type="parTrans" cxnId="{9A6D1135-7478-4FD7-9B0A-5293BC259E5C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792D36-A2C9-4E0E-8D15-D0DD0B69873C}" type="sibTrans" cxnId="{9A6D1135-7478-4FD7-9B0A-5293BC259E5C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70E878-D4B9-45FC-924D-2B0D0F4814F9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uk-UA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uk-UA" sz="1400" b="1" dirty="0">
              <a:latin typeface="Arial" panose="020B0604020202020204" pitchFamily="34" charset="0"/>
              <a:cs typeface="Arial" panose="020B0604020202020204" pitchFamily="34" charset="0"/>
            </a:rPr>
            <a:t>ЗДО №163</a:t>
          </a:r>
        </a:p>
        <a:p>
          <a:endParaRPr lang="uk-UA" sz="1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A8D8A6-3FFF-4A14-8682-60EDB584008E}" type="parTrans" cxnId="{D5889EBE-E7F9-479B-A585-EBE373774D68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65668E-834B-46CE-BD00-B6FB2BE5D058}" type="sibTrans" cxnId="{D5889EBE-E7F9-479B-A585-EBE373774D68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C3B98D-729D-4B3A-BCCA-EAFA656FF9E5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400" b="1">
              <a:latin typeface="Arial" panose="020B0604020202020204" pitchFamily="34" charset="0"/>
              <a:cs typeface="Arial" panose="020B0604020202020204" pitchFamily="34" charset="0"/>
            </a:rPr>
            <a:t>ЗДО №165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E20F61-BD8B-498A-855F-859728526955}" type="parTrans" cxnId="{7480504B-562F-46AD-9B3F-5ECC1B53C03F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C19FEB-2315-469F-87AE-7BBCF80DEF13}" type="sibTrans" cxnId="{7480504B-562F-46AD-9B3F-5ECC1B53C03F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8BC7C7C-DD81-4429-81F4-1898E07AC470}">
      <dgm:prSet phldrT="[Текст]" custT="1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z="1400" b="1">
              <a:latin typeface="Arial" panose="020B0604020202020204" pitchFamily="34" charset="0"/>
              <a:cs typeface="Arial" panose="020B0604020202020204" pitchFamily="34" charset="0"/>
            </a:rPr>
            <a:t>ЗДО №166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B1C0EC-868F-4537-8686-0932275BE4CB}" type="parTrans" cxnId="{9A4C2FAD-C7B4-48E7-BA56-DAA8E5D05017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74F93A-7344-4FBD-A3E8-630049EFC41F}" type="sibTrans" cxnId="{9A4C2FAD-C7B4-48E7-BA56-DAA8E5D05017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BE8141-2125-4FBB-B106-20781A25DA1B}">
      <dgm:prSet custT="1"/>
      <dgm:spPr/>
      <dgm:t>
        <a:bodyPr/>
        <a:lstStyle/>
        <a:p>
          <a:r>
            <a:rPr lang="uk-UA" sz="1400" b="1" dirty="0">
              <a:latin typeface="Arial" panose="020B0604020202020204" pitchFamily="34" charset="0"/>
              <a:cs typeface="Arial" panose="020B0604020202020204" pitchFamily="34" charset="0"/>
            </a:rPr>
            <a:t>12 груп</a:t>
          </a:r>
        </a:p>
      </dgm:t>
    </dgm:pt>
    <dgm:pt modelId="{AC95F863-EA6F-455D-9995-976CA7500A01}" type="parTrans" cxnId="{CE649907-8467-4EA5-9241-EAA026149678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4E6B3B-45E6-4944-A15D-9A7F497BB47D}" type="sibTrans" cxnId="{CE649907-8467-4EA5-9241-EAA026149678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0E9E9-C63B-4457-95A4-C4FE40916A32}">
      <dgm:prSet custT="1"/>
      <dgm:spPr/>
      <dgm:t>
        <a:bodyPr/>
        <a:lstStyle/>
        <a:p>
          <a:r>
            <a:rPr lang="uk-UA" sz="1400" b="1">
              <a:latin typeface="Arial" panose="020B0604020202020204" pitchFamily="34" charset="0"/>
              <a:cs typeface="Arial" panose="020B0604020202020204" pitchFamily="34" charset="0"/>
            </a:rPr>
            <a:t>3 групи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77EF4B-B70E-4D8B-8A23-81A720996183}" type="parTrans" cxnId="{6D01DCF1-9A96-438C-A6D0-DFB3246B5CBA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4C6B4C-C010-46EE-BA5C-C75EC2166A48}" type="sibTrans" cxnId="{6D01DCF1-9A96-438C-A6D0-DFB3246B5CBA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1627E9-B145-41F9-9A90-CC53E68F9F3E}">
      <dgm:prSet custT="1"/>
      <dgm:spPr/>
      <dgm:t>
        <a:bodyPr/>
        <a:lstStyle/>
        <a:p>
          <a:r>
            <a:rPr lang="uk-UA" sz="1200" b="1"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uk-UA" sz="1400" b="1">
              <a:latin typeface="Arial" panose="020B0604020202020204" pitchFamily="34" charset="0"/>
              <a:cs typeface="Arial" panose="020B0604020202020204" pitchFamily="34" charset="0"/>
            </a:rPr>
            <a:t>група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5710DA-9476-492B-BC4E-C2842B41F923}" type="parTrans" cxnId="{E4F7A116-BC80-48B5-BDA4-91A95AD1BF47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043F65-8595-4320-9BB5-2A20E34B7884}" type="sibTrans" cxnId="{E4F7A116-BC80-48B5-BDA4-91A95AD1BF47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AB0F1A-D9D9-46D6-8AF3-07E677DD1317}">
      <dgm:prSet custT="1"/>
      <dgm:spPr/>
      <dgm:t>
        <a:bodyPr/>
        <a:lstStyle/>
        <a:p>
          <a:r>
            <a:rPr lang="uk-UA" sz="1200" b="1"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uk-UA" sz="1400" b="1">
              <a:latin typeface="Arial" panose="020B0604020202020204" pitchFamily="34" charset="0"/>
              <a:cs typeface="Arial" panose="020B0604020202020204" pitchFamily="34" charset="0"/>
            </a:rPr>
            <a:t>група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57F1C6-0586-4925-876D-6D04F4915DD9}" type="parTrans" cxnId="{901ECF5B-DC74-463B-9A42-6FB869209C93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F421DA-B926-4D94-9F0A-E548500B4CFB}" type="sibTrans" cxnId="{901ECF5B-DC74-463B-9A42-6FB869209C93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84CA1-F574-4419-948F-EB59BC60D9E6}">
      <dgm:prSet custT="1"/>
      <dgm:spPr/>
      <dgm:t>
        <a:bodyPr/>
        <a:lstStyle/>
        <a:p>
          <a:r>
            <a:rPr lang="uk-UA" sz="1400" b="1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315E23-6469-41B1-8637-14B2BD79A6F8}" type="parTrans" cxnId="{D8ACFF30-9FE9-4224-8763-81839DCF32FD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78E99D-BFDE-4733-97F2-E6A7D06E0834}" type="sibTrans" cxnId="{D8ACFF30-9FE9-4224-8763-81839DCF32FD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CCF449-A71F-4744-990F-EF08F17814E7}">
      <dgm:prSet custT="1"/>
      <dgm:spPr/>
      <dgm:t>
        <a:bodyPr/>
        <a:lstStyle/>
        <a:p>
          <a:r>
            <a:rPr lang="uk-UA" sz="1400" b="1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1B39F3-0DE9-4090-BBFE-B1AB73958645}" type="parTrans" cxnId="{3458822D-F49C-40C3-91DA-162DE1C5DC7F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32AEA1-0797-4AAE-9022-FD6E6A6E9A06}" type="sibTrans" cxnId="{3458822D-F49C-40C3-91DA-162DE1C5DC7F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1E8344-9BA2-483F-88A4-D577EE39BCBC}">
      <dgm:prSet custT="1"/>
      <dgm:spPr/>
      <dgm:t>
        <a:bodyPr/>
        <a:lstStyle/>
        <a:p>
          <a:r>
            <a:rPr lang="uk-UA" sz="1400" b="1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61C88D-782B-4659-A598-99B23EE2CCFC}" type="parTrans" cxnId="{AF01B72E-91D2-4EE8-907D-6890706777BD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9607FD-3953-4300-AF05-0F9425A8D992}" type="sibTrans" cxnId="{AF01B72E-91D2-4EE8-907D-6890706777BD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70EBC8-8A2F-49FC-B854-D388673F3C3F}">
      <dgm:prSet custT="1"/>
      <dgm:spPr/>
      <dgm:t>
        <a:bodyPr/>
        <a:lstStyle/>
        <a:p>
          <a:r>
            <a:rPr lang="uk-UA" sz="1400" b="1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  <a:endParaRPr lang="uk-UA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C3D195-8449-4907-B862-7409214DDA84}" type="parTrans" cxnId="{E82D5D19-1DF7-467D-A447-7B45C0AEEBF6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9C2D68-C10E-4F6B-8934-DD22C4137B1A}" type="sibTrans" cxnId="{E82D5D19-1DF7-467D-A447-7B45C0AEEBF6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46DA9A-B749-4701-9B5C-482EE899D841}">
      <dgm:prSet custT="1"/>
      <dgm:spPr/>
      <dgm:t>
        <a:bodyPr/>
        <a:lstStyle/>
        <a:p>
          <a:r>
            <a:rPr lang="uk-UA" sz="1400" b="1" dirty="0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</a:p>
      </dgm:t>
    </dgm:pt>
    <dgm:pt modelId="{DB8AF032-E301-45FD-ABF3-F32C1D82096E}" type="parTrans" cxnId="{624F7AD0-3217-439B-A5AD-A12929125084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64488B-9CB3-4DD1-99D8-57FA978CFC3D}" type="sibTrans" cxnId="{624F7AD0-3217-439B-A5AD-A12929125084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5E62A6-12B4-40F5-A1C0-9FE1DB93FFAE}" type="pres">
      <dgm:prSet presAssocID="{9208C872-F878-429A-903D-C6E50A131E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01D7B9-B1FF-44DD-9198-78F3A6E30D1C}" type="pres">
      <dgm:prSet presAssocID="{914F5950-208C-492E-A9CB-676AF9C8B3EE}" presName="linNode" presStyleCnt="0"/>
      <dgm:spPr/>
    </dgm:pt>
    <dgm:pt modelId="{517FD338-B616-4CE6-AF3A-0C01D1D693FC}" type="pres">
      <dgm:prSet presAssocID="{914F5950-208C-492E-A9CB-676AF9C8B3EE}" presName="parentText" presStyleLbl="node1" presStyleIdx="0" presStyleCnt="9" custScaleX="2277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66B2C-FCB8-4C66-ADAC-7813A906F8E8}" type="pres">
      <dgm:prSet presAssocID="{914F5950-208C-492E-A9CB-676AF9C8B3EE}" presName="descendantText" presStyleLbl="alignAccFollow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112DC9-425B-4D83-B42E-A7F953DDC38D}" type="pres">
      <dgm:prSet presAssocID="{00915F6F-7813-4C0B-A545-9428EC7185D8}" presName="sp" presStyleCnt="0"/>
      <dgm:spPr/>
    </dgm:pt>
    <dgm:pt modelId="{BA73C76D-243E-41EB-A764-CBCF7118E351}" type="pres">
      <dgm:prSet presAssocID="{CA0A51B1-2F6F-4EDA-94E0-05E3A32115A2}" presName="linNode" presStyleCnt="0"/>
      <dgm:spPr/>
    </dgm:pt>
    <dgm:pt modelId="{2CA0944D-9648-4E7B-AE07-146A587A994F}" type="pres">
      <dgm:prSet presAssocID="{CA0A51B1-2F6F-4EDA-94E0-05E3A32115A2}" presName="parentText" presStyleLbl="node1" presStyleIdx="1" presStyleCnt="9" custScaleX="210229" custLinFactNeighborX="-63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042EC6-D908-46E1-874C-043725870D81}" type="pres">
      <dgm:prSet presAssocID="{CA0A51B1-2F6F-4EDA-94E0-05E3A32115A2}" presName="descendantText" presStyleLbl="alignAccFollowNode1" presStyleIdx="1" presStyleCnt="9" custScaleX="89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6ED287-49CB-4782-AEB1-B79A39E53897}" type="pres">
      <dgm:prSet presAssocID="{56552FE4-CDD2-4E67-8896-614AC431ADDA}" presName="sp" presStyleCnt="0"/>
      <dgm:spPr/>
    </dgm:pt>
    <dgm:pt modelId="{F85B72A8-C2DA-4801-AA6D-E14161D8E4A7}" type="pres">
      <dgm:prSet presAssocID="{BA1ADC5E-3EB4-4B8C-8E40-07509DCC0FB3}" presName="linNode" presStyleCnt="0"/>
      <dgm:spPr/>
    </dgm:pt>
    <dgm:pt modelId="{1BE14799-2360-4DED-B9A1-CD6BE56C2C73}" type="pres">
      <dgm:prSet presAssocID="{BA1ADC5E-3EB4-4B8C-8E40-07509DCC0FB3}" presName="parentText" presStyleLbl="node1" presStyleIdx="2" presStyleCnt="9" custScaleX="2337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CA974-23FF-455F-8F90-349F0997D845}" type="pres">
      <dgm:prSet presAssocID="{BA1ADC5E-3EB4-4B8C-8E40-07509DCC0FB3}" presName="descendantText" presStyleLbl="alignAccFollow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05A326-1220-4D5F-B87A-35723346C111}" type="pres">
      <dgm:prSet presAssocID="{823C5144-800A-4D36-8494-4DF8EFC72C7C}" presName="sp" presStyleCnt="0"/>
      <dgm:spPr/>
    </dgm:pt>
    <dgm:pt modelId="{8F15E2A7-8313-4F64-880F-DDC57B412193}" type="pres">
      <dgm:prSet presAssocID="{CF6F5CCF-F7A8-462B-9C12-AEDE6818622F}" presName="linNode" presStyleCnt="0"/>
      <dgm:spPr/>
    </dgm:pt>
    <dgm:pt modelId="{0E8F9834-ADB2-459D-8AD8-592F99CB8CF0}" type="pres">
      <dgm:prSet presAssocID="{CF6F5CCF-F7A8-462B-9C12-AEDE6818622F}" presName="parentText" presStyleLbl="node1" presStyleIdx="3" presStyleCnt="9" custScaleX="2320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565F2A-6065-48F9-A2C8-86FC581F5DBA}" type="pres">
      <dgm:prSet presAssocID="{CF6F5CCF-F7A8-462B-9C12-AEDE6818622F}" presName="descendantText" presStyleLbl="alignAccFollow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D2A3B-3705-4515-83F9-2D03B71FED1C}" type="pres">
      <dgm:prSet presAssocID="{8A7C37E1-7337-41F1-B645-ACC27E2C1736}" presName="sp" presStyleCnt="0"/>
      <dgm:spPr/>
    </dgm:pt>
    <dgm:pt modelId="{E19696BA-82D4-4EDC-B017-D3A882970D9A}" type="pres">
      <dgm:prSet presAssocID="{EACBD443-407D-4774-A454-435472DD1024}" presName="linNode" presStyleCnt="0"/>
      <dgm:spPr/>
    </dgm:pt>
    <dgm:pt modelId="{435253F1-2D3D-4BD4-BB94-7771C853EEFB}" type="pres">
      <dgm:prSet presAssocID="{EACBD443-407D-4774-A454-435472DD1024}" presName="parentText" presStyleLbl="node1" presStyleIdx="4" presStyleCnt="9" custScaleX="2337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2D828-F886-477D-B706-5CCF8088FE49}" type="pres">
      <dgm:prSet presAssocID="{EACBD443-407D-4774-A454-435472DD1024}" presName="descendantText" presStyleLbl="alignAccFollow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6FB45F-0F63-4DF1-87E6-7D4CF7665C07}" type="pres">
      <dgm:prSet presAssocID="{AF8DBB1C-6817-4953-8BEF-995750CD3ACB}" presName="sp" presStyleCnt="0"/>
      <dgm:spPr/>
    </dgm:pt>
    <dgm:pt modelId="{EB98D180-38B8-4B36-B6F0-44635FD30918}" type="pres">
      <dgm:prSet presAssocID="{681705D9-E177-4FEE-8C53-BF1525674F79}" presName="linNode" presStyleCnt="0"/>
      <dgm:spPr/>
    </dgm:pt>
    <dgm:pt modelId="{FDD31CDD-3AE0-4DC3-922C-DD90AAFEF707}" type="pres">
      <dgm:prSet presAssocID="{681705D9-E177-4FEE-8C53-BF1525674F79}" presName="parentText" presStyleLbl="node1" presStyleIdx="5" presStyleCnt="9" custScaleX="2374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E5820-8182-46F1-9999-C650B09E4AED}" type="pres">
      <dgm:prSet presAssocID="{681705D9-E177-4FEE-8C53-BF1525674F79}" presName="descendantText" presStyleLbl="alignAccFollow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EBCAF6-7150-4325-903A-EE6E2A1546BC}" type="pres">
      <dgm:prSet presAssocID="{C9792D36-A2C9-4E0E-8D15-D0DD0B69873C}" presName="sp" presStyleCnt="0"/>
      <dgm:spPr/>
    </dgm:pt>
    <dgm:pt modelId="{48C49700-0034-4D95-A2EE-45B17A2F996A}" type="pres">
      <dgm:prSet presAssocID="{C470E878-D4B9-45FC-924D-2B0D0F4814F9}" presName="linNode" presStyleCnt="0"/>
      <dgm:spPr/>
    </dgm:pt>
    <dgm:pt modelId="{B7321D87-020F-4D86-AD5D-69E06E4A85ED}" type="pres">
      <dgm:prSet presAssocID="{C470E878-D4B9-45FC-924D-2B0D0F4814F9}" presName="parentText" presStyleLbl="node1" presStyleIdx="6" presStyleCnt="9" custScaleX="23381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A4BED9-17D1-41F7-B40B-26343BE29686}" type="pres">
      <dgm:prSet presAssocID="{C470E878-D4B9-45FC-924D-2B0D0F4814F9}" presName="descendantText" presStyleLbl="alignAccFollow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B40474-48F0-41C4-91F0-8C9DDF005FA2}" type="pres">
      <dgm:prSet presAssocID="{CC65668E-834B-46CE-BD00-B6FB2BE5D058}" presName="sp" presStyleCnt="0"/>
      <dgm:spPr/>
    </dgm:pt>
    <dgm:pt modelId="{216442D9-9EBD-4C01-9D7C-E84A2558ED12}" type="pres">
      <dgm:prSet presAssocID="{B9C3B98D-729D-4B3A-BCCA-EAFA656FF9E5}" presName="linNode" presStyleCnt="0"/>
      <dgm:spPr/>
    </dgm:pt>
    <dgm:pt modelId="{C594204E-A399-4617-B538-7F348ABC0BA7}" type="pres">
      <dgm:prSet presAssocID="{B9C3B98D-729D-4B3A-BCCA-EAFA656FF9E5}" presName="parentText" presStyleLbl="node1" presStyleIdx="7" presStyleCnt="9" custScaleX="24219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68964A-DFD8-4D45-9707-738231E5646D}" type="pres">
      <dgm:prSet presAssocID="{B9C3B98D-729D-4B3A-BCCA-EAFA656FF9E5}" presName="descendantText" presStyleLbl="alignAccFollow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37A387-098B-4D9F-8D19-E718348C2DFA}" type="pres">
      <dgm:prSet presAssocID="{CDC19FEB-2315-469F-87AE-7BBCF80DEF13}" presName="sp" presStyleCnt="0"/>
      <dgm:spPr/>
    </dgm:pt>
    <dgm:pt modelId="{C2EFA769-11E7-41EE-AB1F-A7E19661CC9C}" type="pres">
      <dgm:prSet presAssocID="{A8BC7C7C-DD81-4429-81F4-1898E07AC470}" presName="linNode" presStyleCnt="0"/>
      <dgm:spPr/>
    </dgm:pt>
    <dgm:pt modelId="{B814E29A-7DC4-4C1E-BC05-89542968D1E0}" type="pres">
      <dgm:prSet presAssocID="{A8BC7C7C-DD81-4429-81F4-1898E07AC470}" presName="parentText" presStyleLbl="node1" presStyleIdx="8" presStyleCnt="9" custScaleX="23440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F5DCCC-7071-4448-81B7-B834A705159A}" type="pres">
      <dgm:prSet presAssocID="{A8BC7C7C-DD81-4429-81F4-1898E07AC470}" presName="descendantText" presStyleLbl="alignAccFollow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82D5D19-1DF7-467D-A447-7B45C0AEEBF6}" srcId="{B9C3B98D-729D-4B3A-BCCA-EAFA656FF9E5}" destId="{DB70EBC8-8A2F-49FC-B854-D388673F3C3F}" srcOrd="0" destOrd="0" parTransId="{BCC3D195-8449-4907-B862-7409214DDA84}" sibTransId="{389C2D68-C10E-4F6B-8934-DD22C4137B1A}"/>
    <dgm:cxn modelId="{7480504B-562F-46AD-9B3F-5ECC1B53C03F}" srcId="{9208C872-F878-429A-903D-C6E50A131EE7}" destId="{B9C3B98D-729D-4B3A-BCCA-EAFA656FF9E5}" srcOrd="7" destOrd="0" parTransId="{8FE20F61-BD8B-498A-855F-859728526955}" sibTransId="{CDC19FEB-2315-469F-87AE-7BBCF80DEF13}"/>
    <dgm:cxn modelId="{870043EC-90C6-4A73-83D8-197A58CD8E87}" type="presOf" srcId="{B31E8344-9BA2-483F-88A4-D577EE39BCBC}" destId="{E4A4BED9-17D1-41F7-B40B-26343BE29686}" srcOrd="0" destOrd="0" presId="urn:microsoft.com/office/officeart/2005/8/layout/vList5"/>
    <dgm:cxn modelId="{7D475E17-D99C-4AAD-B067-1A76BE47F360}" type="presOf" srcId="{CF6F5CCF-F7A8-462B-9C12-AEDE6818622F}" destId="{0E8F9834-ADB2-459D-8AD8-592F99CB8CF0}" srcOrd="0" destOrd="0" presId="urn:microsoft.com/office/officeart/2005/8/layout/vList5"/>
    <dgm:cxn modelId="{779B07DD-39A0-4186-B215-C431EE7EEA2C}" type="presOf" srcId="{DB70EBC8-8A2F-49FC-B854-D388673F3C3F}" destId="{DF68964A-DFD8-4D45-9707-738231E5646D}" srcOrd="0" destOrd="0" presId="urn:microsoft.com/office/officeart/2005/8/layout/vList5"/>
    <dgm:cxn modelId="{34F21920-5769-4838-9590-4902276885E2}" type="presOf" srcId="{CA0A51B1-2F6F-4EDA-94E0-05E3A32115A2}" destId="{2CA0944D-9648-4E7B-AE07-146A587A994F}" srcOrd="0" destOrd="0" presId="urn:microsoft.com/office/officeart/2005/8/layout/vList5"/>
    <dgm:cxn modelId="{861BE56A-1151-4C7C-A32F-32D70BFE4305}" srcId="{9208C872-F878-429A-903D-C6E50A131EE7}" destId="{BA1ADC5E-3EB4-4B8C-8E40-07509DCC0FB3}" srcOrd="2" destOrd="0" parTransId="{7812F208-6B42-4C45-8FDD-8A71B3B67750}" sibTransId="{823C5144-800A-4D36-8494-4DF8EFC72C7C}"/>
    <dgm:cxn modelId="{86805CB8-0655-429A-9628-AB0C8C33AB65}" type="presOf" srcId="{7560E9E9-C63B-4457-95A4-C4FE40916A32}" destId="{F3042EC6-D908-46E1-874C-043725870D81}" srcOrd="0" destOrd="0" presId="urn:microsoft.com/office/officeart/2005/8/layout/vList5"/>
    <dgm:cxn modelId="{E4F7A116-BC80-48B5-BDA4-91A95AD1BF47}" srcId="{BA1ADC5E-3EB4-4B8C-8E40-07509DCC0FB3}" destId="{8A1627E9-B145-41F9-9A90-CC53E68F9F3E}" srcOrd="0" destOrd="0" parTransId="{BE5710DA-9476-492B-BC4E-C2842B41F923}" sibTransId="{E7043F65-8595-4320-9BB5-2A20E34B7884}"/>
    <dgm:cxn modelId="{D48A5328-5C55-482C-BF26-45D56B43E13D}" srcId="{9208C872-F878-429A-903D-C6E50A131EE7}" destId="{CF6F5CCF-F7A8-462B-9C12-AEDE6818622F}" srcOrd="3" destOrd="0" parTransId="{477ACD33-C688-49BD-ACB4-1730D5EB93DD}" sibTransId="{8A7C37E1-7337-41F1-B645-ACC27E2C1736}"/>
    <dgm:cxn modelId="{DD2DE393-1E6F-40A0-BB5E-29A1411ED512}" type="presOf" srcId="{681705D9-E177-4FEE-8C53-BF1525674F79}" destId="{FDD31CDD-3AE0-4DC3-922C-DD90AAFEF707}" srcOrd="0" destOrd="0" presId="urn:microsoft.com/office/officeart/2005/8/layout/vList5"/>
    <dgm:cxn modelId="{9A4C2FAD-C7B4-48E7-BA56-DAA8E5D05017}" srcId="{9208C872-F878-429A-903D-C6E50A131EE7}" destId="{A8BC7C7C-DD81-4429-81F4-1898E07AC470}" srcOrd="8" destOrd="0" parTransId="{1FB1C0EC-868F-4537-8686-0932275BE4CB}" sibTransId="{5074F93A-7344-4FBD-A3E8-630049EFC41F}"/>
    <dgm:cxn modelId="{E30BF171-8AF5-4567-843D-5CC0CAF1ED66}" type="presOf" srcId="{7A484CA1-F574-4419-948F-EB59BC60D9E6}" destId="{A5F2D828-F886-477D-B706-5CCF8088FE49}" srcOrd="0" destOrd="0" presId="urn:microsoft.com/office/officeart/2005/8/layout/vList5"/>
    <dgm:cxn modelId="{8E8870CD-99D2-4805-993E-2948784227CD}" type="presOf" srcId="{EACBD443-407D-4774-A454-435472DD1024}" destId="{435253F1-2D3D-4BD4-BB94-7771C853EEFB}" srcOrd="0" destOrd="0" presId="urn:microsoft.com/office/officeart/2005/8/layout/vList5"/>
    <dgm:cxn modelId="{E6863CE5-C491-4DFD-9461-0341BFE04FB5}" type="presOf" srcId="{9208C872-F878-429A-903D-C6E50A131EE7}" destId="{2C5E62A6-12B4-40F5-A1C0-9FE1DB93FFAE}" srcOrd="0" destOrd="0" presId="urn:microsoft.com/office/officeart/2005/8/layout/vList5"/>
    <dgm:cxn modelId="{D705C8DF-5F2E-424D-907F-E0F443C0B756}" srcId="{9208C872-F878-429A-903D-C6E50A131EE7}" destId="{914F5950-208C-492E-A9CB-676AF9C8B3EE}" srcOrd="0" destOrd="0" parTransId="{7857B7CC-4507-4CB7-8C45-787A18E48A99}" sibTransId="{00915F6F-7813-4C0B-A545-9428EC7185D8}"/>
    <dgm:cxn modelId="{CE649907-8467-4EA5-9241-EAA026149678}" srcId="{914F5950-208C-492E-A9CB-676AF9C8B3EE}" destId="{A7BE8141-2125-4FBB-B106-20781A25DA1B}" srcOrd="0" destOrd="0" parTransId="{AC95F863-EA6F-455D-9995-976CA7500A01}" sibTransId="{444E6B3B-45E6-4944-A15D-9A7F497BB47D}"/>
    <dgm:cxn modelId="{9A6D1135-7478-4FD7-9B0A-5293BC259E5C}" srcId="{9208C872-F878-429A-903D-C6E50A131EE7}" destId="{681705D9-E177-4FEE-8C53-BF1525674F79}" srcOrd="5" destOrd="0" parTransId="{46C4A16F-E4E1-4A0D-A94A-6A1D1B83EC23}" sibTransId="{C9792D36-A2C9-4E0E-8D15-D0DD0B69873C}"/>
    <dgm:cxn modelId="{D5889EBE-E7F9-479B-A585-EBE373774D68}" srcId="{9208C872-F878-429A-903D-C6E50A131EE7}" destId="{C470E878-D4B9-45FC-924D-2B0D0F4814F9}" srcOrd="6" destOrd="0" parTransId="{A2A8D8A6-3FFF-4A14-8682-60EDB584008E}" sibTransId="{CC65668E-834B-46CE-BD00-B6FB2BE5D058}"/>
    <dgm:cxn modelId="{AADA9EAC-B0A8-4121-973C-7A7302F076C3}" type="presOf" srcId="{A8BC7C7C-DD81-4429-81F4-1898E07AC470}" destId="{B814E29A-7DC4-4C1E-BC05-89542968D1E0}" srcOrd="0" destOrd="0" presId="urn:microsoft.com/office/officeart/2005/8/layout/vList5"/>
    <dgm:cxn modelId="{624F7AD0-3217-439B-A5AD-A12929125084}" srcId="{A8BC7C7C-DD81-4429-81F4-1898E07AC470}" destId="{8146DA9A-B749-4701-9B5C-482EE899D841}" srcOrd="0" destOrd="0" parTransId="{DB8AF032-E301-45FD-ABF3-F32C1D82096E}" sibTransId="{EA64488B-9CB3-4DD1-99D8-57FA978CFC3D}"/>
    <dgm:cxn modelId="{F3915C6D-6E14-4F28-83A2-E2AEC4756849}" type="presOf" srcId="{914F5950-208C-492E-A9CB-676AF9C8B3EE}" destId="{517FD338-B616-4CE6-AF3A-0C01D1D693FC}" srcOrd="0" destOrd="0" presId="urn:microsoft.com/office/officeart/2005/8/layout/vList5"/>
    <dgm:cxn modelId="{21C8FFB3-004B-4AEB-9AE9-3C8D368DF6C3}" type="presOf" srcId="{C470E878-D4B9-45FC-924D-2B0D0F4814F9}" destId="{B7321D87-020F-4D86-AD5D-69E06E4A85ED}" srcOrd="0" destOrd="0" presId="urn:microsoft.com/office/officeart/2005/8/layout/vList5"/>
    <dgm:cxn modelId="{6C559163-05C1-4EE3-BD25-85C85F817212}" type="presOf" srcId="{D9AB0F1A-D9D9-46D6-8AF3-07E677DD1317}" destId="{C6565F2A-6065-48F9-A2C8-86FC581F5DBA}" srcOrd="0" destOrd="0" presId="urn:microsoft.com/office/officeart/2005/8/layout/vList5"/>
    <dgm:cxn modelId="{9F317318-9F38-4E71-BBD6-DC22D6C7D9D0}" srcId="{9208C872-F878-429A-903D-C6E50A131EE7}" destId="{CA0A51B1-2F6F-4EDA-94E0-05E3A32115A2}" srcOrd="1" destOrd="0" parTransId="{51039466-23A5-43AE-9F82-BD7BF6F0B991}" sibTransId="{56552FE4-CDD2-4E67-8896-614AC431ADDA}"/>
    <dgm:cxn modelId="{3458822D-F49C-40C3-91DA-162DE1C5DC7F}" srcId="{681705D9-E177-4FEE-8C53-BF1525674F79}" destId="{88CCF449-A71F-4744-990F-EF08F17814E7}" srcOrd="0" destOrd="0" parTransId="{D41B39F3-0DE9-4090-BBFE-B1AB73958645}" sibTransId="{9132AEA1-0797-4AAE-9022-FD6E6A6E9A06}"/>
    <dgm:cxn modelId="{345DDB73-69F2-4101-ACFB-9D5FD50D80F9}" type="presOf" srcId="{8A1627E9-B145-41F9-9A90-CC53E68F9F3E}" destId="{131CA974-23FF-455F-8F90-349F0997D845}" srcOrd="0" destOrd="0" presId="urn:microsoft.com/office/officeart/2005/8/layout/vList5"/>
    <dgm:cxn modelId="{AF01B72E-91D2-4EE8-907D-6890706777BD}" srcId="{C470E878-D4B9-45FC-924D-2B0D0F4814F9}" destId="{B31E8344-9BA2-483F-88A4-D577EE39BCBC}" srcOrd="0" destOrd="0" parTransId="{8761C88D-782B-4659-A598-99B23EE2CCFC}" sibTransId="{919607FD-3953-4300-AF05-0F9425A8D992}"/>
    <dgm:cxn modelId="{147D377B-6308-437F-B48A-096732D98B20}" type="presOf" srcId="{A7BE8141-2125-4FBB-B106-20781A25DA1B}" destId="{46166B2C-FCB8-4C66-ADAC-7813A906F8E8}" srcOrd="0" destOrd="0" presId="urn:microsoft.com/office/officeart/2005/8/layout/vList5"/>
    <dgm:cxn modelId="{EE70AF55-C7BE-4E61-8761-D52FCE85E6E6}" srcId="{9208C872-F878-429A-903D-C6E50A131EE7}" destId="{EACBD443-407D-4774-A454-435472DD1024}" srcOrd="4" destOrd="0" parTransId="{454EFF7A-8052-4D92-BED9-884E18B9FD7D}" sibTransId="{AF8DBB1C-6817-4953-8BEF-995750CD3ACB}"/>
    <dgm:cxn modelId="{38BA172D-7B36-4771-A393-467CFE11EE29}" type="presOf" srcId="{B9C3B98D-729D-4B3A-BCCA-EAFA656FF9E5}" destId="{C594204E-A399-4617-B538-7F348ABC0BA7}" srcOrd="0" destOrd="0" presId="urn:microsoft.com/office/officeart/2005/8/layout/vList5"/>
    <dgm:cxn modelId="{4AA253E4-6B30-4286-BF8E-B3ABC8D8E1E1}" type="presOf" srcId="{88CCF449-A71F-4744-990F-EF08F17814E7}" destId="{9ADE5820-8182-46F1-9999-C650B09E4AED}" srcOrd="0" destOrd="0" presId="urn:microsoft.com/office/officeart/2005/8/layout/vList5"/>
    <dgm:cxn modelId="{901ECF5B-DC74-463B-9A42-6FB869209C93}" srcId="{CF6F5CCF-F7A8-462B-9C12-AEDE6818622F}" destId="{D9AB0F1A-D9D9-46D6-8AF3-07E677DD1317}" srcOrd="0" destOrd="0" parTransId="{2657F1C6-0586-4925-876D-6D04F4915DD9}" sibTransId="{5FF421DA-B926-4D94-9F0A-E548500B4CFB}"/>
    <dgm:cxn modelId="{6D01DCF1-9A96-438C-A6D0-DFB3246B5CBA}" srcId="{CA0A51B1-2F6F-4EDA-94E0-05E3A32115A2}" destId="{7560E9E9-C63B-4457-95A4-C4FE40916A32}" srcOrd="0" destOrd="0" parTransId="{2177EF4B-B70E-4D8B-8A23-81A720996183}" sibTransId="{F94C6B4C-C010-46EE-BA5C-C75EC2166A48}"/>
    <dgm:cxn modelId="{D8ACFF30-9FE9-4224-8763-81839DCF32FD}" srcId="{EACBD443-407D-4774-A454-435472DD1024}" destId="{7A484CA1-F574-4419-948F-EB59BC60D9E6}" srcOrd="0" destOrd="0" parTransId="{FE315E23-6469-41B1-8637-14B2BD79A6F8}" sibTransId="{2478E99D-BFDE-4733-97F2-E6A7D06E0834}"/>
    <dgm:cxn modelId="{108E67D1-582C-494F-99AF-2084E70DD534}" type="presOf" srcId="{8146DA9A-B749-4701-9B5C-482EE899D841}" destId="{71F5DCCC-7071-4448-81B7-B834A705159A}" srcOrd="0" destOrd="0" presId="urn:microsoft.com/office/officeart/2005/8/layout/vList5"/>
    <dgm:cxn modelId="{B9DAF555-FB56-4F5F-9231-505DC9C7D63C}" type="presOf" srcId="{BA1ADC5E-3EB4-4B8C-8E40-07509DCC0FB3}" destId="{1BE14799-2360-4DED-B9A1-CD6BE56C2C73}" srcOrd="0" destOrd="0" presId="urn:microsoft.com/office/officeart/2005/8/layout/vList5"/>
    <dgm:cxn modelId="{0899CD6F-A8BC-4DEA-B5EA-5DA9040EBE82}" type="presParOf" srcId="{2C5E62A6-12B4-40F5-A1C0-9FE1DB93FFAE}" destId="{7001D7B9-B1FF-44DD-9198-78F3A6E30D1C}" srcOrd="0" destOrd="0" presId="urn:microsoft.com/office/officeart/2005/8/layout/vList5"/>
    <dgm:cxn modelId="{C7D4A08B-AAF7-4011-86DA-2A6EB07CB757}" type="presParOf" srcId="{7001D7B9-B1FF-44DD-9198-78F3A6E30D1C}" destId="{517FD338-B616-4CE6-AF3A-0C01D1D693FC}" srcOrd="0" destOrd="0" presId="urn:microsoft.com/office/officeart/2005/8/layout/vList5"/>
    <dgm:cxn modelId="{28A22A74-52FD-4F88-A0DE-A3E84FA9A056}" type="presParOf" srcId="{7001D7B9-B1FF-44DD-9198-78F3A6E30D1C}" destId="{46166B2C-FCB8-4C66-ADAC-7813A906F8E8}" srcOrd="1" destOrd="0" presId="urn:microsoft.com/office/officeart/2005/8/layout/vList5"/>
    <dgm:cxn modelId="{3EDBA382-8E90-4753-8576-36F277BCC98F}" type="presParOf" srcId="{2C5E62A6-12B4-40F5-A1C0-9FE1DB93FFAE}" destId="{7F112DC9-425B-4D83-B42E-A7F953DDC38D}" srcOrd="1" destOrd="0" presId="urn:microsoft.com/office/officeart/2005/8/layout/vList5"/>
    <dgm:cxn modelId="{21DC4A02-C992-4A69-82B2-9CED5EC44B8C}" type="presParOf" srcId="{2C5E62A6-12B4-40F5-A1C0-9FE1DB93FFAE}" destId="{BA73C76D-243E-41EB-A764-CBCF7118E351}" srcOrd="2" destOrd="0" presId="urn:microsoft.com/office/officeart/2005/8/layout/vList5"/>
    <dgm:cxn modelId="{2408DC20-B3C0-4986-B962-E85C3DE4DCE6}" type="presParOf" srcId="{BA73C76D-243E-41EB-A764-CBCF7118E351}" destId="{2CA0944D-9648-4E7B-AE07-146A587A994F}" srcOrd="0" destOrd="0" presId="urn:microsoft.com/office/officeart/2005/8/layout/vList5"/>
    <dgm:cxn modelId="{EB17BD8C-678A-46D2-9C84-CD4ED1485B66}" type="presParOf" srcId="{BA73C76D-243E-41EB-A764-CBCF7118E351}" destId="{F3042EC6-D908-46E1-874C-043725870D81}" srcOrd="1" destOrd="0" presId="urn:microsoft.com/office/officeart/2005/8/layout/vList5"/>
    <dgm:cxn modelId="{FBBFBBD6-5F91-44C0-B343-8C9EE5CEE71B}" type="presParOf" srcId="{2C5E62A6-12B4-40F5-A1C0-9FE1DB93FFAE}" destId="{C66ED287-49CB-4782-AEB1-B79A39E53897}" srcOrd="3" destOrd="0" presId="urn:microsoft.com/office/officeart/2005/8/layout/vList5"/>
    <dgm:cxn modelId="{ADFF7A63-8C4A-4FA6-8C6F-49E9C3300DE7}" type="presParOf" srcId="{2C5E62A6-12B4-40F5-A1C0-9FE1DB93FFAE}" destId="{F85B72A8-C2DA-4801-AA6D-E14161D8E4A7}" srcOrd="4" destOrd="0" presId="urn:microsoft.com/office/officeart/2005/8/layout/vList5"/>
    <dgm:cxn modelId="{55D727D9-AC74-476A-8945-57BED97949C7}" type="presParOf" srcId="{F85B72A8-C2DA-4801-AA6D-E14161D8E4A7}" destId="{1BE14799-2360-4DED-B9A1-CD6BE56C2C73}" srcOrd="0" destOrd="0" presId="urn:microsoft.com/office/officeart/2005/8/layout/vList5"/>
    <dgm:cxn modelId="{CE59B20E-7C45-4B62-84BC-355C6C5CE619}" type="presParOf" srcId="{F85B72A8-C2DA-4801-AA6D-E14161D8E4A7}" destId="{131CA974-23FF-455F-8F90-349F0997D845}" srcOrd="1" destOrd="0" presId="urn:microsoft.com/office/officeart/2005/8/layout/vList5"/>
    <dgm:cxn modelId="{4DB47C7D-352E-437C-87D5-9E7D21494CE5}" type="presParOf" srcId="{2C5E62A6-12B4-40F5-A1C0-9FE1DB93FFAE}" destId="{1205A326-1220-4D5F-B87A-35723346C111}" srcOrd="5" destOrd="0" presId="urn:microsoft.com/office/officeart/2005/8/layout/vList5"/>
    <dgm:cxn modelId="{4956124F-E078-4276-9461-0F66EB14D23A}" type="presParOf" srcId="{2C5E62A6-12B4-40F5-A1C0-9FE1DB93FFAE}" destId="{8F15E2A7-8313-4F64-880F-DDC57B412193}" srcOrd="6" destOrd="0" presId="urn:microsoft.com/office/officeart/2005/8/layout/vList5"/>
    <dgm:cxn modelId="{33B805D8-B90E-470D-824B-967F1B73B147}" type="presParOf" srcId="{8F15E2A7-8313-4F64-880F-DDC57B412193}" destId="{0E8F9834-ADB2-459D-8AD8-592F99CB8CF0}" srcOrd="0" destOrd="0" presId="urn:microsoft.com/office/officeart/2005/8/layout/vList5"/>
    <dgm:cxn modelId="{5116EC47-73CB-4136-9F3D-E26EF1AE803C}" type="presParOf" srcId="{8F15E2A7-8313-4F64-880F-DDC57B412193}" destId="{C6565F2A-6065-48F9-A2C8-86FC581F5DBA}" srcOrd="1" destOrd="0" presId="urn:microsoft.com/office/officeart/2005/8/layout/vList5"/>
    <dgm:cxn modelId="{C9454D64-C475-4E3B-83B1-97C857D7D243}" type="presParOf" srcId="{2C5E62A6-12B4-40F5-A1C0-9FE1DB93FFAE}" destId="{FB5D2A3B-3705-4515-83F9-2D03B71FED1C}" srcOrd="7" destOrd="0" presId="urn:microsoft.com/office/officeart/2005/8/layout/vList5"/>
    <dgm:cxn modelId="{02ED4AA5-B576-46F3-8997-0A321F4E2296}" type="presParOf" srcId="{2C5E62A6-12B4-40F5-A1C0-9FE1DB93FFAE}" destId="{E19696BA-82D4-4EDC-B017-D3A882970D9A}" srcOrd="8" destOrd="0" presId="urn:microsoft.com/office/officeart/2005/8/layout/vList5"/>
    <dgm:cxn modelId="{F8D99D06-ED45-4AB9-BF42-F0D19735A10D}" type="presParOf" srcId="{E19696BA-82D4-4EDC-B017-D3A882970D9A}" destId="{435253F1-2D3D-4BD4-BB94-7771C853EEFB}" srcOrd="0" destOrd="0" presId="urn:microsoft.com/office/officeart/2005/8/layout/vList5"/>
    <dgm:cxn modelId="{1D34F6FD-CAE7-48BA-861D-9C7BB28E6EDB}" type="presParOf" srcId="{E19696BA-82D4-4EDC-B017-D3A882970D9A}" destId="{A5F2D828-F886-477D-B706-5CCF8088FE49}" srcOrd="1" destOrd="0" presId="urn:microsoft.com/office/officeart/2005/8/layout/vList5"/>
    <dgm:cxn modelId="{A4220448-4450-4B59-80B9-8F8CF29052B3}" type="presParOf" srcId="{2C5E62A6-12B4-40F5-A1C0-9FE1DB93FFAE}" destId="{1C6FB45F-0F63-4DF1-87E6-7D4CF7665C07}" srcOrd="9" destOrd="0" presId="urn:microsoft.com/office/officeart/2005/8/layout/vList5"/>
    <dgm:cxn modelId="{32016FC0-6290-4C6C-9626-B0E8596FB214}" type="presParOf" srcId="{2C5E62A6-12B4-40F5-A1C0-9FE1DB93FFAE}" destId="{EB98D180-38B8-4B36-B6F0-44635FD30918}" srcOrd="10" destOrd="0" presId="urn:microsoft.com/office/officeart/2005/8/layout/vList5"/>
    <dgm:cxn modelId="{42312B66-F2D1-41E0-A8C9-1212D2DC2E2C}" type="presParOf" srcId="{EB98D180-38B8-4B36-B6F0-44635FD30918}" destId="{FDD31CDD-3AE0-4DC3-922C-DD90AAFEF707}" srcOrd="0" destOrd="0" presId="urn:microsoft.com/office/officeart/2005/8/layout/vList5"/>
    <dgm:cxn modelId="{00AB6D07-7036-400E-ABE1-9380637AC975}" type="presParOf" srcId="{EB98D180-38B8-4B36-B6F0-44635FD30918}" destId="{9ADE5820-8182-46F1-9999-C650B09E4AED}" srcOrd="1" destOrd="0" presId="urn:microsoft.com/office/officeart/2005/8/layout/vList5"/>
    <dgm:cxn modelId="{4599ADE8-03FB-4309-8C0C-BBA688A4EE57}" type="presParOf" srcId="{2C5E62A6-12B4-40F5-A1C0-9FE1DB93FFAE}" destId="{01EBCAF6-7150-4325-903A-EE6E2A1546BC}" srcOrd="11" destOrd="0" presId="urn:microsoft.com/office/officeart/2005/8/layout/vList5"/>
    <dgm:cxn modelId="{2E8D966E-A28A-4FB5-8ADA-5AFAE38364EE}" type="presParOf" srcId="{2C5E62A6-12B4-40F5-A1C0-9FE1DB93FFAE}" destId="{48C49700-0034-4D95-A2EE-45B17A2F996A}" srcOrd="12" destOrd="0" presId="urn:microsoft.com/office/officeart/2005/8/layout/vList5"/>
    <dgm:cxn modelId="{71FEB730-A241-4515-96BA-2C890947A5AD}" type="presParOf" srcId="{48C49700-0034-4D95-A2EE-45B17A2F996A}" destId="{B7321D87-020F-4D86-AD5D-69E06E4A85ED}" srcOrd="0" destOrd="0" presId="urn:microsoft.com/office/officeart/2005/8/layout/vList5"/>
    <dgm:cxn modelId="{D5B397D1-9817-4FC0-B575-48251209DDCE}" type="presParOf" srcId="{48C49700-0034-4D95-A2EE-45B17A2F996A}" destId="{E4A4BED9-17D1-41F7-B40B-26343BE29686}" srcOrd="1" destOrd="0" presId="urn:microsoft.com/office/officeart/2005/8/layout/vList5"/>
    <dgm:cxn modelId="{52BF2772-FA5C-4F7B-AE48-E0D86A4FACD3}" type="presParOf" srcId="{2C5E62A6-12B4-40F5-A1C0-9FE1DB93FFAE}" destId="{DCB40474-48F0-41C4-91F0-8C9DDF005FA2}" srcOrd="13" destOrd="0" presId="urn:microsoft.com/office/officeart/2005/8/layout/vList5"/>
    <dgm:cxn modelId="{5D0F0C67-152B-425A-AEE5-831149D1D235}" type="presParOf" srcId="{2C5E62A6-12B4-40F5-A1C0-9FE1DB93FFAE}" destId="{216442D9-9EBD-4C01-9D7C-E84A2558ED12}" srcOrd="14" destOrd="0" presId="urn:microsoft.com/office/officeart/2005/8/layout/vList5"/>
    <dgm:cxn modelId="{8E9FA4DF-FD6D-42E8-A967-E8C8AD3A899C}" type="presParOf" srcId="{216442D9-9EBD-4C01-9D7C-E84A2558ED12}" destId="{C594204E-A399-4617-B538-7F348ABC0BA7}" srcOrd="0" destOrd="0" presId="urn:microsoft.com/office/officeart/2005/8/layout/vList5"/>
    <dgm:cxn modelId="{59C5D319-6D4E-4873-AEAB-4B2340DBDB61}" type="presParOf" srcId="{216442D9-9EBD-4C01-9D7C-E84A2558ED12}" destId="{DF68964A-DFD8-4D45-9707-738231E5646D}" srcOrd="1" destOrd="0" presId="urn:microsoft.com/office/officeart/2005/8/layout/vList5"/>
    <dgm:cxn modelId="{81A5BC94-3EF1-4C3B-8A2F-8B60EEBC43F6}" type="presParOf" srcId="{2C5E62A6-12B4-40F5-A1C0-9FE1DB93FFAE}" destId="{4837A387-098B-4D9F-8D19-E718348C2DFA}" srcOrd="15" destOrd="0" presId="urn:microsoft.com/office/officeart/2005/8/layout/vList5"/>
    <dgm:cxn modelId="{569305D4-AB3A-463E-8059-CF34D3712F4D}" type="presParOf" srcId="{2C5E62A6-12B4-40F5-A1C0-9FE1DB93FFAE}" destId="{C2EFA769-11E7-41EE-AB1F-A7E19661CC9C}" srcOrd="16" destOrd="0" presId="urn:microsoft.com/office/officeart/2005/8/layout/vList5"/>
    <dgm:cxn modelId="{1E974CD8-3A81-49B5-897C-C4B378DA3E0F}" type="presParOf" srcId="{C2EFA769-11E7-41EE-AB1F-A7E19661CC9C}" destId="{B814E29A-7DC4-4C1E-BC05-89542968D1E0}" srcOrd="0" destOrd="0" presId="urn:microsoft.com/office/officeart/2005/8/layout/vList5"/>
    <dgm:cxn modelId="{AD36B560-EA82-4ECB-828F-795B955F7E76}" type="presParOf" srcId="{C2EFA769-11E7-41EE-AB1F-A7E19661CC9C}" destId="{71F5DCCC-7071-4448-81B7-B834A705159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34DA6C-677E-43DC-B4D0-D9A970F7E534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D61BA532-4F7B-4E6E-AEB1-4C3E86135358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Розпочали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свою </a:t>
          </a:r>
          <a:r>
            <a:rPr lang="ru-RU" sz="1600" dirty="0" err="1" smtClean="0">
              <a:latin typeface="Arial" panose="020B0604020202020204" pitchFamily="34" charset="0"/>
              <a:cs typeface="Arial" panose="020B0604020202020204" pitchFamily="34" charset="0"/>
            </a:rPr>
            <a:t>діяльність</a:t>
          </a:r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altLang="uk-UA" sz="1600" b="0" dirty="0" smtClean="0">
              <a:latin typeface="Arial" panose="020B0604020202020204" pitchFamily="34" charset="0"/>
              <a:cs typeface="Arial" panose="020B0604020202020204" pitchFamily="34" charset="0"/>
            </a:rPr>
            <a:t>гуртки короткого перебування дітей в ранковий час</a:t>
          </a:r>
          <a:endParaRPr lang="ru-RU" sz="1600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6FE63C-4395-4DF9-ACCD-B09B36135146}" type="parTrans" cxnId="{0F8D447C-80C7-4855-8825-3E83B7D82EEC}">
      <dgm:prSet/>
      <dgm:spPr/>
      <dgm:t>
        <a:bodyPr/>
        <a:lstStyle/>
        <a:p>
          <a:endParaRPr lang="ru-RU"/>
        </a:p>
      </dgm:t>
    </dgm:pt>
    <dgm:pt modelId="{ED176A4F-88ED-46B0-AE56-D554505A994D}" type="sibTrans" cxnId="{0F8D447C-80C7-4855-8825-3E83B7D82EEC}">
      <dgm:prSet/>
      <dgm:spPr/>
      <dgm:t>
        <a:bodyPr/>
        <a:lstStyle/>
        <a:p>
          <a:endParaRPr lang="ru-RU"/>
        </a:p>
      </dgm:t>
    </dgm:pt>
    <dgm:pt modelId="{4DF076E6-3C81-4D7D-AA49-B46460BBE9C0}">
      <dgm:prSet phldrT="[Текст]"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altLang="uk-UA" sz="1600" b="0" dirty="0" smtClean="0">
              <a:latin typeface="Arial" panose="020B0604020202020204" pitchFamily="34" charset="0"/>
              <a:cs typeface="Arial" panose="020B0604020202020204" pitchFamily="34" charset="0"/>
            </a:rPr>
            <a:t>Працюють інклюзивні гуртки для дітей з інвалідністю в дитячих клубах</a:t>
          </a:r>
          <a:endParaRPr lang="ru-RU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7B9188-2850-48C4-8D30-ED524F52011F}" type="parTrans" cxnId="{F476B663-20EE-4038-8454-D12AEC08DB44}">
      <dgm:prSet/>
      <dgm:spPr/>
      <dgm:t>
        <a:bodyPr/>
        <a:lstStyle/>
        <a:p>
          <a:endParaRPr lang="ru-RU"/>
        </a:p>
      </dgm:t>
    </dgm:pt>
    <dgm:pt modelId="{426BAB74-C167-49E3-A1F6-7A5D181EAC48}" type="sibTrans" cxnId="{F476B663-20EE-4038-8454-D12AEC08DB44}">
      <dgm:prSet/>
      <dgm:spPr/>
      <dgm:t>
        <a:bodyPr/>
        <a:lstStyle/>
        <a:p>
          <a:endParaRPr lang="ru-RU"/>
        </a:p>
      </dgm:t>
    </dgm:pt>
    <dgm:pt modelId="{F4ED7664-1408-4A2D-B70A-0D453879DE2B}" type="pres">
      <dgm:prSet presAssocID="{9E34DA6C-677E-43DC-B4D0-D9A970F7E534}" presName="linearFlow" presStyleCnt="0">
        <dgm:presLayoutVars>
          <dgm:dir/>
          <dgm:resizeHandles val="exact"/>
        </dgm:presLayoutVars>
      </dgm:prSet>
      <dgm:spPr/>
    </dgm:pt>
    <dgm:pt modelId="{A86300C2-F716-4C6F-B229-039F2829FD66}" type="pres">
      <dgm:prSet presAssocID="{D61BA532-4F7B-4E6E-AEB1-4C3E86135358}" presName="composite" presStyleCnt="0"/>
      <dgm:spPr/>
    </dgm:pt>
    <dgm:pt modelId="{2DB0CA30-FC6D-48FF-9085-EB062EEA8518}" type="pres">
      <dgm:prSet presAssocID="{D61BA532-4F7B-4E6E-AEB1-4C3E86135358}" presName="imgShp" presStyleLbl="fgImgPlace1" presStyleIdx="0" presStyleCnt="2" custScaleX="102586" custScaleY="99612" custLinFactNeighborX="-47476" custLinFactNeighborY="65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E8354E56-10E5-4F91-97D1-15FF4DABE910}" type="pres">
      <dgm:prSet presAssocID="{D61BA532-4F7B-4E6E-AEB1-4C3E86135358}" presName="txShp" presStyleLbl="node1" presStyleIdx="0" presStyleCnt="2" custLinFactNeighborX="3193" custLinFactNeighborY="-18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01582-9BD0-4F28-8BEF-4F7744868DC6}" type="pres">
      <dgm:prSet presAssocID="{ED176A4F-88ED-46B0-AE56-D554505A994D}" presName="spacing" presStyleCnt="0"/>
      <dgm:spPr/>
    </dgm:pt>
    <dgm:pt modelId="{E2A83908-7B80-489B-9146-C7A3F9989134}" type="pres">
      <dgm:prSet presAssocID="{4DF076E6-3C81-4D7D-AA49-B46460BBE9C0}" presName="composite" presStyleCnt="0"/>
      <dgm:spPr/>
    </dgm:pt>
    <dgm:pt modelId="{E610BD06-99D0-4129-9B25-BB2CEF84214A}" type="pres">
      <dgm:prSet presAssocID="{4DF076E6-3C81-4D7D-AA49-B46460BBE9C0}" presName="imgShp" presStyleLbl="fgImgPlace1" presStyleIdx="1" presStyleCnt="2" custScaleX="103823" custLinFactNeighborX="-45334" custLinFactNeighborY="-28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D43AA9FD-1914-4166-839A-4F673023958C}" type="pres">
      <dgm:prSet presAssocID="{4DF076E6-3C81-4D7D-AA49-B46460BBE9C0}" presName="txShp" presStyleLbl="node1" presStyleIdx="1" presStyleCnt="2" custLinFactNeighborX="1597" custLinFactNeighborY="-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76B663-20EE-4038-8454-D12AEC08DB44}" srcId="{9E34DA6C-677E-43DC-B4D0-D9A970F7E534}" destId="{4DF076E6-3C81-4D7D-AA49-B46460BBE9C0}" srcOrd="1" destOrd="0" parTransId="{997B9188-2850-48C4-8D30-ED524F52011F}" sibTransId="{426BAB74-C167-49E3-A1F6-7A5D181EAC48}"/>
    <dgm:cxn modelId="{2230CC30-1675-4E29-A2FE-CC6D5E0C01B6}" type="presOf" srcId="{4DF076E6-3C81-4D7D-AA49-B46460BBE9C0}" destId="{D43AA9FD-1914-4166-839A-4F673023958C}" srcOrd="0" destOrd="0" presId="urn:microsoft.com/office/officeart/2005/8/layout/vList3"/>
    <dgm:cxn modelId="{0F8D447C-80C7-4855-8825-3E83B7D82EEC}" srcId="{9E34DA6C-677E-43DC-B4D0-D9A970F7E534}" destId="{D61BA532-4F7B-4E6E-AEB1-4C3E86135358}" srcOrd="0" destOrd="0" parTransId="{256FE63C-4395-4DF9-ACCD-B09B36135146}" sibTransId="{ED176A4F-88ED-46B0-AE56-D554505A994D}"/>
    <dgm:cxn modelId="{788F0C51-27FA-4B91-8E22-9AD84824B8FD}" type="presOf" srcId="{D61BA532-4F7B-4E6E-AEB1-4C3E86135358}" destId="{E8354E56-10E5-4F91-97D1-15FF4DABE910}" srcOrd="0" destOrd="0" presId="urn:microsoft.com/office/officeart/2005/8/layout/vList3"/>
    <dgm:cxn modelId="{9E252EE7-15AA-4D27-AB40-608EFEADAF86}" type="presOf" srcId="{9E34DA6C-677E-43DC-B4D0-D9A970F7E534}" destId="{F4ED7664-1408-4A2D-B70A-0D453879DE2B}" srcOrd="0" destOrd="0" presId="urn:microsoft.com/office/officeart/2005/8/layout/vList3"/>
    <dgm:cxn modelId="{D20B675B-3C7D-45D0-8E66-45CFB22C943C}" type="presParOf" srcId="{F4ED7664-1408-4A2D-B70A-0D453879DE2B}" destId="{A86300C2-F716-4C6F-B229-039F2829FD66}" srcOrd="0" destOrd="0" presId="urn:microsoft.com/office/officeart/2005/8/layout/vList3"/>
    <dgm:cxn modelId="{2F6AE400-89FE-478C-903D-16937E23124F}" type="presParOf" srcId="{A86300C2-F716-4C6F-B229-039F2829FD66}" destId="{2DB0CA30-FC6D-48FF-9085-EB062EEA8518}" srcOrd="0" destOrd="0" presId="urn:microsoft.com/office/officeart/2005/8/layout/vList3"/>
    <dgm:cxn modelId="{52F33AE1-A6ED-4260-8BAE-981466725C47}" type="presParOf" srcId="{A86300C2-F716-4C6F-B229-039F2829FD66}" destId="{E8354E56-10E5-4F91-97D1-15FF4DABE910}" srcOrd="1" destOrd="0" presId="urn:microsoft.com/office/officeart/2005/8/layout/vList3"/>
    <dgm:cxn modelId="{A5D8822D-04CB-498A-9B4D-60348C2C83C5}" type="presParOf" srcId="{F4ED7664-1408-4A2D-B70A-0D453879DE2B}" destId="{B8C01582-9BD0-4F28-8BEF-4F7744868DC6}" srcOrd="1" destOrd="0" presId="urn:microsoft.com/office/officeart/2005/8/layout/vList3"/>
    <dgm:cxn modelId="{EB4C39A1-547D-47B3-9DB6-47A38F699CA1}" type="presParOf" srcId="{F4ED7664-1408-4A2D-B70A-0D453879DE2B}" destId="{E2A83908-7B80-489B-9146-C7A3F9989134}" srcOrd="2" destOrd="0" presId="urn:microsoft.com/office/officeart/2005/8/layout/vList3"/>
    <dgm:cxn modelId="{DB252D10-A8EA-471A-9CCB-93CC66A3EE38}" type="presParOf" srcId="{E2A83908-7B80-489B-9146-C7A3F9989134}" destId="{E610BD06-99D0-4129-9B25-BB2CEF84214A}" srcOrd="0" destOrd="0" presId="urn:microsoft.com/office/officeart/2005/8/layout/vList3"/>
    <dgm:cxn modelId="{812A8F05-C27C-4675-8F70-210C18C02E1C}" type="presParOf" srcId="{E2A83908-7B80-489B-9146-C7A3F9989134}" destId="{D43AA9FD-1914-4166-839A-4F673023958C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3631C6C-ED2A-4ABD-80EF-D94BED876CA6}" type="doc">
      <dgm:prSet loTypeId="urn:microsoft.com/office/officeart/2005/8/layout/pyramid2" loCatId="list" qsTypeId="urn:microsoft.com/office/officeart/2005/8/quickstyle/simple3" qsCatId="simple" csTypeId="urn:microsoft.com/office/officeart/2005/8/colors/accent1_2#2" csCatId="accent1" phldr="1"/>
      <dgm:spPr/>
      <dgm:t>
        <a:bodyPr/>
        <a:lstStyle/>
        <a:p>
          <a:endParaRPr lang="uk-UA"/>
        </a:p>
      </dgm:t>
    </dgm:pt>
    <dgm:pt modelId="{8D4E0FB4-4872-4D1B-BD69-D3FDFCB2525E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Проект «Ефективний менеджмент»</a:t>
          </a:r>
        </a:p>
        <a:p>
          <a:r>
            <a:rPr lang="uk-UA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Літній інститут 2018 «Україна - Канада 25 років разом!»</a:t>
          </a:r>
        </a:p>
      </dgm:t>
    </dgm:pt>
    <dgm:pt modelId="{2F8578E6-4944-4B16-9A42-C886FB056030}" type="parTrans" cxnId="{E6CD7CC2-1511-42A9-9DCC-5D9C4E5E01D4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01B595-280B-4A99-8B61-D42B98F0E1DA}" type="sibTrans" cxnId="{E6CD7CC2-1511-42A9-9DCC-5D9C4E5E01D4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B634B06-5D7D-414D-8D86-F7E3194654B5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Навчання вчителів щодо використання інтерактивних панелей та 3Д принтерів</a:t>
          </a:r>
        </a:p>
      </dgm:t>
    </dgm:pt>
    <dgm:pt modelId="{405C70B6-4C84-4E52-B70E-E3CCBB22F63E}" type="parTrans" cxnId="{E1A2EAE2-6798-4721-9987-EFB58582C290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C4E378-A578-4173-9CD4-2C6CE878C39C}" type="sibTrans" cxnId="{E1A2EAE2-6798-4721-9987-EFB58582C290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2E6C9A-200C-49CB-8F5D-87AE8669DC7E}">
      <dgm:prSet custT="1"/>
      <dgm:spPr/>
      <dgm:t>
        <a:bodyPr/>
        <a:lstStyle/>
        <a:p>
          <a:r>
            <a: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«Становлення сучасного вчителя» для вчителів початкових класів. Серпневі зустрічі у форматі (не)конференції</a:t>
          </a:r>
        </a:p>
      </dgm:t>
    </dgm:pt>
    <dgm:pt modelId="{715ADDDE-7D70-42D1-A01D-EA39DD132860}" type="parTrans" cxnId="{ADE32294-8282-4F92-A01E-C57763EF8C7A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D3C6C47-9FDC-42B1-9D2B-1A5F7469AD80}" type="sibTrans" cxnId="{ADE32294-8282-4F92-A01E-C57763EF8C7A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7DB31F-03D5-4876-9F63-C09260F39AA6}" type="pres">
      <dgm:prSet presAssocID="{D3631C6C-ED2A-4ABD-80EF-D94BED876CA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B0586D30-4474-479E-BAD7-0593FD5EBD97}" type="pres">
      <dgm:prSet presAssocID="{D3631C6C-ED2A-4ABD-80EF-D94BED876CA6}" presName="pyramid" presStyleLbl="node1" presStyleIdx="0" presStyleCnt="1"/>
      <dgm:spPr/>
    </dgm:pt>
    <dgm:pt modelId="{60D7B832-37E3-4BB5-A554-EA437E3509F0}" type="pres">
      <dgm:prSet presAssocID="{D3631C6C-ED2A-4ABD-80EF-D94BED876CA6}" presName="theList" presStyleCnt="0"/>
      <dgm:spPr/>
    </dgm:pt>
    <dgm:pt modelId="{E5151AE7-1891-4B53-9189-40AB7E55A52C}" type="pres">
      <dgm:prSet presAssocID="{8D4E0FB4-4872-4D1B-BD69-D3FDFCB2525E}" presName="aNode" presStyleLbl="fgAcc1" presStyleIdx="0" presStyleCnt="3" custScaleX="127803" custScaleY="796757" custLinFactY="38441" custLinFactNeighborX="64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C86CB-7C4E-4B86-A17C-C736C82BD1CE}" type="pres">
      <dgm:prSet presAssocID="{8D4E0FB4-4872-4D1B-BD69-D3FDFCB2525E}" presName="aSpace" presStyleCnt="0"/>
      <dgm:spPr/>
    </dgm:pt>
    <dgm:pt modelId="{47FFEFEE-DEDB-4214-B30F-E77F4E1B8FFF}" type="pres">
      <dgm:prSet presAssocID="{7B634B06-5D7D-414D-8D86-F7E3194654B5}" presName="aNode" presStyleLbl="fgAcc1" presStyleIdx="1" presStyleCnt="3" custScaleX="137331" custScaleY="826607" custLinFactY="119424" custLinFactNeighborX="-4671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66B6F7-59F0-49A6-A2AC-4E972959F350}" type="pres">
      <dgm:prSet presAssocID="{7B634B06-5D7D-414D-8D86-F7E3194654B5}" presName="aSpace" presStyleCnt="0"/>
      <dgm:spPr/>
    </dgm:pt>
    <dgm:pt modelId="{E9C51823-39E1-4453-AB4A-5E09D1767ABC}" type="pres">
      <dgm:prSet presAssocID="{AE2E6C9A-200C-49CB-8F5D-87AE8669DC7E}" presName="aNode" presStyleLbl="fgAcc1" presStyleIdx="2" presStyleCnt="3" custScaleX="142899" custScaleY="877359" custLinFactY="212448" custLinFactNeighborX="-7455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FD6207-3FD0-4BE2-8F00-6B8F00884A93}" type="pres">
      <dgm:prSet presAssocID="{AE2E6C9A-200C-49CB-8F5D-87AE8669DC7E}" presName="aSpace" presStyleCnt="0"/>
      <dgm:spPr/>
    </dgm:pt>
  </dgm:ptLst>
  <dgm:cxnLst>
    <dgm:cxn modelId="{02C1E5E0-33F7-4737-B92F-F17967836704}" type="presOf" srcId="{7B634B06-5D7D-414D-8D86-F7E3194654B5}" destId="{47FFEFEE-DEDB-4214-B30F-E77F4E1B8FFF}" srcOrd="0" destOrd="0" presId="urn:microsoft.com/office/officeart/2005/8/layout/pyramid2"/>
    <dgm:cxn modelId="{53D228FF-EEE0-4119-AFD0-EE661075F36E}" type="presOf" srcId="{8D4E0FB4-4872-4D1B-BD69-D3FDFCB2525E}" destId="{E5151AE7-1891-4B53-9189-40AB7E55A52C}" srcOrd="0" destOrd="0" presId="urn:microsoft.com/office/officeart/2005/8/layout/pyramid2"/>
    <dgm:cxn modelId="{ADE32294-8282-4F92-A01E-C57763EF8C7A}" srcId="{D3631C6C-ED2A-4ABD-80EF-D94BED876CA6}" destId="{AE2E6C9A-200C-49CB-8F5D-87AE8669DC7E}" srcOrd="2" destOrd="0" parTransId="{715ADDDE-7D70-42D1-A01D-EA39DD132860}" sibTransId="{DD3C6C47-9FDC-42B1-9D2B-1A5F7469AD80}"/>
    <dgm:cxn modelId="{3D3BA08E-64E9-4A1C-B936-0AF2A24B2AA8}" type="presOf" srcId="{AE2E6C9A-200C-49CB-8F5D-87AE8669DC7E}" destId="{E9C51823-39E1-4453-AB4A-5E09D1767ABC}" srcOrd="0" destOrd="0" presId="urn:microsoft.com/office/officeart/2005/8/layout/pyramid2"/>
    <dgm:cxn modelId="{E1A2EAE2-6798-4721-9987-EFB58582C290}" srcId="{D3631C6C-ED2A-4ABD-80EF-D94BED876CA6}" destId="{7B634B06-5D7D-414D-8D86-F7E3194654B5}" srcOrd="1" destOrd="0" parTransId="{405C70B6-4C84-4E52-B70E-E3CCBB22F63E}" sibTransId="{E2C4E378-A578-4173-9CD4-2C6CE878C39C}"/>
    <dgm:cxn modelId="{3D97D559-AFB0-450F-9B0F-8A79253FCD16}" type="presOf" srcId="{D3631C6C-ED2A-4ABD-80EF-D94BED876CA6}" destId="{697DB31F-03D5-4876-9F63-C09260F39AA6}" srcOrd="0" destOrd="0" presId="urn:microsoft.com/office/officeart/2005/8/layout/pyramid2"/>
    <dgm:cxn modelId="{E6CD7CC2-1511-42A9-9DCC-5D9C4E5E01D4}" srcId="{D3631C6C-ED2A-4ABD-80EF-D94BED876CA6}" destId="{8D4E0FB4-4872-4D1B-BD69-D3FDFCB2525E}" srcOrd="0" destOrd="0" parTransId="{2F8578E6-4944-4B16-9A42-C886FB056030}" sibTransId="{1201B595-280B-4A99-8B61-D42B98F0E1DA}"/>
    <dgm:cxn modelId="{B9FA635F-5A6B-45E3-A5F2-197C526F0582}" type="presParOf" srcId="{697DB31F-03D5-4876-9F63-C09260F39AA6}" destId="{B0586D30-4474-479E-BAD7-0593FD5EBD97}" srcOrd="0" destOrd="0" presId="urn:microsoft.com/office/officeart/2005/8/layout/pyramid2"/>
    <dgm:cxn modelId="{A8E8B57D-3CC1-4BC8-B726-85AC548A6B51}" type="presParOf" srcId="{697DB31F-03D5-4876-9F63-C09260F39AA6}" destId="{60D7B832-37E3-4BB5-A554-EA437E3509F0}" srcOrd="1" destOrd="0" presId="urn:microsoft.com/office/officeart/2005/8/layout/pyramid2"/>
    <dgm:cxn modelId="{804984E5-233D-4686-B1B7-08AD28AE4C7B}" type="presParOf" srcId="{60D7B832-37E3-4BB5-A554-EA437E3509F0}" destId="{E5151AE7-1891-4B53-9189-40AB7E55A52C}" srcOrd="0" destOrd="0" presId="urn:microsoft.com/office/officeart/2005/8/layout/pyramid2"/>
    <dgm:cxn modelId="{736AAD39-E14E-433D-96CA-7BFEDFE67912}" type="presParOf" srcId="{60D7B832-37E3-4BB5-A554-EA437E3509F0}" destId="{D43C86CB-7C4E-4B86-A17C-C736C82BD1CE}" srcOrd="1" destOrd="0" presId="urn:microsoft.com/office/officeart/2005/8/layout/pyramid2"/>
    <dgm:cxn modelId="{E562E53F-EF30-4CBA-97D3-AC4E7A4A5D78}" type="presParOf" srcId="{60D7B832-37E3-4BB5-A554-EA437E3509F0}" destId="{47FFEFEE-DEDB-4214-B30F-E77F4E1B8FFF}" srcOrd="2" destOrd="0" presId="urn:microsoft.com/office/officeart/2005/8/layout/pyramid2"/>
    <dgm:cxn modelId="{5E0155C6-1F2C-4887-8902-5B065DF6B1FB}" type="presParOf" srcId="{60D7B832-37E3-4BB5-A554-EA437E3509F0}" destId="{4566B6F7-59F0-49A6-A2AC-4E972959F350}" srcOrd="3" destOrd="0" presId="urn:microsoft.com/office/officeart/2005/8/layout/pyramid2"/>
    <dgm:cxn modelId="{C9D89F58-213B-4193-A575-9735CBA0DF00}" type="presParOf" srcId="{60D7B832-37E3-4BB5-A554-EA437E3509F0}" destId="{E9C51823-39E1-4453-AB4A-5E09D1767ABC}" srcOrd="4" destOrd="0" presId="urn:microsoft.com/office/officeart/2005/8/layout/pyramid2"/>
    <dgm:cxn modelId="{FFBB5DD3-2D7E-43BB-9B6F-F6E90D2D29CD}" type="presParOf" srcId="{60D7B832-37E3-4BB5-A554-EA437E3509F0}" destId="{CEFD6207-3FD0-4BE2-8F00-6B8F00884A9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7CDAFE-CE12-4368-A196-8502B5ECFE7F}" type="doc">
      <dgm:prSet loTypeId="urn:microsoft.com/office/officeart/2009/layout/CircleArrowProcess" loCatId="process" qsTypeId="urn:microsoft.com/office/officeart/2005/8/quickstyle/simple1#2" qsCatId="simple" csTypeId="urn:microsoft.com/office/officeart/2005/8/colors/accent1_2#3" csCatId="accent1" phldr="1"/>
      <dgm:spPr/>
      <dgm:t>
        <a:bodyPr/>
        <a:lstStyle/>
        <a:p>
          <a:endParaRPr lang="uk-UA"/>
        </a:p>
      </dgm:t>
    </dgm:pt>
    <dgm:pt modelId="{6D7C42E1-8188-4598-B5C5-10CA113D867D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Цього року у Програмі взяли участь 112 претендентів</a:t>
          </a:r>
          <a:r>
            <a: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gm:t>
    </dgm:pt>
    <dgm:pt modelId="{B9F1B97B-8C52-49FE-A486-45EAE48914A9}" type="parTrans" cxnId="{54586313-5BBE-4E37-82B7-CF88A75FFCC2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D82DDF-E4E8-4851-AA65-059921182DFA}" type="sibTrans" cxnId="{54586313-5BBE-4E37-82B7-CF88A75FFCC2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9F676B-F003-47ED-AA6C-5B9F52B3B87A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 них визначено 85 переможців, а саме: 50 - від шкіл, 28 - від садочків, 7 - від позашкілля.</a:t>
          </a:r>
        </a:p>
      </dgm:t>
    </dgm:pt>
    <dgm:pt modelId="{F5762F63-1F9C-4690-A365-E428EE53C497}" type="parTrans" cxnId="{1B53E7F6-9135-4110-B75D-7B4160AD2F16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3597E-F864-42D3-A5B9-3C5BD207D673}" type="sibTrans" cxnId="{1B53E7F6-9135-4110-B75D-7B4160AD2F16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7DAE22-6204-4609-BA03-B5BB80E9B1F9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Успішних педагогів нагороджено грошовою винагородою по 25 тис. грн кожному.</a:t>
          </a:r>
        </a:p>
      </dgm:t>
    </dgm:pt>
    <dgm:pt modelId="{8D953502-AC73-4BDE-8444-EE90EB3AB408}" type="parTrans" cxnId="{88C1BB2C-5754-4D3E-86E7-283BF9C46F0A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4CA9C2-2597-444B-8AC8-C98559CA9DE6}" type="sibTrans" cxnId="{88C1BB2C-5754-4D3E-86E7-283BF9C46F0A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B6C43B-AFD0-4E5B-9268-E29176C0CB3A}" type="pres">
      <dgm:prSet presAssocID="{D97CDAFE-CE12-4368-A196-8502B5ECFE7F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4A25296-E3B1-4F62-8B27-F124CDFA47E6}" type="pres">
      <dgm:prSet presAssocID="{6D7C42E1-8188-4598-B5C5-10CA113D867D}" presName="Accent1" presStyleCnt="0"/>
      <dgm:spPr/>
    </dgm:pt>
    <dgm:pt modelId="{4A90CD01-E00B-453E-847B-1E8439981AE1}" type="pres">
      <dgm:prSet presAssocID="{6D7C42E1-8188-4598-B5C5-10CA113D867D}" presName="Accent" presStyleLbl="node1" presStyleIdx="0" presStyleCnt="3" custScaleX="86056" custScaleY="83619" custLinFactNeighborX="2688" custLinFactNeighborY="796"/>
      <dgm:spPr/>
    </dgm:pt>
    <dgm:pt modelId="{224C795F-CA0A-49CB-BEF7-F66E703FDFA7}" type="pres">
      <dgm:prSet presAssocID="{6D7C42E1-8188-4598-B5C5-10CA113D867D}" presName="Parent1" presStyleLbl="revTx" presStyleIdx="0" presStyleCnt="3" custScaleX="95493" custLinFactNeighborX="5373" custLinFactNeighborY="-1590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E68C1-2694-4DD6-9B9A-24EA97DE3980}" type="pres">
      <dgm:prSet presAssocID="{A29F676B-F003-47ED-AA6C-5B9F52B3B87A}" presName="Accent2" presStyleCnt="0"/>
      <dgm:spPr/>
    </dgm:pt>
    <dgm:pt modelId="{5919BBCB-EFC2-42E5-B5BC-55C352C92341}" type="pres">
      <dgm:prSet presAssocID="{A29F676B-F003-47ED-AA6C-5B9F52B3B87A}" presName="Accent" presStyleLbl="node1" presStyleIdx="1" presStyleCnt="3" custScaleX="89738" custScaleY="89219" custLinFactNeighborX="987" custLinFactNeighborY="-9388"/>
      <dgm:spPr/>
    </dgm:pt>
    <dgm:pt modelId="{BDCD27D4-9982-449A-AC8F-07D0A9668A12}" type="pres">
      <dgm:prSet presAssocID="{A29F676B-F003-47ED-AA6C-5B9F52B3B87A}" presName="Parent2" presStyleLbl="revTx" presStyleIdx="1" presStyleCnt="3" custLinFactNeighborX="6963" custLinFactNeighborY="-3059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97C8E-5ED0-4E3B-AB87-1C591D67B394}" type="pres">
      <dgm:prSet presAssocID="{CC7DAE22-6204-4609-BA03-B5BB80E9B1F9}" presName="Accent3" presStyleCnt="0"/>
      <dgm:spPr/>
    </dgm:pt>
    <dgm:pt modelId="{0FBCEECC-A0BE-42CD-B2B5-F179A0567AAA}" type="pres">
      <dgm:prSet presAssocID="{CC7DAE22-6204-4609-BA03-B5BB80E9B1F9}" presName="Accent" presStyleLbl="node1" presStyleIdx="2" presStyleCnt="3" custScaleX="88181" custScaleY="85592" custLinFactNeighborX="7006" custLinFactNeighborY="-9412"/>
      <dgm:spPr/>
    </dgm:pt>
    <dgm:pt modelId="{FA04BECD-B11A-4C75-84AA-1EA5051406D7}" type="pres">
      <dgm:prSet presAssocID="{CC7DAE22-6204-4609-BA03-B5BB80E9B1F9}" presName="Parent3" presStyleLbl="revTx" presStyleIdx="2" presStyleCnt="3" custScaleX="82230" custScaleY="117162" custLinFactNeighborX="10934" custLinFactNeighborY="-3221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CFCF76-F586-4D50-9A67-4D5DDBABBEDC}" type="presOf" srcId="{CC7DAE22-6204-4609-BA03-B5BB80E9B1F9}" destId="{FA04BECD-B11A-4C75-84AA-1EA5051406D7}" srcOrd="0" destOrd="0" presId="urn:microsoft.com/office/officeart/2009/layout/CircleArrowProcess"/>
    <dgm:cxn modelId="{34F714AE-6954-4233-B430-A6F2CBC5E46B}" type="presOf" srcId="{D97CDAFE-CE12-4368-A196-8502B5ECFE7F}" destId="{B5B6C43B-AFD0-4E5B-9268-E29176C0CB3A}" srcOrd="0" destOrd="0" presId="urn:microsoft.com/office/officeart/2009/layout/CircleArrowProcess"/>
    <dgm:cxn modelId="{54586313-5BBE-4E37-82B7-CF88A75FFCC2}" srcId="{D97CDAFE-CE12-4368-A196-8502B5ECFE7F}" destId="{6D7C42E1-8188-4598-B5C5-10CA113D867D}" srcOrd="0" destOrd="0" parTransId="{B9F1B97B-8C52-49FE-A486-45EAE48914A9}" sibTransId="{97D82DDF-E4E8-4851-AA65-059921182DFA}"/>
    <dgm:cxn modelId="{80668B96-7839-48CC-AD34-BE8EFE021BDD}" type="presOf" srcId="{A29F676B-F003-47ED-AA6C-5B9F52B3B87A}" destId="{BDCD27D4-9982-449A-AC8F-07D0A9668A12}" srcOrd="0" destOrd="0" presId="urn:microsoft.com/office/officeart/2009/layout/CircleArrowProcess"/>
    <dgm:cxn modelId="{88C1BB2C-5754-4D3E-86E7-283BF9C46F0A}" srcId="{D97CDAFE-CE12-4368-A196-8502B5ECFE7F}" destId="{CC7DAE22-6204-4609-BA03-B5BB80E9B1F9}" srcOrd="2" destOrd="0" parTransId="{8D953502-AC73-4BDE-8444-EE90EB3AB408}" sibTransId="{C64CA9C2-2597-444B-8AC8-C98559CA9DE6}"/>
    <dgm:cxn modelId="{1B53E7F6-9135-4110-B75D-7B4160AD2F16}" srcId="{D97CDAFE-CE12-4368-A196-8502B5ECFE7F}" destId="{A29F676B-F003-47ED-AA6C-5B9F52B3B87A}" srcOrd="1" destOrd="0" parTransId="{F5762F63-1F9C-4690-A365-E428EE53C497}" sibTransId="{A7F3597E-F864-42D3-A5B9-3C5BD207D673}"/>
    <dgm:cxn modelId="{2A21B06E-3D75-4E52-ABA8-7146E442D9E5}" type="presOf" srcId="{6D7C42E1-8188-4598-B5C5-10CA113D867D}" destId="{224C795F-CA0A-49CB-BEF7-F66E703FDFA7}" srcOrd="0" destOrd="0" presId="urn:microsoft.com/office/officeart/2009/layout/CircleArrowProcess"/>
    <dgm:cxn modelId="{81E8F825-D665-4AFD-B749-FDD4078DB524}" type="presParOf" srcId="{B5B6C43B-AFD0-4E5B-9268-E29176C0CB3A}" destId="{74A25296-E3B1-4F62-8B27-F124CDFA47E6}" srcOrd="0" destOrd="0" presId="urn:microsoft.com/office/officeart/2009/layout/CircleArrowProcess"/>
    <dgm:cxn modelId="{EC303AE7-DA18-4B10-8BCD-2DC26042E37D}" type="presParOf" srcId="{74A25296-E3B1-4F62-8B27-F124CDFA47E6}" destId="{4A90CD01-E00B-453E-847B-1E8439981AE1}" srcOrd="0" destOrd="0" presId="urn:microsoft.com/office/officeart/2009/layout/CircleArrowProcess"/>
    <dgm:cxn modelId="{8AF8554D-A0F2-436A-A4ED-72CF2DD2E467}" type="presParOf" srcId="{B5B6C43B-AFD0-4E5B-9268-E29176C0CB3A}" destId="{224C795F-CA0A-49CB-BEF7-F66E703FDFA7}" srcOrd="1" destOrd="0" presId="urn:microsoft.com/office/officeart/2009/layout/CircleArrowProcess"/>
    <dgm:cxn modelId="{A5C45AE1-6115-47F1-B7A9-D44BBB9DD946}" type="presParOf" srcId="{B5B6C43B-AFD0-4E5B-9268-E29176C0CB3A}" destId="{42DE68C1-2694-4DD6-9B9A-24EA97DE3980}" srcOrd="2" destOrd="0" presId="urn:microsoft.com/office/officeart/2009/layout/CircleArrowProcess"/>
    <dgm:cxn modelId="{DD032247-119A-4A77-B5B0-19FB0AD21953}" type="presParOf" srcId="{42DE68C1-2694-4DD6-9B9A-24EA97DE3980}" destId="{5919BBCB-EFC2-42E5-B5BC-55C352C92341}" srcOrd="0" destOrd="0" presId="urn:microsoft.com/office/officeart/2009/layout/CircleArrowProcess"/>
    <dgm:cxn modelId="{B21FC8F4-2CAE-45B2-A254-8573426A4252}" type="presParOf" srcId="{B5B6C43B-AFD0-4E5B-9268-E29176C0CB3A}" destId="{BDCD27D4-9982-449A-AC8F-07D0A9668A12}" srcOrd="3" destOrd="0" presId="urn:microsoft.com/office/officeart/2009/layout/CircleArrowProcess"/>
    <dgm:cxn modelId="{A0CE9990-C9F7-473D-873C-6F4BCAF2D6EB}" type="presParOf" srcId="{B5B6C43B-AFD0-4E5B-9268-E29176C0CB3A}" destId="{8F597C8E-5ED0-4E3B-AB87-1C591D67B394}" srcOrd="4" destOrd="0" presId="urn:microsoft.com/office/officeart/2009/layout/CircleArrowProcess"/>
    <dgm:cxn modelId="{2CB78901-ED93-4748-8A92-F2B427A3732C}" type="presParOf" srcId="{8F597C8E-5ED0-4E3B-AB87-1C591D67B394}" destId="{0FBCEECC-A0BE-42CD-B2B5-F179A0567AAA}" srcOrd="0" destOrd="0" presId="urn:microsoft.com/office/officeart/2009/layout/CircleArrowProcess"/>
    <dgm:cxn modelId="{502F7EEF-E74A-4051-9D7F-8D270BB89D29}" type="presParOf" srcId="{B5B6C43B-AFD0-4E5B-9268-E29176C0CB3A}" destId="{FA04BECD-B11A-4C75-84AA-1EA5051406D7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6EF753-965C-4223-A221-16582B80C3FF}" type="doc">
      <dgm:prSet loTypeId="urn:microsoft.com/office/officeart/2005/8/layout/orgChart1" loCatId="hierarchy" qsTypeId="urn:microsoft.com/office/officeart/2005/8/quickstyle/simple3" qsCatId="simple" csTypeId="urn:microsoft.com/office/officeart/2005/8/colors/accent1_2#4" csCatId="accent1" phldr="1"/>
      <dgm:spPr/>
      <dgm:t>
        <a:bodyPr/>
        <a:lstStyle/>
        <a:p>
          <a:endParaRPr lang="uk-UA"/>
        </a:p>
      </dgm:t>
    </dgm:pt>
    <dgm:pt modelId="{FAD36E75-51CD-41EF-A0B4-E0BD2122255A}">
      <dgm:prSet custT="1"/>
      <dgm:spPr/>
      <dgm:t>
        <a:bodyPr/>
        <a:lstStyle/>
        <a:p>
          <a:r>
            <a: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2-х річний проект «Уроки риторики» складається з двох етапів:</a:t>
          </a:r>
        </a:p>
      </dgm:t>
    </dgm:pt>
    <dgm:pt modelId="{5A8F96E7-22E2-4EE8-B729-70BA32FE3885}" type="parTrans" cxnId="{B5B4ADFF-BEF5-4E30-831D-D7A0D189297B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4086A0-E8AD-4A8C-8250-B1A73CDF7D8A}" type="sibTrans" cxnId="{B5B4ADFF-BEF5-4E30-831D-D7A0D189297B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D5F73-3585-4594-9BF3-EE1A72C7406F}">
      <dgm:prSet custT="1"/>
      <dgm:spPr/>
      <dgm:t>
        <a:bodyPr/>
        <a:lstStyle/>
        <a:p>
          <a:r>
            <a:rPr lang="uk-UA" sz="14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І рік - сценічна мова;</a:t>
          </a:r>
        </a:p>
      </dgm:t>
    </dgm:pt>
    <dgm:pt modelId="{A33EE7DE-F364-46EA-9677-C52F01063BC7}" type="parTrans" cxnId="{5CB919E0-A50E-48E2-839E-4FF62C5398B7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6628D2-13D9-4C2E-92FA-654643D2BC72}" type="sibTrans" cxnId="{5CB919E0-A50E-48E2-839E-4FF62C5398B7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5B2263-CF60-4067-B1F9-C1CBC0048106}">
      <dgm:prSet custT="1"/>
      <dgm:spPr/>
      <dgm:t>
        <a:bodyPr/>
        <a:lstStyle/>
        <a:p>
          <a:r>
            <a: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ІІ рік – спеціальна риторика.</a:t>
          </a:r>
        </a:p>
      </dgm:t>
    </dgm:pt>
    <dgm:pt modelId="{F6502450-2E52-4E30-BCA1-F612B5AA9CD9}" type="parTrans" cxnId="{C1DE581F-09E0-4B46-A9D4-0BDF71E176A5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817584-AD52-48A3-B387-A0AE675C809A}" type="sibTrans" cxnId="{C1DE581F-09E0-4B46-A9D4-0BDF71E176A5}">
      <dgm:prSet/>
      <dgm:spPr/>
      <dgm:t>
        <a:bodyPr/>
        <a:lstStyle/>
        <a:p>
          <a:endParaRPr lang="uk-UA" sz="1400">
            <a:solidFill>
              <a:schemeClr val="tx2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963211-A1D8-4C8E-BA05-2C07F3D52C2E}" type="pres">
      <dgm:prSet presAssocID="{846EF753-965C-4223-A221-16582B80C3F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688870-A118-48A0-8879-0A54E4BBDB04}" type="pres">
      <dgm:prSet presAssocID="{FAD36E75-51CD-41EF-A0B4-E0BD2122255A}" presName="hierRoot1" presStyleCnt="0">
        <dgm:presLayoutVars>
          <dgm:hierBranch val="init"/>
        </dgm:presLayoutVars>
      </dgm:prSet>
      <dgm:spPr/>
    </dgm:pt>
    <dgm:pt modelId="{C25C512D-C282-4633-9603-11C216ED8081}" type="pres">
      <dgm:prSet presAssocID="{FAD36E75-51CD-41EF-A0B4-E0BD2122255A}" presName="rootComposite1" presStyleCnt="0"/>
      <dgm:spPr/>
    </dgm:pt>
    <dgm:pt modelId="{36C58261-AA5B-4B20-851E-5DE3A85B3A64}" type="pres">
      <dgm:prSet presAssocID="{FAD36E75-51CD-41EF-A0B4-E0BD2122255A}" presName="rootText1" presStyleLbl="node0" presStyleIdx="0" presStyleCnt="1" custScaleX="112142" custScaleY="1704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566166-D885-4DEC-B9D9-CCE4117264FC}" type="pres">
      <dgm:prSet presAssocID="{FAD36E75-51CD-41EF-A0B4-E0BD2122255A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8813E5D-48BA-4058-BB73-21560915E268}" type="pres">
      <dgm:prSet presAssocID="{FAD36E75-51CD-41EF-A0B4-E0BD2122255A}" presName="hierChild2" presStyleCnt="0"/>
      <dgm:spPr/>
    </dgm:pt>
    <dgm:pt modelId="{376D2B44-CBA6-438E-A513-9E38595648A9}" type="pres">
      <dgm:prSet presAssocID="{A33EE7DE-F364-46EA-9677-C52F01063BC7}" presName="Name37" presStyleLbl="parChTrans1D2" presStyleIdx="0" presStyleCnt="2"/>
      <dgm:spPr/>
      <dgm:t>
        <a:bodyPr/>
        <a:lstStyle/>
        <a:p>
          <a:endParaRPr lang="ru-RU"/>
        </a:p>
      </dgm:t>
    </dgm:pt>
    <dgm:pt modelId="{1278E0A4-35BA-431A-BCF0-0F91567D54AE}" type="pres">
      <dgm:prSet presAssocID="{7A1D5F73-3585-4594-9BF3-EE1A72C7406F}" presName="hierRoot2" presStyleCnt="0">
        <dgm:presLayoutVars>
          <dgm:hierBranch val="init"/>
        </dgm:presLayoutVars>
      </dgm:prSet>
      <dgm:spPr/>
    </dgm:pt>
    <dgm:pt modelId="{96C4BB74-C9A5-4EC2-A57D-78E2419AD933}" type="pres">
      <dgm:prSet presAssocID="{7A1D5F73-3585-4594-9BF3-EE1A72C7406F}" presName="rootComposite" presStyleCnt="0"/>
      <dgm:spPr/>
    </dgm:pt>
    <dgm:pt modelId="{C9A417EA-A8A9-4602-AE8B-AA30093F1515}" type="pres">
      <dgm:prSet presAssocID="{7A1D5F73-3585-4594-9BF3-EE1A72C7406F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EC7B87-2C30-44DA-A831-E26B2A535A02}" type="pres">
      <dgm:prSet presAssocID="{7A1D5F73-3585-4594-9BF3-EE1A72C7406F}" presName="rootConnector" presStyleLbl="node2" presStyleIdx="0" presStyleCnt="2"/>
      <dgm:spPr/>
      <dgm:t>
        <a:bodyPr/>
        <a:lstStyle/>
        <a:p>
          <a:endParaRPr lang="ru-RU"/>
        </a:p>
      </dgm:t>
    </dgm:pt>
    <dgm:pt modelId="{5658CD86-4994-4C65-895D-E703EA82A6C2}" type="pres">
      <dgm:prSet presAssocID="{7A1D5F73-3585-4594-9BF3-EE1A72C7406F}" presName="hierChild4" presStyleCnt="0"/>
      <dgm:spPr/>
    </dgm:pt>
    <dgm:pt modelId="{615D3C15-34FD-498F-9127-97F29597242D}" type="pres">
      <dgm:prSet presAssocID="{7A1D5F73-3585-4594-9BF3-EE1A72C7406F}" presName="hierChild5" presStyleCnt="0"/>
      <dgm:spPr/>
    </dgm:pt>
    <dgm:pt modelId="{8C21A156-60EB-48FC-B297-155E304FEE1E}" type="pres">
      <dgm:prSet presAssocID="{F6502450-2E52-4E30-BCA1-F612B5AA9CD9}" presName="Name37" presStyleLbl="parChTrans1D2" presStyleIdx="1" presStyleCnt="2"/>
      <dgm:spPr/>
      <dgm:t>
        <a:bodyPr/>
        <a:lstStyle/>
        <a:p>
          <a:endParaRPr lang="ru-RU"/>
        </a:p>
      </dgm:t>
    </dgm:pt>
    <dgm:pt modelId="{C5461D85-5816-48F9-A433-E8CAF9EB3DE1}" type="pres">
      <dgm:prSet presAssocID="{575B2263-CF60-4067-B1F9-C1CBC0048106}" presName="hierRoot2" presStyleCnt="0">
        <dgm:presLayoutVars>
          <dgm:hierBranch val="init"/>
        </dgm:presLayoutVars>
      </dgm:prSet>
      <dgm:spPr/>
    </dgm:pt>
    <dgm:pt modelId="{97E0D655-D287-4425-B5EA-CCD435EBDEDB}" type="pres">
      <dgm:prSet presAssocID="{575B2263-CF60-4067-B1F9-C1CBC0048106}" presName="rootComposite" presStyleCnt="0"/>
      <dgm:spPr/>
    </dgm:pt>
    <dgm:pt modelId="{2D94F6EC-203E-4514-ABD2-60EBCC4A01B0}" type="pres">
      <dgm:prSet presAssocID="{575B2263-CF60-4067-B1F9-C1CBC0048106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797747-CFF3-40BB-90E1-3AACF932F09F}" type="pres">
      <dgm:prSet presAssocID="{575B2263-CF60-4067-B1F9-C1CBC0048106}" presName="rootConnector" presStyleLbl="node2" presStyleIdx="1" presStyleCnt="2"/>
      <dgm:spPr/>
      <dgm:t>
        <a:bodyPr/>
        <a:lstStyle/>
        <a:p>
          <a:endParaRPr lang="ru-RU"/>
        </a:p>
      </dgm:t>
    </dgm:pt>
    <dgm:pt modelId="{DA4AA8EF-ED9D-4B4A-9D1C-D9C094A502E2}" type="pres">
      <dgm:prSet presAssocID="{575B2263-CF60-4067-B1F9-C1CBC0048106}" presName="hierChild4" presStyleCnt="0"/>
      <dgm:spPr/>
    </dgm:pt>
    <dgm:pt modelId="{4189B78C-AEF5-4EB2-9DC1-12EAFD9BB139}" type="pres">
      <dgm:prSet presAssocID="{575B2263-CF60-4067-B1F9-C1CBC0048106}" presName="hierChild5" presStyleCnt="0"/>
      <dgm:spPr/>
    </dgm:pt>
    <dgm:pt modelId="{CE81348B-3576-4058-880F-7A6042B4680F}" type="pres">
      <dgm:prSet presAssocID="{FAD36E75-51CD-41EF-A0B4-E0BD2122255A}" presName="hierChild3" presStyleCnt="0"/>
      <dgm:spPr/>
    </dgm:pt>
  </dgm:ptLst>
  <dgm:cxnLst>
    <dgm:cxn modelId="{5CB919E0-A50E-48E2-839E-4FF62C5398B7}" srcId="{FAD36E75-51CD-41EF-A0B4-E0BD2122255A}" destId="{7A1D5F73-3585-4594-9BF3-EE1A72C7406F}" srcOrd="0" destOrd="0" parTransId="{A33EE7DE-F364-46EA-9677-C52F01063BC7}" sibTransId="{3D6628D2-13D9-4C2E-92FA-654643D2BC72}"/>
    <dgm:cxn modelId="{C1DE581F-09E0-4B46-A9D4-0BDF71E176A5}" srcId="{FAD36E75-51CD-41EF-A0B4-E0BD2122255A}" destId="{575B2263-CF60-4067-B1F9-C1CBC0048106}" srcOrd="1" destOrd="0" parTransId="{F6502450-2E52-4E30-BCA1-F612B5AA9CD9}" sibTransId="{37817584-AD52-48A3-B387-A0AE675C809A}"/>
    <dgm:cxn modelId="{B2FB825F-0752-4D43-9331-66E62053C2A8}" type="presOf" srcId="{7A1D5F73-3585-4594-9BF3-EE1A72C7406F}" destId="{C9A417EA-A8A9-4602-AE8B-AA30093F1515}" srcOrd="0" destOrd="0" presId="urn:microsoft.com/office/officeart/2005/8/layout/orgChart1"/>
    <dgm:cxn modelId="{F15A56A6-2434-4DEC-89B3-0DD03896006B}" type="presOf" srcId="{575B2263-CF60-4067-B1F9-C1CBC0048106}" destId="{B7797747-CFF3-40BB-90E1-3AACF932F09F}" srcOrd="1" destOrd="0" presId="urn:microsoft.com/office/officeart/2005/8/layout/orgChart1"/>
    <dgm:cxn modelId="{9CA8AAA5-BE9A-4E9E-9596-60677B4F7CD8}" type="presOf" srcId="{A33EE7DE-F364-46EA-9677-C52F01063BC7}" destId="{376D2B44-CBA6-438E-A513-9E38595648A9}" srcOrd="0" destOrd="0" presId="urn:microsoft.com/office/officeart/2005/8/layout/orgChart1"/>
    <dgm:cxn modelId="{DD0E1744-D6AA-403B-B1C3-7766C2C1DE8F}" type="presOf" srcId="{F6502450-2E52-4E30-BCA1-F612B5AA9CD9}" destId="{8C21A156-60EB-48FC-B297-155E304FEE1E}" srcOrd="0" destOrd="0" presId="urn:microsoft.com/office/officeart/2005/8/layout/orgChart1"/>
    <dgm:cxn modelId="{D5960876-74F8-4D66-B68F-2D69EC3B36A8}" type="presOf" srcId="{575B2263-CF60-4067-B1F9-C1CBC0048106}" destId="{2D94F6EC-203E-4514-ABD2-60EBCC4A01B0}" srcOrd="0" destOrd="0" presId="urn:microsoft.com/office/officeart/2005/8/layout/orgChart1"/>
    <dgm:cxn modelId="{E06AD641-F3EC-448A-8368-90B0FC2C6F70}" type="presOf" srcId="{FAD36E75-51CD-41EF-A0B4-E0BD2122255A}" destId="{36C58261-AA5B-4B20-851E-5DE3A85B3A64}" srcOrd="0" destOrd="0" presId="urn:microsoft.com/office/officeart/2005/8/layout/orgChart1"/>
    <dgm:cxn modelId="{AF0DD401-41C8-4F2B-9F30-AE151786451B}" type="presOf" srcId="{FAD36E75-51CD-41EF-A0B4-E0BD2122255A}" destId="{BE566166-D885-4DEC-B9D9-CCE4117264FC}" srcOrd="1" destOrd="0" presId="urn:microsoft.com/office/officeart/2005/8/layout/orgChart1"/>
    <dgm:cxn modelId="{1EA2128D-E281-4B47-B371-1EF21E44B76E}" type="presOf" srcId="{7A1D5F73-3585-4594-9BF3-EE1A72C7406F}" destId="{6CEC7B87-2C30-44DA-A831-E26B2A535A02}" srcOrd="1" destOrd="0" presId="urn:microsoft.com/office/officeart/2005/8/layout/orgChart1"/>
    <dgm:cxn modelId="{E2293E2E-FC9D-4F4C-A827-A967D875D8C9}" type="presOf" srcId="{846EF753-965C-4223-A221-16582B80C3FF}" destId="{82963211-A1D8-4C8E-BA05-2C07F3D52C2E}" srcOrd="0" destOrd="0" presId="urn:microsoft.com/office/officeart/2005/8/layout/orgChart1"/>
    <dgm:cxn modelId="{B5B4ADFF-BEF5-4E30-831D-D7A0D189297B}" srcId="{846EF753-965C-4223-A221-16582B80C3FF}" destId="{FAD36E75-51CD-41EF-A0B4-E0BD2122255A}" srcOrd="0" destOrd="0" parTransId="{5A8F96E7-22E2-4EE8-B729-70BA32FE3885}" sibTransId="{8B4086A0-E8AD-4A8C-8250-B1A73CDF7D8A}"/>
    <dgm:cxn modelId="{A66547C3-8489-44A8-91AE-6F95633112F5}" type="presParOf" srcId="{82963211-A1D8-4C8E-BA05-2C07F3D52C2E}" destId="{44688870-A118-48A0-8879-0A54E4BBDB04}" srcOrd="0" destOrd="0" presId="urn:microsoft.com/office/officeart/2005/8/layout/orgChart1"/>
    <dgm:cxn modelId="{12FDE72F-C8E3-47D6-A660-945181B17E37}" type="presParOf" srcId="{44688870-A118-48A0-8879-0A54E4BBDB04}" destId="{C25C512D-C282-4633-9603-11C216ED8081}" srcOrd="0" destOrd="0" presId="urn:microsoft.com/office/officeart/2005/8/layout/orgChart1"/>
    <dgm:cxn modelId="{7F7CCAC0-C46A-4B05-9F18-D54A392D907B}" type="presParOf" srcId="{C25C512D-C282-4633-9603-11C216ED8081}" destId="{36C58261-AA5B-4B20-851E-5DE3A85B3A64}" srcOrd="0" destOrd="0" presId="urn:microsoft.com/office/officeart/2005/8/layout/orgChart1"/>
    <dgm:cxn modelId="{343DF994-D08D-456D-B8B6-F295DD607030}" type="presParOf" srcId="{C25C512D-C282-4633-9603-11C216ED8081}" destId="{BE566166-D885-4DEC-B9D9-CCE4117264FC}" srcOrd="1" destOrd="0" presId="urn:microsoft.com/office/officeart/2005/8/layout/orgChart1"/>
    <dgm:cxn modelId="{AF029151-74E4-4DDA-A78D-210BC0E21E60}" type="presParOf" srcId="{44688870-A118-48A0-8879-0A54E4BBDB04}" destId="{B8813E5D-48BA-4058-BB73-21560915E268}" srcOrd="1" destOrd="0" presId="urn:microsoft.com/office/officeart/2005/8/layout/orgChart1"/>
    <dgm:cxn modelId="{C0613942-4325-4F5C-B97D-0B15800AC4F8}" type="presParOf" srcId="{B8813E5D-48BA-4058-BB73-21560915E268}" destId="{376D2B44-CBA6-438E-A513-9E38595648A9}" srcOrd="0" destOrd="0" presId="urn:microsoft.com/office/officeart/2005/8/layout/orgChart1"/>
    <dgm:cxn modelId="{AF4D4173-4D17-4DEE-B2C6-80B73D761C4C}" type="presParOf" srcId="{B8813E5D-48BA-4058-BB73-21560915E268}" destId="{1278E0A4-35BA-431A-BCF0-0F91567D54AE}" srcOrd="1" destOrd="0" presId="urn:microsoft.com/office/officeart/2005/8/layout/orgChart1"/>
    <dgm:cxn modelId="{AC86C0B9-0FBA-46FE-B43E-68465EE21DFC}" type="presParOf" srcId="{1278E0A4-35BA-431A-BCF0-0F91567D54AE}" destId="{96C4BB74-C9A5-4EC2-A57D-78E2419AD933}" srcOrd="0" destOrd="0" presId="urn:microsoft.com/office/officeart/2005/8/layout/orgChart1"/>
    <dgm:cxn modelId="{D865AE83-9F22-4594-8C4F-D2E3F274CBDD}" type="presParOf" srcId="{96C4BB74-C9A5-4EC2-A57D-78E2419AD933}" destId="{C9A417EA-A8A9-4602-AE8B-AA30093F1515}" srcOrd="0" destOrd="0" presId="urn:microsoft.com/office/officeart/2005/8/layout/orgChart1"/>
    <dgm:cxn modelId="{BF174F75-6659-436E-A4C9-E2FF48EEEFE5}" type="presParOf" srcId="{96C4BB74-C9A5-4EC2-A57D-78E2419AD933}" destId="{6CEC7B87-2C30-44DA-A831-E26B2A535A02}" srcOrd="1" destOrd="0" presId="urn:microsoft.com/office/officeart/2005/8/layout/orgChart1"/>
    <dgm:cxn modelId="{007CB517-A515-40E5-AEF6-7A1F7DCCA8CB}" type="presParOf" srcId="{1278E0A4-35BA-431A-BCF0-0F91567D54AE}" destId="{5658CD86-4994-4C65-895D-E703EA82A6C2}" srcOrd="1" destOrd="0" presId="urn:microsoft.com/office/officeart/2005/8/layout/orgChart1"/>
    <dgm:cxn modelId="{F670C084-5603-45DE-95EC-0DEA6744FA5F}" type="presParOf" srcId="{1278E0A4-35BA-431A-BCF0-0F91567D54AE}" destId="{615D3C15-34FD-498F-9127-97F29597242D}" srcOrd="2" destOrd="0" presId="urn:microsoft.com/office/officeart/2005/8/layout/orgChart1"/>
    <dgm:cxn modelId="{F768ACCF-E933-496A-AA1B-208588F505E6}" type="presParOf" srcId="{B8813E5D-48BA-4058-BB73-21560915E268}" destId="{8C21A156-60EB-48FC-B297-155E304FEE1E}" srcOrd="2" destOrd="0" presId="urn:microsoft.com/office/officeart/2005/8/layout/orgChart1"/>
    <dgm:cxn modelId="{EDE8E23A-4B82-4513-B2FB-9E58F8BD7A4B}" type="presParOf" srcId="{B8813E5D-48BA-4058-BB73-21560915E268}" destId="{C5461D85-5816-48F9-A433-E8CAF9EB3DE1}" srcOrd="3" destOrd="0" presId="urn:microsoft.com/office/officeart/2005/8/layout/orgChart1"/>
    <dgm:cxn modelId="{11108677-3125-4D99-8500-12C5AAE54BB9}" type="presParOf" srcId="{C5461D85-5816-48F9-A433-E8CAF9EB3DE1}" destId="{97E0D655-D287-4425-B5EA-CCD435EBDEDB}" srcOrd="0" destOrd="0" presId="urn:microsoft.com/office/officeart/2005/8/layout/orgChart1"/>
    <dgm:cxn modelId="{FF16344A-03E1-45D6-8ACD-4A06A2E3077E}" type="presParOf" srcId="{97E0D655-D287-4425-B5EA-CCD435EBDEDB}" destId="{2D94F6EC-203E-4514-ABD2-60EBCC4A01B0}" srcOrd="0" destOrd="0" presId="urn:microsoft.com/office/officeart/2005/8/layout/orgChart1"/>
    <dgm:cxn modelId="{EEBD5321-68EF-49E9-BFA2-281D2743E545}" type="presParOf" srcId="{97E0D655-D287-4425-B5EA-CCD435EBDEDB}" destId="{B7797747-CFF3-40BB-90E1-3AACF932F09F}" srcOrd="1" destOrd="0" presId="urn:microsoft.com/office/officeart/2005/8/layout/orgChart1"/>
    <dgm:cxn modelId="{CB44C753-A97E-4B3D-8B24-B1037FEEAEA3}" type="presParOf" srcId="{C5461D85-5816-48F9-A433-E8CAF9EB3DE1}" destId="{DA4AA8EF-ED9D-4B4A-9D1C-D9C094A502E2}" srcOrd="1" destOrd="0" presId="urn:microsoft.com/office/officeart/2005/8/layout/orgChart1"/>
    <dgm:cxn modelId="{AD7FFF54-2504-404A-A612-3CEA73D0DECD}" type="presParOf" srcId="{C5461D85-5816-48F9-A433-E8CAF9EB3DE1}" destId="{4189B78C-AEF5-4EB2-9DC1-12EAFD9BB139}" srcOrd="2" destOrd="0" presId="urn:microsoft.com/office/officeart/2005/8/layout/orgChart1"/>
    <dgm:cxn modelId="{35C6B748-F134-4525-AB55-DAEB4A3A1407}" type="presParOf" srcId="{44688870-A118-48A0-8879-0A54E4BBDB04}" destId="{CE81348B-3576-4058-880F-7A6042B4680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166B2C-FCB8-4C66-ADAC-7813A906F8E8}">
      <dsp:nvSpPr>
        <dsp:cNvPr id="0" name=""/>
        <dsp:cNvSpPr/>
      </dsp:nvSpPr>
      <dsp:spPr>
        <a:xfrm rot="5400000">
          <a:off x="2913341" y="-704765"/>
          <a:ext cx="231518" cy="1700457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 dirty="0">
              <a:latin typeface="Arial" panose="020B0604020202020204" pitchFamily="34" charset="0"/>
              <a:cs typeface="Arial" panose="020B0604020202020204" pitchFamily="34" charset="0"/>
            </a:rPr>
            <a:t>12 груп</a:t>
          </a:r>
        </a:p>
      </dsp:txBody>
      <dsp:txXfrm rot="-5400000">
        <a:off x="2178872" y="41006"/>
        <a:ext cx="1689155" cy="208914"/>
      </dsp:txXfrm>
    </dsp:sp>
    <dsp:sp modelId="{517FD338-B616-4CE6-AF3A-0C01D1D693FC}">
      <dsp:nvSpPr>
        <dsp:cNvPr id="0" name=""/>
        <dsp:cNvSpPr/>
      </dsp:nvSpPr>
      <dsp:spPr>
        <a:xfrm>
          <a:off x="119" y="764"/>
          <a:ext cx="2178751" cy="289398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>
              <a:latin typeface="Arial" panose="020B0604020202020204" pitchFamily="34" charset="0"/>
              <a:cs typeface="Arial" panose="020B0604020202020204" pitchFamily="34" charset="0"/>
            </a:rPr>
            <a:t>ЗДО №156 (ІІ корп</a:t>
          </a:r>
          <a:r>
            <a:rPr lang="uk-UA" sz="1200" b="1" kern="1200" dirty="0">
              <a:latin typeface="Arial" panose="020B0604020202020204" pitchFamily="34" charset="0"/>
              <a:cs typeface="Arial" panose="020B0604020202020204" pitchFamily="34" charset="0"/>
            </a:rPr>
            <a:t>ус) </a:t>
          </a:r>
        </a:p>
      </dsp:txBody>
      <dsp:txXfrm>
        <a:off x="14246" y="14891"/>
        <a:ext cx="2150497" cy="261144"/>
      </dsp:txXfrm>
    </dsp:sp>
    <dsp:sp modelId="{F3042EC6-D908-46E1-874C-043725870D81}">
      <dsp:nvSpPr>
        <dsp:cNvPr id="0" name=""/>
        <dsp:cNvSpPr/>
      </dsp:nvSpPr>
      <dsp:spPr>
        <a:xfrm rot="5400000">
          <a:off x="2929927" y="-384580"/>
          <a:ext cx="231518" cy="1667823"/>
        </a:xfrm>
        <a:prstGeom prst="round2SameRect">
          <a:avLst/>
        </a:prstGeom>
        <a:solidFill>
          <a:schemeClr val="accent4">
            <a:tint val="40000"/>
            <a:alpha val="90000"/>
            <a:hueOff val="1439240"/>
            <a:satOff val="-7658"/>
            <a:lumOff val="-436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439240"/>
              <a:satOff val="-7658"/>
              <a:lumOff val="-43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>
              <a:latin typeface="Arial" panose="020B0604020202020204" pitchFamily="34" charset="0"/>
              <a:cs typeface="Arial" panose="020B0604020202020204" pitchFamily="34" charset="0"/>
            </a:rPr>
            <a:t>3 групи</a:t>
          </a:r>
          <a:endParaRPr lang="uk-UA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211775" y="344874"/>
        <a:ext cx="1656521" cy="208914"/>
      </dsp:txXfrm>
    </dsp:sp>
    <dsp:sp modelId="{2CA0944D-9648-4E7B-AE07-146A587A994F}">
      <dsp:nvSpPr>
        <dsp:cNvPr id="0" name=""/>
        <dsp:cNvSpPr/>
      </dsp:nvSpPr>
      <dsp:spPr>
        <a:xfrm>
          <a:off x="0" y="304632"/>
          <a:ext cx="2211654" cy="289398"/>
        </a:xfrm>
        <a:prstGeom prst="roundRect">
          <a:avLst/>
        </a:prstGeom>
        <a:solidFill>
          <a:schemeClr val="accent6"/>
        </a:solidFill>
        <a:ln w="12700" cap="flat" cmpd="sng" algn="ctr">
          <a:solidFill>
            <a:schemeClr val="accent6">
              <a:shade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>
            <a:shade val="50000"/>
          </a:schemeClr>
        </a:lnRef>
        <a:fillRef idx="1">
          <a:schemeClr val="accent6"/>
        </a:fillRef>
        <a:effectRef idx="0">
          <a:schemeClr val="accent6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>
              <a:latin typeface="Arial" panose="020B0604020202020204" pitchFamily="34" charset="0"/>
              <a:cs typeface="Arial" panose="020B0604020202020204" pitchFamily="34" charset="0"/>
            </a:rPr>
            <a:t>ЗДО №17</a:t>
          </a:r>
        </a:p>
      </dsp:txBody>
      <dsp:txXfrm>
        <a:off x="14127" y="318759"/>
        <a:ext cx="2183400" cy="261144"/>
      </dsp:txXfrm>
    </dsp:sp>
    <dsp:sp modelId="{131CA974-23FF-455F-8F90-349F0997D845}">
      <dsp:nvSpPr>
        <dsp:cNvPr id="0" name=""/>
        <dsp:cNvSpPr/>
      </dsp:nvSpPr>
      <dsp:spPr>
        <a:xfrm rot="5400000">
          <a:off x="2926354" y="-84900"/>
          <a:ext cx="231518" cy="1676200"/>
        </a:xfrm>
        <a:prstGeom prst="round2SameRect">
          <a:avLst/>
        </a:prstGeom>
        <a:solidFill>
          <a:schemeClr val="accent4">
            <a:tint val="40000"/>
            <a:alpha val="90000"/>
            <a:hueOff val="2878480"/>
            <a:satOff val="-15315"/>
            <a:lumOff val="-87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2878480"/>
              <a:satOff val="-15315"/>
              <a:lumOff val="-87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1" kern="1200"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uk-UA" sz="1400" b="1" kern="1200">
              <a:latin typeface="Arial" panose="020B0604020202020204" pitchFamily="34" charset="0"/>
              <a:cs typeface="Arial" panose="020B0604020202020204" pitchFamily="34" charset="0"/>
            </a:rPr>
            <a:t>група</a:t>
          </a:r>
          <a:endParaRPr lang="uk-UA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204013" y="648743"/>
        <a:ext cx="1664898" cy="208914"/>
      </dsp:txXfrm>
    </dsp:sp>
    <dsp:sp modelId="{1BE14799-2360-4DED-B9A1-CD6BE56C2C73}">
      <dsp:nvSpPr>
        <dsp:cNvPr id="0" name=""/>
        <dsp:cNvSpPr/>
      </dsp:nvSpPr>
      <dsp:spPr>
        <a:xfrm>
          <a:off x="119" y="608500"/>
          <a:ext cx="2203894" cy="289398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>
              <a:latin typeface="Arial" panose="020B0604020202020204" pitchFamily="34" charset="0"/>
              <a:cs typeface="Arial" panose="020B0604020202020204" pitchFamily="34" charset="0"/>
            </a:rPr>
            <a:t>ЗДО №52</a:t>
          </a:r>
        </a:p>
      </dsp:txBody>
      <dsp:txXfrm>
        <a:off x="14246" y="622627"/>
        <a:ext cx="2175640" cy="261144"/>
      </dsp:txXfrm>
    </dsp:sp>
    <dsp:sp modelId="{C6565F2A-6065-48F9-A2C8-86FC581F5DBA}">
      <dsp:nvSpPr>
        <dsp:cNvPr id="0" name=""/>
        <dsp:cNvSpPr/>
      </dsp:nvSpPr>
      <dsp:spPr>
        <a:xfrm rot="5400000">
          <a:off x="2923586" y="215328"/>
          <a:ext cx="231518" cy="1683477"/>
        </a:xfrm>
        <a:prstGeom prst="round2SameRect">
          <a:avLst/>
        </a:prstGeom>
        <a:solidFill>
          <a:schemeClr val="accent4">
            <a:tint val="40000"/>
            <a:alpha val="90000"/>
            <a:hueOff val="4317719"/>
            <a:satOff val="-22973"/>
            <a:lumOff val="-1309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4317719"/>
              <a:satOff val="-22973"/>
              <a:lumOff val="-130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b="1" kern="1200">
              <a:latin typeface="Arial" panose="020B0604020202020204" pitchFamily="34" charset="0"/>
              <a:cs typeface="Arial" panose="020B0604020202020204" pitchFamily="34" charset="0"/>
            </a:rPr>
            <a:t>1 </a:t>
          </a:r>
          <a:r>
            <a:rPr lang="uk-UA" sz="1400" b="1" kern="1200">
              <a:latin typeface="Arial" panose="020B0604020202020204" pitchFamily="34" charset="0"/>
              <a:cs typeface="Arial" panose="020B0604020202020204" pitchFamily="34" charset="0"/>
            </a:rPr>
            <a:t>група</a:t>
          </a:r>
          <a:endParaRPr lang="uk-UA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197607" y="952609"/>
        <a:ext cx="1672175" cy="208914"/>
      </dsp:txXfrm>
    </dsp:sp>
    <dsp:sp modelId="{0E8F9834-ADB2-459D-8AD8-592F99CB8CF0}">
      <dsp:nvSpPr>
        <dsp:cNvPr id="0" name=""/>
        <dsp:cNvSpPr/>
      </dsp:nvSpPr>
      <dsp:spPr>
        <a:xfrm>
          <a:off x="119" y="912368"/>
          <a:ext cx="2197487" cy="289398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>
              <a:latin typeface="Arial" panose="020B0604020202020204" pitchFamily="34" charset="0"/>
              <a:cs typeface="Arial" panose="020B0604020202020204" pitchFamily="34" charset="0"/>
            </a:rPr>
            <a:t>ЗДО №67</a:t>
          </a:r>
        </a:p>
      </dsp:txBody>
      <dsp:txXfrm>
        <a:off x="14246" y="926495"/>
        <a:ext cx="2169233" cy="261144"/>
      </dsp:txXfrm>
    </dsp:sp>
    <dsp:sp modelId="{A5F2D828-F886-477D-B706-5CCF8088FE49}">
      <dsp:nvSpPr>
        <dsp:cNvPr id="0" name=""/>
        <dsp:cNvSpPr/>
      </dsp:nvSpPr>
      <dsp:spPr>
        <a:xfrm rot="5400000">
          <a:off x="2926354" y="522834"/>
          <a:ext cx="231518" cy="1676200"/>
        </a:xfrm>
        <a:prstGeom prst="round2Same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5756959"/>
              <a:satOff val="-30630"/>
              <a:lumOff val="-174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  <a:endParaRPr lang="uk-UA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204013" y="1256477"/>
        <a:ext cx="1664898" cy="208914"/>
      </dsp:txXfrm>
    </dsp:sp>
    <dsp:sp modelId="{435253F1-2D3D-4BD4-BB94-7771C853EEFB}">
      <dsp:nvSpPr>
        <dsp:cNvPr id="0" name=""/>
        <dsp:cNvSpPr/>
      </dsp:nvSpPr>
      <dsp:spPr>
        <a:xfrm>
          <a:off x="119" y="1216235"/>
          <a:ext cx="2203894" cy="289398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>
              <a:latin typeface="Arial" panose="020B0604020202020204" pitchFamily="34" charset="0"/>
              <a:cs typeface="Arial" panose="020B0604020202020204" pitchFamily="34" charset="0"/>
            </a:rPr>
            <a:t>ЗДО №171</a:t>
          </a:r>
        </a:p>
      </dsp:txBody>
      <dsp:txXfrm>
        <a:off x="14246" y="1230362"/>
        <a:ext cx="2175640" cy="261144"/>
      </dsp:txXfrm>
    </dsp:sp>
    <dsp:sp modelId="{9ADE5820-8182-46F1-9999-C650B09E4AED}">
      <dsp:nvSpPr>
        <dsp:cNvPr id="0" name=""/>
        <dsp:cNvSpPr/>
      </dsp:nvSpPr>
      <dsp:spPr>
        <a:xfrm rot="5400000">
          <a:off x="2934514" y="833980"/>
          <a:ext cx="231518" cy="1661645"/>
        </a:xfrm>
        <a:prstGeom prst="round2SameRect">
          <a:avLst/>
        </a:prstGeom>
        <a:solidFill>
          <a:schemeClr val="accent4">
            <a:tint val="40000"/>
            <a:alpha val="90000"/>
            <a:hueOff val="7196199"/>
            <a:satOff val="-38288"/>
            <a:lumOff val="-2181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7196199"/>
              <a:satOff val="-38288"/>
              <a:lumOff val="-218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  <a:endParaRPr lang="uk-UA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219451" y="1560345"/>
        <a:ext cx="1650343" cy="208914"/>
      </dsp:txXfrm>
    </dsp:sp>
    <dsp:sp modelId="{FDD31CDD-3AE0-4DC3-922C-DD90AAFEF707}">
      <dsp:nvSpPr>
        <dsp:cNvPr id="0" name=""/>
        <dsp:cNvSpPr/>
      </dsp:nvSpPr>
      <dsp:spPr>
        <a:xfrm>
          <a:off x="119" y="1520103"/>
          <a:ext cx="2219331" cy="289398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>
              <a:latin typeface="Arial" panose="020B0604020202020204" pitchFamily="34" charset="0"/>
              <a:cs typeface="Arial" panose="020B0604020202020204" pitchFamily="34" charset="0"/>
            </a:rPr>
            <a:t>ЗДО №183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246" y="1534230"/>
        <a:ext cx="2191077" cy="261144"/>
      </dsp:txXfrm>
    </dsp:sp>
    <dsp:sp modelId="{E4A4BED9-17D1-41F7-B40B-26343BE29686}">
      <dsp:nvSpPr>
        <dsp:cNvPr id="0" name=""/>
        <dsp:cNvSpPr/>
      </dsp:nvSpPr>
      <dsp:spPr>
        <a:xfrm rot="5400000">
          <a:off x="2927052" y="1130570"/>
          <a:ext cx="231518" cy="1676200"/>
        </a:xfrm>
        <a:prstGeom prst="round2SameRect">
          <a:avLst/>
        </a:prstGeom>
        <a:solidFill>
          <a:schemeClr val="accent4">
            <a:tint val="40000"/>
            <a:alpha val="90000"/>
            <a:hueOff val="8635439"/>
            <a:satOff val="-45946"/>
            <a:lumOff val="-2618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8635439"/>
              <a:satOff val="-45946"/>
              <a:lumOff val="-261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  <a:endParaRPr lang="uk-UA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204711" y="1864213"/>
        <a:ext cx="1664898" cy="208914"/>
      </dsp:txXfrm>
    </dsp:sp>
    <dsp:sp modelId="{B7321D87-020F-4D86-AD5D-69E06E4A85ED}">
      <dsp:nvSpPr>
        <dsp:cNvPr id="0" name=""/>
        <dsp:cNvSpPr/>
      </dsp:nvSpPr>
      <dsp:spPr>
        <a:xfrm>
          <a:off x="119" y="1823971"/>
          <a:ext cx="2204591" cy="289398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>
              <a:latin typeface="Arial" panose="020B0604020202020204" pitchFamily="34" charset="0"/>
              <a:cs typeface="Arial" panose="020B0604020202020204" pitchFamily="34" charset="0"/>
            </a:rPr>
            <a:t>ЗДО №163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k-UA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246" y="1838098"/>
        <a:ext cx="2176337" cy="261144"/>
      </dsp:txXfrm>
    </dsp:sp>
    <dsp:sp modelId="{DF68964A-DFD8-4D45-9707-738231E5646D}">
      <dsp:nvSpPr>
        <dsp:cNvPr id="0" name=""/>
        <dsp:cNvSpPr/>
      </dsp:nvSpPr>
      <dsp:spPr>
        <a:xfrm rot="5400000">
          <a:off x="2942743" y="1451419"/>
          <a:ext cx="231518" cy="1642239"/>
        </a:xfrm>
        <a:prstGeom prst="round2SameRect">
          <a:avLst/>
        </a:prstGeom>
        <a:solidFill>
          <a:schemeClr val="accent4">
            <a:tint val="40000"/>
            <a:alpha val="90000"/>
            <a:hueOff val="10074678"/>
            <a:satOff val="-53603"/>
            <a:lumOff val="-3054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0074678"/>
              <a:satOff val="-53603"/>
              <a:lumOff val="-305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  <a:endParaRPr lang="uk-UA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237383" y="2168081"/>
        <a:ext cx="1630937" cy="208914"/>
      </dsp:txXfrm>
    </dsp:sp>
    <dsp:sp modelId="{C594204E-A399-4617-B538-7F348ABC0BA7}">
      <dsp:nvSpPr>
        <dsp:cNvPr id="0" name=""/>
        <dsp:cNvSpPr/>
      </dsp:nvSpPr>
      <dsp:spPr>
        <a:xfrm>
          <a:off x="119" y="2127839"/>
          <a:ext cx="2237262" cy="289398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>
              <a:latin typeface="Arial" panose="020B0604020202020204" pitchFamily="34" charset="0"/>
              <a:cs typeface="Arial" panose="020B0604020202020204" pitchFamily="34" charset="0"/>
            </a:rPr>
            <a:t>ЗДО №165</a:t>
          </a:r>
          <a:endParaRPr lang="uk-UA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246" y="2141966"/>
        <a:ext cx="2209008" cy="261144"/>
      </dsp:txXfrm>
    </dsp:sp>
    <dsp:sp modelId="{71F5DCCC-7071-4448-81B7-B834A705159A}">
      <dsp:nvSpPr>
        <dsp:cNvPr id="0" name=""/>
        <dsp:cNvSpPr/>
      </dsp:nvSpPr>
      <dsp:spPr>
        <a:xfrm rot="5400000">
          <a:off x="2928137" y="1739519"/>
          <a:ext cx="231518" cy="1673774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11513918"/>
              <a:satOff val="-61261"/>
              <a:lumOff val="-349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b="1" kern="1200" dirty="0">
              <a:latin typeface="Arial" panose="020B0604020202020204" pitchFamily="34" charset="0"/>
              <a:cs typeface="Arial" panose="020B0604020202020204" pitchFamily="34" charset="0"/>
            </a:rPr>
            <a:t>1 група</a:t>
          </a:r>
        </a:p>
      </dsp:txBody>
      <dsp:txXfrm rot="-5400000">
        <a:off x="2207009" y="2471949"/>
        <a:ext cx="1662472" cy="208914"/>
      </dsp:txXfrm>
    </dsp:sp>
    <dsp:sp modelId="{B814E29A-7DC4-4C1E-BC05-89542968D1E0}">
      <dsp:nvSpPr>
        <dsp:cNvPr id="0" name=""/>
        <dsp:cNvSpPr/>
      </dsp:nvSpPr>
      <dsp:spPr>
        <a:xfrm>
          <a:off x="119" y="2431707"/>
          <a:ext cx="2206890" cy="289398"/>
        </a:xfrm>
        <a:prstGeom prst="roundRect">
          <a:avLst/>
        </a:prstGeom>
        <a:solidFill>
          <a:schemeClr val="accent6"/>
        </a:solidFill>
        <a:ln w="19050" cap="flat" cmpd="sng" algn="ctr">
          <a:solidFill>
            <a:schemeClr val="lt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>
              <a:latin typeface="Arial" panose="020B0604020202020204" pitchFamily="34" charset="0"/>
              <a:cs typeface="Arial" panose="020B0604020202020204" pitchFamily="34" charset="0"/>
            </a:rPr>
            <a:t>ЗДО №166</a:t>
          </a:r>
          <a:endParaRPr lang="uk-UA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246" y="2445834"/>
        <a:ext cx="2178636" cy="261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354E56-10E5-4F91-97D1-15FF4DABE910}">
      <dsp:nvSpPr>
        <dsp:cNvPr id="0" name=""/>
        <dsp:cNvSpPr/>
      </dsp:nvSpPr>
      <dsp:spPr>
        <a:xfrm rot="10800000">
          <a:off x="1111310" y="261232"/>
          <a:ext cx="2691604" cy="1354596"/>
        </a:xfrm>
        <a:prstGeom prst="homePlate">
          <a:avLst/>
        </a:prstGeom>
        <a:gradFill rotWithShape="1">
          <a:gsLst>
            <a:gs pos="0">
              <a:schemeClr val="accent6">
                <a:lumMod val="110000"/>
                <a:satMod val="105000"/>
                <a:tint val="67000"/>
              </a:schemeClr>
            </a:gs>
            <a:gs pos="50000">
              <a:schemeClr val="accent6">
                <a:lumMod val="105000"/>
                <a:satMod val="103000"/>
                <a:tint val="73000"/>
              </a:schemeClr>
            </a:gs>
            <a:gs pos="100000">
              <a:schemeClr val="accent6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597340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Розпочали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свою </a:t>
          </a:r>
          <a:r>
            <a:rPr lang="ru-RU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діяльність</a:t>
          </a: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altLang="uk-UA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гуртки короткого перебування дітей в ранковий час</a:t>
          </a:r>
          <a:endParaRPr lang="ru-RU" sz="16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49959" y="261232"/>
        <a:ext cx="2352955" cy="1354596"/>
      </dsp:txXfrm>
    </dsp:sp>
    <dsp:sp modelId="{2DB0CA30-FC6D-48FF-9085-EB062EEA8518}">
      <dsp:nvSpPr>
        <dsp:cNvPr id="0" name=""/>
        <dsp:cNvSpPr/>
      </dsp:nvSpPr>
      <dsp:spPr>
        <a:xfrm>
          <a:off x="0" y="297440"/>
          <a:ext cx="1389626" cy="134934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AA9FD-1914-4166-839A-4F673023958C}">
      <dsp:nvSpPr>
        <dsp:cNvPr id="0" name=""/>
        <dsp:cNvSpPr/>
      </dsp:nvSpPr>
      <dsp:spPr>
        <a:xfrm rot="10800000">
          <a:off x="1072541" y="2044487"/>
          <a:ext cx="2691604" cy="1354596"/>
        </a:xfrm>
        <a:prstGeom prst="homePlate">
          <a:avLst/>
        </a:prstGeom>
        <a:gradFill rotWithShape="1">
          <a:gsLst>
            <a:gs pos="0">
              <a:schemeClr val="accent5">
                <a:satMod val="103000"/>
                <a:lumMod val="102000"/>
                <a:tint val="94000"/>
              </a:schemeClr>
            </a:gs>
            <a:gs pos="50000">
              <a:schemeClr val="accent5">
                <a:satMod val="110000"/>
                <a:lumMod val="100000"/>
                <a:shade val="100000"/>
              </a:schemeClr>
            </a:gs>
            <a:gs pos="100000">
              <a:schemeClr val="accent5"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/>
          </a:solidFill>
          <a:prstDash val="solid"/>
          <a:miter lim="800000"/>
        </a:ln>
        <a:effectLst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597340" tIns="60960" rIns="113792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altLang="uk-UA" sz="1600" b="0" kern="1200" dirty="0" smtClean="0">
              <a:latin typeface="Arial" panose="020B0604020202020204" pitchFamily="34" charset="0"/>
              <a:cs typeface="Arial" panose="020B0604020202020204" pitchFamily="34" charset="0"/>
            </a:rPr>
            <a:t>Працюють інклюзивні гуртки для дітей з інвалідністю в дитячих клубах</a:t>
          </a:r>
          <a:endParaRPr lang="ru-RU" sz="16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1411190" y="2044487"/>
        <a:ext cx="2352955" cy="1354596"/>
      </dsp:txXfrm>
    </dsp:sp>
    <dsp:sp modelId="{E610BD06-99D0-4129-9B25-BB2CEF84214A}">
      <dsp:nvSpPr>
        <dsp:cNvPr id="0" name=""/>
        <dsp:cNvSpPr/>
      </dsp:nvSpPr>
      <dsp:spPr>
        <a:xfrm>
          <a:off x="0" y="2044487"/>
          <a:ext cx="1406382" cy="135459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86D30-4474-479E-BAD7-0593FD5EBD97}">
      <dsp:nvSpPr>
        <dsp:cNvPr id="0" name=""/>
        <dsp:cNvSpPr/>
      </dsp:nvSpPr>
      <dsp:spPr>
        <a:xfrm>
          <a:off x="-194997" y="0"/>
          <a:ext cx="3564420" cy="356442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5151AE7-1891-4B53-9189-40AB7E55A52C}">
      <dsp:nvSpPr>
        <dsp:cNvPr id="0" name=""/>
        <dsp:cNvSpPr/>
      </dsp:nvSpPr>
      <dsp:spPr>
        <a:xfrm>
          <a:off x="1265132" y="414711"/>
          <a:ext cx="2961033" cy="89442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Проект «Ефективний менеджмент»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Літній інститут 2018 «Україна - Канада 25 років разом!»</a:t>
          </a:r>
        </a:p>
      </dsp:txBody>
      <dsp:txXfrm>
        <a:off x="1308794" y="458373"/>
        <a:ext cx="2873709" cy="807102"/>
      </dsp:txXfrm>
    </dsp:sp>
    <dsp:sp modelId="{47FFEFEE-DEDB-4214-B30F-E77F4E1B8FFF}">
      <dsp:nvSpPr>
        <dsp:cNvPr id="0" name=""/>
        <dsp:cNvSpPr/>
      </dsp:nvSpPr>
      <dsp:spPr>
        <a:xfrm>
          <a:off x="1046535" y="1428112"/>
          <a:ext cx="3181784" cy="92793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Навчання вчителів щодо використання інтерактивних панелей та 3Д принтерів</a:t>
          </a:r>
        </a:p>
      </dsp:txBody>
      <dsp:txXfrm>
        <a:off x="1091833" y="1473410"/>
        <a:ext cx="3091188" cy="837339"/>
      </dsp:txXfrm>
    </dsp:sp>
    <dsp:sp modelId="{E9C51823-39E1-4453-AB4A-5E09D1767ABC}">
      <dsp:nvSpPr>
        <dsp:cNvPr id="0" name=""/>
        <dsp:cNvSpPr/>
      </dsp:nvSpPr>
      <dsp:spPr>
        <a:xfrm>
          <a:off x="917531" y="2488540"/>
          <a:ext cx="3310788" cy="984908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«Становлення сучасного вчителя» для вчителів початкових класів. Серпневі зустрічі у форматі (не)конференції</a:t>
          </a:r>
        </a:p>
      </dsp:txBody>
      <dsp:txXfrm>
        <a:off x="965610" y="2536619"/>
        <a:ext cx="3214630" cy="8887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90CD01-E00B-453E-847B-1E8439981AE1}">
      <dsp:nvSpPr>
        <dsp:cNvPr id="0" name=""/>
        <dsp:cNvSpPr/>
      </dsp:nvSpPr>
      <dsp:spPr>
        <a:xfrm>
          <a:off x="2583912" y="211795"/>
          <a:ext cx="2281735" cy="221745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4C795F-CA0A-49CB-BEF7-F66E703FDFA7}">
      <dsp:nvSpPr>
        <dsp:cNvPr id="0" name=""/>
        <dsp:cNvSpPr/>
      </dsp:nvSpPr>
      <dsp:spPr>
        <a:xfrm>
          <a:off x="3026206" y="813768"/>
          <a:ext cx="1406957" cy="73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Цього року у Програмі взяли участь 112 претендентів</a:t>
          </a:r>
          <a:r>
            <a:rPr lang="uk-UA" sz="14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</a:p>
      </dsp:txBody>
      <dsp:txXfrm>
        <a:off x="3026206" y="813768"/>
        <a:ext cx="1406957" cy="736504"/>
      </dsp:txXfrm>
    </dsp:sp>
    <dsp:sp modelId="{5919BBCB-EFC2-42E5-B5BC-55C352C92341}">
      <dsp:nvSpPr>
        <dsp:cNvPr id="0" name=""/>
        <dsp:cNvSpPr/>
      </dsp:nvSpPr>
      <dsp:spPr>
        <a:xfrm>
          <a:off x="1753565" y="1391167"/>
          <a:ext cx="2379361" cy="2365960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CD27D4-9982-449A-AC8F-07D0A9668A12}">
      <dsp:nvSpPr>
        <dsp:cNvPr id="0" name=""/>
        <dsp:cNvSpPr/>
      </dsp:nvSpPr>
      <dsp:spPr>
        <a:xfrm>
          <a:off x="2282985" y="2238027"/>
          <a:ext cx="1473361" cy="7365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 них визначено 85 переможців, а саме: 50 - від шкіл, 28 - від садочків, 7 - від позашкілля.</a:t>
          </a:r>
        </a:p>
      </dsp:txBody>
      <dsp:txXfrm>
        <a:off x="2282985" y="2238027"/>
        <a:ext cx="1473361" cy="736504"/>
      </dsp:txXfrm>
    </dsp:sp>
    <dsp:sp modelId="{0FBCEECC-A0BE-42CD-B2B5-F179A0567AAA}">
      <dsp:nvSpPr>
        <dsp:cNvPr id="0" name=""/>
        <dsp:cNvSpPr/>
      </dsp:nvSpPr>
      <dsp:spPr>
        <a:xfrm>
          <a:off x="2810711" y="3152881"/>
          <a:ext cx="2008771" cy="195057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04BECD-B11A-4C75-84AA-1EA5051406D7}">
      <dsp:nvSpPr>
        <dsp:cNvPr id="0" name=""/>
        <dsp:cNvSpPr/>
      </dsp:nvSpPr>
      <dsp:spPr>
        <a:xfrm>
          <a:off x="3209331" y="3697602"/>
          <a:ext cx="1211545" cy="8629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Успішних педагогів нагороджено грошовою винагородою по 25 тис. грн кожному.</a:t>
          </a:r>
        </a:p>
      </dsp:txBody>
      <dsp:txXfrm>
        <a:off x="3209331" y="3697602"/>
        <a:ext cx="1211545" cy="8629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1A156-60EB-48FC-B297-155E304FEE1E}">
      <dsp:nvSpPr>
        <dsp:cNvPr id="0" name=""/>
        <dsp:cNvSpPr/>
      </dsp:nvSpPr>
      <dsp:spPr>
        <a:xfrm>
          <a:off x="1652415" y="1318313"/>
          <a:ext cx="904279" cy="313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941"/>
              </a:lnTo>
              <a:lnTo>
                <a:pt x="904279" y="156941"/>
              </a:lnTo>
              <a:lnTo>
                <a:pt x="904279" y="3138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6D2B44-CBA6-438E-A513-9E38595648A9}">
      <dsp:nvSpPr>
        <dsp:cNvPr id="0" name=""/>
        <dsp:cNvSpPr/>
      </dsp:nvSpPr>
      <dsp:spPr>
        <a:xfrm>
          <a:off x="748135" y="1318313"/>
          <a:ext cx="904279" cy="313882"/>
        </a:xfrm>
        <a:custGeom>
          <a:avLst/>
          <a:gdLst/>
          <a:ahLst/>
          <a:cxnLst/>
          <a:rect l="0" t="0" r="0" b="0"/>
          <a:pathLst>
            <a:path>
              <a:moveTo>
                <a:pt x="904279" y="0"/>
              </a:moveTo>
              <a:lnTo>
                <a:pt x="904279" y="156941"/>
              </a:lnTo>
              <a:lnTo>
                <a:pt x="0" y="156941"/>
              </a:lnTo>
              <a:lnTo>
                <a:pt x="0" y="3138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C58261-AA5B-4B20-851E-5DE3A85B3A64}">
      <dsp:nvSpPr>
        <dsp:cNvPr id="0" name=""/>
        <dsp:cNvSpPr/>
      </dsp:nvSpPr>
      <dsp:spPr>
        <a:xfrm>
          <a:off x="814334" y="44370"/>
          <a:ext cx="1676160" cy="127394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2-х річний проект «Уроки риторики» складається з двох етапів:</a:t>
          </a:r>
        </a:p>
      </dsp:txBody>
      <dsp:txXfrm>
        <a:off x="814334" y="44370"/>
        <a:ext cx="1676160" cy="1273943"/>
      </dsp:txXfrm>
    </dsp:sp>
    <dsp:sp modelId="{C9A417EA-A8A9-4602-AE8B-AA30093F1515}">
      <dsp:nvSpPr>
        <dsp:cNvPr id="0" name=""/>
        <dsp:cNvSpPr/>
      </dsp:nvSpPr>
      <dsp:spPr>
        <a:xfrm>
          <a:off x="796" y="1632195"/>
          <a:ext cx="1494677" cy="7473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І рік - сценічна мова;</a:t>
          </a:r>
        </a:p>
      </dsp:txBody>
      <dsp:txXfrm>
        <a:off x="796" y="1632195"/>
        <a:ext cx="1494677" cy="747338"/>
      </dsp:txXfrm>
    </dsp:sp>
    <dsp:sp modelId="{2D94F6EC-203E-4514-ABD2-60EBCC4A01B0}">
      <dsp:nvSpPr>
        <dsp:cNvPr id="0" name=""/>
        <dsp:cNvSpPr/>
      </dsp:nvSpPr>
      <dsp:spPr>
        <a:xfrm>
          <a:off x="1809356" y="1632195"/>
          <a:ext cx="1494677" cy="7473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ІІ рік – спеціальна риторика.</a:t>
          </a:r>
        </a:p>
      </dsp:txBody>
      <dsp:txXfrm>
        <a:off x="1809356" y="1632195"/>
        <a:ext cx="1494677" cy="747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0.34835</cdr:x>
      <cdr:y>0.77969</cdr:y>
    </cdr:from>
    <cdr:to>
      <cdr:x>0.51103</cdr:x>
      <cdr:y>0.86466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18308" y="4674685"/>
          <a:ext cx="1923235" cy="50944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uk-UA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800" b="1" dirty="0" smtClean="0">
              <a:latin typeface="Arial" panose="020B0604020202020204" pitchFamily="34" charset="0"/>
              <a:cs typeface="Arial" panose="020B0604020202020204" pitchFamily="34" charset="0"/>
            </a:rPr>
            <a:t>- 59</a:t>
          </a:r>
          <a:r>
            <a:rPr lang="uk-UA" sz="1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k-UA" sz="1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млн.грн</a:t>
          </a:r>
          <a:r>
            <a:rPr lang="uk-UA" sz="1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uk-UA" sz="18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9D1AEE-7E7F-4873-9728-B074159B69A6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772247-69B2-4ADC-90A9-2C561CB12EBA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462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5604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242A390-A3C9-4AE7-AE94-46B6E680D62C}" type="slidenum">
              <a:rPr lang="uk-UA" altLang="ru-RU">
                <a:latin typeface="Calibri" panose="020F0502020204030204" pitchFamily="34" charset="0"/>
              </a:rPr>
              <a:pPr/>
              <a:t>44</a:t>
            </a:fld>
            <a:endParaRPr lang="uk-UA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50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8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16739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317383-4BF3-4B7C-AA26-1F3846085958}" type="slidenum">
              <a:rPr lang="uk-UA" alt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89</a:t>
            </a:fld>
            <a:endParaRPr lang="uk-UA" alt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741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87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altLang="uk-UA" smtClean="0"/>
          </a:p>
        </p:txBody>
      </p:sp>
      <p:sp>
        <p:nvSpPr>
          <p:cNvPr id="1187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E4294B-A5D6-47D7-A43C-7F4D05867B3C}" type="slidenum">
              <a:rPr lang="uk-UA" alt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90</a:t>
            </a:fld>
            <a:endParaRPr lang="uk-UA" altLang="uk-UA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397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altLang="uk-UA" smtClean="0"/>
          </a:p>
        </p:txBody>
      </p:sp>
      <p:sp>
        <p:nvSpPr>
          <p:cNvPr id="1208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27F8C1C-F4CC-43B3-8B4B-494DAB69E6B7}" type="slidenum">
              <a:rPr lang="uk-UA" altLang="uk-U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91</a:t>
            </a:fld>
            <a:endParaRPr lang="uk-UA" altLang="uk-UA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148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4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131075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57F037E-B823-4C5B-8AEB-A132A61E23D2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100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746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747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3E3A375-3351-42FA-B06D-1BFEF9742AE1}" type="slidenum">
              <a:rPr lang="uk-UA" altLang="uk-UA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uk-UA" altLang="uk-UA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7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70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870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1DB7CA-EE39-4258-A7BB-65D91F286D70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uk-UA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666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90115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415E0E-C1E9-4A88-9288-9FE8109E2950}" type="slidenum">
              <a:rPr lang="uk-UA" alt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uk-UA" alt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351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942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64C51E-0A0B-4643-B2EB-843147757FEE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163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4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0355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A3CB33-7D98-455E-A05C-1B77CC3872F8}" type="slidenum">
              <a:rPr lang="uk-UA" alt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77</a:t>
            </a:fld>
            <a:endParaRPr lang="uk-UA" alt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774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0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59BC43F-63CD-4972-AB0D-4280FA87CB51}" type="slidenum">
              <a:rPr lang="uk-UA" alt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uk-UA" alt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278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0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4451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BA8DB7-4D6D-4415-B27B-4F63DFCA326E}" type="slidenum">
              <a:rPr lang="uk-UA" alt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79</a:t>
            </a:fld>
            <a:endParaRPr lang="uk-UA" alt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254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4690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14691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D537E20-1512-43D1-8BF1-843D189C745A}" type="slidenum">
              <a:rPr lang="uk-UA" alt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88</a:t>
            </a:fld>
            <a:endParaRPr lang="uk-UA" altLang="ru-RU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463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81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9779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1928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 userDrawn="1"/>
        </p:nvSpPr>
        <p:spPr>
          <a:xfrm>
            <a:off x="0" y="-38100"/>
            <a:ext cx="185420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sp>
        <p:nvSpPr>
          <p:cNvPr id="8" name="Прямокутник 7"/>
          <p:cNvSpPr/>
          <p:nvPr userDrawn="1"/>
        </p:nvSpPr>
        <p:spPr>
          <a:xfrm>
            <a:off x="334434" y="549275"/>
            <a:ext cx="1621367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pic>
        <p:nvPicPr>
          <p:cNvPr id="9" name="Рисунок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33" y="677863"/>
            <a:ext cx="135466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кутник 9"/>
          <p:cNvSpPr/>
          <p:nvPr userDrawn="1"/>
        </p:nvSpPr>
        <p:spPr>
          <a:xfrm>
            <a:off x="0" y="-38100"/>
            <a:ext cx="1854200" cy="6977063"/>
          </a:xfrm>
          <a:prstGeom prst="rect">
            <a:avLst/>
          </a:prstGeom>
          <a:solidFill>
            <a:srgbClr val="234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sp>
        <p:nvSpPr>
          <p:cNvPr id="11" name="Прямокутник 10"/>
          <p:cNvSpPr/>
          <p:nvPr userDrawn="1"/>
        </p:nvSpPr>
        <p:spPr>
          <a:xfrm>
            <a:off x="334434" y="549275"/>
            <a:ext cx="1621367" cy="674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uk-UA" sz="1800"/>
          </a:p>
        </p:txBody>
      </p:sp>
      <p:pic>
        <p:nvPicPr>
          <p:cNvPr id="12" name="Рисунок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33" y="677863"/>
            <a:ext cx="135466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5565" y="274638"/>
            <a:ext cx="9386835" cy="1143000"/>
          </a:xfrm>
        </p:spPr>
        <p:txBody>
          <a:bodyPr>
            <a:normAutofit/>
          </a:bodyPr>
          <a:lstStyle>
            <a:lvl1pPr algn="l">
              <a:defRPr sz="3400">
                <a:solidFill>
                  <a:schemeClr val="tx1"/>
                </a:solidFill>
                <a:latin typeface="municipal_lviv_106" pitchFamily="50" charset="0"/>
              </a:defRPr>
            </a:lvl1pPr>
          </a:lstStyle>
          <a:p>
            <a:r>
              <a:rPr lang="uk-UA" dirty="0" smtClean="0"/>
              <a:t>Зразок заголовка</a:t>
            </a:r>
            <a:endParaRPr lang="uk-UA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2195565" y="1535113"/>
            <a:ext cx="4500499" cy="639762"/>
          </a:xfrm>
        </p:spPr>
        <p:txBody>
          <a:bodyPr anchor="b"/>
          <a:lstStyle>
            <a:lvl1pPr marL="0" indent="0">
              <a:buNone/>
              <a:defRPr sz="2400" b="1">
                <a:latin typeface="municipal_lviv_106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7066066" y="1535113"/>
            <a:ext cx="451633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dirty="0" smtClean="0"/>
              <a:t>Зразок тексту</a:t>
            </a:r>
          </a:p>
        </p:txBody>
      </p:sp>
      <p:sp>
        <p:nvSpPr>
          <p:cNvPr id="13" name="Місце для вмісту 2"/>
          <p:cNvSpPr>
            <a:spLocks noGrp="1"/>
          </p:cNvSpPr>
          <p:nvPr>
            <p:ph sz="half" idx="13"/>
          </p:nvPr>
        </p:nvSpPr>
        <p:spPr>
          <a:xfrm>
            <a:off x="2195566" y="2174875"/>
            <a:ext cx="4500500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7066066" y="2174875"/>
            <a:ext cx="4500500" cy="3951288"/>
          </a:xfrm>
        </p:spPr>
        <p:txBody>
          <a:bodyPr/>
          <a:lstStyle>
            <a:lvl1pPr marL="342900" indent="-342900">
              <a:buClr>
                <a:srgbClr val="23409D"/>
              </a:buClr>
              <a:buFont typeface="Wingdings 3" pitchFamily="18" charset="2"/>
              <a:buChar char=""/>
              <a:defRPr sz="2800">
                <a:solidFill>
                  <a:schemeClr val="tx1"/>
                </a:solidFill>
                <a:latin typeface="municipal_lviv_106" pitchFamily="50" charset="0"/>
              </a:defRPr>
            </a:lvl1pPr>
            <a:lvl2pPr>
              <a:defRPr sz="2400">
                <a:solidFill>
                  <a:schemeClr val="tx1"/>
                </a:solidFill>
                <a:latin typeface="municipal_lviv_106" pitchFamily="50" charset="0"/>
              </a:defRPr>
            </a:lvl2pPr>
            <a:lvl3pPr>
              <a:defRPr sz="2000">
                <a:solidFill>
                  <a:schemeClr val="tx1"/>
                </a:solidFill>
                <a:latin typeface="municipal_lviv_106" pitchFamily="50" charset="0"/>
              </a:defRPr>
            </a:lvl3pPr>
            <a:lvl4pPr>
              <a:defRPr sz="1800">
                <a:solidFill>
                  <a:schemeClr val="tx1"/>
                </a:solidFill>
                <a:latin typeface="municipal_lviv_106" pitchFamily="50" charset="0"/>
              </a:defRPr>
            </a:lvl4pPr>
            <a:lvl5pPr>
              <a:defRPr sz="1800">
                <a:solidFill>
                  <a:schemeClr val="tx1"/>
                </a:solidFill>
                <a:latin typeface="municipal_lviv_106" pitchFamily="50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dirty="0" smtClean="0"/>
              <a:t>Зразок тексту</a:t>
            </a:r>
          </a:p>
          <a:p>
            <a:pPr lvl="1"/>
            <a:r>
              <a:rPr lang="uk-UA" dirty="0" smtClean="0"/>
              <a:t>Другий рівень</a:t>
            </a:r>
          </a:p>
          <a:p>
            <a:pPr lvl="2"/>
            <a:r>
              <a:rPr lang="uk-UA" dirty="0" smtClean="0"/>
              <a:t>Третій рівень</a:t>
            </a:r>
          </a:p>
          <a:p>
            <a:pPr lvl="3"/>
            <a:r>
              <a:rPr lang="uk-UA" dirty="0" smtClean="0"/>
              <a:t>Четвертий рівень</a:t>
            </a:r>
          </a:p>
          <a:p>
            <a:pPr lvl="4"/>
            <a:r>
              <a:rPr lang="uk-UA" dirty="0" smtClean="0"/>
              <a:t>П'ятий рівень</a:t>
            </a:r>
            <a:endParaRPr lang="uk-UA" dirty="0"/>
          </a:p>
        </p:txBody>
      </p:sp>
      <p:sp>
        <p:nvSpPr>
          <p:cNvPr id="15" name="Місце для дати 6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D125A-C3CD-4441-A461-B1C5640D8E7F}" type="datetimeFigureOut">
              <a:rPr lang="uk-UA"/>
              <a:pPr>
                <a:defRPr/>
              </a:pPr>
              <a:t>22.01.2019</a:t>
            </a:fld>
            <a:endParaRPr lang="uk-UA"/>
          </a:p>
        </p:txBody>
      </p:sp>
      <p:sp>
        <p:nvSpPr>
          <p:cNvPr id="16" name="Місце для нижнього колонтитула 7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7" name="Місце для номера слайда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4A9C3E-B5F1-494C-BB10-5765BE38FBDE}" type="slidenum">
              <a:rPr lang="uk-UA" altLang="uk-UA"/>
              <a:pPr>
                <a:defRPr/>
              </a:pPr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3919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1/22/2019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8307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9716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4667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40443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7062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9220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1510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8727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406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E1EFD-6E52-4384-8623-841B06A2337C}" type="datetimeFigureOut">
              <a:rPr lang="uk-UA" smtClean="0"/>
              <a:t>22.01.2019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CB62A-2C1B-4B7A-973F-050C3860122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65390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38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6.jpeg"/><Relationship Id="rId5" Type="http://schemas.openxmlformats.org/officeDocument/2006/relationships/image" Target="../media/image385.jpeg"/><Relationship Id="rId4" Type="http://schemas.openxmlformats.org/officeDocument/2006/relationships/image" Target="../media/image384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1.jpeg"/><Relationship Id="rId5" Type="http://schemas.openxmlformats.org/officeDocument/2006/relationships/image" Target="../media/image390.jpeg"/><Relationship Id="rId4" Type="http://schemas.openxmlformats.org/officeDocument/2006/relationships/image" Target="../media/image389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5.jpeg"/><Relationship Id="rId5" Type="http://schemas.openxmlformats.org/officeDocument/2006/relationships/image" Target="../media/image394.jpeg"/><Relationship Id="rId4" Type="http://schemas.openxmlformats.org/officeDocument/2006/relationships/image" Target="../media/image393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1.jpeg"/><Relationship Id="rId3" Type="http://schemas.openxmlformats.org/officeDocument/2006/relationships/image" Target="../media/image396.jpeg"/><Relationship Id="rId7" Type="http://schemas.openxmlformats.org/officeDocument/2006/relationships/image" Target="../media/image40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9.jpeg"/><Relationship Id="rId5" Type="http://schemas.openxmlformats.org/officeDocument/2006/relationships/image" Target="../media/image398.jpeg"/><Relationship Id="rId4" Type="http://schemas.openxmlformats.org/officeDocument/2006/relationships/image" Target="../media/image397.jpeg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7.jpeg"/><Relationship Id="rId3" Type="http://schemas.openxmlformats.org/officeDocument/2006/relationships/image" Target="../media/image402.jpeg"/><Relationship Id="rId7" Type="http://schemas.openxmlformats.org/officeDocument/2006/relationships/image" Target="../media/image40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5.jpeg"/><Relationship Id="rId5" Type="http://schemas.openxmlformats.org/officeDocument/2006/relationships/image" Target="../media/image404.jpeg"/><Relationship Id="rId4" Type="http://schemas.openxmlformats.org/officeDocument/2006/relationships/image" Target="../media/image403.jpe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3.jpeg"/><Relationship Id="rId3" Type="http://schemas.openxmlformats.org/officeDocument/2006/relationships/image" Target="../media/image408.jpeg"/><Relationship Id="rId7" Type="http://schemas.openxmlformats.org/officeDocument/2006/relationships/image" Target="../media/image4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1.jpeg"/><Relationship Id="rId5" Type="http://schemas.openxmlformats.org/officeDocument/2006/relationships/image" Target="../media/image410.jpeg"/><Relationship Id="rId4" Type="http://schemas.openxmlformats.org/officeDocument/2006/relationships/image" Target="../media/image409.jpeg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9.jpeg"/><Relationship Id="rId3" Type="http://schemas.openxmlformats.org/officeDocument/2006/relationships/image" Target="../media/image414.jpeg"/><Relationship Id="rId7" Type="http://schemas.openxmlformats.org/officeDocument/2006/relationships/image" Target="../media/image4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7.jpeg"/><Relationship Id="rId5" Type="http://schemas.openxmlformats.org/officeDocument/2006/relationships/image" Target="../media/image416.jpeg"/><Relationship Id="rId4" Type="http://schemas.openxmlformats.org/officeDocument/2006/relationships/image" Target="../media/image415.jpe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5.jpeg"/><Relationship Id="rId3" Type="http://schemas.openxmlformats.org/officeDocument/2006/relationships/image" Target="../media/image420.jpeg"/><Relationship Id="rId7" Type="http://schemas.openxmlformats.org/officeDocument/2006/relationships/image" Target="../media/image4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3.jpeg"/><Relationship Id="rId5" Type="http://schemas.openxmlformats.org/officeDocument/2006/relationships/image" Target="../media/image422.jpeg"/><Relationship Id="rId4" Type="http://schemas.openxmlformats.org/officeDocument/2006/relationships/image" Target="../media/image421.jpe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g"/><Relationship Id="rId7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g"/><Relationship Id="rId9" Type="http://schemas.openxmlformats.org/officeDocument/2006/relationships/image" Target="../media/image5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jpeg"/><Relationship Id="rId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3.jpeg"/><Relationship Id="rId7" Type="http://schemas.openxmlformats.org/officeDocument/2006/relationships/image" Target="../media/image7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75.png"/><Relationship Id="rId10" Type="http://schemas.microsoft.com/office/2007/relationships/hdphoto" Target="../media/hdphoto3.wdp"/><Relationship Id="rId4" Type="http://schemas.openxmlformats.org/officeDocument/2006/relationships/image" Target="../media/image74.png"/><Relationship Id="rId9" Type="http://schemas.openxmlformats.org/officeDocument/2006/relationships/image" Target="../media/image7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chart" Target="../charts/char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3.jpg"/><Relationship Id="rId4" Type="http://schemas.openxmlformats.org/officeDocument/2006/relationships/chart" Target="../charts/char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5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6.jpeg"/><Relationship Id="rId7" Type="http://schemas.openxmlformats.org/officeDocument/2006/relationships/image" Target="../media/image9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98.png"/><Relationship Id="rId4" Type="http://schemas.openxmlformats.org/officeDocument/2006/relationships/image" Target="../media/image97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7" Type="http://schemas.microsoft.com/office/2007/relationships/hdphoto" Target="../media/hdphoto6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06.jpeg"/><Relationship Id="rId4" Type="http://schemas.openxmlformats.org/officeDocument/2006/relationships/image" Target="../media/image10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11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117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20.png"/><Relationship Id="rId7" Type="http://schemas.openxmlformats.org/officeDocument/2006/relationships/image" Target="../media/image1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121.png"/><Relationship Id="rId4" Type="http://schemas.microsoft.com/office/2007/relationships/hdphoto" Target="../media/hdphoto7.wdp"/><Relationship Id="rId9" Type="http://schemas.openxmlformats.org/officeDocument/2006/relationships/image" Target="../media/image12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7.pn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9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33.jpeg"/><Relationship Id="rId4" Type="http://schemas.openxmlformats.org/officeDocument/2006/relationships/diagramData" Target="../diagrams/data2.xml"/><Relationship Id="rId9" Type="http://schemas.openxmlformats.org/officeDocument/2006/relationships/image" Target="../media/image132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jpeg"/><Relationship Id="rId3" Type="http://schemas.openxmlformats.org/officeDocument/2006/relationships/image" Target="../media/image134.jpg"/><Relationship Id="rId7" Type="http://schemas.openxmlformats.org/officeDocument/2006/relationships/image" Target="../media/image1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jpeg"/><Relationship Id="rId5" Type="http://schemas.openxmlformats.org/officeDocument/2006/relationships/image" Target="../media/image136.jpg"/><Relationship Id="rId4" Type="http://schemas.openxmlformats.org/officeDocument/2006/relationships/image" Target="../media/image135.jpg"/><Relationship Id="rId9" Type="http://schemas.openxmlformats.org/officeDocument/2006/relationships/image" Target="../media/image14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jpeg"/><Relationship Id="rId5" Type="http://schemas.openxmlformats.org/officeDocument/2006/relationships/image" Target="../media/image143.jpeg"/><Relationship Id="rId4" Type="http://schemas.openxmlformats.org/officeDocument/2006/relationships/image" Target="../media/image142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7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image" Target="../media/image147.png"/><Relationship Id="rId4" Type="http://schemas.openxmlformats.org/officeDocument/2006/relationships/image" Target="../media/image14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3" Type="http://schemas.openxmlformats.org/officeDocument/2006/relationships/image" Target="../media/image151.jpeg"/><Relationship Id="rId7" Type="http://schemas.openxmlformats.org/officeDocument/2006/relationships/image" Target="../media/image15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jpeg"/><Relationship Id="rId3" Type="http://schemas.openxmlformats.org/officeDocument/2006/relationships/image" Target="../media/image157.jpeg"/><Relationship Id="rId7" Type="http://schemas.openxmlformats.org/officeDocument/2006/relationships/image" Target="../media/image1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jpeg"/><Relationship Id="rId5" Type="http://schemas.openxmlformats.org/officeDocument/2006/relationships/image" Target="../media/image159.jpeg"/><Relationship Id="rId4" Type="http://schemas.openxmlformats.org/officeDocument/2006/relationships/image" Target="../media/image158.jpeg"/><Relationship Id="rId9" Type="http://schemas.openxmlformats.org/officeDocument/2006/relationships/image" Target="../media/image16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jpeg"/><Relationship Id="rId3" Type="http://schemas.openxmlformats.org/officeDocument/2006/relationships/image" Target="../media/image2.jpeg"/><Relationship Id="rId7" Type="http://schemas.openxmlformats.org/officeDocument/2006/relationships/image" Target="../media/image17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9.png"/><Relationship Id="rId5" Type="http://schemas.openxmlformats.org/officeDocument/2006/relationships/image" Target="../media/image168.jpeg"/><Relationship Id="rId10" Type="http://schemas.openxmlformats.org/officeDocument/2006/relationships/image" Target="../media/image173.jpeg"/><Relationship Id="rId4" Type="http://schemas.openxmlformats.org/officeDocument/2006/relationships/image" Target="../media/image167.jpeg"/><Relationship Id="rId9" Type="http://schemas.openxmlformats.org/officeDocument/2006/relationships/image" Target="../media/image172.jpe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5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1.jpeg"/><Relationship Id="rId3" Type="http://schemas.openxmlformats.org/officeDocument/2006/relationships/image" Target="../media/image176.png"/><Relationship Id="rId7" Type="http://schemas.openxmlformats.org/officeDocument/2006/relationships/image" Target="../media/image18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9.jpeg"/><Relationship Id="rId5" Type="http://schemas.openxmlformats.org/officeDocument/2006/relationships/image" Target="../media/image178.jpeg"/><Relationship Id="rId4" Type="http://schemas.openxmlformats.org/officeDocument/2006/relationships/image" Target="../media/image17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7.jpeg"/><Relationship Id="rId5" Type="http://schemas.openxmlformats.org/officeDocument/2006/relationships/image" Target="../media/image186.jpeg"/><Relationship Id="rId4" Type="http://schemas.openxmlformats.org/officeDocument/2006/relationships/image" Target="../media/image18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1.jpeg"/><Relationship Id="rId5" Type="http://schemas.openxmlformats.org/officeDocument/2006/relationships/image" Target="../media/image190.jpeg"/><Relationship Id="rId4" Type="http://schemas.openxmlformats.org/officeDocument/2006/relationships/image" Target="../media/image189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4.jpeg"/><Relationship Id="rId4" Type="http://schemas.openxmlformats.org/officeDocument/2006/relationships/image" Target="../media/image19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6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19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199.jpeg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image" Target="../media/image198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jpeg"/><Relationship Id="rId7" Type="http://schemas.openxmlformats.org/officeDocument/2006/relationships/image" Target="../media/image20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3.jpeg"/><Relationship Id="rId5" Type="http://schemas.openxmlformats.org/officeDocument/2006/relationships/image" Target="../media/image202.jpeg"/><Relationship Id="rId4" Type="http://schemas.openxmlformats.org/officeDocument/2006/relationships/image" Target="../media/image201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7.jpeg"/><Relationship Id="rId4" Type="http://schemas.openxmlformats.org/officeDocument/2006/relationships/image" Target="../media/image20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0.jpeg"/><Relationship Id="rId5" Type="http://schemas.openxmlformats.org/officeDocument/2006/relationships/image" Target="../media/image209.jpeg"/><Relationship Id="rId4" Type="http://schemas.openxmlformats.org/officeDocument/2006/relationships/image" Target="../media/image20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jpeg"/><Relationship Id="rId3" Type="http://schemas.openxmlformats.org/officeDocument/2006/relationships/image" Target="../media/image211.jpeg"/><Relationship Id="rId7" Type="http://schemas.openxmlformats.org/officeDocument/2006/relationships/image" Target="../media/image2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4.jpeg"/><Relationship Id="rId5" Type="http://schemas.openxmlformats.org/officeDocument/2006/relationships/image" Target="../media/image213.jpeg"/><Relationship Id="rId4" Type="http://schemas.openxmlformats.org/officeDocument/2006/relationships/image" Target="../media/image212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9.jpeg"/><Relationship Id="rId4" Type="http://schemas.openxmlformats.org/officeDocument/2006/relationships/image" Target="../media/image21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7.jpeg"/><Relationship Id="rId3" Type="http://schemas.openxmlformats.org/officeDocument/2006/relationships/image" Target="../media/image222.jpeg"/><Relationship Id="rId7" Type="http://schemas.openxmlformats.org/officeDocument/2006/relationships/image" Target="../media/image22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5.jpeg"/><Relationship Id="rId5" Type="http://schemas.openxmlformats.org/officeDocument/2006/relationships/image" Target="../media/image224.jpeg"/><Relationship Id="rId4" Type="http://schemas.openxmlformats.org/officeDocument/2006/relationships/image" Target="../media/image22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9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1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4.jpeg"/><Relationship Id="rId4" Type="http://schemas.openxmlformats.org/officeDocument/2006/relationships/image" Target="../media/image233.jpe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jpeg"/><Relationship Id="rId3" Type="http://schemas.openxmlformats.org/officeDocument/2006/relationships/image" Target="../media/image235.jpeg"/><Relationship Id="rId7" Type="http://schemas.openxmlformats.org/officeDocument/2006/relationships/image" Target="../media/image2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8.jpeg"/><Relationship Id="rId5" Type="http://schemas.openxmlformats.org/officeDocument/2006/relationships/image" Target="../media/image237.jpeg"/><Relationship Id="rId4" Type="http://schemas.openxmlformats.org/officeDocument/2006/relationships/image" Target="../media/image23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9.jpeg"/><Relationship Id="rId5" Type="http://schemas.openxmlformats.org/officeDocument/2006/relationships/image" Target="../media/image243.jpeg"/><Relationship Id="rId4" Type="http://schemas.openxmlformats.org/officeDocument/2006/relationships/image" Target="../media/image24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5.png"/><Relationship Id="rId4" Type="http://schemas.openxmlformats.org/officeDocument/2006/relationships/image" Target="../media/image24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9.jpeg"/><Relationship Id="rId5" Type="http://schemas.openxmlformats.org/officeDocument/2006/relationships/image" Target="../media/image248.jpeg"/><Relationship Id="rId4" Type="http://schemas.openxmlformats.org/officeDocument/2006/relationships/image" Target="../media/image24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1.jpeg"/><Relationship Id="rId4" Type="http://schemas.openxmlformats.org/officeDocument/2006/relationships/image" Target="../media/image25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5.jpeg"/><Relationship Id="rId5" Type="http://schemas.openxmlformats.org/officeDocument/2006/relationships/image" Target="../media/image254.jpeg"/><Relationship Id="rId4" Type="http://schemas.openxmlformats.org/officeDocument/2006/relationships/image" Target="../media/image253.jpeg"/></Relationships>
</file>

<file path=ppt/slides/_rels/slide7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56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11" Type="http://schemas.openxmlformats.org/officeDocument/2006/relationships/image" Target="../media/image259.png"/><Relationship Id="rId5" Type="http://schemas.openxmlformats.org/officeDocument/2006/relationships/diagramLayout" Target="../diagrams/layout5.xml"/><Relationship Id="rId10" Type="http://schemas.openxmlformats.org/officeDocument/2006/relationships/image" Target="../media/image258.png"/><Relationship Id="rId4" Type="http://schemas.openxmlformats.org/officeDocument/2006/relationships/diagramData" Target="../diagrams/data5.xml"/><Relationship Id="rId9" Type="http://schemas.openxmlformats.org/officeDocument/2006/relationships/image" Target="../media/image257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6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2.png"/><Relationship Id="rId5" Type="http://schemas.openxmlformats.org/officeDocument/2006/relationships/image" Target="../media/image261.png"/><Relationship Id="rId4" Type="http://schemas.openxmlformats.org/officeDocument/2006/relationships/image" Target="../media/image260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jpeg"/><Relationship Id="rId7" Type="http://schemas.openxmlformats.org/officeDocument/2006/relationships/image" Target="../media/image2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7.jpeg"/><Relationship Id="rId5" Type="http://schemas.openxmlformats.org/officeDocument/2006/relationships/image" Target="../media/image266.jpeg"/><Relationship Id="rId4" Type="http://schemas.openxmlformats.org/officeDocument/2006/relationships/image" Target="../media/image265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jpeg"/><Relationship Id="rId7" Type="http://schemas.openxmlformats.org/officeDocument/2006/relationships/image" Target="../media/image27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2.jpeg"/><Relationship Id="rId5" Type="http://schemas.openxmlformats.org/officeDocument/2006/relationships/image" Target="../media/image271.jpeg"/><Relationship Id="rId4" Type="http://schemas.openxmlformats.org/officeDocument/2006/relationships/image" Target="../media/image270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5.jpeg"/><Relationship Id="rId7" Type="http://schemas.openxmlformats.org/officeDocument/2006/relationships/image" Target="../media/image27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8.jpeg"/><Relationship Id="rId5" Type="http://schemas.openxmlformats.org/officeDocument/2006/relationships/image" Target="../media/image277.png"/><Relationship Id="rId4" Type="http://schemas.openxmlformats.org/officeDocument/2006/relationships/image" Target="../media/image276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jpeg"/><Relationship Id="rId3" Type="http://schemas.openxmlformats.org/officeDocument/2006/relationships/image" Target="../media/image2.jpeg"/><Relationship Id="rId7" Type="http://schemas.openxmlformats.org/officeDocument/2006/relationships/image" Target="../media/image28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2.jpeg"/><Relationship Id="rId5" Type="http://schemas.openxmlformats.org/officeDocument/2006/relationships/image" Target="../media/image281.jpeg"/><Relationship Id="rId4" Type="http://schemas.openxmlformats.org/officeDocument/2006/relationships/image" Target="../media/image280.jpeg"/><Relationship Id="rId9" Type="http://schemas.openxmlformats.org/officeDocument/2006/relationships/image" Target="../media/image285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8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8.jpeg"/><Relationship Id="rId5" Type="http://schemas.openxmlformats.org/officeDocument/2006/relationships/image" Target="../media/image287.jpeg"/><Relationship Id="rId4" Type="http://schemas.openxmlformats.org/officeDocument/2006/relationships/image" Target="../media/image286.jpe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4.jpeg"/><Relationship Id="rId3" Type="http://schemas.openxmlformats.org/officeDocument/2006/relationships/image" Target="../media/image2.jpeg"/><Relationship Id="rId7" Type="http://schemas.openxmlformats.org/officeDocument/2006/relationships/image" Target="../media/image29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2.jpeg"/><Relationship Id="rId5" Type="http://schemas.openxmlformats.org/officeDocument/2006/relationships/image" Target="../media/image291.jpeg"/><Relationship Id="rId4" Type="http://schemas.openxmlformats.org/officeDocument/2006/relationships/image" Target="../media/image29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6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8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0.jpe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6.jpeg"/><Relationship Id="rId3" Type="http://schemas.openxmlformats.org/officeDocument/2006/relationships/image" Target="../media/image301.jpeg"/><Relationship Id="rId7" Type="http://schemas.openxmlformats.org/officeDocument/2006/relationships/image" Target="../media/image30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4.jpeg"/><Relationship Id="rId11" Type="http://schemas.openxmlformats.org/officeDocument/2006/relationships/image" Target="../media/image309.jpeg"/><Relationship Id="rId5" Type="http://schemas.openxmlformats.org/officeDocument/2006/relationships/image" Target="../media/image303.jpeg"/><Relationship Id="rId10" Type="http://schemas.openxmlformats.org/officeDocument/2006/relationships/image" Target="../media/image308.png"/><Relationship Id="rId4" Type="http://schemas.openxmlformats.org/officeDocument/2006/relationships/image" Target="../media/image302.jpeg"/><Relationship Id="rId9" Type="http://schemas.openxmlformats.org/officeDocument/2006/relationships/image" Target="../media/image30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1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4.jpeg"/><Relationship Id="rId4" Type="http://schemas.openxmlformats.org/officeDocument/2006/relationships/image" Target="../media/image313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8.jpe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3.jpeg"/><Relationship Id="rId3" Type="http://schemas.openxmlformats.org/officeDocument/2006/relationships/image" Target="../media/image2.jpeg"/><Relationship Id="rId7" Type="http://schemas.openxmlformats.org/officeDocument/2006/relationships/image" Target="../media/image3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1.jpeg"/><Relationship Id="rId5" Type="http://schemas.openxmlformats.org/officeDocument/2006/relationships/image" Target="../media/image320.jpeg"/><Relationship Id="rId4" Type="http://schemas.openxmlformats.org/officeDocument/2006/relationships/image" Target="../media/image319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8.jpeg"/><Relationship Id="rId3" Type="http://schemas.openxmlformats.org/officeDocument/2006/relationships/image" Target="../media/image2.jpeg"/><Relationship Id="rId7" Type="http://schemas.openxmlformats.org/officeDocument/2006/relationships/image" Target="../media/image3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6.jpeg"/><Relationship Id="rId5" Type="http://schemas.openxmlformats.org/officeDocument/2006/relationships/image" Target="../media/image325.jpeg"/><Relationship Id="rId10" Type="http://schemas.openxmlformats.org/officeDocument/2006/relationships/image" Target="../media/image329.jpeg"/><Relationship Id="rId4" Type="http://schemas.openxmlformats.org/officeDocument/2006/relationships/image" Target="../media/image324.png"/><Relationship Id="rId9" Type="http://schemas.openxmlformats.org/officeDocument/2006/relationships/image" Target="../media/image3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4.jpeg"/><Relationship Id="rId3" Type="http://schemas.openxmlformats.org/officeDocument/2006/relationships/image" Target="../media/image2.jpeg"/><Relationship Id="rId7" Type="http://schemas.openxmlformats.org/officeDocument/2006/relationships/image" Target="../media/image3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2.jpeg"/><Relationship Id="rId5" Type="http://schemas.openxmlformats.org/officeDocument/2006/relationships/image" Target="../media/image331.jpeg"/><Relationship Id="rId4" Type="http://schemas.openxmlformats.org/officeDocument/2006/relationships/image" Target="../media/image330.jpeg"/><Relationship Id="rId9" Type="http://schemas.openxmlformats.org/officeDocument/2006/relationships/image" Target="../media/image335.jpe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0.jpeg"/><Relationship Id="rId3" Type="http://schemas.openxmlformats.org/officeDocument/2006/relationships/image" Target="../media/image2.jpeg"/><Relationship Id="rId7" Type="http://schemas.openxmlformats.org/officeDocument/2006/relationships/image" Target="../media/image33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8.jpeg"/><Relationship Id="rId5" Type="http://schemas.openxmlformats.org/officeDocument/2006/relationships/image" Target="../media/image337.jpeg"/><Relationship Id="rId10" Type="http://schemas.openxmlformats.org/officeDocument/2006/relationships/image" Target="../media/image342.jpeg"/><Relationship Id="rId4" Type="http://schemas.openxmlformats.org/officeDocument/2006/relationships/image" Target="../media/image336.jpeg"/><Relationship Id="rId9" Type="http://schemas.openxmlformats.org/officeDocument/2006/relationships/image" Target="../media/image341.jpe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8.png"/><Relationship Id="rId3" Type="http://schemas.openxmlformats.org/officeDocument/2006/relationships/image" Target="../media/image343.jpeg"/><Relationship Id="rId7" Type="http://schemas.openxmlformats.org/officeDocument/2006/relationships/image" Target="../media/image34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6.png"/><Relationship Id="rId5" Type="http://schemas.openxmlformats.org/officeDocument/2006/relationships/image" Target="../media/image345.jpeg"/><Relationship Id="rId4" Type="http://schemas.openxmlformats.org/officeDocument/2006/relationships/image" Target="../media/image344.png"/><Relationship Id="rId9" Type="http://schemas.openxmlformats.org/officeDocument/2006/relationships/image" Target="../media/image349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5.png"/><Relationship Id="rId3" Type="http://schemas.openxmlformats.org/officeDocument/2006/relationships/image" Target="../media/image350.jpeg"/><Relationship Id="rId7" Type="http://schemas.openxmlformats.org/officeDocument/2006/relationships/image" Target="../media/image3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3.png"/><Relationship Id="rId5" Type="http://schemas.openxmlformats.org/officeDocument/2006/relationships/image" Target="../media/image352.png"/><Relationship Id="rId4" Type="http://schemas.openxmlformats.org/officeDocument/2006/relationships/image" Target="../media/image351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9.jpeg"/><Relationship Id="rId5" Type="http://schemas.openxmlformats.org/officeDocument/2006/relationships/image" Target="../media/image358.jpeg"/><Relationship Id="rId4" Type="http://schemas.openxmlformats.org/officeDocument/2006/relationships/image" Target="../media/image357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0.png"/><Relationship Id="rId7" Type="http://schemas.openxmlformats.org/officeDocument/2006/relationships/image" Target="../media/image36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3.png"/><Relationship Id="rId5" Type="http://schemas.openxmlformats.org/officeDocument/2006/relationships/image" Target="../media/image362.png"/><Relationship Id="rId4" Type="http://schemas.openxmlformats.org/officeDocument/2006/relationships/image" Target="../media/image36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5.jpeg"/><Relationship Id="rId7" Type="http://schemas.openxmlformats.org/officeDocument/2006/relationships/image" Target="../media/image36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8.png"/><Relationship Id="rId5" Type="http://schemas.openxmlformats.org/officeDocument/2006/relationships/image" Target="../media/image367.jpeg"/><Relationship Id="rId4" Type="http://schemas.openxmlformats.org/officeDocument/2006/relationships/image" Target="../media/image366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3.jpeg"/><Relationship Id="rId5" Type="http://schemas.openxmlformats.org/officeDocument/2006/relationships/image" Target="../media/image372.jpeg"/><Relationship Id="rId4" Type="http://schemas.openxmlformats.org/officeDocument/2006/relationships/image" Target="../media/image371.jpe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9.jpeg"/><Relationship Id="rId3" Type="http://schemas.openxmlformats.org/officeDocument/2006/relationships/image" Target="../media/image374.jpeg"/><Relationship Id="rId7" Type="http://schemas.openxmlformats.org/officeDocument/2006/relationships/image" Target="../media/image37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7.jpeg"/><Relationship Id="rId5" Type="http://schemas.openxmlformats.org/officeDocument/2006/relationships/image" Target="../media/image376.jpeg"/><Relationship Id="rId4" Type="http://schemas.openxmlformats.org/officeDocument/2006/relationships/image" Target="../media/image375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3.jpeg"/><Relationship Id="rId5" Type="http://schemas.openxmlformats.org/officeDocument/2006/relationships/image" Target="../media/image382.jpeg"/><Relationship Id="rId4" Type="http://schemas.openxmlformats.org/officeDocument/2006/relationships/image" Target="../media/image38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7726" y="1789612"/>
            <a:ext cx="9130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Звіт про роботу </a:t>
            </a:r>
          </a:p>
          <a:p>
            <a:pPr algn="ctr"/>
            <a:r>
              <a:rPr lang="uk-UA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департаменту гуманітарної політики Львівської міської ради у 2018 році</a:t>
            </a:r>
            <a:endParaRPr lang="uk-UA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01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996739" y="155774"/>
            <a:ext cx="5515249" cy="439763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Старт реформ. Місцеві ініціативи 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496" y="562833"/>
            <a:ext cx="4045290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Допомога багатодітним сім'ям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49650" y="938212"/>
            <a:ext cx="3525260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uk-UA" b="1" dirty="0">
                <a:latin typeface="Arial" pitchFamily="34" charset="0"/>
                <a:cs typeface="Arial" pitchFamily="34" charset="0"/>
              </a:rPr>
              <a:t>3,5 млн. грн. з бюджету міста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496" y="1455730"/>
            <a:ext cx="5428379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допомоги </a:t>
            </a:r>
            <a:r>
              <a:rPr lang="en-US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74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багатодітним сім</a:t>
            </a:r>
            <a:r>
              <a:rPr lang="en-US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ям,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на утриманні яких 6 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 більше дітей, виділено 740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тис. грн. </a:t>
            </a:r>
            <a:r>
              <a:rPr lang="en-US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5533351" y="1586790"/>
            <a:ext cx="389965" cy="242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кутник 21"/>
          <p:cNvSpPr/>
          <p:nvPr/>
        </p:nvSpPr>
        <p:spPr>
          <a:xfrm>
            <a:off x="5975148" y="1424951"/>
            <a:ext cx="1721223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10 тис. грн. на сім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2" name="Прямокутник 22"/>
          <p:cNvSpPr>
            <a:spLocks noChangeArrowheads="1"/>
          </p:cNvSpPr>
          <p:nvPr/>
        </p:nvSpPr>
        <p:spPr bwMode="auto">
          <a:xfrm>
            <a:off x="0" y="2192809"/>
            <a:ext cx="5379913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1600" b="1" dirty="0" smtClean="0"/>
              <a:t>На </a:t>
            </a:r>
            <a:r>
              <a:rPr lang="uk-UA" altLang="uk-UA" sz="1600" b="1" dirty="0"/>
              <a:t>допомоги 499 сім</a:t>
            </a:r>
            <a:r>
              <a:rPr lang="en-US" altLang="uk-UA" sz="1600" b="1" dirty="0"/>
              <a:t>’</a:t>
            </a:r>
            <a:r>
              <a:rPr lang="uk-UA" altLang="uk-UA" sz="1600" b="1" dirty="0" smtClean="0"/>
              <a:t>ям, </a:t>
            </a:r>
            <a:r>
              <a:rPr lang="uk-UA" altLang="uk-UA" sz="1600" b="1" dirty="0"/>
              <a:t>на утриманні яких  4 і більше </a:t>
            </a:r>
            <a:r>
              <a:rPr lang="uk-UA" altLang="uk-UA" sz="1600" b="1" dirty="0" smtClean="0"/>
              <a:t>дітей, виділено 2,5 </a:t>
            </a:r>
            <a:r>
              <a:rPr lang="uk-UA" altLang="uk-UA" sz="1600" b="1" dirty="0"/>
              <a:t>млн. грн. 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5469389" y="2364172"/>
            <a:ext cx="389965" cy="242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кутник 23"/>
          <p:cNvSpPr/>
          <p:nvPr/>
        </p:nvSpPr>
        <p:spPr>
          <a:xfrm>
            <a:off x="6070836" y="2161874"/>
            <a:ext cx="1721223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5 тис. грн. на сім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</a:t>
            </a:r>
          </a:p>
        </p:txBody>
      </p:sp>
      <p:sp>
        <p:nvSpPr>
          <p:cNvPr id="15" name="Прямокутник 24"/>
          <p:cNvSpPr>
            <a:spLocks noChangeArrowheads="1"/>
          </p:cNvSpPr>
          <p:nvPr/>
        </p:nvSpPr>
        <p:spPr bwMode="auto">
          <a:xfrm>
            <a:off x="15495" y="2973648"/>
            <a:ext cx="5453893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1600" b="1" dirty="0" smtClean="0"/>
              <a:t>На </a:t>
            </a:r>
            <a:r>
              <a:rPr lang="uk-UA" altLang="uk-UA" sz="1600" b="1" dirty="0"/>
              <a:t>допомоги 7 сім</a:t>
            </a:r>
            <a:r>
              <a:rPr lang="en-US" altLang="uk-UA" sz="1600" b="1" dirty="0"/>
              <a:t>’</a:t>
            </a:r>
            <a:r>
              <a:rPr lang="uk-UA" altLang="uk-UA" sz="1600" b="1" dirty="0"/>
              <a:t>ям, у яких одночасно народились 3 і більше </a:t>
            </a:r>
            <a:r>
              <a:rPr lang="uk-UA" altLang="uk-UA" sz="1600" b="1" dirty="0" smtClean="0"/>
              <a:t>дітей, виділено 282 </a:t>
            </a:r>
            <a:r>
              <a:rPr lang="uk-UA" altLang="uk-UA" sz="1600" b="1" dirty="0"/>
              <a:t>тис. грн. 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5502788" y="3141554"/>
            <a:ext cx="389965" cy="2420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7" name="Прямокутник 25"/>
          <p:cNvSpPr/>
          <p:nvPr/>
        </p:nvSpPr>
        <p:spPr>
          <a:xfrm>
            <a:off x="5963259" y="2968874"/>
            <a:ext cx="193637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3 тис. грн. на сім</a:t>
            </a:r>
            <a:r>
              <a:rPr lang="en-US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’</a:t>
            </a: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ю щомісячно</a:t>
            </a:r>
            <a:endParaRPr lang="uk-UA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6" descr="C:\Users\Andriy Oliyarnuk\Desktop\49726454_1071655403015406_5041896687556100096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" b="37500"/>
          <a:stretch>
            <a:fillRect/>
          </a:stretch>
        </p:blipFill>
        <p:spPr bwMode="auto">
          <a:xfrm>
            <a:off x="7785847" y="637392"/>
            <a:ext cx="2433874" cy="157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5" descr="C:\Users\Andriy Oliyarnuk\Desktop\49949298_1071655249682088_8325820152272650240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4" t="9375" r="10139" b="17969"/>
          <a:stretch>
            <a:fillRect/>
          </a:stretch>
        </p:blipFill>
        <p:spPr bwMode="auto">
          <a:xfrm>
            <a:off x="10219721" y="938212"/>
            <a:ext cx="1882803" cy="250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кутник 26"/>
          <p:cNvSpPr>
            <a:spLocks noChangeArrowheads="1"/>
          </p:cNvSpPr>
          <p:nvPr/>
        </p:nvSpPr>
        <p:spPr bwMode="auto">
          <a:xfrm>
            <a:off x="8511988" y="3141554"/>
            <a:ext cx="368001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1600" b="1" dirty="0"/>
              <a:t>400 подарунків до Свята Миколая  сім</a:t>
            </a:r>
            <a:r>
              <a:rPr lang="en-US" altLang="uk-UA" sz="1600" b="1" dirty="0"/>
              <a:t>’</a:t>
            </a:r>
            <a:r>
              <a:rPr lang="uk-UA" altLang="uk-UA" sz="1600" b="1" dirty="0" smtClean="0"/>
              <a:t>ям, </a:t>
            </a:r>
            <a:r>
              <a:rPr lang="uk-UA" altLang="uk-UA" sz="1600" b="1" dirty="0"/>
              <a:t>де </a:t>
            </a:r>
            <a:r>
              <a:rPr lang="uk-UA" altLang="uk-UA" sz="1600" b="1" dirty="0" smtClean="0"/>
              <a:t>6 і більше </a:t>
            </a:r>
            <a:r>
              <a:rPr lang="uk-UA" altLang="uk-UA" sz="1600" b="1" dirty="0"/>
              <a:t>дітей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700" y="3917148"/>
            <a:ext cx="3128242" cy="400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Допомога довгожителям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кутник 19"/>
          <p:cNvSpPr>
            <a:spLocks noChangeArrowheads="1"/>
          </p:cNvSpPr>
          <p:nvPr/>
        </p:nvSpPr>
        <p:spPr bwMode="auto">
          <a:xfrm>
            <a:off x="15496" y="4380871"/>
            <a:ext cx="4825445" cy="58477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1600" b="1" dirty="0"/>
              <a:t>13,3 млн. грн. </a:t>
            </a:r>
            <a:r>
              <a:rPr lang="uk-UA" altLang="uk-UA" sz="1600" b="1" dirty="0" err="1"/>
              <a:t>виплачено</a:t>
            </a:r>
            <a:r>
              <a:rPr lang="uk-UA" altLang="uk-UA" sz="1600" b="1" dirty="0"/>
              <a:t> допомог до свят та </a:t>
            </a:r>
            <a:r>
              <a:rPr lang="uk-UA" altLang="uk-UA" sz="1600" b="1" dirty="0" err="1"/>
              <a:t>пам</a:t>
            </a:r>
            <a:r>
              <a:rPr lang="en-US" altLang="uk-UA" sz="1600" b="1" dirty="0"/>
              <a:t>’</a:t>
            </a:r>
            <a:r>
              <a:rPr lang="uk-UA" altLang="uk-UA" sz="1600" b="1" dirty="0" err="1"/>
              <a:t>ятних</a:t>
            </a:r>
            <a:r>
              <a:rPr lang="uk-UA" altLang="uk-UA" sz="1600" b="1" dirty="0"/>
              <a:t> дат </a:t>
            </a:r>
            <a:r>
              <a:rPr lang="uk-UA" altLang="uk-UA" sz="1600" b="1" dirty="0" smtClean="0"/>
              <a:t>(14,4 </a:t>
            </a:r>
            <a:r>
              <a:rPr lang="uk-UA" altLang="uk-UA" sz="1600" b="1" dirty="0"/>
              <a:t>тис. </a:t>
            </a:r>
            <a:r>
              <a:rPr lang="uk-UA" altLang="uk-UA" sz="1600" b="1" dirty="0" smtClean="0"/>
              <a:t>особам).</a:t>
            </a:r>
            <a:endParaRPr lang="uk-UA" altLang="uk-UA" sz="1600" b="1" dirty="0"/>
          </a:p>
        </p:txBody>
      </p:sp>
      <p:sp>
        <p:nvSpPr>
          <p:cNvPr id="24" name="Прямокутник 4"/>
          <p:cNvSpPr>
            <a:spLocks noChangeArrowheads="1"/>
          </p:cNvSpPr>
          <p:nvPr/>
        </p:nvSpPr>
        <p:spPr bwMode="auto">
          <a:xfrm>
            <a:off x="15496" y="5201810"/>
            <a:ext cx="4825445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1600" b="1" dirty="0"/>
              <a:t>13,1 млн. грн. </a:t>
            </a:r>
            <a:r>
              <a:rPr lang="uk-UA" altLang="uk-UA" sz="1600" b="1" dirty="0" err="1"/>
              <a:t>виплачено</a:t>
            </a:r>
            <a:r>
              <a:rPr lang="uk-UA" altLang="uk-UA" sz="1600" b="1" dirty="0"/>
              <a:t> допомог потребуючим </a:t>
            </a:r>
            <a:r>
              <a:rPr lang="uk-UA" altLang="uk-UA" sz="1600" b="1" dirty="0" smtClean="0"/>
              <a:t>(5,8 </a:t>
            </a:r>
            <a:r>
              <a:rPr lang="uk-UA" altLang="uk-UA" sz="1600" b="1" dirty="0"/>
              <a:t>тис. </a:t>
            </a:r>
            <a:r>
              <a:rPr lang="uk-UA" altLang="uk-UA" sz="1600" b="1" dirty="0" smtClean="0"/>
              <a:t>осіб).</a:t>
            </a:r>
            <a:endParaRPr lang="uk-UA" altLang="uk-UA" sz="1600" b="1" dirty="0"/>
          </a:p>
        </p:txBody>
      </p:sp>
      <p:sp>
        <p:nvSpPr>
          <p:cNvPr id="25" name="Прямокутник 5"/>
          <p:cNvSpPr>
            <a:spLocks noChangeArrowheads="1"/>
          </p:cNvSpPr>
          <p:nvPr/>
        </p:nvSpPr>
        <p:spPr bwMode="auto">
          <a:xfrm>
            <a:off x="48700" y="6022749"/>
            <a:ext cx="4906540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1600" b="1" dirty="0"/>
              <a:t>125 тис. грн. допомог довгожителям </a:t>
            </a:r>
            <a:r>
              <a:rPr lang="uk-UA" altLang="uk-UA" sz="1600" b="1" dirty="0" smtClean="0"/>
              <a:t>(25 осіб).</a:t>
            </a:r>
            <a:endParaRPr lang="uk-UA" altLang="uk-UA" sz="1600" b="1" dirty="0"/>
          </a:p>
        </p:txBody>
      </p:sp>
      <p:pic>
        <p:nvPicPr>
          <p:cNvPr id="26" name="Picture 4" descr="C:\Users\Andriy Oliyarnuk\Desktop\10771299616_img_5342.jpg"/>
          <p:cNvPicPr>
            <a:picLocks noChangeAspect="1" noChangeArrowheads="1"/>
          </p:cNvPicPr>
          <p:nvPr/>
        </p:nvPicPr>
        <p:blipFill>
          <a:blip r:embed="rId5" cstate="print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5" t="13437" r="3125"/>
          <a:stretch>
            <a:fillRect/>
          </a:stretch>
        </p:blipFill>
        <p:spPr bwMode="auto">
          <a:xfrm>
            <a:off x="4955240" y="4974580"/>
            <a:ext cx="2649071" cy="1722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C:\Users\Andriy Oliyarnuk\Desktop\Папуш Лідія Спиридонівна.jpe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36" r="19246"/>
          <a:stretch>
            <a:fillRect/>
          </a:stretch>
        </p:blipFill>
        <p:spPr bwMode="auto">
          <a:xfrm>
            <a:off x="7699013" y="3998185"/>
            <a:ext cx="2295748" cy="272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 descr="C:\Users\Andriy Oliyarnuk\Desktop\11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1" t="24809" r="12500"/>
          <a:stretch>
            <a:fillRect/>
          </a:stretch>
        </p:blipFill>
        <p:spPr bwMode="auto">
          <a:xfrm>
            <a:off x="10067635" y="3920259"/>
            <a:ext cx="2034889" cy="273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89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49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0" name="TextBox 11"/>
          <p:cNvSpPr txBox="1">
            <a:spLocks noChangeArrowheads="1"/>
          </p:cNvSpPr>
          <p:nvPr/>
        </p:nvSpPr>
        <p:spPr bwMode="auto">
          <a:xfrm>
            <a:off x="955675" y="3305175"/>
            <a:ext cx="26654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Благоустрій території ЛПГ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0051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5125" y="538163"/>
            <a:ext cx="4221163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0052" name="Рисунок 5"/>
          <p:cNvPicPr>
            <a:picLocks noChangeAspect="1"/>
          </p:cNvPicPr>
          <p:nvPr/>
        </p:nvPicPr>
        <p:blipFill>
          <a:blip r:embed="rId5"/>
          <a:srcRect t="13405" r="9804" b="51968"/>
          <a:stretch>
            <a:fillRect/>
          </a:stretch>
        </p:blipFill>
        <p:spPr bwMode="auto">
          <a:xfrm>
            <a:off x="5207000" y="3490913"/>
            <a:ext cx="4589463" cy="288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3" name="TextBox 6"/>
          <p:cNvSpPr txBox="1">
            <a:spLocks noChangeArrowheads="1"/>
          </p:cNvSpPr>
          <p:nvPr/>
        </p:nvSpPr>
        <p:spPr bwMode="auto">
          <a:xfrm>
            <a:off x="6173788" y="6375400"/>
            <a:ext cx="31686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Утепленням фасаду СЗШ №30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0054" name="Рисунок 8"/>
          <p:cNvPicPr>
            <a:picLocks noChangeAspect="1"/>
          </p:cNvPicPr>
          <p:nvPr/>
        </p:nvPicPr>
        <p:blipFill>
          <a:blip r:embed="rId6"/>
          <a:srcRect t="30054" b="25610"/>
          <a:stretch>
            <a:fillRect/>
          </a:stretch>
        </p:blipFill>
        <p:spPr bwMode="auto">
          <a:xfrm>
            <a:off x="334963" y="3606800"/>
            <a:ext cx="4251325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5" name="TextBox 9"/>
          <p:cNvSpPr txBox="1">
            <a:spLocks noChangeArrowheads="1"/>
          </p:cNvSpPr>
          <p:nvPr/>
        </p:nvSpPr>
        <p:spPr bwMode="auto">
          <a:xfrm>
            <a:off x="6000750" y="3205163"/>
            <a:ext cx="3673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Благоустрій території СЗШ №22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0056" name="Рисунок 10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07000" y="407988"/>
            <a:ext cx="4467225" cy="279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0057" name="TextBox 12"/>
          <p:cNvSpPr txBox="1">
            <a:spLocks noChangeArrowheads="1"/>
          </p:cNvSpPr>
          <p:nvPr/>
        </p:nvSpPr>
        <p:spPr bwMode="auto">
          <a:xfrm>
            <a:off x="788988" y="6438900"/>
            <a:ext cx="39401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підлоги СЗШ №67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5888" y="142875"/>
            <a:ext cx="2960687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Інші ремонтні роботи</a:t>
            </a:r>
          </a:p>
        </p:txBody>
      </p:sp>
      <p:sp>
        <p:nvSpPr>
          <p:cNvPr id="130059" name="Заголовок 1"/>
          <p:cNvSpPr txBox="1">
            <a:spLocks/>
          </p:cNvSpPr>
          <p:nvPr/>
        </p:nvSpPr>
        <p:spPr bwMode="auto">
          <a:xfrm>
            <a:off x="3789363" y="95250"/>
            <a:ext cx="6007100" cy="3762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20518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09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400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61938" y="1374775"/>
            <a:ext cx="4476750" cy="1023938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Ремонт фасадів та реконструкція системи водопостачання і водовідведення амбулаторії сімейної   медицини КНП «1МКЛ» в смт.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Брюховичі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(1,4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32099" name="Рисунок 7"/>
          <p:cNvPicPr>
            <a:picLocks noChangeAspect="1"/>
          </p:cNvPicPr>
          <p:nvPr/>
        </p:nvPicPr>
        <p:blipFill>
          <a:blip r:embed="rId3"/>
          <a:srcRect l="17632" t="11572" b="9811"/>
          <a:stretch>
            <a:fillRect/>
          </a:stretch>
        </p:blipFill>
        <p:spPr bwMode="auto">
          <a:xfrm>
            <a:off x="220663" y="2462213"/>
            <a:ext cx="2881312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0" name="Рисунок 8"/>
          <p:cNvPicPr>
            <a:picLocks noChangeAspect="1"/>
          </p:cNvPicPr>
          <p:nvPr/>
        </p:nvPicPr>
        <p:blipFill>
          <a:blip r:embed="rId4"/>
          <a:srcRect l="8070" t="16351"/>
          <a:stretch>
            <a:fillRect/>
          </a:stretch>
        </p:blipFill>
        <p:spPr bwMode="auto">
          <a:xfrm>
            <a:off x="2500313" y="3400425"/>
            <a:ext cx="2957512" cy="333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7625" y="820738"/>
            <a:ext cx="5475288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Ремонти в охороні здоров'я – 37,2 млн. грн. 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5940425" y="803275"/>
            <a:ext cx="3994150" cy="11747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anchor="ctr"/>
          <a:lstStyle/>
          <a:p>
            <a:pPr algn="ctr"/>
            <a:r>
              <a:rPr lang="uk-UA" alt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будівлі з утеплення зовнішніх стін та заміни вікон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КНП «6 МП м.Львова» </a:t>
            </a:r>
            <a:b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(6,83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32103" name="Рисунок 1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32475" y="2024063"/>
            <a:ext cx="3630613" cy="471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4" name="Рисунок 16"/>
          <p:cNvPicPr>
            <a:picLocks noChangeAspect="1"/>
          </p:cNvPicPr>
          <p:nvPr/>
        </p:nvPicPr>
        <p:blipFill>
          <a:blip r:embed="rId6"/>
          <a:srcRect b="7797"/>
          <a:stretch>
            <a:fillRect/>
          </a:stretch>
        </p:blipFill>
        <p:spPr bwMode="auto">
          <a:xfrm>
            <a:off x="9056688" y="3087688"/>
            <a:ext cx="2995612" cy="365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2105" name="Заголовок 1"/>
          <p:cNvSpPr txBox="1">
            <a:spLocks/>
          </p:cNvSpPr>
          <p:nvPr/>
        </p:nvSpPr>
        <p:spPr bwMode="auto">
          <a:xfrm>
            <a:off x="2342356" y="145257"/>
            <a:ext cx="6361113" cy="4857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378220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38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68263" y="636588"/>
            <a:ext cx="4449762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Ремонти в соціальному захисті</a:t>
            </a:r>
          </a:p>
        </p:txBody>
      </p:sp>
      <p:sp>
        <p:nvSpPr>
          <p:cNvPr id="6" name="Прямокутник 19"/>
          <p:cNvSpPr>
            <a:spLocks noChangeArrowheads="1"/>
          </p:cNvSpPr>
          <p:nvPr/>
        </p:nvSpPr>
        <p:spPr bwMode="auto">
          <a:xfrm>
            <a:off x="3471863" y="1158875"/>
            <a:ext cx="5851525" cy="1200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b="1" dirty="0"/>
              <a:t>397,4 </a:t>
            </a:r>
            <a:r>
              <a:rPr lang="uk-UA" altLang="ru-RU" b="1" dirty="0" smtClean="0"/>
              <a:t>тис</a:t>
            </a:r>
            <a:r>
              <a:rPr lang="uk-UA" altLang="ru-RU" b="1" dirty="0"/>
              <a:t>. грн</a:t>
            </a:r>
            <a:r>
              <a:rPr lang="uk-UA" altLang="ru-RU" b="1" dirty="0" smtClean="0"/>
              <a:t>. на ремонти </a:t>
            </a:r>
            <a:r>
              <a:rPr lang="uk-UA" altLang="ru-RU" dirty="0"/>
              <a:t>Личаківського, Франківського </a:t>
            </a:r>
            <a:r>
              <a:rPr lang="uk-UA" altLang="ru-RU" dirty="0" smtClean="0"/>
              <a:t>та </a:t>
            </a:r>
            <a:r>
              <a:rPr lang="uk-UA" altLang="ru-RU" dirty="0"/>
              <a:t>Шевченківського відділів </a:t>
            </a:r>
            <a:r>
              <a:rPr lang="uk-UA" altLang="ru-RU" dirty="0" smtClean="0"/>
              <a:t>соціальної </a:t>
            </a:r>
            <a:r>
              <a:rPr lang="uk-UA" altLang="ru-RU" dirty="0"/>
              <a:t>роботи Львівського міського центру соціальних служб </a:t>
            </a:r>
          </a:p>
        </p:txBody>
      </p:sp>
      <p:pic>
        <p:nvPicPr>
          <p:cNvPr id="133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813" y="1804988"/>
            <a:ext cx="2897187" cy="386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5" name="Picture 6"/>
          <p:cNvPicPr>
            <a:picLocks noChangeAspect="1" noChangeArrowheads="1"/>
          </p:cNvPicPr>
          <p:nvPr/>
        </p:nvPicPr>
        <p:blipFill>
          <a:blip r:embed="rId4"/>
          <a:srcRect t="6332" r="16371" b="8368"/>
          <a:stretch>
            <a:fillRect/>
          </a:stretch>
        </p:blipFill>
        <p:spPr bwMode="auto">
          <a:xfrm>
            <a:off x="3152775" y="2724150"/>
            <a:ext cx="2787650" cy="398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6" name="Picture 2"/>
          <p:cNvPicPr>
            <a:picLocks noChangeAspect="1" noChangeArrowheads="1"/>
          </p:cNvPicPr>
          <p:nvPr/>
        </p:nvPicPr>
        <p:blipFill>
          <a:blip r:embed="rId5"/>
          <a:srcRect l="12521" t="30321" b="12738"/>
          <a:stretch>
            <a:fillRect/>
          </a:stretch>
        </p:blipFill>
        <p:spPr bwMode="auto">
          <a:xfrm>
            <a:off x="9288463" y="2325688"/>
            <a:ext cx="2903537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27" name="Picture 3"/>
          <p:cNvPicPr>
            <a:picLocks noChangeAspect="1" noChangeArrowheads="1"/>
          </p:cNvPicPr>
          <p:nvPr/>
        </p:nvPicPr>
        <p:blipFill>
          <a:blip r:embed="rId6"/>
          <a:srcRect t="13675" r="7602"/>
          <a:stretch>
            <a:fillRect/>
          </a:stretch>
        </p:blipFill>
        <p:spPr bwMode="auto">
          <a:xfrm>
            <a:off x="6045200" y="2724150"/>
            <a:ext cx="3186113" cy="387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28" name="Заголовок 1"/>
          <p:cNvSpPr txBox="1">
            <a:spLocks/>
          </p:cNvSpPr>
          <p:nvPr/>
        </p:nvSpPr>
        <p:spPr bwMode="auto">
          <a:xfrm>
            <a:off x="2932113" y="112713"/>
            <a:ext cx="6016625" cy="37623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134414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52425" y="457200"/>
            <a:ext cx="3482975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Нові дитячі майданчики</a:t>
            </a:r>
          </a:p>
        </p:txBody>
      </p:sp>
      <p:pic>
        <p:nvPicPr>
          <p:cNvPr id="134147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438" y="901700"/>
            <a:ext cx="3536950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48" name="Заголовок 1"/>
          <p:cNvSpPr>
            <a:spLocks noGrp="1"/>
          </p:cNvSpPr>
          <p:nvPr>
            <p:ph type="title"/>
          </p:nvPr>
        </p:nvSpPr>
        <p:spPr>
          <a:xfrm>
            <a:off x="1049338" y="3446463"/>
            <a:ext cx="2089150" cy="290512"/>
          </a:xfrm>
        </p:spPr>
        <p:txBody>
          <a:bodyPr/>
          <a:lstStyle/>
          <a:p>
            <a:r>
              <a:rPr lang="uk-UA" sz="1400" b="1" dirty="0" smtClean="0">
                <a:latin typeface="Arial" charset="0"/>
                <a:cs typeface="Arial" charset="0"/>
              </a:rPr>
              <a:t>вул. В. </a:t>
            </a:r>
            <a:r>
              <a:rPr lang="uk-UA" sz="1400" b="1" dirty="0" err="1" smtClean="0">
                <a:latin typeface="Arial" charset="0"/>
                <a:cs typeface="Arial" charset="0"/>
              </a:rPr>
              <a:t>Щурата</a:t>
            </a:r>
            <a:r>
              <a:rPr lang="uk-UA" sz="1400" b="1" dirty="0" smtClean="0">
                <a:latin typeface="Arial" charset="0"/>
                <a:cs typeface="Arial" charset="0"/>
              </a:rPr>
              <a:t>, 8 </a:t>
            </a:r>
          </a:p>
        </p:txBody>
      </p:sp>
      <p:pic>
        <p:nvPicPr>
          <p:cNvPr id="134149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79888" y="901700"/>
            <a:ext cx="3517900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50" name="Прямоугольник 9"/>
          <p:cNvSpPr>
            <a:spLocks noChangeArrowheads="1"/>
          </p:cNvSpPr>
          <p:nvPr/>
        </p:nvSpPr>
        <p:spPr bwMode="auto">
          <a:xfrm>
            <a:off x="4895850" y="3355975"/>
            <a:ext cx="20843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Т.Шевченка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 334</a:t>
            </a:r>
          </a:p>
        </p:txBody>
      </p:sp>
      <p:pic>
        <p:nvPicPr>
          <p:cNvPr id="134151" name="Объект 3"/>
          <p:cNvPicPr>
            <a:picLocks noGrp="1" noChangeAspect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7970838" y="901700"/>
            <a:ext cx="3697287" cy="2557463"/>
          </a:xfrm>
        </p:spPr>
      </p:pic>
      <p:sp>
        <p:nvSpPr>
          <p:cNvPr id="134152" name="Прямоугольник 11"/>
          <p:cNvSpPr>
            <a:spLocks noChangeArrowheads="1"/>
          </p:cNvSpPr>
          <p:nvPr/>
        </p:nvSpPr>
        <p:spPr bwMode="auto">
          <a:xfrm>
            <a:off x="8737600" y="3446463"/>
            <a:ext cx="1933575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вул. Шевченка, 360</a:t>
            </a:r>
          </a:p>
        </p:txBody>
      </p:sp>
      <p:pic>
        <p:nvPicPr>
          <p:cNvPr id="134153" name="Объект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450" y="3883025"/>
            <a:ext cx="3768725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54" name="Прямоугольник 13"/>
          <p:cNvSpPr>
            <a:spLocks noChangeArrowheads="1"/>
          </p:cNvSpPr>
          <p:nvPr/>
        </p:nvSpPr>
        <p:spPr bwMode="auto">
          <a:xfrm>
            <a:off x="550863" y="6430963"/>
            <a:ext cx="24463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І.Величковського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 10</a:t>
            </a:r>
          </a:p>
        </p:txBody>
      </p:sp>
      <p:pic>
        <p:nvPicPr>
          <p:cNvPr id="134155" name="Объект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32288" y="3800475"/>
            <a:ext cx="3865562" cy="263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56" name="Прямоугольник 15"/>
          <p:cNvSpPr>
            <a:spLocks noChangeArrowheads="1"/>
          </p:cNvSpPr>
          <p:nvPr/>
        </p:nvSpPr>
        <p:spPr bwMode="auto">
          <a:xfrm>
            <a:off x="4425950" y="6413500"/>
            <a:ext cx="36782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Б.Грінченка,12-14а-вул.Загірна,28а</a:t>
            </a:r>
          </a:p>
        </p:txBody>
      </p:sp>
      <p:pic>
        <p:nvPicPr>
          <p:cNvPr id="134157" name="Объект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31200" y="3883025"/>
            <a:ext cx="3736975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4158" name="Прямоугольник 17"/>
          <p:cNvSpPr>
            <a:spLocks noChangeArrowheads="1"/>
          </p:cNvSpPr>
          <p:nvPr/>
        </p:nvSpPr>
        <p:spPr bwMode="auto">
          <a:xfrm>
            <a:off x="8462963" y="6297613"/>
            <a:ext cx="3365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Клепарівська-вул.Батуринська</a:t>
            </a:r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159" name="Заголовок 1"/>
          <p:cNvSpPr txBox="1">
            <a:spLocks/>
          </p:cNvSpPr>
          <p:nvPr/>
        </p:nvSpPr>
        <p:spPr bwMode="auto">
          <a:xfrm>
            <a:off x="3613150" y="138113"/>
            <a:ext cx="5883275" cy="31908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302853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6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5170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66713" y="744538"/>
            <a:ext cx="3517900" cy="2344737"/>
          </a:xfrm>
        </p:spPr>
      </p:pic>
      <p:sp>
        <p:nvSpPr>
          <p:cNvPr id="135171" name="Заголовок 1"/>
          <p:cNvSpPr>
            <a:spLocks noGrp="1"/>
          </p:cNvSpPr>
          <p:nvPr>
            <p:ph type="title"/>
          </p:nvPr>
        </p:nvSpPr>
        <p:spPr>
          <a:xfrm>
            <a:off x="581025" y="3171825"/>
            <a:ext cx="2136775" cy="354013"/>
          </a:xfrm>
        </p:spPr>
        <p:txBody>
          <a:bodyPr/>
          <a:lstStyle/>
          <a:p>
            <a:r>
              <a:rPr lang="uk-UA" sz="1400" b="1" dirty="0" smtClean="0">
                <a:latin typeface="Arial" charset="0"/>
                <a:cs typeface="Arial" charset="0"/>
              </a:rPr>
              <a:t>вул. Сорочинська,2-8</a:t>
            </a:r>
          </a:p>
        </p:txBody>
      </p:sp>
      <p:pic>
        <p:nvPicPr>
          <p:cNvPr id="135172" name="Объект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4838" y="708025"/>
            <a:ext cx="3611562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3" name="Прямоугольник 7"/>
          <p:cNvSpPr>
            <a:spLocks noChangeArrowheads="1"/>
          </p:cNvSpPr>
          <p:nvPr/>
        </p:nvSpPr>
        <p:spPr bwMode="auto">
          <a:xfrm>
            <a:off x="5262563" y="3138488"/>
            <a:ext cx="1462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Сяйво, 21</a:t>
            </a:r>
          </a:p>
        </p:txBody>
      </p:sp>
      <p:pic>
        <p:nvPicPr>
          <p:cNvPr id="135174" name="Объект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59788" y="720725"/>
            <a:ext cx="3465512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5" name="Прямоугольник 9"/>
          <p:cNvSpPr>
            <a:spLocks noChangeArrowheads="1"/>
          </p:cNvSpPr>
          <p:nvPr/>
        </p:nvSpPr>
        <p:spPr bwMode="auto">
          <a:xfrm>
            <a:off x="9153525" y="3062288"/>
            <a:ext cx="1852613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Роксоляни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 59</a:t>
            </a:r>
          </a:p>
        </p:txBody>
      </p:sp>
      <p:pic>
        <p:nvPicPr>
          <p:cNvPr id="135176" name="Объект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8438" y="3697288"/>
            <a:ext cx="3881437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7" name="Прямоугольник 11"/>
          <p:cNvSpPr>
            <a:spLocks noChangeArrowheads="1"/>
          </p:cNvSpPr>
          <p:nvPr/>
        </p:nvSpPr>
        <p:spPr bwMode="auto">
          <a:xfrm>
            <a:off x="1098550" y="6205538"/>
            <a:ext cx="15478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вул.Широка, 72</a:t>
            </a:r>
          </a:p>
        </p:txBody>
      </p:sp>
      <p:pic>
        <p:nvPicPr>
          <p:cNvPr id="135178" name="Объект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64025" y="3697288"/>
            <a:ext cx="3913188" cy="250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79" name="Прямоугольник 13"/>
          <p:cNvSpPr>
            <a:spLocks noChangeArrowheads="1"/>
          </p:cNvSpPr>
          <p:nvPr/>
        </p:nvSpPr>
        <p:spPr bwMode="auto">
          <a:xfrm>
            <a:off x="4981575" y="6300788"/>
            <a:ext cx="18367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Суботівська,9</a:t>
            </a:r>
          </a:p>
        </p:txBody>
      </p:sp>
      <p:pic>
        <p:nvPicPr>
          <p:cNvPr id="135180" name="Объект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391525" y="3771900"/>
            <a:ext cx="3602038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5181" name="Прямоугольник 15"/>
          <p:cNvSpPr>
            <a:spLocks noChangeArrowheads="1"/>
          </p:cNvSpPr>
          <p:nvPr/>
        </p:nvSpPr>
        <p:spPr bwMode="auto">
          <a:xfrm>
            <a:off x="9153525" y="6318250"/>
            <a:ext cx="2047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Городоцька, 289</a:t>
            </a:r>
          </a:p>
        </p:txBody>
      </p:sp>
      <p:sp>
        <p:nvSpPr>
          <p:cNvPr id="135182" name="Заголовок 1"/>
          <p:cNvSpPr txBox="1">
            <a:spLocks/>
          </p:cNvSpPr>
          <p:nvPr/>
        </p:nvSpPr>
        <p:spPr bwMode="auto">
          <a:xfrm>
            <a:off x="2468563" y="142875"/>
            <a:ext cx="6583362" cy="3762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282367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8" y="0"/>
            <a:ext cx="12184062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15900" y="604838"/>
            <a:ext cx="3740150" cy="2386012"/>
          </a:xfrm>
        </p:spPr>
      </p:pic>
      <p:sp>
        <p:nvSpPr>
          <p:cNvPr id="136195" name="Заголовок 1"/>
          <p:cNvSpPr>
            <a:spLocks noGrp="1"/>
          </p:cNvSpPr>
          <p:nvPr>
            <p:ph type="title"/>
          </p:nvPr>
        </p:nvSpPr>
        <p:spPr>
          <a:xfrm>
            <a:off x="903288" y="3049588"/>
            <a:ext cx="2081212" cy="295275"/>
          </a:xfrm>
        </p:spPr>
        <p:txBody>
          <a:bodyPr/>
          <a:lstStyle/>
          <a:p>
            <a:r>
              <a:rPr lang="uk-UA" sz="1400" b="1" dirty="0" smtClean="0">
                <a:latin typeface="Arial" charset="0"/>
                <a:cs typeface="Arial" charset="0"/>
              </a:rPr>
              <a:t>вул. Любінська, 91в </a:t>
            </a:r>
          </a:p>
        </p:txBody>
      </p:sp>
      <p:pic>
        <p:nvPicPr>
          <p:cNvPr id="136196" name="Объект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7338" y="519113"/>
            <a:ext cx="3767137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7" name="Прямоугольник 7"/>
          <p:cNvSpPr>
            <a:spLocks noChangeArrowheads="1"/>
          </p:cNvSpPr>
          <p:nvPr/>
        </p:nvSpPr>
        <p:spPr bwMode="auto">
          <a:xfrm>
            <a:off x="4953000" y="3089275"/>
            <a:ext cx="21367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С.Петлюри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 28-30</a:t>
            </a:r>
          </a:p>
        </p:txBody>
      </p:sp>
      <p:pic>
        <p:nvPicPr>
          <p:cNvPr id="136198" name="Объект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35925" y="501650"/>
            <a:ext cx="4025900" cy="235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199" name="Прямоугольник 9"/>
          <p:cNvSpPr>
            <a:spLocks noChangeArrowheads="1"/>
          </p:cNvSpPr>
          <p:nvPr/>
        </p:nvSpPr>
        <p:spPr bwMode="auto">
          <a:xfrm>
            <a:off x="7905750" y="2976563"/>
            <a:ext cx="41767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вул.Виговського,49,51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вул.О.Кульчицької,8 </a:t>
            </a:r>
          </a:p>
        </p:txBody>
      </p:sp>
      <p:pic>
        <p:nvPicPr>
          <p:cNvPr id="136200" name="Объект 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7338" y="3597275"/>
            <a:ext cx="3943350" cy="249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201" name="Прямоугольник 11"/>
          <p:cNvSpPr>
            <a:spLocks noChangeArrowheads="1"/>
          </p:cNvSpPr>
          <p:nvPr/>
        </p:nvSpPr>
        <p:spPr bwMode="auto">
          <a:xfrm>
            <a:off x="903288" y="6154738"/>
            <a:ext cx="22256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Ф. Скорини, 30-32 </a:t>
            </a:r>
          </a:p>
        </p:txBody>
      </p:sp>
      <p:pic>
        <p:nvPicPr>
          <p:cNvPr id="136202" name="Объект 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19600" y="3597275"/>
            <a:ext cx="3705225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203" name="Прямоугольник 13"/>
          <p:cNvSpPr>
            <a:spLocks noChangeArrowheads="1"/>
          </p:cNvSpPr>
          <p:nvPr/>
        </p:nvSpPr>
        <p:spPr bwMode="auto">
          <a:xfrm>
            <a:off x="5368925" y="6057900"/>
            <a:ext cx="1885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Зубрівська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 17</a:t>
            </a:r>
          </a:p>
        </p:txBody>
      </p:sp>
      <p:pic>
        <p:nvPicPr>
          <p:cNvPr id="136204" name="Объект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77225" y="3529013"/>
            <a:ext cx="3762375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6205" name="Прямоугольник 16"/>
          <p:cNvSpPr>
            <a:spLocks noChangeArrowheads="1"/>
          </p:cNvSpPr>
          <p:nvPr/>
        </p:nvSpPr>
        <p:spPr bwMode="auto">
          <a:xfrm>
            <a:off x="9085263" y="6000750"/>
            <a:ext cx="18843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Зубрівська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 36</a:t>
            </a:r>
          </a:p>
        </p:txBody>
      </p:sp>
      <p:sp>
        <p:nvSpPr>
          <p:cNvPr id="136206" name="Заголовок 1"/>
          <p:cNvSpPr txBox="1">
            <a:spLocks/>
          </p:cNvSpPr>
          <p:nvPr/>
        </p:nvSpPr>
        <p:spPr bwMode="auto">
          <a:xfrm>
            <a:off x="2309813" y="85725"/>
            <a:ext cx="6492875" cy="3762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262923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4163" y="490538"/>
            <a:ext cx="4424362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Ремонт спортивних майданчиків</a:t>
            </a:r>
          </a:p>
        </p:txBody>
      </p:sp>
      <p:pic>
        <p:nvPicPr>
          <p:cNvPr id="137219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450" y="974725"/>
            <a:ext cx="365601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0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57650" y="974725"/>
            <a:ext cx="3706813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1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67650" y="974725"/>
            <a:ext cx="40195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2" name="Заголовок 1"/>
          <p:cNvSpPr>
            <a:spLocks noGrp="1"/>
          </p:cNvSpPr>
          <p:nvPr>
            <p:ph type="title"/>
          </p:nvPr>
        </p:nvSpPr>
        <p:spPr>
          <a:xfrm>
            <a:off x="1255713" y="3495675"/>
            <a:ext cx="5349875" cy="503238"/>
          </a:xfrm>
        </p:spPr>
        <p:txBody>
          <a:bodyPr/>
          <a:lstStyle/>
          <a:p>
            <a:pPr algn="ctr"/>
            <a:r>
              <a:rPr lang="ru-RU" altLang="uk-UA" sz="1400" b="1" dirty="0" err="1" smtClean="0">
                <a:latin typeface="Arial" charset="0"/>
                <a:cs typeface="Arial" charset="0"/>
              </a:rPr>
              <a:t>Міні-футбольний</a:t>
            </a:r>
            <a:r>
              <a:rPr lang="ru-RU" altLang="uk-UA" sz="1400" b="1" dirty="0" smtClean="0">
                <a:latin typeface="Arial" charset="0"/>
                <a:cs typeface="Arial" charset="0"/>
              </a:rPr>
              <a:t> </a:t>
            </a:r>
            <a:r>
              <a:rPr lang="ru-RU" altLang="uk-UA" sz="1400" b="1" dirty="0" err="1" smtClean="0">
                <a:latin typeface="Arial" charset="0"/>
                <a:cs typeface="Arial" charset="0"/>
              </a:rPr>
              <a:t>майданчик</a:t>
            </a:r>
            <a:r>
              <a:rPr lang="ru-RU" altLang="uk-UA" sz="1400" b="1" dirty="0" smtClean="0">
                <a:latin typeface="Arial" charset="0"/>
                <a:cs typeface="Arial" charset="0"/>
              </a:rPr>
              <a:t> на вул. </a:t>
            </a:r>
            <a:r>
              <a:rPr lang="ru-RU" altLang="uk-UA" sz="1400" b="1" dirty="0" err="1" smtClean="0">
                <a:latin typeface="Arial" charset="0"/>
                <a:cs typeface="Arial" charset="0"/>
              </a:rPr>
              <a:t>Чорноморській</a:t>
            </a:r>
            <a:r>
              <a:rPr lang="ru-RU" altLang="uk-UA" sz="1400" b="1" dirty="0" smtClean="0">
                <a:latin typeface="Arial" charset="0"/>
                <a:cs typeface="Arial" charset="0"/>
              </a:rPr>
              <a:t>, 12</a:t>
            </a:r>
            <a:endParaRPr lang="uk-UA" altLang="uk-UA" sz="1400" b="1" dirty="0" smtClean="0">
              <a:latin typeface="Arial" charset="0"/>
              <a:cs typeface="Arial" charset="0"/>
            </a:endParaRPr>
          </a:p>
        </p:txBody>
      </p:sp>
      <p:sp>
        <p:nvSpPr>
          <p:cNvPr id="137223" name="Прямоугольник 9"/>
          <p:cNvSpPr>
            <a:spLocks noChangeArrowheads="1"/>
          </p:cNvSpPr>
          <p:nvPr/>
        </p:nvSpPr>
        <p:spPr bwMode="auto">
          <a:xfrm>
            <a:off x="7696200" y="3495675"/>
            <a:ext cx="4362450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Дитячий </a:t>
            </a:r>
            <a:r>
              <a:rPr lang="ru-RU" alt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майданчик</a:t>
            </a:r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на вул. </a:t>
            </a:r>
            <a:r>
              <a:rPr lang="ru-RU" alt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Чорноморській</a:t>
            </a:r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 12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7224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3538" y="4062413"/>
            <a:ext cx="352742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25" name="Рисунок 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84638" y="4062413"/>
            <a:ext cx="3816350" cy="246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7226" name="Прямоугольник 13"/>
          <p:cNvSpPr>
            <a:spLocks noChangeArrowheads="1"/>
          </p:cNvSpPr>
          <p:nvPr/>
        </p:nvSpPr>
        <p:spPr bwMode="auto">
          <a:xfrm>
            <a:off x="2138363" y="6434138"/>
            <a:ext cx="37750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Скейт</a:t>
            </a: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-майданчик на вул. Винниченка, 4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7227" name="Объект 3"/>
          <p:cNvPicPr>
            <a:picLocks noGrp="1" noChangeAspect="1"/>
          </p:cNvPicPr>
          <p:nvPr>
            <p:ph idx="1"/>
          </p:nvPr>
        </p:nvPicPr>
        <p:blipFill>
          <a:blip r:embed="rId8"/>
          <a:srcRect/>
          <a:stretch>
            <a:fillRect/>
          </a:stretch>
        </p:blipFill>
        <p:spPr>
          <a:xfrm>
            <a:off x="8096250" y="3887788"/>
            <a:ext cx="3684588" cy="2444750"/>
          </a:xfrm>
        </p:spPr>
      </p:pic>
      <p:sp>
        <p:nvSpPr>
          <p:cNvPr id="137228" name="Прямоугольник 15"/>
          <p:cNvSpPr>
            <a:spLocks noChangeArrowheads="1"/>
          </p:cNvSpPr>
          <p:nvPr/>
        </p:nvSpPr>
        <p:spPr bwMode="auto">
          <a:xfrm>
            <a:off x="7796213" y="6345238"/>
            <a:ext cx="4502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Спортивний майданчик для гри у </a:t>
            </a:r>
            <a:r>
              <a:rPr lang="uk-UA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петанк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 на вул. </a:t>
            </a:r>
            <a:r>
              <a:rPr lang="uk-UA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В.Винниченка</a:t>
            </a: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, 4</a:t>
            </a:r>
          </a:p>
        </p:txBody>
      </p:sp>
      <p:sp>
        <p:nvSpPr>
          <p:cNvPr id="137229" name="Заголовок 1"/>
          <p:cNvSpPr txBox="1">
            <a:spLocks/>
          </p:cNvSpPr>
          <p:nvPr/>
        </p:nvSpPr>
        <p:spPr bwMode="auto">
          <a:xfrm>
            <a:off x="2608263" y="107950"/>
            <a:ext cx="6605587" cy="3762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3684539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2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313" y="685800"/>
            <a:ext cx="3443287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3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375" y="492125"/>
            <a:ext cx="33337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4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73913" y="434975"/>
            <a:ext cx="32004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45" name="Заголовок 1"/>
          <p:cNvSpPr>
            <a:spLocks noGrp="1"/>
          </p:cNvSpPr>
          <p:nvPr>
            <p:ph type="title"/>
          </p:nvPr>
        </p:nvSpPr>
        <p:spPr>
          <a:xfrm>
            <a:off x="-606425" y="2644775"/>
            <a:ext cx="7488238" cy="330200"/>
          </a:xfrm>
        </p:spPr>
        <p:txBody>
          <a:bodyPr/>
          <a:lstStyle/>
          <a:p>
            <a:pPr algn="ctr"/>
            <a:r>
              <a:rPr lang="uk-UA" altLang="uk-UA" sz="1400" b="1" dirty="0" smtClean="0">
                <a:latin typeface="Arial" charset="0"/>
                <a:cs typeface="Arial" charset="0"/>
              </a:rPr>
              <a:t>Міні-футбольний майданчик на вул. Ковельській, 67</a:t>
            </a:r>
          </a:p>
        </p:txBody>
      </p:sp>
      <p:sp>
        <p:nvSpPr>
          <p:cNvPr id="138246" name="Прямоугольник 8"/>
          <p:cNvSpPr>
            <a:spLocks noChangeArrowheads="1"/>
          </p:cNvSpPr>
          <p:nvPr/>
        </p:nvSpPr>
        <p:spPr bwMode="auto">
          <a:xfrm>
            <a:off x="7132638" y="2527300"/>
            <a:ext cx="4068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Майданчик для </a:t>
            </a:r>
            <a:r>
              <a:rPr lang="en-US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Street Workout </a:t>
            </a: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на вул. </a:t>
            </a:r>
            <a:r>
              <a:rPr lang="uk-UA" alt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Хоткевича</a:t>
            </a: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 40-44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8247" name="Рисунок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46063" y="3051175"/>
            <a:ext cx="3714750" cy="330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8" name="Рисунок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051300" y="3078163"/>
            <a:ext cx="3790950" cy="321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8249" name="Рисунок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31150" y="3262313"/>
            <a:ext cx="4119563" cy="287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8250" name="Прямоугольник 13"/>
          <p:cNvSpPr>
            <a:spLocks noChangeArrowheads="1"/>
          </p:cNvSpPr>
          <p:nvPr/>
        </p:nvSpPr>
        <p:spPr bwMode="auto">
          <a:xfrm>
            <a:off x="0" y="6294438"/>
            <a:ext cx="36163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Баскетбольний майданчик на вул. Винниченка, 4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251" name="Прямоугольник 14"/>
          <p:cNvSpPr>
            <a:spLocks noChangeArrowheads="1"/>
          </p:cNvSpPr>
          <p:nvPr/>
        </p:nvSpPr>
        <p:spPr bwMode="auto">
          <a:xfrm>
            <a:off x="3960813" y="6294438"/>
            <a:ext cx="40957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uk-UA" sz="1300" b="1" dirty="0" err="1">
                <a:latin typeface="Arial" panose="020B0604020202020204" pitchFamily="34" charset="0"/>
                <a:cs typeface="Arial" panose="020B0604020202020204" pitchFamily="34" charset="0"/>
              </a:rPr>
              <a:t>Мультифункційний</a:t>
            </a:r>
            <a:r>
              <a:rPr lang="uk-UA" altLang="uk-UA" sz="1300" b="1" dirty="0">
                <a:latin typeface="Arial" panose="020B0604020202020204" pitchFamily="34" charset="0"/>
                <a:cs typeface="Arial" panose="020B0604020202020204" pitchFamily="34" charset="0"/>
              </a:rPr>
              <a:t> майданчик на вул. М. Вовчка, 3</a:t>
            </a:r>
            <a:endParaRPr lang="uk-UA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252" name="Прямоугольник 15"/>
          <p:cNvSpPr>
            <a:spLocks noChangeArrowheads="1"/>
          </p:cNvSpPr>
          <p:nvPr/>
        </p:nvSpPr>
        <p:spPr bwMode="auto">
          <a:xfrm>
            <a:off x="8434388" y="6210300"/>
            <a:ext cx="33797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Міні-футбольний майданчик </a:t>
            </a:r>
            <a:b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на вул. Медової Печери, 7-9</a:t>
            </a:r>
            <a:endParaRPr lang="uk-UA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8253" name="Заголовок 1"/>
          <p:cNvSpPr txBox="1">
            <a:spLocks/>
          </p:cNvSpPr>
          <p:nvPr/>
        </p:nvSpPr>
        <p:spPr bwMode="auto">
          <a:xfrm>
            <a:off x="2913063" y="63500"/>
            <a:ext cx="5861050" cy="3762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163427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41"/>
            <a:ext cx="12192000" cy="686637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108805" y="184318"/>
            <a:ext cx="3657756" cy="37353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Фінансовий супровід 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/>
          </p:nvPr>
        </p:nvGraphicFramePr>
        <p:xfrm>
          <a:off x="-678872" y="729672"/>
          <a:ext cx="11822200" cy="5995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1"/>
          <p:cNvSpPr txBox="1"/>
          <p:nvPr/>
        </p:nvSpPr>
        <p:spPr>
          <a:xfrm>
            <a:off x="8190019" y="5397874"/>
            <a:ext cx="2732217" cy="4953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- 1 млрд. 990 </a:t>
            </a:r>
            <a:r>
              <a:rPr lang="uk-UA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674964" y="5795977"/>
            <a:ext cx="2308548" cy="4953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- 974 </a:t>
            </a:r>
            <a:r>
              <a:rPr lang="uk-UA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9601210" y="5782122"/>
            <a:ext cx="2821196" cy="4953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k-UA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мдрд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315 </a:t>
            </a:r>
            <a:r>
              <a:rPr lang="uk-UA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4291047" y="6208964"/>
            <a:ext cx="1936895" cy="495300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- 3 млн. грн.</a:t>
            </a: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8908537" y="6215784"/>
            <a:ext cx="1975904" cy="50947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- 306 </a:t>
            </a:r>
            <a:r>
              <a:rPr lang="uk-UA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21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8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290" name="Заголовок 1"/>
          <p:cNvSpPr txBox="1">
            <a:spLocks/>
          </p:cNvSpPr>
          <p:nvPr/>
        </p:nvSpPr>
        <p:spPr bwMode="auto">
          <a:xfrm>
            <a:off x="3476625" y="149225"/>
            <a:ext cx="4167188" cy="5238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Плани на 2019 рік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-271463" y="673100"/>
            <a:ext cx="11649076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1313" indent="449263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I. Впровадження реформ. Нові місцеві ініціативи.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Підготовка до реформи стаціонарної ланки у 2020р.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Впровадження нової української школи.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Напрацювання нових міських ініціатив. </a:t>
            </a:r>
          </a:p>
          <a:p>
            <a:pPr marL="341313" indent="449263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II. Інвестиції в якість надання послуг</a:t>
            </a:r>
          </a:p>
          <a:p>
            <a:pPr marL="742950" lvl="1" indent="-285750" algn="just">
              <a:buFont typeface="Wingdings" pitchFamily="2" charset="2"/>
              <a:buChar char="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Закупівля сучасного медичного обладнання для відділення  невідкладної допомоги в лікарні швидкої медичної допомоги.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Закупівля томографа. Оновлення обладнання в ЗОЗ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Придбання мобільної лабораторії (хімія-мистецтво).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Закупівля 3D принтерів, лабораторного та демонстраційного обладнання для кабінетів фізики, комп’ютерної техніки, </a:t>
            </a:r>
          </a:p>
          <a:p>
            <a:pPr marL="341313" indent="449263" algn="just">
              <a:buFont typeface="Wingdings" pitchFamily="2" charset="2"/>
              <a:buNone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інтерактивних панелей.</a:t>
            </a:r>
          </a:p>
          <a:p>
            <a:pPr marL="341313" indent="449263"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Відкриття амбулаторії сімейної медицини на вул. Б. Хмельницького,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195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Проведення ремонтних робіт на вул. Шевченка,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350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для створення амбулаторно-поліклінічного відділення.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Відновлення роботи закладів дошкільної освіти на вул. Медової Печери, вул.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Дністерська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вул.</a:t>
            </a:r>
          </a:p>
          <a:p>
            <a:pPr marL="341313" indent="449263" algn="just">
              <a:buFont typeface="Wingdings" pitchFamily="2" charset="2"/>
              <a:buNone/>
            </a:pP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Олесницького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вул.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Копистинського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вул. Дорога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Кривчицька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вул. Сяйво, вул. Чижевського, вул.</a:t>
            </a:r>
          </a:p>
          <a:p>
            <a:pPr marL="341313" indent="449263" algn="just">
              <a:buFont typeface="Wingdings" pitchFamily="2" charset="2"/>
              <a:buNone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Грінченка, вул. Білогорща, вул. Виговського, вул.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Клепарівська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Відкриття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інклюзивно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-ресурсних центрів.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Відкриття нових осередків для осіб з інвалідністю по вул.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В.Великого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40, вул.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Роксоляни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23, вул.</a:t>
            </a:r>
          </a:p>
          <a:p>
            <a:pPr marL="341313" indent="449263" algn="just">
              <a:buFont typeface="Wingdings" pitchFamily="2" charset="2"/>
              <a:buNone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Б. Хмельницького, 195.</a:t>
            </a:r>
          </a:p>
          <a:p>
            <a:pPr marL="341313" indent="449263" algn="just">
              <a:buFont typeface="Wingdings" pitchFamily="2" charset="2"/>
              <a:buChar char=""/>
            </a:pPr>
            <a:endParaRPr lang="uk-UA" sz="1600" dirty="0">
              <a:latin typeface="Times New Roman" pitchFamily="18" charset="0"/>
              <a:cs typeface="Times New Roman" pitchFamily="18" charset="0"/>
            </a:endParaRPr>
          </a:p>
          <a:p>
            <a:pPr marL="341313" indent="449263" algn="just">
              <a:buFont typeface="Wingdings" pitchFamily="2" charset="2"/>
              <a:buChar char=""/>
            </a:pPr>
            <a:endParaRPr lang="uk-UA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449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" y="-1"/>
            <a:ext cx="12184567" cy="68621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146" y="830165"/>
            <a:ext cx="3271199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Реорганізація ДЮСШ 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Місце для вмісту 2"/>
          <p:cNvSpPr>
            <a:spLocks noGrp="1"/>
          </p:cNvSpPr>
          <p:nvPr>
            <p:ph idx="1"/>
          </p:nvPr>
        </p:nvSpPr>
        <p:spPr>
          <a:xfrm>
            <a:off x="71146" y="1323063"/>
            <a:ext cx="8680968" cy="482356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alt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9 ДЮСШ, які були підпорядковані управлінню освіти, переходять в підпорядкування управління молоді та спорту.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alt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У власність територіальної громади м. Львова переходять СДЮШОР «Електрон», ДЮСШ з шахів «Дебют», ДЮСШ «Буревісник» з кінного спорту.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alt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Припинено роботу ДЮСШ, які знаходились на фінансовій підтримці.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alt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95 тренерів-викладачів переходять в ДЮСШ, які підпорядковані</a:t>
            </a:r>
            <a:r>
              <a:rPr lang="ru-RU" alt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управлінню</a:t>
            </a:r>
            <a:r>
              <a:rPr lang="ru-RU" alt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молоді</a:t>
            </a:r>
            <a:r>
              <a:rPr lang="ru-RU" altLang="uk-UA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та спорту.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3151600" y="201747"/>
            <a:ext cx="5600514" cy="590839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Старт реформ. Місцеві ініціативи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69" y="1789986"/>
            <a:ext cx="2695575" cy="222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842" y="4275985"/>
            <a:ext cx="2748427" cy="224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35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1314" name="Заголовок 1"/>
          <p:cNvSpPr txBox="1">
            <a:spLocks/>
          </p:cNvSpPr>
          <p:nvPr/>
        </p:nvSpPr>
        <p:spPr bwMode="auto">
          <a:xfrm>
            <a:off x="3344863" y="160338"/>
            <a:ext cx="4167187" cy="52546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Плани на 2019 рік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97644" y="966789"/>
            <a:ext cx="11252200" cy="60610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1313" indent="449263" algn="just">
              <a:buFont typeface="Wingdings" pitchFamily="2" charset="2"/>
              <a:buChar char="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Відкриття  нового ДБСТ на вул. Зелена.</a:t>
            </a:r>
          </a:p>
          <a:p>
            <a:pPr marL="341313" indent="449263" algn="just">
              <a:buFont typeface="Wingdings" pitchFamily="2" charset="2"/>
              <a:buChar char="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Початок будівництва першого комунального залу для єдиноборств </a:t>
            </a:r>
          </a:p>
          <a:p>
            <a:pPr marL="341313" indent="449263" algn="just">
              <a:buFont typeface="Wingdings" pitchFamily="2" charset="2"/>
              <a:buNone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 вул. Стрийська,87. </a:t>
            </a:r>
          </a:p>
          <a:p>
            <a:pPr marL="341313" indent="449263" algn="just">
              <a:buFont typeface="Wingdings" pitchFamily="2" charset="2"/>
              <a:buChar char="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Відкриття 7 нових дитячих клубів по вул. Наукова,  29, вул.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Дністерська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12,</a:t>
            </a:r>
          </a:p>
          <a:p>
            <a:pPr marL="341313" indent="449263" algn="just">
              <a:buFont typeface="Wingdings" pitchFamily="2" charset="2"/>
              <a:buNone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вул. К. Левицького, 16,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пл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. Старий Ринок, 3, вул. Пасічній, 64, вул. Огієнка, 12, </a:t>
            </a:r>
          </a:p>
          <a:p>
            <a:pPr marL="341313" indent="449263" algn="just"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Досягнення </a:t>
            </a:r>
          </a:p>
          <a:p>
            <a:pPr marL="341313" indent="449263" algn="just">
              <a:buFont typeface="Wingdings" pitchFamily="2" charset="2"/>
              <a:buChar char="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проведення зовнішнього незалежного оцінювання, міських інтернет-</a:t>
            </a:r>
          </a:p>
          <a:p>
            <a:pPr marL="341313" indent="449263" algn="just">
              <a:buFont typeface="Wingdings" pitchFamily="2" charset="2"/>
              <a:buNone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олімпіад та міжнародних конкурсів та турнірів.</a:t>
            </a:r>
          </a:p>
          <a:p>
            <a:pPr marL="341313" indent="449263" algn="just"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     V. Забезпечення реалізації діючих програм</a:t>
            </a:r>
          </a:p>
          <a:p>
            <a:pPr marL="341313" indent="449263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Розроблення  Програми надання фінансової підтримки спортсменам для участі </a:t>
            </a:r>
          </a:p>
          <a:p>
            <a:pPr marL="341313" indent="449263" algn="just">
              <a:buFont typeface="Wingdings" pitchFamily="2" charset="2"/>
              <a:buNone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 Олімпійських іграх 2020.</a:t>
            </a:r>
          </a:p>
          <a:p>
            <a:pPr marL="341313" indent="449263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Розроблення Програми підтримки ветеранського спорту.</a:t>
            </a:r>
          </a:p>
          <a:p>
            <a:pPr marL="341313" indent="449263" algn="just"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VI. Впровадження нових сервісів. Реалізацію діючих проектів. Нові проекти</a:t>
            </a:r>
          </a:p>
          <a:p>
            <a:pPr marL="341313" indent="449263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Запровадження 4 електронних інструментів у закладах охорони здоров'я: медична</a:t>
            </a:r>
          </a:p>
          <a:p>
            <a:pPr marL="341313" indent="449263" algn="just">
              <a:buFont typeface="Wingdings" pitchFamily="2" charset="2"/>
              <a:buNone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карта амбулаторного хворого, направлення лікаря, рецепт, лікарняний листок.</a:t>
            </a:r>
          </a:p>
          <a:p>
            <a:pPr marL="341313" indent="449263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Покращення умов праці в установах соціального захисту задля росту якості сервісних послуг.</a:t>
            </a:r>
          </a:p>
          <a:p>
            <a:pPr marL="341313" indent="449263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Надання сервісних послуг працівниками соціального захисту в смт.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Брюховичі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смт. Рудно та </a:t>
            </a:r>
          </a:p>
          <a:p>
            <a:pPr marL="341313" indent="449263" algn="just">
              <a:buFont typeface="Wingdings" pitchFamily="2" charset="2"/>
              <a:buNone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м. Винники.</a:t>
            </a:r>
          </a:p>
          <a:p>
            <a:pPr marL="341313" indent="449263" algn="just"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VII. Забезпечити фінансову підтримку  громадських ініціатив</a:t>
            </a:r>
          </a:p>
          <a:p>
            <a:pPr marL="341313" indent="449263" algn="just">
              <a:buFont typeface="Wingdings" pitchFamily="2" charset="2"/>
              <a:buChar char="v"/>
              <a:tabLst>
                <a:tab pos="457200" algn="l"/>
              </a:tabLst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Реалізація стратегії «Місто дружнє до дітей та молоді».</a:t>
            </a:r>
          </a:p>
          <a:p>
            <a:pPr marL="341313" indent="449263" algn="just">
              <a:buFont typeface="Wingdings" pitchFamily="2" charset="2"/>
              <a:buChar char=""/>
              <a:tabLst>
                <a:tab pos="457200" algn="l"/>
              </a:tabLst>
            </a:pPr>
            <a:endParaRPr lang="uk-UA" dirty="0">
              <a:ea typeface="Garamond" pitchFamily="18" charset="0"/>
              <a:cs typeface="Times New Roman" pitchFamily="18" charset="0"/>
            </a:endParaRPr>
          </a:p>
          <a:p>
            <a:pPr marL="341313" indent="449263" algn="just">
              <a:lnSpc>
                <a:spcPct val="110000"/>
              </a:lnSpc>
              <a:buFont typeface="Wingdings" pitchFamily="2" charset="2"/>
              <a:buChar char=""/>
              <a:tabLst>
                <a:tab pos="457200" algn="l"/>
              </a:tabLst>
            </a:pPr>
            <a:endParaRPr lang="uk-UA" sz="1200" dirty="0">
              <a:latin typeface="Garamond" pitchFamily="18" charset="0"/>
              <a:ea typeface="Garamond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78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2338" name="Заголовок 1"/>
          <p:cNvSpPr txBox="1">
            <a:spLocks/>
          </p:cNvSpPr>
          <p:nvPr/>
        </p:nvSpPr>
        <p:spPr bwMode="auto">
          <a:xfrm>
            <a:off x="3476625" y="149225"/>
            <a:ext cx="4167188" cy="7794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Плани на 2019 рік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08960" y="1261486"/>
            <a:ext cx="10129837" cy="31130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1313" indent="449263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VIII. Організувати та провести інноваційні заходи в установах підпорядкованих</a:t>
            </a:r>
          </a:p>
          <a:p>
            <a:pPr marL="341313" indent="449263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       структурних підрозділах департаменту гуманітарної політики</a:t>
            </a:r>
          </a:p>
          <a:p>
            <a:pPr marL="341313" indent="449263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IX. Забезпечення комфортних умов, проведення ремонтних робіт у закладах освіти, </a:t>
            </a:r>
          </a:p>
          <a:p>
            <a:pPr marL="341313" indent="449263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     охорони здоров’я, соціального захисту, молоді та спорту.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мультифункційних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майданчиків на Вул. Величковського, 16-18, </a:t>
            </a:r>
          </a:p>
          <a:p>
            <a:pPr marL="341313" indent="449263" algn="just">
              <a:buFont typeface="Wingdings" pitchFamily="2" charset="2"/>
              <a:buNone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вул. Й. Сліпого, 33,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вул.Тракт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Глинянський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147а,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вул.Кастелівка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вул.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Хоткевича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, 40,</a:t>
            </a:r>
          </a:p>
          <a:p>
            <a:pPr marL="341313" indent="449263" algn="just">
              <a:buFont typeface="Wingdings" pitchFamily="2" charset="2"/>
              <a:buNone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вул. Пасічна.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Облаштувати 20 дитячих майданчиків.</a:t>
            </a:r>
          </a:p>
          <a:p>
            <a:pPr marL="341313" indent="449263"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X.  Забезпечити ефективне та цільове використання коштів міського бюджету.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Забезпечити обов’язкові виплати в повному обсязі.</a:t>
            </a:r>
          </a:p>
          <a:p>
            <a:pPr marL="341313" indent="449263" algn="just">
              <a:buFont typeface="Wingdings" pitchFamily="2" charset="2"/>
              <a:buChar char="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Забезпечити матеріальні заохочення для працівників підпорядкованих установ.</a:t>
            </a:r>
          </a:p>
        </p:txBody>
      </p:sp>
    </p:spTree>
    <p:extLst>
      <p:ext uri="{BB962C8B-B14F-4D97-AF65-F5344CB8AC3E}">
        <p14:creationId xmlns:p14="http://schemas.microsoft.com/office/powerpoint/2010/main" val="96172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8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6688" y="0"/>
            <a:ext cx="12547601" cy="706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386" name="TextBox 4"/>
          <p:cNvSpPr txBox="1">
            <a:spLocks noChangeArrowheads="1"/>
          </p:cNvSpPr>
          <p:nvPr/>
        </p:nvSpPr>
        <p:spPr bwMode="auto">
          <a:xfrm>
            <a:off x="2613025" y="1814513"/>
            <a:ext cx="5949950" cy="52228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 dirty="0">
                <a:latin typeface="Arial" panose="020B0604020202020204" pitchFamily="34" charset="0"/>
                <a:cs typeface="Arial" panose="020B0604020202020204" pitchFamily="34" charset="0"/>
              </a:rPr>
              <a:t>Дякую за довіру та підтримку!</a:t>
            </a:r>
          </a:p>
        </p:txBody>
      </p:sp>
    </p:spTree>
    <p:extLst>
      <p:ext uri="{BB962C8B-B14F-4D97-AF65-F5344CB8AC3E}">
        <p14:creationId xmlns:p14="http://schemas.microsoft.com/office/powerpoint/2010/main" val="288474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" y="9260"/>
            <a:ext cx="12184566" cy="6862187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826819" y="80303"/>
            <a:ext cx="6256259" cy="590839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849" y="707557"/>
            <a:ext cx="3879273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Сучасне обладнання в освіті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кутник 15">
            <a:extLst>
              <a:ext uri="{FF2B5EF4-FFF2-40B4-BE49-F238E27FC236}">
                <a16:creationId xmlns:a16="http://schemas.microsoft.com/office/drawing/2014/main" id="{FF08677D-9DE7-447D-A6A7-1FEDC5B3C714}"/>
              </a:ext>
            </a:extLst>
          </p:cNvPr>
          <p:cNvSpPr/>
          <p:nvPr/>
        </p:nvSpPr>
        <p:spPr>
          <a:xfrm>
            <a:off x="75347" y="1180030"/>
            <a:ext cx="1567059" cy="3539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uk-UA" sz="17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3Д принтери</a:t>
            </a:r>
          </a:p>
        </p:txBody>
      </p:sp>
      <p:sp>
        <p:nvSpPr>
          <p:cNvPr id="9" name="Прямокутник 13">
            <a:extLst>
              <a:ext uri="{FF2B5EF4-FFF2-40B4-BE49-F238E27FC236}">
                <a16:creationId xmlns:a16="http://schemas.microsoft.com/office/drawing/2014/main" id="{F6584A10-8BFB-45E7-8C44-31367FB08478}"/>
              </a:ext>
            </a:extLst>
          </p:cNvPr>
          <p:cNvSpPr/>
          <p:nvPr/>
        </p:nvSpPr>
        <p:spPr>
          <a:xfrm>
            <a:off x="1584342" y="1176823"/>
            <a:ext cx="16305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 650 тис грн</a:t>
            </a:r>
          </a:p>
        </p:txBody>
      </p:sp>
      <p:sp>
        <p:nvSpPr>
          <p:cNvPr id="10" name="Прямокутник 16">
            <a:extLst>
              <a:ext uri="{FF2B5EF4-FFF2-40B4-BE49-F238E27FC236}">
                <a16:creationId xmlns:a16="http://schemas.microsoft.com/office/drawing/2014/main" id="{3A392D72-17BD-4DCA-9D66-5854F51F1FF5}"/>
              </a:ext>
            </a:extLst>
          </p:cNvPr>
          <p:cNvSpPr/>
          <p:nvPr/>
        </p:nvSpPr>
        <p:spPr>
          <a:xfrm>
            <a:off x="21590" y="2620266"/>
            <a:ext cx="2427268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uk-UA" sz="17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Інтерактивні</a:t>
            </a:r>
            <a:r>
              <a:rPr lang="uk-UA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панелі</a:t>
            </a:r>
          </a:p>
        </p:txBody>
      </p:sp>
      <p:sp>
        <p:nvSpPr>
          <p:cNvPr id="11" name="Прямокутник 12">
            <a:extLst>
              <a:ext uri="{FF2B5EF4-FFF2-40B4-BE49-F238E27FC236}">
                <a16:creationId xmlns:a16="http://schemas.microsoft.com/office/drawing/2014/main" id="{F1E0EA1A-8EBF-4CD5-A69A-B1438CE64955}"/>
              </a:ext>
            </a:extLst>
          </p:cNvPr>
          <p:cNvSpPr/>
          <p:nvPr/>
        </p:nvSpPr>
        <p:spPr>
          <a:xfrm>
            <a:off x="2439632" y="2588934"/>
            <a:ext cx="18275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3,65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млн грн</a:t>
            </a:r>
          </a:p>
        </p:txBody>
      </p:sp>
      <p:sp>
        <p:nvSpPr>
          <p:cNvPr id="12" name="Прямокутник 17">
            <a:extLst>
              <a:ext uri="{FF2B5EF4-FFF2-40B4-BE49-F238E27FC236}">
                <a16:creationId xmlns:a16="http://schemas.microsoft.com/office/drawing/2014/main" id="{F99B0318-B5F4-4671-9785-E40075633E55}"/>
              </a:ext>
            </a:extLst>
          </p:cNvPr>
          <p:cNvSpPr/>
          <p:nvPr/>
        </p:nvSpPr>
        <p:spPr>
          <a:xfrm>
            <a:off x="45849" y="1628167"/>
            <a:ext cx="3563853" cy="3539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7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Мобільна </a:t>
            </a:r>
            <a:r>
              <a:rPr lang="uk-UA" sz="17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наукова лабораторія</a:t>
            </a:r>
            <a:endParaRPr lang="uk-UA" sz="1700" dirty="0"/>
          </a:p>
        </p:txBody>
      </p:sp>
      <p:sp>
        <p:nvSpPr>
          <p:cNvPr id="13" name="Прямокутник 2">
            <a:extLst>
              <a:ext uri="{FF2B5EF4-FFF2-40B4-BE49-F238E27FC236}">
                <a16:creationId xmlns:a16="http://schemas.microsoft.com/office/drawing/2014/main" id="{6A76C3B5-69FD-4F9D-9DE0-20ED1CF15557}"/>
              </a:ext>
            </a:extLst>
          </p:cNvPr>
          <p:cNvSpPr/>
          <p:nvPr/>
        </p:nvSpPr>
        <p:spPr>
          <a:xfrm>
            <a:off x="3609702" y="1619368"/>
            <a:ext cx="1314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2 млн грн</a:t>
            </a:r>
          </a:p>
        </p:txBody>
      </p:sp>
      <p:sp>
        <p:nvSpPr>
          <p:cNvPr id="14" name="Прямокутник 3">
            <a:extLst>
              <a:ext uri="{FF2B5EF4-FFF2-40B4-BE49-F238E27FC236}">
                <a16:creationId xmlns:a16="http://schemas.microsoft.com/office/drawing/2014/main" id="{F0196DBA-3735-4A49-AC8E-319E8B223F68}"/>
              </a:ext>
            </a:extLst>
          </p:cNvPr>
          <p:cNvSpPr/>
          <p:nvPr/>
        </p:nvSpPr>
        <p:spPr>
          <a:xfrm>
            <a:off x="21590" y="2105013"/>
            <a:ext cx="3810360" cy="35394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17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Обладнання для кабінетів фізики</a:t>
            </a:r>
            <a:endParaRPr lang="uk-UA" sz="1700" dirty="0"/>
          </a:p>
        </p:txBody>
      </p:sp>
      <p:sp>
        <p:nvSpPr>
          <p:cNvPr id="15" name="Прямокутник 18">
            <a:extLst>
              <a:ext uri="{FF2B5EF4-FFF2-40B4-BE49-F238E27FC236}">
                <a16:creationId xmlns:a16="http://schemas.microsoft.com/office/drawing/2014/main" id="{761BCDF5-6046-45ED-A742-03346D5B316A}"/>
              </a:ext>
            </a:extLst>
          </p:cNvPr>
          <p:cNvSpPr/>
          <p:nvPr/>
        </p:nvSpPr>
        <p:spPr>
          <a:xfrm>
            <a:off x="3961820" y="2118377"/>
            <a:ext cx="131499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1,7 млн грн</a:t>
            </a:r>
          </a:p>
        </p:txBody>
      </p:sp>
      <p:pic>
        <p:nvPicPr>
          <p:cNvPr id="17" name="Picture 2" descr="Ð¡Ð²ÑÑÐ»Ð¸Ð½Ð° Ð²ÑÐ´ Ð£Ð¿ÑÐ°Ð²Ð»ÑÐ½Ð½Ñ Ð¾ÑÐ²ÑÑÐ¸ ÐÐÐ ÐÑÐ²ÑÐ²ÑÑÐºÐ¾Ñ Ð¼ÑÑÑÐºÐ¾Ñ ÑÐ°Ð´Ð¸.">
            <a:extLst>
              <a:ext uri="{FF2B5EF4-FFF2-40B4-BE49-F238E27FC236}">
                <a16:creationId xmlns:a16="http://schemas.microsoft.com/office/drawing/2014/main" id="{38A7E9E5-DC1C-4B4B-98E0-217BBF04B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9" y="4019550"/>
            <a:ext cx="3750959" cy="2664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Ð ÐµÐ·ÑÐ»ÑÑÐ°Ñ Ð¿Ð¾ÑÑÐºÑ Ð·Ð¾Ð±ÑÐ°Ð¶ÐµÐ½Ñ Ð·Ð° Ð·Ð°Ð¿Ð¸ÑÐ¾Ð¼ &quot;ÐºÐ°Ð±ÑÐ½ÐµÑÐ¸ ÑÑÐ·Ð¸ÐºÐ¸ Ð»ÑÐ²ÑÐ²&quot;">
            <a:extLst>
              <a:ext uri="{FF2B5EF4-FFF2-40B4-BE49-F238E27FC236}">
                <a16:creationId xmlns:a16="http://schemas.microsoft.com/office/drawing/2014/main" id="{DBC4CB8D-817E-4A4E-9E7E-E538424DF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529" y="4019550"/>
            <a:ext cx="3607530" cy="257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544" y="755632"/>
            <a:ext cx="2975952" cy="2129633"/>
          </a:xfrm>
          <a:prstGeom prst="rect">
            <a:avLst/>
          </a:prstGeom>
        </p:spPr>
      </p:pic>
      <p:sp>
        <p:nvSpPr>
          <p:cNvPr id="21" name="Прямокутник 4">
            <a:extLst>
              <a:ext uri="{FF2B5EF4-FFF2-40B4-BE49-F238E27FC236}">
                <a16:creationId xmlns:a16="http://schemas.microsoft.com/office/drawing/2014/main" id="{7E9D79BA-8648-4053-A036-11CC4848C163}"/>
              </a:ext>
            </a:extLst>
          </p:cNvPr>
          <p:cNvSpPr/>
          <p:nvPr/>
        </p:nvSpPr>
        <p:spPr>
          <a:xfrm>
            <a:off x="8339496" y="1820448"/>
            <a:ext cx="3852504" cy="3008976"/>
          </a:xfrm>
          <a:prstGeom prst="rect">
            <a:avLst/>
          </a:prstGeom>
        </p:spPr>
        <p:txBody>
          <a:bodyPr/>
          <a:lstStyle/>
          <a:p>
            <a:pPr lvl="0" algn="ctr">
              <a:lnSpc>
                <a:spcPct val="150000"/>
              </a:lnSpc>
            </a:pPr>
            <a:r>
              <a:rPr lang="ru-RU" sz="1500" b="1" dirty="0">
                <a:latin typeface="Arial" panose="020B0604020202020204" pitchFamily="34" charset="0"/>
                <a:cs typeface="Arial" panose="020B0604020202020204" pitchFamily="34" charset="0"/>
              </a:rPr>
              <a:t>Для вчителів було проведено: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ренінг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фахівцями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Lviv IT School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 використання 3Д принтерів для 69 вчителів міста;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створено відео-інструкцію з експлуатації 3Д принтерів;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апрацювання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методичного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посібника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польські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фахівці провели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навчання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із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користування експонатами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мобільної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наукової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лабораторії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347" y="3206175"/>
            <a:ext cx="7447712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 умовах фінансового лізингу придбано 78 інтерактивних панелей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80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167381" y="687799"/>
            <a:ext cx="295023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Конференція «Е-освіта»</a:t>
            </a:r>
          </a:p>
        </p:txBody>
      </p:sp>
      <p:pic>
        <p:nvPicPr>
          <p:cNvPr id="6" name="Picture 30" descr="Пов’язане зображення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67893"/>
            <a:ext cx="2880252" cy="184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C:\Users\USER\Desktop\27973037_594220717588500_3103864859975326235_n.jpg">
            <a:extLst>
              <a:ext uri="{FF2B5EF4-FFF2-40B4-BE49-F238E27FC236}">
                <a16:creationId xmlns:a16="http://schemas.microsoft.com/office/drawing/2014/main" id="{C30B9249-EA86-4A5A-B01B-4E5AB654511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09" y="1760829"/>
            <a:ext cx="3054457" cy="220731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Прямокутник 8"/>
          <p:cNvSpPr/>
          <p:nvPr/>
        </p:nvSpPr>
        <p:spPr>
          <a:xfrm>
            <a:off x="9871044" y="1720685"/>
            <a:ext cx="200965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Година коду</a:t>
            </a:r>
          </a:p>
        </p:txBody>
      </p:sp>
      <p:pic>
        <p:nvPicPr>
          <p:cNvPr id="3074" name="Picture 2" descr="http://nmco.osvitalviv.com.ua/wp-content/uploads/2018/12/1-12-800x4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349" y="2261453"/>
            <a:ext cx="3068014" cy="223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nmco.osvitalviv.com.ua/wp-content/uploads/2018/12/47310096_1956239594677848_4968137573504385024_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661" y="699511"/>
            <a:ext cx="3254984" cy="217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nmco.osvitalviv.com.ua/wp-content/uploads/2018/12/47446781_1956240014677806_1109328943762112512_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020" y="2931833"/>
            <a:ext cx="3064411" cy="186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кутник 9"/>
          <p:cNvSpPr/>
          <p:nvPr/>
        </p:nvSpPr>
        <p:spPr>
          <a:xfrm>
            <a:off x="242871" y="4046172"/>
            <a:ext cx="2394511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STEAM -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освіта </a:t>
            </a:r>
          </a:p>
        </p:txBody>
      </p:sp>
      <p:pic>
        <p:nvPicPr>
          <p:cNvPr id="3088" name="Picture 16" descr="http://nmco.osvitalviv.com.ua/wp-content/uploads/2018/10/1-15-800x44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80" y="4493527"/>
            <a:ext cx="2872949" cy="201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http://nmco.osvitalviv.com.ua/wp-content/uploads/2018/11/46975313_258597311485835_7315802788108173312_n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306" y="4671846"/>
            <a:ext cx="2717558" cy="206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://nmco.osvitalviv.com.ua/wp-content/uploads/2018/11/46955627_2215882561991134_1744394215581810688_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431" y="4937227"/>
            <a:ext cx="3043932" cy="180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8" name="Picture 26" descr="http://nmco.osvitalviv.com.ua/wp-content/uploads/2018/11/46837480_509100679585911_6712151018760568832_n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020" y="4952100"/>
            <a:ext cx="2878150" cy="178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>
            <a:off x="2952934" y="52985"/>
            <a:ext cx="4862987" cy="49504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2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238"/>
            <a:ext cx="4777329" cy="33629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542" y="206800"/>
            <a:ext cx="4945549" cy="340586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802512" y="3510581"/>
            <a:ext cx="3296742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Львівська академічна гімназія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81" y="3983140"/>
            <a:ext cx="4558553" cy="27446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168" y="3983141"/>
            <a:ext cx="4775278" cy="27446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0671" y="67475"/>
            <a:ext cx="3879273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Сучасні навчальні лабораторії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228614" y="-27456"/>
            <a:ext cx="4862987" cy="49504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43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201"/>
          <a:stretch/>
        </p:blipFill>
        <p:spPr>
          <a:xfrm>
            <a:off x="50709" y="157616"/>
            <a:ext cx="2695530" cy="40141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8"/>
          <a:stretch/>
        </p:blipFill>
        <p:spPr>
          <a:xfrm>
            <a:off x="2790907" y="107427"/>
            <a:ext cx="2595585" cy="41258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8390" y="812438"/>
            <a:ext cx="2016224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Ліцей ім. І. Пулюя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9"/>
          <a:stretch/>
        </p:blipFill>
        <p:spPr>
          <a:xfrm>
            <a:off x="5486755" y="132521"/>
            <a:ext cx="2690644" cy="406438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1"/>
          <a:stretch/>
        </p:blipFill>
        <p:spPr>
          <a:xfrm>
            <a:off x="8237521" y="157616"/>
            <a:ext cx="2620547" cy="406438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760631" y="1820136"/>
            <a:ext cx="1179041" cy="3385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СЗШ №99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54BEE7-C34C-4B8E-94F0-E485885C04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37" y="4551061"/>
            <a:ext cx="3618506" cy="215428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3EC4AE4-C9F4-4899-B069-C803748CB52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8980" y="4626013"/>
            <a:ext cx="3419763" cy="206369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A50A204-90E5-4F9B-B6F5-007630978B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8141" y="4588537"/>
            <a:ext cx="3932315" cy="2079336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085564" y="4369947"/>
            <a:ext cx="3745513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Мобільна наукова лабораторія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3621965" y="134130"/>
            <a:ext cx="4862987" cy="49504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64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" y="-4187"/>
            <a:ext cx="12184566" cy="68621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9811" y="202394"/>
            <a:ext cx="4178564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Обладнання в охороні здоров'я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0186" y="624419"/>
            <a:ext cx="8857396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Придбано обладнання для відділення невідкладної допомоги КНП «8 МКЛ» </a:t>
            </a:r>
            <a:endParaRPr lang="uk-UA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44 од. на суму 19,92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1600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/>
          <a:srcRect l="10737" r="13872"/>
          <a:stretch/>
        </p:blipFill>
        <p:spPr>
          <a:xfrm>
            <a:off x="7677631" y="1766984"/>
            <a:ext cx="4469638" cy="47548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11" y="1875153"/>
            <a:ext cx="3713614" cy="46466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2514" y="1273694"/>
            <a:ext cx="3356027" cy="329557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6" cstate="print"/>
          <a:srcRect l="29104" t="9819" r="11073" b="9092"/>
          <a:stretch/>
        </p:blipFill>
        <p:spPr>
          <a:xfrm>
            <a:off x="4242099" y="4633765"/>
            <a:ext cx="2996855" cy="2104956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5011127" y="150047"/>
            <a:ext cx="4862987" cy="49504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17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" y="0"/>
            <a:ext cx="12184565" cy="6862186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172" y="653260"/>
            <a:ext cx="9961730" cy="51905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Відремонтовано та облаштовано 3 операційних в КНП</a:t>
            </a:r>
            <a:r>
              <a:rPr lang="uk-UA" sz="18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«МДКЛ м.Львова» </a:t>
            </a:r>
            <a:r>
              <a:rPr lang="uk-UA" sz="1800" b="1" dirty="0" smtClean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uk-UA" sz="18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9,9 </a:t>
            </a:r>
            <a:r>
              <a:rPr lang="uk-UA" sz="1800" b="1" dirty="0" err="1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млн.грн</a:t>
            </a:r>
            <a:r>
              <a:rPr lang="uk-UA" sz="18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uk-UA" sz="18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lang="uk-UA" sz="1800" b="1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endParaRPr lang="uk-UA" sz="1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221" y="1100452"/>
            <a:ext cx="3154814" cy="29909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32142" y="1153460"/>
            <a:ext cx="2926928" cy="28849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4178" y="1172316"/>
            <a:ext cx="2561553" cy="28472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4938" y="4239095"/>
            <a:ext cx="3342443" cy="254740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309575" y="4160122"/>
            <a:ext cx="3071322" cy="254740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131866" y="4157919"/>
            <a:ext cx="3027081" cy="2594190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2931191" y="84365"/>
            <a:ext cx="4862987" cy="49504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14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1999" cy="6866373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5631" y="289674"/>
            <a:ext cx="5195454" cy="81105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Оновлено стерилізаційне обладнання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62 од. на суму 6,54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6819" y="923354"/>
            <a:ext cx="2567935" cy="28727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1573" y="923354"/>
            <a:ext cx="2783682" cy="28462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5631" y="4024299"/>
            <a:ext cx="2702646" cy="26097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97"/>
          <a:stretch/>
        </p:blipFill>
        <p:spPr>
          <a:xfrm>
            <a:off x="2933908" y="3890371"/>
            <a:ext cx="2771396" cy="2851084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894994" y="869108"/>
            <a:ext cx="3926429" cy="7836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Придбано апарати штучної вентиляції легень для новонароджених (4 од. на суму 5 </a:t>
            </a:r>
            <a:r>
              <a:rPr lang="uk-UA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81211" y="1744319"/>
            <a:ext cx="3027416" cy="33693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2026" y="4188278"/>
            <a:ext cx="3968278" cy="2473117"/>
          </a:xfrm>
          <a:prstGeom prst="rect">
            <a:avLst/>
          </a:prstGeom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5426716" y="120427"/>
            <a:ext cx="4862987" cy="49504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49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18012" y="1021460"/>
            <a:ext cx="3207576" cy="7897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Придбано ендоскопічне обладнання для ЗОЗ (5од. на суму 7,5 </a:t>
            </a:r>
            <a:r>
              <a:rPr 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588" y="324513"/>
            <a:ext cx="2183642" cy="272022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t="15385"/>
          <a:stretch/>
        </p:blipFill>
        <p:spPr>
          <a:xfrm>
            <a:off x="5654485" y="324511"/>
            <a:ext cx="2124976" cy="272022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3468" y="324510"/>
            <a:ext cx="2113045" cy="2720227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218012" y="3890441"/>
            <a:ext cx="4668083" cy="1119872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>
            <a:noAutofit/>
          </a:bodyPr>
          <a:lstStyle/>
          <a:p>
            <a:pPr algn="ctr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Придбано обладнання для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діагностично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-консультативного відділення КНП «8 МКЛ» </a:t>
            </a:r>
            <a:b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(5 од. на суму 5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1600" b="1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36356" y="3639796"/>
            <a:ext cx="2119288" cy="274103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05905" y="3639796"/>
            <a:ext cx="2148166" cy="27410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8591"/>
          <a:stretch/>
        </p:blipFill>
        <p:spPr>
          <a:xfrm>
            <a:off x="9604332" y="3506987"/>
            <a:ext cx="2329322" cy="3006652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73369" y="49235"/>
            <a:ext cx="4862987" cy="49504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47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1" y="528901"/>
            <a:ext cx="3962400" cy="27137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64" y="3963617"/>
            <a:ext cx="4133816" cy="26942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523" y="3948441"/>
            <a:ext cx="3592286" cy="269421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523" y="924767"/>
            <a:ext cx="3338938" cy="292395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42015" y="216881"/>
            <a:ext cx="3905794" cy="707886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КОМАНДА ДЕПАРТАМЕНТУ ГУМАНІТАРНОЇ ПОЛІТИКИ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1223" y="3853413"/>
            <a:ext cx="4026817" cy="272456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247" y="735968"/>
            <a:ext cx="3590709" cy="26930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861" y="190347"/>
            <a:ext cx="2153195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освіти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45534" y="340761"/>
            <a:ext cx="3548741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охорони здоров'я 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3883" y="6319278"/>
            <a:ext cx="3660471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соціального захисту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52554" y="6319278"/>
            <a:ext cx="3291840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молоді та спорту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151223" y="6403933"/>
            <a:ext cx="4050758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Управління «Служба у справах дітей»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81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18940"/>
            <a:ext cx="5911829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Закупівля сучасного спортивного обладнання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853" y="630285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Закуплено </a:t>
            </a: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спортивний інвентар, яким тепер матимуть змогу користуватись спортивні федерації, а саме</a:t>
            </a: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alt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Боксерський ринг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Човен (каное)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Байдарка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Татамі для дзюдо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Мобільні трибуни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Інвентар для силових вправ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alt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Мобільна огорожа</a:t>
            </a: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96141" y="1524000"/>
            <a:ext cx="3454924" cy="2592034"/>
          </a:xfrm>
          <a:prstGeom prst="rect">
            <a:avLst/>
          </a:prstGeom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50" y="4309347"/>
            <a:ext cx="3232781" cy="2424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734" y="4293808"/>
            <a:ext cx="3572036" cy="2373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Ð¡Ð²ÑÑÐ»Ð¸Ð½Ð° Ð²ÑÐ´ ÐÐÐ  &quot;Ð¡Ð¿Ð¾ÑÑÑÐµÑÑÑÑ&quot;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81683" y="519050"/>
            <a:ext cx="1398439" cy="1398439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9117981" y="2039184"/>
            <a:ext cx="2624459" cy="14773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64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організації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отримали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сучасний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спортивний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інвентар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спортивну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форму на суму 3 млн. грн.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8" descr="Світлина від Anton Nikulin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669" y="3562445"/>
            <a:ext cx="2593240" cy="325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6447852" y="112617"/>
            <a:ext cx="4862987" cy="49504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0732" y="187006"/>
            <a:ext cx="6187886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Закупівля обладнання для соціального захисту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 l="-1592" b="7813"/>
          <a:stretch>
            <a:fillRect/>
          </a:stretch>
        </p:blipFill>
        <p:spPr bwMode="auto">
          <a:xfrm>
            <a:off x="109182" y="3935948"/>
            <a:ext cx="3714776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кутник 24"/>
          <p:cNvSpPr>
            <a:spLocks noChangeArrowheads="1"/>
          </p:cNvSpPr>
          <p:nvPr/>
        </p:nvSpPr>
        <p:spPr bwMode="auto">
          <a:xfrm>
            <a:off x="767331" y="966763"/>
            <a:ext cx="188224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000" b="1" dirty="0"/>
              <a:t>752,4 тис. грн</a:t>
            </a:r>
          </a:p>
        </p:txBody>
      </p:sp>
      <p:sp>
        <p:nvSpPr>
          <p:cNvPr id="10" name="Прямокутник 23"/>
          <p:cNvSpPr>
            <a:spLocks noChangeArrowheads="1"/>
          </p:cNvSpPr>
          <p:nvPr/>
        </p:nvSpPr>
        <p:spPr bwMode="auto">
          <a:xfrm>
            <a:off x="2910657" y="812805"/>
            <a:ext cx="3857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000" dirty="0"/>
              <a:t>для управління та районних </a:t>
            </a:r>
          </a:p>
          <a:p>
            <a:pPr eaLnBrk="1" hangingPunct="1"/>
            <a:r>
              <a:rPr lang="uk-UA" altLang="ru-RU" sz="2000" dirty="0"/>
              <a:t>відділів соціального захисту</a:t>
            </a:r>
          </a:p>
        </p:txBody>
      </p:sp>
      <p:sp>
        <p:nvSpPr>
          <p:cNvPr id="12" name="Прямокутник 18"/>
          <p:cNvSpPr>
            <a:spLocks noChangeArrowheads="1"/>
          </p:cNvSpPr>
          <p:nvPr/>
        </p:nvSpPr>
        <p:spPr bwMode="auto">
          <a:xfrm>
            <a:off x="767331" y="1746520"/>
            <a:ext cx="19386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000" b="1" dirty="0"/>
              <a:t>211,5 тис. грн.</a:t>
            </a:r>
          </a:p>
        </p:txBody>
      </p:sp>
      <p:sp>
        <p:nvSpPr>
          <p:cNvPr id="14" name="Прямокутник 15"/>
          <p:cNvSpPr>
            <a:spLocks noChangeArrowheads="1"/>
          </p:cNvSpPr>
          <p:nvPr/>
        </p:nvSpPr>
        <p:spPr bwMode="auto">
          <a:xfrm>
            <a:off x="2910657" y="1602245"/>
            <a:ext cx="35004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000" dirty="0"/>
              <a:t>для Львівського міського територіального центру </a:t>
            </a:r>
          </a:p>
        </p:txBody>
      </p:sp>
      <p:sp>
        <p:nvSpPr>
          <p:cNvPr id="15" name="Прямокутник 20"/>
          <p:cNvSpPr>
            <a:spLocks noChangeArrowheads="1"/>
          </p:cNvSpPr>
          <p:nvPr/>
        </p:nvSpPr>
        <p:spPr bwMode="auto">
          <a:xfrm>
            <a:off x="811462" y="2526277"/>
            <a:ext cx="195277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000" b="1" dirty="0"/>
              <a:t>203,7 тис. грн.</a:t>
            </a:r>
          </a:p>
        </p:txBody>
      </p:sp>
      <p:sp>
        <p:nvSpPr>
          <p:cNvPr id="16" name="Прямокутник 19"/>
          <p:cNvSpPr>
            <a:spLocks noChangeArrowheads="1"/>
          </p:cNvSpPr>
          <p:nvPr/>
        </p:nvSpPr>
        <p:spPr bwMode="auto">
          <a:xfrm>
            <a:off x="3081881" y="2456970"/>
            <a:ext cx="3071812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2000" dirty="0"/>
              <a:t>для Львівського міського центру соціальних служб</a:t>
            </a:r>
          </a:p>
        </p:txBody>
      </p:sp>
      <p:pic>
        <p:nvPicPr>
          <p:cNvPr id="17" name="Picture 4" descr="C:\Users\Feday\Desktop\Фотозвіт БР 2018\Терцентр_обладнання\компи 2018-1.jpg"/>
          <p:cNvPicPr>
            <a:picLocks noChangeAspect="1" noChangeArrowheads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" r="1752" b="12003"/>
          <a:stretch>
            <a:fillRect/>
          </a:stretch>
        </p:blipFill>
        <p:spPr bwMode="auto">
          <a:xfrm>
            <a:off x="3933140" y="3962315"/>
            <a:ext cx="3553354" cy="2733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5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857" y="3935948"/>
            <a:ext cx="3488786" cy="2731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G:\техніка\DSCN3392.JPG"/>
          <p:cNvPicPr>
            <a:picLocks noChangeAspect="1" noChangeArrowheads="1"/>
          </p:cNvPicPr>
          <p:nvPr/>
        </p:nvPicPr>
        <p:blipFill>
          <a:blip r:embed="rId6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8" t="4938" r="1476"/>
          <a:stretch>
            <a:fillRect/>
          </a:stretch>
        </p:blipFill>
        <p:spPr bwMode="auto">
          <a:xfrm>
            <a:off x="7243897" y="503662"/>
            <a:ext cx="2383874" cy="288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7027817" y="66662"/>
            <a:ext cx="4862987" cy="49504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87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9463" y="510144"/>
            <a:ext cx="5391801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Закупівля обладнання для дитячих будинків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63" y="4544260"/>
            <a:ext cx="3067772" cy="2055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526" y="2166412"/>
            <a:ext cx="3171099" cy="252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7427" y="4680135"/>
            <a:ext cx="3423296" cy="2024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2616" y="4656807"/>
            <a:ext cx="2825154" cy="194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вал 9"/>
          <p:cNvSpPr/>
          <p:nvPr/>
        </p:nvSpPr>
        <p:spPr>
          <a:xfrm>
            <a:off x="210366" y="778309"/>
            <a:ext cx="2286000" cy="873125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Передано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2000349" y="1214536"/>
            <a:ext cx="494430" cy="3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2706732" y="904870"/>
            <a:ext cx="54170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автомобіль в ДБСТ;</a:t>
            </a: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uk-UA" dirty="0" smtClean="0">
                <a:latin typeface="Arial" pitchFamily="34" charset="0"/>
                <a:cs typeface="Arial" pitchFamily="34" charset="0"/>
              </a:rPr>
              <a:t>одяг</a:t>
            </a:r>
            <a:r>
              <a:rPr lang="uk-UA" dirty="0">
                <a:latin typeface="Arial" pitchFamily="34" charset="0"/>
                <a:cs typeface="Arial" pitchFamily="34" charset="0"/>
              </a:rPr>
              <a:t>, посуд та інші речі для п'яти ДБСТ</a:t>
            </a:r>
          </a:p>
        </p:txBody>
      </p:sp>
      <p:sp>
        <p:nvSpPr>
          <p:cNvPr id="16" name="Овал 15"/>
          <p:cNvSpPr/>
          <p:nvPr/>
        </p:nvSpPr>
        <p:spPr>
          <a:xfrm>
            <a:off x="174999" y="1855457"/>
            <a:ext cx="2286000" cy="873125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Придбано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748439" y="188190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Меблі,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електрочайники</a:t>
            </a:r>
            <a:r>
              <a:rPr lang="uk-UA" dirty="0">
                <a:latin typeface="Arial" pitchFamily="34" charset="0"/>
                <a:cs typeface="Arial" pitchFamily="34" charset="0"/>
              </a:rPr>
              <a:t>, ноутбуки, кухонний комбайн та витяжку, фотоапарат, мікрохвильову піч, міксер, велосипеди, самокати, постіль, посуд </a:t>
            </a:r>
          </a:p>
        </p:txBody>
      </p:sp>
      <p:sp>
        <p:nvSpPr>
          <p:cNvPr id="19" name="Овал 18"/>
          <p:cNvSpPr/>
          <p:nvPr/>
        </p:nvSpPr>
        <p:spPr>
          <a:xfrm>
            <a:off x="210366" y="3290819"/>
            <a:ext cx="2284413" cy="930275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endParaRPr lang="uk-UA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Проведено</a:t>
            </a:r>
          </a:p>
          <a:p>
            <a:pPr algn="ctr">
              <a:defRPr/>
            </a:pPr>
            <a:endParaRPr lang="uk-UA" sz="15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684647" y="34904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Поточний ремонт в 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ДБСТ(вул. Тракт </a:t>
            </a:r>
            <a:r>
              <a:rPr lang="uk-UA" dirty="0" err="1" smtClean="0">
                <a:latin typeface="Arial" pitchFamily="34" charset="0"/>
                <a:cs typeface="Arial" pitchFamily="34" charset="0"/>
              </a:rPr>
              <a:t>Глинянський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)</a:t>
            </a:r>
            <a:endParaRPr lang="uk-UA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itchFamily="34" charset="0"/>
                <a:cs typeface="Arial" pitchFamily="34" charset="0"/>
              </a:rPr>
              <a:t>Охоронну сигналізацію в ДБСТ на </a:t>
            </a:r>
            <a:r>
              <a:rPr lang="uk-UA" dirty="0" err="1">
                <a:latin typeface="Arial" pitchFamily="34" charset="0"/>
                <a:cs typeface="Arial" pitchFamily="34" charset="0"/>
              </a:rPr>
              <a:t>Сихові</a:t>
            </a:r>
            <a:endParaRPr lang="uk-UA" sz="1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816" y="4656807"/>
            <a:ext cx="2667843" cy="207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6" name="Прямая со стрелкой 25"/>
          <p:cNvCxnSpPr/>
          <p:nvPr/>
        </p:nvCxnSpPr>
        <p:spPr>
          <a:xfrm flipV="1">
            <a:off x="2035257" y="2286330"/>
            <a:ext cx="494430" cy="3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2144840" y="3789136"/>
            <a:ext cx="494430" cy="3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3109770" y="58878"/>
            <a:ext cx="4862987" cy="438501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Інвестиції в якість надання послуг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1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2" y="-6452"/>
            <a:ext cx="12192000" cy="6866374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160696" y="140508"/>
            <a:ext cx="5888183" cy="590839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228" y="801358"/>
            <a:ext cx="3366684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Заклади дошкільної освіти</a:t>
            </a:r>
          </a:p>
        </p:txBody>
      </p:sp>
      <p:graphicFrame>
        <p:nvGraphicFramePr>
          <p:cNvPr id="9" name="Діаграма 10">
            <a:extLst>
              <a:ext uri="{FF2B5EF4-FFF2-40B4-BE49-F238E27FC236}">
                <a16:creationId xmlns:a16="http://schemas.microsoft.com/office/drawing/2014/main" id="{9BFF08BF-C57D-4360-8466-A2E630CE38C3}"/>
              </a:ext>
            </a:extLst>
          </p:cNvPr>
          <p:cNvGraphicFramePr/>
          <p:nvPr>
            <p:extLst/>
          </p:nvPr>
        </p:nvGraphicFramePr>
        <p:xfrm>
          <a:off x="-133796" y="3069189"/>
          <a:ext cx="4357093" cy="308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78792" y="1391030"/>
            <a:ext cx="3529556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Кількість зареєстрованих дітей: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128" y="1866991"/>
            <a:ext cx="313256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 2018 році –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9305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 2019 рік –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7896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 2020 рік –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3383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uk-UA" b="1" u="sng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uk-UA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uk-UA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50385" y="879197"/>
            <a:ext cx="2344744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Мережа ЗДО Львова: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33863" y="1201269"/>
            <a:ext cx="5361453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Кількість ДНЗ -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Кількість груп -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872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Кількість вихованців -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27612</a:t>
            </a:r>
          </a:p>
          <a:p>
            <a:pPr lvl="0"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Кількість зарахованих дітей на 01.12.2018 –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8394</a:t>
            </a:r>
          </a:p>
          <a:p>
            <a:pPr marL="285750" lvl="0" indent="-285750"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Кількість незарахованих дітей –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911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8792" y="2955524"/>
            <a:ext cx="2469137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Кількість вихованців: </a:t>
            </a:r>
          </a:p>
        </p:txBody>
      </p:sp>
      <p:graphicFrame>
        <p:nvGraphicFramePr>
          <p:cNvPr id="18" name="Схема 17">
            <a:extLst>
              <a:ext uri="{FF2B5EF4-FFF2-40B4-BE49-F238E27FC236}">
                <a16:creationId xmlns:a16="http://schemas.microsoft.com/office/drawing/2014/main" id="{3C962073-7087-4479-AE40-1DA97DE7AE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4888592"/>
              </p:ext>
            </p:extLst>
          </p:nvPr>
        </p:nvGraphicFramePr>
        <p:xfrm>
          <a:off x="3712487" y="3132918"/>
          <a:ext cx="3881216" cy="2721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3629544" y="2714133"/>
            <a:ext cx="3982912" cy="3385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У 2018 відкрито 22 групи у ЗДО:</a:t>
            </a:r>
          </a:p>
        </p:txBody>
      </p:sp>
      <p:graphicFrame>
        <p:nvGraphicFramePr>
          <p:cNvPr id="15" name="Діаграма 10">
            <a:extLst>
              <a:ext uri="{FF2B5EF4-FFF2-40B4-BE49-F238E27FC236}">
                <a16:creationId xmlns:a16="http://schemas.microsoft.com/office/drawing/2014/main" id="{09C1FD1A-825D-42E6-914A-AE2BD31F85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2334478"/>
              </p:ext>
            </p:extLst>
          </p:nvPr>
        </p:nvGraphicFramePr>
        <p:xfrm>
          <a:off x="8183000" y="2375400"/>
          <a:ext cx="4416468" cy="30843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6" name="Прямоугольник 16">
            <a:extLst>
              <a:ext uri="{FF2B5EF4-FFF2-40B4-BE49-F238E27FC236}">
                <a16:creationId xmlns:a16="http://schemas.microsoft.com/office/drawing/2014/main" id="{4084479D-193C-43D3-BE7E-4F4E3636C9D6}"/>
              </a:ext>
            </a:extLst>
          </p:cNvPr>
          <p:cNvSpPr/>
          <p:nvPr/>
        </p:nvSpPr>
        <p:spPr>
          <a:xfrm>
            <a:off x="8627467" y="2208075"/>
            <a:ext cx="3592661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Стан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показників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народжуваності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25" name="object 3">
            <a:extLst>
              <a:ext uri="{FF2B5EF4-FFF2-40B4-BE49-F238E27FC236}">
                <a16:creationId xmlns:a16="http://schemas.microsoft.com/office/drawing/2014/main" id="{B55FB11F-384A-4149-ABE2-C7AC33633F3D}"/>
              </a:ext>
            </a:extLst>
          </p:cNvPr>
          <p:cNvSpPr txBox="1">
            <a:spLocks/>
          </p:cNvSpPr>
          <p:nvPr/>
        </p:nvSpPr>
        <p:spPr>
          <a:xfrm>
            <a:off x="9450037" y="5430993"/>
            <a:ext cx="1382912" cy="32380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uk-UA" sz="2000" spc="5" dirty="0">
                <a:latin typeface="Arial"/>
                <a:cs typeface="Arial"/>
              </a:rPr>
              <a:t>- </a:t>
            </a:r>
            <a:r>
              <a:rPr lang="uk-UA" sz="2000" spc="10" dirty="0">
                <a:latin typeface="Arial"/>
                <a:cs typeface="Arial"/>
              </a:rPr>
              <a:t>6,9</a:t>
            </a:r>
            <a:r>
              <a:rPr lang="uk-UA" sz="2000" spc="-80" dirty="0">
                <a:latin typeface="Arial"/>
                <a:cs typeface="Arial"/>
              </a:rPr>
              <a:t> </a:t>
            </a:r>
            <a:r>
              <a:rPr lang="uk-UA" sz="2000" spc="20" dirty="0">
                <a:latin typeface="Arial"/>
                <a:cs typeface="Arial"/>
              </a:rPr>
              <a:t>%</a:t>
            </a:r>
            <a:endParaRPr lang="uk-UA" sz="2000" dirty="0">
              <a:latin typeface="Arial"/>
              <a:cs typeface="Arial"/>
            </a:endParaRPr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id="{B4B20C4F-AC87-43C4-A564-9AE228350697}"/>
              </a:ext>
            </a:extLst>
          </p:cNvPr>
          <p:cNvSpPr txBox="1"/>
          <p:nvPr/>
        </p:nvSpPr>
        <p:spPr>
          <a:xfrm>
            <a:off x="7706073" y="5989423"/>
            <a:ext cx="3103126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0">
              <a:spcBef>
                <a:spcPts val="105"/>
              </a:spcBef>
            </a:pPr>
            <a:r>
              <a:rPr lang="en-US" sz="1600" b="1" dirty="0">
                <a:latin typeface="Arial"/>
                <a:cs typeface="Arial"/>
              </a:rPr>
              <a:t>   </a:t>
            </a:r>
            <a:r>
              <a:rPr sz="1600" b="1" dirty="0">
                <a:latin typeface="Arial"/>
                <a:cs typeface="Arial"/>
              </a:rPr>
              <a:t>5450</a:t>
            </a:r>
          </a:p>
          <a:p>
            <a:pPr marL="12700"/>
            <a:r>
              <a:rPr sz="1600" spc="-5" dirty="0">
                <a:latin typeface="Arial"/>
                <a:cs typeface="Arial"/>
              </a:rPr>
              <a:t>січень-вересень</a:t>
            </a:r>
            <a:r>
              <a:rPr sz="1600" spc="-4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2017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092C94E3-67D1-4470-8CD8-13E1AA840206}"/>
              </a:ext>
            </a:extLst>
          </p:cNvPr>
          <p:cNvSpPr txBox="1"/>
          <p:nvPr/>
        </p:nvSpPr>
        <p:spPr>
          <a:xfrm>
            <a:off x="10073963" y="5963708"/>
            <a:ext cx="386397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lang="en-US" sz="1600" b="1" dirty="0">
                <a:solidFill>
                  <a:srgbClr val="151616"/>
                </a:solidFill>
                <a:latin typeface="Arial"/>
                <a:cs typeface="Arial"/>
              </a:rPr>
              <a:t>           </a:t>
            </a:r>
            <a:r>
              <a:rPr sz="1600" b="1" dirty="0">
                <a:solidFill>
                  <a:srgbClr val="151616"/>
                </a:solidFill>
                <a:latin typeface="Arial"/>
                <a:cs typeface="Arial"/>
              </a:rPr>
              <a:t>5073</a:t>
            </a:r>
            <a:endParaRPr sz="1600" b="1" dirty="0">
              <a:latin typeface="Arial"/>
              <a:cs typeface="Arial"/>
            </a:endParaRPr>
          </a:p>
          <a:p>
            <a:pPr marL="31750"/>
            <a:r>
              <a:rPr sz="1600" spc="-5" dirty="0">
                <a:solidFill>
                  <a:srgbClr val="151616"/>
                </a:solidFill>
                <a:latin typeface="Arial"/>
                <a:cs typeface="Arial"/>
              </a:rPr>
              <a:t>січень-вересень</a:t>
            </a:r>
            <a:r>
              <a:rPr sz="1600" spc="-45" dirty="0">
                <a:solidFill>
                  <a:srgbClr val="151616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151616"/>
                </a:solidFill>
                <a:latin typeface="Arial"/>
                <a:cs typeface="Arial"/>
              </a:rPr>
              <a:t>2018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8" name="object 6">
            <a:extLst>
              <a:ext uri="{FF2B5EF4-FFF2-40B4-BE49-F238E27FC236}">
                <a16:creationId xmlns:a16="http://schemas.microsoft.com/office/drawing/2014/main" id="{0D171B69-CE86-47F7-AFAD-82BEBB26342B}"/>
              </a:ext>
            </a:extLst>
          </p:cNvPr>
          <p:cNvSpPr/>
          <p:nvPr/>
        </p:nvSpPr>
        <p:spPr>
          <a:xfrm>
            <a:off x="10511032" y="5630268"/>
            <a:ext cx="859478" cy="518509"/>
          </a:xfrm>
          <a:custGeom>
            <a:avLst/>
            <a:gdLst/>
            <a:ahLst/>
            <a:cxnLst/>
            <a:rect l="l" t="t" r="r" b="b"/>
            <a:pathLst>
              <a:path w="1854200" h="1997075">
                <a:moveTo>
                  <a:pt x="1751469" y="1847550"/>
                </a:moveTo>
                <a:lnTo>
                  <a:pt x="1682038" y="1878330"/>
                </a:lnTo>
                <a:lnTo>
                  <a:pt x="1837397" y="1996592"/>
                </a:lnTo>
                <a:lnTo>
                  <a:pt x="1849034" y="1861045"/>
                </a:lnTo>
                <a:lnTo>
                  <a:pt x="1757629" y="1861045"/>
                </a:lnTo>
                <a:lnTo>
                  <a:pt x="1751469" y="1847550"/>
                </a:lnTo>
                <a:close/>
              </a:path>
              <a:path w="1854200" h="1997075">
                <a:moveTo>
                  <a:pt x="1784376" y="1832962"/>
                </a:moveTo>
                <a:lnTo>
                  <a:pt x="1751469" y="1847550"/>
                </a:lnTo>
                <a:lnTo>
                  <a:pt x="1757629" y="1861045"/>
                </a:lnTo>
                <a:lnTo>
                  <a:pt x="1790534" y="1846453"/>
                </a:lnTo>
                <a:lnTo>
                  <a:pt x="1784376" y="1832962"/>
                </a:lnTo>
                <a:close/>
              </a:path>
              <a:path w="1854200" h="1997075">
                <a:moveTo>
                  <a:pt x="1854098" y="1802053"/>
                </a:moveTo>
                <a:lnTo>
                  <a:pt x="1784376" y="1832962"/>
                </a:lnTo>
                <a:lnTo>
                  <a:pt x="1790534" y="1846453"/>
                </a:lnTo>
                <a:lnTo>
                  <a:pt x="1757629" y="1861045"/>
                </a:lnTo>
                <a:lnTo>
                  <a:pt x="1849034" y="1861045"/>
                </a:lnTo>
                <a:lnTo>
                  <a:pt x="1854098" y="1802053"/>
                </a:lnTo>
                <a:close/>
              </a:path>
              <a:path w="1854200" h="1997075">
                <a:moveTo>
                  <a:pt x="15875" y="0"/>
                </a:moveTo>
                <a:lnTo>
                  <a:pt x="0" y="32308"/>
                </a:lnTo>
                <a:lnTo>
                  <a:pt x="72859" y="69126"/>
                </a:lnTo>
                <a:lnTo>
                  <a:pt x="144767" y="107467"/>
                </a:lnTo>
                <a:lnTo>
                  <a:pt x="215684" y="147294"/>
                </a:lnTo>
                <a:lnTo>
                  <a:pt x="285623" y="188620"/>
                </a:lnTo>
                <a:lnTo>
                  <a:pt x="354533" y="231381"/>
                </a:lnTo>
                <a:lnTo>
                  <a:pt x="422401" y="275590"/>
                </a:lnTo>
                <a:lnTo>
                  <a:pt x="489216" y="321208"/>
                </a:lnTo>
                <a:lnTo>
                  <a:pt x="554951" y="368223"/>
                </a:lnTo>
                <a:lnTo>
                  <a:pt x="619594" y="416610"/>
                </a:lnTo>
                <a:lnTo>
                  <a:pt x="683120" y="466356"/>
                </a:lnTo>
                <a:lnTo>
                  <a:pt x="745502" y="517436"/>
                </a:lnTo>
                <a:lnTo>
                  <a:pt x="806742" y="569823"/>
                </a:lnTo>
                <a:lnTo>
                  <a:pt x="866787" y="623493"/>
                </a:lnTo>
                <a:lnTo>
                  <a:pt x="925639" y="678446"/>
                </a:lnTo>
                <a:lnTo>
                  <a:pt x="983284" y="734644"/>
                </a:lnTo>
                <a:lnTo>
                  <a:pt x="1039685" y="792060"/>
                </a:lnTo>
                <a:lnTo>
                  <a:pt x="1094828" y="850696"/>
                </a:lnTo>
                <a:lnTo>
                  <a:pt x="1148689" y="910513"/>
                </a:lnTo>
                <a:lnTo>
                  <a:pt x="1201267" y="971499"/>
                </a:lnTo>
                <a:lnTo>
                  <a:pt x="1252524" y="1033640"/>
                </a:lnTo>
                <a:lnTo>
                  <a:pt x="1302435" y="1096899"/>
                </a:lnTo>
                <a:lnTo>
                  <a:pt x="1351000" y="1161262"/>
                </a:lnTo>
                <a:lnTo>
                  <a:pt x="1398181" y="1226705"/>
                </a:lnTo>
                <a:lnTo>
                  <a:pt x="1443977" y="1293202"/>
                </a:lnTo>
                <a:lnTo>
                  <a:pt x="1488338" y="1360754"/>
                </a:lnTo>
                <a:lnTo>
                  <a:pt x="1531289" y="1429334"/>
                </a:lnTo>
                <a:lnTo>
                  <a:pt x="1572768" y="1498904"/>
                </a:lnTo>
                <a:lnTo>
                  <a:pt x="1612773" y="1569453"/>
                </a:lnTo>
                <a:lnTo>
                  <a:pt x="1651279" y="1640967"/>
                </a:lnTo>
                <a:lnTo>
                  <a:pt x="1688261" y="1713420"/>
                </a:lnTo>
                <a:lnTo>
                  <a:pt x="1723732" y="1786788"/>
                </a:lnTo>
                <a:lnTo>
                  <a:pt x="1751469" y="1847550"/>
                </a:lnTo>
                <a:lnTo>
                  <a:pt x="1784376" y="1832962"/>
                </a:lnTo>
                <a:lnTo>
                  <a:pt x="1756308" y="1771472"/>
                </a:lnTo>
                <a:lnTo>
                  <a:pt x="1720507" y="1697393"/>
                </a:lnTo>
                <a:lnTo>
                  <a:pt x="1683156" y="1624241"/>
                </a:lnTo>
                <a:lnTo>
                  <a:pt x="1644269" y="1552041"/>
                </a:lnTo>
                <a:lnTo>
                  <a:pt x="1603883" y="1480807"/>
                </a:lnTo>
                <a:lnTo>
                  <a:pt x="1561998" y="1410563"/>
                </a:lnTo>
                <a:lnTo>
                  <a:pt x="1518653" y="1341323"/>
                </a:lnTo>
                <a:lnTo>
                  <a:pt x="1473847" y="1273124"/>
                </a:lnTo>
                <a:lnTo>
                  <a:pt x="1427607" y="1205966"/>
                </a:lnTo>
                <a:lnTo>
                  <a:pt x="1379969" y="1139888"/>
                </a:lnTo>
                <a:lnTo>
                  <a:pt x="1330934" y="1074902"/>
                </a:lnTo>
                <a:lnTo>
                  <a:pt x="1280528" y="1011034"/>
                </a:lnTo>
                <a:lnTo>
                  <a:pt x="1228788" y="948296"/>
                </a:lnTo>
                <a:lnTo>
                  <a:pt x="1175702" y="886726"/>
                </a:lnTo>
                <a:lnTo>
                  <a:pt x="1121321" y="826325"/>
                </a:lnTo>
                <a:lnTo>
                  <a:pt x="1065644" y="767118"/>
                </a:lnTo>
                <a:lnTo>
                  <a:pt x="1008684" y="709142"/>
                </a:lnTo>
                <a:lnTo>
                  <a:pt x="950493" y="652399"/>
                </a:lnTo>
                <a:lnTo>
                  <a:pt x="891070" y="596912"/>
                </a:lnTo>
                <a:lnTo>
                  <a:pt x="830427" y="542721"/>
                </a:lnTo>
                <a:lnTo>
                  <a:pt x="768603" y="489826"/>
                </a:lnTo>
                <a:lnTo>
                  <a:pt x="705624" y="438264"/>
                </a:lnTo>
                <a:lnTo>
                  <a:pt x="641489" y="388035"/>
                </a:lnTo>
                <a:lnTo>
                  <a:pt x="576211" y="339178"/>
                </a:lnTo>
                <a:lnTo>
                  <a:pt x="509841" y="291706"/>
                </a:lnTo>
                <a:lnTo>
                  <a:pt x="442379" y="245643"/>
                </a:lnTo>
                <a:lnTo>
                  <a:pt x="373849" y="201002"/>
                </a:lnTo>
                <a:lnTo>
                  <a:pt x="304266" y="157822"/>
                </a:lnTo>
                <a:lnTo>
                  <a:pt x="233654" y="116103"/>
                </a:lnTo>
                <a:lnTo>
                  <a:pt x="162051" y="75882"/>
                </a:lnTo>
                <a:lnTo>
                  <a:pt x="89446" y="37172"/>
                </a:lnTo>
                <a:lnTo>
                  <a:pt x="15875" y="0"/>
                </a:lnTo>
                <a:close/>
              </a:path>
            </a:pathLst>
          </a:custGeom>
          <a:solidFill>
            <a:srgbClr val="3C2B98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9" name="object 6">
            <a:extLst>
              <a:ext uri="{FF2B5EF4-FFF2-40B4-BE49-F238E27FC236}">
                <a16:creationId xmlns:a16="http://schemas.microsoft.com/office/drawing/2014/main" id="{005AA172-8219-416C-B0ED-A37C8288738C}"/>
              </a:ext>
            </a:extLst>
          </p:cNvPr>
          <p:cNvSpPr/>
          <p:nvPr/>
        </p:nvSpPr>
        <p:spPr>
          <a:xfrm flipH="1">
            <a:off x="8443321" y="5630268"/>
            <a:ext cx="859479" cy="518509"/>
          </a:xfrm>
          <a:custGeom>
            <a:avLst/>
            <a:gdLst/>
            <a:ahLst/>
            <a:cxnLst/>
            <a:rect l="l" t="t" r="r" b="b"/>
            <a:pathLst>
              <a:path w="1854200" h="1997075">
                <a:moveTo>
                  <a:pt x="1751469" y="1847550"/>
                </a:moveTo>
                <a:lnTo>
                  <a:pt x="1682038" y="1878330"/>
                </a:lnTo>
                <a:lnTo>
                  <a:pt x="1837397" y="1996592"/>
                </a:lnTo>
                <a:lnTo>
                  <a:pt x="1849034" y="1861045"/>
                </a:lnTo>
                <a:lnTo>
                  <a:pt x="1757629" y="1861045"/>
                </a:lnTo>
                <a:lnTo>
                  <a:pt x="1751469" y="1847550"/>
                </a:lnTo>
                <a:close/>
              </a:path>
              <a:path w="1854200" h="1997075">
                <a:moveTo>
                  <a:pt x="1784376" y="1832962"/>
                </a:moveTo>
                <a:lnTo>
                  <a:pt x="1751469" y="1847550"/>
                </a:lnTo>
                <a:lnTo>
                  <a:pt x="1757629" y="1861045"/>
                </a:lnTo>
                <a:lnTo>
                  <a:pt x="1790534" y="1846453"/>
                </a:lnTo>
                <a:lnTo>
                  <a:pt x="1784376" y="1832962"/>
                </a:lnTo>
                <a:close/>
              </a:path>
              <a:path w="1854200" h="1997075">
                <a:moveTo>
                  <a:pt x="1854098" y="1802053"/>
                </a:moveTo>
                <a:lnTo>
                  <a:pt x="1784376" y="1832962"/>
                </a:lnTo>
                <a:lnTo>
                  <a:pt x="1790534" y="1846453"/>
                </a:lnTo>
                <a:lnTo>
                  <a:pt x="1757629" y="1861045"/>
                </a:lnTo>
                <a:lnTo>
                  <a:pt x="1849034" y="1861045"/>
                </a:lnTo>
                <a:lnTo>
                  <a:pt x="1854098" y="1802053"/>
                </a:lnTo>
                <a:close/>
              </a:path>
              <a:path w="1854200" h="1997075">
                <a:moveTo>
                  <a:pt x="15875" y="0"/>
                </a:moveTo>
                <a:lnTo>
                  <a:pt x="0" y="32308"/>
                </a:lnTo>
                <a:lnTo>
                  <a:pt x="72859" y="69126"/>
                </a:lnTo>
                <a:lnTo>
                  <a:pt x="144767" y="107467"/>
                </a:lnTo>
                <a:lnTo>
                  <a:pt x="215684" y="147294"/>
                </a:lnTo>
                <a:lnTo>
                  <a:pt x="285623" y="188620"/>
                </a:lnTo>
                <a:lnTo>
                  <a:pt x="354533" y="231381"/>
                </a:lnTo>
                <a:lnTo>
                  <a:pt x="422401" y="275590"/>
                </a:lnTo>
                <a:lnTo>
                  <a:pt x="489216" y="321208"/>
                </a:lnTo>
                <a:lnTo>
                  <a:pt x="554951" y="368223"/>
                </a:lnTo>
                <a:lnTo>
                  <a:pt x="619594" y="416610"/>
                </a:lnTo>
                <a:lnTo>
                  <a:pt x="683120" y="466356"/>
                </a:lnTo>
                <a:lnTo>
                  <a:pt x="745502" y="517436"/>
                </a:lnTo>
                <a:lnTo>
                  <a:pt x="806742" y="569823"/>
                </a:lnTo>
                <a:lnTo>
                  <a:pt x="866787" y="623493"/>
                </a:lnTo>
                <a:lnTo>
                  <a:pt x="925639" y="678446"/>
                </a:lnTo>
                <a:lnTo>
                  <a:pt x="983284" y="734644"/>
                </a:lnTo>
                <a:lnTo>
                  <a:pt x="1039685" y="792060"/>
                </a:lnTo>
                <a:lnTo>
                  <a:pt x="1094828" y="850696"/>
                </a:lnTo>
                <a:lnTo>
                  <a:pt x="1148689" y="910513"/>
                </a:lnTo>
                <a:lnTo>
                  <a:pt x="1201267" y="971499"/>
                </a:lnTo>
                <a:lnTo>
                  <a:pt x="1252524" y="1033640"/>
                </a:lnTo>
                <a:lnTo>
                  <a:pt x="1302435" y="1096899"/>
                </a:lnTo>
                <a:lnTo>
                  <a:pt x="1351000" y="1161262"/>
                </a:lnTo>
                <a:lnTo>
                  <a:pt x="1398181" y="1226705"/>
                </a:lnTo>
                <a:lnTo>
                  <a:pt x="1443977" y="1293202"/>
                </a:lnTo>
                <a:lnTo>
                  <a:pt x="1488338" y="1360754"/>
                </a:lnTo>
                <a:lnTo>
                  <a:pt x="1531289" y="1429334"/>
                </a:lnTo>
                <a:lnTo>
                  <a:pt x="1572768" y="1498904"/>
                </a:lnTo>
                <a:lnTo>
                  <a:pt x="1612773" y="1569453"/>
                </a:lnTo>
                <a:lnTo>
                  <a:pt x="1651279" y="1640967"/>
                </a:lnTo>
                <a:lnTo>
                  <a:pt x="1688261" y="1713420"/>
                </a:lnTo>
                <a:lnTo>
                  <a:pt x="1723732" y="1786788"/>
                </a:lnTo>
                <a:lnTo>
                  <a:pt x="1751469" y="1847550"/>
                </a:lnTo>
                <a:lnTo>
                  <a:pt x="1784376" y="1832962"/>
                </a:lnTo>
                <a:lnTo>
                  <a:pt x="1756308" y="1771472"/>
                </a:lnTo>
                <a:lnTo>
                  <a:pt x="1720507" y="1697393"/>
                </a:lnTo>
                <a:lnTo>
                  <a:pt x="1683156" y="1624241"/>
                </a:lnTo>
                <a:lnTo>
                  <a:pt x="1644269" y="1552041"/>
                </a:lnTo>
                <a:lnTo>
                  <a:pt x="1603883" y="1480807"/>
                </a:lnTo>
                <a:lnTo>
                  <a:pt x="1561998" y="1410563"/>
                </a:lnTo>
                <a:lnTo>
                  <a:pt x="1518653" y="1341323"/>
                </a:lnTo>
                <a:lnTo>
                  <a:pt x="1473847" y="1273124"/>
                </a:lnTo>
                <a:lnTo>
                  <a:pt x="1427607" y="1205966"/>
                </a:lnTo>
                <a:lnTo>
                  <a:pt x="1379969" y="1139888"/>
                </a:lnTo>
                <a:lnTo>
                  <a:pt x="1330934" y="1074902"/>
                </a:lnTo>
                <a:lnTo>
                  <a:pt x="1280528" y="1011034"/>
                </a:lnTo>
                <a:lnTo>
                  <a:pt x="1228788" y="948296"/>
                </a:lnTo>
                <a:lnTo>
                  <a:pt x="1175702" y="886726"/>
                </a:lnTo>
                <a:lnTo>
                  <a:pt x="1121321" y="826325"/>
                </a:lnTo>
                <a:lnTo>
                  <a:pt x="1065644" y="767118"/>
                </a:lnTo>
                <a:lnTo>
                  <a:pt x="1008684" y="709142"/>
                </a:lnTo>
                <a:lnTo>
                  <a:pt x="950493" y="652399"/>
                </a:lnTo>
                <a:lnTo>
                  <a:pt x="891070" y="596912"/>
                </a:lnTo>
                <a:lnTo>
                  <a:pt x="830427" y="542721"/>
                </a:lnTo>
                <a:lnTo>
                  <a:pt x="768603" y="489826"/>
                </a:lnTo>
                <a:lnTo>
                  <a:pt x="705624" y="438264"/>
                </a:lnTo>
                <a:lnTo>
                  <a:pt x="641489" y="388035"/>
                </a:lnTo>
                <a:lnTo>
                  <a:pt x="576211" y="339178"/>
                </a:lnTo>
                <a:lnTo>
                  <a:pt x="509841" y="291706"/>
                </a:lnTo>
                <a:lnTo>
                  <a:pt x="442379" y="245643"/>
                </a:lnTo>
                <a:lnTo>
                  <a:pt x="373849" y="201002"/>
                </a:lnTo>
                <a:lnTo>
                  <a:pt x="304266" y="157822"/>
                </a:lnTo>
                <a:lnTo>
                  <a:pt x="233654" y="116103"/>
                </a:lnTo>
                <a:lnTo>
                  <a:pt x="162051" y="75882"/>
                </a:lnTo>
                <a:lnTo>
                  <a:pt x="89446" y="37172"/>
                </a:lnTo>
                <a:lnTo>
                  <a:pt x="15875" y="0"/>
                </a:lnTo>
                <a:close/>
              </a:path>
            </a:pathLst>
          </a:custGeom>
          <a:solidFill>
            <a:srgbClr val="3C2B98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" name="TextBox 1"/>
          <p:cNvSpPr txBox="1"/>
          <p:nvPr/>
        </p:nvSpPr>
        <p:spPr>
          <a:xfrm>
            <a:off x="168740" y="5739608"/>
            <a:ext cx="2851901" cy="9541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Відкрито 2 санаторні групи для дітей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з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безлактозною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 </a:t>
            </a:r>
            <a:r>
              <a:rPr lang="uk-UA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безглютеновою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дієтою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ЗДО № 166.</a:t>
            </a:r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09938" y="5979308"/>
            <a:ext cx="3625152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50 ЗДО логопедичні групи перепрофільовано в групи загального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розвитку. 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ведено посаду логопеда.</a:t>
            </a:r>
            <a:endParaRPr lang="uk-UA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93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734954964"/>
              </p:ext>
            </p:extLst>
          </p:nvPr>
        </p:nvGraphicFramePr>
        <p:xfrm>
          <a:off x="346364" y="4575235"/>
          <a:ext cx="5902861" cy="22444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4691" y="4132609"/>
            <a:ext cx="5147622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Відкриття груп у діючих ЗДО 2014-2018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691" y="387612"/>
            <a:ext cx="4272497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Зменшення черги до ЗДО 2014-2018  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060927444"/>
              </p:ext>
            </p:extLst>
          </p:nvPr>
        </p:nvGraphicFramePr>
        <p:xfrm>
          <a:off x="124691" y="558919"/>
          <a:ext cx="9919854" cy="35003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B0C1AFF-5C27-4C09-BBAC-E03368325C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070" y="4391891"/>
            <a:ext cx="3698950" cy="2258517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397188" y="138771"/>
            <a:ext cx="4546152" cy="314338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86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84566" cy="68621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EE3F96-3F2E-4A9A-BBB2-EFFE7FD0AA58}"/>
              </a:ext>
            </a:extLst>
          </p:cNvPr>
          <p:cNvSpPr txBox="1"/>
          <p:nvPr/>
        </p:nvSpPr>
        <p:spPr>
          <a:xfrm>
            <a:off x="91052" y="635701"/>
            <a:ext cx="5037124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ЗДО, які будуть відновлені до 2020 року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49825"/>
              </p:ext>
            </p:extLst>
          </p:nvPr>
        </p:nvGraphicFramePr>
        <p:xfrm>
          <a:off x="91052" y="1211069"/>
          <a:ext cx="9524004" cy="52051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982184">
                  <a:extLst>
                    <a:ext uri="{9D8B030D-6E8A-4147-A177-3AD203B41FA5}">
                      <a16:colId xmlns:a16="http://schemas.microsoft.com/office/drawing/2014/main" val="3680723919"/>
                    </a:ext>
                  </a:extLst>
                </a:gridCol>
                <a:gridCol w="2604655">
                  <a:extLst>
                    <a:ext uri="{9D8B030D-6E8A-4147-A177-3AD203B41FA5}">
                      <a16:colId xmlns:a16="http://schemas.microsoft.com/office/drawing/2014/main" val="2135535830"/>
                    </a:ext>
                  </a:extLst>
                </a:gridCol>
                <a:gridCol w="2937165">
                  <a:extLst>
                    <a:ext uri="{9D8B030D-6E8A-4147-A177-3AD203B41FA5}">
                      <a16:colId xmlns:a16="http://schemas.microsoft.com/office/drawing/2014/main" val="645703849"/>
                    </a:ext>
                  </a:extLst>
                </a:gridCol>
              </a:tblGrid>
              <a:tr h="285796"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Заклад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Кількість груп і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виконання робіт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5904212"/>
                  </a:ext>
                </a:extLst>
              </a:tr>
              <a:tr h="3585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вул. Дорога </a:t>
                      </a:r>
                      <a:r>
                        <a:rPr lang="uk-UA" sz="1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Кривчицька</a:t>
                      </a:r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3</a:t>
                      </a:r>
                      <a:endParaRPr lang="en-US" sz="15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60 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дітей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  <a:endParaRPr lang="en-US" sz="16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418635"/>
                  </a:ext>
                </a:extLst>
              </a:tr>
              <a:tr h="3917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вул. </a:t>
                      </a:r>
                      <a:r>
                        <a:rPr lang="uk-UA" sz="1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Копистинського</a:t>
                      </a:r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14</a:t>
                      </a:r>
                      <a:endParaRPr lang="en-US" sz="15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– 60 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дітей</a:t>
                      </a:r>
                      <a:endParaRPr lang="en-US" sz="16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90%</a:t>
                      </a:r>
                      <a:endParaRPr lang="en-US" sz="160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6558223"/>
                  </a:ext>
                </a:extLst>
              </a:tr>
              <a:tr h="37407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вул. Грінченка, 4а</a:t>
                      </a:r>
                      <a:endParaRPr lang="en-US" sz="15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4-80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50%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115923"/>
                  </a:ext>
                </a:extLst>
              </a:tr>
              <a:tr h="3519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№102 вул. Медової Печери, 13</a:t>
                      </a:r>
                      <a:endParaRPr lang="en-US" sz="15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7-140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181863"/>
                  </a:ext>
                </a:extLst>
              </a:tr>
              <a:tr h="371302">
                <a:tc>
                  <a:txBody>
                    <a:bodyPr/>
                    <a:lstStyle/>
                    <a:p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</a:t>
                      </a:r>
                      <a:r>
                        <a:rPr lang="uk-UA" sz="1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вул. </a:t>
                      </a:r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Чижевського,43</a:t>
                      </a:r>
                      <a:endParaRPr lang="uk-UA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2-40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20%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9863266"/>
                  </a:ext>
                </a:extLst>
              </a:tr>
              <a:tr h="302029">
                <a:tc>
                  <a:txBody>
                    <a:bodyPr/>
                    <a:lstStyle/>
                    <a:p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вул. Олесницького,2</a:t>
                      </a:r>
                      <a:endParaRPr lang="uk-UA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3-60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8553856"/>
                  </a:ext>
                </a:extLst>
              </a:tr>
              <a:tr h="493292">
                <a:tc>
                  <a:txBody>
                    <a:bodyPr/>
                    <a:lstStyle/>
                    <a:p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№ 96 вул. Клепарівська,31</a:t>
                      </a:r>
                      <a:endParaRPr lang="uk-UA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4-80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15%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4335248"/>
                  </a:ext>
                </a:extLst>
              </a:tr>
              <a:tr h="493292">
                <a:tc>
                  <a:txBody>
                    <a:bodyPr/>
                    <a:lstStyle/>
                    <a:p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вул. Сяйво, 16</a:t>
                      </a:r>
                      <a:endParaRPr lang="uk-UA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2-40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448785"/>
                  </a:ext>
                </a:extLst>
              </a:tr>
              <a:tr h="493292">
                <a:tc>
                  <a:txBody>
                    <a:bodyPr/>
                    <a:lstStyle/>
                    <a:p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№ 111 вул. Виговського, 1а</a:t>
                      </a:r>
                      <a:endParaRPr lang="uk-UA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6-120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3735023"/>
                  </a:ext>
                </a:extLst>
              </a:tr>
              <a:tr h="493292">
                <a:tc>
                  <a:txBody>
                    <a:bodyPr/>
                    <a:lstStyle/>
                    <a:p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№ 97 вул. </a:t>
                      </a:r>
                      <a:r>
                        <a:rPr lang="uk-UA" sz="15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Дністерська</a:t>
                      </a:r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uk-UA" sz="15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25</a:t>
                      </a:r>
                      <a:endParaRPr lang="uk-UA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4-80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 (оголошено тендер)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4990739"/>
                  </a:ext>
                </a:extLst>
              </a:tr>
              <a:tr h="493292">
                <a:tc>
                  <a:txBody>
                    <a:bodyPr/>
                    <a:lstStyle/>
                    <a:p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ЗДО вул. Білогорща, </a:t>
                      </a:r>
                      <a:r>
                        <a:rPr lang="en-US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uk-UA" sz="15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</a:t>
                      </a:r>
                      <a:endParaRPr lang="uk-UA" sz="15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5-100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дітей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0% ( </a:t>
                      </a:r>
                      <a:r>
                        <a:rPr lang="uk-UA" sz="16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виготовляєтсья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ПКД)</a:t>
                      </a:r>
                      <a:endParaRPr lang="uk-UA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6349135"/>
                  </a:ext>
                </a:extLst>
              </a:tr>
            </a:tbl>
          </a:graphicData>
        </a:graphic>
      </p:graphicFrame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995A2DA-B705-4D03-8E7A-7C6316FFF7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56" y="2123532"/>
            <a:ext cx="2412445" cy="152021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F3CB2C-F465-4E1E-AD1E-B85E7998AA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056" y="4568465"/>
            <a:ext cx="2447531" cy="1376736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91052" y="106552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359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2951" y="240027"/>
            <a:ext cx="5501814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Відновлення закладів дошкільної освіти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2509"/>
          <a:stretch/>
        </p:blipFill>
        <p:spPr>
          <a:xfrm>
            <a:off x="1392072" y="764803"/>
            <a:ext cx="4119727" cy="299048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38"/>
          <a:stretch/>
        </p:blipFill>
        <p:spPr>
          <a:xfrm>
            <a:off x="5847089" y="764803"/>
            <a:ext cx="4033889" cy="292817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309038" y="3473773"/>
            <a:ext cx="3784084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Відновлення ЗДО №156 у Винниках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9" t="6858" r="86" b="46451"/>
          <a:stretch/>
        </p:blipFill>
        <p:spPr>
          <a:xfrm>
            <a:off x="1571905" y="3821781"/>
            <a:ext cx="4132860" cy="280735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1000" contras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9" t="15750" r="-749" b="46451"/>
          <a:stretch/>
        </p:blipFill>
        <p:spPr>
          <a:xfrm>
            <a:off x="6096000" y="3911398"/>
            <a:ext cx="3948752" cy="268229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832688" y="6450412"/>
            <a:ext cx="383521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Відновлення ЗДО на вул. Бортнянського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6423131" y="133061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52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4644" t="34497" r="34644" b="31543"/>
          <a:stretch/>
        </p:blipFill>
        <p:spPr>
          <a:xfrm>
            <a:off x="1187462" y="556896"/>
            <a:ext cx="4094222" cy="26897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67128" t="34699" r="2160" b="33555"/>
          <a:stretch/>
        </p:blipFill>
        <p:spPr>
          <a:xfrm>
            <a:off x="5457497" y="556897"/>
            <a:ext cx="4180857" cy="268973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405367" y="3217799"/>
            <a:ext cx="39284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Відновлення ЗДО на вул. Медової Печери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41141" t="41879" r="31100" b="31543"/>
          <a:stretch/>
        </p:blipFill>
        <p:spPr>
          <a:xfrm>
            <a:off x="1187462" y="3649619"/>
            <a:ext cx="3874504" cy="26893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71464" t="45772" r="2549" b="29127"/>
          <a:stretch/>
        </p:blipFill>
        <p:spPr>
          <a:xfrm>
            <a:off x="5718412" y="3646949"/>
            <a:ext cx="3919942" cy="271995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05367" y="6386983"/>
            <a:ext cx="39241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Відновлення ЗДО на вул. 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Копистинського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02440" y="128449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3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941" y="198189"/>
            <a:ext cx="5238334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Інклюзивно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-ресурсні центри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226" y="624152"/>
            <a:ext cx="945613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 червні 2018 року створено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Інклюзивно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-ресурсний центр м.Львова, який надає послуги з консультацій та обстеження дітей з особливими освітніми потребами. </a:t>
            </a:r>
            <a:endParaRPr lang="uk-UA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листопаді 2018 року створено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інклюзивно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-ресурсний центр Шевченківського району м.Львова. </a:t>
            </a:r>
            <a:endParaRPr lang="uk-UA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обладнання зазначених центрів з державного бюджету виділено та використано кошти у сумі 503 662,88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грн.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Із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субвенції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державного бюджету для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надання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державної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підтримки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дітям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особливими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освітніми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потребами у 2018 році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використано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кошти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сумі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1431216,04 грн.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v"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кутник 7">
            <a:extLst>
              <a:ext uri="{FF2B5EF4-FFF2-40B4-BE49-F238E27FC236}">
                <a16:creationId xmlns:a16="http://schemas.microsoft.com/office/drawing/2014/main" id="{C7297E77-003F-4004-8AE3-3F52B6C49348}"/>
              </a:ext>
            </a:extLst>
          </p:cNvPr>
          <p:cNvSpPr/>
          <p:nvPr/>
        </p:nvSpPr>
        <p:spPr>
          <a:xfrm>
            <a:off x="0" y="4263796"/>
            <a:ext cx="1204554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1600" dirty="0" smtClean="0">
                <a:latin typeface="Arial" panose="020B0604020202020204" pitchFamily="34" charset="0"/>
              </a:rPr>
              <a:t>проведення </a:t>
            </a:r>
            <a:r>
              <a:rPr lang="uk-UA" sz="1600" dirty="0">
                <a:latin typeface="Arial" panose="020B0604020202020204" pitchFamily="34" charset="0"/>
              </a:rPr>
              <a:t>комплексної оцінки </a:t>
            </a:r>
            <a:r>
              <a:rPr lang="uk-UA" sz="1600" dirty="0" smtClean="0">
                <a:latin typeface="Arial" panose="020B0604020202020204" pitchFamily="34" charset="0"/>
              </a:rPr>
              <a:t>дитини;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1600" dirty="0" smtClean="0">
                <a:latin typeface="Arial" panose="020B0604020202020204" pitchFamily="34" charset="0"/>
              </a:rPr>
              <a:t>надання </a:t>
            </a:r>
            <a:r>
              <a:rPr lang="uk-UA" sz="1600" dirty="0">
                <a:latin typeface="Arial" panose="020B0604020202020204" pitchFamily="34" charset="0"/>
              </a:rPr>
              <a:t>психолого-педагогічних та корекційно-</a:t>
            </a:r>
            <a:r>
              <a:rPr lang="uk-UA" sz="1600" dirty="0" err="1">
                <a:latin typeface="Arial" panose="020B0604020202020204" pitchFamily="34" charset="0"/>
              </a:rPr>
              <a:t>розвиткових</a:t>
            </a:r>
            <a:r>
              <a:rPr lang="uk-UA" sz="1600" dirty="0">
                <a:latin typeface="Arial" panose="020B0604020202020204" pitchFamily="34" charset="0"/>
              </a:rPr>
              <a:t> послуг дітям з </a:t>
            </a:r>
            <a:r>
              <a:rPr lang="uk-UA" sz="1600" dirty="0" smtClean="0">
                <a:latin typeface="Arial" panose="020B0604020202020204" pitchFamily="34" charset="0"/>
              </a:rPr>
              <a:t>ООП;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1600" dirty="0" smtClean="0">
                <a:latin typeface="Arial" panose="020B0604020202020204" pitchFamily="34" charset="0"/>
              </a:rPr>
              <a:t>надання </a:t>
            </a:r>
            <a:r>
              <a:rPr lang="uk-UA" sz="1600" dirty="0">
                <a:latin typeface="Arial" panose="020B0604020202020204" pitchFamily="34" charset="0"/>
              </a:rPr>
              <a:t>консультацій та методичної допомоги педагогічним </a:t>
            </a:r>
            <a:r>
              <a:rPr lang="uk-UA" sz="1600" dirty="0" smtClean="0">
                <a:latin typeface="Arial" panose="020B0604020202020204" pitchFamily="34" charset="0"/>
              </a:rPr>
              <a:t>працівникам;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1600" dirty="0" smtClean="0">
                <a:latin typeface="Arial" panose="020B0604020202020204" pitchFamily="34" charset="0"/>
              </a:rPr>
              <a:t>консультування батьків;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1600" dirty="0" smtClean="0">
                <a:latin typeface="Arial" panose="020B0604020202020204" pitchFamily="34" charset="0"/>
              </a:rPr>
              <a:t>моніторинг </a:t>
            </a:r>
            <a:r>
              <a:rPr lang="uk-UA" sz="1600" dirty="0">
                <a:latin typeface="Arial" panose="020B0604020202020204" pitchFamily="34" charset="0"/>
              </a:rPr>
              <a:t>динаміки розвитку дітей з </a:t>
            </a:r>
            <a:r>
              <a:rPr lang="uk-UA" sz="1600" dirty="0" smtClean="0">
                <a:latin typeface="Arial" panose="020B0604020202020204" pitchFamily="34" charset="0"/>
              </a:rPr>
              <a:t>ООП;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sz="1600" dirty="0" smtClean="0">
                <a:latin typeface="Arial" panose="020B0604020202020204" pitchFamily="34" charset="0"/>
              </a:rPr>
              <a:t>організація </a:t>
            </a:r>
            <a:r>
              <a:rPr lang="uk-UA" sz="1600" dirty="0">
                <a:latin typeface="Arial" panose="020B0604020202020204" pitchFamily="34" charset="0"/>
              </a:rPr>
              <a:t>інформаційно-просвітницької діяльності.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uk-UA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4510" y="3732798"/>
            <a:ext cx="2030690" cy="4565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b="1" dirty="0">
                <a:latin typeface="Arial" panose="020B0604020202020204" pitchFamily="34" charset="0"/>
                <a:ea typeface="Times New Roman" panose="02020603050405020304" pitchFamily="18" charset="0"/>
              </a:rPr>
              <a:t>Функції центру: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E0B980A-0DDA-4444-B54A-22C946E49DF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10689" y="1433083"/>
            <a:ext cx="2261306" cy="282051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9C6B6E8-61CA-4084-91EC-EB4417E578B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900933" y="3947055"/>
            <a:ext cx="2972594" cy="2706682"/>
          </a:xfrm>
          <a:prstGeom prst="rect">
            <a:avLst/>
          </a:prstGeo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423131" y="133061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5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01905"/>
            <a:ext cx="7107382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Створення нових структурних підрозділів управління охорони здоров'я 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2649659" y="706964"/>
            <a:ext cx="5533712" cy="853956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Реконструкція будівлі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створення амбулаторії сімейної медицини КНП «5 МП» в смт. 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Рудно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(11,2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27"/>
          <a:stretch/>
        </p:blipFill>
        <p:spPr bwMode="auto">
          <a:xfrm>
            <a:off x="846533" y="1645758"/>
            <a:ext cx="3718643" cy="2304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6650" y="1559766"/>
            <a:ext cx="4081803" cy="2334682"/>
          </a:xfrm>
          <a:prstGeom prst="rect">
            <a:avLst/>
          </a:prstGeom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09" y="4119550"/>
            <a:ext cx="3891928" cy="2572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871" y="4056795"/>
            <a:ext cx="4076582" cy="2635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7800110" y="47727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35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84566" cy="68621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42160" y="338517"/>
            <a:ext cx="710184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ТОП-10 пріоритетних напрямків роботи </a:t>
            </a:r>
          </a:p>
          <a:p>
            <a:pPr algn="ctr">
              <a:lnSpc>
                <a:spcPct val="150000"/>
              </a:lnSpc>
            </a:pP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департаменту гуманітарної політики у 2018 році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09749" y="1696884"/>
            <a:ext cx="10367554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I. Страт реформ. Місцеві ініціативи.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II. Інвестиції в якість надання послуг.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III. Розширення мережі установ.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IV. Досягнення.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V. Реалізація програм.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VI. Впровадження нових сервісів. Нові проекти.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VII. Фінансова підтримка громадських ініціатив.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VIII. Реалізація заходів.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IX. Забезпечення комфортних умов.</a:t>
            </a:r>
          </a:p>
          <a:p>
            <a:pPr>
              <a:lnSpc>
                <a:spcPct val="150000"/>
              </a:lnSpc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X. Фінансовий супровід.</a:t>
            </a:r>
          </a:p>
        </p:txBody>
      </p:sp>
    </p:spTree>
    <p:extLst>
      <p:ext uri="{BB962C8B-B14F-4D97-AF65-F5344CB8AC3E}">
        <p14:creationId xmlns:p14="http://schemas.microsoft.com/office/powerpoint/2010/main" val="40267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77091" y="263452"/>
            <a:ext cx="7093527" cy="5693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5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ru-RU" sz="1550" b="1" dirty="0">
                <a:latin typeface="Arial" panose="020B0604020202020204" pitchFamily="34" charset="0"/>
                <a:cs typeface="Arial" panose="020B0604020202020204" pitchFamily="34" charset="0"/>
              </a:rPr>
              <a:t>ремонт </a:t>
            </a:r>
            <a:r>
              <a:rPr lang="ru-RU" sz="1550" b="1" dirty="0" err="1">
                <a:latin typeface="Arial" panose="020B0604020202020204" pitchFamily="34" charset="0"/>
                <a:cs typeface="Arial" panose="020B0604020202020204" pitchFamily="34" charset="0"/>
              </a:rPr>
              <a:t>приміщень</a:t>
            </a:r>
            <a:r>
              <a:rPr lang="ru-RU" sz="1550" b="1" dirty="0">
                <a:latin typeface="Arial" panose="020B0604020202020204" pitchFamily="34" charset="0"/>
                <a:cs typeface="Arial" panose="020B0604020202020204" pitchFamily="34" charset="0"/>
              </a:rPr>
              <a:t> під </a:t>
            </a:r>
            <a:r>
              <a:rPr lang="ru-RU" sz="1550" b="1" dirty="0" err="1">
                <a:latin typeface="Arial" panose="020B0604020202020204" pitchFamily="34" charset="0"/>
                <a:cs typeface="Arial" panose="020B0604020202020204" pitchFamily="34" charset="0"/>
              </a:rPr>
              <a:t>створення</a:t>
            </a:r>
            <a:r>
              <a:rPr lang="ru-RU" sz="15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50" b="1" dirty="0" err="1">
                <a:latin typeface="Arial" panose="020B0604020202020204" pitchFamily="34" charset="0"/>
                <a:cs typeface="Arial" panose="020B0604020202020204" pitchFamily="34" charset="0"/>
              </a:rPr>
              <a:t>амбулаторії</a:t>
            </a:r>
            <a:r>
              <a:rPr lang="ru-RU" sz="1550" b="1" dirty="0">
                <a:latin typeface="Arial" panose="020B0604020202020204" pitchFamily="34" charset="0"/>
                <a:cs typeface="Arial" panose="020B0604020202020204" pitchFamily="34" charset="0"/>
              </a:rPr>
              <a:t> сімейної медицини КНП «1МКЛ» на вул. </a:t>
            </a:r>
            <a:r>
              <a:rPr lang="ru-RU" sz="15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Б. Хмельницького,195 </a:t>
            </a:r>
            <a:r>
              <a:rPr lang="en-US" sz="15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55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550" b="1" dirty="0">
                <a:latin typeface="Arial" panose="020B0604020202020204" pitchFamily="34" charset="0"/>
                <a:cs typeface="Arial" panose="020B0604020202020204" pitchFamily="34" charset="0"/>
              </a:rPr>
              <a:t>1,62 </a:t>
            </a:r>
            <a:r>
              <a:rPr lang="ru-RU" sz="1550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ru-RU" sz="155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uk-UA" sz="155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361" y="1065387"/>
            <a:ext cx="4652186" cy="27821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873" y="1142389"/>
            <a:ext cx="4405745" cy="270512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3361" y="3947324"/>
            <a:ext cx="4652186" cy="280839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92100" y="3953170"/>
            <a:ext cx="4829823" cy="2823009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7370618" y="154219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14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27"/>
            <a:ext cx="12192000" cy="6866374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0" y="140708"/>
            <a:ext cx="7645848" cy="7032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Створено відділення невідкладної допомоги  у КНП «8- а міська поліклініка м.Львова»</a:t>
            </a:r>
            <a:b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94137" y="902922"/>
            <a:ext cx="4469440" cy="2799894"/>
          </a:xfrm>
          <a:prstGeom prst="rect">
            <a:avLst/>
          </a:prstGeom>
        </p:spPr>
      </p:pic>
      <p:pic>
        <p:nvPicPr>
          <p:cNvPr id="14" name="Picture 2" descr="C:\Users\Леся Павлiвна\Desktop\Фото Перший поверех\20181210_11441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72" y="3820408"/>
            <a:ext cx="4727874" cy="294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40501" y="3740003"/>
            <a:ext cx="4423076" cy="302723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2566" y="862505"/>
            <a:ext cx="4557486" cy="2840311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7645848" y="102960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25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68"/>
            <a:ext cx="12192000" cy="6866374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579856" y="817418"/>
            <a:ext cx="3171546" cy="1222871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Створено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діагностично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-консультативне відділення </a:t>
            </a:r>
            <a:b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в КНП «8-а міська поліклініка м. Львова»</a:t>
            </a: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8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4354" y="512990"/>
            <a:ext cx="3418759" cy="31382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27941" y="475738"/>
            <a:ext cx="3027561" cy="3129102"/>
          </a:xfrm>
          <a:prstGeom prst="rect">
            <a:avLst/>
          </a:prstGeom>
        </p:spPr>
      </p:pic>
      <p:sp>
        <p:nvSpPr>
          <p:cNvPr id="14" name="Заголовок 1"/>
          <p:cNvSpPr txBox="1">
            <a:spLocks/>
          </p:cNvSpPr>
          <p:nvPr/>
        </p:nvSpPr>
        <p:spPr>
          <a:xfrm>
            <a:off x="6467290" y="3093725"/>
            <a:ext cx="5724710" cy="12642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Створено офтальмологічне відділення </a:t>
            </a:r>
            <a:b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КНП «Міська дитяча клінічна лікарня   м. Львова».</a:t>
            </a:r>
            <a:b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2018 році проліковано 930 дітей та прооперовано 256 дітей</a:t>
            </a:r>
            <a:b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255" y="4357940"/>
            <a:ext cx="4198975" cy="241138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54" y="3697707"/>
            <a:ext cx="5415186" cy="3071613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0" y="92855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711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84566" cy="68621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27446" y="490686"/>
            <a:ext cx="7215117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Створено </a:t>
            </a:r>
            <a:r>
              <a:rPr lang="uk-UA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тренінговий центр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для підготовки фахівців з паліативної допомоги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КНП «4 МКЛ м. Львова» </a:t>
            </a:r>
            <a:endParaRPr lang="uk-UA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20" y="1137017"/>
            <a:ext cx="4217324" cy="272578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664" y="1137017"/>
            <a:ext cx="4317077" cy="2725784"/>
          </a:xfrm>
          <a:prstGeom prst="rect">
            <a:avLst/>
          </a:prstGeom>
        </p:spPr>
      </p:pic>
      <p:pic>
        <p:nvPicPr>
          <p:cNvPr id="10" name="Объект 3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29" y="4032431"/>
            <a:ext cx="4247515" cy="2655938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770" y="4031796"/>
            <a:ext cx="4269971" cy="265657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24009" y="58439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3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478" y="554978"/>
            <a:ext cx="6414446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Комунальний заклад «Клуб ігрових видів спорту»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Місце для вмісту 2"/>
          <p:cNvSpPr>
            <a:spLocks noGrp="1"/>
          </p:cNvSpPr>
          <p:nvPr>
            <p:ph idx="1"/>
          </p:nvPr>
        </p:nvSpPr>
        <p:spPr>
          <a:xfrm>
            <a:off x="136479" y="1020829"/>
            <a:ext cx="7792408" cy="4301308"/>
          </a:xfrm>
        </p:spPr>
        <p:txBody>
          <a:bodyPr/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Львівський комунальний заклад «Клуб ігрових видів спорту» розпочав свою роботу з 20 вересня 2018 року. У клубі культивується 6 видів спорту, а саме: баскетбол, волейбол, водне поло, гандбол, регбі, </a:t>
            </a:r>
            <a:r>
              <a:rPr lang="uk-UA" altLang="uk-UA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футзал</a:t>
            </a: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клубі працевлаштовані 24 тренери, які працюють з понад 800 дітьми.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Одна з </a:t>
            </a:r>
            <a:r>
              <a:rPr lang="uk-UA" altLang="uk-UA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унікальностей</a:t>
            </a: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цього клубу немає вікового обмеження для спортсменів, яке було в ДЮСШ. Залежно від навчально тренувальної програми, вік спортсменів починається з 7-8 років.</a:t>
            </a:r>
          </a:p>
          <a:p>
            <a:endParaRPr lang="uk-UA" altLang="uk-UA" dirty="0" smtClean="0"/>
          </a:p>
        </p:txBody>
      </p:sp>
      <p:sp>
        <p:nvSpPr>
          <p:cNvPr id="8" name="Місце для вмісту 2"/>
          <p:cNvSpPr txBox="1">
            <a:spLocks/>
          </p:cNvSpPr>
          <p:nvPr/>
        </p:nvSpPr>
        <p:spPr>
          <a:xfrm>
            <a:off x="136478" y="3916493"/>
            <a:ext cx="904846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Навчально-тренувальний процес відбувається як на спортивних базах, так і в закладах освіти.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Середня </a:t>
            </a:r>
            <a:r>
              <a:rPr lang="uk-UA" altLang="uk-UA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заробітня</a:t>
            </a: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плата тренера складає 10-16 тис. грн.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 кінця цього року кожен вид спорту буде укомплектований спортивним інвентарем, формою для тренувань і змагальної діяльності.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а період роботи вихованці клубу брали участь у змаганнях з </a:t>
            </a:r>
            <a:r>
              <a:rPr lang="uk-UA" altLang="uk-UA" sz="1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футзалу</a:t>
            </a: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, баскетболу, волейболу, гандболу.</a:t>
            </a:r>
          </a:p>
          <a:p>
            <a:pPr algn="just"/>
            <a:endParaRPr lang="uk-UA" altLang="uk-UA" dirty="0"/>
          </a:p>
        </p:txBody>
      </p:sp>
      <p:pic>
        <p:nvPicPr>
          <p:cNvPr id="10" name="Picture 2" descr="https://scontent-frx5-1.xx.fbcdn.net/v/t1.15752-9/48376603_278430989539582_5327754678392324096_n.jpg?_nc_cat=111&amp;_nc_ht=scontent-frx5-1.xx&amp;oh=5f6dfcff8d1a2f93cb6d97766a11beb6&amp;oe=5C933F3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012" y="1631438"/>
            <a:ext cx="2834506" cy="2071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https://scontent-frx5-1.xx.fbcdn.net/v/t1.15752-9/48373160_544913502691656_8686680242170888192_n.jpg?_nc_cat=108&amp;_nc_ht=scontent-frx5-1.xx&amp;oh=6bdfd3f55de0df41d93eff5d31db1d27&amp;oe=5C94A89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426" y="239059"/>
            <a:ext cx="1851173" cy="145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https://scontent-frx5-1.xx.fbcdn.net/v/t1.15752-9/48393957_1940140889628707_21030857120677888_n.jpg?_nc_cat=110&amp;_nc_ht=scontent-frx5-1.xx&amp;oh=3c5d96f3618e2546782def423e6166c9&amp;oe=5CA1D09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196" y="3499160"/>
            <a:ext cx="2775708" cy="1696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4197" y="5175077"/>
            <a:ext cx="2794960" cy="1608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0" y="66191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" y="-1"/>
            <a:ext cx="12184566" cy="68621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187" y="681088"/>
            <a:ext cx="3875964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Палац ігрових видів спорту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388536" y="1411553"/>
            <a:ext cx="9181149" cy="62904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Створено  ЛКП «Палац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ігрових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видів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спорту» для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будівництва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палацу спорту у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житловому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масиві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Сихів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uk-UA" sz="2000" dirty="0"/>
          </a:p>
        </p:txBody>
      </p:sp>
      <p:pic>
        <p:nvPicPr>
          <p:cNvPr id="7" name="Picture 2" descr="За 200 млн грн на Сихові збудують незвичайний спорткомплек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879" y="2384312"/>
            <a:ext cx="5341473" cy="417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7434" y="165509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0296" y="2346179"/>
            <a:ext cx="6294935" cy="175432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Розвиток дитячо-юнацького спорту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Підтримка професійних ігрових команд м. Львова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Проведення національних та міжнародних змагань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8536" y="4762823"/>
            <a:ext cx="2857500" cy="175432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Чотири ігрові зали: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Баскетбол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Волейбол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Регбі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Гандбол </a:t>
            </a:r>
          </a:p>
          <a:p>
            <a:pPr algn="ctr"/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95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4187" y="620719"/>
            <a:ext cx="1760561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Дитячі клуби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020829"/>
            <a:ext cx="57275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 мережі дитячих клубів м. Львова близько 60 гуртків,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яких залучено понад 4000 дітей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v"/>
              <a:defRPr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Повністю оновлено дитячий клуб «</a:t>
            </a:r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Кросфіт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» по вул. Корольова, 10, клуб «Берегиня» по вул. Граб</a:t>
            </a:r>
            <a:r>
              <a:rPr lang="en-US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янки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13, клуб «Сонечко» на Мазепи, 13 та клуб «Пілот» по вул. Петлюри, 17.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-275685" y="2971475"/>
            <a:ext cx="626967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algn="just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Тривають завершальні роботи з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відкриття 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5 нових дитячих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клубів: 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по вул. </a:t>
            </a:r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Дністерській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12, вул. К. Левицького, 16, </a:t>
            </a:r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пл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. Старий Ринок, 3 та вул. Пасічній, 64, вул. Науковій, </a:t>
            </a:r>
            <a:r>
              <a:rPr lang="uk-UA" alt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29.</a:t>
            </a: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Font typeface="Wingdings" panose="05000000000000000000" pitchFamily="2" charset="2"/>
              <a:buChar char="q"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Підготовлено документацію для проведення ремонтних робіт ще у 4 Дитячих клубах (вул. Довженка, 6, вул. Пекарська, 22, вул. Огієнка, 12 та Огієнка, 18). Роботи в цих клубах </a:t>
            </a:r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розпочнуться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в першій половині 2019 року.</a:t>
            </a:r>
          </a:p>
          <a:p>
            <a:pPr algn="just">
              <a:spcBef>
                <a:spcPct val="0"/>
              </a:spcBef>
              <a:buClrTx/>
              <a:buFont typeface="Wingdings" panose="05000000000000000000" pitchFamily="2" charset="2"/>
              <a:buChar char="q"/>
            </a:pP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algn="just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Проведено </a:t>
            </a:r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наймасштабний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промоційний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захід «Територія Дитячого Дозвілля».</a:t>
            </a:r>
          </a:p>
        </p:txBody>
      </p:sp>
      <p:pic>
        <p:nvPicPr>
          <p:cNvPr id="8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534" y="361209"/>
            <a:ext cx="3830473" cy="252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5496745"/>
              </p:ext>
            </p:extLst>
          </p:nvPr>
        </p:nvGraphicFramePr>
        <p:xfrm>
          <a:off x="6200570" y="2973651"/>
          <a:ext cx="4047525" cy="36853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127" y="1150113"/>
            <a:ext cx="1930292" cy="2354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5127" y="3663547"/>
            <a:ext cx="2025859" cy="3039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64187" y="134927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7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8485" y="245680"/>
            <a:ext cx="3236286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дитячих клубів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81" y="755291"/>
            <a:ext cx="3632071" cy="2724053"/>
          </a:xfrm>
          <a:prstGeom prst="rect">
            <a:avLst/>
          </a:prstGeom>
        </p:spPr>
      </p:pic>
      <p:pic>
        <p:nvPicPr>
          <p:cNvPr id="7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595" y="731164"/>
            <a:ext cx="3691938" cy="2768954"/>
          </a:xfr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525150" y="3455217"/>
            <a:ext cx="4131411" cy="246481"/>
          </a:xfrm>
        </p:spPr>
        <p:txBody>
          <a:bodyPr>
            <a:normAutofit fontScale="90000"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Дитячий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клуб «Берегиня», вул. Граб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янки,13</a:t>
            </a:r>
          </a:p>
        </p:txBody>
      </p:sp>
      <p:pic>
        <p:nvPicPr>
          <p:cNvPr id="9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527" y="868145"/>
            <a:ext cx="3632069" cy="272405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560538" y="3592197"/>
            <a:ext cx="415504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Дитячий клуб «</a:t>
            </a:r>
            <a:r>
              <a:rPr 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КросФіт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», вул. Корольова, 10</a:t>
            </a:r>
            <a:endParaRPr lang="uk-UA" sz="1400" b="1" dirty="0"/>
          </a:p>
        </p:txBody>
      </p:sp>
      <p:pic>
        <p:nvPicPr>
          <p:cNvPr id="11" name="Picture 2" descr="https://scontent.flwo1-1.fna.fbcdn.net/v/t1.15752-9/48381147_300867753887769_5043120632976375808_n.jpg?_nc_cat=110&amp;_nc_ht=scontent.flwo1-1.fna&amp;oh=176cf590ef8150342c9127dc2992d74a&amp;oe=5CAE408C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43" y="3637098"/>
            <a:ext cx="2425607" cy="32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scontent.flwo1-1.fna.fbcdn.net/v/t1.15752-9/48366553_2246754638934459_3302529782733864960_n.jpg?_nc_cat=102&amp;_nc_ht=scontent.flwo1-1.fna&amp;oh=e0830c82f95431528a91bc1a95929fff&amp;oe=5CD831A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150" y="3838678"/>
            <a:ext cx="2524710" cy="301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232804" y="6425751"/>
            <a:ext cx="2154372" cy="30777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К. Левицького, 16</a:t>
            </a:r>
            <a:endParaRPr lang="uk-UA" sz="1400" b="1" dirty="0"/>
          </a:p>
        </p:txBody>
      </p:sp>
      <p:pic>
        <p:nvPicPr>
          <p:cNvPr id="14" name="Picture 2" descr="https://scontent.flwo1-1.fna.fbcdn.net/v/t1.15752-9/48370415_270426003828104_987719861058666496_n.jpg?_nc_cat=107&amp;_nc_ht=scontent.flwo1-1.fna&amp;oh=3c33a36ea5a2608f869d4a497e5f7c97&amp;oe=5CD9511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039" y="3894356"/>
            <a:ext cx="3639559" cy="2729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s://scontent.flwo1-1.fna.fbcdn.net/v/t1.15752-9/48361578_1003213796533307_3104139419355971584_n.jpg?_nc_cat=103&amp;_nc_ht=scontent.flwo1-1.fna&amp;oh=6f6e3a883dc85088777bc939561e63f6&amp;oe=5CA3B9B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030" y="4285289"/>
            <a:ext cx="3856970" cy="253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7163683" y="6410515"/>
            <a:ext cx="1981183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</a:t>
            </a:r>
            <a:r>
              <a:rPr lang="uk-UA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Дністерська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lang="uk-UA" sz="1400" b="1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6423131" y="133061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42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pic>
        <p:nvPicPr>
          <p:cNvPr id="5" name="Picture 2" descr="https://scontent.flwo1-1.fna.fbcdn.net/v/t1.15752-9/48368381_381168432618538_7176900045357187072_n.jpg?_nc_cat=110&amp;_nc_ht=scontent.flwo1-1.fna&amp;oh=48c18f75e8c5860b2b00b341d73de839&amp;oe=5CA9C5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835" y="310274"/>
            <a:ext cx="4083210" cy="2294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527679" y="2569490"/>
            <a:ext cx="1795818" cy="329329"/>
          </a:xfrm>
        </p:spPr>
        <p:txBody>
          <a:bodyPr>
            <a:normAutofit/>
          </a:bodyPr>
          <a:lstStyle/>
          <a:p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вул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Пасічна,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64</a:t>
            </a:r>
          </a:p>
        </p:txBody>
      </p:sp>
      <p:pic>
        <p:nvPicPr>
          <p:cNvPr id="7" name="Объект 5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936" y="240141"/>
            <a:ext cx="3912852" cy="2200979"/>
          </a:xfrm>
        </p:spPr>
      </p:pic>
      <p:sp>
        <p:nvSpPr>
          <p:cNvPr id="8" name="Прямоугольник 7"/>
          <p:cNvSpPr/>
          <p:nvPr/>
        </p:nvSpPr>
        <p:spPr>
          <a:xfrm>
            <a:off x="6464288" y="2451217"/>
            <a:ext cx="40984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Дитячий клуб «Сонечко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», вул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. Мазепи, 13 А </a:t>
            </a:r>
            <a:endParaRPr lang="uk-UA" sz="1400" b="1" dirty="0"/>
          </a:p>
        </p:txBody>
      </p:sp>
      <p:pic>
        <p:nvPicPr>
          <p:cNvPr id="9" name="Picture 2" descr="https://scontent.flwo1-1.fna.fbcdn.net/v/t1.15752-9/48372687_360048481479508_5840315027524943872_n.jpg?_nc_cat=108&amp;_nc_ht=scontent.flwo1-1.fna&amp;oh=808254b3a611ffaeca49e970a15c142a&amp;oe=5CA2302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835" y="2957397"/>
            <a:ext cx="4657507" cy="349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scontent.flwo1-1.fna.fbcdn.net/v/t1.15752-9/48378359_480488919142376_3226404562608848896_n.jpg?_nc_cat=106&amp;_nc_ht=scontent.flwo1-1.fna&amp;oh=255df71b75a0a74bab8d3f7545e0bcd0&amp;oe=5C9D298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936" y="2936523"/>
            <a:ext cx="4657506" cy="349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040337" y="6400848"/>
            <a:ext cx="3687100" cy="30777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Дитячий клуб «Пілот, </a:t>
            </a:r>
            <a:r>
              <a:rPr 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вул. Петлюри, 17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99690" y="71780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82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477" y="680379"/>
            <a:ext cx="4961996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Новий Дитячий будинок сімейного типу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кутник 1"/>
          <p:cNvSpPr>
            <a:spLocks noChangeArrowheads="1"/>
          </p:cNvSpPr>
          <p:nvPr/>
        </p:nvSpPr>
        <p:spPr bwMode="auto">
          <a:xfrm>
            <a:off x="87474" y="1169994"/>
            <a:ext cx="76487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9263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 indent="0" algn="just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У 2018 році створено п’ятий у м</a:t>
            </a: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. Львові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дитячий будинок сімейного типу. </a:t>
            </a:r>
          </a:p>
          <a:p>
            <a:pPr indent="0" algn="just"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Благодійний фонд «</a:t>
            </a:r>
            <a:r>
              <a:rPr lang="uk-UA" altLang="uk-UA" sz="1600" dirty="0" err="1">
                <a:latin typeface="Arial" panose="020B0604020202020204" pitchFamily="34" charset="0"/>
                <a:cs typeface="Times New Roman" panose="02020603050405020304" pitchFamily="18" charset="0"/>
              </a:rPr>
              <a:t>Діаконія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» надав </a:t>
            </a: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у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безоплатне користування  </a:t>
            </a:r>
            <a:r>
              <a:rPr lang="uk-UA" altLang="uk-UA" sz="1600" dirty="0">
                <a:latin typeface="Arial" panose="020B0604020202020204" pitchFamily="34" charset="0"/>
              </a:rPr>
              <a:t>на 10 років квартиру на </a:t>
            </a:r>
            <a:r>
              <a:rPr lang="uk-UA" altLang="uk-UA" sz="1600" dirty="0" err="1" smtClean="0">
                <a:latin typeface="Arial" panose="020B0604020202020204" pitchFamily="34" charset="0"/>
              </a:rPr>
              <a:t>пр.В.Чорновола</a:t>
            </a:r>
            <a:r>
              <a:rPr lang="uk-UA" altLang="uk-UA" sz="1600" dirty="0"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7" name="Прямокутник 2"/>
          <p:cNvSpPr>
            <a:spLocks noChangeArrowheads="1"/>
          </p:cNvSpPr>
          <p:nvPr/>
        </p:nvSpPr>
        <p:spPr bwMode="auto">
          <a:xfrm>
            <a:off x="87474" y="2293324"/>
            <a:ext cx="873910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На </a:t>
            </a:r>
            <a:r>
              <a:rPr lang="uk-UA" altLang="uk-UA" sz="1600" dirty="0">
                <a:latin typeface="Arial" panose="020B0604020202020204" pitchFamily="34" charset="0"/>
                <a:cs typeface="Times New Roman" panose="02020603050405020304" pitchFamily="18" charset="0"/>
              </a:rPr>
              <a:t>даний час в ДБСТ влаштовано на виховання та спільне проживання шестеро </a:t>
            </a:r>
            <a:r>
              <a:rPr lang="uk-UA" altLang="uk-UA" sz="16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дітей.</a:t>
            </a:r>
            <a:endParaRPr lang="uk-UA" altLang="uk-UA" sz="1600" dirty="0"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195" y="161739"/>
            <a:ext cx="1858230" cy="1179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8844" y="95382"/>
            <a:ext cx="1803980" cy="1169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Місце для вмісту 6"/>
          <p:cNvPicPr>
            <a:picLocks noGrp="1" noChangeAspect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3" r="14136" b="3499"/>
          <a:stretch>
            <a:fillRect/>
          </a:stretch>
        </p:blipFill>
        <p:spPr>
          <a:xfrm>
            <a:off x="9440153" y="1241307"/>
            <a:ext cx="2341909" cy="2006590"/>
          </a:xfrm>
          <a:prstGeom prst="rect">
            <a:avLst/>
          </a:prstGeo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87474" y="161739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108" y="2856077"/>
            <a:ext cx="8964107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Влаштування дітей-сиріт та дітей, позбавлених батьківського піклування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5201580"/>
              </p:ext>
            </p:extLst>
          </p:nvPr>
        </p:nvGraphicFramePr>
        <p:xfrm>
          <a:off x="87474" y="3520209"/>
          <a:ext cx="5672157" cy="31830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9030215" y="3394639"/>
            <a:ext cx="2963638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Діти, які опинилися в складних життєвих обставинах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7326992"/>
              </p:ext>
            </p:extLst>
          </p:nvPr>
        </p:nvGraphicFramePr>
        <p:xfrm>
          <a:off x="6314012" y="4360144"/>
          <a:ext cx="6222004" cy="2282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1397748" y="3192268"/>
            <a:ext cx="2959727" cy="7190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 lIns="36000" tIns="36000" rIns="93600" bIns="36000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 algn="just" eaLnBrk="1" hangingPunct="1">
              <a:spcBef>
                <a:spcPct val="50000"/>
              </a:spcBef>
              <a:buClrTx/>
              <a:buFontTx/>
              <a:buNone/>
            </a:pP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Загалом із 510 дітей в сімейних формах виховання проживає 475 дітей (93</a:t>
            </a:r>
            <a:r>
              <a:rPr lang="en-US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1%)</a:t>
            </a:r>
          </a:p>
        </p:txBody>
      </p:sp>
      <p:sp>
        <p:nvSpPr>
          <p:cNvPr id="18" name="Заголовок 1"/>
          <p:cNvSpPr>
            <a:spLocks/>
          </p:cNvSpPr>
          <p:nvPr/>
        </p:nvSpPr>
        <p:spPr bwMode="auto">
          <a:xfrm>
            <a:off x="7026958" y="3832665"/>
            <a:ext cx="2398056" cy="8816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Впродовж </a:t>
            </a:r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року поставлено на </a:t>
            </a: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облік</a:t>
            </a:r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СЖО 73 </a:t>
            </a:r>
            <a:r>
              <a:rPr lang="ru-RU" altLang="uk-UA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діт</a:t>
            </a: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ей</a:t>
            </a:r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знято</a:t>
            </a:r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обліку</a:t>
            </a:r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 53 </a:t>
            </a:r>
            <a:r>
              <a:rPr lang="uk-UA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дітей</a:t>
            </a:r>
            <a:r>
              <a:rPr lang="ru-RU" alt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692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" y="-1"/>
            <a:ext cx="12184566" cy="6862187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71219" y="194016"/>
            <a:ext cx="5895483" cy="590839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Старт реформ. Місцеві ініціативи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1808" y="1013058"/>
            <a:ext cx="4926216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Впровадження нової української школи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кутник 2">
            <a:extLst>
              <a:ext uri="{FF2B5EF4-FFF2-40B4-BE49-F238E27FC236}">
                <a16:creationId xmlns:a16="http://schemas.microsoft.com/office/drawing/2014/main" id="{9E802A44-F927-478B-B947-A4497EEA09E2}"/>
              </a:ext>
            </a:extLst>
          </p:cNvPr>
          <p:cNvSpPr/>
          <p:nvPr/>
        </p:nvSpPr>
        <p:spPr>
          <a:xfrm>
            <a:off x="273660" y="1516506"/>
            <a:ext cx="8157226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Закріплено території обслуговування за закладами загальної середньої освіти м. Львова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У зв'язку із вступом нового закону України «Про освіту» змінено тип і назву в 46 ЗЗСО м. Львова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Львівська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загальноосвітня школа-інтернат №2 ЛМР реорганізована у ліцей «Просвіта» </a:t>
            </a: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Проведено навчальні тренінги та семінари для вчителів початкових класів, директорів шкіл та заступників директорів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Покращено матеріально-технічної базу закладів освіти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uk-U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uk-UA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кутник 3">
            <a:extLst>
              <a:ext uri="{FF2B5EF4-FFF2-40B4-BE49-F238E27FC236}">
                <a16:creationId xmlns:a16="http://schemas.microsoft.com/office/drawing/2014/main" id="{6DCDF1D1-EC4C-43B9-B9A4-F94C52DAC6FE}"/>
              </a:ext>
            </a:extLst>
          </p:cNvPr>
          <p:cNvSpPr/>
          <p:nvPr/>
        </p:nvSpPr>
        <p:spPr>
          <a:xfrm>
            <a:off x="357160" y="4095509"/>
            <a:ext cx="65740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Реалізація програми Нова українська школа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12 788, 339 тис грн – з державної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субвенції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7 464, 316 тис грн – з міського бюджету</a:t>
            </a:r>
            <a:endParaRPr lang="uk-UA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0838FA2-EFD6-4903-905B-361040E9140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66702" y="1812159"/>
            <a:ext cx="2780768" cy="17780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14773D1-94AA-480F-B887-E415124EDC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76235" y="3711943"/>
            <a:ext cx="2780768" cy="17770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7160" y="5053546"/>
            <a:ext cx="8821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Школа повного дня</a:t>
            </a:r>
          </a:p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2017р. – «Школа радості», «Джерельце», СЗШ № 78, 98</a:t>
            </a:r>
          </a:p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2018р. – «Світанок», «Дивосвіт», «</a:t>
            </a:r>
            <a:r>
              <a:rPr lang="uk-UA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Тривіта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», ліцей м. Пулюя, СЗШ № 68 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60" y="5991110"/>
            <a:ext cx="9445963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01.08.2018р. введено посаду медичної сестри до штатних розписів шкіл  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42229" y="6349960"/>
            <a:ext cx="7823200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01.01.2019р. введено посаду охоронника до штатних розписів шкіл 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29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" y="-1"/>
            <a:ext cx="12184566" cy="68621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478" y="308266"/>
            <a:ext cx="4462818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Личаківський соціальний захист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кутник 13"/>
          <p:cNvSpPr>
            <a:spLocks noChangeArrowheads="1"/>
          </p:cNvSpPr>
          <p:nvPr/>
        </p:nvSpPr>
        <p:spPr bwMode="auto">
          <a:xfrm>
            <a:off x="3671249" y="708376"/>
            <a:ext cx="6318913" cy="10618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ru-RU" sz="2100" dirty="0"/>
              <a:t>з 7 серпня 2018-го </a:t>
            </a:r>
            <a:r>
              <a:rPr lang="uk-UA" altLang="ru-RU" sz="2000" dirty="0" smtClean="0"/>
              <a:t>запрацював </a:t>
            </a:r>
            <a:r>
              <a:rPr lang="uk-UA" altLang="ru-RU" sz="2200" dirty="0" smtClean="0"/>
              <a:t>оновлений</a:t>
            </a:r>
            <a:r>
              <a:rPr lang="uk-UA" altLang="ru-RU" sz="2000" dirty="0" smtClean="0"/>
              <a:t> Личаківський </a:t>
            </a:r>
            <a:r>
              <a:rPr lang="uk-UA" altLang="ru-RU" sz="2000" dirty="0"/>
              <a:t>відділ </a:t>
            </a:r>
            <a:r>
              <a:rPr lang="uk-UA" altLang="ru-RU" sz="2000" dirty="0" smtClean="0"/>
              <a:t>соціального </a:t>
            </a:r>
            <a:r>
              <a:rPr lang="uk-UA" altLang="ru-RU" sz="2000" dirty="0"/>
              <a:t>захисту  </a:t>
            </a:r>
            <a:r>
              <a:rPr lang="uk-UA" altLang="ru-RU" sz="2100" dirty="0" smtClean="0"/>
              <a:t>(</a:t>
            </a:r>
            <a:r>
              <a:rPr lang="uk-UA" altLang="ru-RU" sz="2100" dirty="0" err="1"/>
              <a:t>К.Левицького</a:t>
            </a:r>
            <a:r>
              <a:rPr lang="uk-UA" altLang="ru-RU" sz="2100" dirty="0"/>
              <a:t>, 67) </a:t>
            </a:r>
          </a:p>
        </p:txBody>
      </p:sp>
      <p:pic>
        <p:nvPicPr>
          <p:cNvPr id="7" name="Picture 10" descr="C:\Users\Andriy Oliyarnuk\Desktop\Звіт_УСЗ_2017\Logo2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50" y="665346"/>
            <a:ext cx="2981170" cy="422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C:\Users\Andriy Oliyarnuk\Desktop\ПЛАН_ЗВІТ_2018-19\ЗВІТ_2018\Вихідна_інфо\фото\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3" t="4971" r="6876" b="16229"/>
          <a:stretch>
            <a:fillRect/>
          </a:stretch>
        </p:blipFill>
        <p:spPr bwMode="auto">
          <a:xfrm>
            <a:off x="3308971" y="1975675"/>
            <a:ext cx="4729738" cy="2910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C:\Users\Andriy Oliyarnuk\Desktop\ПЛАН_ЗВІТ_2018-19\ЗВІТ_2018\Вихідна_інфо\фото\1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4062" b="16229"/>
          <a:stretch>
            <a:fillRect/>
          </a:stretch>
        </p:blipFill>
        <p:spPr bwMode="auto">
          <a:xfrm>
            <a:off x="7500090" y="3631811"/>
            <a:ext cx="4575259" cy="3077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кутник 12"/>
          <p:cNvSpPr>
            <a:spLocks noChangeArrowheads="1"/>
          </p:cNvSpPr>
          <p:nvPr/>
        </p:nvSpPr>
        <p:spPr bwMode="auto">
          <a:xfrm>
            <a:off x="8411562" y="2285509"/>
            <a:ext cx="3558765" cy="8309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sz="1600" b="1" dirty="0"/>
              <a:t>адаптоване </a:t>
            </a:r>
          </a:p>
          <a:p>
            <a:pPr algn="ctr" eaLnBrk="1" hangingPunct="1"/>
            <a:r>
              <a:rPr lang="uk-UA" altLang="ru-RU" sz="1600" b="1" dirty="0" smtClean="0"/>
              <a:t>приміщення для доступу осіб з </a:t>
            </a:r>
          </a:p>
          <a:p>
            <a:pPr algn="ctr" eaLnBrk="1" hangingPunct="1"/>
            <a:r>
              <a:rPr lang="uk-UA" altLang="ru-RU" sz="1600" b="1" dirty="0" smtClean="0"/>
              <a:t>інвалідністю</a:t>
            </a:r>
            <a:endParaRPr lang="uk-UA" altLang="ru-RU" sz="1600" b="1" dirty="0"/>
          </a:p>
        </p:txBody>
      </p:sp>
      <p:sp>
        <p:nvSpPr>
          <p:cNvPr id="11" name="Прямокутник 8"/>
          <p:cNvSpPr>
            <a:spLocks noChangeArrowheads="1"/>
          </p:cNvSpPr>
          <p:nvPr/>
        </p:nvSpPr>
        <p:spPr bwMode="auto">
          <a:xfrm>
            <a:off x="586550" y="5058922"/>
            <a:ext cx="2111475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b="1" dirty="0" smtClean="0"/>
              <a:t>Спільний проект</a:t>
            </a:r>
            <a:endParaRPr lang="uk-UA" altLang="ru-RU" b="1" dirty="0"/>
          </a:p>
        </p:txBody>
      </p:sp>
      <p:sp>
        <p:nvSpPr>
          <p:cNvPr id="12" name="Прямокутник 13"/>
          <p:cNvSpPr>
            <a:spLocks noChangeArrowheads="1"/>
          </p:cNvSpPr>
          <p:nvPr/>
        </p:nvSpPr>
        <p:spPr bwMode="auto">
          <a:xfrm>
            <a:off x="378441" y="5456678"/>
            <a:ext cx="6187553" cy="106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q"/>
            </a:pPr>
            <a:r>
              <a:rPr lang="uk-UA" altLang="ru-RU" dirty="0"/>
              <a:t>місто </a:t>
            </a:r>
            <a:r>
              <a:rPr lang="uk-UA" altLang="ru-RU" dirty="0" smtClean="0"/>
              <a:t>1,4 млн</a:t>
            </a:r>
            <a:r>
              <a:rPr lang="uk-UA" altLang="ru-RU" dirty="0"/>
              <a:t>. грн. </a:t>
            </a:r>
          </a:p>
          <a:p>
            <a:pPr eaLnBrk="1" hangingPunct="1">
              <a:buFont typeface="Wingdings" panose="05000000000000000000" pitchFamily="2" charset="2"/>
              <a:buChar char="q"/>
            </a:pPr>
            <a:r>
              <a:rPr lang="uk-UA" altLang="ru-RU" dirty="0"/>
              <a:t>держава 241 тис. грн.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uk-UA" altLang="ru-RU" dirty="0"/>
              <a:t>обладнання та техніка від </a:t>
            </a:r>
            <a:r>
              <a:rPr lang="uk-UA" altLang="ru-RU" dirty="0" smtClean="0"/>
              <a:t>Світового банку</a:t>
            </a:r>
            <a:endParaRPr lang="uk-UA" altLang="ru-RU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5765633" y="137107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09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1230" y="543699"/>
            <a:ext cx="6757808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осередків для осіб з інвалідністю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кутник 17"/>
          <p:cNvSpPr>
            <a:spLocks noChangeArrowheads="1"/>
          </p:cNvSpPr>
          <p:nvPr/>
        </p:nvSpPr>
        <p:spPr bwMode="auto">
          <a:xfrm>
            <a:off x="121230" y="1016642"/>
            <a:ext cx="4926841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ru-RU" b="1" dirty="0" smtClean="0"/>
              <a:t>У лютому відкрито </a:t>
            </a:r>
            <a:r>
              <a:rPr lang="uk-UA" altLang="ru-RU" b="1" dirty="0"/>
              <a:t>осередок для осіб з інвалідністю </a:t>
            </a:r>
            <a:r>
              <a:rPr lang="uk-UA" altLang="ru-RU" b="1" dirty="0" smtClean="0"/>
              <a:t> </a:t>
            </a:r>
            <a:r>
              <a:rPr lang="ru-RU" altLang="ru-RU" b="1" dirty="0" smtClean="0"/>
              <a:t>(вул.</a:t>
            </a:r>
            <a:r>
              <a:rPr lang="uk-UA" altLang="ru-RU" b="1" dirty="0" smtClean="0"/>
              <a:t>Кирилівська</a:t>
            </a:r>
            <a:r>
              <a:rPr lang="ru-RU" altLang="ru-RU" b="1" dirty="0"/>
              <a:t>, 3а)</a:t>
            </a:r>
            <a:endParaRPr lang="en-US" altLang="ru-RU" b="1" dirty="0"/>
          </a:p>
        </p:txBody>
      </p:sp>
      <p:pic>
        <p:nvPicPr>
          <p:cNvPr id="7" name="Picture 15" descr="C:\Users\Andriy Oliyarnuk\Desktop\Відеосюжет\Обрізане\Ролик_УСЗ_2018\Вихідна_інфо\Джерело_кирилівська\IMG_4468.JPG"/>
          <p:cNvPicPr>
            <a:picLocks noChangeAspect="1" noChangeArrowheads="1"/>
          </p:cNvPicPr>
          <p:nvPr/>
        </p:nvPicPr>
        <p:blipFill>
          <a:blip r:embed="rId3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4"/>
          <a:stretch>
            <a:fillRect/>
          </a:stretch>
        </p:blipFill>
        <p:spPr bwMode="auto">
          <a:xfrm>
            <a:off x="90639" y="4208991"/>
            <a:ext cx="3397250" cy="251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C:\Users\Andriy Oliyarnuk\Desktop\Відеосюжет\Обрізане\Ролик_УСЗ_2018\Вихідна_інфо\Джерело_кирилівська\IMG_4516.JPG"/>
          <p:cNvPicPr>
            <a:picLocks noChangeAspect="1" noChangeArrowheads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6" r="6248"/>
          <a:stretch>
            <a:fillRect/>
          </a:stretch>
        </p:blipFill>
        <p:spPr bwMode="auto">
          <a:xfrm>
            <a:off x="5634319" y="1108900"/>
            <a:ext cx="3684952" cy="2651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3" descr="C:\Users\Andriy Oliyarnuk\Desktop\Відеосюжет\Обрізане\Ролик_УСЗ_2018\Вихідна_інфо\Джерело_кирилівська\IMG_4458.JPG"/>
          <p:cNvPicPr>
            <a:picLocks noChangeAspect="1" noChangeArrowheads="1"/>
          </p:cNvPicPr>
          <p:nvPr/>
        </p:nvPicPr>
        <p:blipFill>
          <a:blip r:embed="rId5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124" y="1832545"/>
            <a:ext cx="3971948" cy="2287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C:\Users\Andriy Oliyarnuk\Desktop\Відеосюжет\Обрізане\Ролик_УСЗ_2018\Вихідна_інфо\Джерело_кирилівська\IMG_4487.JPG"/>
          <p:cNvPicPr>
            <a:picLocks noChangeAspect="1" noChangeArrowheads="1"/>
          </p:cNvPicPr>
          <p:nvPr/>
        </p:nvPicPr>
        <p:blipFill>
          <a:blip r:embed="rId6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/>
          <a:stretch>
            <a:fillRect/>
          </a:stretch>
        </p:blipFill>
        <p:spPr bwMode="auto">
          <a:xfrm>
            <a:off x="8278854" y="3259669"/>
            <a:ext cx="3913146" cy="3235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Andriy Oliyarnuk\Desktop\09_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519" y="1969228"/>
            <a:ext cx="1378420" cy="942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7" descr="C:\Users\Andriy Oliyarnuk\Desktop\Відеосюжет\Обрізане\ЛОГО_Львів_соціальний_фінал2,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4788" y="82049"/>
            <a:ext cx="1443037" cy="98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кутник 17"/>
          <p:cNvSpPr>
            <a:spLocks noChangeArrowheads="1"/>
          </p:cNvSpPr>
          <p:nvPr/>
        </p:nvSpPr>
        <p:spPr bwMode="auto">
          <a:xfrm>
            <a:off x="3730861" y="4406651"/>
            <a:ext cx="4444899" cy="17543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uk-UA" altLang="ru-RU" sz="1800" b="1" dirty="0">
                <a:latin typeface="Arial" panose="020B0604020202020204" pitchFamily="34" charset="0"/>
              </a:rPr>
              <a:t>Тривають роботи  </a:t>
            </a:r>
            <a:r>
              <a:rPr lang="uk-UA" altLang="ru-RU" sz="1800" b="1" dirty="0" smtClean="0">
                <a:latin typeface="Arial" panose="020B0604020202020204" pitchFamily="34" charset="0"/>
              </a:rPr>
              <a:t>з реконструкції  </a:t>
            </a:r>
            <a:r>
              <a:rPr lang="uk-UA" altLang="ru-RU" sz="1800" b="1" dirty="0">
                <a:latin typeface="Arial" panose="020B0604020202020204" pitchFamily="34" charset="0"/>
              </a:rPr>
              <a:t>приміщень </a:t>
            </a:r>
            <a:r>
              <a:rPr lang="uk-UA" altLang="ru-RU" sz="1800" b="1" dirty="0" smtClean="0">
                <a:latin typeface="Arial" panose="020B0604020202020204" pitchFamily="34" charset="0"/>
              </a:rPr>
              <a:t>для </a:t>
            </a:r>
            <a:r>
              <a:rPr lang="uk-UA" altLang="ru-RU" sz="1800" b="1" dirty="0">
                <a:latin typeface="Arial" panose="020B0604020202020204" pitchFamily="34" charset="0"/>
              </a:rPr>
              <a:t>облаштування нових </a:t>
            </a:r>
            <a:r>
              <a:rPr lang="uk-UA" altLang="ru-RU" sz="1800" b="1" dirty="0" smtClean="0">
                <a:latin typeface="Arial" panose="020B0604020202020204" pitchFamily="34" charset="0"/>
              </a:rPr>
              <a:t>осередків: </a:t>
            </a:r>
          </a:p>
          <a:p>
            <a:pPr marL="285750" indent="-285750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ru-RU" sz="1800" b="1" dirty="0" smtClean="0">
                <a:latin typeface="Arial" panose="020B0604020202020204" pitchFamily="34" charset="0"/>
              </a:rPr>
              <a:t>вул</a:t>
            </a:r>
            <a:r>
              <a:rPr lang="uk-UA" altLang="ru-RU" sz="1800" b="1" dirty="0">
                <a:latin typeface="Arial" panose="020B0604020202020204" pitchFamily="34" charset="0"/>
              </a:rPr>
              <a:t>. </a:t>
            </a:r>
            <a:r>
              <a:rPr lang="uk-UA" altLang="ru-RU" sz="1800" b="1" dirty="0" err="1">
                <a:latin typeface="Arial" panose="020B0604020202020204" pitchFamily="34" charset="0"/>
              </a:rPr>
              <a:t>Роксоляни</a:t>
            </a:r>
            <a:r>
              <a:rPr lang="uk-UA" altLang="ru-RU" sz="1800" b="1" dirty="0">
                <a:latin typeface="Arial" panose="020B0604020202020204" pitchFamily="34" charset="0"/>
              </a:rPr>
              <a:t>, 23  </a:t>
            </a:r>
          </a:p>
          <a:p>
            <a:pPr marL="285750" indent="-285750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ru-RU" sz="1800" b="1" dirty="0">
                <a:latin typeface="Arial" panose="020B0604020202020204" pitchFamily="34" charset="0"/>
              </a:rPr>
              <a:t>в</a:t>
            </a:r>
            <a:r>
              <a:rPr lang="uk-UA" altLang="ru-RU" sz="1800" b="1" dirty="0" smtClean="0">
                <a:latin typeface="Arial" panose="020B0604020202020204" pitchFamily="34" charset="0"/>
              </a:rPr>
              <a:t>ул. Б</a:t>
            </a:r>
            <a:r>
              <a:rPr lang="uk-UA" altLang="ru-RU" sz="1800" b="1" dirty="0">
                <a:latin typeface="Arial" panose="020B0604020202020204" pitchFamily="34" charset="0"/>
              </a:rPr>
              <a:t>. Хмельницького, 195 </a:t>
            </a:r>
          </a:p>
          <a:p>
            <a:pPr marL="285750" indent="-285750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ru-RU" sz="1800" b="1" dirty="0">
                <a:latin typeface="Arial" panose="020B0604020202020204" pitchFamily="34" charset="0"/>
              </a:rPr>
              <a:t>в</a:t>
            </a:r>
            <a:r>
              <a:rPr lang="uk-UA" altLang="ru-RU" sz="1800" b="1" dirty="0" smtClean="0">
                <a:latin typeface="Arial" panose="020B0604020202020204" pitchFamily="34" charset="0"/>
              </a:rPr>
              <a:t>ул. В</a:t>
            </a:r>
            <a:r>
              <a:rPr lang="uk-UA" altLang="ru-RU" sz="1800" b="1" dirty="0">
                <a:latin typeface="Arial" panose="020B0604020202020204" pitchFamily="34" charset="0"/>
              </a:rPr>
              <a:t>. Великого, 40 </a:t>
            </a:r>
            <a:endParaRPr lang="uk-UA" altLang="ru-RU" b="1" dirty="0" smtClean="0">
              <a:solidFill>
                <a:srgbClr val="184FA8"/>
              </a:solidFill>
              <a:latin typeface="Arial" panose="020B0604020202020204" pitchFamily="34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89708" y="87450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72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2316218" y="594951"/>
            <a:ext cx="6740695" cy="610035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Створено Центр раннього втручання </a:t>
            </a:r>
            <a:r>
              <a:rPr 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КНП «4-а міська поліклініка м. Львова»</a:t>
            </a:r>
            <a:b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389" y="1281265"/>
            <a:ext cx="2654439" cy="159057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3469" y="1889123"/>
            <a:ext cx="3179738" cy="22492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212" y="1304239"/>
            <a:ext cx="2602167" cy="161026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31" y="1250171"/>
            <a:ext cx="2459809" cy="165276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118562"/>
            <a:ext cx="3794078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 раннього втручання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5"/>
          <p:cNvSpPr>
            <a:spLocks noChangeArrowheads="1"/>
          </p:cNvSpPr>
          <p:nvPr/>
        </p:nvSpPr>
        <p:spPr bwMode="auto">
          <a:xfrm>
            <a:off x="138657" y="3013761"/>
            <a:ext cx="8423451" cy="147732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Char char="v"/>
            </a:pPr>
            <a:r>
              <a:rPr lang="uk-UA" altLang="ru-RU" dirty="0"/>
              <a:t>Послуги раннього втручання для 53 львівських сімей;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altLang="ru-RU" dirty="0"/>
              <a:t>Стажування команд раннього втручання закладів охорони здоров'я на базі Центру;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uk-UA" altLang="ru-RU" dirty="0"/>
              <a:t>Понад 100 </a:t>
            </a:r>
            <a:r>
              <a:rPr lang="uk-UA" altLang="ru-RU" dirty="0" smtClean="0"/>
              <a:t>візитів, </a:t>
            </a:r>
            <a:r>
              <a:rPr lang="uk-UA" altLang="ru-RU" dirty="0"/>
              <a:t>як українських так і іноземних </a:t>
            </a:r>
            <a:r>
              <a:rPr lang="uk-UA" altLang="ru-RU" dirty="0" smtClean="0"/>
              <a:t>гостей, </a:t>
            </a:r>
            <a:r>
              <a:rPr lang="uk-UA" altLang="ru-RU" dirty="0"/>
              <a:t>щодо обміну досвідом.</a:t>
            </a:r>
          </a:p>
        </p:txBody>
      </p:sp>
      <p:pic>
        <p:nvPicPr>
          <p:cNvPr id="16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827" y="4470453"/>
            <a:ext cx="3257380" cy="201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12"/>
          <a:stretch>
            <a:fillRect/>
          </a:stretch>
        </p:blipFill>
        <p:spPr bwMode="auto">
          <a:xfrm>
            <a:off x="3127295" y="4471024"/>
            <a:ext cx="2559270" cy="218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57" y="4633007"/>
            <a:ext cx="2740322" cy="1856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7218018" y="86177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21200" y="4645586"/>
            <a:ext cx="2555834" cy="181588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Послуги для 261 клієнта Центру «Джерело» (126 дітей, 82- молоді особи та 53 дітей з інвалідністю та дітей із ризиком отримати інвалідність)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29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77132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6477" y="308266"/>
            <a:ext cx="6741995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Мережа центрів дозвілля для людей похилого віку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717569" y="1732546"/>
            <a:ext cx="6741993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ru-RU" b="1" dirty="0" smtClean="0">
                <a:cs typeface="Times New Roman" panose="02020603050405020304" pitchFamily="18" charset="0"/>
              </a:rPr>
              <a:t>Відкрито 9-ий </a:t>
            </a:r>
            <a:r>
              <a:rPr lang="uk-UA" altLang="ru-RU" b="1" dirty="0">
                <a:cs typeface="Times New Roman" panose="02020603050405020304" pitchFamily="18" charset="0"/>
              </a:rPr>
              <a:t>у Львові </a:t>
            </a:r>
            <a:r>
              <a:rPr lang="uk-UA" b="1" dirty="0" smtClean="0"/>
              <a:t>цент</a:t>
            </a:r>
            <a:r>
              <a:rPr lang="uk-UA" b="1" dirty="0"/>
              <a:t>р</a:t>
            </a:r>
            <a:r>
              <a:rPr lang="uk-UA" b="1" dirty="0" smtClean="0"/>
              <a:t> </a:t>
            </a:r>
            <a:r>
              <a:rPr lang="uk-UA" b="1" dirty="0"/>
              <a:t>дозвілля </a:t>
            </a:r>
            <a:r>
              <a:rPr lang="uk-UA" altLang="ru-RU" b="1" dirty="0" smtClean="0">
                <a:cs typeface="Times New Roman" panose="02020603050405020304" pitchFamily="18" charset="0"/>
              </a:rPr>
              <a:t>для </a:t>
            </a:r>
            <a:r>
              <a:rPr lang="uk-UA" altLang="ru-RU" b="1" dirty="0">
                <a:cs typeface="Times New Roman" panose="02020603050405020304" pitchFamily="18" charset="0"/>
              </a:rPr>
              <a:t>людей поважного віку при </a:t>
            </a:r>
            <a:r>
              <a:rPr lang="ru-RU" altLang="ru-RU" b="1" dirty="0">
                <a:cs typeface="Times New Roman" panose="02020603050405020304" pitchFamily="18" charset="0"/>
              </a:rPr>
              <a:t>храм</a:t>
            </a:r>
            <a:r>
              <a:rPr lang="uk-UA" altLang="ru-RU" b="1" dirty="0">
                <a:cs typeface="Times New Roman" panose="02020603050405020304" pitchFamily="18" charset="0"/>
              </a:rPr>
              <a:t>і</a:t>
            </a:r>
            <a:r>
              <a:rPr lang="ru-RU" altLang="ru-RU" b="1" dirty="0">
                <a:cs typeface="Times New Roman" panose="02020603050405020304" pitchFamily="18" charset="0"/>
              </a:rPr>
              <a:t> </a:t>
            </a:r>
            <a:r>
              <a:rPr lang="ru-RU" altLang="ru-RU" b="1" dirty="0" err="1" smtClean="0">
                <a:cs typeface="Times New Roman" panose="02020603050405020304" pitchFamily="18" charset="0"/>
              </a:rPr>
              <a:t>Пресвятої</a:t>
            </a:r>
            <a:r>
              <a:rPr lang="ru-RU" altLang="ru-RU" b="1" dirty="0" smtClean="0">
                <a:cs typeface="Times New Roman" panose="02020603050405020304" pitchFamily="18" charset="0"/>
              </a:rPr>
              <a:t> </a:t>
            </a:r>
            <a:r>
              <a:rPr lang="ru-RU" altLang="ru-RU" b="1" dirty="0" err="1">
                <a:cs typeface="Times New Roman" panose="02020603050405020304" pitchFamily="18" charset="0"/>
              </a:rPr>
              <a:t>Богородиці</a:t>
            </a:r>
            <a:r>
              <a:rPr lang="ru-RU" altLang="ru-RU" b="1" dirty="0">
                <a:cs typeface="Times New Roman" panose="02020603050405020304" pitchFamily="18" charset="0"/>
              </a:rPr>
              <a:t> Володарки </a:t>
            </a:r>
            <a:r>
              <a:rPr lang="ru-RU" altLang="ru-RU" b="1" dirty="0" err="1">
                <a:cs typeface="Times New Roman" panose="02020603050405020304" pitchFamily="18" charset="0"/>
              </a:rPr>
              <a:t>України</a:t>
            </a:r>
            <a:r>
              <a:rPr lang="ru-RU" altLang="ru-RU" b="1" dirty="0"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cs typeface="Times New Roman" panose="02020603050405020304" pitchFamily="18" charset="0"/>
              </a:rPr>
              <a:t>(</a:t>
            </a:r>
            <a:r>
              <a:rPr lang="ru-RU" altLang="ru-RU" b="1" dirty="0">
                <a:cs typeface="Times New Roman" panose="02020603050405020304" pitchFamily="18" charset="0"/>
              </a:rPr>
              <a:t>вул. </a:t>
            </a:r>
            <a:r>
              <a:rPr lang="ru-RU" altLang="ru-RU" b="1" dirty="0" err="1">
                <a:cs typeface="Times New Roman" panose="02020603050405020304" pitchFamily="18" charset="0"/>
              </a:rPr>
              <a:t>Новознесенська</a:t>
            </a:r>
            <a:r>
              <a:rPr lang="ru-RU" altLang="ru-RU" b="1" dirty="0">
                <a:cs typeface="Times New Roman" panose="02020603050405020304" pitchFamily="18" charset="0"/>
              </a:rPr>
              <a:t>, 34)</a:t>
            </a:r>
            <a:endParaRPr lang="uk-UA" altLang="ru-RU" b="1" dirty="0"/>
          </a:p>
        </p:txBody>
      </p:sp>
      <p:pic>
        <p:nvPicPr>
          <p:cNvPr id="7" name="Picture 3" descr="C:\Users\Andriy Oliyarnuk\Desktop\44723339_1020731571441123_855103765447547289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64" r="10464" b="6976"/>
          <a:stretch>
            <a:fillRect/>
          </a:stretch>
        </p:blipFill>
        <p:spPr bwMode="auto">
          <a:xfrm>
            <a:off x="102745" y="2961773"/>
            <a:ext cx="385762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C:\Users\Andriy Oliyarnuk\Desktop\Відеосюжет\Обрізане\Ролик_УСЗ_2018\Вихідна_інфо\ТерЦ\IMG_1225.JPG"/>
          <p:cNvPicPr>
            <a:picLocks noChangeAspect="1" noChangeArrowheads="1"/>
          </p:cNvPicPr>
          <p:nvPr/>
        </p:nvPicPr>
        <p:blipFill>
          <a:blip r:embed="rId4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557" y="2875145"/>
            <a:ext cx="401478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 descr="C:\Users\Andriy Oliyarnuk\Desktop\Відеосюжет\Обрізане\Ролик_УСЗ_2018\Вихідна_інфо\ТерЦ\відмінне фото 3 новознеснськ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750" y="2904527"/>
            <a:ext cx="3897976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17"/>
          <p:cNvSpPr>
            <a:spLocks noChangeArrowheads="1"/>
          </p:cNvSpPr>
          <p:nvPr/>
        </p:nvSpPr>
        <p:spPr bwMode="auto">
          <a:xfrm>
            <a:off x="0" y="1030323"/>
            <a:ext cx="3870325" cy="5853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uk-UA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2018 році проведено 1090 колективних заходів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630980" y="113280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2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pic>
        <p:nvPicPr>
          <p:cNvPr id="16386" name="Picture 15" descr="D:\Звіти_плани_УСЗ_підсумкові\ЗВІТИ\2018 рік\ЗВІТ_2018\Угорська_2А_04.01.19\IMG_20190104_14523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9179" y="4272753"/>
            <a:ext cx="3609640" cy="2478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3" descr="C:\Users\Andriy Oliyarnuk\Desktop\kf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786" y="3523456"/>
            <a:ext cx="1465262" cy="59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4" descr="C:\Users\Andriy Oliyarnuk\Desktop\1_1_ch1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443" y="2686846"/>
            <a:ext cx="1854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7907" y="1954992"/>
            <a:ext cx="1500187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6" descr="D:\Звіти_плани_УСЗ_підсумкові\ЗВІТИ\2018 рік\ЗВІТ_2018\Угорська_2А_04.01.19\IMG_20190104_14523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5" b="15929"/>
          <a:stretch>
            <a:fillRect/>
          </a:stretch>
        </p:blipFill>
        <p:spPr bwMode="auto">
          <a:xfrm>
            <a:off x="6545944" y="907290"/>
            <a:ext cx="3296500" cy="2306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7941" y="198189"/>
            <a:ext cx="712007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 для дітей-сиріт та дітей, позбавлених батьківського піклування та осіб з їх числа, внутрішньо переміщених осіб (вул. Угорській, 2)</a:t>
            </a:r>
          </a:p>
        </p:txBody>
      </p:sp>
      <p:pic>
        <p:nvPicPr>
          <p:cNvPr id="14" name="Picture 14" descr="D:\Звіти_плани_УСЗ_підсумкові\ЗВІТИ\2018 рік\ЗВІТ_2018\Угорська_2А_04.01.19\IMG_20190104_14533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218" y="4018471"/>
            <a:ext cx="3858465" cy="273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 descr="D:\Звіти_плани_УСЗ_підсумкові\ЗВІТИ\2018 рік\ЗВІТ_2018\Угорська_2А_04.01.19\IMG_20190104_145514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3" b="8659"/>
          <a:stretch>
            <a:fillRect/>
          </a:stretch>
        </p:blipFill>
        <p:spPr bwMode="auto">
          <a:xfrm>
            <a:off x="5257370" y="3479602"/>
            <a:ext cx="2776387" cy="327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-283210" y="1088972"/>
            <a:ext cx="6622922" cy="33316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eaLnBrk="1" hangingPunct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altLang="ru-RU" sz="1700" b="1" dirty="0" smtClean="0"/>
              <a:t>Загальна вартість проекту -  22,54 </a:t>
            </a:r>
            <a:r>
              <a:rPr lang="uk-UA" altLang="ru-RU" sz="1700" b="1" dirty="0" err="1" smtClean="0"/>
              <a:t>млн.грн</a:t>
            </a:r>
            <a:r>
              <a:rPr lang="uk-UA" altLang="ru-RU" sz="1700" b="1" dirty="0" smtClean="0"/>
              <a:t>.</a:t>
            </a:r>
          </a:p>
          <a:p>
            <a:pPr marL="285750" eaLnBrk="1" hangingPunct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altLang="ru-RU" sz="1700" b="1" dirty="0" smtClean="0"/>
              <a:t>Загальна </a:t>
            </a:r>
            <a:r>
              <a:rPr lang="uk-UA" altLang="ru-RU" sz="1700" b="1" dirty="0"/>
              <a:t>частка коштів з міського бюджету на облаштування об</a:t>
            </a:r>
            <a:r>
              <a:rPr lang="en-US" altLang="ru-RU" sz="1700" b="1" dirty="0"/>
              <a:t>’</a:t>
            </a:r>
            <a:r>
              <a:rPr lang="uk-UA" altLang="ru-RU" sz="1700" b="1" dirty="0" err="1"/>
              <a:t>єкту</a:t>
            </a:r>
            <a:r>
              <a:rPr lang="uk-UA" altLang="ru-RU" sz="1700" b="1" dirty="0"/>
              <a:t>  на умовах співфінансування </a:t>
            </a:r>
            <a:r>
              <a:rPr lang="uk-UA" altLang="ru-RU" sz="1700" b="1" dirty="0" smtClean="0"/>
              <a:t>становить 8,96 </a:t>
            </a:r>
            <a:r>
              <a:rPr lang="uk-UA" altLang="ru-RU" sz="1700" b="1" dirty="0"/>
              <a:t>млн. грн</a:t>
            </a:r>
            <a:r>
              <a:rPr lang="uk-UA" altLang="ru-RU" sz="1700" b="1" dirty="0" smtClean="0"/>
              <a:t>.</a:t>
            </a:r>
          </a:p>
          <a:p>
            <a:pPr marL="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altLang="ru-RU" sz="1700" b="1" dirty="0" smtClean="0"/>
              <a:t>Роботи, які  </a:t>
            </a:r>
            <a:r>
              <a:rPr lang="uk-UA" altLang="ru-RU" sz="1700" b="1" dirty="0"/>
              <a:t>вже виконано </a:t>
            </a:r>
            <a:r>
              <a:rPr lang="uk-UA" altLang="ru-RU" sz="1700" b="1" dirty="0" smtClean="0"/>
              <a:t>на  </a:t>
            </a:r>
            <a:r>
              <a:rPr lang="uk-UA" altLang="ru-RU" sz="1700" b="1" dirty="0"/>
              <a:t>7,2 млн. </a:t>
            </a:r>
            <a:r>
              <a:rPr lang="uk-UA" altLang="ru-RU" sz="1700" b="1" dirty="0" smtClean="0"/>
              <a:t>грн</a:t>
            </a:r>
          </a:p>
          <a:p>
            <a:pPr marL="3429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uk-UA" altLang="ru-RU" sz="1700" b="1" dirty="0"/>
              <a:t>У 2019 році буде завершено утеплення фасаду на </a:t>
            </a:r>
            <a:r>
              <a:rPr lang="en-US" altLang="ru-RU" sz="1700" b="1" dirty="0" smtClean="0"/>
              <a:t>1</a:t>
            </a:r>
            <a:r>
              <a:rPr lang="uk-UA" altLang="ru-RU" sz="1700" b="1" dirty="0"/>
              <a:t>,</a:t>
            </a:r>
            <a:r>
              <a:rPr lang="en-US" altLang="ru-RU" sz="1700" b="1" dirty="0"/>
              <a:t>7</a:t>
            </a:r>
            <a:r>
              <a:rPr lang="uk-UA" altLang="ru-RU" sz="1700" b="1" dirty="0"/>
              <a:t> млн. грн.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uk-UA" altLang="ru-RU" sz="1600" b="1" dirty="0" smtClean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uk-UA" altLang="ru-RU" sz="1600" b="1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7218018" y="86177"/>
            <a:ext cx="4546152" cy="41841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III. </a:t>
            </a:r>
            <a:r>
              <a:rPr lang="uk-UA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Розширення мережі установ</a:t>
            </a:r>
            <a:endParaRPr lang="uk-UA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30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graphicFrame>
        <p:nvGraphicFramePr>
          <p:cNvPr id="10" name="Таблиця 9">
            <a:extLst>
              <a:ext uri="{FF2B5EF4-FFF2-40B4-BE49-F238E27FC236}">
                <a16:creationId xmlns:a16="http://schemas.microsoft.com/office/drawing/2014/main" id="{91CE3D88-2874-4CCF-A3FB-7E5ED26F615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73035" y="2727595"/>
          <a:ext cx="4441213" cy="39196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045105">
                  <a:extLst>
                    <a:ext uri="{9D8B030D-6E8A-4147-A177-3AD203B41FA5}">
                      <a16:colId xmlns:a16="http://schemas.microsoft.com/office/drawing/2014/main" val="3268699840"/>
                    </a:ext>
                  </a:extLst>
                </a:gridCol>
                <a:gridCol w="2396108">
                  <a:extLst>
                    <a:ext uri="{9D8B030D-6E8A-4147-A177-3AD203B41FA5}">
                      <a16:colId xmlns:a16="http://schemas.microsoft.com/office/drawing/2014/main" val="781035411"/>
                    </a:ext>
                  </a:extLst>
                </a:gridCol>
              </a:tblGrid>
              <a:tr h="944000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ТОП-5 шкіл Львова за результатами ЗНО-2018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Рейтинг шкіл України за результатами ЗНО-2018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405950"/>
                  </a:ext>
                </a:extLst>
              </a:tr>
              <a:tr h="12180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</a:t>
                      </a:r>
                      <a:r>
                        <a:rPr lang="uk-UA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ЛФМЛ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місце</a:t>
                      </a:r>
                    </a:p>
                    <a:p>
                      <a:r>
                        <a:rPr lang="uk-UA" sz="1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(1 місце – з фізики та математики, 3 місце – з англійської мови, 4 місце з української мови, 5 місце з хімії)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0162631"/>
                  </a:ext>
                </a:extLst>
              </a:tr>
              <a:tr h="3045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ЛАГ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місце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494869"/>
                  </a:ext>
                </a:extLst>
              </a:tr>
              <a:tr h="3045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ЛКГ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 місце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079780"/>
                  </a:ext>
                </a:extLst>
              </a:tr>
              <a:tr h="51767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Львівська гімназія «Євшан»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місце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126923"/>
                  </a:ext>
                </a:extLst>
              </a:tr>
              <a:tr h="62871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b="1" noProof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Львівська гімназія «Престиж»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 місце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9285707"/>
                  </a:ext>
                </a:extLst>
              </a:tr>
            </a:tbl>
          </a:graphicData>
        </a:graphic>
      </p:graphicFrame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9D17E95-5871-4D6A-9044-96076C8C7957}"/>
              </a:ext>
            </a:extLst>
          </p:cNvPr>
          <p:cNvSpPr txBox="1">
            <a:spLocks/>
          </p:cNvSpPr>
          <p:nvPr/>
        </p:nvSpPr>
        <p:spPr bwMode="auto">
          <a:xfrm>
            <a:off x="273035" y="1071154"/>
            <a:ext cx="1430615" cy="4559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9pPr>
          </a:lstStyle>
          <a:p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ЗНО 2018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id="{7A7F570A-4A5C-40C7-9D25-594EA580BA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6619" y="1547214"/>
            <a:ext cx="4662136" cy="1107005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17 випускників, які набрали найвищі бали за результатами ЗНО, отримали грошову винагороду по 2 тис. грн  та по 10 тис.</a:t>
            </a:r>
          </a:p>
          <a:p>
            <a:endParaRPr lang="uk-UA" sz="1400" dirty="0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01BB03F-4E31-4D22-920F-82E64ECB141D}"/>
              </a:ext>
            </a:extLst>
          </p:cNvPr>
          <p:cNvSpPr/>
          <p:nvPr/>
        </p:nvSpPr>
        <p:spPr>
          <a:xfrm>
            <a:off x="6885354" y="1071154"/>
            <a:ext cx="281039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Призери міжнародних учнівських змагань</a:t>
            </a:r>
            <a:endParaRPr lang="uk-UA" dirty="0"/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FC6A56A1-37B1-417E-9E1E-A8C125EFA3CE}"/>
              </a:ext>
            </a:extLst>
          </p:cNvPr>
          <p:cNvSpPr/>
          <p:nvPr/>
        </p:nvSpPr>
        <p:spPr>
          <a:xfrm>
            <a:off x="4987283" y="1919024"/>
            <a:ext cx="701618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Софія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Петришин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</a:p>
          <a:p>
            <a:pPr algn="just"/>
            <a: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3-тє місце у категорії «Наука» </a:t>
            </a:r>
            <a:r>
              <a:rPr lang="en-US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GENIUS Olympiad</a:t>
            </a:r>
            <a: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у США, випускниця НВК «Школа-ліцей «</a:t>
            </a:r>
            <a:r>
              <a:rPr lang="uk-UA" sz="1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Оріяна</a:t>
            </a:r>
            <a: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»;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Соломія </a:t>
            </a:r>
            <a:r>
              <a:rPr 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Леньо</a:t>
            </a:r>
            <a:r>
              <a:rPr 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</a:p>
          <a:p>
            <a:pPr algn="just"/>
            <a:r>
              <a:rPr lang="uk-UA" sz="1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нагороди</a:t>
            </a:r>
            <a:r>
              <a:rPr lang="en-US" sz="1600" i="1" dirty="0">
                <a:latin typeface="Arial" panose="020B0604020202020204" pitchFamily="34" charset="0"/>
                <a:cs typeface="Arial" panose="020B0604020202020204" pitchFamily="34" charset="0"/>
              </a:rPr>
              <a:t> Intel ISEF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 у США, випускниця ЛНВК І ступеня;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Назарій Фортуна - </a:t>
            </a:r>
          </a:p>
          <a:p>
            <a:pPr algn="just"/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бронза олімпіади з фізики у Португалії та срібло олімпіади з астрономії і астрофізики у Китаї, випускник ЛФМЛ;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Олег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Кузик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</a:p>
          <a:p>
            <a:pPr algn="just"/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бронза олімпіади з фізики у Португалії, випускник ЛФМЛ;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600" b="1" dirty="0">
                <a:latin typeface="Helvetica Neue"/>
              </a:rPr>
              <a:t>Павло </a:t>
            </a:r>
            <a:r>
              <a:rPr lang="uk-UA" sz="1600" b="1" dirty="0" err="1">
                <a:latin typeface="Helvetica Neue"/>
              </a:rPr>
              <a:t>Гілей</a:t>
            </a:r>
            <a:r>
              <a:rPr lang="uk-UA" sz="1600" b="1" dirty="0">
                <a:latin typeface="Helvetica Neue"/>
              </a:rPr>
              <a:t> -</a:t>
            </a:r>
          </a:p>
          <a:p>
            <a:pPr algn="just"/>
            <a:r>
              <a:rPr lang="uk-UA" sz="1600" i="1" dirty="0">
                <a:latin typeface="Helvetica Neue"/>
              </a:rPr>
              <a:t>бронза олімпіади 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з астрономії і астрофізики в Китаї, випускник ЛФМЛ</a:t>
            </a:r>
            <a:endParaRPr lang="uk-UA" sz="1600" i="1" dirty="0">
              <a:latin typeface="Helvetica Neue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Артем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Янчак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</a:p>
          <a:p>
            <a:pPr algn="just"/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срібло олімпіади з хімії в Чехії, випускник ЛФМЛ;</a:t>
            </a:r>
            <a:endParaRPr lang="uk-UA" sz="1600" i="1" dirty="0">
              <a:latin typeface="Helvetica Neue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Ярема-Лука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Єлейко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</a:p>
          <a:p>
            <a:pPr algn="just"/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переможець Міжнародних молодіжних дебатів, учень ліцею  №28.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516174" y="278776"/>
            <a:ext cx="4078514" cy="590839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Досягнення 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62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82D4AF74-9EC9-4D7E-8956-6861DEC14F8B}"/>
              </a:ext>
            </a:extLst>
          </p:cNvPr>
          <p:cNvSpPr/>
          <p:nvPr/>
        </p:nvSpPr>
        <p:spPr>
          <a:xfrm>
            <a:off x="116642" y="1201910"/>
            <a:ext cx="1021172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Міжнародна виставка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робіт юних науковців «Мілсет Амлат Латинська Америка 2018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Міжнародна математична олімпіада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країн Центральної Європи у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Польщі.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Всесвітня олімпіада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 робототехніки у м. Чіанг Май Королівства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Таїланд.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Всеукраїнський </a:t>
            </a:r>
            <a:r>
              <a:rPr lang="uk-UA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дебатний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турнір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«Кубок Одеси 2018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Осінній відбір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у команди України на Міжнародні математичні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олімпіади.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Всесвітня хімічна школа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вихідного дня (І та ІІ збір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Турнір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математичних боїв «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Kharkiv Masters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Зимова школа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 фізики та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експериментальна олімпіада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фізики.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ХІІ </a:t>
            </a:r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Всеукраїнський турнір 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математичних боїв імені академіка Ляшка І. І.</a:t>
            </a:r>
            <a:endParaRPr lang="uk-UA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96000" y="290135"/>
            <a:ext cx="332167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Загальна сума фінансової підтримки – 193 721,19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6642" y="801800"/>
            <a:ext cx="381420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Фінансова підтримка школярів</a:t>
            </a:r>
          </a:p>
        </p:txBody>
      </p:sp>
      <p:pic>
        <p:nvPicPr>
          <p:cNvPr id="9" name="Picture 16" descr="https://city-adm.lviv.ua/img/737x450/5/fotoshkoliari-0d36f4f69f215b5a529dc206bfd93186.jpg">
            <a:extLst>
              <a:ext uri="{FF2B5EF4-FFF2-40B4-BE49-F238E27FC236}">
                <a16:creationId xmlns:a16="http://schemas.microsoft.com/office/drawing/2014/main" id="{36A18B4C-46D1-4CA0-9CF0-1CD2FD934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3" y="4489187"/>
            <a:ext cx="4271554" cy="217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city-adm.lviv.ua/img/737x450/d/img7569-65d18c27971247bd5addcd4e95fdbcba.jpg">
            <a:extLst>
              <a:ext uri="{FF2B5EF4-FFF2-40B4-BE49-F238E27FC236}">
                <a16:creationId xmlns:a16="http://schemas.microsoft.com/office/drawing/2014/main" id="{D30EE663-B235-4DD4-93AE-1674FA1E1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907" y="4504162"/>
            <a:ext cx="3668891" cy="2153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0" y="147544"/>
            <a:ext cx="3075709" cy="481578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ctr"/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Досягнення 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281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31950" y="908050"/>
            <a:ext cx="8928100" cy="5761038"/>
          </a:xfrm>
        </p:spPr>
        <p:txBody>
          <a:bodyPr/>
          <a:lstStyle/>
          <a:p>
            <a:pPr algn="l"/>
            <a:r>
              <a:rPr lang="uk-UA" sz="1400" smtClean="0"/>
              <a:t>                                                          		</a:t>
            </a:r>
            <a:endParaRPr lang="uk-UA" sz="1600" smtClean="0"/>
          </a:p>
          <a:p>
            <a:endParaRPr lang="uk-UA" smtClean="0"/>
          </a:p>
        </p:txBody>
      </p:sp>
      <p:pic>
        <p:nvPicPr>
          <p:cNvPr id="64515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58250" y="1773238"/>
            <a:ext cx="32956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6" name="Рисунок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09050" y="4262438"/>
            <a:ext cx="324485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750888"/>
            <a:ext cx="6327775" cy="460741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spcBef>
                <a:spcPct val="20000"/>
              </a:spcBef>
              <a:buFont typeface="Wingdings" pitchFamily="2" charset="2"/>
              <a:buChar char="v"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На базі міських лікарень у Львові відомі фахівці з різних країн світу проконсультували 342 пацієнтів і спільно з львівськими лікарям прооперували 66 пацієнтів зі всієї України з різними складними захворюваннями.</a:t>
            </a:r>
          </a:p>
          <a:p>
            <a:pPr marL="285750" indent="-285750" algn="just">
              <a:spcBef>
                <a:spcPct val="20000"/>
              </a:spcBef>
              <a:buFont typeface="Wingdings" pitchFamily="2" charset="2"/>
              <a:buChar char="v"/>
            </a:pPr>
            <a:r>
              <a:rPr lang="uk-UA" sz="1700" b="1" dirty="0">
                <a:latin typeface="Arial" panose="020B0604020202020204" pitchFamily="34" charset="0"/>
                <a:cs typeface="Arial" panose="020B0604020202020204" pitchFamily="34" charset="0"/>
              </a:rPr>
              <a:t>У МДКЛ 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– з 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Великої 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Британії, Канади, Польщі, США.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проконсультували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180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пацієнтів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спільно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лікарями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провели 11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оперативних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втручань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 Прочитано 5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лекцій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spcBef>
                <a:spcPct val="20000"/>
              </a:spcBef>
              <a:buFont typeface="Wingdings" pitchFamily="2" charset="2"/>
              <a:buChar char="v"/>
            </a:pPr>
            <a:endParaRPr lang="uk-UA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Wingdings" pitchFamily="2" charset="2"/>
              <a:buChar char="v"/>
            </a:pPr>
            <a:r>
              <a:rPr lang="uk-UA" sz="1700" b="1" dirty="0">
                <a:latin typeface="Arial" panose="020B0604020202020204" pitchFamily="34" charset="0"/>
                <a:cs typeface="Arial" panose="020B0604020202020204" pitchFamily="34" charset="0"/>
              </a:rPr>
              <a:t>У 8МКЛ 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– з Німеччини, Польщі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проконсультували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155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хворих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прооперували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52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хворих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вродженими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набутими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вадами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розвитку</a:t>
            </a:r>
            <a:endParaRPr lang="ru-RU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Wingdings" pitchFamily="2" charset="2"/>
              <a:buChar char="v"/>
            </a:pPr>
            <a:endParaRPr lang="uk-UA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spcBef>
                <a:spcPct val="20000"/>
              </a:spcBef>
              <a:buFont typeface="Wingdings" pitchFamily="2" charset="2"/>
              <a:buChar char="v"/>
            </a:pPr>
            <a:r>
              <a:rPr lang="uk-UA" sz="1700" b="1" dirty="0">
                <a:latin typeface="Arial" panose="020B0604020202020204" pitchFamily="34" charset="0"/>
                <a:cs typeface="Arial" panose="020B0604020202020204" pitchFamily="34" charset="0"/>
              </a:rPr>
              <a:t>У ЛШМД 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– з Польщі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проконсультували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пацієнтів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і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спільно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лікарями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провели 3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оперативних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втручання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та                                  1 </a:t>
            </a:r>
            <a:r>
              <a:rPr lang="ru-RU" sz="1700" dirty="0" err="1">
                <a:latin typeface="Arial" panose="020B0604020202020204" pitchFamily="34" charset="0"/>
                <a:cs typeface="Arial" panose="020B0604020202020204" pitchFamily="34" charset="0"/>
              </a:rPr>
              <a:t>конференцію</a:t>
            </a:r>
            <a:r>
              <a:rPr lang="ru-RU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spcBef>
                <a:spcPct val="20000"/>
              </a:spcBef>
              <a:buFont typeface="Wingdings" pitchFamily="2" charset="2"/>
              <a:buChar char="v"/>
            </a:pPr>
            <a:endParaRPr lang="uk-UA" sz="1700" dirty="0"/>
          </a:p>
        </p:txBody>
      </p:sp>
      <p:sp>
        <p:nvSpPr>
          <p:cNvPr id="10" name="TextBox 9"/>
          <p:cNvSpPr txBox="1"/>
          <p:nvPr/>
        </p:nvSpPr>
        <p:spPr>
          <a:xfrm>
            <a:off x="214313" y="374650"/>
            <a:ext cx="2949575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Міжнародна співпраця </a:t>
            </a:r>
          </a:p>
        </p:txBody>
      </p:sp>
      <p:pic>
        <p:nvPicPr>
          <p:cNvPr id="64519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42063" y="1331913"/>
            <a:ext cx="2279650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0" name="Объект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392863" y="3211513"/>
            <a:ext cx="2452687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1" name="Рисунок 13"/>
          <p:cNvPicPr>
            <a:picLocks noChangeAspect="1"/>
          </p:cNvPicPr>
          <p:nvPr/>
        </p:nvPicPr>
        <p:blipFill>
          <a:blip r:embed="rId7"/>
          <a:srcRect l="11494" t="18391" r="5057" b="7587"/>
          <a:stretch>
            <a:fillRect/>
          </a:stretch>
        </p:blipFill>
        <p:spPr bwMode="auto">
          <a:xfrm>
            <a:off x="184150" y="5376863"/>
            <a:ext cx="2444750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22" name="Рисунок 14"/>
          <p:cNvPicPr>
            <a:picLocks noChangeAspect="1"/>
          </p:cNvPicPr>
          <p:nvPr/>
        </p:nvPicPr>
        <p:blipFill>
          <a:blip r:embed="rId8"/>
          <a:srcRect l="7587" b="3278"/>
          <a:stretch>
            <a:fillRect/>
          </a:stretch>
        </p:blipFill>
        <p:spPr bwMode="auto">
          <a:xfrm>
            <a:off x="3111500" y="5241925"/>
            <a:ext cx="2297113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23" name="Заголовок 1"/>
          <p:cNvSpPr txBox="1">
            <a:spLocks/>
          </p:cNvSpPr>
          <p:nvPr/>
        </p:nvSpPr>
        <p:spPr bwMode="auto">
          <a:xfrm>
            <a:off x="4657725" y="136525"/>
            <a:ext cx="3341688" cy="4381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IV.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Досягнення </a:t>
            </a:r>
          </a:p>
        </p:txBody>
      </p:sp>
    </p:spTree>
    <p:extLst>
      <p:ext uri="{BB962C8B-B14F-4D97-AF65-F5344CB8AC3E}">
        <p14:creationId xmlns:p14="http://schemas.microsoft.com/office/powerpoint/2010/main" val="103775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кутник 2">
            <a:extLst/>
          </p:cNvPr>
          <p:cNvSpPr/>
          <p:nvPr/>
        </p:nvSpPr>
        <p:spPr>
          <a:xfrm>
            <a:off x="7218363" y="4333875"/>
            <a:ext cx="4322762" cy="175418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Львів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отримав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відзнаку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Асоціації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спортивних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журналістів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номінації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«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Найспортивніше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місто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».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39" name="Заголовок 1"/>
          <p:cNvSpPr>
            <a:spLocks noGrp="1"/>
          </p:cNvSpPr>
          <p:nvPr>
            <p:ph type="title"/>
          </p:nvPr>
        </p:nvSpPr>
        <p:spPr>
          <a:xfrm>
            <a:off x="3516313" y="279400"/>
            <a:ext cx="4078287" cy="59055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800" b="1" dirty="0" smtClean="0">
                <a:latin typeface="Arial" charset="0"/>
                <a:cs typeface="Arial" charset="0"/>
              </a:rPr>
              <a:t>IV. </a:t>
            </a:r>
            <a:r>
              <a:rPr lang="uk-UA" sz="2800" b="1" dirty="0" smtClean="0">
                <a:latin typeface="Arial" charset="0"/>
                <a:cs typeface="Arial" charset="0"/>
              </a:rPr>
              <a:t>Досягнення </a:t>
            </a:r>
          </a:p>
        </p:txBody>
      </p:sp>
      <p:pic>
        <p:nvPicPr>
          <p:cNvPr id="65540" name="Рисунок 2"/>
          <p:cNvPicPr>
            <a:picLocks noChangeAspect="1"/>
          </p:cNvPicPr>
          <p:nvPr/>
        </p:nvPicPr>
        <p:blipFill>
          <a:blip r:embed="rId3"/>
          <a:srcRect l="398" t="-760" r="-398" b="21587"/>
          <a:stretch>
            <a:fillRect/>
          </a:stretch>
        </p:blipFill>
        <p:spPr bwMode="auto">
          <a:xfrm>
            <a:off x="925513" y="3871913"/>
            <a:ext cx="3455987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41" name="Рисунок 2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6815138" y="1152525"/>
            <a:ext cx="3517900" cy="2659063"/>
          </a:xfrm>
        </p:spPr>
      </p:pic>
      <p:sp>
        <p:nvSpPr>
          <p:cNvPr id="2" name="Прямоугольник 1"/>
          <p:cNvSpPr/>
          <p:nvPr/>
        </p:nvSpPr>
        <p:spPr>
          <a:xfrm>
            <a:off x="360363" y="1076325"/>
            <a:ext cx="6096000" cy="25685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За ініціативи Міністерства молоді та спорту України, Українського інституту міжнародної політики та Національної молодіжної ради України вперше в Україні проводився конкурс «Молодіжна столиця України». За результатами конкурсу Львів став Першою Молодіжною столицею 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254813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кутник 6">
            <a:extLst/>
          </p:cNvPr>
          <p:cNvSpPr/>
          <p:nvPr/>
        </p:nvSpPr>
        <p:spPr>
          <a:xfrm>
            <a:off x="71438" y="828675"/>
            <a:ext cx="4757737" cy="20621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 травні в місті Марракеш (Королівство Марокко) відбулася Х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ІІ Всесвітня літня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Гімназіада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під егідою Міжнародної федерації шкільного спорту (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ISF).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 ній взяло участь 58 країн, 4000 спортсменів; представлено 18 видів спорту. Серед Чемпіонів є львівські спортсмени: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Христина Погранична – художня гімнастика</a:t>
            </a:r>
          </a:p>
          <a:p>
            <a:pPr marL="342900" indent="-34290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Соломія Кміть – карате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438" y="403225"/>
            <a:ext cx="3781425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Чемпіони Всесвітньої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Гімназіади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564" name="Picture 2" descr="C:\Users\User\Desktop\kmit-e9f615d0d193851fb9222dd36bc373c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950" y="3338513"/>
            <a:ext cx="2027238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3" descr="C:\Users\User\Desktop\pohranychna-d84d2ea01b7dd36477a3195c373928a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28863" y="3338513"/>
            <a:ext cx="2192337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424488" y="866775"/>
            <a:ext cx="3727450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Срібні призери Юнацьких Олімпійських Ігор</a:t>
            </a:r>
          </a:p>
        </p:txBody>
      </p:sp>
      <p:sp>
        <p:nvSpPr>
          <p:cNvPr id="12" name="Прямокутник 6">
            <a:extLst/>
          </p:cNvPr>
          <p:cNvSpPr/>
          <p:nvPr/>
        </p:nvSpPr>
        <p:spPr>
          <a:xfrm>
            <a:off x="5205413" y="1576388"/>
            <a:ext cx="4402137" cy="13144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Буенос-Айресі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проходили ІІІ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літні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Юнацькі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Олімпійські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Ігри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серед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спортсменів-юніорів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Серед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львів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ян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були дві срібні призерки: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Христина Погранична–художня гімнастика</a:t>
            </a:r>
          </a:p>
          <a:p>
            <a:pPr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Оксана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Чудик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– вільна боротьба </a:t>
            </a:r>
          </a:p>
        </p:txBody>
      </p:sp>
      <p:pic>
        <p:nvPicPr>
          <p:cNvPr id="66568" name="Picture 4" descr="C:\Users\User\Desktop\1468291_152759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1850" y="3338513"/>
            <a:ext cx="4173538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9" name="Picture 5" descr="C:\Users\User\Desktop\44092875_1928942443851943_8129763613993861120_n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970963" y="3338513"/>
            <a:ext cx="2994025" cy="299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0" name="Заголовок 1"/>
          <p:cNvSpPr>
            <a:spLocks noGrp="1"/>
          </p:cNvSpPr>
          <p:nvPr>
            <p:ph type="title"/>
          </p:nvPr>
        </p:nvSpPr>
        <p:spPr>
          <a:xfrm>
            <a:off x="6556375" y="66675"/>
            <a:ext cx="3051175" cy="46672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400" b="1" smtClean="0">
                <a:latin typeface="Arial" charset="0"/>
                <a:cs typeface="Arial" charset="0"/>
              </a:rPr>
              <a:t>IV. </a:t>
            </a:r>
            <a:r>
              <a:rPr lang="uk-UA" sz="2400" b="1" smtClean="0">
                <a:latin typeface="Arial" charset="0"/>
                <a:cs typeface="Arial" charset="0"/>
              </a:rPr>
              <a:t>Досягнення </a:t>
            </a:r>
          </a:p>
        </p:txBody>
      </p:sp>
    </p:spTree>
    <p:extLst>
      <p:ext uri="{BB962C8B-B14F-4D97-AF65-F5344CB8AC3E}">
        <p14:creationId xmlns:p14="http://schemas.microsoft.com/office/powerpoint/2010/main" val="9413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89489"/>
            <a:ext cx="12179534" cy="70474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5088" y="599844"/>
            <a:ext cx="3175664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Охорона здоров'я  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-15088" y="1034788"/>
            <a:ext cx="6775927" cy="3457351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Підписано </a:t>
            </a:r>
            <a:r>
              <a:rPr lang="uk-UA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530 тис. декларацій 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про вибір лікаря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Перетворено  заклади охорони здоров'я у комунальні некомерційні підприємства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Підписано угоди з Національною 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службою 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здоров'я України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Забезпечено табель матеріально-технічного оснащення первинної медичної допомоги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Забезпечено гарантований перелік послуг первинної медичної допомоги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Збільшено обсяги фінансування 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первинної медичної 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допомоги з 01.10.2018</a:t>
            </a:r>
            <a:endParaRPr lang="uk-UA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k-UA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259059"/>
              </p:ext>
            </p:extLst>
          </p:nvPr>
        </p:nvGraphicFramePr>
        <p:xfrm>
          <a:off x="6775926" y="1082215"/>
          <a:ext cx="5416074" cy="185542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203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3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2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7460">
                <a:tc>
                  <a:txBody>
                    <a:bodyPr/>
                    <a:lstStyle/>
                    <a:p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Фінансування</a:t>
                      </a:r>
                      <a:endParaRPr lang="uk-UA" sz="16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 01.10.2018</a:t>
                      </a:r>
                      <a:endParaRPr lang="uk-UA" sz="16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 01.10.2018</a:t>
                      </a:r>
                      <a:endParaRPr lang="uk-UA" sz="1600" b="1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460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Загальний обсяг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млн. грн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26,5 млн. грн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339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Заробітна плата</a:t>
                      </a:r>
                      <a:r>
                        <a:rPr lang="uk-UA" sz="16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сімейного лікаря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3-6,5 </a:t>
                      </a:r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тис. грн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8-16 тис. грн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741"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Заробітна плата медичної сестри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2,9-4,5 тис. грн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5-8 тис. грн</a:t>
                      </a:r>
                      <a:endParaRPr lang="uk-UA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474850"/>
            <a:ext cx="2658395" cy="21477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4" cstate="print"/>
          <a:srcRect l="21648" t="15888" r="22739" b="4064"/>
          <a:stretch/>
        </p:blipFill>
        <p:spPr>
          <a:xfrm>
            <a:off x="2855880" y="4540242"/>
            <a:ext cx="2207440" cy="202668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6498" y="4474850"/>
            <a:ext cx="2348891" cy="21308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7814" t="29118" r="10887"/>
          <a:stretch/>
        </p:blipFill>
        <p:spPr>
          <a:xfrm>
            <a:off x="7631423" y="4474850"/>
            <a:ext cx="2147526" cy="21308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846292" y="4360596"/>
            <a:ext cx="2333241" cy="214820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329197" y="3752150"/>
            <a:ext cx="8977109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Придбано електрокардіографи та обладнання для первинної допомоги на загальну суму </a:t>
            </a:r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12,5 </a:t>
            </a: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endParaRPr lang="uk-UA" b="1" dirty="0"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658395" y="-90242"/>
            <a:ext cx="5793274" cy="590839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Старт реформ. Місцеві ініціативи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6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288838" cy="692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кутник 6">
            <a:extLst/>
          </p:cNvPr>
          <p:cNvSpPr/>
          <p:nvPr/>
        </p:nvSpPr>
        <p:spPr>
          <a:xfrm>
            <a:off x="7135813" y="2674938"/>
            <a:ext cx="4757737" cy="1558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Чемпіонат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світу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боротьби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2018 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пройшов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Будапешті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Угорщина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Серед Чемпіонів та призерів  і львівські спортсмени:</a:t>
            </a:r>
          </a:p>
          <a:p>
            <a:pPr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Алла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Черкасова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– чемпіонка світу</a:t>
            </a:r>
          </a:p>
          <a:p>
            <a:pPr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Юлія Ткач – бронзова призерка</a:t>
            </a:r>
          </a:p>
          <a:p>
            <a:pPr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Оксана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Лівач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– бронзова призерка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12113" y="2089150"/>
            <a:ext cx="3463925" cy="5857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Чемпіони і призери Чемпіонату світу з вільної боротьби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838" y="698500"/>
            <a:ext cx="2268537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Ігри Нескорених</a:t>
            </a:r>
          </a:p>
        </p:txBody>
      </p:sp>
      <p:pic>
        <p:nvPicPr>
          <p:cNvPr id="67589" name="Picture 2" descr="C:\Users\User\Desktop\630_360_1540460137-9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97688" y="161925"/>
            <a:ext cx="2846387" cy="177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0" name="Picture 3" descr="C:\Users\User\Desktop\____957_2_650x4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838" y="4943475"/>
            <a:ext cx="2601912" cy="183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1" name="Picture 4" descr="C:\Users\User\Desktop\Livach-O-890x39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2800" y="4886325"/>
            <a:ext cx="2840038" cy="186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92" name="Picture 5" descr="C:\Users\User\Desktop\450771982677790474135034275807670230843392n-680dd1681e74e86f1b409467ba26bb1f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4600" y="4633913"/>
            <a:ext cx="4298950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96838" y="1073150"/>
            <a:ext cx="6470650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жовтні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в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австралійському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Сіднеї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відбулися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міжнародні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змагання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військовослужбовців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ветеранів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зазнали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травм,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поранень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або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захворювань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під час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бойових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дій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Ігри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Нескорених-2018. До складу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Національної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збірної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команди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України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увійшли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троє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представників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Львівщини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: Богдан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Оксентюк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Сергій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Шимчак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та тренер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зі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err="1">
                <a:latin typeface="Arial" pitchFamily="34" charset="0"/>
                <a:cs typeface="Arial" pitchFamily="34" charset="0"/>
              </a:rPr>
              <a:t>стрільби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 з лука Олена Паламарчук.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Богдан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Оксентюк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(ветеран Національної гвардії України, учасник АТО) став володарем двох золотих медалей з легкої атлетики (біг на 1500 м) та срібної й бронзової медалей з плавання (50 та 100 метрів вільним стилем)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Сергій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Шимчак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(ветеран Збройних сил України, учасник АТО) виборов «золото» в командних змаганнях зі стрільби з лука та посів четверте місце у велоспорті (категорія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Men’s Road Cycling IRB1)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94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48025" y="69850"/>
            <a:ext cx="3049588" cy="46672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400" b="1" dirty="0" smtClean="0">
                <a:latin typeface="Arial" charset="0"/>
                <a:cs typeface="Arial" charset="0"/>
              </a:rPr>
              <a:t>VI. </a:t>
            </a:r>
            <a:r>
              <a:rPr lang="uk-UA" sz="2400" b="1" dirty="0" smtClean="0">
                <a:latin typeface="Arial" charset="0"/>
                <a:cs typeface="Arial" charset="0"/>
              </a:rPr>
              <a:t>Досягнення </a:t>
            </a:r>
          </a:p>
        </p:txBody>
      </p:sp>
    </p:spTree>
    <p:extLst>
      <p:ext uri="{BB962C8B-B14F-4D97-AF65-F5344CB8AC3E}">
        <p14:creationId xmlns:p14="http://schemas.microsoft.com/office/powerpoint/2010/main" val="31380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0" y="822325"/>
            <a:ext cx="3409950" cy="3968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Hope for Mundial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1" name="Прямокутник 6"/>
          <p:cNvSpPr>
            <a:spLocks noChangeArrowheads="1"/>
          </p:cNvSpPr>
          <p:nvPr/>
        </p:nvSpPr>
        <p:spPr bwMode="auto">
          <a:xfrm>
            <a:off x="0" y="1487488"/>
            <a:ext cx="10045700" cy="388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ru-RU"/>
              <a:t>У Варшаві 28−29 липня відбувся </a:t>
            </a:r>
            <a:r>
              <a:rPr lang="en-US"/>
              <a:t>VI </a:t>
            </a:r>
            <a:r>
              <a:rPr lang="ru-RU"/>
              <a:t>Світовий кубок з міні-футболу</a:t>
            </a:r>
            <a:r>
              <a:rPr lang="en-US"/>
              <a:t>, </a:t>
            </a:r>
            <a:r>
              <a:rPr lang="ru-RU"/>
              <a:t>в якому взяли участь 26 країн світу. Україну представляла Львівська команда «КОПА» спортивного відділу Місії «Центр Опіки Сиріт» Львівської Архиєпархії УГКЦ, до якої входять діти-сироти, діти, позбавлені батьківського піклування, та діти, які опинилися в складних життєвих обставинах, віком 14−16 років.</a:t>
            </a:r>
            <a:endParaRPr lang="uk-UA"/>
          </a:p>
          <a:p>
            <a:pPr marL="285750" indent="-285750" algn="just">
              <a:lnSpc>
                <a:spcPct val="200000"/>
              </a:lnSpc>
              <a:buFont typeface="Wingdings" pitchFamily="2" charset="2"/>
              <a:buChar char="v"/>
            </a:pPr>
            <a:r>
              <a:rPr lang="uk-UA"/>
              <a:t>Р</a:t>
            </a:r>
            <a:r>
              <a:rPr lang="ru-RU"/>
              <a:t>ік плідної підготовки, і команда стала власником трофею на VI Світовому кубку з футболу серед дітей під опікою.</a:t>
            </a:r>
          </a:p>
        </p:txBody>
      </p:sp>
      <p:pic>
        <p:nvPicPr>
          <p:cNvPr id="68612" name="Picture 6" descr="C:\Users\User\Desktop\img6774-0288de79e404c2d08884137dd131d3b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62850" y="5140325"/>
            <a:ext cx="2705100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3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49225"/>
            <a:ext cx="3049588" cy="466725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400" b="1" smtClean="0">
                <a:latin typeface="Arial" charset="0"/>
                <a:cs typeface="Arial" charset="0"/>
              </a:rPr>
              <a:t>IV. </a:t>
            </a:r>
            <a:r>
              <a:rPr lang="uk-UA" sz="2400" b="1" smtClean="0">
                <a:latin typeface="Arial" charset="0"/>
                <a:cs typeface="Arial" charset="0"/>
              </a:rPr>
              <a:t>Досягнення </a:t>
            </a:r>
          </a:p>
        </p:txBody>
      </p:sp>
      <p:pic>
        <p:nvPicPr>
          <p:cNvPr id="6861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38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5" name="Заголовок 1"/>
          <p:cNvSpPr>
            <a:spLocks noGrp="1"/>
          </p:cNvSpPr>
          <p:nvPr>
            <p:ph type="title"/>
          </p:nvPr>
        </p:nvSpPr>
        <p:spPr>
          <a:xfrm>
            <a:off x="3516313" y="279400"/>
            <a:ext cx="4078287" cy="59055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800" b="1" smtClean="0">
                <a:latin typeface="Arial" charset="0"/>
                <a:cs typeface="Arial" charset="0"/>
              </a:rPr>
              <a:t>VI. </a:t>
            </a:r>
            <a:r>
              <a:rPr lang="uk-UA" sz="2800" b="1" smtClean="0">
                <a:latin typeface="Arial" charset="0"/>
                <a:cs typeface="Arial" charset="0"/>
              </a:rPr>
              <a:t>Досягнення </a:t>
            </a:r>
          </a:p>
        </p:txBody>
      </p:sp>
      <p:pic>
        <p:nvPicPr>
          <p:cNvPr id="68616" name="Picture 2" descr="C:\Users\Andriy Oliyarnuk\Desktop\img5935-892e87c42146be49df7d4b371fc898b8.jpg"/>
          <p:cNvPicPr>
            <a:picLocks noChangeAspect="1" noChangeArrowheads="1"/>
          </p:cNvPicPr>
          <p:nvPr/>
        </p:nvPicPr>
        <p:blipFill>
          <a:blip r:embed="rId4"/>
          <a:srcRect l="4720"/>
          <a:stretch>
            <a:fillRect/>
          </a:stretch>
        </p:blipFill>
        <p:spPr bwMode="auto">
          <a:xfrm>
            <a:off x="76200" y="2200275"/>
            <a:ext cx="5421313" cy="347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17" name="Прямокутник 12"/>
          <p:cNvSpPr>
            <a:spLocks noChangeArrowheads="1"/>
          </p:cNvSpPr>
          <p:nvPr/>
        </p:nvSpPr>
        <p:spPr bwMode="auto">
          <a:xfrm>
            <a:off x="176213" y="5686425"/>
            <a:ext cx="50530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Львівська міська рада та Шотландська благодійна організація «</a:t>
            </a:r>
            <a:r>
              <a:rPr lang="hu-HU" sz="1600" dirty="0">
                <a:latin typeface="Arial" panose="020B0604020202020204" pitchFamily="34" charset="0"/>
                <a:cs typeface="Arial" panose="020B0604020202020204" pitchFamily="34" charset="0"/>
              </a:rPr>
              <a:t>Wheelchairs for Ukraine»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підписали Меморандум про взаєморозуміння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6213" y="920750"/>
            <a:ext cx="4054475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Міжнародний діалог по створенню у Львові інклюзивного толерантного середовища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15000" y="958850"/>
            <a:ext cx="4349750" cy="9239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Унікальний досвід роботи з ветеранами АТО у Львівському центрі надання послуг учасникам бойових дій</a:t>
            </a:r>
          </a:p>
        </p:txBody>
      </p:sp>
      <p:pic>
        <p:nvPicPr>
          <p:cNvPr id="68620" name="Picture 2" descr="C:\Users\Andriy Oliyarnuk\Desktop\1471379_1533139.jpg"/>
          <p:cNvPicPr>
            <a:picLocks noChangeAspect="1" noChangeArrowheads="1"/>
          </p:cNvPicPr>
          <p:nvPr/>
        </p:nvPicPr>
        <p:blipFill>
          <a:blip r:embed="rId5"/>
          <a:srcRect l="8160" t="8334" r="7292"/>
          <a:stretch>
            <a:fillRect/>
          </a:stretch>
        </p:blipFill>
        <p:spPr bwMode="auto">
          <a:xfrm>
            <a:off x="5867400" y="2133600"/>
            <a:ext cx="4743450" cy="330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621" name="Прямокутник 23"/>
          <p:cNvSpPr>
            <a:spLocks noChangeArrowheads="1"/>
          </p:cNvSpPr>
          <p:nvPr/>
        </p:nvSpPr>
        <p:spPr bwMode="auto">
          <a:xfrm>
            <a:off x="5715000" y="5575300"/>
            <a:ext cx="647700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 часі візиту до Львова 6 грудня 2018 року, Міністр  у справах ветеранів України Ірина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Фріз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, зазначила, що досвід Львівського центру надання послуг учасникам бойових потрібно поширювати в інших містах і областях України.</a:t>
            </a:r>
          </a:p>
        </p:txBody>
      </p:sp>
    </p:spTree>
    <p:extLst>
      <p:ext uri="{BB962C8B-B14F-4D97-AF65-F5344CB8AC3E}">
        <p14:creationId xmlns:p14="http://schemas.microsoft.com/office/powerpoint/2010/main" val="23536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38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>
          <a:xfrm>
            <a:off x="3405981" y="204788"/>
            <a:ext cx="4078287" cy="59055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800" b="1" dirty="0" smtClean="0">
                <a:latin typeface="Arial" charset="0"/>
                <a:cs typeface="Arial" charset="0"/>
              </a:rPr>
              <a:t>VI. </a:t>
            </a:r>
            <a:r>
              <a:rPr lang="uk-UA" sz="2800" b="1" dirty="0" smtClean="0">
                <a:latin typeface="Arial" charset="0"/>
                <a:cs typeface="Arial" charset="0"/>
              </a:rPr>
              <a:t>Досягнення </a:t>
            </a:r>
          </a:p>
        </p:txBody>
      </p:sp>
      <p:sp>
        <p:nvSpPr>
          <p:cNvPr id="69635" name="Rectangle 1"/>
          <p:cNvSpPr>
            <a:spLocks noChangeArrowheads="1"/>
          </p:cNvSpPr>
          <p:nvPr/>
        </p:nvSpPr>
        <p:spPr bwMode="auto">
          <a:xfrm>
            <a:off x="4575175" y="1309688"/>
            <a:ext cx="55260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 рамках акції на підтримку Центру «Джерело» зібрано 278265 грн. (понад 300 працівників ЛМР доєднались до акції та перерахували одноденну заробітну плату).</a:t>
            </a:r>
          </a:p>
        </p:txBody>
      </p:sp>
      <p:sp>
        <p:nvSpPr>
          <p:cNvPr id="69636" name="Rectangle 3"/>
          <p:cNvSpPr>
            <a:spLocks noChangeArrowheads="1"/>
          </p:cNvSpPr>
          <p:nvPr/>
        </p:nvSpPr>
        <p:spPr bwMode="auto">
          <a:xfrm>
            <a:off x="-1" y="5095379"/>
            <a:ext cx="511232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Понад 100 візитів до Центру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Джерело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 метою вивчення унікального досвіду роботи (українські й іноземні делегації).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200150"/>
            <a:ext cx="4056063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Унікальний досвід Львівського центру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Джерело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9638" name="Picture 4" descr="C:\Users\Andriy Oliyarnuk\Desktop\49275520_1997342060313302_7583652500763312128_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05000"/>
            <a:ext cx="4452938" cy="289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9" name="Picture 2" descr="C:\Users\Andriy Oliyarnuk\Desktop\dzherelo-bdfbe6804cfa542a5d61a7aa20bdd7e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5125" y="2759075"/>
            <a:ext cx="5568950" cy="339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7878763" y="5695950"/>
            <a:ext cx="2978150" cy="4619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Акція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Щедрий вівторок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8" name="Заголовок 1"/>
          <p:cNvSpPr>
            <a:spLocks noGrp="1"/>
          </p:cNvSpPr>
          <p:nvPr>
            <p:ph type="title"/>
          </p:nvPr>
        </p:nvSpPr>
        <p:spPr>
          <a:xfrm>
            <a:off x="3160713" y="141288"/>
            <a:ext cx="4564062" cy="59055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800" b="1" smtClean="0">
                <a:latin typeface="Arial" charset="0"/>
                <a:cs typeface="Arial" charset="0"/>
              </a:rPr>
              <a:t>V. </a:t>
            </a:r>
            <a:r>
              <a:rPr lang="uk-UA" sz="2800" b="1" smtClean="0">
                <a:latin typeface="Arial" charset="0"/>
                <a:cs typeface="Arial" charset="0"/>
              </a:rPr>
              <a:t>Реалізація програм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3675" y="811213"/>
            <a:ext cx="2330450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Успішний педагог</a:t>
            </a:r>
          </a:p>
        </p:txBody>
      </p:sp>
      <p:graphicFrame>
        <p:nvGraphicFramePr>
          <p:cNvPr id="7" name="Місце для вмісту 3">
            <a:extLst/>
          </p:cNvPr>
          <p:cNvGraphicFramePr>
            <a:graphicFrameLocks/>
          </p:cNvGraphicFramePr>
          <p:nvPr/>
        </p:nvGraphicFramePr>
        <p:xfrm>
          <a:off x="193475" y="3187167"/>
          <a:ext cx="4206045" cy="3564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Прямокутник 2">
            <a:extLst/>
          </p:cNvPr>
          <p:cNvSpPr/>
          <p:nvPr/>
        </p:nvSpPr>
        <p:spPr>
          <a:xfrm>
            <a:off x="325438" y="1352550"/>
            <a:ext cx="5246687" cy="13223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anose="020B0604020202020204" pitchFamily="34" charset="0"/>
                <a:cs typeface="+mn-cs"/>
              </a:rPr>
              <a:t>За період з 2015 по 2017 рр. переможцями у Програмі стали 255 педагогічних працівників, а саме: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+mn-cs"/>
              </a:rPr>
              <a:t>43 – від закладів дошкільної освіти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+mn-cs"/>
              </a:rPr>
              <a:t>200 - від закладів загальної середньої освіти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+mn-cs"/>
              </a:rPr>
              <a:t>12 - від позашкільних закладів освіти.</a:t>
            </a:r>
            <a:endParaRPr lang="uk-UA" sz="1600" dirty="0">
              <a:latin typeface="+mn-lt"/>
              <a:cs typeface="+mn-cs"/>
            </a:endParaRPr>
          </a:p>
        </p:txBody>
      </p:sp>
      <p:graphicFrame>
        <p:nvGraphicFramePr>
          <p:cNvPr id="9" name="Схема 8">
            <a:extLst/>
          </p:cNvPr>
          <p:cNvGraphicFramePr/>
          <p:nvPr/>
        </p:nvGraphicFramePr>
        <p:xfrm>
          <a:off x="7010992" y="1498246"/>
          <a:ext cx="6521772" cy="5508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70663" name="Picture 2" descr="C:\Users\Iрина\Desktop\1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724525" y="904875"/>
            <a:ext cx="332422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4" name="Picture 4" descr="C:\Users\Iрина\Desktop\2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441825" y="3187700"/>
            <a:ext cx="2944813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5" name="Picture 10" descr="Ð¡Ð²ÑÑÐ»Ð¸Ð½Ð° Ð²ÑÐ´ Khrystyna Protsak.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432550" y="4762500"/>
            <a:ext cx="2944813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461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84063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1">
            <a:extLst/>
          </p:cNvPr>
          <p:cNvSpPr txBox="1">
            <a:spLocks/>
          </p:cNvSpPr>
          <p:nvPr/>
        </p:nvSpPr>
        <p:spPr bwMode="auto">
          <a:xfrm>
            <a:off x="234950" y="909638"/>
            <a:ext cx="3067050" cy="7858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kern="1200">
                <a:solidFill>
                  <a:schemeClr val="tx1"/>
                </a:solidFill>
                <a:latin typeface="municipal_lviv_106" pitchFamily="50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municipal_lviv_106"/>
              </a:defRPr>
            </a:lvl9pPr>
          </a:lstStyle>
          <a:p>
            <a:pPr algn="ctr">
              <a:defRPr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Міські учнівські інтернет-олімпіади</a:t>
            </a:r>
          </a:p>
        </p:txBody>
      </p:sp>
      <p:sp>
        <p:nvSpPr>
          <p:cNvPr id="71684" name="Прямоугольник 13"/>
          <p:cNvSpPr>
            <a:spLocks noChangeArrowheads="1"/>
          </p:cNvSpPr>
          <p:nvPr/>
        </p:nvSpPr>
        <p:spPr bwMode="auto">
          <a:xfrm>
            <a:off x="392113" y="3886200"/>
            <a:ext cx="3784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/>
            <a:r>
              <a:rPr lang="uk-UA" sz="1400" b="1"/>
              <a:t>Призери І</a:t>
            </a:r>
            <a:r>
              <a:rPr lang="en-US" sz="1400" b="1"/>
              <a:t>V </a:t>
            </a:r>
            <a:r>
              <a:rPr lang="uk-UA" sz="1400" b="1"/>
              <a:t>етапу                         Всеукраїнських учнівських олімпіад</a:t>
            </a:r>
          </a:p>
        </p:txBody>
      </p:sp>
      <p:pic>
        <p:nvPicPr>
          <p:cNvPr id="71685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950" y="4381500"/>
            <a:ext cx="4105275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5626100" y="990600"/>
            <a:ext cx="4089400" cy="485775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Програма «Обдарована молодь»</a:t>
            </a:r>
            <a:endParaRPr lang="uk-UA" sz="1800" dirty="0"/>
          </a:p>
        </p:txBody>
      </p:sp>
      <p:sp>
        <p:nvSpPr>
          <p:cNvPr id="17" name="Місце для вмісту 2">
            <a:extLst/>
          </p:cNvPr>
          <p:cNvSpPr>
            <a:spLocks noGrp="1"/>
          </p:cNvSpPr>
          <p:nvPr>
            <p:ph idx="1"/>
          </p:nvPr>
        </p:nvSpPr>
        <p:spPr>
          <a:xfrm>
            <a:off x="5551488" y="1487488"/>
            <a:ext cx="4237037" cy="587375"/>
          </a:xfrm>
        </p:spPr>
        <p:txBody>
          <a:bodyPr rtlCol="0">
            <a:no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800" dirty="0">
                <a:latin typeface="Arial" panose="020B0604020202020204" pitchFamily="34" charset="0"/>
                <a:cs typeface="Arial" panose="020B0604020202020204" pitchFamily="34" charset="0"/>
              </a:rPr>
              <a:t>На реалізацію Програми виділено 800 тис. грн</a:t>
            </a:r>
            <a:r>
              <a:rPr 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У рамках цієї Програми 16 учнів міста отримали Премії Львівської міської ради у розмірі 10 000 грн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688" name="Picture 2" descr="C:\Users\Iрина\Desktop\1470160_15309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8825" y="3975100"/>
            <a:ext cx="3835400" cy="280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9" name="Picture 2" descr="https://zaxid.net/resources/photos/news/1366x768_DIR/201811/1470160_1530976.jpg?20181119182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72488" y="3957638"/>
            <a:ext cx="3711575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0" name="Picture 9" descr="ÐÐ°ÑÑÐ¸Ð½ÐºÐ¸ Ð¿Ð¾ Ð·Ð°Ð¿ÑÐ¾ÑÑ Ð¾Ð±Ð»Ð°ÑÐ½Ñ Ð¾Ð»ÑÐ¼Ð¿ÑÐ°Ð´Ð¸ 20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86931" y="805096"/>
            <a:ext cx="2154238" cy="1269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1" name="Picture 3" descr="ÐÐ°ÑÑÐ¸Ð½ÐºÐ¸ Ð¿Ð¾ Ð·Ð°Ð¿ÑÐ¾ÑÑ Ð¼ÑÑÑÐºÑ ÑÐ½ÑÐµÑÐ½ÐµÑ-Ð¾Ð»ÑÐ¼Ð¿ÑÐ°Ð´Ð¸ 2018 Ð»Ð¼Ñ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88525" y="1873250"/>
            <a:ext cx="2300288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11125" y="1781175"/>
            <a:ext cx="4967288" cy="25844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7282 учасників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10 000 грн отримав переможець в олімпіаді з ІТ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55 переможців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693" name="Заголовок 1"/>
          <p:cNvSpPr txBox="1">
            <a:spLocks/>
          </p:cNvSpPr>
          <p:nvPr/>
        </p:nvSpPr>
        <p:spPr bwMode="auto">
          <a:xfrm>
            <a:off x="2987314" y="192882"/>
            <a:ext cx="3849687" cy="48418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314625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Місце для вмісту 2">
            <a:extLst/>
          </p:cNvPr>
          <p:cNvSpPr>
            <a:spLocks noGrp="1"/>
          </p:cNvSpPr>
          <p:nvPr>
            <p:ph idx="1"/>
          </p:nvPr>
        </p:nvSpPr>
        <p:spPr>
          <a:xfrm>
            <a:off x="927100" y="2474913"/>
            <a:ext cx="10337800" cy="854075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Львів першим в Україні запровадив фінансову підтримку приватним школам та садочкам – в розмірі 30% від встановленого нормативу бюджетного забезпечення однієї дитини (учня) на відповідний бюджетний рік</a:t>
            </a:r>
          </a:p>
          <a:p>
            <a:pPr marL="0" indent="0"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uk-UA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кутник 3">
            <a:extLst/>
          </p:cNvPr>
          <p:cNvSpPr/>
          <p:nvPr/>
        </p:nvSpPr>
        <p:spPr>
          <a:xfrm>
            <a:off x="111125" y="1841500"/>
            <a:ext cx="6665913" cy="368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Таке фінансування отримали 11 навчальних закладів</a:t>
            </a:r>
          </a:p>
        </p:txBody>
      </p:sp>
      <p:sp>
        <p:nvSpPr>
          <p:cNvPr id="5" name="Прямокутник 4">
            <a:extLst/>
          </p:cNvPr>
          <p:cNvSpPr/>
          <p:nvPr/>
        </p:nvSpPr>
        <p:spPr>
          <a:xfrm>
            <a:off x="111125" y="1296988"/>
            <a:ext cx="6230938" cy="3698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Фінансова підтримка у 2018 році – 2 741 534,00 грн</a:t>
            </a:r>
            <a:endParaRPr lang="uk-UA" b="1" dirty="0">
              <a:latin typeface="+mn-lt"/>
              <a:cs typeface="+mn-cs"/>
            </a:endParaRPr>
          </a:p>
        </p:txBody>
      </p:sp>
      <p:pic>
        <p:nvPicPr>
          <p:cNvPr id="72709" name="Picture 2" descr="http://tvoemisto.tv/media/gallery/full/z/a/zabavk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5288" y="3594100"/>
            <a:ext cx="3781425" cy="285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0" name="Picture 4" descr="http://tvoemisto.tv/media/gallery/full/s/t/stil_597c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2725" y="3594100"/>
            <a:ext cx="3879850" cy="289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1" name="Picture 6" descr="http://tvoemisto.tv/media/gallery/full/d/i/dity_0a09f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31188" y="3594100"/>
            <a:ext cx="3716337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-28575" y="673100"/>
            <a:ext cx="8466138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Фінансова підтримка закладів освіти приватної форми власності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621088" y="188913"/>
            <a:ext cx="3468687" cy="415925"/>
          </a:xfrm>
          <a:solidFill>
            <a:schemeClr val="accent2"/>
          </a:solidFill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Реалізація програм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4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880225" y="2251075"/>
            <a:ext cx="4305300" cy="2492375"/>
          </a:xfrm>
          <a:prstGeom prst="rect">
            <a:avLst/>
          </a:prstGeom>
          <a:ln w="9525">
            <a:noFill/>
          </a:ln>
        </p:spPr>
        <p:txBody>
          <a:bodyPr>
            <a:spAutoFit/>
          </a:bodyPr>
          <a:lstStyle/>
          <a:p>
            <a:pPr marL="285750" indent="-285750" algn="just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25-26 </a:t>
            </a: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квітня проведено міський турнір «Шкільна ліга з шахів», серед команд учнів шкіл міста Львова.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Кількість учасників – 180</a:t>
            </a: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Кількість команд – 60 </a:t>
            </a: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Кількість шкіл – 60</a:t>
            </a: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Переможці - команди СЗШ №№ 47, 1.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1" name="Picture 2"/>
          <p:cNvPicPr>
            <a:picLocks noChangeAspect="1" noChangeArrowheads="1"/>
          </p:cNvPicPr>
          <p:nvPr/>
        </p:nvPicPr>
        <p:blipFill>
          <a:blip r:embed="rId4"/>
          <a:srcRect t="12120"/>
          <a:stretch>
            <a:fillRect/>
          </a:stretch>
        </p:blipFill>
        <p:spPr bwMode="auto">
          <a:xfrm>
            <a:off x="9061450" y="4419600"/>
            <a:ext cx="2994025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2" name="Picture 2" descr="C:\Documents and Settings\HP\Мои документы\Downloads\DSC_3679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663" y="3429000"/>
            <a:ext cx="4395787" cy="29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220663" y="2024063"/>
            <a:ext cx="6172200" cy="101758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uk-UA" sz="14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Шахові гуртки діють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при:</a:t>
            </a: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92 школах, 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гуртки відвідують 2 </a:t>
            </a:r>
            <a:r>
              <a:rPr lang="uk-UA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r>
              <a:rPr lang="ru-RU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дітей</a:t>
            </a:r>
            <a:endParaRPr lang="uk-UA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садочках - 410 дітей</a:t>
            </a:r>
          </a:p>
          <a:p>
            <a:pPr marL="285750" indent="-285750" algn="just" eaLnBrk="0" fontAlgn="auto" hangingPunct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позашкільних навчальних закладах - 217 дітей</a:t>
            </a:r>
          </a:p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uk-UA" sz="14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Скругленный прямоугольник 21"/>
          <p:cNvSpPr/>
          <p:nvPr/>
        </p:nvSpPr>
        <p:spPr>
          <a:xfrm>
            <a:off x="4824412" y="5030787"/>
            <a:ext cx="3946525" cy="1031875"/>
          </a:xfrm>
          <a:prstGeom prst="roundRect">
            <a:avLst>
              <a:gd name="adj" fmla="val 2176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Проблемним для реалізації проекту залишаються вакансії керівника шахового гуртка у 25 закладах загальної середньої освіти.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400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5" name="Рисунок 9" descr="G:\DCIM\101PHOTO\SAM_032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10400" y="171450"/>
            <a:ext cx="3106738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Скругленный прямоугольник 21"/>
          <p:cNvSpPr/>
          <p:nvPr/>
        </p:nvSpPr>
        <p:spPr>
          <a:xfrm>
            <a:off x="-19050" y="1339850"/>
            <a:ext cx="6880225" cy="561975"/>
          </a:xfrm>
          <a:prstGeom prst="roundRect">
            <a:avLst>
              <a:gd name="adj" fmla="val 2176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реалізації програми розвитку шахів передбачено 66 тис. грн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-41275" y="711200"/>
            <a:ext cx="3586163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Програма розвитку шахів</a:t>
            </a:r>
          </a:p>
        </p:txBody>
      </p:sp>
      <p:sp>
        <p:nvSpPr>
          <p:cNvPr id="73738" name="Заголовок 1"/>
          <p:cNvSpPr>
            <a:spLocks noGrp="1"/>
          </p:cNvSpPr>
          <p:nvPr>
            <p:ph type="title"/>
          </p:nvPr>
        </p:nvSpPr>
        <p:spPr>
          <a:xfrm>
            <a:off x="3387725" y="149225"/>
            <a:ext cx="3563938" cy="59055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400" b="1" smtClean="0">
                <a:latin typeface="Arial" charset="0"/>
                <a:cs typeface="Arial" charset="0"/>
              </a:rPr>
              <a:t>V. </a:t>
            </a:r>
            <a:r>
              <a:rPr lang="uk-UA" sz="2400" b="1" smtClean="0">
                <a:latin typeface="Arial" charset="0"/>
                <a:cs typeface="Arial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31133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2388"/>
            <a:ext cx="5934075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Програма національно-патріотичного виховання </a:t>
            </a:r>
          </a:p>
        </p:txBody>
      </p:sp>
      <p:sp>
        <p:nvSpPr>
          <p:cNvPr id="6" name="Місце для вмісту 2">
            <a:extLst/>
          </p:cNvPr>
          <p:cNvSpPr>
            <a:spLocks noGrp="1"/>
          </p:cNvSpPr>
          <p:nvPr>
            <p:ph idx="1"/>
          </p:nvPr>
        </p:nvSpPr>
        <p:spPr>
          <a:xfrm>
            <a:off x="320675" y="892175"/>
            <a:ext cx="3317875" cy="3632200"/>
          </a:xfrm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Заходи національно- патріотичного виховання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День захисника України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Різдвяні етюди для воїнів АТО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Акція «Ангел пам'яті»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Виступ дітей перед воїнами АТО в госпіталі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Конкурс «Плекатимеш мову – цвістимуть слова»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Флешмоб «Свічка пам'яті. Меморіально – пам'яткознавчий вимір історії ЗУНР»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Конкурс авторської поезії «Рядки, що надихають…»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Конкурс на кращий макет куточка пам'яті Небесній сотні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Конкурс на краще фільм-інтерв'ю з воїном АТО</a:t>
            </a:r>
          </a:p>
          <a:p>
            <a:pPr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кутник 17">
            <a:extLst/>
          </p:cNvPr>
          <p:cNvSpPr/>
          <p:nvPr/>
        </p:nvSpPr>
        <p:spPr>
          <a:xfrm>
            <a:off x="7035800" y="909638"/>
            <a:ext cx="2643188" cy="22764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Військове виховання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Навчально-польові збори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Міські теренові ігри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«Урок мужності»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Змагання «Влучні та спритні»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Змагання з пейнтболу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4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5781" name="Рисунок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8738" y="909638"/>
            <a:ext cx="2736850" cy="202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Рисунок 8" descr="/Files/images/2017-2018/ukranska/ukr/лл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68738" y="3028950"/>
            <a:ext cx="2840037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3" name="Рисунок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68738" y="4895850"/>
            <a:ext cx="2840037" cy="177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4" name="Рисунок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10388" y="3141663"/>
            <a:ext cx="2540000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5" name="Рисунок 11" descr="/Files/images/2017-2018/zah/DSC_8307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31375" y="1920875"/>
            <a:ext cx="2408238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6" name="Рисунок 12" descr="http://nmco.osvitalviv.com.ua/wp-content/uploads/2018/11/1-1-800x44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145588" y="4953000"/>
            <a:ext cx="3057525" cy="180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39750" y="482600"/>
            <a:ext cx="3652838" cy="3381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Передбачено 1,6 </a:t>
            </a:r>
            <a:r>
              <a:rPr 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6708775" y="52388"/>
            <a:ext cx="3244850" cy="590550"/>
          </a:xfrm>
          <a:solidFill>
            <a:schemeClr val="accent2"/>
          </a:solidFill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Реалізація програм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11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2400" y="1003300"/>
            <a:ext cx="2836863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Дитяча дорадча рада</a:t>
            </a:r>
          </a:p>
        </p:txBody>
      </p:sp>
      <p:sp>
        <p:nvSpPr>
          <p:cNvPr id="6" name="Прямоугольник 6"/>
          <p:cNvSpPr>
            <a:spLocks noChangeArrowheads="1"/>
          </p:cNvSpPr>
          <p:nvPr/>
        </p:nvSpPr>
        <p:spPr bwMode="auto">
          <a:xfrm>
            <a:off x="152400" y="1586707"/>
            <a:ext cx="4032250" cy="476091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r>
              <a:rPr lang="uk-UA" altLang="uk-UA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Реалізовані проекти:</a:t>
            </a:r>
          </a:p>
          <a:p>
            <a:pPr>
              <a:buFont typeface="Wingdings" pitchFamily="2" charset="2"/>
              <a:buChar char="v"/>
            </a:pP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розроблено схему зміни пішохідного переходу в районі</a:t>
            </a:r>
            <a:r>
              <a:rPr lang="uk-UA" altLang="uk-UA" b="1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</a:t>
            </a: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гімназії «Гроно»;</a:t>
            </a:r>
          </a:p>
          <a:p>
            <a:pPr>
              <a:buFont typeface="Wingdings" pitchFamily="2" charset="2"/>
              <a:buChar char="v"/>
            </a:pPr>
            <a:r>
              <a:rPr lang="uk-UA" altLang="uk-UA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відзнято</a:t>
            </a: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відеоролик щодо боротьби  з </a:t>
            </a:r>
            <a:r>
              <a:rPr lang="uk-UA" altLang="uk-UA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булінгом</a:t>
            </a: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проведено флеш-</a:t>
            </a:r>
            <a:r>
              <a:rPr lang="uk-UA" altLang="uk-UA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моб</a:t>
            </a: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до Дня усиновлення;</a:t>
            </a:r>
          </a:p>
          <a:p>
            <a:pPr>
              <a:buFont typeface="Wingdings" pitchFamily="2" charset="2"/>
              <a:buChar char="v"/>
            </a:pPr>
            <a:r>
              <a:rPr lang="en-US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c</a:t>
            </a:r>
            <a:r>
              <a:rPr lang="uk-UA" altLang="uk-UA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истематично</a:t>
            </a: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 публікуються інформаційно-просвітницькі статті щодо боротьби з </a:t>
            </a:r>
            <a:r>
              <a:rPr lang="uk-UA" altLang="uk-UA" dirty="0" err="1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булінгом</a:t>
            </a: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, про працю неповнолітніх осіб, безкоштовного проїзду в учнів, популяризація читання серед дітей;</a:t>
            </a:r>
          </a:p>
          <a:p>
            <a:pPr>
              <a:buFont typeface="Wingdings" pitchFamily="2" charset="2"/>
              <a:buChar char="v"/>
            </a:pP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поширення інформації через сторінку </a:t>
            </a:r>
            <a:r>
              <a:rPr lang="en-US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Facebook </a:t>
            </a: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щодо заходів</a:t>
            </a:r>
            <a:r>
              <a:rPr lang="en-US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/</a:t>
            </a:r>
            <a:r>
              <a:rPr lang="uk-UA" altLang="uk-UA" dirty="0">
                <a:latin typeface="Arial" panose="020B0604020202020204" pitchFamily="34" charset="0"/>
                <a:ea typeface="Calibri" pitchFamily="34" charset="0"/>
                <a:cs typeface="Arial" panose="020B0604020202020204" pitchFamily="34" charset="0"/>
              </a:rPr>
              <a:t>подій</a:t>
            </a:r>
            <a:r>
              <a:rPr lang="uk-UA" altLang="uk-UA" dirty="0">
                <a:ea typeface="Calibri" pitchFamily="34" charset="0"/>
                <a:cs typeface="Times New Roman" pitchFamily="18" charset="0"/>
              </a:rPr>
              <a:t>. </a:t>
            </a:r>
          </a:p>
        </p:txBody>
      </p:sp>
      <p:pic>
        <p:nvPicPr>
          <p:cNvPr id="76804" name="Рисунок 10" descr="C:\Users\Nahurska.Ruslana\Desktop\Звіт за рік профілактика 2018\ДДР\43395776_514666842332050_5197286675885064192_n.jpg"/>
          <p:cNvPicPr>
            <a:picLocks noChangeAspect="1" noChangeArrowheads="1"/>
          </p:cNvPicPr>
          <p:nvPr/>
        </p:nvPicPr>
        <p:blipFill>
          <a:blip r:embed="rId3"/>
          <a:srcRect t="26173" r="5779" b="47710"/>
          <a:stretch>
            <a:fillRect/>
          </a:stretch>
        </p:blipFill>
        <p:spPr bwMode="auto">
          <a:xfrm>
            <a:off x="4957763" y="223838"/>
            <a:ext cx="41052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/>
          </p:cNvPr>
          <p:cNvSpPr txBox="1"/>
          <p:nvPr/>
        </p:nvSpPr>
        <p:spPr>
          <a:xfrm>
            <a:off x="8177213" y="1952625"/>
            <a:ext cx="3860800" cy="20145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572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Для дитячої дорадчої ради  проведено тренінги: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постановка і досягнення цілей;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тайм-менеджмент;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презентація власних ідеї;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вміння працювати в команді.</a:t>
            </a:r>
          </a:p>
        </p:txBody>
      </p:sp>
      <p:pic>
        <p:nvPicPr>
          <p:cNvPr id="7680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7675" y="2360613"/>
            <a:ext cx="3919538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7" name="Рисунок 7"/>
          <p:cNvPicPr>
            <a:picLocks noChangeAspect="1"/>
          </p:cNvPicPr>
          <p:nvPr/>
        </p:nvPicPr>
        <p:blipFill>
          <a:blip r:embed="rId5"/>
          <a:srcRect l="2115" t="16202" r="4155"/>
          <a:stretch>
            <a:fillRect/>
          </a:stretch>
        </p:blipFill>
        <p:spPr bwMode="auto">
          <a:xfrm>
            <a:off x="8078788" y="4138613"/>
            <a:ext cx="3770312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8" name="Заголовок 1"/>
          <p:cNvSpPr>
            <a:spLocks noGrp="1"/>
          </p:cNvSpPr>
          <p:nvPr>
            <p:ph type="title"/>
          </p:nvPr>
        </p:nvSpPr>
        <p:spPr>
          <a:xfrm>
            <a:off x="-19050" y="52388"/>
            <a:ext cx="3563938" cy="59055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400" b="1" smtClean="0">
                <a:latin typeface="Arial" charset="0"/>
                <a:cs typeface="Arial" charset="0"/>
              </a:rPr>
              <a:t>V. </a:t>
            </a:r>
            <a:r>
              <a:rPr lang="uk-UA" sz="2400" b="1" smtClean="0">
                <a:latin typeface="Arial" charset="0"/>
                <a:cs typeface="Arial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239458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8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53988" y="650875"/>
            <a:ext cx="9809162" cy="70802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Придбання та ремонт житла дітей-сиріт та дітей, позбавлених батьківського піклування та осіб з їх числа</a:t>
            </a:r>
          </a:p>
        </p:txBody>
      </p:sp>
      <p:sp>
        <p:nvSpPr>
          <p:cNvPr id="6" name="Овал 5"/>
          <p:cNvSpPr/>
          <p:nvPr/>
        </p:nvSpPr>
        <p:spPr>
          <a:xfrm>
            <a:off x="-228600" y="1131888"/>
            <a:ext cx="2205038" cy="1187450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Придбання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 квартир</a:t>
            </a:r>
          </a:p>
        </p:txBody>
      </p:sp>
      <p:sp>
        <p:nvSpPr>
          <p:cNvPr id="7" name="Текст 2"/>
          <p:cNvSpPr txBox="1">
            <a:spLocks/>
          </p:cNvSpPr>
          <p:nvPr/>
        </p:nvSpPr>
        <p:spPr bwMode="auto">
          <a:xfrm>
            <a:off x="2127250" y="1346200"/>
            <a:ext cx="6323013" cy="9747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 fontAlgn="auto">
              <a:spcAft>
                <a:spcPts val="0"/>
              </a:spcAft>
              <a:buFont typeface="Wingdings 3" panose="05040102010807070707" pitchFamily="18" charset="2"/>
              <a:buNone/>
              <a:defRPr/>
            </a:pP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uk-UA" alt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квартири </a:t>
            </a:r>
            <a:r>
              <a:rPr lang="uk-UA" altLang="uk-UA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регіональній Програмі (область, місто)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482725" y="1828800"/>
            <a:ext cx="66992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30" name="Прямоугольник 11"/>
          <p:cNvSpPr>
            <a:spLocks noChangeArrowheads="1"/>
          </p:cNvSpPr>
          <p:nvPr/>
        </p:nvSpPr>
        <p:spPr bwMode="auto">
          <a:xfrm>
            <a:off x="2127250" y="1612900"/>
            <a:ext cx="70056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 3" pitchFamily="18" charset="2"/>
              <a:buNone/>
            </a:pPr>
            <a:r>
              <a:rPr lang="uk-UA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9 квартир  </a:t>
            </a: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по міській Програмі </a:t>
            </a:r>
            <a:r>
              <a:rPr lang="uk-UA" altLang="uk-UA" u="sng" dirty="0">
                <a:latin typeface="Arial" panose="020B0604020202020204" pitchFamily="34" charset="0"/>
                <a:cs typeface="Arial" panose="020B0604020202020204" pitchFamily="34" charset="0"/>
              </a:rPr>
              <a:t>співфінансування</a:t>
            </a: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 житла (місто, опікуни)</a:t>
            </a:r>
          </a:p>
        </p:txBody>
      </p:sp>
      <p:sp>
        <p:nvSpPr>
          <p:cNvPr id="17" name="Овал 16"/>
          <p:cNvSpPr/>
          <p:nvPr/>
        </p:nvSpPr>
        <p:spPr bwMode="auto">
          <a:xfrm>
            <a:off x="-228600" y="2420938"/>
            <a:ext cx="2046288" cy="1265237"/>
          </a:xfrm>
          <a:prstGeom prst="ellipse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Ремонт</a:t>
            </a:r>
          </a:p>
        </p:txBody>
      </p:sp>
      <p:sp>
        <p:nvSpPr>
          <p:cNvPr id="77832" name="Прямоугольник 18"/>
          <p:cNvSpPr>
            <a:spLocks noChangeArrowheads="1"/>
          </p:cNvSpPr>
          <p:nvPr/>
        </p:nvSpPr>
        <p:spPr bwMode="auto">
          <a:xfrm>
            <a:off x="2144713" y="2452688"/>
            <a:ext cx="55118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 3" pitchFamily="18" charset="2"/>
              <a:buNone/>
            </a:pP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У рамках міської Програми приведення житла до санітарних норм районними адміністраціями відремонтовано </a:t>
            </a:r>
            <a:r>
              <a:rPr lang="uk-UA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6 квартир.</a:t>
            </a:r>
            <a:r>
              <a:rPr lang="en-US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Загальна сума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витрат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на ремонт </a:t>
            </a:r>
            <a:r>
              <a:rPr lang="ru-RU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складає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 652 325 грн</a:t>
            </a:r>
          </a:p>
          <a:p>
            <a:pPr>
              <a:buFont typeface="Wingdings 3" pitchFamily="18" charset="2"/>
              <a:buNone/>
            </a:pPr>
            <a:endParaRPr lang="uk-UA" altLang="uk-UA" b="1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304925" y="3078163"/>
            <a:ext cx="67151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834" name="Рисунок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21750" y="4341813"/>
            <a:ext cx="2987675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5" name="Рисунок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21750" y="1936750"/>
            <a:ext cx="2987675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7836" name="Прямоугольник 1"/>
          <p:cNvSpPr>
            <a:spLocks noChangeArrowheads="1"/>
          </p:cNvSpPr>
          <p:nvPr/>
        </p:nvSpPr>
        <p:spPr bwMode="auto">
          <a:xfrm>
            <a:off x="0" y="4030663"/>
            <a:ext cx="8486775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У 2018 році загалом з міського бюджету на придбання житла для дітей-сиріт, дітей, позбавлених батьківського піклування та осіб з їх числа витрачено 6 904 080 грн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За період дії міської програми співфінансування житла (місто, опікуни) з 2016 по 2018 роки придбано 14 квартир для дітей-сиріт, дітей, позбавлених батьківського піклування та осіб з їх числа.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Станом на 31.12.2018 на 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обліку громадян, які потребують поліпшення житлових умов перебуває 37 дітей-сиріт та дітей, позбавлених батьківського піклування та 45 осіб з їх числа.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837" name="Заголовок 1"/>
          <p:cNvSpPr>
            <a:spLocks noGrp="1"/>
          </p:cNvSpPr>
          <p:nvPr>
            <p:ph type="title"/>
          </p:nvPr>
        </p:nvSpPr>
        <p:spPr>
          <a:xfrm>
            <a:off x="3729038" y="22225"/>
            <a:ext cx="3563937" cy="592138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400" b="1" smtClean="0">
                <a:latin typeface="Arial" charset="0"/>
                <a:cs typeface="Arial" charset="0"/>
              </a:rPr>
              <a:t>V. </a:t>
            </a:r>
            <a:r>
              <a:rPr lang="uk-UA" sz="2400" b="1" smtClean="0">
                <a:latin typeface="Arial" charset="0"/>
                <a:cs typeface="Arial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322892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613" y="1003335"/>
            <a:ext cx="5294790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Зміна структури «Служби у справах дітей»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Заголовок 1"/>
          <p:cNvSpPr txBox="1">
            <a:spLocks/>
          </p:cNvSpPr>
          <p:nvPr/>
        </p:nvSpPr>
        <p:spPr bwMode="auto">
          <a:xfrm>
            <a:off x="112613" y="4635093"/>
            <a:ext cx="7158563" cy="9758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anchor="ctr"/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1600">
                <a:solidFill>
                  <a:schemeClr val="tx1"/>
                </a:solidFill>
                <a:latin typeface="municipal_lviv_106" pitchFamily="50" charset="0"/>
              </a:defRPr>
            </a:lvl1pPr>
            <a:lvl2pPr marL="557213" indent="-214313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municipal_lviv_106" pitchFamily="50" charset="0"/>
              </a:defRPr>
            </a:lvl2pPr>
            <a:lvl3pPr marL="857250" indent="-17145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municipal_lviv_106" pitchFamily="50" charset="0"/>
              </a:defRPr>
            </a:lvl3pPr>
            <a:lvl4pPr marL="1200150" indent="-17145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municipal_lviv_106" pitchFamily="50" charset="0"/>
              </a:defRPr>
            </a:lvl4pPr>
            <a:lvl5pPr marL="1543050" indent="-17145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municipal_lviv_106" pitchFamily="50" charset="0"/>
              </a:defRPr>
            </a:lvl5pPr>
            <a:lvl6pPr marL="20002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municipal_lviv_106" pitchFamily="50" charset="0"/>
              </a:defRPr>
            </a:lvl6pPr>
            <a:lvl7pPr marL="24574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municipal_lviv_106" pitchFamily="50" charset="0"/>
              </a:defRPr>
            </a:lvl7pPr>
            <a:lvl8pPr marL="29146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municipal_lviv_106" pitchFamily="50" charset="0"/>
              </a:defRPr>
            </a:lvl8pPr>
            <a:lvl9pPr marL="3371850" indent="-1714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Комунальний заклад «Соціальний готель</a:t>
            </a:r>
            <a:r>
              <a:rPr lang="uk-UA" alt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 01.12.2018р. підпорядкований Управлінню «Служба у справах дітей» </a:t>
            </a:r>
            <a:endParaRPr lang="uk-UA" alt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4656" y="1403445"/>
            <a:ext cx="10575389" cy="2441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6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Впродовж року велась робота щодо покращення координації роботи в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лужбі дітей.</a:t>
            </a:r>
          </a:p>
          <a:p>
            <a:pPr marL="285750" indent="-285750" algn="just">
              <a:lnSpc>
                <a:spcPct val="106000"/>
              </a:lnSpc>
              <a:spcAft>
                <a:spcPts val="0"/>
              </a:spcAft>
              <a:buFont typeface="Wingdings" panose="05000000000000000000" pitchFamily="2" charset="2"/>
              <a:buChar char="v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01 вересня 2018 змінена структура:</a:t>
            </a:r>
          </a:p>
          <a:p>
            <a:pPr marL="285750" indent="-285750" algn="just">
              <a:lnSpc>
                <a:spcPct val="106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утворена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єдина вертикаль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</a:p>
          <a:p>
            <a:pPr marL="285750" indent="-285750" algn="just">
              <a:lnSpc>
                <a:spcPct val="106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створено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 «Служба у справах дітей»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зі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структурними підрозділами в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районах</a:t>
            </a:r>
          </a:p>
          <a:p>
            <a:pPr marL="285750" indent="-285750" algn="just">
              <a:lnSpc>
                <a:spcPct val="106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50% збільшена штатна чисельність працівників, насамперед для роботи з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сім’ями,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дітьми, які опинилися в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СЖО.</a:t>
            </a:r>
          </a:p>
          <a:p>
            <a:pPr marL="285750" indent="-285750" algn="just">
              <a:lnSpc>
                <a:spcPct val="106000"/>
              </a:lnSpc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створена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комісія з питань захисту дитини при виконавчому комітеті з метою розгляду всіх </a:t>
            </a:r>
            <a:r>
              <a:rPr lang="uk-UA" dirty="0" smtClean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питань, пов'язаних </a:t>
            </a:r>
            <a:r>
              <a:rPr lang="uk-UA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 діяльністю прийомних сімей та дитячих будинків сімейного типу.</a:t>
            </a:r>
          </a:p>
        </p:txBody>
      </p:sp>
      <p:pic>
        <p:nvPicPr>
          <p:cNvPr id="7" name="Рисунок 10" descr="\\prime\Common\OrgUnitData\DEP_GP_VSD\ЗАХОДИ\2018\Тренінг-навчання для ЦПД та ДБ№1 (листопад 18)\фотозвіт\FB_IMG_15423557009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9" t="3888" r="4951" b="9937"/>
          <a:stretch>
            <a:fillRect/>
          </a:stretch>
        </p:blipFill>
        <p:spPr bwMode="auto">
          <a:xfrm>
            <a:off x="7476755" y="3896608"/>
            <a:ext cx="4509666" cy="2761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760008" y="108790"/>
            <a:ext cx="6031296" cy="590839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Старт реформ. Місцеві ініціативи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871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0" y="7938"/>
            <a:ext cx="12223750" cy="688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695700" y="202406"/>
            <a:ext cx="4048991" cy="406400"/>
          </a:xfrm>
          <a:prstGeom prst="rect">
            <a:avLst/>
          </a:prstGeom>
          <a:solidFill>
            <a:schemeClr val="accent2"/>
          </a:solidFill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Реалізація програм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787400"/>
            <a:ext cx="8547100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Програма профілактики та лікування стоматологічних захворювань</a:t>
            </a:r>
          </a:p>
        </p:txBody>
      </p:sp>
      <p:sp>
        <p:nvSpPr>
          <p:cNvPr id="78852" name="TextBox 2"/>
          <p:cNvSpPr txBox="1">
            <a:spLocks noChangeArrowheads="1"/>
          </p:cNvSpPr>
          <p:nvPr/>
        </p:nvSpPr>
        <p:spPr bwMode="auto">
          <a:xfrm>
            <a:off x="0" y="1144588"/>
            <a:ext cx="100044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Безоплатна стоматологічна допомога надається: дітям, пенсіонерам, ветеранам війни, особам з інвалідністю І </a:t>
            </a:r>
            <a:r>
              <a:rPr lang="uk-UA" sz="1700" dirty="0" err="1">
                <a:latin typeface="Arial" panose="020B0604020202020204" pitchFamily="34" charset="0"/>
                <a:cs typeface="Arial" panose="020B0604020202020204" pitchFamily="34" charset="0"/>
              </a:rPr>
              <a:t>і</a:t>
            </a:r>
            <a:r>
              <a:rPr lang="uk-UA" sz="1700" dirty="0">
                <a:latin typeface="Arial" panose="020B0604020202020204" pitchFamily="34" charset="0"/>
                <a:cs typeface="Arial" panose="020B0604020202020204" pitchFamily="34" charset="0"/>
              </a:rPr>
              <a:t> ІІ групи, вагітним жінкам, особам, яким присвоєно почесне звання «Мати-героїня», особам нагородженим почесним знаком «Почесний донор України», членам сімей загиблих учасників </a:t>
            </a:r>
            <a:r>
              <a:rPr lang="uk-UA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АТО.</a:t>
            </a:r>
            <a:endParaRPr lang="uk-UA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8" y="2943225"/>
            <a:ext cx="6065837" cy="35401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>
                <a:latin typeface="Arial" panose="020B0604020202020204" pitchFamily="34" charset="0"/>
                <a:cs typeface="Arial" panose="020B0604020202020204" pitchFamily="34" charset="0"/>
              </a:rPr>
              <a:t>На реалізацію програми у 2018р. виділено 26 млн. грн.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15075" y="2909888"/>
            <a:ext cx="5761038" cy="3540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700" b="1" dirty="0">
                <a:latin typeface="Arial" panose="020B0604020202020204" pitchFamily="34" charset="0"/>
                <a:cs typeface="Arial" panose="020B0604020202020204" pitchFamily="34" charset="0"/>
              </a:rPr>
              <a:t>Стоматологічну допомогу надано 34625 мешканцям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4313" y="4060825"/>
            <a:ext cx="11145837" cy="368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Програма запобігання та лікування серцево-судинних та судинно-мозкових захворювань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8450" y="4573588"/>
            <a:ext cx="11563350" cy="2030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Придбано: 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для лікування серцево-судинних захворювань – 457 одиниць витратних матеріалів на суму 1,9 млн. грн.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для лікування судинно-мозкових захворювань – 204 </a:t>
            </a:r>
            <a:r>
              <a:rPr lang="uk-UA" dirty="0" smtClean="0">
                <a:latin typeface="Arial" panose="020B0604020202020204" pitchFamily="34" charset="0"/>
                <a:cs typeface="Arial" panose="020B0604020202020204" pitchFamily="34" charset="0"/>
              </a:rPr>
              <a:t>одиниць 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витратних матеріалів на суму 4 млн. грн.</a:t>
            </a:r>
          </a:p>
          <a:p>
            <a: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обладнання - на суму 3,8 млн. грн.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182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1125" y="179388"/>
            <a:ext cx="2522538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Успішний тренер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11125" y="3482975"/>
            <a:ext cx="11587163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Програма "Дитячий тренер 201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alt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визначила</a:t>
            </a: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ru-RU" alt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кращих</a:t>
            </a: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дитячих </a:t>
            </a:r>
            <a:r>
              <a:rPr lang="ru-RU" alt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тренерів</a:t>
            </a: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з 47 </a:t>
            </a:r>
            <a:r>
              <a:rPr lang="ru-RU" alt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видів</a:t>
            </a: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спорту у Львові, </a:t>
            </a:r>
            <a:r>
              <a:rPr lang="ru-RU" alt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отримали </a:t>
            </a:r>
            <a:r>
              <a:rPr lang="ru-RU" alt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грошову</a:t>
            </a: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винагороду у </a:t>
            </a:r>
            <a:r>
              <a:rPr lang="ru-RU" alt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розмірі</a:t>
            </a: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25 тис. грн. </a:t>
            </a:r>
            <a:r>
              <a:rPr lang="ru-RU" altLang="uk-UA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кожен</a:t>
            </a:r>
            <a:r>
              <a:rPr lang="ru-RU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alt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876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125" y="4211638"/>
            <a:ext cx="3843338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7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51313" y="4221163"/>
            <a:ext cx="388937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92075" y="693738"/>
            <a:ext cx="9961563" cy="6461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113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тренерів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спортсменів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отримали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грошові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премії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за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спортивні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досягнення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Сума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преміювання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становить до 10 тис. грн.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9879" name="Picture 8" descr="Ð¡Ð²ÑÑÐ»Ð¸Ð½Ð° Ð²ÑÐ´ Ð£Ð¿ÑÐ°Ð²Ð»ÑÐ½Ð½Ñ Ð¼Ð¾Ð»Ð¾Ð´Ñ ÑÐ° ÑÐ¿Ð¾ÑÑÑ ÐÑÐ²Ð¾Ð²Ð°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075" y="1416050"/>
            <a:ext cx="3124200" cy="197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0" name="Picture 12" descr="Ð¡Ð²ÑÑÐ»Ð¸Ð½Ð° Ð²ÑÐ´ Ð£Ð¿ÑÐ°Ð²Ð»ÑÐ½Ð½Ñ Ð¼Ð¾Ð»Ð¾Ð´Ñ ÑÐ° ÑÐ¿Ð¾ÑÑÑ ÐÑÐ²Ð¾Ð²Ð°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92925" y="1436688"/>
            <a:ext cx="3049588" cy="197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1" name="Рисунок 1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49638" y="1400175"/>
            <a:ext cx="3209925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82" name="Рисунок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285163" y="4211638"/>
            <a:ext cx="3878262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83" name="Заголовок 1"/>
          <p:cNvSpPr txBox="1">
            <a:spLocks/>
          </p:cNvSpPr>
          <p:nvPr/>
        </p:nvSpPr>
        <p:spPr bwMode="auto">
          <a:xfrm>
            <a:off x="3954463" y="142875"/>
            <a:ext cx="3563937" cy="4905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100156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1125" y="179388"/>
            <a:ext cx="2878138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Паліативна допомога</a:t>
            </a:r>
          </a:p>
        </p:txBody>
      </p:sp>
      <p:pic>
        <p:nvPicPr>
          <p:cNvPr id="80899" name="Picture 2" descr="C:\Users\Andriy Oliyarnuk\Desktop\Відеосюжет\Обрізане\Ролик_УСЗ_2018\Вихідна_інфо\Паліатив\паліатив.jpg"/>
          <p:cNvPicPr>
            <a:picLocks noChangeAspect="1" noChangeArrowheads="1"/>
          </p:cNvPicPr>
          <p:nvPr/>
        </p:nvPicPr>
        <p:blipFill>
          <a:blip r:embed="rId3"/>
          <a:srcRect l="17020"/>
          <a:stretch>
            <a:fillRect/>
          </a:stretch>
        </p:blipFill>
        <p:spPr bwMode="auto">
          <a:xfrm>
            <a:off x="6696075" y="2498725"/>
            <a:ext cx="5495925" cy="413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Прямокутник 5"/>
          <p:cNvSpPr>
            <a:spLocks noChangeArrowheads="1"/>
          </p:cNvSpPr>
          <p:nvPr/>
        </p:nvSpPr>
        <p:spPr bwMode="auto">
          <a:xfrm>
            <a:off x="3175" y="690563"/>
            <a:ext cx="71247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Це комплекс заходів медичного та соціального спрямування</a:t>
            </a:r>
          </a:p>
        </p:txBody>
      </p:sp>
      <p:sp>
        <p:nvSpPr>
          <p:cNvPr id="80901" name="Rectangle 3"/>
          <p:cNvSpPr>
            <a:spLocks noChangeArrowheads="1"/>
          </p:cNvSpPr>
          <p:nvPr/>
        </p:nvSpPr>
        <p:spPr bwMode="auto">
          <a:xfrm>
            <a:off x="6683375" y="1593850"/>
            <a:ext cx="3429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773 тис. грн.</a:t>
            </a:r>
            <a:endParaRPr lang="uk-UA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на реалізацію програми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902" name="Picture 4" descr="C:\Users\Andriy Oliyarnuk\Desktop\Відеосюжет\Обрізане\Ролик_УСЗ_2018\Вихідна_інфо\Паліатив\паліативно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352550"/>
            <a:ext cx="5473700" cy="365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кутник 6"/>
          <p:cNvSpPr>
            <a:spLocks noChangeArrowheads="1"/>
          </p:cNvSpPr>
          <p:nvPr/>
        </p:nvSpPr>
        <p:spPr bwMode="auto">
          <a:xfrm>
            <a:off x="2530475" y="1352550"/>
            <a:ext cx="2836863" cy="17541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dirty="0" smtClean="0">
                <a:cs typeface="Times New Roman" panose="02020603050405020304" pitchFamily="18" charset="0"/>
              </a:rPr>
              <a:t>Перша </a:t>
            </a:r>
            <a:r>
              <a:rPr lang="uk-UA" altLang="ru-RU" dirty="0">
                <a:cs typeface="Times New Roman" panose="02020603050405020304" pitchFamily="18" charset="0"/>
              </a:rPr>
              <a:t>для Львова закупівля  соціальних послуг  паліативного догляду  вдома,  через електронний  </a:t>
            </a:r>
            <a:r>
              <a:rPr lang="uk-UA" altLang="ru-RU" dirty="0" smtClean="0">
                <a:cs typeface="Times New Roman" panose="02020603050405020304" pitchFamily="18" charset="0"/>
              </a:rPr>
              <a:t>майданчик </a:t>
            </a:r>
            <a:r>
              <a:rPr lang="en-US" altLang="ru-RU" dirty="0" err="1" smtClean="0">
                <a:cs typeface="Times New Roman" panose="02020603050405020304" pitchFamily="18" charset="0"/>
              </a:rPr>
              <a:t>Prozzoro</a:t>
            </a:r>
            <a:endParaRPr lang="uk-UA" altLang="ru-RU" dirty="0">
              <a:cs typeface="Times New Roman" panose="02020603050405020304" pitchFamily="18" charset="0"/>
            </a:endParaRPr>
          </a:p>
        </p:txBody>
      </p:sp>
      <p:sp>
        <p:nvSpPr>
          <p:cNvPr id="80904" name="Прямокутник 9"/>
          <p:cNvSpPr>
            <a:spLocks noChangeArrowheads="1"/>
          </p:cNvSpPr>
          <p:nvPr/>
        </p:nvSpPr>
        <p:spPr bwMode="auto">
          <a:xfrm>
            <a:off x="109538" y="5209383"/>
            <a:ext cx="392906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Переможець</a:t>
            </a:r>
            <a:endParaRPr lang="uk-UA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БО "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Благодійне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товариство </a:t>
            </a:r>
          </a:p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Всеукраїнська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мережа людей, </a:t>
            </a:r>
          </a:p>
          <a:p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які живуть з 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ВІЛ/СНІД" м.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Львів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endParaRPr lang="uk-UA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кутник 10"/>
          <p:cNvSpPr>
            <a:spLocks noChangeArrowheads="1"/>
          </p:cNvSpPr>
          <p:nvPr/>
        </p:nvSpPr>
        <p:spPr bwMode="auto">
          <a:xfrm>
            <a:off x="4081463" y="5008563"/>
            <a:ext cx="2571750" cy="7080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sz="2000" dirty="0">
                <a:cs typeface="Times New Roman" panose="02020603050405020304" pitchFamily="18" charset="0"/>
              </a:rPr>
              <a:t>44,4  тис. грн.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2000" dirty="0">
                <a:cs typeface="Times New Roman" panose="02020603050405020304" pitchFamily="18" charset="0"/>
              </a:rPr>
              <a:t>підписано  угоду </a:t>
            </a:r>
          </a:p>
        </p:txBody>
      </p:sp>
      <p:sp>
        <p:nvSpPr>
          <p:cNvPr id="80906" name="Прямокутник 10"/>
          <p:cNvSpPr>
            <a:spLocks noChangeArrowheads="1"/>
          </p:cNvSpPr>
          <p:nvPr/>
        </p:nvSpPr>
        <p:spPr bwMode="auto">
          <a:xfrm>
            <a:off x="4114800" y="5924550"/>
            <a:ext cx="25717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uk-UA" alt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158,2 тис. грн. на 2019 рік</a:t>
            </a:r>
          </a:p>
        </p:txBody>
      </p:sp>
      <p:sp>
        <p:nvSpPr>
          <p:cNvPr id="80907" name="Заголовок 1"/>
          <p:cNvSpPr txBox="1">
            <a:spLocks/>
          </p:cNvSpPr>
          <p:nvPr/>
        </p:nvSpPr>
        <p:spPr bwMode="auto">
          <a:xfrm>
            <a:off x="3949700" y="131763"/>
            <a:ext cx="3563938" cy="4222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18645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15888" y="798513"/>
            <a:ext cx="5087937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Доступність до житлових приміщень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50800" y="1340837"/>
            <a:ext cx="5710238" cy="2323713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dirty="0" smtClean="0">
                <a:cs typeface="Times New Roman" panose="02020603050405020304" pitchFamily="18" charset="0"/>
              </a:rPr>
              <a:t>Програма  забезпечення </a:t>
            </a:r>
            <a:r>
              <a:rPr lang="uk-UA" altLang="ru-RU" dirty="0">
                <a:cs typeface="Times New Roman" panose="02020603050405020304" pitchFamily="18" charset="0"/>
              </a:rPr>
              <a:t>доступності житлових приміщень осіб з інвалідністю у кріслах колісних та осіб з інвалідністю з порушенням зору 1 групи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altLang="ru-RU" sz="1900" dirty="0">
              <a:cs typeface="Times New Roman" panose="02020603050405020304" pitchFamily="18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dirty="0">
                <a:cs typeface="Times New Roman" panose="02020603050405020304" pitchFamily="18" charset="0"/>
              </a:rPr>
              <a:t>З</a:t>
            </a:r>
            <a:r>
              <a:rPr lang="uk-UA" altLang="ru-RU" dirty="0" smtClean="0">
                <a:cs typeface="Times New Roman" panose="02020603050405020304" pitchFamily="18" charset="0"/>
              </a:rPr>
              <a:t>аради </a:t>
            </a:r>
            <a:r>
              <a:rPr lang="uk-UA" altLang="ru-RU" dirty="0">
                <a:cs typeface="Times New Roman" panose="02020603050405020304" pitchFamily="18" charset="0"/>
              </a:rPr>
              <a:t>подолання соціальної ізоляції людей з інвалідністю у кріслах колісних та людей з інвалідністю з порушенням зору 1 групи</a:t>
            </a:r>
            <a:endParaRPr lang="uk-UA" altLang="ru-RU" dirty="0"/>
          </a:p>
        </p:txBody>
      </p:sp>
      <p:pic>
        <p:nvPicPr>
          <p:cNvPr id="81924" name="Picture 5" descr="Ð ÐµÐ·ÑÐ»ÑÑÐ°Ñ Ð¿Ð¾ÑÑÐºÑ Ð·Ð¾Ð±ÑÐ°Ð¶ÐµÐ½Ñ Ð·Ð° Ð·Ð°Ð¿Ð¸ÑÐ¾Ð¼ &quot;Ð¾ÑÐ¾Ð±Ð¸ Ð· ÑÐ½Ð²Ð°Ð»ÑÐ´Ð½ÑÑÑÑ Ð½Ð° Ð²ÑÐ·ÐºÐ°Ñ Ð»ÑÐ²ÑÐ²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0" y="852488"/>
            <a:ext cx="3800475" cy="570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5" name="Picture 7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730625"/>
            <a:ext cx="4267200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6" name="Заголовок 1"/>
          <p:cNvSpPr txBox="1">
            <a:spLocks/>
          </p:cNvSpPr>
          <p:nvPr/>
        </p:nvSpPr>
        <p:spPr bwMode="auto">
          <a:xfrm>
            <a:off x="3421063" y="185738"/>
            <a:ext cx="3563937" cy="4222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319886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14288"/>
            <a:ext cx="12192000" cy="686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6363" y="768350"/>
            <a:ext cx="6999287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Комплексна програма підтримки учасників АТО (ООС)</a:t>
            </a:r>
          </a:p>
        </p:txBody>
      </p:sp>
      <p:sp>
        <p:nvSpPr>
          <p:cNvPr id="82947" name="Прямокутник 9"/>
          <p:cNvSpPr>
            <a:spLocks noChangeArrowheads="1"/>
          </p:cNvSpPr>
          <p:nvPr/>
        </p:nvSpPr>
        <p:spPr bwMode="auto">
          <a:xfrm>
            <a:off x="0" y="1309688"/>
            <a:ext cx="6096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Тепер програма поширюється й на постраждалих учасників Революції гідності та членів сімей героїв Небесної сотні</a:t>
            </a:r>
          </a:p>
        </p:txBody>
      </p:sp>
      <p:pic>
        <p:nvPicPr>
          <p:cNvPr id="82948" name="Picture 2" descr="C:\Users\user\Desktop\ато.jpg"/>
          <p:cNvPicPr>
            <a:picLocks noChangeAspect="1" noChangeArrowheads="1"/>
          </p:cNvPicPr>
          <p:nvPr/>
        </p:nvPicPr>
        <p:blipFill>
          <a:blip r:embed="rId3"/>
          <a:srcRect b="19283"/>
          <a:stretch>
            <a:fillRect/>
          </a:stretch>
        </p:blipFill>
        <p:spPr bwMode="auto">
          <a:xfrm>
            <a:off x="111125" y="4583113"/>
            <a:ext cx="3314700" cy="18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949" name="Прямокутник 12"/>
          <p:cNvSpPr>
            <a:spLocks noChangeArrowheads="1"/>
          </p:cNvSpPr>
          <p:nvPr/>
        </p:nvSpPr>
        <p:spPr bwMode="auto">
          <a:xfrm>
            <a:off x="-6350" y="2801938"/>
            <a:ext cx="64563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До Дня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гідності</a:t>
            </a:r>
            <a: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свободи</a:t>
            </a:r>
            <a: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виплата  61-му учаснику Революції Гідності, по 1000 грн</a:t>
            </a:r>
            <a: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k-UA" alt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950" name="Прямокутник 6"/>
          <p:cNvSpPr>
            <a:spLocks noChangeArrowheads="1"/>
          </p:cNvSpPr>
          <p:nvPr/>
        </p:nvSpPr>
        <p:spPr bwMode="auto">
          <a:xfrm>
            <a:off x="0" y="2182813"/>
            <a:ext cx="6096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v"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6 млн. грн. на дію програми  у 2018 році</a:t>
            </a:r>
          </a:p>
        </p:txBody>
      </p:sp>
      <p:sp>
        <p:nvSpPr>
          <p:cNvPr id="82951" name="Rectangle 1"/>
          <p:cNvSpPr>
            <a:spLocks noChangeArrowheads="1"/>
          </p:cNvSpPr>
          <p:nvPr/>
        </p:nvSpPr>
        <p:spPr bwMode="auto">
          <a:xfrm>
            <a:off x="3612356" y="4888636"/>
            <a:ext cx="7215187" cy="184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uk-UA" alt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інформаційні послуги – 5893;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uk-UA" altLang="ru-RU" sz="1900" dirty="0">
                <a:latin typeface="Arial" panose="020B0604020202020204" pitchFamily="34" charset="0"/>
                <a:cs typeface="Arial" panose="020B0604020202020204" pitchFamily="34" charset="0"/>
              </a:rPr>
              <a:t>юридичні послуги – 395;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uk-UA" alt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психологічні консультації – 486;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uk-UA" alt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консультації з соціальних питань – 3787;  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uk-UA" alt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допомога у працевлаштуванні – 28 особам;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uk-UA" altLang="ru-RU" sz="1900" dirty="0">
                <a:latin typeface="Arial" panose="020B0604020202020204" pitchFamily="34" charset="0"/>
                <a:cs typeface="Arial" panose="020B0604020202020204" pitchFamily="34" charset="0"/>
              </a:rPr>
              <a:t>консультації телефоном – 5987.</a:t>
            </a:r>
          </a:p>
        </p:txBody>
      </p:sp>
      <p:sp>
        <p:nvSpPr>
          <p:cNvPr id="82952" name="Прямоугольник 9"/>
          <p:cNvSpPr>
            <a:spLocks noChangeArrowheads="1"/>
          </p:cNvSpPr>
          <p:nvPr/>
        </p:nvSpPr>
        <p:spPr bwMode="auto">
          <a:xfrm>
            <a:off x="3802856" y="4566517"/>
            <a:ext cx="3619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Впродовж року 14 тис. послуг</a:t>
            </a:r>
          </a:p>
        </p:txBody>
      </p:sp>
      <p:sp>
        <p:nvSpPr>
          <p:cNvPr id="82953" name="Прямоугольник 2"/>
          <p:cNvSpPr>
            <a:spLocks noChangeArrowheads="1"/>
          </p:cNvSpPr>
          <p:nvPr/>
        </p:nvSpPr>
        <p:spPr bwMode="auto">
          <a:xfrm>
            <a:off x="7410450" y="1792288"/>
            <a:ext cx="44354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Центр УБД скеровує на оздоровлення, організовує освітні, культурні та </a:t>
            </a:r>
          </a:p>
          <a:p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розважальні заходи і проекти, здійснює прийом документів та виплати згідно з міськими програмами соціального </a:t>
            </a:r>
          </a:p>
          <a:p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захисту бійців.</a:t>
            </a:r>
          </a:p>
        </p:txBody>
      </p:sp>
      <p:pic>
        <p:nvPicPr>
          <p:cNvPr id="82954" name="Picture 3" descr="C:\Users\user\Desktop\45596991_2382050001812404_2576554931024560128_o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59850" y="3562350"/>
            <a:ext cx="3013075" cy="214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55" name="Picture 2" descr="C:\Users\user\Desktop\45464910_2379609745389763_4250151532764332032_n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19950" y="0"/>
            <a:ext cx="2436813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кутник 12"/>
          <p:cNvSpPr>
            <a:spLocks noChangeArrowheads="1"/>
          </p:cNvSpPr>
          <p:nvPr/>
        </p:nvSpPr>
        <p:spPr bwMode="auto">
          <a:xfrm>
            <a:off x="111125" y="3529013"/>
            <a:ext cx="6705600" cy="8302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altLang="uk-UA" sz="1600" b="1" dirty="0" smtClean="0"/>
              <a:t>У 2018 </a:t>
            </a:r>
            <a:r>
              <a:rPr lang="uk-UA" altLang="uk-UA" sz="1600" b="1" dirty="0" smtClean="0"/>
              <a:t>році</a:t>
            </a:r>
            <a:r>
              <a:rPr lang="ru-RU" altLang="uk-UA" sz="1600" b="1" dirty="0" smtClean="0"/>
              <a:t> виплачено100 млн. </a:t>
            </a:r>
            <a:r>
              <a:rPr lang="uk-UA" altLang="uk-UA" sz="1600" b="1" dirty="0" smtClean="0"/>
              <a:t>грн</a:t>
            </a:r>
            <a:r>
              <a:rPr lang="ru-RU" altLang="uk-UA" sz="1600" b="1" dirty="0" smtClean="0"/>
              <a:t>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uk-UA" sz="1600" b="1" dirty="0" smtClean="0"/>
              <a:t>на </a:t>
            </a:r>
            <a:r>
              <a:rPr lang="uk-UA" altLang="uk-UA" sz="1600" b="1" dirty="0" smtClean="0"/>
              <a:t>допомоги</a:t>
            </a:r>
            <a:r>
              <a:rPr lang="ru-RU" altLang="uk-UA" sz="1600" b="1" dirty="0" smtClean="0"/>
              <a:t> на </a:t>
            </a:r>
            <a:r>
              <a:rPr lang="uk-UA" altLang="uk-UA" sz="1600" b="1" dirty="0" smtClean="0"/>
              <a:t>вирішення</a:t>
            </a:r>
            <a:r>
              <a:rPr lang="ru-RU" altLang="uk-UA" sz="1600" b="1" dirty="0" smtClean="0"/>
              <a:t> </a:t>
            </a:r>
            <a:r>
              <a:rPr lang="uk-UA" altLang="uk-UA" sz="1600" b="1" dirty="0" smtClean="0"/>
              <a:t>соціально-побутових</a:t>
            </a:r>
            <a:r>
              <a:rPr lang="ru-RU" altLang="uk-UA" sz="1600" b="1" dirty="0" smtClean="0"/>
              <a:t> </a:t>
            </a:r>
            <a:r>
              <a:rPr lang="uk-UA" altLang="uk-UA" sz="1600" b="1" dirty="0" smtClean="0"/>
              <a:t>питань</a:t>
            </a:r>
            <a:r>
              <a:rPr lang="ru-RU" altLang="uk-UA" sz="1600" b="1" dirty="0" smtClean="0"/>
              <a:t> для 1000 </a:t>
            </a:r>
            <a:r>
              <a:rPr lang="uk-UA" altLang="uk-UA" sz="1600" b="1" dirty="0" smtClean="0"/>
              <a:t>учасників</a:t>
            </a:r>
            <a:r>
              <a:rPr lang="ru-RU" altLang="uk-UA" sz="1600" b="1" dirty="0" smtClean="0"/>
              <a:t> АТО по 100 тис. </a:t>
            </a:r>
            <a:r>
              <a:rPr lang="uk-UA" altLang="uk-UA" sz="1600" b="1" dirty="0" smtClean="0"/>
              <a:t>грн</a:t>
            </a:r>
            <a:r>
              <a:rPr lang="ru-RU" altLang="uk-UA" sz="1600" b="1" dirty="0" smtClean="0"/>
              <a:t>. (кожному)  </a:t>
            </a:r>
            <a:endParaRPr lang="ru-RU" altLang="uk-UA" sz="1600" b="1" dirty="0"/>
          </a:p>
        </p:txBody>
      </p:sp>
      <p:sp>
        <p:nvSpPr>
          <p:cNvPr id="82957" name="Заголовок 1"/>
          <p:cNvSpPr txBox="1">
            <a:spLocks/>
          </p:cNvSpPr>
          <p:nvPr/>
        </p:nvSpPr>
        <p:spPr bwMode="auto">
          <a:xfrm>
            <a:off x="3048000" y="112713"/>
            <a:ext cx="3563938" cy="493712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338552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0" name="Picture 18" descr="C:\Users\user\Desktop\forumato-8942a30521d757f92a82dd2442eb4cd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33813" y="220663"/>
            <a:ext cx="3179762" cy="194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2" name="Прямокутник 2"/>
          <p:cNvSpPr>
            <a:spLocks noChangeArrowheads="1"/>
          </p:cNvSpPr>
          <p:nvPr/>
        </p:nvSpPr>
        <p:spPr bwMode="auto">
          <a:xfrm>
            <a:off x="41275" y="3260725"/>
            <a:ext cx="5559425" cy="5842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altLang="ru-RU" sz="1600" dirty="0"/>
              <a:t>VI </a:t>
            </a:r>
            <a:r>
              <a:rPr lang="uk-UA" altLang="ru-RU" sz="1600" dirty="0"/>
              <a:t>Всеукраїнський Форум </a:t>
            </a:r>
            <a:r>
              <a:rPr lang="en-US" altLang="ru-RU" sz="1600" dirty="0"/>
              <a:t>“</a:t>
            </a:r>
            <a:r>
              <a:rPr lang="uk-UA" altLang="ru-RU" sz="1600" dirty="0"/>
              <a:t>Захоплені життям. Історії успіху ветеранів АТО</a:t>
            </a:r>
            <a:r>
              <a:rPr lang="en-US" altLang="ru-RU" sz="1600" dirty="0"/>
              <a:t>”</a:t>
            </a:r>
            <a:endParaRPr lang="uk-UA" altLang="ru-RU" sz="1600" b="1" dirty="0">
              <a:latin typeface="Calibri" panose="020F0502020204030204" pitchFamily="34" charset="0"/>
            </a:endParaRPr>
          </a:p>
        </p:txBody>
      </p:sp>
      <p:pic>
        <p:nvPicPr>
          <p:cNvPr id="83972" name="Picture 19" descr="C:\Users\user\Desktop\ato3-2824722ba6617c8f5c4eb5180032e02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750" y="95250"/>
            <a:ext cx="3516313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Прямокутник 3"/>
          <p:cNvSpPr>
            <a:spLocks noChangeArrowheads="1"/>
          </p:cNvSpPr>
          <p:nvPr/>
        </p:nvSpPr>
        <p:spPr bwMode="auto">
          <a:xfrm>
            <a:off x="0" y="5581650"/>
            <a:ext cx="6459538" cy="8302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sz="1600" dirty="0"/>
              <a:t>Організовано футбольну команду</a:t>
            </a:r>
            <a:r>
              <a:rPr lang="en-US" altLang="ru-RU" sz="1600" dirty="0"/>
              <a:t> “</a:t>
            </a:r>
            <a:r>
              <a:rPr lang="uk-UA" altLang="ru-RU" sz="1600" dirty="0"/>
              <a:t>Крила АТО</a:t>
            </a:r>
            <a:r>
              <a:rPr lang="en-US" altLang="ru-RU" sz="1600" dirty="0"/>
              <a:t>”</a:t>
            </a:r>
            <a:r>
              <a:rPr lang="uk-UA" altLang="ru-RU" sz="1600" dirty="0"/>
              <a:t>. Увійшли до фінального турніру Всеукраїнських змагань </a:t>
            </a:r>
            <a:endParaRPr lang="uk-UA" altLang="ru-RU" sz="1600" dirty="0" smtClean="0"/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altLang="ru-RU" sz="1600" dirty="0" smtClean="0"/>
              <a:t>“</a:t>
            </a:r>
            <a:r>
              <a:rPr lang="uk-UA" altLang="ru-RU" sz="1600" dirty="0"/>
              <a:t>Відкритий чемпіонат Героїв АТО</a:t>
            </a:r>
            <a:r>
              <a:rPr lang="en-US" altLang="ru-RU" sz="1600" dirty="0" smtClean="0"/>
              <a:t>”</a:t>
            </a:r>
            <a:r>
              <a:rPr lang="uk-UA" altLang="ru-RU" sz="1600" dirty="0" smtClean="0"/>
              <a:t> Федерації </a:t>
            </a:r>
            <a:r>
              <a:rPr lang="uk-UA" altLang="ru-RU" sz="1600" dirty="0"/>
              <a:t>Футболу України</a:t>
            </a:r>
            <a:r>
              <a:rPr lang="uk-UA" altLang="ru-RU" sz="1600" dirty="0">
                <a:solidFill>
                  <a:srgbClr val="184FA8"/>
                </a:solidFill>
              </a:rPr>
              <a:t>.</a:t>
            </a:r>
            <a:endParaRPr lang="uk-UA" altLang="ru-RU" sz="1600" b="1" dirty="0">
              <a:solidFill>
                <a:srgbClr val="184FA8"/>
              </a:solidFill>
            </a:endParaRPr>
          </a:p>
        </p:txBody>
      </p:sp>
      <p:pic>
        <p:nvPicPr>
          <p:cNvPr id="83974" name="Picture 20" descr="C:\Users\user\Desktop\E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55138" y="1616075"/>
            <a:ext cx="2646362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6" name="Прямокутник 4"/>
          <p:cNvSpPr>
            <a:spLocks noChangeArrowheads="1"/>
          </p:cNvSpPr>
          <p:nvPr/>
        </p:nvSpPr>
        <p:spPr bwMode="auto">
          <a:xfrm>
            <a:off x="-92075" y="2368550"/>
            <a:ext cx="5449888" cy="5842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sz="1600" dirty="0" err="1"/>
              <a:t>Безкоштовні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курси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англійської</a:t>
            </a:r>
            <a:r>
              <a:rPr lang="ru-RU" altLang="ru-RU" sz="1600" dirty="0"/>
              <a:t> </a:t>
            </a:r>
            <a:r>
              <a:rPr lang="ru-RU" altLang="ru-RU" sz="1600" dirty="0" err="1"/>
              <a:t>мови</a:t>
            </a:r>
            <a:r>
              <a:rPr lang="ru-RU" altLang="ru-RU" sz="1600" dirty="0"/>
              <a:t> для </a:t>
            </a:r>
            <a:r>
              <a:rPr lang="ru-RU" altLang="ru-RU" sz="1600" dirty="0" err="1"/>
              <a:t>воїнів-учасників</a:t>
            </a:r>
            <a:r>
              <a:rPr lang="ru-RU" altLang="ru-RU" sz="1600" dirty="0"/>
              <a:t> АТО та </a:t>
            </a:r>
            <a:r>
              <a:rPr lang="ru-RU" altLang="ru-RU" sz="1600" dirty="0" err="1"/>
              <a:t>членів</a:t>
            </a:r>
            <a:r>
              <a:rPr lang="ru-RU" altLang="ru-RU" sz="1600" dirty="0"/>
              <a:t> </a:t>
            </a:r>
            <a:r>
              <a:rPr lang="ru-RU" altLang="ru-RU" sz="1600" dirty="0" err="1"/>
              <a:t>їх</a:t>
            </a:r>
            <a:r>
              <a:rPr lang="ru-RU" altLang="ru-RU" sz="1600" dirty="0"/>
              <a:t> родин. </a:t>
            </a:r>
            <a:endParaRPr lang="uk-UA" altLang="ru-RU" sz="1600" b="1" dirty="0"/>
          </a:p>
        </p:txBody>
      </p:sp>
      <p:sp>
        <p:nvSpPr>
          <p:cNvPr id="37897" name="Прямокутник 5"/>
          <p:cNvSpPr>
            <a:spLocks noChangeArrowheads="1"/>
          </p:cNvSpPr>
          <p:nvPr/>
        </p:nvSpPr>
        <p:spPr bwMode="auto">
          <a:xfrm>
            <a:off x="41275" y="4089400"/>
            <a:ext cx="6032500" cy="58578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sz="1600" dirty="0">
                <a:latin typeface="Arial" charset="0"/>
                <a:cs typeface="Arial" charset="0"/>
              </a:rPr>
              <a:t>Окремий майданчик на 25 </a:t>
            </a:r>
            <a:r>
              <a:rPr lang="en-US" altLang="ru-RU" sz="1600" dirty="0">
                <a:latin typeface="Arial" charset="0"/>
                <a:cs typeface="Arial" charset="0"/>
              </a:rPr>
              <a:t>Book Forum</a:t>
            </a:r>
            <a:r>
              <a:rPr lang="uk-UA" altLang="ru-RU" sz="1600" dirty="0">
                <a:latin typeface="Arial" charset="0"/>
                <a:cs typeface="Arial" charset="0"/>
              </a:rPr>
              <a:t>, де учасники АТО представляли свої книги на тему війни.</a:t>
            </a:r>
            <a:endParaRPr lang="uk-UA" altLang="ru-RU" sz="1600" b="1" dirty="0">
              <a:latin typeface="Arial" charset="0"/>
              <a:cs typeface="Arial" charset="0"/>
            </a:endParaRPr>
          </a:p>
        </p:txBody>
      </p:sp>
      <p:pic>
        <p:nvPicPr>
          <p:cNvPr id="83977" name="Picture 21" descr="C:\Users\user\Desktop\flaier-21143c0f0f5d417d15241f7768a890c4.jpg"/>
          <p:cNvPicPr>
            <a:picLocks noChangeAspect="1" noChangeArrowheads="1"/>
          </p:cNvPicPr>
          <p:nvPr/>
        </p:nvPicPr>
        <p:blipFill>
          <a:blip r:embed="rId6"/>
          <a:srcRect l="33255" r="33662"/>
          <a:stretch>
            <a:fillRect/>
          </a:stretch>
        </p:blipFill>
        <p:spPr bwMode="auto">
          <a:xfrm>
            <a:off x="9605963" y="3189288"/>
            <a:ext cx="2373312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9" name="Прямокутник 6"/>
          <p:cNvSpPr>
            <a:spLocks noChangeArrowheads="1"/>
          </p:cNvSpPr>
          <p:nvPr/>
        </p:nvSpPr>
        <p:spPr bwMode="auto">
          <a:xfrm>
            <a:off x="85725" y="5030788"/>
            <a:ext cx="5988050" cy="33813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sz="1600" dirty="0"/>
              <a:t>Масштабний захід </a:t>
            </a:r>
            <a:r>
              <a:rPr lang="uk-UA" altLang="ru-RU" sz="1600" dirty="0" smtClean="0"/>
              <a:t>до </a:t>
            </a:r>
            <a:r>
              <a:rPr lang="uk-UA" altLang="ru-RU" sz="1600" dirty="0"/>
              <a:t>Дня Захисника України. </a:t>
            </a:r>
            <a:endParaRPr lang="uk-UA" altLang="ru-RU" sz="1600" b="1" dirty="0"/>
          </a:p>
        </p:txBody>
      </p:sp>
      <p:pic>
        <p:nvPicPr>
          <p:cNvPr id="83979" name="Рисунок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58113" y="220663"/>
            <a:ext cx="1847850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80" name="Рисунок 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45263" y="2509838"/>
            <a:ext cx="2805112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81" name="Заголовок 1"/>
          <p:cNvSpPr>
            <a:spLocks noGrp="1"/>
          </p:cNvSpPr>
          <p:nvPr>
            <p:ph type="title"/>
          </p:nvPr>
        </p:nvSpPr>
        <p:spPr>
          <a:xfrm>
            <a:off x="-19050" y="52388"/>
            <a:ext cx="3563938" cy="59055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400" b="1" smtClean="0">
                <a:latin typeface="Arial" charset="0"/>
                <a:cs typeface="Arial" charset="0"/>
              </a:rPr>
              <a:t>V. </a:t>
            </a:r>
            <a:r>
              <a:rPr lang="uk-UA" sz="2400" b="1" smtClean="0">
                <a:latin typeface="Arial" charset="0"/>
                <a:cs typeface="Arial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265415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4" name="Picture 2" descr="C:\Users\user\Desktop\dsc67471-f57650161e75f5121071c99d37c78e9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2100" y="4489450"/>
            <a:ext cx="4217988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Прямокутник 3"/>
          <p:cNvSpPr>
            <a:spLocks noChangeArrowheads="1"/>
          </p:cNvSpPr>
          <p:nvPr/>
        </p:nvSpPr>
        <p:spPr bwMode="auto">
          <a:xfrm>
            <a:off x="66675" y="636588"/>
            <a:ext cx="5094288" cy="64611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dirty="0"/>
              <a:t>Фотовиставка </a:t>
            </a:r>
            <a:r>
              <a:rPr lang="en-US" altLang="ru-RU" dirty="0" smtClean="0"/>
              <a:t>“</a:t>
            </a:r>
            <a:r>
              <a:rPr lang="uk-UA" altLang="ru-RU" dirty="0"/>
              <a:t>БАТЬКИ НЕБЕСНОГО ЛЕГІОНУ</a:t>
            </a:r>
            <a:r>
              <a:rPr lang="en-US" altLang="ru-RU" dirty="0" smtClean="0"/>
              <a:t>”</a:t>
            </a:r>
            <a:endParaRPr lang="uk-UA" altLang="ru-RU" b="1" dirty="0"/>
          </a:p>
        </p:txBody>
      </p:sp>
      <p:pic>
        <p:nvPicPr>
          <p:cNvPr id="84996" name="Picture 4" descr="C:\Users\user\Desktop\480596802455617497172357957157614331101184n-3010e12a837d480120a7064deca1020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443913" y="4094163"/>
            <a:ext cx="3624262" cy="266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Прямокутник 5"/>
          <p:cNvSpPr>
            <a:spLocks noChangeArrowheads="1"/>
          </p:cNvSpPr>
          <p:nvPr/>
        </p:nvSpPr>
        <p:spPr bwMode="auto">
          <a:xfrm>
            <a:off x="66675" y="3846513"/>
            <a:ext cx="5237163" cy="64611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dirty="0"/>
              <a:t>Презентація календаря на 2019 рік благодійного проекту </a:t>
            </a:r>
            <a:r>
              <a:rPr lang="en-US" altLang="ru-RU" dirty="0"/>
              <a:t>“</a:t>
            </a:r>
            <a:r>
              <a:rPr lang="uk-UA" altLang="ru-RU" dirty="0"/>
              <a:t>ВІРНІ НАЗАВЖДИ</a:t>
            </a:r>
            <a:r>
              <a:rPr lang="en-US" altLang="ru-RU" dirty="0"/>
              <a:t>”</a:t>
            </a:r>
            <a:r>
              <a:rPr lang="uk-UA" altLang="ru-RU" dirty="0"/>
              <a:t> </a:t>
            </a:r>
            <a:endParaRPr lang="uk-UA" altLang="ru-RU" b="1" dirty="0"/>
          </a:p>
        </p:txBody>
      </p:sp>
      <p:pic>
        <p:nvPicPr>
          <p:cNvPr id="84998" name="Picture 5" descr="C:\Users\user\Desktop\mykolaiditiamato-958c2c00fbb5b4355ede4db037dc4fbe.jpg"/>
          <p:cNvPicPr>
            <a:picLocks noChangeAspect="1" noChangeArrowheads="1"/>
          </p:cNvPicPr>
          <p:nvPr/>
        </p:nvPicPr>
        <p:blipFill>
          <a:blip r:embed="rId5"/>
          <a:srcRect l="29150" r="27814"/>
          <a:stretch>
            <a:fillRect/>
          </a:stretch>
        </p:blipFill>
        <p:spPr bwMode="auto">
          <a:xfrm>
            <a:off x="7227888" y="1524000"/>
            <a:ext cx="2513012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9" name="Прямокутник 6"/>
          <p:cNvSpPr>
            <a:spLocks noChangeArrowheads="1"/>
          </p:cNvSpPr>
          <p:nvPr/>
        </p:nvSpPr>
        <p:spPr bwMode="auto">
          <a:xfrm>
            <a:off x="66675" y="1517650"/>
            <a:ext cx="6821488" cy="20208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altLang="ru-RU">
                <a:solidFill>
                  <a:schemeClr val="tx1"/>
                </a:solidFill>
                <a:latin typeface="Arial" charset="0"/>
                <a:cs typeface="Arial" charset="0"/>
              </a:rPr>
              <a:t>Святий Миколай для </a:t>
            </a:r>
            <a:r>
              <a:rPr lang="uk-UA" altLang="ru-RU" b="1">
                <a:solidFill>
                  <a:schemeClr val="tx1"/>
                </a:solidFill>
                <a:latin typeface="Arial" charset="0"/>
                <a:cs typeface="Arial" charset="0"/>
              </a:rPr>
              <a:t>понад 3000 </a:t>
            </a:r>
            <a:r>
              <a:rPr lang="uk-UA" altLang="ru-RU">
                <a:solidFill>
                  <a:schemeClr val="tx1"/>
                </a:solidFill>
                <a:latin typeface="Arial" charset="0"/>
                <a:cs typeface="Arial" charset="0"/>
              </a:rPr>
              <a:t>дітей батьків учасників АТО.</a:t>
            </a:r>
            <a:endParaRPr lang="ru-RU" altLang="ru-RU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uk-UA" altLang="ru-RU">
                <a:solidFill>
                  <a:schemeClr val="tx1"/>
                </a:solidFill>
                <a:latin typeface="Arial" charset="0"/>
                <a:cs typeface="Arial" charset="0"/>
              </a:rPr>
              <a:t>Майстер-класи, турніри та атракції</a:t>
            </a:r>
            <a:r>
              <a:rPr lang="ru-RU" altLang="ru-RU">
                <a:solidFill>
                  <a:schemeClr val="tx1"/>
                </a:solidFill>
                <a:latin typeface="Arial" charset="0"/>
                <a:cs typeface="Arial" charset="0"/>
              </a:rPr>
              <a:t>. </a:t>
            </a:r>
            <a:r>
              <a:rPr lang="uk-UA" altLang="ru-RU">
                <a:solidFill>
                  <a:schemeClr val="tx1"/>
                </a:solidFill>
                <a:latin typeface="Arial" charset="0"/>
                <a:cs typeface="Arial" charset="0"/>
              </a:rPr>
              <a:t>Діти мали змогу користуватись усіма послугами розважального</a:t>
            </a:r>
            <a:r>
              <a:rPr lang="ru-RU" altLang="ru-RU">
                <a:solidFill>
                  <a:schemeClr val="tx1"/>
                </a:solidFill>
                <a:latin typeface="Arial" charset="0"/>
                <a:cs typeface="Arial" charset="0"/>
              </a:rPr>
              <a:t> комплексу </a:t>
            </a:r>
            <a:r>
              <a:rPr lang="en-US" altLang="ru-RU">
                <a:solidFill>
                  <a:schemeClr val="tx1"/>
                </a:solidFill>
                <a:latin typeface="Arial" charset="0"/>
                <a:cs typeface="Arial" charset="0"/>
              </a:rPr>
              <a:t>“</a:t>
            </a:r>
            <a:r>
              <a:rPr lang="uk-UA" altLang="ru-RU">
                <a:solidFill>
                  <a:schemeClr val="tx1"/>
                </a:solidFill>
                <a:latin typeface="Arial" charset="0"/>
                <a:cs typeface="Arial" charset="0"/>
              </a:rPr>
              <a:t>Дитяча</a:t>
            </a:r>
            <a:r>
              <a:rPr lang="ru-RU" altLang="ru-RU">
                <a:solidFill>
                  <a:schemeClr val="tx1"/>
                </a:solidFill>
                <a:latin typeface="Arial" charset="0"/>
                <a:cs typeface="Arial" charset="0"/>
              </a:rPr>
              <a:t> планета</a:t>
            </a:r>
            <a:r>
              <a:rPr lang="en-US" altLang="ru-RU">
                <a:solidFill>
                  <a:schemeClr val="tx1"/>
                </a:solidFill>
                <a:latin typeface="Arial" charset="0"/>
                <a:cs typeface="Arial" charset="0"/>
              </a:rPr>
              <a:t>”</a:t>
            </a:r>
            <a:r>
              <a:rPr lang="ru-RU" altLang="ru-RU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uk-UA" altLang="ru-RU">
                <a:solidFill>
                  <a:schemeClr val="tx1"/>
                </a:solidFill>
                <a:latin typeface="Arial" charset="0"/>
                <a:cs typeface="Arial" charset="0"/>
              </a:rPr>
              <a:t>безкоштовно</a:t>
            </a:r>
            <a:r>
              <a:rPr lang="ru-RU" altLang="ru-RU">
                <a:solidFill>
                  <a:schemeClr val="tx1"/>
                </a:solidFill>
                <a:latin typeface="Arial" charset="0"/>
                <a:cs typeface="Arial" charset="0"/>
              </a:rPr>
              <a:t>.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uk-UA" altLang="ru-RU">
                <a:solidFill>
                  <a:schemeClr val="tx1"/>
                </a:solidFill>
                <a:latin typeface="Arial" charset="0"/>
                <a:cs typeface="Arial" charset="0"/>
              </a:rPr>
              <a:t>Запальна вечірка із конкурсами та частуванням у клубі </a:t>
            </a:r>
            <a:r>
              <a:rPr lang="en-US" altLang="ru-RU">
                <a:solidFill>
                  <a:schemeClr val="tx1"/>
                </a:solidFill>
                <a:latin typeface="Arial" charset="0"/>
                <a:cs typeface="Arial" charset="0"/>
              </a:rPr>
              <a:t>“</a:t>
            </a:r>
            <a:r>
              <a:rPr lang="ru-RU" altLang="ru-RU">
                <a:solidFill>
                  <a:schemeClr val="tx1"/>
                </a:solidFill>
                <a:latin typeface="Arial" charset="0"/>
                <a:cs typeface="Arial" charset="0"/>
              </a:rPr>
              <a:t>Малевич</a:t>
            </a:r>
            <a:r>
              <a:rPr lang="en-US" altLang="ru-RU">
                <a:solidFill>
                  <a:schemeClr val="tx1"/>
                </a:solidFill>
                <a:latin typeface="Arial" charset="0"/>
                <a:cs typeface="Arial" charset="0"/>
              </a:rPr>
              <a:t>”</a:t>
            </a:r>
            <a:r>
              <a:rPr lang="uk-UA" altLang="ru-RU">
                <a:solidFill>
                  <a:srgbClr val="184FA8"/>
                </a:solidFill>
                <a:latin typeface="Arial" charset="0"/>
                <a:cs typeface="Arial" charset="0"/>
              </a:rPr>
              <a:t>.</a:t>
            </a:r>
            <a:endParaRPr lang="uk-UA" altLang="ru-RU" b="1">
              <a:solidFill>
                <a:srgbClr val="184FA8"/>
              </a:solidFill>
              <a:latin typeface="Arial" charset="0"/>
              <a:cs typeface="Arial" charset="0"/>
            </a:endParaRPr>
          </a:p>
        </p:txBody>
      </p:sp>
      <p:pic>
        <p:nvPicPr>
          <p:cNvPr id="85000" name="Рисунок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212138" y="288925"/>
            <a:ext cx="1366837" cy="137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01" name="Заголовок 1"/>
          <p:cNvSpPr>
            <a:spLocks noGrp="1"/>
          </p:cNvSpPr>
          <p:nvPr>
            <p:ph type="title"/>
          </p:nvPr>
        </p:nvSpPr>
        <p:spPr>
          <a:xfrm>
            <a:off x="3663950" y="22225"/>
            <a:ext cx="3563938" cy="590550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400" b="1" smtClean="0">
                <a:latin typeface="Arial" charset="0"/>
                <a:cs typeface="Arial" charset="0"/>
              </a:rPr>
              <a:t>V. </a:t>
            </a:r>
            <a:r>
              <a:rPr lang="uk-UA" sz="2400" b="1" smtClean="0">
                <a:latin typeface="Arial" charset="0"/>
                <a:cs typeface="Arial" charset="0"/>
              </a:rPr>
              <a:t>Реалізація програм</a:t>
            </a:r>
          </a:p>
        </p:txBody>
      </p:sp>
    </p:spTree>
    <p:extLst>
      <p:ext uri="{BB962C8B-B14F-4D97-AF65-F5344CB8AC3E}">
        <p14:creationId xmlns:p14="http://schemas.microsoft.com/office/powerpoint/2010/main" val="31193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8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92900" y="3709988"/>
            <a:ext cx="3859213" cy="285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6019" name="Рисунок 4"/>
          <p:cNvPicPr>
            <a:picLocks noChangeAspect="1"/>
          </p:cNvPicPr>
          <p:nvPr/>
        </p:nvPicPr>
        <p:blipFill>
          <a:blip r:embed="rId5"/>
          <a:srcRect l="20650"/>
          <a:stretch>
            <a:fillRect/>
          </a:stretch>
        </p:blipFill>
        <p:spPr bwMode="auto">
          <a:xfrm>
            <a:off x="796925" y="3613150"/>
            <a:ext cx="4256088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01650" y="1397000"/>
            <a:ext cx="9791700" cy="2032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dirty="0">
                <a:solidFill>
                  <a:srgbClr val="000000"/>
                </a:solidFill>
              </a:rPr>
              <a:t> 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поліклінічних відділеннях КНП  «3-я міська клінічна лікарня м. Львова»  та «5-а міська клінічна лікарня м. Львова» реалізовано проект «Електронна реєстратура»</a:t>
            </a:r>
          </a:p>
          <a:p>
            <a:pPr marL="285750" indent="-285750">
              <a:buFont typeface="Wingdings" pitchFamily="2" charset="2"/>
              <a:buChar char="v"/>
            </a:pPr>
            <a:endParaRPr lang="uk-UA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Загалом електронна реєстратура працює   в 9 КНП</a:t>
            </a:r>
          </a:p>
          <a:p>
            <a:pPr marL="285750" indent="-285750" algn="just"/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КНП «4-а міська поліклініка м. Львова» впроваджено електронну амбулаторну карту </a:t>
            </a:r>
          </a:p>
          <a:p>
            <a:pPr marL="285750" indent="-285750" algn="just"/>
            <a:r>
              <a:rPr lang="uk-UA" b="1" dirty="0">
                <a:solidFill>
                  <a:srgbClr val="000000"/>
                </a:solidFill>
              </a:rPr>
              <a:t>         </a:t>
            </a:r>
            <a:endParaRPr lang="uk-UA" b="1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987550" y="106363"/>
            <a:ext cx="7312025" cy="590550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Впровадження нових сервісів. Нові проекти 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52475"/>
            <a:ext cx="3973513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Нові сервіси в охороні здоров'я </a:t>
            </a:r>
          </a:p>
        </p:txBody>
      </p:sp>
    </p:spTree>
    <p:extLst>
      <p:ext uri="{BB962C8B-B14F-4D97-AF65-F5344CB8AC3E}">
        <p14:creationId xmlns:p14="http://schemas.microsoft.com/office/powerpoint/2010/main" val="483040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6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713" y="4013200"/>
            <a:ext cx="438308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7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75338" y="1292225"/>
            <a:ext cx="4008437" cy="25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8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3713" y="1322388"/>
            <a:ext cx="4383087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8069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75338" y="3970338"/>
            <a:ext cx="4197350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93713" y="673100"/>
            <a:ext cx="8997950" cy="5857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Створено кімнати матері і дитини в поліклінічних закладах охорони здоров'я (відкрито 13 кімнат та облаштовано 11 місць з аналогічними умовами)</a:t>
            </a:r>
          </a:p>
        </p:txBody>
      </p:sp>
      <p:sp>
        <p:nvSpPr>
          <p:cNvPr id="88071" name="Заголовок 1"/>
          <p:cNvSpPr txBox="1">
            <a:spLocks/>
          </p:cNvSpPr>
          <p:nvPr/>
        </p:nvSpPr>
        <p:spPr bwMode="auto">
          <a:xfrm>
            <a:off x="1828800" y="117475"/>
            <a:ext cx="6564529" cy="4286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VI.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Впровадження нових сервісів. Нові проекти </a:t>
            </a:r>
          </a:p>
        </p:txBody>
      </p:sp>
    </p:spTree>
    <p:extLst>
      <p:ext uri="{BB962C8B-B14F-4D97-AF65-F5344CB8AC3E}">
        <p14:creationId xmlns:p14="http://schemas.microsoft.com/office/powerpoint/2010/main" val="3078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12184063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0" name="Picture 3" descr="D:\Звіти_плани_УСЗ_підсумкові\ЗВІТИ\2018 рік\ЗВІТ_2018\Вихідна_інфо\фото\Прозорий_офіс\12.jpg"/>
          <p:cNvPicPr>
            <a:picLocks noChangeAspect="1" noChangeArrowheads="1"/>
          </p:cNvPicPr>
          <p:nvPr/>
        </p:nvPicPr>
        <p:blipFill>
          <a:blip r:embed="rId4"/>
          <a:srcRect l="16251" t="7787"/>
          <a:stretch>
            <a:fillRect/>
          </a:stretch>
        </p:blipFill>
        <p:spPr bwMode="auto">
          <a:xfrm>
            <a:off x="5456238" y="2727325"/>
            <a:ext cx="6535737" cy="413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Прямоугольник 1"/>
          <p:cNvSpPr>
            <a:spLocks noChangeArrowheads="1"/>
          </p:cNvSpPr>
          <p:nvPr/>
        </p:nvSpPr>
        <p:spPr bwMode="auto">
          <a:xfrm>
            <a:off x="1460860" y="1179225"/>
            <a:ext cx="8167688" cy="7080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2000" dirty="0">
                <a:cs typeface="Times New Roman" panose="02020603050405020304" pitchFamily="18" charset="0"/>
              </a:rPr>
              <a:t>Досягнуто 100% доступності для мешканців усіх </a:t>
            </a:r>
            <a:r>
              <a:rPr lang="uk-UA" altLang="ru-RU" sz="2000" dirty="0" smtClean="0">
                <a:cs typeface="Times New Roman" panose="02020603050405020304" pitchFamily="18" charset="0"/>
              </a:rPr>
              <a:t>районів </a:t>
            </a:r>
            <a:r>
              <a:rPr lang="uk-UA" altLang="ru-RU" sz="2000" dirty="0">
                <a:cs typeface="Times New Roman" panose="02020603050405020304" pitchFamily="18" charset="0"/>
              </a:rPr>
              <a:t>міста Львова сервісу електронної черги у відділах соціального захисту</a:t>
            </a:r>
            <a:endParaRPr lang="ru-RU" alt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689842"/>
            <a:ext cx="3960813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Нові сервіси для мешканців</a:t>
            </a:r>
          </a:p>
        </p:txBody>
      </p:sp>
      <p:pic>
        <p:nvPicPr>
          <p:cNvPr id="89093" name="Picture 3" descr="C:\Users\Andriy Oliyarnuk\Desktop\IMG-1328ed7fecf57df81ba851956ef5bfd6-V.jpg"/>
          <p:cNvPicPr>
            <a:picLocks noChangeAspect="1" noChangeArrowheads="1"/>
          </p:cNvPicPr>
          <p:nvPr/>
        </p:nvPicPr>
        <p:blipFill>
          <a:blip r:embed="rId5"/>
          <a:srcRect r="24998" b="14706"/>
          <a:stretch>
            <a:fillRect/>
          </a:stretch>
        </p:blipFill>
        <p:spPr bwMode="auto">
          <a:xfrm>
            <a:off x="452437" y="1999890"/>
            <a:ext cx="4811713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228055" y="142155"/>
            <a:ext cx="6633297" cy="428625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Впровадження нових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сервісів. Нові проекти </a:t>
            </a:r>
          </a:p>
        </p:txBody>
      </p:sp>
    </p:spTree>
    <p:extLst>
      <p:ext uri="{BB962C8B-B14F-4D97-AF65-F5344CB8AC3E}">
        <p14:creationId xmlns:p14="http://schemas.microsoft.com/office/powerpoint/2010/main" val="259681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187"/>
            <a:ext cx="12192000" cy="6866374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670778" y="164768"/>
            <a:ext cx="6420970" cy="44303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Старт реформ. Місцеві ініціативи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138" y="607798"/>
            <a:ext cx="4653886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Створення мережі патронатних сімей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1"/>
          <p:cNvSpPr>
            <a:spLocks noChangeArrowheads="1"/>
          </p:cNvSpPr>
          <p:nvPr/>
        </p:nvSpPr>
        <p:spPr bwMode="auto">
          <a:xfrm>
            <a:off x="-19020" y="1050828"/>
            <a:ext cx="4199938" cy="2446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700" dirty="0" smtClean="0">
                <a:latin typeface="Arial" panose="020B0604020202020204" pitchFamily="34" charset="0"/>
              </a:rPr>
              <a:t>Пошук </a:t>
            </a:r>
            <a:r>
              <a:rPr lang="uk-UA" altLang="uk-UA" sz="1700" dirty="0">
                <a:latin typeface="Arial" panose="020B0604020202020204" pitchFamily="34" charset="0"/>
              </a:rPr>
              <a:t>патронатних вихователів (ПВ) ведеться через кнопку створену на сайті ЛМР та сайті «Прийміть дитину у родину» з формою для подання заявок.</a:t>
            </a:r>
            <a:endParaRPr lang="en-US" altLang="uk-UA" sz="1700" dirty="0">
              <a:latin typeface="Arial" panose="020B0604020202020204" pitchFamily="34" charset="0"/>
            </a:endParaRPr>
          </a:p>
          <a:p>
            <a:pPr marL="285750" indent="-285750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700" dirty="0" smtClean="0">
                <a:latin typeface="Arial" panose="020B0604020202020204" pitchFamily="34" charset="0"/>
              </a:rPr>
              <a:t>Транслюється </a:t>
            </a:r>
            <a:r>
              <a:rPr lang="uk-UA" altLang="uk-UA" sz="1700" dirty="0">
                <a:latin typeface="Arial" panose="020B0604020202020204" pitchFamily="34" charset="0"/>
              </a:rPr>
              <a:t>протягом року аудіо ролик в електротранспорті. </a:t>
            </a:r>
            <a:endParaRPr lang="en-US" altLang="uk-UA" sz="1700" dirty="0">
              <a:latin typeface="Arial" panose="020B0604020202020204" pitchFamily="34" charset="0"/>
            </a:endParaRPr>
          </a:p>
          <a:p>
            <a:pPr marL="285750" indent="-285750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700" dirty="0" smtClean="0">
                <a:latin typeface="Arial" panose="020B0604020202020204" pitchFamily="34" charset="0"/>
              </a:rPr>
              <a:t>Висвітлюється </a:t>
            </a:r>
            <a:r>
              <a:rPr lang="uk-UA" altLang="uk-UA" sz="1700" dirty="0">
                <a:latin typeface="Arial" panose="020B0604020202020204" pitchFamily="34" charset="0"/>
              </a:rPr>
              <a:t>інформація через ЗМІ, </a:t>
            </a:r>
            <a:r>
              <a:rPr lang="uk-UA" altLang="uk-UA" sz="1700" dirty="0" err="1">
                <a:latin typeface="Arial" panose="020B0604020202020204" pitchFamily="34" charset="0"/>
              </a:rPr>
              <a:t>соц.мережі</a:t>
            </a:r>
            <a:r>
              <a:rPr lang="uk-UA" altLang="uk-UA" sz="1700" dirty="0">
                <a:latin typeface="Arial" panose="020B0604020202020204" pitchFamily="34" charset="0"/>
              </a:rPr>
              <a:t> та радіо. </a:t>
            </a:r>
          </a:p>
        </p:txBody>
      </p:sp>
      <p:sp>
        <p:nvSpPr>
          <p:cNvPr id="9" name="Прямоугольник 2"/>
          <p:cNvSpPr>
            <a:spLocks noChangeArrowheads="1"/>
          </p:cNvSpPr>
          <p:nvPr/>
        </p:nvSpPr>
        <p:spPr bwMode="auto">
          <a:xfrm>
            <a:off x="-19020" y="3445280"/>
            <a:ext cx="4043362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 marL="285750" indent="-285750"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700" dirty="0">
                <a:latin typeface="Arial" panose="020B0604020202020204" pitchFamily="34" charset="0"/>
              </a:rPr>
              <a:t>Поширення </a:t>
            </a:r>
            <a:r>
              <a:rPr lang="uk-UA" altLang="uk-UA" sz="1700" dirty="0" smtClean="0">
                <a:latin typeface="Arial" panose="020B0604020202020204" pitchFamily="34" charset="0"/>
              </a:rPr>
              <a:t>інформаційних буклетів </a:t>
            </a:r>
            <a:r>
              <a:rPr lang="uk-UA" altLang="uk-UA" sz="1700" dirty="0">
                <a:latin typeface="Arial" panose="020B0604020202020204" pitchFamily="34" charset="0"/>
              </a:rPr>
              <a:t>через міський центр зайнятості, </a:t>
            </a:r>
            <a:r>
              <a:rPr lang="uk-UA" altLang="uk-UA" sz="1700" dirty="0" smtClean="0">
                <a:latin typeface="Arial" panose="020B0604020202020204" pitchFamily="34" charset="0"/>
              </a:rPr>
              <a:t>ЛМЦСССДМ, управління </a:t>
            </a:r>
            <a:r>
              <a:rPr lang="uk-UA" altLang="uk-UA" sz="1700" dirty="0">
                <a:latin typeface="Arial" panose="020B0604020202020204" pitchFamily="34" charset="0"/>
              </a:rPr>
              <a:t>освіти та на інформаційних стендах житлових будинків.</a:t>
            </a:r>
          </a:p>
        </p:txBody>
      </p:sp>
      <p:sp>
        <p:nvSpPr>
          <p:cNvPr id="10" name="Прямоугольник 1"/>
          <p:cNvSpPr>
            <a:spLocks noChangeArrowheads="1"/>
          </p:cNvSpPr>
          <p:nvPr/>
        </p:nvSpPr>
        <p:spPr bwMode="auto">
          <a:xfrm>
            <a:off x="184706" y="5284379"/>
            <a:ext cx="3839636" cy="11462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buClrTx/>
              <a:buFontTx/>
              <a:buNone/>
            </a:pPr>
            <a:r>
              <a:rPr lang="uk-UA" altLang="uk-UA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Одна сім’я</a:t>
            </a:r>
            <a:r>
              <a:rPr lang="ru-RU" altLang="uk-UA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(Залізничний район) 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завершує</a:t>
            </a:r>
            <a:r>
              <a:rPr lang="ru-RU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навчання</a:t>
            </a:r>
            <a:r>
              <a:rPr lang="ru-RU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 ще </a:t>
            </a:r>
            <a:b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altLang="uk-UA" sz="16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одна сім’я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(Шевченківський район) скерована на</a:t>
            </a:r>
            <a:r>
              <a:rPr lang="ru-RU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навчання</a:t>
            </a:r>
            <a:r>
              <a:rPr lang="ru-RU" altLang="uk-UA" sz="16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uk-UA" altLang="uk-U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C:\Users\Nahurska.Ruslana\Desktop\Звіт за рік профілактика 2018\Патронат буклети\Патронатна 1 ст %2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9"/>
          <a:stretch>
            <a:fillRect/>
          </a:stretch>
        </p:blipFill>
        <p:spPr bwMode="auto">
          <a:xfrm>
            <a:off x="4199938" y="2067377"/>
            <a:ext cx="2219418" cy="2208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044" y="776753"/>
            <a:ext cx="1192213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24" r="3036" b="4266"/>
          <a:stretch>
            <a:fillRect/>
          </a:stretch>
        </p:blipFill>
        <p:spPr bwMode="auto">
          <a:xfrm>
            <a:off x="4209048" y="4838124"/>
            <a:ext cx="2790825" cy="179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419356" y="1867322"/>
            <a:ext cx="5772644" cy="34624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165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Деінституалізація</a:t>
            </a:r>
            <a:r>
              <a:rPr lang="uk-UA" sz="1650" b="1" dirty="0" smtClean="0">
                <a:latin typeface="Arial" panose="020B0604020202020204" pitchFamily="34" charset="0"/>
                <a:cs typeface="Arial" panose="020B0604020202020204" pitchFamily="34" charset="0"/>
              </a:rPr>
              <a:t>-реформа, яка стосується кожного </a:t>
            </a:r>
            <a:endParaRPr lang="uk-UA" sz="16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6869552" y="2298727"/>
            <a:ext cx="5157949" cy="1266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269875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 algn="just">
              <a:lnSpc>
                <a:spcPct val="106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Створено </a:t>
            </a:r>
            <a:r>
              <a:rPr lang="uk-UA" altLang="uk-UA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логотип </a:t>
            </a:r>
            <a:r>
              <a:rPr lang="en-US" altLang="uk-UA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DI-Lviv</a:t>
            </a:r>
            <a:endParaRPr lang="uk-UA" altLang="uk-UA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6000"/>
              </a:lnSpc>
              <a:spcBef>
                <a:spcPct val="0"/>
              </a:spcBef>
              <a:buClrTx/>
              <a:buFont typeface="Wingdings" panose="05000000000000000000" pitchFamily="2" charset="2"/>
              <a:buChar char="v"/>
            </a:pPr>
            <a:r>
              <a:rPr lang="uk-UA" altLang="uk-UA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uk-UA" altLang="uk-UA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сайті </a:t>
            </a:r>
            <a:r>
              <a:rPr lang="uk-UA" altLang="uk-UA" sz="18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СуСД</a:t>
            </a:r>
            <a:r>
              <a:rPr lang="uk-UA" altLang="uk-UA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«Прийміть дитину у родину» створено розділ  ДІ, де поширюється інформація </a:t>
            </a:r>
            <a:r>
              <a:rPr lang="uk-UA" altLang="uk-UA" sz="18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 реформу </a:t>
            </a:r>
            <a:r>
              <a:rPr lang="uk-UA" altLang="uk-UA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ДІ.</a:t>
            </a:r>
            <a:endParaRPr lang="en-US" altLang="uk-UA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2"/>
          <p:cNvSpPr>
            <a:spLocks noChangeArrowheads="1"/>
          </p:cNvSpPr>
          <p:nvPr/>
        </p:nvSpPr>
        <p:spPr bwMode="auto">
          <a:xfrm>
            <a:off x="6996752" y="3602514"/>
            <a:ext cx="3229190" cy="2133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>
              <a:lnSpc>
                <a:spcPct val="106000"/>
              </a:lnSpc>
              <a:spcBef>
                <a:spcPct val="0"/>
              </a:spcBef>
              <a:buClrTx/>
              <a:buNone/>
            </a:pPr>
            <a:r>
              <a:rPr lang="uk-UA" altLang="uk-UA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 </a:t>
            </a:r>
            <a:r>
              <a:rPr lang="uk-UA" altLang="uk-UA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метою вивчення потреб кожної </a:t>
            </a:r>
            <a:r>
              <a:rPr lang="uk-UA" altLang="uk-UA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дитини, </a:t>
            </a:r>
            <a:r>
              <a:rPr lang="uk-UA" altLang="uk-UA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розроблено та розповсюджено пам’ятку для батьків через заклади та установи, управління соціального захисту, ЛМЦСССДМ та </a:t>
            </a:r>
            <a:r>
              <a:rPr lang="uk-UA" altLang="uk-UA" sz="1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СуСД</a:t>
            </a:r>
            <a:r>
              <a:rPr lang="uk-UA" altLang="uk-UA" sz="1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alt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Рисунок 13" descr="C:\Users\Nahurska.Ruslana\Desktop\Звіт за рік профілактика 2018\ДІ\ДІ 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85" b="3159"/>
          <a:stretch>
            <a:fillRect/>
          </a:stretch>
        </p:blipFill>
        <p:spPr bwMode="auto">
          <a:xfrm>
            <a:off x="10225892" y="3702629"/>
            <a:ext cx="1966058" cy="280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0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8" name="Picture 2" descr="D:\Світлана\семінари 18-19\проекти\LeoTheatre\IMG_20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1775" y="925513"/>
            <a:ext cx="2147888" cy="147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39" name="Picture 2" descr="D:\Світлана\семінари 18-19\проекти\квести\по районах\IMG_1923.JPG"/>
          <p:cNvPicPr>
            <a:picLocks noGrp="1"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28188" y="2001838"/>
            <a:ext cx="2389187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3" descr="D:\Світлана\семінари 18-19\проекти\TEDTalks\фото 1\IMG_232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25925" y="4527550"/>
            <a:ext cx="2784475" cy="20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1" name="Рисунок 2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46538" y="2665413"/>
            <a:ext cx="2368550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1142" name="Прямокутник 25"/>
          <p:cNvSpPr>
            <a:spLocks noChangeArrowheads="1"/>
          </p:cNvSpPr>
          <p:nvPr/>
        </p:nvSpPr>
        <p:spPr bwMode="auto">
          <a:xfrm>
            <a:off x="-28575" y="2403475"/>
            <a:ext cx="3517900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defTabSz="622300">
              <a:lnSpc>
                <a:spcPct val="90000"/>
              </a:lnSpc>
              <a:spcAft>
                <a:spcPct val="35000"/>
              </a:spcAft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20-26 січня 2019 року відбудеться - фестиваль шкільних англомовних гуртків</a:t>
            </a:r>
          </a:p>
        </p:txBody>
      </p:sp>
      <p:sp>
        <p:nvSpPr>
          <p:cNvPr id="27" name="Прямокутник 26">
            <a:extLst/>
          </p:cNvPr>
          <p:cNvSpPr/>
          <p:nvPr/>
        </p:nvSpPr>
        <p:spPr>
          <a:xfrm>
            <a:off x="134938" y="5205413"/>
            <a:ext cx="40909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10-15 дітей з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найкращими промовами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виступатимуть у травні 2019 року на фіналі проекту «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Lviv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Teens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Talk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</p:txBody>
      </p:sp>
      <p:sp>
        <p:nvSpPr>
          <p:cNvPr id="91144" name="Прямокутник 27"/>
          <p:cNvSpPr>
            <a:spLocks noChangeArrowheads="1"/>
          </p:cNvSpPr>
          <p:nvPr/>
        </p:nvSpPr>
        <p:spPr bwMode="auto">
          <a:xfrm>
            <a:off x="6284913" y="971550"/>
            <a:ext cx="34798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Учні 7-х класів у складі 6-ти осіб  проходили англомовний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у центрі міста Львова.</a:t>
            </a:r>
          </a:p>
        </p:txBody>
      </p:sp>
      <p:sp>
        <p:nvSpPr>
          <p:cNvPr id="91145" name="Прямокутник 28"/>
          <p:cNvSpPr>
            <a:spLocks noChangeArrowheads="1"/>
          </p:cNvSpPr>
          <p:nvPr/>
        </p:nvSpPr>
        <p:spPr bwMode="auto">
          <a:xfrm>
            <a:off x="-77788" y="1062038"/>
            <a:ext cx="3965576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Актори театру ім. Леся Курбаса проводили тренінги  для вчителів,   а педагоги, маючи ці знання, створювали англомовні театральні гуртки.</a:t>
            </a:r>
          </a:p>
        </p:txBody>
      </p:sp>
      <p:sp>
        <p:nvSpPr>
          <p:cNvPr id="91146" name="Прямокутник 29"/>
          <p:cNvSpPr>
            <a:spLocks noChangeArrowheads="1"/>
          </p:cNvSpPr>
          <p:nvPr/>
        </p:nvSpPr>
        <p:spPr bwMode="auto">
          <a:xfrm>
            <a:off x="6342063" y="1873250"/>
            <a:ext cx="3127375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Загалом було 67 команд.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Квест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проводився  у три етапи. Переможцями стала команда з ЛКГ</a:t>
            </a:r>
          </a:p>
        </p:txBody>
      </p:sp>
      <p:sp>
        <p:nvSpPr>
          <p:cNvPr id="91147" name="Прямокутник 31"/>
          <p:cNvSpPr>
            <a:spLocks noChangeArrowheads="1"/>
          </p:cNvSpPr>
          <p:nvPr/>
        </p:nvSpPr>
        <p:spPr bwMode="auto">
          <a:xfrm>
            <a:off x="134938" y="3870325"/>
            <a:ext cx="4027487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Учні 8-11 класів готують промови англійською, німецькою, іспанською або польською мовами на теми: «Технології», «Освіта» та «Дизайн». </a:t>
            </a:r>
          </a:p>
        </p:txBody>
      </p:sp>
      <p:sp>
        <p:nvSpPr>
          <p:cNvPr id="34" name="Прямокутник 33">
            <a:extLst/>
          </p:cNvPr>
          <p:cNvSpPr/>
          <p:nvPr/>
        </p:nvSpPr>
        <p:spPr>
          <a:xfrm>
            <a:off x="7077075" y="4319588"/>
            <a:ext cx="4751388" cy="1292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Це нові ігрові методи, за допомогою яких можна креативно проводити уроки. Кожна школа міста отримала по 8 наборів настільних ігор для учнів 5-9 класів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49" name="Прямокутник 35"/>
          <p:cNvSpPr>
            <a:spLocks noChangeArrowheads="1"/>
          </p:cNvSpPr>
          <p:nvPr/>
        </p:nvSpPr>
        <p:spPr bwMode="auto">
          <a:xfrm>
            <a:off x="7108825" y="5413375"/>
            <a:ext cx="4719638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Ігри сприятимуть розвитку критичного мислення,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мовних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навиків та роботи у команді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8775" y="639763"/>
            <a:ext cx="1914525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atin typeface="+mn-lt"/>
                <a:cs typeface="+mn-cs"/>
              </a:rPr>
              <a:t>«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Theatre</a:t>
            </a:r>
            <a:r>
              <a:rPr lang="uk-UA" sz="2000" b="1" dirty="0">
                <a:latin typeface="+mn-lt"/>
                <a:cs typeface="+mn-cs"/>
              </a:rPr>
              <a:t>»</a:t>
            </a:r>
            <a:endParaRPr lang="uk-UA" sz="2000" dirty="0"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97763" y="403225"/>
            <a:ext cx="1724025" cy="368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Leo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Quest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58775" y="3373438"/>
            <a:ext cx="2341563" cy="368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defTabSz="8001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Lviv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Teens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Talk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694738" y="3900488"/>
            <a:ext cx="2020887" cy="368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defTabSz="10668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Gamification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54" name="Заголовок 1"/>
          <p:cNvSpPr txBox="1">
            <a:spLocks/>
          </p:cNvSpPr>
          <p:nvPr/>
        </p:nvSpPr>
        <p:spPr bwMode="auto">
          <a:xfrm>
            <a:off x="0" y="120650"/>
            <a:ext cx="6189663" cy="4286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VI.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Впровадження нових сервісів. Нові проекти </a:t>
            </a:r>
          </a:p>
        </p:txBody>
      </p:sp>
    </p:spTree>
    <p:extLst>
      <p:ext uri="{BB962C8B-B14F-4D97-AF65-F5344CB8AC3E}">
        <p14:creationId xmlns:p14="http://schemas.microsoft.com/office/powerpoint/2010/main" val="302038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1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 txBox="1">
            <a:spLocks/>
          </p:cNvSpPr>
          <p:nvPr/>
        </p:nvSpPr>
        <p:spPr bwMode="auto">
          <a:xfrm>
            <a:off x="42863" y="1106488"/>
            <a:ext cx="5573712" cy="2908300"/>
          </a:xfrm>
          <a:prstGeom prst="rect">
            <a:avLst/>
          </a:prstGeom>
          <a:noFill/>
          <a:ln>
            <a:noFill/>
          </a:ln>
          <a:extLst/>
        </p:spPr>
        <p:txBody>
          <a:bodyPr lIns="68580" tIns="34290" rIns="68580" bIns="3429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23409D"/>
              </a:buClr>
              <a:buFont typeface="Wingdings 3" panose="05040102010807070707" pitchFamily="18" charset="2"/>
              <a:buChar char=""/>
              <a:defRPr sz="22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unicipal_lviv_106" pitchFamily="50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Дебати проводяться двома мовами: англійською та українською.</a:t>
            </a: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Дебатні клуби функціонують в Ліцеї №75, СЗШ №96, </a:t>
            </a:r>
            <a:r>
              <a:rPr lang="uk-UA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ЛЛГ, ЛФМЛ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15 грудня 2018 року проведений україномовний дебатний турнір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«Львівська шкільна дебатна ліга».</a:t>
            </a: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У травні 2019 року – буде проведено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англомовний дебатний турнір “Lviv school debating tournament”.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  <a:defRPr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Проведення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конкурсу для вчителів на укладання конспекту уроку-дебатів.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  <a:defRPr/>
            </a:pPr>
            <a:endParaRPr lang="uk-UA" sz="1400" b="1" dirty="0">
              <a:solidFill>
                <a:schemeClr val="tx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Font typeface="Wingdings 3" panose="05040102010807070707" pitchFamily="18" charset="2"/>
              <a:buNone/>
              <a:defRPr/>
            </a:pPr>
            <a:endParaRPr lang="uk-UA" altLang="uk-UA" sz="1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90000"/>
              </a:lnSpc>
              <a:buFont typeface="Wingdings 3" panose="05040102010807070707" pitchFamily="18" charset="2"/>
              <a:buNone/>
              <a:defRPr/>
            </a:pPr>
            <a:endParaRPr lang="uk-UA" altLang="uk-UA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63" name="Прямоугольник 10"/>
          <p:cNvSpPr>
            <a:spLocks noChangeArrowheads="1"/>
          </p:cNvSpPr>
          <p:nvPr/>
        </p:nvSpPr>
        <p:spPr bwMode="auto">
          <a:xfrm>
            <a:off x="6675437" y="2535238"/>
            <a:ext cx="44577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Участь у конкурсі взяло 19 вчителів.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12 переможців отримали подарункові сертифікати на участь у тренінгах «Методики розвитку критичного мислення учнів».</a:t>
            </a:r>
          </a:p>
        </p:txBody>
      </p:sp>
      <p:pic>
        <p:nvPicPr>
          <p:cNvPr id="92164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73738" y="290513"/>
            <a:ext cx="2278062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Схема 12">
            <a:extLst/>
          </p:cNvPr>
          <p:cNvGraphicFramePr/>
          <p:nvPr/>
        </p:nvGraphicFramePr>
        <p:xfrm>
          <a:off x="4011724" y="3996858"/>
          <a:ext cx="3304830" cy="24239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2166" name="Рисунок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137525" y="134938"/>
            <a:ext cx="1711325" cy="1884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7" name="Рисунок 18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286625" y="4110038"/>
            <a:ext cx="2789238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68" name="Рисунок 13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9139238" y="5068888"/>
            <a:ext cx="285591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92075" y="673100"/>
            <a:ext cx="2998788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Шкільні дебати у Львові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9238" y="4108450"/>
            <a:ext cx="2001837" cy="3413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defTabSz="9334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Уроки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риторики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71" name="Прямоугольник 17"/>
          <p:cNvSpPr>
            <a:spLocks noChangeArrowheads="1"/>
          </p:cNvSpPr>
          <p:nvPr/>
        </p:nvSpPr>
        <p:spPr bwMode="auto">
          <a:xfrm>
            <a:off x="236538" y="4692650"/>
            <a:ext cx="39052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Проект «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Уроки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риторики» призначений для навчання учнів 8-9 класів щодо набуття впевненості, презентаційних навичок під час виступів, диспутів тощо.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07113" y="2139950"/>
            <a:ext cx="5995987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Відеоурок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 із використанням критичного мислення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73" name="Заголовок 1"/>
          <p:cNvSpPr txBox="1">
            <a:spLocks/>
          </p:cNvSpPr>
          <p:nvPr/>
        </p:nvSpPr>
        <p:spPr bwMode="auto">
          <a:xfrm>
            <a:off x="0" y="120650"/>
            <a:ext cx="5688013" cy="4286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VI.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Впровадження нових сервісів. Нові проекти </a:t>
            </a:r>
          </a:p>
        </p:txBody>
      </p:sp>
    </p:spTree>
    <p:extLst>
      <p:ext uri="{BB962C8B-B14F-4D97-AF65-F5344CB8AC3E}">
        <p14:creationId xmlns:p14="http://schemas.microsoft.com/office/powerpoint/2010/main" val="358800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0163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990850" y="1447800"/>
            <a:ext cx="2522538" cy="276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68580" tIns="34290" rIns="68580" bIns="34290"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350">
              <a:latin typeface="+mn-lt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990850" y="1619250"/>
            <a:ext cx="138113" cy="2762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68580" tIns="34290" rIns="68580" bIns="34290" anchor="ctr">
            <a:spAutoFit/>
          </a:bodyPr>
          <a:lstStyle/>
          <a:p>
            <a:pPr defTabSz="685800" eaLnBrk="0" hangingPunct="0">
              <a:defRPr/>
            </a:pPr>
            <a:endParaRPr lang="uk-UA" altLang="uk-UA" sz="1350" dirty="0">
              <a:latin typeface="Arial" panose="020B0604020202020204" pitchFamily="34" charset="0"/>
              <a:cs typeface="+mn-cs"/>
            </a:endParaRPr>
          </a:p>
        </p:txBody>
      </p:sp>
      <p:pic>
        <p:nvPicPr>
          <p:cNvPr id="93188" name="Рисунок 32" descr="ÐÐ° Ð´Ð°Ð½Ð½Ð¾Ð¼ Ð¸Ð·Ð¾Ð±ÑÐ°Ð¶ÐµÐ½Ð¸Ð¸ Ð¼Ð¾Ð¶ÐµÑ Ð½Ð°ÑÐ¾Ð´Ð¸ÑÑÑÑ: 1 ÑÐµÐ»Ð¾Ð²ÐµÐº, ÑÑÐ¾Ð¸Ñ, ÑÐºÑÐ°Ð½, Ð³Ð¾ÑÑÐ¸Ð½Ð°Ñ Ð¸ Ð² Ð¿Ð¾Ð¼ÐµÑÐµÐ½Ð¸Ð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32925" y="2932113"/>
            <a:ext cx="2471738" cy="160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9" name="image8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70750" y="160338"/>
            <a:ext cx="2443163" cy="142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142875" y="1166813"/>
            <a:ext cx="5584825" cy="30464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ять шкіл міста реалізовували проекти в рамках «Ourcraft», серед них: 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Ліцей ім. І. Пулюя (проект «Школа з сонячними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батареями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pPr marL="342900" indent="-34290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СЗШ № 98 (проект «Датчики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світлозбереження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СЗШ № 77 (проект «Робот-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Суперлет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»)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СЗШ «Будокан» (проект «Робот-Самурай)</a:t>
            </a:r>
          </a:p>
          <a:p>
            <a:pPr marL="28575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СЗШ № 18 (проект «Рекреаційна зона»)</a:t>
            </a:r>
            <a:endParaRPr lang="uk-UA" sz="1600" dirty="0">
              <a:latin typeface="+mn-lt"/>
              <a:cs typeface="+mn-cs"/>
            </a:endParaRPr>
          </a:p>
        </p:txBody>
      </p:sp>
      <p:sp>
        <p:nvSpPr>
          <p:cNvPr id="8" name="Прямокутник 7">
            <a:extLst/>
          </p:cNvPr>
          <p:cNvSpPr/>
          <p:nvPr/>
        </p:nvSpPr>
        <p:spPr>
          <a:xfrm>
            <a:off x="6072188" y="1724025"/>
            <a:ext cx="3436937" cy="13223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Усі вчителі, які стали учасниками проекту і пройшли відповідне навчання, надалі будуть менторами для інших шкіл, у які придбано 3D принтери.</a:t>
            </a:r>
            <a:endParaRPr lang="uk-UA" sz="1600" dirty="0">
              <a:latin typeface="+mn-lt"/>
              <a:cs typeface="+mn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5888" y="360363"/>
            <a:ext cx="3519487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Сучасні технології навчання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80975" y="784225"/>
            <a:ext cx="1265238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Ourcraft</a:t>
            </a: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4775" y="4225925"/>
            <a:ext cx="4148138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Тиждень толерантності та інклюзії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1613" y="4451350"/>
            <a:ext cx="7381875" cy="22923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2">
              <a:lnSpc>
                <a:spcPct val="150000"/>
              </a:lnSpc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 рамках Тижня організовані:</a:t>
            </a:r>
          </a:p>
          <a:p>
            <a:pPr marL="0" lvl="2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семінари</a:t>
            </a:r>
          </a:p>
          <a:p>
            <a:pPr marL="0" lvl="2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тренінги  для педагогів, які працюють в інклюзивних класах;</a:t>
            </a:r>
          </a:p>
          <a:p>
            <a:pPr marL="0" lvl="2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майстер-класи</a:t>
            </a:r>
          </a:p>
          <a:p>
            <a:pPr marL="0" lvl="2" algn="just">
              <a:lnSpc>
                <a:spcPct val="150000"/>
              </a:lnSpc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Заходи відбувались на базі шкіл  № 98, 23, 82,50, ЦТДЮГ, у садочках та школах міста</a:t>
            </a:r>
            <a:endParaRPr lang="uk-UA" sz="1300" dirty="0">
              <a:solidFill>
                <a:srgbClr val="333F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3196" name="Рисунок 2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38938" y="3271838"/>
            <a:ext cx="23495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97" name="Рисунок 2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350375" y="4921250"/>
            <a:ext cx="2554288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3198" name="Заголовок 1"/>
          <p:cNvSpPr txBox="1">
            <a:spLocks/>
          </p:cNvSpPr>
          <p:nvPr/>
        </p:nvSpPr>
        <p:spPr bwMode="auto">
          <a:xfrm>
            <a:off x="0" y="-6350"/>
            <a:ext cx="6524625" cy="4286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VI. </a:t>
            </a: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Впровадження нових сервісів. Нові проекти </a:t>
            </a:r>
          </a:p>
        </p:txBody>
      </p:sp>
    </p:spTree>
    <p:extLst>
      <p:ext uri="{BB962C8B-B14F-4D97-AF65-F5344CB8AC3E}">
        <p14:creationId xmlns:p14="http://schemas.microsoft.com/office/powerpoint/2010/main" val="65824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77788" y="1797050"/>
            <a:ext cx="4976812" cy="2344738"/>
          </a:xfrm>
          <a:prstGeom prst="rect">
            <a:avLst/>
          </a:prstGeom>
          <a:ln>
            <a:noFill/>
          </a:ln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Отримали фінансову підтримку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v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My Growth Club (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MGClub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- клуб інтелектуального розвитку майбутнього винахідника за програмою «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ПроІТ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ГО «ТЕХ СТАРТАП СКУЛ»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Фінансова підтримка – 38 955 грн;</a:t>
            </a:r>
          </a:p>
          <a:p>
            <a:pPr algn="just">
              <a:buFont typeface="Wingdings" pitchFamily="2" charset="2"/>
              <a:buChar char="v"/>
            </a:pP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Go.Change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: трансформуй свою школу - будуй спільноту! ГО «Центр інноваційної освіти «Про світ» - Фінансова підтримка – 60 800 грн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6700" y="941388"/>
            <a:ext cx="3568700" cy="7286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r" defTabSz="685800" fontAlgn="auto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spc="-23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Соціально-культурні проекти «Зробимо Львів кращим»</a:t>
            </a:r>
            <a:endParaRPr lang="uk-UA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5236" name="Picture 4" descr="ÐÐ° Ð´Ð°Ð½Ð½Ð¾Ð¼ Ð¸Ð·Ð¾Ð±ÑÐ°Ð¶ÐµÐ½Ð¸Ð¸ Ð¼Ð¾Ð¶ÐµÑ Ð½Ð°ÑÐ¾Ð´Ð¸ÑÑÑÑ: 8 ÑÐµÐ»Ð¾Ð²ÐµÐº, Ð»ÑÐ´Ð¸ ÑÐ¸Ð´ÑÑ, ÑÑÐ¾Ð» Ð¸ Ð² Ð¿Ð¾Ð¼ÐµÑÐµÐ½Ð¸Ð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13" y="4960938"/>
            <a:ext cx="2433637" cy="176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7" name="Picture 6" descr="ÐÐ° Ð´Ð°Ð½Ð½Ð¾Ð¼ Ð¸Ð·Ð¾Ð±ÑÐ°Ð¶ÐµÐ½Ð¸Ð¸ Ð¼Ð¾Ð¶ÐµÑ Ð½Ð°ÑÐ¾Ð´Ð¸ÑÑÑÑ: 4 ÑÐµÐ»Ð¾Ð²ÐµÐºÐ°, Ð»ÑÐ´Ð¸ ÑÐ¸Ð´ÑÑ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17788" y="4997450"/>
            <a:ext cx="2436812" cy="17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8" name="Picture 8" descr="ÐÐ° Ð´Ð°Ð½Ð½Ð¾Ð¼ Ð¸Ð·Ð¾Ð±ÑÐ°Ð¶ÐµÐ½Ð¸Ð¸ Ð¼Ð¾Ð¶ÐµÑ Ð½Ð°ÑÐ¾Ð´Ð¸ÑÑÑÑ: 3 ÑÐµÐ»Ð¾Ð²ÐµÐºÐ°, Ð»ÑÐ´Ð¸ ÑÐ»ÑÐ±Ð°ÑÑÑÑ, Ð»ÑÐ´Ð¸ ÑÑÐ¾ÑÑ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89537" y="798513"/>
            <a:ext cx="2617787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4"/>
          <p:cNvSpPr txBox="1">
            <a:spLocks noChangeArrowheads="1"/>
          </p:cNvSpPr>
          <p:nvPr/>
        </p:nvSpPr>
        <p:spPr bwMode="auto">
          <a:xfrm>
            <a:off x="8751888" y="1764032"/>
            <a:ext cx="3044825" cy="62324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xtLst/>
        </p:spPr>
        <p:txBody>
          <a:bodyPr lIns="68580" tIns="34290" rIns="68580" bIns="34290" anchor="ctr">
            <a:spAutoFit/>
          </a:bodyPr>
          <a:lstStyle/>
          <a:p>
            <a:pPr algn="ctr" eaLnBrk="0" hangingPunct="0"/>
            <a:r>
              <a:rPr lang="uk-UA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Проект </a:t>
            </a:r>
          </a:p>
          <a:p>
            <a:pPr algn="ctr" eaLnBrk="0" hangingPunct="0"/>
            <a:r>
              <a:rPr lang="uk-UA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en-US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FRIENDLY SCHOOL</a:t>
            </a:r>
            <a:r>
              <a:rPr lang="uk-UA" altLang="uk-UA" b="1" dirty="0">
                <a:solidFill>
                  <a:srgbClr val="333F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altLang="uk-UA" b="1" dirty="0">
              <a:solidFill>
                <a:srgbClr val="333F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42263" y="2447915"/>
            <a:ext cx="4211637" cy="1708160"/>
          </a:xfrm>
          <a:prstGeom prst="rect">
            <a:avLst/>
          </a:prstGeom>
          <a:ln w="9525"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До участі у конкурсі подано 29 проектів, з яких обрано ТОП-3 найкращих шкіл: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школа № 95 з проектом «СУЧАСНА майстерня для СУЧАСНИХ учнів»; 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школа № 70 - «Friendly space»;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Львівський фізико-математичний ліцей - «Віртуальний літній клас»</a:t>
            </a:r>
            <a:endParaRPr lang="uk-UA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241" name="Прямоугольник 10"/>
          <p:cNvSpPr>
            <a:spLocks noChangeArrowheads="1"/>
          </p:cNvSpPr>
          <p:nvPr/>
        </p:nvSpPr>
        <p:spPr bwMode="auto">
          <a:xfrm>
            <a:off x="7985126" y="4103357"/>
            <a:ext cx="434181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500" dirty="0">
                <a:latin typeface="Arial" panose="020B0604020202020204" pitchFamily="34" charset="0"/>
                <a:cs typeface="Arial" panose="020B0604020202020204" pitchFamily="34" charset="0"/>
              </a:rPr>
              <a:t>Школярі могли покращити процеси або життя своєї школи з допомогою власних ідей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5242" name="Picture 6" descr="ÐÐ° Ð´Ð°Ð½Ð½Ð¾Ð¼ Ð¸Ð·Ð¾Ð±ÑÐ°Ð¶ÐµÐ½Ð¸Ð¸ Ð¼Ð¾Ð¶ÐµÑ Ð½Ð°ÑÐ¾Ð´Ð¸ÑÑÑÑ: 23 ÑÐµÐ»Ð¾Ð²ÐµÐºÐ°, Ð»ÑÐ´Ð¸ ÑÐ»ÑÐ±Ð°ÑÑÑÑ, Ð»ÑÐ´Ð¸ ÑÑÐ¾ÑÑ Ð¸ Ð² Ð¿Ð¾Ð¼ÐµÑÐµÐ½Ð¸Ð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9538" y="2997200"/>
            <a:ext cx="266065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кутник 14">
            <a:extLst/>
          </p:cNvPr>
          <p:cNvSpPr/>
          <p:nvPr/>
        </p:nvSpPr>
        <p:spPr>
          <a:xfrm>
            <a:off x="8636000" y="5007770"/>
            <a:ext cx="2114550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Бієнале довіри</a:t>
            </a:r>
          </a:p>
        </p:txBody>
      </p:sp>
      <p:sp>
        <p:nvSpPr>
          <p:cNvPr id="16" name="Прямокутник 15">
            <a:extLst/>
          </p:cNvPr>
          <p:cNvSpPr/>
          <p:nvPr/>
        </p:nvSpPr>
        <p:spPr>
          <a:xfrm>
            <a:off x="7850188" y="5407820"/>
            <a:ext cx="4211637" cy="15382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Учні шкіл № 22, 27, 55, 57,  впродовж тижня відвідували різні підприємства, подивилися на усі тонкощі роботи та поспілкувались на тему довіри з представниками підприємств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5245" name="Picture 4" descr="Ð¡Ð²ÑÑÐ»Ð¸Ð½Ð° Ð²ÑÐ´ ÐÑÐ²ÑÐ²ÑÑÐºÐ¸Ð¹ ÐºÐ»Ð°ÑÑÐµÑ ÑÐ¾Ð·Ð²Ð¸ÑÐºÑ Ð¾ÑÐ²ÑÑÐ¸ ÑÐ° ÐºÑÐµÐ°ÑÐ¸Ð²Ð½Ð¾ÑÑÑ.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64150" y="5003800"/>
            <a:ext cx="2513013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Заголовок 1"/>
          <p:cNvSpPr>
            <a:spLocks noGrp="1"/>
          </p:cNvSpPr>
          <p:nvPr>
            <p:ph type="title"/>
          </p:nvPr>
        </p:nvSpPr>
        <p:spPr>
          <a:xfrm>
            <a:off x="1447800" y="141288"/>
            <a:ext cx="8039100" cy="590550"/>
          </a:xfrm>
          <a:solidFill>
            <a:schemeClr val="accent2"/>
          </a:solidFill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VII.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Фінансова підтримка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громадських ініціатив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75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6785768" y="63068"/>
            <a:ext cx="4179888" cy="692150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Профінансовано більше </a:t>
            </a:r>
            <a:b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180 спортивно-масових заходів. </a:t>
            </a:r>
            <a:b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Виділено близько 4 </a:t>
            </a:r>
            <a:r>
              <a:rPr lang="uk-UA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млн.грн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625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71700"/>
            <a:ext cx="4002088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0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91013" y="2366963"/>
            <a:ext cx="3690937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1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70875" y="917574"/>
            <a:ext cx="2274887" cy="274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2" name="Рисунок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996238" y="3802063"/>
            <a:ext cx="4100512" cy="261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17463" y="873125"/>
            <a:ext cx="4772026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Підтримка спортивно-масових заходів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397000" y="1462088"/>
            <a:ext cx="3500438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Програма </a:t>
            </a:r>
            <a:r>
              <a:rPr lang="ru-RU" alt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підтримки</a:t>
            </a:r>
            <a: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НОКУ</a:t>
            </a:r>
            <a:b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Сума </a:t>
            </a:r>
            <a:r>
              <a:rPr lang="ru-RU" altLang="uk-UA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фінансування</a:t>
            </a:r>
            <a:r>
              <a:rPr lang="ru-RU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100 тис. грн.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6265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7"/>
          <a:srcRect/>
          <a:stretch>
            <a:fillRect/>
          </a:stretch>
        </p:blipFill>
        <p:spPr>
          <a:xfrm>
            <a:off x="2800350" y="4757738"/>
            <a:ext cx="2954338" cy="1957387"/>
          </a:xfrm>
        </p:spPr>
      </p:pic>
      <p:sp>
        <p:nvSpPr>
          <p:cNvPr id="96266" name="Заголовок 1"/>
          <p:cNvSpPr txBox="1">
            <a:spLocks/>
          </p:cNvSpPr>
          <p:nvPr/>
        </p:nvSpPr>
        <p:spPr bwMode="auto">
          <a:xfrm>
            <a:off x="-17464" y="185738"/>
            <a:ext cx="6515245" cy="5905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VII.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Фінансова підтримка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громадських ініціатив</a:t>
            </a:r>
          </a:p>
        </p:txBody>
      </p:sp>
    </p:spTree>
    <p:extLst>
      <p:ext uri="{BB962C8B-B14F-4D97-AF65-F5344CB8AC3E}">
        <p14:creationId xmlns:p14="http://schemas.microsoft.com/office/powerpoint/2010/main" val="313228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048544"/>
            <a:ext cx="8647113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Підтримка командної спортивної майстерності та студентського спорту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849437"/>
            <a:ext cx="5973763" cy="369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Підтримка команд вищої спортивної майстерності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381250"/>
            <a:ext cx="7219950" cy="38068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У 2018 році командам вищої спортивної майстерності було надано фінансову підтримку в розмірі до 200 тис. грн. кожній.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Волейбольний клуб «Барком-кажани»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Гандбольний клуб «Галичанка»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Регбійний</a:t>
            </a: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 клуб «Сокіл-регбі»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altLang="uk-UA" dirty="0" err="1">
                <a:latin typeface="Arial" panose="020B0604020202020204" pitchFamily="34" charset="0"/>
                <a:cs typeface="Arial" panose="020B0604020202020204" pitchFamily="34" charset="0"/>
              </a:rPr>
              <a:t>Футзальний</a:t>
            </a: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 клуб «Енергія»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Ватерпольний клуб «Динамо»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Баскетбольний клуб «Львівська Політехніка»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Гандбольний клуб «СКА-Львів»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7340600" y="1851025"/>
            <a:ext cx="3937000" cy="387350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Підтримка </a:t>
            </a:r>
            <a:r>
              <a:rPr lang="uk-UA" alt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студентського спорту</a:t>
            </a:r>
            <a:br>
              <a:rPr lang="uk-UA" altLang="uk-UA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k-UA" altLang="uk-U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7286" name="Picture 2" descr="Ð ÐµÐ·ÑÐ»ÑÑÐ°Ñ Ð¿Ð¾ÑÑÐºÑ Ð·Ð¾Ð±ÑÐ°Ð¶ÐµÐ½Ñ Ð·Ð° Ð·Ð°Ð¿Ð¸ÑÐ¾Ð¼ &quot;ÑÑÑÐ´ÐµÐ½ÑÑÑÐºÐ¸Ð¹ ÑÐ¿Ð¾ÑÑ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22938" y="3629025"/>
            <a:ext cx="4205287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7" name="Прямоугольник 7"/>
          <p:cNvSpPr>
            <a:spLocks noChangeArrowheads="1"/>
          </p:cNvSpPr>
          <p:nvPr/>
        </p:nvSpPr>
        <p:spPr bwMode="auto">
          <a:xfrm>
            <a:off x="7340600" y="2428875"/>
            <a:ext cx="45307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altLang="uk-UA" dirty="0">
                <a:latin typeface="Arial" panose="020B0604020202020204" pitchFamily="34" charset="0"/>
                <a:cs typeface="Arial" panose="020B0604020202020204" pitchFamily="34" charset="0"/>
              </a:rPr>
              <a:t>Надано фінансування організації «ГАРТ» у розмірі 300 тис. грн. для підтримки студентського спорту.</a:t>
            </a:r>
            <a:endParaRPr lang="uk-UA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847850" y="141288"/>
            <a:ext cx="7543800" cy="590550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VII.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Фінансова підтримка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громадських ініціатив</a:t>
            </a:r>
            <a:endParaRPr lang="uk-U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67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>
          <a:xfrm>
            <a:off x="3784600" y="454025"/>
            <a:ext cx="5819775" cy="841375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Проведено понад 100 заходів молодіжних громадських організацій, на які було виділено 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121 600 грн. </a:t>
            </a:r>
          </a:p>
        </p:txBody>
      </p:sp>
      <p:pic>
        <p:nvPicPr>
          <p:cNvPr id="98307" name="Picture 6" descr="Ð¡Ð²ÑÑÐ»Ð¸Ð½Ð° Ð²ÑÐ´ ÐÑÐ²ÑÐ²ÑÑÐºÐ° Ð¼ÑÑÑÐºÐ° ÑÐ°Ð´Ð°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0288" y="1330325"/>
            <a:ext cx="3678237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08" name="Picture 8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863" y="1346200"/>
            <a:ext cx="3140075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9" name="AutoShape 10" descr="Ð ÐµÐ·ÑÐ»ÑÑÐ°Ñ Ð¿Ð¾ÑÑÐºÑ Ð·Ð¾Ð±ÑÐ°Ð¶ÐµÐ½Ñ Ð·Ð° Ð·Ð°Ð¿Ð¸ÑÐ¾Ð¼ &quot;Ð¼Ð¾Ð»Ð¾Ð´ÑÐ¶Ð½Ð° ÑÑÐ¾Ð»Ð¸ÑÑ ÑÐºÑÐ°ÑÐ½Ð¸ Ð»ÑÐ²ÑÐ²&quot;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uk-UA" altLang="uk-UA"/>
          </a:p>
        </p:txBody>
      </p:sp>
      <p:sp>
        <p:nvSpPr>
          <p:cNvPr id="98310" name="AutoShape 12" descr="Ð ÐµÐ·ÑÐ»ÑÑÐ°Ñ Ð¿Ð¾ÑÑÐºÑ Ð·Ð¾Ð±ÑÐ°Ð¶ÐµÐ½Ñ Ð·Ð° Ð·Ð°Ð¿Ð¸ÑÐ¾Ð¼ &quot;Ð¼Ð¾Ð»Ð¾Ð´ÑÐ¶Ð½Ð° ÑÑÐ¾Ð»Ð¸ÑÑ ÑÐºÑÐ°ÑÐ½Ð¸ Ð»ÑÐ²ÑÐ²&quot;"/>
          <p:cNvSpPr>
            <a:spLocks noChangeAspect="1" noChangeArrowheads="1"/>
          </p:cNvSpPr>
          <p:nvPr/>
        </p:nvSpPr>
        <p:spPr bwMode="auto">
          <a:xfrm>
            <a:off x="1739900" y="1587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uk-UA" altLang="uk-UA"/>
          </a:p>
        </p:txBody>
      </p:sp>
      <p:sp>
        <p:nvSpPr>
          <p:cNvPr id="8" name="TextBox 7"/>
          <p:cNvSpPr txBox="1"/>
          <p:nvPr/>
        </p:nvSpPr>
        <p:spPr>
          <a:xfrm>
            <a:off x="0" y="820738"/>
            <a:ext cx="3451225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Підтримка молодіжних ГО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491413" y="1828800"/>
            <a:ext cx="4456112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На виконання програми підтримки ПЛАСТУ було виділено понад 2 млн. грн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8313" name="Рисунок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5413" y="2424113"/>
            <a:ext cx="3927475" cy="274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7207250" y="5502275"/>
            <a:ext cx="4794250" cy="8255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У рамках виконання програми підтримки ПЛАСТУ проводяться ремонтні роботи домівок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8315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075" y="4049713"/>
            <a:ext cx="3478213" cy="26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8316" name="Рисунок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62363" y="4049713"/>
            <a:ext cx="3479800" cy="260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17" name="Заголовок 1"/>
          <p:cNvSpPr txBox="1">
            <a:spLocks/>
          </p:cNvSpPr>
          <p:nvPr/>
        </p:nvSpPr>
        <p:spPr bwMode="auto">
          <a:xfrm>
            <a:off x="4763" y="63500"/>
            <a:ext cx="6396037" cy="3889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VII.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Фінансова підтримка громадських ініціатив </a:t>
            </a:r>
          </a:p>
        </p:txBody>
      </p:sp>
    </p:spTree>
    <p:extLst>
      <p:ext uri="{BB962C8B-B14F-4D97-AF65-F5344CB8AC3E}">
        <p14:creationId xmlns:p14="http://schemas.microsoft.com/office/powerpoint/2010/main" val="5504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2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0" name="Picture 6" descr="C:\Users\Andriy Oliyarnuk\Desktop\Відеосюжет\Обрізане\Ролик_УСЗ_2018\Вихідна_інфо\Відчинилося життя\30742010_1766476770088596_8434528658300094507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21325" y="280988"/>
            <a:ext cx="3603625" cy="242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82550" y="2568575"/>
            <a:ext cx="3328988" cy="646113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b="1" dirty="0">
                <a:cs typeface="Times New Roman" panose="02020603050405020304" pitchFamily="18" charset="0"/>
              </a:rPr>
              <a:t>10-ий Ювілейний </a:t>
            </a:r>
            <a:r>
              <a:rPr lang="uk-UA" altLang="ru-RU" b="1" dirty="0" smtClean="0">
                <a:cs typeface="Times New Roman" panose="02020603050405020304" pitchFamily="18" charset="0"/>
              </a:rPr>
              <a:t>концерт </a:t>
            </a:r>
            <a:r>
              <a:rPr lang="uk-UA" altLang="ru-RU" b="1" dirty="0">
                <a:cs typeface="Times New Roman" panose="02020603050405020304" pitchFamily="18" charset="0"/>
              </a:rPr>
              <a:t>у Львові</a:t>
            </a:r>
            <a:endParaRPr lang="uk-UA" altLang="ru-RU" b="1" dirty="0"/>
          </a:p>
        </p:txBody>
      </p:sp>
      <p:pic>
        <p:nvPicPr>
          <p:cNvPr id="99332" name="Picture 2" descr="C:\Users\Andriy Oliyarnuk\Desktop\Відеосюжет\Обрізане\Ролик_УСЗ_2018\Вихідна_інфо\Відчинилося життя\Vidchynylosia_zhyttia_.jpg"/>
          <p:cNvPicPr>
            <a:picLocks noChangeAspect="1" noChangeArrowheads="1"/>
          </p:cNvPicPr>
          <p:nvPr/>
        </p:nvPicPr>
        <p:blipFill>
          <a:blip r:embed="rId5"/>
          <a:srcRect b="60991"/>
          <a:stretch>
            <a:fillRect/>
          </a:stretch>
        </p:blipFill>
        <p:spPr bwMode="auto">
          <a:xfrm>
            <a:off x="3613150" y="2355777"/>
            <a:ext cx="2160588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3" name="Picture 3" descr="C:\Users\Andriy Oliyarnuk\Desktop\Відеосюжет\Обрізане\Ролик_УСЗ_2018\Вихідна_інфо\Відчинилося життя\30725937_1766475463422060_268514249739006764_n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840788" y="1900238"/>
            <a:ext cx="3173412" cy="218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4" name="Picture 7" descr="C:\Users\Andriy Oliyarnuk\Desktop\40486169_985857688261845_786608352430915584_n.jpg"/>
          <p:cNvPicPr>
            <a:picLocks noChangeAspect="1" noChangeArrowheads="1"/>
          </p:cNvPicPr>
          <p:nvPr/>
        </p:nvPicPr>
        <p:blipFill>
          <a:blip r:embed="rId7">
            <a:lum contrast="10000"/>
          </a:blip>
          <a:srcRect l="10938" t="18056" r="3906"/>
          <a:stretch>
            <a:fillRect/>
          </a:stretch>
        </p:blipFill>
        <p:spPr bwMode="auto">
          <a:xfrm>
            <a:off x="5114925" y="5043488"/>
            <a:ext cx="3725863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9335" name="Picture 8" descr="C:\Users\Andriy Oliyarnuk\Desktop\40432684_985857734928507_7774639607538253824_n.jpg"/>
          <p:cNvPicPr>
            <a:picLocks noChangeAspect="1" noChangeArrowheads="1"/>
          </p:cNvPicPr>
          <p:nvPr/>
        </p:nvPicPr>
        <p:blipFill>
          <a:blip r:embed="rId8">
            <a:lum contrast="10000"/>
          </a:blip>
          <a:srcRect l="22656" t="5556" r="2344" b="9721"/>
          <a:stretch>
            <a:fillRect/>
          </a:stretch>
        </p:blipFill>
        <p:spPr bwMode="auto">
          <a:xfrm>
            <a:off x="5521325" y="2827338"/>
            <a:ext cx="3186113" cy="217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Rectangle 3"/>
          <p:cNvSpPr>
            <a:spLocks noChangeArrowheads="1"/>
          </p:cNvSpPr>
          <p:nvPr/>
        </p:nvSpPr>
        <p:spPr bwMode="auto">
          <a:xfrm>
            <a:off x="3175" y="1412875"/>
            <a:ext cx="3900488" cy="64611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altLang="ru-RU" b="1" dirty="0">
                <a:cs typeface="Times New Roman" panose="02020603050405020304" pitchFamily="18" charset="0"/>
              </a:rPr>
              <a:t>Акція </a:t>
            </a:r>
            <a:r>
              <a:rPr lang="en-US" altLang="ru-RU" b="1" dirty="0">
                <a:cs typeface="Times New Roman" panose="02020603050405020304" pitchFamily="18" charset="0"/>
              </a:rPr>
              <a:t>“</a:t>
            </a:r>
            <a:r>
              <a:rPr lang="uk-UA" altLang="ru-RU" b="1" dirty="0" smtClean="0">
                <a:cs typeface="Times New Roman" panose="02020603050405020304" pitchFamily="18" charset="0"/>
              </a:rPr>
              <a:t>Шкільний портфелик</a:t>
            </a:r>
            <a:r>
              <a:rPr lang="en-US" altLang="ru-RU" b="1" dirty="0">
                <a:cs typeface="Times New Roman" panose="02020603050405020304" pitchFamily="18" charset="0"/>
              </a:rPr>
              <a:t>”</a:t>
            </a:r>
            <a:endParaRPr lang="uk-UA" altLang="ru-RU" b="1" dirty="0"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b="1" dirty="0">
                <a:cs typeface="Times New Roman" panose="02020603050405020304" pitchFamily="18" charset="0"/>
              </a:rPr>
              <a:t>від  БФ </a:t>
            </a:r>
            <a:r>
              <a:rPr lang="en-US" altLang="ru-RU" b="1" dirty="0">
                <a:cs typeface="Times New Roman" panose="02020603050405020304" pitchFamily="18" charset="0"/>
              </a:rPr>
              <a:t>“</a:t>
            </a:r>
            <a:r>
              <a:rPr lang="uk-UA" altLang="ru-RU" b="1" dirty="0" err="1">
                <a:cs typeface="Times New Roman" panose="02020603050405020304" pitchFamily="18" charset="0"/>
              </a:rPr>
              <a:t>Карітас</a:t>
            </a:r>
            <a:r>
              <a:rPr lang="uk-UA" altLang="ru-RU" b="1" dirty="0">
                <a:cs typeface="Times New Roman" panose="02020603050405020304" pitchFamily="18" charset="0"/>
              </a:rPr>
              <a:t>-Львів УГКЦ</a:t>
            </a:r>
            <a:r>
              <a:rPr lang="en-US" altLang="ru-RU" b="1" dirty="0">
                <a:cs typeface="Times New Roman" panose="02020603050405020304" pitchFamily="18" charset="0"/>
              </a:rPr>
              <a:t>”</a:t>
            </a:r>
            <a:endParaRPr lang="uk-UA" altLang="ru-RU" b="1" dirty="0"/>
          </a:p>
        </p:txBody>
      </p:sp>
      <p:pic>
        <p:nvPicPr>
          <p:cNvPr id="99337" name="Picture 9" descr="C:\Users\Andriy Oliyarnuk\Desktop\40262191_984522581728689_853560694937747456_n.jpg"/>
          <p:cNvPicPr>
            <a:picLocks noChangeAspect="1" noChangeArrowheads="1"/>
          </p:cNvPicPr>
          <p:nvPr/>
        </p:nvPicPr>
        <p:blipFill>
          <a:blip r:embed="rId9">
            <a:lum contrast="10000"/>
          </a:blip>
          <a:srcRect/>
          <a:stretch>
            <a:fillRect/>
          </a:stretch>
        </p:blipFill>
        <p:spPr bwMode="auto">
          <a:xfrm>
            <a:off x="8923338" y="4159250"/>
            <a:ext cx="3187700" cy="249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7" name="Rectangle 3"/>
          <p:cNvSpPr>
            <a:spLocks noChangeArrowheads="1"/>
          </p:cNvSpPr>
          <p:nvPr/>
        </p:nvSpPr>
        <p:spPr bwMode="auto">
          <a:xfrm>
            <a:off x="57944" y="3762375"/>
            <a:ext cx="3987800" cy="6477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altLang="ru-RU" b="1" dirty="0">
                <a:cs typeface="Times New Roman" panose="02020603050405020304" pitchFamily="18" charset="0"/>
              </a:rPr>
              <a:t>“</a:t>
            </a:r>
            <a:r>
              <a:rPr lang="uk-UA" altLang="ru-RU" b="1" dirty="0">
                <a:cs typeface="Times New Roman" panose="02020603050405020304" pitchFamily="18" charset="0"/>
              </a:rPr>
              <a:t>Мандрівна планета</a:t>
            </a:r>
            <a:r>
              <a:rPr lang="en-US" altLang="ru-RU" b="1" dirty="0">
                <a:cs typeface="Times New Roman" panose="02020603050405020304" pitchFamily="18" charset="0"/>
              </a:rPr>
              <a:t>”</a:t>
            </a:r>
            <a:endParaRPr lang="uk-UA" altLang="ru-RU" b="1" dirty="0"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b="1" dirty="0"/>
              <a:t>Фонд реабілітації незрячих</a:t>
            </a:r>
          </a:p>
        </p:txBody>
      </p:sp>
      <p:sp>
        <p:nvSpPr>
          <p:cNvPr id="29708" name="Rectangle 3"/>
          <p:cNvSpPr>
            <a:spLocks noChangeArrowheads="1"/>
          </p:cNvSpPr>
          <p:nvPr/>
        </p:nvSpPr>
        <p:spPr bwMode="auto">
          <a:xfrm>
            <a:off x="50006" y="5145087"/>
            <a:ext cx="4835525" cy="4000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2000" b="1" dirty="0">
                <a:cs typeface="Times New Roman" panose="02020603050405020304" pitchFamily="18" charset="0"/>
              </a:rPr>
              <a:t>795 </a:t>
            </a:r>
            <a:r>
              <a:rPr lang="uk-UA" altLang="ru-RU" sz="2000" b="1" dirty="0" smtClean="0">
                <a:cs typeface="Times New Roman" panose="02020603050405020304" pitchFamily="18" charset="0"/>
              </a:rPr>
              <a:t>тис</a:t>
            </a:r>
            <a:r>
              <a:rPr lang="uk-UA" altLang="ru-RU" sz="2000" b="1" dirty="0">
                <a:cs typeface="Times New Roman" panose="02020603050405020304" pitchFamily="18" charset="0"/>
              </a:rPr>
              <a:t>. грн. </a:t>
            </a:r>
            <a:r>
              <a:rPr lang="uk-UA" altLang="ru-RU" sz="2000" b="1" dirty="0" smtClean="0">
                <a:cs typeface="Times New Roman" panose="02020603050405020304" pitchFamily="18" charset="0"/>
              </a:rPr>
              <a:t>на </a:t>
            </a:r>
            <a:r>
              <a:rPr lang="uk-UA" altLang="ru-RU" sz="2000" b="1" dirty="0">
                <a:cs typeface="Times New Roman" panose="02020603050405020304" pitchFamily="18" charset="0"/>
              </a:rPr>
              <a:t>13 заходів 10-ти </a:t>
            </a:r>
            <a:r>
              <a:rPr lang="uk-UA" altLang="ru-RU" sz="2000" b="1" dirty="0" smtClean="0">
                <a:cs typeface="Times New Roman" panose="02020603050405020304" pitchFamily="18" charset="0"/>
              </a:rPr>
              <a:t>ГО</a:t>
            </a:r>
            <a:endParaRPr lang="uk-UA" altLang="ru-RU" sz="2000" b="1" dirty="0"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688" y="828675"/>
            <a:ext cx="4191000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Підтримка ініціатив ГО</a:t>
            </a:r>
          </a:p>
        </p:txBody>
      </p:sp>
      <p:sp>
        <p:nvSpPr>
          <p:cNvPr id="99341" name="Заголовок 1"/>
          <p:cNvSpPr>
            <a:spLocks noGrp="1"/>
          </p:cNvSpPr>
          <p:nvPr>
            <p:ph type="title"/>
          </p:nvPr>
        </p:nvSpPr>
        <p:spPr>
          <a:xfrm>
            <a:off x="-15875" y="88900"/>
            <a:ext cx="5537200" cy="590550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000" b="1" dirty="0" smtClean="0">
                <a:latin typeface="Arial" charset="0"/>
                <a:cs typeface="Arial" charset="0"/>
              </a:rPr>
              <a:t>VII. </a:t>
            </a:r>
            <a:r>
              <a:rPr lang="uk-UA" sz="2000" b="1" dirty="0" smtClean="0">
                <a:latin typeface="Arial" charset="0"/>
                <a:cs typeface="Arial" charset="0"/>
              </a:rPr>
              <a:t>Фінансова підтримка громадських ініціатив</a:t>
            </a:r>
            <a:r>
              <a:rPr lang="en-US" sz="2000" b="1" dirty="0" smtClean="0">
                <a:latin typeface="Arial" charset="0"/>
                <a:cs typeface="Arial" charset="0"/>
              </a:rPr>
              <a:t> </a:t>
            </a:r>
            <a:endParaRPr lang="uk-UA" sz="2000" b="1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19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377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142875"/>
            <a:ext cx="12192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Прямокутник 10"/>
          <p:cNvSpPr>
            <a:spLocks noChangeArrowheads="1"/>
          </p:cNvSpPr>
          <p:nvPr/>
        </p:nvSpPr>
        <p:spPr bwMode="auto">
          <a:xfrm>
            <a:off x="6908800" y="1757363"/>
            <a:ext cx="4932363" cy="9159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ГО Української спілки інвалідів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/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Кіно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для незрячих: </a:t>
            </a:r>
          </a:p>
          <a:p>
            <a:pPr marL="285750" indent="-285750"/>
            <a:r>
              <a:rPr lang="ru-RU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Художній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фільм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ru-RU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Червоний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“ та </a:t>
            </a:r>
            <a:r>
              <a:rPr lang="ru-RU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інші</a:t>
            </a:r>
            <a:endParaRPr lang="uk-UA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379" name="Прямокутник 11"/>
          <p:cNvSpPr>
            <a:spLocks noChangeArrowheads="1"/>
          </p:cNvSpPr>
          <p:nvPr/>
        </p:nvSpPr>
        <p:spPr bwMode="auto">
          <a:xfrm>
            <a:off x="6908800" y="2690813"/>
            <a:ext cx="476408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Озвучено </a:t>
            </a:r>
            <a:r>
              <a:rPr lang="uk-UA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тифлокоментарем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фільмів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Той,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хто пройшов крізь 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вогонь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, "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Червоний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", "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Гніздо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горлиці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", "</a:t>
            </a:r>
            <a:r>
              <a:rPr lang="ru-RU" altLang="ru-RU" dirty="0" err="1">
                <a:latin typeface="Arial" panose="020B0604020202020204" pitchFamily="34" charset="0"/>
                <a:cs typeface="Arial" panose="020B0604020202020204" pitchFamily="34" charset="0"/>
              </a:rPr>
              <a:t>Іван</a:t>
            </a:r>
            <a:r>
              <a:rPr lang="ru-RU" altLang="ru-RU" dirty="0">
                <a:latin typeface="Arial" panose="020B0604020202020204" pitchFamily="34" charset="0"/>
                <a:cs typeface="Arial" panose="020B0604020202020204" pitchFamily="34" charset="0"/>
              </a:rPr>
              <a:t> Сила", 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k-UA" altLang="ru-RU" dirty="0">
                <a:latin typeface="Arial" panose="020B0604020202020204" pitchFamily="34" charset="0"/>
                <a:cs typeface="Arial" panose="020B0604020202020204" pitchFamily="34" charset="0"/>
              </a:rPr>
              <a:t>Стрімголов</a:t>
            </a:r>
            <a:r>
              <a:rPr lang="en-US" altLang="ru-RU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uk-UA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1380" name="Picture 4" descr="C:\Users\Andriy Oliyarnuk\Desktop\225px-Червоний_2017_посте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93013" y="3973513"/>
            <a:ext cx="1898650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1" name="Picture 3" descr="C:\Users\Andriy Oliyarnuk\Desktop\44282_66577.jpg"/>
          <p:cNvPicPr>
            <a:picLocks noChangeAspect="1" noChangeArrowheads="1"/>
          </p:cNvPicPr>
          <p:nvPr/>
        </p:nvPicPr>
        <p:blipFill>
          <a:blip r:embed="rId5"/>
          <a:srcRect b="10396"/>
          <a:stretch>
            <a:fillRect/>
          </a:stretch>
        </p:blipFill>
        <p:spPr bwMode="auto">
          <a:xfrm>
            <a:off x="9966325" y="3973513"/>
            <a:ext cx="1874838" cy="263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1" name="Прямокутник 12"/>
          <p:cNvSpPr>
            <a:spLocks noChangeArrowheads="1"/>
          </p:cNvSpPr>
          <p:nvPr/>
        </p:nvSpPr>
        <p:spPr bwMode="auto">
          <a:xfrm>
            <a:off x="279400" y="377825"/>
            <a:ext cx="3725863" cy="9239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altLang="ru-RU" b="1" dirty="0" smtClean="0"/>
              <a:t>ГО </a:t>
            </a:r>
            <a:r>
              <a:rPr lang="uk-UA" altLang="ru-RU" b="1" dirty="0"/>
              <a:t>Львівський</a:t>
            </a:r>
            <a:r>
              <a:rPr lang="ru-RU" altLang="ru-RU" b="1" dirty="0"/>
              <a:t> блок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ru-RU" b="1" dirty="0"/>
              <a:t>“</a:t>
            </a:r>
            <a:r>
              <a:rPr lang="uk-UA" altLang="ru-RU" b="1" dirty="0" err="1"/>
              <a:t>Іпотерапія</a:t>
            </a:r>
            <a:r>
              <a:rPr lang="ru-RU" altLang="ru-RU" b="1" dirty="0"/>
              <a:t> для </a:t>
            </a:r>
            <a:r>
              <a:rPr lang="uk-UA" altLang="ru-RU" b="1" dirty="0" smtClean="0"/>
              <a:t>дітей </a:t>
            </a:r>
            <a:r>
              <a:rPr lang="ru-RU" altLang="ru-RU" b="1" dirty="0" smtClean="0"/>
              <a:t>з </a:t>
            </a:r>
            <a:r>
              <a:rPr lang="uk-UA" altLang="ru-RU" b="1" dirty="0"/>
              <a:t>вадами</a:t>
            </a:r>
            <a:r>
              <a:rPr lang="ru-RU" altLang="ru-RU" b="1" dirty="0"/>
              <a:t> </a:t>
            </a:r>
            <a:r>
              <a:rPr lang="ru-RU" altLang="ru-RU" b="1" dirty="0" err="1"/>
              <a:t>зору</a:t>
            </a:r>
            <a:r>
              <a:rPr lang="ru-RU" altLang="ru-RU" b="1" dirty="0"/>
              <a:t>“</a:t>
            </a:r>
            <a:endParaRPr lang="uk-UA" altLang="ru-RU" b="1" dirty="0"/>
          </a:p>
        </p:txBody>
      </p:sp>
      <p:pic>
        <p:nvPicPr>
          <p:cNvPr id="101383" name="Picture 5" descr="C:\Users\Andriy Oliyarnuk\Desktop\20180807_151327.jpg"/>
          <p:cNvPicPr>
            <a:picLocks noChangeAspect="1" noChangeArrowheads="1"/>
          </p:cNvPicPr>
          <p:nvPr/>
        </p:nvPicPr>
        <p:blipFill>
          <a:blip r:embed="rId6">
            <a:lum contrast="20000"/>
          </a:blip>
          <a:srcRect l="10608" t="4317" r="16537"/>
          <a:stretch>
            <a:fillRect/>
          </a:stretch>
        </p:blipFill>
        <p:spPr bwMode="auto">
          <a:xfrm>
            <a:off x="550863" y="1255713"/>
            <a:ext cx="3990975" cy="274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84" name="Picture 6" descr="C:\Users\Andriy Oliyarnuk\Desktop\17626403_1501026999919526_3459006822747870418_n-e1490886211948.jpg"/>
          <p:cNvPicPr>
            <a:picLocks noChangeAspect="1" noChangeArrowheads="1"/>
          </p:cNvPicPr>
          <p:nvPr/>
        </p:nvPicPr>
        <p:blipFill>
          <a:blip r:embed="rId7"/>
          <a:srcRect l="5479" t="6168" r="5478"/>
          <a:stretch>
            <a:fillRect/>
          </a:stretch>
        </p:blipFill>
        <p:spPr bwMode="auto">
          <a:xfrm>
            <a:off x="3432175" y="4089400"/>
            <a:ext cx="380841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4" name="Прямокутник 14"/>
          <p:cNvSpPr>
            <a:spLocks noChangeArrowheads="1"/>
          </p:cNvSpPr>
          <p:nvPr/>
        </p:nvSpPr>
        <p:spPr bwMode="auto">
          <a:xfrm>
            <a:off x="4541838" y="563563"/>
            <a:ext cx="4000500" cy="9159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500 тис. грн. на 7 </a:t>
            </a:r>
            <a:r>
              <a:rPr lang="uk-UA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соціально- культурних проект</a:t>
            </a:r>
            <a:r>
              <a:rPr lang="ru-RU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ів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 у 2018-му, </a:t>
            </a:r>
          </a:p>
          <a:p>
            <a:pPr algn="ctr"/>
            <a:r>
              <a:rPr lang="ru-RU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вдвічі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більше </a:t>
            </a:r>
            <a:r>
              <a:rPr lang="uk-UA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ніж</a:t>
            </a:r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у 2017-му</a:t>
            </a:r>
            <a:endParaRPr lang="uk-UA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ручний ввід 15"/>
          <p:cNvSpPr/>
          <p:nvPr/>
        </p:nvSpPr>
        <p:spPr>
          <a:xfrm>
            <a:off x="238125" y="5030788"/>
            <a:ext cx="2970213" cy="1158875"/>
          </a:xfrm>
          <a:prstGeom prst="flowChartManualIn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Знайди свій дім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від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 </a:t>
            </a: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Спільнота взаємодопомоги 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uk-UA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ОСЕЛЯ</a:t>
            </a:r>
            <a:r>
              <a:rPr lang="en-US" dirty="0">
                <a:solidFill>
                  <a:srgbClr val="184FA8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uk-UA" dirty="0">
              <a:solidFill>
                <a:srgbClr val="184FA8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uk-UA" sz="1900" b="1" dirty="0">
              <a:solidFill>
                <a:srgbClr val="184FA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8125" y="-19050"/>
            <a:ext cx="4189413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Соціально-культурні проекти</a:t>
            </a:r>
          </a:p>
        </p:txBody>
      </p:sp>
      <p:sp>
        <p:nvSpPr>
          <p:cNvPr id="101388" name="Заголовок 1"/>
          <p:cNvSpPr>
            <a:spLocks noGrp="1"/>
          </p:cNvSpPr>
          <p:nvPr>
            <p:ph type="title"/>
          </p:nvPr>
        </p:nvSpPr>
        <p:spPr>
          <a:xfrm>
            <a:off x="4541838" y="-46038"/>
            <a:ext cx="6430962" cy="590551"/>
          </a:xfrm>
          <a:solidFill>
            <a:schemeClr val="accent2"/>
          </a:solidFill>
        </p:spPr>
        <p:txBody>
          <a:bodyPr/>
          <a:lstStyle/>
          <a:p>
            <a:pPr algn="ctr"/>
            <a:r>
              <a:rPr lang="en-US" sz="2000" b="1" smtClean="0">
                <a:latin typeface="Arial" charset="0"/>
                <a:cs typeface="Arial" charset="0"/>
              </a:rPr>
              <a:t>VII. </a:t>
            </a:r>
            <a:r>
              <a:rPr lang="uk-UA" sz="2000" b="1" smtClean="0">
                <a:latin typeface="Arial" charset="0"/>
                <a:cs typeface="Arial" charset="0"/>
              </a:rPr>
              <a:t>Фінансова підтримка громадських ініціатив</a:t>
            </a:r>
          </a:p>
        </p:txBody>
      </p:sp>
    </p:spTree>
    <p:extLst>
      <p:ext uri="{BB962C8B-B14F-4D97-AF65-F5344CB8AC3E}">
        <p14:creationId xmlns:p14="http://schemas.microsoft.com/office/powerpoint/2010/main" val="404454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4873625" y="2405063"/>
            <a:ext cx="2979738" cy="70802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2000" b="1" dirty="0">
                <a:cs typeface="Times New Roman" panose="02020603050405020304" pitchFamily="18" charset="0"/>
              </a:rPr>
              <a:t>612 тис. грн.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2000" dirty="0">
                <a:cs typeface="Times New Roman" panose="02020603050405020304" pitchFamily="18" charset="0"/>
              </a:rPr>
              <a:t>на соціальні заходи</a:t>
            </a:r>
            <a:endParaRPr lang="uk-UA" altLang="ru-RU" sz="2000" dirty="0"/>
          </a:p>
        </p:txBody>
      </p:sp>
      <p:sp>
        <p:nvSpPr>
          <p:cNvPr id="33796" name="Прямоугольник 1"/>
          <p:cNvSpPr>
            <a:spLocks noChangeArrowheads="1"/>
          </p:cNvSpPr>
          <p:nvPr/>
        </p:nvSpPr>
        <p:spPr bwMode="auto">
          <a:xfrm>
            <a:off x="4597400" y="3971925"/>
            <a:ext cx="3494088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2000" b="1" dirty="0">
                <a:cs typeface="Times New Roman" panose="02020603050405020304" pitchFamily="18" charset="0"/>
              </a:rPr>
              <a:t>подарунки та продуктові набори для 4,5 тис. потребуючих </a:t>
            </a:r>
          </a:p>
        </p:txBody>
      </p:sp>
      <p:sp>
        <p:nvSpPr>
          <p:cNvPr id="33797" name="Прямоугольник 3"/>
          <p:cNvSpPr>
            <a:spLocks noChangeArrowheads="1"/>
          </p:cNvSpPr>
          <p:nvPr/>
        </p:nvSpPr>
        <p:spPr bwMode="auto">
          <a:xfrm>
            <a:off x="4621213" y="1263650"/>
            <a:ext cx="3621087" cy="7080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sz="2000" b="1" dirty="0">
                <a:cs typeface="Times New Roman" panose="02020603050405020304" pitchFamily="18" charset="0"/>
              </a:rPr>
              <a:t>8,6 тис</a:t>
            </a:r>
            <a:r>
              <a:rPr lang="uk-UA" altLang="ru-RU" sz="2000" dirty="0">
                <a:cs typeface="Times New Roman" panose="02020603050405020304" pitchFamily="18" charset="0"/>
              </a:rPr>
              <a:t>. порцій </a:t>
            </a:r>
            <a:r>
              <a:rPr lang="uk-UA" altLang="ru-RU" sz="2000" dirty="0" smtClean="0">
                <a:cs typeface="Times New Roman" panose="02020603050405020304" pitchFamily="18" charset="0"/>
              </a:rPr>
              <a:t>харчування нужденним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429" name="Рисунок 4"/>
          <p:cNvPicPr>
            <a:picLocks noChangeAspect="1"/>
          </p:cNvPicPr>
          <p:nvPr/>
        </p:nvPicPr>
        <p:blipFill>
          <a:blip r:embed="rId4"/>
          <a:srcRect l="2750" r="2750" b="16252"/>
          <a:stretch>
            <a:fillRect/>
          </a:stretch>
        </p:blipFill>
        <p:spPr bwMode="auto">
          <a:xfrm>
            <a:off x="179388" y="333375"/>
            <a:ext cx="4332287" cy="256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9" name="Прямоугольник 5"/>
          <p:cNvSpPr>
            <a:spLocks noChangeArrowheads="1"/>
          </p:cNvSpPr>
          <p:nvPr/>
        </p:nvSpPr>
        <p:spPr bwMode="auto">
          <a:xfrm>
            <a:off x="246063" y="477838"/>
            <a:ext cx="2489200" cy="3698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b="1" dirty="0">
                <a:cs typeface="Times New Roman" panose="02020603050405020304" pitchFamily="18" charset="0"/>
              </a:rPr>
              <a:t>Великдень у Львові</a:t>
            </a:r>
            <a:endParaRPr lang="ru-RU" altLang="ru-RU" b="1" dirty="0"/>
          </a:p>
        </p:txBody>
      </p:sp>
      <p:pic>
        <p:nvPicPr>
          <p:cNvPr id="103431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75650" y="1204913"/>
            <a:ext cx="3756025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1" name="Прямоугольник 14"/>
          <p:cNvSpPr>
            <a:spLocks noChangeArrowheads="1"/>
          </p:cNvSpPr>
          <p:nvPr/>
        </p:nvSpPr>
        <p:spPr bwMode="auto">
          <a:xfrm>
            <a:off x="10340975" y="3467100"/>
            <a:ext cx="1684338" cy="3698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b="1" dirty="0">
                <a:cs typeface="Times New Roman" panose="02020603050405020304" pitchFamily="18" charset="0"/>
              </a:rPr>
              <a:t>Весела осінь</a:t>
            </a:r>
            <a:endParaRPr lang="ru-RU" altLang="ru-RU" b="1" dirty="0"/>
          </a:p>
        </p:txBody>
      </p:sp>
      <p:pic>
        <p:nvPicPr>
          <p:cNvPr id="103433" name="Рисунок 7"/>
          <p:cNvPicPr>
            <a:picLocks noChangeAspect="1"/>
          </p:cNvPicPr>
          <p:nvPr/>
        </p:nvPicPr>
        <p:blipFill>
          <a:blip r:embed="rId6"/>
          <a:srcRect t="15572" r="16664"/>
          <a:stretch>
            <a:fillRect/>
          </a:stretch>
        </p:blipFill>
        <p:spPr bwMode="auto">
          <a:xfrm>
            <a:off x="8375650" y="3849688"/>
            <a:ext cx="3792538" cy="277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3" name="Прямоугольник 16"/>
          <p:cNvSpPr>
            <a:spLocks noChangeArrowheads="1"/>
          </p:cNvSpPr>
          <p:nvPr/>
        </p:nvSpPr>
        <p:spPr bwMode="auto">
          <a:xfrm>
            <a:off x="10144125" y="6097588"/>
            <a:ext cx="2052638" cy="64135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pPr algn="ctr"/>
            <a:r>
              <a:rPr lang="uk-UA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Мандрівки</a:t>
            </a:r>
          </a:p>
          <a:p>
            <a:pPr algn="ctr"/>
            <a:r>
              <a:rPr lang="ru-RU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uk-UA" alt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ідним</a:t>
            </a:r>
            <a:r>
              <a:rPr lang="uk-UA" altLang="ru-RU" b="1" dirty="0">
                <a:latin typeface="Arial" panose="020B0604020202020204" pitchFamily="34" charset="0"/>
                <a:cs typeface="Arial" panose="020B0604020202020204" pitchFamily="34" charset="0"/>
              </a:rPr>
              <a:t> краєм - 2</a:t>
            </a:r>
            <a:endParaRPr lang="ru-RU" alt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435" name="Рисунок 8"/>
          <p:cNvPicPr>
            <a:picLocks noChangeAspect="1"/>
          </p:cNvPicPr>
          <p:nvPr/>
        </p:nvPicPr>
        <p:blipFill>
          <a:blip r:embed="rId7"/>
          <a:srcRect l="7475" r="5901"/>
          <a:stretch>
            <a:fillRect/>
          </a:stretch>
        </p:blipFill>
        <p:spPr bwMode="auto">
          <a:xfrm>
            <a:off x="179388" y="3070225"/>
            <a:ext cx="4135437" cy="355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5" name="Прямоугольник 18"/>
          <p:cNvSpPr>
            <a:spLocks noChangeArrowheads="1"/>
          </p:cNvSpPr>
          <p:nvPr/>
        </p:nvSpPr>
        <p:spPr bwMode="auto">
          <a:xfrm>
            <a:off x="855663" y="3070225"/>
            <a:ext cx="1931987" cy="3698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ru-RU" b="1" dirty="0"/>
              <a:t>Свято Миколая</a:t>
            </a:r>
            <a:endParaRPr lang="ru-RU" altLang="ru-RU" b="1" dirty="0"/>
          </a:p>
        </p:txBody>
      </p:sp>
      <p:pic>
        <p:nvPicPr>
          <p:cNvPr id="50184" name="Picture 7" descr="C:\Users\Andriy Oliyarnuk\Desktop\Відеосюжет\Обрізане\ЛОГО_Львів_соціальний_фінал2,0.jpg"/>
          <p:cNvPicPr>
            <a:picLocks noChangeAspect="1" noChangeArrowheads="1"/>
          </p:cNvPicPr>
          <p:nvPr/>
        </p:nvPicPr>
        <p:blipFill>
          <a:blip r:embed="rId8">
            <a:extLst/>
          </a:blip>
          <a:srcRect/>
          <a:stretch>
            <a:fillRect/>
          </a:stretch>
        </p:blipFill>
        <p:spPr bwMode="auto">
          <a:xfrm>
            <a:off x="8490102" y="34908"/>
            <a:ext cx="1651068" cy="113152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103438" name="Заголовок 1"/>
          <p:cNvSpPr>
            <a:spLocks noGrp="1"/>
          </p:cNvSpPr>
          <p:nvPr>
            <p:ph type="title"/>
          </p:nvPr>
        </p:nvSpPr>
        <p:spPr>
          <a:xfrm>
            <a:off x="4314825" y="141287"/>
            <a:ext cx="4060825" cy="706437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2400" b="1" dirty="0" smtClean="0">
                <a:latin typeface="Arial" charset="0"/>
                <a:cs typeface="Arial" charset="0"/>
              </a:rPr>
              <a:t>VII. </a:t>
            </a:r>
            <a:r>
              <a:rPr lang="uk-UA" sz="2400" b="1" dirty="0" smtClean="0">
                <a:latin typeface="Arial" charset="0"/>
                <a:cs typeface="Arial" charset="0"/>
              </a:rPr>
              <a:t>Фінансова підтримка</a:t>
            </a:r>
            <a:r>
              <a:rPr lang="en-US" sz="2400" b="1" dirty="0" smtClean="0">
                <a:latin typeface="Arial" charset="0"/>
                <a:cs typeface="Arial" charset="0"/>
              </a:rPr>
              <a:t> </a:t>
            </a:r>
            <a:r>
              <a:rPr lang="uk-UA" sz="2400" b="1" dirty="0" smtClean="0">
                <a:latin typeface="Arial" charset="0"/>
                <a:cs typeface="Arial" charset="0"/>
              </a:rPr>
              <a:t>громадських ініціатив</a:t>
            </a:r>
          </a:p>
        </p:txBody>
      </p:sp>
    </p:spTree>
    <p:extLst>
      <p:ext uri="{BB962C8B-B14F-4D97-AF65-F5344CB8AC3E}">
        <p14:creationId xmlns:p14="http://schemas.microsoft.com/office/powerpoint/2010/main" val="185140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8373"/>
            <a:ext cx="12191999" cy="6866373"/>
          </a:xfrm>
          <a:prstGeom prst="rect">
            <a:avLst/>
          </a:prstGeom>
        </p:spPr>
      </p:pic>
      <p:sp>
        <p:nvSpPr>
          <p:cNvPr id="13315" name="Прямокутник 15"/>
          <p:cNvSpPr>
            <a:spLocks noChangeArrowheads="1"/>
          </p:cNvSpPr>
          <p:nvPr/>
        </p:nvSpPr>
        <p:spPr bwMode="auto">
          <a:xfrm>
            <a:off x="156761" y="585525"/>
            <a:ext cx="3907227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uk-UA" altLang="ru-RU" sz="1600" b="1" dirty="0"/>
              <a:t>У</a:t>
            </a:r>
            <a:r>
              <a:rPr lang="uk-UA" altLang="ru-RU" sz="1600" b="1" dirty="0" smtClean="0"/>
              <a:t> </a:t>
            </a:r>
            <a:r>
              <a:rPr lang="uk-UA" altLang="ru-RU" sz="1600" b="1" dirty="0"/>
              <a:t>травні 2018-го змінено механізм призначення субсидій, </a:t>
            </a:r>
            <a:r>
              <a:rPr lang="uk-UA" altLang="ru-RU" sz="1600" b="1" dirty="0" smtClean="0"/>
              <a:t>що </a:t>
            </a:r>
            <a:r>
              <a:rPr lang="uk-UA" altLang="ru-RU" sz="1600" b="1" dirty="0"/>
              <a:t>вплинуло на зменшення </a:t>
            </a:r>
            <a:r>
              <a:rPr lang="uk-UA" altLang="ru-RU" sz="1600" b="1" dirty="0" smtClean="0"/>
              <a:t>кількості </a:t>
            </a:r>
            <a:r>
              <a:rPr lang="uk-UA" altLang="ru-RU" sz="1600" b="1" dirty="0"/>
              <a:t>одержувачів </a:t>
            </a:r>
          </a:p>
          <a:p>
            <a:pPr eaLnBrk="1" hangingPunct="1"/>
            <a:r>
              <a:rPr lang="uk-UA" altLang="ru-RU" sz="1600" b="1" dirty="0"/>
              <a:t>у порівнянні з минулим періодом</a:t>
            </a:r>
          </a:p>
        </p:txBody>
      </p:sp>
      <p:sp>
        <p:nvSpPr>
          <p:cNvPr id="19" name="Прямокутник 18"/>
          <p:cNvSpPr/>
          <p:nvPr/>
        </p:nvSpPr>
        <p:spPr>
          <a:xfrm>
            <a:off x="621067" y="1740605"/>
            <a:ext cx="4436735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uk-UA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місцевому рівні діє </a:t>
            </a:r>
            <a:r>
              <a:rPr lang="uk-UA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Програма надання муніципальних субсидій для  1399 сімей на загальну суму 3,2 млн. грн</a:t>
            </a:r>
            <a:r>
              <a:rPr lang="uk-UA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k-UA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779" y="107553"/>
            <a:ext cx="1565318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Субсидії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3530147" y="73754"/>
            <a:ext cx="4898188" cy="507191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Старт реформ. Місцеві ініціативи</a:t>
            </a:r>
            <a:endParaRPr 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кутник 13"/>
          <p:cNvSpPr>
            <a:spLocks noChangeArrowheads="1"/>
          </p:cNvSpPr>
          <p:nvPr/>
        </p:nvSpPr>
        <p:spPr bwMode="auto">
          <a:xfrm>
            <a:off x="114779" y="2784546"/>
            <a:ext cx="4718145" cy="400110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2000" dirty="0" smtClean="0"/>
              <a:t>Загальна сума видатків 2,3 </a:t>
            </a:r>
            <a:r>
              <a:rPr lang="uk-UA" altLang="uk-UA" sz="2000" dirty="0"/>
              <a:t>млрд. грн. </a:t>
            </a:r>
          </a:p>
        </p:txBody>
      </p:sp>
      <p:sp>
        <p:nvSpPr>
          <p:cNvPr id="16" name="Прямокутник 30"/>
          <p:cNvSpPr>
            <a:spLocks noChangeArrowheads="1"/>
          </p:cNvSpPr>
          <p:nvPr/>
        </p:nvSpPr>
        <p:spPr bwMode="auto">
          <a:xfrm>
            <a:off x="227936" y="4273395"/>
            <a:ext cx="4734166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uk-UA" altLang="uk-UA" sz="1600" b="1" dirty="0"/>
              <a:t>165,3 млн. грн. </a:t>
            </a:r>
            <a:r>
              <a:rPr lang="uk-UA" altLang="uk-UA" sz="1600" b="1" dirty="0" smtClean="0"/>
              <a:t>профінансовано допомоги, пільги </a:t>
            </a:r>
            <a:r>
              <a:rPr lang="uk-UA" altLang="uk-UA" sz="1600" b="1" dirty="0"/>
              <a:t>та </a:t>
            </a:r>
            <a:r>
              <a:rPr lang="uk-UA" altLang="uk-UA" sz="1600" b="1" dirty="0" smtClean="0"/>
              <a:t>компенсації </a:t>
            </a:r>
            <a:r>
              <a:rPr lang="uk-UA" altLang="uk-UA" sz="1600" b="1" dirty="0"/>
              <a:t>з міського бюджету</a:t>
            </a:r>
          </a:p>
        </p:txBody>
      </p:sp>
      <p:sp>
        <p:nvSpPr>
          <p:cNvPr id="20" name="Прямокутник 39"/>
          <p:cNvSpPr>
            <a:spLocks noChangeArrowheads="1"/>
          </p:cNvSpPr>
          <p:nvPr/>
        </p:nvSpPr>
        <p:spPr bwMode="auto">
          <a:xfrm>
            <a:off x="242450" y="5131494"/>
            <a:ext cx="4242483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uk-UA" altLang="uk-UA" sz="1600" b="1" dirty="0"/>
              <a:t>107,2 млн. грн. </a:t>
            </a:r>
            <a:r>
              <a:rPr lang="uk-UA" altLang="uk-UA" sz="1600" b="1" dirty="0" smtClean="0"/>
              <a:t>на </a:t>
            </a:r>
            <a:r>
              <a:rPr lang="uk-UA" altLang="uk-UA" sz="1600" b="1" dirty="0"/>
              <a:t>підтримку учасників АТО/ООС</a:t>
            </a:r>
          </a:p>
        </p:txBody>
      </p:sp>
      <p:sp>
        <p:nvSpPr>
          <p:cNvPr id="21" name="П'ятикутник 13"/>
          <p:cNvSpPr/>
          <p:nvPr/>
        </p:nvSpPr>
        <p:spPr bwMode="auto">
          <a:xfrm>
            <a:off x="182244" y="5882154"/>
            <a:ext cx="4267200" cy="573482"/>
          </a:xfrm>
          <a:prstGeom prst="homePlate">
            <a:avLst>
              <a:gd name="adj" fmla="val 0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1,5 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млн. грн. на підтримку ініціатив     </a:t>
            </a: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громадських організацій</a:t>
            </a:r>
          </a:p>
        </p:txBody>
      </p:sp>
      <p:pic>
        <p:nvPicPr>
          <p:cNvPr id="22" name="Picture 39" descr="DSC0265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531" y="4797706"/>
            <a:ext cx="2855922" cy="1895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кутник 25"/>
          <p:cNvSpPr>
            <a:spLocks noChangeArrowheads="1"/>
          </p:cNvSpPr>
          <p:nvPr/>
        </p:nvSpPr>
        <p:spPr bwMode="auto">
          <a:xfrm>
            <a:off x="5312799" y="4026282"/>
            <a:ext cx="3115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C0504D"/>
                </a:solidFill>
                <a:latin typeface="Arial" panose="020B0604020202020204" pitchFamily="34" charset="0"/>
              </a:rPr>
              <a:t>- 10,45 % </a:t>
            </a:r>
            <a:r>
              <a:rPr lang="ru-RU" altLang="ru-RU" sz="1800" b="1" dirty="0" smtClean="0">
                <a:solidFill>
                  <a:srgbClr val="C0504D"/>
                </a:solidFill>
                <a:latin typeface="Arial" panose="020B0604020202020204" pitchFamily="34" charset="0"/>
              </a:rPr>
              <a:t>ніж у 2017 </a:t>
            </a:r>
            <a:r>
              <a:rPr lang="ru-RU" altLang="ru-RU" sz="1800" b="1" dirty="0">
                <a:solidFill>
                  <a:srgbClr val="C0504D"/>
                </a:solidFill>
                <a:latin typeface="Arial" panose="020B0604020202020204" pitchFamily="34" charset="0"/>
              </a:rPr>
              <a:t>році</a:t>
            </a:r>
            <a:endParaRPr lang="uk-UA" altLang="ru-RU" sz="1800" b="1" dirty="0">
              <a:solidFill>
                <a:srgbClr val="C0504D"/>
              </a:solidFill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6961" y="3338351"/>
            <a:ext cx="4777205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b="1" dirty="0">
                <a:latin typeface="Arial" charset="0"/>
                <a:cs typeface="Arial" charset="0"/>
              </a:rPr>
              <a:t>299,7 млн. грн. видатки з бюджету міста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75115" y="3329602"/>
            <a:ext cx="3412967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b="1" dirty="0">
                <a:latin typeface="Arial" charset="0"/>
                <a:cs typeface="Arial" charset="0"/>
              </a:rPr>
              <a:t>1,97 млрд. грн. видатки з держбюджету</a:t>
            </a:r>
          </a:p>
        </p:txBody>
      </p:sp>
      <p:sp>
        <p:nvSpPr>
          <p:cNvPr id="27" name="Прямокутник 25"/>
          <p:cNvSpPr>
            <a:spLocks noChangeArrowheads="1"/>
          </p:cNvSpPr>
          <p:nvPr/>
        </p:nvSpPr>
        <p:spPr bwMode="auto">
          <a:xfrm>
            <a:off x="114779" y="3685195"/>
            <a:ext cx="344280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C0504D"/>
                </a:solidFill>
                <a:latin typeface="Arial" panose="020B0604020202020204" pitchFamily="34" charset="0"/>
              </a:rPr>
              <a:t>+ 31,3 % </a:t>
            </a:r>
            <a:r>
              <a:rPr lang="ru-RU" altLang="ru-RU" sz="1800" b="1" dirty="0" smtClean="0">
                <a:solidFill>
                  <a:srgbClr val="C0504D"/>
                </a:solidFill>
                <a:latin typeface="Arial" panose="020B0604020202020204" pitchFamily="34" charset="0"/>
              </a:rPr>
              <a:t>ніж </a:t>
            </a:r>
            <a:r>
              <a:rPr lang="ru-RU" altLang="ru-RU" sz="1800" b="1" dirty="0">
                <a:solidFill>
                  <a:srgbClr val="C0504D"/>
                </a:solidFill>
                <a:latin typeface="Arial" panose="020B0604020202020204" pitchFamily="34" charset="0"/>
              </a:rPr>
              <a:t>у 2017 році</a:t>
            </a:r>
            <a:endParaRPr lang="uk-UA" altLang="ru-RU" sz="1800" b="1" dirty="0">
              <a:solidFill>
                <a:srgbClr val="C0504D"/>
              </a:solidFill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40800" y="3322248"/>
            <a:ext cx="3044130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b="1" dirty="0">
                <a:latin typeface="Arial" charset="0"/>
                <a:cs typeface="Arial" charset="0"/>
              </a:rPr>
              <a:t>8,36 млн. грн. видатки з бюджету розвитку міста</a:t>
            </a:r>
          </a:p>
        </p:txBody>
      </p:sp>
      <p:sp>
        <p:nvSpPr>
          <p:cNvPr id="35" name="Прямокутник 25"/>
          <p:cNvSpPr>
            <a:spLocks noChangeArrowheads="1"/>
          </p:cNvSpPr>
          <p:nvPr/>
        </p:nvSpPr>
        <p:spPr bwMode="auto">
          <a:xfrm>
            <a:off x="8779032" y="3950729"/>
            <a:ext cx="341296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 pitchFamily="50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 pitchFamily="50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 pitchFamily="50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 pitchFamily="50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C0504D"/>
                </a:solidFill>
                <a:latin typeface="Arial" panose="020B0604020202020204" pitchFamily="34" charset="0"/>
              </a:rPr>
              <a:t>+ 4 млн. грн. </a:t>
            </a:r>
            <a:r>
              <a:rPr lang="ru-RU" altLang="ru-RU" sz="1800" b="1" dirty="0" smtClean="0">
                <a:solidFill>
                  <a:srgbClr val="C0504D"/>
                </a:solidFill>
                <a:latin typeface="Arial" panose="020B0604020202020204" pitchFamily="34" charset="0"/>
              </a:rPr>
              <a:t> </a:t>
            </a:r>
            <a:r>
              <a:rPr lang="ru-RU" altLang="ru-RU" sz="1800" b="1" dirty="0">
                <a:solidFill>
                  <a:srgbClr val="C0504D"/>
                </a:solidFill>
                <a:latin typeface="Arial" panose="020B0604020202020204" pitchFamily="34" charset="0"/>
              </a:rPr>
              <a:t>ніж у </a:t>
            </a:r>
            <a:r>
              <a:rPr lang="ru-RU" altLang="ru-RU" sz="1800" b="1" dirty="0" smtClean="0">
                <a:solidFill>
                  <a:srgbClr val="C0504D"/>
                </a:solidFill>
                <a:latin typeface="Arial" panose="020B0604020202020204" pitchFamily="34" charset="0"/>
              </a:rPr>
              <a:t>2017 році</a:t>
            </a:r>
            <a:endParaRPr lang="uk-UA" altLang="ru-RU" sz="1800" b="1" dirty="0">
              <a:solidFill>
                <a:srgbClr val="C0504D"/>
              </a:solidFill>
              <a:latin typeface="Arial" panose="020B0604020202020204" pitchFamily="34" charset="0"/>
            </a:endParaRPr>
          </a:p>
        </p:txBody>
      </p:sp>
      <p:sp>
        <p:nvSpPr>
          <p:cNvPr id="34" name="Стрелка вниз 33"/>
          <p:cNvSpPr/>
          <p:nvPr/>
        </p:nvSpPr>
        <p:spPr>
          <a:xfrm>
            <a:off x="3222171" y="3773714"/>
            <a:ext cx="335417" cy="4996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" name="Стрелка вниз 36"/>
          <p:cNvSpPr/>
          <p:nvPr/>
        </p:nvSpPr>
        <p:spPr>
          <a:xfrm>
            <a:off x="3247913" y="4870514"/>
            <a:ext cx="282234" cy="2733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" name="Стрелка вниз 37"/>
          <p:cNvSpPr/>
          <p:nvPr/>
        </p:nvSpPr>
        <p:spPr>
          <a:xfrm>
            <a:off x="3275354" y="5608830"/>
            <a:ext cx="282234" cy="2733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40" name="Рисунок 3"/>
          <p:cNvPicPr>
            <a:picLocks noChangeAspect="1"/>
          </p:cNvPicPr>
          <p:nvPr/>
        </p:nvPicPr>
        <p:blipFill>
          <a:blip r:embed="rId4"/>
          <a:srcRect l="8421" r="19760" b="15959"/>
          <a:stretch>
            <a:fillRect/>
          </a:stretch>
        </p:blipFill>
        <p:spPr bwMode="auto">
          <a:xfrm>
            <a:off x="8930985" y="4627379"/>
            <a:ext cx="2617787" cy="2071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C:\Users\Andriy Oliyarnuk\Desktop\графік.png"/>
          <p:cNvPicPr>
            <a:picLocks noChangeAspect="1" noChangeArrowheads="1"/>
          </p:cNvPicPr>
          <p:nvPr/>
        </p:nvPicPr>
        <p:blipFill>
          <a:blip r:embed="rId5"/>
          <a:srcRect r="1781"/>
          <a:stretch>
            <a:fillRect/>
          </a:stretch>
        </p:blipFill>
        <p:spPr bwMode="auto">
          <a:xfrm>
            <a:off x="5175115" y="643879"/>
            <a:ext cx="4873759" cy="25733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440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575" y="1450975"/>
            <a:ext cx="9840913" cy="240514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algn="just">
              <a:lnSpc>
                <a:spcPct val="107000"/>
              </a:lnSpc>
              <a:buFont typeface="Wingdings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Проведені превентивні акції з профілактики і раннього виявлення глаукоми, туберкульозу і хронічних захворювань органів дихання, артеріальної гіпертензії, патології шийки матки і грудної залози у жінок, </a:t>
            </a:r>
            <a:r>
              <a:rPr lang="uk-UA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онкозахворювань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статевої сфери чоловіків, цукрового діабету, ВІЛ/СНІДу, інформаційна кампанія із профілактики </a:t>
            </a:r>
            <a:r>
              <a:rPr lang="uk-UA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опіків</a:t>
            </a: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дітей, під час яких обстежено понад 93 тис. осіб. </a:t>
            </a:r>
          </a:p>
          <a:p>
            <a:pPr marL="342900" indent="-342900" algn="just">
              <a:buFont typeface="Wingdings" pitchFamily="2" charset="2"/>
              <a:buChar char="v"/>
            </a:pPr>
            <a:r>
              <a:rPr lang="uk-UA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 29 травня до 08 червня у кожному мікрорайоні Львова тривали профілактичні акції «Здорове місто», під час яких 10,7 тис. осіб були обстежені та отримали необхідні консультації</a:t>
            </a:r>
          </a:p>
        </p:txBody>
      </p:sp>
      <p:pic>
        <p:nvPicPr>
          <p:cNvPr id="105475" name="Picture 2" descr="C:\Users\Inna\Desktop\акція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4563" y="3984625"/>
            <a:ext cx="4005262" cy="278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476" name="Picture 2" descr="D:\АКЦІЯ АГ\АКЦІЯ АГ 2018\20170517_10133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9200" y="4064000"/>
            <a:ext cx="41243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477" name="Заголовок 1"/>
          <p:cNvSpPr txBox="1">
            <a:spLocks/>
          </p:cNvSpPr>
          <p:nvPr/>
        </p:nvSpPr>
        <p:spPr bwMode="auto">
          <a:xfrm>
            <a:off x="2312988" y="136525"/>
            <a:ext cx="6526212" cy="5921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VIII.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заходів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8750" y="869950"/>
            <a:ext cx="2936875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Профілактичні заходи</a:t>
            </a:r>
          </a:p>
        </p:txBody>
      </p:sp>
    </p:spTree>
    <p:extLst>
      <p:ext uri="{BB962C8B-B14F-4D97-AF65-F5344CB8AC3E}">
        <p14:creationId xmlns:p14="http://schemas.microsoft.com/office/powerpoint/2010/main" val="302687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\\Kanc-1\інформація по цтдюг\база фото ЦТДЮГ 2014 від Андрусів\різні фото\фотографії\ХАДЖИНОВ-матеріали\фото відділу.jpg">
            <a:extLst/>
          </p:cNvPr>
          <p:cNvPicPr>
            <a:picLocks noChangeAspect="1" noChangeArrowheads="1"/>
          </p:cNvPicPr>
          <p:nvPr/>
        </p:nvPicPr>
        <p:blipFill>
          <a:blip r:embed="rId3" cstate="print"/>
          <a:srcRect t="5218" b="3136"/>
          <a:stretch>
            <a:fillRect/>
          </a:stretch>
        </p:blipFill>
        <p:spPr bwMode="auto">
          <a:xfrm>
            <a:off x="6565952" y="273928"/>
            <a:ext cx="2817575" cy="1676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6499" name="Прямокутник 6"/>
          <p:cNvSpPr>
            <a:spLocks noChangeArrowheads="1"/>
          </p:cNvSpPr>
          <p:nvPr/>
        </p:nvSpPr>
        <p:spPr bwMode="auto">
          <a:xfrm>
            <a:off x="6881019" y="3653337"/>
            <a:ext cx="49736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Народний художній колектив України «Дивосвіт»,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ІІ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місце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Міжнародний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фестиваль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Ракітське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сузір’я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2018»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500" name="Прямокутник 7"/>
          <p:cNvSpPr>
            <a:spLocks noChangeArrowheads="1"/>
          </p:cNvSpPr>
          <p:nvPr/>
        </p:nvSpPr>
        <p:spPr bwMode="auto">
          <a:xfrm>
            <a:off x="6888163" y="5072063"/>
            <a:ext cx="50117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Зразкова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творча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майстерня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Соняшник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 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місце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Всеукраїнський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етап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фестивалю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Різдвяні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канікули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Народна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капела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бандуристок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Ягілка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(диплом 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ступеня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) - 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Міжнародний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фестиваль «Діти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Європи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- мир 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землі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6501" name="Picture 2" descr="C:\Documents and Settings\olena\Стільниця\40 років бдют лич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67838" y="1406525"/>
            <a:ext cx="2493962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6502" name="Прямоугольник 3"/>
          <p:cNvSpPr>
            <a:spLocks noChangeArrowheads="1"/>
          </p:cNvSpPr>
          <p:nvPr/>
        </p:nvSpPr>
        <p:spPr bwMode="auto">
          <a:xfrm>
            <a:off x="-4762" y="5236009"/>
            <a:ext cx="609600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Зразковий ансамбль естрадної музики «Добрий настрій», лауреат І премії –  Всеукраїнський фестиваль «Різдвяні канікули» </a:t>
            </a:r>
            <a:endParaRPr 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Ансамбль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естрадної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музики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Водограй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 І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місце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-  ХІ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Всеукраїнський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фестиваль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української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естрадної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пісні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крилах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дитинства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2018»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823" y="3348759"/>
            <a:ext cx="6096000" cy="14462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Народний художній колектив музичний театр-студія «Погулянка»,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місце – Всеукраїнський фестиваль «Різдвяні канікули»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Народний художній а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нсамбль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танцю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Серпанок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І-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ша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премія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фестиваль «Діти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Європи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– мир на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землі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6363" y="2973388"/>
            <a:ext cx="1023937" cy="368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ЦТДЮГ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84150" y="4778375"/>
            <a:ext cx="3260725" cy="3397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БДЮТ  Франківського  району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253288" y="4675981"/>
            <a:ext cx="3011487" cy="338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just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ЦДЮТ Залізничного району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253288" y="3197225"/>
            <a:ext cx="3225800" cy="3381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just"/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БДЮТ  Личаківського  району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363" y="815975"/>
            <a:ext cx="2936875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Позашкільна освіта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-46038" y="1187450"/>
            <a:ext cx="4859338" cy="1570038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Напрямки позашкільної освіти: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Художньо-естетичний напрямок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Еколого-натуралістичний напрямок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Науково-технічний напрямок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Туристично-краєзнавчий напрямок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Фізкультурно-спортивний напрямок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Гуманітарний напрямок</a:t>
            </a:r>
          </a:p>
        </p:txBody>
      </p:sp>
      <p:sp>
        <p:nvSpPr>
          <p:cNvPr id="18" name="Місце для вмісту 2">
            <a:extLst/>
          </p:cNvPr>
          <p:cNvSpPr>
            <a:spLocks noGrp="1"/>
          </p:cNvSpPr>
          <p:nvPr>
            <p:ph idx="1"/>
          </p:nvPr>
        </p:nvSpPr>
        <p:spPr>
          <a:xfrm>
            <a:off x="4813300" y="2055813"/>
            <a:ext cx="4500563" cy="900112"/>
          </a:xfrm>
          <a:solidFill>
            <a:schemeClr val="bg1">
              <a:lumMod val="85000"/>
            </a:schemeClr>
          </a:solidFill>
        </p:spPr>
        <p:txBody>
          <a:bodyPr rtlCol="0">
            <a:noAutofit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Розвиток здібностей дітей та молоді для здобуття професійних знань, вмінь і навичок, необхідних для їх соціалізації, самореалізації та/або професійної діяльності.</a:t>
            </a:r>
          </a:p>
        </p:txBody>
      </p:sp>
      <p:sp>
        <p:nvSpPr>
          <p:cNvPr id="106511" name="Заголовок 1"/>
          <p:cNvSpPr txBox="1">
            <a:spLocks/>
          </p:cNvSpPr>
          <p:nvPr/>
        </p:nvSpPr>
        <p:spPr bwMode="auto">
          <a:xfrm>
            <a:off x="-46038" y="193675"/>
            <a:ext cx="5967413" cy="4476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600" b="1"/>
              <a:t>VIII. </a:t>
            </a:r>
            <a:r>
              <a:rPr lang="uk-UA" sz="2600" b="1"/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82510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988" y="14288"/>
            <a:ext cx="12192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2" name="Місце для вмісту 3" descr="Веселка ювілей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6013" y="217488"/>
            <a:ext cx="3540125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3" name="Picture 3" descr="C:\Documents and Settings\olena\Стільниця\Презентація до наради ПНЗ 2015 рік\ДШНМистецтв\Фото ДШМШ\647067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23213" y="1990725"/>
            <a:ext cx="3863975" cy="230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38113" y="685800"/>
            <a:ext cx="1982787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ЦДТ «Веселка» </a:t>
            </a:r>
          </a:p>
        </p:txBody>
      </p:sp>
      <p:sp>
        <p:nvSpPr>
          <p:cNvPr id="107525" name="Прямоугольник 10"/>
          <p:cNvSpPr>
            <a:spLocks noChangeArrowheads="1"/>
          </p:cNvSpPr>
          <p:nvPr/>
        </p:nvSpPr>
        <p:spPr bwMode="auto">
          <a:xfrm>
            <a:off x="-20638" y="1019175"/>
            <a:ext cx="6096001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Ансамбль пісні і танцю «Писанка», дипломанти Міжнародного фольклорного фестивалю;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Ансамбль естрадного танцю «Золоте левеня», лауреати І премії Всеукраїнського фестивалю-конкурсу патріотичного мистецтва «Козацька слава 2018»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88" y="2393950"/>
            <a:ext cx="5243512" cy="3683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Центр дитячої та юнацької творчості МЖК-1</a:t>
            </a:r>
          </a:p>
        </p:txBody>
      </p:sp>
      <p:sp>
        <p:nvSpPr>
          <p:cNvPr id="107527" name="Прямоугольник 13"/>
          <p:cNvSpPr>
            <a:spLocks noChangeArrowheads="1"/>
          </p:cNvSpPr>
          <p:nvPr/>
        </p:nvSpPr>
        <p:spPr bwMode="auto">
          <a:xfrm>
            <a:off x="26988" y="2967038"/>
            <a:ext cx="6096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Зразковий ансамбль народного танцю «Вишиванка», І та ІІ місце на Міжнародному фестивалі-конкурсі «Місто Лева 2018»;</a:t>
            </a:r>
          </a:p>
          <a:p>
            <a:pPr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Театр моди «Ренесанс», ІІ місце  на Фестивалі екологічної творчості «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Ековернісаж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– 2018»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38113" y="4634706"/>
            <a:ext cx="3517900" cy="3698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just"/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Науково-технічний напрямок</a:t>
            </a:r>
          </a:p>
        </p:txBody>
      </p:sp>
      <p:sp>
        <p:nvSpPr>
          <p:cNvPr id="107529" name="Прямоугольник 15"/>
          <p:cNvSpPr>
            <a:spLocks noChangeArrowheads="1"/>
          </p:cNvSpPr>
          <p:nvPr/>
        </p:nvSpPr>
        <p:spPr bwMode="auto">
          <a:xfrm>
            <a:off x="-20638" y="5276922"/>
            <a:ext cx="5338763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 ХІІ Національній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фотобієнале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«Природа 2018»  </a:t>
            </a:r>
          </a:p>
          <a:p>
            <a:pPr marL="285750" indent="-285750" algn="just">
              <a:buFont typeface="Wingdings" pitchFamily="2" charset="2"/>
              <a:buChar char="q"/>
            </a:pPr>
            <a:r>
              <a:rPr lang="uk-UA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Фрайт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 Олена 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отримала диплом І ступеня;</a:t>
            </a:r>
          </a:p>
          <a:p>
            <a:pPr marL="285750" indent="-285750" algn="just" hangingPunct="0">
              <a:buFont typeface="Wingdings" pitchFamily="2" charset="2"/>
              <a:buChar char="q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І місце  у змаганнях на «Кубок Антонова» здобув 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Гук Назарій 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(модель класу 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1-Р)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29859" y="4819651"/>
            <a:ext cx="4095750" cy="36988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just"/>
            <a:r>
              <a:rPr lang="uk-UA" b="1" dirty="0">
                <a:latin typeface="Arial" panose="020B0604020202020204" pitchFamily="34" charset="0"/>
                <a:cs typeface="Arial" panose="020B0604020202020204" pitchFamily="34" charset="0"/>
              </a:rPr>
              <a:t>Дитяча школа народних мистецтв</a:t>
            </a:r>
          </a:p>
        </p:txBody>
      </p:sp>
      <p:sp>
        <p:nvSpPr>
          <p:cNvPr id="107531" name="Прямоугольник 17"/>
          <p:cNvSpPr>
            <a:spLocks noChangeArrowheads="1"/>
          </p:cNvSpPr>
          <p:nvPr/>
        </p:nvSpPr>
        <p:spPr bwMode="auto">
          <a:xfrm>
            <a:off x="6361545" y="5497513"/>
            <a:ext cx="5237163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Конкурс  «Добровольці – новітні герої України», ІІ місце – 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Віталій </a:t>
            </a:r>
            <a:r>
              <a:rPr lang="uk-UA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Іваніцький</a:t>
            </a:r>
            <a:endParaRPr lang="uk-UA"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itchFamily="2" charset="2"/>
              <a:buChar char="v"/>
            </a:pP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ІІ Міжнародний фестиваль «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Кідс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муві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фест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», ІІ місце – </a:t>
            </a:r>
            <a:r>
              <a:rPr lang="uk-UA" sz="1600" i="1" dirty="0">
                <a:latin typeface="Arial" panose="020B0604020202020204" pitchFamily="34" charset="0"/>
                <a:cs typeface="Arial" panose="020B0604020202020204" pitchFamily="34" charset="0"/>
              </a:rPr>
              <a:t>Софія Бойко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26988" y="117475"/>
            <a:ext cx="4414837" cy="40163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VIII. </a:t>
            </a:r>
            <a:r>
              <a:rPr lang="uk-UA" sz="2600" b="1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27999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5661025" y="150813"/>
            <a:ext cx="4260850" cy="1017587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Проведено 29 Відкритих кубків м. Львова з різних видів спорту, на </a:t>
            </a:r>
            <a:r>
              <a:rPr lang="uk-UA" alt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які виділено </a:t>
            </a: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близько 4 млн. грн</a:t>
            </a:r>
          </a:p>
        </p:txBody>
      </p:sp>
      <p:pic>
        <p:nvPicPr>
          <p:cNvPr id="108547" name="Picture 2" descr="Ð ÐµÐ·ÑÐ»ÑÑÐ°Ñ Ð¿Ð¾ÑÑÐºÑ Ð·Ð¾Ð±ÑÐ°Ð¶ÐµÐ½Ñ Ð·Ð° Ð·Ð°Ð¿Ð¸ÑÐ¾Ð¼ &quot;Ð²ÑÐ´ÐºÑÐ¸ÑÐ¸Ð¹ ÐºÑÐ±Ð¾Ðº Ð»ÑÐ²Ð¾Ð²Ð°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223500" y="928688"/>
            <a:ext cx="1762125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251075" y="587375"/>
            <a:ext cx="2881313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Відкриті кубки Львова</a:t>
            </a:r>
          </a:p>
        </p:txBody>
      </p:sp>
      <p:pic>
        <p:nvPicPr>
          <p:cNvPr id="108549" name="Рисунок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011238"/>
            <a:ext cx="2592388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0" name="Рисунок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6513" y="1069975"/>
            <a:ext cx="2555875" cy="334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1" name="Рисунок 6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32388" y="1100138"/>
            <a:ext cx="2555875" cy="340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2" name="Рисунок 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08900" y="1168400"/>
            <a:ext cx="2592388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3" name="Рисунок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072688" y="2347913"/>
            <a:ext cx="2119312" cy="431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4" name="Рисунок 2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0963" y="4283075"/>
            <a:ext cx="269398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5" name="Рисунок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046413" y="3971925"/>
            <a:ext cx="2268537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8556" name="Рисунок 7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270500" y="4084638"/>
            <a:ext cx="495300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557" name="Заголовок 1"/>
          <p:cNvSpPr txBox="1">
            <a:spLocks/>
          </p:cNvSpPr>
          <p:nvPr/>
        </p:nvSpPr>
        <p:spPr bwMode="auto">
          <a:xfrm>
            <a:off x="-30163" y="4763"/>
            <a:ext cx="3421063" cy="5905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VIII.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418432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6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Заголовок 3"/>
          <p:cNvSpPr>
            <a:spLocks noGrp="1"/>
          </p:cNvSpPr>
          <p:nvPr>
            <p:ph type="title"/>
          </p:nvPr>
        </p:nvSpPr>
        <p:spPr>
          <a:xfrm>
            <a:off x="5919788" y="1112838"/>
            <a:ext cx="3875087" cy="952500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altLang="uk-UA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Grand</a:t>
            </a:r>
            <a:r>
              <a:rPr lang="uk-UA" alt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Prix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Lviv </a:t>
            </a:r>
            <a:r>
              <a:rPr lang="uk-UA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Half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Marathon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2018</a:t>
            </a:r>
            <a:r>
              <a:rPr lang="uk-UA" altLang="uk-UA" sz="1800" dirty="0">
                <a:latin typeface="Arial" panose="020B0604020202020204" pitchFamily="34" charset="0"/>
                <a:cs typeface="Arial" panose="020B0604020202020204" pitchFamily="34" charset="0"/>
              </a:rPr>
              <a:t> 10 червня у Львові зібрав 2 400 бігунів із 26 країн світу. </a:t>
            </a:r>
          </a:p>
        </p:txBody>
      </p:sp>
      <p:pic>
        <p:nvPicPr>
          <p:cNvPr id="109571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81" y="808831"/>
            <a:ext cx="5697538" cy="323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391751"/>
            <a:ext cx="4724400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Міжнародний легкоатлетичний захід 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03081" y="4852988"/>
            <a:ext cx="5037137" cy="9525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uk-UA" altLang="uk-U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Вперше у Львові відбулись неймовірні перегони "Гонки Нації". Загалом більш ніж 700 учасників з усіх регіонів країни.</a:t>
            </a:r>
            <a:endParaRPr lang="uk-UA" altLang="uk-U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9574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84825" y="2576513"/>
            <a:ext cx="6316663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9575" name="Заголовок 1"/>
          <p:cNvSpPr txBox="1">
            <a:spLocks/>
          </p:cNvSpPr>
          <p:nvPr/>
        </p:nvSpPr>
        <p:spPr bwMode="auto">
          <a:xfrm>
            <a:off x="5808663" y="149225"/>
            <a:ext cx="3986212" cy="5905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VIII.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370055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3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3408363" y="650875"/>
            <a:ext cx="6318250" cy="652463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Традиційна</a:t>
            </a:r>
            <a:r>
              <a:rPr lang="ru-RU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наймасштабніша</a:t>
            </a:r>
            <a:r>
              <a:rPr lang="ru-RU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велоподія</a:t>
            </a:r>
            <a:r>
              <a:rPr lang="ru-RU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Західній</a:t>
            </a:r>
            <a:r>
              <a:rPr lang="ru-RU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Україні</a:t>
            </a:r>
            <a:r>
              <a:rPr lang="ru-RU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– ЛЬВІВСЬКА СОТКА</a:t>
            </a:r>
            <a:endParaRPr lang="uk-UA" alt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059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375" y="508000"/>
            <a:ext cx="2379663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6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8" y="1363663"/>
            <a:ext cx="6496050" cy="432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0597" name="Picture 2" descr="ÑÐ¾ÑÐ¾ ÐÐ²Ð³ÐµÐ½ ÐÑÐ°Ð²Ñ 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67488" y="3051175"/>
            <a:ext cx="5299075" cy="369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473950" y="2227263"/>
            <a:ext cx="4392613" cy="6461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У Львові відбувся Відкритий кубок Львова з мотокросу на </a:t>
            </a:r>
            <a:r>
              <a:rPr lang="uk-UA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Майорівці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0599" name="Заголовок 1"/>
          <p:cNvSpPr txBox="1">
            <a:spLocks/>
          </p:cNvSpPr>
          <p:nvPr/>
        </p:nvSpPr>
        <p:spPr bwMode="auto">
          <a:xfrm>
            <a:off x="71438" y="107950"/>
            <a:ext cx="3951287" cy="482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/>
              <a:t>VIII. </a:t>
            </a:r>
            <a:r>
              <a:rPr lang="uk-UA" sz="2400" b="1"/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369848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7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4406900" y="563563"/>
            <a:ext cx="3844925" cy="965200"/>
          </a:xfrm>
          <a:solidFill>
            <a:schemeClr val="accent6">
              <a:lumMod val="40000"/>
              <a:lumOff val="6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Кубок Львова з </a:t>
            </a:r>
            <a:r>
              <a:rPr lang="uk-UA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Тріатлону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2018 «</a:t>
            </a:r>
            <a:r>
              <a:rPr lang="en-US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Lviv Triathlon Cup 2018» — 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це </a:t>
            </a:r>
            <a:r>
              <a:rPr lang="en-US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k-UA" altLang="uk-UA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портивна</a:t>
            </a:r>
            <a:r>
              <a:rPr lang="uk-UA" altLang="uk-UA" sz="1800" b="1" dirty="0">
                <a:latin typeface="Arial" panose="020B0604020202020204" pitchFamily="34" charset="0"/>
                <a:cs typeface="Arial" panose="020B0604020202020204" pitchFamily="34" charset="0"/>
              </a:rPr>
              <a:t> подія 2018 </a:t>
            </a:r>
            <a:r>
              <a:rPr lang="uk-UA" altLang="uk-UA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року</a:t>
            </a:r>
            <a:endParaRPr lang="uk-UA" altLang="uk-UA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619" name="Picture 2" descr="Ð ÐµÐ·ÑÐ»ÑÑÐ°Ñ Ð¿Ð¾ÑÑÐºÑ Ð·Ð¾Ð±ÑÐ°Ð¶ÐµÐ½Ñ Ð·Ð° Ð·Ð°Ð¿Ð¸ÑÐ¾Ð¼ &quot;ÐºÑÐ±Ð¾Ðº Ð»ÑÐ²Ð¾Ð²Ð° Ð· ÑÑÐ¸Ð°ÑÐ»Ð¾Ð½Ñ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86525" y="1528763"/>
            <a:ext cx="5410200" cy="217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86525" y="4300538"/>
            <a:ext cx="4014788" cy="64611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Міжнародний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турнір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зі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стрільби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з лука «Золота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осінь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2018»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1621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" y="2614613"/>
            <a:ext cx="5980113" cy="401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1622" name="Заголовок 1"/>
          <p:cNvSpPr txBox="1">
            <a:spLocks/>
          </p:cNvSpPr>
          <p:nvPr/>
        </p:nvSpPr>
        <p:spPr bwMode="auto">
          <a:xfrm>
            <a:off x="103188" y="268288"/>
            <a:ext cx="3959225" cy="5905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VIII.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157789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41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2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altLang="uk-UA" smtClean="0"/>
          </a:p>
          <a:p>
            <a:endParaRPr lang="uk-UA" altLang="uk-UA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338888" y="615950"/>
            <a:ext cx="2843212" cy="9239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Міжнародний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турнір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з 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хокею</a:t>
            </a:r>
            <a:r>
              <a:rPr lang="en-US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«Львів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Трофі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2018»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44" name="Picture 7" descr="https://scontent-frx5-1.xx.fbcdn.net/v/t1.15752-9/48416148_514616325710289_4622162611893436416_n.jpg?_nc_cat=101&amp;_nc_ht=scontent-frx5-1.xx&amp;oh=45c77a1431f83c3c0962122cefc71d2b&amp;oe=5C9ED0C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813" y="942975"/>
            <a:ext cx="5767387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25588" y="4976813"/>
            <a:ext cx="4492625" cy="12001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оновленому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стадіоні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Юність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українці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прийняли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збірну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Люксембургу у межах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чемпіонату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b="1" dirty="0" err="1">
                <a:latin typeface="Arial" panose="020B0604020202020204" pitchFamily="34" charset="0"/>
                <a:cs typeface="Arial" panose="020B0604020202020204" pitchFamily="34" charset="0"/>
              </a:rPr>
              <a:t>Європи</a:t>
            </a:r>
            <a:r>
              <a:rPr lang="ru-RU" altLang="uk-UA" b="1" dirty="0">
                <a:latin typeface="Arial" panose="020B0604020202020204" pitchFamily="34" charset="0"/>
                <a:cs typeface="Arial" panose="020B0604020202020204" pitchFamily="34" charset="0"/>
              </a:rPr>
              <a:t> з регбі-15</a:t>
            </a:r>
            <a:endParaRPr lang="uk-UA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46" name="Picture 2" descr="Ð ÐµÐ·ÑÐ»ÑÑÐ°Ñ Ð¿Ð¾ÑÑÐºÑ Ð·Ð¾Ð±ÑÐ°Ð¶ÐµÐ½Ñ Ð·Ð° Ð·Ð°Ð¿Ð¸ÑÐ¾Ð¼ &quot;Ð¼Ð°ÑÑ ÑÐµÐ³Ð±Ñ ÑÐºÑÐ°ÑÐ½Ð° Ð»ÑÐºÑÐµÐ¼Ð±ÑÑÐ³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1738" y="3429000"/>
            <a:ext cx="5646737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04813" y="206375"/>
            <a:ext cx="3709987" cy="590550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VIII.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194827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5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12184063" cy="686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05725" y="73025"/>
            <a:ext cx="1919288" cy="189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667" name="Прямокутник 5"/>
          <p:cNvSpPr>
            <a:spLocks noChangeArrowheads="1"/>
          </p:cNvSpPr>
          <p:nvPr/>
        </p:nvSpPr>
        <p:spPr bwMode="auto">
          <a:xfrm>
            <a:off x="117475" y="917575"/>
            <a:ext cx="70929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Надано 35017 </a:t>
            </a:r>
            <a:r>
              <a:rPr lang="uk-UA" alt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послуг.</a:t>
            </a:r>
            <a:endParaRPr lang="uk-UA" alt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373 сім’ї на обліку, які перебувають у складних життєвих обставинах (СЖО</a:t>
            </a:r>
            <a:r>
              <a:rPr lang="uk-UA" alt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uk-UA" alt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82   сім’ї під соціальним супроводом.</a:t>
            </a:r>
            <a:endParaRPr lang="en-US" alt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Новий підхід до циклу заходів для клієнтів у СЖО.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9633" b="5107"/>
          <a:stretch/>
        </p:blipFill>
        <p:spPr>
          <a:xfrm>
            <a:off x="330200" y="4005263"/>
            <a:ext cx="3759200" cy="2676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3669" name="Рисунок 1"/>
          <p:cNvPicPr>
            <a:picLocks noChangeAspect="1"/>
          </p:cNvPicPr>
          <p:nvPr/>
        </p:nvPicPr>
        <p:blipFill>
          <a:blip r:embed="rId6"/>
          <a:srcRect l="50781" t="3125" r="5469" b="50000"/>
          <a:stretch>
            <a:fillRect/>
          </a:stretch>
        </p:blipFill>
        <p:spPr bwMode="auto">
          <a:xfrm>
            <a:off x="4419600" y="4106863"/>
            <a:ext cx="3762375" cy="254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000" y="1881188"/>
            <a:ext cx="3540125" cy="2678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3016" name="Прямокутник 9"/>
          <p:cNvSpPr>
            <a:spLocks noChangeArrowheads="1"/>
          </p:cNvSpPr>
          <p:nvPr/>
        </p:nvSpPr>
        <p:spPr bwMode="auto">
          <a:xfrm>
            <a:off x="234950" y="2543175"/>
            <a:ext cx="6410325" cy="13414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r>
              <a:rPr lang="ru-RU" altLang="uk-UA" sz="2200" dirty="0" err="1">
                <a:latin typeface="Arial" panose="020B0604020202020204" pitchFamily="34" charset="0"/>
                <a:cs typeface="Arial" panose="020B0604020202020204" pitchFamily="34" charset="0"/>
              </a:rPr>
              <a:t>Проекти</a:t>
            </a:r>
            <a:r>
              <a:rPr lang="ru-RU" altLang="uk-UA" sz="2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altLang="uk-UA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buFont typeface="Wingdings" pitchFamily="2" charset="2"/>
              <a:buChar char="v"/>
            </a:pPr>
            <a:r>
              <a:rPr lang="ru-RU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Відповідальне батьківство</a:t>
            </a:r>
            <a:r>
              <a:rPr lang="en-US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Життя своїми</a:t>
            </a:r>
            <a:r>
              <a:rPr lang="ru-RU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 руками</a:t>
            </a:r>
            <a:r>
              <a:rPr lang="en-US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Лабораторія змін</a:t>
            </a:r>
            <a:r>
              <a:rPr lang="ru-RU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" для </a:t>
            </a: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дітей із сімей</a:t>
            </a:r>
            <a:r>
              <a:rPr lang="ru-RU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uk-UA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altLang="uk-UA" sz="2000" dirty="0">
                <a:latin typeface="Arial" panose="020B0604020202020204" pitchFamily="34" charset="0"/>
                <a:cs typeface="Arial" panose="020B0604020202020204" pitchFamily="34" charset="0"/>
              </a:rPr>
              <a:t> СЖО.</a:t>
            </a:r>
          </a:p>
        </p:txBody>
      </p:sp>
      <p:sp>
        <p:nvSpPr>
          <p:cNvPr id="113672" name="Прямокутник 10"/>
          <p:cNvSpPr>
            <a:spLocks noChangeArrowheads="1"/>
          </p:cNvSpPr>
          <p:nvPr/>
        </p:nvSpPr>
        <p:spPr bwMode="auto">
          <a:xfrm>
            <a:off x="8382000" y="2862263"/>
            <a:ext cx="2286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uk-UA" altLang="uk-UA"/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138" y="519113"/>
            <a:ext cx="4419600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Заходи центру соціальних служб</a:t>
            </a:r>
          </a:p>
        </p:txBody>
      </p:sp>
      <p:pic>
        <p:nvPicPr>
          <p:cNvPr id="13" name="Содержимое 3"/>
          <p:cNvPicPr>
            <a:picLocks noChangeAspect="1"/>
          </p:cNvPicPr>
          <p:nvPr/>
        </p:nvPicPr>
        <p:blipFill>
          <a:blip r:embed="rId8">
            <a:lum contrast="10000"/>
          </a:blip>
          <a:stretch>
            <a:fillRect/>
          </a:stretch>
        </p:blipFill>
        <p:spPr>
          <a:xfrm>
            <a:off x="8255000" y="4427538"/>
            <a:ext cx="3613150" cy="2333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978150" y="58738"/>
            <a:ext cx="4335463" cy="396875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VIII.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617106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3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4" name="Рисунок 1"/>
          <p:cNvPicPr>
            <a:picLocks noChangeAspect="1"/>
          </p:cNvPicPr>
          <p:nvPr/>
        </p:nvPicPr>
        <p:blipFill>
          <a:blip r:embed="rId4"/>
          <a:srcRect l="5241" t="22079" r="3011" b="21437"/>
          <a:stretch>
            <a:fillRect/>
          </a:stretch>
        </p:blipFill>
        <p:spPr bwMode="auto">
          <a:xfrm>
            <a:off x="5924550" y="4649788"/>
            <a:ext cx="626745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5" name="Picture 2" descr="C:\Users\Andriy Oliyarnuk\Desktop\34348137_1585075198272071_4188350007096639488_n.jpg"/>
          <p:cNvPicPr>
            <a:picLocks noChangeAspect="1" noChangeArrowheads="1"/>
          </p:cNvPicPr>
          <p:nvPr/>
        </p:nvPicPr>
        <p:blipFill>
          <a:blip r:embed="rId5"/>
          <a:srcRect l="40625" t="1563" r="1563" b="51563"/>
          <a:stretch>
            <a:fillRect/>
          </a:stretch>
        </p:blipFill>
        <p:spPr bwMode="auto">
          <a:xfrm>
            <a:off x="38100" y="3798888"/>
            <a:ext cx="2819400" cy="286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6" name="Picture 3" descr="C:\Users\Andriy Oliyarnuk\Desktop\34348137_1585075198272071_4188350007096639488_n.jpg"/>
          <p:cNvPicPr>
            <a:picLocks noChangeAspect="1" noChangeArrowheads="1"/>
          </p:cNvPicPr>
          <p:nvPr/>
        </p:nvPicPr>
        <p:blipFill>
          <a:blip r:embed="rId6"/>
          <a:srcRect l="40625" t="51563" r="2344" b="3123"/>
          <a:stretch>
            <a:fillRect/>
          </a:stretch>
        </p:blipFill>
        <p:spPr bwMode="auto">
          <a:xfrm>
            <a:off x="2952750" y="4048125"/>
            <a:ext cx="2876550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7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83575" y="76200"/>
            <a:ext cx="1693863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8" name="Прямокутник 17"/>
          <p:cNvSpPr>
            <a:spLocks noChangeArrowheads="1"/>
          </p:cNvSpPr>
          <p:nvPr/>
        </p:nvSpPr>
        <p:spPr bwMode="auto">
          <a:xfrm>
            <a:off x="0" y="3267075"/>
            <a:ext cx="31877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Психологічна майстерня </a:t>
            </a:r>
          </a:p>
        </p:txBody>
      </p:sp>
      <p:sp>
        <p:nvSpPr>
          <p:cNvPr id="115719" name="Прямокутник 21"/>
          <p:cNvSpPr>
            <a:spLocks noChangeArrowheads="1"/>
          </p:cNvSpPr>
          <p:nvPr/>
        </p:nvSpPr>
        <p:spPr bwMode="auto">
          <a:xfrm>
            <a:off x="3876675" y="3214688"/>
            <a:ext cx="33321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Інтервізійні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 групи </a:t>
            </a:r>
          </a:p>
          <a:p>
            <a:pPr algn="ctr"/>
            <a:r>
              <a:rPr lang="en-US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 КАВУ</a:t>
            </a:r>
            <a:r>
              <a:rPr lang="en-US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ДО ПСИХОЛОГІВ</a:t>
            </a:r>
            <a:r>
              <a:rPr lang="en-US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720" name="Прямокутник 20"/>
          <p:cNvSpPr>
            <a:spLocks noChangeArrowheads="1"/>
          </p:cNvSpPr>
          <p:nvPr/>
        </p:nvSpPr>
        <p:spPr bwMode="auto">
          <a:xfrm>
            <a:off x="7597775" y="4048125"/>
            <a:ext cx="4214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Арт</a:t>
            </a:r>
            <a:r>
              <a:rPr lang="en-US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терапевтичний проект</a:t>
            </a:r>
            <a:r>
              <a:rPr lang="en-US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ПАЛІТРА ЕМОЦІЙ</a:t>
            </a:r>
            <a:r>
              <a:rPr lang="en-US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lum contrast="10000"/>
          </a:blip>
          <a:srcRect l="9693" t="12476"/>
          <a:stretch>
            <a:fillRect/>
          </a:stretch>
        </p:blipFill>
        <p:spPr>
          <a:xfrm>
            <a:off x="38100" y="573088"/>
            <a:ext cx="3495675" cy="2595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5722" name="Рисунок 1"/>
          <p:cNvPicPr>
            <a:picLocks noChangeAspect="1"/>
          </p:cNvPicPr>
          <p:nvPr/>
        </p:nvPicPr>
        <p:blipFill>
          <a:blip r:embed="rId9"/>
          <a:srcRect l="50781" t="52083" r="2344"/>
          <a:stretch>
            <a:fillRect/>
          </a:stretch>
        </p:blipFill>
        <p:spPr bwMode="auto">
          <a:xfrm>
            <a:off x="3789363" y="366713"/>
            <a:ext cx="3862387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23" name="Рисунок 1"/>
          <p:cNvPicPr>
            <a:picLocks noChangeAspect="1"/>
          </p:cNvPicPr>
          <p:nvPr/>
        </p:nvPicPr>
        <p:blipFill>
          <a:blip r:embed="rId10"/>
          <a:srcRect t="15826" r="50899"/>
          <a:stretch>
            <a:fillRect/>
          </a:stretch>
        </p:blipFill>
        <p:spPr bwMode="auto">
          <a:xfrm>
            <a:off x="7772400" y="1528763"/>
            <a:ext cx="4244975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25413" y="149225"/>
            <a:ext cx="3751262" cy="336550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VIII. </a:t>
            </a:r>
            <a:r>
              <a:rPr lang="uk-UA" sz="2800" b="1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183785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74"/>
            <a:ext cx="12192000" cy="6866374"/>
          </a:xfrm>
          <a:prstGeom prst="rect">
            <a:avLst/>
          </a:prstGeom>
        </p:spPr>
      </p:pic>
      <p:sp>
        <p:nvSpPr>
          <p:cNvPr id="69" name="Прямокутник 68"/>
          <p:cNvSpPr/>
          <p:nvPr/>
        </p:nvSpPr>
        <p:spPr>
          <a:xfrm>
            <a:off x="12636" y="1102763"/>
            <a:ext cx="8151649" cy="5193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Відділами управління соціального захисту надано 712 тис. </a:t>
            </a:r>
            <a:r>
              <a:rPr lang="uk-UA" sz="16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uk-UA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ервісних послуг</a:t>
            </a:r>
            <a:endParaRPr lang="uk-UA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3" name="Rectangle 1"/>
          <p:cNvSpPr>
            <a:spLocks noChangeArrowheads="1"/>
          </p:cNvSpPr>
          <p:nvPr/>
        </p:nvSpPr>
        <p:spPr bwMode="auto">
          <a:xfrm>
            <a:off x="34408" y="1752694"/>
            <a:ext cx="6061592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23409D"/>
              </a:buClr>
            </a:pPr>
            <a:r>
              <a:rPr lang="uk-UA" altLang="ru-RU" sz="1600" b="1" dirty="0" smtClean="0"/>
              <a:t>Бюджетні установи  надали  98 тис. </a:t>
            </a:r>
            <a:r>
              <a:rPr lang="uk-UA" altLang="ru-RU" sz="1600" b="1" dirty="0"/>
              <a:t>с</a:t>
            </a:r>
            <a:r>
              <a:rPr lang="uk-UA" altLang="ru-RU" sz="1600" b="1" dirty="0" smtClean="0"/>
              <a:t>ервісних послуг</a:t>
            </a:r>
            <a:endParaRPr lang="uk-UA" altLang="ru-RU" sz="1600" b="1" dirty="0"/>
          </a:p>
        </p:txBody>
      </p:sp>
      <p:pic>
        <p:nvPicPr>
          <p:cNvPr id="10245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5" t="275" b="14540"/>
          <a:stretch>
            <a:fillRect/>
          </a:stretch>
        </p:blipFill>
        <p:spPr bwMode="auto">
          <a:xfrm>
            <a:off x="556532" y="4199065"/>
            <a:ext cx="3521981" cy="2485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314" y="4117036"/>
            <a:ext cx="3641222" cy="2616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0" t="14458" r="19762" b="16022"/>
          <a:stretch>
            <a:fillRect/>
          </a:stretch>
        </p:blipFill>
        <p:spPr bwMode="auto">
          <a:xfrm>
            <a:off x="8707826" y="1801290"/>
            <a:ext cx="3075004" cy="3935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563535"/>
            <a:ext cx="2704011" cy="40011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uk-UA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Соціальні послуги</a:t>
            </a:r>
            <a:endParaRPr lang="uk-U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636" y="2304075"/>
            <a:ext cx="4838569" cy="33855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Обстежено умови проживання 16,6 тис. сімей</a:t>
            </a:r>
            <a:endParaRPr lang="uk-UA" alt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34" y="2823661"/>
            <a:ext cx="5971058" cy="33855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Проведено 23,1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тис. комунікацій з учасниками 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АТО/ООС</a:t>
            </a:r>
            <a:endParaRPr lang="uk-UA" alt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34" y="3440451"/>
            <a:ext cx="8599958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Щомісяця  8,2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тис.  осіб 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були охоплені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діяльністю   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бюджетними </a:t>
            </a:r>
            <a:r>
              <a:rPr lang="uk-UA" alt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установами </a:t>
            </a:r>
            <a:r>
              <a:rPr lang="uk-UA" altLang="uk-UA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УСЗ</a:t>
            </a:r>
            <a:endParaRPr lang="uk-UA" altLang="uk-UA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2820072" y="38198"/>
            <a:ext cx="5553219" cy="590839"/>
          </a:xfrm>
          <a:solidFill>
            <a:schemeClr val="accent2"/>
          </a:solidFill>
        </p:spPr>
        <p:txBody>
          <a:bodyPr>
            <a:no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 </a:t>
            </a:r>
            <a:r>
              <a:rPr lang="uk-U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Старт реформ. Місцеві ініціативи</a:t>
            </a:r>
            <a:endParaRPr lang="uk-U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85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288"/>
            <a:ext cx="12184063" cy="686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2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69125" y="803275"/>
            <a:ext cx="3298825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3" name="Текст 3"/>
          <p:cNvSpPr>
            <a:spLocks noGrp="1"/>
          </p:cNvSpPr>
          <p:nvPr>
            <p:ph type="body" sz="quarter" idx="4294967295"/>
          </p:nvPr>
        </p:nvSpPr>
        <p:spPr>
          <a:xfrm>
            <a:off x="7162800" y="2943225"/>
            <a:ext cx="3033713" cy="6397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altLang="uk-UA" sz="1600" dirty="0" smtClean="0">
                <a:latin typeface="Arial" charset="0"/>
                <a:cs typeface="Arial" charset="0"/>
              </a:rPr>
              <a:t>Конференція: «Як допомогти дитині тут і зараз?»</a:t>
            </a:r>
          </a:p>
        </p:txBody>
      </p:sp>
      <p:sp>
        <p:nvSpPr>
          <p:cNvPr id="117764" name="Объект 4"/>
          <p:cNvSpPr>
            <a:spLocks noGrp="1"/>
          </p:cNvSpPr>
          <p:nvPr>
            <p:ph sz="half" idx="4294967295"/>
          </p:nvPr>
        </p:nvSpPr>
        <p:spPr>
          <a:xfrm>
            <a:off x="144463" y="2916238"/>
            <a:ext cx="3071812" cy="558800"/>
          </a:xfrm>
        </p:spPr>
        <p:txBody>
          <a:bodyPr/>
          <a:lstStyle/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uk-UA" altLang="uk-UA" sz="1600" dirty="0" smtClean="0">
                <a:latin typeface="Arial" charset="0"/>
                <a:cs typeface="Arial" charset="0"/>
              </a:rPr>
              <a:t>Тренінг: «Як допомогти </a:t>
            </a:r>
          </a:p>
          <a:p>
            <a:pPr marL="0" indent="0">
              <a:spcBef>
                <a:spcPct val="0"/>
              </a:spcBef>
              <a:buFont typeface="Arial" charset="0"/>
              <a:buNone/>
            </a:pPr>
            <a:r>
              <a:rPr lang="uk-UA" altLang="uk-UA" sz="1600" dirty="0" smtClean="0">
                <a:latin typeface="Arial" charset="0"/>
                <a:cs typeface="Arial" charset="0"/>
              </a:rPr>
              <a:t>дитині, яка пережила травму»</a:t>
            </a:r>
          </a:p>
        </p:txBody>
      </p:sp>
      <p:pic>
        <p:nvPicPr>
          <p:cNvPr id="117765" name="Объект 6"/>
          <p:cNvPicPr>
            <a:picLocks noGrp="1" noChangeAspect="1"/>
          </p:cNvPicPr>
          <p:nvPr>
            <p:ph sz="half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100013" y="803275"/>
            <a:ext cx="3094037" cy="2032000"/>
          </a:xfrm>
        </p:spPr>
      </p:pic>
      <p:sp>
        <p:nvSpPr>
          <p:cNvPr id="117766" name="Прямоугольник 8"/>
          <p:cNvSpPr>
            <a:spLocks noChangeArrowheads="1"/>
          </p:cNvSpPr>
          <p:nvPr/>
        </p:nvSpPr>
        <p:spPr bwMode="auto">
          <a:xfrm>
            <a:off x="3492500" y="2789238"/>
            <a:ext cx="2968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Форум: "</a:t>
            </a:r>
            <a:r>
              <a:rPr lang="uk-UA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Деінституціалізація</a:t>
            </a:r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: соціальні  послуги в громадах"</a:t>
            </a:r>
          </a:p>
        </p:txBody>
      </p:sp>
      <p:pic>
        <p:nvPicPr>
          <p:cNvPr id="117767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41713" y="830263"/>
            <a:ext cx="3068637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8" name="Прямоугольник 10"/>
          <p:cNvSpPr>
            <a:spLocks noChangeArrowheads="1"/>
          </p:cNvSpPr>
          <p:nvPr/>
        </p:nvSpPr>
        <p:spPr bwMode="auto">
          <a:xfrm>
            <a:off x="292100" y="6049963"/>
            <a:ext cx="2765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Навчання для працівників </a:t>
            </a:r>
          </a:p>
          <a:p>
            <a:pPr algn="ctr"/>
            <a:r>
              <a:rPr lang="uk-UA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ЦПД та ДДБ№1</a:t>
            </a:r>
          </a:p>
        </p:txBody>
      </p:sp>
      <p:pic>
        <p:nvPicPr>
          <p:cNvPr id="117769" name="Рисунок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2238" y="3783013"/>
            <a:ext cx="3094037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70" name="Прямоугольник 13"/>
          <p:cNvSpPr>
            <a:spLocks noChangeArrowheads="1"/>
          </p:cNvSpPr>
          <p:nvPr/>
        </p:nvSpPr>
        <p:spPr bwMode="auto">
          <a:xfrm>
            <a:off x="7605713" y="6081713"/>
            <a:ext cx="27416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Тренінг для робочої групи ДІ-реформи м. Львова </a:t>
            </a: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771" name="Рисунок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81875" y="3849688"/>
            <a:ext cx="3513138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72" name="Прямоугольник 15"/>
          <p:cNvSpPr>
            <a:spLocks noChangeArrowheads="1"/>
          </p:cNvSpPr>
          <p:nvPr/>
        </p:nvSpPr>
        <p:spPr bwMode="auto">
          <a:xfrm>
            <a:off x="3627438" y="5926138"/>
            <a:ext cx="32829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Тренінг</a:t>
            </a:r>
            <a:r>
              <a:rPr lang="ru-RU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для </a:t>
            </a:r>
            <a:r>
              <a:rPr lang="ru-RU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соціальних</a:t>
            </a:r>
            <a:r>
              <a:rPr lang="ru-RU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педагогів</a:t>
            </a:r>
            <a:r>
              <a:rPr lang="ru-RU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та</a:t>
            </a:r>
          </a:p>
          <a:p>
            <a:pPr algn="ctr"/>
            <a:r>
              <a:rPr lang="ru-RU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психологів</a:t>
            </a:r>
            <a:r>
              <a:rPr lang="ru-RU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Основи</a:t>
            </a:r>
            <a:r>
              <a:rPr lang="ru-RU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uk-UA" sz="1600" dirty="0" err="1">
                <a:latin typeface="Arial" panose="020B0604020202020204" pitchFamily="34" charset="0"/>
                <a:cs typeface="Arial" panose="020B0604020202020204" pitchFamily="34" charset="0"/>
              </a:rPr>
              <a:t>медіації</a:t>
            </a:r>
            <a:r>
              <a:rPr lang="ru-RU" altLang="uk-UA" sz="1600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uk-UA" alt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7773" name="Рисунок 16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52838" y="3738563"/>
            <a:ext cx="3316287" cy="215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0" y="414338"/>
            <a:ext cx="3919538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Заходи служби у справах дітей</a:t>
            </a:r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4148138" y="161925"/>
            <a:ext cx="3887787" cy="40163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VIII.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345333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0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0" name="Заголовок 1"/>
          <p:cNvSpPr>
            <a:spLocks/>
          </p:cNvSpPr>
          <p:nvPr/>
        </p:nvSpPr>
        <p:spPr bwMode="auto">
          <a:xfrm>
            <a:off x="8018463" y="930275"/>
            <a:ext cx="21336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>
              <a:buFont typeface="Wingdings 3" pitchFamily="18" charset="2"/>
              <a:buNone/>
            </a:pPr>
            <a:endParaRPr lang="ru-RU" altLang="uk-UA" sz="1200" b="1">
              <a:solidFill>
                <a:srgbClr val="000000"/>
              </a:solidFill>
            </a:endParaRPr>
          </a:p>
        </p:txBody>
      </p:sp>
      <p:sp>
        <p:nvSpPr>
          <p:cNvPr id="119811" name="Заголовок 1"/>
          <p:cNvSpPr>
            <a:spLocks/>
          </p:cNvSpPr>
          <p:nvPr/>
        </p:nvSpPr>
        <p:spPr bwMode="auto">
          <a:xfrm>
            <a:off x="5986463" y="2851150"/>
            <a:ext cx="2446337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>
              <a:buFont typeface="Wingdings 3" pitchFamily="18" charset="2"/>
              <a:buNone/>
            </a:pPr>
            <a:endParaRPr lang="ru-RU" altLang="uk-UA" sz="1200" b="1">
              <a:solidFill>
                <a:srgbClr val="000000"/>
              </a:solidFill>
            </a:endParaRPr>
          </a:p>
        </p:txBody>
      </p:sp>
      <p:sp>
        <p:nvSpPr>
          <p:cNvPr id="119812" name="Заголовок 1"/>
          <p:cNvSpPr>
            <a:spLocks/>
          </p:cNvSpPr>
          <p:nvPr/>
        </p:nvSpPr>
        <p:spPr bwMode="auto">
          <a:xfrm>
            <a:off x="6137275" y="2970213"/>
            <a:ext cx="2143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5800">
              <a:buFont typeface="Wingdings 3" pitchFamily="18" charset="2"/>
              <a:buNone/>
            </a:pPr>
            <a:endParaRPr lang="ru-RU" altLang="uk-UA" sz="12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3565" name="Заголовок 1"/>
          <p:cNvSpPr>
            <a:spLocks/>
          </p:cNvSpPr>
          <p:nvPr/>
        </p:nvSpPr>
        <p:spPr bwMode="auto">
          <a:xfrm>
            <a:off x="3005138" y="4984750"/>
            <a:ext cx="1562100" cy="681038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marL="182563" indent="-180975">
              <a:spcBef>
                <a:spcPct val="20000"/>
              </a:spcBef>
              <a:buClr>
                <a:srgbClr val="23409D"/>
              </a:buClr>
              <a:buFont typeface="Wingdings 3" panose="05040102010807070707" pitchFamily="18" charset="2"/>
              <a:buChar char=""/>
              <a:defRPr sz="2200">
                <a:solidFill>
                  <a:schemeClr val="tx1"/>
                </a:solidFill>
                <a:latin typeface="municipal_lviv_106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unicipal_lviv_106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unicipal_lviv_106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unicipal_lviv_106"/>
              </a:defRPr>
            </a:lvl9pPr>
          </a:lstStyle>
          <a:p>
            <a:pPr marL="136922" indent="-135731" algn="just" defTabSz="685800" fontAlgn="auto">
              <a:spcBef>
                <a:spcPct val="0"/>
              </a:spcBef>
              <a:spcAft>
                <a:spcPts val="0"/>
              </a:spcAft>
              <a:buClrTx/>
              <a:buFontTx/>
              <a:buChar char="-"/>
              <a:defRPr/>
            </a:pPr>
            <a:endParaRPr lang="ru-RU" altLang="uk-UA" sz="135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9814" name="Рисунок 2"/>
          <p:cNvPicPr>
            <a:picLocks noChangeAspect="1"/>
          </p:cNvPicPr>
          <p:nvPr/>
        </p:nvPicPr>
        <p:blipFill>
          <a:blip r:embed="rId4"/>
          <a:srcRect t="7664" b="5624"/>
          <a:stretch>
            <a:fillRect/>
          </a:stretch>
        </p:blipFill>
        <p:spPr bwMode="auto">
          <a:xfrm>
            <a:off x="176213" y="225425"/>
            <a:ext cx="3484562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5" name="Рисунок 3"/>
          <p:cNvPicPr>
            <a:picLocks noChangeAspect="1"/>
          </p:cNvPicPr>
          <p:nvPr/>
        </p:nvPicPr>
        <p:blipFill>
          <a:blip r:embed="rId5"/>
          <a:srcRect l="4929" t="4077" r="10789"/>
          <a:stretch>
            <a:fillRect/>
          </a:stretch>
        </p:blipFill>
        <p:spPr bwMode="auto">
          <a:xfrm>
            <a:off x="3786188" y="79375"/>
            <a:ext cx="2665412" cy="220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16" name="Рисунок 10"/>
          <p:cNvPicPr>
            <a:picLocks noChangeAspect="1"/>
          </p:cNvPicPr>
          <p:nvPr/>
        </p:nvPicPr>
        <p:blipFill>
          <a:blip r:embed="rId6"/>
          <a:srcRect b="9505"/>
          <a:stretch>
            <a:fillRect/>
          </a:stretch>
        </p:blipFill>
        <p:spPr bwMode="auto">
          <a:xfrm>
            <a:off x="65088" y="2895600"/>
            <a:ext cx="2620962" cy="297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7" name="Прямоугольник 11"/>
          <p:cNvSpPr>
            <a:spLocks noChangeArrowheads="1"/>
          </p:cNvSpPr>
          <p:nvPr/>
        </p:nvSpPr>
        <p:spPr bwMode="auto">
          <a:xfrm>
            <a:off x="412750" y="2185988"/>
            <a:ext cx="6170613" cy="336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lnSpc>
                <a:spcPct val="107000"/>
              </a:lnSpc>
              <a:spcAft>
                <a:spcPts val="600"/>
              </a:spcAft>
            </a:pP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 профілактичних заходів з ЦОС «Україна фантастична»</a:t>
            </a:r>
          </a:p>
        </p:txBody>
      </p:sp>
      <p:sp>
        <p:nvSpPr>
          <p:cNvPr id="119818" name="Прямоугольник 13"/>
          <p:cNvSpPr>
            <a:spLocks noChangeArrowheads="1"/>
          </p:cNvSpPr>
          <p:nvPr/>
        </p:nvSpPr>
        <p:spPr bwMode="auto">
          <a:xfrm>
            <a:off x="-76200" y="6170613"/>
            <a:ext cx="2311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>
              <a:lnSpc>
                <a:spcPct val="107000"/>
              </a:lnSpc>
              <a:spcAft>
                <a:spcPts val="600"/>
              </a:spcAft>
            </a:pP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Захід «Дитячі мрії»</a:t>
            </a:r>
          </a:p>
        </p:txBody>
      </p:sp>
      <p:sp>
        <p:nvSpPr>
          <p:cNvPr id="119819" name="Прямоугольник 14"/>
          <p:cNvSpPr>
            <a:spLocks noChangeArrowheads="1"/>
          </p:cNvSpPr>
          <p:nvPr/>
        </p:nvSpPr>
        <p:spPr bwMode="auto">
          <a:xfrm>
            <a:off x="7337425" y="5756275"/>
            <a:ext cx="21923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/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Спільний захід </a:t>
            </a:r>
          </a:p>
          <a:p>
            <a:pPr algn="ctr" defTabSz="685800"/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“Таланти в дії” з ГО “</a:t>
            </a:r>
            <a:r>
              <a:rPr lang="de-DE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in Action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19820" name="Прямоугольник 15"/>
          <p:cNvSpPr>
            <a:spLocks noChangeArrowheads="1"/>
          </p:cNvSpPr>
          <p:nvPr/>
        </p:nvSpPr>
        <p:spPr bwMode="auto">
          <a:xfrm>
            <a:off x="9848057" y="5707063"/>
            <a:ext cx="23669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685800"/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Свято «Святий Миколай у кожну оселю»</a:t>
            </a:r>
          </a:p>
        </p:txBody>
      </p:sp>
      <p:pic>
        <p:nvPicPr>
          <p:cNvPr id="119821" name="Рисунок 4"/>
          <p:cNvPicPr>
            <a:picLocks noChangeAspect="1"/>
          </p:cNvPicPr>
          <p:nvPr/>
        </p:nvPicPr>
        <p:blipFill>
          <a:blip r:embed="rId7"/>
          <a:srcRect t="462" r="5743" b="15540"/>
          <a:stretch>
            <a:fillRect/>
          </a:stretch>
        </p:blipFill>
        <p:spPr bwMode="auto">
          <a:xfrm>
            <a:off x="9929813" y="2895600"/>
            <a:ext cx="2338387" cy="277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22" name="Рисунок 1"/>
          <p:cNvPicPr>
            <a:picLocks noChangeAspect="1"/>
          </p:cNvPicPr>
          <p:nvPr/>
        </p:nvPicPr>
        <p:blipFill>
          <a:blip r:embed="rId8"/>
          <a:srcRect l="5165" r="5428" b="6107"/>
          <a:stretch>
            <a:fillRect/>
          </a:stretch>
        </p:blipFill>
        <p:spPr bwMode="auto">
          <a:xfrm>
            <a:off x="6692900" y="3544888"/>
            <a:ext cx="3103563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9823" name="Рисунок 1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94463" y="930275"/>
            <a:ext cx="3673475" cy="244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24" name="Прямоугольник 2"/>
          <p:cNvSpPr>
            <a:spLocks noChangeArrowheads="1"/>
          </p:cNvSpPr>
          <p:nvPr/>
        </p:nvSpPr>
        <p:spPr bwMode="auto">
          <a:xfrm>
            <a:off x="6561138" y="134938"/>
            <a:ext cx="35623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Спільний з ГО “</a:t>
            </a:r>
            <a:r>
              <a:rPr lang="de-DE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Care in Action</a:t>
            </a:r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захід</a:t>
            </a:r>
          </a:p>
          <a:p>
            <a:pPr algn="ctr"/>
            <a:r>
              <a:rPr lang="uk-UA" altLang="uk-UA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4-х денний літній табір для ПС  та ДБСТ</a:t>
            </a:r>
          </a:p>
        </p:txBody>
      </p:sp>
      <p:pic>
        <p:nvPicPr>
          <p:cNvPr id="119825" name="Рисунок 1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700338" y="3051175"/>
            <a:ext cx="3946525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26" name="Прямоугольник 3"/>
          <p:cNvSpPr>
            <a:spLocks noChangeArrowheads="1"/>
          </p:cNvSpPr>
          <p:nvPr/>
        </p:nvSpPr>
        <p:spPr bwMode="auto">
          <a:xfrm>
            <a:off x="3027363" y="6135688"/>
            <a:ext cx="3571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Завдяки благодійникам з Англії 113 дітей отримали одяг та  взуття.</a:t>
            </a:r>
          </a:p>
        </p:txBody>
      </p:sp>
      <p:sp>
        <p:nvSpPr>
          <p:cNvPr id="119827" name="Заголовок 1"/>
          <p:cNvSpPr txBox="1">
            <a:spLocks/>
          </p:cNvSpPr>
          <p:nvPr/>
        </p:nvSpPr>
        <p:spPr bwMode="auto">
          <a:xfrm>
            <a:off x="-9525" y="25400"/>
            <a:ext cx="4111625" cy="431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/>
              <a:t>VIII. </a:t>
            </a:r>
            <a:r>
              <a:rPr lang="uk-UA" sz="2400" b="1"/>
              <a:t>Організація заходів</a:t>
            </a:r>
          </a:p>
        </p:txBody>
      </p:sp>
    </p:spTree>
    <p:extLst>
      <p:ext uri="{BB962C8B-B14F-4D97-AF65-F5344CB8AC3E}">
        <p14:creationId xmlns:p14="http://schemas.microsoft.com/office/powerpoint/2010/main" val="191796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533400"/>
            <a:ext cx="6751638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Реалізація громадського бюджету  в закладах освіти</a:t>
            </a:r>
          </a:p>
        </p:txBody>
      </p:sp>
      <p:pic>
        <p:nvPicPr>
          <p:cNvPr id="121859" name="Picture 2" descr="E:\Фото 2017\_громадський бюджет\4.jpg"/>
          <p:cNvPicPr>
            <a:picLocks noChangeAspect="1" noChangeArrowheads="1"/>
          </p:cNvPicPr>
          <p:nvPr/>
        </p:nvPicPr>
        <p:blipFill>
          <a:blip r:embed="rId3"/>
          <a:srcRect l="4651" t="19258"/>
          <a:stretch>
            <a:fillRect/>
          </a:stretch>
        </p:blipFill>
        <p:spPr bwMode="auto">
          <a:xfrm>
            <a:off x="7426325" y="203200"/>
            <a:ext cx="2265363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1860" name="Рисунок 6"/>
          <p:cNvPicPr>
            <a:picLocks noChangeAspect="1"/>
          </p:cNvPicPr>
          <p:nvPr/>
        </p:nvPicPr>
        <p:blipFill>
          <a:blip r:embed="rId4"/>
          <a:srcRect l="12212" r="2739" b="17905"/>
          <a:stretch>
            <a:fillRect/>
          </a:stretch>
        </p:blipFill>
        <p:spPr bwMode="auto">
          <a:xfrm>
            <a:off x="222250" y="1365250"/>
            <a:ext cx="3233738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1" name="TextBox 8"/>
          <p:cNvSpPr txBox="1">
            <a:spLocks noChangeArrowheads="1"/>
          </p:cNvSpPr>
          <p:nvPr/>
        </p:nvSpPr>
        <p:spPr bwMode="auto">
          <a:xfrm>
            <a:off x="282575" y="3592513"/>
            <a:ext cx="33829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Спортивний майданчик у СЗШ №66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1862" name="Рисунок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05250" y="1285875"/>
            <a:ext cx="3382963" cy="233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3" name="TextBox 10"/>
          <p:cNvSpPr txBox="1">
            <a:spLocks noChangeArrowheads="1"/>
          </p:cNvSpPr>
          <p:nvPr/>
        </p:nvSpPr>
        <p:spPr bwMode="auto">
          <a:xfrm>
            <a:off x="3948113" y="3634457"/>
            <a:ext cx="37655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подвір’я СЗШ №32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1864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69225" y="1257300"/>
            <a:ext cx="3290888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5" name="TextBox 12"/>
          <p:cNvSpPr txBox="1">
            <a:spLocks noChangeArrowheads="1"/>
          </p:cNvSpPr>
          <p:nvPr/>
        </p:nvSpPr>
        <p:spPr bwMode="auto">
          <a:xfrm>
            <a:off x="7737475" y="3554413"/>
            <a:ext cx="412201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Облаштування Лесиного скверу СЗШ №75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1866" name="Рисунок 13"/>
          <p:cNvPicPr>
            <a:picLocks noChangeAspect="1"/>
          </p:cNvPicPr>
          <p:nvPr/>
        </p:nvPicPr>
        <p:blipFill>
          <a:blip r:embed="rId7"/>
          <a:srcRect l="31081" r="2"/>
          <a:stretch>
            <a:fillRect/>
          </a:stretch>
        </p:blipFill>
        <p:spPr bwMode="auto">
          <a:xfrm>
            <a:off x="345280" y="4012531"/>
            <a:ext cx="3559970" cy="248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7" name="TextBox 14"/>
          <p:cNvSpPr txBox="1">
            <a:spLocks noChangeArrowheads="1"/>
          </p:cNvSpPr>
          <p:nvPr/>
        </p:nvSpPr>
        <p:spPr bwMode="auto">
          <a:xfrm>
            <a:off x="0" y="6510338"/>
            <a:ext cx="43370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з утепленням фасаду СЗШ №42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1868" name="Рисунок 15"/>
          <p:cNvPicPr>
            <a:picLocks noChangeAspect="1"/>
          </p:cNvPicPr>
          <p:nvPr/>
        </p:nvPicPr>
        <p:blipFill>
          <a:blip r:embed="rId8"/>
          <a:srcRect l="7547" b="6203"/>
          <a:stretch>
            <a:fillRect/>
          </a:stretch>
        </p:blipFill>
        <p:spPr bwMode="auto">
          <a:xfrm>
            <a:off x="4656137" y="4012531"/>
            <a:ext cx="3081338" cy="237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69" name="TextBox 17"/>
          <p:cNvSpPr txBox="1">
            <a:spLocks noChangeArrowheads="1"/>
          </p:cNvSpPr>
          <p:nvPr/>
        </p:nvSpPr>
        <p:spPr bwMode="auto">
          <a:xfrm>
            <a:off x="4669486" y="6446142"/>
            <a:ext cx="38639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подвір’я НВК Гроно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1870" name="Рисунок 1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243889" y="3883169"/>
            <a:ext cx="3417887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1871" name="TextBox 19"/>
          <p:cNvSpPr txBox="1">
            <a:spLocks noChangeArrowheads="1"/>
          </p:cNvSpPr>
          <p:nvPr/>
        </p:nvSpPr>
        <p:spPr bwMode="auto">
          <a:xfrm>
            <a:off x="8616947" y="6446143"/>
            <a:ext cx="344112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Реконструкція території СЗШ №93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33363" y="962025"/>
            <a:ext cx="2260600" cy="3381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15 млн. 845 тис.грн.</a:t>
            </a:r>
          </a:p>
        </p:txBody>
      </p:sp>
      <p:sp>
        <p:nvSpPr>
          <p:cNvPr id="121873" name="Заголовок 1"/>
          <p:cNvSpPr txBox="1">
            <a:spLocks/>
          </p:cNvSpPr>
          <p:nvPr/>
        </p:nvSpPr>
        <p:spPr bwMode="auto">
          <a:xfrm>
            <a:off x="954088" y="130175"/>
            <a:ext cx="6029325" cy="3762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171106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2" name="Рисунок 4"/>
          <p:cNvPicPr>
            <a:picLocks noChangeAspect="1"/>
          </p:cNvPicPr>
          <p:nvPr/>
        </p:nvPicPr>
        <p:blipFill>
          <a:blip r:embed="rId3"/>
          <a:srcRect t="3645" b="4819"/>
          <a:stretch>
            <a:fillRect/>
          </a:stretch>
        </p:blipFill>
        <p:spPr bwMode="auto">
          <a:xfrm>
            <a:off x="123825" y="276225"/>
            <a:ext cx="3486150" cy="264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3" name="TextBox 5"/>
          <p:cNvSpPr txBox="1">
            <a:spLocks noChangeArrowheads="1"/>
          </p:cNvSpPr>
          <p:nvPr/>
        </p:nvSpPr>
        <p:spPr bwMode="auto">
          <a:xfrm>
            <a:off x="187325" y="2957513"/>
            <a:ext cx="34226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огорожі НВК Стуса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884" name="Рисунок 6"/>
          <p:cNvPicPr>
            <a:picLocks noChangeAspect="1"/>
          </p:cNvPicPr>
          <p:nvPr/>
        </p:nvPicPr>
        <p:blipFill>
          <a:blip r:embed="rId4"/>
          <a:srcRect l="15302" t="29597" r="12238" b="30431"/>
          <a:stretch>
            <a:fillRect/>
          </a:stretch>
        </p:blipFill>
        <p:spPr bwMode="auto">
          <a:xfrm>
            <a:off x="3690938" y="228600"/>
            <a:ext cx="3671887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5" name="TextBox 7"/>
          <p:cNvSpPr txBox="1">
            <a:spLocks noChangeArrowheads="1"/>
          </p:cNvSpPr>
          <p:nvPr/>
        </p:nvSpPr>
        <p:spPr bwMode="auto">
          <a:xfrm>
            <a:off x="3835400" y="2963863"/>
            <a:ext cx="3382963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Система відеоспостереження СЗШ №68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886" name="Рисунок 8"/>
          <p:cNvPicPr>
            <a:picLocks noChangeAspect="1"/>
          </p:cNvPicPr>
          <p:nvPr/>
        </p:nvPicPr>
        <p:blipFill>
          <a:blip r:embed="rId5"/>
          <a:srcRect l="12988" t="21652" r="20076" b="15253"/>
          <a:stretch>
            <a:fillRect/>
          </a:stretch>
        </p:blipFill>
        <p:spPr bwMode="auto">
          <a:xfrm>
            <a:off x="7443788" y="293688"/>
            <a:ext cx="3460750" cy="257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7" name="TextBox 9"/>
          <p:cNvSpPr txBox="1">
            <a:spLocks noChangeArrowheads="1"/>
          </p:cNvSpPr>
          <p:nvPr/>
        </p:nvSpPr>
        <p:spPr bwMode="auto">
          <a:xfrm>
            <a:off x="7573963" y="2944813"/>
            <a:ext cx="36004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Система відеоспостереження СЗШ №65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888" name="Рисунок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2588" y="3567113"/>
            <a:ext cx="3671887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89" name="TextBox 12"/>
          <p:cNvSpPr txBox="1">
            <a:spLocks noChangeArrowheads="1"/>
          </p:cNvSpPr>
          <p:nvPr/>
        </p:nvSpPr>
        <p:spPr bwMode="auto">
          <a:xfrm>
            <a:off x="174625" y="6297613"/>
            <a:ext cx="408622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Дитячий майданчик у НВК «Садок-школа Веселка»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890" name="Рисунок 13"/>
          <p:cNvPicPr>
            <a:picLocks noChangeAspect="1"/>
          </p:cNvPicPr>
          <p:nvPr/>
        </p:nvPicPr>
        <p:blipFill>
          <a:blip r:embed="rId7"/>
          <a:srcRect l="8002" t="2750" r="9399"/>
          <a:stretch>
            <a:fillRect/>
          </a:stretch>
        </p:blipFill>
        <p:spPr bwMode="auto">
          <a:xfrm>
            <a:off x="9442017" y="3241675"/>
            <a:ext cx="2306638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9019309" y="6283411"/>
            <a:ext cx="2729346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огорожі  та освітлення будівлі ЗДО №37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892" name="Рисунок 15"/>
          <p:cNvPicPr>
            <a:picLocks noChangeAspect="1"/>
          </p:cNvPicPr>
          <p:nvPr/>
        </p:nvPicPr>
        <p:blipFill>
          <a:blip r:embed="rId8"/>
          <a:srcRect l="4800" t="6934" r="5891" b="9857"/>
          <a:stretch>
            <a:fillRect/>
          </a:stretch>
        </p:blipFill>
        <p:spPr bwMode="auto">
          <a:xfrm>
            <a:off x="4822825" y="3608388"/>
            <a:ext cx="367347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893" name="Прямоугольник 16"/>
          <p:cNvSpPr>
            <a:spLocks noChangeArrowheads="1"/>
          </p:cNvSpPr>
          <p:nvPr/>
        </p:nvSpPr>
        <p:spPr bwMode="auto">
          <a:xfrm>
            <a:off x="5086350" y="6297613"/>
            <a:ext cx="26701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Дитячий майданчик у ЗДО №168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894" name="Заголовок 1"/>
          <p:cNvSpPr txBox="1">
            <a:spLocks/>
          </p:cNvSpPr>
          <p:nvPr/>
        </p:nvSpPr>
        <p:spPr bwMode="auto">
          <a:xfrm>
            <a:off x="2898775" y="77788"/>
            <a:ext cx="6275388" cy="431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endParaRPr lang="uk-UA" sz="2400" b="1" dirty="0"/>
          </a:p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  <a:p>
            <a:pPr algn="ctr">
              <a:lnSpc>
                <a:spcPct val="90000"/>
              </a:lnSpc>
            </a:pP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823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6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063" y="250825"/>
            <a:ext cx="4376737" cy="317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7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13375" y="214313"/>
            <a:ext cx="44259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8" name="Рисунок 6"/>
          <p:cNvPicPr>
            <a:picLocks noChangeAspect="1"/>
          </p:cNvPicPr>
          <p:nvPr/>
        </p:nvPicPr>
        <p:blipFill>
          <a:blip r:embed="rId5"/>
          <a:srcRect t="3561"/>
          <a:stretch>
            <a:fillRect/>
          </a:stretch>
        </p:blipFill>
        <p:spPr bwMode="auto">
          <a:xfrm>
            <a:off x="627063" y="3838575"/>
            <a:ext cx="4011612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909" name="Рисунок 7"/>
          <p:cNvPicPr>
            <a:picLocks noChangeAspect="1"/>
          </p:cNvPicPr>
          <p:nvPr/>
        </p:nvPicPr>
        <p:blipFill>
          <a:blip r:embed="rId6"/>
          <a:srcRect b="8205"/>
          <a:stretch>
            <a:fillRect/>
          </a:stretch>
        </p:blipFill>
        <p:spPr bwMode="auto">
          <a:xfrm>
            <a:off x="5842000" y="3648075"/>
            <a:ext cx="4343400" cy="304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884613" y="1074738"/>
            <a:ext cx="2952750" cy="3079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ІТ-лабораторія у СЗШ №98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448050" y="3700463"/>
            <a:ext cx="4387850" cy="3079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Інтернет-бібліотека-трансформер у СЗШ №99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912" name="Заголовок 1"/>
          <p:cNvSpPr txBox="1">
            <a:spLocks/>
          </p:cNvSpPr>
          <p:nvPr/>
        </p:nvSpPr>
        <p:spPr bwMode="auto">
          <a:xfrm>
            <a:off x="3327400" y="61913"/>
            <a:ext cx="5830455" cy="37623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302308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2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0" y="104775"/>
            <a:ext cx="5295900" cy="36933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Реалізація </a:t>
            </a:r>
            <a:r>
              <a:rPr lang="uk-UA" dirty="0" err="1">
                <a:latin typeface="Arial" panose="020B0604020202020204" pitchFamily="34" charset="0"/>
                <a:cs typeface="Arial" panose="020B0604020202020204" pitchFamily="34" charset="0"/>
              </a:rPr>
              <a:t>мікропроектів</a:t>
            </a: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 у закладах освіти</a:t>
            </a:r>
          </a:p>
        </p:txBody>
      </p:sp>
      <p:pic>
        <p:nvPicPr>
          <p:cNvPr id="124931" name="Рисунок 5"/>
          <p:cNvPicPr>
            <a:picLocks noChangeAspect="1"/>
          </p:cNvPicPr>
          <p:nvPr/>
        </p:nvPicPr>
        <p:blipFill>
          <a:blip r:embed="rId3"/>
          <a:srcRect l="8318" r="5821"/>
          <a:stretch>
            <a:fillRect/>
          </a:stretch>
        </p:blipFill>
        <p:spPr bwMode="auto">
          <a:xfrm>
            <a:off x="9340850" y="1720850"/>
            <a:ext cx="2851150" cy="460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2" name="Прямоугольник 6"/>
          <p:cNvSpPr>
            <a:spLocks noChangeArrowheads="1"/>
          </p:cNvSpPr>
          <p:nvPr/>
        </p:nvSpPr>
        <p:spPr bwMode="auto">
          <a:xfrm>
            <a:off x="9340850" y="6323013"/>
            <a:ext cx="2851150" cy="46166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із заміною вікон та дверей у ЗДО №37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4933" name="Рисунок 7"/>
          <p:cNvPicPr>
            <a:picLocks noChangeAspect="1"/>
          </p:cNvPicPr>
          <p:nvPr/>
        </p:nvPicPr>
        <p:blipFill>
          <a:blip r:embed="rId4"/>
          <a:srcRect t="11935"/>
          <a:stretch>
            <a:fillRect/>
          </a:stretch>
        </p:blipFill>
        <p:spPr bwMode="auto">
          <a:xfrm>
            <a:off x="396875" y="652463"/>
            <a:ext cx="3659188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4" name="Прямоугольник 8"/>
          <p:cNvSpPr>
            <a:spLocks noChangeArrowheads="1"/>
          </p:cNvSpPr>
          <p:nvPr/>
        </p:nvSpPr>
        <p:spPr bwMode="auto">
          <a:xfrm>
            <a:off x="328613" y="3022600"/>
            <a:ext cx="39338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із заміною вікон у СЗШ №48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4935" name="Рисунок 9"/>
          <p:cNvPicPr>
            <a:picLocks noChangeAspect="1"/>
          </p:cNvPicPr>
          <p:nvPr/>
        </p:nvPicPr>
        <p:blipFill>
          <a:blip r:embed="rId5"/>
          <a:srcRect t="4971"/>
          <a:stretch>
            <a:fillRect/>
          </a:stretch>
        </p:blipFill>
        <p:spPr bwMode="auto">
          <a:xfrm>
            <a:off x="315913" y="3554413"/>
            <a:ext cx="3929062" cy="265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6" name="Прямоугольник 10"/>
          <p:cNvSpPr>
            <a:spLocks noChangeArrowheads="1"/>
          </p:cNvSpPr>
          <p:nvPr/>
        </p:nvSpPr>
        <p:spPr bwMode="auto">
          <a:xfrm>
            <a:off x="0" y="6272213"/>
            <a:ext cx="4599709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із заміною вікон та дверей у ЗДО №73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4937" name="Рисунок 11"/>
          <p:cNvPicPr>
            <a:picLocks noChangeAspect="1"/>
          </p:cNvPicPr>
          <p:nvPr/>
        </p:nvPicPr>
        <p:blipFill>
          <a:blip r:embed="rId6"/>
          <a:srcRect r="323"/>
          <a:stretch>
            <a:fillRect/>
          </a:stretch>
        </p:blipFill>
        <p:spPr bwMode="auto">
          <a:xfrm>
            <a:off x="5010150" y="733425"/>
            <a:ext cx="3697288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38" name="Прямоугольник 12"/>
          <p:cNvSpPr>
            <a:spLocks noChangeArrowheads="1"/>
          </p:cNvSpPr>
          <p:nvPr/>
        </p:nvSpPr>
        <p:spPr bwMode="auto">
          <a:xfrm>
            <a:off x="4895850" y="3305175"/>
            <a:ext cx="3811588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із утепленням фасаду ЛКГ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4939" name="Рисунок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10150" y="3880406"/>
            <a:ext cx="3652838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4940" name="Прямоугольник 14"/>
          <p:cNvSpPr>
            <a:spLocks noChangeArrowheads="1"/>
          </p:cNvSpPr>
          <p:nvPr/>
        </p:nvSpPr>
        <p:spPr bwMode="auto">
          <a:xfrm>
            <a:off x="5155406" y="6365875"/>
            <a:ext cx="430726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</a:t>
            </a:r>
            <a:r>
              <a:rPr lang="ru-RU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</a:t>
            </a:r>
            <a:r>
              <a:rPr lang="en-US" sz="1200" b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smtClean="0">
                <a:latin typeface="Arial" panose="020B0604020202020204" pitchFamily="34" charset="0"/>
                <a:cs typeface="Arial" panose="020B0604020202020204" pitchFamily="34" charset="0"/>
              </a:rPr>
              <a:t>із </a:t>
            </a:r>
            <a:r>
              <a:rPr lang="ru-RU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утепленням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фасаду ЗДО №121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96863" y="477838"/>
            <a:ext cx="2182812" cy="3381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atin typeface="Arial" panose="020B0604020202020204" pitchFamily="34" charset="0"/>
                <a:cs typeface="Arial" panose="020B0604020202020204" pitchFamily="34" charset="0"/>
              </a:rPr>
              <a:t> 5 млн. 246 тис.грн.</a:t>
            </a:r>
          </a:p>
        </p:txBody>
      </p:sp>
      <p:sp>
        <p:nvSpPr>
          <p:cNvPr id="124942" name="Заголовок 1"/>
          <p:cNvSpPr txBox="1">
            <a:spLocks/>
          </p:cNvSpPr>
          <p:nvPr/>
        </p:nvSpPr>
        <p:spPr bwMode="auto">
          <a:xfrm>
            <a:off x="5414964" y="158750"/>
            <a:ext cx="4657292" cy="53657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29771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4" name="Рисунок 4"/>
          <p:cNvPicPr>
            <a:picLocks noChangeAspect="1"/>
          </p:cNvPicPr>
          <p:nvPr/>
        </p:nvPicPr>
        <p:blipFill>
          <a:blip r:embed="rId3"/>
          <a:srcRect b="3841"/>
          <a:stretch>
            <a:fillRect/>
          </a:stretch>
        </p:blipFill>
        <p:spPr bwMode="auto">
          <a:xfrm>
            <a:off x="26988" y="488950"/>
            <a:ext cx="4048125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5" name="Прямоугольник 5"/>
          <p:cNvSpPr>
            <a:spLocks noChangeArrowheads="1"/>
          </p:cNvSpPr>
          <p:nvPr/>
        </p:nvSpPr>
        <p:spPr bwMode="auto">
          <a:xfrm>
            <a:off x="190500" y="3105150"/>
            <a:ext cx="40195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із заміною вікон у СЗШ №134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5956" name="Рисунок 6"/>
          <p:cNvPicPr>
            <a:picLocks noChangeAspect="1"/>
          </p:cNvPicPr>
          <p:nvPr/>
        </p:nvPicPr>
        <p:blipFill>
          <a:blip r:embed="rId4"/>
          <a:srcRect l="-2" r="19408"/>
          <a:stretch>
            <a:fillRect/>
          </a:stretch>
        </p:blipFill>
        <p:spPr bwMode="auto">
          <a:xfrm>
            <a:off x="4837113" y="479425"/>
            <a:ext cx="3803650" cy="261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7" name="Прямоугольник 7"/>
          <p:cNvSpPr>
            <a:spLocks noChangeArrowheads="1"/>
          </p:cNvSpPr>
          <p:nvPr/>
        </p:nvSpPr>
        <p:spPr bwMode="auto">
          <a:xfrm>
            <a:off x="5022850" y="3054350"/>
            <a:ext cx="3432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коридорів СЗШ Лідер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5958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963" y="3429000"/>
            <a:ext cx="3622675" cy="271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9" name="Прямоугольник 9"/>
          <p:cNvSpPr>
            <a:spLocks noChangeArrowheads="1"/>
          </p:cNvSpPr>
          <p:nvPr/>
        </p:nvSpPr>
        <p:spPr bwMode="auto">
          <a:xfrm>
            <a:off x="0" y="6122988"/>
            <a:ext cx="4429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із заміною вікон у ЦТДЮ Галичина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5960" name="Рисунок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27563" y="3429000"/>
            <a:ext cx="4608512" cy="274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61" name="Прямоугольник 11"/>
          <p:cNvSpPr>
            <a:spLocks noChangeArrowheads="1"/>
          </p:cNvSpPr>
          <p:nvPr/>
        </p:nvSpPr>
        <p:spPr bwMode="auto">
          <a:xfrm>
            <a:off x="4610100" y="6122988"/>
            <a:ext cx="46259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актового залу ліцею «Європейський»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5962" name="Рисунок 12"/>
          <p:cNvPicPr>
            <a:picLocks noChangeAspect="1"/>
          </p:cNvPicPr>
          <p:nvPr/>
        </p:nvPicPr>
        <p:blipFill>
          <a:blip r:embed="rId7"/>
          <a:srcRect b="11105"/>
          <a:stretch>
            <a:fillRect/>
          </a:stretch>
        </p:blipFill>
        <p:spPr bwMode="auto">
          <a:xfrm>
            <a:off x="9267825" y="1749425"/>
            <a:ext cx="2892425" cy="496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8878888" y="6469063"/>
            <a:ext cx="3313112" cy="2762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території ЗДО №131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964" name="Заголовок 1"/>
          <p:cNvSpPr txBox="1">
            <a:spLocks/>
          </p:cNvSpPr>
          <p:nvPr/>
        </p:nvSpPr>
        <p:spPr bwMode="auto">
          <a:xfrm>
            <a:off x="2828925" y="103188"/>
            <a:ext cx="5469948" cy="37623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2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79569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" y="0"/>
            <a:ext cx="121777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6978" name="Рисунок 4"/>
          <p:cNvPicPr>
            <a:picLocks noChangeAspect="1"/>
          </p:cNvPicPr>
          <p:nvPr/>
        </p:nvPicPr>
        <p:blipFill>
          <a:blip r:embed="rId3"/>
          <a:srcRect r="15906"/>
          <a:stretch>
            <a:fillRect/>
          </a:stretch>
        </p:blipFill>
        <p:spPr bwMode="auto">
          <a:xfrm>
            <a:off x="479425" y="1076325"/>
            <a:ext cx="4006850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79" name="TextBox 5"/>
          <p:cNvSpPr txBox="1">
            <a:spLocks noChangeArrowheads="1"/>
          </p:cNvSpPr>
          <p:nvPr/>
        </p:nvSpPr>
        <p:spPr bwMode="auto">
          <a:xfrm>
            <a:off x="1727200" y="3565525"/>
            <a:ext cx="968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СЗШ №65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6980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40500" y="850900"/>
            <a:ext cx="3862388" cy="2395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81" name="TextBox 8"/>
          <p:cNvSpPr txBox="1">
            <a:spLocks noChangeArrowheads="1"/>
          </p:cNvSpPr>
          <p:nvPr/>
        </p:nvSpPr>
        <p:spPr bwMode="auto">
          <a:xfrm>
            <a:off x="8129588" y="3262313"/>
            <a:ext cx="1031875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СЗШ №27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6982" name="Рисунок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9588" y="3933825"/>
            <a:ext cx="3516312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83" name="TextBox 10"/>
          <p:cNvSpPr txBox="1">
            <a:spLocks noChangeArrowheads="1"/>
          </p:cNvSpPr>
          <p:nvPr/>
        </p:nvSpPr>
        <p:spPr bwMode="auto">
          <a:xfrm>
            <a:off x="1358900" y="6442075"/>
            <a:ext cx="17049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СЗШ №17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6984" name="Рисунок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75463" y="3675063"/>
            <a:ext cx="3832225" cy="276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85" name="TextBox 12"/>
          <p:cNvSpPr txBox="1">
            <a:spLocks noChangeArrowheads="1"/>
          </p:cNvSpPr>
          <p:nvPr/>
        </p:nvSpPr>
        <p:spPr bwMode="auto">
          <a:xfrm>
            <a:off x="6267450" y="6473825"/>
            <a:ext cx="5143500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200" b="1" dirty="0">
                <a:latin typeface="Arial" panose="020B0604020202020204" pitchFamily="34" charset="0"/>
                <a:cs typeface="Arial" panose="020B0604020202020204" pitchFamily="34" charset="0"/>
              </a:rPr>
              <a:t>СЗШ №97</a:t>
            </a:r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3837" y="337919"/>
            <a:ext cx="3692308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спортивних майданчиків в закладах освіти</a:t>
            </a:r>
          </a:p>
        </p:txBody>
      </p:sp>
      <p:sp>
        <p:nvSpPr>
          <p:cNvPr id="126987" name="Заголовок 1"/>
          <p:cNvSpPr txBox="1">
            <a:spLocks/>
          </p:cNvSpPr>
          <p:nvPr/>
        </p:nvSpPr>
        <p:spPr bwMode="auto">
          <a:xfrm>
            <a:off x="3926898" y="151967"/>
            <a:ext cx="5234565" cy="45287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0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145780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00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8002" name="Рисунок 4"/>
          <p:cNvPicPr>
            <a:picLocks noChangeAspect="1"/>
          </p:cNvPicPr>
          <p:nvPr/>
        </p:nvPicPr>
        <p:blipFill>
          <a:blip r:embed="rId3"/>
          <a:srcRect t="16054" r="9264"/>
          <a:stretch>
            <a:fillRect/>
          </a:stretch>
        </p:blipFill>
        <p:spPr bwMode="auto">
          <a:xfrm>
            <a:off x="77788" y="168275"/>
            <a:ext cx="3692525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3" name="TextBox 5"/>
          <p:cNvSpPr txBox="1">
            <a:spLocks noChangeArrowheads="1"/>
          </p:cNvSpPr>
          <p:nvPr/>
        </p:nvSpPr>
        <p:spPr bwMode="auto">
          <a:xfrm>
            <a:off x="608013" y="2728913"/>
            <a:ext cx="1254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Первоцвіт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4" name="Рисунок 6"/>
          <p:cNvPicPr>
            <a:picLocks noChangeAspect="1"/>
          </p:cNvPicPr>
          <p:nvPr/>
        </p:nvPicPr>
        <p:blipFill>
          <a:blip r:embed="rId4"/>
          <a:srcRect t="40150" b="18900"/>
          <a:stretch>
            <a:fillRect/>
          </a:stretch>
        </p:blipFill>
        <p:spPr bwMode="auto">
          <a:xfrm>
            <a:off x="3770313" y="125413"/>
            <a:ext cx="3794125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5" name="TextBox 7"/>
          <p:cNvSpPr txBox="1">
            <a:spLocks noChangeArrowheads="1"/>
          </p:cNvSpPr>
          <p:nvPr/>
        </p:nvSpPr>
        <p:spPr bwMode="auto">
          <a:xfrm>
            <a:off x="4926013" y="2697163"/>
            <a:ext cx="10810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СЗШ №29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6" name="Рисунок 8"/>
          <p:cNvPicPr>
            <a:picLocks noChangeAspect="1"/>
          </p:cNvPicPr>
          <p:nvPr/>
        </p:nvPicPr>
        <p:blipFill>
          <a:blip r:embed="rId5"/>
          <a:srcRect t="33694" b="6168"/>
          <a:stretch>
            <a:fillRect/>
          </a:stretch>
        </p:blipFill>
        <p:spPr bwMode="auto">
          <a:xfrm>
            <a:off x="7505700" y="139700"/>
            <a:ext cx="3186113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7" name="TextBox 9"/>
          <p:cNvSpPr txBox="1">
            <a:spLocks noChangeArrowheads="1"/>
          </p:cNvSpPr>
          <p:nvPr/>
        </p:nvSpPr>
        <p:spPr bwMode="auto">
          <a:xfrm>
            <a:off x="8824913" y="2682875"/>
            <a:ext cx="10525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СЗШ №96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08" name="Рисунок 10"/>
          <p:cNvPicPr>
            <a:picLocks noChangeAspect="1"/>
          </p:cNvPicPr>
          <p:nvPr/>
        </p:nvPicPr>
        <p:blipFill>
          <a:blip r:embed="rId6"/>
          <a:srcRect t="50980" b="1140"/>
          <a:stretch>
            <a:fillRect/>
          </a:stretch>
        </p:blipFill>
        <p:spPr bwMode="auto">
          <a:xfrm>
            <a:off x="53975" y="3224213"/>
            <a:ext cx="4332288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9" name="TextBox 11"/>
          <p:cNvSpPr txBox="1">
            <a:spLocks noChangeArrowheads="1"/>
          </p:cNvSpPr>
          <p:nvPr/>
        </p:nvSpPr>
        <p:spPr bwMode="auto">
          <a:xfrm>
            <a:off x="1970088" y="6434138"/>
            <a:ext cx="98901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СЗШ №2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10" name="Рисунок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75188" y="3098800"/>
            <a:ext cx="3219450" cy="3586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5130800" y="6361113"/>
            <a:ext cx="1441450" cy="29368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300" b="1" dirty="0">
                <a:latin typeface="Arial" panose="020B0604020202020204" pitchFamily="34" charset="0"/>
                <a:cs typeface="Arial" panose="020B0604020202020204" pitchFamily="34" charset="0"/>
              </a:rPr>
              <a:t>СЗШ №32</a:t>
            </a:r>
            <a:endParaRPr lang="en-US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8012" name="Рисунок 14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70900" y="2922588"/>
            <a:ext cx="3000375" cy="382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8921750" y="6530975"/>
            <a:ext cx="1439863" cy="3079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СЗШ №92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350838"/>
            <a:ext cx="5888038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санвузлів в закладах освіти</a:t>
            </a:r>
          </a:p>
        </p:txBody>
      </p:sp>
      <p:sp>
        <p:nvSpPr>
          <p:cNvPr id="128015" name="Заголовок 1"/>
          <p:cNvSpPr txBox="1">
            <a:spLocks/>
          </p:cNvSpPr>
          <p:nvPr/>
        </p:nvSpPr>
        <p:spPr bwMode="auto">
          <a:xfrm>
            <a:off x="3095625" y="23813"/>
            <a:ext cx="5710238" cy="376237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83824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12192000" cy="6867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9026" name="Рисунок 4"/>
          <p:cNvPicPr>
            <a:picLocks noChangeAspect="1"/>
          </p:cNvPicPr>
          <p:nvPr/>
        </p:nvPicPr>
        <p:blipFill>
          <a:blip r:embed="rId3"/>
          <a:srcRect l="37234" t="35864" r="12318" b="11115"/>
          <a:stretch>
            <a:fillRect/>
          </a:stretch>
        </p:blipFill>
        <p:spPr bwMode="auto">
          <a:xfrm>
            <a:off x="949325" y="390525"/>
            <a:ext cx="4197350" cy="305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7" name="TextBox 5"/>
          <p:cNvSpPr txBox="1">
            <a:spLocks noChangeArrowheads="1"/>
          </p:cNvSpPr>
          <p:nvPr/>
        </p:nvSpPr>
        <p:spPr bwMode="auto">
          <a:xfrm>
            <a:off x="2290763" y="3429000"/>
            <a:ext cx="12239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ЗДО №41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9028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230188"/>
            <a:ext cx="4173538" cy="319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29" name="TextBox 8"/>
          <p:cNvSpPr txBox="1">
            <a:spLocks noChangeArrowheads="1"/>
          </p:cNvSpPr>
          <p:nvPr/>
        </p:nvSpPr>
        <p:spPr bwMode="auto">
          <a:xfrm>
            <a:off x="7832725" y="3494088"/>
            <a:ext cx="1223963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СЗШ №20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9030" name="Рисунок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850" y="3714750"/>
            <a:ext cx="4211638" cy="28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290763" y="6488113"/>
            <a:ext cx="1223962" cy="3079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СЗШ №78</a:t>
            </a:r>
            <a:endParaRPr lang="en-US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9032" name="Рисунок 11"/>
          <p:cNvPicPr>
            <a:picLocks noChangeAspect="1"/>
          </p:cNvPicPr>
          <p:nvPr/>
        </p:nvPicPr>
        <p:blipFill>
          <a:blip r:embed="rId6"/>
          <a:srcRect l="16927" b="18500"/>
          <a:stretch>
            <a:fillRect/>
          </a:stretch>
        </p:blipFill>
        <p:spPr bwMode="auto">
          <a:xfrm>
            <a:off x="6096000" y="3767138"/>
            <a:ext cx="4173538" cy="265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9033" name="TextBox 12"/>
          <p:cNvSpPr txBox="1">
            <a:spLocks noChangeArrowheads="1"/>
          </p:cNvSpPr>
          <p:nvPr/>
        </p:nvSpPr>
        <p:spPr bwMode="auto">
          <a:xfrm>
            <a:off x="8013700" y="6437313"/>
            <a:ext cx="13684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400" b="1" dirty="0">
                <a:latin typeface="Arial" panose="020B0604020202020204" pitchFamily="34" charset="0"/>
                <a:cs typeface="Arial" panose="020B0604020202020204" pitchFamily="34" charset="0"/>
              </a:rPr>
              <a:t>ЗДО №116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20638" y="409575"/>
            <a:ext cx="5519738" cy="4000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Arial" panose="020B0604020202020204" pitchFamily="34" charset="0"/>
                <a:cs typeface="Arial" panose="020B0604020202020204" pitchFamily="34" charset="0"/>
              </a:rPr>
              <a:t>Капітальний ремонт вікон в закладах освіти</a:t>
            </a:r>
          </a:p>
        </p:txBody>
      </p:sp>
      <p:sp>
        <p:nvSpPr>
          <p:cNvPr id="129035" name="Заголовок 1"/>
          <p:cNvSpPr txBox="1">
            <a:spLocks/>
          </p:cNvSpPr>
          <p:nvPr/>
        </p:nvSpPr>
        <p:spPr bwMode="auto">
          <a:xfrm>
            <a:off x="2530475" y="-17463"/>
            <a:ext cx="6138863" cy="441326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IX. </a:t>
            </a:r>
            <a:r>
              <a:rPr lang="uk-UA" sz="2400" b="1" dirty="0">
                <a:latin typeface="Arial" panose="020B0604020202020204" pitchFamily="34" charset="0"/>
                <a:cs typeface="Arial" panose="020B0604020202020204" pitchFamily="34" charset="0"/>
              </a:rPr>
              <a:t>Забезпечення комфортних умов</a:t>
            </a:r>
          </a:p>
        </p:txBody>
      </p:sp>
    </p:spTree>
    <p:extLst>
      <p:ext uri="{BB962C8B-B14F-4D97-AF65-F5344CB8AC3E}">
        <p14:creationId xmlns:p14="http://schemas.microsoft.com/office/powerpoint/2010/main" val="219382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7795</TotalTime>
  <Words>7916</Words>
  <Application>Microsoft Office PowerPoint</Application>
  <PresentationFormat>Широкоэкранный</PresentationFormat>
  <Paragraphs>1032</Paragraphs>
  <Slides>112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112</vt:i4>
      </vt:variant>
    </vt:vector>
  </HeadingPairs>
  <TitlesOfParts>
    <vt:vector size="122" baseType="lpstr">
      <vt:lpstr>Arial</vt:lpstr>
      <vt:lpstr>Calibri</vt:lpstr>
      <vt:lpstr>Calibri Light</vt:lpstr>
      <vt:lpstr>Garamond</vt:lpstr>
      <vt:lpstr>Helvetica Neue</vt:lpstr>
      <vt:lpstr>municipal_lviv_106</vt:lpstr>
      <vt:lpstr>Times New Roman</vt:lpstr>
      <vt:lpstr>Wingdings</vt:lpstr>
      <vt:lpstr>Wingdings 3</vt:lpstr>
      <vt:lpstr>Тема Office</vt:lpstr>
      <vt:lpstr>Презентация PowerPoint</vt:lpstr>
      <vt:lpstr>Презентация PowerPoint</vt:lpstr>
      <vt:lpstr>Презентация PowerPoint</vt:lpstr>
      <vt:lpstr>I.  Старт реформ. Місцеві ініціативи</vt:lpstr>
      <vt:lpstr>I. Старт реформ. Місцеві ініціативи</vt:lpstr>
      <vt:lpstr>I.  Старт реформ. Місцеві ініціативи</vt:lpstr>
      <vt:lpstr>I.  Старт реформ. Місцеві ініціативи</vt:lpstr>
      <vt:lpstr>I. Старт реформ. Місцеві ініціативи</vt:lpstr>
      <vt:lpstr>I. Старт реформ. Місцеві ініціативи</vt:lpstr>
      <vt:lpstr>I. Старт реформ. Місцеві ініціативи </vt:lpstr>
      <vt:lpstr>I.Старт реформ. Місцеві ініціативи</vt:lpstr>
      <vt:lpstr>II. Інвестиції в якість надання послуг</vt:lpstr>
      <vt:lpstr>II. Інвестиції в якість надання послуг</vt:lpstr>
      <vt:lpstr>II. Інвестиції в якість надання послуг</vt:lpstr>
      <vt:lpstr>II. Інвестиції в якість надання послуг</vt:lpstr>
      <vt:lpstr>II. Інвестиції в якість надання послуг</vt:lpstr>
      <vt:lpstr>Відремонтовано та облаштовано 3 операційних в КНП«МДКЛ м.Львова» (9,9 млн.грн)  </vt:lpstr>
      <vt:lpstr>Оновлено стерилізаційне обладнання (62 од. на суму 6,54 млн.грн) </vt:lpstr>
      <vt:lpstr>Придбано обладнання для діагностично-консультативного відділення КНП «8 МКЛ»  (5 од. на суму 5 млн.грн)</vt:lpstr>
      <vt:lpstr>II. Інвестиції в якість надання послуг</vt:lpstr>
      <vt:lpstr>II. Інвестиції в якість надання послуг</vt:lpstr>
      <vt:lpstr>II. Інвестиції в якість надання послуг</vt:lpstr>
      <vt:lpstr>III. Розширення мережі установ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Реконструкція будівлі для створення амбулаторії сімейної медицини КНП «5 МП» в смт. Рудно (11,2 млн.грн)</vt:lpstr>
      <vt:lpstr>Презентация PowerPoint</vt:lpstr>
      <vt:lpstr>Презентация PowerPoint</vt:lpstr>
      <vt:lpstr>Створено діагностично-консультативне відділення  в КНП «8-а міська поліклініка м. Львова» </vt:lpstr>
      <vt:lpstr>Презентация PowerPoint</vt:lpstr>
      <vt:lpstr>Презентация PowerPoint</vt:lpstr>
      <vt:lpstr>Презентация PowerPoint</vt:lpstr>
      <vt:lpstr>Презентация PowerPoint</vt:lpstr>
      <vt:lpstr>Дитячий клуб «Берегиня», вул. Граб’янки,13</vt:lpstr>
      <vt:lpstr>вул. Пасічна, 64</vt:lpstr>
      <vt:lpstr>Презентация PowerPoint</vt:lpstr>
      <vt:lpstr>Презентация PowerPoint</vt:lpstr>
      <vt:lpstr>Презентация PowerPoint</vt:lpstr>
      <vt:lpstr> Створено Центр раннього втручання у КНП «4-а міська поліклініка м. Львова» </vt:lpstr>
      <vt:lpstr>Презентация PowerPoint</vt:lpstr>
      <vt:lpstr>Презентация PowerPoint</vt:lpstr>
      <vt:lpstr>IV. Досягнення </vt:lpstr>
      <vt:lpstr>IV. Досягнення </vt:lpstr>
      <vt:lpstr>Презентация PowerPoint</vt:lpstr>
      <vt:lpstr>IV. Досягнення </vt:lpstr>
      <vt:lpstr>IV. Досягнення </vt:lpstr>
      <vt:lpstr>VI. Досягнення </vt:lpstr>
      <vt:lpstr>IV. Досягнення </vt:lpstr>
      <vt:lpstr>VI. Досягнення </vt:lpstr>
      <vt:lpstr>V. Реалізація програм</vt:lpstr>
      <vt:lpstr>Програма «Обдарована молодь»</vt:lpstr>
      <vt:lpstr>V. Реалізація програм</vt:lpstr>
      <vt:lpstr>V. Реалізація програм</vt:lpstr>
      <vt:lpstr>V. Реалізація програм</vt:lpstr>
      <vt:lpstr>V. Реалізація програм</vt:lpstr>
      <vt:lpstr>V. Реалізація програм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V. Реалізація програм</vt:lpstr>
      <vt:lpstr>V. Реалізація програм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VII. Фінансова підтримка громадських ініціатив</vt:lpstr>
      <vt:lpstr>Профінансовано більше  180 спортивно-масових заходів.  Виділено близько 4 млн.грн.</vt:lpstr>
      <vt:lpstr> Підтримка студентського спорту </vt:lpstr>
      <vt:lpstr>Проведено понад 100 заходів молодіжних громадських організацій, на які було виділено  1 121 600 грн. </vt:lpstr>
      <vt:lpstr>VII. Фінансова підтримка громадських ініціатив </vt:lpstr>
      <vt:lpstr>VII. Фінансова підтримка громадських ініціатив</vt:lpstr>
      <vt:lpstr>VII. Фінансова підтримка громадських ініціатив</vt:lpstr>
      <vt:lpstr>Презентация PowerPoint</vt:lpstr>
      <vt:lpstr>Презентация PowerPoint</vt:lpstr>
      <vt:lpstr>Презентация PowerPoint</vt:lpstr>
      <vt:lpstr>Проведено 29 Відкритих кубків м. Львова з різних видів спорту, на які виділено близько 4 млн. грн</vt:lpstr>
      <vt:lpstr>Grand Prix Lviv Half Marathon 2018 10 червня у Львові зібрав 2 400 бігунів із 26 країн світу. </vt:lpstr>
      <vt:lpstr>Традиційна наймасштабніша велоподія в Західній Україні – ЛЬВІВСЬКА СОТКА</vt:lpstr>
      <vt:lpstr>Кубок Львова з Тріатлону 2018 «Lviv Triathlon Cup 2018» — це cпортивна подія 2018 року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Ремонт фасадів та реконструкція системи водопостачання і водовідведення амбулаторії сімейної   медицини КНП «1МКЛ» в смт. Брюховичі (1,4 млн.грн)</vt:lpstr>
      <vt:lpstr>Презентация PowerPoint</vt:lpstr>
      <vt:lpstr>вул. В. Щурата, 8 </vt:lpstr>
      <vt:lpstr>вул. Сорочинська,2-8</vt:lpstr>
      <vt:lpstr>вул. Любінська, 91в </vt:lpstr>
      <vt:lpstr>Міні-футбольний майданчик на вул. Чорноморській, 12</vt:lpstr>
      <vt:lpstr>Міні-футбольний майданчик на вул. Ковельській, 67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Гринишин Андріана</dc:creator>
  <cp:lastModifiedBy>Гринишин Андріана</cp:lastModifiedBy>
  <cp:revision>317</cp:revision>
  <cp:lastPrinted>2019-01-18T10:20:42Z</cp:lastPrinted>
  <dcterms:created xsi:type="dcterms:W3CDTF">2019-01-02T08:43:58Z</dcterms:created>
  <dcterms:modified xsi:type="dcterms:W3CDTF">2019-01-22T08:47:33Z</dcterms:modified>
</cp:coreProperties>
</file>