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1.xml" ContentType="application/vnd.openxmlformats-officedocument.drawingml.chartshapes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256" r:id="rId2"/>
    <p:sldId id="473" r:id="rId3"/>
    <p:sldId id="469" r:id="rId4"/>
    <p:sldId id="304" r:id="rId5"/>
    <p:sldId id="306" r:id="rId6"/>
    <p:sldId id="270" r:id="rId7"/>
    <p:sldId id="272" r:id="rId8"/>
    <p:sldId id="392" r:id="rId9"/>
    <p:sldId id="393" r:id="rId10"/>
    <p:sldId id="307" r:id="rId11"/>
    <p:sldId id="311" r:id="rId12"/>
    <p:sldId id="451" r:id="rId13"/>
    <p:sldId id="458" r:id="rId14"/>
    <p:sldId id="332" r:id="rId15"/>
    <p:sldId id="396" r:id="rId16"/>
    <p:sldId id="398" r:id="rId17"/>
    <p:sldId id="407" r:id="rId18"/>
    <p:sldId id="320" r:id="rId19"/>
    <p:sldId id="321" r:id="rId20"/>
    <p:sldId id="276" r:id="rId21"/>
    <p:sldId id="461" r:id="rId22"/>
    <p:sldId id="333" r:id="rId23"/>
    <p:sldId id="409" r:id="rId24"/>
    <p:sldId id="411" r:id="rId25"/>
    <p:sldId id="413" r:id="rId26"/>
    <p:sldId id="334" r:id="rId27"/>
    <p:sldId id="415" r:id="rId28"/>
    <p:sldId id="414" r:id="rId29"/>
    <p:sldId id="417" r:id="rId30"/>
    <p:sldId id="456" r:id="rId31"/>
    <p:sldId id="282" r:id="rId32"/>
    <p:sldId id="467" r:id="rId33"/>
    <p:sldId id="284" r:id="rId34"/>
    <p:sldId id="286" r:id="rId35"/>
    <p:sldId id="460" r:id="rId36"/>
    <p:sldId id="462" r:id="rId37"/>
    <p:sldId id="337" r:id="rId38"/>
    <p:sldId id="335" r:id="rId39"/>
    <p:sldId id="466" r:id="rId40"/>
    <p:sldId id="423" r:id="rId41"/>
    <p:sldId id="425" r:id="rId42"/>
    <p:sldId id="426" r:id="rId43"/>
    <p:sldId id="433" r:id="rId44"/>
    <p:sldId id="366" r:id="rId45"/>
    <p:sldId id="295" r:id="rId46"/>
    <p:sldId id="343" r:id="rId47"/>
    <p:sldId id="419" r:id="rId48"/>
    <p:sldId id="290" r:id="rId49"/>
    <p:sldId id="421" r:id="rId50"/>
    <p:sldId id="359" r:id="rId51"/>
    <p:sldId id="362" r:id="rId52"/>
    <p:sldId id="292" r:id="rId53"/>
    <p:sldId id="434" r:id="rId54"/>
    <p:sldId id="438" r:id="rId55"/>
    <p:sldId id="440" r:id="rId56"/>
    <p:sldId id="442" r:id="rId57"/>
    <p:sldId id="443" r:id="rId58"/>
    <p:sldId id="369" r:id="rId59"/>
    <p:sldId id="377" r:id="rId60"/>
    <p:sldId id="298" r:id="rId61"/>
    <p:sldId id="463" r:id="rId62"/>
    <p:sldId id="346" r:id="rId63"/>
    <p:sldId id="349" r:id="rId64"/>
    <p:sldId id="472" r:id="rId65"/>
    <p:sldId id="471" r:id="rId66"/>
    <p:sldId id="470" r:id="rId67"/>
  </p:sldIdLst>
  <p:sldSz cx="12192000" cy="6858000"/>
  <p:notesSz cx="6735763" cy="9866313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озділ за промовчанням" id="{3EB49883-5F05-485A-80A1-1C3B8AC3B068}">
          <p14:sldIdLst>
            <p14:sldId id="256"/>
            <p14:sldId id="473"/>
          </p14:sldIdLst>
        </p14:section>
        <p14:section name="РЕФОРМИ ІНІЦІАТИВИ" id="{4428035E-34C4-45FC-A3C0-9A319CA2AA21}">
          <p14:sldIdLst>
            <p14:sldId id="469"/>
            <p14:sldId id="304"/>
            <p14:sldId id="306"/>
            <p14:sldId id="270"/>
            <p14:sldId id="272"/>
          </p14:sldIdLst>
        </p14:section>
        <p14:section name="ІНВТИЦІЇ В ПОСЛУГИ" id="{FBD1A3EF-EB20-4F09-83E5-193137829E66}">
          <p14:sldIdLst>
            <p14:sldId id="392"/>
            <p14:sldId id="393"/>
            <p14:sldId id="307"/>
            <p14:sldId id="311"/>
            <p14:sldId id="451"/>
            <p14:sldId id="458"/>
            <p14:sldId id="332"/>
          </p14:sldIdLst>
        </p14:section>
        <p14:section name="РОЗШИРЕННЯ УСТАНОВ" id="{F8677760-D979-4D4C-8838-8B55012721A3}">
          <p14:sldIdLst>
            <p14:sldId id="396"/>
            <p14:sldId id="398"/>
            <p14:sldId id="407"/>
            <p14:sldId id="320"/>
            <p14:sldId id="321"/>
            <p14:sldId id="276"/>
            <p14:sldId id="461"/>
            <p14:sldId id="333"/>
          </p14:sldIdLst>
        </p14:section>
        <p14:section name="ДОСЯГНЕННЯ" id="{0D3DBDCE-7443-4F6D-AA40-025532AC8499}">
          <p14:sldIdLst>
            <p14:sldId id="409"/>
            <p14:sldId id="411"/>
            <p14:sldId id="413"/>
            <p14:sldId id="334"/>
          </p14:sldIdLst>
        </p14:section>
        <p14:section name="ПРОГРАМИ" id="{C84782BC-12EB-4996-943C-239D6511C30C}">
          <p14:sldIdLst>
            <p14:sldId id="415"/>
            <p14:sldId id="414"/>
            <p14:sldId id="417"/>
            <p14:sldId id="456"/>
            <p14:sldId id="282"/>
            <p14:sldId id="467"/>
            <p14:sldId id="284"/>
            <p14:sldId id="286"/>
            <p14:sldId id="460"/>
            <p14:sldId id="462"/>
            <p14:sldId id="337"/>
            <p14:sldId id="335"/>
            <p14:sldId id="466"/>
          </p14:sldIdLst>
        </p14:section>
        <p14:section name="ЗАХОДИ" id="{15A11352-ED58-4D74-9BEE-DFF70D055089}">
          <p14:sldIdLst>
            <p14:sldId id="423"/>
            <p14:sldId id="425"/>
            <p14:sldId id="426"/>
            <p14:sldId id="433"/>
            <p14:sldId id="366"/>
            <p14:sldId id="295"/>
            <p14:sldId id="343"/>
          </p14:sldIdLst>
        </p14:section>
        <p14:section name="НОВІ СЕРВІСИ" id="{862D4DAD-B1D2-45CB-8375-79FF6D6A876B}">
          <p14:sldIdLst>
            <p14:sldId id="419"/>
            <p14:sldId id="290"/>
          </p14:sldIdLst>
        </p14:section>
        <p14:section name="ФІН ПІДТРИМКА ГІ" id="{54C6D1CA-35AB-47F5-9949-5CAB2904D8E2}">
          <p14:sldIdLst>
            <p14:sldId id="421"/>
            <p14:sldId id="359"/>
            <p14:sldId id="362"/>
            <p14:sldId id="292"/>
          </p14:sldIdLst>
        </p14:section>
        <p14:section name="КОМФОРТНІ УМОВИ" id="{7346912C-B229-4582-A451-3A34D9A93B67}">
          <p14:sldIdLst>
            <p14:sldId id="434"/>
            <p14:sldId id="438"/>
            <p14:sldId id="440"/>
            <p14:sldId id="442"/>
            <p14:sldId id="443"/>
            <p14:sldId id="369"/>
            <p14:sldId id="377"/>
            <p14:sldId id="298"/>
            <p14:sldId id="463"/>
            <p14:sldId id="346"/>
            <p14:sldId id="349"/>
            <p14:sldId id="472"/>
            <p14:sldId id="471"/>
            <p14:sldId id="4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B73"/>
    <a:srgbClr val="999999"/>
    <a:srgbClr val="9999FF"/>
    <a:srgbClr val="00B0F0"/>
    <a:srgbClr val="005D9B"/>
    <a:srgbClr val="91ABF3"/>
    <a:srgbClr val="4FD1D9"/>
    <a:srgbClr val="FFC000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vlik.elina\Downloads\&#1053;&#1086;&#1074;&#1080;&#1081;%20Microsoft%20Excel%20Worksheet.xlsx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1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vlik.elina\Downloads\&#1053;&#1086;&#1074;&#1080;&#1081;%20Microsoft%20Excel%20Worksheet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551199413087682E-2"/>
          <c:y val="0.1192185618875423"/>
          <c:w val="0.92689760117382458"/>
          <c:h val="0.353806562183912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EA6-43FA-8EA7-2F2D20B8289C}"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EA6-43FA-8EA7-2F2D20B8289C}"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EA6-43FA-8EA7-2F2D20B8289C}"/>
                </c:ext>
              </c:extLst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EA6-43FA-8EA7-2F2D20B8289C}"/>
                </c:ext>
              </c:extLst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EA6-43FA-8EA7-2F2D20B8289C}"/>
                </c:ext>
              </c:extLst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EA6-43FA-8EA7-2F2D20B8289C}"/>
                </c:ext>
              </c:extLst>
            </c:dLbl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DEA6-43FA-8EA7-2F2D20B828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Аркуш1!$A$2:$A$8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Аркуш1!$B$2:$B$8</c:f>
              <c:numCache>
                <c:formatCode>General</c:formatCode>
                <c:ptCount val="7"/>
                <c:pt idx="0">
                  <c:v>8280</c:v>
                </c:pt>
                <c:pt idx="1">
                  <c:v>8150</c:v>
                </c:pt>
                <c:pt idx="2">
                  <c:v>7920</c:v>
                </c:pt>
                <c:pt idx="3">
                  <c:v>7847</c:v>
                </c:pt>
                <c:pt idx="4">
                  <c:v>7672</c:v>
                </c:pt>
                <c:pt idx="5">
                  <c:v>7258</c:v>
                </c:pt>
                <c:pt idx="6">
                  <c:v>4898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EA6-43FA-8EA7-2F2D20B828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5"/>
        <c:overlap val="-41"/>
        <c:axId val="143897728"/>
        <c:axId val="143899264"/>
      </c:barChart>
      <c:catAx>
        <c:axId val="143897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43899264"/>
        <c:crosses val="autoZero"/>
        <c:auto val="1"/>
        <c:lblAlgn val="ctr"/>
        <c:lblOffset val="100"/>
        <c:noMultiLvlLbl val="0"/>
      </c:catAx>
      <c:valAx>
        <c:axId val="1438992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43897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uk-UA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Контингент</a:t>
            </a:r>
            <a:r>
              <a:rPr lang="uk-UA" sz="1800" b="1" baseline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учнів</a:t>
            </a:r>
            <a:r>
              <a:rPr lang="uk-UA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1365941610164875E-2"/>
          <c:y val="0.26193864998767091"/>
          <c:w val="0.9115109529105232"/>
          <c:h val="0.3597190922274846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Стовпець1</c:v>
                </c:pt>
              </c:strCache>
            </c:strRef>
          </c:tx>
          <c:spPr>
            <a:solidFill>
              <a:schemeClr val="accent1">
                <a:alpha val="88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1">
                  <a:lumMod val="50000"/>
                </a:schemeClr>
              </a:contourClr>
            </a:sp3d>
          </c:spPr>
          <c:invertIfNegative val="0"/>
          <c:dLbls>
            <c:dLbl>
              <c:idx val="1"/>
              <c:spPr>
                <a:noFill/>
                <a:ln>
                  <a:solidFill>
                    <a:schemeClr val="lt1">
                      <a:alpha val="50000"/>
                    </a:schemeClr>
                  </a:solidFill>
                  <a:round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2">
                          <a:lumMod val="75000"/>
                        </a:schemeClr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4FDD-4590-8B1A-83401A6A9DA8}"/>
                </c:ext>
              </c:extLst>
            </c:dLbl>
            <c:dLbl>
              <c:idx val="2"/>
              <c:spPr>
                <a:noFill/>
                <a:ln>
                  <a:solidFill>
                    <a:schemeClr val="lt1">
                      <a:alpha val="50000"/>
                    </a:schemeClr>
                  </a:solidFill>
                  <a:round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2">
                          <a:lumMod val="75000"/>
                        </a:schemeClr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4FDD-4590-8B1A-83401A6A9DA8}"/>
                </c:ext>
              </c:extLst>
            </c:dLbl>
            <c:dLbl>
              <c:idx val="3"/>
              <c:spPr>
                <a:noFill/>
                <a:ln>
                  <a:solidFill>
                    <a:schemeClr val="lt1">
                      <a:alpha val="50000"/>
                    </a:schemeClr>
                  </a:solidFill>
                  <a:round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2">
                          <a:lumMod val="75000"/>
                        </a:schemeClr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4FDD-4590-8B1A-83401A6A9DA8}"/>
                </c:ext>
              </c:extLst>
            </c:dLbl>
            <c:dLbl>
              <c:idx val="4"/>
              <c:spPr>
                <a:noFill/>
                <a:ln>
                  <a:solidFill>
                    <a:schemeClr val="lt1">
                      <a:alpha val="50000"/>
                    </a:schemeClr>
                  </a:solidFill>
                  <a:round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2">
                          <a:lumMod val="75000"/>
                        </a:schemeClr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4FDD-4590-8B1A-83401A6A9DA8}"/>
                </c:ext>
              </c:extLst>
            </c:dLbl>
            <c:dLbl>
              <c:idx val="5"/>
              <c:spPr>
                <a:noFill/>
                <a:ln>
                  <a:solidFill>
                    <a:schemeClr val="lt1">
                      <a:alpha val="50000"/>
                    </a:schemeClr>
                  </a:solidFill>
                  <a:round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2">
                          <a:lumMod val="75000"/>
                        </a:schemeClr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4FDD-4590-8B1A-83401A6A9DA8}"/>
                </c:ext>
              </c:extLst>
            </c:dLbl>
            <c:spPr>
              <a:noFill/>
              <a:ln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>
                        <a:lumMod val="75000"/>
                      </a:schemeClr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Аркуш1!$A$2:$A$8</c:f>
              <c:strCache>
                <c:ptCount val="7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  <c:pt idx="5">
                  <c:v>2018-2019</c:v>
                </c:pt>
                <c:pt idx="6">
                  <c:v>2019-2020</c:v>
                </c:pt>
              </c:strCache>
            </c:strRef>
          </c:cat>
          <c:val>
            <c:numRef>
              <c:f>Аркуш1!$B$2:$B$8</c:f>
              <c:numCache>
                <c:formatCode>General</c:formatCode>
                <c:ptCount val="7"/>
                <c:pt idx="0">
                  <c:v>66002</c:v>
                </c:pt>
                <c:pt idx="1">
                  <c:v>68058</c:v>
                </c:pt>
                <c:pt idx="2">
                  <c:v>70888</c:v>
                </c:pt>
                <c:pt idx="3">
                  <c:v>73639</c:v>
                </c:pt>
                <c:pt idx="4">
                  <c:v>76088</c:v>
                </c:pt>
                <c:pt idx="5">
                  <c:v>78911</c:v>
                </c:pt>
                <c:pt idx="6">
                  <c:v>81352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FDD-4590-8B1A-83401A6A9DA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0"/>
        <c:gapDepth val="3"/>
        <c:shape val="box"/>
        <c:axId val="146329984"/>
        <c:axId val="146331520"/>
        <c:axId val="0"/>
      </c:bar3DChart>
      <c:catAx>
        <c:axId val="146329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1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uk-UA"/>
          </a:p>
        </c:txPr>
        <c:crossAx val="146331520"/>
        <c:crosses val="autoZero"/>
        <c:auto val="1"/>
        <c:lblAlgn val="ctr"/>
        <c:lblOffset val="100"/>
        <c:noMultiLvlLbl val="0"/>
      </c:catAx>
      <c:valAx>
        <c:axId val="1463315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46329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6350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uk-UA" sz="1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Мережа КЛАСІВ </a:t>
            </a:r>
            <a:endParaRPr lang="uk-UA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26953578843152459"/>
          <c:y val="3.55287773104995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all" baseline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uk-UA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752093074578281"/>
          <c:y val="0.17067101475208807"/>
          <c:w val="0.88518031935191699"/>
          <c:h val="0.4416538745750234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>
                <a:alpha val="88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1">
                  <a:lumMod val="50000"/>
                </a:schemeClr>
              </a:contourClr>
            </a:sp3d>
          </c:spPr>
          <c:invertIfNegative val="0"/>
          <c:dLbls>
            <c:spPr>
              <a:noFill/>
              <a:ln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>
                        <a:lumMod val="75000"/>
                      </a:schemeClr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Аркуш1!$A$2:$A$8</c:f>
              <c:strCache>
                <c:ptCount val="7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  <c:pt idx="5">
                  <c:v>2018-2019</c:v>
                </c:pt>
                <c:pt idx="6">
                  <c:v>2019-2020</c:v>
                </c:pt>
              </c:strCache>
            </c:strRef>
          </c:cat>
          <c:val>
            <c:numRef>
              <c:f>Аркуш1!$B$2:$B$8</c:f>
              <c:numCache>
                <c:formatCode>General</c:formatCode>
                <c:ptCount val="7"/>
                <c:pt idx="0">
                  <c:v>2534</c:v>
                </c:pt>
                <c:pt idx="1">
                  <c:v>2588</c:v>
                </c:pt>
                <c:pt idx="2">
                  <c:v>2652</c:v>
                </c:pt>
                <c:pt idx="3">
                  <c:v>2714</c:v>
                </c:pt>
                <c:pt idx="4">
                  <c:v>2790</c:v>
                </c:pt>
                <c:pt idx="5">
                  <c:v>2872</c:v>
                </c:pt>
                <c:pt idx="6">
                  <c:v>2942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1C-4F84-86E0-347BB61D401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0"/>
        <c:gapDepth val="53"/>
        <c:shape val="box"/>
        <c:axId val="238413696"/>
        <c:axId val="238424832"/>
        <c:axId val="0"/>
      </c:bar3DChart>
      <c:catAx>
        <c:axId val="238413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238424832"/>
        <c:crosses val="autoZero"/>
        <c:auto val="1"/>
        <c:lblAlgn val="ctr"/>
        <c:lblOffset val="30"/>
        <c:noMultiLvlLbl val="0"/>
      </c:catAx>
      <c:valAx>
        <c:axId val="2384248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38413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6350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normalizeH="0" baseline="0">
                <a:solidFill>
                  <a:schemeClr val="accent4">
                    <a:lumMod val="75000"/>
                  </a:schemeClr>
                </a:solidFill>
                <a:latin typeface="+mn-lt"/>
                <a:ea typeface="+mj-ea"/>
                <a:cs typeface="Arial" panose="020B0604020202020204" pitchFamily="34" charset="0"/>
              </a:defRPr>
            </a:pPr>
            <a:r>
              <a:rPr lang="uk-UA" sz="1800" dirty="0">
                <a:solidFill>
                  <a:schemeClr val="accent4">
                    <a:lumMod val="75000"/>
                  </a:schemeClr>
                </a:solidFill>
                <a:latin typeface="+mn-lt"/>
                <a:cs typeface="Calibri" panose="020F0502020204030204" pitchFamily="34" charset="0"/>
              </a:rPr>
              <a:t>Мережа закладів</a:t>
            </a:r>
            <a:r>
              <a:rPr lang="uk-UA" sz="18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: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normalizeH="0" baseline="0">
              <a:solidFill>
                <a:schemeClr val="accent4">
                  <a:lumMod val="75000"/>
                </a:schemeClr>
              </a:solidFill>
              <a:latin typeface="+mn-lt"/>
              <a:ea typeface="+mj-ea"/>
              <a:cs typeface="Arial" panose="020B0604020202020204" pitchFamily="34" charset="0"/>
            </a:defRPr>
          </a:pPr>
          <a:endParaRPr lang="uk-UA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gradFill>
                <a:gsLst>
                  <a:gs pos="100000">
                    <a:schemeClr val="accent1">
                      <a:shade val="65000"/>
                      <a:lumMod val="60000"/>
                      <a:lumOff val="40000"/>
                    </a:schemeClr>
                  </a:gs>
                  <a:gs pos="0">
                    <a:schemeClr val="accent1">
                      <a:shade val="65000"/>
                    </a:schemeClr>
                  </a:gs>
                </a:gsLst>
                <a:lin ang="5400000" scaled="0"/>
              </a:gra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117-4ACD-BC0D-CFF5CE76C84F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117-4ACD-BC0D-CFF5CE76C84F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1">
                      <a:tint val="65000"/>
                      <a:lumMod val="60000"/>
                      <a:lumOff val="40000"/>
                    </a:schemeClr>
                  </a:gs>
                  <a:gs pos="0">
                    <a:schemeClr val="accent1">
                      <a:tint val="65000"/>
                    </a:schemeClr>
                  </a:gs>
                </a:gsLst>
                <a:lin ang="5400000" scaled="0"/>
              </a:gra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117-4ACD-BC0D-CFF5CE76C84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Аркуш1!$A$2:$A$4</c:f>
              <c:strCache>
                <c:ptCount val="3"/>
                <c:pt idx="0">
                  <c:v>Мережа закладів середньої освіти:</c:v>
                </c:pt>
                <c:pt idx="1">
                  <c:v>Комунальні - 117</c:v>
                </c:pt>
                <c:pt idx="2">
                  <c:v>Приватні - 20</c:v>
                </c:pt>
              </c:strCache>
            </c:strRef>
          </c:cat>
          <c:val>
            <c:numRef>
              <c:f>Аркуш1!$B$2:$B$4</c:f>
              <c:numCache>
                <c:formatCode>General</c:formatCode>
                <c:ptCount val="3"/>
                <c:pt idx="1">
                  <c:v>117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117-4ACD-BC0D-CFF5CE76C84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uk-UA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uk-UA"/>
          </a:p>
        </c:txPr>
      </c:legendEntry>
      <c:layout>
        <c:manualLayout>
          <c:xMode val="edge"/>
          <c:yMode val="edge"/>
          <c:x val="0.48702167205030666"/>
          <c:y val="0.33769920812751841"/>
          <c:w val="0.46029278039516086"/>
          <c:h val="0.6201688929058996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2">
              <a:lumMod val="7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dirty="0" err="1">
                <a:solidFill>
                  <a:schemeClr val="accent4">
                    <a:lumMod val="75000"/>
                  </a:schemeClr>
                </a:solidFill>
              </a:rPr>
              <a:t>Позашкільні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1800" b="1" dirty="0" err="1">
                <a:solidFill>
                  <a:schemeClr val="accent4">
                    <a:lumMod val="75000"/>
                  </a:schemeClr>
                </a:solidFill>
              </a:rPr>
              <a:t>заклади</a:t>
            </a:r>
            <a:endParaRPr lang="ru-RU" sz="1800" b="1" dirty="0">
              <a:solidFill>
                <a:schemeClr val="accent4">
                  <a:lumMod val="75000"/>
                </a:schemeClr>
              </a:solidFill>
            </a:endParaRPr>
          </a:p>
        </c:rich>
      </c:tx>
      <c:layout>
        <c:manualLayout>
          <c:xMode val="edge"/>
          <c:yMode val="edge"/>
          <c:x val="0.3839935850864983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accent4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3.6147244928062476E-2"/>
          <c:y val="0.1261344031650104"/>
          <c:w val="0.4028755350051052"/>
          <c:h val="0.5044502681573978"/>
        </c:manualLayout>
      </c:layout>
      <c:pie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Позашкільні заклади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8E7-4625-BC92-38FDB5389277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8E7-4625-BC92-38FDB5389277}"/>
              </c:ext>
            </c:extLst>
          </c:dPt>
          <c:dPt>
            <c:idx val="2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8E7-4625-BC92-38FDB5389277}"/>
              </c:ext>
            </c:extLst>
          </c:dPt>
          <c:dPt>
            <c:idx val="3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8E7-4625-BC92-38FDB5389277}"/>
              </c:ext>
            </c:extLst>
          </c:dPt>
          <c:dPt>
            <c:idx val="4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8E7-4625-BC92-38FDB5389277}"/>
              </c:ext>
            </c:extLst>
          </c:dPt>
          <c:dLbls>
            <c:dLbl>
              <c:idx val="2"/>
              <c:layout>
                <c:manualLayout>
                  <c:x val="3.7293801866141434E-3"/>
                  <c:y val="2.7160742735640132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8E7-4625-BC92-38FDB5389277}"/>
                </c:ext>
              </c:extLst>
            </c:dLbl>
            <c:dLbl>
              <c:idx val="3"/>
              <c:layout>
                <c:manualLayout>
                  <c:x val="1.4020814002772141E-2"/>
                  <c:y val="4.7447891087251132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8E7-4625-BC92-38FDB5389277}"/>
                </c:ext>
              </c:extLst>
            </c:dLbl>
            <c:dLbl>
              <c:idx val="4"/>
              <c:layout>
                <c:manualLayout>
                  <c:x val="1.4832124815285749E-2"/>
                  <c:y val="2.4215429066909459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F8E7-4625-BC92-38FDB538927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Аркуш1!$A$2:$A$6</c:f>
              <c:strCache>
                <c:ptCount val="5"/>
                <c:pt idx="0">
                  <c:v>Художньо-естетичні</c:v>
                </c:pt>
                <c:pt idx="1">
                  <c:v>Туристичний</c:v>
                </c:pt>
                <c:pt idx="2">
                  <c:v>Екологічний</c:v>
                </c:pt>
                <c:pt idx="3">
                  <c:v>Науково-технічний</c:v>
                </c:pt>
                <c:pt idx="4">
                  <c:v>Гуманітарний</c:v>
                </c:pt>
              </c:strCache>
            </c:strRef>
          </c:cat>
          <c:val>
            <c:numRef>
              <c:f>Аркуш1!$B$2:$B$6</c:f>
              <c:numCache>
                <c:formatCode>General</c:formatCode>
                <c:ptCount val="5"/>
                <c:pt idx="0">
                  <c:v>9</c:v>
                </c:pt>
                <c:pt idx="1">
                  <c:v>3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8E7-4625-BC92-38FDB5389277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6313255655124149"/>
          <c:y val="0.17898897175548228"/>
          <c:w val="0.62769997823521995"/>
          <c:h val="0.667377942578222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cap="none" spc="20" baseline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r>
              <a:rPr lang="ru-RU" sz="1600" b="1" dirty="0" err="1" smtClean="0">
                <a:solidFill>
                  <a:srgbClr val="002060"/>
                </a:solidFill>
              </a:rPr>
              <a:t>Кількість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дітей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охоплених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позашкільною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освітою</a:t>
            </a:r>
            <a:endParaRPr lang="ru-RU" sz="1600" b="1" dirty="0">
              <a:solidFill>
                <a:srgbClr val="002060"/>
              </a:solidFill>
            </a:endParaRPr>
          </a:p>
        </c:rich>
      </c:tx>
      <c:layout>
        <c:manualLayout>
          <c:xMode val="edge"/>
          <c:yMode val="edge"/>
          <c:x val="0.19397242224507413"/>
          <c:y val="2.11993725875976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cap="none" spc="20" baseline="0">
              <a:solidFill>
                <a:srgbClr val="002060"/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1.5011212741238884E-2"/>
          <c:y val="0.36886908302419902"/>
          <c:w val="0.97517539218744342"/>
          <c:h val="0.3396868390845209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Кількість дітей охоплених позашкільною освітою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6">
                  <a:shade val="95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19200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842-4205-B91A-8BD670AF0D35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20350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842-4205-B91A-8BD670AF0D35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19532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842-4205-B91A-8BD670AF0D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Аркуш1!$A$2:$A$5</c:f>
              <c:strCache>
                <c:ptCount val="4"/>
                <c:pt idx="0">
                  <c:v>2016-2017</c:v>
                </c:pt>
                <c:pt idx="1">
                  <c:v>2017-2018 </c:v>
                </c:pt>
                <c:pt idx="2">
                  <c:v>2018-2019</c:v>
                </c:pt>
                <c:pt idx="3">
                  <c:v>2019-2020</c:v>
                </c:pt>
              </c:strCache>
            </c:strRef>
          </c:cat>
          <c:val>
            <c:numRef>
              <c:f>Аркуш1!$B$2:$B$5</c:f>
              <c:numCache>
                <c:formatCode>General</c:formatCode>
                <c:ptCount val="4"/>
                <c:pt idx="0">
                  <c:v>19200</c:v>
                </c:pt>
                <c:pt idx="1">
                  <c:v>20350</c:v>
                </c:pt>
                <c:pt idx="2">
                  <c:v>19532</c:v>
                </c:pt>
                <c:pt idx="3">
                  <c:v>19479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842-4205-B91A-8BD670AF0D3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87"/>
        <c:overlap val="-15"/>
        <c:axId val="22702720"/>
        <c:axId val="22709760"/>
      </c:barChart>
      <c:catAx>
        <c:axId val="22702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22709760"/>
        <c:crosses val="autoZero"/>
        <c:auto val="1"/>
        <c:lblAlgn val="ctr"/>
        <c:lblOffset val="100"/>
        <c:noMultiLvlLbl val="0"/>
      </c:catAx>
      <c:valAx>
        <c:axId val="2270976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22702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+mn-lt"/>
          <a:cs typeface="Arial" panose="020B0604020202020204" pitchFamily="34" charset="0"/>
        </a:defRPr>
      </a:pPr>
      <a:endParaRPr lang="uk-U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715608536985266E-2"/>
          <c:y val="5.1128817476282243E-2"/>
          <c:w val="0.88382358607049871"/>
          <c:h val="0.713211382730201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Кількість дітей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Аркуш1!$A$2:$A$3</c:f>
              <c:numCache>
                <c:formatCode>General</c:formatCode>
                <c:ptCount val="2"/>
                <c:pt idx="0">
                  <c:v>2018</c:v>
                </c:pt>
                <c:pt idx="1">
                  <c:v>2019</c:v>
                </c:pt>
              </c:numCache>
            </c:numRef>
          </c:cat>
          <c:val>
            <c:numRef>
              <c:f>Аркуш1!$B$2:$B$3</c:f>
              <c:numCache>
                <c:formatCode>General</c:formatCode>
                <c:ptCount val="2"/>
                <c:pt idx="0">
                  <c:v>4313</c:v>
                </c:pt>
                <c:pt idx="1">
                  <c:v>4886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5B-40BA-A2D6-15A72316466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8"/>
        <c:axId val="112407296"/>
        <c:axId val="112409984"/>
      </c:barChart>
      <c:catAx>
        <c:axId val="112407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uk-UA"/>
          </a:p>
        </c:txPr>
        <c:crossAx val="112409984"/>
        <c:crosses val="autoZero"/>
        <c:auto val="1"/>
        <c:lblAlgn val="ctr"/>
        <c:lblOffset val="100"/>
        <c:noMultiLvlLbl val="0"/>
      </c:catAx>
      <c:valAx>
        <c:axId val="112409984"/>
        <c:scaling>
          <c:orientation val="minMax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112407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152558015808269"/>
          <c:y val="1.4709112753936568E-2"/>
          <c:w val="0.4088109824521875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'[Новий Microsoft Excel Worksheet.xlsx]з.ф.'!$C$4</c:f>
              <c:strCache>
                <c:ptCount val="1"/>
                <c:pt idx="0">
                  <c:v>% виконання до плану на рік</c:v>
                </c:pt>
              </c:strCache>
            </c:strRef>
          </c:tx>
          <c:spPr>
            <a:gradFill>
              <a:gsLst>
                <a:gs pos="100000">
                  <a:schemeClr val="accent1">
                    <a:lumMod val="60000"/>
                    <a:lumOff val="40000"/>
                  </a:schemeClr>
                </a:gs>
                <a:gs pos="0">
                  <a:schemeClr val="accent1"/>
                </a:gs>
              </a:gsLst>
              <a:lin ang="5400000" scaled="0"/>
            </a:gradFill>
            <a:ln w="19050">
              <a:solidFill>
                <a:schemeClr val="lt1"/>
              </a:solidFill>
            </a:ln>
            <a:effectLst/>
          </c:spPr>
          <c:invertIfNegative val="0"/>
          <c:cat>
            <c:strRef>
              <c:f>'[Новий Microsoft Excel Worksheet.xlsx]з.ф.'!$B$5:$D$10</c:f>
              <c:strCache>
                <c:ptCount val="6"/>
                <c:pt idx="0">
                  <c:v>Управління молоді та спорту</c:v>
                </c:pt>
                <c:pt idx="1">
                  <c:v>Управління освіти</c:v>
                </c:pt>
                <c:pt idx="2">
                  <c:v>Управління охорони здоров"я</c:v>
                </c:pt>
                <c:pt idx="3">
                  <c:v>Управління соціального захисту</c:v>
                </c:pt>
                <c:pt idx="4">
                  <c:v>Упраління "Служба у справах дітей"</c:v>
                </c:pt>
                <c:pt idx="5">
                  <c:v>Відділ професійної освіти</c:v>
                </c:pt>
              </c:strCache>
            </c:strRef>
          </c:cat>
          <c:val>
            <c:numRef>
              <c:f>'[Новий Microsoft Excel Worksheet.xlsx]з.ф.'!$C$5:$C$9</c:f>
            </c:numRef>
          </c:val>
          <c:extLst>
            <c:ext xmlns:c16="http://schemas.microsoft.com/office/drawing/2014/chart" uri="{C3380CC4-5D6E-409C-BE32-E72D297353CC}">
              <c16:uniqueId val="{00000000-C9EB-4554-A8FE-1DB35DC968D5}"/>
            </c:ext>
          </c:extLst>
        </c:ser>
        <c:ser>
          <c:idx val="1"/>
          <c:order val="1"/>
          <c:tx>
            <c:strRef>
              <c:f>'[Новий Microsoft Excel Worksheet.xlsx]з.ф.'!$D$4</c:f>
              <c:strCache>
                <c:ptCount val="1"/>
                <c:pt idx="0">
                  <c:v>% виконання до плану на період</c:v>
                </c:pt>
              </c:strCache>
            </c:strRef>
          </c:tx>
          <c:spPr>
            <a:gradFill>
              <a:gsLst>
                <a:gs pos="100000">
                  <a:schemeClr val="accent2">
                    <a:lumMod val="60000"/>
                    <a:lumOff val="40000"/>
                  </a:schemeClr>
                </a:gs>
                <a:gs pos="0">
                  <a:schemeClr val="accent2"/>
                </a:gs>
              </a:gsLst>
              <a:lin ang="5400000" scaled="0"/>
            </a:gradFill>
            <a:ln w="19050">
              <a:solidFill>
                <a:schemeClr val="lt1"/>
              </a:solidFill>
            </a:ln>
            <a:effectLst/>
          </c:spPr>
          <c:invertIfNegative val="0"/>
          <c:cat>
            <c:strRef>
              <c:f>'[Новий Microsoft Excel Worksheet.xlsx]з.ф.'!$B$5:$D$10</c:f>
              <c:strCache>
                <c:ptCount val="6"/>
                <c:pt idx="0">
                  <c:v>Управління молоді та спорту</c:v>
                </c:pt>
                <c:pt idx="1">
                  <c:v>Управління освіти</c:v>
                </c:pt>
                <c:pt idx="2">
                  <c:v>Управління охорони здоров"я</c:v>
                </c:pt>
                <c:pt idx="3">
                  <c:v>Управління соціального захисту</c:v>
                </c:pt>
                <c:pt idx="4">
                  <c:v>Упраління "Служба у справах дітей"</c:v>
                </c:pt>
                <c:pt idx="5">
                  <c:v>Відділ професійної освіти</c:v>
                </c:pt>
              </c:strCache>
            </c:strRef>
          </c:cat>
          <c:val>
            <c:numRef>
              <c:f>'[Новий Microsoft Excel Worksheet.xlsx]з.ф.'!$D$5:$D$9</c:f>
            </c:numRef>
          </c:val>
          <c:extLst>
            <c:ext xmlns:c16="http://schemas.microsoft.com/office/drawing/2014/chart" uri="{C3380CC4-5D6E-409C-BE32-E72D297353CC}">
              <c16:uniqueId val="{00000001-C9EB-4554-A8FE-1DB35DC968D5}"/>
            </c:ext>
          </c:extLst>
        </c:ser>
        <c:ser>
          <c:idx val="2"/>
          <c:order val="2"/>
          <c:tx>
            <c:strRef>
              <c:f>'[Новий Microsoft Excel Worksheet.xlsx]з.ф.'!$E$4</c:f>
              <c:strCache>
                <c:ptCount val="1"/>
                <c:pt idx="0">
                  <c:v>загальний фонд %</c:v>
                </c:pt>
              </c:strCache>
            </c:strRef>
          </c:tx>
          <c:spPr>
            <a:gradFill>
              <a:gsLst>
                <a:gs pos="100000">
                  <a:schemeClr val="accent3">
                    <a:lumMod val="60000"/>
                    <a:lumOff val="40000"/>
                  </a:schemeClr>
                </a:gs>
                <a:gs pos="0">
                  <a:schemeClr val="accent3"/>
                </a:gs>
              </a:gsLst>
              <a:lin ang="5400000" scaled="0"/>
            </a:gra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9EB-4554-A8FE-1DB35DC968D5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9EB-4554-A8FE-1DB35DC968D5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9EB-4554-A8FE-1DB35DC968D5}"/>
              </c:ext>
            </c:extLst>
          </c:dPt>
          <c:dPt>
            <c:idx val="3"/>
            <c:invertIfNegative val="0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9EB-4554-A8FE-1DB35DC968D5}"/>
              </c:ext>
            </c:extLst>
          </c:dPt>
          <c:dPt>
            <c:idx val="4"/>
            <c:invertIfNegative val="0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9EB-4554-A8FE-1DB35DC968D5}"/>
              </c:ext>
            </c:extLst>
          </c:dPt>
          <c:dPt>
            <c:idx val="5"/>
            <c:invertIfNegative val="0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9EB-4554-A8FE-1DB35DC968D5}"/>
              </c:ext>
            </c:extLst>
          </c:dPt>
          <c:dLbls>
            <c:dLbl>
              <c:idx val="3"/>
              <c:layout>
                <c:manualLayout>
                  <c:x val="-2.0599727824068593E-2"/>
                  <c:y val="8.7316879487236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C9EB-4554-A8FE-1DB35DC968D5}"/>
                </c:ext>
              </c:extLst>
            </c:dLbl>
            <c:dLbl>
              <c:idx val="5"/>
              <c:layout>
                <c:manualLayout>
                  <c:x val="0"/>
                  <c:y val="-5.23901276923420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C9EB-4554-A8FE-1DB35DC968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'[Новий Microsoft Excel Worksheet.xlsx]з.ф.'!$B$5:$D$10</c:f>
              <c:strCache>
                <c:ptCount val="6"/>
                <c:pt idx="0">
                  <c:v>Управління молоді та спорту</c:v>
                </c:pt>
                <c:pt idx="1">
                  <c:v>Управління освіти</c:v>
                </c:pt>
                <c:pt idx="2">
                  <c:v>Управління охорони здоров"я</c:v>
                </c:pt>
                <c:pt idx="3">
                  <c:v>Управління соціального захисту</c:v>
                </c:pt>
                <c:pt idx="4">
                  <c:v>Упраління "Служба у справах дітей"</c:v>
                </c:pt>
                <c:pt idx="5">
                  <c:v>Відділ професійної освіти</c:v>
                </c:pt>
              </c:strCache>
            </c:strRef>
          </c:cat>
          <c:val>
            <c:numRef>
              <c:f>'[Новий Microsoft Excel Worksheet.xlsx]з.ф.'!$E$5:$E$10</c:f>
              <c:numCache>
                <c:formatCode>#\ ##0.0</c:formatCode>
                <c:ptCount val="6"/>
                <c:pt idx="0">
                  <c:v>2.642658105161134</c:v>
                </c:pt>
                <c:pt idx="1">
                  <c:v>58.501938454082868</c:v>
                </c:pt>
                <c:pt idx="2">
                  <c:v>22.201356917858011</c:v>
                </c:pt>
                <c:pt idx="3">
                  <c:v>8.3603404409983035</c:v>
                </c:pt>
                <c:pt idx="4">
                  <c:v>0.31196995396171551</c:v>
                </c:pt>
                <c:pt idx="5">
                  <c:v>7.9817361279379702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9EB-4554-A8FE-1DB35DC968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40019072"/>
        <c:axId val="440015136"/>
      </c:barChart>
      <c:valAx>
        <c:axId val="4400151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40019072"/>
        <c:crossBetween val="between"/>
      </c:valAx>
      <c:catAx>
        <c:axId val="4400190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none" spc="0" normalizeH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40015136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367098921542405E-2"/>
          <c:y val="0.10736622035377326"/>
          <c:w val="0.87933537153077568"/>
          <c:h val="0.521571069773801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'[Новий Microsoft Excel Worksheet.xlsx]сп.ф'!$C$4</c:f>
              <c:strCache>
                <c:ptCount val="1"/>
                <c:pt idx="0">
                  <c:v>спеціальний фонд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7905-43F8-B365-00803AF6C7B5}"/>
              </c:ext>
            </c:extLst>
          </c:dPt>
          <c:dPt>
            <c:idx val="1"/>
            <c:invertIfNegative val="0"/>
            <c:bubble3D val="0"/>
            <c:spPr>
              <a:solidFill>
                <a:srgbClr val="9999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905-43F8-B365-00803AF6C7B5}"/>
              </c:ext>
            </c:extLst>
          </c:dPt>
          <c:dPt>
            <c:idx val="2"/>
            <c:invertIfNegative val="0"/>
            <c:bubble3D val="0"/>
            <c:spPr>
              <a:solidFill>
                <a:srgbClr val="1F3B7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905-43F8-B365-00803AF6C7B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7905-43F8-B365-00803AF6C7B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'[Новий Microsoft Excel Worksheet.xlsx]сп.ф'!$B$5:$B$9</c:f>
              <c:strCache>
                <c:ptCount val="5"/>
                <c:pt idx="0">
                  <c:v>Управління молоді та спорту</c:v>
                </c:pt>
                <c:pt idx="1">
                  <c:v>Управління освіти</c:v>
                </c:pt>
                <c:pt idx="2">
                  <c:v>Управління охорони здоров"я</c:v>
                </c:pt>
                <c:pt idx="3">
                  <c:v>Управління соціального захисту</c:v>
                </c:pt>
                <c:pt idx="4">
                  <c:v>Упраління "Служба у справах дітей"</c:v>
                </c:pt>
              </c:strCache>
            </c:strRef>
          </c:cat>
          <c:val>
            <c:numRef>
              <c:f>'[Новий Microsoft Excel Worksheet.xlsx]сп.ф'!$C$5:$C$9</c:f>
              <c:numCache>
                <c:formatCode>#\ ##0.0</c:formatCode>
                <c:ptCount val="5"/>
                <c:pt idx="0">
                  <c:v>29.335793357933575</c:v>
                </c:pt>
                <c:pt idx="1">
                  <c:v>12.213122131221313</c:v>
                </c:pt>
                <c:pt idx="2">
                  <c:v>53.388533885338852</c:v>
                </c:pt>
                <c:pt idx="3">
                  <c:v>4.4550445504455052</c:v>
                </c:pt>
                <c:pt idx="4">
                  <c:v>0.60750607506075072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05-43F8-B365-00803AF6C7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80118559"/>
        <c:axId val="880113567"/>
      </c:barChart>
      <c:catAx>
        <c:axId val="8801185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880113567"/>
        <c:crosses val="autoZero"/>
        <c:auto val="1"/>
        <c:lblAlgn val="ctr"/>
        <c:lblOffset val="100"/>
        <c:noMultiLvlLbl val="0"/>
      </c:catAx>
      <c:valAx>
        <c:axId val="880113567"/>
        <c:scaling>
          <c:orientation val="minMax"/>
        </c:scaling>
        <c:delete val="0"/>
        <c:axPos val="l"/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8801185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1">
  <cs:axisTitle>
    <cs:lnRef idx="0"/>
    <cs:fillRef idx="0"/>
    <cs:effectRef idx="0"/>
    <cs:fontRef idx="minor">
      <a:schemeClr val="lt1">
        <a:lumMod val="75000"/>
      </a:schemeClr>
    </cs:fontRef>
    <cs:defRPr sz="1197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6350" cap="flat" cmpd="sng" algn="ctr">
        <a:solidFill>
          <a:schemeClr val="dk1">
            <a:tint val="75000"/>
          </a:schemeClr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1197" b="1" i="0" u="none" strike="noStrike" kern="1200" baseline="0"/>
  </cs:dataLabel>
  <cs:dataLabelCallout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1197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  <a:scene3d>
        <a:camera prst="orthographicFront"/>
        <a:lightRig rig="threePt" dir="t"/>
      </a:scene3d>
      <a:sp3d prstMaterial="flat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dk1">
            <a:lumMod val="75000"/>
            <a:lumOff val="2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bg2">
          <a:lumMod val="75000"/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>
        <a:solidFill>
          <a:schemeClr val="lt1">
            <a:lumMod val="50000"/>
          </a:schemeClr>
        </a:solidFill>
      </a:ln>
    </cs:spPr>
  </cs:gridlineMajor>
  <cs:gridlineMinor>
    <cs:lnRef idx="0"/>
    <cs:fillRef idx="0"/>
    <cs:effectRef idx="0"/>
    <cs:fontRef idx="minor">
      <a:schemeClr val="tx1"/>
    </cs:fontRef>
    <cs:spPr>
      <a:ln w="9525">
        <a:solidFill>
          <a:schemeClr val="lt1">
            <a:lumMod val="4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/>
    </cs:fontRef>
    <cs:defRPr sz="2200" b="0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0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0.89427</cdr:x>
      <cdr:y>0.12463</cdr:y>
    </cdr:from>
    <cdr:to>
      <cdr:x>1</cdr:x>
      <cdr:y>0.16869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572000" y="346631"/>
          <a:ext cx="540566" cy="1225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uk-UA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C1E83F-C3E5-42DF-8E51-72A4D2F30AC4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6003-ACCD-4317-A991-8C34C6E2AA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105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999C0F-D73B-478C-BB60-C94E680B6093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57892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2292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17B53D-2005-44BE-9DA4-C54CCF3659CE}" type="slidenum">
              <a:rPr lang="uk-UA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uk-U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5006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2292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17B53D-2005-44BE-9DA4-C54CCF3659CE}" type="slidenum">
              <a:rPr lang="uk-UA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uk-U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7058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72247-69B2-4ADC-90A9-2C561CB12EBA}" type="slidenum">
              <a:rPr lang="uk-UA" smtClean="0"/>
              <a:pPr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74741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72247-69B2-4ADC-90A9-2C561CB12EBA}" type="slidenum">
              <a:rPr lang="uk-UA" smtClean="0"/>
              <a:pPr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04715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72247-69B2-4ADC-90A9-2C561CB12EBA}" type="slidenum">
              <a:rPr lang="uk-UA" smtClean="0"/>
              <a:pPr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03243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2292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17B53D-2005-44BE-9DA4-C54CCF3659CE}" type="slidenum">
              <a:rPr lang="uk-UA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44</a:t>
            </a:fld>
            <a:endParaRPr lang="uk-U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9746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2292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17B53D-2005-44BE-9DA4-C54CCF3659CE}" type="slidenum">
              <a:rPr lang="uk-UA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50</a:t>
            </a:fld>
            <a:endParaRPr lang="uk-U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7353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2292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17B53D-2005-44BE-9DA4-C54CCF3659CE}" type="slidenum">
              <a:rPr lang="uk-UA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51</a:t>
            </a:fld>
            <a:endParaRPr lang="uk-U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8230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2292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17B53D-2005-44BE-9DA4-C54CCF3659CE}" type="slidenum">
              <a:rPr lang="uk-UA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58</a:t>
            </a:fld>
            <a:endParaRPr lang="uk-U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05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2292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17B53D-2005-44BE-9DA4-C54CCF3659CE}" type="slidenum">
              <a:rPr lang="uk-UA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59</a:t>
            </a:fld>
            <a:endParaRPr lang="uk-U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166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2292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17B53D-2005-44BE-9DA4-C54CCF3659CE}" type="slidenum">
              <a:rPr lang="uk-UA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uk-U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939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2292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17B53D-2005-44BE-9DA4-C54CCF3659CE}" type="slidenum">
              <a:rPr lang="uk-UA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uk-U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073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72247-69B2-4ADC-90A9-2C561CB12EBA}" type="slidenum">
              <a:rPr lang="uk-UA" smtClean="0"/>
              <a:pPr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7887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2292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17B53D-2005-44BE-9DA4-C54CCF3659CE}" type="slidenum">
              <a:rPr lang="uk-UA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uk-U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6649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2292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17B53D-2005-44BE-9DA4-C54CCF3659CE}" type="slidenum">
              <a:rPr lang="uk-UA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uk-U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6776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2292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17B53D-2005-44BE-9DA4-C54CCF3659CE}" type="slidenum">
              <a:rPr lang="uk-UA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uk-U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1694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2292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17B53D-2005-44BE-9DA4-C54CCF3659CE}" type="slidenum">
              <a:rPr lang="uk-UA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uk-U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064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AE8DF5-2C1A-4E74-80C5-3E861D4E8340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6881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17.02.2020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1625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17.02.2020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222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17.02.2020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647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17.02.2020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07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17.02.2020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2405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17.02.2020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56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17.02.2020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7648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17.02.2020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6039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17.02.2020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0261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17.02.2020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3644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17.02.2020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4699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E2EBF-7122-48CA-AA6F-878199C2F645}" type="datetimeFigureOut">
              <a:rPr lang="uk-UA" smtClean="0"/>
              <a:t>17.02.2020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966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10" Type="http://schemas.openxmlformats.org/officeDocument/2006/relationships/image" Target="../media/image32.png"/><Relationship Id="rId4" Type="http://schemas.openxmlformats.org/officeDocument/2006/relationships/image" Target="../media/image8.jpe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jpe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.png"/><Relationship Id="rId7" Type="http://schemas.openxmlformats.org/officeDocument/2006/relationships/image" Target="../media/image44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7.png"/><Relationship Id="rId5" Type="http://schemas.openxmlformats.org/officeDocument/2006/relationships/image" Target="../media/image42.png"/><Relationship Id="rId10" Type="http://schemas.openxmlformats.org/officeDocument/2006/relationships/image" Target="../media/image46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2.pn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chart" Target="../charts/chart1.xml"/><Relationship Id="rId7" Type="http://schemas.openxmlformats.org/officeDocument/2006/relationships/image" Target="../media/image6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3.png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g"/><Relationship Id="rId3" Type="http://schemas.openxmlformats.org/officeDocument/2006/relationships/image" Target="../media/image2.png"/><Relationship Id="rId7" Type="http://schemas.openxmlformats.org/officeDocument/2006/relationships/image" Target="../media/image68.jpeg"/><Relationship Id="rId12" Type="http://schemas.openxmlformats.org/officeDocument/2006/relationships/image" Target="../media/image7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11" Type="http://schemas.openxmlformats.org/officeDocument/2006/relationships/image" Target="../media/image70.jpeg"/><Relationship Id="rId5" Type="http://schemas.openxmlformats.org/officeDocument/2006/relationships/chart" Target="../charts/chart3.xml"/><Relationship Id="rId10" Type="http://schemas.openxmlformats.org/officeDocument/2006/relationships/chart" Target="../charts/chart6.xml"/><Relationship Id="rId4" Type="http://schemas.openxmlformats.org/officeDocument/2006/relationships/chart" Target="../charts/chart2.xml"/><Relationship Id="rId9" Type="http://schemas.openxmlformats.org/officeDocument/2006/relationships/chart" Target="../charts/char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2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2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82.png"/><Relationship Id="rId5" Type="http://schemas.openxmlformats.org/officeDocument/2006/relationships/image" Target="../media/image77.png"/><Relationship Id="rId10" Type="http://schemas.openxmlformats.org/officeDocument/2006/relationships/image" Target="../media/image81.png"/><Relationship Id="rId4" Type="http://schemas.openxmlformats.org/officeDocument/2006/relationships/image" Target="../media/image76.png"/><Relationship Id="rId9" Type="http://schemas.openxmlformats.org/officeDocument/2006/relationships/image" Target="../media/image8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2.png"/><Relationship Id="rId7" Type="http://schemas.openxmlformats.org/officeDocument/2006/relationships/image" Target="../media/image87.jpeg"/><Relationship Id="rId12" Type="http://schemas.openxmlformats.org/officeDocument/2006/relationships/image" Target="../media/image9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jpeg"/><Relationship Id="rId11" Type="http://schemas.openxmlformats.org/officeDocument/2006/relationships/image" Target="../media/image91.jpeg"/><Relationship Id="rId5" Type="http://schemas.openxmlformats.org/officeDocument/2006/relationships/image" Target="../media/image85.jpeg"/><Relationship Id="rId10" Type="http://schemas.openxmlformats.org/officeDocument/2006/relationships/image" Target="../media/image90.jpeg"/><Relationship Id="rId4" Type="http://schemas.openxmlformats.org/officeDocument/2006/relationships/image" Target="../media/image84.jpeg"/><Relationship Id="rId9" Type="http://schemas.openxmlformats.org/officeDocument/2006/relationships/image" Target="../media/image89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93.jpeg"/><Relationship Id="rId7" Type="http://schemas.openxmlformats.org/officeDocument/2006/relationships/image" Target="../media/image9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eg"/><Relationship Id="rId3" Type="http://schemas.openxmlformats.org/officeDocument/2006/relationships/image" Target="../media/image2.png"/><Relationship Id="rId7" Type="http://schemas.openxmlformats.org/officeDocument/2006/relationships/image" Target="../media/image10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7" Type="http://schemas.openxmlformats.org/officeDocument/2006/relationships/image" Target="../media/image10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jpg"/><Relationship Id="rId5" Type="http://schemas.openxmlformats.org/officeDocument/2006/relationships/image" Target="../media/image106.jpeg"/><Relationship Id="rId4" Type="http://schemas.openxmlformats.org/officeDocument/2006/relationships/image" Target="../media/image10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7" Type="http://schemas.openxmlformats.org/officeDocument/2006/relationships/image" Target="../media/image1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2.png"/><Relationship Id="rId7" Type="http://schemas.openxmlformats.org/officeDocument/2006/relationships/image" Target="../media/image1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1.jpeg"/><Relationship Id="rId9" Type="http://schemas.openxmlformats.org/officeDocument/2006/relationships/image" Target="../media/image11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eg"/><Relationship Id="rId3" Type="http://schemas.openxmlformats.org/officeDocument/2006/relationships/image" Target="../media/image119.jpeg"/><Relationship Id="rId7" Type="http://schemas.openxmlformats.org/officeDocument/2006/relationships/image" Target="../media/image1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jpeg"/><Relationship Id="rId11" Type="http://schemas.openxmlformats.org/officeDocument/2006/relationships/image" Target="../media/image127.jpeg"/><Relationship Id="rId5" Type="http://schemas.openxmlformats.org/officeDocument/2006/relationships/image" Target="../media/image121.jpeg"/><Relationship Id="rId10" Type="http://schemas.openxmlformats.org/officeDocument/2006/relationships/image" Target="../media/image126.jpeg"/><Relationship Id="rId4" Type="http://schemas.openxmlformats.org/officeDocument/2006/relationships/image" Target="../media/image120.jpeg"/><Relationship Id="rId9" Type="http://schemas.openxmlformats.org/officeDocument/2006/relationships/image" Target="../media/image12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g"/><Relationship Id="rId7" Type="http://schemas.openxmlformats.org/officeDocument/2006/relationships/image" Target="../media/image1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jpeg"/><Relationship Id="rId5" Type="http://schemas.openxmlformats.org/officeDocument/2006/relationships/image" Target="../media/image130.png"/><Relationship Id="rId4" Type="http://schemas.openxmlformats.org/officeDocument/2006/relationships/image" Target="../media/image129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32.jpeg"/><Relationship Id="rId7" Type="http://schemas.openxmlformats.org/officeDocument/2006/relationships/image" Target="../media/image1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jpeg"/><Relationship Id="rId5" Type="http://schemas.openxmlformats.org/officeDocument/2006/relationships/image" Target="../media/image134.jpg"/><Relationship Id="rId4" Type="http://schemas.openxmlformats.org/officeDocument/2006/relationships/image" Target="../media/image133.jpeg"/><Relationship Id="rId9" Type="http://schemas.openxmlformats.org/officeDocument/2006/relationships/image" Target="../media/image13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138.png"/><Relationship Id="rId7" Type="http://schemas.openxmlformats.org/officeDocument/2006/relationships/image" Target="../media/image1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7" Type="http://schemas.openxmlformats.org/officeDocument/2006/relationships/image" Target="../media/image14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5.png"/><Relationship Id="rId5" Type="http://schemas.openxmlformats.org/officeDocument/2006/relationships/image" Target="../media/image144.jpeg"/><Relationship Id="rId4" Type="http://schemas.openxmlformats.org/officeDocument/2006/relationships/image" Target="../media/image14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9.jpeg"/><Relationship Id="rId5" Type="http://schemas.openxmlformats.org/officeDocument/2006/relationships/image" Target="../media/image149.jpeg"/><Relationship Id="rId4" Type="http://schemas.openxmlformats.org/officeDocument/2006/relationships/image" Target="../media/image148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jpeg"/><Relationship Id="rId3" Type="http://schemas.openxmlformats.org/officeDocument/2006/relationships/image" Target="../media/image150.png"/><Relationship Id="rId7" Type="http://schemas.openxmlformats.org/officeDocument/2006/relationships/image" Target="../media/image15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2.jpeg"/><Relationship Id="rId5" Type="http://schemas.openxmlformats.org/officeDocument/2006/relationships/image" Target="../media/image151.jpeg"/><Relationship Id="rId4" Type="http://schemas.openxmlformats.org/officeDocument/2006/relationships/image" Target="../media/image119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jpeg"/><Relationship Id="rId3" Type="http://schemas.openxmlformats.org/officeDocument/2006/relationships/image" Target="../media/image155.jpeg"/><Relationship Id="rId7" Type="http://schemas.openxmlformats.org/officeDocument/2006/relationships/image" Target="../media/image15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7.jpeg"/><Relationship Id="rId5" Type="http://schemas.openxmlformats.org/officeDocument/2006/relationships/image" Target="../media/image156.jpeg"/><Relationship Id="rId4" Type="http://schemas.openxmlformats.org/officeDocument/2006/relationships/image" Target="../media/image119.jpeg"/><Relationship Id="rId9" Type="http://schemas.openxmlformats.org/officeDocument/2006/relationships/image" Target="../media/image160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jpeg"/><Relationship Id="rId3" Type="http://schemas.openxmlformats.org/officeDocument/2006/relationships/image" Target="../media/image161.jpeg"/><Relationship Id="rId7" Type="http://schemas.openxmlformats.org/officeDocument/2006/relationships/image" Target="../media/image16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jpeg"/><Relationship Id="rId5" Type="http://schemas.openxmlformats.org/officeDocument/2006/relationships/image" Target="../media/image119.jpeg"/><Relationship Id="rId4" Type="http://schemas.openxmlformats.org/officeDocument/2006/relationships/image" Target="../media/image16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8.jpeg"/><Relationship Id="rId5" Type="http://schemas.openxmlformats.org/officeDocument/2006/relationships/image" Target="../media/image167.jpeg"/><Relationship Id="rId4" Type="http://schemas.openxmlformats.org/officeDocument/2006/relationships/image" Target="../media/image119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jpeg"/><Relationship Id="rId3" Type="http://schemas.openxmlformats.org/officeDocument/2006/relationships/image" Target="../media/image119.jpeg"/><Relationship Id="rId7" Type="http://schemas.openxmlformats.org/officeDocument/2006/relationships/image" Target="../media/image17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1.jpeg"/><Relationship Id="rId5" Type="http://schemas.openxmlformats.org/officeDocument/2006/relationships/image" Target="../media/image170.jpg"/><Relationship Id="rId4" Type="http://schemas.openxmlformats.org/officeDocument/2006/relationships/image" Target="../media/image169.jpg"/><Relationship Id="rId9" Type="http://schemas.openxmlformats.org/officeDocument/2006/relationships/image" Target="../media/image17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7" Type="http://schemas.openxmlformats.org/officeDocument/2006/relationships/image" Target="../media/image17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7.jpeg"/><Relationship Id="rId5" Type="http://schemas.openxmlformats.org/officeDocument/2006/relationships/image" Target="../media/image176.jpeg"/><Relationship Id="rId4" Type="http://schemas.openxmlformats.org/officeDocument/2006/relationships/image" Target="../media/image175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jpeg"/><Relationship Id="rId3" Type="http://schemas.openxmlformats.org/officeDocument/2006/relationships/image" Target="../media/image34.jpeg"/><Relationship Id="rId7" Type="http://schemas.openxmlformats.org/officeDocument/2006/relationships/image" Target="../media/image18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1.jpeg"/><Relationship Id="rId5" Type="http://schemas.openxmlformats.org/officeDocument/2006/relationships/image" Target="../media/image180.jpeg"/><Relationship Id="rId10" Type="http://schemas.openxmlformats.org/officeDocument/2006/relationships/image" Target="../media/image185.jpeg"/><Relationship Id="rId4" Type="http://schemas.openxmlformats.org/officeDocument/2006/relationships/image" Target="../media/image179.jpeg"/><Relationship Id="rId9" Type="http://schemas.openxmlformats.org/officeDocument/2006/relationships/image" Target="../media/image18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jpg"/><Relationship Id="rId3" Type="http://schemas.openxmlformats.org/officeDocument/2006/relationships/image" Target="../media/image186.png"/><Relationship Id="rId7" Type="http://schemas.openxmlformats.org/officeDocument/2006/relationships/image" Target="../media/image190.jpeg"/><Relationship Id="rId12" Type="http://schemas.openxmlformats.org/officeDocument/2006/relationships/image" Target="../media/image19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9.png"/><Relationship Id="rId11" Type="http://schemas.openxmlformats.org/officeDocument/2006/relationships/image" Target="../media/image194.jpg"/><Relationship Id="rId5" Type="http://schemas.openxmlformats.org/officeDocument/2006/relationships/image" Target="../media/image188.png"/><Relationship Id="rId10" Type="http://schemas.openxmlformats.org/officeDocument/2006/relationships/image" Target="../media/image193.jpeg"/><Relationship Id="rId4" Type="http://schemas.openxmlformats.org/officeDocument/2006/relationships/image" Target="../media/image187.png"/><Relationship Id="rId9" Type="http://schemas.openxmlformats.org/officeDocument/2006/relationships/image" Target="../media/image192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jpeg"/><Relationship Id="rId3" Type="http://schemas.openxmlformats.org/officeDocument/2006/relationships/image" Target="../media/image196.jpeg"/><Relationship Id="rId7" Type="http://schemas.openxmlformats.org/officeDocument/2006/relationships/image" Target="../media/image20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9.jpeg"/><Relationship Id="rId11" Type="http://schemas.openxmlformats.org/officeDocument/2006/relationships/image" Target="../media/image204.jpeg"/><Relationship Id="rId5" Type="http://schemas.openxmlformats.org/officeDocument/2006/relationships/image" Target="../media/image198.jpeg"/><Relationship Id="rId10" Type="http://schemas.openxmlformats.org/officeDocument/2006/relationships/image" Target="../media/image203.jpeg"/><Relationship Id="rId4" Type="http://schemas.openxmlformats.org/officeDocument/2006/relationships/image" Target="../media/image197.jpeg"/><Relationship Id="rId9" Type="http://schemas.openxmlformats.org/officeDocument/2006/relationships/image" Target="../media/image202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jpeg"/><Relationship Id="rId3" Type="http://schemas.openxmlformats.org/officeDocument/2006/relationships/image" Target="../media/image205.jpeg"/><Relationship Id="rId7" Type="http://schemas.openxmlformats.org/officeDocument/2006/relationships/image" Target="../media/image20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8.jpeg"/><Relationship Id="rId5" Type="http://schemas.openxmlformats.org/officeDocument/2006/relationships/image" Target="../media/image207.jpeg"/><Relationship Id="rId4" Type="http://schemas.openxmlformats.org/officeDocument/2006/relationships/image" Target="../media/image206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jpeg"/><Relationship Id="rId3" Type="http://schemas.openxmlformats.org/officeDocument/2006/relationships/chart" Target="../charts/chart7.xml"/><Relationship Id="rId7" Type="http://schemas.openxmlformats.org/officeDocument/2006/relationships/image" Target="../media/image2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2.jpeg"/><Relationship Id="rId11" Type="http://schemas.openxmlformats.org/officeDocument/2006/relationships/image" Target="../media/image217.jpeg"/><Relationship Id="rId5" Type="http://schemas.openxmlformats.org/officeDocument/2006/relationships/image" Target="../media/image211.jpeg"/><Relationship Id="rId10" Type="http://schemas.openxmlformats.org/officeDocument/2006/relationships/image" Target="../media/image216.jpeg"/><Relationship Id="rId4" Type="http://schemas.openxmlformats.org/officeDocument/2006/relationships/image" Target="../media/image210.jpeg"/><Relationship Id="rId9" Type="http://schemas.openxmlformats.org/officeDocument/2006/relationships/image" Target="../media/image215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3" Type="http://schemas.openxmlformats.org/officeDocument/2006/relationships/image" Target="../media/image2.png"/><Relationship Id="rId7" Type="http://schemas.openxmlformats.org/officeDocument/2006/relationships/image" Target="../media/image2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3.jpeg"/><Relationship Id="rId5" Type="http://schemas.openxmlformats.org/officeDocument/2006/relationships/image" Target="../media/image219.png"/><Relationship Id="rId4" Type="http://schemas.openxmlformats.org/officeDocument/2006/relationships/image" Target="../media/image218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3" Type="http://schemas.openxmlformats.org/officeDocument/2006/relationships/image" Target="../media/image222.jpeg"/><Relationship Id="rId7" Type="http://schemas.openxmlformats.org/officeDocument/2006/relationships/image" Target="../media/image2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4.jpeg"/><Relationship Id="rId5" Type="http://schemas.openxmlformats.org/officeDocument/2006/relationships/image" Target="../media/image213.jpeg"/><Relationship Id="rId10" Type="http://schemas.openxmlformats.org/officeDocument/2006/relationships/image" Target="../media/image228.jpeg"/><Relationship Id="rId4" Type="http://schemas.openxmlformats.org/officeDocument/2006/relationships/image" Target="../media/image223.jpeg"/><Relationship Id="rId9" Type="http://schemas.openxmlformats.org/officeDocument/2006/relationships/image" Target="../media/image22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jpeg"/><Relationship Id="rId7" Type="http://schemas.openxmlformats.org/officeDocument/2006/relationships/image" Target="../media/image2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3.jpeg"/><Relationship Id="rId5" Type="http://schemas.openxmlformats.org/officeDocument/2006/relationships/image" Target="../media/image231.jpeg"/><Relationship Id="rId4" Type="http://schemas.openxmlformats.org/officeDocument/2006/relationships/image" Target="../media/image230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7.jpeg"/><Relationship Id="rId3" Type="http://schemas.openxmlformats.org/officeDocument/2006/relationships/image" Target="../media/image111.jpeg"/><Relationship Id="rId7" Type="http://schemas.openxmlformats.org/officeDocument/2006/relationships/image" Target="../media/image2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5.png"/><Relationship Id="rId5" Type="http://schemas.openxmlformats.org/officeDocument/2006/relationships/image" Target="../media/image234.jpeg"/><Relationship Id="rId4" Type="http://schemas.openxmlformats.org/officeDocument/2006/relationships/image" Target="../media/image233.jpeg"/><Relationship Id="rId9" Type="http://schemas.openxmlformats.org/officeDocument/2006/relationships/image" Target="../media/image238.jpg"/></Relationships>
</file>

<file path=ppt/slides/_rels/slide4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39.png"/><Relationship Id="rId7" Type="http://schemas.openxmlformats.org/officeDocument/2006/relationships/image" Target="../media/image2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1.jpeg"/><Relationship Id="rId5" Type="http://schemas.openxmlformats.org/officeDocument/2006/relationships/image" Target="../media/image240.jpeg"/><Relationship Id="rId10" Type="http://schemas.openxmlformats.org/officeDocument/2006/relationships/image" Target="../media/image243.png"/><Relationship Id="rId4" Type="http://schemas.microsoft.com/office/2007/relationships/hdphoto" Target="../media/hdphoto2.wdp"/><Relationship Id="rId9" Type="http://schemas.openxmlformats.org/officeDocument/2006/relationships/image" Target="../media/image11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jpeg"/><Relationship Id="rId7" Type="http://schemas.openxmlformats.org/officeDocument/2006/relationships/image" Target="../media/image24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7.jpg"/><Relationship Id="rId5" Type="http://schemas.openxmlformats.org/officeDocument/2006/relationships/image" Target="../media/image246.jpeg"/><Relationship Id="rId4" Type="http://schemas.openxmlformats.org/officeDocument/2006/relationships/image" Target="../media/image24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2.png"/><Relationship Id="rId3" Type="http://schemas.openxmlformats.org/officeDocument/2006/relationships/image" Target="../media/image2.png"/><Relationship Id="rId7" Type="http://schemas.openxmlformats.org/officeDocument/2006/relationships/image" Target="../media/image251.png"/><Relationship Id="rId12" Type="http://schemas.openxmlformats.org/officeDocument/2006/relationships/image" Target="../media/image25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0.png"/><Relationship Id="rId11" Type="http://schemas.openxmlformats.org/officeDocument/2006/relationships/image" Target="../media/image255.png"/><Relationship Id="rId5" Type="http://schemas.openxmlformats.org/officeDocument/2006/relationships/image" Target="../media/image249.png"/><Relationship Id="rId10" Type="http://schemas.openxmlformats.org/officeDocument/2006/relationships/image" Target="../media/image254.png"/><Relationship Id="rId4" Type="http://schemas.openxmlformats.org/officeDocument/2006/relationships/image" Target="../media/image8.jpeg"/><Relationship Id="rId9" Type="http://schemas.openxmlformats.org/officeDocument/2006/relationships/image" Target="../media/image253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1.png"/><Relationship Id="rId3" Type="http://schemas.openxmlformats.org/officeDocument/2006/relationships/image" Target="../media/image2.png"/><Relationship Id="rId7" Type="http://schemas.openxmlformats.org/officeDocument/2006/relationships/image" Target="../media/image26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9.jpeg"/><Relationship Id="rId11" Type="http://schemas.openxmlformats.org/officeDocument/2006/relationships/image" Target="../media/image264.png"/><Relationship Id="rId5" Type="http://schemas.openxmlformats.org/officeDocument/2006/relationships/image" Target="../media/image258.png"/><Relationship Id="rId10" Type="http://schemas.openxmlformats.org/officeDocument/2006/relationships/image" Target="../media/image263.png"/><Relationship Id="rId4" Type="http://schemas.openxmlformats.org/officeDocument/2006/relationships/image" Target="../media/image257.png"/><Relationship Id="rId9" Type="http://schemas.openxmlformats.org/officeDocument/2006/relationships/image" Target="../media/image262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jpeg"/><Relationship Id="rId13" Type="http://schemas.openxmlformats.org/officeDocument/2006/relationships/image" Target="../media/image275.jpeg"/><Relationship Id="rId3" Type="http://schemas.openxmlformats.org/officeDocument/2006/relationships/image" Target="../media/image265.jpeg"/><Relationship Id="rId7" Type="http://schemas.openxmlformats.org/officeDocument/2006/relationships/image" Target="../media/image269.jpeg"/><Relationship Id="rId12" Type="http://schemas.openxmlformats.org/officeDocument/2006/relationships/image" Target="../media/image27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8.jpeg"/><Relationship Id="rId11" Type="http://schemas.openxmlformats.org/officeDocument/2006/relationships/image" Target="../media/image273.jpeg"/><Relationship Id="rId5" Type="http://schemas.openxmlformats.org/officeDocument/2006/relationships/image" Target="../media/image267.jpeg"/><Relationship Id="rId10" Type="http://schemas.openxmlformats.org/officeDocument/2006/relationships/image" Target="../media/image272.jpeg"/><Relationship Id="rId4" Type="http://schemas.openxmlformats.org/officeDocument/2006/relationships/image" Target="../media/image266.jpeg"/><Relationship Id="rId9" Type="http://schemas.openxmlformats.org/officeDocument/2006/relationships/image" Target="../media/image271.jpeg"/><Relationship Id="rId14" Type="http://schemas.openxmlformats.org/officeDocument/2006/relationships/image" Target="../media/image276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1.jpg"/><Relationship Id="rId3" Type="http://schemas.openxmlformats.org/officeDocument/2006/relationships/image" Target="../media/image277.jpeg"/><Relationship Id="rId7" Type="http://schemas.openxmlformats.org/officeDocument/2006/relationships/image" Target="../media/image28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9.png"/><Relationship Id="rId5" Type="http://schemas.openxmlformats.org/officeDocument/2006/relationships/image" Target="../media/image278.jpeg"/><Relationship Id="rId10" Type="http://schemas.openxmlformats.org/officeDocument/2006/relationships/image" Target="../media/image283.jpeg"/><Relationship Id="rId4" Type="http://schemas.openxmlformats.org/officeDocument/2006/relationships/image" Target="../media/image3.jpeg"/><Relationship Id="rId9" Type="http://schemas.openxmlformats.org/officeDocument/2006/relationships/image" Target="../media/image282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9.jpeg"/><Relationship Id="rId3" Type="http://schemas.openxmlformats.org/officeDocument/2006/relationships/image" Target="../media/image284.jpeg"/><Relationship Id="rId7" Type="http://schemas.openxmlformats.org/officeDocument/2006/relationships/image" Target="../media/image28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7.png"/><Relationship Id="rId5" Type="http://schemas.openxmlformats.org/officeDocument/2006/relationships/image" Target="../media/image286.jpeg"/><Relationship Id="rId10" Type="http://schemas.openxmlformats.org/officeDocument/2006/relationships/image" Target="../media/image291.jpeg"/><Relationship Id="rId4" Type="http://schemas.openxmlformats.org/officeDocument/2006/relationships/image" Target="../media/image285.jpeg"/><Relationship Id="rId9" Type="http://schemas.openxmlformats.org/officeDocument/2006/relationships/image" Target="../media/image290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7.jpg"/><Relationship Id="rId3" Type="http://schemas.openxmlformats.org/officeDocument/2006/relationships/image" Target="../media/image292.jpeg"/><Relationship Id="rId7" Type="http://schemas.openxmlformats.org/officeDocument/2006/relationships/image" Target="../media/image29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5.jpeg"/><Relationship Id="rId5" Type="http://schemas.openxmlformats.org/officeDocument/2006/relationships/image" Target="../media/image294.jpeg"/><Relationship Id="rId4" Type="http://schemas.openxmlformats.org/officeDocument/2006/relationships/image" Target="../media/image293.jp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2.jpeg"/><Relationship Id="rId3" Type="http://schemas.openxmlformats.org/officeDocument/2006/relationships/image" Target="../media/image298.jpeg"/><Relationship Id="rId7" Type="http://schemas.openxmlformats.org/officeDocument/2006/relationships/image" Target="../media/image30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5.jpeg"/><Relationship Id="rId11" Type="http://schemas.openxmlformats.org/officeDocument/2006/relationships/image" Target="../media/image305.jpeg"/><Relationship Id="rId5" Type="http://schemas.openxmlformats.org/officeDocument/2006/relationships/image" Target="../media/image300.jpeg"/><Relationship Id="rId10" Type="http://schemas.openxmlformats.org/officeDocument/2006/relationships/image" Target="../media/image304.jpeg"/><Relationship Id="rId4" Type="http://schemas.openxmlformats.org/officeDocument/2006/relationships/image" Target="../media/image299.jpeg"/><Relationship Id="rId9" Type="http://schemas.openxmlformats.org/officeDocument/2006/relationships/image" Target="../media/image303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jpeg"/><Relationship Id="rId3" Type="http://schemas.openxmlformats.org/officeDocument/2006/relationships/image" Target="../media/image306.jpeg"/><Relationship Id="rId7" Type="http://schemas.openxmlformats.org/officeDocument/2006/relationships/image" Target="../media/image30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5.jpeg"/><Relationship Id="rId5" Type="http://schemas.openxmlformats.org/officeDocument/2006/relationships/image" Target="../media/image308.jpeg"/><Relationship Id="rId10" Type="http://schemas.openxmlformats.org/officeDocument/2006/relationships/image" Target="../media/image312.jpeg"/><Relationship Id="rId4" Type="http://schemas.openxmlformats.org/officeDocument/2006/relationships/image" Target="../media/image307.jpeg"/><Relationship Id="rId9" Type="http://schemas.openxmlformats.org/officeDocument/2006/relationships/image" Target="../media/image311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6.png"/><Relationship Id="rId3" Type="http://schemas.openxmlformats.org/officeDocument/2006/relationships/image" Target="../media/image2.png"/><Relationship Id="rId7" Type="http://schemas.openxmlformats.org/officeDocument/2006/relationships/image" Target="../media/image315.png"/><Relationship Id="rId12" Type="http://schemas.openxmlformats.org/officeDocument/2006/relationships/image" Target="../media/image3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4.png"/><Relationship Id="rId11" Type="http://schemas.openxmlformats.org/officeDocument/2006/relationships/image" Target="../media/image319.png"/><Relationship Id="rId5" Type="http://schemas.openxmlformats.org/officeDocument/2006/relationships/image" Target="../media/image295.jpeg"/><Relationship Id="rId10" Type="http://schemas.openxmlformats.org/officeDocument/2006/relationships/image" Target="../media/image318.png"/><Relationship Id="rId4" Type="http://schemas.openxmlformats.org/officeDocument/2006/relationships/image" Target="../media/image313.png"/><Relationship Id="rId9" Type="http://schemas.openxmlformats.org/officeDocument/2006/relationships/image" Target="../media/image317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4.png"/><Relationship Id="rId3" Type="http://schemas.openxmlformats.org/officeDocument/2006/relationships/image" Target="../media/image2.png"/><Relationship Id="rId7" Type="http://schemas.openxmlformats.org/officeDocument/2006/relationships/image" Target="../media/image3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2.png"/><Relationship Id="rId5" Type="http://schemas.openxmlformats.org/officeDocument/2006/relationships/image" Target="../media/image52.jpeg"/><Relationship Id="rId4" Type="http://schemas.openxmlformats.org/officeDocument/2006/relationships/image" Target="../media/image3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9.jpeg"/><Relationship Id="rId3" Type="http://schemas.openxmlformats.org/officeDocument/2006/relationships/image" Target="../media/image325.jpeg"/><Relationship Id="rId7" Type="http://schemas.openxmlformats.org/officeDocument/2006/relationships/image" Target="../media/image328.jpeg"/><Relationship Id="rId12" Type="http://schemas.openxmlformats.org/officeDocument/2006/relationships/image" Target="../media/image33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7.jpeg"/><Relationship Id="rId11" Type="http://schemas.openxmlformats.org/officeDocument/2006/relationships/image" Target="../media/image332.jpeg"/><Relationship Id="rId5" Type="http://schemas.openxmlformats.org/officeDocument/2006/relationships/image" Target="../media/image52.jpeg"/><Relationship Id="rId10" Type="http://schemas.openxmlformats.org/officeDocument/2006/relationships/image" Target="../media/image331.jpeg"/><Relationship Id="rId4" Type="http://schemas.openxmlformats.org/officeDocument/2006/relationships/image" Target="../media/image326.jpeg"/><Relationship Id="rId9" Type="http://schemas.openxmlformats.org/officeDocument/2006/relationships/image" Target="../media/image330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7.jpeg"/><Relationship Id="rId3" Type="http://schemas.openxmlformats.org/officeDocument/2006/relationships/image" Target="../media/image52.jpeg"/><Relationship Id="rId7" Type="http://schemas.openxmlformats.org/officeDocument/2006/relationships/image" Target="../media/image33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1.jpeg"/><Relationship Id="rId5" Type="http://schemas.openxmlformats.org/officeDocument/2006/relationships/image" Target="../media/image335.jpeg"/><Relationship Id="rId4" Type="http://schemas.openxmlformats.org/officeDocument/2006/relationships/image" Target="../media/image334.jpe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2.jpeg"/><Relationship Id="rId3" Type="http://schemas.openxmlformats.org/officeDocument/2006/relationships/image" Target="../media/image338.jpeg"/><Relationship Id="rId7" Type="http://schemas.openxmlformats.org/officeDocument/2006/relationships/image" Target="../media/image34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0.jpeg"/><Relationship Id="rId5" Type="http://schemas.openxmlformats.org/officeDocument/2006/relationships/image" Target="../media/image339.jpeg"/><Relationship Id="rId10" Type="http://schemas.openxmlformats.org/officeDocument/2006/relationships/image" Target="../media/image344.jpeg"/><Relationship Id="rId4" Type="http://schemas.openxmlformats.org/officeDocument/2006/relationships/image" Target="../media/image52.jpeg"/><Relationship Id="rId9" Type="http://schemas.openxmlformats.org/officeDocument/2006/relationships/image" Target="../media/image343.jpe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9.jpg"/><Relationship Id="rId3" Type="http://schemas.openxmlformats.org/officeDocument/2006/relationships/image" Target="../media/image345.jpeg"/><Relationship Id="rId7" Type="http://schemas.openxmlformats.org/officeDocument/2006/relationships/image" Target="../media/image34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347.jpeg"/><Relationship Id="rId10" Type="http://schemas.openxmlformats.org/officeDocument/2006/relationships/image" Target="../media/image351.jpeg"/><Relationship Id="rId4" Type="http://schemas.openxmlformats.org/officeDocument/2006/relationships/image" Target="../media/image346.jpeg"/><Relationship Id="rId9" Type="http://schemas.openxmlformats.org/officeDocument/2006/relationships/image" Target="../media/image350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2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jpeg"/><Relationship Id="rId7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8.jpeg"/><Relationship Id="rId4" Type="http://schemas.openxmlformats.org/officeDocument/2006/relationships/image" Target="../media/image22.jp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0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59186" y="798885"/>
            <a:ext cx="67582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</a:rPr>
              <a:t>Звіт про роботу </a:t>
            </a:r>
            <a:r>
              <a:rPr lang="uk-UA" sz="3600" b="1" dirty="0" smtClean="0">
                <a:solidFill>
                  <a:srgbClr val="002060"/>
                </a:solidFill>
              </a:rPr>
              <a:t>департаменту </a:t>
            </a:r>
            <a:r>
              <a:rPr lang="uk-UA" sz="3600" b="1" dirty="0">
                <a:solidFill>
                  <a:srgbClr val="002060"/>
                </a:solidFill>
              </a:rPr>
              <a:t>гуманітарної політики </a:t>
            </a:r>
            <a:endParaRPr lang="uk-UA" sz="3600" b="1" dirty="0" smtClean="0">
              <a:solidFill>
                <a:srgbClr val="002060"/>
              </a:solidFill>
            </a:endParaRPr>
          </a:p>
          <a:p>
            <a:pPr algn="ctr"/>
            <a:r>
              <a:rPr lang="uk-UA" sz="3600" b="1" dirty="0" smtClean="0">
                <a:solidFill>
                  <a:srgbClr val="002060"/>
                </a:solidFill>
              </a:rPr>
              <a:t>Львівської </a:t>
            </a:r>
            <a:r>
              <a:rPr lang="uk-UA" sz="3600" b="1" dirty="0">
                <a:solidFill>
                  <a:srgbClr val="002060"/>
                </a:solidFill>
              </a:rPr>
              <a:t>міської ради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3114882-CD9D-49FF-812E-EF65AB42E2B6}"/>
              </a:ext>
            </a:extLst>
          </p:cNvPr>
          <p:cNvSpPr/>
          <p:nvPr/>
        </p:nvSpPr>
        <p:spPr>
          <a:xfrm>
            <a:off x="10112558" y="5486088"/>
            <a:ext cx="15376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>
                <a:solidFill>
                  <a:srgbClr val="002060"/>
                </a:solidFill>
              </a:rPr>
              <a:t>2019 рік 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70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30486" y="757677"/>
            <a:ext cx="3516913" cy="56902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 eaLnBrk="1" hangingPunct="1"/>
            <a:r>
              <a:rPr lang="uk-UA" sz="18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Придбано обладнання для ЗОЗ </a:t>
            </a:r>
            <a:r>
              <a:rPr lang="en-US" sz="18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/>
            </a:r>
            <a:br>
              <a:rPr lang="en-US" sz="18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</a:br>
            <a:r>
              <a:rPr lang="uk-UA" sz="18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106,2 млн. грн. </a:t>
            </a:r>
            <a:endParaRPr lang="ru-RU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517732" y="83275"/>
            <a:ext cx="7239534" cy="560357"/>
          </a:xfrm>
          <a:prstGeom prst="rect">
            <a:avLst/>
          </a:prstGeom>
          <a:solidFill>
            <a:srgbClr val="005D9B"/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k-UA" alt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ІІ. ІНВЕСТИЦІЇ В ЯКІСТЬ НАДАННЯ ПОСЛУГ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1366" y="55714"/>
            <a:ext cx="1263448" cy="127098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91" y="1686679"/>
            <a:ext cx="3533808" cy="265013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9293" y="1696029"/>
            <a:ext cx="3302404" cy="338554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Комп‘ютерний </a:t>
            </a:r>
            <a:r>
              <a:rPr lang="uk-UA" sz="1600" b="1" dirty="0">
                <a:solidFill>
                  <a:schemeClr val="bg1"/>
                </a:solidFill>
                <a:cs typeface="Arial" panose="020B0604020202020204" pitchFamily="34" charset="0"/>
              </a:rPr>
              <a:t>томограф </a:t>
            </a:r>
            <a:r>
              <a:rPr lang="uk-UA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uk-UA" sz="1600" b="1" dirty="0">
                <a:solidFill>
                  <a:schemeClr val="bg1"/>
                </a:solidFill>
                <a:cs typeface="Arial" panose="020B0604020202020204" pitchFamily="34" charset="0"/>
              </a:rPr>
              <a:t>КЛШМД</a:t>
            </a: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endParaRPr lang="en-US" sz="16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3384" y="853310"/>
            <a:ext cx="3215259" cy="255972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113088" y="1006148"/>
            <a:ext cx="2965835" cy="33855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chemeClr val="bg1"/>
                </a:solidFill>
              </a:rPr>
              <a:t>Хірургічний </a:t>
            </a:r>
            <a:r>
              <a:rPr lang="uk-UA" sz="1600" b="1" dirty="0" smtClean="0">
                <a:solidFill>
                  <a:schemeClr val="bg1"/>
                </a:solidFill>
              </a:rPr>
              <a:t>мікроскоп </a:t>
            </a:r>
            <a:r>
              <a:rPr lang="uk-UA" sz="1600" b="1" dirty="0">
                <a:solidFill>
                  <a:schemeClr val="bg1"/>
                </a:solidFill>
                <a:cs typeface="Arial" panose="020B0604020202020204" pitchFamily="34" charset="0"/>
              </a:rPr>
              <a:t>КЛШМД</a:t>
            </a:r>
            <a:endParaRPr lang="uk-UA" sz="1600" b="1" dirty="0">
              <a:solidFill>
                <a:schemeClr val="bg1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55329" y="2696354"/>
            <a:ext cx="2392073" cy="408404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225023" y="6388971"/>
            <a:ext cx="2974934" cy="33855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chemeClr val="bg1"/>
                </a:solidFill>
              </a:rPr>
              <a:t>Система </a:t>
            </a:r>
            <a:r>
              <a:rPr lang="uk-UA" sz="1600" b="1" dirty="0" smtClean="0">
                <a:solidFill>
                  <a:schemeClr val="bg1"/>
                </a:solidFill>
              </a:rPr>
              <a:t>рентгенівська </a:t>
            </a:r>
            <a:r>
              <a:rPr lang="uk-UA" sz="1600" b="1" dirty="0">
                <a:solidFill>
                  <a:schemeClr val="bg1"/>
                </a:solidFill>
                <a:cs typeface="Arial" panose="020B0604020202020204" pitchFamily="34" charset="0"/>
              </a:rPr>
              <a:t>КЛШМД</a:t>
            </a:r>
            <a:endParaRPr lang="uk-UA" sz="1600" b="1" dirty="0">
              <a:solidFill>
                <a:schemeClr val="bg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1409" y="3840616"/>
            <a:ext cx="2965835" cy="250691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921456" y="6008974"/>
            <a:ext cx="3319114" cy="338554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Ендоскопічне </a:t>
            </a:r>
            <a:r>
              <a:rPr lang="uk-UA" sz="1600" b="1" dirty="0" smtClean="0">
                <a:solidFill>
                  <a:schemeClr val="bg1"/>
                </a:solidFill>
              </a:rPr>
              <a:t>обладнання </a:t>
            </a:r>
            <a:r>
              <a:rPr lang="uk-UA" sz="1600" b="1" dirty="0">
                <a:solidFill>
                  <a:schemeClr val="bg1"/>
                </a:solidFill>
                <a:cs typeface="Arial" panose="020B0604020202020204" pitchFamily="34" charset="0"/>
              </a:rPr>
              <a:t>КЛШМД</a:t>
            </a:r>
            <a:endParaRPr lang="uk-UA" sz="1600" b="1" dirty="0">
              <a:solidFill>
                <a:schemeClr val="bg1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19664" y="1526752"/>
            <a:ext cx="1982556" cy="362857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188642" y="906235"/>
            <a:ext cx="3808617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chemeClr val="bg1"/>
                </a:solidFill>
              </a:rPr>
              <a:t>Наркозно-дихальна апаратура, </a:t>
            </a:r>
            <a:r>
              <a:rPr lang="uk-UA" sz="1600" b="1" dirty="0" err="1">
                <a:solidFill>
                  <a:schemeClr val="bg1"/>
                </a:solidFill>
              </a:rPr>
              <a:t>приліжкові</a:t>
            </a:r>
            <a:r>
              <a:rPr lang="uk-UA" sz="1600" b="1" dirty="0">
                <a:solidFill>
                  <a:schemeClr val="bg1"/>
                </a:solidFill>
              </a:rPr>
              <a:t> монітори </a:t>
            </a:r>
            <a:r>
              <a:rPr lang="uk-UA" sz="1600" b="1" dirty="0" smtClean="0">
                <a:solidFill>
                  <a:schemeClr val="bg1"/>
                </a:solidFill>
              </a:rPr>
              <a:t>пацієнта </a:t>
            </a:r>
            <a:r>
              <a:rPr lang="uk-UA" sz="1600" b="1" dirty="0">
                <a:solidFill>
                  <a:schemeClr val="bg1"/>
                </a:solidFill>
                <a:cs typeface="Arial" panose="020B0604020202020204" pitchFamily="34" charset="0"/>
              </a:rPr>
              <a:t>КЛШМД</a:t>
            </a:r>
            <a:endParaRPr lang="uk-UA" sz="1600" b="1" dirty="0">
              <a:solidFill>
                <a:schemeClr val="bg1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6632" y="4515690"/>
            <a:ext cx="2923464" cy="23289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38837" y="6325118"/>
            <a:ext cx="3073631" cy="33855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chemeClr val="bg1"/>
                </a:solidFill>
              </a:rPr>
              <a:t>Ультразвукова </a:t>
            </a:r>
            <a:r>
              <a:rPr lang="uk-UA" sz="1600" b="1" dirty="0" smtClean="0">
                <a:solidFill>
                  <a:schemeClr val="bg1"/>
                </a:solidFill>
              </a:rPr>
              <a:t>система </a:t>
            </a:r>
            <a:r>
              <a:rPr lang="uk-UA" sz="1600" b="1" dirty="0">
                <a:solidFill>
                  <a:schemeClr val="bg1"/>
                </a:solidFill>
                <a:cs typeface="Arial" panose="020B0604020202020204" pitchFamily="34" charset="0"/>
              </a:rPr>
              <a:t>КЛШМД</a:t>
            </a: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601505" y="1667652"/>
            <a:ext cx="2536671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solidFill>
                  <a:schemeClr val="bg1"/>
                </a:solidFill>
                <a:cs typeface="Arial" panose="020B0604020202020204" pitchFamily="34" charset="0"/>
              </a:rPr>
              <a:t>Для КЛШМД закуплено обладнання на суму 57,3 млн. грн.</a:t>
            </a:r>
            <a:endParaRPr lang="uk-UA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83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326" y="1469939"/>
            <a:ext cx="3234711" cy="2460062"/>
          </a:xfrm>
          <a:prstGeom prst="rect">
            <a:avLst/>
          </a:prstGeom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319397" y="129498"/>
            <a:ext cx="7408553" cy="560357"/>
          </a:xfrm>
          <a:prstGeom prst="rect">
            <a:avLst/>
          </a:prstGeom>
          <a:solidFill>
            <a:srgbClr val="005D9B"/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k-UA" alt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ІІ. ІНВЕСТИЦІЇ В ЯКІСТЬ НАДАННЯ ПОСЛУГ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468" y="19059"/>
            <a:ext cx="1188873" cy="119596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00403" y="1469939"/>
            <a:ext cx="3296426" cy="307777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uk-UA" sz="1400" b="1" dirty="0">
                <a:solidFill>
                  <a:schemeClr val="bg1"/>
                </a:solidFill>
              </a:rPr>
              <a:t>І</a:t>
            </a:r>
            <a:r>
              <a:rPr lang="uk-UA" sz="1400" b="1" dirty="0" smtClean="0">
                <a:solidFill>
                  <a:schemeClr val="bg1"/>
                </a:solidFill>
              </a:rPr>
              <a:t>нкубатори </a:t>
            </a:r>
            <a:r>
              <a:rPr lang="uk-UA" sz="1400" b="1" dirty="0">
                <a:solidFill>
                  <a:schemeClr val="bg1"/>
                </a:solidFill>
              </a:rPr>
              <a:t>для </a:t>
            </a:r>
            <a:r>
              <a:rPr lang="uk-UA" sz="1400" b="1" dirty="0" smtClean="0">
                <a:solidFill>
                  <a:schemeClr val="bg1"/>
                </a:solidFill>
              </a:rPr>
              <a:t>новонароджених </a:t>
            </a:r>
            <a:r>
              <a:rPr lang="uk-UA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МДКЛ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5647" y="4108172"/>
            <a:ext cx="3421826" cy="237264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319397" y="4417047"/>
            <a:ext cx="2660649" cy="30777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uk-UA" sz="1400" b="1" dirty="0">
                <a:solidFill>
                  <a:schemeClr val="bg1"/>
                </a:solidFill>
              </a:rPr>
              <a:t>Хірургічний </a:t>
            </a:r>
            <a:r>
              <a:rPr lang="uk-UA" sz="1400" b="1" dirty="0" smtClean="0">
                <a:solidFill>
                  <a:schemeClr val="bg1"/>
                </a:solidFill>
              </a:rPr>
              <a:t>мікроскоп </a:t>
            </a:r>
            <a:r>
              <a:rPr lang="uk-UA" sz="1400" b="1" dirty="0">
                <a:solidFill>
                  <a:schemeClr val="bg1"/>
                </a:solidFill>
                <a:cs typeface="Arial" panose="020B0604020202020204" pitchFamily="34" charset="0"/>
              </a:rPr>
              <a:t>8 МКЛ </a:t>
            </a:r>
            <a:endParaRPr lang="uk-UA" sz="14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587" y="736222"/>
            <a:ext cx="4648357" cy="64633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>
            <a:defPPr>
              <a:defRPr lang="uk-UA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uk-UA" sz="1800" dirty="0"/>
              <a:t>Для МДКЛ закуплено обладнання на суму 1,9 млн</a:t>
            </a:r>
            <a:r>
              <a:rPr lang="uk-UA" sz="1800" dirty="0" smtClean="0"/>
              <a:t>. грн</a:t>
            </a:r>
            <a:r>
              <a:rPr lang="uk-UA" sz="1800" dirty="0"/>
              <a:t>.</a:t>
            </a:r>
            <a:endParaRPr lang="ru-RU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75613" y="4593899"/>
            <a:ext cx="2750714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>
            <a:defPPr>
              <a:defRPr lang="uk-UA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Для </a:t>
            </a:r>
            <a:r>
              <a:rPr lang="uk-UA" dirty="0" smtClean="0"/>
              <a:t>8 МКЛ </a:t>
            </a:r>
            <a:r>
              <a:rPr lang="uk-UA" dirty="0"/>
              <a:t>закуплено обладнання на суму </a:t>
            </a:r>
            <a:endParaRPr lang="uk-UA" dirty="0" smtClean="0"/>
          </a:p>
          <a:p>
            <a:r>
              <a:rPr lang="uk-UA" dirty="0" smtClean="0"/>
              <a:t>6,9 </a:t>
            </a:r>
            <a:r>
              <a:rPr lang="uk-UA" dirty="0"/>
              <a:t>млн</a:t>
            </a:r>
            <a:r>
              <a:rPr lang="uk-UA" dirty="0" smtClean="0"/>
              <a:t>. грн</a:t>
            </a:r>
            <a:r>
              <a:rPr lang="uk-UA" dirty="0"/>
              <a:t>.</a:t>
            </a:r>
            <a:endParaRPr lang="ru-RU" dirty="0"/>
          </a:p>
        </p:txBody>
      </p:sp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6219311" y="812410"/>
            <a:ext cx="3551681" cy="590931"/>
          </a:xfr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8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Придбано обладнання для 2 МП (700 тис. </a:t>
            </a:r>
            <a:r>
              <a:rPr lang="uk-UA" sz="18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грн.)</a:t>
            </a:r>
            <a:endParaRPr lang="ru-RU" sz="1800" b="1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0745" y="1469939"/>
            <a:ext cx="2148616" cy="196859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149311" y="3088305"/>
            <a:ext cx="1409360" cy="307777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uk-UA" sz="1400" b="1" dirty="0">
                <a:solidFill>
                  <a:schemeClr val="bg1"/>
                </a:solidFill>
              </a:rPr>
              <a:t>Щілинна лампа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63711" y="3589248"/>
            <a:ext cx="2081273" cy="210376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6685355" y="5311006"/>
            <a:ext cx="2159629" cy="307777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pPr algn="ctr" defTabSz="457200"/>
            <a:r>
              <a:rPr lang="uk-UA" sz="1400" b="1" dirty="0">
                <a:solidFill>
                  <a:schemeClr val="bg1"/>
                </a:solidFill>
                <a:latin typeface="Calibri" panose="020F0502020204030204"/>
              </a:rPr>
              <a:t>Відсмоктувач до </a:t>
            </a:r>
            <a:r>
              <a:rPr lang="uk-UA" sz="1400" b="1" dirty="0" err="1">
                <a:solidFill>
                  <a:schemeClr val="bg1"/>
                </a:solidFill>
                <a:latin typeface="Calibri" panose="020F0502020204030204"/>
              </a:rPr>
              <a:t>лігатора</a:t>
            </a:r>
            <a:endParaRPr lang="uk-UA" sz="1400" b="1" dirty="0">
              <a:solidFill>
                <a:schemeClr val="bg1"/>
              </a:solidFill>
              <a:latin typeface="Calibri" panose="020F0502020204030204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21444" y="1483675"/>
            <a:ext cx="1831146" cy="183821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321444" y="1535111"/>
            <a:ext cx="1681871" cy="307777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uk-UA" sz="1400" b="1" dirty="0">
                <a:solidFill>
                  <a:schemeClr val="bg1"/>
                </a:solidFill>
              </a:rPr>
              <a:t>Набір пробних лінз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90038" y="3418734"/>
            <a:ext cx="2364428" cy="168604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94371" y="5199635"/>
            <a:ext cx="2092612" cy="1563504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92642" y="5055564"/>
            <a:ext cx="2784521" cy="307777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 defTabSz="457200"/>
            <a:r>
              <a:rPr lang="ru-RU" sz="1400" b="1" dirty="0" err="1">
                <a:solidFill>
                  <a:schemeClr val="bg1"/>
                </a:solidFill>
                <a:latin typeface="Calibri" panose="020F0502020204030204"/>
              </a:rPr>
              <a:t>Лабораторне</a:t>
            </a:r>
            <a:r>
              <a:rPr lang="ru-RU" sz="1400" b="1" dirty="0">
                <a:solidFill>
                  <a:schemeClr val="bg1"/>
                </a:solidFill>
                <a:latin typeface="Calibri" panose="020F0502020204030204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Calibri" panose="020F0502020204030204"/>
              </a:rPr>
              <a:t>обладнання</a:t>
            </a:r>
            <a:endParaRPr lang="uk-UA" sz="1400" b="1" dirty="0">
              <a:solidFill>
                <a:schemeClr val="bg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4811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5916739" y="637743"/>
            <a:ext cx="3507341" cy="90300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 eaLnBrk="1" hangingPunct="1"/>
            <a:r>
              <a:rPr lang="uk-UA" sz="2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Придбано обладнання для ЗОЗ за кошти НСЗУ </a:t>
            </a:r>
            <a:r>
              <a:rPr lang="uk-UA" sz="20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/>
            </a:r>
            <a:br>
              <a:rPr lang="uk-UA" sz="20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</a:br>
            <a:r>
              <a:rPr lang="uk-UA" sz="20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(</a:t>
            </a:r>
            <a:r>
              <a:rPr lang="uk-UA" sz="2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11,7 </a:t>
            </a:r>
            <a:r>
              <a:rPr lang="uk-UA" sz="20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млн. </a:t>
            </a:r>
            <a:r>
              <a:rPr lang="uk-UA" sz="2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грн.)</a:t>
            </a:r>
            <a:endParaRPr lang="ru-RU" sz="20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t="2860" r="5357" b="3016"/>
          <a:stretch/>
        </p:blipFill>
        <p:spPr>
          <a:xfrm>
            <a:off x="154685" y="187238"/>
            <a:ext cx="2317247" cy="32046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319" y="3582793"/>
            <a:ext cx="2520280" cy="29349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5494" y="1856305"/>
            <a:ext cx="2618023" cy="23293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03091" y="4300633"/>
            <a:ext cx="2272378" cy="23882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68557" y="2851678"/>
            <a:ext cx="1235916" cy="338554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uk-UA" sz="1600" b="1" dirty="0" err="1">
                <a:solidFill>
                  <a:schemeClr val="bg1"/>
                </a:solidFill>
              </a:rPr>
              <a:t>Кольпоскоп</a:t>
            </a: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90745" y="1601529"/>
            <a:ext cx="2901106" cy="58477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1600" b="1" kern="0" dirty="0">
                <a:solidFill>
                  <a:schemeClr val="bg1"/>
                </a:solidFill>
                <a:latin typeface="Calibri"/>
              </a:rPr>
              <a:t>Автоматичний гематологічний аналізатор</a:t>
            </a:r>
            <a:endParaRPr lang="uk-UA" sz="1600" b="1" kern="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25071" y="6225314"/>
            <a:ext cx="1507783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chemeClr val="bg1"/>
                </a:solidFill>
              </a:rPr>
              <a:t>Набори для офтальмології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6439809"/>
            <a:ext cx="2841740" cy="338554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uk-UA" sz="1600" b="1" dirty="0" err="1">
                <a:solidFill>
                  <a:schemeClr val="bg1"/>
                </a:solidFill>
              </a:rPr>
              <a:t>Імуноферментний</a:t>
            </a:r>
            <a:r>
              <a:rPr lang="uk-UA" sz="1600" b="1" dirty="0">
                <a:solidFill>
                  <a:schemeClr val="bg1"/>
                </a:solidFill>
              </a:rPr>
              <a:t> аналізатор</a:t>
            </a: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3293577" y="30615"/>
            <a:ext cx="7165463" cy="560357"/>
          </a:xfrm>
          <a:prstGeom prst="rect">
            <a:avLst/>
          </a:prstGeom>
          <a:solidFill>
            <a:srgbClr val="005D9B"/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k-UA" alt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ІІ. ІНВЕСТИЦІЇ В ЯКІСТЬ НАДАННЯ ПОСЛУГ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468" y="19059"/>
            <a:ext cx="1188873" cy="119596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26035" y="1128330"/>
            <a:ext cx="2198866" cy="280252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9504598" y="1084971"/>
            <a:ext cx="2687402" cy="369332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Рентгенологічний апарат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01065" y="980723"/>
            <a:ext cx="2397238" cy="241116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686422" y="747198"/>
            <a:ext cx="3078865" cy="33855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chemeClr val="bg1"/>
                </a:solidFill>
              </a:rPr>
              <a:t>Обладнання для лабораторії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90649" y="3930850"/>
            <a:ext cx="3330370" cy="2531952"/>
          </a:xfrm>
          <a:prstGeom prst="rect">
            <a:avLst/>
          </a:prstGeom>
        </p:spPr>
      </p:pic>
      <p:sp>
        <p:nvSpPr>
          <p:cNvPr id="25" name="Заголовок 1"/>
          <p:cNvSpPr txBox="1">
            <a:spLocks/>
          </p:cNvSpPr>
          <p:nvPr/>
        </p:nvSpPr>
        <p:spPr>
          <a:xfrm>
            <a:off x="2818626" y="3887264"/>
            <a:ext cx="3250847" cy="448567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6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Автомобілі для сімейних лікарів </a:t>
            </a:r>
            <a:endParaRPr lang="ru-RU" sz="16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23811" y="4433104"/>
            <a:ext cx="2498313" cy="2345259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7057033" y="4322989"/>
            <a:ext cx="1431867" cy="369332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УЗД система</a:t>
            </a:r>
          </a:p>
        </p:txBody>
      </p:sp>
    </p:spTree>
    <p:extLst>
      <p:ext uri="{BB962C8B-B14F-4D97-AF65-F5344CB8AC3E}">
        <p14:creationId xmlns:p14="http://schemas.microsoft.com/office/powerpoint/2010/main" val="60518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78422" y="791507"/>
            <a:ext cx="8275869" cy="50532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 eaLnBrk="1" hangingPunct="1"/>
            <a:r>
              <a:rPr lang="uk-UA" sz="2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Р</a:t>
            </a:r>
            <a:r>
              <a:rPr lang="uk-UA" sz="20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емонт </a:t>
            </a:r>
            <a:r>
              <a:rPr lang="uk-UA" sz="2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приміщень та </a:t>
            </a:r>
            <a:r>
              <a:rPr lang="uk-UA" sz="20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придбання нового </a:t>
            </a:r>
            <a:r>
              <a:rPr lang="uk-UA" sz="2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обладнання у 1 СП (4 </a:t>
            </a:r>
            <a:r>
              <a:rPr lang="uk-UA" sz="20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млн. грн.)</a:t>
            </a:r>
            <a:endParaRPr lang="ru-RU" sz="2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195" name="Місце для вмісту 2"/>
          <p:cNvSpPr>
            <a:spLocks noGrp="1"/>
          </p:cNvSpPr>
          <p:nvPr>
            <p:ph idx="1"/>
          </p:nvPr>
        </p:nvSpPr>
        <p:spPr>
          <a:xfrm>
            <a:off x="3395664" y="1600201"/>
            <a:ext cx="6815137" cy="4525963"/>
          </a:xfrm>
        </p:spPr>
        <p:txBody>
          <a:bodyPr/>
          <a:lstStyle/>
          <a:p>
            <a:pPr marL="514350" indent="-514350">
              <a:buFont typeface="Calibri" pitchFamily="34" charset="0"/>
              <a:buAutoNum type="arabicPeriod"/>
            </a:pPr>
            <a:endParaRPr lang="uk-UA" sz="2000"/>
          </a:p>
          <a:p>
            <a:pPr marL="514350" indent="-514350">
              <a:buNone/>
            </a:pPr>
            <a:endParaRPr lang="uk-UA" sz="2000"/>
          </a:p>
          <a:p>
            <a:pPr marL="514350" indent="-514350">
              <a:buFont typeface="Calibri" pitchFamily="34" charset="0"/>
              <a:buAutoNum type="arabicPeriod"/>
            </a:pPr>
            <a:endParaRPr lang="uk-UA"/>
          </a:p>
          <a:p>
            <a:pPr marL="514350" indent="-514350">
              <a:buFont typeface="Calibri" pitchFamily="34" charset="0"/>
              <a:buAutoNum type="arabicPeriod"/>
            </a:pPr>
            <a:endParaRPr lang="uk-UA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98" y="1435160"/>
            <a:ext cx="3019925" cy="21528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9736" y="1384708"/>
            <a:ext cx="3007942" cy="21265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3559" y="1384708"/>
            <a:ext cx="3175464" cy="2180907"/>
          </a:xfrm>
          <a:prstGeom prst="rect">
            <a:avLst/>
          </a:prstGeom>
        </p:spPr>
      </p:pic>
      <p:sp>
        <p:nvSpPr>
          <p:cNvPr id="9" name="Прямокутник 14">
            <a:extLst>
              <a:ext uri="{FF2B5EF4-FFF2-40B4-BE49-F238E27FC236}">
                <a16:creationId xmlns:a16="http://schemas.microsoft.com/office/drawing/2014/main" id="{91BBEABB-5E87-4AED-9442-30611F6D7DEB}"/>
              </a:ext>
            </a:extLst>
          </p:cNvPr>
          <p:cNvSpPr/>
          <p:nvPr/>
        </p:nvSpPr>
        <p:spPr>
          <a:xfrm>
            <a:off x="3151097" y="149900"/>
            <a:ext cx="6751397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IX</a:t>
            </a:r>
            <a:r>
              <a:rPr lang="ru-RU" sz="2800" b="1" dirty="0" smtClean="0">
                <a:solidFill>
                  <a:schemeClr val="bg1"/>
                </a:solidFill>
              </a:rPr>
              <a:t>. ЗАБЕЗПЕЧЕННЯ КОМФОРТНИХ УМОВ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807" y="51904"/>
            <a:ext cx="925181" cy="930700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3646345" y="3721263"/>
            <a:ext cx="7863839" cy="667254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chemeClr val="bg1"/>
                </a:solidFill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uk-UA" dirty="0" smtClean="0"/>
              <a:t> Ремонт </a:t>
            </a:r>
            <a:r>
              <a:rPr lang="uk-UA" dirty="0"/>
              <a:t>приміщень та </a:t>
            </a:r>
            <a:r>
              <a:rPr lang="uk-UA" dirty="0" smtClean="0"/>
              <a:t>придбання нового </a:t>
            </a:r>
            <a:r>
              <a:rPr lang="uk-UA" dirty="0"/>
              <a:t>обладнання у 4 СП </a:t>
            </a:r>
            <a:endParaRPr lang="uk-UA" dirty="0" smtClean="0"/>
          </a:p>
          <a:p>
            <a:r>
              <a:rPr lang="uk-UA" dirty="0" smtClean="0"/>
              <a:t>(</a:t>
            </a:r>
            <a:r>
              <a:rPr lang="uk-UA" dirty="0"/>
              <a:t>613 тис. </a:t>
            </a:r>
            <a:r>
              <a:rPr lang="uk-UA" dirty="0" smtClean="0"/>
              <a:t>грн.)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453" y="4041074"/>
            <a:ext cx="3238552" cy="230058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69303" y="4489925"/>
            <a:ext cx="3505284" cy="207862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57185" y="4489925"/>
            <a:ext cx="3103308" cy="208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60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71686" y="700715"/>
            <a:ext cx="7737403" cy="440946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uk-UA" altLang="ru-RU" sz="2200" b="1" dirty="0">
                <a:solidFill>
                  <a:schemeClr val="bg1"/>
                </a:solidFill>
                <a:cs typeface="Arial" pitchFamily="34" charset="0"/>
              </a:rPr>
              <a:t>Семінари та тренінги для </a:t>
            </a:r>
            <a:r>
              <a:rPr lang="uk-UA" altLang="ru-RU" sz="2400" b="1" dirty="0">
                <a:solidFill>
                  <a:schemeClr val="bg1"/>
                </a:solidFill>
                <a:cs typeface="Arial" pitchFamily="34" charset="0"/>
              </a:rPr>
              <a:t>спортсменів</a:t>
            </a:r>
            <a:r>
              <a:rPr lang="uk-UA" altLang="ru-RU" sz="2200" b="1" dirty="0">
                <a:solidFill>
                  <a:schemeClr val="bg1"/>
                </a:solidFill>
                <a:cs typeface="Arial" pitchFamily="34" charset="0"/>
              </a:rPr>
              <a:t> та тренерів  м. Львова</a:t>
            </a:r>
          </a:p>
        </p:txBody>
      </p:sp>
      <p:sp>
        <p:nvSpPr>
          <p:cNvPr id="10" name="Прямокутник 21"/>
          <p:cNvSpPr>
            <a:spLocks noChangeArrowheads="1"/>
          </p:cNvSpPr>
          <p:nvPr/>
        </p:nvSpPr>
        <p:spPr bwMode="auto">
          <a:xfrm>
            <a:off x="4824691" y="4361409"/>
            <a:ext cx="5601549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altLang="ru-RU" dirty="0" smtClean="0">
                <a:solidFill>
                  <a:srgbClr val="002060"/>
                </a:solidFill>
                <a:cs typeface="Arial" panose="020B0604020202020204" pitchFamily="34" charset="0"/>
              </a:rPr>
              <a:t>Семінар </a:t>
            </a:r>
            <a:r>
              <a:rPr lang="uk-UA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по маркетингу</a:t>
            </a:r>
            <a:r>
              <a:rPr lang="uk-UA" altLang="ru-RU" dirty="0">
                <a:solidFill>
                  <a:srgbClr val="002060"/>
                </a:solidFill>
                <a:cs typeface="Arial" panose="020B0604020202020204" pitchFamily="34" charset="0"/>
              </a:rPr>
              <a:t> у спорті</a:t>
            </a:r>
          </a:p>
          <a:p>
            <a:endParaRPr lang="uk-UA" altLang="ru-RU" b="1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r>
              <a:rPr lang="uk-UA" altLang="ru-RU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Психологічні </a:t>
            </a:r>
            <a:r>
              <a:rPr lang="uk-UA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тренінги </a:t>
            </a:r>
            <a:r>
              <a:rPr lang="uk-UA" altLang="ru-RU" dirty="0">
                <a:solidFill>
                  <a:srgbClr val="002060"/>
                </a:solidFill>
                <a:cs typeface="Arial" panose="020B0604020202020204" pitchFamily="34" charset="0"/>
              </a:rPr>
              <a:t>для спортсменів від МСМК у співпраці з «Центр спортивної психології»</a:t>
            </a:r>
          </a:p>
          <a:p>
            <a:endParaRPr lang="uk-UA" altLang="ru-RU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r>
              <a:rPr lang="en-US" altLang="ru-RU" dirty="0" smtClean="0">
                <a:solidFill>
                  <a:srgbClr val="002060"/>
                </a:solidFill>
                <a:cs typeface="Arial" panose="020B0604020202020204" pitchFamily="34" charset="0"/>
              </a:rPr>
              <a:t>“</a:t>
            </a:r>
            <a:r>
              <a:rPr lang="en-US" altLang="ru-RU" dirty="0">
                <a:solidFill>
                  <a:srgbClr val="002060"/>
                </a:solidFill>
                <a:cs typeface="Arial" panose="020B0604020202020204" pitchFamily="34" charset="0"/>
              </a:rPr>
              <a:t>Athletes’ education” – </a:t>
            </a:r>
            <a:r>
              <a:rPr lang="uk-UA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мотиваційний семінар </a:t>
            </a:r>
            <a:r>
              <a:rPr lang="uk-UA" altLang="ru-RU" dirty="0">
                <a:solidFill>
                  <a:srgbClr val="002060"/>
                </a:solidFill>
                <a:cs typeface="Arial" panose="020B0604020202020204" pitchFamily="34" charset="0"/>
              </a:rPr>
              <a:t>у співпраці з МОК та НОК України</a:t>
            </a:r>
          </a:p>
        </p:txBody>
      </p:sp>
      <p:pic>
        <p:nvPicPr>
          <p:cNvPr id="1026" name="Picture 2" descr="На изображении может находиться: текс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761" y="4010948"/>
            <a:ext cx="2524380" cy="252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На изображении может находиться: 18 человек, люди улыбаются, люди сидят и в помещении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74"/>
          <a:stretch/>
        </p:blipFill>
        <p:spPr bwMode="auto">
          <a:xfrm>
            <a:off x="815356" y="1320261"/>
            <a:ext cx="4120293" cy="2370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На изображении может находиться: 8 человек, люди улыбаются, в помещени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65"/>
          <a:stretch/>
        </p:blipFill>
        <p:spPr bwMode="auto">
          <a:xfrm>
            <a:off x="6543948" y="1226500"/>
            <a:ext cx="4029242" cy="258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2452604" y="55519"/>
            <a:ext cx="6918503" cy="560357"/>
          </a:xfrm>
          <a:prstGeom prst="rect">
            <a:avLst/>
          </a:prstGeom>
          <a:solidFill>
            <a:srgbClr val="005D9B"/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k-UA" alt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ІІ. ІНВЕСТИЦІЇ В ЯКІСТЬ НАДАННЯ ПОСЛУГ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468" y="19059"/>
            <a:ext cx="1188873" cy="119596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 rot="2700000">
            <a:off x="4553281" y="4435101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Прямоугольник 14"/>
          <p:cNvSpPr/>
          <p:nvPr/>
        </p:nvSpPr>
        <p:spPr>
          <a:xfrm rot="2700000">
            <a:off x="4572106" y="499646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Прямоугольник 15"/>
          <p:cNvSpPr/>
          <p:nvPr/>
        </p:nvSpPr>
        <p:spPr>
          <a:xfrm rot="2700000">
            <a:off x="4590930" y="5855512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4387020" y="3917682"/>
            <a:ext cx="3986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Проведено ряд тренінгів та семінарів:</a:t>
            </a:r>
            <a:endParaRPr lang="uk-UA" altLang="ru-RU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21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5D5AFA6A-8F79-4232-9939-7B74B041276A}"/>
              </a:ext>
            </a:extLst>
          </p:cNvPr>
          <p:cNvSpPr/>
          <p:nvPr/>
        </p:nvSpPr>
        <p:spPr>
          <a:xfrm>
            <a:off x="2528621" y="390142"/>
            <a:ext cx="105028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000" dirty="0"/>
          </a:p>
          <a:p>
            <a:endParaRPr lang="uk-UA" sz="2400" b="1" dirty="0"/>
          </a:p>
          <a:p>
            <a:endParaRPr lang="uk-UA" sz="2000" dirty="0"/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106CF4B5-3B4F-4DE1-B625-A6A940F24D24}"/>
              </a:ext>
            </a:extLst>
          </p:cNvPr>
          <p:cNvSpPr/>
          <p:nvPr/>
        </p:nvSpPr>
        <p:spPr>
          <a:xfrm>
            <a:off x="3225304" y="161449"/>
            <a:ext cx="6000262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</a:rPr>
              <a:t>ІІІ. РОЗШИРЕННЯ МЕРЕЖІ УСТАНОВ </a:t>
            </a:r>
            <a:endParaRPr lang="uk-UA" sz="2800" dirty="0">
              <a:solidFill>
                <a:schemeClr val="bg1"/>
              </a:solidFill>
            </a:endParaRP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F9D44BD1-7B35-4C2A-994A-AA45F20B302C}"/>
              </a:ext>
            </a:extLst>
          </p:cNvPr>
          <p:cNvSpPr/>
          <p:nvPr/>
        </p:nvSpPr>
        <p:spPr>
          <a:xfrm>
            <a:off x="303855" y="2393239"/>
            <a:ext cx="4310059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chemeClr val="accent5"/>
                </a:solidFill>
              </a:rPr>
              <a:t>Кількість зареєстрованих дітей на: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700" b="1" dirty="0">
                <a:solidFill>
                  <a:srgbClr val="002060"/>
                </a:solidFill>
              </a:rPr>
              <a:t>2019 рік </a:t>
            </a:r>
            <a:r>
              <a:rPr lang="uk-UA" sz="1700" dirty="0">
                <a:solidFill>
                  <a:srgbClr val="002060"/>
                </a:solidFill>
              </a:rPr>
              <a:t>- </a:t>
            </a:r>
            <a:r>
              <a:rPr lang="en-US" sz="1700" dirty="0">
                <a:solidFill>
                  <a:srgbClr val="002060"/>
                </a:solidFill>
              </a:rPr>
              <a:t>8051</a:t>
            </a:r>
            <a:endParaRPr lang="uk-UA" sz="17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700" b="1" dirty="0">
                <a:solidFill>
                  <a:srgbClr val="002060"/>
                </a:solidFill>
              </a:rPr>
              <a:t>2020 рік </a:t>
            </a:r>
            <a:r>
              <a:rPr lang="uk-UA" sz="1700" dirty="0">
                <a:solidFill>
                  <a:srgbClr val="002060"/>
                </a:solidFill>
              </a:rPr>
              <a:t>– 7515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700" b="1" dirty="0">
                <a:solidFill>
                  <a:srgbClr val="002060"/>
                </a:solidFill>
              </a:rPr>
              <a:t>2021 рік </a:t>
            </a:r>
            <a:r>
              <a:rPr lang="uk-UA" sz="1700" dirty="0">
                <a:solidFill>
                  <a:srgbClr val="002060"/>
                </a:solidFill>
              </a:rPr>
              <a:t>- 754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839E74-D914-4CE6-AB1C-B135A4161237}"/>
              </a:ext>
            </a:extLst>
          </p:cNvPr>
          <p:cNvSpPr txBox="1"/>
          <p:nvPr/>
        </p:nvSpPr>
        <p:spPr>
          <a:xfrm>
            <a:off x="399775" y="4661356"/>
            <a:ext cx="350720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700" b="1" dirty="0">
                <a:solidFill>
                  <a:srgbClr val="002060"/>
                </a:solidFill>
              </a:rPr>
              <a:t>Кількість ЗДО</a:t>
            </a:r>
            <a:r>
              <a:rPr lang="uk-UA" sz="1700" dirty="0">
                <a:solidFill>
                  <a:srgbClr val="002060"/>
                </a:solidFill>
              </a:rPr>
              <a:t>: </a:t>
            </a:r>
            <a:r>
              <a:rPr lang="uk-UA" sz="1700" b="1" dirty="0">
                <a:solidFill>
                  <a:srgbClr val="002060"/>
                </a:solidFill>
              </a:rPr>
              <a:t>102</a:t>
            </a:r>
          </a:p>
          <a:p>
            <a:r>
              <a:rPr lang="uk-UA" sz="1700" b="1" dirty="0">
                <a:solidFill>
                  <a:srgbClr val="002060"/>
                </a:solidFill>
              </a:rPr>
              <a:t>Кількість дошкільних відділень при ЗЗСО</a:t>
            </a:r>
            <a:r>
              <a:rPr lang="uk-UA" sz="1700" dirty="0">
                <a:solidFill>
                  <a:srgbClr val="002060"/>
                </a:solidFill>
              </a:rPr>
              <a:t>: </a:t>
            </a:r>
            <a:r>
              <a:rPr lang="uk-UA" sz="1700" b="1" dirty="0">
                <a:solidFill>
                  <a:srgbClr val="002060"/>
                </a:solidFill>
              </a:rPr>
              <a:t>9</a:t>
            </a:r>
          </a:p>
          <a:p>
            <a:r>
              <a:rPr lang="uk-UA" sz="1700" b="1" dirty="0">
                <a:solidFill>
                  <a:srgbClr val="002060"/>
                </a:solidFill>
              </a:rPr>
              <a:t>Кількість груп</a:t>
            </a:r>
            <a:r>
              <a:rPr lang="uk-UA" sz="1700" dirty="0">
                <a:solidFill>
                  <a:srgbClr val="002060"/>
                </a:solidFill>
              </a:rPr>
              <a:t>: </a:t>
            </a:r>
            <a:r>
              <a:rPr lang="uk-UA" sz="1700" b="1" dirty="0">
                <a:solidFill>
                  <a:srgbClr val="002060"/>
                </a:solidFill>
              </a:rPr>
              <a:t>884 </a:t>
            </a:r>
          </a:p>
          <a:p>
            <a:r>
              <a:rPr lang="uk-UA" sz="1700" b="1" dirty="0" smtClean="0">
                <a:solidFill>
                  <a:srgbClr val="002060"/>
                </a:solidFill>
              </a:rPr>
              <a:t>Кількість </a:t>
            </a:r>
            <a:r>
              <a:rPr lang="uk-UA" sz="1700" b="1" dirty="0">
                <a:solidFill>
                  <a:srgbClr val="002060"/>
                </a:solidFill>
              </a:rPr>
              <a:t>вихованців: 26 415</a:t>
            </a:r>
          </a:p>
          <a:p>
            <a:r>
              <a:rPr lang="uk-UA" sz="1700" b="1" dirty="0">
                <a:solidFill>
                  <a:srgbClr val="002060"/>
                </a:solidFill>
              </a:rPr>
              <a:t>Кількість зарахованих </a:t>
            </a:r>
            <a:r>
              <a:rPr lang="uk-UA" sz="1700" b="1" dirty="0" smtClean="0">
                <a:solidFill>
                  <a:srgbClr val="002060"/>
                </a:solidFill>
              </a:rPr>
              <a:t>дітей</a:t>
            </a:r>
            <a:r>
              <a:rPr lang="uk-UA" sz="1700" dirty="0" smtClean="0">
                <a:solidFill>
                  <a:srgbClr val="002060"/>
                </a:solidFill>
              </a:rPr>
              <a:t>– </a:t>
            </a:r>
            <a:r>
              <a:rPr lang="uk-UA" sz="1700" b="1" dirty="0">
                <a:solidFill>
                  <a:srgbClr val="002060"/>
                </a:solidFill>
              </a:rPr>
              <a:t>7 </a:t>
            </a:r>
            <a:r>
              <a:rPr lang="uk-UA" sz="1700" b="1" dirty="0" smtClean="0">
                <a:solidFill>
                  <a:srgbClr val="002060"/>
                </a:solidFill>
              </a:rPr>
              <a:t>200</a:t>
            </a:r>
            <a:endParaRPr lang="uk-UA" sz="1700" b="1" dirty="0">
              <a:solidFill>
                <a:srgbClr val="00206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883401-6543-45AF-9729-3222686CF6EA}"/>
              </a:ext>
            </a:extLst>
          </p:cNvPr>
          <p:cNvSpPr txBox="1"/>
          <p:nvPr/>
        </p:nvSpPr>
        <p:spPr>
          <a:xfrm>
            <a:off x="4196789" y="3912914"/>
            <a:ext cx="417751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700" b="1" dirty="0">
                <a:solidFill>
                  <a:schemeClr val="accent5"/>
                </a:solidFill>
              </a:rPr>
              <a:t>Кількість дітей народжених у ЗОЗ м. Львова упродовж 2013-2019 рр. </a:t>
            </a:r>
          </a:p>
        </p:txBody>
      </p:sp>
      <p:graphicFrame>
        <p:nvGraphicFramePr>
          <p:cNvPr id="16" name="Діаграма 15">
            <a:extLst>
              <a:ext uri="{FF2B5EF4-FFF2-40B4-BE49-F238E27FC236}">
                <a16:creationId xmlns:a16="http://schemas.microsoft.com/office/drawing/2014/main" id="{77584E43-5985-439E-93EB-324C1293B3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6333464"/>
              </p:ext>
            </p:extLst>
          </p:nvPr>
        </p:nvGraphicFramePr>
        <p:xfrm>
          <a:off x="4269228" y="4454849"/>
          <a:ext cx="3822036" cy="29827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8A95E562-E9CD-403B-AC95-887585C1B367}"/>
              </a:ext>
            </a:extLst>
          </p:cNvPr>
          <p:cNvSpPr/>
          <p:nvPr/>
        </p:nvSpPr>
        <p:spPr>
          <a:xfrm>
            <a:off x="3417687" y="824416"/>
            <a:ext cx="450689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uk-UA" sz="17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При ліцеї № 70 Львівської міської ради </a:t>
            </a:r>
          </a:p>
          <a:p>
            <a:pPr lvl="0" algn="just"/>
            <a:r>
              <a:rPr lang="uk-UA" sz="17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відкрито дошкільне відділення на 90 дітей</a:t>
            </a:r>
            <a:endParaRPr lang="uk-UA" sz="17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1366" y="55714"/>
            <a:ext cx="1263448" cy="12709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4" y="55714"/>
            <a:ext cx="2636879" cy="1757919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 rot="2700000">
            <a:off x="3110047" y="95253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Прямоугольник 23"/>
          <p:cNvSpPr/>
          <p:nvPr/>
        </p:nvSpPr>
        <p:spPr>
          <a:xfrm rot="2700000">
            <a:off x="65749" y="249218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3627" y="698980"/>
            <a:ext cx="2302186" cy="1536760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 rot="2700000">
            <a:off x="4244491" y="4033768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Прямоугольник 25"/>
          <p:cNvSpPr/>
          <p:nvPr/>
        </p:nvSpPr>
        <p:spPr>
          <a:xfrm rot="2700000">
            <a:off x="157574" y="4725920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Прямоугольник 17"/>
          <p:cNvSpPr/>
          <p:nvPr/>
        </p:nvSpPr>
        <p:spPr>
          <a:xfrm rot="2700000">
            <a:off x="93861" y="3797713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Прямокутник 12">
            <a:extLst>
              <a:ext uri="{FF2B5EF4-FFF2-40B4-BE49-F238E27FC236}">
                <a16:creationId xmlns:a16="http://schemas.microsoft.com/office/drawing/2014/main" id="{8A95E562-E9CD-403B-AC95-887585C1B367}"/>
              </a:ext>
            </a:extLst>
          </p:cNvPr>
          <p:cNvSpPr/>
          <p:nvPr/>
        </p:nvSpPr>
        <p:spPr>
          <a:xfrm>
            <a:off x="368779" y="3721511"/>
            <a:ext cx="366835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7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Вдосконалено роботу електронної реєстрації дітей до ЗДО </a:t>
            </a:r>
            <a:endParaRPr lang="uk-UA" sz="17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2700000">
            <a:off x="8138966" y="246330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E883401-6543-45AF-9729-3222686CF6EA}"/>
              </a:ext>
            </a:extLst>
          </p:cNvPr>
          <p:cNvSpPr txBox="1"/>
          <p:nvPr/>
        </p:nvSpPr>
        <p:spPr>
          <a:xfrm>
            <a:off x="8123184" y="2372137"/>
            <a:ext cx="4177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solidFill>
                  <a:schemeClr val="accent5"/>
                </a:solidFill>
              </a:rPr>
              <a:t>Відкрито додаткові групи в ЗДО  </a:t>
            </a:r>
            <a:endParaRPr lang="uk-UA" b="1" dirty="0">
              <a:solidFill>
                <a:schemeClr val="accent5"/>
              </a:solidFill>
            </a:endParaRPr>
          </a:p>
        </p:txBody>
      </p:sp>
      <p:sp>
        <p:nvSpPr>
          <p:cNvPr id="28" name="Прямокутник 12">
            <a:extLst>
              <a:ext uri="{FF2B5EF4-FFF2-40B4-BE49-F238E27FC236}">
                <a16:creationId xmlns:a16="http://schemas.microsoft.com/office/drawing/2014/main" id="{8A95E562-E9CD-403B-AC95-887585C1B367}"/>
              </a:ext>
            </a:extLst>
          </p:cNvPr>
          <p:cNvSpPr/>
          <p:nvPr/>
        </p:nvSpPr>
        <p:spPr>
          <a:xfrm>
            <a:off x="8636965" y="2700894"/>
            <a:ext cx="2446264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uk-UA" sz="17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вул. Бортнянського</a:t>
            </a:r>
            <a:endParaRPr lang="uk-UA" sz="17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29" name="Прямокутник 12">
            <a:extLst>
              <a:ext uri="{FF2B5EF4-FFF2-40B4-BE49-F238E27FC236}">
                <a16:creationId xmlns:a16="http://schemas.microsoft.com/office/drawing/2014/main" id="{8A95E562-E9CD-403B-AC95-887585C1B367}"/>
              </a:ext>
            </a:extLst>
          </p:cNvPr>
          <p:cNvSpPr/>
          <p:nvPr/>
        </p:nvSpPr>
        <p:spPr>
          <a:xfrm>
            <a:off x="8636964" y="2994711"/>
            <a:ext cx="261523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uk-UA" sz="17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вул. </a:t>
            </a:r>
            <a:r>
              <a:rPr lang="uk-UA" sz="1700" b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Копистинського</a:t>
            </a:r>
            <a:endParaRPr lang="uk-UA" sz="17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30" name="Прямокутник 12">
            <a:extLst>
              <a:ext uri="{FF2B5EF4-FFF2-40B4-BE49-F238E27FC236}">
                <a16:creationId xmlns:a16="http://schemas.microsoft.com/office/drawing/2014/main" id="{8A95E562-E9CD-403B-AC95-887585C1B367}"/>
              </a:ext>
            </a:extLst>
          </p:cNvPr>
          <p:cNvSpPr/>
          <p:nvPr/>
        </p:nvSpPr>
        <p:spPr>
          <a:xfrm>
            <a:off x="8636965" y="3284513"/>
            <a:ext cx="2248848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uk-UA" sz="17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вул. Таджицька</a:t>
            </a:r>
            <a:endParaRPr lang="uk-UA" sz="17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31" name="Прямокутник 12">
            <a:extLst>
              <a:ext uri="{FF2B5EF4-FFF2-40B4-BE49-F238E27FC236}">
                <a16:creationId xmlns:a16="http://schemas.microsoft.com/office/drawing/2014/main" id="{8A95E562-E9CD-403B-AC95-887585C1B367}"/>
              </a:ext>
            </a:extLst>
          </p:cNvPr>
          <p:cNvSpPr/>
          <p:nvPr/>
        </p:nvSpPr>
        <p:spPr>
          <a:xfrm>
            <a:off x="8651753" y="3578330"/>
            <a:ext cx="2248848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uk-UA" sz="17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в ЗДО № 38, 39</a:t>
            </a:r>
            <a:endParaRPr lang="uk-UA" sz="17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502" y="1545912"/>
            <a:ext cx="3329864" cy="22057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3627" y="4075874"/>
            <a:ext cx="3052455" cy="203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90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81490" cy="686167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C242668-D6E8-4C0C-9303-3A01A26E42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72" y="1337532"/>
            <a:ext cx="1200078" cy="1035072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955DD4AA-0E4D-4BBD-BA8A-ED648C2CC04D}"/>
              </a:ext>
            </a:extLst>
          </p:cNvPr>
          <p:cNvSpPr txBox="1"/>
          <p:nvPr/>
        </p:nvSpPr>
        <p:spPr>
          <a:xfrm>
            <a:off x="-279824" y="2345354"/>
            <a:ext cx="21817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rgbClr val="002060"/>
                </a:solidFill>
              </a:rPr>
              <a:t>№102</a:t>
            </a:r>
          </a:p>
          <a:p>
            <a:pPr algn="ctr"/>
            <a:r>
              <a:rPr lang="uk-UA" sz="1200" b="1" i="1" dirty="0">
                <a:solidFill>
                  <a:srgbClr val="002060"/>
                </a:solidFill>
              </a:rPr>
              <a:t>вул. Медової Печери,13</a:t>
            </a:r>
            <a:endParaRPr lang="en-US" sz="1200" b="1" i="1" dirty="0">
              <a:solidFill>
                <a:srgbClr val="002060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5847015-0D1A-46AA-A1C3-D0ECBB54224B}"/>
              </a:ext>
            </a:extLst>
          </p:cNvPr>
          <p:cNvSpPr txBox="1"/>
          <p:nvPr/>
        </p:nvSpPr>
        <p:spPr>
          <a:xfrm>
            <a:off x="327865" y="1857651"/>
            <a:ext cx="911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002060"/>
                </a:solidFill>
              </a:rPr>
              <a:t>7 груп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1EE10301-1058-4038-A2C5-7F56DC3D8C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258" y="1321275"/>
            <a:ext cx="1242994" cy="1044115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AED02AEB-6D7C-4FD3-87E4-7D39F74BD661}"/>
              </a:ext>
            </a:extLst>
          </p:cNvPr>
          <p:cNvSpPr txBox="1"/>
          <p:nvPr/>
        </p:nvSpPr>
        <p:spPr>
          <a:xfrm>
            <a:off x="1270934" y="2340478"/>
            <a:ext cx="21817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rgbClr val="002060"/>
                </a:solidFill>
              </a:rPr>
              <a:t>№111</a:t>
            </a:r>
          </a:p>
          <a:p>
            <a:pPr algn="ctr"/>
            <a:r>
              <a:rPr lang="uk-UA" sz="1200" b="1" i="1" dirty="0">
                <a:solidFill>
                  <a:srgbClr val="002060"/>
                </a:solidFill>
              </a:rPr>
              <a:t>вул. Виговського,1а</a:t>
            </a:r>
            <a:endParaRPr lang="en-US" sz="1200" b="1" i="1" dirty="0">
              <a:solidFill>
                <a:srgbClr val="002060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FDCBE21-7476-4E63-9E70-F0766746AF0B}"/>
              </a:ext>
            </a:extLst>
          </p:cNvPr>
          <p:cNvSpPr txBox="1"/>
          <p:nvPr/>
        </p:nvSpPr>
        <p:spPr>
          <a:xfrm>
            <a:off x="1978177" y="1843332"/>
            <a:ext cx="911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002060"/>
                </a:solidFill>
              </a:rPr>
              <a:t>6 груп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7216A9EA-296A-4B94-A779-B660DB7B7A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824" y="1324362"/>
            <a:ext cx="1222466" cy="1026872"/>
          </a:xfrm>
          <a:prstGeom prst="rect">
            <a:avLst/>
          </a:prstGeom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8A644AD6-F694-49FA-B804-BD5F4B6D1578}"/>
              </a:ext>
            </a:extLst>
          </p:cNvPr>
          <p:cNvSpPr txBox="1"/>
          <p:nvPr/>
        </p:nvSpPr>
        <p:spPr>
          <a:xfrm>
            <a:off x="2887242" y="2305000"/>
            <a:ext cx="21817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rgbClr val="002060"/>
                </a:solidFill>
              </a:rPr>
              <a:t>Білогорща</a:t>
            </a:r>
          </a:p>
          <a:p>
            <a:pPr algn="ctr"/>
            <a:r>
              <a:rPr lang="uk-UA" sz="1200" b="1" i="1" dirty="0">
                <a:solidFill>
                  <a:srgbClr val="002060"/>
                </a:solidFill>
              </a:rPr>
              <a:t>вул. Білогорща, 3-а </a:t>
            </a:r>
            <a:endParaRPr lang="en-US" sz="1200" b="1" i="1" dirty="0">
              <a:solidFill>
                <a:srgbClr val="002060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9DA9F02-062D-4A7F-8FD2-FBCA51A13258}"/>
              </a:ext>
            </a:extLst>
          </p:cNvPr>
          <p:cNvSpPr txBox="1"/>
          <p:nvPr/>
        </p:nvSpPr>
        <p:spPr>
          <a:xfrm>
            <a:off x="3522453" y="1873290"/>
            <a:ext cx="911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002060"/>
                </a:solidFill>
              </a:rPr>
              <a:t>5 груп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E3BD63D8-6B3B-4BF7-A682-C2CEB81F79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319" y="2825338"/>
            <a:ext cx="1218242" cy="1023323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F3AC86E1-3CB3-4752-B537-A8FB6D057536}"/>
              </a:ext>
            </a:extLst>
          </p:cNvPr>
          <p:cNvSpPr txBox="1"/>
          <p:nvPr/>
        </p:nvSpPr>
        <p:spPr>
          <a:xfrm>
            <a:off x="1417230" y="3790606"/>
            <a:ext cx="1885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rgbClr val="002060"/>
                </a:solidFill>
              </a:rPr>
              <a:t>№97 </a:t>
            </a:r>
          </a:p>
          <a:p>
            <a:pPr algn="ctr"/>
            <a:r>
              <a:rPr lang="uk-UA" sz="1200" b="1" i="1" dirty="0">
                <a:solidFill>
                  <a:srgbClr val="002060"/>
                </a:solidFill>
              </a:rPr>
              <a:t>вул. Дністерська, 25</a:t>
            </a:r>
            <a:endParaRPr lang="en-US" sz="1200" b="1" i="1" dirty="0">
              <a:solidFill>
                <a:srgbClr val="002060"/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D823230-A818-48AB-92AE-05BEDE3FBDED}"/>
              </a:ext>
            </a:extLst>
          </p:cNvPr>
          <p:cNvSpPr txBox="1"/>
          <p:nvPr/>
        </p:nvSpPr>
        <p:spPr>
          <a:xfrm>
            <a:off x="1890390" y="3335461"/>
            <a:ext cx="9113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rgbClr val="002060"/>
                </a:solidFill>
              </a:rPr>
              <a:t>4 групи</a:t>
            </a:r>
            <a:endParaRPr lang="en-US" sz="1600" b="1" dirty="0">
              <a:solidFill>
                <a:srgbClr val="002060"/>
              </a:solidFill>
            </a:endParaRPr>
          </a:p>
        </p:txBody>
      </p:sp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7A3AF0B3-634E-4925-A490-6A978CAC72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04" y="2771925"/>
            <a:ext cx="1252128" cy="1051787"/>
          </a:xfrm>
          <a:prstGeom prst="rect">
            <a:avLst/>
          </a:prstGeom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1AF90078-27CF-4C82-BC10-5F726D73E285}"/>
              </a:ext>
            </a:extLst>
          </p:cNvPr>
          <p:cNvSpPr txBox="1"/>
          <p:nvPr/>
        </p:nvSpPr>
        <p:spPr>
          <a:xfrm>
            <a:off x="-124900" y="3813447"/>
            <a:ext cx="1788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rgbClr val="002060"/>
                </a:solidFill>
              </a:rPr>
              <a:t>№96 </a:t>
            </a:r>
          </a:p>
          <a:p>
            <a:pPr algn="ctr"/>
            <a:r>
              <a:rPr lang="uk-UA" sz="1200" b="1" i="1" dirty="0">
                <a:solidFill>
                  <a:srgbClr val="002060"/>
                </a:solidFill>
              </a:rPr>
              <a:t>вул. Клепарівська, 31</a:t>
            </a:r>
            <a:endParaRPr lang="en-US" sz="1200" b="1" i="1" dirty="0">
              <a:solidFill>
                <a:srgbClr val="002060"/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C269352-120B-4DCC-8B13-790A4D76529A}"/>
              </a:ext>
            </a:extLst>
          </p:cNvPr>
          <p:cNvSpPr txBox="1"/>
          <p:nvPr/>
        </p:nvSpPr>
        <p:spPr>
          <a:xfrm>
            <a:off x="322911" y="3333500"/>
            <a:ext cx="911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002060"/>
                </a:solidFill>
              </a:rPr>
              <a:t>4 групи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86" name="Рисунок 85">
            <a:extLst>
              <a:ext uri="{FF2B5EF4-FFF2-40B4-BE49-F238E27FC236}">
                <a16:creationId xmlns:a16="http://schemas.microsoft.com/office/drawing/2014/main" id="{EAAF6F2A-56A2-4747-8419-F8C55443D2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919" y="1606457"/>
            <a:ext cx="1263715" cy="1061520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9D76D2F6-838C-4436-B3F5-A2DD71DC3F07}"/>
              </a:ext>
            </a:extLst>
          </p:cNvPr>
          <p:cNvSpPr txBox="1"/>
          <p:nvPr/>
        </p:nvSpPr>
        <p:spPr>
          <a:xfrm>
            <a:off x="10401154" y="2636848"/>
            <a:ext cx="1952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rgbClr val="002060"/>
                </a:solidFill>
              </a:rPr>
              <a:t>Олесницького</a:t>
            </a:r>
          </a:p>
          <a:p>
            <a:pPr algn="ctr"/>
            <a:r>
              <a:rPr lang="uk-UA" sz="1200" b="1" i="1" dirty="0">
                <a:solidFill>
                  <a:srgbClr val="002060"/>
                </a:solidFill>
              </a:rPr>
              <a:t>вул. Олесницького, 2</a:t>
            </a:r>
            <a:endParaRPr lang="en-US" sz="1200" b="1" i="1" dirty="0">
              <a:solidFill>
                <a:srgbClr val="002060"/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54F51C5E-2AC0-4DA2-A184-38BDA40809D3}"/>
              </a:ext>
            </a:extLst>
          </p:cNvPr>
          <p:cNvSpPr txBox="1"/>
          <p:nvPr/>
        </p:nvSpPr>
        <p:spPr>
          <a:xfrm>
            <a:off x="10852670" y="2128790"/>
            <a:ext cx="9113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rgbClr val="002060"/>
                </a:solidFill>
              </a:rPr>
              <a:t>4 групи</a:t>
            </a:r>
            <a:endParaRPr lang="en-US" sz="1600" b="1" dirty="0">
              <a:solidFill>
                <a:srgbClr val="002060"/>
              </a:solidFill>
            </a:endParaRPr>
          </a:p>
        </p:txBody>
      </p:sp>
      <p:pic>
        <p:nvPicPr>
          <p:cNvPr id="89" name="Рисунок 88">
            <a:extLst>
              <a:ext uri="{FF2B5EF4-FFF2-40B4-BE49-F238E27FC236}">
                <a16:creationId xmlns:a16="http://schemas.microsoft.com/office/drawing/2014/main" id="{DB1DE12C-5ED8-445A-8B38-7313DEB8F0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129" y="1542629"/>
            <a:ext cx="1340053" cy="1125644"/>
          </a:xfrm>
          <a:prstGeom prst="rect">
            <a:avLst/>
          </a:prstGeom>
        </p:spPr>
      </p:pic>
      <p:sp>
        <p:nvSpPr>
          <p:cNvPr id="90" name="TextBox 89">
            <a:extLst>
              <a:ext uri="{FF2B5EF4-FFF2-40B4-BE49-F238E27FC236}">
                <a16:creationId xmlns:a16="http://schemas.microsoft.com/office/drawing/2014/main" id="{AD688F4D-C7CD-4563-8F08-9579F459FD01}"/>
              </a:ext>
            </a:extLst>
          </p:cNvPr>
          <p:cNvSpPr txBox="1"/>
          <p:nvPr/>
        </p:nvSpPr>
        <p:spPr>
          <a:xfrm>
            <a:off x="6994234" y="2662214"/>
            <a:ext cx="176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rgbClr val="002060"/>
                </a:solidFill>
              </a:rPr>
              <a:t>Чижевського</a:t>
            </a:r>
          </a:p>
          <a:p>
            <a:pPr algn="ctr"/>
            <a:r>
              <a:rPr lang="uk-UA" sz="1200" b="1" i="1" dirty="0">
                <a:solidFill>
                  <a:srgbClr val="002060"/>
                </a:solidFill>
              </a:rPr>
              <a:t>вул. Чижевського, 43</a:t>
            </a:r>
            <a:endParaRPr lang="en-US" sz="1200" b="1" i="1" dirty="0">
              <a:solidFill>
                <a:srgbClr val="002060"/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DB4B2234-0B48-4AA0-AE02-7A62F4A36DAE}"/>
              </a:ext>
            </a:extLst>
          </p:cNvPr>
          <p:cNvSpPr txBox="1"/>
          <p:nvPr/>
        </p:nvSpPr>
        <p:spPr>
          <a:xfrm>
            <a:off x="7595453" y="2135441"/>
            <a:ext cx="9113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rgbClr val="002060"/>
                </a:solidFill>
              </a:rPr>
              <a:t>2 групи</a:t>
            </a:r>
            <a:endParaRPr lang="en-US" sz="1600" b="1" dirty="0">
              <a:solidFill>
                <a:srgbClr val="002060"/>
              </a:solidFill>
            </a:endParaRPr>
          </a:p>
        </p:txBody>
      </p:sp>
      <p:pic>
        <p:nvPicPr>
          <p:cNvPr id="92" name="Рисунок 91">
            <a:extLst>
              <a:ext uri="{FF2B5EF4-FFF2-40B4-BE49-F238E27FC236}">
                <a16:creationId xmlns:a16="http://schemas.microsoft.com/office/drawing/2014/main" id="{9A3B18C7-8DF2-4434-A30A-ABA4301A07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434" y="1585539"/>
            <a:ext cx="1331829" cy="1060799"/>
          </a:xfrm>
          <a:prstGeom prst="rect">
            <a:avLst/>
          </a:prstGeom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053868CC-2EF4-4397-8CA1-D99809CA4334}"/>
              </a:ext>
            </a:extLst>
          </p:cNvPr>
          <p:cNvSpPr txBox="1"/>
          <p:nvPr/>
        </p:nvSpPr>
        <p:spPr>
          <a:xfrm>
            <a:off x="8687168" y="2619270"/>
            <a:ext cx="1452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rgbClr val="002060"/>
                </a:solidFill>
              </a:rPr>
              <a:t>№22</a:t>
            </a:r>
          </a:p>
          <a:p>
            <a:pPr algn="ctr"/>
            <a:r>
              <a:rPr lang="uk-UA" sz="1200" b="1" i="1" dirty="0">
                <a:solidFill>
                  <a:srgbClr val="002060"/>
                </a:solidFill>
              </a:rPr>
              <a:t>вул. Сяйво, 16</a:t>
            </a:r>
            <a:endParaRPr lang="en-US" sz="1200" b="1" i="1" dirty="0">
              <a:solidFill>
                <a:srgbClr val="002060"/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69AAAC2-F63C-4C46-ABDA-3A1A61EE7876}"/>
              </a:ext>
            </a:extLst>
          </p:cNvPr>
          <p:cNvSpPr txBox="1"/>
          <p:nvPr/>
        </p:nvSpPr>
        <p:spPr>
          <a:xfrm>
            <a:off x="9219661" y="2135441"/>
            <a:ext cx="9113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rgbClr val="002060"/>
                </a:solidFill>
              </a:rPr>
              <a:t>2 групи</a:t>
            </a:r>
            <a:endParaRPr lang="en-US" sz="1600" b="1" dirty="0">
              <a:solidFill>
                <a:srgbClr val="002060"/>
              </a:solidFill>
            </a:endParaRPr>
          </a:p>
        </p:txBody>
      </p:sp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C736DCC0-6A2F-4F59-BB9C-5BB35879D2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615" y="3117722"/>
            <a:ext cx="1252553" cy="1003148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id="{E23236FF-AEB1-4E77-B2EE-E2BF4CDB1849}"/>
              </a:ext>
            </a:extLst>
          </p:cNvPr>
          <p:cNvSpPr txBox="1"/>
          <p:nvPr/>
        </p:nvSpPr>
        <p:spPr>
          <a:xfrm>
            <a:off x="7316659" y="4107807"/>
            <a:ext cx="1446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rgbClr val="002060"/>
                </a:solidFill>
              </a:rPr>
              <a:t>№128</a:t>
            </a:r>
          </a:p>
          <a:p>
            <a:pPr algn="ctr"/>
            <a:r>
              <a:rPr lang="uk-UA" sz="1200" b="1" i="1" dirty="0">
                <a:solidFill>
                  <a:srgbClr val="002060"/>
                </a:solidFill>
              </a:rPr>
              <a:t>вул.Суха,8</a:t>
            </a:r>
            <a:endParaRPr lang="en-US" sz="1200" b="1" i="1" dirty="0">
              <a:solidFill>
                <a:srgbClr val="002060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C6C8C3A7-AA8D-4FEC-8549-0165A3D442D0}"/>
              </a:ext>
            </a:extLst>
          </p:cNvPr>
          <p:cNvSpPr txBox="1"/>
          <p:nvPr/>
        </p:nvSpPr>
        <p:spPr>
          <a:xfrm>
            <a:off x="7595453" y="3644170"/>
            <a:ext cx="9113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rgbClr val="002060"/>
                </a:solidFill>
              </a:rPr>
              <a:t>1 група</a:t>
            </a:r>
            <a:endParaRPr lang="en-US" sz="1600" b="1" dirty="0">
              <a:solidFill>
                <a:srgbClr val="002060"/>
              </a:solidFill>
            </a:endParaRPr>
          </a:p>
        </p:txBody>
      </p:sp>
      <p:sp>
        <p:nvSpPr>
          <p:cNvPr id="98" name="Прямокутник 97">
            <a:extLst>
              <a:ext uri="{FF2B5EF4-FFF2-40B4-BE49-F238E27FC236}">
                <a16:creationId xmlns:a16="http://schemas.microsoft.com/office/drawing/2014/main" id="{30E5A7E8-B24F-4F09-BDA7-65B2B52C70A1}"/>
              </a:ext>
            </a:extLst>
          </p:cNvPr>
          <p:cNvSpPr/>
          <p:nvPr/>
        </p:nvSpPr>
        <p:spPr>
          <a:xfrm>
            <a:off x="2944690" y="675257"/>
            <a:ext cx="4502195" cy="461665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Забезпечення додаткових місць</a:t>
            </a:r>
          </a:p>
        </p:txBody>
      </p:sp>
      <p:sp>
        <p:nvSpPr>
          <p:cNvPr id="99" name="Прямокутник 98">
            <a:extLst>
              <a:ext uri="{FF2B5EF4-FFF2-40B4-BE49-F238E27FC236}">
                <a16:creationId xmlns:a16="http://schemas.microsoft.com/office/drawing/2014/main" id="{120B7BF7-28C4-42E5-A72F-57E496E421A1}"/>
              </a:ext>
            </a:extLst>
          </p:cNvPr>
          <p:cNvSpPr/>
          <p:nvPr/>
        </p:nvSpPr>
        <p:spPr>
          <a:xfrm>
            <a:off x="46320" y="959329"/>
            <a:ext cx="1943353" cy="369332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Відновлення ЗДО</a:t>
            </a: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D6DCF4F1-856E-4ADC-9B70-0B2151CE6A57}"/>
              </a:ext>
            </a:extLst>
          </p:cNvPr>
          <p:cNvSpPr/>
          <p:nvPr/>
        </p:nvSpPr>
        <p:spPr>
          <a:xfrm>
            <a:off x="3096070" y="4195727"/>
            <a:ext cx="4338545" cy="64633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  <a:ea typeface="Calibri" panose="020F0502020204030204" pitchFamily="34" charset="0"/>
              </a:rPr>
              <a:t>Ведення в функціонування 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a typeface="Calibri" panose="020F0502020204030204" pitchFamily="34" charset="0"/>
              </a:rPr>
              <a:t>додаткових груп у вже діючих ЗДО: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10817D-F6C1-4223-838A-71A9712B7076}"/>
              </a:ext>
            </a:extLst>
          </p:cNvPr>
          <p:cNvSpPr txBox="1"/>
          <p:nvPr/>
        </p:nvSpPr>
        <p:spPr>
          <a:xfrm>
            <a:off x="6112716" y="4960051"/>
            <a:ext cx="356263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700" dirty="0">
                <a:solidFill>
                  <a:srgbClr val="002060"/>
                </a:solidFill>
              </a:rPr>
              <a:t>ЗДО № 180 (Рудно) - </a:t>
            </a:r>
            <a:r>
              <a:rPr lang="uk-UA" sz="1700" b="1" dirty="0">
                <a:solidFill>
                  <a:srgbClr val="002060"/>
                </a:solidFill>
              </a:rPr>
              <a:t>4 групи</a:t>
            </a:r>
          </a:p>
        </p:txBody>
      </p:sp>
      <p:sp>
        <p:nvSpPr>
          <p:cNvPr id="40" name="Прямокутник 39">
            <a:extLst>
              <a:ext uri="{FF2B5EF4-FFF2-40B4-BE49-F238E27FC236}">
                <a16:creationId xmlns:a16="http://schemas.microsoft.com/office/drawing/2014/main" id="{106CF4B5-3B4F-4DE1-B625-A6A940F24D24}"/>
              </a:ext>
            </a:extLst>
          </p:cNvPr>
          <p:cNvSpPr/>
          <p:nvPr/>
        </p:nvSpPr>
        <p:spPr>
          <a:xfrm>
            <a:off x="1948242" y="80797"/>
            <a:ext cx="6799940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</a:rPr>
              <a:t>ІІІ. РОЗШИРЕННЯ МЕРЕЖІ УСТАНОВ </a:t>
            </a:r>
            <a:endParaRPr lang="uk-UA" sz="2800" dirty="0">
              <a:solidFill>
                <a:schemeClr val="bg1"/>
              </a:solidFill>
            </a:endParaRP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0322" y="55714"/>
            <a:ext cx="944491" cy="950126"/>
          </a:xfrm>
          <a:prstGeom prst="rect">
            <a:avLst/>
          </a:prstGeom>
        </p:spPr>
      </p:pic>
      <p:pic>
        <p:nvPicPr>
          <p:cNvPr id="4" name="Рисунок 3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733163" y="2547027"/>
            <a:ext cx="2224340" cy="1501581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2908658" y="5826057"/>
            <a:ext cx="1923219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700" dirty="0">
                <a:solidFill>
                  <a:srgbClr val="002060"/>
                </a:solidFill>
              </a:rPr>
              <a:t>ЗДО №31 - </a:t>
            </a:r>
            <a:r>
              <a:rPr lang="uk-UA" sz="1700" b="1" dirty="0">
                <a:solidFill>
                  <a:srgbClr val="002060"/>
                </a:solidFill>
              </a:rPr>
              <a:t>4 групи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6102970" y="5411786"/>
            <a:ext cx="2019399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700" dirty="0">
                <a:solidFill>
                  <a:srgbClr val="002060"/>
                </a:solidFill>
              </a:rPr>
              <a:t>ЗДО №106 - </a:t>
            </a:r>
            <a:r>
              <a:rPr lang="uk-UA" sz="1700" b="1" dirty="0">
                <a:solidFill>
                  <a:srgbClr val="002060"/>
                </a:solidFill>
              </a:rPr>
              <a:t>1 група</a:t>
            </a:r>
          </a:p>
        </p:txBody>
      </p:sp>
      <p:sp>
        <p:nvSpPr>
          <p:cNvPr id="9" name="Прямокутник 8"/>
          <p:cNvSpPr/>
          <p:nvPr/>
        </p:nvSpPr>
        <p:spPr>
          <a:xfrm>
            <a:off x="6079050" y="5931372"/>
            <a:ext cx="2019399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700" dirty="0">
                <a:solidFill>
                  <a:srgbClr val="002060"/>
                </a:solidFill>
              </a:rPr>
              <a:t>ЗДО №160 - </a:t>
            </a:r>
            <a:r>
              <a:rPr lang="uk-UA" sz="1700" b="1" dirty="0">
                <a:solidFill>
                  <a:srgbClr val="002060"/>
                </a:solidFill>
              </a:rPr>
              <a:t>1 група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2851159" y="4946722"/>
            <a:ext cx="2019399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700" dirty="0">
                <a:solidFill>
                  <a:srgbClr val="002060"/>
                </a:solidFill>
              </a:rPr>
              <a:t>ЗДО №159 - </a:t>
            </a:r>
            <a:r>
              <a:rPr lang="uk-UA" sz="1700" b="1" dirty="0">
                <a:solidFill>
                  <a:srgbClr val="002060"/>
                </a:solidFill>
              </a:rPr>
              <a:t>1 група</a:t>
            </a:r>
          </a:p>
        </p:txBody>
      </p:sp>
      <p:sp>
        <p:nvSpPr>
          <p:cNvPr id="12" name="Прямокутник 11"/>
          <p:cNvSpPr/>
          <p:nvPr/>
        </p:nvSpPr>
        <p:spPr>
          <a:xfrm>
            <a:off x="2787224" y="5387599"/>
            <a:ext cx="2019399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700" dirty="0">
                <a:solidFill>
                  <a:srgbClr val="002060"/>
                </a:solidFill>
              </a:rPr>
              <a:t>ЗДО №169 - </a:t>
            </a:r>
            <a:r>
              <a:rPr lang="uk-UA" sz="1700" b="1" dirty="0">
                <a:solidFill>
                  <a:srgbClr val="002060"/>
                </a:solidFill>
              </a:rPr>
              <a:t>1 група</a:t>
            </a:r>
          </a:p>
        </p:txBody>
      </p:sp>
      <p:sp>
        <p:nvSpPr>
          <p:cNvPr id="52" name="Прямоугольник 51"/>
          <p:cNvSpPr/>
          <p:nvPr/>
        </p:nvSpPr>
        <p:spPr>
          <a:xfrm rot="2700000">
            <a:off x="5769980" y="502250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6" name="Прямоугольник 55"/>
          <p:cNvSpPr/>
          <p:nvPr/>
        </p:nvSpPr>
        <p:spPr>
          <a:xfrm rot="2700000">
            <a:off x="2523546" y="5008493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7" name="Прямоугольник 56"/>
          <p:cNvSpPr/>
          <p:nvPr/>
        </p:nvSpPr>
        <p:spPr>
          <a:xfrm rot="2700000">
            <a:off x="2543607" y="5460113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8" name="Прямоугольник 57"/>
          <p:cNvSpPr/>
          <p:nvPr/>
        </p:nvSpPr>
        <p:spPr>
          <a:xfrm rot="2700000">
            <a:off x="2551695" y="589188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7625907" y="1157750"/>
            <a:ext cx="4378250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  <a:ea typeface="Calibri" panose="020F0502020204030204" pitchFamily="34" charset="0"/>
              </a:rPr>
              <a:t>Завершення робіт для відкриття 11 груп:  </a:t>
            </a:r>
            <a:endParaRPr lang="en-US" b="1" dirty="0">
              <a:solidFill>
                <a:schemeClr val="bg1"/>
              </a:solidFill>
              <a:ea typeface="Calibri" panose="020F0502020204030204" pitchFamily="34" charset="0"/>
            </a:endParaRPr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7216A9EA-296A-4B94-A779-B660DB7B7A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752" y="3080935"/>
            <a:ext cx="1222466" cy="1026872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54F51C5E-2AC0-4DA2-A184-38BDA40809D3}"/>
              </a:ext>
            </a:extLst>
          </p:cNvPr>
          <p:cNvSpPr txBox="1"/>
          <p:nvPr/>
        </p:nvSpPr>
        <p:spPr>
          <a:xfrm>
            <a:off x="9198298" y="3615179"/>
            <a:ext cx="9113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rgbClr val="002060"/>
                </a:solidFill>
              </a:rPr>
              <a:t>4 групи</a:t>
            </a:r>
            <a:endParaRPr lang="en-US" sz="1600" b="1" dirty="0">
              <a:solidFill>
                <a:srgbClr val="002060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D76D2F6-838C-4436-B3F5-A2DD71DC3F07}"/>
              </a:ext>
            </a:extLst>
          </p:cNvPr>
          <p:cNvSpPr txBox="1"/>
          <p:nvPr/>
        </p:nvSpPr>
        <p:spPr>
          <a:xfrm>
            <a:off x="8762928" y="4114666"/>
            <a:ext cx="1952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 smtClean="0">
                <a:solidFill>
                  <a:srgbClr val="002060"/>
                </a:solidFill>
              </a:rPr>
              <a:t>при Будинку школяра</a:t>
            </a:r>
          </a:p>
          <a:p>
            <a:pPr algn="ctr"/>
            <a:r>
              <a:rPr lang="uk-UA" sz="1200" b="1" i="1" dirty="0" smtClean="0">
                <a:solidFill>
                  <a:srgbClr val="002060"/>
                </a:solidFill>
              </a:rPr>
              <a:t>вул. Грінченка, 4а</a:t>
            </a:r>
            <a:endParaRPr lang="en-US" sz="1200" b="1" i="1" dirty="0">
              <a:solidFill>
                <a:srgbClr val="002060"/>
              </a:solidFill>
            </a:endParaRPr>
          </a:p>
        </p:txBody>
      </p:sp>
      <p:pic>
        <p:nvPicPr>
          <p:cNvPr id="63" name="Содержимое 5" descr="IMG_20190813_103748.jpg">
            <a:extLst>
              <a:ext uri="{FF2B5EF4-FFF2-40B4-BE49-F238E27FC236}">
                <a16:creationId xmlns:a16="http://schemas.microsoft.com/office/drawing/2014/main" id="{18214E81-70CD-4164-8DB3-8FABD9FF470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31000" contrast="-10000"/>
                    </a14:imgEffect>
                  </a14:imgLayer>
                </a14:imgProps>
              </a:ext>
            </a:extLst>
          </a:blip>
          <a:srcRect t="7077" b="1483"/>
          <a:stretch/>
        </p:blipFill>
        <p:spPr>
          <a:xfrm>
            <a:off x="9136398" y="4591583"/>
            <a:ext cx="2041827" cy="1629860"/>
          </a:xfrm>
          <a:prstGeom prst="rect">
            <a:avLst/>
          </a:prstGeom>
        </p:spPr>
      </p:pic>
      <p:pic>
        <p:nvPicPr>
          <p:cNvPr id="64" name="Содержимое 4" descr="IMG_20190813_104346.jpg">
            <a:extLst>
              <a:ext uri="{FF2B5EF4-FFF2-40B4-BE49-F238E27FC236}">
                <a16:creationId xmlns:a16="http://schemas.microsoft.com/office/drawing/2014/main" id="{80D4303E-6A5D-4F60-9398-E6F77EF6DA5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/>
          <a:srcRect t="7731" b="8857"/>
          <a:stretch/>
        </p:blipFill>
        <p:spPr>
          <a:xfrm>
            <a:off x="71337" y="4494309"/>
            <a:ext cx="2370724" cy="1483098"/>
          </a:xfrm>
          <a:prstGeom prst="rect">
            <a:avLst/>
          </a:prstGeom>
        </p:spPr>
      </p:pic>
      <p:sp>
        <p:nvSpPr>
          <p:cNvPr id="68" name="Прямоугольник 67"/>
          <p:cNvSpPr/>
          <p:nvPr/>
        </p:nvSpPr>
        <p:spPr>
          <a:xfrm rot="2700000">
            <a:off x="5782725" y="544936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9" name="Прямоугольник 68"/>
          <p:cNvSpPr/>
          <p:nvPr/>
        </p:nvSpPr>
        <p:spPr>
          <a:xfrm rot="2700000">
            <a:off x="5769980" y="597717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084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-7517" y="0"/>
            <a:ext cx="12181490" cy="68616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74082" y="674154"/>
            <a:ext cx="3334222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Загальна середня освіта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1897" y="4613721"/>
            <a:ext cx="4395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solidFill>
                  <a:srgbClr val="002060"/>
                </a:solidFill>
              </a:rPr>
              <a:t>У зв’язку із вступом нового закону України «Про освіту» </a:t>
            </a:r>
            <a:r>
              <a:rPr lang="uk-UA" sz="1600" b="1" dirty="0">
                <a:solidFill>
                  <a:srgbClr val="002060"/>
                </a:solidFill>
              </a:rPr>
              <a:t>змінено тип і назву у 47 ЗЗСО м. Львова</a:t>
            </a:r>
          </a:p>
        </p:txBody>
      </p:sp>
      <p:graphicFrame>
        <p:nvGraphicFramePr>
          <p:cNvPr id="13" name="Діаграма 12">
            <a:extLst>
              <a:ext uri="{FF2B5EF4-FFF2-40B4-BE49-F238E27FC236}">
                <a16:creationId xmlns:a16="http://schemas.microsoft.com/office/drawing/2014/main" id="{6B677021-8A1A-4411-9037-2D06AF3C75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3693947"/>
              </p:ext>
            </p:extLst>
          </p:nvPr>
        </p:nvGraphicFramePr>
        <p:xfrm>
          <a:off x="-83925" y="2905401"/>
          <a:ext cx="3763155" cy="2153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іаграма 16">
            <a:extLst>
              <a:ext uri="{FF2B5EF4-FFF2-40B4-BE49-F238E27FC236}">
                <a16:creationId xmlns:a16="http://schemas.microsoft.com/office/drawing/2014/main" id="{EF9EDAF9-6162-4A82-B588-7DF9356F7C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9722544"/>
              </p:ext>
            </p:extLst>
          </p:nvPr>
        </p:nvGraphicFramePr>
        <p:xfrm>
          <a:off x="3605417" y="1259239"/>
          <a:ext cx="3073577" cy="2502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Діаграма 19">
            <a:extLst>
              <a:ext uri="{FF2B5EF4-FFF2-40B4-BE49-F238E27FC236}">
                <a16:creationId xmlns:a16="http://schemas.microsoft.com/office/drawing/2014/main" id="{A4DE7500-D530-4B09-9D20-7D8C96DD76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9512941"/>
              </p:ext>
            </p:extLst>
          </p:nvPr>
        </p:nvGraphicFramePr>
        <p:xfrm>
          <a:off x="109050" y="1375860"/>
          <a:ext cx="3377207" cy="1576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3" name="Прямокутник 22">
            <a:extLst>
              <a:ext uri="{FF2B5EF4-FFF2-40B4-BE49-F238E27FC236}">
                <a16:creationId xmlns:a16="http://schemas.microsoft.com/office/drawing/2014/main" id="{106CF4B5-3B4F-4DE1-B625-A6A940F24D24}"/>
              </a:ext>
            </a:extLst>
          </p:cNvPr>
          <p:cNvSpPr/>
          <p:nvPr/>
        </p:nvSpPr>
        <p:spPr>
          <a:xfrm>
            <a:off x="3677156" y="56913"/>
            <a:ext cx="5852407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</a:rPr>
              <a:t>ІІІ. РОЗШИРЕННЯ МЕРЕЖІ УСТАНОВ </a:t>
            </a:r>
            <a:endParaRPr lang="uk-UA" sz="2800" dirty="0">
              <a:solidFill>
                <a:schemeClr val="bg1"/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194" y="55714"/>
            <a:ext cx="1042619" cy="104883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836DF48-F180-491E-880B-CE70500BF2B1}"/>
              </a:ext>
            </a:extLst>
          </p:cNvPr>
          <p:cNvSpPr/>
          <p:nvPr/>
        </p:nvSpPr>
        <p:spPr>
          <a:xfrm>
            <a:off x="4406676" y="3391479"/>
            <a:ext cx="38925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27,65 </a:t>
            </a:r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с</a:t>
            </a:r>
            <a:r>
              <a:rPr lang="uk-UA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ередня кількість учнів </a:t>
            </a:r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в класі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2859F99-C317-41E8-870B-0173BD97FC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1" y="67647"/>
            <a:ext cx="2025475" cy="1351544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 rot="2700000">
            <a:off x="236085" y="468797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Прямоугольник 15"/>
          <p:cNvSpPr/>
          <p:nvPr/>
        </p:nvSpPr>
        <p:spPr>
          <a:xfrm rot="2700000">
            <a:off x="4185174" y="3424727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Прямокутник 2">
            <a:extLst>
              <a:ext uri="{FF2B5EF4-FFF2-40B4-BE49-F238E27FC236}">
                <a16:creationId xmlns:a16="http://schemas.microsoft.com/office/drawing/2014/main" id="{2F275D34-09DA-4D03-8C6B-3ED029717753}"/>
              </a:ext>
            </a:extLst>
          </p:cNvPr>
          <p:cNvSpPr/>
          <p:nvPr/>
        </p:nvSpPr>
        <p:spPr>
          <a:xfrm>
            <a:off x="9243180" y="1272493"/>
            <a:ext cx="2350323" cy="400110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Позашкільна освіта</a:t>
            </a:r>
          </a:p>
        </p:txBody>
      </p:sp>
      <p:graphicFrame>
        <p:nvGraphicFramePr>
          <p:cNvPr id="25" name="Діаграма 21">
            <a:extLst>
              <a:ext uri="{FF2B5EF4-FFF2-40B4-BE49-F238E27FC236}">
                <a16:creationId xmlns:a16="http://schemas.microsoft.com/office/drawing/2014/main" id="{D49D6871-0FEC-4F36-8481-27F4BEB6DD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4408338"/>
              </p:ext>
            </p:extLst>
          </p:nvPr>
        </p:nvGraphicFramePr>
        <p:xfrm>
          <a:off x="8517186" y="1852626"/>
          <a:ext cx="3674814" cy="2199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6" name="Діаграма 22">
            <a:extLst>
              <a:ext uri="{FF2B5EF4-FFF2-40B4-BE49-F238E27FC236}">
                <a16:creationId xmlns:a16="http://schemas.microsoft.com/office/drawing/2014/main" id="{BF38BC0B-5BE5-43C5-944A-02CAA5D637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0012476"/>
              </p:ext>
            </p:extLst>
          </p:nvPr>
        </p:nvGraphicFramePr>
        <p:xfrm>
          <a:off x="8531579" y="4071906"/>
          <a:ext cx="3773524" cy="1891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pic>
        <p:nvPicPr>
          <p:cNvPr id="27" name="Рисунок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128" y="626363"/>
            <a:ext cx="2005886" cy="1403686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 rot="2700000">
            <a:off x="273865" y="526233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TextBox 29"/>
          <p:cNvSpPr txBox="1"/>
          <p:nvPr/>
        </p:nvSpPr>
        <p:spPr>
          <a:xfrm>
            <a:off x="611242" y="5201945"/>
            <a:ext cx="43952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</a:rPr>
              <a:t>Ведеться будівництво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6625" y="5554497"/>
            <a:ext cx="35808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dirty="0" smtClean="0">
                <a:solidFill>
                  <a:srgbClr val="002060"/>
                </a:solidFill>
              </a:rPr>
              <a:t>добудова школи № 74 (смт. Рудно)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8749" y="5868512"/>
            <a:ext cx="32591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dirty="0" smtClean="0">
                <a:solidFill>
                  <a:srgbClr val="002060"/>
                </a:solidFill>
              </a:rPr>
              <a:t>добудова гімназії «Провесінь»</a:t>
            </a:r>
            <a:endParaRPr lang="uk-UA" sz="1600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649" y="4263441"/>
            <a:ext cx="2923275" cy="19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36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161" y="4132670"/>
            <a:ext cx="4073668" cy="25650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310" y="1103431"/>
            <a:ext cx="3673262" cy="2447113"/>
          </a:xfrm>
          <a:prstGeom prst="rect">
            <a:avLst/>
          </a:prstGeom>
        </p:spPr>
      </p:pic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106CF4B5-3B4F-4DE1-B625-A6A940F24D24}"/>
              </a:ext>
            </a:extLst>
          </p:cNvPr>
          <p:cNvSpPr/>
          <p:nvPr/>
        </p:nvSpPr>
        <p:spPr>
          <a:xfrm>
            <a:off x="3290057" y="134830"/>
            <a:ext cx="6920743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</a:rPr>
              <a:t>ІІІ. РОЗШИРЕННЯ МЕРЕЖІ УСТАНОВ </a:t>
            </a:r>
            <a:endParaRPr lang="uk-UA" sz="2800" dirty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1366" y="55714"/>
            <a:ext cx="1263448" cy="127098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30002" y="941101"/>
            <a:ext cx="3976887" cy="338554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Відділення </a:t>
            </a:r>
            <a:r>
              <a:rPr lang="uk-UA" sz="1600" b="1" dirty="0">
                <a:solidFill>
                  <a:schemeClr val="bg1"/>
                </a:solidFill>
                <a:cs typeface="Arial" panose="020B0604020202020204" pitchFamily="34" charset="0"/>
              </a:rPr>
              <a:t>невідкладної допомоги </a:t>
            </a:r>
            <a:r>
              <a:rPr lang="uk-UA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8 </a:t>
            </a:r>
            <a:r>
              <a:rPr lang="uk-UA" sz="1600" b="1" dirty="0">
                <a:solidFill>
                  <a:schemeClr val="bg1"/>
                </a:solidFill>
                <a:cs typeface="Arial" panose="020B0604020202020204" pitchFamily="34" charset="0"/>
              </a:rPr>
              <a:t>МКЛ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9524" y="4132670"/>
            <a:ext cx="4488874" cy="338554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uk-UA" sz="1600" b="1" dirty="0" err="1">
                <a:solidFill>
                  <a:schemeClr val="bg1"/>
                </a:solidFill>
                <a:cs typeface="Arial" panose="020B0604020202020204" pitchFamily="34" charset="0"/>
              </a:rPr>
              <a:t>Д</a:t>
            </a:r>
            <a:r>
              <a:rPr lang="uk-UA" sz="16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іагностично</a:t>
            </a:r>
            <a:r>
              <a:rPr lang="uk-UA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-консультативне </a:t>
            </a:r>
            <a:r>
              <a:rPr lang="uk-UA" sz="1600" b="1" dirty="0">
                <a:solidFill>
                  <a:schemeClr val="bg1"/>
                </a:solidFill>
                <a:cs typeface="Arial" panose="020B0604020202020204" pitchFamily="34" charset="0"/>
              </a:rPr>
              <a:t>відділення </a:t>
            </a:r>
            <a:r>
              <a:rPr lang="uk-UA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8 МКЛ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4898" y="4132670"/>
            <a:ext cx="3760092" cy="272533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6750428" y="4136274"/>
            <a:ext cx="3598069" cy="338554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6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Лапароскопічна</a:t>
            </a:r>
            <a:r>
              <a:rPr lang="uk-UA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операційна </a:t>
            </a:r>
            <a:r>
              <a:rPr lang="uk-UA" sz="1600" b="1" dirty="0">
                <a:solidFill>
                  <a:schemeClr val="bg1"/>
                </a:solidFill>
                <a:cs typeface="Arial" panose="020B0604020202020204" pitchFamily="34" charset="0"/>
              </a:rPr>
              <a:t>в МДКЛ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824" y="974751"/>
            <a:ext cx="4178419" cy="270447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043414" y="988146"/>
            <a:ext cx="4131003" cy="338554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uk-UA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Відділення </a:t>
            </a:r>
            <a:r>
              <a:rPr lang="uk-UA" sz="1600" b="1" dirty="0">
                <a:solidFill>
                  <a:schemeClr val="bg1"/>
                </a:solidFill>
                <a:cs typeface="Arial" panose="020B0604020202020204" pitchFamily="34" charset="0"/>
              </a:rPr>
              <a:t>невідкладної допомоги КЛШМД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30806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8195" name="Місце для вмісту 2"/>
          <p:cNvSpPr>
            <a:spLocks noGrp="1"/>
          </p:cNvSpPr>
          <p:nvPr>
            <p:ph idx="1"/>
          </p:nvPr>
        </p:nvSpPr>
        <p:spPr>
          <a:xfrm>
            <a:off x="3395664" y="1600201"/>
            <a:ext cx="6815137" cy="4525963"/>
          </a:xfrm>
        </p:spPr>
        <p:txBody>
          <a:bodyPr/>
          <a:lstStyle/>
          <a:p>
            <a:pPr marL="514350" indent="-514350">
              <a:buFont typeface="Calibri" pitchFamily="34" charset="0"/>
              <a:buAutoNum type="arabicPeriod"/>
            </a:pPr>
            <a:endParaRPr lang="uk-UA" sz="2000" dirty="0"/>
          </a:p>
          <a:p>
            <a:pPr marL="514350" indent="-514350">
              <a:buNone/>
            </a:pPr>
            <a:endParaRPr lang="uk-UA" sz="2000" dirty="0"/>
          </a:p>
          <a:p>
            <a:pPr marL="514350" indent="-514350">
              <a:buFont typeface="Calibri" pitchFamily="34" charset="0"/>
              <a:buAutoNum type="arabicPeriod"/>
            </a:pPr>
            <a:endParaRPr lang="uk-UA" dirty="0"/>
          </a:p>
          <a:p>
            <a:pPr marL="514350" indent="-514350">
              <a:buFont typeface="Calibri" pitchFamily="34" charset="0"/>
              <a:buAutoNum type="arabicPeriod"/>
            </a:pPr>
            <a:endParaRPr lang="uk-UA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68" y="1647362"/>
            <a:ext cx="3114647" cy="21310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3476" y="1694014"/>
            <a:ext cx="2878633" cy="2099753"/>
          </a:xfrm>
          <a:prstGeom prst="rect">
            <a:avLst/>
          </a:prstGeom>
        </p:spPr>
      </p:pic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106CF4B5-3B4F-4DE1-B625-A6A940F24D24}"/>
              </a:ext>
            </a:extLst>
          </p:cNvPr>
          <p:cNvSpPr/>
          <p:nvPr/>
        </p:nvSpPr>
        <p:spPr>
          <a:xfrm>
            <a:off x="3290058" y="134830"/>
            <a:ext cx="6184102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</a:rPr>
              <a:t>ІІІ. РОЗШИРЕННЯ МЕРЕЖІ УСТАНОВ </a:t>
            </a:r>
            <a:endParaRPr lang="uk-UA" sz="2800" dirty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1366" y="55714"/>
            <a:ext cx="1263448" cy="127098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8046" y="1111708"/>
            <a:ext cx="53237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  <a:cs typeface="Arial" panose="020B0604020202020204" pitchFamily="34" charset="0"/>
              </a:rPr>
              <a:t>Амбулаторія </a:t>
            </a:r>
            <a:r>
              <a:rPr lang="uk-UA" b="1" dirty="0">
                <a:solidFill>
                  <a:schemeClr val="bg1"/>
                </a:solidFill>
                <a:cs typeface="Arial" panose="020B0604020202020204" pitchFamily="34" charset="0"/>
              </a:rPr>
              <a:t>сімейної медицини </a:t>
            </a:r>
            <a:r>
              <a:rPr lang="ru-RU" b="1" dirty="0">
                <a:solidFill>
                  <a:schemeClr val="bg1"/>
                </a:solidFill>
                <a:cs typeface="Arial" panose="020B0604020202020204" pitchFamily="34" charset="0"/>
              </a:rPr>
              <a:t>5 МП в </a:t>
            </a:r>
            <a:r>
              <a:rPr lang="ru-RU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смт</a:t>
            </a:r>
            <a:r>
              <a:rPr lang="ru-RU" b="1" dirty="0" smtClean="0">
                <a:solidFill>
                  <a:schemeClr val="bg1"/>
                </a:solidFill>
                <a:cs typeface="Arial" panose="020B0604020202020204" pitchFamily="34" charset="0"/>
              </a:rPr>
              <a:t>. </a:t>
            </a:r>
            <a:r>
              <a:rPr lang="ru-RU" b="1" dirty="0">
                <a:solidFill>
                  <a:schemeClr val="bg1"/>
                </a:solidFill>
                <a:cs typeface="Arial" panose="020B0604020202020204" pitchFamily="34" charset="0"/>
              </a:rPr>
              <a:t>Рудне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1031" y="4605524"/>
            <a:ext cx="2903419" cy="196106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086" y="4508557"/>
            <a:ext cx="2941883" cy="205803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43669" y="4590214"/>
            <a:ext cx="3066554" cy="199168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937" y="4069870"/>
            <a:ext cx="7865463" cy="369332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bg1"/>
                </a:solidFill>
                <a:cs typeface="Arial" panose="020B0604020202020204" pitchFamily="34" charset="0"/>
              </a:rPr>
              <a:t>Амбулаторія сімейної </a:t>
            </a:r>
            <a:r>
              <a:rPr lang="uk-UA" b="1" dirty="0">
                <a:solidFill>
                  <a:schemeClr val="bg1"/>
                </a:solidFill>
                <a:cs typeface="Arial" panose="020B0604020202020204" pitchFamily="34" charset="0"/>
              </a:rPr>
              <a:t>медицини </a:t>
            </a:r>
            <a:r>
              <a:rPr lang="ru-RU" b="1" dirty="0">
                <a:solidFill>
                  <a:schemeClr val="bg1"/>
                </a:solidFill>
                <a:cs typeface="Arial" panose="020B0604020202020204" pitchFamily="34" charset="0"/>
              </a:rPr>
              <a:t>1 МКЛ на </a:t>
            </a:r>
            <a:r>
              <a:rPr lang="ru-RU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вул</a:t>
            </a:r>
            <a:r>
              <a:rPr lang="ru-RU" b="1" dirty="0">
                <a:solidFill>
                  <a:schemeClr val="bg1"/>
                </a:solidFill>
                <a:cs typeface="Arial" panose="020B0604020202020204" pitchFamily="34" charset="0"/>
              </a:rPr>
              <a:t>. Б. Хмельницького,195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6942656" y="943497"/>
            <a:ext cx="3908710" cy="341632"/>
          </a:xfr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Центр </a:t>
            </a:r>
            <a:r>
              <a:rPr lang="ru-RU" sz="1800" b="1" dirty="0" err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раннього</a:t>
            </a:r>
            <a:r>
              <a:rPr lang="ru-RU" sz="1800" b="1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втручання</a:t>
            </a:r>
            <a:r>
              <a:rPr lang="ru-RU" sz="1800" b="1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 у 5 МП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96506" y="1313328"/>
            <a:ext cx="2182182" cy="143674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38558" y="1370894"/>
            <a:ext cx="1530905" cy="240756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81763" y="2796895"/>
            <a:ext cx="2139212" cy="151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16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11983"/>
            <a:ext cx="12181490" cy="68616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319" y="0"/>
            <a:ext cx="1058983" cy="1065301"/>
          </a:xfrm>
          <a:prstGeom prst="rect">
            <a:avLst/>
          </a:prstGeom>
        </p:spPr>
      </p:pic>
      <p:sp>
        <p:nvSpPr>
          <p:cNvPr id="6" name="Прямокутник 14">
            <a:extLst>
              <a:ext uri="{FF2B5EF4-FFF2-40B4-BE49-F238E27FC236}">
                <a16:creationId xmlns:a16="http://schemas.microsoft.com/office/drawing/2014/main" id="{91BBEABB-5E87-4AED-9442-30611F6D7DEB}"/>
              </a:ext>
            </a:extLst>
          </p:cNvPr>
          <p:cNvSpPr/>
          <p:nvPr/>
        </p:nvSpPr>
        <p:spPr>
          <a:xfrm>
            <a:off x="1188721" y="285060"/>
            <a:ext cx="9576262" cy="954107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</a:rPr>
              <a:t>ТОП – 9 </a:t>
            </a:r>
          </a:p>
          <a:p>
            <a:pPr algn="ctr"/>
            <a:r>
              <a:rPr lang="uk-UA" sz="2800" b="1" dirty="0" smtClean="0">
                <a:solidFill>
                  <a:schemeClr val="bg1"/>
                </a:solidFill>
              </a:rPr>
              <a:t>пріоритетних напрямків роботи департаменту у 2019 році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2700000">
            <a:off x="583535" y="158396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угольник 8"/>
          <p:cNvSpPr/>
          <p:nvPr/>
        </p:nvSpPr>
        <p:spPr>
          <a:xfrm>
            <a:off x="535833" y="1478820"/>
            <a:ext cx="4790094" cy="4139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0000"/>
              </a:lnSpc>
              <a:spcAft>
                <a:spcPts val="0"/>
              </a:spcAft>
            </a:pPr>
            <a:r>
              <a:rPr lang="uk-UA" sz="2000" b="1" kern="100" dirty="0">
                <a:solidFill>
                  <a:srgbClr val="002060"/>
                </a:solidFill>
                <a:ea typeface="Garamond" panose="02020404030301010803" pitchFamily="18" charset="0"/>
                <a:cs typeface="Times New Roman" panose="02020603050405020304" pitchFamily="18" charset="0"/>
              </a:rPr>
              <a:t>Втілення реформ. Місцеві ініціативи.</a:t>
            </a:r>
            <a:endParaRPr lang="uk-UA" sz="1400" b="1" kern="100" dirty="0">
              <a:solidFill>
                <a:srgbClr val="002060"/>
              </a:solidFill>
              <a:ea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2700000">
            <a:off x="583536" y="2162212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10"/>
          <p:cNvSpPr/>
          <p:nvPr/>
        </p:nvSpPr>
        <p:spPr>
          <a:xfrm>
            <a:off x="1006315" y="2045357"/>
            <a:ext cx="40128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kern="100" dirty="0">
                <a:solidFill>
                  <a:srgbClr val="002060"/>
                </a:solidFill>
                <a:ea typeface="Garamond" panose="02020404030301010803" pitchFamily="18" charset="0"/>
                <a:cs typeface="Times New Roman" panose="02020603050405020304" pitchFamily="18" charset="0"/>
              </a:rPr>
              <a:t>Інвестиції в якість надання послуг.</a:t>
            </a:r>
            <a:endParaRPr lang="uk-UA" sz="2000" b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700000">
            <a:off x="583535" y="272857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рямоугольник 12"/>
          <p:cNvSpPr/>
          <p:nvPr/>
        </p:nvSpPr>
        <p:spPr>
          <a:xfrm>
            <a:off x="535833" y="2628331"/>
            <a:ext cx="419966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10000"/>
              </a:lnSpc>
              <a:spcAft>
                <a:spcPts val="0"/>
              </a:spcAft>
            </a:pPr>
            <a:r>
              <a:rPr lang="uk-UA" sz="2000" b="1" kern="100" dirty="0">
                <a:solidFill>
                  <a:srgbClr val="002060"/>
                </a:solidFill>
                <a:ea typeface="Garamond" panose="02020404030301010803" pitchFamily="18" charset="0"/>
                <a:cs typeface="Times New Roman" panose="02020603050405020304" pitchFamily="18" charset="0"/>
              </a:rPr>
              <a:t>Розширення мережі установ.</a:t>
            </a:r>
            <a:endParaRPr lang="uk-UA" sz="1400" b="1" kern="100" dirty="0">
              <a:solidFill>
                <a:srgbClr val="002060"/>
              </a:solidFill>
              <a:ea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7209" y="3195609"/>
            <a:ext cx="2021194" cy="4139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0000"/>
              </a:lnSpc>
              <a:spcAft>
                <a:spcPts val="0"/>
              </a:spcAft>
            </a:pPr>
            <a:r>
              <a:rPr lang="uk-UA" sz="2000" b="1" kern="100" dirty="0">
                <a:solidFill>
                  <a:srgbClr val="002060"/>
                </a:solidFill>
                <a:ea typeface="Garamond" panose="02020404030301010803" pitchFamily="18" charset="0"/>
                <a:cs typeface="Times New Roman" panose="02020603050405020304" pitchFamily="18" charset="0"/>
              </a:rPr>
              <a:t>Досягнення.</a:t>
            </a:r>
            <a:endParaRPr lang="uk-UA" sz="1400" b="1" kern="100" dirty="0">
              <a:solidFill>
                <a:srgbClr val="002060"/>
              </a:solidFill>
              <a:ea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2700000">
            <a:off x="583536" y="3311793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Прямоугольник 15"/>
          <p:cNvSpPr/>
          <p:nvPr/>
        </p:nvSpPr>
        <p:spPr>
          <a:xfrm>
            <a:off x="501369" y="3775078"/>
            <a:ext cx="403482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0000"/>
              </a:lnSpc>
              <a:spcAft>
                <a:spcPts val="0"/>
              </a:spcAft>
            </a:pPr>
            <a:r>
              <a:rPr lang="uk-UA" sz="2000" b="1" kern="100" dirty="0">
                <a:solidFill>
                  <a:srgbClr val="002060"/>
                </a:solidFill>
                <a:ea typeface="Garamond" panose="02020404030301010803" pitchFamily="18" charset="0"/>
                <a:cs typeface="Times New Roman" panose="02020603050405020304" pitchFamily="18" charset="0"/>
              </a:rPr>
              <a:t>Реалізація програм та </a:t>
            </a:r>
            <a:r>
              <a:rPr lang="uk-UA" sz="2000" b="1" kern="100" dirty="0" smtClean="0">
                <a:solidFill>
                  <a:srgbClr val="002060"/>
                </a:solidFill>
                <a:ea typeface="Garamond" panose="02020404030301010803" pitchFamily="18" charset="0"/>
                <a:cs typeface="Times New Roman" panose="02020603050405020304" pitchFamily="18" charset="0"/>
              </a:rPr>
              <a:t>заходів.</a:t>
            </a:r>
            <a:endParaRPr lang="uk-UA" sz="1400" b="1" kern="100" dirty="0">
              <a:solidFill>
                <a:srgbClr val="002060"/>
              </a:solidFill>
              <a:ea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2700000">
            <a:off x="583535" y="388045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Прямоугольник 17"/>
          <p:cNvSpPr/>
          <p:nvPr/>
        </p:nvSpPr>
        <p:spPr>
          <a:xfrm rot="2700000">
            <a:off x="583535" y="438919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Прямоугольник 18"/>
          <p:cNvSpPr/>
          <p:nvPr/>
        </p:nvSpPr>
        <p:spPr>
          <a:xfrm>
            <a:off x="931191" y="4304344"/>
            <a:ext cx="51595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kern="100" dirty="0">
                <a:solidFill>
                  <a:srgbClr val="002060"/>
                </a:solidFill>
                <a:ea typeface="Garamond" panose="02020404030301010803" pitchFamily="18" charset="0"/>
                <a:cs typeface="Times New Roman" panose="02020603050405020304" pitchFamily="18" charset="0"/>
              </a:rPr>
              <a:t>Впровадження нових сервісів. Нові проекти.</a:t>
            </a:r>
            <a:endParaRPr lang="uk-UA" sz="2000" b="1" dirty="0">
              <a:solidFill>
                <a:srgbClr val="00206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2700000">
            <a:off x="577614" y="487113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Прямоугольник 20"/>
          <p:cNvSpPr/>
          <p:nvPr/>
        </p:nvSpPr>
        <p:spPr>
          <a:xfrm>
            <a:off x="501369" y="4779357"/>
            <a:ext cx="5601470" cy="4139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0000"/>
              </a:lnSpc>
              <a:spcAft>
                <a:spcPts val="0"/>
              </a:spcAft>
            </a:pPr>
            <a:r>
              <a:rPr lang="uk-UA" sz="2000" b="1" kern="100" dirty="0">
                <a:solidFill>
                  <a:srgbClr val="002060"/>
                </a:solidFill>
                <a:ea typeface="Garamond" panose="02020404030301010803" pitchFamily="18" charset="0"/>
                <a:cs typeface="Times New Roman" panose="02020603050405020304" pitchFamily="18" charset="0"/>
              </a:rPr>
              <a:t>Фінансова підтримка громадських ініціатив.</a:t>
            </a:r>
            <a:endParaRPr lang="uk-UA" sz="1400" b="1" kern="100" dirty="0">
              <a:solidFill>
                <a:srgbClr val="002060"/>
              </a:solidFill>
              <a:ea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2700000">
            <a:off x="585547" y="536530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Прямоугольник 22"/>
          <p:cNvSpPr/>
          <p:nvPr/>
        </p:nvSpPr>
        <p:spPr>
          <a:xfrm>
            <a:off x="537845" y="5277846"/>
            <a:ext cx="4336380" cy="4139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0000"/>
              </a:lnSpc>
              <a:spcAft>
                <a:spcPts val="0"/>
              </a:spcAft>
            </a:pPr>
            <a:r>
              <a:rPr lang="uk-UA" sz="2000" b="1" kern="100" dirty="0">
                <a:solidFill>
                  <a:srgbClr val="002060"/>
                </a:solidFill>
                <a:ea typeface="Garamond" panose="02020404030301010803" pitchFamily="18" charset="0"/>
                <a:cs typeface="Times New Roman" panose="02020603050405020304" pitchFamily="18" charset="0"/>
              </a:rPr>
              <a:t>Забезпечення комфортних умов.</a:t>
            </a:r>
            <a:endParaRPr lang="uk-UA" sz="1400" b="1" kern="100" dirty="0">
              <a:solidFill>
                <a:srgbClr val="002060"/>
              </a:solidFill>
              <a:ea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2700000">
            <a:off x="585549" y="590629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Прямоугольник 24"/>
          <p:cNvSpPr/>
          <p:nvPr/>
        </p:nvSpPr>
        <p:spPr>
          <a:xfrm>
            <a:off x="541368" y="5818178"/>
            <a:ext cx="3056606" cy="4139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0000"/>
              </a:lnSpc>
              <a:spcAft>
                <a:spcPts val="0"/>
              </a:spcAft>
            </a:pPr>
            <a:r>
              <a:rPr lang="uk-UA" sz="2000" b="1" kern="100" dirty="0">
                <a:solidFill>
                  <a:srgbClr val="002060"/>
                </a:solidFill>
                <a:ea typeface="Garamond" panose="02020404030301010803" pitchFamily="18" charset="0"/>
                <a:cs typeface="Times New Roman" panose="02020603050405020304" pitchFamily="18" charset="0"/>
              </a:rPr>
              <a:t>Фінансовий супровід.</a:t>
            </a:r>
            <a:endParaRPr lang="uk-UA" sz="1400" b="1" kern="100" dirty="0">
              <a:solidFill>
                <a:srgbClr val="002060"/>
              </a:solidFill>
              <a:ea typeface="Garamond" panose="02020404030301010803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624" y="1463308"/>
            <a:ext cx="4566745" cy="338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64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pic>
        <p:nvPicPr>
          <p:cNvPr id="3" name="Picture 3" descr="C:\Users\Andriy Oliyarnuk\Desktop\img9888-f39d6fb433a9dc1047c449699fdec6aa.jpg"/>
          <p:cNvPicPr>
            <a:picLocks noChangeAspect="1" noChangeArrowheads="1"/>
          </p:cNvPicPr>
          <p:nvPr/>
        </p:nvPicPr>
        <p:blipFill>
          <a:blip r:embed="rId4"/>
          <a:srcRect l="5952" r="8333" b="16908"/>
          <a:stretch>
            <a:fillRect/>
          </a:stretch>
        </p:blipFill>
        <p:spPr bwMode="auto">
          <a:xfrm>
            <a:off x="33765" y="126534"/>
            <a:ext cx="2450664" cy="1720666"/>
          </a:xfrm>
          <a:prstGeom prst="rect">
            <a:avLst/>
          </a:prstGeom>
          <a:noFill/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2484428" y="634464"/>
            <a:ext cx="3375090" cy="989856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k-UA" altLang="ru-RU" b="1" dirty="0">
                <a:solidFill>
                  <a:schemeClr val="bg1"/>
                </a:solidFill>
                <a:cs typeface="Arial" pitchFamily="34" charset="0"/>
              </a:rPr>
              <a:t>Осередки </a:t>
            </a:r>
            <a:r>
              <a:rPr lang="en-US" altLang="ru-RU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uk-UA" altLang="ru-RU" b="1" dirty="0">
                <a:solidFill>
                  <a:schemeClr val="bg1"/>
                </a:solidFill>
                <a:cs typeface="Arial" pitchFamily="34" charset="0"/>
              </a:rPr>
              <a:t>для осіб з інвалідністю </a:t>
            </a:r>
            <a:r>
              <a:rPr lang="en-US" altLang="ru-RU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uk-UA" altLang="ru-RU" b="1" dirty="0">
                <a:solidFill>
                  <a:schemeClr val="bg1"/>
                </a:solidFill>
                <a:cs typeface="Arial" pitchFamily="34" charset="0"/>
              </a:rPr>
              <a:t>віком </a:t>
            </a:r>
            <a:r>
              <a:rPr lang="en-US" altLang="ru-RU" b="1" dirty="0">
                <a:solidFill>
                  <a:schemeClr val="bg1"/>
                </a:solidFill>
                <a:cs typeface="Arial" pitchFamily="34" charset="0"/>
              </a:rPr>
              <a:t>“</a:t>
            </a:r>
            <a:r>
              <a:rPr lang="uk-UA" altLang="ru-RU" b="1" dirty="0">
                <a:solidFill>
                  <a:schemeClr val="bg1"/>
                </a:solidFill>
                <a:cs typeface="Arial" pitchFamily="34" charset="0"/>
              </a:rPr>
              <a:t>18+</a:t>
            </a:r>
            <a:r>
              <a:rPr lang="en-US" altLang="ru-RU" b="1" dirty="0">
                <a:solidFill>
                  <a:schemeClr val="bg1"/>
                </a:solidFill>
                <a:cs typeface="Arial" pitchFamily="34" charset="0"/>
              </a:rPr>
              <a:t>”</a:t>
            </a:r>
            <a:r>
              <a:rPr lang="uk-UA" altLang="ru-RU" b="1" dirty="0">
                <a:solidFill>
                  <a:schemeClr val="bg1"/>
                </a:solidFill>
                <a:cs typeface="Arial" pitchFamily="34" charset="0"/>
              </a:rPr>
              <a:t> років</a:t>
            </a:r>
            <a:r>
              <a:rPr lang="en-US" altLang="ru-RU" b="1" dirty="0">
                <a:solidFill>
                  <a:schemeClr val="bg1"/>
                </a:solidFill>
                <a:cs typeface="Arial" pitchFamily="34" charset="0"/>
              </a:rPr>
              <a:t>  </a:t>
            </a:r>
            <a:r>
              <a:rPr lang="uk-UA" altLang="ru-RU" b="1" dirty="0">
                <a:solidFill>
                  <a:schemeClr val="bg1"/>
                </a:solidFill>
                <a:cs typeface="Arial" pitchFamily="34" charset="0"/>
              </a:rPr>
              <a:t>при ЛМЦР </a:t>
            </a:r>
            <a:r>
              <a:rPr lang="en-US" altLang="ru-RU" b="1" dirty="0">
                <a:solidFill>
                  <a:schemeClr val="bg1"/>
                </a:solidFill>
                <a:cs typeface="Arial" pitchFamily="34" charset="0"/>
              </a:rPr>
              <a:t> “</a:t>
            </a:r>
            <a:r>
              <a:rPr lang="uk-UA" altLang="ru-RU" b="1" dirty="0">
                <a:solidFill>
                  <a:schemeClr val="bg1"/>
                </a:solidFill>
                <a:cs typeface="Arial" pitchFamily="34" charset="0"/>
              </a:rPr>
              <a:t>Джерело</a:t>
            </a:r>
            <a:r>
              <a:rPr lang="en-US" altLang="ru-RU" b="1" dirty="0">
                <a:solidFill>
                  <a:schemeClr val="bg1"/>
                </a:solidFill>
                <a:cs typeface="Arial" pitchFamily="34" charset="0"/>
              </a:rPr>
              <a:t>”</a:t>
            </a:r>
            <a:endParaRPr lang="uk-UA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55714"/>
            <a:ext cx="959134" cy="964856"/>
          </a:xfrm>
          <a:prstGeom prst="rect">
            <a:avLst/>
          </a:prstGeom>
        </p:spPr>
      </p:pic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106CF4B5-3B4F-4DE1-B625-A6A940F24D24}"/>
              </a:ext>
            </a:extLst>
          </p:cNvPr>
          <p:cNvSpPr/>
          <p:nvPr/>
        </p:nvSpPr>
        <p:spPr>
          <a:xfrm>
            <a:off x="4385424" y="55711"/>
            <a:ext cx="6114262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</a:rPr>
              <a:t>ІІІ. РОЗШИРЕННЯ МЕРЕЖІ УСТАНОВ </a:t>
            </a:r>
            <a:endParaRPr lang="uk-UA" sz="2800" dirty="0">
              <a:solidFill>
                <a:schemeClr val="bg1"/>
              </a:solidFill>
            </a:endParaRPr>
          </a:p>
        </p:txBody>
      </p:sp>
      <p:pic>
        <p:nvPicPr>
          <p:cNvPr id="11" name="Picture 2" descr="F:\фото Хмельницького\IMG_1287.JPG">
            <a:extLst>
              <a:ext uri="{FF2B5EF4-FFF2-40B4-BE49-F238E27FC236}">
                <a16:creationId xmlns:a16="http://schemas.microsoft.com/office/drawing/2014/main" id="{809407ED-34D4-46AE-A023-B15CA49F7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l="30604" t="29080"/>
          <a:stretch>
            <a:fillRect/>
          </a:stretch>
        </p:blipFill>
        <p:spPr bwMode="auto">
          <a:xfrm rot="16200000">
            <a:off x="3281217" y="1609892"/>
            <a:ext cx="1781512" cy="2627361"/>
          </a:xfrm>
          <a:prstGeom prst="rect">
            <a:avLst/>
          </a:prstGeom>
          <a:noFill/>
        </p:spPr>
      </p:pic>
      <p:sp>
        <p:nvSpPr>
          <p:cNvPr id="17" name="Прямокутник 13">
            <a:extLst>
              <a:ext uri="{FF2B5EF4-FFF2-40B4-BE49-F238E27FC236}">
                <a16:creationId xmlns:a16="http://schemas.microsoft.com/office/drawing/2014/main" id="{8BC4D0D2-87CC-432F-922D-D18E63D6DA05}"/>
              </a:ext>
            </a:extLst>
          </p:cNvPr>
          <p:cNvSpPr/>
          <p:nvPr/>
        </p:nvSpPr>
        <p:spPr>
          <a:xfrm>
            <a:off x="2867962" y="1936297"/>
            <a:ext cx="2608022" cy="338554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pPr algn="ctr"/>
            <a:r>
              <a:rPr lang="uk-UA" altLang="ru-RU" sz="1600" b="1" dirty="0" err="1">
                <a:solidFill>
                  <a:schemeClr val="bg1"/>
                </a:solidFill>
              </a:rPr>
              <a:t>вул</a:t>
            </a:r>
            <a:r>
              <a:rPr lang="ru-RU" altLang="ru-RU" sz="1600" b="1" dirty="0">
                <a:solidFill>
                  <a:schemeClr val="bg1"/>
                </a:solidFill>
              </a:rPr>
              <a:t>. </a:t>
            </a:r>
            <a:r>
              <a:rPr lang="uk-UA" altLang="ru-RU" sz="1600" b="1" dirty="0">
                <a:solidFill>
                  <a:schemeClr val="bg1"/>
                </a:solidFill>
              </a:rPr>
              <a:t>Б. Хмельницького, 195</a:t>
            </a:r>
            <a:endParaRPr lang="en-US" altLang="ru-RU" sz="1600" b="1" dirty="0">
              <a:solidFill>
                <a:schemeClr val="bg1"/>
              </a:solidFill>
            </a:endParaRPr>
          </a:p>
        </p:txBody>
      </p:sp>
      <p:pic>
        <p:nvPicPr>
          <p:cNvPr id="18" name="Picture 3" descr="F:\фото Хмельницького\IMG_1346.JPG">
            <a:extLst>
              <a:ext uri="{FF2B5EF4-FFF2-40B4-BE49-F238E27FC236}">
                <a16:creationId xmlns:a16="http://schemas.microsoft.com/office/drawing/2014/main" id="{8DAA69A9-48C3-491B-B44D-16084A4A9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contrast="10000"/>
          </a:blip>
          <a:srcRect/>
          <a:stretch>
            <a:fillRect/>
          </a:stretch>
        </p:blipFill>
        <p:spPr bwMode="auto">
          <a:xfrm>
            <a:off x="17036" y="3982824"/>
            <a:ext cx="1648411" cy="2778607"/>
          </a:xfrm>
          <a:prstGeom prst="rect">
            <a:avLst/>
          </a:prstGeom>
          <a:noFill/>
        </p:spPr>
      </p:pic>
      <p:pic>
        <p:nvPicPr>
          <p:cNvPr id="19" name="Picture 2" descr="C:\Users\Andriy Oliyarnuk\Desktop\752ab50b0e2f6f31d16cf43aacd96ba5_XL.jpg">
            <a:extLst>
              <a:ext uri="{FF2B5EF4-FFF2-40B4-BE49-F238E27FC236}">
                <a16:creationId xmlns:a16="http://schemas.microsoft.com/office/drawing/2014/main" id="{ADC249E0-0B3E-4692-A4A6-C39B90939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lum contrast="10000"/>
          </a:blip>
          <a:srcRect l="11111" r="5778" b="15667"/>
          <a:stretch>
            <a:fillRect/>
          </a:stretch>
        </p:blipFill>
        <p:spPr bwMode="auto">
          <a:xfrm flipH="1">
            <a:off x="1764880" y="5102083"/>
            <a:ext cx="2407093" cy="16593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Прямокутник 18">
            <a:extLst>
              <a:ext uri="{FF2B5EF4-FFF2-40B4-BE49-F238E27FC236}">
                <a16:creationId xmlns:a16="http://schemas.microsoft.com/office/drawing/2014/main" id="{4B674579-220F-425E-805E-D701E8C1A64C}"/>
              </a:ext>
            </a:extLst>
          </p:cNvPr>
          <p:cNvSpPr/>
          <p:nvPr/>
        </p:nvSpPr>
        <p:spPr>
          <a:xfrm>
            <a:off x="-9591" y="4019696"/>
            <a:ext cx="4026436" cy="369332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uk-UA" altLang="ru-RU" dirty="0">
                <a:solidFill>
                  <a:schemeClr val="bg1"/>
                </a:solidFill>
                <a:cs typeface="Arial" pitchFamily="34" charset="0"/>
              </a:rPr>
              <a:t>Планове відкриття нових осередків</a:t>
            </a:r>
          </a:p>
        </p:txBody>
      </p:sp>
      <p:sp>
        <p:nvSpPr>
          <p:cNvPr id="21" name="Прямокутник 14">
            <a:extLst>
              <a:ext uri="{FF2B5EF4-FFF2-40B4-BE49-F238E27FC236}">
                <a16:creationId xmlns:a16="http://schemas.microsoft.com/office/drawing/2014/main" id="{C1E95C78-0475-4F89-9323-00DA58000B9D}"/>
              </a:ext>
            </a:extLst>
          </p:cNvPr>
          <p:cNvSpPr/>
          <p:nvPr/>
        </p:nvSpPr>
        <p:spPr>
          <a:xfrm>
            <a:off x="284883" y="4619726"/>
            <a:ext cx="2833533" cy="830997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uk-UA" altLang="ru-RU" sz="1600" b="1" dirty="0">
                <a:solidFill>
                  <a:schemeClr val="bg1"/>
                </a:solidFill>
              </a:rPr>
              <a:t>вул. В. Великого, </a:t>
            </a:r>
            <a:r>
              <a:rPr lang="uk-UA" altLang="ru-RU" sz="1600" b="1" dirty="0" smtClean="0">
                <a:solidFill>
                  <a:schemeClr val="bg1"/>
                </a:solidFill>
              </a:rPr>
              <a:t>40</a:t>
            </a:r>
            <a:endParaRPr lang="uk-UA" altLang="ru-RU" sz="1600" b="1" dirty="0">
              <a:solidFill>
                <a:schemeClr val="bg1"/>
              </a:solidFill>
            </a:endParaRPr>
          </a:p>
          <a:p>
            <a:r>
              <a:rPr lang="uk-UA" altLang="ru-RU" sz="1600" b="1" dirty="0">
                <a:solidFill>
                  <a:schemeClr val="bg1"/>
                </a:solidFill>
              </a:rPr>
              <a:t>вул. Миколайчука, </a:t>
            </a:r>
            <a:r>
              <a:rPr lang="uk-UA" altLang="ru-RU" sz="1600" b="1" dirty="0" smtClean="0">
                <a:solidFill>
                  <a:schemeClr val="bg1"/>
                </a:solidFill>
              </a:rPr>
              <a:t>24 </a:t>
            </a:r>
          </a:p>
          <a:p>
            <a:r>
              <a:rPr lang="uk-UA" altLang="ru-RU" sz="1600" b="1" dirty="0" smtClean="0">
                <a:solidFill>
                  <a:schemeClr val="bg1"/>
                </a:solidFill>
              </a:rPr>
              <a:t>м. Винники, вул. Галицька, 12</a:t>
            </a:r>
            <a:endParaRPr lang="uk-UA" altLang="ru-RU" sz="1600" b="1" dirty="0">
              <a:solidFill>
                <a:schemeClr val="bg1"/>
              </a:solidFill>
            </a:endParaRPr>
          </a:p>
        </p:txBody>
      </p:sp>
      <p:pic>
        <p:nvPicPr>
          <p:cNvPr id="23" name="Picture 4" descr="C:\Users\Andriy Oliyarnuk\Desktop\img0058-7eb99a50be5dc26c8a4e4d2fa7823024.jpg"/>
          <p:cNvPicPr>
            <a:picLocks noChangeAspect="1" noChangeArrowheads="1"/>
          </p:cNvPicPr>
          <p:nvPr/>
        </p:nvPicPr>
        <p:blipFill>
          <a:blip r:embed="rId9"/>
          <a:srcRect l="24238"/>
          <a:stretch>
            <a:fillRect/>
          </a:stretch>
        </p:blipFill>
        <p:spPr bwMode="auto">
          <a:xfrm>
            <a:off x="46346" y="1912072"/>
            <a:ext cx="2438082" cy="1974183"/>
          </a:xfrm>
          <a:prstGeom prst="rect">
            <a:avLst/>
          </a:prstGeom>
          <a:noFill/>
        </p:spPr>
      </p:pic>
      <p:sp>
        <p:nvSpPr>
          <p:cNvPr id="14" name="Прямокутник 13"/>
          <p:cNvSpPr/>
          <p:nvPr/>
        </p:nvSpPr>
        <p:spPr>
          <a:xfrm>
            <a:off x="454232" y="1683463"/>
            <a:ext cx="1836400" cy="338554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pPr algn="ctr"/>
            <a:r>
              <a:rPr lang="uk-UA" altLang="ru-RU" sz="1600" b="1" dirty="0" err="1">
                <a:solidFill>
                  <a:schemeClr val="bg1"/>
                </a:solidFill>
              </a:rPr>
              <a:t>вул</a:t>
            </a:r>
            <a:r>
              <a:rPr lang="ru-RU" altLang="ru-RU" sz="1600" b="1" dirty="0">
                <a:solidFill>
                  <a:schemeClr val="bg1"/>
                </a:solidFill>
              </a:rPr>
              <a:t>. </a:t>
            </a:r>
            <a:r>
              <a:rPr lang="uk-UA" altLang="ru-RU" sz="1600" b="1" dirty="0">
                <a:solidFill>
                  <a:schemeClr val="bg1"/>
                </a:solidFill>
              </a:rPr>
              <a:t>Роксоляни</a:t>
            </a:r>
            <a:r>
              <a:rPr lang="ru-RU" altLang="ru-RU" sz="1600" b="1" dirty="0">
                <a:solidFill>
                  <a:schemeClr val="bg1"/>
                </a:solidFill>
              </a:rPr>
              <a:t>, 23</a:t>
            </a:r>
            <a:endParaRPr lang="en-US" altLang="ru-RU" sz="1600" b="1" dirty="0">
              <a:solidFill>
                <a:schemeClr val="bg1"/>
              </a:solidFill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6126190" y="1470046"/>
            <a:ext cx="5311155" cy="981161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k-UA" altLang="ru-RU" b="1" dirty="0" smtClean="0">
                <a:solidFill>
                  <a:schemeClr val="bg1"/>
                </a:solidFill>
                <a:cs typeface="Arial" pitchFamily="34" charset="0"/>
              </a:rPr>
              <a:t>Центр соціальної підтримки </a:t>
            </a:r>
            <a:r>
              <a:rPr lang="uk-UA" altLang="ru-RU" dirty="0" smtClean="0">
                <a:solidFill>
                  <a:schemeClr val="bg1"/>
                </a:solidFill>
                <a:cs typeface="Arial" pitchFamily="34" charset="0"/>
              </a:rPr>
              <a:t>дітей-сиріт </a:t>
            </a:r>
            <a:r>
              <a:rPr lang="uk-UA" altLang="ru-RU" dirty="0">
                <a:solidFill>
                  <a:schemeClr val="bg1"/>
                </a:solidFill>
                <a:cs typeface="Arial" pitchFamily="34" charset="0"/>
              </a:rPr>
              <a:t>та дітей, позбавлених батьківського </a:t>
            </a:r>
            <a:r>
              <a:rPr lang="uk-UA" altLang="ru-RU" dirty="0" smtClean="0">
                <a:solidFill>
                  <a:schemeClr val="bg1"/>
                </a:solidFill>
                <a:cs typeface="Arial" pitchFamily="34" charset="0"/>
              </a:rPr>
              <a:t> піклування </a:t>
            </a:r>
            <a:r>
              <a:rPr lang="uk-UA" altLang="ru-RU" dirty="0">
                <a:solidFill>
                  <a:schemeClr val="bg1"/>
                </a:solidFill>
                <a:cs typeface="Arial" pitchFamily="34" charset="0"/>
              </a:rPr>
              <a:t>і </a:t>
            </a:r>
            <a:r>
              <a:rPr lang="uk-UA" altLang="ru-RU" dirty="0" smtClean="0">
                <a:solidFill>
                  <a:schemeClr val="bg1"/>
                </a:solidFill>
                <a:cs typeface="Arial" pitchFamily="34" charset="0"/>
              </a:rPr>
              <a:t>внутрішньо переміщених </a:t>
            </a:r>
            <a:r>
              <a:rPr lang="uk-UA" altLang="ru-RU" dirty="0">
                <a:solidFill>
                  <a:schemeClr val="bg1"/>
                </a:solidFill>
                <a:cs typeface="Arial" pitchFamily="34" charset="0"/>
              </a:rPr>
              <a:t>осіб </a:t>
            </a:r>
            <a:r>
              <a:rPr lang="uk-UA" altLang="ru-RU" dirty="0" smtClean="0">
                <a:solidFill>
                  <a:schemeClr val="bg1"/>
                </a:solidFill>
                <a:cs typeface="Arial" pitchFamily="34" charset="0"/>
              </a:rPr>
              <a:t>(Угорська, </a:t>
            </a:r>
            <a:r>
              <a:rPr lang="uk-UA" altLang="ru-RU" dirty="0">
                <a:solidFill>
                  <a:schemeClr val="bg1"/>
                </a:solidFill>
                <a:cs typeface="Arial" pitchFamily="34" charset="0"/>
              </a:rPr>
              <a:t>2)</a:t>
            </a:r>
            <a:endParaRPr lang="uk-UA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5" name="Picture 14" descr="D:\Звіти_плани_УСЗ_підсумкові\ЗВІТИ\2018 рік\ЗВІТ_2018\Угорська_2А_04.01.19\IMG_20190104_14533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354661" y="2674127"/>
            <a:ext cx="1752129" cy="2280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10"/>
          <p:cNvSpPr txBox="1">
            <a:spLocks noChangeArrowheads="1"/>
          </p:cNvSpPr>
          <p:nvPr/>
        </p:nvSpPr>
        <p:spPr bwMode="auto">
          <a:xfrm>
            <a:off x="6194621" y="4601410"/>
            <a:ext cx="28708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1600" b="1" dirty="0" smtClean="0">
                <a:solidFill>
                  <a:srgbClr val="002060"/>
                </a:solidFill>
              </a:rPr>
              <a:t>Індивідуальні/групові заняття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57241" y="2529280"/>
            <a:ext cx="31168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ru-RU" sz="1600" b="1" dirty="0">
                <a:solidFill>
                  <a:srgbClr val="002060"/>
                </a:solidFill>
              </a:rPr>
              <a:t>Комплексні інтеграційні рішення</a:t>
            </a:r>
          </a:p>
        </p:txBody>
      </p:sp>
      <p:sp>
        <p:nvSpPr>
          <p:cNvPr id="27" name="Прямоугольник 26"/>
          <p:cNvSpPr/>
          <p:nvPr/>
        </p:nvSpPr>
        <p:spPr>
          <a:xfrm rot="2700000">
            <a:off x="5785090" y="306543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6100704" y="2899760"/>
            <a:ext cx="4019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1600" b="1" dirty="0">
                <a:solidFill>
                  <a:srgbClr val="002060"/>
                </a:solidFill>
              </a:rPr>
              <a:t>Тимчасове перебування (транзитне житло</a:t>
            </a:r>
            <a:r>
              <a:rPr lang="uk-UA" sz="1600" b="1" dirty="0" smtClean="0">
                <a:solidFill>
                  <a:srgbClr val="002060"/>
                </a:solidFill>
              </a:rPr>
              <a:t>)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61780" y="3295476"/>
            <a:ext cx="43286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1600" b="1" dirty="0">
                <a:solidFill>
                  <a:srgbClr val="002060"/>
                </a:solidFill>
              </a:rPr>
              <a:t>Індивідуальні програми </a:t>
            </a:r>
            <a:r>
              <a:rPr lang="uk-UA" sz="1600" b="1" dirty="0" smtClean="0">
                <a:solidFill>
                  <a:srgbClr val="002060"/>
                </a:solidFill>
              </a:rPr>
              <a:t>соціалізації/адаптації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 rot="2700000">
            <a:off x="5795746" y="350242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6155146" y="3724576"/>
            <a:ext cx="2678426" cy="4234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1600" b="1" dirty="0">
                <a:solidFill>
                  <a:srgbClr val="002060"/>
                </a:solidFill>
              </a:rPr>
              <a:t>Профілактика </a:t>
            </a:r>
            <a:r>
              <a:rPr lang="uk-UA" sz="1600" b="1" dirty="0" err="1" smtClean="0">
                <a:solidFill>
                  <a:srgbClr val="002060"/>
                </a:solidFill>
              </a:rPr>
              <a:t>залежностей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 rot="2700000">
            <a:off x="5822487" y="392968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6155146" y="4159112"/>
            <a:ext cx="33380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1600" b="1" dirty="0">
                <a:solidFill>
                  <a:srgbClr val="002060"/>
                </a:solidFill>
              </a:rPr>
              <a:t>Навички самостійного </a:t>
            </a:r>
            <a:r>
              <a:rPr lang="uk-UA" sz="1600" b="1" dirty="0" smtClean="0">
                <a:solidFill>
                  <a:srgbClr val="002060"/>
                </a:solidFill>
              </a:rPr>
              <a:t>проживання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2700000">
            <a:off x="5826459" y="436108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Прямоугольник 31"/>
          <p:cNvSpPr/>
          <p:nvPr/>
        </p:nvSpPr>
        <p:spPr>
          <a:xfrm rot="2700000">
            <a:off x="5841704" y="4833103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3" name="Picture 2" descr="C:\Users\Andriy Oliyarnuk\Desktop\61535610_1170383093142636_3793272861938941952_n.jpg"/>
          <p:cNvPicPr>
            <a:picLocks noChangeAspect="1" noChangeArrowheads="1"/>
          </p:cNvPicPr>
          <p:nvPr/>
        </p:nvPicPr>
        <p:blipFill>
          <a:blip r:embed="rId11"/>
          <a:srcRect l="4722" t="21376" r="11310"/>
          <a:stretch>
            <a:fillRect/>
          </a:stretch>
        </p:blipFill>
        <p:spPr bwMode="auto">
          <a:xfrm>
            <a:off x="8124242" y="5151647"/>
            <a:ext cx="2305119" cy="1618813"/>
          </a:xfrm>
          <a:prstGeom prst="rect">
            <a:avLst/>
          </a:prstGeom>
        </p:spPr>
      </p:pic>
      <p:pic>
        <p:nvPicPr>
          <p:cNvPr id="34" name="Picture 3" descr="C:\Users\Andriy Oliyarnuk\Desktop\64950189_1206133796234232_4419125587822510080_n.jpg">
            <a:extLst>
              <a:ext uri="{FF2B5EF4-FFF2-40B4-BE49-F238E27FC236}">
                <a16:creationId xmlns:a16="http://schemas.microsoft.com/office/drawing/2014/main" id="{65A7B83C-6734-431E-A233-6250C684E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175059" y="5216746"/>
            <a:ext cx="2039123" cy="152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48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pic>
        <p:nvPicPr>
          <p:cNvPr id="40962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35822" y="1938668"/>
            <a:ext cx="2478992" cy="2164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Рисунок 2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817" y="4103512"/>
            <a:ext cx="3060682" cy="2408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Рисунок 1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42044" y="709392"/>
            <a:ext cx="2633153" cy="2156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Рисунок 4"/>
          <p:cNvPicPr>
            <a:picLocks noChangeAspect="1"/>
          </p:cNvPicPr>
          <p:nvPr/>
        </p:nvPicPr>
        <p:blipFill>
          <a:blip r:embed="rId6"/>
          <a:srcRect l="2211" r="8795"/>
          <a:stretch>
            <a:fillRect/>
          </a:stretch>
        </p:blipFill>
        <p:spPr bwMode="auto">
          <a:xfrm>
            <a:off x="7083628" y="4188301"/>
            <a:ext cx="2974272" cy="2333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Заголовок 1"/>
          <p:cNvSpPr>
            <a:spLocks noGrp="1"/>
          </p:cNvSpPr>
          <p:nvPr>
            <p:ph type="title"/>
          </p:nvPr>
        </p:nvSpPr>
        <p:spPr>
          <a:xfrm>
            <a:off x="0" y="734027"/>
            <a:ext cx="5108518" cy="36737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uk-UA" sz="2400" b="1" dirty="0">
                <a:solidFill>
                  <a:schemeClr val="bg1"/>
                </a:solidFill>
                <a:latin typeface="+mn-lt"/>
              </a:rPr>
              <a:t>Розвиток сімейних форм виховання </a:t>
            </a:r>
          </a:p>
        </p:txBody>
      </p:sp>
      <p:sp>
        <p:nvSpPr>
          <p:cNvPr id="40967" name="Місце для вмісту 2"/>
          <p:cNvSpPr>
            <a:spLocks noGrp="1"/>
          </p:cNvSpPr>
          <p:nvPr>
            <p:ph idx="1"/>
          </p:nvPr>
        </p:nvSpPr>
        <p:spPr>
          <a:xfrm>
            <a:off x="438049" y="2678238"/>
            <a:ext cx="6339703" cy="585968"/>
          </a:xfrm>
        </p:spPr>
        <p:txBody>
          <a:bodyPr>
            <a:normAutofit fontScale="92500"/>
          </a:bodyPr>
          <a:lstStyle/>
          <a:p>
            <a:pPr marL="0" indent="0" eaLnBrk="1" hangingPunct="1">
              <a:buFont typeface="Arial" charset="0"/>
              <a:buNone/>
            </a:pPr>
            <a:r>
              <a:rPr lang="uk-UA" sz="1800" b="1" dirty="0" smtClean="0">
                <a:solidFill>
                  <a:srgbClr val="002060"/>
                </a:solidFill>
              </a:rPr>
              <a:t>Створено </a:t>
            </a:r>
            <a:r>
              <a:rPr lang="uk-UA" sz="1800" b="1" dirty="0">
                <a:solidFill>
                  <a:srgbClr val="002060"/>
                </a:solidFill>
              </a:rPr>
              <a:t>дитячий будинок сімейного типу, у який на виховання влаштовано 7 дітей, позбавлених батьківського </a:t>
            </a:r>
            <a:r>
              <a:rPr lang="uk-UA" sz="1800" b="1" dirty="0" smtClean="0">
                <a:solidFill>
                  <a:srgbClr val="002060"/>
                </a:solidFill>
              </a:rPr>
              <a:t>піклування</a:t>
            </a:r>
            <a:endParaRPr lang="uk-UA" sz="2400" b="1" dirty="0">
              <a:solidFill>
                <a:srgbClr val="002060"/>
              </a:solidFill>
            </a:endParaRPr>
          </a:p>
        </p:txBody>
      </p:sp>
      <p:sp>
        <p:nvSpPr>
          <p:cNvPr id="40971" name="TextBox 5"/>
          <p:cNvSpPr txBox="1">
            <a:spLocks noChangeArrowheads="1"/>
          </p:cNvSpPr>
          <p:nvPr/>
        </p:nvSpPr>
        <p:spPr bwMode="auto">
          <a:xfrm>
            <a:off x="289954" y="1247713"/>
            <a:ext cx="66692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1700" b="1" dirty="0">
                <a:solidFill>
                  <a:srgbClr val="002060"/>
                </a:solidFill>
                <a:latin typeface="Calibri" pitchFamily="34" charset="0"/>
              </a:rPr>
              <a:t>У </a:t>
            </a:r>
            <a:r>
              <a:rPr lang="uk-UA" sz="1700" b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uk-UA" sz="1700" b="1" dirty="0">
                <a:solidFill>
                  <a:srgbClr val="002060"/>
                </a:solidFill>
                <a:latin typeface="Calibri" pitchFamily="34" charset="0"/>
              </a:rPr>
              <a:t>Львові функціонує 11 ПС та 5 ДБСТ, у яких виховуються 58 дітей-сиріт, дітей, позбавлених батьківського піклування та осіб з їх числа</a:t>
            </a:r>
          </a:p>
        </p:txBody>
      </p:sp>
      <p:pic>
        <p:nvPicPr>
          <p:cNvPr id="40972" name="Рисунок 8"/>
          <p:cNvPicPr>
            <a:picLocks noChangeAspect="1"/>
          </p:cNvPicPr>
          <p:nvPr/>
        </p:nvPicPr>
        <p:blipFill>
          <a:blip r:embed="rId7"/>
          <a:srcRect l="6604" t="621" r="6181"/>
          <a:stretch>
            <a:fillRect/>
          </a:stretch>
        </p:blipFill>
        <p:spPr bwMode="auto">
          <a:xfrm>
            <a:off x="3444348" y="4158341"/>
            <a:ext cx="3050720" cy="2363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кутник 15">
            <a:extLst>
              <a:ext uri="{FF2B5EF4-FFF2-40B4-BE49-F238E27FC236}">
                <a16:creationId xmlns:a16="http://schemas.microsoft.com/office/drawing/2014/main" id="{106CF4B5-3B4F-4DE1-B625-A6A940F24D24}"/>
              </a:ext>
            </a:extLst>
          </p:cNvPr>
          <p:cNvSpPr/>
          <p:nvPr/>
        </p:nvSpPr>
        <p:spPr>
          <a:xfrm>
            <a:off x="3521984" y="68178"/>
            <a:ext cx="6114262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</a:rPr>
              <a:t>ІІІ. РОЗШИРЕННЯ МЕРЕЖІ УСТАНОВ </a:t>
            </a:r>
            <a:endParaRPr lang="uk-UA" sz="2800" dirty="0">
              <a:solidFill>
                <a:schemeClr val="bg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55714"/>
            <a:ext cx="959134" cy="964856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 rot="2700000">
            <a:off x="122536" y="201779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438049" y="1952182"/>
            <a:ext cx="616787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700" b="1" dirty="0">
                <a:solidFill>
                  <a:srgbClr val="002060"/>
                </a:solidFill>
              </a:rPr>
              <a:t>Створено прийомну сім'ю, у яку на виховання влаштовано 4 дитини, позбавлених батьківського піклування</a:t>
            </a:r>
          </a:p>
        </p:txBody>
      </p:sp>
      <p:sp>
        <p:nvSpPr>
          <p:cNvPr id="19" name="Прямоугольник 18"/>
          <p:cNvSpPr/>
          <p:nvPr/>
        </p:nvSpPr>
        <p:spPr>
          <a:xfrm rot="2700000">
            <a:off x="150221" y="275033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Прямоугольник 19"/>
          <p:cNvSpPr/>
          <p:nvPr/>
        </p:nvSpPr>
        <p:spPr>
          <a:xfrm rot="2700000">
            <a:off x="112866" y="133669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Прямоугольник 17"/>
          <p:cNvSpPr/>
          <p:nvPr/>
        </p:nvSpPr>
        <p:spPr>
          <a:xfrm rot="2700000">
            <a:off x="173491" y="3329627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Місце для вмісту 2"/>
          <p:cNvSpPr txBox="1">
            <a:spLocks/>
          </p:cNvSpPr>
          <p:nvPr/>
        </p:nvSpPr>
        <p:spPr>
          <a:xfrm>
            <a:off x="508679" y="3305788"/>
            <a:ext cx="6339703" cy="585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uk-UA" sz="1800" b="1" dirty="0" smtClean="0">
                <a:solidFill>
                  <a:srgbClr val="002060"/>
                </a:solidFill>
              </a:rPr>
              <a:t>Плануємо відкрити 2 ДБСТ та Центр підтримки дітей та сімей «Рідні»</a:t>
            </a:r>
            <a:endParaRPr lang="uk-UA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04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-13356" y="-25498"/>
            <a:ext cx="12181490" cy="6883498"/>
          </a:xfrm>
          <a:prstGeom prst="rect">
            <a:avLst/>
          </a:prstGeom>
        </p:spPr>
      </p:pic>
      <p:pic>
        <p:nvPicPr>
          <p:cNvPr id="1028" name="Picture 4" descr="Світлина від Diana Naorlevych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208" y="3342340"/>
            <a:ext cx="2507344" cy="1880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Світлина від Diana Naorlevych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292" y="4610541"/>
            <a:ext cx="2787999" cy="194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3497506" y="652011"/>
            <a:ext cx="4423591" cy="46166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b="1" dirty="0">
                <a:solidFill>
                  <a:schemeClr val="bg1"/>
                </a:solidFill>
                <a:cs typeface="Arial" pitchFamily="34" charset="0"/>
              </a:rPr>
              <a:t>Нові </a:t>
            </a:r>
            <a:r>
              <a:rPr lang="uk-UA" sz="2400" b="1" dirty="0" err="1">
                <a:solidFill>
                  <a:schemeClr val="bg1"/>
                </a:solidFill>
                <a:cs typeface="Arial" pitchFamily="34" charset="0"/>
              </a:rPr>
              <a:t>УДЮМКи</a:t>
            </a:r>
            <a:r>
              <a:rPr lang="uk-UA" sz="2400" b="1" dirty="0">
                <a:solidFill>
                  <a:schemeClr val="bg1"/>
                </a:solidFill>
                <a:cs typeface="Arial" pitchFamily="34" charset="0"/>
              </a:rPr>
              <a:t> м. Львова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106CF4B5-3B4F-4DE1-B625-A6A940F24D24}"/>
              </a:ext>
            </a:extLst>
          </p:cNvPr>
          <p:cNvSpPr/>
          <p:nvPr/>
        </p:nvSpPr>
        <p:spPr>
          <a:xfrm>
            <a:off x="2683719" y="36927"/>
            <a:ext cx="6068163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</a:rPr>
              <a:t>ІІІ. РОЗШИРЕННЯ МЕРЕЖІ УСТАНОВ </a:t>
            </a:r>
            <a:endParaRPr lang="uk-UA" sz="2800" dirty="0">
              <a:solidFill>
                <a:schemeClr val="bg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226" y="55714"/>
            <a:ext cx="1132587" cy="113934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A129A2D-A009-4A39-991B-AFA55CA800AE}"/>
              </a:ext>
            </a:extLst>
          </p:cNvPr>
          <p:cNvSpPr/>
          <p:nvPr/>
        </p:nvSpPr>
        <p:spPr>
          <a:xfrm>
            <a:off x="419268" y="1174162"/>
            <a:ext cx="49191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sz="20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Створено 8 нових  дитячих клубів Львова: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B98B04C-0B49-4D35-9A7E-F699A2F182F9}"/>
              </a:ext>
            </a:extLst>
          </p:cNvPr>
          <p:cNvSpPr/>
          <p:nvPr/>
        </p:nvSpPr>
        <p:spPr>
          <a:xfrm>
            <a:off x="817499" y="1675730"/>
            <a:ext cx="40225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«Карамболь» на вул. </a:t>
            </a:r>
            <a:r>
              <a:rPr lang="uk-UA" alt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Дністерській</a:t>
            </a:r>
            <a:r>
              <a:rPr lang="uk-UA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, 12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2C1B6BC-C20B-480C-A703-E68BF216502C}"/>
              </a:ext>
            </a:extLst>
          </p:cNvPr>
          <p:cNvSpPr/>
          <p:nvPr/>
        </p:nvSpPr>
        <p:spPr>
          <a:xfrm>
            <a:off x="856809" y="2152671"/>
            <a:ext cx="3653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«Колаж» на вул. К. Левицького, 16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431CB6C-B549-4B40-A7B3-3DFB3E327CEC}"/>
              </a:ext>
            </a:extLst>
          </p:cNvPr>
          <p:cNvSpPr/>
          <p:nvPr/>
        </p:nvSpPr>
        <p:spPr>
          <a:xfrm>
            <a:off x="867536" y="2646733"/>
            <a:ext cx="3138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«Колібрі» на вул. Пасічній, 64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C26795F-052A-48DA-9B9C-1F025B36E4AB}"/>
              </a:ext>
            </a:extLst>
          </p:cNvPr>
          <p:cNvSpPr/>
          <p:nvPr/>
        </p:nvSpPr>
        <p:spPr>
          <a:xfrm>
            <a:off x="859216" y="3183282"/>
            <a:ext cx="2010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вул. Довженка, 6 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0C971B7-3BB8-469B-B0BD-B29CF0C59EF3}"/>
              </a:ext>
            </a:extLst>
          </p:cNvPr>
          <p:cNvSpPr/>
          <p:nvPr/>
        </p:nvSpPr>
        <p:spPr>
          <a:xfrm>
            <a:off x="941314" y="3737280"/>
            <a:ext cx="1903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вул. Огієнка, 12 </a:t>
            </a:r>
            <a:r>
              <a:rPr lang="uk-UA" altLang="ru-RU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4363039-9A73-4924-9BFC-B110789F7122}"/>
              </a:ext>
            </a:extLst>
          </p:cNvPr>
          <p:cNvSpPr/>
          <p:nvPr/>
        </p:nvSpPr>
        <p:spPr>
          <a:xfrm>
            <a:off x="939525" y="4262915"/>
            <a:ext cx="17252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вул. Огієнка, </a:t>
            </a:r>
            <a:r>
              <a:rPr lang="uk-UA" altLang="ru-RU" b="1" dirty="0" smtClean="0">
                <a:solidFill>
                  <a:srgbClr val="002060"/>
                </a:solidFill>
                <a:cs typeface="Arial" panose="020B0604020202020204" pitchFamily="34" charset="0"/>
              </a:rPr>
              <a:t>18</a:t>
            </a:r>
            <a:endParaRPr lang="uk-UA" altLang="ru-RU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4FEFDB0B-A08A-4011-8650-9DD903A18428}"/>
              </a:ext>
            </a:extLst>
          </p:cNvPr>
          <p:cNvSpPr/>
          <p:nvPr/>
        </p:nvSpPr>
        <p:spPr>
          <a:xfrm>
            <a:off x="939525" y="4839242"/>
            <a:ext cx="2146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пл</a:t>
            </a:r>
            <a:r>
              <a:rPr lang="uk-UA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. Старий Ринок, </a:t>
            </a:r>
            <a:r>
              <a:rPr lang="uk-UA" altLang="ru-RU" b="1" dirty="0" smtClean="0">
                <a:solidFill>
                  <a:srgbClr val="002060"/>
                </a:solidFill>
                <a:cs typeface="Arial" panose="020B0604020202020204" pitchFamily="34" charset="0"/>
              </a:rPr>
              <a:t>3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1C4E22CF-1220-43C3-90EF-7DF32239FF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760" y="4122985"/>
            <a:ext cx="2913083" cy="1975272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 rot="2700000">
            <a:off x="422898" y="1766903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Прямоугольник 32"/>
          <p:cNvSpPr/>
          <p:nvPr/>
        </p:nvSpPr>
        <p:spPr>
          <a:xfrm rot="2700000">
            <a:off x="438030" y="226070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Прямоугольник 33"/>
          <p:cNvSpPr/>
          <p:nvPr/>
        </p:nvSpPr>
        <p:spPr>
          <a:xfrm rot="2700000">
            <a:off x="438029" y="2755311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5" name="Прямоугольник 34"/>
          <p:cNvSpPr/>
          <p:nvPr/>
        </p:nvSpPr>
        <p:spPr>
          <a:xfrm rot="2700000">
            <a:off x="410172" y="327696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6" name="Прямоугольник 35"/>
          <p:cNvSpPr/>
          <p:nvPr/>
        </p:nvSpPr>
        <p:spPr>
          <a:xfrm rot="2700000">
            <a:off x="422898" y="384482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7" name="Прямоугольник 36"/>
          <p:cNvSpPr/>
          <p:nvPr/>
        </p:nvSpPr>
        <p:spPr>
          <a:xfrm rot="2700000">
            <a:off x="410171" y="433238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8" name="Прямоугольник 37"/>
          <p:cNvSpPr/>
          <p:nvPr/>
        </p:nvSpPr>
        <p:spPr>
          <a:xfrm rot="2700000">
            <a:off x="438029" y="486544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BA129A2D-A009-4A39-991B-AFA55CA800AE}"/>
              </a:ext>
            </a:extLst>
          </p:cNvPr>
          <p:cNvSpPr/>
          <p:nvPr/>
        </p:nvSpPr>
        <p:spPr>
          <a:xfrm>
            <a:off x="7478287" y="1238406"/>
            <a:ext cx="47531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ru-RU" sz="2000" b="1" dirty="0" smtClean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Понад 4 тис. дітей відвідує позашкільні клуби</a:t>
            </a:r>
            <a:endParaRPr lang="uk-UA" altLang="ru-RU" sz="2000" b="1" dirty="0">
              <a:solidFill>
                <a:schemeClr val="accent4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 rot="2700000">
            <a:off x="7156752" y="1356876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Прямоугольник 27"/>
          <p:cNvSpPr/>
          <p:nvPr/>
        </p:nvSpPr>
        <p:spPr>
          <a:xfrm rot="2700000">
            <a:off x="7193374" y="2112739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BA129A2D-A009-4A39-991B-AFA55CA800AE}"/>
              </a:ext>
            </a:extLst>
          </p:cNvPr>
          <p:cNvSpPr/>
          <p:nvPr/>
        </p:nvSpPr>
        <p:spPr>
          <a:xfrm>
            <a:off x="7551224" y="2043361"/>
            <a:ext cx="432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ru-RU" sz="2000" b="1" dirty="0" smtClean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Всього 40 дитячих клубів</a:t>
            </a:r>
          </a:p>
        </p:txBody>
      </p:sp>
      <p:sp>
        <p:nvSpPr>
          <p:cNvPr id="40" name="Прямоугольник 39"/>
          <p:cNvSpPr/>
          <p:nvPr/>
        </p:nvSpPr>
        <p:spPr>
          <a:xfrm rot="2700000">
            <a:off x="7184806" y="2731586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BA129A2D-A009-4A39-991B-AFA55CA800AE}"/>
              </a:ext>
            </a:extLst>
          </p:cNvPr>
          <p:cNvSpPr/>
          <p:nvPr/>
        </p:nvSpPr>
        <p:spPr>
          <a:xfrm>
            <a:off x="7551224" y="2634788"/>
            <a:ext cx="432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ru-RU" sz="2000" b="1" dirty="0" smtClean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Плануємо відкрити на 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8B98B04C-0B49-4D35-9A7E-F699A2F182F9}"/>
              </a:ext>
            </a:extLst>
          </p:cNvPr>
          <p:cNvSpPr/>
          <p:nvPr/>
        </p:nvSpPr>
        <p:spPr>
          <a:xfrm>
            <a:off x="7569314" y="2973008"/>
            <a:ext cx="2365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altLang="ru-RU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вул</a:t>
            </a:r>
            <a:r>
              <a:rPr lang="uk-UA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. </a:t>
            </a:r>
            <a:r>
              <a:rPr lang="uk-UA" altLang="ru-RU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Пекарська, </a:t>
            </a:r>
            <a:r>
              <a:rPr lang="uk-UA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2</a:t>
            </a:r>
            <a:r>
              <a:rPr lang="uk-UA" altLang="ru-RU" b="1" dirty="0" smtClean="0">
                <a:solidFill>
                  <a:srgbClr val="002060"/>
                </a:solidFill>
                <a:cs typeface="Arial" panose="020B0604020202020204" pitchFamily="34" charset="0"/>
              </a:rPr>
              <a:t>2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8B98B04C-0B49-4D35-9A7E-F699A2F182F9}"/>
              </a:ext>
            </a:extLst>
          </p:cNvPr>
          <p:cNvSpPr/>
          <p:nvPr/>
        </p:nvSpPr>
        <p:spPr>
          <a:xfrm>
            <a:off x="7596922" y="3311228"/>
            <a:ext cx="26866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altLang="ru-RU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вул</a:t>
            </a:r>
            <a:r>
              <a:rPr lang="uk-UA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. </a:t>
            </a:r>
            <a:r>
              <a:rPr lang="uk-UA" altLang="ru-RU" b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Карманського</a:t>
            </a:r>
            <a:r>
              <a:rPr lang="uk-UA" altLang="ru-RU" b="1" dirty="0" smtClean="0">
                <a:solidFill>
                  <a:srgbClr val="002060"/>
                </a:solidFill>
                <a:cs typeface="Arial" panose="020B0604020202020204" pitchFamily="34" charset="0"/>
              </a:rPr>
              <a:t>, 19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8B98B04C-0B49-4D35-9A7E-F699A2F182F9}"/>
              </a:ext>
            </a:extLst>
          </p:cNvPr>
          <p:cNvSpPr/>
          <p:nvPr/>
        </p:nvSpPr>
        <p:spPr>
          <a:xfrm>
            <a:off x="7610828" y="3709304"/>
            <a:ext cx="2148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altLang="ru-RU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вул</a:t>
            </a:r>
            <a:r>
              <a:rPr lang="uk-UA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. </a:t>
            </a:r>
            <a:r>
              <a:rPr lang="uk-UA" altLang="ru-RU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Наукова, </a:t>
            </a:r>
            <a:r>
              <a:rPr lang="uk-UA" altLang="ru-RU" b="1" dirty="0" smtClean="0">
                <a:solidFill>
                  <a:srgbClr val="002060"/>
                </a:solidFill>
                <a:cs typeface="Arial" panose="020B0604020202020204" pitchFamily="34" charset="0"/>
              </a:rPr>
              <a:t>2</a:t>
            </a:r>
            <a:r>
              <a:rPr lang="uk-UA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9</a:t>
            </a:r>
            <a:r>
              <a:rPr lang="uk-UA" altLang="ru-RU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089" y="1545773"/>
            <a:ext cx="2368733" cy="157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03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37" name="Прямокутник 36">
            <a:extLst>
              <a:ext uri="{FF2B5EF4-FFF2-40B4-BE49-F238E27FC236}">
                <a16:creationId xmlns:a16="http://schemas.microsoft.com/office/drawing/2014/main" id="{3C6E7961-E2B3-48AF-A006-5A3934A9F0F6}"/>
              </a:ext>
            </a:extLst>
          </p:cNvPr>
          <p:cNvSpPr/>
          <p:nvPr/>
        </p:nvSpPr>
        <p:spPr>
          <a:xfrm>
            <a:off x="3967519" y="162489"/>
            <a:ext cx="3935758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IV. </a:t>
            </a:r>
            <a:r>
              <a:rPr lang="uk-UA" sz="2800" b="1" dirty="0" smtClean="0">
                <a:solidFill>
                  <a:schemeClr val="bg1"/>
                </a:solidFill>
              </a:rPr>
              <a:t>ДОСЯГНЕННЯ</a:t>
            </a:r>
            <a:r>
              <a:rPr lang="ru-RU" sz="2800" b="1" dirty="0" smtClean="0"/>
              <a:t> </a:t>
            </a:r>
            <a:endParaRPr lang="uk-UA" sz="20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B65634D-0EE2-4136-B2CE-76595155F1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1366" y="55714"/>
            <a:ext cx="1263448" cy="127098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C4E7DFB-28CE-4257-80B9-EBC3487214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78" y="735518"/>
            <a:ext cx="4104219" cy="1244776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4B57BC8-930E-421F-A0CB-FC44FBDFEFC7}"/>
              </a:ext>
            </a:extLst>
          </p:cNvPr>
          <p:cNvSpPr/>
          <p:nvPr/>
        </p:nvSpPr>
        <p:spPr>
          <a:xfrm>
            <a:off x="949723" y="2085130"/>
            <a:ext cx="46228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</a:rPr>
              <a:t>Львівський фізико-математичний ліцей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F509B5D-D332-4EC6-9D9C-302C88679A11}"/>
              </a:ext>
            </a:extLst>
          </p:cNvPr>
          <p:cNvSpPr/>
          <p:nvPr/>
        </p:nvSpPr>
        <p:spPr>
          <a:xfrm>
            <a:off x="918818" y="2798295"/>
            <a:ext cx="46537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</a:rPr>
              <a:t>Класична гімназія при ЛНУ ім. І. Франка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1D03052-0023-49A7-940B-CE0955D3D0F0}"/>
              </a:ext>
            </a:extLst>
          </p:cNvPr>
          <p:cNvSpPr/>
          <p:nvPr/>
        </p:nvSpPr>
        <p:spPr>
          <a:xfrm>
            <a:off x="991869" y="3494343"/>
            <a:ext cx="35789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</a:rPr>
              <a:t>Львівська академічна гімназія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4C4D1437-027D-4382-BDE9-BB439DB97876}"/>
              </a:ext>
            </a:extLst>
          </p:cNvPr>
          <p:cNvSpPr/>
          <p:nvPr/>
        </p:nvSpPr>
        <p:spPr>
          <a:xfrm>
            <a:off x="991869" y="4197705"/>
            <a:ext cx="45822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</a:rPr>
              <a:t>Львівська українська приватна гімназія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98AFED97-FAF1-4C54-9263-7507707E8082}"/>
              </a:ext>
            </a:extLst>
          </p:cNvPr>
          <p:cNvSpPr/>
          <p:nvPr/>
        </p:nvSpPr>
        <p:spPr>
          <a:xfrm>
            <a:off x="953022" y="4910870"/>
            <a:ext cx="21659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</a:rPr>
              <a:t>Гімназія «Євшан»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57A0C70-A7CA-4927-B316-95C24959DB96}"/>
              </a:ext>
            </a:extLst>
          </p:cNvPr>
          <p:cNvSpPr/>
          <p:nvPr/>
        </p:nvSpPr>
        <p:spPr>
          <a:xfrm>
            <a:off x="8490305" y="2041597"/>
            <a:ext cx="2784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</a:rPr>
              <a:t>Ліцей «Львівський»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064A026-85FE-4837-8719-AED15B646CC2}"/>
              </a:ext>
            </a:extLst>
          </p:cNvPr>
          <p:cNvSpPr/>
          <p:nvPr/>
        </p:nvSpPr>
        <p:spPr>
          <a:xfrm>
            <a:off x="8529153" y="2719841"/>
            <a:ext cx="2784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</a:rPr>
              <a:t>Ліцей № 37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9A168E36-B8FD-425E-B845-BC41D9A7091E}"/>
              </a:ext>
            </a:extLst>
          </p:cNvPr>
          <p:cNvSpPr/>
          <p:nvPr/>
        </p:nvSpPr>
        <p:spPr>
          <a:xfrm>
            <a:off x="8529153" y="3344804"/>
            <a:ext cx="2784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</a:rPr>
              <a:t>Ліцей ім. В. Симоненка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4E5BDFE3-CF2E-4FD9-BA3E-FAFE1C72F6F8}"/>
              </a:ext>
            </a:extLst>
          </p:cNvPr>
          <p:cNvSpPr/>
          <p:nvPr/>
        </p:nvSpPr>
        <p:spPr>
          <a:xfrm>
            <a:off x="8584072" y="4159599"/>
            <a:ext cx="2784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</a:rPr>
              <a:t>Ліцей № 8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037ACF93-1E1C-4E2C-9519-41CAFAA2D061}"/>
              </a:ext>
            </a:extLst>
          </p:cNvPr>
          <p:cNvSpPr/>
          <p:nvPr/>
        </p:nvSpPr>
        <p:spPr>
          <a:xfrm>
            <a:off x="8584072" y="4889726"/>
            <a:ext cx="20895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</a:rPr>
              <a:t>Гімназія «Гроно»</a:t>
            </a:r>
          </a:p>
        </p:txBody>
      </p:sp>
      <p:sp>
        <p:nvSpPr>
          <p:cNvPr id="41" name="Прямоугольник 40"/>
          <p:cNvSpPr/>
          <p:nvPr/>
        </p:nvSpPr>
        <p:spPr>
          <a:xfrm rot="2700000">
            <a:off x="514280" y="2194473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2" name="Прямоугольник 41"/>
          <p:cNvSpPr/>
          <p:nvPr/>
        </p:nvSpPr>
        <p:spPr>
          <a:xfrm rot="2700000">
            <a:off x="509350" y="2924187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3" name="Прямоугольник 42"/>
          <p:cNvSpPr/>
          <p:nvPr/>
        </p:nvSpPr>
        <p:spPr>
          <a:xfrm rot="2700000">
            <a:off x="509349" y="357597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4" name="Прямоугольник 43"/>
          <p:cNvSpPr/>
          <p:nvPr/>
        </p:nvSpPr>
        <p:spPr>
          <a:xfrm rot="2700000">
            <a:off x="509349" y="428154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5" name="Прямоугольник 44"/>
          <p:cNvSpPr/>
          <p:nvPr/>
        </p:nvSpPr>
        <p:spPr>
          <a:xfrm rot="2700000">
            <a:off x="509349" y="5056273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Прямоугольник 45"/>
          <p:cNvSpPr/>
          <p:nvPr/>
        </p:nvSpPr>
        <p:spPr>
          <a:xfrm rot="2700000">
            <a:off x="7950978" y="216998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7" name="Прямоугольник 46"/>
          <p:cNvSpPr/>
          <p:nvPr/>
        </p:nvSpPr>
        <p:spPr>
          <a:xfrm rot="2700000">
            <a:off x="7979198" y="283988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8" name="Прямоугольник 47"/>
          <p:cNvSpPr/>
          <p:nvPr/>
        </p:nvSpPr>
        <p:spPr>
          <a:xfrm rot="2700000">
            <a:off x="7978105" y="3474922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9" name="Прямоугольник 48"/>
          <p:cNvSpPr/>
          <p:nvPr/>
        </p:nvSpPr>
        <p:spPr>
          <a:xfrm rot="2700000">
            <a:off x="7978104" y="428154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0" name="Прямоугольник 49"/>
          <p:cNvSpPr/>
          <p:nvPr/>
        </p:nvSpPr>
        <p:spPr>
          <a:xfrm rot="2700000">
            <a:off x="7995115" y="4995723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929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554831" y="3433900"/>
            <a:ext cx="2661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i="1" dirty="0">
                <a:solidFill>
                  <a:srgbClr val="002060"/>
                </a:solidFill>
              </a:rPr>
              <a:t>Бронза на </a:t>
            </a:r>
            <a:r>
              <a:rPr lang="ru-RU" sz="1600" i="1" dirty="0" err="1">
                <a:solidFill>
                  <a:srgbClr val="002060"/>
                </a:solidFill>
              </a:rPr>
              <a:t>Міжнародній</a:t>
            </a:r>
            <a:r>
              <a:rPr lang="ru-RU" sz="1600" i="1" dirty="0">
                <a:solidFill>
                  <a:srgbClr val="002060"/>
                </a:solidFill>
              </a:rPr>
              <a:t> </a:t>
            </a:r>
            <a:r>
              <a:rPr lang="ru-RU" sz="1600" i="1" dirty="0" err="1">
                <a:solidFill>
                  <a:srgbClr val="002060"/>
                </a:solidFill>
              </a:rPr>
              <a:t>учнівській</a:t>
            </a:r>
            <a:r>
              <a:rPr lang="ru-RU" sz="1600" i="1" dirty="0">
                <a:solidFill>
                  <a:srgbClr val="002060"/>
                </a:solidFill>
              </a:rPr>
              <a:t> </a:t>
            </a:r>
            <a:r>
              <a:rPr lang="ru-RU" sz="1600" i="1" dirty="0" err="1">
                <a:solidFill>
                  <a:srgbClr val="002060"/>
                </a:solidFill>
              </a:rPr>
              <a:t>олімпіадій</a:t>
            </a:r>
            <a:r>
              <a:rPr lang="ru-RU" sz="1600" i="1" dirty="0">
                <a:solidFill>
                  <a:srgbClr val="002060"/>
                </a:solidFill>
              </a:rPr>
              <a:t> з </a:t>
            </a:r>
            <a:r>
              <a:rPr lang="ru-RU" sz="1600" i="1" dirty="0" err="1">
                <a:solidFill>
                  <a:srgbClr val="002060"/>
                </a:solidFill>
              </a:rPr>
              <a:t>хімії</a:t>
            </a:r>
            <a:r>
              <a:rPr lang="ru-RU" sz="1600" i="1" dirty="0">
                <a:solidFill>
                  <a:srgbClr val="002060"/>
                </a:solidFill>
              </a:rPr>
              <a:t>. </a:t>
            </a:r>
            <a:r>
              <a:rPr lang="ru-RU" sz="1600" b="1" i="1" dirty="0" err="1">
                <a:solidFill>
                  <a:srgbClr val="002060"/>
                </a:solidFill>
              </a:rPr>
              <a:t>Франція</a:t>
            </a:r>
            <a:endParaRPr lang="uk-UA" sz="1600" b="1" i="1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51646" y="4389606"/>
            <a:ext cx="270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i="1" dirty="0">
                <a:solidFill>
                  <a:srgbClr val="002060"/>
                </a:solidFill>
              </a:rPr>
              <a:t>Срібло на </a:t>
            </a:r>
            <a:r>
              <a:rPr lang="ru-RU" sz="1600" i="1" dirty="0" err="1">
                <a:solidFill>
                  <a:srgbClr val="002060"/>
                </a:solidFill>
              </a:rPr>
              <a:t>Міжнародній</a:t>
            </a:r>
            <a:r>
              <a:rPr lang="ru-RU" sz="1600" i="1" dirty="0">
                <a:solidFill>
                  <a:srgbClr val="002060"/>
                </a:solidFill>
              </a:rPr>
              <a:t> </a:t>
            </a:r>
            <a:r>
              <a:rPr lang="ru-RU" sz="1600" i="1" dirty="0" err="1">
                <a:solidFill>
                  <a:srgbClr val="002060"/>
                </a:solidFill>
              </a:rPr>
              <a:t>учнівській</a:t>
            </a:r>
            <a:r>
              <a:rPr lang="ru-RU" sz="1600" i="1" dirty="0">
                <a:solidFill>
                  <a:srgbClr val="002060"/>
                </a:solidFill>
              </a:rPr>
              <a:t> </a:t>
            </a:r>
            <a:r>
              <a:rPr lang="ru-RU" sz="1600" i="1" dirty="0" err="1">
                <a:solidFill>
                  <a:srgbClr val="002060"/>
                </a:solidFill>
              </a:rPr>
              <a:t>олімпіадій</a:t>
            </a:r>
            <a:r>
              <a:rPr lang="ru-RU" sz="1600" i="1" dirty="0">
                <a:solidFill>
                  <a:srgbClr val="002060"/>
                </a:solidFill>
              </a:rPr>
              <a:t> з </a:t>
            </a:r>
            <a:r>
              <a:rPr lang="ru-RU" sz="1600" i="1" dirty="0" err="1">
                <a:solidFill>
                  <a:srgbClr val="002060"/>
                </a:solidFill>
              </a:rPr>
              <a:t>хімії</a:t>
            </a:r>
            <a:r>
              <a:rPr lang="ru-RU" sz="1600" i="1" dirty="0">
                <a:solidFill>
                  <a:srgbClr val="002060"/>
                </a:solidFill>
              </a:rPr>
              <a:t>. </a:t>
            </a:r>
            <a:r>
              <a:rPr lang="ru-RU" sz="1600" b="1" i="1" dirty="0" err="1">
                <a:solidFill>
                  <a:srgbClr val="002060"/>
                </a:solidFill>
              </a:rPr>
              <a:t>Франція</a:t>
            </a:r>
            <a:endParaRPr lang="uk-UA" sz="1600" b="1" i="1" dirty="0">
              <a:solidFill>
                <a:srgbClr val="00206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CA2067-32A3-4F10-9AD6-85B4EDC77D68}"/>
              </a:ext>
            </a:extLst>
          </p:cNvPr>
          <p:cNvSpPr txBox="1"/>
          <p:nvPr/>
        </p:nvSpPr>
        <p:spPr>
          <a:xfrm>
            <a:off x="2940585" y="607257"/>
            <a:ext cx="4715470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</a:rPr>
              <a:t>Міжнародні учнівські змагання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73421" y="2311400"/>
            <a:ext cx="25097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i="1" dirty="0">
                <a:solidFill>
                  <a:srgbClr val="002060"/>
                </a:solidFill>
              </a:rPr>
              <a:t>Бронза на </a:t>
            </a:r>
            <a:r>
              <a:rPr lang="ru-RU" sz="1600" i="1" dirty="0" err="1">
                <a:solidFill>
                  <a:srgbClr val="002060"/>
                </a:solidFill>
              </a:rPr>
              <a:t>Міжнародній</a:t>
            </a:r>
            <a:r>
              <a:rPr lang="ru-RU" sz="1600" i="1" dirty="0">
                <a:solidFill>
                  <a:srgbClr val="002060"/>
                </a:solidFill>
              </a:rPr>
              <a:t> </a:t>
            </a:r>
            <a:r>
              <a:rPr lang="ru-RU" sz="1600" i="1" dirty="0" err="1">
                <a:solidFill>
                  <a:srgbClr val="002060"/>
                </a:solidFill>
              </a:rPr>
              <a:t>олімпіадій</a:t>
            </a:r>
            <a:r>
              <a:rPr lang="ru-RU" sz="1600" i="1" dirty="0">
                <a:solidFill>
                  <a:srgbClr val="002060"/>
                </a:solidFill>
              </a:rPr>
              <a:t> з </a:t>
            </a:r>
            <a:r>
              <a:rPr lang="ru-RU" sz="1600" i="1" dirty="0" err="1">
                <a:solidFill>
                  <a:srgbClr val="002060"/>
                </a:solidFill>
              </a:rPr>
              <a:t>астрономії</a:t>
            </a:r>
            <a:r>
              <a:rPr lang="ru-RU" sz="1600" i="1" dirty="0">
                <a:solidFill>
                  <a:srgbClr val="002060"/>
                </a:solidFill>
              </a:rPr>
              <a:t> й </a:t>
            </a:r>
            <a:r>
              <a:rPr lang="ru-RU" sz="1600" i="1" dirty="0" err="1">
                <a:solidFill>
                  <a:srgbClr val="002060"/>
                </a:solidFill>
              </a:rPr>
              <a:t>астрофізики</a:t>
            </a:r>
            <a:r>
              <a:rPr lang="ru-RU" sz="1600" i="1" dirty="0">
                <a:solidFill>
                  <a:srgbClr val="002060"/>
                </a:solidFill>
              </a:rPr>
              <a:t> . </a:t>
            </a:r>
            <a:r>
              <a:rPr lang="ru-RU" sz="1600" b="1" i="1" dirty="0" err="1">
                <a:solidFill>
                  <a:srgbClr val="002060"/>
                </a:solidFill>
              </a:rPr>
              <a:t>Угорщина</a:t>
            </a:r>
            <a:endParaRPr lang="uk-UA" sz="1600" b="1" i="1" dirty="0">
              <a:solidFill>
                <a:srgbClr val="00206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442245" y="5427739"/>
            <a:ext cx="24640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i="1" dirty="0">
                <a:solidFill>
                  <a:srgbClr val="002060"/>
                </a:solidFill>
              </a:rPr>
              <a:t>Бронза на </a:t>
            </a:r>
            <a:r>
              <a:rPr lang="ru-RU" sz="1600" i="1" dirty="0" err="1">
                <a:solidFill>
                  <a:srgbClr val="002060"/>
                </a:solidFill>
              </a:rPr>
              <a:t>Міжнародній</a:t>
            </a:r>
            <a:r>
              <a:rPr lang="ru-RU" sz="1600" i="1" dirty="0">
                <a:solidFill>
                  <a:srgbClr val="002060"/>
                </a:solidFill>
              </a:rPr>
              <a:t> </a:t>
            </a:r>
            <a:r>
              <a:rPr lang="ru-RU" sz="1600" i="1" dirty="0" err="1">
                <a:solidFill>
                  <a:srgbClr val="002060"/>
                </a:solidFill>
              </a:rPr>
              <a:t>олімпіадій</a:t>
            </a:r>
            <a:r>
              <a:rPr lang="ru-RU" sz="1600" i="1" dirty="0">
                <a:solidFill>
                  <a:srgbClr val="002060"/>
                </a:solidFill>
              </a:rPr>
              <a:t> з </a:t>
            </a:r>
            <a:r>
              <a:rPr lang="ru-RU" sz="1600" i="1" dirty="0" err="1">
                <a:solidFill>
                  <a:srgbClr val="002060"/>
                </a:solidFill>
              </a:rPr>
              <a:t>астрономії</a:t>
            </a:r>
            <a:r>
              <a:rPr lang="ru-RU" sz="1600" i="1" dirty="0">
                <a:solidFill>
                  <a:srgbClr val="002060"/>
                </a:solidFill>
              </a:rPr>
              <a:t> й </a:t>
            </a:r>
            <a:r>
              <a:rPr lang="ru-RU" sz="1600" i="1" dirty="0" err="1">
                <a:solidFill>
                  <a:srgbClr val="002060"/>
                </a:solidFill>
              </a:rPr>
              <a:t>астрофізики</a:t>
            </a:r>
            <a:r>
              <a:rPr lang="ru-RU" sz="1600" i="1" dirty="0">
                <a:solidFill>
                  <a:srgbClr val="002060"/>
                </a:solidFill>
              </a:rPr>
              <a:t> . </a:t>
            </a:r>
            <a:r>
              <a:rPr lang="ru-RU" sz="1600" b="1" i="1" dirty="0" err="1">
                <a:solidFill>
                  <a:srgbClr val="002060"/>
                </a:solidFill>
              </a:rPr>
              <a:t>Угорщина</a:t>
            </a:r>
            <a:endParaRPr lang="uk-UA" sz="1600" b="1" i="1" dirty="0">
              <a:solidFill>
                <a:srgbClr val="002060"/>
              </a:solidFill>
            </a:endParaRPr>
          </a:p>
        </p:txBody>
      </p:sp>
      <p:sp>
        <p:nvSpPr>
          <p:cNvPr id="31" name="Прямокутник 36">
            <a:extLst>
              <a:ext uri="{FF2B5EF4-FFF2-40B4-BE49-F238E27FC236}">
                <a16:creationId xmlns:a16="http://schemas.microsoft.com/office/drawing/2014/main" id="{6F338513-BD21-419D-95C9-FE61ED5BF934}"/>
              </a:ext>
            </a:extLst>
          </p:cNvPr>
          <p:cNvSpPr/>
          <p:nvPr/>
        </p:nvSpPr>
        <p:spPr>
          <a:xfrm>
            <a:off x="3828047" y="23152"/>
            <a:ext cx="4553196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IV. </a:t>
            </a:r>
            <a:r>
              <a:rPr lang="uk-UA" sz="2800" b="1" dirty="0" smtClean="0">
                <a:solidFill>
                  <a:schemeClr val="bg1"/>
                </a:solidFill>
              </a:rPr>
              <a:t>ДОСЯГНЕННЯ</a:t>
            </a:r>
            <a:r>
              <a:rPr lang="ru-RU" sz="2800" b="1" dirty="0" smtClean="0"/>
              <a:t> </a:t>
            </a:r>
            <a:endParaRPr lang="uk-UA" sz="2000" dirty="0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8C3A8968-2630-4D46-8435-1C6EADE068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4456" y="92330"/>
            <a:ext cx="903647" cy="90903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DBE7B3D-26A0-4BC5-8DC2-7FBF46661884}"/>
              </a:ext>
            </a:extLst>
          </p:cNvPr>
          <p:cNvSpPr/>
          <p:nvPr/>
        </p:nvSpPr>
        <p:spPr>
          <a:xfrm>
            <a:off x="373129" y="1342795"/>
            <a:ext cx="22722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chemeClr val="accent4">
                    <a:lumMod val="75000"/>
                  </a:schemeClr>
                </a:solidFill>
              </a:rPr>
              <a:t>Дубенська Лідія</a:t>
            </a:r>
          </a:p>
          <a:p>
            <a:r>
              <a:rPr lang="uk-UA" b="1" dirty="0">
                <a:solidFill>
                  <a:srgbClr val="002060"/>
                </a:solidFill>
              </a:rPr>
              <a:t>Львівський фізико-математичний ліцей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6C68CF6-5A8D-4FB9-BF3E-4A18D1072F02}"/>
              </a:ext>
            </a:extLst>
          </p:cNvPr>
          <p:cNvSpPr/>
          <p:nvPr/>
        </p:nvSpPr>
        <p:spPr>
          <a:xfrm>
            <a:off x="2468340" y="1418048"/>
            <a:ext cx="2509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i="1" dirty="0">
                <a:solidFill>
                  <a:srgbClr val="002060"/>
                </a:solidFill>
              </a:rPr>
              <a:t>Срібло на </a:t>
            </a:r>
            <a:r>
              <a:rPr lang="ru-RU" sz="1600" i="1" dirty="0" err="1">
                <a:solidFill>
                  <a:srgbClr val="002060"/>
                </a:solidFill>
              </a:rPr>
              <a:t>Міжнародній</a:t>
            </a:r>
            <a:r>
              <a:rPr lang="ru-RU" sz="1600" i="1" dirty="0">
                <a:solidFill>
                  <a:srgbClr val="002060"/>
                </a:solidFill>
              </a:rPr>
              <a:t> </a:t>
            </a:r>
            <a:r>
              <a:rPr lang="ru-RU" sz="1600" i="1" dirty="0" err="1">
                <a:solidFill>
                  <a:srgbClr val="002060"/>
                </a:solidFill>
              </a:rPr>
              <a:t>учнівській</a:t>
            </a:r>
            <a:r>
              <a:rPr lang="ru-RU" sz="1600" i="1" dirty="0">
                <a:solidFill>
                  <a:srgbClr val="002060"/>
                </a:solidFill>
              </a:rPr>
              <a:t> </a:t>
            </a:r>
            <a:r>
              <a:rPr lang="ru-RU" sz="1600" i="1" dirty="0" err="1">
                <a:solidFill>
                  <a:srgbClr val="002060"/>
                </a:solidFill>
              </a:rPr>
              <a:t>олімпіадій</a:t>
            </a:r>
            <a:r>
              <a:rPr lang="ru-RU" sz="1600" i="1" dirty="0">
                <a:solidFill>
                  <a:srgbClr val="002060"/>
                </a:solidFill>
              </a:rPr>
              <a:t> з </a:t>
            </a:r>
            <a:r>
              <a:rPr lang="ru-RU" sz="1600" i="1" dirty="0" err="1">
                <a:solidFill>
                  <a:srgbClr val="002060"/>
                </a:solidFill>
              </a:rPr>
              <a:t>хімії</a:t>
            </a:r>
            <a:r>
              <a:rPr lang="ru-RU" sz="1600" i="1" dirty="0">
                <a:solidFill>
                  <a:srgbClr val="002060"/>
                </a:solidFill>
              </a:rPr>
              <a:t>. </a:t>
            </a:r>
            <a:r>
              <a:rPr lang="ru-RU" sz="1600" b="1" i="1" dirty="0" err="1">
                <a:solidFill>
                  <a:srgbClr val="002060"/>
                </a:solidFill>
              </a:rPr>
              <a:t>Франція</a:t>
            </a:r>
            <a:endParaRPr lang="uk-UA" sz="1600" b="1" i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EA3D73B-81A4-40EB-840A-728495DCA5C9}"/>
              </a:ext>
            </a:extLst>
          </p:cNvPr>
          <p:cNvSpPr/>
          <p:nvPr/>
        </p:nvSpPr>
        <p:spPr>
          <a:xfrm>
            <a:off x="347229" y="2288766"/>
            <a:ext cx="22695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chemeClr val="accent4">
                    <a:lumMod val="75000"/>
                  </a:schemeClr>
                </a:solidFill>
              </a:rPr>
              <a:t>Павло Гілей</a:t>
            </a:r>
          </a:p>
          <a:p>
            <a:r>
              <a:rPr lang="uk-UA" b="1" dirty="0">
                <a:solidFill>
                  <a:srgbClr val="002060"/>
                </a:solidFill>
              </a:rPr>
              <a:t>Львівський фізико-математичний ліцей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ED441CE-C9D7-4193-983A-C06DDA0DA55A}"/>
              </a:ext>
            </a:extLst>
          </p:cNvPr>
          <p:cNvSpPr/>
          <p:nvPr/>
        </p:nvSpPr>
        <p:spPr>
          <a:xfrm>
            <a:off x="349534" y="3237523"/>
            <a:ext cx="22446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chemeClr val="accent4">
                    <a:lumMod val="75000"/>
                  </a:schemeClr>
                </a:solidFill>
              </a:rPr>
              <a:t>Кузнєцов Анатолій</a:t>
            </a:r>
          </a:p>
          <a:p>
            <a:r>
              <a:rPr lang="uk-UA" b="1" dirty="0">
                <a:solidFill>
                  <a:srgbClr val="002060"/>
                </a:solidFill>
              </a:rPr>
              <a:t>Львівський фізико-математичний ліцей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8463852-26D9-493E-8B06-E068452AC49A}"/>
              </a:ext>
            </a:extLst>
          </p:cNvPr>
          <p:cNvSpPr/>
          <p:nvPr/>
        </p:nvSpPr>
        <p:spPr>
          <a:xfrm>
            <a:off x="418986" y="4323397"/>
            <a:ext cx="22484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chemeClr val="accent4">
                    <a:lumMod val="75000"/>
                  </a:schemeClr>
                </a:solidFill>
              </a:rPr>
              <a:t>Андрусів Гордій</a:t>
            </a:r>
          </a:p>
          <a:p>
            <a:r>
              <a:rPr lang="uk-UA" b="1" dirty="0">
                <a:solidFill>
                  <a:srgbClr val="002060"/>
                </a:solidFill>
              </a:rPr>
              <a:t>Львівський фізико-математичний ліцей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5A529FB-10FA-4902-95CE-30EB348E5518}"/>
              </a:ext>
            </a:extLst>
          </p:cNvPr>
          <p:cNvSpPr/>
          <p:nvPr/>
        </p:nvSpPr>
        <p:spPr>
          <a:xfrm>
            <a:off x="469707" y="5390894"/>
            <a:ext cx="22484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chemeClr val="accent4">
                    <a:lumMod val="75000"/>
                  </a:schemeClr>
                </a:solidFill>
              </a:rPr>
              <a:t>Олександр Кухар</a:t>
            </a:r>
          </a:p>
          <a:p>
            <a:r>
              <a:rPr lang="uk-UA" b="1" dirty="0">
                <a:solidFill>
                  <a:srgbClr val="002060"/>
                </a:solidFill>
              </a:rPr>
              <a:t>Львівський фізико-математичний ліцей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D4B5AE3-D5CF-489B-951C-8357F4E0DA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144" y="3620009"/>
            <a:ext cx="2256685" cy="147851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726C583-F9DE-4F92-BDA9-804FF846C6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12" y="71272"/>
            <a:ext cx="2147081" cy="1273477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 rot="2700000">
            <a:off x="79972" y="136479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Прямоугольник 26"/>
          <p:cNvSpPr/>
          <p:nvPr/>
        </p:nvSpPr>
        <p:spPr>
          <a:xfrm rot="2700000">
            <a:off x="69012" y="233871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Прямоугольник 27"/>
          <p:cNvSpPr/>
          <p:nvPr/>
        </p:nvSpPr>
        <p:spPr>
          <a:xfrm rot="2700000">
            <a:off x="79972" y="3322532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Прямоугольник 28"/>
          <p:cNvSpPr/>
          <p:nvPr/>
        </p:nvSpPr>
        <p:spPr>
          <a:xfrm rot="2700000">
            <a:off x="100233" y="440176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Прямоугольник 31"/>
          <p:cNvSpPr/>
          <p:nvPr/>
        </p:nvSpPr>
        <p:spPr>
          <a:xfrm rot="2700000">
            <a:off x="117904" y="5475497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FB86BA95-6F10-4C4A-9B31-71C4032345DD}"/>
              </a:ext>
            </a:extLst>
          </p:cNvPr>
          <p:cNvSpPr/>
          <p:nvPr/>
        </p:nvSpPr>
        <p:spPr>
          <a:xfrm>
            <a:off x="7656055" y="1117318"/>
            <a:ext cx="2507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chemeClr val="accent4">
                    <a:lumMod val="75000"/>
                  </a:schemeClr>
                </a:solidFill>
              </a:rPr>
              <a:t>Дмитро Лопушанський</a:t>
            </a:r>
          </a:p>
          <a:p>
            <a:r>
              <a:rPr lang="uk-UA" b="1" dirty="0">
                <a:solidFill>
                  <a:srgbClr val="002060"/>
                </a:solidFill>
              </a:rPr>
              <a:t>Ліцей №8</a:t>
            </a:r>
          </a:p>
        </p:txBody>
      </p:sp>
      <p:sp>
        <p:nvSpPr>
          <p:cNvPr id="33" name="Прямоугольник 32"/>
          <p:cNvSpPr/>
          <p:nvPr/>
        </p:nvSpPr>
        <p:spPr>
          <a:xfrm rot="2700000">
            <a:off x="7349511" y="117729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5" name="TextBox 34"/>
          <p:cNvSpPr txBox="1"/>
          <p:nvPr/>
        </p:nvSpPr>
        <p:spPr>
          <a:xfrm>
            <a:off x="9995814" y="1125660"/>
            <a:ext cx="2303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i="1" dirty="0">
                <a:solidFill>
                  <a:srgbClr val="002060"/>
                </a:solidFill>
              </a:rPr>
              <a:t>Золото на ICYS-2019</a:t>
            </a:r>
          </a:p>
          <a:p>
            <a:pPr algn="ctr"/>
            <a:r>
              <a:rPr lang="uk-UA" sz="1600" b="1" i="1" dirty="0" smtClean="0">
                <a:solidFill>
                  <a:srgbClr val="002060"/>
                </a:solidFill>
              </a:rPr>
              <a:t>Малайзія</a:t>
            </a:r>
            <a:endParaRPr lang="uk-UA" sz="1400" b="1" i="1" dirty="0">
              <a:solidFill>
                <a:srgbClr val="002060"/>
              </a:solidFill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B7514045-6C93-4F7E-AE71-06DFD6AFE0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091" y="5193081"/>
            <a:ext cx="2508303" cy="1602121"/>
          </a:xfrm>
          <a:prstGeom prst="rect">
            <a:avLst/>
          </a:prstGeom>
        </p:spPr>
      </p:pic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6B782B84-3DAB-47B2-9989-3CFD9820F2EA}"/>
              </a:ext>
            </a:extLst>
          </p:cNvPr>
          <p:cNvSpPr/>
          <p:nvPr/>
        </p:nvSpPr>
        <p:spPr>
          <a:xfrm>
            <a:off x="7603764" y="1875086"/>
            <a:ext cx="2484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Яна Шкраба</a:t>
            </a:r>
            <a:endParaRPr lang="uk-UA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«</a:t>
            </a:r>
            <a:r>
              <a:rPr lang="ru-RU" b="1" dirty="0">
                <a:solidFill>
                  <a:srgbClr val="002060"/>
                </a:solidFill>
              </a:rPr>
              <a:t>Школа-садок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«</a:t>
            </a:r>
            <a:r>
              <a:rPr lang="ru-RU" b="1" dirty="0" err="1">
                <a:solidFill>
                  <a:srgbClr val="002060"/>
                </a:solidFill>
              </a:rPr>
              <a:t>Софія</a:t>
            </a:r>
            <a:r>
              <a:rPr lang="uk-UA" b="1" dirty="0">
                <a:solidFill>
                  <a:srgbClr val="002060"/>
                </a:solidFill>
              </a:rPr>
              <a:t>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 rot="2700000">
            <a:off x="7368587" y="196489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Прямокутник 1">
            <a:extLst>
              <a:ext uri="{FF2B5EF4-FFF2-40B4-BE49-F238E27FC236}">
                <a16:creationId xmlns:a16="http://schemas.microsoft.com/office/drawing/2014/main" id="{66338549-90D5-4C73-A2B7-CB7C6FA3C73D}"/>
              </a:ext>
            </a:extLst>
          </p:cNvPr>
          <p:cNvSpPr/>
          <p:nvPr/>
        </p:nvSpPr>
        <p:spPr>
          <a:xfrm>
            <a:off x="9971849" y="1843375"/>
            <a:ext cx="22994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Перше місце на </a:t>
            </a:r>
            <a:r>
              <a:rPr lang="ru-RU" sz="1600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Міжнародному</a:t>
            </a:r>
            <a:r>
              <a:rPr lang="ru-RU" sz="16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конкурсі</a:t>
            </a:r>
            <a:r>
              <a:rPr lang="ru-RU" sz="16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наукових</a:t>
            </a:r>
            <a:r>
              <a:rPr lang="ru-RU" sz="16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проектів</a:t>
            </a:r>
            <a:r>
              <a:rPr lang="ru-RU" sz="16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у</a:t>
            </a:r>
            <a:r>
              <a:rPr lang="ru-RU" sz="1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Мексиці</a:t>
            </a:r>
            <a:endParaRPr lang="uk-UA" sz="16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3AD2C950-F77B-427D-BC9B-57AA9B119FA3}"/>
              </a:ext>
            </a:extLst>
          </p:cNvPr>
          <p:cNvSpPr/>
          <p:nvPr/>
        </p:nvSpPr>
        <p:spPr>
          <a:xfrm>
            <a:off x="7628511" y="2918958"/>
            <a:ext cx="23673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chemeClr val="accent4">
                    <a:lumMod val="75000"/>
                  </a:schemeClr>
                </a:solidFill>
              </a:rPr>
              <a:t>Володимир </a:t>
            </a:r>
            <a:r>
              <a:rPr lang="uk-UA" b="1" dirty="0" err="1">
                <a:solidFill>
                  <a:schemeClr val="accent4">
                    <a:lumMod val="75000"/>
                  </a:schemeClr>
                </a:solidFill>
              </a:rPr>
              <a:t>Фединяк</a:t>
            </a:r>
            <a:endParaRPr lang="uk-UA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uk-UA" b="1" dirty="0">
                <a:solidFill>
                  <a:srgbClr val="002060"/>
                </a:solidFill>
              </a:rPr>
              <a:t>Львівський фізико-математичний ліцей</a:t>
            </a:r>
          </a:p>
        </p:txBody>
      </p:sp>
      <p:sp>
        <p:nvSpPr>
          <p:cNvPr id="42" name="Прямоугольник 41"/>
          <p:cNvSpPr/>
          <p:nvPr/>
        </p:nvSpPr>
        <p:spPr>
          <a:xfrm rot="2700000">
            <a:off x="7349511" y="291956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3" name="TextBox 42"/>
          <p:cNvSpPr txBox="1"/>
          <p:nvPr/>
        </p:nvSpPr>
        <p:spPr>
          <a:xfrm>
            <a:off x="9755500" y="2987847"/>
            <a:ext cx="25660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en-US" sz="1600" i="1" dirty="0">
                <a:solidFill>
                  <a:srgbClr val="002060"/>
                </a:solidFill>
              </a:rPr>
              <a:t>C</a:t>
            </a:r>
            <a:r>
              <a:rPr lang="uk-UA" sz="1600" i="1" dirty="0" err="1">
                <a:solidFill>
                  <a:srgbClr val="002060"/>
                </a:solidFill>
              </a:rPr>
              <a:t>рібло</a:t>
            </a:r>
            <a:r>
              <a:rPr lang="uk-UA" sz="1600" i="1" dirty="0">
                <a:solidFill>
                  <a:srgbClr val="002060"/>
                </a:solidFill>
              </a:rPr>
              <a:t> на </a:t>
            </a:r>
            <a:r>
              <a:rPr lang="en-US" sz="1600" i="1" dirty="0">
                <a:solidFill>
                  <a:srgbClr val="002060"/>
                </a:solidFill>
              </a:rPr>
              <a:t>International Mathematical Olympiad</a:t>
            </a:r>
            <a:r>
              <a:rPr lang="uk-UA" sz="1600" i="1" dirty="0">
                <a:solidFill>
                  <a:srgbClr val="002060"/>
                </a:solidFill>
              </a:rPr>
              <a:t>. </a:t>
            </a:r>
            <a:r>
              <a:rPr lang="uk-UA" sz="1600" b="1" i="1" dirty="0">
                <a:solidFill>
                  <a:srgbClr val="002060"/>
                </a:solidFill>
              </a:rPr>
              <a:t>Велика Британія</a:t>
            </a:r>
            <a:endParaRPr lang="en-US" sz="1600" b="1" i="1" dirty="0">
              <a:solidFill>
                <a:srgbClr val="002060"/>
              </a:solidFill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ABD1D576-A319-41AA-9400-C0C9BD48B6A0}"/>
              </a:ext>
            </a:extLst>
          </p:cNvPr>
          <p:cNvSpPr/>
          <p:nvPr/>
        </p:nvSpPr>
        <p:spPr>
          <a:xfrm>
            <a:off x="7713070" y="3902901"/>
            <a:ext cx="19070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chemeClr val="accent4">
                    <a:lumMod val="75000"/>
                  </a:schemeClr>
                </a:solidFill>
              </a:rPr>
              <a:t>Андріан Стогній</a:t>
            </a:r>
          </a:p>
          <a:p>
            <a:r>
              <a:rPr lang="uk-UA" b="1" dirty="0">
                <a:solidFill>
                  <a:srgbClr val="002060"/>
                </a:solidFill>
              </a:rPr>
              <a:t>Ліцей №28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 rot="2700000">
            <a:off x="7418144" y="401408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TextBox 45"/>
          <p:cNvSpPr txBox="1"/>
          <p:nvPr/>
        </p:nvSpPr>
        <p:spPr>
          <a:xfrm>
            <a:off x="9661674" y="3897164"/>
            <a:ext cx="25745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i="1" dirty="0">
                <a:solidFill>
                  <a:srgbClr val="002060"/>
                </a:solidFill>
              </a:rPr>
              <a:t>Переможець національного відбору. </a:t>
            </a:r>
            <a:r>
              <a:rPr lang="uk-UA" sz="1600" i="1" dirty="0" smtClean="0">
                <a:solidFill>
                  <a:srgbClr val="002060"/>
                </a:solidFill>
              </a:rPr>
              <a:t>Представляв </a:t>
            </a:r>
            <a:r>
              <a:rPr lang="uk-UA" sz="1600" i="1" dirty="0">
                <a:solidFill>
                  <a:srgbClr val="002060"/>
                </a:solidFill>
              </a:rPr>
              <a:t>Україну  на Міжнародних молодіжних </a:t>
            </a:r>
            <a:r>
              <a:rPr lang="uk-UA" sz="1600" i="1" dirty="0" smtClean="0">
                <a:solidFill>
                  <a:srgbClr val="002060"/>
                </a:solidFill>
              </a:rPr>
              <a:t>дебатах в </a:t>
            </a:r>
            <a:r>
              <a:rPr lang="uk-UA" sz="1600" b="1" i="1" dirty="0" smtClean="0">
                <a:solidFill>
                  <a:srgbClr val="002060"/>
                </a:solidFill>
              </a:rPr>
              <a:t>Угорщині</a:t>
            </a:r>
            <a:endParaRPr lang="uk-UA" sz="1600" b="1" i="1" dirty="0">
              <a:solidFill>
                <a:srgbClr val="002060"/>
              </a:solidFill>
            </a:endParaRPr>
          </a:p>
        </p:txBody>
      </p:sp>
      <p:pic>
        <p:nvPicPr>
          <p:cNvPr id="47" name="Рисунок 46" descr="Ð¡Ð²ÑÑÐ»Ð¸Ð½Ð° Ð²ÑÐ´ Ð£Ð¿ÑÐ°Ð²Ð»ÑÐ½Ð½Ñ Ð¾ÑÐ²ÑÑÐ¸ ÐÐÐ ÐÑÐ²ÑÐ²ÑÑÐºÐ¾Ñ Ð¼ÑÑÑÐºÐ¾Ñ ÑÐ°Ð´Ð¸.">
            <a:extLst>
              <a:ext uri="{FF2B5EF4-FFF2-40B4-BE49-F238E27FC236}">
                <a16:creationId xmlns:a16="http://schemas.microsoft.com/office/drawing/2014/main" id="{095247FE-E6A4-43E0-AB55-D8AE19C157F7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399" y="1628647"/>
            <a:ext cx="2306965" cy="16743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073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-26567" y="17172"/>
            <a:ext cx="12212089" cy="6861670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5BFBB0EC-DAB7-4129-ADF8-2C991C9C14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114" y="1055905"/>
            <a:ext cx="2991395" cy="218626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5145950-1EBC-4FF8-8904-8AD62008094A}"/>
              </a:ext>
            </a:extLst>
          </p:cNvPr>
          <p:cNvSpPr txBox="1"/>
          <p:nvPr/>
        </p:nvSpPr>
        <p:spPr>
          <a:xfrm>
            <a:off x="425327" y="973285"/>
            <a:ext cx="5683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31 випускник </a:t>
            </a:r>
            <a:r>
              <a:rPr lang="uk-UA" sz="1600" b="1" dirty="0" smtClean="0">
                <a:solidFill>
                  <a:srgbClr val="002060"/>
                </a:solidFill>
              </a:rPr>
              <a:t>отримав </a:t>
            </a:r>
            <a:r>
              <a:rPr lang="uk-UA" sz="1600" b="1" dirty="0">
                <a:solidFill>
                  <a:srgbClr val="002060"/>
                </a:solidFill>
              </a:rPr>
              <a:t>найвищі бали на зовнішньому незалежному оцінюванні 2019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E2A6DF7-4555-43F1-B699-1621C85F8675}"/>
              </a:ext>
            </a:extLst>
          </p:cNvPr>
          <p:cNvSpPr txBox="1"/>
          <p:nvPr/>
        </p:nvSpPr>
        <p:spPr>
          <a:xfrm>
            <a:off x="7786709" y="3287867"/>
            <a:ext cx="4298931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Міські учнівські інтернет-олімпіади 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E8902D3E-8FBB-429F-8FE8-25996273CF36}"/>
              </a:ext>
            </a:extLst>
          </p:cNvPr>
          <p:cNvSpPr/>
          <p:nvPr/>
        </p:nvSpPr>
        <p:spPr>
          <a:xfrm>
            <a:off x="425327" y="2705106"/>
            <a:ext cx="5402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У рамках підтримки обдарованої молоді нашого міста учні отримали грошову винагороду: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971544B-1B9A-4376-AAA0-70D98014E241}"/>
              </a:ext>
            </a:extLst>
          </p:cNvPr>
          <p:cNvSpPr txBox="1"/>
          <p:nvPr/>
        </p:nvSpPr>
        <p:spPr>
          <a:xfrm>
            <a:off x="436683" y="1613550"/>
            <a:ext cx="62164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За 200 балів 30 учнів </a:t>
            </a:r>
            <a:r>
              <a:rPr lang="uk-UA" sz="1600" b="1" dirty="0" smtClean="0">
                <a:solidFill>
                  <a:srgbClr val="002060"/>
                </a:solidFill>
              </a:rPr>
              <a:t>отримали </a:t>
            </a:r>
            <a:r>
              <a:rPr lang="uk-UA" sz="1600" b="1" dirty="0">
                <a:solidFill>
                  <a:srgbClr val="002060"/>
                </a:solidFill>
              </a:rPr>
              <a:t>по 5 </a:t>
            </a:r>
            <a:r>
              <a:rPr lang="uk-UA" sz="1600" b="1" dirty="0" smtClean="0">
                <a:solidFill>
                  <a:srgbClr val="002060"/>
                </a:solidFill>
              </a:rPr>
              <a:t>тис. грн. 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2627304-D07E-44FF-ACF4-9E3377D722BE}"/>
              </a:ext>
            </a:extLst>
          </p:cNvPr>
          <p:cNvSpPr txBox="1"/>
          <p:nvPr/>
        </p:nvSpPr>
        <p:spPr>
          <a:xfrm>
            <a:off x="493097" y="2064060"/>
            <a:ext cx="5310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За 400 балів 1 учень отримав 10 тис. г</a:t>
            </a:r>
            <a:r>
              <a:rPr lang="uk-UA" sz="1600" b="1" dirty="0" smtClean="0">
                <a:solidFill>
                  <a:srgbClr val="002060"/>
                </a:solidFill>
              </a:rPr>
              <a:t>рн</a:t>
            </a:r>
            <a:r>
              <a:rPr lang="uk-UA" sz="16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623EBB2C-784C-4210-B748-1397E54AD5B0}"/>
              </a:ext>
            </a:extLst>
          </p:cNvPr>
          <p:cNvSpPr/>
          <p:nvPr/>
        </p:nvSpPr>
        <p:spPr>
          <a:xfrm>
            <a:off x="992365" y="5319750"/>
            <a:ext cx="13100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   </a:t>
            </a:r>
            <a:endParaRPr lang="uk-UA" b="1" dirty="0">
              <a:solidFill>
                <a:srgbClr val="002060"/>
              </a:solidFill>
            </a:endParaRP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C921A07E-CBF1-4421-91C7-CDF242A412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971" y="657590"/>
            <a:ext cx="2932612" cy="195507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C0704BB6-28F7-4DB6-92D2-FAD074C8D577}"/>
              </a:ext>
            </a:extLst>
          </p:cNvPr>
          <p:cNvSpPr/>
          <p:nvPr/>
        </p:nvSpPr>
        <p:spPr>
          <a:xfrm>
            <a:off x="425327" y="3364081"/>
            <a:ext cx="53632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</a:rPr>
              <a:t>Школи отримали 200 тис. грн. на закупівлю обладнання, ЛФМЛ – 1 млн. грн.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48" name="Прямокутник 36">
            <a:extLst>
              <a:ext uri="{FF2B5EF4-FFF2-40B4-BE49-F238E27FC236}">
                <a16:creationId xmlns:a16="http://schemas.microsoft.com/office/drawing/2014/main" id="{005D0B8B-DF38-4C20-BDA5-28310CB68BAA}"/>
              </a:ext>
            </a:extLst>
          </p:cNvPr>
          <p:cNvSpPr/>
          <p:nvPr/>
        </p:nvSpPr>
        <p:spPr>
          <a:xfrm>
            <a:off x="4112652" y="51902"/>
            <a:ext cx="3935138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IV. </a:t>
            </a:r>
            <a:r>
              <a:rPr lang="uk-UA" sz="2800" b="1" dirty="0" smtClean="0">
                <a:solidFill>
                  <a:schemeClr val="bg1"/>
                </a:solidFill>
              </a:rPr>
              <a:t>ДОСЯГНЕННЯ</a:t>
            </a:r>
            <a:r>
              <a:rPr lang="ru-RU" sz="2800" b="1" dirty="0" smtClean="0"/>
              <a:t> </a:t>
            </a:r>
            <a:endParaRPr lang="uk-UA" sz="2000" dirty="0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3196F4E7-5BE2-48DD-8179-46CC4FDA33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9753" y="89055"/>
            <a:ext cx="945888" cy="95153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98D6151-475E-4CB9-A3CB-F0A6E266DE4F}"/>
              </a:ext>
            </a:extLst>
          </p:cNvPr>
          <p:cNvSpPr/>
          <p:nvPr/>
        </p:nvSpPr>
        <p:spPr>
          <a:xfrm>
            <a:off x="234913" y="478040"/>
            <a:ext cx="1654847" cy="40011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ЗНО 2019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FBBE77F-8D77-4CF1-9267-4FFFD072F10F}"/>
              </a:ext>
            </a:extLst>
          </p:cNvPr>
          <p:cNvSpPr/>
          <p:nvPr/>
        </p:nvSpPr>
        <p:spPr>
          <a:xfrm>
            <a:off x="8051822" y="3856590"/>
            <a:ext cx="201098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rgbClr val="002060"/>
                </a:solidFill>
              </a:rPr>
              <a:t>4 451 учасників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36362F8-FC3B-4493-B991-F4BB3DBAB147}"/>
              </a:ext>
            </a:extLst>
          </p:cNvPr>
          <p:cNvSpPr/>
          <p:nvPr/>
        </p:nvSpPr>
        <p:spPr>
          <a:xfrm>
            <a:off x="8171141" y="4395877"/>
            <a:ext cx="15334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46 переможців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8F9146E-36E8-45F9-AFCC-51AEB6B1920E}"/>
              </a:ext>
            </a:extLst>
          </p:cNvPr>
          <p:cNvSpPr/>
          <p:nvPr/>
        </p:nvSpPr>
        <p:spPr>
          <a:xfrm>
            <a:off x="8220720" y="4935164"/>
            <a:ext cx="35058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600" b="1" dirty="0">
                <a:solidFill>
                  <a:srgbClr val="002060"/>
                </a:solidFill>
              </a:rPr>
              <a:t>10 </a:t>
            </a:r>
            <a:r>
              <a:rPr lang="uk-UA" sz="1600" b="1" dirty="0" smtClean="0">
                <a:solidFill>
                  <a:srgbClr val="002060"/>
                </a:solidFill>
              </a:rPr>
              <a:t>тис. грн. </a:t>
            </a:r>
            <a:r>
              <a:rPr lang="uk-UA" sz="1600" b="1" dirty="0">
                <a:solidFill>
                  <a:srgbClr val="002060"/>
                </a:solidFill>
              </a:rPr>
              <a:t>отримав переможець з ІТ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A068DDD-5242-4F69-993E-F3507B127E50}"/>
              </a:ext>
            </a:extLst>
          </p:cNvPr>
          <p:cNvSpPr/>
          <p:nvPr/>
        </p:nvSpPr>
        <p:spPr>
          <a:xfrm>
            <a:off x="8275222" y="5442423"/>
            <a:ext cx="39103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100 тис</a:t>
            </a:r>
            <a:r>
              <a:rPr lang="uk-UA" sz="1600" b="1" dirty="0" smtClean="0">
                <a:solidFill>
                  <a:srgbClr val="002060"/>
                </a:solidFill>
              </a:rPr>
              <a:t>. грн</a:t>
            </a:r>
            <a:r>
              <a:rPr lang="uk-UA" sz="1600" b="1" dirty="0">
                <a:solidFill>
                  <a:srgbClr val="002060"/>
                </a:solidFill>
              </a:rPr>
              <a:t>. на придбання цінних подарунків</a:t>
            </a:r>
            <a:endParaRPr lang="ru-RU" sz="1600" dirty="0"/>
          </a:p>
        </p:txBody>
      </p:sp>
      <p:sp>
        <p:nvSpPr>
          <p:cNvPr id="32" name="Прямоугольник 31"/>
          <p:cNvSpPr/>
          <p:nvPr/>
        </p:nvSpPr>
        <p:spPr>
          <a:xfrm rot="2700000">
            <a:off x="102759" y="2838652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Прямоугольник 32"/>
          <p:cNvSpPr/>
          <p:nvPr/>
        </p:nvSpPr>
        <p:spPr>
          <a:xfrm rot="2700000">
            <a:off x="99186" y="1085742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Прямоугольник 33"/>
          <p:cNvSpPr/>
          <p:nvPr/>
        </p:nvSpPr>
        <p:spPr>
          <a:xfrm rot="2700000">
            <a:off x="99186" y="1696175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5" name="Прямоугольник 34"/>
          <p:cNvSpPr/>
          <p:nvPr/>
        </p:nvSpPr>
        <p:spPr>
          <a:xfrm rot="2700000">
            <a:off x="99187" y="2169928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6" name="Прямоугольник 35"/>
          <p:cNvSpPr/>
          <p:nvPr/>
        </p:nvSpPr>
        <p:spPr>
          <a:xfrm rot="2700000">
            <a:off x="7769572" y="3926054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7" name="Прямоугольник 36"/>
          <p:cNvSpPr/>
          <p:nvPr/>
        </p:nvSpPr>
        <p:spPr>
          <a:xfrm rot="2700000">
            <a:off x="7769572" y="4471700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8" name="Прямоугольник 37"/>
          <p:cNvSpPr/>
          <p:nvPr/>
        </p:nvSpPr>
        <p:spPr>
          <a:xfrm rot="2700000">
            <a:off x="7785281" y="5083698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9" name="Прямоугольник 38"/>
          <p:cNvSpPr/>
          <p:nvPr/>
        </p:nvSpPr>
        <p:spPr>
          <a:xfrm rot="2700000">
            <a:off x="7834412" y="5624087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4" name="Прямоугольник 43"/>
          <p:cNvSpPr/>
          <p:nvPr/>
        </p:nvSpPr>
        <p:spPr>
          <a:xfrm rot="2700000">
            <a:off x="130994" y="3521457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377403" y="4054833"/>
            <a:ext cx="64248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 талановитих учнів отримали премії по 10 тис. грн. за перемоги у інтелектуальних змаганнях, олімпіадах та конкурсах</a:t>
            </a:r>
            <a:endParaRPr lang="uk-UA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 rot="2700000">
            <a:off x="139739" y="4138692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10"/>
          <p:cNvSpPr/>
          <p:nvPr/>
        </p:nvSpPr>
        <p:spPr>
          <a:xfrm>
            <a:off x="421143" y="4633487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  <a:cs typeface="Arial" panose="020B0604020202020204" pitchFamily="34" charset="0"/>
              </a:rPr>
              <a:t>Фінансова підтримка школярів для участі у конкурсах, </a:t>
            </a:r>
            <a:r>
              <a:rPr lang="uk-UA" sz="1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турнірах, змаганнях </a:t>
            </a:r>
            <a:r>
              <a:rPr lang="uk-UA" sz="1600" b="1" dirty="0">
                <a:solidFill>
                  <a:srgbClr val="002060"/>
                </a:solidFill>
                <a:cs typeface="Arial" panose="020B0604020202020204" pitchFamily="34" charset="0"/>
              </a:rPr>
              <a:t>– 200 тис. грн. </a:t>
            </a:r>
            <a:endParaRPr lang="uk-UA" sz="1600" dirty="0">
              <a:solidFill>
                <a:srgbClr val="002060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 rot="2700000">
            <a:off x="145764" y="4805251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E2EA3CD8-294B-4E4A-911F-2DFC352645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9653" y="5032477"/>
            <a:ext cx="2564478" cy="1847633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6A9EDAA5-ECAE-4787-9830-1282C6FEDA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8316" y="5320995"/>
            <a:ext cx="2436441" cy="159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24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212089" cy="6861670"/>
          </a:xfrm>
          <a:prstGeom prst="rect">
            <a:avLst/>
          </a:prstGeom>
        </p:spPr>
      </p:pic>
      <p:sp>
        <p:nvSpPr>
          <p:cNvPr id="9" name="Прямокутник 36">
            <a:extLst>
              <a:ext uri="{FF2B5EF4-FFF2-40B4-BE49-F238E27FC236}">
                <a16:creationId xmlns:a16="http://schemas.microsoft.com/office/drawing/2014/main" id="{005D0B8B-DF38-4C20-BDA5-28310CB68BAA}"/>
              </a:ext>
            </a:extLst>
          </p:cNvPr>
          <p:cNvSpPr/>
          <p:nvPr/>
        </p:nvSpPr>
        <p:spPr>
          <a:xfrm>
            <a:off x="4112652" y="51902"/>
            <a:ext cx="3935138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IV. </a:t>
            </a:r>
            <a:r>
              <a:rPr lang="uk-UA" sz="2800" b="1" dirty="0" smtClean="0">
                <a:solidFill>
                  <a:schemeClr val="bg1"/>
                </a:solidFill>
              </a:rPr>
              <a:t>ДОСЯГНЕННЯ</a:t>
            </a:r>
            <a:r>
              <a:rPr lang="ru-RU" sz="2800" b="1" dirty="0" smtClean="0"/>
              <a:t> </a:t>
            </a:r>
            <a:endParaRPr lang="uk-UA" sz="20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196F4E7-5BE2-48DD-8179-46CC4FDA33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9753" y="89055"/>
            <a:ext cx="945888" cy="95153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09007" y="339781"/>
            <a:ext cx="1239209" cy="1998323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Прямоугольник 2"/>
          <p:cNvSpPr/>
          <p:nvPr/>
        </p:nvSpPr>
        <p:spPr>
          <a:xfrm>
            <a:off x="1674278" y="942579"/>
            <a:ext cx="3432671" cy="400110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pPr lvl="0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Додаток «Львів спортивний»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431370" y="1096982"/>
            <a:ext cx="1678983" cy="1644946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" name="Прямоугольник 3"/>
          <p:cNvSpPr/>
          <p:nvPr/>
        </p:nvSpPr>
        <p:spPr>
          <a:xfrm>
            <a:off x="7567183" y="1414250"/>
            <a:ext cx="4188076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Надання стипендій кандидатам на участь в Іграх ХХХІІ Олімпіаді та Х</a:t>
            </a:r>
            <a:r>
              <a:rPr 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V</a:t>
            </a:r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І </a:t>
            </a:r>
            <a:r>
              <a:rPr lang="uk-UA" sz="2000" b="1" dirty="0" err="1">
                <a:solidFill>
                  <a:schemeClr val="bg1"/>
                </a:solidFill>
                <a:cs typeface="Arial" panose="020B0604020202020204" pitchFamily="34" charset="0"/>
              </a:rPr>
              <a:t>Паралімпійських</a:t>
            </a:r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 іграх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32666" y="2461573"/>
            <a:ext cx="1416894" cy="1744851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691412"/>
              <a:satOff val="33333"/>
              <a:lumOff val="661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Прямоугольник 4"/>
          <p:cNvSpPr/>
          <p:nvPr/>
        </p:nvSpPr>
        <p:spPr>
          <a:xfrm>
            <a:off x="1609460" y="2952964"/>
            <a:ext cx="4666021" cy="400110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8 Львів</a:t>
            </a:r>
            <a:r>
              <a:rPr 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’</a:t>
            </a:r>
            <a:r>
              <a:rPr lang="uk-UA" sz="2000" b="1" dirty="0" err="1">
                <a:solidFill>
                  <a:schemeClr val="bg1"/>
                </a:solidFill>
                <a:cs typeface="Arial" panose="020B0604020202020204" pitchFamily="34" charset="0"/>
              </a:rPr>
              <a:t>ян</a:t>
            </a:r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 призерів ІІ Європейських Ігор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00166" y="4865985"/>
            <a:ext cx="2360401" cy="1901427"/>
          </a:xfrm>
          <a:prstGeom prst="rect">
            <a:avLst/>
          </a:prstGeom>
          <a:blipFill rotWithShape="1">
            <a:blip r:embed="rId8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1382824"/>
              <a:satOff val="66667"/>
              <a:lumOff val="1322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Прямоугольник 15"/>
          <p:cNvSpPr/>
          <p:nvPr/>
        </p:nvSpPr>
        <p:spPr>
          <a:xfrm>
            <a:off x="2605875" y="5730916"/>
            <a:ext cx="4027706" cy="400110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Проведено 185 спортивних </a:t>
            </a:r>
            <a:r>
              <a:rPr lang="uk-UA" sz="2000" b="1" dirty="0" err="1">
                <a:solidFill>
                  <a:schemeClr val="bg1"/>
                </a:solidFill>
                <a:cs typeface="Arial" panose="020B0604020202020204" pitchFamily="34" charset="0"/>
              </a:rPr>
              <a:t>івентів</a:t>
            </a:r>
            <a:endParaRPr lang="uk-UA" sz="2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962698" y="3586923"/>
            <a:ext cx="2265416" cy="1925603"/>
          </a:xfrm>
          <a:prstGeom prst="rect">
            <a:avLst/>
          </a:prstGeom>
          <a:blipFill rotWithShape="1">
            <a:blip r:embed="rId9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2074236"/>
              <a:satOff val="100000"/>
              <a:lumOff val="1983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Прямоугольник 17"/>
          <p:cNvSpPr/>
          <p:nvPr/>
        </p:nvSpPr>
        <p:spPr>
          <a:xfrm>
            <a:off x="7481167" y="4062354"/>
            <a:ext cx="4266453" cy="70788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Започаткування освітніх заходів для </a:t>
            </a:r>
            <a:r>
              <a:rPr lang="uk-UA" sz="2000" b="1" dirty="0" err="1">
                <a:solidFill>
                  <a:schemeClr val="bg1"/>
                </a:solidFill>
                <a:cs typeface="Arial" panose="020B0604020202020204" pitchFamily="34" charset="0"/>
              </a:rPr>
              <a:t>стейкхолдерів</a:t>
            </a:r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 спорту міста Львова</a:t>
            </a:r>
          </a:p>
        </p:txBody>
      </p:sp>
    </p:spTree>
    <p:extLst>
      <p:ext uri="{BB962C8B-B14F-4D97-AF65-F5344CB8AC3E}">
        <p14:creationId xmlns:p14="http://schemas.microsoft.com/office/powerpoint/2010/main" val="383896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-26566" y="17172"/>
            <a:ext cx="12181490" cy="6861670"/>
          </a:xfrm>
          <a:prstGeom prst="rect">
            <a:avLst/>
          </a:prstGeom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666A82B3-62AA-4193-88BD-5B81EDA773B6}"/>
              </a:ext>
            </a:extLst>
          </p:cNvPr>
          <p:cNvSpPr/>
          <p:nvPr/>
        </p:nvSpPr>
        <p:spPr>
          <a:xfrm>
            <a:off x="138915" y="824550"/>
            <a:ext cx="3929153" cy="430887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uk-UA" sz="2200" b="1" dirty="0">
                <a:solidFill>
                  <a:schemeClr val="bg1"/>
                </a:solidFill>
              </a:rPr>
              <a:t>Програма «Успішний педагог»</a:t>
            </a: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094E5B97-F5D0-4C3B-ABDB-7B941B737943}"/>
              </a:ext>
            </a:extLst>
          </p:cNvPr>
          <p:cNvSpPr/>
          <p:nvPr/>
        </p:nvSpPr>
        <p:spPr>
          <a:xfrm>
            <a:off x="369168" y="1315601"/>
            <a:ext cx="3782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100 педагогів стали переможцями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4F20C58D-7232-45D7-9347-2D0BDBCF13BC}"/>
              </a:ext>
            </a:extLst>
          </p:cNvPr>
          <p:cNvSpPr/>
          <p:nvPr/>
        </p:nvSpPr>
        <p:spPr>
          <a:xfrm>
            <a:off x="5291737" y="865378"/>
            <a:ext cx="374035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uk-UA" sz="2200" b="1" dirty="0" smtClean="0">
              <a:solidFill>
                <a:schemeClr val="bg1"/>
              </a:solidFill>
            </a:endParaRPr>
          </a:p>
          <a:p>
            <a:pPr algn="ctr"/>
            <a:endParaRPr lang="uk-UA" sz="2200" b="1" dirty="0">
              <a:solidFill>
                <a:schemeClr val="bg1"/>
              </a:solidFill>
            </a:endParaRPr>
          </a:p>
          <a:p>
            <a:pPr algn="ctr"/>
            <a:endParaRPr lang="uk-UA" sz="2200" b="1" dirty="0" smtClean="0">
              <a:solidFill>
                <a:schemeClr val="bg1"/>
              </a:solidFill>
            </a:endParaRPr>
          </a:p>
          <a:p>
            <a:pPr algn="ctr"/>
            <a:endParaRPr lang="uk-UA" sz="2200" b="1" dirty="0">
              <a:solidFill>
                <a:schemeClr val="bg1"/>
              </a:solidFill>
            </a:endParaRPr>
          </a:p>
        </p:txBody>
      </p:sp>
      <p:sp>
        <p:nvSpPr>
          <p:cNvPr id="18" name="Прямокутник 36">
            <a:extLst>
              <a:ext uri="{FF2B5EF4-FFF2-40B4-BE49-F238E27FC236}">
                <a16:creationId xmlns:a16="http://schemas.microsoft.com/office/drawing/2014/main" id="{3C6E7961-E2B3-48AF-A006-5A3934A9F0F6}"/>
              </a:ext>
            </a:extLst>
          </p:cNvPr>
          <p:cNvSpPr/>
          <p:nvPr/>
        </p:nvSpPr>
        <p:spPr>
          <a:xfrm>
            <a:off x="3451145" y="86687"/>
            <a:ext cx="6032485" cy="523220"/>
          </a:xfrm>
          <a:prstGeom prst="rect">
            <a:avLst/>
          </a:prstGeom>
          <a:solidFill>
            <a:srgbClr val="005D9B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V</a:t>
            </a:r>
            <a:r>
              <a:rPr lang="en-US" sz="2800" b="1" dirty="0">
                <a:solidFill>
                  <a:schemeClr val="bg1"/>
                </a:solidFill>
              </a:rPr>
              <a:t>. </a:t>
            </a:r>
            <a:r>
              <a:rPr lang="uk-UA" sz="2800" b="1" dirty="0" smtClean="0">
                <a:solidFill>
                  <a:schemeClr val="bg1"/>
                </a:solidFill>
              </a:rPr>
              <a:t>РЕАЛІЗАЦІЯ ПРОГРАМ ТА ЗАХОДІВ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uk-UA" sz="2000" dirty="0">
              <a:solidFill>
                <a:schemeClr val="bg1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0867" y="82703"/>
            <a:ext cx="1071415" cy="107780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7" y="2800849"/>
            <a:ext cx="2908904" cy="1820607"/>
          </a:xfrm>
          <a:prstGeom prst="rect">
            <a:avLst/>
          </a:prstGeom>
        </p:spPr>
      </p:pic>
      <p:sp>
        <p:nvSpPr>
          <p:cNvPr id="11" name="Прямокутник 1">
            <a:extLst>
              <a:ext uri="{FF2B5EF4-FFF2-40B4-BE49-F238E27FC236}">
                <a16:creationId xmlns:a16="http://schemas.microsoft.com/office/drawing/2014/main" id="{666A82B3-62AA-4193-88BD-5B81EDA773B6}"/>
              </a:ext>
            </a:extLst>
          </p:cNvPr>
          <p:cNvSpPr/>
          <p:nvPr/>
        </p:nvSpPr>
        <p:spPr>
          <a:xfrm>
            <a:off x="97004" y="2285692"/>
            <a:ext cx="3267305" cy="430887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en-US" sz="2200" b="1" dirty="0" smtClean="0">
                <a:solidFill>
                  <a:schemeClr val="bg1"/>
                </a:solidFill>
              </a:rPr>
              <a:t>C</a:t>
            </a:r>
            <a:r>
              <a:rPr lang="uk-UA" sz="2200" b="1" dirty="0" err="1" smtClean="0">
                <a:solidFill>
                  <a:schemeClr val="bg1"/>
                </a:solidFill>
              </a:rPr>
              <a:t>ерпнева</a:t>
            </a:r>
            <a:r>
              <a:rPr lang="uk-UA" sz="2200" b="1" dirty="0" smtClean="0">
                <a:solidFill>
                  <a:schemeClr val="bg1"/>
                </a:solidFill>
              </a:rPr>
              <a:t> освітня зустріч </a:t>
            </a:r>
            <a:endParaRPr lang="uk-UA" sz="22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312" y="706902"/>
            <a:ext cx="2476787" cy="165119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 rot="2700000">
            <a:off x="105794" y="136335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056" y="733421"/>
            <a:ext cx="2592218" cy="17281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079" y="768753"/>
            <a:ext cx="2539220" cy="169281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833" y="4821817"/>
            <a:ext cx="2877607" cy="191793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346" y="2932128"/>
            <a:ext cx="2610816" cy="174011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BA1FF9D-59DA-4B92-81FF-274553672FB6}"/>
              </a:ext>
            </a:extLst>
          </p:cNvPr>
          <p:cNvSpPr txBox="1"/>
          <p:nvPr/>
        </p:nvSpPr>
        <p:spPr>
          <a:xfrm>
            <a:off x="6835280" y="2539421"/>
            <a:ext cx="4895166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Mini EdCamp </a:t>
            </a:r>
            <a:r>
              <a:rPr lang="en-US" sz="2000" b="1" dirty="0" err="1">
                <a:solidFill>
                  <a:schemeClr val="bg1"/>
                </a:solidFill>
              </a:rPr>
              <a:t>Lviv</a:t>
            </a:r>
            <a:r>
              <a:rPr lang="uk-UA" sz="2000" b="1" dirty="0">
                <a:solidFill>
                  <a:schemeClr val="bg1"/>
                </a:solidFill>
              </a:rPr>
              <a:t> </a:t>
            </a:r>
            <a:endParaRPr lang="uk-UA" sz="2000" b="1" dirty="0" smtClean="0">
              <a:solidFill>
                <a:schemeClr val="bg1"/>
              </a:solidFill>
            </a:endParaRPr>
          </a:p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«</a:t>
            </a:r>
            <a:r>
              <a:rPr lang="uk-UA" sz="2000" b="1" dirty="0">
                <a:solidFill>
                  <a:schemeClr val="bg1"/>
                </a:solidFill>
              </a:rPr>
              <a:t>Матриця: перезавантаження»</a:t>
            </a:r>
          </a:p>
        </p:txBody>
      </p:sp>
      <p:sp>
        <p:nvSpPr>
          <p:cNvPr id="22" name="Прямоугольник 21"/>
          <p:cNvSpPr/>
          <p:nvPr/>
        </p:nvSpPr>
        <p:spPr>
          <a:xfrm rot="2700000">
            <a:off x="7046659" y="3349667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7324876" y="3246515"/>
            <a:ext cx="2763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dirty="0">
                <a:solidFill>
                  <a:srgbClr val="002060"/>
                </a:solidFill>
              </a:rPr>
              <a:t>200 освітян з усієї України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058920" y="3682430"/>
            <a:ext cx="45807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2060"/>
                </a:solidFill>
                <a:ea typeface="Calibri" panose="020F0502020204030204" pitchFamily="34" charset="0"/>
              </a:rPr>
              <a:t>20 спікерів </a:t>
            </a:r>
            <a:r>
              <a:rPr lang="uk-UA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обговорювали </a:t>
            </a:r>
            <a:r>
              <a:rPr lang="uk-UA" b="1" dirty="0">
                <a:solidFill>
                  <a:srgbClr val="002060"/>
                </a:solidFill>
                <a:ea typeface="Calibri" panose="020F0502020204030204" pitchFamily="34" charset="0"/>
              </a:rPr>
              <a:t>зміни в освіті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2700000">
            <a:off x="7046659" y="377281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091" y="4245354"/>
            <a:ext cx="2822208" cy="188147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953" y="4800035"/>
            <a:ext cx="2660287" cy="199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27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37" name="Прямокутник 36">
            <a:extLst>
              <a:ext uri="{FF2B5EF4-FFF2-40B4-BE49-F238E27FC236}">
                <a16:creationId xmlns:a16="http://schemas.microsoft.com/office/drawing/2014/main" id="{3C6E7961-E2B3-48AF-A006-5A3934A9F0F6}"/>
              </a:ext>
            </a:extLst>
          </p:cNvPr>
          <p:cNvSpPr/>
          <p:nvPr/>
        </p:nvSpPr>
        <p:spPr>
          <a:xfrm>
            <a:off x="3451145" y="86687"/>
            <a:ext cx="5936305" cy="523220"/>
          </a:xfrm>
          <a:prstGeom prst="rect">
            <a:avLst/>
          </a:prstGeom>
          <a:solidFill>
            <a:srgbClr val="005D9B"/>
          </a:soli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V. </a:t>
            </a:r>
            <a:r>
              <a:rPr lang="uk-UA" sz="2800" b="1" dirty="0" smtClean="0">
                <a:solidFill>
                  <a:schemeClr val="bg1"/>
                </a:solidFill>
              </a:rPr>
              <a:t>РЕАЛІЗАЦІЯ ПРОГРАМ ТА ЗАХОДІВ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uk-UA" sz="2000" dirty="0">
              <a:solidFill>
                <a:schemeClr val="bg1"/>
              </a:solidFill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B033903-F6F0-4984-98E0-08418323EF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127" y="766723"/>
            <a:ext cx="2712407" cy="180827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97BC407B-CA61-4E31-88E5-EE87ECA10CD5}"/>
              </a:ext>
            </a:extLst>
          </p:cNvPr>
          <p:cNvSpPr/>
          <p:nvPr/>
        </p:nvSpPr>
        <p:spPr>
          <a:xfrm>
            <a:off x="3620005" y="4658807"/>
            <a:ext cx="39695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rgbClr val="002060"/>
                </a:solidFill>
              </a:rPr>
              <a:t>Навчання для 25 шкільних команд, де канадські вчителі разом із нашими вчителями-експертами говорили про інтерактивні форми роботи в освіті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EBCD2052-3578-4129-889A-4FD5BCCE3436}"/>
              </a:ext>
            </a:extLst>
          </p:cNvPr>
          <p:cNvSpPr/>
          <p:nvPr/>
        </p:nvSpPr>
        <p:spPr>
          <a:xfrm>
            <a:off x="3571879" y="3748003"/>
            <a:ext cx="4213584" cy="70788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Українсько-канадський проект</a:t>
            </a:r>
          </a:p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«Літній інститут 2019»</a:t>
            </a:r>
            <a:endParaRPr lang="uk-UA" sz="2000" b="1" dirty="0">
              <a:solidFill>
                <a:schemeClr val="bg1"/>
              </a:solidFill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0EE8EFA-E1B0-4488-ACF8-3DDE2C8655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861" y="4277940"/>
            <a:ext cx="3042157" cy="2167844"/>
          </a:xfrm>
          <a:prstGeom prst="rect">
            <a:avLst/>
          </a:prstGeom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3CBF5F4D-E6C8-4B10-B703-4093C3712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78" y="4161468"/>
            <a:ext cx="3222249" cy="2059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1640AD9-2333-4E8E-8769-C3EA55477D1D}"/>
              </a:ext>
            </a:extLst>
          </p:cNvPr>
          <p:cNvSpPr/>
          <p:nvPr/>
        </p:nvSpPr>
        <p:spPr>
          <a:xfrm>
            <a:off x="198878" y="535421"/>
            <a:ext cx="3011241" cy="70788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Навчання з ефективного управління 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0867" y="82703"/>
            <a:ext cx="1071415" cy="107780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2681" y="1439679"/>
            <a:ext cx="32584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rgbClr val="002060"/>
                </a:solidFill>
              </a:rPr>
              <a:t>Учасники: керівники закладів освіти та їх команди;</a:t>
            </a:r>
          </a:p>
          <a:p>
            <a:pPr algn="just"/>
            <a:r>
              <a:rPr lang="uk-UA" dirty="0">
                <a:solidFill>
                  <a:srgbClr val="002060"/>
                </a:solidFill>
              </a:rPr>
              <a:t>навчання + захист проектів 7 команд «Прорив» ;</a:t>
            </a:r>
          </a:p>
          <a:p>
            <a:pPr algn="just"/>
            <a:r>
              <a:rPr lang="uk-UA" dirty="0">
                <a:solidFill>
                  <a:srgbClr val="002060"/>
                </a:solidFill>
              </a:rPr>
              <a:t>на базі Інституту банківської справи навчання для 8 команд, які у 2020 презентуватимуть проекти</a:t>
            </a:r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9244FF18-6357-4FB8-A62E-70E6E76EF51D}"/>
              </a:ext>
            </a:extLst>
          </p:cNvPr>
          <p:cNvSpPr/>
          <p:nvPr/>
        </p:nvSpPr>
        <p:spPr>
          <a:xfrm>
            <a:off x="9167505" y="889364"/>
            <a:ext cx="1789271" cy="400110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Friendly school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10229DD1-CBE7-4719-B68D-84A917F1551E}"/>
              </a:ext>
            </a:extLst>
          </p:cNvPr>
          <p:cNvSpPr/>
          <p:nvPr/>
        </p:nvSpPr>
        <p:spPr>
          <a:xfrm>
            <a:off x="8326146" y="1297723"/>
            <a:ext cx="409505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Переможці 2019:</a:t>
            </a:r>
          </a:p>
          <a:p>
            <a:r>
              <a:rPr lang="uk-UA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uk-UA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16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СЗШ №84 ім. Й. </a:t>
            </a:r>
            <a:r>
              <a:rPr lang="uk-UA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Гордашевської</a:t>
            </a:r>
            <a:r>
              <a:rPr lang="uk-UA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«Еко-клас не лише </a:t>
            </a:r>
            <a:r>
              <a:rPr lang="uk-UA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модно</a:t>
            </a:r>
            <a:r>
              <a:rPr lang="uk-UA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але </a:t>
            </a:r>
            <a:r>
              <a:rPr lang="uk-UA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життєво</a:t>
            </a:r>
            <a:r>
              <a:rPr lang="uk-UA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необхідно»</a:t>
            </a:r>
            <a:br>
              <a:rPr lang="uk-UA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uk-UA" sz="1600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1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Ліцей </a:t>
            </a:r>
            <a:r>
              <a:rPr lang="uk-UA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міжнародних відносин ім. В. Стуса </a:t>
            </a:r>
            <a:r>
              <a:rPr lang="uk-UA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Friendly school</a:t>
            </a:r>
            <a:r>
              <a:rPr lang="uk-UA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  <a:br>
              <a:rPr lang="uk-UA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uk-UA" sz="1600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1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СЗШ </a:t>
            </a:r>
            <a:r>
              <a:rPr lang="uk-UA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</a:t>
            </a:r>
            <a:r>
              <a:rPr lang="en-US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96</a:t>
            </a:r>
            <a:r>
              <a:rPr lang="en-US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uk-UA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Лаундж</a:t>
            </a:r>
            <a:r>
              <a:rPr lang="uk-UA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-зона «Комфортні перерви»</a:t>
            </a:r>
          </a:p>
        </p:txBody>
      </p:sp>
      <p:sp>
        <p:nvSpPr>
          <p:cNvPr id="19" name="Прямоугольник 18"/>
          <p:cNvSpPr/>
          <p:nvPr/>
        </p:nvSpPr>
        <p:spPr>
          <a:xfrm rot="2700000">
            <a:off x="8088536" y="1834613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Прямоугольник 24"/>
          <p:cNvSpPr/>
          <p:nvPr/>
        </p:nvSpPr>
        <p:spPr>
          <a:xfrm rot="2700000">
            <a:off x="8071274" y="2577113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Прямоугольник 25"/>
          <p:cNvSpPr/>
          <p:nvPr/>
        </p:nvSpPr>
        <p:spPr>
          <a:xfrm rot="2700000">
            <a:off x="8101073" y="324768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4280C26-6B6B-43BD-94DD-7D2F6EBB6E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8785" y="1345892"/>
            <a:ext cx="1779839" cy="224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5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-26566" y="17172"/>
            <a:ext cx="12181490" cy="6861670"/>
          </a:xfrm>
          <a:prstGeom prst="rect">
            <a:avLst/>
          </a:prstGeom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B55D29F2-5502-467E-BED6-5496303C1F38}"/>
              </a:ext>
            </a:extLst>
          </p:cNvPr>
          <p:cNvSpPr/>
          <p:nvPr/>
        </p:nvSpPr>
        <p:spPr>
          <a:xfrm>
            <a:off x="145541" y="782066"/>
            <a:ext cx="5648662" cy="400110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Програма національно-патріотичного виховання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B8AE5E9-0247-4FDF-98CC-63C923D0C1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32" y="1327290"/>
            <a:ext cx="2385847" cy="1522664"/>
          </a:xfrm>
          <a:prstGeom prst="rect">
            <a:avLst/>
          </a:prstGeom>
        </p:spPr>
      </p:pic>
      <p:sp>
        <p:nvSpPr>
          <p:cNvPr id="21" name="Прямокутник 20">
            <a:extLst>
              <a:ext uri="{FF2B5EF4-FFF2-40B4-BE49-F238E27FC236}">
                <a16:creationId xmlns:a16="http://schemas.microsoft.com/office/drawing/2014/main" id="{A38E583B-5F4A-4670-BD79-F27B38F2A130}"/>
              </a:ext>
            </a:extLst>
          </p:cNvPr>
          <p:cNvSpPr/>
          <p:nvPr/>
        </p:nvSpPr>
        <p:spPr>
          <a:xfrm>
            <a:off x="215814" y="2998800"/>
            <a:ext cx="33739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</a:rPr>
              <a:t>Військове виховання:</a:t>
            </a:r>
          </a:p>
          <a:p>
            <a:r>
              <a:rPr lang="uk-UA" dirty="0">
                <a:solidFill>
                  <a:schemeClr val="accent4">
                    <a:lumMod val="75000"/>
                  </a:schemeClr>
                </a:solidFill>
              </a:rPr>
              <a:t>Уроки мужності</a:t>
            </a:r>
          </a:p>
          <a:p>
            <a:r>
              <a:rPr lang="uk-UA" dirty="0">
                <a:solidFill>
                  <a:schemeClr val="accent4">
                    <a:lumMod val="75000"/>
                  </a:schemeClr>
                </a:solidFill>
              </a:rPr>
              <a:t>Гра «Сокіл» («Джура»)</a:t>
            </a:r>
          </a:p>
          <a:p>
            <a:r>
              <a:rPr lang="uk-UA" dirty="0">
                <a:solidFill>
                  <a:schemeClr val="accent4">
                    <a:lumMod val="75000"/>
                  </a:schemeClr>
                </a:solidFill>
              </a:rPr>
              <a:t>Гра «Лицарі духу»</a:t>
            </a:r>
          </a:p>
          <a:p>
            <a:r>
              <a:rPr lang="uk-UA" dirty="0">
                <a:solidFill>
                  <a:schemeClr val="accent4">
                    <a:lumMod val="75000"/>
                  </a:schemeClr>
                </a:solidFill>
              </a:rPr>
              <a:t>Навчально-польові збори</a:t>
            </a:r>
          </a:p>
          <a:p>
            <a:r>
              <a:rPr lang="uk-UA" dirty="0" err="1">
                <a:solidFill>
                  <a:schemeClr val="accent4">
                    <a:lumMod val="75000"/>
                  </a:schemeClr>
                </a:solidFill>
              </a:rPr>
              <a:t>Пейнтбол</a:t>
            </a:r>
            <a:r>
              <a:rPr lang="uk-UA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uk-UA" dirty="0" err="1">
                <a:solidFill>
                  <a:schemeClr val="accent4">
                    <a:lumMod val="75000"/>
                  </a:schemeClr>
                </a:solidFill>
              </a:rPr>
              <a:t>лазертаг</a:t>
            </a:r>
            <a:endParaRPr lang="uk-UA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3" name="Рисунок 32" descr="Ð¡Ð²ÑÑÐ»Ð¸Ð½Ð° Ð²ÑÐ´ Ð£Ð¿ÑÐ°Ð²Ð»ÑÐ½Ð½Ñ Ð¾ÑÐ²ÑÑÐ¸ ÐÐÐ ÐÑÐ²ÑÐ²ÑÑÐºÐ¾Ñ Ð¼ÑÑÑÐºÐ¾Ñ ÑÐ°Ð´Ð¸.">
            <a:extLst>
              <a:ext uri="{FF2B5EF4-FFF2-40B4-BE49-F238E27FC236}">
                <a16:creationId xmlns:a16="http://schemas.microsoft.com/office/drawing/2014/main" id="{30EE1782-7153-46B4-9085-A00078C180B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32" y="4864397"/>
            <a:ext cx="2806228" cy="1736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EC123D07-0604-49D7-9803-468F15AF56E2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202" y="1523291"/>
            <a:ext cx="2583992" cy="201588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0867" y="82703"/>
            <a:ext cx="1071415" cy="1077807"/>
          </a:xfrm>
          <a:prstGeom prst="rect">
            <a:avLst/>
          </a:prstGeom>
        </p:spPr>
      </p:pic>
      <p:sp>
        <p:nvSpPr>
          <p:cNvPr id="25" name="Прямокутник 36">
            <a:extLst>
              <a:ext uri="{FF2B5EF4-FFF2-40B4-BE49-F238E27FC236}">
                <a16:creationId xmlns:a16="http://schemas.microsoft.com/office/drawing/2014/main" id="{3C6E7961-E2B3-48AF-A006-5A3934A9F0F6}"/>
              </a:ext>
            </a:extLst>
          </p:cNvPr>
          <p:cNvSpPr/>
          <p:nvPr/>
        </p:nvSpPr>
        <p:spPr>
          <a:xfrm>
            <a:off x="3451145" y="86687"/>
            <a:ext cx="5936305" cy="523220"/>
          </a:xfrm>
          <a:prstGeom prst="rect">
            <a:avLst/>
          </a:prstGeom>
          <a:solidFill>
            <a:srgbClr val="005D9B"/>
          </a:soli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V. </a:t>
            </a:r>
            <a:r>
              <a:rPr lang="uk-UA" sz="2800" b="1" dirty="0" smtClean="0">
                <a:solidFill>
                  <a:schemeClr val="bg1"/>
                </a:solidFill>
              </a:rPr>
              <a:t>РЕАЛІЗАЦІЯ ПРОГРАМ ТА ЗАХОДІВ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uk-UA" sz="2000" dirty="0">
              <a:solidFill>
                <a:schemeClr val="bg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8499" y="898786"/>
            <a:ext cx="2963597" cy="195116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182119" y="1160510"/>
            <a:ext cx="30069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060"/>
                </a:solidFill>
              </a:rPr>
              <a:t>Уроки пам’яті на Меморіалі Героїв Небесної Сотні спільно з представниками АТО для учнів 7-8 класів. </a:t>
            </a:r>
          </a:p>
        </p:txBody>
      </p:sp>
      <p:sp>
        <p:nvSpPr>
          <p:cNvPr id="18" name="Прямокутник 32">
            <a:extLst>
              <a:ext uri="{FF2B5EF4-FFF2-40B4-BE49-F238E27FC236}">
                <a16:creationId xmlns:a16="http://schemas.microsoft.com/office/drawing/2014/main" id="{B17350EE-A637-413A-B0B1-09462FD46DE6}"/>
              </a:ext>
            </a:extLst>
          </p:cNvPr>
          <p:cNvSpPr/>
          <p:nvPr/>
        </p:nvSpPr>
        <p:spPr>
          <a:xfrm>
            <a:off x="6233418" y="2896335"/>
            <a:ext cx="27288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</a:rPr>
              <a:t>У 2019 році відкрито </a:t>
            </a:r>
            <a:r>
              <a:rPr lang="uk-UA" b="1" dirty="0" smtClean="0">
                <a:solidFill>
                  <a:srgbClr val="002060"/>
                </a:solidFill>
              </a:rPr>
              <a:t>3 меморіальні </a:t>
            </a:r>
            <a:r>
              <a:rPr lang="uk-UA" b="1" dirty="0">
                <a:solidFill>
                  <a:srgbClr val="002060"/>
                </a:solidFill>
              </a:rPr>
              <a:t>дошки 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9F595CC-7DA1-433C-88B8-870A58543B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62281" y="2826870"/>
            <a:ext cx="2649076" cy="3773529"/>
          </a:xfrm>
          <a:prstGeom prst="rect">
            <a:avLst/>
          </a:prstGeom>
        </p:spPr>
      </p:pic>
      <p:sp>
        <p:nvSpPr>
          <p:cNvPr id="30" name="Прямокутник 33">
            <a:extLst>
              <a:ext uri="{FF2B5EF4-FFF2-40B4-BE49-F238E27FC236}">
                <a16:creationId xmlns:a16="http://schemas.microsoft.com/office/drawing/2014/main" id="{FA552847-F4AC-479E-9DB1-F40FBA2C2EC5}"/>
              </a:ext>
            </a:extLst>
          </p:cNvPr>
          <p:cNvSpPr/>
          <p:nvPr/>
        </p:nvSpPr>
        <p:spPr>
          <a:xfrm>
            <a:off x="6225868" y="3539173"/>
            <a:ext cx="29928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У</a:t>
            </a:r>
            <a:r>
              <a:rPr lang="uk-UA" sz="1600" b="1" dirty="0" smtClean="0">
                <a:solidFill>
                  <a:srgbClr val="002060"/>
                </a:solidFill>
              </a:rPr>
              <a:t> </a:t>
            </a:r>
            <a:r>
              <a:rPr lang="uk-UA" sz="1600" b="1" dirty="0">
                <a:solidFill>
                  <a:srgbClr val="002060"/>
                </a:solidFill>
              </a:rPr>
              <a:t>гімназії «Провесінь» </a:t>
            </a:r>
            <a:r>
              <a:rPr lang="uk-UA" sz="1600" dirty="0">
                <a:solidFill>
                  <a:srgbClr val="002060"/>
                </a:solidFill>
              </a:rPr>
              <a:t>імені героя України, учасника АТО - Мар’яна Найди</a:t>
            </a:r>
          </a:p>
        </p:txBody>
      </p:sp>
      <p:sp>
        <p:nvSpPr>
          <p:cNvPr id="31" name="Прямокутник 34">
            <a:extLst>
              <a:ext uri="{FF2B5EF4-FFF2-40B4-BE49-F238E27FC236}">
                <a16:creationId xmlns:a16="http://schemas.microsoft.com/office/drawing/2014/main" id="{20B246E3-B3D5-417F-B0C9-E0FEC567D1D7}"/>
              </a:ext>
            </a:extLst>
          </p:cNvPr>
          <p:cNvSpPr/>
          <p:nvPr/>
        </p:nvSpPr>
        <p:spPr>
          <a:xfrm>
            <a:off x="6256145" y="4437739"/>
            <a:ext cx="29259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У ліцеї «Сихівський» </a:t>
            </a:r>
            <a:r>
              <a:rPr lang="uk-UA" sz="1600" dirty="0">
                <a:solidFill>
                  <a:srgbClr val="002060"/>
                </a:solidFill>
              </a:rPr>
              <a:t>на честь вшанування пам’яті загиблого – Іванишина Андрія</a:t>
            </a:r>
          </a:p>
        </p:txBody>
      </p:sp>
      <p:sp>
        <p:nvSpPr>
          <p:cNvPr id="35" name="Прямокутник 35">
            <a:extLst>
              <a:ext uri="{FF2B5EF4-FFF2-40B4-BE49-F238E27FC236}">
                <a16:creationId xmlns:a16="http://schemas.microsoft.com/office/drawing/2014/main" id="{B6861C61-4368-4098-82F2-05939B97F86F}"/>
              </a:ext>
            </a:extLst>
          </p:cNvPr>
          <p:cNvSpPr/>
          <p:nvPr/>
        </p:nvSpPr>
        <p:spPr>
          <a:xfrm>
            <a:off x="6256146" y="5582526"/>
            <a:ext cx="29259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У СЗШ № 100 </a:t>
            </a:r>
            <a:r>
              <a:rPr lang="uk-UA" sz="1600" dirty="0">
                <a:solidFill>
                  <a:srgbClr val="002060"/>
                </a:solidFill>
              </a:rPr>
              <a:t>відкрито куточок пам'яті Героїв Небесної Сотні</a:t>
            </a:r>
          </a:p>
        </p:txBody>
      </p:sp>
      <p:sp>
        <p:nvSpPr>
          <p:cNvPr id="36" name="Прямоугольник 35"/>
          <p:cNvSpPr/>
          <p:nvPr/>
        </p:nvSpPr>
        <p:spPr>
          <a:xfrm rot="2700000">
            <a:off x="5898467" y="3629171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7" name="Прямоугольник 36"/>
          <p:cNvSpPr/>
          <p:nvPr/>
        </p:nvSpPr>
        <p:spPr>
          <a:xfrm rot="2700000">
            <a:off x="5911993" y="452358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8" name="Прямоугольник 37"/>
          <p:cNvSpPr/>
          <p:nvPr/>
        </p:nvSpPr>
        <p:spPr>
          <a:xfrm rot="2700000">
            <a:off x="5935608" y="576130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0F6FF282-88A2-4256-BF2A-74BAE96B62C4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808" y="3808186"/>
            <a:ext cx="2505133" cy="181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45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D150B9C0-6E79-4E14-80E9-ADA937D638B7}"/>
              </a:ext>
            </a:extLst>
          </p:cNvPr>
          <p:cNvSpPr/>
          <p:nvPr/>
        </p:nvSpPr>
        <p:spPr>
          <a:xfrm>
            <a:off x="711755" y="1505524"/>
            <a:ext cx="3252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11,5 млн. грн. </a:t>
            </a: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з державної субвенції</a:t>
            </a:r>
          </a:p>
          <a:p>
            <a:r>
              <a:rPr lang="uk-UA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 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млн. грн</a:t>
            </a:r>
            <a:r>
              <a:rPr lang="uk-UA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з міського бюджету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7D60549-33C7-4289-A860-58D23DF590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571" y="2000828"/>
            <a:ext cx="3957687" cy="2343241"/>
          </a:xfrm>
          <a:prstGeom prst="rect">
            <a:avLst/>
          </a:prstGeom>
        </p:spPr>
      </p:pic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2146791" y="132882"/>
            <a:ext cx="6767804" cy="573561"/>
          </a:xfrm>
          <a:prstGeom prst="rect">
            <a:avLst/>
          </a:prstGeom>
          <a:solidFill>
            <a:srgbClr val="005D9B"/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k-UA" altLang="ru-RU" sz="2500" b="1" dirty="0">
                <a:solidFill>
                  <a:schemeClr val="bg1"/>
                </a:solidFill>
                <a:cs typeface="Times New Roman" panose="02020603050405020304" pitchFamily="18" charset="0"/>
              </a:rPr>
              <a:t>І. ВТІЛЕННЯ РЕФОРМ. МІСЦЕВІ ІНІЦІАТИВИ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9102" y="82703"/>
            <a:ext cx="973180" cy="978987"/>
          </a:xfrm>
          <a:prstGeom prst="rect">
            <a:avLst/>
          </a:prstGeom>
        </p:spPr>
      </p:pic>
      <p:pic>
        <p:nvPicPr>
          <p:cNvPr id="17" name="Рисунок 16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61868" y="3034670"/>
            <a:ext cx="4119548" cy="277258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85433" y="829913"/>
            <a:ext cx="58085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rgbClr val="002060"/>
                </a:solidFill>
              </a:rPr>
              <a:t>Дитячий </a:t>
            </a:r>
            <a:r>
              <a:rPr lang="uk-UA" dirty="0" smtClean="0">
                <a:solidFill>
                  <a:srgbClr val="002060"/>
                </a:solidFill>
              </a:rPr>
              <a:t>будинок </a:t>
            </a:r>
            <a:r>
              <a:rPr lang="uk-UA" dirty="0">
                <a:solidFill>
                  <a:srgbClr val="002060"/>
                </a:solidFill>
              </a:rPr>
              <a:t>№ 1 перепрофільовано у заклад дошкільної </a:t>
            </a:r>
            <a:r>
              <a:rPr lang="uk-UA" dirty="0" smtClean="0">
                <a:solidFill>
                  <a:srgbClr val="002060"/>
                </a:solidFill>
              </a:rPr>
              <a:t>освіти № </a:t>
            </a:r>
            <a:r>
              <a:rPr lang="uk-UA" dirty="0">
                <a:solidFill>
                  <a:srgbClr val="002060"/>
                </a:solidFill>
              </a:rPr>
              <a:t>5 при якому функціонує Центр підтримки дітей соціальн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о-незахищених категорій віком 2-6 років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33722" y="4362273"/>
            <a:ext cx="44099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002060"/>
                </a:solidFill>
                <a:cs typeface="Arial" panose="020B0604020202020204" pitchFamily="34" charset="0"/>
              </a:rPr>
              <a:t>Створено 3 </a:t>
            </a:r>
            <a:r>
              <a:rPr lang="uk-UA" b="1" dirty="0" err="1">
                <a:solidFill>
                  <a:srgbClr val="002060"/>
                </a:solidFill>
                <a:cs typeface="Arial" panose="020B0604020202020204" pitchFamily="34" charset="0"/>
              </a:rPr>
              <a:t>і</a:t>
            </a:r>
            <a:r>
              <a:rPr lang="uk-UA" b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нклюзивно</a:t>
            </a:r>
            <a:r>
              <a:rPr lang="uk-UA" b="1" dirty="0" smtClean="0">
                <a:solidFill>
                  <a:srgbClr val="002060"/>
                </a:solidFill>
                <a:cs typeface="Arial" panose="020B0604020202020204" pitchFamily="34" charset="0"/>
              </a:rPr>
              <a:t>-ресурсних центри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886" y="771484"/>
            <a:ext cx="39132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Реалізація програми </a:t>
            </a:r>
            <a:endParaRPr lang="uk-UA" sz="2000" b="1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uk-UA" sz="20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Нова </a:t>
            </a:r>
            <a:r>
              <a:rPr lang="uk-UA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українська школа:</a:t>
            </a:r>
          </a:p>
        </p:txBody>
      </p:sp>
      <p:sp>
        <p:nvSpPr>
          <p:cNvPr id="8" name="Прямоугольник 7"/>
          <p:cNvSpPr/>
          <p:nvPr/>
        </p:nvSpPr>
        <p:spPr>
          <a:xfrm rot="2700000">
            <a:off x="242871" y="1637217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Прямоугольник 21"/>
          <p:cNvSpPr/>
          <p:nvPr/>
        </p:nvSpPr>
        <p:spPr>
          <a:xfrm rot="2700000">
            <a:off x="242872" y="2168843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Прямоугольник 15"/>
          <p:cNvSpPr/>
          <p:nvPr/>
        </p:nvSpPr>
        <p:spPr>
          <a:xfrm rot="2700000">
            <a:off x="4762069" y="917794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Прямоугольник 18"/>
          <p:cNvSpPr/>
          <p:nvPr/>
        </p:nvSpPr>
        <p:spPr>
          <a:xfrm rot="2700000">
            <a:off x="4396302" y="4442274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Прямоугольник 4"/>
          <p:cNvSpPr/>
          <p:nvPr/>
        </p:nvSpPr>
        <p:spPr>
          <a:xfrm>
            <a:off x="4674519" y="5638455"/>
            <a:ext cx="58739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solidFill>
                  <a:srgbClr val="002060"/>
                </a:solidFill>
              </a:rPr>
              <a:t> </a:t>
            </a:r>
            <a:r>
              <a:rPr lang="uk-UA" b="1" dirty="0" smtClean="0">
                <a:solidFill>
                  <a:srgbClr val="002060"/>
                </a:solidFill>
              </a:rPr>
              <a:t>1,6 млн. грн</a:t>
            </a:r>
            <a:r>
              <a:rPr lang="uk-UA" b="1" dirty="0">
                <a:solidFill>
                  <a:srgbClr val="002060"/>
                </a:solidFill>
              </a:rPr>
              <a:t>. </a:t>
            </a:r>
            <a:r>
              <a:rPr lang="uk-UA" dirty="0" smtClean="0">
                <a:solidFill>
                  <a:srgbClr val="002060"/>
                </a:solidFill>
              </a:rPr>
              <a:t>– з державної субвенції (надання </a:t>
            </a:r>
            <a:r>
              <a:rPr lang="uk-UA" dirty="0">
                <a:solidFill>
                  <a:srgbClr val="002060"/>
                </a:solidFill>
              </a:rPr>
              <a:t>державної підтримки дітям з особливими </a:t>
            </a:r>
            <a:r>
              <a:rPr lang="uk-UA" dirty="0" smtClean="0">
                <a:solidFill>
                  <a:srgbClr val="002060"/>
                </a:solidFill>
              </a:rPr>
              <a:t>потребами)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7"/>
          <p:cNvSpPr/>
          <p:nvPr/>
        </p:nvSpPr>
        <p:spPr>
          <a:xfrm rot="2700000">
            <a:off x="4388321" y="484919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Прямоугольник 7"/>
          <p:cNvSpPr/>
          <p:nvPr/>
        </p:nvSpPr>
        <p:spPr>
          <a:xfrm rot="2700000">
            <a:off x="4396303" y="530759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4708828" y="4738410"/>
            <a:ext cx="5222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dirty="0">
                <a:solidFill>
                  <a:srgbClr val="002060"/>
                </a:solidFill>
              </a:rPr>
              <a:t>Шевченківський, </a:t>
            </a:r>
            <a:r>
              <a:rPr lang="uk-UA" dirty="0" err="1">
                <a:solidFill>
                  <a:srgbClr val="002060"/>
                </a:solidFill>
              </a:rPr>
              <a:t>Сихівський</a:t>
            </a:r>
            <a:r>
              <a:rPr lang="uk-UA" dirty="0">
                <a:solidFill>
                  <a:srgbClr val="002060"/>
                </a:solidFill>
              </a:rPr>
              <a:t>, Франківський райони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01968" y="5182060"/>
            <a:ext cx="52297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b="1" dirty="0">
                <a:solidFill>
                  <a:srgbClr val="002060"/>
                </a:solidFill>
              </a:rPr>
              <a:t>500 тис. грн. </a:t>
            </a:r>
            <a:r>
              <a:rPr lang="uk-UA" dirty="0">
                <a:solidFill>
                  <a:srgbClr val="002060"/>
                </a:solidFill>
              </a:rPr>
              <a:t>- з державного бюджету (обладнання)</a:t>
            </a:r>
          </a:p>
        </p:txBody>
      </p:sp>
      <p:sp>
        <p:nvSpPr>
          <p:cNvPr id="21" name="Прямоугольник 7"/>
          <p:cNvSpPr/>
          <p:nvPr/>
        </p:nvSpPr>
        <p:spPr>
          <a:xfrm rot="2700000">
            <a:off x="4399399" y="578075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Прямоугольник 24"/>
          <p:cNvSpPr/>
          <p:nvPr/>
        </p:nvSpPr>
        <p:spPr>
          <a:xfrm rot="2700000">
            <a:off x="8649649" y="2608712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Прямоугольник 25"/>
          <p:cNvSpPr/>
          <p:nvPr/>
        </p:nvSpPr>
        <p:spPr>
          <a:xfrm>
            <a:off x="8962978" y="2526117"/>
            <a:ext cx="3149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solidFill>
                  <a:srgbClr val="002060"/>
                </a:solidFill>
              </a:rPr>
              <a:t>10 шкіл беруть участь у проекті «Школа повного дня»</a:t>
            </a:r>
          </a:p>
        </p:txBody>
      </p:sp>
    </p:spTree>
    <p:extLst>
      <p:ext uri="{BB962C8B-B14F-4D97-AF65-F5344CB8AC3E}">
        <p14:creationId xmlns:p14="http://schemas.microsoft.com/office/powerpoint/2010/main" val="139695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135" y="917634"/>
            <a:ext cx="1805208" cy="15628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105" y="3243421"/>
            <a:ext cx="1805208" cy="15628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803" y="1595079"/>
            <a:ext cx="1805208" cy="15653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553" y="3703318"/>
            <a:ext cx="1950066" cy="1562898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 flipV="1">
            <a:off x="7421618" y="3172547"/>
            <a:ext cx="4646049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93590" y="2405236"/>
            <a:ext cx="3965145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TextBox 24"/>
          <p:cNvSpPr txBox="1"/>
          <p:nvPr/>
        </p:nvSpPr>
        <p:spPr>
          <a:xfrm>
            <a:off x="65800" y="1302068"/>
            <a:ext cx="42927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Міська програма запобігання та лікування серцево-судинних та судинно-мозкових захворювань на 2017-2020 </a:t>
            </a:r>
            <a:r>
              <a:rPr lang="uk-UA" b="1" dirty="0" smtClean="0">
                <a:solidFill>
                  <a:srgbClr val="002060"/>
                </a:solidFill>
                <a:cs typeface="Arial" panose="020B0604020202020204" pitchFamily="34" charset="0"/>
              </a:rPr>
              <a:t>рр.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7380434" y="5654755"/>
            <a:ext cx="4646049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Прямоугольник 29"/>
          <p:cNvSpPr/>
          <p:nvPr/>
        </p:nvSpPr>
        <p:spPr>
          <a:xfrm flipV="1">
            <a:off x="174664" y="5109078"/>
            <a:ext cx="3965145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TextBox 31"/>
          <p:cNvSpPr txBox="1"/>
          <p:nvPr/>
        </p:nvSpPr>
        <p:spPr>
          <a:xfrm>
            <a:off x="280278" y="3343114"/>
            <a:ext cx="35917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Міська програма профілактики та лікування стоматологічних захворювань у дітей та окремих категорій дорослого населення                       м. Львова на 2017-2018 </a:t>
            </a:r>
            <a:r>
              <a:rPr lang="uk-UA" b="1" dirty="0" smtClean="0">
                <a:solidFill>
                  <a:srgbClr val="002060"/>
                </a:solidFill>
                <a:cs typeface="Arial" panose="020B0604020202020204" pitchFamily="34" charset="0"/>
              </a:rPr>
              <a:t>рр., </a:t>
            </a:r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дія якої продовжена на 2019 рік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440107" y="1348234"/>
            <a:ext cx="1392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8,9 млн. грн.</a:t>
            </a:r>
            <a:endParaRPr lang="uk-UA" sz="2400" b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899453" y="2033431"/>
            <a:ext cx="1556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8 млн. грн.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32804" y="3628582"/>
            <a:ext cx="14779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25,5 млн. грн.</a:t>
            </a:r>
          </a:p>
        </p:txBody>
      </p:sp>
      <p:sp>
        <p:nvSpPr>
          <p:cNvPr id="28" name="Прямокутник 36">
            <a:extLst>
              <a:ext uri="{FF2B5EF4-FFF2-40B4-BE49-F238E27FC236}">
                <a16:creationId xmlns:a16="http://schemas.microsoft.com/office/drawing/2014/main" id="{3C6E7961-E2B3-48AF-A006-5A3934A9F0F6}"/>
              </a:ext>
            </a:extLst>
          </p:cNvPr>
          <p:cNvSpPr/>
          <p:nvPr/>
        </p:nvSpPr>
        <p:spPr>
          <a:xfrm>
            <a:off x="2076162" y="138130"/>
            <a:ext cx="5936305" cy="523220"/>
          </a:xfrm>
          <a:prstGeom prst="rect">
            <a:avLst/>
          </a:prstGeom>
          <a:solidFill>
            <a:srgbClr val="005D9B"/>
          </a:soli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V. </a:t>
            </a:r>
            <a:r>
              <a:rPr lang="uk-UA" sz="2800" b="1" dirty="0" smtClean="0">
                <a:solidFill>
                  <a:schemeClr val="bg1"/>
                </a:solidFill>
              </a:rPr>
              <a:t>РЕАЛІЗАЦІЯ ПРОГРАМ ТА ЗАХОДІВ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uk-UA" sz="2000" dirty="0">
              <a:solidFill>
                <a:schemeClr val="bg1"/>
              </a:solidFill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0867" y="82703"/>
            <a:ext cx="1071415" cy="107780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249344" y="2225398"/>
            <a:ext cx="48196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Міська цільова програма забезпечення хворих на цукровий діабет препаратами інсуліну на 2019 рік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380434" y="4136350"/>
            <a:ext cx="50042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Міська цільова програма </a:t>
            </a:r>
            <a:r>
              <a:rPr lang="uk-UA" b="1" dirty="0" err="1">
                <a:solidFill>
                  <a:srgbClr val="002060"/>
                </a:solidFill>
                <a:cs typeface="Arial" panose="020B0604020202020204" pitchFamily="34" charset="0"/>
              </a:rPr>
              <a:t>співфінансування</a:t>
            </a:r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 Урядової програми «Доступні ліки» для відшкодування вартості лікарських засобів, відпущених суб’єктами господарювання до 31 березня 2019 року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21938" y="4266396"/>
            <a:ext cx="18694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0,5 млн. грн.</a:t>
            </a:r>
            <a:endParaRPr lang="uk-UA" sz="24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183" y="31788"/>
            <a:ext cx="1408991" cy="15632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289713" y="147905"/>
            <a:ext cx="15928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</a:rPr>
              <a:t>Всього </a:t>
            </a:r>
          </a:p>
          <a:p>
            <a:pPr algn="ctr"/>
            <a:r>
              <a:rPr lang="uk-UA" sz="2400" b="1" dirty="0" smtClean="0">
                <a:solidFill>
                  <a:srgbClr val="002060"/>
                </a:solidFill>
              </a:rPr>
              <a:t>43 </a:t>
            </a:r>
            <a:r>
              <a:rPr lang="uk-UA" sz="2400" b="1" dirty="0">
                <a:solidFill>
                  <a:srgbClr val="002060"/>
                </a:solidFill>
              </a:rPr>
              <a:t>млн. грн</a:t>
            </a:r>
            <a:r>
              <a:rPr lang="uk-UA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235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22969" y="624000"/>
            <a:ext cx="5180551" cy="699605"/>
          </a:xfrm>
          <a:prstGeom prst="rect">
            <a:avLst/>
          </a:prstGeom>
          <a:solidFill>
            <a:srgbClr val="0070C0"/>
          </a:solidFill>
          <a:ln w="6350">
            <a:solidFill>
              <a:schemeClr val="tx1">
                <a:lumMod val="50000"/>
                <a:lumOff val="50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b="1" dirty="0" smtClean="0">
                <a:solidFill>
                  <a:schemeClr val="bg1"/>
                </a:solidFill>
                <a:cs typeface="Arial" pitchFamily="34" charset="0"/>
              </a:rPr>
              <a:t>Програма про захист інтересів учасників АТО/ООС </a:t>
            </a:r>
          </a:p>
          <a:p>
            <a:pPr algn="ctr">
              <a:defRPr/>
            </a:pPr>
            <a:r>
              <a:rPr lang="uk-UA" b="1" dirty="0" smtClean="0">
                <a:solidFill>
                  <a:schemeClr val="bg1"/>
                </a:solidFill>
                <a:cs typeface="Arial" pitchFamily="34" charset="0"/>
              </a:rPr>
              <a:t>(100 </a:t>
            </a:r>
            <a:r>
              <a:rPr lang="uk-UA" b="1" dirty="0" err="1" smtClean="0">
                <a:solidFill>
                  <a:schemeClr val="bg1"/>
                </a:solidFill>
                <a:cs typeface="Arial" pitchFamily="34" charset="0"/>
              </a:rPr>
              <a:t>млн.грн</a:t>
            </a:r>
            <a:r>
              <a:rPr lang="uk-UA" b="1" dirty="0" smtClean="0">
                <a:solidFill>
                  <a:schemeClr val="bg1"/>
                </a:solidFill>
                <a:cs typeface="Arial" pitchFamily="34" charset="0"/>
              </a:rPr>
              <a:t>.)</a:t>
            </a:r>
            <a:endParaRPr lang="uk-UA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Прямокутник 12"/>
          <p:cNvSpPr>
            <a:spLocks noChangeArrowheads="1"/>
          </p:cNvSpPr>
          <p:nvPr/>
        </p:nvSpPr>
        <p:spPr bwMode="auto">
          <a:xfrm>
            <a:off x="464125" y="1421794"/>
            <a:ext cx="8071382" cy="45931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uk-UA" b="1" dirty="0" smtClean="0">
                <a:solidFill>
                  <a:srgbClr val="002060"/>
                </a:solidFill>
              </a:rPr>
              <a:t>3100 осіб </a:t>
            </a:r>
            <a:r>
              <a:rPr lang="uk-UA" dirty="0" smtClean="0">
                <a:solidFill>
                  <a:srgbClr val="002060"/>
                </a:solidFill>
              </a:rPr>
              <a:t>одержали виплату у розмірі 100 тис. грн. за період дії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uk-UA" dirty="0" smtClean="0">
                <a:solidFill>
                  <a:srgbClr val="002060"/>
                </a:solidFill>
              </a:rPr>
              <a:t>Програми</a:t>
            </a:r>
          </a:p>
          <a:p>
            <a:pPr>
              <a:defRPr/>
            </a:pPr>
            <a:endParaRPr lang="uk-UA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/>
            </a:pPr>
            <a:endParaRPr lang="uk-UA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0867" y="82703"/>
            <a:ext cx="1071415" cy="1077807"/>
          </a:xfrm>
          <a:prstGeom prst="rect">
            <a:avLst/>
          </a:prstGeom>
        </p:spPr>
      </p:pic>
      <p:sp>
        <p:nvSpPr>
          <p:cNvPr id="18" name="Прямокутник 36">
            <a:extLst>
              <a:ext uri="{FF2B5EF4-FFF2-40B4-BE49-F238E27FC236}">
                <a16:creationId xmlns:a16="http://schemas.microsoft.com/office/drawing/2014/main" id="{3C6E7961-E2B3-48AF-A006-5A3934A9F0F6}"/>
              </a:ext>
            </a:extLst>
          </p:cNvPr>
          <p:cNvSpPr/>
          <p:nvPr/>
        </p:nvSpPr>
        <p:spPr>
          <a:xfrm>
            <a:off x="3451145" y="86687"/>
            <a:ext cx="5936305" cy="523220"/>
          </a:xfrm>
          <a:prstGeom prst="rect">
            <a:avLst/>
          </a:prstGeom>
          <a:solidFill>
            <a:srgbClr val="005D9B"/>
          </a:soli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V. </a:t>
            </a:r>
            <a:r>
              <a:rPr lang="uk-UA" sz="2800" b="1" dirty="0" smtClean="0">
                <a:solidFill>
                  <a:schemeClr val="bg1"/>
                </a:solidFill>
              </a:rPr>
              <a:t>РЕАЛІЗАЦІЯ ПРОГРАМ ТА ЗАХОДІВ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5093" y="2397286"/>
            <a:ext cx="4274151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b="1" dirty="0" smtClean="0">
                <a:solidFill>
                  <a:schemeClr val="bg1"/>
                </a:solidFill>
                <a:cs typeface="Arial" pitchFamily="34" charset="0"/>
              </a:rPr>
              <a:t>Комплексна  програма підтримки учасників АТО/ООС  та членів їх сімей </a:t>
            </a:r>
          </a:p>
          <a:p>
            <a:pPr algn="ctr">
              <a:defRPr/>
            </a:pPr>
            <a:r>
              <a:rPr lang="uk-UA" b="1" dirty="0" smtClean="0">
                <a:solidFill>
                  <a:schemeClr val="bg1"/>
                </a:solidFill>
                <a:cs typeface="Arial" pitchFamily="34" charset="0"/>
              </a:rPr>
              <a:t>(7 </a:t>
            </a:r>
            <a:r>
              <a:rPr lang="uk-UA" b="1" dirty="0" err="1" smtClean="0">
                <a:solidFill>
                  <a:schemeClr val="bg1"/>
                </a:solidFill>
                <a:cs typeface="Arial" pitchFamily="34" charset="0"/>
              </a:rPr>
              <a:t>млн.грн</a:t>
            </a:r>
            <a:r>
              <a:rPr lang="uk-UA" b="1" dirty="0" smtClean="0">
                <a:solidFill>
                  <a:schemeClr val="bg1"/>
                </a:solidFill>
                <a:cs typeface="Arial" pitchFamily="34" charset="0"/>
              </a:rPr>
              <a:t>.)</a:t>
            </a:r>
            <a:endParaRPr lang="uk-UA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3608913"/>
            <a:ext cx="27919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b="1" dirty="0">
                <a:solidFill>
                  <a:schemeClr val="accent4">
                    <a:lumMod val="75000"/>
                  </a:schemeClr>
                </a:solidFill>
              </a:rPr>
              <a:t>Виплати згідно програми:</a:t>
            </a:r>
          </a:p>
        </p:txBody>
      </p:sp>
      <p:sp>
        <p:nvSpPr>
          <p:cNvPr id="22" name="Прямоугольник 21"/>
          <p:cNvSpPr/>
          <p:nvPr/>
        </p:nvSpPr>
        <p:spPr>
          <a:xfrm rot="2700000">
            <a:off x="106975" y="416942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Прямоугольник 19"/>
          <p:cNvSpPr/>
          <p:nvPr/>
        </p:nvSpPr>
        <p:spPr>
          <a:xfrm>
            <a:off x="373913" y="4012090"/>
            <a:ext cx="30540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>
                <a:solidFill>
                  <a:srgbClr val="002060"/>
                </a:solidFill>
              </a:rPr>
              <a:t> </a:t>
            </a:r>
            <a:r>
              <a:rPr lang="uk-UA" dirty="0">
                <a:solidFill>
                  <a:srgbClr val="002060"/>
                </a:solidFill>
              </a:rPr>
              <a:t>на </a:t>
            </a:r>
            <a:r>
              <a:rPr lang="uk-UA" dirty="0" err="1">
                <a:solidFill>
                  <a:srgbClr val="002060"/>
                </a:solidFill>
              </a:rPr>
              <a:t>дороговартісне</a:t>
            </a:r>
            <a:r>
              <a:rPr lang="uk-UA" dirty="0">
                <a:solidFill>
                  <a:srgbClr val="002060"/>
                </a:solidFill>
              </a:rPr>
              <a:t> лікування</a:t>
            </a:r>
            <a:endParaRPr lang="uk-UA" dirty="0"/>
          </a:p>
        </p:txBody>
      </p:sp>
      <p:sp>
        <p:nvSpPr>
          <p:cNvPr id="24" name="Прямоугольник 23"/>
          <p:cNvSpPr/>
          <p:nvPr/>
        </p:nvSpPr>
        <p:spPr>
          <a:xfrm rot="2700000">
            <a:off x="95535" y="465947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Прямоугольник 20"/>
          <p:cNvSpPr/>
          <p:nvPr/>
        </p:nvSpPr>
        <p:spPr>
          <a:xfrm>
            <a:off x="464125" y="4518761"/>
            <a:ext cx="2647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dirty="0">
                <a:solidFill>
                  <a:srgbClr val="002060"/>
                </a:solidFill>
              </a:rPr>
              <a:t>на терапію </a:t>
            </a:r>
            <a:r>
              <a:rPr lang="uk-UA" dirty="0" err="1">
                <a:solidFill>
                  <a:srgbClr val="002060"/>
                </a:solidFill>
              </a:rPr>
              <a:t>залежностей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2700000">
            <a:off x="106975" y="511510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Прямоугольник 22"/>
          <p:cNvSpPr/>
          <p:nvPr/>
        </p:nvSpPr>
        <p:spPr>
          <a:xfrm>
            <a:off x="464125" y="4994654"/>
            <a:ext cx="25199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dirty="0">
                <a:solidFill>
                  <a:srgbClr val="002060"/>
                </a:solidFill>
              </a:rPr>
              <a:t>на оздоровлення дітей</a:t>
            </a:r>
          </a:p>
        </p:txBody>
      </p:sp>
      <p:sp>
        <p:nvSpPr>
          <p:cNvPr id="29" name="Прямоугольник 28"/>
          <p:cNvSpPr/>
          <p:nvPr/>
        </p:nvSpPr>
        <p:spPr>
          <a:xfrm rot="2700000">
            <a:off x="123280" y="560743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Прямоугольник 24"/>
          <p:cNvSpPr/>
          <p:nvPr/>
        </p:nvSpPr>
        <p:spPr>
          <a:xfrm>
            <a:off x="477075" y="5516264"/>
            <a:ext cx="1582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dirty="0">
                <a:solidFill>
                  <a:srgbClr val="002060"/>
                </a:solidFill>
              </a:rPr>
              <a:t>пільги на ЖКП</a:t>
            </a:r>
          </a:p>
        </p:txBody>
      </p:sp>
      <p:sp>
        <p:nvSpPr>
          <p:cNvPr id="30" name="Прямоугольник 29"/>
          <p:cNvSpPr/>
          <p:nvPr/>
        </p:nvSpPr>
        <p:spPr>
          <a:xfrm rot="2700000">
            <a:off x="123280" y="609748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1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61078" y="624000"/>
            <a:ext cx="2579039" cy="1648536"/>
          </a:xfrm>
          <a:prstGeom prst="rect">
            <a:avLst/>
          </a:prstGeom>
          <a:noFill/>
        </p:spPr>
      </p:pic>
      <p:pic>
        <p:nvPicPr>
          <p:cNvPr id="32" name="Picture 2" descr="Ð ÐµÐ·ÑÐ»ÑÑÐ°Ñ Ð¿Ð¾ÑÑÐºÑ Ð·Ð¾Ð±ÑÐ°Ð¶ÐµÐ½Ñ Ð·Ð° Ð·Ð°Ð¿Ð¸ÑÐ¾Ð¼ &quot;Ð´ÑÑÐ¸ Ð¾Ð·Ð´Ð¾ÑÐ¾Ð²Ð»ÐµÐ½Ð½Ñ ÑÑÐ°ÑÐ½Ð¸ÐºÑÐ² Ð°ÑÐ¾&quo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61185" y="3732072"/>
            <a:ext cx="3210787" cy="2081833"/>
          </a:xfrm>
          <a:prstGeom prst="rect">
            <a:avLst/>
          </a:prstGeom>
          <a:noFill/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244" y="1839779"/>
            <a:ext cx="2635134" cy="1685946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4707623" y="2082587"/>
            <a:ext cx="19643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r>
              <a:rPr lang="uk-UA" b="1" dirty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6,</a:t>
            </a:r>
            <a:r>
              <a:rPr lang="en-US" b="1" dirty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6 </a:t>
            </a:r>
            <a:r>
              <a:rPr lang="uk-UA" b="1" dirty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тис.</a:t>
            </a:r>
            <a:r>
              <a:rPr lang="uk-UA" dirty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 учасників  АТО/ООС</a:t>
            </a:r>
            <a:r>
              <a:rPr lang="en-US" dirty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uk-UA" dirty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перебувають у Львові на обліку</a:t>
            </a:r>
          </a:p>
        </p:txBody>
      </p:sp>
      <p:sp>
        <p:nvSpPr>
          <p:cNvPr id="27" name="Прямоугольник 26"/>
          <p:cNvSpPr/>
          <p:nvPr/>
        </p:nvSpPr>
        <p:spPr>
          <a:xfrm rot="2700000">
            <a:off x="123279" y="152513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7474501" y="2351056"/>
            <a:ext cx="4606841" cy="64633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  <a:cs typeface="Arial" pitchFamily="34" charset="0"/>
              </a:rPr>
              <a:t>Підтримка реінтеграції ветеранів </a:t>
            </a:r>
            <a:r>
              <a:rPr lang="uk-UA" b="1" dirty="0" smtClean="0">
                <a:solidFill>
                  <a:schemeClr val="bg1"/>
                </a:solidFill>
                <a:cs typeface="Arial" pitchFamily="34" charset="0"/>
              </a:rPr>
              <a:t> конфлікту </a:t>
            </a:r>
            <a:r>
              <a:rPr lang="uk-UA" b="1" dirty="0">
                <a:solidFill>
                  <a:schemeClr val="bg1"/>
                </a:solidFill>
                <a:cs typeface="Arial" pitchFamily="34" charset="0"/>
              </a:rPr>
              <a:t>на </a:t>
            </a:r>
            <a:r>
              <a:rPr lang="uk-UA" b="1" dirty="0" smtClean="0">
                <a:solidFill>
                  <a:schemeClr val="bg1"/>
                </a:solidFill>
                <a:cs typeface="Arial" pitchFamily="34" charset="0"/>
              </a:rPr>
              <a:t>сході </a:t>
            </a:r>
            <a:r>
              <a:rPr lang="uk-UA" b="1" dirty="0">
                <a:solidFill>
                  <a:schemeClr val="bg1"/>
                </a:solidFill>
                <a:cs typeface="Arial" pitchFamily="34" charset="0"/>
              </a:rPr>
              <a:t>України </a:t>
            </a:r>
            <a:r>
              <a:rPr lang="uk-UA" b="1" dirty="0" smtClean="0">
                <a:solidFill>
                  <a:schemeClr val="bg1"/>
                </a:solidFill>
                <a:cs typeface="Arial" pitchFamily="34" charset="0"/>
              </a:rPr>
              <a:t> та </a:t>
            </a:r>
            <a:r>
              <a:rPr lang="uk-UA" b="1" dirty="0">
                <a:solidFill>
                  <a:schemeClr val="bg1"/>
                </a:solidFill>
                <a:cs typeface="Arial" pitchFamily="34" charset="0"/>
              </a:rPr>
              <a:t>їхніх сімей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31227" y="3062642"/>
            <a:ext cx="49022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solidFill>
                  <a:srgbClr val="002060"/>
                </a:solidFill>
                <a:cs typeface="Arial" pitchFamily="34" charset="0"/>
              </a:rPr>
              <a:t>Проект </a:t>
            </a:r>
            <a:r>
              <a:rPr lang="uk-UA" dirty="0">
                <a:solidFill>
                  <a:srgbClr val="002060"/>
                </a:solidFill>
                <a:cs typeface="Arial" pitchFamily="34" charset="0"/>
              </a:rPr>
              <a:t>впроваджує Міжнародна організація з міграції за фінансової підтримки Європейського </a:t>
            </a:r>
            <a:r>
              <a:rPr lang="uk-UA" dirty="0" smtClean="0">
                <a:solidFill>
                  <a:srgbClr val="002060"/>
                </a:solidFill>
                <a:cs typeface="Arial" pitchFamily="34" charset="0"/>
              </a:rPr>
              <a:t>Союзу</a:t>
            </a:r>
            <a:endParaRPr lang="uk-UA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52860" y="4013340"/>
            <a:ext cx="48805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rgbClr val="002060"/>
                </a:solidFill>
                <a:cs typeface="Arial" pitchFamily="34" charset="0"/>
              </a:rPr>
              <a:t>Передбачено соціальну адаптацію та реінтеграцію ветеранів у мирне </a:t>
            </a:r>
            <a:r>
              <a:rPr lang="uk-UA" dirty="0" smtClean="0">
                <a:solidFill>
                  <a:srgbClr val="002060"/>
                </a:solidFill>
                <a:cs typeface="Arial" pitchFamily="34" charset="0"/>
              </a:rPr>
              <a:t>життя</a:t>
            </a:r>
            <a:endParaRPr lang="uk-UA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 rot="2700000">
            <a:off x="6913904" y="3187780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7" name="Прямоугольник 36"/>
          <p:cNvSpPr/>
          <p:nvPr/>
        </p:nvSpPr>
        <p:spPr>
          <a:xfrm rot="2700000">
            <a:off x="6893259" y="4132423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8" name="Рисунок 2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88632" y="4627262"/>
            <a:ext cx="2851485" cy="2006375"/>
          </a:xfrm>
          <a:prstGeom prst="snip2DiagRect">
            <a:avLst>
              <a:gd name="adj1" fmla="val 37438"/>
              <a:gd name="adj2" fmla="val 0"/>
            </a:avLst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01496" y="5984749"/>
            <a:ext cx="3868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dirty="0">
                <a:solidFill>
                  <a:srgbClr val="002060"/>
                </a:solidFill>
              </a:rPr>
              <a:t>до Дня матері/батька, свято Миколая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49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pic>
        <p:nvPicPr>
          <p:cNvPr id="13" name="Picture 4" descr="C:\Users\Andriy Oliyarnuk\Desktop\Досягнення_5_років\центр АТО\ato1-2a1e35a753d4a2693f9e0682f912c79f (1).jpg"/>
          <p:cNvPicPr>
            <a:picLocks noChangeAspect="1" noChangeArrowheads="1"/>
          </p:cNvPicPr>
          <p:nvPr/>
        </p:nvPicPr>
        <p:blipFill>
          <a:blip r:embed="rId3"/>
          <a:srcRect l="11330"/>
          <a:stretch>
            <a:fillRect/>
          </a:stretch>
        </p:blipFill>
        <p:spPr bwMode="auto">
          <a:xfrm>
            <a:off x="7943388" y="3686729"/>
            <a:ext cx="3108961" cy="2629183"/>
          </a:xfrm>
          <a:prstGeom prst="parallelogram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 descr="C:\Users\Andriy Oliyarnuk\Desktop\Досягнення_5_років\центр АТО\city-service.lviv.ua_-1.jpg"/>
          <p:cNvPicPr>
            <a:picLocks noChangeAspect="1" noChangeArrowheads="1"/>
          </p:cNvPicPr>
          <p:nvPr/>
        </p:nvPicPr>
        <p:blipFill>
          <a:blip r:embed="rId4"/>
          <a:srcRect l="11504" r="-117"/>
          <a:stretch>
            <a:fillRect/>
          </a:stretch>
        </p:blipFill>
        <p:spPr bwMode="auto">
          <a:xfrm>
            <a:off x="7450132" y="700264"/>
            <a:ext cx="3075622" cy="2577127"/>
          </a:xfrm>
          <a:prstGeom prst="parallelogram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2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040867" y="1246883"/>
            <a:ext cx="988094" cy="998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" name="Групувати 29"/>
          <p:cNvGrpSpPr/>
          <p:nvPr/>
        </p:nvGrpSpPr>
        <p:grpSpPr>
          <a:xfrm>
            <a:off x="397518" y="896983"/>
            <a:ext cx="7052614" cy="5663935"/>
            <a:chOff x="766898" y="801440"/>
            <a:chExt cx="5077361" cy="5030551"/>
          </a:xfrm>
        </p:grpSpPr>
        <p:sp>
          <p:nvSpPr>
            <p:cNvPr id="32" name="Шестикутник 31"/>
            <p:cNvSpPr/>
            <p:nvPr/>
          </p:nvSpPr>
          <p:spPr>
            <a:xfrm>
              <a:off x="3998488" y="4489452"/>
              <a:ext cx="1837695" cy="1342539"/>
            </a:xfrm>
            <a:prstGeom prst="hexagon">
              <a:avLst/>
            </a:prstGeom>
            <a:solidFill>
              <a:srgbClr val="005D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uk-UA" sz="2800" b="1" dirty="0">
                  <a:solidFill>
                    <a:schemeClr val="bg1"/>
                  </a:solidFill>
                  <a:cs typeface="Arial" pitchFamily="34" charset="0"/>
                </a:rPr>
                <a:t>83 </a:t>
              </a:r>
            </a:p>
            <a:p>
              <a:pPr algn="ctr">
                <a:defRPr/>
              </a:pPr>
              <a:r>
                <a:rPr lang="uk-UA" sz="1400" dirty="0">
                  <a:solidFill>
                    <a:schemeClr val="bg1"/>
                  </a:solidFill>
                  <a:cs typeface="Arial" pitchFamily="34" charset="0"/>
                </a:rPr>
                <a:t>дитини </a:t>
              </a:r>
            </a:p>
            <a:p>
              <a:pPr algn="ctr">
                <a:defRPr/>
              </a:pPr>
              <a:r>
                <a:rPr lang="uk-UA" sz="1400" dirty="0">
                  <a:solidFill>
                    <a:schemeClr val="bg1"/>
                  </a:solidFill>
                  <a:cs typeface="Arial" pitchFamily="34" charset="0"/>
                </a:rPr>
                <a:t>загиблих Героїв отримали до свята Миколая </a:t>
              </a:r>
            </a:p>
            <a:p>
              <a:pPr algn="ctr">
                <a:defRPr/>
              </a:pPr>
              <a:r>
                <a:rPr lang="uk-UA" sz="1400" dirty="0">
                  <a:solidFill>
                    <a:schemeClr val="bg1"/>
                  </a:solidFill>
                  <a:cs typeface="Arial" pitchFamily="34" charset="0"/>
                </a:rPr>
                <a:t>по 10 тис. грн</a:t>
              </a:r>
            </a:p>
          </p:txBody>
        </p:sp>
        <p:sp>
          <p:nvSpPr>
            <p:cNvPr id="36" name="Шестикутник 35"/>
            <p:cNvSpPr/>
            <p:nvPr/>
          </p:nvSpPr>
          <p:spPr>
            <a:xfrm>
              <a:off x="781652" y="4459594"/>
              <a:ext cx="1837695" cy="1342539"/>
            </a:xfrm>
            <a:prstGeom prst="hexag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uk-UA" b="1" dirty="0">
                  <a:solidFill>
                    <a:schemeClr val="bg1"/>
                  </a:solidFill>
                  <a:cs typeface="Arial" pitchFamily="34" charset="0"/>
                </a:rPr>
                <a:t>94 </a:t>
              </a:r>
            </a:p>
            <a:p>
              <a:pPr algn="ctr">
                <a:defRPr/>
              </a:pPr>
              <a:r>
                <a:rPr lang="uk-UA" dirty="0">
                  <a:solidFill>
                    <a:schemeClr val="bg1"/>
                  </a:solidFill>
                  <a:cs typeface="Arial" pitchFamily="34" charset="0"/>
                </a:rPr>
                <a:t>особи</a:t>
              </a:r>
            </a:p>
            <a:p>
              <a:pPr algn="ctr">
                <a:defRPr/>
              </a:pPr>
              <a:r>
                <a:rPr lang="uk-UA" dirty="0">
                  <a:solidFill>
                    <a:schemeClr val="bg1"/>
                  </a:solidFill>
                  <a:cs typeface="Arial" pitchFamily="34" charset="0"/>
                </a:rPr>
                <a:t>забезпечено тимчасовим проживанням</a:t>
              </a:r>
            </a:p>
            <a:p>
              <a:pPr algn="ctr">
                <a:defRPr/>
              </a:pPr>
              <a:endParaRPr lang="uk-UA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Шестикутник 36"/>
            <p:cNvSpPr/>
            <p:nvPr/>
          </p:nvSpPr>
          <p:spPr>
            <a:xfrm>
              <a:off x="766898" y="3014529"/>
              <a:ext cx="1837695" cy="1339365"/>
            </a:xfrm>
            <a:prstGeom prst="hexagon">
              <a:avLst/>
            </a:prstGeom>
            <a:solidFill>
              <a:srgbClr val="005D9B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uk-UA" b="1" dirty="0">
                  <a:solidFill>
                    <a:schemeClr val="bg1"/>
                  </a:solidFill>
                  <a:cs typeface="Arial" pitchFamily="34" charset="0"/>
                </a:rPr>
                <a:t>113 </a:t>
              </a:r>
            </a:p>
            <a:p>
              <a:pPr algn="ctr">
                <a:defRPr/>
              </a:pPr>
              <a:r>
                <a:rPr lang="uk-UA" dirty="0">
                  <a:solidFill>
                    <a:schemeClr val="bg1"/>
                  </a:solidFill>
                  <a:cs typeface="Arial" pitchFamily="34" charset="0"/>
                </a:rPr>
                <a:t>батьків загиблих отримали допомогу до Дня батька і матері</a:t>
              </a:r>
            </a:p>
            <a:p>
              <a:pPr algn="ctr"/>
              <a:endParaRPr lang="uk-UA" sz="1600" dirty="0"/>
            </a:p>
          </p:txBody>
        </p:sp>
        <p:sp>
          <p:nvSpPr>
            <p:cNvPr id="38" name="Шестикутник 37"/>
            <p:cNvSpPr/>
            <p:nvPr/>
          </p:nvSpPr>
          <p:spPr>
            <a:xfrm>
              <a:off x="2401258" y="801440"/>
              <a:ext cx="1837695" cy="1342539"/>
            </a:xfrm>
            <a:prstGeom prst="hexagon">
              <a:avLst/>
            </a:prstGeom>
            <a:solidFill>
              <a:srgbClr val="0070C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uk-UA" b="1" dirty="0">
                  <a:solidFill>
                    <a:schemeClr val="bg1"/>
                  </a:solidFill>
                  <a:cs typeface="Arial" pitchFamily="34" charset="0"/>
                </a:rPr>
                <a:t>11 000 </a:t>
              </a:r>
              <a:r>
                <a:rPr lang="uk-UA" dirty="0">
                  <a:solidFill>
                    <a:schemeClr val="bg1"/>
                  </a:solidFill>
                  <a:cs typeface="Arial" pitchFamily="34" charset="0"/>
                </a:rPr>
                <a:t> </a:t>
              </a:r>
            </a:p>
            <a:p>
              <a:pPr algn="ctr">
                <a:defRPr/>
              </a:pPr>
              <a:r>
                <a:rPr lang="uk-UA" dirty="0">
                  <a:solidFill>
                    <a:schemeClr val="bg1"/>
                  </a:solidFill>
                  <a:cs typeface="Arial" pitchFamily="34" charset="0"/>
                </a:rPr>
                <a:t>інформаційних послуг</a:t>
              </a:r>
            </a:p>
            <a:p>
              <a:pPr algn="ctr"/>
              <a:endParaRPr lang="uk-UA" dirty="0"/>
            </a:p>
          </p:txBody>
        </p:sp>
        <p:sp>
          <p:nvSpPr>
            <p:cNvPr id="39" name="Шестикутник 38"/>
            <p:cNvSpPr/>
            <p:nvPr/>
          </p:nvSpPr>
          <p:spPr>
            <a:xfrm>
              <a:off x="795053" y="1471499"/>
              <a:ext cx="1837695" cy="1417736"/>
            </a:xfrm>
            <a:prstGeom prst="hexagon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b="1" dirty="0">
                  <a:solidFill>
                    <a:schemeClr val="bg1"/>
                  </a:solidFill>
                  <a:cs typeface="Arial" pitchFamily="34" charset="0"/>
                </a:rPr>
                <a:t>100</a:t>
              </a:r>
              <a:r>
                <a:rPr lang="uk-UA" b="1" dirty="0">
                  <a:solidFill>
                    <a:schemeClr val="bg1"/>
                  </a:solidFill>
                  <a:cs typeface="Arial" pitchFamily="34" charset="0"/>
                </a:rPr>
                <a:t>0</a:t>
              </a:r>
              <a:r>
                <a:rPr lang="uk-UA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  <a:p>
              <a:pPr algn="ctr">
                <a:defRPr/>
              </a:pPr>
              <a:r>
                <a:rPr lang="uk-UA" dirty="0">
                  <a:solidFill>
                    <a:schemeClr val="bg1"/>
                  </a:solidFill>
                  <a:cs typeface="Arial" pitchFamily="34" charset="0"/>
                </a:rPr>
                <a:t>бійців АТО </a:t>
              </a:r>
            </a:p>
            <a:p>
              <a:pPr algn="ctr">
                <a:defRPr/>
              </a:pPr>
              <a:r>
                <a:rPr lang="uk-UA" dirty="0">
                  <a:solidFill>
                    <a:schemeClr val="bg1"/>
                  </a:solidFill>
                  <a:cs typeface="Arial" pitchFamily="34" charset="0"/>
                </a:rPr>
                <a:t>отримали виплату по</a:t>
              </a:r>
            </a:p>
            <a:p>
              <a:pPr algn="ctr">
                <a:defRPr/>
              </a:pPr>
              <a:r>
                <a:rPr lang="uk-UA" dirty="0">
                  <a:solidFill>
                    <a:schemeClr val="bg1"/>
                  </a:solidFill>
                  <a:cs typeface="Arial" pitchFamily="34" charset="0"/>
                </a:rPr>
                <a:t>100 тис. грн</a:t>
              </a:r>
            </a:p>
            <a:p>
              <a:pPr algn="ctr">
                <a:defRPr/>
              </a:pPr>
              <a:endParaRPr lang="uk-UA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Шестикутник 39"/>
            <p:cNvSpPr/>
            <p:nvPr/>
          </p:nvSpPr>
          <p:spPr>
            <a:xfrm>
              <a:off x="2386731" y="2295075"/>
              <a:ext cx="1837695" cy="1342539"/>
            </a:xfrm>
            <a:prstGeom prst="hexagon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2800" b="1" dirty="0" smtClean="0">
                  <a:solidFill>
                    <a:schemeClr val="bg1"/>
                  </a:solidFill>
                  <a:cs typeface="Arial" pitchFamily="34" charset="0"/>
                </a:rPr>
                <a:t>774</a:t>
              </a:r>
              <a:r>
                <a:rPr lang="ru-RU" sz="3200" dirty="0" smtClean="0">
                  <a:solidFill>
                    <a:schemeClr val="tx1"/>
                  </a:solidFill>
                  <a:cs typeface="Arial" pitchFamily="34" charset="0"/>
                </a:rPr>
                <a:t> </a:t>
              </a:r>
              <a:endParaRPr lang="ru-RU" sz="3200" dirty="0">
                <a:solidFill>
                  <a:schemeClr val="tx1"/>
                </a:solidFill>
                <a:cs typeface="Arial" pitchFamily="34" charset="0"/>
              </a:endParaRPr>
            </a:p>
            <a:p>
              <a:pPr algn="ctr">
                <a:defRPr/>
              </a:pPr>
              <a:r>
                <a:rPr lang="uk-UA" sz="1400" dirty="0">
                  <a:solidFill>
                    <a:schemeClr val="bg1"/>
                  </a:solidFill>
                  <a:cs typeface="Arial" pitchFamily="34" charset="0"/>
                </a:rPr>
                <a:t>дітей</a:t>
              </a:r>
              <a:r>
                <a:rPr lang="ru-RU" sz="1400" dirty="0">
                  <a:solidFill>
                    <a:schemeClr val="bg1"/>
                  </a:solidFill>
                  <a:cs typeface="Arial" pitchFamily="34" charset="0"/>
                </a:rPr>
                <a:t> УБД </a:t>
              </a:r>
              <a:r>
                <a:rPr lang="uk-UA" sz="1400" dirty="0">
                  <a:solidFill>
                    <a:schemeClr val="bg1"/>
                  </a:solidFill>
                  <a:cs typeface="Arial" pitchFamily="34" charset="0"/>
                </a:rPr>
                <a:t>отримали</a:t>
              </a:r>
              <a:r>
                <a:rPr lang="ru-RU" sz="14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uk-UA" sz="1400" dirty="0">
                  <a:solidFill>
                    <a:schemeClr val="bg1"/>
                  </a:solidFill>
                  <a:cs typeface="Arial" pitchFamily="34" charset="0"/>
                </a:rPr>
                <a:t>допомогу</a:t>
              </a:r>
              <a:r>
                <a:rPr lang="ru-RU" sz="1400" dirty="0">
                  <a:solidFill>
                    <a:schemeClr val="bg1"/>
                  </a:solidFill>
                  <a:cs typeface="Arial" pitchFamily="34" charset="0"/>
                </a:rPr>
                <a:t> на </a:t>
              </a:r>
              <a:r>
                <a:rPr lang="uk-UA" sz="1400" dirty="0">
                  <a:solidFill>
                    <a:schemeClr val="bg1"/>
                  </a:solidFill>
                  <a:cs typeface="Arial" pitchFamily="34" charset="0"/>
                </a:rPr>
                <a:t>оздоровлення</a:t>
              </a:r>
            </a:p>
            <a:p>
              <a:pPr algn="ctr">
                <a:defRPr/>
              </a:pPr>
              <a:endParaRPr lang="uk-UA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Шестикутник 41"/>
            <p:cNvSpPr/>
            <p:nvPr/>
          </p:nvSpPr>
          <p:spPr>
            <a:xfrm>
              <a:off x="4006564" y="1485109"/>
              <a:ext cx="1837695" cy="1417295"/>
            </a:xfrm>
            <a:prstGeom prst="hexagon">
              <a:avLst/>
            </a:prstGeom>
            <a:solidFill>
              <a:srgbClr val="FFC00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uk-UA" sz="2000" b="1" dirty="0">
                  <a:solidFill>
                    <a:schemeClr val="bg1"/>
                  </a:solidFill>
                  <a:cs typeface="Arial" pitchFamily="34" charset="0"/>
                </a:rPr>
                <a:t>700</a:t>
              </a:r>
            </a:p>
            <a:p>
              <a:pPr algn="ctr">
                <a:defRPr/>
              </a:pPr>
              <a:r>
                <a:rPr lang="uk-UA" sz="2000" dirty="0">
                  <a:solidFill>
                    <a:schemeClr val="bg1"/>
                  </a:solidFill>
                  <a:cs typeface="Arial" pitchFamily="34" charset="0"/>
                </a:rPr>
                <a:t>юридичних </a:t>
              </a:r>
            </a:p>
            <a:p>
              <a:pPr algn="ctr">
                <a:defRPr/>
              </a:pPr>
              <a:r>
                <a:rPr lang="uk-UA" sz="2000" dirty="0">
                  <a:solidFill>
                    <a:schemeClr val="bg1"/>
                  </a:solidFill>
                  <a:cs typeface="Arial" pitchFamily="34" charset="0"/>
                </a:rPr>
                <a:t>послуг</a:t>
              </a:r>
            </a:p>
            <a:p>
              <a:pPr algn="ctr">
                <a:defRPr/>
              </a:pPr>
              <a:endParaRPr lang="uk-UA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Шестикутник 42"/>
            <p:cNvSpPr/>
            <p:nvPr/>
          </p:nvSpPr>
          <p:spPr>
            <a:xfrm>
              <a:off x="2371284" y="3775531"/>
              <a:ext cx="1837695" cy="1342539"/>
            </a:xfrm>
            <a:prstGeom prst="hexagon">
              <a:avLst/>
            </a:prstGeom>
            <a:solidFill>
              <a:srgbClr val="00B0F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2000" b="1" dirty="0">
                  <a:solidFill>
                    <a:schemeClr val="bg1"/>
                  </a:solidFill>
                  <a:cs typeface="Arial" pitchFamily="34" charset="0"/>
                </a:rPr>
                <a:t>76 </a:t>
              </a:r>
            </a:p>
            <a:p>
              <a:pPr algn="ctr">
                <a:defRPr/>
              </a:pPr>
              <a:r>
                <a:rPr lang="uk-UA" sz="2000" dirty="0">
                  <a:solidFill>
                    <a:schemeClr val="bg1"/>
                  </a:solidFill>
                  <a:cs typeface="Arial" pitchFamily="34" charset="0"/>
                </a:rPr>
                <a:t>осіб  отримали</a:t>
              </a:r>
            </a:p>
            <a:p>
              <a:pPr algn="ctr">
                <a:defRPr/>
              </a:pPr>
              <a:r>
                <a:rPr lang="uk-UA" sz="2000" dirty="0">
                  <a:solidFill>
                    <a:schemeClr val="bg1"/>
                  </a:solidFill>
                  <a:cs typeface="Arial" pitchFamily="34" charset="0"/>
                </a:rPr>
                <a:t>дороговартісне лікування</a:t>
              </a:r>
            </a:p>
          </p:txBody>
        </p:sp>
      </p:grpSp>
      <p:sp>
        <p:nvSpPr>
          <p:cNvPr id="46" name="Шестикутник 45"/>
          <p:cNvSpPr/>
          <p:nvPr/>
        </p:nvSpPr>
        <p:spPr>
          <a:xfrm>
            <a:off x="5096327" y="3424000"/>
            <a:ext cx="2445295" cy="1487787"/>
          </a:xfrm>
          <a:prstGeom prst="hexagon">
            <a:avLst/>
          </a:prstGeom>
          <a:solidFill>
            <a:srgbClr val="0070C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uk-UA" sz="2000" b="1" dirty="0">
                <a:solidFill>
                  <a:schemeClr val="bg1"/>
                </a:solidFill>
                <a:cs typeface="Arial" pitchFamily="34" charset="0"/>
              </a:rPr>
              <a:t>1500 </a:t>
            </a:r>
          </a:p>
          <a:p>
            <a:pPr algn="ctr">
              <a:defRPr/>
            </a:pPr>
            <a:r>
              <a:rPr lang="uk-UA" sz="2000" dirty="0" smtClean="0">
                <a:solidFill>
                  <a:schemeClr val="bg1"/>
                </a:solidFill>
                <a:cs typeface="Arial" pitchFamily="34" charset="0"/>
              </a:rPr>
              <a:t>психологічних</a:t>
            </a:r>
            <a:endParaRPr lang="uk-UA" sz="2000" dirty="0">
              <a:solidFill>
                <a:schemeClr val="bg1"/>
              </a:solidFill>
              <a:cs typeface="Arial" pitchFamily="34" charset="0"/>
            </a:endParaRPr>
          </a:p>
          <a:p>
            <a:pPr algn="ctr">
              <a:defRPr/>
            </a:pPr>
            <a:r>
              <a:rPr lang="uk-UA" sz="2000" dirty="0">
                <a:solidFill>
                  <a:schemeClr val="bg1"/>
                </a:solidFill>
                <a:cs typeface="Arial" pitchFamily="34" charset="0"/>
              </a:rPr>
              <a:t>послуг</a:t>
            </a:r>
            <a:endParaRPr lang="uk-UA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Прямокутник 36">
            <a:extLst>
              <a:ext uri="{FF2B5EF4-FFF2-40B4-BE49-F238E27FC236}">
                <a16:creationId xmlns:a16="http://schemas.microsoft.com/office/drawing/2014/main" id="{3C6E7961-E2B3-48AF-A006-5A3934A9F0F6}"/>
              </a:ext>
            </a:extLst>
          </p:cNvPr>
          <p:cNvSpPr/>
          <p:nvPr/>
        </p:nvSpPr>
        <p:spPr>
          <a:xfrm>
            <a:off x="3451145" y="86687"/>
            <a:ext cx="5936305" cy="523220"/>
          </a:xfrm>
          <a:prstGeom prst="rect">
            <a:avLst/>
          </a:prstGeom>
          <a:solidFill>
            <a:srgbClr val="005D9B"/>
          </a:soli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V. </a:t>
            </a:r>
            <a:r>
              <a:rPr lang="uk-UA" sz="2800" b="1" dirty="0" smtClean="0">
                <a:solidFill>
                  <a:schemeClr val="bg1"/>
                </a:solidFill>
              </a:rPr>
              <a:t>РЕАЛІЗАЦІЯ ПРОГРАМ ТА ЗАХОДІВ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uk-UA" sz="2000" dirty="0">
              <a:solidFill>
                <a:schemeClr val="bg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0867" y="82703"/>
            <a:ext cx="1071415" cy="107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76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97688" y="708659"/>
            <a:ext cx="6252988" cy="466430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altLang="ru-RU" b="1" dirty="0" smtClean="0">
                <a:solidFill>
                  <a:schemeClr val="bg1"/>
                </a:solidFill>
              </a:rPr>
              <a:t>Програма  розвитку паліативної  допомоги на 2018-2022 рр.  </a:t>
            </a:r>
            <a:endParaRPr lang="uk-UA" altLang="ru-RU" b="1" dirty="0">
              <a:solidFill>
                <a:schemeClr val="bg1"/>
              </a:solidFill>
            </a:endParaRPr>
          </a:p>
        </p:txBody>
      </p:sp>
      <p:sp>
        <p:nvSpPr>
          <p:cNvPr id="19" name="Прямокутник 18"/>
          <p:cNvSpPr>
            <a:spLocks noChangeArrowheads="1"/>
          </p:cNvSpPr>
          <p:nvPr/>
        </p:nvSpPr>
        <p:spPr bwMode="auto">
          <a:xfrm>
            <a:off x="429647" y="1374882"/>
            <a:ext cx="1520723" cy="1025071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/>
            <a:endParaRPr lang="uk-UA" sz="2400" b="1" dirty="0">
              <a:solidFill>
                <a:srgbClr val="002060"/>
              </a:solidFill>
            </a:endParaRPr>
          </a:p>
        </p:txBody>
      </p:sp>
      <p:pic>
        <p:nvPicPr>
          <p:cNvPr id="20" name="Picture 6" descr="C:\Users\Andriy Oliyarnuk\Desktop\ПЛАН_ЗВІТ_2018-19\ЗВІТ_2018\Вихідна_інфо\фото\69f8e525779c5f33720d7f7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58869" y="645917"/>
            <a:ext cx="906705" cy="90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кутник 36">
            <a:extLst>
              <a:ext uri="{FF2B5EF4-FFF2-40B4-BE49-F238E27FC236}">
                <a16:creationId xmlns:a16="http://schemas.microsoft.com/office/drawing/2014/main" id="{3C6E7961-E2B3-48AF-A006-5A3934A9F0F6}"/>
              </a:ext>
            </a:extLst>
          </p:cNvPr>
          <p:cNvSpPr/>
          <p:nvPr/>
        </p:nvSpPr>
        <p:spPr>
          <a:xfrm>
            <a:off x="3451145" y="86687"/>
            <a:ext cx="5936305" cy="523220"/>
          </a:xfrm>
          <a:prstGeom prst="rect">
            <a:avLst/>
          </a:prstGeom>
          <a:solidFill>
            <a:srgbClr val="005D9B"/>
          </a:soli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V. </a:t>
            </a:r>
            <a:r>
              <a:rPr lang="uk-UA" sz="2800" b="1" dirty="0" smtClean="0">
                <a:solidFill>
                  <a:schemeClr val="bg1"/>
                </a:solidFill>
              </a:rPr>
              <a:t>РЕАЛІЗАЦІЯ ПРОГРАМ ТА ЗАХОДІВ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uk-UA" sz="2000" dirty="0">
              <a:solidFill>
                <a:schemeClr val="bg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393" y="71003"/>
            <a:ext cx="1071415" cy="1077807"/>
          </a:xfrm>
          <a:prstGeom prst="rect">
            <a:avLst/>
          </a:prstGeom>
        </p:spPr>
      </p:pic>
      <p:pic>
        <p:nvPicPr>
          <p:cNvPr id="22" name="Picture 4" descr="C:\Users\Andriy Oliyarnuk\Desktop\Відеосюжет\Обрізане\Ролик_УСЗ_2018\Вихідна_інфо\Паліатив\паліативно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763" y="685609"/>
            <a:ext cx="2623441" cy="16752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4" name="Прямоугольник 13"/>
          <p:cNvSpPr/>
          <p:nvPr/>
        </p:nvSpPr>
        <p:spPr>
          <a:xfrm rot="2700000">
            <a:off x="152737" y="148144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7064416" y="2619238"/>
            <a:ext cx="5041909" cy="1101381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uk-UA" altLang="ru-RU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Програма забезпечення доступності житлових приміщень осіб з інвалідністю (крісла колісні) та осіб з інвалідністю по зору 1 групи </a:t>
            </a:r>
          </a:p>
          <a:p>
            <a:pPr algn="ctr"/>
            <a:r>
              <a:rPr lang="uk-UA" altLang="ru-RU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(4,5 млн. грн.)</a:t>
            </a:r>
            <a:endParaRPr lang="ru-RU" altLang="ru-RU" b="1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2700000">
            <a:off x="7468441" y="387835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7780269" y="3806197"/>
            <a:ext cx="25951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rgbClr val="002060"/>
                </a:solidFill>
              </a:rPr>
              <a:t>Облаштовано 23 об’єкти</a:t>
            </a:r>
            <a:endParaRPr lang="uk-UA" dirty="0">
              <a:solidFill>
                <a:srgbClr val="002060"/>
              </a:solidFill>
            </a:endParaRPr>
          </a:p>
        </p:txBody>
      </p:sp>
      <p:pic>
        <p:nvPicPr>
          <p:cNvPr id="26" name="Picture 3" descr="C:\Users\Andriy Oliyarnuk\Desktop\Звіт_УСЗ_2019\фото\доступність1.jpg"/>
          <p:cNvPicPr>
            <a:picLocks noChangeAspect="1" noChangeArrowheads="1"/>
          </p:cNvPicPr>
          <p:nvPr/>
        </p:nvPicPr>
        <p:blipFill>
          <a:blip r:embed="rId6">
            <a:lum bright="-10000" contrast="10000"/>
          </a:blip>
          <a:srcRect/>
          <a:stretch>
            <a:fillRect/>
          </a:stretch>
        </p:blipFill>
        <p:spPr bwMode="auto">
          <a:xfrm>
            <a:off x="9329837" y="4110395"/>
            <a:ext cx="2642138" cy="2161303"/>
          </a:xfrm>
          <a:prstGeom prst="parallelogram">
            <a:avLst>
              <a:gd name="adj" fmla="val 34184"/>
            </a:avLst>
          </a:prstGeom>
          <a:noFill/>
        </p:spPr>
      </p:pic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168952" y="2323620"/>
            <a:ext cx="3562836" cy="506394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b="1" dirty="0" smtClean="0">
                <a:solidFill>
                  <a:schemeClr val="bg1"/>
                </a:solidFill>
              </a:rPr>
              <a:t>Якісні послуги для бездомних</a:t>
            </a:r>
            <a:endParaRPr lang="uk-UA" b="1" dirty="0">
              <a:solidFill>
                <a:schemeClr val="bg1"/>
              </a:solidFill>
            </a:endParaRPr>
          </a:p>
        </p:txBody>
      </p:sp>
      <p:pic>
        <p:nvPicPr>
          <p:cNvPr id="28" name="Picture 2" descr="Ð ÐµÐ·ÑÐ»ÑÑÐ°Ñ Ð¿Ð¾ÑÑÐºÑ Ð·Ð¾Ð±ÑÐ°Ð¶ÐµÐ½Ñ Ð·Ð° Ð·Ð°Ð¿Ð¸ÑÐ¾Ð¼ &quot;ÐÐÐÐÐÐÐÐ ÐÐ¬ÐÐÐ&quot;"/>
          <p:cNvPicPr>
            <a:picLocks noChangeAspect="1" noChangeArrowheads="1"/>
          </p:cNvPicPr>
          <p:nvPr/>
        </p:nvPicPr>
        <p:blipFill>
          <a:blip r:embed="rId7"/>
          <a:srcRect l="5724"/>
          <a:stretch>
            <a:fillRect/>
          </a:stretch>
        </p:blipFill>
        <p:spPr bwMode="auto">
          <a:xfrm>
            <a:off x="4499922" y="2407469"/>
            <a:ext cx="2304478" cy="180372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35221" y="4127631"/>
            <a:ext cx="4703487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1600" dirty="0">
                <a:solidFill>
                  <a:srgbClr val="002060"/>
                </a:solidFill>
              </a:rPr>
              <a:t>71 особі відновлено/ виготовлено </a:t>
            </a:r>
            <a:r>
              <a:rPr lang="uk-UA" sz="1600" dirty="0" smtClean="0">
                <a:solidFill>
                  <a:srgbClr val="002060"/>
                </a:solidFill>
              </a:rPr>
              <a:t>паспортів </a:t>
            </a:r>
            <a:endParaRPr lang="uk-UA" sz="16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4888" y="4507496"/>
            <a:ext cx="3825919" cy="4234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1600" dirty="0">
                <a:solidFill>
                  <a:srgbClr val="002060"/>
                </a:solidFill>
              </a:rPr>
              <a:t>162 осіб отримали тимчасову </a:t>
            </a:r>
            <a:r>
              <a:rPr lang="uk-UA" sz="1600" dirty="0" smtClean="0">
                <a:solidFill>
                  <a:srgbClr val="002060"/>
                </a:solidFill>
              </a:rPr>
              <a:t>реєстрацію </a:t>
            </a:r>
            <a:endParaRPr lang="uk-UA" sz="16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3008" y="4975928"/>
            <a:ext cx="31277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1600" dirty="0">
                <a:solidFill>
                  <a:srgbClr val="002060"/>
                </a:solidFill>
              </a:rPr>
              <a:t>2280 </a:t>
            </a:r>
            <a:r>
              <a:rPr lang="uk-UA" sz="1600" dirty="0" smtClean="0">
                <a:solidFill>
                  <a:srgbClr val="002060"/>
                </a:solidFill>
              </a:rPr>
              <a:t>інформаційних консультацій</a:t>
            </a:r>
            <a:endParaRPr lang="uk-UA" sz="16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1122" y="5508376"/>
            <a:ext cx="49793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uk-UA" sz="1600" dirty="0">
                <a:solidFill>
                  <a:srgbClr val="002060"/>
                </a:solidFill>
              </a:rPr>
              <a:t>163 скерування </a:t>
            </a:r>
            <a:r>
              <a:rPr lang="uk-UA" sz="1600" dirty="0" smtClean="0">
                <a:solidFill>
                  <a:srgbClr val="002060"/>
                </a:solidFill>
              </a:rPr>
              <a:t>на флюорографічне обстеження </a:t>
            </a:r>
            <a:endParaRPr lang="uk-UA" sz="1600" dirty="0">
              <a:solidFill>
                <a:srgbClr val="00206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84888" y="5887883"/>
            <a:ext cx="2925929" cy="4234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uk-UA" sz="1600" dirty="0">
                <a:solidFill>
                  <a:srgbClr val="002060"/>
                </a:solidFill>
              </a:rPr>
              <a:t>124 виїзди соціального </a:t>
            </a:r>
            <a:r>
              <a:rPr lang="uk-UA" sz="1600" dirty="0" smtClean="0">
                <a:solidFill>
                  <a:srgbClr val="002060"/>
                </a:solidFill>
              </a:rPr>
              <a:t>патруля</a:t>
            </a:r>
            <a:endParaRPr lang="uk-UA" sz="1600" dirty="0">
              <a:solidFill>
                <a:srgbClr val="00206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2700000">
            <a:off x="69719" y="426323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Прямоугольник 31"/>
          <p:cNvSpPr/>
          <p:nvPr/>
        </p:nvSpPr>
        <p:spPr>
          <a:xfrm rot="2700000">
            <a:off x="86011" y="467329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Прямоугольник 32"/>
          <p:cNvSpPr/>
          <p:nvPr/>
        </p:nvSpPr>
        <p:spPr>
          <a:xfrm rot="2700000">
            <a:off x="69720" y="512327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Прямоугольник 33"/>
          <p:cNvSpPr/>
          <p:nvPr/>
        </p:nvSpPr>
        <p:spPr>
          <a:xfrm rot="2700000">
            <a:off x="69719" y="555955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5" name="Прямоугольник 34"/>
          <p:cNvSpPr/>
          <p:nvPr/>
        </p:nvSpPr>
        <p:spPr>
          <a:xfrm rot="2700000">
            <a:off x="45885" y="599363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7" name="Прямокутник 21"/>
          <p:cNvSpPr>
            <a:spLocks noChangeArrowheads="1"/>
          </p:cNvSpPr>
          <p:nvPr/>
        </p:nvSpPr>
        <p:spPr bwMode="auto">
          <a:xfrm>
            <a:off x="304337" y="2892357"/>
            <a:ext cx="345660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altLang="ru-RU" sz="1600" b="1" dirty="0">
                <a:solidFill>
                  <a:srgbClr val="002060"/>
                </a:solidFill>
              </a:rPr>
              <a:t>130 тис. грн від міста </a:t>
            </a:r>
            <a:r>
              <a:rPr lang="uk-UA" altLang="ru-RU" sz="1600" dirty="0">
                <a:solidFill>
                  <a:srgbClr val="002060"/>
                </a:solidFill>
              </a:rPr>
              <a:t>на </a:t>
            </a:r>
            <a:r>
              <a:rPr lang="uk-UA" altLang="ru-RU" sz="1600" dirty="0" smtClean="0">
                <a:solidFill>
                  <a:srgbClr val="002060"/>
                </a:solidFill>
              </a:rPr>
              <a:t>проекти:</a:t>
            </a:r>
            <a:endParaRPr lang="uk-UA" altLang="ru-RU" sz="1600" dirty="0">
              <a:solidFill>
                <a:srgbClr val="00206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 rot="2700000">
            <a:off x="85129" y="2941373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360649" y="3626417"/>
            <a:ext cx="43826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ru-RU" sz="1600" dirty="0" smtClean="0">
                <a:solidFill>
                  <a:srgbClr val="002060"/>
                </a:solidFill>
              </a:rPr>
              <a:t>тимчасове перебування </a:t>
            </a:r>
            <a:r>
              <a:rPr lang="uk-UA" altLang="ru-RU" sz="1600" dirty="0" smtClean="0">
                <a:solidFill>
                  <a:srgbClr val="002060"/>
                </a:solidFill>
                <a:cs typeface="Arial" pitchFamily="34" charset="0"/>
              </a:rPr>
              <a:t>в </a:t>
            </a:r>
            <a:r>
              <a:rPr lang="en-US" altLang="ru-RU" sz="1600" dirty="0">
                <a:solidFill>
                  <a:srgbClr val="002060"/>
                </a:solidFill>
                <a:cs typeface="Arial" pitchFamily="34" charset="0"/>
              </a:rPr>
              <a:t>“</a:t>
            </a:r>
            <a:r>
              <a:rPr lang="uk-UA" altLang="ru-RU" sz="1600" dirty="0">
                <a:solidFill>
                  <a:srgbClr val="002060"/>
                </a:solidFill>
                <a:cs typeface="Arial" pitchFamily="34" charset="0"/>
              </a:rPr>
              <a:t>Домі милосердя</a:t>
            </a:r>
            <a:r>
              <a:rPr lang="en-US" altLang="ru-RU" sz="1600" dirty="0">
                <a:solidFill>
                  <a:srgbClr val="002060"/>
                </a:solidFill>
                <a:cs typeface="Arial" pitchFamily="34" charset="0"/>
              </a:rPr>
              <a:t>”</a:t>
            </a:r>
            <a:r>
              <a:rPr lang="uk-UA" altLang="ru-RU" sz="1600" dirty="0">
                <a:solidFill>
                  <a:srgbClr val="002060"/>
                </a:solidFill>
                <a:cs typeface="Arial" pitchFamily="34" charset="0"/>
              </a:rPr>
              <a:t> братів </a:t>
            </a:r>
            <a:r>
              <a:rPr lang="uk-UA" altLang="ru-RU" sz="1600" dirty="0" err="1">
                <a:solidFill>
                  <a:srgbClr val="002060"/>
                </a:solidFill>
                <a:cs typeface="Arial" pitchFamily="34" charset="0"/>
              </a:rPr>
              <a:t>Альбертинців</a:t>
            </a:r>
            <a:r>
              <a:rPr lang="uk-UA" altLang="ru-RU" sz="1600" dirty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0799" y="3293254"/>
            <a:ext cx="16305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sz="1600" dirty="0">
                <a:solidFill>
                  <a:srgbClr val="002060"/>
                </a:solidFill>
              </a:rPr>
              <a:t>соціальна лазня </a:t>
            </a:r>
            <a:endParaRPr lang="uk-UA" sz="1600" dirty="0"/>
          </a:p>
        </p:txBody>
      </p:sp>
      <p:sp>
        <p:nvSpPr>
          <p:cNvPr id="39" name="Прямоугольник 38"/>
          <p:cNvSpPr/>
          <p:nvPr/>
        </p:nvSpPr>
        <p:spPr>
          <a:xfrm rot="2700000">
            <a:off x="82432" y="3367645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Прямоугольник 39"/>
          <p:cNvSpPr/>
          <p:nvPr/>
        </p:nvSpPr>
        <p:spPr>
          <a:xfrm rot="2700000">
            <a:off x="77403" y="3813296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6" r="8285"/>
          <a:stretch/>
        </p:blipFill>
        <p:spPr>
          <a:xfrm>
            <a:off x="4807356" y="4479638"/>
            <a:ext cx="2756789" cy="17408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0800" dist="50800" dir="5400000" algn="tl" rotWithShape="0">
              <a:schemeClr val="bg1"/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Прямоугольник 16"/>
          <p:cNvSpPr/>
          <p:nvPr/>
        </p:nvSpPr>
        <p:spPr>
          <a:xfrm>
            <a:off x="420146" y="1240573"/>
            <a:ext cx="66442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Закупівля соціальних  послуг з паліативного догляду вдома через систему </a:t>
            </a:r>
            <a:r>
              <a:rPr lang="en-US" altLang="ru-RU" sz="1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Prozorro</a:t>
            </a:r>
            <a:r>
              <a:rPr lang="uk-UA" alt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  <a:r>
              <a:rPr lang="uk-UA" sz="1600" b="1" dirty="0">
                <a:solidFill>
                  <a:srgbClr val="002060"/>
                </a:solidFill>
              </a:rPr>
              <a:t>153,1  тис. грн. (Переможець БО «Благодійне товариство «Всеукраїнська мережа людей, які живуть з ВІЛ/СНІД» м. Львів») </a:t>
            </a:r>
            <a:endParaRPr lang="uk-UA" altLang="ru-RU" sz="16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89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7227" y="685033"/>
            <a:ext cx="5319154" cy="628108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dirty="0" smtClean="0">
                <a:solidFill>
                  <a:schemeClr val="bg1"/>
                </a:solidFill>
              </a:rPr>
              <a:t>Фінансова  допомога </a:t>
            </a:r>
            <a:r>
              <a:rPr lang="en-US" sz="2000" dirty="0" smtClean="0">
                <a:solidFill>
                  <a:schemeClr val="bg1"/>
                </a:solidFill>
              </a:rPr>
              <a:t>“</a:t>
            </a:r>
            <a:r>
              <a:rPr lang="uk-UA" sz="2000" dirty="0" smtClean="0">
                <a:solidFill>
                  <a:schemeClr val="bg1"/>
                </a:solidFill>
              </a:rPr>
              <a:t>приватним </a:t>
            </a:r>
            <a:r>
              <a:rPr lang="uk-UA" sz="2000" dirty="0" err="1" smtClean="0">
                <a:solidFill>
                  <a:schemeClr val="bg1"/>
                </a:solidFill>
              </a:rPr>
              <a:t>сиротинцям</a:t>
            </a:r>
            <a:r>
              <a:rPr lang="en-US" sz="2000" dirty="0" smtClean="0">
                <a:solidFill>
                  <a:schemeClr val="bg1"/>
                </a:solidFill>
              </a:rPr>
              <a:t>”</a:t>
            </a:r>
            <a:r>
              <a:rPr lang="uk-UA" sz="2000" dirty="0" smtClean="0">
                <a:solidFill>
                  <a:schemeClr val="bg1"/>
                </a:solidFill>
              </a:rPr>
              <a:t> </a:t>
            </a:r>
          </a:p>
          <a:p>
            <a:pPr algn="ctr">
              <a:defRPr/>
            </a:pPr>
            <a:r>
              <a:rPr lang="uk-UA" sz="2000" dirty="0">
                <a:solidFill>
                  <a:schemeClr val="bg1"/>
                </a:solidFill>
              </a:rPr>
              <a:t>(121,7 тис. </a:t>
            </a:r>
            <a:r>
              <a:rPr lang="uk-UA" sz="2000" dirty="0" smtClean="0">
                <a:solidFill>
                  <a:schemeClr val="bg1"/>
                </a:solidFill>
              </a:rPr>
              <a:t>грн.)</a:t>
            </a:r>
            <a:endParaRPr lang="uk-UA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1" name="Picture 7" descr="Ð ÐµÐ·ÑÐ»ÑÑÐ°Ñ Ð¿Ð¾ÑÑÐºÑ Ð·Ð¾Ð±ÑÐ°Ð¶ÐµÐ½Ñ Ð·Ð° Ð·Ð°Ð¿Ð¸ÑÐ¾Ð¼ &quot;Ð¡Ð¾ÑÑÐ°Ð»ÑÐ½Ð¸Ð¹ ÑÐµÐ½ÑÑ Ð¡ÐµÑÑÐµÑ Ð¡Ð»ÑÐ¶ÐµÐ±Ð½Ð¸ÑÑ ÐÐµÐ¿Ð¾ÑÐ¾ÑÐ½Ð¾Ñ ÐÑÐ²Ð¸ ÐÐ°ÑÑÑ Ð»ÑÐ²ÑÐ²&quot;"/>
          <p:cNvPicPr>
            <a:picLocks noChangeAspect="1" noChangeArrowheads="1"/>
          </p:cNvPicPr>
          <p:nvPr/>
        </p:nvPicPr>
        <p:blipFill>
          <a:blip r:embed="rId3"/>
          <a:srcRect t="4762"/>
          <a:stretch>
            <a:fillRect/>
          </a:stretch>
        </p:blipFill>
        <p:spPr bwMode="auto">
          <a:xfrm>
            <a:off x="4173546" y="1363169"/>
            <a:ext cx="2283693" cy="1446683"/>
          </a:xfrm>
          <a:prstGeom prst="parallelogram">
            <a:avLst/>
          </a:prstGeom>
          <a:noFill/>
        </p:spPr>
      </p:pic>
      <p:sp>
        <p:nvSpPr>
          <p:cNvPr id="10" name="Прямокутник 36">
            <a:extLst>
              <a:ext uri="{FF2B5EF4-FFF2-40B4-BE49-F238E27FC236}">
                <a16:creationId xmlns:a16="http://schemas.microsoft.com/office/drawing/2014/main" id="{3C6E7961-E2B3-48AF-A006-5A3934A9F0F6}"/>
              </a:ext>
            </a:extLst>
          </p:cNvPr>
          <p:cNvSpPr/>
          <p:nvPr/>
        </p:nvSpPr>
        <p:spPr>
          <a:xfrm>
            <a:off x="3451145" y="86687"/>
            <a:ext cx="5936305" cy="523220"/>
          </a:xfrm>
          <a:prstGeom prst="rect">
            <a:avLst/>
          </a:prstGeom>
          <a:solidFill>
            <a:srgbClr val="005D9B"/>
          </a:soli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V. </a:t>
            </a:r>
            <a:r>
              <a:rPr lang="uk-UA" sz="2800" b="1" dirty="0" smtClean="0">
                <a:solidFill>
                  <a:schemeClr val="bg1"/>
                </a:solidFill>
              </a:rPr>
              <a:t>РЕАЛІЗАЦІЯ ПРОГРАМ ТА ЗАХОДІВ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uk-UA" sz="2000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393" y="71003"/>
            <a:ext cx="1071415" cy="107780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71475" y="1388502"/>
            <a:ext cx="4233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заклад релігійної організації </a:t>
            </a:r>
            <a:r>
              <a:rPr lang="uk-UA" sz="1600" b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«Родинний  Дім «Покрова»</a:t>
            </a:r>
            <a:r>
              <a:rPr lang="uk-UA" sz="16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  (вул. Дорога </a:t>
            </a:r>
            <a:r>
              <a:rPr lang="uk-UA" sz="1600" dirty="0" err="1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Кривчицька</a:t>
            </a:r>
            <a:r>
              <a:rPr lang="uk-UA" sz="16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, 19)</a:t>
            </a:r>
            <a:endParaRPr lang="uk-UA" sz="1600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2700000">
            <a:off x="93553" y="1457962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368877" y="2063840"/>
            <a:ext cx="44320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приватна</a:t>
            </a:r>
            <a:r>
              <a:rPr lang="uk-U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uk-UA" sz="1600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організація «</a:t>
            </a:r>
            <a:r>
              <a:rPr lang="uk-UA" sz="1600" b="1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Приватний дитячий будинок «БЛАГОДАТЬ» </a:t>
            </a:r>
            <a:r>
              <a:rPr lang="uk-UA" sz="16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(вул. </a:t>
            </a:r>
            <a:r>
              <a:rPr lang="uk-UA" sz="1600" dirty="0" err="1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Папарівка</a:t>
            </a:r>
            <a:r>
              <a:rPr lang="uk-UA" sz="1600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, 1)</a:t>
            </a:r>
          </a:p>
        </p:txBody>
      </p:sp>
      <p:sp>
        <p:nvSpPr>
          <p:cNvPr id="15" name="Прямоугольник 14"/>
          <p:cNvSpPr/>
          <p:nvPr/>
        </p:nvSpPr>
        <p:spPr>
          <a:xfrm rot="2700000">
            <a:off x="90660" y="214451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403145" y="2675510"/>
            <a:ext cx="42686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Соціальний центр </a:t>
            </a:r>
            <a:r>
              <a:rPr lang="uk-UA" sz="16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сестер служебниць  непорочної Діви Марії  (вул. </a:t>
            </a:r>
            <a:r>
              <a:rPr lang="uk-UA" sz="1600" dirty="0" err="1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Равська</a:t>
            </a:r>
            <a:r>
              <a:rPr lang="uk-UA" sz="16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, 8)</a:t>
            </a:r>
            <a:endParaRPr lang="uk-UA" sz="1600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2700000">
            <a:off x="94820" y="2772462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2122569" y="3732638"/>
            <a:ext cx="4424532" cy="443479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dirty="0" smtClean="0">
                <a:solidFill>
                  <a:schemeClr val="bg1"/>
                </a:solidFill>
              </a:rPr>
              <a:t>Якісні послуги особам поважного віку</a:t>
            </a:r>
            <a:endParaRPr lang="uk-UA" sz="2000" dirty="0">
              <a:solidFill>
                <a:schemeClr val="bg1"/>
              </a:solidFill>
            </a:endParaRPr>
          </a:p>
        </p:txBody>
      </p:sp>
      <p:pic>
        <p:nvPicPr>
          <p:cNvPr id="20" name="Picture 2" descr="C:\Users\Andriy Oliyarnuk\Desktop\Звіт_УСЗ_2019\фото\ТЕРЦ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559" y="3682861"/>
            <a:ext cx="1968115" cy="288786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396267" y="4246944"/>
            <a:ext cx="318939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i="1" dirty="0">
                <a:solidFill>
                  <a:srgbClr val="002060"/>
                </a:solidFill>
              </a:rPr>
              <a:t> </a:t>
            </a:r>
            <a:r>
              <a:rPr lang="uk-UA" sz="1600" dirty="0">
                <a:solidFill>
                  <a:srgbClr val="002060"/>
                </a:solidFill>
              </a:rPr>
              <a:t>соціальна</a:t>
            </a:r>
            <a:r>
              <a:rPr lang="uk-UA" sz="1600" i="1" dirty="0">
                <a:solidFill>
                  <a:srgbClr val="002060"/>
                </a:solidFill>
              </a:rPr>
              <a:t> </a:t>
            </a:r>
            <a:r>
              <a:rPr lang="uk-UA" sz="1600" dirty="0">
                <a:solidFill>
                  <a:srgbClr val="002060"/>
                </a:solidFill>
              </a:rPr>
              <a:t>послуга </a:t>
            </a:r>
            <a:r>
              <a:rPr lang="uk-UA" sz="1600" b="1" dirty="0">
                <a:solidFill>
                  <a:srgbClr val="002060"/>
                </a:solidFill>
              </a:rPr>
              <a:t>догляду </a:t>
            </a:r>
            <a:r>
              <a:rPr lang="uk-UA" sz="1600" b="1" dirty="0" smtClean="0">
                <a:solidFill>
                  <a:srgbClr val="002060"/>
                </a:solidFill>
              </a:rPr>
              <a:t>вдома</a:t>
            </a:r>
            <a:endParaRPr lang="uk-UA" sz="16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93543" y="4682794"/>
            <a:ext cx="45564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соціально-економічні</a:t>
            </a:r>
            <a:r>
              <a:rPr lang="uk-UA" sz="1600" dirty="0">
                <a:solidFill>
                  <a:srgbClr val="002060"/>
                </a:solidFill>
              </a:rPr>
              <a:t> (послуги техніка,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uk-UA" sz="1600" dirty="0" smtClean="0">
                <a:solidFill>
                  <a:srgbClr val="002060"/>
                </a:solidFill>
              </a:rPr>
              <a:t>перукарські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uk-UA" sz="1600" dirty="0">
                <a:solidFill>
                  <a:srgbClr val="002060"/>
                </a:solidFill>
              </a:rPr>
              <a:t>послуги, ремонт одягу та  </a:t>
            </a:r>
            <a:r>
              <a:rPr lang="uk-UA" sz="1600" dirty="0" smtClean="0">
                <a:solidFill>
                  <a:srgbClr val="002060"/>
                </a:solidFill>
              </a:rPr>
              <a:t>взуття</a:t>
            </a:r>
            <a:r>
              <a:rPr lang="uk-UA" sz="1600" dirty="0">
                <a:solidFill>
                  <a:srgbClr val="002060"/>
                </a:solidFill>
              </a:rPr>
              <a:t>,  постільної білизни тощо</a:t>
            </a:r>
            <a:r>
              <a:rPr lang="uk-UA" sz="1600" dirty="0" smtClean="0">
                <a:solidFill>
                  <a:srgbClr val="002060"/>
                </a:solidFill>
              </a:rPr>
              <a:t>)</a:t>
            </a:r>
            <a:endParaRPr lang="uk-UA" sz="1600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413356" y="5560729"/>
            <a:ext cx="17470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>
                <a:solidFill>
                  <a:srgbClr val="002060"/>
                </a:solidFill>
              </a:rPr>
              <a:t> послуги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uk-UA" sz="1600" dirty="0">
                <a:solidFill>
                  <a:srgbClr val="002060"/>
                </a:solidFill>
              </a:rPr>
              <a:t>з </a:t>
            </a:r>
            <a:r>
              <a:rPr lang="uk-UA" sz="1600" dirty="0" smtClean="0">
                <a:solidFill>
                  <a:srgbClr val="002060"/>
                </a:solidFill>
              </a:rPr>
              <a:t>масажу</a:t>
            </a:r>
            <a:endParaRPr lang="uk-UA" sz="1600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414404" y="5946467"/>
            <a:ext cx="1976823" cy="4234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1600" b="1" dirty="0">
                <a:solidFill>
                  <a:srgbClr val="002060"/>
                </a:solidFill>
              </a:rPr>
              <a:t>транспортна</a:t>
            </a:r>
            <a:r>
              <a:rPr lang="uk-UA" sz="1600" dirty="0">
                <a:solidFill>
                  <a:srgbClr val="002060"/>
                </a:solidFill>
              </a:rPr>
              <a:t> </a:t>
            </a:r>
            <a:r>
              <a:rPr lang="uk-UA" sz="1600" dirty="0" smtClean="0">
                <a:solidFill>
                  <a:srgbClr val="002060"/>
                </a:solidFill>
              </a:rPr>
              <a:t>служба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2700000">
            <a:off x="2212926" y="435014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Прямоугольник 22"/>
          <p:cNvSpPr/>
          <p:nvPr/>
        </p:nvSpPr>
        <p:spPr>
          <a:xfrm rot="2700000">
            <a:off x="2182819" y="4792297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Прямоугольник 23"/>
          <p:cNvSpPr/>
          <p:nvPr/>
        </p:nvSpPr>
        <p:spPr>
          <a:xfrm rot="2700000">
            <a:off x="2170270" y="562136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Прямоугольник 24"/>
          <p:cNvSpPr/>
          <p:nvPr/>
        </p:nvSpPr>
        <p:spPr>
          <a:xfrm rot="2700000">
            <a:off x="2172473" y="609800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Прямоугольник 26"/>
          <p:cNvSpPr/>
          <p:nvPr/>
        </p:nvSpPr>
        <p:spPr>
          <a:xfrm>
            <a:off x="8706331" y="5005409"/>
            <a:ext cx="31580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1600" b="1" kern="0" dirty="0">
                <a:solidFill>
                  <a:srgbClr val="002060"/>
                </a:solidFill>
                <a:ea typeface="Microsoft YaHei" pitchFamily="2"/>
                <a:cs typeface="Arial" pitchFamily="34"/>
              </a:rPr>
              <a:t>Кожен довгожитель отримує від міста 5000 грн., вітальний лист </a:t>
            </a:r>
            <a:r>
              <a:rPr lang="uk-UA" sz="1600" b="1" kern="0" dirty="0" smtClean="0">
                <a:solidFill>
                  <a:srgbClr val="002060"/>
                </a:solidFill>
                <a:ea typeface="Microsoft YaHei" pitchFamily="2"/>
                <a:cs typeface="Arial" pitchFamily="34"/>
              </a:rPr>
              <a:t> та </a:t>
            </a:r>
            <a:r>
              <a:rPr lang="uk-UA" sz="1600" b="1" kern="0" dirty="0" err="1">
                <a:solidFill>
                  <a:srgbClr val="002060"/>
                </a:solidFill>
                <a:ea typeface="Microsoft YaHei" pitchFamily="2"/>
                <a:cs typeface="Arial" pitchFamily="34"/>
              </a:rPr>
              <a:t>пам</a:t>
            </a:r>
            <a:r>
              <a:rPr lang="en-US" sz="1600" b="1" kern="0" dirty="0">
                <a:solidFill>
                  <a:srgbClr val="002060"/>
                </a:solidFill>
                <a:ea typeface="Microsoft YaHei" pitchFamily="2"/>
                <a:cs typeface="Arial" pitchFamily="34"/>
              </a:rPr>
              <a:t>’</a:t>
            </a:r>
            <a:r>
              <a:rPr lang="uk-UA" sz="1600" b="1" kern="0" dirty="0" err="1">
                <a:solidFill>
                  <a:srgbClr val="002060"/>
                </a:solidFill>
                <a:ea typeface="Microsoft YaHei" pitchFamily="2"/>
                <a:cs typeface="Arial" pitchFamily="34"/>
              </a:rPr>
              <a:t>ятну</a:t>
            </a:r>
            <a:r>
              <a:rPr lang="uk-UA" sz="1600" b="1" kern="0" dirty="0">
                <a:solidFill>
                  <a:srgbClr val="002060"/>
                </a:solidFill>
                <a:ea typeface="Microsoft YaHei" pitchFamily="2"/>
                <a:cs typeface="Arial" pitchFamily="34"/>
              </a:rPr>
              <a:t> монету</a:t>
            </a:r>
            <a:endParaRPr lang="ru-RU" sz="1600" b="1" kern="0" dirty="0">
              <a:solidFill>
                <a:srgbClr val="00206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 rot="2700000">
            <a:off x="8411824" y="5031011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8" name="Picture 3" descr="C:\Users\Andriy Oliyarnuk\Desktop\Звіт_УСЗ_2019\фото\100річна.jpg"/>
          <p:cNvPicPr>
            <a:picLocks noChangeAspect="1" noChangeArrowheads="1"/>
          </p:cNvPicPr>
          <p:nvPr/>
        </p:nvPicPr>
        <p:blipFill>
          <a:blip r:embed="rId6"/>
          <a:srcRect l="4167" t="11667" r="8889"/>
          <a:stretch>
            <a:fillRect/>
          </a:stretch>
        </p:blipFill>
        <p:spPr bwMode="auto">
          <a:xfrm>
            <a:off x="6573728" y="4628309"/>
            <a:ext cx="1712630" cy="23199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9" name="Rectangle 3"/>
          <p:cNvSpPr>
            <a:spLocks noChangeArrowheads="1"/>
          </p:cNvSpPr>
          <p:nvPr/>
        </p:nvSpPr>
        <p:spPr bwMode="auto">
          <a:xfrm>
            <a:off x="7447461" y="670220"/>
            <a:ext cx="2821431" cy="443479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dirty="0" smtClean="0">
                <a:solidFill>
                  <a:schemeClr val="bg1"/>
                </a:solidFill>
              </a:rPr>
              <a:t>Соціальний форум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2700000">
            <a:off x="7169244" y="1295002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TextBox 3"/>
          <p:cNvSpPr txBox="1"/>
          <p:nvPr/>
        </p:nvSpPr>
        <p:spPr>
          <a:xfrm>
            <a:off x="7447461" y="1198660"/>
            <a:ext cx="4688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err="1" smtClean="0">
                <a:solidFill>
                  <a:srgbClr val="002060"/>
                </a:solidFill>
              </a:rPr>
              <a:t>Ярмарка</a:t>
            </a:r>
            <a:r>
              <a:rPr lang="uk-UA" sz="1600" dirty="0">
                <a:solidFill>
                  <a:srgbClr val="002060"/>
                </a:solidFill>
              </a:rPr>
              <a:t> </a:t>
            </a:r>
            <a:r>
              <a:rPr lang="uk-UA" sz="1600" dirty="0" smtClean="0">
                <a:solidFill>
                  <a:srgbClr val="002060"/>
                </a:solidFill>
              </a:rPr>
              <a:t>послуг більше 30 громадських організацій та благодійних фондів</a:t>
            </a:r>
            <a:endParaRPr lang="uk-UA" sz="1600" dirty="0">
              <a:solidFill>
                <a:srgbClr val="00206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 rot="2700000">
            <a:off x="7169243" y="1877825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TextBox 32"/>
          <p:cNvSpPr txBox="1"/>
          <p:nvPr/>
        </p:nvSpPr>
        <p:spPr>
          <a:xfrm>
            <a:off x="7428073" y="1731254"/>
            <a:ext cx="468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rgbClr val="002060"/>
                </a:solidFill>
              </a:rPr>
              <a:t>Проведення тематичних лекцій, відкритих розмов та панельних дискусій соціальної спрямованості </a:t>
            </a:r>
            <a:endParaRPr lang="uk-UA" sz="1600" dirty="0">
              <a:solidFill>
                <a:srgbClr val="002060"/>
              </a:solidFill>
            </a:endParaRPr>
          </a:p>
        </p:txBody>
      </p:sp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7" cstate="print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7"/>
          <a:stretch>
            <a:fillRect/>
          </a:stretch>
        </p:blipFill>
        <p:spPr bwMode="auto">
          <a:xfrm>
            <a:off x="7924046" y="3165461"/>
            <a:ext cx="2134624" cy="1361200"/>
          </a:xfrm>
          <a:prstGeom prst="snip2DiagRect">
            <a:avLst>
              <a:gd name="adj1" fmla="val 41545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670" y="2349857"/>
            <a:ext cx="2021296" cy="13466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462" y="2323355"/>
            <a:ext cx="1953068" cy="115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50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pic>
        <p:nvPicPr>
          <p:cNvPr id="35843" name="Рисунок 3"/>
          <p:cNvPicPr>
            <a:picLocks noChangeAspect="1"/>
          </p:cNvPicPr>
          <p:nvPr/>
        </p:nvPicPr>
        <p:blipFill>
          <a:blip r:embed="rId3"/>
          <a:srcRect l="11339" t="23454" r="4617" b="16788"/>
          <a:stretch>
            <a:fillRect/>
          </a:stretch>
        </p:blipFill>
        <p:spPr bwMode="auto">
          <a:xfrm>
            <a:off x="174567" y="82439"/>
            <a:ext cx="2964972" cy="1711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кутник 1"/>
          <p:cNvSpPr/>
          <p:nvPr/>
        </p:nvSpPr>
        <p:spPr>
          <a:xfrm>
            <a:off x="401774" y="3540867"/>
            <a:ext cx="59614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 smtClean="0">
                <a:solidFill>
                  <a:srgbClr val="002060"/>
                </a:solidFill>
                <a:latin typeface="+mn-lt"/>
              </a:rPr>
              <a:t>Участь в молодіжних сесіях, сесії Верховної ради України, міжнародних самітах та форумах</a:t>
            </a:r>
            <a:endParaRPr lang="uk-UA" sz="16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5845" name="Рисунок 6"/>
          <p:cNvPicPr>
            <a:picLocks noChangeAspect="1"/>
          </p:cNvPicPr>
          <p:nvPr/>
        </p:nvPicPr>
        <p:blipFill>
          <a:blip r:embed="rId4"/>
          <a:srcRect t="-485" r="10141" b="28543"/>
          <a:stretch>
            <a:fillRect/>
          </a:stretch>
        </p:blipFill>
        <p:spPr bwMode="auto">
          <a:xfrm>
            <a:off x="803762" y="4573155"/>
            <a:ext cx="3350805" cy="2012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кутник 36">
            <a:extLst>
              <a:ext uri="{FF2B5EF4-FFF2-40B4-BE49-F238E27FC236}">
                <a16:creationId xmlns:a16="http://schemas.microsoft.com/office/drawing/2014/main" id="{3C6E7961-E2B3-48AF-A006-5A3934A9F0F6}"/>
              </a:ext>
            </a:extLst>
          </p:cNvPr>
          <p:cNvSpPr/>
          <p:nvPr/>
        </p:nvSpPr>
        <p:spPr>
          <a:xfrm>
            <a:off x="3451145" y="86687"/>
            <a:ext cx="5936305" cy="523220"/>
          </a:xfrm>
          <a:prstGeom prst="rect">
            <a:avLst/>
          </a:prstGeom>
          <a:solidFill>
            <a:srgbClr val="005D9B"/>
          </a:soli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V. </a:t>
            </a:r>
            <a:r>
              <a:rPr lang="uk-UA" sz="2800" b="1" dirty="0" smtClean="0">
                <a:solidFill>
                  <a:schemeClr val="bg1"/>
                </a:solidFill>
              </a:rPr>
              <a:t>РЕАЛІЗАЦІЯ ПРОГРАМ ТА ЗАХОДІВ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uk-UA" sz="2000" dirty="0">
              <a:solidFill>
                <a:schemeClr val="bg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393" y="71003"/>
            <a:ext cx="1071415" cy="10778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8941" y="1835990"/>
            <a:ext cx="5138201" cy="369332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bg1"/>
                </a:solidFill>
              </a:rPr>
              <a:t>Дитяча дорадча рада при Львівській міській раді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9130" y="2303810"/>
            <a:ext cx="55038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uk-UA" sz="1600" b="1" dirty="0" smtClean="0">
                <a:solidFill>
                  <a:srgbClr val="002060"/>
                </a:solidFill>
              </a:rPr>
              <a:t>Проекти</a:t>
            </a:r>
            <a:r>
              <a:rPr lang="uk-UA" sz="1600" b="1" dirty="0">
                <a:solidFill>
                  <a:srgbClr val="002060"/>
                </a:solidFill>
              </a:rPr>
              <a:t>: «</a:t>
            </a:r>
            <a:r>
              <a:rPr lang="uk-UA" sz="1600" b="1" dirty="0" err="1">
                <a:solidFill>
                  <a:srgbClr val="002060"/>
                </a:solidFill>
              </a:rPr>
              <a:t>Булінг</a:t>
            </a:r>
            <a:r>
              <a:rPr lang="uk-UA" sz="1600" b="1" dirty="0">
                <a:solidFill>
                  <a:srgbClr val="002060"/>
                </a:solidFill>
              </a:rPr>
              <a:t> </a:t>
            </a:r>
            <a:r>
              <a:rPr lang="en-GB" sz="1600" b="1" dirty="0">
                <a:solidFill>
                  <a:srgbClr val="002060"/>
                </a:solidFill>
              </a:rPr>
              <a:t>stops </a:t>
            </a:r>
            <a:r>
              <a:rPr lang="ru-RU" sz="1600" b="1" dirty="0">
                <a:solidFill>
                  <a:srgbClr val="002060"/>
                </a:solidFill>
              </a:rPr>
              <a:t>тут», «</a:t>
            </a:r>
            <a:r>
              <a:rPr lang="uk-UA" sz="1600" b="1" dirty="0">
                <a:solidFill>
                  <a:srgbClr val="002060"/>
                </a:solidFill>
              </a:rPr>
              <a:t>Твій мозок потребує їжі</a:t>
            </a:r>
            <a:r>
              <a:rPr lang="ru-RU" sz="1600" b="1" dirty="0">
                <a:solidFill>
                  <a:srgbClr val="002060"/>
                </a:solidFill>
              </a:rPr>
              <a:t>», «</a:t>
            </a:r>
            <a:r>
              <a:rPr lang="uk-UA" sz="1600" b="1" dirty="0">
                <a:solidFill>
                  <a:srgbClr val="002060"/>
                </a:solidFill>
              </a:rPr>
              <a:t>Школи</a:t>
            </a:r>
            <a:r>
              <a:rPr lang="ru-RU" sz="1600" b="1" dirty="0">
                <a:solidFill>
                  <a:srgbClr val="002060"/>
                </a:solidFill>
              </a:rPr>
              <a:t> прав </a:t>
            </a:r>
            <a:r>
              <a:rPr lang="uk-UA" sz="1600" b="1" dirty="0">
                <a:solidFill>
                  <a:srgbClr val="002060"/>
                </a:solidFill>
              </a:rPr>
              <a:t>людини</a:t>
            </a:r>
            <a:r>
              <a:rPr lang="ru-RU" sz="1600" b="1" dirty="0">
                <a:solidFill>
                  <a:srgbClr val="002060"/>
                </a:solidFill>
              </a:rPr>
              <a:t>»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700000">
            <a:off x="66167" y="240818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414860" y="2978661"/>
            <a:ext cx="376795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uk-UA" sz="1600" b="1" dirty="0" smtClean="0">
                <a:solidFill>
                  <a:srgbClr val="002060"/>
                </a:solidFill>
              </a:rPr>
              <a:t>Інформаційно-просвітницька діяльність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2700000">
            <a:off x="136643" y="306797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Прямоугольник 15"/>
          <p:cNvSpPr/>
          <p:nvPr/>
        </p:nvSpPr>
        <p:spPr>
          <a:xfrm rot="2700000">
            <a:off x="158060" y="3727777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4330056" y="4320370"/>
            <a:ext cx="4702040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  <a:latin typeface="Calibri" pitchFamily="34" charset="0"/>
              </a:rPr>
              <a:t>Шкільні служби порозуміння </a:t>
            </a:r>
            <a:r>
              <a:rPr lang="uk-UA" b="1" dirty="0" smtClean="0">
                <a:solidFill>
                  <a:schemeClr val="bg1"/>
                </a:solidFill>
                <a:latin typeface="Calibri" pitchFamily="34" charset="0"/>
              </a:rPr>
              <a:t> (ШПС)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58329" y="4742803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  <a:latin typeface="Calibri" pitchFamily="34" charset="0"/>
              </a:rPr>
              <a:t>Проводиться ознайомлення класних керівників, інших педагогів, батьків та дітей щодо діяльності ШСП</a:t>
            </a:r>
          </a:p>
        </p:txBody>
      </p:sp>
      <p:sp>
        <p:nvSpPr>
          <p:cNvPr id="19" name="Прямоугольник 18"/>
          <p:cNvSpPr/>
          <p:nvPr/>
        </p:nvSpPr>
        <p:spPr>
          <a:xfrm rot="2700000">
            <a:off x="4625421" y="486207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10"/>
          <p:cNvSpPr/>
          <p:nvPr/>
        </p:nvSpPr>
        <p:spPr>
          <a:xfrm>
            <a:off x="4958329" y="563881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  <a:latin typeface="Calibri" pitchFamily="34" charset="0"/>
              </a:rPr>
              <a:t>Проведено 4 відновних кола для 93 дітей та тренінгові заняття щодо навичок </a:t>
            </a:r>
            <a:r>
              <a:rPr lang="uk-UA" sz="1600" b="1" dirty="0" smtClean="0">
                <a:solidFill>
                  <a:srgbClr val="002060"/>
                </a:solidFill>
                <a:latin typeface="Calibri" pitchFamily="34" charset="0"/>
              </a:rPr>
              <a:t>безконфліктного спілкування</a:t>
            </a:r>
            <a:endParaRPr lang="uk-UA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2700000">
            <a:off x="4625421" y="574360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Прямоугольник 19"/>
          <p:cNvSpPr/>
          <p:nvPr/>
        </p:nvSpPr>
        <p:spPr>
          <a:xfrm>
            <a:off x="7249313" y="753603"/>
            <a:ext cx="4031040" cy="369332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 smtClean="0">
                <a:solidFill>
                  <a:schemeClr val="bg1"/>
                </a:solidFill>
              </a:rPr>
              <a:t>«Великий день маленький громадян»</a:t>
            </a:r>
            <a:endParaRPr lang="uk-UA" b="1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527" y="757067"/>
            <a:ext cx="1726276" cy="215784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468409" y="1148810"/>
            <a:ext cx="47654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</a:rPr>
              <a:t>Юні містяни мали змогу відчути себе справжніми посадовцями міськради: провели день за графіком міського голови та його заступників, взяли участь у виїздах на локації по районах Львова та провели робочі наради</a:t>
            </a:r>
            <a:r>
              <a:rPr lang="ru-RU" sz="1600" b="1" dirty="0"/>
              <a:t/>
            </a:r>
            <a:br>
              <a:rPr lang="ru-RU" sz="1600" b="1" dirty="0"/>
            </a:br>
            <a:endParaRPr lang="uk-UA" sz="1600" b="1" dirty="0"/>
          </a:p>
        </p:txBody>
      </p:sp>
      <p:sp>
        <p:nvSpPr>
          <p:cNvPr id="22" name="Прямоугольник 21"/>
          <p:cNvSpPr/>
          <p:nvPr/>
        </p:nvSpPr>
        <p:spPr>
          <a:xfrm rot="2700000">
            <a:off x="7242606" y="125197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870" y="2568861"/>
            <a:ext cx="2349233" cy="166255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6110" y="2502464"/>
            <a:ext cx="1581252" cy="210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67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43010" name="Заголовок 2"/>
          <p:cNvSpPr>
            <a:spLocks noGrp="1"/>
          </p:cNvSpPr>
          <p:nvPr>
            <p:ph type="title"/>
          </p:nvPr>
        </p:nvSpPr>
        <p:spPr>
          <a:xfrm>
            <a:off x="403145" y="767063"/>
            <a:ext cx="5196466" cy="52863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uk-UA" sz="2400" b="1" dirty="0">
                <a:solidFill>
                  <a:schemeClr val="bg1"/>
                </a:solidFill>
                <a:latin typeface="Calibri" pitchFamily="34" charset="0"/>
              </a:rPr>
              <a:t>Забезпечення дітей житлом</a:t>
            </a:r>
          </a:p>
        </p:txBody>
      </p:sp>
      <p:pic>
        <p:nvPicPr>
          <p:cNvPr id="43014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9081" y="4755248"/>
            <a:ext cx="2700169" cy="18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кутник 36">
            <a:extLst>
              <a:ext uri="{FF2B5EF4-FFF2-40B4-BE49-F238E27FC236}">
                <a16:creationId xmlns:a16="http://schemas.microsoft.com/office/drawing/2014/main" id="{3C6E7961-E2B3-48AF-A006-5A3934A9F0F6}"/>
              </a:ext>
            </a:extLst>
          </p:cNvPr>
          <p:cNvSpPr/>
          <p:nvPr/>
        </p:nvSpPr>
        <p:spPr>
          <a:xfrm>
            <a:off x="3451145" y="86687"/>
            <a:ext cx="5936305" cy="523220"/>
          </a:xfrm>
          <a:prstGeom prst="rect">
            <a:avLst/>
          </a:prstGeom>
          <a:solidFill>
            <a:srgbClr val="005D9B"/>
          </a:soli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V. </a:t>
            </a:r>
            <a:r>
              <a:rPr lang="uk-UA" sz="2800" b="1" dirty="0" smtClean="0">
                <a:solidFill>
                  <a:schemeClr val="bg1"/>
                </a:solidFill>
              </a:rPr>
              <a:t>РЕАЛІЗАЦІЯ ПРОГРАМ ТА ЗАХОДІВ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uk-UA" sz="2000" dirty="0">
              <a:solidFill>
                <a:schemeClr val="bg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393" y="71003"/>
            <a:ext cx="1071415" cy="107780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3145" y="1490021"/>
            <a:ext cx="6913522" cy="1217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uk-UA" b="1" dirty="0">
                <a:solidFill>
                  <a:srgbClr val="002060"/>
                </a:solidFill>
                <a:latin typeface="Calibri" pitchFamily="34" charset="0"/>
              </a:rPr>
              <a:t>Програма </a:t>
            </a:r>
            <a:r>
              <a:rPr lang="uk-UA" b="1" dirty="0" err="1">
                <a:solidFill>
                  <a:srgbClr val="002060"/>
                </a:solidFill>
                <a:latin typeface="Calibri" pitchFamily="34" charset="0"/>
              </a:rPr>
              <a:t>співфінансування</a:t>
            </a:r>
            <a:r>
              <a:rPr lang="uk-UA" b="1" dirty="0">
                <a:solidFill>
                  <a:srgbClr val="002060"/>
                </a:solidFill>
                <a:latin typeface="Calibri" pitchFamily="34" charset="0"/>
              </a:rPr>
              <a:t> придбання житла для дітей-сиріт, дітей позбавлених батьківського піклування та осіб з їх числа – придбано 7 квартир</a:t>
            </a:r>
          </a:p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uk-UA" b="1" i="1" dirty="0">
                <a:solidFill>
                  <a:srgbClr val="002060"/>
                </a:solidFill>
                <a:latin typeface="Calibri" pitchFamily="34" charset="0"/>
              </a:rPr>
              <a:t>З 2016 року придбано 21 квартиру</a:t>
            </a:r>
          </a:p>
        </p:txBody>
      </p:sp>
      <p:sp>
        <p:nvSpPr>
          <p:cNvPr id="12" name="Прямоугольник 11"/>
          <p:cNvSpPr/>
          <p:nvPr/>
        </p:nvSpPr>
        <p:spPr>
          <a:xfrm rot="2700000">
            <a:off x="124928" y="1561161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403145" y="3007094"/>
            <a:ext cx="7096402" cy="1217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uk-UA" b="1" dirty="0">
                <a:solidFill>
                  <a:srgbClr val="002060"/>
                </a:solidFill>
                <a:latin typeface="Calibri" pitchFamily="34" charset="0"/>
              </a:rPr>
              <a:t>Програма ремонту житла дітей-сиріт, дітей позбавлених батьківського піклування та осіб з їх числа – відремонтовано 4 квартири</a:t>
            </a:r>
          </a:p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uk-UA" b="1" i="1" dirty="0">
                <a:solidFill>
                  <a:srgbClr val="002060"/>
                </a:solidFill>
                <a:latin typeface="Calibri" pitchFamily="34" charset="0"/>
              </a:rPr>
              <a:t>З 2016 року відремонтовано 32 квартири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3089" y="4596986"/>
            <a:ext cx="6096000" cy="5909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uk-UA" b="1" dirty="0">
                <a:solidFill>
                  <a:srgbClr val="002060"/>
                </a:solidFill>
                <a:latin typeface="Calibri" pitchFamily="34" charset="0"/>
              </a:rPr>
              <a:t>Прийняті необхідні рішення для придбання 12 квартир за рахунок субвенції державного бюджету</a:t>
            </a:r>
          </a:p>
        </p:txBody>
      </p:sp>
      <p:sp>
        <p:nvSpPr>
          <p:cNvPr id="15" name="Прямоугольник 14"/>
          <p:cNvSpPr/>
          <p:nvPr/>
        </p:nvSpPr>
        <p:spPr>
          <a:xfrm rot="2700000">
            <a:off x="106285" y="3102331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Прямоугольник 15"/>
          <p:cNvSpPr/>
          <p:nvPr/>
        </p:nvSpPr>
        <p:spPr>
          <a:xfrm rot="2700000">
            <a:off x="106287" y="4614291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502" y="694873"/>
            <a:ext cx="2462948" cy="16419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2987" y="2421804"/>
            <a:ext cx="3242268" cy="216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92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11828"/>
            <a:ext cx="12181490" cy="6861670"/>
          </a:xfrm>
          <a:prstGeom prst="rect">
            <a:avLst/>
          </a:prstGeom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328" y="657434"/>
            <a:ext cx="3798706" cy="396426"/>
          </a:xfrm>
          <a:prstGeom prst="rect">
            <a:avLst/>
          </a:prstGeom>
          <a:solidFill>
            <a:srgbClr val="0070C0"/>
          </a:solidFill>
          <a:ln w="6350">
            <a:solidFill>
              <a:schemeClr val="tx1">
                <a:lumMod val="50000"/>
                <a:lumOff val="50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 smtClean="0">
                <a:solidFill>
                  <a:schemeClr val="bg1"/>
                </a:solidFill>
                <a:cs typeface="Arial" pitchFamily="34" charset="0"/>
              </a:rPr>
              <a:t>Програма «Дитячий тренер»</a:t>
            </a:r>
            <a:endParaRPr lang="uk-UA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488355" y="1131569"/>
            <a:ext cx="22556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Виділено 3 млн. грн.</a:t>
            </a:r>
            <a:endParaRPr lang="uk-UA" sz="1600" dirty="0">
              <a:solidFill>
                <a:srgbClr val="002060"/>
              </a:solidFill>
              <a:cs typeface="Arial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393" y="71003"/>
            <a:ext cx="1071415" cy="1077807"/>
          </a:xfrm>
          <a:prstGeom prst="rect">
            <a:avLst/>
          </a:prstGeom>
        </p:spPr>
      </p:pic>
      <p:sp>
        <p:nvSpPr>
          <p:cNvPr id="13" name="Прямокутник 36">
            <a:extLst>
              <a:ext uri="{FF2B5EF4-FFF2-40B4-BE49-F238E27FC236}">
                <a16:creationId xmlns:a16="http://schemas.microsoft.com/office/drawing/2014/main" id="{3C6E7961-E2B3-48AF-A006-5A3934A9F0F6}"/>
              </a:ext>
            </a:extLst>
          </p:cNvPr>
          <p:cNvSpPr/>
          <p:nvPr/>
        </p:nvSpPr>
        <p:spPr>
          <a:xfrm>
            <a:off x="2586621" y="28914"/>
            <a:ext cx="5936305" cy="523220"/>
          </a:xfrm>
          <a:prstGeom prst="rect">
            <a:avLst/>
          </a:prstGeom>
          <a:solidFill>
            <a:srgbClr val="005D9B"/>
          </a:soli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V. </a:t>
            </a:r>
            <a:r>
              <a:rPr lang="uk-UA" sz="2800" b="1" dirty="0" smtClean="0">
                <a:solidFill>
                  <a:schemeClr val="bg1"/>
                </a:solidFill>
              </a:rPr>
              <a:t>РЕАЛІЗАЦІЯ ПРОГРАМ ТА ЗАХОДІВ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2700000">
            <a:off x="128920" y="121828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Прямоугольник 17"/>
          <p:cNvSpPr/>
          <p:nvPr/>
        </p:nvSpPr>
        <p:spPr>
          <a:xfrm rot="2700000">
            <a:off x="124176" y="1635281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463076" y="1547123"/>
            <a:ext cx="28767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  <a:cs typeface="Arial" pitchFamily="34" charset="0"/>
              </a:rPr>
              <a:t>100 переможців </a:t>
            </a:r>
            <a:r>
              <a:rPr lang="ru-RU" sz="1600" b="1" dirty="0" err="1" smtClean="0">
                <a:solidFill>
                  <a:srgbClr val="002060"/>
                </a:solidFill>
              </a:rPr>
              <a:t>отримали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uk-UA" sz="1600" b="1" dirty="0" smtClean="0">
                <a:solidFill>
                  <a:srgbClr val="002060"/>
                </a:solidFill>
              </a:rPr>
              <a:t>по 25 тис. гривень 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6742713" y="741630"/>
            <a:ext cx="4456510" cy="618730"/>
          </a:xfrm>
          <a:prstGeom prst="rect">
            <a:avLst/>
          </a:prstGeom>
          <a:solidFill>
            <a:srgbClr val="0070C0"/>
          </a:solidFill>
          <a:ln w="6350">
            <a:solidFill>
              <a:schemeClr val="tx1">
                <a:lumMod val="50000"/>
                <a:lumOff val="50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 smtClean="0">
                <a:solidFill>
                  <a:schemeClr val="bg1"/>
                </a:solidFill>
                <a:cs typeface="Arial" pitchFamily="34" charset="0"/>
              </a:rPr>
              <a:t>Програма премій перспективним спортсменам і тренерам</a:t>
            </a:r>
            <a:endParaRPr lang="uk-UA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6900403" y="1396539"/>
            <a:ext cx="24128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Виділено 1 млн. грн.</a:t>
            </a:r>
            <a:endParaRPr lang="uk-UA" sz="1600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2700000">
            <a:off x="6627456" y="1472321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6877036" y="1757250"/>
            <a:ext cx="55424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  <a:cs typeface="Arial" pitchFamily="34" charset="0"/>
              </a:rPr>
              <a:t>ТОП спортсмени та тренери </a:t>
            </a:r>
            <a:r>
              <a:rPr lang="ru-RU" sz="1600" b="1" dirty="0" err="1" smtClean="0">
                <a:solidFill>
                  <a:srgbClr val="002060"/>
                </a:solidFill>
              </a:rPr>
              <a:t>отримали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uk-UA" sz="1600" b="1" dirty="0" smtClean="0">
                <a:solidFill>
                  <a:srgbClr val="002060"/>
                </a:solidFill>
              </a:rPr>
              <a:t>до 25 тис. грн.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2700000">
            <a:off x="6598819" y="188284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63" y="2151495"/>
            <a:ext cx="2326222" cy="15498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566" y="2112903"/>
            <a:ext cx="2352414" cy="156729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499" y="741631"/>
            <a:ext cx="2293536" cy="1529024"/>
          </a:xfrm>
          <a:prstGeom prst="rect">
            <a:avLst/>
          </a:prstGeom>
        </p:spPr>
      </p:pic>
      <p:sp>
        <p:nvSpPr>
          <p:cNvPr id="23" name="Прямокутник 9"/>
          <p:cNvSpPr/>
          <p:nvPr/>
        </p:nvSpPr>
        <p:spPr>
          <a:xfrm>
            <a:off x="64290" y="2374114"/>
            <a:ext cx="6465292" cy="64633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b="1" dirty="0">
                <a:solidFill>
                  <a:schemeClr val="bg1"/>
                </a:solidFill>
                <a:cs typeface="Arial" pitchFamily="34" charset="0"/>
              </a:rPr>
              <a:t>Підтримка спортсменів-претендентів на участь в ХХХІІ Літніх Олімпійських іграх та Х</a:t>
            </a:r>
            <a:r>
              <a:rPr lang="en-US" b="1" dirty="0">
                <a:solidFill>
                  <a:schemeClr val="bg1"/>
                </a:solidFill>
                <a:cs typeface="Arial" panose="020B0604020202020204" pitchFamily="34" charset="0"/>
              </a:rPr>
              <a:t>V</a:t>
            </a:r>
            <a:r>
              <a:rPr lang="uk-UA" b="1" dirty="0">
                <a:solidFill>
                  <a:schemeClr val="bg1"/>
                </a:solidFill>
                <a:cs typeface="Arial" panose="020B0604020202020204" pitchFamily="34" charset="0"/>
              </a:rPr>
              <a:t>І Літніх </a:t>
            </a:r>
            <a:r>
              <a:rPr lang="uk-UA" b="1" dirty="0" smtClean="0">
                <a:solidFill>
                  <a:schemeClr val="bg1"/>
                </a:solidFill>
                <a:cs typeface="Arial" panose="020B0604020202020204" pitchFamily="34" charset="0"/>
              </a:rPr>
              <a:t>Параолімпійських </a:t>
            </a:r>
            <a:r>
              <a:rPr lang="uk-UA" b="1" dirty="0">
                <a:solidFill>
                  <a:schemeClr val="bg1"/>
                </a:solidFill>
                <a:cs typeface="Arial" panose="020B0604020202020204" pitchFamily="34" charset="0"/>
              </a:rPr>
              <a:t>іграх </a:t>
            </a: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408098" y="2954757"/>
            <a:ext cx="357742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Перспективні спортсмени </a:t>
            </a:r>
            <a:r>
              <a:rPr lang="uk-UA" sz="1600" b="1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отримують грошові виплати у розмірі 10</a:t>
            </a:r>
            <a:r>
              <a:rPr lang="en-US" sz="1600" b="1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uk-UA" sz="1600" b="1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тис. грн. щомісячно для підготовки до Олімпійських та </a:t>
            </a:r>
            <a:r>
              <a:rPr lang="uk-UA" sz="1600" b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Параолімпійських </a:t>
            </a:r>
            <a:r>
              <a:rPr lang="uk-UA" sz="1600" b="1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ігор</a:t>
            </a:r>
          </a:p>
        </p:txBody>
      </p:sp>
      <p:sp>
        <p:nvSpPr>
          <p:cNvPr id="30" name="Прямоугольник 29"/>
          <p:cNvSpPr/>
          <p:nvPr/>
        </p:nvSpPr>
        <p:spPr>
          <a:xfrm rot="2700000">
            <a:off x="73983" y="320322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Прямокутник 13"/>
          <p:cNvSpPr/>
          <p:nvPr/>
        </p:nvSpPr>
        <p:spPr>
          <a:xfrm>
            <a:off x="442309" y="4245195"/>
            <a:ext cx="2850798" cy="830997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uk-UA" sz="1600" b="1" dirty="0">
                <a:solidFill>
                  <a:srgbClr val="002060"/>
                </a:solidFill>
              </a:rPr>
              <a:t>Грошові виплати для  </a:t>
            </a:r>
            <a:r>
              <a:rPr lang="uk-UA" sz="1600" b="1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25 спортсменів-</a:t>
            </a:r>
            <a:r>
              <a:rPr lang="uk-UA" sz="1600" b="1" dirty="0" err="1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львів</a:t>
            </a:r>
            <a:r>
              <a:rPr lang="en-US" sz="1600" b="1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’</a:t>
            </a:r>
            <a:r>
              <a:rPr lang="uk-UA" sz="1600" b="1" dirty="0" err="1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ян</a:t>
            </a:r>
            <a:r>
              <a:rPr lang="uk-UA" sz="1600" b="1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uk-UA" sz="1600" b="1" dirty="0">
                <a:solidFill>
                  <a:srgbClr val="002060"/>
                </a:solidFill>
              </a:rPr>
              <a:t>на суму понад 4,5 млн. грн. </a:t>
            </a:r>
            <a:endParaRPr lang="uk-UA" sz="1600" b="1" i="1" dirty="0">
              <a:solidFill>
                <a:srgbClr val="00206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 rot="2700000">
            <a:off x="73982" y="4292953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307" y="3668281"/>
            <a:ext cx="1999962" cy="2897982"/>
          </a:xfrm>
          <a:prstGeom prst="rect">
            <a:avLst/>
          </a:prstGeom>
        </p:spPr>
      </p:pic>
      <p:sp>
        <p:nvSpPr>
          <p:cNvPr id="34" name="Rectangle 3"/>
          <p:cNvSpPr>
            <a:spLocks noChangeArrowheads="1"/>
          </p:cNvSpPr>
          <p:nvPr/>
        </p:nvSpPr>
        <p:spPr bwMode="auto">
          <a:xfrm>
            <a:off x="6037426" y="3791147"/>
            <a:ext cx="4981682" cy="356159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k-UA" altLang="ru-RU" sz="2000" b="1" dirty="0">
                <a:solidFill>
                  <a:schemeClr val="bg1"/>
                </a:solidFill>
                <a:cs typeface="Arial" pitchFamily="34" charset="0"/>
              </a:rPr>
              <a:t>Соціальний </a:t>
            </a:r>
            <a:r>
              <a:rPr lang="uk-UA" altLang="ru-RU" sz="2000" b="1" dirty="0" smtClean="0">
                <a:solidFill>
                  <a:schemeClr val="bg1"/>
                </a:solidFill>
                <a:cs typeface="Arial" pitchFamily="34" charset="0"/>
              </a:rPr>
              <a:t>проект</a:t>
            </a:r>
            <a:r>
              <a:rPr lang="uk-UA" altLang="ru-RU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ru-RU" sz="2000" b="1" dirty="0" smtClean="0">
                <a:solidFill>
                  <a:schemeClr val="bg1"/>
                </a:solidFill>
                <a:cs typeface="Arial" pitchFamily="34" charset="0"/>
              </a:rPr>
              <a:t>#</a:t>
            </a:r>
            <a:r>
              <a:rPr lang="en-US" altLang="ru-RU" sz="2000" b="1" dirty="0" err="1" smtClean="0">
                <a:solidFill>
                  <a:schemeClr val="bg1"/>
                </a:solidFill>
                <a:cs typeface="Arial" pitchFamily="34" charset="0"/>
              </a:rPr>
              <a:t>LvivOlympicHope</a:t>
            </a:r>
            <a:endParaRPr lang="uk-UA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" name="Групувати 10"/>
          <p:cNvGrpSpPr/>
          <p:nvPr/>
        </p:nvGrpSpPr>
        <p:grpSpPr>
          <a:xfrm>
            <a:off x="9814560" y="4918008"/>
            <a:ext cx="2345032" cy="1526065"/>
            <a:chOff x="89072" y="1444079"/>
            <a:chExt cx="4973379" cy="3720467"/>
          </a:xfrm>
        </p:grpSpPr>
        <p:pic>
          <p:nvPicPr>
            <p:cNvPr id="36" name="Picture 2" descr="https://scontent.flwo1-1.fna.fbcdn.net/v/t1.15752-9/79369534_552095398913457_4214790878037803008_n.jpg?_nc_cat=101&amp;_nc_ohc=JVKnlEXLUw0AQkYsj343ib2tO42LOwo_OyaP2lmSFOeBNI-jDqSB9HDug&amp;_nc_ht=scontent.flwo1-1.fna&amp;oh=bec3253ae569de14e87f7d82cd17214b&amp;oe=5E7A2B42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556"/>
            <a:stretch/>
          </p:blipFill>
          <p:spPr bwMode="auto">
            <a:xfrm>
              <a:off x="89074" y="1444079"/>
              <a:ext cx="4624947" cy="37204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Рисунок 36"/>
            <p:cNvPicPr>
              <a:picLocks noChangeAspect="1"/>
            </p:cNvPicPr>
            <p:nvPr/>
          </p:nvPicPr>
          <p:blipFill rotWithShape="1">
            <a:blip r:embed="rId9"/>
            <a:srcRect l="19747" t="80042" r="60109" b="-577"/>
            <a:stretch/>
          </p:blipFill>
          <p:spPr>
            <a:xfrm>
              <a:off x="89072" y="1458119"/>
              <a:ext cx="983354" cy="1002447"/>
            </a:xfrm>
            <a:prstGeom prst="rect">
              <a:avLst/>
            </a:prstGeom>
          </p:spPr>
        </p:pic>
        <p:pic>
          <p:nvPicPr>
            <p:cNvPr id="38" name="Picture 2" descr="https://scontent.flwo1-1.fna.fbcdn.net/v/t1.15752-9/79369534_552095398913457_4214790878037803008_n.jpg?_nc_cat=101&amp;_nc_ohc=JVKnlEXLUw0AQkYsj343ib2tO42LOwo_OyaP2lmSFOeBNI-jDqSB9HDug&amp;_nc_ht=scontent.flwo1-1.fna&amp;oh=bec3253ae569de14e87f7d82cd17214b&amp;oe=5E7A2B42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939" t="79886" r="39836" b="-278"/>
            <a:stretch/>
          </p:blipFill>
          <p:spPr bwMode="auto">
            <a:xfrm>
              <a:off x="2072842" y="3443760"/>
              <a:ext cx="1005840" cy="10141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2" descr="https://scontent.flwo1-1.fna.fbcdn.net/v/t1.15752-9/79369534_552095398913457_4214790878037803008_n.jpg?_nc_cat=101&amp;_nc_ohc=JVKnlEXLUw0AQkYsj343ib2tO42LOwo_OyaP2lmSFOeBNI-jDqSB9HDug&amp;_nc_ht=scontent.flwo1-1.fna&amp;oh=bec3253ae569de14e87f7d82cd17214b&amp;oe=5E7A2B42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830" t="80497" r="19169" b="-665"/>
            <a:stretch/>
          </p:blipFill>
          <p:spPr bwMode="auto">
            <a:xfrm>
              <a:off x="4096484" y="1458118"/>
              <a:ext cx="965967" cy="10024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0" name="Прямокутник 19"/>
          <p:cNvSpPr/>
          <p:nvPr/>
        </p:nvSpPr>
        <p:spPr>
          <a:xfrm>
            <a:off x="6345352" y="4221611"/>
            <a:ext cx="59018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altLang="ru-RU" sz="1600" b="1" dirty="0" smtClean="0">
                <a:solidFill>
                  <a:srgbClr val="002060"/>
                </a:solidFill>
              </a:rPr>
              <a:t>Мета -</a:t>
            </a:r>
            <a:r>
              <a:rPr lang="uk-UA" sz="1600" b="1" dirty="0" smtClean="0">
                <a:solidFill>
                  <a:srgbClr val="002060"/>
                </a:solidFill>
              </a:rPr>
              <a:t>поєднання </a:t>
            </a:r>
            <a:r>
              <a:rPr lang="uk-UA" sz="1600" b="1" dirty="0">
                <a:solidFill>
                  <a:srgbClr val="002060"/>
                </a:solidFill>
              </a:rPr>
              <a:t>архітектурної гордості міста та спортсменів, які представляють Львів на міжнародній арені, з метою </a:t>
            </a:r>
            <a:r>
              <a:rPr lang="uk-UA" sz="1600" b="1" dirty="0" smtClean="0">
                <a:solidFill>
                  <a:srgbClr val="002060"/>
                </a:solidFill>
              </a:rPr>
              <a:t>промоції</a:t>
            </a:r>
            <a:r>
              <a:rPr lang="uk-UA" sz="1600" b="1" dirty="0">
                <a:solidFill>
                  <a:srgbClr val="002060"/>
                </a:solidFill>
              </a:rPr>
              <a:t> </a:t>
            </a:r>
            <a:r>
              <a:rPr lang="uk-UA" sz="1600" b="1" dirty="0" smtClean="0">
                <a:solidFill>
                  <a:srgbClr val="002060"/>
                </a:solidFill>
              </a:rPr>
              <a:t>25 стипендіатів</a:t>
            </a:r>
            <a:endParaRPr lang="uk-UA" sz="16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 rot="2700000">
            <a:off x="6069907" y="433787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2" name="Прямоугольник 41"/>
          <p:cNvSpPr/>
          <p:nvPr/>
        </p:nvSpPr>
        <p:spPr>
          <a:xfrm>
            <a:off x="6397671" y="5126913"/>
            <a:ext cx="36618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  <a:cs typeface="Arial" pitchFamily="34" charset="0"/>
              </a:rPr>
              <a:t>Щомісяця </a:t>
            </a:r>
            <a:r>
              <a:rPr lang="ru-RU" sz="1600" b="1" dirty="0" err="1" smtClean="0">
                <a:solidFill>
                  <a:srgbClr val="002060"/>
                </a:solidFill>
                <a:cs typeface="Arial" pitchFamily="34" charset="0"/>
              </a:rPr>
              <a:t>розміщення</a:t>
            </a:r>
            <a:r>
              <a:rPr lang="ru-RU" sz="1600" b="1" dirty="0" smtClean="0">
                <a:solidFill>
                  <a:srgbClr val="002060"/>
                </a:solidFill>
                <a:cs typeface="Arial" pitchFamily="34" charset="0"/>
              </a:rPr>
              <a:t> 4-6 </a:t>
            </a:r>
            <a:r>
              <a:rPr lang="uk-UA" sz="1600" b="1" dirty="0" smtClean="0">
                <a:solidFill>
                  <a:srgbClr val="002060"/>
                </a:solidFill>
                <a:cs typeface="Arial" pitchFamily="34" charset="0"/>
              </a:rPr>
              <a:t>біл-бордів </a:t>
            </a:r>
            <a:r>
              <a:rPr lang="ru-RU" sz="1600" b="1" dirty="0" err="1" smtClean="0">
                <a:solidFill>
                  <a:srgbClr val="002060"/>
                </a:solidFill>
                <a:cs typeface="Arial" pitchFamily="34" charset="0"/>
              </a:rPr>
              <a:t>із</a:t>
            </a:r>
            <a:r>
              <a:rPr lang="ru-RU" sz="1600" b="1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cs typeface="Arial" pitchFamily="34" charset="0"/>
              </a:rPr>
              <a:t>фотографіями</a:t>
            </a:r>
            <a:r>
              <a:rPr lang="ru-RU" sz="1600" b="1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ru-RU" sz="1600" b="1" dirty="0" smtClean="0">
                <a:solidFill>
                  <a:srgbClr val="002060"/>
                </a:solidFill>
                <a:cs typeface="Arial" pitchFamily="34" charset="0"/>
              </a:rPr>
              <a:t>#</a:t>
            </a:r>
            <a:r>
              <a:rPr lang="en-US" altLang="ru-RU" sz="1600" b="1" dirty="0" err="1" smtClean="0">
                <a:solidFill>
                  <a:srgbClr val="002060"/>
                </a:solidFill>
                <a:cs typeface="Arial" pitchFamily="34" charset="0"/>
              </a:rPr>
              <a:t>Lvivolympichope</a:t>
            </a:r>
            <a:endParaRPr lang="ru-RU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 rot="2700000">
            <a:off x="6085128" y="5231507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5436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11828"/>
            <a:ext cx="12181490" cy="6861670"/>
          </a:xfrm>
          <a:prstGeom prst="rect">
            <a:avLst/>
          </a:prstGeom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36382" y="731245"/>
            <a:ext cx="5772532" cy="417565"/>
          </a:xfrm>
          <a:prstGeom prst="rect">
            <a:avLst/>
          </a:prstGeom>
          <a:solidFill>
            <a:srgbClr val="0070C0"/>
          </a:solidFill>
          <a:ln w="6350">
            <a:solidFill>
              <a:schemeClr val="tx1">
                <a:lumMod val="50000"/>
                <a:lumOff val="50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uk-UA" b="1" dirty="0" smtClean="0">
                <a:solidFill>
                  <a:schemeClr val="bg1"/>
                </a:solidFill>
                <a:cs typeface="Arial" pitchFamily="34" charset="0"/>
              </a:rPr>
              <a:t>Програма </a:t>
            </a:r>
            <a:r>
              <a:rPr lang="uk-UA" b="1" dirty="0" err="1" smtClean="0">
                <a:solidFill>
                  <a:schemeClr val="bg1"/>
                </a:solidFill>
                <a:cs typeface="Arial" pitchFamily="34" charset="0"/>
              </a:rPr>
              <a:t>співфінансування</a:t>
            </a:r>
            <a:r>
              <a:rPr lang="uk-UA" b="1" dirty="0" smtClean="0">
                <a:solidFill>
                  <a:schemeClr val="bg1"/>
                </a:solidFill>
                <a:cs typeface="Arial" pitchFamily="34" charset="0"/>
              </a:rPr>
              <a:t> спортивно-масових заходів</a:t>
            </a:r>
            <a:endParaRPr lang="uk-UA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493741" y="1168725"/>
            <a:ext cx="63127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b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Виділено 3,87 млн. грн. </a:t>
            </a:r>
            <a:endParaRPr lang="uk-UA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8" name="Прямокутник 17"/>
          <p:cNvSpPr/>
          <p:nvPr/>
        </p:nvSpPr>
        <p:spPr>
          <a:xfrm>
            <a:off x="493741" y="1543531"/>
            <a:ext cx="80122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 err="1" smtClean="0">
                <a:solidFill>
                  <a:srgbClr val="002060"/>
                </a:solidFill>
              </a:rPr>
              <a:t>Фінансова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підтримка</a:t>
            </a:r>
            <a:r>
              <a:rPr lang="ru-RU" dirty="0" smtClean="0">
                <a:solidFill>
                  <a:srgbClr val="002060"/>
                </a:solidFill>
              </a:rPr>
              <a:t>: </a:t>
            </a:r>
            <a:r>
              <a:rPr lang="uk-UA" dirty="0" smtClean="0">
                <a:solidFill>
                  <a:srgbClr val="002060"/>
                </a:solidFill>
              </a:rPr>
              <a:t>ГО спортивного профілю від 100 000 грн. до 250 000 грн.  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14" name="Прямокутник 36">
            <a:extLst>
              <a:ext uri="{FF2B5EF4-FFF2-40B4-BE49-F238E27FC236}">
                <a16:creationId xmlns:a16="http://schemas.microsoft.com/office/drawing/2014/main" id="{3C6E7961-E2B3-48AF-A006-5A3934A9F0F6}"/>
              </a:ext>
            </a:extLst>
          </p:cNvPr>
          <p:cNvSpPr/>
          <p:nvPr/>
        </p:nvSpPr>
        <p:spPr>
          <a:xfrm>
            <a:off x="3451145" y="86687"/>
            <a:ext cx="5936305" cy="523220"/>
          </a:xfrm>
          <a:prstGeom prst="rect">
            <a:avLst/>
          </a:prstGeom>
          <a:solidFill>
            <a:srgbClr val="005D9B"/>
          </a:soli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V. </a:t>
            </a:r>
            <a:r>
              <a:rPr lang="uk-UA" sz="2800" b="1" dirty="0" smtClean="0">
                <a:solidFill>
                  <a:schemeClr val="bg1"/>
                </a:solidFill>
              </a:rPr>
              <a:t>РЕАЛІЗАЦІЯ ПРОГРАМ ТА ЗАХОДІВ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uk-UA" sz="2000" dirty="0">
              <a:solidFill>
                <a:schemeClr val="bg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393" y="71003"/>
            <a:ext cx="1071415" cy="1077807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 rot="2700000">
            <a:off x="216520" y="128000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Прямоугольник 18"/>
          <p:cNvSpPr/>
          <p:nvPr/>
        </p:nvSpPr>
        <p:spPr>
          <a:xfrm rot="2700000">
            <a:off x="3240741" y="124545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Прямоугольник 19"/>
          <p:cNvSpPr/>
          <p:nvPr/>
        </p:nvSpPr>
        <p:spPr>
          <a:xfrm rot="2700000">
            <a:off x="232900" y="165546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186832" y="2055298"/>
            <a:ext cx="3766859" cy="432846"/>
          </a:xfrm>
          <a:prstGeom prst="rect">
            <a:avLst/>
          </a:prstGeom>
          <a:solidFill>
            <a:srgbClr val="0070C0"/>
          </a:solidFill>
          <a:ln w="6350">
            <a:solidFill>
              <a:schemeClr val="tx1">
                <a:lumMod val="50000"/>
                <a:lumOff val="50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uk-UA" b="1" dirty="0" smtClean="0">
                <a:solidFill>
                  <a:schemeClr val="bg1"/>
                </a:solidFill>
                <a:cs typeface="Arial" pitchFamily="34" charset="0"/>
              </a:rPr>
              <a:t>Програма «Відкриті кубки </a:t>
            </a:r>
            <a:r>
              <a:rPr lang="uk-UA" b="1" dirty="0">
                <a:solidFill>
                  <a:schemeClr val="bg1"/>
                </a:solidFill>
                <a:cs typeface="Arial" pitchFamily="34" charset="0"/>
              </a:rPr>
              <a:t>Л</a:t>
            </a:r>
            <a:r>
              <a:rPr lang="uk-UA" b="1" dirty="0" smtClean="0">
                <a:solidFill>
                  <a:schemeClr val="bg1"/>
                </a:solidFill>
                <a:cs typeface="Arial" pitchFamily="34" charset="0"/>
              </a:rPr>
              <a:t>ьвова»</a:t>
            </a:r>
            <a:endParaRPr lang="uk-UA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510138" y="2585240"/>
            <a:ext cx="25968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b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Виділено </a:t>
            </a:r>
            <a:r>
              <a:rPr lang="uk-UA" b="1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5,78 </a:t>
            </a:r>
            <a:r>
              <a:rPr lang="uk-UA" b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млн. грн. </a:t>
            </a:r>
            <a:endParaRPr lang="uk-UA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2700000">
            <a:off x="231921" y="264995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Прямоугольник 24"/>
          <p:cNvSpPr/>
          <p:nvPr/>
        </p:nvSpPr>
        <p:spPr>
          <a:xfrm rot="2700000">
            <a:off x="3269954" y="264172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Прямокутник 29"/>
          <p:cNvSpPr/>
          <p:nvPr/>
        </p:nvSpPr>
        <p:spPr>
          <a:xfrm>
            <a:off x="455165" y="2936850"/>
            <a:ext cx="79224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b="1" dirty="0" smtClean="0">
                <a:solidFill>
                  <a:srgbClr val="002060"/>
                </a:solidFill>
              </a:rPr>
              <a:t>Фінансова підтримка</a:t>
            </a:r>
            <a:r>
              <a:rPr lang="ru-RU" b="1" dirty="0" smtClean="0">
                <a:solidFill>
                  <a:srgbClr val="002060"/>
                </a:solidFill>
              </a:rPr>
              <a:t>: </a:t>
            </a:r>
            <a:r>
              <a:rPr lang="uk-UA" dirty="0" smtClean="0">
                <a:solidFill>
                  <a:srgbClr val="002060"/>
                </a:solidFill>
              </a:rPr>
              <a:t>ГО спортивного профілю від 10 000 грн. до 35 000 грн. 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2700000">
            <a:off x="231921" y="3034572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0" name="Picture 8" descr="https://scontent.flwo1-1.fna.fbcdn.net/v/t1.15752-9/78696418_577992309601349_662948607527223296_n.jpg?_nc_cat=106&amp;_nc_ohc=MKse1hhBqw0AQlh06HDNs9WtosalGbYtzTnU1PObwnE9R7FkoGOdXd8_Q&amp;_nc_ht=scontent.flwo1-1.fna&amp;oh=ce64db96e829649a3b1e4cb56b3648e7&amp;oe=5E7E46D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033" y="1440906"/>
            <a:ext cx="2145230" cy="1430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https://scontent.flwo1-1.fna.fbcdn.net/v/t1.15752-9/79683724_537629127085945_639039761540972544_n.jpg?_nc_cat=103&amp;_nc_ohc=QD1jlHeUDwYAQnTBb554_Jc1BImLkNTJFCoE7HE6X07pytUyOmL07wzbA&amp;_nc_ht=scontent.flwo1-1.fna&amp;oh=5b1d7052b451796e70862d510ce06f30&amp;oe=5E79DA2B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7395" y="88344"/>
            <a:ext cx="1807520" cy="121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Картинки по запросу &quot;відкритий кубок львів&quot;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397" y="1982508"/>
            <a:ext cx="617458" cy="64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"/>
          <p:cNvSpPr>
            <a:spLocks noChangeArrowheads="1"/>
          </p:cNvSpPr>
          <p:nvPr/>
        </p:nvSpPr>
        <p:spPr bwMode="auto">
          <a:xfrm>
            <a:off x="70932" y="3440929"/>
            <a:ext cx="7235559" cy="401509"/>
          </a:xfrm>
          <a:prstGeom prst="rect">
            <a:avLst/>
          </a:prstGeom>
          <a:solidFill>
            <a:srgbClr val="0070C0"/>
          </a:solidFill>
          <a:ln w="6350">
            <a:solidFill>
              <a:schemeClr val="tx1">
                <a:lumMod val="50000"/>
                <a:lumOff val="50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uk-UA" b="1" dirty="0" smtClean="0">
                <a:solidFill>
                  <a:schemeClr val="bg1"/>
                </a:solidFill>
                <a:cs typeface="Arial" pitchFamily="34" charset="0"/>
              </a:rPr>
              <a:t>Програма фінансової підтримки на закупівлю спортивного інвентарю</a:t>
            </a:r>
            <a:endParaRPr lang="uk-UA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444964" y="3921357"/>
            <a:ext cx="25476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b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Виділено 2,5  млн. грн. </a:t>
            </a:r>
            <a:endParaRPr lang="uk-UA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 rot="2700000">
            <a:off x="166748" y="3994781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3518958" y="3933831"/>
            <a:ext cx="6035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  <a:cs typeface="Arial" pitchFamily="34" charset="0"/>
              </a:rPr>
              <a:t>66 </a:t>
            </a:r>
            <a:r>
              <a:rPr lang="uk-UA" dirty="0" smtClean="0">
                <a:solidFill>
                  <a:srgbClr val="002060"/>
                </a:solidFill>
                <a:cs typeface="Arial" pitchFamily="34" charset="0"/>
              </a:rPr>
              <a:t>громадських організацій </a:t>
            </a:r>
            <a:r>
              <a:rPr lang="ru-RU" dirty="0" smtClean="0">
                <a:solidFill>
                  <a:srgbClr val="002060"/>
                </a:solidFill>
                <a:cs typeface="Arial" pitchFamily="34" charset="0"/>
              </a:rPr>
              <a:t>одержали </a:t>
            </a:r>
            <a:r>
              <a:rPr lang="uk-UA" dirty="0" smtClean="0">
                <a:solidFill>
                  <a:srgbClr val="002060"/>
                </a:solidFill>
                <a:cs typeface="Arial" pitchFamily="34" charset="0"/>
              </a:rPr>
              <a:t>фінансову підтримку</a:t>
            </a:r>
            <a:endParaRPr lang="uk-UA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 rot="2700000">
            <a:off x="3228772" y="3990822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3518958" y="2569876"/>
            <a:ext cx="3170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  <a:cs typeface="Arial" pitchFamily="34" charset="0"/>
              </a:rPr>
              <a:t> 31 відкритий «</a:t>
            </a:r>
            <a:r>
              <a:rPr lang="uk-UA" dirty="0">
                <a:solidFill>
                  <a:srgbClr val="002060"/>
                </a:solidFill>
                <a:cs typeface="Arial" pitchFamily="34" charset="0"/>
              </a:rPr>
              <a:t>Кубок Львова»</a:t>
            </a:r>
            <a:endParaRPr lang="uk-UA" altLang="ru-RU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4695" y="4379523"/>
            <a:ext cx="7942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b="1" dirty="0" smtClean="0">
                <a:solidFill>
                  <a:srgbClr val="002060"/>
                </a:solidFill>
              </a:rPr>
              <a:t>Фінансова підтримка</a:t>
            </a:r>
            <a:r>
              <a:rPr lang="ru-RU" b="1" dirty="0" smtClean="0">
                <a:solidFill>
                  <a:srgbClr val="002060"/>
                </a:solidFill>
              </a:rPr>
              <a:t>: </a:t>
            </a:r>
            <a:r>
              <a:rPr lang="uk-UA" dirty="0" smtClean="0">
                <a:solidFill>
                  <a:srgbClr val="002060"/>
                </a:solidFill>
              </a:rPr>
              <a:t>ГО спортивного профілю від 10 000 грн. до 35 000 грн. 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 rot="2700000">
            <a:off x="156478" y="441736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Rectangle 3"/>
          <p:cNvSpPr>
            <a:spLocks noChangeArrowheads="1"/>
          </p:cNvSpPr>
          <p:nvPr/>
        </p:nvSpPr>
        <p:spPr bwMode="auto">
          <a:xfrm>
            <a:off x="0" y="4855436"/>
            <a:ext cx="2946289" cy="1628491"/>
          </a:xfrm>
          <a:prstGeom prst="rect">
            <a:avLst/>
          </a:prstGeom>
          <a:solidFill>
            <a:srgbClr val="0070C0"/>
          </a:solidFill>
          <a:ln w="6350">
            <a:solidFill>
              <a:schemeClr val="tx1">
                <a:lumMod val="50000"/>
                <a:lumOff val="50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b="1" dirty="0" smtClean="0">
                <a:solidFill>
                  <a:schemeClr val="bg1"/>
                </a:solidFill>
                <a:cs typeface="Arial" pitchFamily="34" charset="0"/>
              </a:rPr>
              <a:t>Програма фінансової підтримки спортивних заходів з метою популяризації Олімпійських видів спорту</a:t>
            </a:r>
            <a:endParaRPr lang="uk-UA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3267697" y="4990814"/>
            <a:ext cx="240932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b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Виділено </a:t>
            </a:r>
            <a:r>
              <a:rPr lang="uk-UA" b="1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300 тис. </a:t>
            </a:r>
            <a:r>
              <a:rPr lang="uk-UA" b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грн.</a:t>
            </a:r>
            <a:endParaRPr lang="uk-UA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 rot="2700000">
            <a:off x="2988397" y="508745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3" name="Picture 4" descr="Картинки по запросу &quot;олімпійський день у львові 2019&quot;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835" y="2952696"/>
            <a:ext cx="2331128" cy="1553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Прямоугольник 43"/>
          <p:cNvSpPr/>
          <p:nvPr/>
        </p:nvSpPr>
        <p:spPr>
          <a:xfrm rot="2700000">
            <a:off x="2988397" y="571384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5" name="Прямоугольник 44"/>
          <p:cNvSpPr/>
          <p:nvPr/>
        </p:nvSpPr>
        <p:spPr>
          <a:xfrm>
            <a:off x="3193039" y="5683969"/>
            <a:ext cx="39216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b="1" dirty="0" smtClean="0">
                <a:solidFill>
                  <a:srgbClr val="002060"/>
                </a:solidFill>
              </a:rPr>
              <a:t>Фінансова підтримка </a:t>
            </a:r>
            <a:r>
              <a:rPr lang="uk-UA" dirty="0" smtClean="0">
                <a:solidFill>
                  <a:srgbClr val="002060"/>
                </a:solidFill>
              </a:rPr>
              <a:t>понад 8 заходів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37" name="Rectangle 3"/>
          <p:cNvSpPr>
            <a:spLocks noChangeArrowheads="1"/>
          </p:cNvSpPr>
          <p:nvPr/>
        </p:nvSpPr>
        <p:spPr bwMode="auto">
          <a:xfrm>
            <a:off x="7306491" y="4800747"/>
            <a:ext cx="4699472" cy="517850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k-UA" b="1" dirty="0">
                <a:solidFill>
                  <a:schemeClr val="bg1"/>
                </a:solidFill>
                <a:cs typeface="Arial" pitchFamily="34" charset="0"/>
              </a:rPr>
              <a:t>Підтримка заходів </a:t>
            </a:r>
            <a:r>
              <a:rPr lang="uk-UA" b="1" dirty="0" smtClean="0">
                <a:solidFill>
                  <a:schemeClr val="bg1"/>
                </a:solidFill>
                <a:cs typeface="Arial" pitchFamily="34" charset="0"/>
              </a:rPr>
              <a:t>молодіжних громадських організацій</a:t>
            </a:r>
            <a:endParaRPr lang="uk-UA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Rectangle 1"/>
          <p:cNvSpPr>
            <a:spLocks noChangeArrowheads="1"/>
          </p:cNvSpPr>
          <p:nvPr/>
        </p:nvSpPr>
        <p:spPr bwMode="auto">
          <a:xfrm>
            <a:off x="7632785" y="5427818"/>
            <a:ext cx="44152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b="1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В</a:t>
            </a:r>
            <a:r>
              <a:rPr lang="uk-UA" b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иділено 1,3 млн. грн. </a:t>
            </a:r>
            <a:r>
              <a:rPr lang="uk-UA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 на проведення 100 заходів 15 організацій</a:t>
            </a:r>
            <a:endParaRPr lang="uk-UA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 rot="2700000">
            <a:off x="7354193" y="559578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3518958" y="1167546"/>
            <a:ext cx="1260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  <a:cs typeface="Arial" pitchFamily="34" charset="0"/>
              </a:rPr>
              <a:t>142</a:t>
            </a:r>
            <a:r>
              <a:rPr lang="uk-UA" dirty="0">
                <a:solidFill>
                  <a:srgbClr val="002060"/>
                </a:solidFill>
              </a:rPr>
              <a:t> </a:t>
            </a:r>
            <a:r>
              <a:rPr lang="uk-UA" dirty="0">
                <a:solidFill>
                  <a:srgbClr val="002060"/>
                </a:solidFill>
                <a:cs typeface="Arial" pitchFamily="34" charset="0"/>
              </a:rPr>
              <a:t>заходи</a:t>
            </a:r>
            <a:endParaRPr lang="uk-UA" altLang="ru-RU" dirty="0">
              <a:solidFill>
                <a:srgbClr val="00206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43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468" y="19059"/>
            <a:ext cx="1188873" cy="1195966"/>
          </a:xfrm>
          <a:prstGeom prst="rect">
            <a:avLst/>
          </a:prstGeom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59324" y="766609"/>
            <a:ext cx="5543017" cy="579730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uk-UA" altLang="ru-RU" sz="2000" b="1" dirty="0">
                <a:solidFill>
                  <a:schemeClr val="bg1"/>
                </a:solidFill>
                <a:cs typeface="Arial" pitchFamily="34" charset="0"/>
              </a:rPr>
              <a:t>Послуга навчання плаванню </a:t>
            </a:r>
            <a:r>
              <a:rPr lang="uk-UA" altLang="ru-RU" sz="2000" b="1" dirty="0" smtClean="0">
                <a:solidFill>
                  <a:schemeClr val="bg1"/>
                </a:solidFill>
                <a:cs typeface="Arial" pitchFamily="34" charset="0"/>
              </a:rPr>
              <a:t>для </a:t>
            </a:r>
            <a:r>
              <a:rPr lang="uk-UA" altLang="ru-RU" sz="2000" b="1" dirty="0">
                <a:solidFill>
                  <a:schemeClr val="bg1"/>
                </a:solidFill>
                <a:cs typeface="Arial" pitchFamily="34" charset="0"/>
              </a:rPr>
              <a:t>дітей-сиріт, дітей з малозабезпечених та багатодітних сімей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490" y="700203"/>
            <a:ext cx="2291708" cy="167872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2617" y="791616"/>
            <a:ext cx="2441432" cy="1655429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 rot="2700000">
            <a:off x="225716" y="151022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503933" y="1434665"/>
            <a:ext cx="34740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400 тис. грн. </a:t>
            </a:r>
            <a:r>
              <a:rPr lang="uk-UA" altLang="ru-RU" b="1" dirty="0" smtClean="0">
                <a:solidFill>
                  <a:srgbClr val="002060"/>
                </a:solidFill>
                <a:cs typeface="Arial" panose="020B0604020202020204" pitchFamily="34" charset="0"/>
              </a:rPr>
              <a:t>інвестиція від </a:t>
            </a:r>
            <a:r>
              <a:rPr lang="uk-UA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міста </a:t>
            </a: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86142" y="2261941"/>
            <a:ext cx="5098600" cy="695637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uk-UA" altLang="ru-RU" sz="2000" b="1" dirty="0">
                <a:solidFill>
                  <a:schemeClr val="bg1"/>
                </a:solidFill>
                <a:cs typeface="Arial" pitchFamily="34" charset="0"/>
              </a:rPr>
              <a:t>Послуга оздоровлення та відпочинку дітей</a:t>
            </a:r>
          </a:p>
          <a:p>
            <a:pPr>
              <a:defRPr/>
            </a:pPr>
            <a:r>
              <a:rPr lang="uk-UA" altLang="ru-RU" sz="2000" b="1" dirty="0">
                <a:solidFill>
                  <a:schemeClr val="bg1"/>
                </a:solidFill>
                <a:cs typeface="Arial" pitchFamily="34" charset="0"/>
              </a:rPr>
              <a:t> м. </a:t>
            </a:r>
            <a:r>
              <a:rPr lang="uk-UA" altLang="ru-RU" sz="2000" b="1" dirty="0" smtClean="0">
                <a:solidFill>
                  <a:schemeClr val="bg1"/>
                </a:solidFill>
                <a:cs typeface="Arial" pitchFamily="34" charset="0"/>
              </a:rPr>
              <a:t>Львова (для </a:t>
            </a:r>
            <a:r>
              <a:rPr lang="uk-UA" altLang="ru-RU" sz="2000" b="1" dirty="0">
                <a:solidFill>
                  <a:schemeClr val="bg1"/>
                </a:solidFill>
                <a:cs typeface="Arial" pitchFamily="34" charset="0"/>
              </a:rPr>
              <a:t>вихованців дитячих клубів)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0996" y="3088989"/>
            <a:ext cx="3462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b="1" dirty="0" smtClean="0">
                <a:solidFill>
                  <a:srgbClr val="002060"/>
                </a:solidFill>
                <a:cs typeface="Arial" panose="020B0604020202020204" pitchFamily="34" charset="0"/>
              </a:rPr>
              <a:t>1,2 </a:t>
            </a:r>
            <a:r>
              <a:rPr lang="uk-UA" altLang="ru-RU" b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млн.грн</a:t>
            </a:r>
            <a:r>
              <a:rPr lang="uk-UA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. </a:t>
            </a:r>
            <a:r>
              <a:rPr lang="uk-UA" altLang="ru-RU" b="1" dirty="0" smtClean="0">
                <a:solidFill>
                  <a:srgbClr val="002060"/>
                </a:solidFill>
                <a:cs typeface="Arial" panose="020B0604020202020204" pitchFamily="34" charset="0"/>
              </a:rPr>
              <a:t>інвестиція від </a:t>
            </a:r>
            <a:r>
              <a:rPr lang="uk-UA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міста </a:t>
            </a:r>
          </a:p>
        </p:txBody>
      </p:sp>
      <p:sp>
        <p:nvSpPr>
          <p:cNvPr id="18" name="Прямоугольник 17"/>
          <p:cNvSpPr/>
          <p:nvPr/>
        </p:nvSpPr>
        <p:spPr>
          <a:xfrm rot="2700000">
            <a:off x="133844" y="318933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123" y="3467500"/>
            <a:ext cx="2620652" cy="1872494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 rot="2700000">
            <a:off x="133843" y="367423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337812" y="3582041"/>
            <a:ext cx="39011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Оздоровилися </a:t>
            </a:r>
            <a:r>
              <a:rPr lang="uk-UA" altLang="uk-UA" b="1" dirty="0" smtClean="0">
                <a:solidFill>
                  <a:srgbClr val="002060"/>
                </a:solidFill>
                <a:cs typeface="Arial" panose="020B0604020202020204" pitchFamily="34" charset="0"/>
              </a:rPr>
              <a:t>120 вихованців</a:t>
            </a:r>
            <a:endParaRPr lang="uk-UA" dirty="0">
              <a:solidFill>
                <a:srgbClr val="002060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8" y="4395193"/>
            <a:ext cx="3413009" cy="2260341"/>
          </a:xfrm>
          <a:prstGeom prst="rect">
            <a:avLst/>
          </a:prstGeom>
        </p:spPr>
      </p:pic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6754211" y="2665004"/>
            <a:ext cx="5274391" cy="716091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bg1"/>
                </a:solidFill>
                <a:cs typeface="Arial" pitchFamily="34" charset="0"/>
              </a:rPr>
              <a:t>Ранкові розвиваючі групи для дітей дошкільного віку в дитячих клубах Львова</a:t>
            </a:r>
          </a:p>
        </p:txBody>
      </p:sp>
      <p:sp>
        <p:nvSpPr>
          <p:cNvPr id="23" name="Прямокутник 5"/>
          <p:cNvSpPr/>
          <p:nvPr/>
        </p:nvSpPr>
        <p:spPr>
          <a:xfrm>
            <a:off x="6739152" y="3484143"/>
            <a:ext cx="5289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За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рік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кількість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таких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гуртків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зросла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вдвічі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2700000">
            <a:off x="6818046" y="360303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5" name="Рисунок 24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10049391" y="3974105"/>
            <a:ext cx="2060275" cy="131218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344" y="4831074"/>
            <a:ext cx="1602572" cy="1711128"/>
          </a:xfrm>
          <a:prstGeom prst="rect">
            <a:avLst/>
          </a:prstGeom>
        </p:spPr>
      </p:pic>
      <p:pic>
        <p:nvPicPr>
          <p:cNvPr id="27" name="Рисунок 26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6358361" y="4173180"/>
            <a:ext cx="1838079" cy="2698680"/>
          </a:xfrm>
          <a:prstGeom prst="rect">
            <a:avLst/>
          </a:prstGeom>
        </p:spPr>
      </p:pic>
      <p:sp>
        <p:nvSpPr>
          <p:cNvPr id="28" name="Прямокутник 36">
            <a:extLst>
              <a:ext uri="{FF2B5EF4-FFF2-40B4-BE49-F238E27FC236}">
                <a16:creationId xmlns:a16="http://schemas.microsoft.com/office/drawing/2014/main" id="{3C6E7961-E2B3-48AF-A006-5A3934A9F0F6}"/>
              </a:ext>
            </a:extLst>
          </p:cNvPr>
          <p:cNvSpPr/>
          <p:nvPr/>
        </p:nvSpPr>
        <p:spPr>
          <a:xfrm>
            <a:off x="3451145" y="86687"/>
            <a:ext cx="5936305" cy="523220"/>
          </a:xfrm>
          <a:prstGeom prst="rect">
            <a:avLst/>
          </a:prstGeom>
          <a:solidFill>
            <a:srgbClr val="005D9B"/>
          </a:soli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V. </a:t>
            </a:r>
            <a:r>
              <a:rPr lang="uk-UA" sz="2800" b="1" dirty="0" smtClean="0">
                <a:solidFill>
                  <a:schemeClr val="bg1"/>
                </a:solidFill>
              </a:rPr>
              <a:t>РЕАЛІЗАЦІЯ ПРОГРАМ ТА ЗАХОДІВ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uk-UA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84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33091" y="621955"/>
            <a:ext cx="4587246" cy="43445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uk-UA" sz="24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Первинна ланка (11 закладів) </a:t>
            </a:r>
            <a:endParaRPr lang="ru-RU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873689" y="38997"/>
            <a:ext cx="7442243" cy="511167"/>
          </a:xfrm>
          <a:prstGeom prst="rect">
            <a:avLst/>
          </a:prstGeom>
          <a:solidFill>
            <a:srgbClr val="005D9B"/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k-UA" alt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І. ВТІЛЕННЯ РЕФОРМ. МІСЦЕВІ ІНІЦІАТИВИ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835" y="82703"/>
            <a:ext cx="1263448" cy="1270986"/>
          </a:xfrm>
          <a:prstGeom prst="rect">
            <a:avLst/>
          </a:prstGeom>
        </p:spPr>
      </p:pic>
      <p:sp>
        <p:nvSpPr>
          <p:cNvPr id="10" name="Прямокутник 9"/>
          <p:cNvSpPr/>
          <p:nvPr/>
        </p:nvSpPr>
        <p:spPr>
          <a:xfrm>
            <a:off x="377037" y="1147878"/>
            <a:ext cx="77652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У 2019 р. 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підписано понад 100 тис. декларацій 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(у 2018-2019 рр. -  </a:t>
            </a:r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651,5 тис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.)</a:t>
            </a:r>
          </a:p>
        </p:txBody>
      </p:sp>
      <p:sp>
        <p:nvSpPr>
          <p:cNvPr id="12" name="Прямокутник 11"/>
          <p:cNvSpPr/>
          <p:nvPr/>
        </p:nvSpPr>
        <p:spPr>
          <a:xfrm>
            <a:off x="391908" y="1572721"/>
            <a:ext cx="74940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Впроваджено електронну медичну 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систему (обрання лікаря </a:t>
            </a:r>
            <a:r>
              <a:rPr lang="en-US" dirty="0" smtClean="0">
                <a:solidFill>
                  <a:srgbClr val="002060"/>
                </a:solidFill>
                <a:cs typeface="Arial" panose="020B0604020202020204" pitchFamily="34" charset="0"/>
              </a:rPr>
              <a:t>online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, запис на прийом через особистий кабінет, доступ до електронної медичної карти, призначень лікаря і плану лікування)</a:t>
            </a:r>
            <a:endParaRPr lang="uk-UA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430072" y="2456722"/>
            <a:ext cx="74177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Запроваджено електронний рецепт за програмою «Доступні ліки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» (</a:t>
            </a:r>
            <a:r>
              <a:rPr lang="uk-UA" b="1" dirty="0" smtClean="0">
                <a:solidFill>
                  <a:srgbClr val="002060"/>
                </a:solidFill>
                <a:cs typeface="Arial" panose="020B0604020202020204" pitchFamily="34" charset="0"/>
              </a:rPr>
              <a:t>200 тис. 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е-рецептів)</a:t>
            </a:r>
            <a:endParaRPr lang="uk-UA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7" name="Прямокутник 16"/>
          <p:cNvSpPr/>
          <p:nvPr/>
        </p:nvSpPr>
        <p:spPr>
          <a:xfrm>
            <a:off x="445642" y="3074203"/>
            <a:ext cx="79843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Усі лікарі 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забезпечені 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комп'ютерною 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технікою (96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% працюють в міжнародній системі класифікації 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ІСРС-2)</a:t>
            </a:r>
            <a:endParaRPr lang="uk-UA" dirty="0">
              <a:solidFill>
                <a:srgbClr val="002060"/>
              </a:solidFill>
            </a:endParaRPr>
          </a:p>
        </p:txBody>
      </p:sp>
      <p:pic>
        <p:nvPicPr>
          <p:cNvPr id="19" name="Рисунок 18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8117176" y="603384"/>
            <a:ext cx="2763594" cy="1985106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 rot="2700000">
            <a:off x="141049" y="123270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Прямоугольник 17"/>
          <p:cNvSpPr/>
          <p:nvPr/>
        </p:nvSpPr>
        <p:spPr>
          <a:xfrm rot="2700000">
            <a:off x="129261" y="171661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Прямоугольник 19"/>
          <p:cNvSpPr/>
          <p:nvPr/>
        </p:nvSpPr>
        <p:spPr>
          <a:xfrm rot="2700000">
            <a:off x="149393" y="263008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Прямоугольник 20"/>
          <p:cNvSpPr/>
          <p:nvPr/>
        </p:nvSpPr>
        <p:spPr>
          <a:xfrm rot="2700000">
            <a:off x="129261" y="318032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Прямокутник 6"/>
          <p:cNvSpPr/>
          <p:nvPr/>
        </p:nvSpPr>
        <p:spPr>
          <a:xfrm>
            <a:off x="264650" y="3765523"/>
            <a:ext cx="6999636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algn="just">
              <a:lnSpc>
                <a:spcPct val="90000"/>
              </a:lnSpc>
              <a:spcBef>
                <a:spcPts val="1000"/>
              </a:spcBef>
            </a:pP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Вдвічі збільшено фінансування первинної ланки медичної допомоги:</a:t>
            </a:r>
            <a:endParaRPr lang="uk-UA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25" name="Прямокутник 13"/>
          <p:cNvSpPr/>
          <p:nvPr/>
        </p:nvSpPr>
        <p:spPr>
          <a:xfrm>
            <a:off x="306150" y="5025019"/>
            <a:ext cx="6759668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algn="just">
              <a:lnSpc>
                <a:spcPct val="90000"/>
              </a:lnSpc>
              <a:spcBef>
                <a:spcPts val="1000"/>
              </a:spcBef>
            </a:pP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Придбано медичне обладнання (</a:t>
            </a:r>
            <a:r>
              <a:rPr lang="uk-UA" b="1" dirty="0" smtClean="0">
                <a:solidFill>
                  <a:srgbClr val="002060"/>
                </a:solidFill>
                <a:cs typeface="Arial" panose="020B0604020202020204" pitchFamily="34" charset="0"/>
              </a:rPr>
              <a:t>11,7 млн. грн.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) та </a:t>
            </a:r>
            <a:r>
              <a:rPr lang="uk-UA" b="1" dirty="0" smtClean="0">
                <a:solidFill>
                  <a:srgbClr val="002060"/>
                </a:solidFill>
                <a:cs typeface="Arial" panose="020B0604020202020204" pitchFamily="34" charset="0"/>
              </a:rPr>
              <a:t>14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автомобілів 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 (</a:t>
            </a:r>
            <a:r>
              <a:rPr lang="uk-UA" b="1" dirty="0" smtClean="0">
                <a:solidFill>
                  <a:srgbClr val="002060"/>
                </a:solidFill>
                <a:cs typeface="Arial" panose="020B0604020202020204" pitchFamily="34" charset="0"/>
              </a:rPr>
              <a:t>5,7 млн. грн.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)  </a:t>
            </a:r>
            <a:endParaRPr lang="uk-UA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27" name="Прямокутник 17"/>
          <p:cNvSpPr/>
          <p:nvPr/>
        </p:nvSpPr>
        <p:spPr>
          <a:xfrm>
            <a:off x="306150" y="5678047"/>
            <a:ext cx="6435472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algn="just">
              <a:lnSpc>
                <a:spcPct val="90000"/>
              </a:lnSpc>
              <a:spcBef>
                <a:spcPts val="1000"/>
              </a:spcBef>
            </a:pP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Закуплено </a:t>
            </a:r>
            <a:r>
              <a:rPr lang="uk-UA" b="1" dirty="0" smtClean="0">
                <a:solidFill>
                  <a:srgbClr val="002060"/>
                </a:solidFill>
                <a:cs typeface="Arial" panose="020B0604020202020204" pitchFamily="34" charset="0"/>
              </a:rPr>
              <a:t>500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одиниць комп'ютерної техніки 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(</a:t>
            </a:r>
            <a:r>
              <a:rPr lang="uk-UA" b="1" dirty="0" smtClean="0">
                <a:solidFill>
                  <a:srgbClr val="002060"/>
                </a:solidFill>
                <a:cs typeface="Arial" panose="020B0604020202020204" pitchFamily="34" charset="0"/>
              </a:rPr>
              <a:t>7,6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uk-UA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млн. грн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.)</a:t>
            </a:r>
            <a:endParaRPr lang="uk-UA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60922" y="6124465"/>
            <a:ext cx="5426205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algn="just">
              <a:lnSpc>
                <a:spcPct val="90000"/>
              </a:lnSpc>
              <a:spcBef>
                <a:spcPts val="1000"/>
              </a:spcBef>
            </a:pP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Виконано ремонтні роботи (</a:t>
            </a:r>
            <a:r>
              <a:rPr lang="uk-UA" b="1" dirty="0" smtClean="0">
                <a:solidFill>
                  <a:srgbClr val="002060"/>
                </a:solidFill>
                <a:cs typeface="Arial" panose="020B0604020202020204" pitchFamily="34" charset="0"/>
              </a:rPr>
              <a:t>11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uk-UA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млн. грн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.)</a:t>
            </a:r>
            <a:endParaRPr lang="uk-UA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8846117" y="2735338"/>
            <a:ext cx="3029758" cy="58098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Фінансування первинної </a:t>
            </a:r>
            <a:endParaRPr lang="en-US" sz="2000" b="1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  <a:p>
            <a:pPr algn="ctr"/>
            <a:r>
              <a:rPr lang="uk-UA" sz="2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медичної допомоги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3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56988"/>
              </p:ext>
            </p:extLst>
          </p:nvPr>
        </p:nvGraphicFramePr>
        <p:xfrm>
          <a:off x="7205580" y="3452622"/>
          <a:ext cx="4954548" cy="3352800"/>
        </p:xfrm>
        <a:graphic>
          <a:graphicData uri="http://schemas.openxmlformats.org/drawingml/2006/table">
            <a:tbl>
              <a:tblPr firstRow="1" bandRow="1"/>
              <a:tblGrid>
                <a:gridCol w="1290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50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92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98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4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Фінансування</a:t>
                      </a:r>
                      <a:endParaRPr lang="uk-UA" sz="1400" b="1" baseline="0" dirty="0">
                        <a:solidFill>
                          <a:srgbClr val="00206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400" b="1" baseline="0" dirty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До 01.10.2018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uk-UA" sz="1400" b="1" baseline="0" dirty="0" smtClean="0">
                        <a:solidFill>
                          <a:srgbClr val="00206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uk-UA" sz="14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01.10.2018</a:t>
                      </a:r>
                      <a:endParaRPr lang="uk-UA" sz="1400" b="1" baseline="0" dirty="0">
                        <a:solidFill>
                          <a:srgbClr val="00206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uk-UA" sz="1400" b="1" baseline="0" dirty="0" smtClean="0">
                        <a:solidFill>
                          <a:srgbClr val="00206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uk-UA" sz="14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01.11.2019</a:t>
                      </a:r>
                      <a:endParaRPr lang="uk-UA" sz="1400" b="1" baseline="0" dirty="0">
                        <a:solidFill>
                          <a:srgbClr val="00206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8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400" b="1" dirty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Загальний обсяг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400" b="1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17</a:t>
                      </a:r>
                      <a:r>
                        <a:rPr lang="uk-UA" sz="14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uk-UA" sz="1400" b="1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млн. грн.</a:t>
                      </a:r>
                      <a:endParaRPr lang="uk-UA" sz="1400" b="1" dirty="0">
                        <a:solidFill>
                          <a:srgbClr val="00206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400" b="1" dirty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26,5 </a:t>
                      </a:r>
                      <a:r>
                        <a:rPr lang="uk-UA" sz="1400" b="1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млн. грн.</a:t>
                      </a:r>
                      <a:endParaRPr lang="uk-UA" sz="1400" b="1" dirty="0">
                        <a:solidFill>
                          <a:srgbClr val="00206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4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34  млн. грн.</a:t>
                      </a:r>
                      <a:endParaRPr lang="uk-UA" sz="1400" b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01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400" b="1" dirty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Середня заробітна плата</a:t>
                      </a:r>
                      <a:r>
                        <a:rPr lang="uk-UA" sz="1400" b="1" baseline="0" dirty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 сімейного лікаря</a:t>
                      </a:r>
                      <a:endParaRPr lang="uk-UA" sz="1400" b="1" dirty="0">
                        <a:solidFill>
                          <a:srgbClr val="00206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400" b="1" dirty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3-6,5 </a:t>
                      </a:r>
                      <a:r>
                        <a:rPr lang="uk-UA" sz="1400" b="1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тис</a:t>
                      </a:r>
                      <a:r>
                        <a:rPr lang="uk-UA" sz="1400" b="1" dirty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. </a:t>
                      </a:r>
                      <a:r>
                        <a:rPr lang="uk-UA" sz="1400" b="1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грн.</a:t>
                      </a:r>
                      <a:endParaRPr lang="uk-UA" sz="1400" b="1" dirty="0">
                        <a:solidFill>
                          <a:srgbClr val="00206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400" b="1" dirty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8-16 </a:t>
                      </a:r>
                      <a:r>
                        <a:rPr lang="uk-UA" sz="1400" b="1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тис</a:t>
                      </a:r>
                      <a:r>
                        <a:rPr lang="uk-UA" sz="1400" b="1" dirty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. </a:t>
                      </a:r>
                      <a:r>
                        <a:rPr lang="uk-UA" sz="1400" b="1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грн.</a:t>
                      </a:r>
                      <a:endParaRPr lang="uk-UA" sz="1400" b="1" dirty="0">
                        <a:solidFill>
                          <a:srgbClr val="00206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4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14-16</a:t>
                      </a:r>
                      <a:r>
                        <a:rPr lang="uk-UA" sz="1400" b="1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uk-UA" sz="14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тис</a:t>
                      </a:r>
                      <a:r>
                        <a:rPr lang="uk-UA" sz="14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r>
                        <a:rPr lang="uk-UA" sz="1400" b="1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uk-UA" sz="14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грн.</a:t>
                      </a:r>
                      <a:endParaRPr lang="uk-UA" sz="1400" b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01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400" b="1" dirty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Середня заробітна плата медичної сестри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400" b="1" dirty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2,9-4,5 </a:t>
                      </a:r>
                      <a:r>
                        <a:rPr lang="uk-UA" sz="1400" b="1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тис</a:t>
                      </a:r>
                      <a:r>
                        <a:rPr lang="uk-UA" sz="1400" b="1" dirty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. </a:t>
                      </a:r>
                      <a:r>
                        <a:rPr lang="uk-UA" sz="1400" b="1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грн.</a:t>
                      </a:r>
                      <a:endParaRPr lang="uk-UA" sz="1400" b="1" dirty="0">
                        <a:solidFill>
                          <a:srgbClr val="00206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400" b="1" dirty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5-8 </a:t>
                      </a:r>
                      <a:r>
                        <a:rPr lang="uk-UA" sz="1400" b="1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тис</a:t>
                      </a:r>
                      <a:r>
                        <a:rPr lang="uk-UA" sz="1400" b="1" dirty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. </a:t>
                      </a:r>
                      <a:r>
                        <a:rPr lang="uk-UA" sz="1400" b="1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грн.</a:t>
                      </a:r>
                      <a:endParaRPr lang="uk-UA" sz="1400" b="1" dirty="0">
                        <a:solidFill>
                          <a:srgbClr val="00206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400" b="1" dirty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7-9  </a:t>
                      </a:r>
                      <a:r>
                        <a:rPr lang="uk-UA" sz="1400" b="1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тис</a:t>
                      </a:r>
                      <a:r>
                        <a:rPr lang="uk-UA" sz="1400" b="1" dirty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. </a:t>
                      </a:r>
                      <a:r>
                        <a:rPr lang="uk-UA" sz="1400" b="1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грн.</a:t>
                      </a:r>
                      <a:endParaRPr lang="uk-UA" sz="1400" b="1" dirty="0">
                        <a:solidFill>
                          <a:srgbClr val="00206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17906" y="4374899"/>
            <a:ext cx="6096000" cy="5909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algn="just">
              <a:lnSpc>
                <a:spcPct val="90000"/>
              </a:lnSpc>
              <a:spcBef>
                <a:spcPts val="1000"/>
              </a:spcBef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У </a:t>
            </a:r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3-4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 рази підвищено заробітну плату медичним працівникам</a:t>
            </a:r>
          </a:p>
        </p:txBody>
      </p:sp>
      <p:sp>
        <p:nvSpPr>
          <p:cNvPr id="34" name="Прямоугольник 33"/>
          <p:cNvSpPr/>
          <p:nvPr/>
        </p:nvSpPr>
        <p:spPr>
          <a:xfrm rot="2700000">
            <a:off x="101973" y="3841560"/>
            <a:ext cx="207942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5" name="Прямоугольник 34"/>
          <p:cNvSpPr/>
          <p:nvPr/>
        </p:nvSpPr>
        <p:spPr>
          <a:xfrm rot="2700000">
            <a:off x="129261" y="4440472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6" name="Прямоугольник 35"/>
          <p:cNvSpPr/>
          <p:nvPr/>
        </p:nvSpPr>
        <p:spPr>
          <a:xfrm rot="2700000">
            <a:off x="113691" y="5106829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7" name="Прямоугольник 36"/>
          <p:cNvSpPr/>
          <p:nvPr/>
        </p:nvSpPr>
        <p:spPr>
          <a:xfrm rot="2700000">
            <a:off x="98821" y="5690267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8" name="Прямоугольник 37"/>
          <p:cNvSpPr/>
          <p:nvPr/>
        </p:nvSpPr>
        <p:spPr>
          <a:xfrm rot="2700000">
            <a:off x="98820" y="6222166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810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11828"/>
            <a:ext cx="12181490" cy="686167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122525-CA76-4E61-B3E2-86EFD918C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3539" y="852736"/>
            <a:ext cx="2371934" cy="149182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8D46AB8-A973-438E-BA0B-9FFE462EA7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1314" y="1010647"/>
            <a:ext cx="2215569" cy="154927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31F2E68-2073-46E3-AF35-6F16F5F5D1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6260" y="2961275"/>
            <a:ext cx="2154678" cy="162723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B8DCB304-A3C4-4F54-BEBD-39F02CF8F8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3084" y="4776395"/>
            <a:ext cx="2248479" cy="1815598"/>
          </a:xfrm>
          <a:prstGeom prst="rect">
            <a:avLst/>
          </a:prstGeom>
        </p:spPr>
      </p:pic>
      <p:sp>
        <p:nvSpPr>
          <p:cNvPr id="17" name="Прямокутник 36">
            <a:extLst>
              <a:ext uri="{FF2B5EF4-FFF2-40B4-BE49-F238E27FC236}">
                <a16:creationId xmlns:a16="http://schemas.microsoft.com/office/drawing/2014/main" id="{3C6E7961-E2B3-48AF-A006-5A3934A9F0F6}"/>
              </a:ext>
            </a:extLst>
          </p:cNvPr>
          <p:cNvSpPr/>
          <p:nvPr/>
        </p:nvSpPr>
        <p:spPr>
          <a:xfrm>
            <a:off x="2395341" y="86686"/>
            <a:ext cx="5936305" cy="523220"/>
          </a:xfrm>
          <a:prstGeom prst="rect">
            <a:avLst/>
          </a:prstGeom>
          <a:solidFill>
            <a:srgbClr val="005D9B"/>
          </a:soli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V. </a:t>
            </a:r>
            <a:r>
              <a:rPr lang="uk-UA" sz="2800" b="1" dirty="0" smtClean="0">
                <a:solidFill>
                  <a:schemeClr val="bg1"/>
                </a:solidFill>
              </a:rPr>
              <a:t>РЕАЛІЗАЦІЯ ПРОГРАМ ТА ЗАХОДІВ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uk-UA" sz="2000" dirty="0">
              <a:solidFill>
                <a:schemeClr val="bg1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9887" y="71004"/>
            <a:ext cx="854921" cy="86002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7519" y="641315"/>
            <a:ext cx="1753109" cy="369332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Проект «Шахи»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9087" y="1064367"/>
            <a:ext cx="57987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2060"/>
                </a:solidFill>
              </a:rPr>
              <a:t>Проведено Шкільну Лігу Львова з </a:t>
            </a:r>
            <a:r>
              <a:rPr lang="uk-UA" dirty="0" smtClean="0">
                <a:solidFill>
                  <a:srgbClr val="002060"/>
                </a:solidFill>
              </a:rPr>
              <a:t>шахів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2700000">
            <a:off x="212596" y="116584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503437" y="1433699"/>
            <a:ext cx="35547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rgbClr val="002060"/>
                </a:solidFill>
              </a:rPr>
              <a:t>Учасники – 36 учнівських  </a:t>
            </a:r>
            <a:r>
              <a:rPr lang="uk-UA" dirty="0" smtClean="0">
                <a:solidFill>
                  <a:srgbClr val="002060"/>
                </a:solidFill>
              </a:rPr>
              <a:t>команд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2700000">
            <a:off x="225221" y="154548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164894" y="1975229"/>
            <a:ext cx="2923685" cy="369332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Шкільна баскетбольна </a:t>
            </a:r>
            <a:r>
              <a:rPr lang="uk-UA" b="1" dirty="0" smtClean="0">
                <a:solidFill>
                  <a:schemeClr val="bg1"/>
                </a:solidFill>
              </a:rPr>
              <a:t>ліга 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3437" y="2354868"/>
            <a:ext cx="40254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rgbClr val="002060"/>
                </a:solidFill>
              </a:rPr>
              <a:t>Для учнів старших класів 30 шкіл міста </a:t>
            </a:r>
          </a:p>
        </p:txBody>
      </p:sp>
      <p:sp>
        <p:nvSpPr>
          <p:cNvPr id="26" name="Прямоугольник 25"/>
          <p:cNvSpPr/>
          <p:nvPr/>
        </p:nvSpPr>
        <p:spPr>
          <a:xfrm rot="2700000">
            <a:off x="208956" y="2469672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/>
          <p:cNvSpPr/>
          <p:nvPr/>
        </p:nvSpPr>
        <p:spPr>
          <a:xfrm>
            <a:off x="241613" y="2906705"/>
            <a:ext cx="2832057" cy="369332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Спортивний рух «</a:t>
            </a:r>
            <a:r>
              <a:rPr lang="en-US" b="1" dirty="0" err="1">
                <a:solidFill>
                  <a:schemeClr val="bg1"/>
                </a:solidFill>
              </a:rPr>
              <a:t>JuniorZ</a:t>
            </a:r>
            <a:r>
              <a:rPr lang="uk-UA" b="1" dirty="0">
                <a:solidFill>
                  <a:schemeClr val="bg1"/>
                </a:solidFill>
              </a:rPr>
              <a:t>»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 rot="2700000">
            <a:off x="225221" y="344758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10"/>
          <p:cNvSpPr/>
          <p:nvPr/>
        </p:nvSpPr>
        <p:spPr>
          <a:xfrm>
            <a:off x="503437" y="3385742"/>
            <a:ext cx="2226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rgbClr val="002060"/>
                </a:solidFill>
              </a:rPr>
              <a:t>Учасники – 51 </a:t>
            </a:r>
            <a:r>
              <a:rPr lang="uk-UA" dirty="0" smtClean="0">
                <a:solidFill>
                  <a:srgbClr val="002060"/>
                </a:solidFill>
              </a:rPr>
              <a:t>школа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7173" y="3725740"/>
            <a:ext cx="8261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2060"/>
                </a:solidFill>
              </a:rPr>
              <a:t>Учні змагались у таких видах спорту: </a:t>
            </a:r>
            <a:r>
              <a:rPr lang="uk-UA" dirty="0" err="1" smtClean="0">
                <a:solidFill>
                  <a:srgbClr val="002060"/>
                </a:solidFill>
              </a:rPr>
              <a:t>черлідинг</a:t>
            </a:r>
            <a:r>
              <a:rPr lang="uk-UA" dirty="0">
                <a:solidFill>
                  <a:srgbClr val="002060"/>
                </a:solidFill>
              </a:rPr>
              <a:t>, </a:t>
            </a:r>
            <a:r>
              <a:rPr lang="uk-UA" dirty="0" err="1">
                <a:solidFill>
                  <a:srgbClr val="002060"/>
                </a:solidFill>
              </a:rPr>
              <a:t>петанк</a:t>
            </a:r>
            <a:r>
              <a:rPr lang="uk-UA" dirty="0">
                <a:solidFill>
                  <a:srgbClr val="002060"/>
                </a:solidFill>
              </a:rPr>
              <a:t>, </a:t>
            </a:r>
            <a:r>
              <a:rPr lang="uk-UA" dirty="0" err="1">
                <a:solidFill>
                  <a:srgbClr val="002060"/>
                </a:solidFill>
              </a:rPr>
              <a:t>корфбол</a:t>
            </a:r>
            <a:r>
              <a:rPr lang="uk-UA" dirty="0">
                <a:solidFill>
                  <a:srgbClr val="002060"/>
                </a:solidFill>
              </a:rPr>
              <a:t>, </a:t>
            </a:r>
            <a:r>
              <a:rPr lang="uk-UA" dirty="0" err="1">
                <a:solidFill>
                  <a:srgbClr val="002060"/>
                </a:solidFill>
              </a:rPr>
              <a:t>флорбол</a:t>
            </a:r>
            <a:r>
              <a:rPr lang="uk-UA" dirty="0">
                <a:solidFill>
                  <a:srgbClr val="002060"/>
                </a:solidFill>
              </a:rPr>
              <a:t>, </a:t>
            </a:r>
            <a:r>
              <a:rPr lang="uk-UA" dirty="0" err="1">
                <a:solidFill>
                  <a:srgbClr val="002060"/>
                </a:solidFill>
              </a:rPr>
              <a:t>фрісбі</a:t>
            </a:r>
            <a:r>
              <a:rPr lang="uk-UA" dirty="0">
                <a:solidFill>
                  <a:srgbClr val="002060"/>
                </a:solidFill>
              </a:rPr>
              <a:t>, </a:t>
            </a:r>
            <a:r>
              <a:rPr lang="uk-UA" dirty="0" smtClean="0">
                <a:solidFill>
                  <a:srgbClr val="002060"/>
                </a:solidFill>
              </a:rPr>
              <a:t>бадмінтон.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uk-UA" dirty="0" smtClean="0">
                <a:solidFill>
                  <a:srgbClr val="002060"/>
                </a:solidFill>
              </a:rPr>
              <a:t>У </a:t>
            </a:r>
            <a:r>
              <a:rPr lang="uk-UA" dirty="0">
                <a:solidFill>
                  <a:srgbClr val="002060"/>
                </a:solidFill>
              </a:rPr>
              <a:t>заклади освіти закуплено обладнання з цих видів спорту</a:t>
            </a:r>
          </a:p>
        </p:txBody>
      </p:sp>
      <p:sp>
        <p:nvSpPr>
          <p:cNvPr id="37" name="Прямоугольник 36"/>
          <p:cNvSpPr/>
          <p:nvPr/>
        </p:nvSpPr>
        <p:spPr>
          <a:xfrm rot="2700000">
            <a:off x="208956" y="389331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Прямоугольник 13"/>
          <p:cNvSpPr/>
          <p:nvPr/>
        </p:nvSpPr>
        <p:spPr>
          <a:xfrm>
            <a:off x="237462" y="4407063"/>
            <a:ext cx="3100529" cy="369332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Територія дитячого дозвілля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72495" y="4869631"/>
            <a:ext cx="481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rgbClr val="002060"/>
                </a:solidFill>
              </a:rPr>
              <a:t>Позашкільні </a:t>
            </a:r>
            <a:r>
              <a:rPr lang="uk-UA" dirty="0">
                <a:solidFill>
                  <a:srgbClr val="002060"/>
                </a:solidFill>
              </a:rPr>
              <a:t>заклади освіти та спортивні клуби </a:t>
            </a:r>
            <a:r>
              <a:rPr lang="uk-UA" dirty="0" smtClean="0">
                <a:solidFill>
                  <a:srgbClr val="002060"/>
                </a:solidFill>
              </a:rPr>
              <a:t>міста провели </a:t>
            </a:r>
            <a:r>
              <a:rPr lang="uk-UA" dirty="0">
                <a:solidFill>
                  <a:srgbClr val="002060"/>
                </a:solidFill>
              </a:rPr>
              <a:t>безліч майстер </a:t>
            </a:r>
            <a:r>
              <a:rPr lang="uk-UA" dirty="0" smtClean="0">
                <a:solidFill>
                  <a:srgbClr val="002060"/>
                </a:solidFill>
              </a:rPr>
              <a:t>класів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 rot="2700000">
            <a:off x="208957" y="498723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065" y="4407063"/>
            <a:ext cx="2271321" cy="17034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782" y="1281419"/>
            <a:ext cx="1654936" cy="220658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7" y="5515962"/>
            <a:ext cx="1762299" cy="132172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998" y="5507505"/>
            <a:ext cx="1994173" cy="1328618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505" y="5477848"/>
            <a:ext cx="2038686" cy="135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23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11828"/>
            <a:ext cx="12181490" cy="6861670"/>
          </a:xfrm>
          <a:prstGeom prst="rect">
            <a:avLst/>
          </a:prstGeom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442C2E5C-1284-4395-984E-533F1EF9C510}"/>
              </a:ext>
            </a:extLst>
          </p:cNvPr>
          <p:cNvSpPr/>
          <p:nvPr/>
        </p:nvSpPr>
        <p:spPr>
          <a:xfrm>
            <a:off x="112076" y="701045"/>
            <a:ext cx="3365485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k-UA" b="1" dirty="0" err="1">
                <a:solidFill>
                  <a:schemeClr val="bg1"/>
                </a:solidFill>
              </a:rPr>
              <a:t>Освітньо</a:t>
            </a:r>
            <a:r>
              <a:rPr lang="uk-UA" b="1" dirty="0">
                <a:solidFill>
                  <a:schemeClr val="bg1"/>
                </a:solidFill>
              </a:rPr>
              <a:t>-культурний </a:t>
            </a:r>
            <a:r>
              <a:rPr lang="uk-UA" b="1" dirty="0" smtClean="0">
                <a:solidFill>
                  <a:schemeClr val="bg1"/>
                </a:solidFill>
              </a:rPr>
              <a:t>простір</a:t>
            </a:r>
            <a:endParaRPr lang="uk-UA" b="1" dirty="0">
              <a:solidFill>
                <a:schemeClr val="bg1"/>
              </a:solidFill>
            </a:endParaRPr>
          </a:p>
        </p:txBody>
      </p:sp>
      <p:pic>
        <p:nvPicPr>
          <p:cNvPr id="17" name="Рисунок 16" descr="Ð¡Ð²ÑÑÐ»Ð¸Ð½Ð° Ð²ÑÐ´ Ð£Ð¿ÑÐ°Ð²Ð»ÑÐ½Ð½Ñ Ð¾ÑÐ²ÑÑÐ¸ ÐÐÐ ÐÑÐ²ÑÐ²ÑÑÐºÐ¾Ñ Ð¼ÑÑÑÐºÐ¾Ñ ÑÐ°Ð´Ð¸.">
            <a:extLst>
              <a:ext uri="{FF2B5EF4-FFF2-40B4-BE49-F238E27FC236}">
                <a16:creationId xmlns:a16="http://schemas.microsoft.com/office/drawing/2014/main" id="{CCBE3514-657D-44BD-A1E7-CD5EBDC4452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502" y="814716"/>
            <a:ext cx="1946285" cy="146161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Прямокутник 36">
            <a:extLst>
              <a:ext uri="{FF2B5EF4-FFF2-40B4-BE49-F238E27FC236}">
                <a16:creationId xmlns:a16="http://schemas.microsoft.com/office/drawing/2014/main" id="{3C6E7961-E2B3-48AF-A006-5A3934A9F0F6}"/>
              </a:ext>
            </a:extLst>
          </p:cNvPr>
          <p:cNvSpPr/>
          <p:nvPr/>
        </p:nvSpPr>
        <p:spPr>
          <a:xfrm>
            <a:off x="2856678" y="62460"/>
            <a:ext cx="5936305" cy="523220"/>
          </a:xfrm>
          <a:prstGeom prst="rect">
            <a:avLst/>
          </a:prstGeom>
          <a:solidFill>
            <a:srgbClr val="005D9B"/>
          </a:soli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V. </a:t>
            </a:r>
            <a:r>
              <a:rPr lang="uk-UA" sz="2800" b="1" dirty="0" smtClean="0">
                <a:solidFill>
                  <a:schemeClr val="bg1"/>
                </a:solidFill>
              </a:rPr>
              <a:t>РЕАЛІЗАЦІЯ ПРОГРАМ ТА ЗАХОДІВ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uk-UA" sz="2000" dirty="0">
              <a:solidFill>
                <a:schemeClr val="bg1"/>
              </a:solidFill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8929" y="71004"/>
            <a:ext cx="875879" cy="88110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1502" y="1122424"/>
            <a:ext cx="306628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600" dirty="0">
                <a:solidFill>
                  <a:srgbClr val="002060"/>
                </a:solidFill>
              </a:rPr>
              <a:t>Проект «Театральна педагогіка»</a:t>
            </a:r>
          </a:p>
        </p:txBody>
      </p:sp>
      <p:sp>
        <p:nvSpPr>
          <p:cNvPr id="25" name="Прямоугольник 24"/>
          <p:cNvSpPr/>
          <p:nvPr/>
        </p:nvSpPr>
        <p:spPr>
          <a:xfrm rot="2700000">
            <a:off x="143285" y="1222097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423013" y="1546107"/>
            <a:ext cx="28607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600" dirty="0">
                <a:solidFill>
                  <a:srgbClr val="002060"/>
                </a:solidFill>
              </a:rPr>
              <a:t>Проект «Музейна педагогіка»</a:t>
            </a:r>
          </a:p>
        </p:txBody>
      </p:sp>
      <p:sp>
        <p:nvSpPr>
          <p:cNvPr id="26" name="Прямоугольник 25"/>
          <p:cNvSpPr/>
          <p:nvPr/>
        </p:nvSpPr>
        <p:spPr>
          <a:xfrm rot="2700000">
            <a:off x="139444" y="161896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9BC5E2A-5FD3-4A77-A576-259E11B273B0}"/>
              </a:ext>
            </a:extLst>
          </p:cNvPr>
          <p:cNvSpPr txBox="1"/>
          <p:nvPr/>
        </p:nvSpPr>
        <p:spPr>
          <a:xfrm>
            <a:off x="5813145" y="661862"/>
            <a:ext cx="343535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Художньо-естетичне виховання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C87A1AE-8AAC-4F02-A9F4-7ACECDBCA5CA}"/>
              </a:ext>
            </a:extLst>
          </p:cNvPr>
          <p:cNvSpPr txBox="1"/>
          <p:nvPr/>
        </p:nvSpPr>
        <p:spPr>
          <a:xfrm>
            <a:off x="6124421" y="1861023"/>
            <a:ext cx="28596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rgbClr val="002060"/>
                </a:solidFill>
              </a:rPr>
              <a:t>Школа </a:t>
            </a:r>
            <a:r>
              <a:rPr lang="uk-UA" sz="1600" dirty="0">
                <a:solidFill>
                  <a:srgbClr val="002060"/>
                </a:solidFill>
              </a:rPr>
              <a:t>юних екскурсоводів</a:t>
            </a:r>
          </a:p>
        </p:txBody>
      </p:sp>
      <p:sp>
        <p:nvSpPr>
          <p:cNvPr id="29" name="Прямоугольник 28"/>
          <p:cNvSpPr/>
          <p:nvPr/>
        </p:nvSpPr>
        <p:spPr>
          <a:xfrm rot="2700000">
            <a:off x="5827353" y="1170181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6105570" y="1104413"/>
            <a:ext cx="259288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>
                <a:solidFill>
                  <a:srgbClr val="002060"/>
                </a:solidFill>
              </a:rPr>
              <a:t>Перлини Галицької корони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52807" y="1482718"/>
            <a:ext cx="40720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>
                <a:solidFill>
                  <a:srgbClr val="002060"/>
                </a:solidFill>
              </a:rPr>
              <a:t>Екскурсія «Таємниці львівських </a:t>
            </a:r>
            <a:r>
              <a:rPr lang="uk-UA" sz="1600" dirty="0" err="1">
                <a:solidFill>
                  <a:srgbClr val="002060"/>
                </a:solidFill>
              </a:rPr>
              <a:t>підземель</a:t>
            </a:r>
            <a:r>
              <a:rPr lang="uk-UA" sz="1600" dirty="0">
                <a:solidFill>
                  <a:srgbClr val="002060"/>
                </a:solidFill>
              </a:rPr>
              <a:t>»</a:t>
            </a:r>
          </a:p>
        </p:txBody>
      </p:sp>
      <p:sp>
        <p:nvSpPr>
          <p:cNvPr id="30" name="Прямоугольник 29"/>
          <p:cNvSpPr/>
          <p:nvPr/>
        </p:nvSpPr>
        <p:spPr>
          <a:xfrm rot="2700000">
            <a:off x="5846205" y="154690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Прямоугольник 30"/>
          <p:cNvSpPr/>
          <p:nvPr/>
        </p:nvSpPr>
        <p:spPr>
          <a:xfrm rot="2700000">
            <a:off x="5846204" y="192363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3" name="Рисунок 32" descr="Ð¡Ð²ÑÑÐ»Ð¸Ð½Ð° Ð²ÑÐ´ ÐÐ°Ð²ÑÐ°Ð»ÑÐ½Ð¾-Ð¼ÐµÑÐ¾Ð´Ð¸ÑÐ½Ð¸Ð¹ ÑÐµÐ½ÑÑ Ð¾ÑÐ²ÑÑÐ¸ Ð¼. ÐÑÐ²Ð¾Ð²Ð°.">
            <a:extLst>
              <a:ext uri="{FF2B5EF4-FFF2-40B4-BE49-F238E27FC236}">
                <a16:creationId xmlns:a16="http://schemas.microsoft.com/office/drawing/2014/main" id="{6874F63C-8A3E-4249-B144-59AA7C7F86D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938" y="118228"/>
            <a:ext cx="1897083" cy="1244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BA87EC84-AAA9-45B5-83BF-33371200C6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215" y="4903672"/>
            <a:ext cx="2227183" cy="1340775"/>
          </a:xfrm>
          <a:prstGeom prst="rect">
            <a:avLst/>
          </a:prstGeom>
        </p:spPr>
      </p:pic>
      <p:sp>
        <p:nvSpPr>
          <p:cNvPr id="36" name="Прямокутник 8">
            <a:extLst>
              <a:ext uri="{FF2B5EF4-FFF2-40B4-BE49-F238E27FC236}">
                <a16:creationId xmlns:a16="http://schemas.microsoft.com/office/drawing/2014/main" id="{7C981894-2260-44B0-BED4-6EB9B06C079B}"/>
              </a:ext>
            </a:extLst>
          </p:cNvPr>
          <p:cNvSpPr/>
          <p:nvPr/>
        </p:nvSpPr>
        <p:spPr>
          <a:xfrm>
            <a:off x="112076" y="4403011"/>
            <a:ext cx="2341538" cy="369332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Моральне виховання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03438" y="4926208"/>
            <a:ext cx="17093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>
                <a:solidFill>
                  <a:srgbClr val="002060"/>
                </a:solidFill>
              </a:rPr>
              <a:t>Курси аніматорів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85400" y="5413108"/>
            <a:ext cx="11542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 err="1">
                <a:solidFill>
                  <a:srgbClr val="002060"/>
                </a:solidFill>
              </a:rPr>
              <a:t>Сонцелеви</a:t>
            </a:r>
            <a:endParaRPr lang="uk-UA" sz="16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9591" y="5848247"/>
            <a:ext cx="22587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>
                <a:solidFill>
                  <a:srgbClr val="002060"/>
                </a:solidFill>
              </a:rPr>
              <a:t>Тиждень толерантності</a:t>
            </a:r>
          </a:p>
        </p:txBody>
      </p:sp>
      <p:sp>
        <p:nvSpPr>
          <p:cNvPr id="38" name="Прямоугольник 37"/>
          <p:cNvSpPr/>
          <p:nvPr/>
        </p:nvSpPr>
        <p:spPr>
          <a:xfrm rot="2700000">
            <a:off x="126696" y="501724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9" name="Прямоугольник 38"/>
          <p:cNvSpPr/>
          <p:nvPr/>
        </p:nvSpPr>
        <p:spPr>
          <a:xfrm rot="2700000">
            <a:off x="133425" y="545885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Прямоугольник 39"/>
          <p:cNvSpPr/>
          <p:nvPr/>
        </p:nvSpPr>
        <p:spPr>
          <a:xfrm rot="2700000">
            <a:off x="116229" y="585588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377AD58-8830-47E9-9303-A6805A008422}"/>
              </a:ext>
            </a:extLst>
          </p:cNvPr>
          <p:cNvSpPr txBox="1"/>
          <p:nvPr/>
        </p:nvSpPr>
        <p:spPr>
          <a:xfrm>
            <a:off x="168068" y="2000026"/>
            <a:ext cx="2390000" cy="52322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Екологічне</a:t>
            </a:r>
            <a:r>
              <a:rPr lang="uk-UA" sz="2800" b="1" dirty="0">
                <a:solidFill>
                  <a:schemeClr val="bg1"/>
                </a:solidFill>
              </a:rPr>
              <a:t> </a:t>
            </a:r>
            <a:r>
              <a:rPr lang="uk-UA" b="1" dirty="0">
                <a:solidFill>
                  <a:schemeClr val="bg1"/>
                </a:solidFill>
              </a:rPr>
              <a:t>виховання</a:t>
            </a:r>
          </a:p>
        </p:txBody>
      </p:sp>
      <p:sp>
        <p:nvSpPr>
          <p:cNvPr id="45" name="Прямоугольник 44"/>
          <p:cNvSpPr/>
          <p:nvPr/>
        </p:nvSpPr>
        <p:spPr>
          <a:xfrm rot="2700000">
            <a:off x="143284" y="2707293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Прямоугольник 11"/>
          <p:cNvSpPr/>
          <p:nvPr/>
        </p:nvSpPr>
        <p:spPr>
          <a:xfrm>
            <a:off x="417661" y="2659535"/>
            <a:ext cx="43761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sz="1600" dirty="0">
                <a:solidFill>
                  <a:srgbClr val="002060"/>
                </a:solidFill>
              </a:rPr>
              <a:t>«Маленький принц. Львів, що любить тварин»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420433" y="3095392"/>
            <a:ext cx="25109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sz="1600" dirty="0" smtClean="0">
                <a:solidFill>
                  <a:srgbClr val="002060"/>
                </a:solidFill>
              </a:rPr>
              <a:t>«</a:t>
            </a:r>
            <a:r>
              <a:rPr lang="uk-UA" sz="1600" dirty="0">
                <a:solidFill>
                  <a:srgbClr val="002060"/>
                </a:solidFill>
              </a:rPr>
              <a:t>Невгамовні дослідники»</a:t>
            </a:r>
          </a:p>
        </p:txBody>
      </p:sp>
      <p:sp>
        <p:nvSpPr>
          <p:cNvPr id="47" name="Прямоугольник 46"/>
          <p:cNvSpPr/>
          <p:nvPr/>
        </p:nvSpPr>
        <p:spPr>
          <a:xfrm rot="2700000">
            <a:off x="126696" y="3136897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8" name="Прямоугольник 47"/>
          <p:cNvSpPr/>
          <p:nvPr/>
        </p:nvSpPr>
        <p:spPr>
          <a:xfrm>
            <a:off x="448760" y="3477278"/>
            <a:ext cx="20572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sz="1600" dirty="0" smtClean="0">
                <a:solidFill>
                  <a:srgbClr val="002060"/>
                </a:solidFill>
              </a:rPr>
              <a:t>«</a:t>
            </a:r>
            <a:r>
              <a:rPr lang="uk-UA" sz="1600" dirty="0">
                <a:solidFill>
                  <a:srgbClr val="002060"/>
                </a:solidFill>
              </a:rPr>
              <a:t>Година Землі-2019»</a:t>
            </a:r>
          </a:p>
        </p:txBody>
      </p:sp>
      <p:sp>
        <p:nvSpPr>
          <p:cNvPr id="49" name="Прямоугольник 48"/>
          <p:cNvSpPr/>
          <p:nvPr/>
        </p:nvSpPr>
        <p:spPr>
          <a:xfrm rot="2700000">
            <a:off x="141374" y="357627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0" name="Прямоугольник 49"/>
          <p:cNvSpPr/>
          <p:nvPr/>
        </p:nvSpPr>
        <p:spPr>
          <a:xfrm>
            <a:off x="437995" y="3887397"/>
            <a:ext cx="17052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sz="1600" dirty="0" smtClean="0">
                <a:solidFill>
                  <a:srgbClr val="002060"/>
                </a:solidFill>
              </a:rPr>
              <a:t> </a:t>
            </a:r>
            <a:r>
              <a:rPr lang="uk-UA" sz="1600" dirty="0">
                <a:solidFill>
                  <a:srgbClr val="002060"/>
                </a:solidFill>
              </a:rPr>
              <a:t>«</a:t>
            </a:r>
            <a:r>
              <a:rPr lang="uk-UA" sz="1600" dirty="0" err="1">
                <a:solidFill>
                  <a:srgbClr val="002060"/>
                </a:solidFill>
              </a:rPr>
              <a:t>Ековиховання</a:t>
            </a:r>
            <a:r>
              <a:rPr lang="uk-UA" sz="1600" dirty="0">
                <a:solidFill>
                  <a:srgbClr val="002060"/>
                </a:solidFill>
              </a:rPr>
              <a:t>»</a:t>
            </a:r>
          </a:p>
        </p:txBody>
      </p:sp>
      <p:sp>
        <p:nvSpPr>
          <p:cNvPr id="51" name="Прямоугольник 50"/>
          <p:cNvSpPr/>
          <p:nvPr/>
        </p:nvSpPr>
        <p:spPr>
          <a:xfrm rot="2700000">
            <a:off x="159778" y="4015653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4" name="Рисунок 53" descr="Ð¡Ð²ÑÑÐ»Ð¸Ð½Ð° Ð²ÑÐ´ Ð£Ð¿ÑÐ°Ð²Ð»ÑÐ½Ð½Ñ Ð¾ÑÐ²ÑÑÐ¸ ÐÐÐ ÐÑÐ²ÑÐ²ÑÑÐºÐ¾Ñ Ð¼ÑÑÑÐºÐ¾Ñ ÑÐ°Ð´Ð¸.">
            <a:extLst>
              <a:ext uri="{FF2B5EF4-FFF2-40B4-BE49-F238E27FC236}">
                <a16:creationId xmlns:a16="http://schemas.microsoft.com/office/drawing/2014/main" id="{E92B3A12-21A9-4A91-915A-950922E76CA0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522" y="3415058"/>
            <a:ext cx="2082471" cy="1254268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1EFE838F-D9B9-4CB7-9A19-F000A8583711}"/>
              </a:ext>
            </a:extLst>
          </p:cNvPr>
          <p:cNvSpPr txBox="1"/>
          <p:nvPr/>
        </p:nvSpPr>
        <p:spPr>
          <a:xfrm>
            <a:off x="5283926" y="2345227"/>
            <a:ext cx="2158887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Протидія булінгу</a:t>
            </a:r>
          </a:p>
        </p:txBody>
      </p:sp>
      <p:pic>
        <p:nvPicPr>
          <p:cNvPr id="58" name="Picture 4">
            <a:extLst>
              <a:ext uri="{FF2B5EF4-FFF2-40B4-BE49-F238E27FC236}">
                <a16:creationId xmlns:a16="http://schemas.microsoft.com/office/drawing/2014/main" id="{7D0C9C52-C2AD-4A97-9D54-55F7E3AFD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874" y="5391389"/>
            <a:ext cx="2226344" cy="151715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Прямокутник 1">
            <a:extLst>
              <a:ext uri="{FF2B5EF4-FFF2-40B4-BE49-F238E27FC236}">
                <a16:creationId xmlns:a16="http://schemas.microsoft.com/office/drawing/2014/main" id="{4CEA7CA7-D20C-4496-B682-B0E84DFF665A}"/>
              </a:ext>
            </a:extLst>
          </p:cNvPr>
          <p:cNvSpPr/>
          <p:nvPr/>
        </p:nvSpPr>
        <p:spPr>
          <a:xfrm>
            <a:off x="8698459" y="6572002"/>
            <a:ext cx="1143262" cy="338554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pPr algn="ctr"/>
            <a:r>
              <a:rPr lang="uk-UA" sz="1600" b="1" dirty="0">
                <a:solidFill>
                  <a:schemeClr val="bg1"/>
                </a:solidFill>
              </a:rPr>
              <a:t>«Е-освіта» </a:t>
            </a:r>
          </a:p>
        </p:txBody>
      </p:sp>
      <p:pic>
        <p:nvPicPr>
          <p:cNvPr id="60" name="Picture 2" descr="На изображении может находиться: 2 человека, экран, офис и в помещении">
            <a:extLst>
              <a:ext uri="{FF2B5EF4-FFF2-40B4-BE49-F238E27FC236}">
                <a16:creationId xmlns:a16="http://schemas.microsoft.com/office/drawing/2014/main" id="{2B984BC8-8C9E-429E-BA6F-7A1AFB316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783" y="5332748"/>
            <a:ext cx="2269231" cy="148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20FF59FF-BC86-4D8F-8D55-D06811E9D198}"/>
              </a:ext>
            </a:extLst>
          </p:cNvPr>
          <p:cNvSpPr txBox="1"/>
          <p:nvPr/>
        </p:nvSpPr>
        <p:spPr>
          <a:xfrm>
            <a:off x="5098655" y="6511288"/>
            <a:ext cx="1339156" cy="33855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chemeClr val="bg1"/>
                </a:solidFill>
              </a:rPr>
              <a:t>Година </a:t>
            </a:r>
            <a:r>
              <a:rPr lang="uk-UA" sz="1600" b="1" dirty="0" smtClean="0">
                <a:solidFill>
                  <a:schemeClr val="bg1"/>
                </a:solidFill>
              </a:rPr>
              <a:t>Коду</a:t>
            </a: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37105A4-7FAB-424E-98CD-95DB830719B4}"/>
              </a:ext>
            </a:extLst>
          </p:cNvPr>
          <p:cNvSpPr txBox="1"/>
          <p:nvPr/>
        </p:nvSpPr>
        <p:spPr>
          <a:xfrm>
            <a:off x="5310390" y="2816961"/>
            <a:ext cx="31881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600" dirty="0" smtClean="0">
                <a:solidFill>
                  <a:srgbClr val="002060"/>
                </a:solidFill>
              </a:rPr>
              <a:t>Для </a:t>
            </a:r>
            <a:r>
              <a:rPr lang="uk-UA" sz="1600" dirty="0">
                <a:solidFill>
                  <a:srgbClr val="002060"/>
                </a:solidFill>
              </a:rPr>
              <a:t>керівників шкіл, практичних психологів, </a:t>
            </a:r>
            <a:r>
              <a:rPr lang="uk-UA" sz="1600" dirty="0" smtClean="0">
                <a:solidFill>
                  <a:srgbClr val="002060"/>
                </a:solidFill>
              </a:rPr>
              <a:t>батьків проведено заняття щодо поваги, довіри, любові, благополуччя у сім'ї та як підтримувати сімейну гармонію</a:t>
            </a:r>
            <a:endParaRPr lang="uk-UA" sz="1600" dirty="0">
              <a:solidFill>
                <a:srgbClr val="002060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 rot="2700000">
            <a:off x="5048893" y="289493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4" name="Рисунок 63" descr="Ð¡Ð²ÑÑÐ»Ð¸Ð½Ð° Ð²ÑÐ´ ÐÐ¾ÑÑÐ½Ð¸ ÐÐ¾Ð²Ð³Ð°Ð½Ð¸Ðº.">
            <a:extLst>
              <a:ext uri="{FF2B5EF4-FFF2-40B4-BE49-F238E27FC236}">
                <a16:creationId xmlns:a16="http://schemas.microsoft.com/office/drawing/2014/main" id="{558B8641-3F4E-4808-A477-EAB18E13B495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097" y="4079869"/>
            <a:ext cx="2340945" cy="1202751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AD0EDBFB-6541-49EA-BD2C-6DDCC02F312D}"/>
              </a:ext>
            </a:extLst>
          </p:cNvPr>
          <p:cNvSpPr txBox="1"/>
          <p:nvPr/>
        </p:nvSpPr>
        <p:spPr>
          <a:xfrm>
            <a:off x="9155497" y="2039617"/>
            <a:ext cx="2467611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Навчання педагогів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9309965" y="2476754"/>
            <a:ext cx="21235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sz="1600" dirty="0">
                <a:solidFill>
                  <a:srgbClr val="002060"/>
                </a:solidFill>
              </a:rPr>
              <a:t>«</a:t>
            </a:r>
            <a:r>
              <a:rPr lang="en-US" sz="1600" dirty="0">
                <a:solidFill>
                  <a:srgbClr val="002060"/>
                </a:solidFill>
              </a:rPr>
              <a:t>Power  management</a:t>
            </a:r>
            <a:r>
              <a:rPr lang="uk-UA" sz="1600" dirty="0">
                <a:solidFill>
                  <a:srgbClr val="002060"/>
                </a:solidFill>
              </a:rPr>
              <a:t>»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9291335" y="2850973"/>
            <a:ext cx="21402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sz="1600" dirty="0">
                <a:solidFill>
                  <a:srgbClr val="002060"/>
                </a:solidFill>
              </a:rPr>
              <a:t>«Педагогіка помилок»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9357020" y="3259555"/>
            <a:ext cx="27991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sz="1600" dirty="0">
                <a:solidFill>
                  <a:srgbClr val="002060"/>
                </a:solidFill>
              </a:rPr>
              <a:t>Проект «Критичне мислення»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9360002" y="3699148"/>
            <a:ext cx="26929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solidFill>
                  <a:srgbClr val="002060"/>
                </a:solidFill>
                <a:ea typeface="Calibri" panose="020F0502020204030204" pitchFamily="34" charset="0"/>
              </a:rPr>
              <a:t>Тренінг-дискусія-презентація </a:t>
            </a:r>
            <a:r>
              <a:rPr lang="uk-UA" sz="1600" dirty="0" err="1">
                <a:solidFill>
                  <a:srgbClr val="002060"/>
                </a:solidFill>
                <a:ea typeface="Calibri" panose="020F0502020204030204" pitchFamily="34" charset="0"/>
              </a:rPr>
              <a:t>Classtime</a:t>
            </a:r>
            <a:endParaRPr lang="uk-UA" sz="1600" dirty="0">
              <a:solidFill>
                <a:srgbClr val="002060"/>
              </a:solidFill>
              <a:ea typeface="Calibri" panose="020F0502020204030204" pitchFamily="34" charset="0"/>
            </a:endParaRPr>
          </a:p>
        </p:txBody>
      </p:sp>
      <p:pic>
        <p:nvPicPr>
          <p:cNvPr id="71" name="Picture 28" descr="http://nmco.osvitalviv.com.ua/wp-content/uploads/2018/11/46819104_290810721542154_8335327152576659456_n.jpg">
            <a:extLst>
              <a:ext uri="{FF2B5EF4-FFF2-40B4-BE49-F238E27FC236}">
                <a16:creationId xmlns:a16="http://schemas.microsoft.com/office/drawing/2014/main" id="{72931FF6-1A88-4F7E-958F-CEB709B74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8591" y="4857530"/>
            <a:ext cx="2114526" cy="172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27AD57D9-C236-4718-91E3-685DCFDA3C2D}"/>
              </a:ext>
            </a:extLst>
          </p:cNvPr>
          <p:cNvSpPr txBox="1"/>
          <p:nvPr/>
        </p:nvSpPr>
        <p:spPr>
          <a:xfrm>
            <a:off x="10663771" y="6440059"/>
            <a:ext cx="1453882" cy="33855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STEAM-</a:t>
            </a:r>
            <a:r>
              <a:rPr lang="uk-UA" sz="1600" b="1" dirty="0" smtClean="0">
                <a:solidFill>
                  <a:schemeClr val="bg1"/>
                </a:solidFill>
              </a:rPr>
              <a:t>освіта</a:t>
            </a: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 rot="2700000">
            <a:off x="9031748" y="2555553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4" name="Прямоугольник 73"/>
          <p:cNvSpPr/>
          <p:nvPr/>
        </p:nvSpPr>
        <p:spPr>
          <a:xfrm rot="2700000">
            <a:off x="9032722" y="294885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5" name="Прямоугольник 74"/>
          <p:cNvSpPr/>
          <p:nvPr/>
        </p:nvSpPr>
        <p:spPr>
          <a:xfrm rot="2700000">
            <a:off x="9056347" y="332490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6" name="Прямоугольник 75"/>
          <p:cNvSpPr/>
          <p:nvPr/>
        </p:nvSpPr>
        <p:spPr>
          <a:xfrm rot="2700000">
            <a:off x="9056348" y="3801037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508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11828"/>
            <a:ext cx="12181490" cy="686167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EFE838F-D9B9-4CB7-9A19-F000A8583711}"/>
              </a:ext>
            </a:extLst>
          </p:cNvPr>
          <p:cNvSpPr txBox="1"/>
          <p:nvPr/>
        </p:nvSpPr>
        <p:spPr>
          <a:xfrm>
            <a:off x="3766735" y="693479"/>
            <a:ext cx="3192866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Вивчення іноземних мов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9168A18-F302-49D5-95C0-BEC025199FB3}"/>
              </a:ext>
            </a:extLst>
          </p:cNvPr>
          <p:cNvSpPr txBox="1"/>
          <p:nvPr/>
        </p:nvSpPr>
        <p:spPr>
          <a:xfrm>
            <a:off x="4431722" y="1458950"/>
            <a:ext cx="1342244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lvl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«</a:t>
            </a:r>
            <a:r>
              <a:rPr lang="en-US" sz="2000" b="1" dirty="0" err="1">
                <a:solidFill>
                  <a:schemeClr val="bg1"/>
                </a:solidFill>
                <a:cs typeface="Arial" panose="020B0604020202020204" pitchFamily="34" charset="0"/>
              </a:rPr>
              <a:t>LvivKids</a:t>
            </a:r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»</a:t>
            </a:r>
            <a:endParaRPr lang="uk-UA" sz="1600" dirty="0">
              <a:solidFill>
                <a:schemeClr val="bg1"/>
              </a:solidFill>
            </a:endParaRPr>
          </a:p>
        </p:txBody>
      </p:sp>
      <p:sp>
        <p:nvSpPr>
          <p:cNvPr id="36" name="Прямокутник 9">
            <a:extLst>
              <a:ext uri="{FF2B5EF4-FFF2-40B4-BE49-F238E27FC236}">
                <a16:creationId xmlns:a16="http://schemas.microsoft.com/office/drawing/2014/main" id="{0A0B9E9C-8CC8-4003-B38A-EEC8F062E05F}"/>
              </a:ext>
            </a:extLst>
          </p:cNvPr>
          <p:cNvSpPr/>
          <p:nvPr/>
        </p:nvSpPr>
        <p:spPr>
          <a:xfrm>
            <a:off x="3696986" y="1889438"/>
            <a:ext cx="40338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uk-UA" sz="1400" b="1" dirty="0">
                <a:solidFill>
                  <a:srgbClr val="002060"/>
                </a:solidFill>
              </a:rPr>
              <a:t>Створення іноземного </a:t>
            </a:r>
            <a:r>
              <a:rPr lang="uk-UA" sz="1400" b="1" dirty="0" err="1">
                <a:solidFill>
                  <a:srgbClr val="002060"/>
                </a:solidFill>
              </a:rPr>
              <a:t>мовного</a:t>
            </a:r>
            <a:r>
              <a:rPr lang="uk-UA" sz="1400" b="1" dirty="0">
                <a:solidFill>
                  <a:srgbClr val="002060"/>
                </a:solidFill>
              </a:rPr>
              <a:t> </a:t>
            </a:r>
            <a:r>
              <a:rPr lang="uk-UA" sz="1400" b="1" dirty="0" smtClean="0">
                <a:solidFill>
                  <a:srgbClr val="002060"/>
                </a:solidFill>
              </a:rPr>
              <a:t>середовища, </a:t>
            </a:r>
            <a:r>
              <a:rPr lang="uk-UA" sz="1400" b="1" dirty="0">
                <a:solidFill>
                  <a:srgbClr val="002060"/>
                </a:solidFill>
              </a:rPr>
              <a:t>як альтернативного вивчення іноземних </a:t>
            </a:r>
            <a:r>
              <a:rPr lang="uk-UA" sz="1400" b="1" dirty="0" smtClean="0">
                <a:solidFill>
                  <a:srgbClr val="002060"/>
                </a:solidFill>
              </a:rPr>
              <a:t>мов, </a:t>
            </a:r>
            <a:r>
              <a:rPr lang="uk-UA" sz="1400" b="1" dirty="0">
                <a:solidFill>
                  <a:srgbClr val="002060"/>
                </a:solidFill>
              </a:rPr>
              <a:t>в рамках роботи таборів з денним перебуванням. </a:t>
            </a:r>
            <a:endParaRPr lang="uk-UA" sz="14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37" name="Прямокутник 12">
            <a:extLst>
              <a:ext uri="{FF2B5EF4-FFF2-40B4-BE49-F238E27FC236}">
                <a16:creationId xmlns:a16="http://schemas.microsoft.com/office/drawing/2014/main" id="{966736B6-7751-4194-8AC5-F298F179BA1C}"/>
              </a:ext>
            </a:extLst>
          </p:cNvPr>
          <p:cNvSpPr/>
          <p:nvPr/>
        </p:nvSpPr>
        <p:spPr>
          <a:xfrm>
            <a:off x="493025" y="3498606"/>
            <a:ext cx="1468992" cy="400110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  <a:ea typeface="Calibri" panose="020F0502020204030204" pitchFamily="34" charset="0"/>
              </a:rPr>
              <a:t>«</a:t>
            </a:r>
            <a:r>
              <a:rPr lang="uk-UA" sz="2000" b="1" dirty="0" err="1">
                <a:solidFill>
                  <a:schemeClr val="bg1"/>
                </a:solidFill>
                <a:ea typeface="Calibri" panose="020F0502020204030204" pitchFamily="34" charset="0"/>
              </a:rPr>
              <a:t>Leo</a:t>
            </a:r>
            <a:r>
              <a:rPr lang="en-US" sz="2000" b="1" dirty="0">
                <a:solidFill>
                  <a:schemeClr val="bg1"/>
                </a:solidFill>
                <a:ea typeface="Calibri" panose="020F0502020204030204" pitchFamily="34" charset="0"/>
              </a:rPr>
              <a:t>Quest</a:t>
            </a:r>
            <a:r>
              <a:rPr lang="uk-UA" sz="2000" b="1" dirty="0">
                <a:solidFill>
                  <a:schemeClr val="bg1"/>
                </a:solidFill>
                <a:ea typeface="Calibri" panose="020F0502020204030204" pitchFamily="34" charset="0"/>
              </a:rPr>
              <a:t>»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38" name="Прямокутник 13">
            <a:extLst>
              <a:ext uri="{FF2B5EF4-FFF2-40B4-BE49-F238E27FC236}">
                <a16:creationId xmlns:a16="http://schemas.microsoft.com/office/drawing/2014/main" id="{B5726D3F-6BE9-468E-BAF4-CC6DA551A553}"/>
              </a:ext>
            </a:extLst>
          </p:cNvPr>
          <p:cNvSpPr/>
          <p:nvPr/>
        </p:nvSpPr>
        <p:spPr>
          <a:xfrm>
            <a:off x="141962" y="3984677"/>
            <a:ext cx="301686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>
                <a:solidFill>
                  <a:srgbClr val="002060"/>
                </a:solidFill>
                <a:ea typeface="Calibri" panose="020F0502020204030204" pitchFamily="34" charset="0"/>
              </a:rPr>
              <a:t>Зустрічі з цікавими особистостями, </a:t>
            </a:r>
            <a:r>
              <a:rPr lang="uk-UA" sz="1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які створюють унікальні </a:t>
            </a:r>
            <a:r>
              <a:rPr lang="uk-UA" sz="1400" b="1" dirty="0">
                <a:solidFill>
                  <a:srgbClr val="002060"/>
                </a:solidFill>
                <a:ea typeface="Calibri" panose="020F0502020204030204" pitchFamily="34" charset="0"/>
              </a:rPr>
              <a:t>можливості для розвитку молоді.</a:t>
            </a:r>
            <a:endParaRPr lang="uk-UA" sz="1400" b="1" dirty="0">
              <a:solidFill>
                <a:srgbClr val="002060"/>
              </a:solidFill>
            </a:endParaRPr>
          </a:p>
        </p:txBody>
      </p:sp>
      <p:sp>
        <p:nvSpPr>
          <p:cNvPr id="39" name="Прямокутник 14">
            <a:extLst>
              <a:ext uri="{FF2B5EF4-FFF2-40B4-BE49-F238E27FC236}">
                <a16:creationId xmlns:a16="http://schemas.microsoft.com/office/drawing/2014/main" id="{7C26A468-DE13-405F-9D28-3EFFAA5672A7}"/>
              </a:ext>
            </a:extLst>
          </p:cNvPr>
          <p:cNvSpPr/>
          <p:nvPr/>
        </p:nvSpPr>
        <p:spPr>
          <a:xfrm>
            <a:off x="3776537" y="5035004"/>
            <a:ext cx="1356205" cy="421654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0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2000" b="1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r>
              <a:rPr lang="uk-UA" sz="20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Life</a:t>
            </a:r>
            <a:r>
              <a:rPr lang="uk-UA" sz="20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sz="2000" b="1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Прямокутник 15">
            <a:extLst>
              <a:ext uri="{FF2B5EF4-FFF2-40B4-BE49-F238E27FC236}">
                <a16:creationId xmlns:a16="http://schemas.microsoft.com/office/drawing/2014/main" id="{9C6BF1F2-B799-4143-A2A6-BD3EB37F3097}"/>
              </a:ext>
            </a:extLst>
          </p:cNvPr>
          <p:cNvSpPr/>
          <p:nvPr/>
        </p:nvSpPr>
        <p:spPr>
          <a:xfrm>
            <a:off x="2899711" y="5566511"/>
            <a:ext cx="372655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>
                <a:solidFill>
                  <a:srgbClr val="002060"/>
                </a:solidFill>
                <a:ea typeface="Calibri" panose="020F0502020204030204" pitchFamily="34" charset="0"/>
              </a:rPr>
              <a:t>Створення реальних життєвих </a:t>
            </a:r>
            <a:r>
              <a:rPr lang="uk-UA" sz="1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ситуацій, </a:t>
            </a:r>
            <a:r>
              <a:rPr lang="uk-UA" sz="1400" b="1" dirty="0">
                <a:solidFill>
                  <a:srgbClr val="002060"/>
                </a:solidFill>
                <a:ea typeface="Calibri" panose="020F0502020204030204" pitchFamily="34" charset="0"/>
              </a:rPr>
              <a:t>щоб учні могли </a:t>
            </a:r>
            <a:r>
              <a:rPr lang="uk-UA" sz="1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спілкуватися, </a:t>
            </a:r>
            <a:r>
              <a:rPr lang="uk-UA" sz="1400" b="1" dirty="0">
                <a:solidFill>
                  <a:srgbClr val="002060"/>
                </a:solidFill>
                <a:ea typeface="Calibri" panose="020F0502020204030204" pitchFamily="34" charset="0"/>
              </a:rPr>
              <a:t>розвивати навички усного мовлення та подолати </a:t>
            </a:r>
            <a:r>
              <a:rPr lang="uk-UA" sz="1400" b="1" dirty="0" err="1">
                <a:solidFill>
                  <a:srgbClr val="002060"/>
                </a:solidFill>
                <a:ea typeface="Calibri" panose="020F0502020204030204" pitchFamily="34" charset="0"/>
              </a:rPr>
              <a:t>мовний</a:t>
            </a:r>
            <a:r>
              <a:rPr lang="uk-UA" sz="1400" b="1" dirty="0">
                <a:solidFill>
                  <a:srgbClr val="002060"/>
                </a:solidFill>
                <a:ea typeface="Calibri" panose="020F0502020204030204" pitchFamily="34" charset="0"/>
              </a:rPr>
              <a:t> бар’єр</a:t>
            </a:r>
            <a:endParaRPr lang="uk-UA" sz="1400" b="1" dirty="0">
              <a:solidFill>
                <a:srgbClr val="002060"/>
              </a:solidFill>
            </a:endParaRPr>
          </a:p>
        </p:txBody>
      </p:sp>
      <p:sp>
        <p:nvSpPr>
          <p:cNvPr id="41" name="Прямокутник 16">
            <a:extLst>
              <a:ext uri="{FF2B5EF4-FFF2-40B4-BE49-F238E27FC236}">
                <a16:creationId xmlns:a16="http://schemas.microsoft.com/office/drawing/2014/main" id="{E3037943-507D-457C-871F-E2195FCEF3F7}"/>
              </a:ext>
            </a:extLst>
          </p:cNvPr>
          <p:cNvSpPr/>
          <p:nvPr/>
        </p:nvSpPr>
        <p:spPr>
          <a:xfrm>
            <a:off x="9018863" y="3800375"/>
            <a:ext cx="1386470" cy="407035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000" b="1" dirty="0" err="1">
                <a:solidFill>
                  <a:schemeClr val="bg1"/>
                </a:solidFill>
              </a:rPr>
              <a:t>LeoTheatre</a:t>
            </a:r>
            <a:endParaRPr lang="uk-UA" sz="2000" b="1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рямокутник 17">
            <a:extLst>
              <a:ext uri="{FF2B5EF4-FFF2-40B4-BE49-F238E27FC236}">
                <a16:creationId xmlns:a16="http://schemas.microsoft.com/office/drawing/2014/main" id="{BB4DF924-FE0A-45C9-B124-A0F095C92F2E}"/>
              </a:ext>
            </a:extLst>
          </p:cNvPr>
          <p:cNvSpPr/>
          <p:nvPr/>
        </p:nvSpPr>
        <p:spPr>
          <a:xfrm>
            <a:off x="8160567" y="4247542"/>
            <a:ext cx="3566533" cy="773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4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Популяризація іноземної мови через акторську майстерність. Шкільні команди готували англомовні  вистави.</a:t>
            </a:r>
            <a:endParaRPr lang="uk-UA" sz="1400" b="1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Прямокутник 18">
            <a:extLst>
              <a:ext uri="{FF2B5EF4-FFF2-40B4-BE49-F238E27FC236}">
                <a16:creationId xmlns:a16="http://schemas.microsoft.com/office/drawing/2014/main" id="{833CEE63-D1AE-4E63-B3B3-63B14EE719E1}"/>
              </a:ext>
            </a:extLst>
          </p:cNvPr>
          <p:cNvSpPr/>
          <p:nvPr/>
        </p:nvSpPr>
        <p:spPr>
          <a:xfrm>
            <a:off x="8076076" y="2199937"/>
            <a:ext cx="37345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b="1" dirty="0">
                <a:solidFill>
                  <a:srgbClr val="002060"/>
                </a:solidFill>
                <a:ea typeface="Calibri" panose="020F0502020204030204" pitchFamily="34" charset="0"/>
              </a:rPr>
              <a:t>Створення інноваційного середовища на уроках англійської мови, забезпечення можливістю вільного спілкування з носіями мови на уроках англійської мови, подолання </a:t>
            </a:r>
            <a:r>
              <a:rPr lang="uk-UA" sz="1400" b="1" dirty="0" err="1">
                <a:solidFill>
                  <a:srgbClr val="002060"/>
                </a:solidFill>
                <a:ea typeface="Calibri" panose="020F0502020204030204" pitchFamily="34" charset="0"/>
              </a:rPr>
              <a:t>мовного</a:t>
            </a:r>
            <a:r>
              <a:rPr lang="uk-UA" sz="1400" b="1" dirty="0">
                <a:solidFill>
                  <a:srgbClr val="002060"/>
                </a:solidFill>
                <a:ea typeface="Calibri" panose="020F0502020204030204" pitchFamily="34" charset="0"/>
              </a:rPr>
              <a:t> бар’єру та обміну досвідом між волонтером та вчителем англійської мови</a:t>
            </a:r>
            <a:r>
              <a:rPr lang="uk-UA" sz="1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.</a:t>
            </a:r>
            <a:endParaRPr lang="uk-UA" sz="1400" b="1" dirty="0">
              <a:solidFill>
                <a:srgbClr val="002060"/>
              </a:solidFill>
              <a:ea typeface="Calibri" panose="020F0502020204030204" pitchFamily="34" charset="0"/>
            </a:endParaRPr>
          </a:p>
        </p:txBody>
      </p:sp>
      <p:sp>
        <p:nvSpPr>
          <p:cNvPr id="44" name="Прямокутник 19">
            <a:extLst>
              <a:ext uri="{FF2B5EF4-FFF2-40B4-BE49-F238E27FC236}">
                <a16:creationId xmlns:a16="http://schemas.microsoft.com/office/drawing/2014/main" id="{29DC16D8-621A-44B7-B61F-01356F5A71E8}"/>
              </a:ext>
            </a:extLst>
          </p:cNvPr>
          <p:cNvSpPr/>
          <p:nvPr/>
        </p:nvSpPr>
        <p:spPr>
          <a:xfrm>
            <a:off x="8831226" y="1745659"/>
            <a:ext cx="848309" cy="400110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  <a:ea typeface="Calibri" panose="020F0502020204030204" pitchFamily="34" charset="0"/>
              </a:rPr>
              <a:t>«1+1»</a:t>
            </a:r>
            <a:endParaRPr lang="uk-UA" sz="2000" b="1" dirty="0">
              <a:solidFill>
                <a:schemeClr val="bg1"/>
              </a:solidFill>
            </a:endParaRPr>
          </a:p>
        </p:txBody>
      </p:sp>
      <p:pic>
        <p:nvPicPr>
          <p:cNvPr id="45" name="Рисунок 44" descr="/Files/images/2017-2018/anglyska_17-18/121 (3).jpg">
            <a:extLst>
              <a:ext uri="{FF2B5EF4-FFF2-40B4-BE49-F238E27FC236}">
                <a16:creationId xmlns:a16="http://schemas.microsoft.com/office/drawing/2014/main" id="{78A72737-77D9-42F6-9D81-DCE92F4E325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691" y="75746"/>
            <a:ext cx="2505075" cy="1615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Рисунок 45" descr="http://nmco.osvitalviv.com.ua/wp-content/uploads/2018/02/28276696_1613124172104484_3146162812710043817_n.jpg">
            <a:extLst>
              <a:ext uri="{FF2B5EF4-FFF2-40B4-BE49-F238E27FC236}">
                <a16:creationId xmlns:a16="http://schemas.microsoft.com/office/drawing/2014/main" id="{C47DF2A3-A019-4220-BB7D-B0E5CF993D9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06" y="4916679"/>
            <a:ext cx="2484244" cy="1636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Рисунок 46" descr="/Files/images/2015-2016/anglyska/IMG_0278.JPG">
            <a:extLst>
              <a:ext uri="{FF2B5EF4-FFF2-40B4-BE49-F238E27FC236}">
                <a16:creationId xmlns:a16="http://schemas.microsoft.com/office/drawing/2014/main" id="{F96256F4-4310-4B4C-AEC1-E9B898E2C48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891" y="3000156"/>
            <a:ext cx="2271197" cy="1703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F7FC534-3F9C-474A-B48D-7FF1F1CE3C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729" y="2845151"/>
            <a:ext cx="2271197" cy="1703398"/>
          </a:xfrm>
          <a:prstGeom prst="rect">
            <a:avLst/>
          </a:prstGeom>
        </p:spPr>
      </p:pic>
      <p:pic>
        <p:nvPicPr>
          <p:cNvPr id="51" name="Рисунок 50" descr="Ð¡Ð²ÑÑÐ»Ð¸Ð½Ð° Ð²ÑÐ´ Ð£Ð¿ÑÐ°Ð²Ð»ÑÐ½Ð½Ñ Ð¾ÑÐ²ÑÑÐ¸ ÐÐÐ ÐÑÐ²ÑÐ²ÑÑÐºÐ¾Ñ Ð¼ÑÑÑÐºÐ¾Ñ ÑÐ°Ð´Ð¸.">
            <a:extLst>
              <a:ext uri="{FF2B5EF4-FFF2-40B4-BE49-F238E27FC236}">
                <a16:creationId xmlns:a16="http://schemas.microsoft.com/office/drawing/2014/main" id="{CE397DF9-B1DC-4B0F-B754-21F21E1F2D01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624" y="5035004"/>
            <a:ext cx="2628900" cy="1715645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Прямокутник 10">
            <a:extLst>
              <a:ext uri="{FF2B5EF4-FFF2-40B4-BE49-F238E27FC236}">
                <a16:creationId xmlns:a16="http://schemas.microsoft.com/office/drawing/2014/main" id="{DBB84D54-40B7-49EA-8977-F71AFC929DE9}"/>
              </a:ext>
            </a:extLst>
          </p:cNvPr>
          <p:cNvSpPr/>
          <p:nvPr/>
        </p:nvSpPr>
        <p:spPr>
          <a:xfrm>
            <a:off x="31251" y="1150833"/>
            <a:ext cx="328862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b="1" dirty="0">
                <a:solidFill>
                  <a:srgbClr val="002060"/>
                </a:solidFill>
              </a:rPr>
              <a:t>Для учнів старших класів шкіл №43, №91, №23, №81 проведено цікаві та нестандартні </a:t>
            </a:r>
            <a:r>
              <a:rPr lang="uk-UA" sz="1400" b="1" dirty="0" err="1" smtClean="0">
                <a:solidFill>
                  <a:srgbClr val="002060"/>
                </a:solidFill>
              </a:rPr>
              <a:t>уроки</a:t>
            </a:r>
            <a:r>
              <a:rPr lang="uk-UA" sz="1400" b="1" dirty="0" smtClean="0">
                <a:solidFill>
                  <a:srgbClr val="002060"/>
                </a:solidFill>
              </a:rPr>
              <a:t>. </a:t>
            </a:r>
            <a:r>
              <a:rPr lang="uk-UA" sz="1400" b="1" dirty="0">
                <a:solidFill>
                  <a:srgbClr val="002060"/>
                </a:solidFill>
              </a:rPr>
              <a:t>П</a:t>
            </a:r>
            <a:r>
              <a:rPr lang="uk-UA" sz="1400" b="1" dirty="0" smtClean="0">
                <a:solidFill>
                  <a:srgbClr val="002060"/>
                </a:solidFill>
              </a:rPr>
              <a:t>роведено </a:t>
            </a:r>
            <a:r>
              <a:rPr lang="uk-UA" sz="1400" b="1" dirty="0">
                <a:solidFill>
                  <a:srgbClr val="002060"/>
                </a:solidFill>
              </a:rPr>
              <a:t>4 лекції, на яких тренери проекту розповідали про: «</a:t>
            </a:r>
            <a:r>
              <a:rPr lang="uk-UA" sz="1400" b="1" dirty="0" err="1">
                <a:solidFill>
                  <a:srgbClr val="002060"/>
                </a:solidFill>
              </a:rPr>
              <a:t>Булінг</a:t>
            </a:r>
            <a:r>
              <a:rPr lang="uk-UA" sz="1400" b="1" dirty="0">
                <a:solidFill>
                  <a:srgbClr val="002060"/>
                </a:solidFill>
              </a:rPr>
              <a:t>»; «Я і мій характер», «Як порозумітися: вчителі, батьки і діти»; «Як працює мозок </a:t>
            </a:r>
            <a:r>
              <a:rPr lang="uk-UA" sz="1400" b="1" dirty="0" err="1">
                <a:solidFill>
                  <a:srgbClr val="002060"/>
                </a:solidFill>
              </a:rPr>
              <a:t>підлітка</a:t>
            </a:r>
            <a:r>
              <a:rPr lang="uk-UA" sz="1400" b="1" dirty="0">
                <a:solidFill>
                  <a:srgbClr val="002060"/>
                </a:solidFill>
              </a:rPr>
              <a:t>».</a:t>
            </a:r>
          </a:p>
        </p:txBody>
      </p:sp>
      <p:sp>
        <p:nvSpPr>
          <p:cNvPr id="26" name="Прямокутник 1">
            <a:extLst>
              <a:ext uri="{FF2B5EF4-FFF2-40B4-BE49-F238E27FC236}">
                <a16:creationId xmlns:a16="http://schemas.microsoft.com/office/drawing/2014/main" id="{05EA431E-114E-4A8B-8210-84EBB70A8C24}"/>
              </a:ext>
            </a:extLst>
          </p:cNvPr>
          <p:cNvSpPr/>
          <p:nvPr/>
        </p:nvSpPr>
        <p:spPr>
          <a:xfrm>
            <a:off x="532407" y="659174"/>
            <a:ext cx="1367682" cy="421654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Bef>
                <a:spcPts val="2400"/>
              </a:spcBef>
              <a:spcAft>
                <a:spcPts val="0"/>
              </a:spcAft>
            </a:pPr>
            <a:r>
              <a:rPr lang="ru-RU" sz="2000" b="1" kern="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kern="0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Exit</a:t>
            </a:r>
            <a:r>
              <a:rPr lang="ru-RU" sz="2000" b="1" kern="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kern="0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tour</a:t>
            </a:r>
            <a:r>
              <a:rPr lang="ru-RU" sz="2000" b="1" kern="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sz="2000" b="1" kern="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0075" y="89693"/>
            <a:ext cx="1071415" cy="1077807"/>
          </a:xfrm>
          <a:prstGeom prst="rect">
            <a:avLst/>
          </a:prstGeom>
        </p:spPr>
      </p:pic>
      <p:sp>
        <p:nvSpPr>
          <p:cNvPr id="30" name="Прямокутник 36">
            <a:extLst>
              <a:ext uri="{FF2B5EF4-FFF2-40B4-BE49-F238E27FC236}">
                <a16:creationId xmlns:a16="http://schemas.microsoft.com/office/drawing/2014/main" id="{3C6E7961-E2B3-48AF-A006-5A3934A9F0F6}"/>
              </a:ext>
            </a:extLst>
          </p:cNvPr>
          <p:cNvSpPr/>
          <p:nvPr/>
        </p:nvSpPr>
        <p:spPr>
          <a:xfrm>
            <a:off x="2219499" y="97981"/>
            <a:ext cx="5856576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V. </a:t>
            </a:r>
            <a:r>
              <a:rPr lang="uk-UA" sz="2800" b="1" dirty="0" smtClean="0">
                <a:solidFill>
                  <a:schemeClr val="bg1"/>
                </a:solidFill>
              </a:rPr>
              <a:t>РЕАЛІЗАЦІЯ ПРОГРАМ ТА ЗАХОДІВ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2700000">
            <a:off x="188275" y="75479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Прямоугольник 31"/>
          <p:cNvSpPr/>
          <p:nvPr/>
        </p:nvSpPr>
        <p:spPr>
          <a:xfrm rot="2700000">
            <a:off x="131254" y="358164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Прямоугольник 32"/>
          <p:cNvSpPr/>
          <p:nvPr/>
        </p:nvSpPr>
        <p:spPr>
          <a:xfrm rot="2700000">
            <a:off x="4006316" y="1524222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Прямоугольник 33"/>
          <p:cNvSpPr/>
          <p:nvPr/>
        </p:nvSpPr>
        <p:spPr>
          <a:xfrm rot="2700000">
            <a:off x="3321770" y="5093751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9" name="Прямоугольник 48"/>
          <p:cNvSpPr/>
          <p:nvPr/>
        </p:nvSpPr>
        <p:spPr>
          <a:xfrm rot="2700000">
            <a:off x="8445541" y="183943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0" name="Прямоугольник 49"/>
          <p:cNvSpPr/>
          <p:nvPr/>
        </p:nvSpPr>
        <p:spPr>
          <a:xfrm rot="2700000">
            <a:off x="8674579" y="388826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976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11828"/>
            <a:ext cx="12181490" cy="6861670"/>
          </a:xfrm>
          <a:prstGeom prst="rect">
            <a:avLst/>
          </a:prstGeom>
        </p:spPr>
      </p:pic>
      <p:sp>
        <p:nvSpPr>
          <p:cNvPr id="35" name="Прямокутник 34">
            <a:extLst>
              <a:ext uri="{FF2B5EF4-FFF2-40B4-BE49-F238E27FC236}">
                <a16:creationId xmlns:a16="http://schemas.microsoft.com/office/drawing/2014/main" id="{9BDCBA27-146E-4817-90C0-07E62D945CDD}"/>
              </a:ext>
            </a:extLst>
          </p:cNvPr>
          <p:cNvSpPr/>
          <p:nvPr/>
        </p:nvSpPr>
        <p:spPr>
          <a:xfrm>
            <a:off x="355602" y="1481688"/>
            <a:ext cx="28683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b="1" dirty="0" smtClean="0">
                <a:solidFill>
                  <a:srgbClr val="002060"/>
                </a:solidFill>
              </a:rPr>
              <a:t>30</a:t>
            </a:r>
            <a:r>
              <a:rPr lang="uk-UA" sz="1600" dirty="0" smtClean="0">
                <a:solidFill>
                  <a:srgbClr val="002060"/>
                </a:solidFill>
              </a:rPr>
              <a:t> </a:t>
            </a:r>
            <a:r>
              <a:rPr lang="uk-UA" sz="1600" dirty="0">
                <a:solidFill>
                  <a:srgbClr val="002060"/>
                </a:solidFill>
              </a:rPr>
              <a:t>літніх мовних шкіл </a:t>
            </a:r>
            <a:r>
              <a:rPr lang="en-US" sz="1600" dirty="0">
                <a:solidFill>
                  <a:srgbClr val="002060"/>
                </a:solidFill>
              </a:rPr>
              <a:t>Lviv Kids</a:t>
            </a:r>
            <a:endParaRPr lang="uk-UA" sz="1600" dirty="0">
              <a:solidFill>
                <a:srgbClr val="002060"/>
              </a:solidFill>
            </a:endParaRPr>
          </a:p>
        </p:txBody>
      </p:sp>
      <p:sp>
        <p:nvSpPr>
          <p:cNvPr id="36" name="Прямокутник 35">
            <a:extLst>
              <a:ext uri="{FF2B5EF4-FFF2-40B4-BE49-F238E27FC236}">
                <a16:creationId xmlns:a16="http://schemas.microsoft.com/office/drawing/2014/main" id="{95B7AFAE-A925-4FB9-9E46-F3C59535E45B}"/>
              </a:ext>
            </a:extLst>
          </p:cNvPr>
          <p:cNvSpPr/>
          <p:nvPr/>
        </p:nvSpPr>
        <p:spPr>
          <a:xfrm>
            <a:off x="424607" y="3976736"/>
            <a:ext cx="40625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solidFill>
                  <a:srgbClr val="002060"/>
                </a:solidFill>
              </a:rPr>
              <a:t>У таборах «Старт» і «Ватра» організовано відпочинок  для дітей, які потребують соціальної уваги та підтримки. У міському бюджеті передбачено понад </a:t>
            </a:r>
            <a:r>
              <a:rPr lang="en-US" sz="1600" b="1" dirty="0">
                <a:solidFill>
                  <a:srgbClr val="002060"/>
                </a:solidFill>
              </a:rPr>
              <a:t>5</a:t>
            </a:r>
            <a:r>
              <a:rPr lang="uk-UA" sz="1600" b="1" dirty="0">
                <a:solidFill>
                  <a:srgbClr val="002060"/>
                </a:solidFill>
              </a:rPr>
              <a:t>,5 </a:t>
            </a:r>
            <a:r>
              <a:rPr lang="uk-UA" sz="1600" b="1" dirty="0" smtClean="0">
                <a:solidFill>
                  <a:srgbClr val="002060"/>
                </a:solidFill>
              </a:rPr>
              <a:t>млн. грн.</a:t>
            </a:r>
            <a:endParaRPr lang="uk-UA" sz="1600" b="1" dirty="0">
              <a:solidFill>
                <a:srgbClr val="002060"/>
              </a:solidFill>
            </a:endParaRPr>
          </a:p>
        </p:txBody>
      </p:sp>
      <p:graphicFrame>
        <p:nvGraphicFramePr>
          <p:cNvPr id="37" name="Діаграма 36">
            <a:extLst>
              <a:ext uri="{FF2B5EF4-FFF2-40B4-BE49-F238E27FC236}">
                <a16:creationId xmlns:a16="http://schemas.microsoft.com/office/drawing/2014/main" id="{8B686681-FD57-4857-8987-3C378F1F45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534520"/>
              </p:ext>
            </p:extLst>
          </p:nvPr>
        </p:nvGraphicFramePr>
        <p:xfrm>
          <a:off x="102221" y="2410802"/>
          <a:ext cx="2210347" cy="1623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8" name="Прямокутник 37">
            <a:extLst>
              <a:ext uri="{FF2B5EF4-FFF2-40B4-BE49-F238E27FC236}">
                <a16:creationId xmlns:a16="http://schemas.microsoft.com/office/drawing/2014/main" id="{876925BD-CF42-4D5C-81D5-89013FB5EF83}"/>
              </a:ext>
            </a:extLst>
          </p:cNvPr>
          <p:cNvSpPr/>
          <p:nvPr/>
        </p:nvSpPr>
        <p:spPr>
          <a:xfrm>
            <a:off x="41693" y="1910441"/>
            <a:ext cx="30754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b="1" dirty="0">
                <a:solidFill>
                  <a:srgbClr val="002060"/>
                </a:solidFill>
              </a:rPr>
              <a:t>Кількість дітей, які відвідували табори з денним перебуванням: </a:t>
            </a: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E85BEFF6-F137-4916-B35D-5234C49DE6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805" y="5085464"/>
            <a:ext cx="2046385" cy="1449010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7C8A0A5A-1CE8-4D35-B60E-B3D640FF2D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513" y="1016986"/>
            <a:ext cx="2195254" cy="1381499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A9072B09-123F-4DC9-A268-525F59E4402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116" y="2531031"/>
            <a:ext cx="1889063" cy="1354564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3A3F8B7F-00BD-4F75-B2D0-704D7E2EF8BC}"/>
              </a:ext>
            </a:extLst>
          </p:cNvPr>
          <p:cNvSpPr/>
          <p:nvPr/>
        </p:nvSpPr>
        <p:spPr>
          <a:xfrm>
            <a:off x="33127" y="573128"/>
            <a:ext cx="5243167" cy="400110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Відпочинок та оздоровлення дітей м. Львова</a:t>
            </a:r>
          </a:p>
        </p:txBody>
      </p:sp>
      <p:sp>
        <p:nvSpPr>
          <p:cNvPr id="25" name="Прямокутник 36">
            <a:extLst>
              <a:ext uri="{FF2B5EF4-FFF2-40B4-BE49-F238E27FC236}">
                <a16:creationId xmlns:a16="http://schemas.microsoft.com/office/drawing/2014/main" id="{3C6E7961-E2B3-48AF-A006-5A3934A9F0F6}"/>
              </a:ext>
            </a:extLst>
          </p:cNvPr>
          <p:cNvSpPr/>
          <p:nvPr/>
        </p:nvSpPr>
        <p:spPr>
          <a:xfrm>
            <a:off x="3090778" y="17067"/>
            <a:ext cx="5960580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V. </a:t>
            </a:r>
            <a:r>
              <a:rPr lang="uk-UA" sz="2800" b="1" dirty="0" smtClean="0">
                <a:solidFill>
                  <a:schemeClr val="bg1"/>
                </a:solidFill>
              </a:rPr>
              <a:t>РЕАЛІЗАЦІЯ ПРОГРАМ ТА ЗАХОДІВ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uk-UA" sz="2000" dirty="0">
              <a:solidFill>
                <a:schemeClr val="bg1"/>
              </a:solidFill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7681" y="39093"/>
            <a:ext cx="923809" cy="92932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36528" y="1035065"/>
            <a:ext cx="32334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sz="1600" b="1" dirty="0">
                <a:solidFill>
                  <a:srgbClr val="002060"/>
                </a:solidFill>
              </a:rPr>
              <a:t>54 табори </a:t>
            </a:r>
            <a:r>
              <a:rPr lang="uk-UA" sz="1600" dirty="0">
                <a:solidFill>
                  <a:srgbClr val="002060"/>
                </a:solidFill>
              </a:rPr>
              <a:t>з денним перебуванням</a:t>
            </a:r>
          </a:p>
        </p:txBody>
      </p:sp>
      <p:sp>
        <p:nvSpPr>
          <p:cNvPr id="27" name="Прямоугольник 26"/>
          <p:cNvSpPr/>
          <p:nvPr/>
        </p:nvSpPr>
        <p:spPr>
          <a:xfrm rot="2700000">
            <a:off x="80828" y="112775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Прямоугольник 27"/>
          <p:cNvSpPr/>
          <p:nvPr/>
        </p:nvSpPr>
        <p:spPr>
          <a:xfrm rot="2700000">
            <a:off x="80828" y="152813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Прямоугольник 28"/>
          <p:cNvSpPr/>
          <p:nvPr/>
        </p:nvSpPr>
        <p:spPr>
          <a:xfrm rot="2700000">
            <a:off x="119367" y="409725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Прямоугольник 29"/>
          <p:cNvSpPr/>
          <p:nvPr/>
        </p:nvSpPr>
        <p:spPr>
          <a:xfrm rot="2700000">
            <a:off x="97046" y="511667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Прямокутник 35">
            <a:extLst>
              <a:ext uri="{FF2B5EF4-FFF2-40B4-BE49-F238E27FC236}">
                <a16:creationId xmlns:a16="http://schemas.microsoft.com/office/drawing/2014/main" id="{95B7AFAE-A925-4FB9-9E46-F3C59535E45B}"/>
              </a:ext>
            </a:extLst>
          </p:cNvPr>
          <p:cNvSpPr/>
          <p:nvPr/>
        </p:nvSpPr>
        <p:spPr>
          <a:xfrm>
            <a:off x="369561" y="5066211"/>
            <a:ext cx="404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>
                <a:solidFill>
                  <a:srgbClr val="002060"/>
                </a:solidFill>
              </a:rPr>
              <a:t>Загалом, за 5 змін оздоровилось </a:t>
            </a:r>
            <a:r>
              <a:rPr lang="uk-UA" sz="1600" b="1" dirty="0" smtClean="0">
                <a:solidFill>
                  <a:srgbClr val="002060"/>
                </a:solidFill>
              </a:rPr>
              <a:t>1090 дітей</a:t>
            </a:r>
            <a:r>
              <a:rPr lang="uk-UA" sz="1600" dirty="0" smtClean="0">
                <a:solidFill>
                  <a:srgbClr val="002060"/>
                </a:solidFill>
              </a:rPr>
              <a:t>, а на 4-й зміні оздоровлювались діти з особливими освітніми потребами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CA618A7-D58B-44F6-A748-7DF3E1674A73}"/>
              </a:ext>
            </a:extLst>
          </p:cNvPr>
          <p:cNvSpPr txBox="1"/>
          <p:nvPr/>
        </p:nvSpPr>
        <p:spPr>
          <a:xfrm>
            <a:off x="5949137" y="756320"/>
            <a:ext cx="3102221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Інклюзивне середовище</a:t>
            </a:r>
          </a:p>
        </p:txBody>
      </p:sp>
      <p:sp>
        <p:nvSpPr>
          <p:cNvPr id="46" name="Прямоугольник 45"/>
          <p:cNvSpPr/>
          <p:nvPr/>
        </p:nvSpPr>
        <p:spPr>
          <a:xfrm rot="2700000">
            <a:off x="5933117" y="129071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6191030" y="1209164"/>
            <a:ext cx="31618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uk-UA" sz="1600" dirty="0" err="1">
                <a:solidFill>
                  <a:srgbClr val="002060"/>
                </a:solidFill>
                <a:cs typeface="Arial" panose="020B0604020202020204" pitchFamily="34" charset="0"/>
              </a:rPr>
              <a:t>Флешмоб</a:t>
            </a:r>
            <a:r>
              <a:rPr lang="uk-UA" sz="1600" dirty="0">
                <a:solidFill>
                  <a:srgbClr val="002060"/>
                </a:solidFill>
                <a:cs typeface="Arial" panose="020B0604020202020204" pitchFamily="34" charset="0"/>
              </a:rPr>
              <a:t> «Кольорові шкарпетки»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78636" y="1649120"/>
            <a:ext cx="33895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600" dirty="0">
                <a:solidFill>
                  <a:srgbClr val="002060"/>
                </a:solidFill>
                <a:cs typeface="Arial" panose="020B0604020202020204" pitchFamily="34" charset="0"/>
              </a:rPr>
              <a:t>Відкриті інформаційні акції: «Поліція дітям</a:t>
            </a:r>
            <a:r>
              <a:rPr lang="uk-UA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»,</a:t>
            </a:r>
            <a:r>
              <a:rPr lang="en-US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uk-UA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«</a:t>
            </a:r>
            <a:r>
              <a:rPr lang="uk-UA" sz="1600" dirty="0">
                <a:solidFill>
                  <a:srgbClr val="002060"/>
                </a:solidFill>
                <a:cs typeface="Arial" panose="020B0604020202020204" pitchFamily="34" charset="0"/>
              </a:rPr>
              <a:t>Львів у блакитному»</a:t>
            </a:r>
          </a:p>
        </p:txBody>
      </p:sp>
      <p:sp>
        <p:nvSpPr>
          <p:cNvPr id="49" name="Прямоугольник 48"/>
          <p:cNvSpPr/>
          <p:nvPr/>
        </p:nvSpPr>
        <p:spPr>
          <a:xfrm rot="2700000">
            <a:off x="5933116" y="1727691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6178636" y="2272007"/>
            <a:ext cx="37144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solidFill>
                  <a:srgbClr val="002060"/>
                </a:solidFill>
              </a:rPr>
              <a:t>Фестиваль короткометражних фільмів «</a:t>
            </a:r>
            <a:r>
              <a:rPr lang="uk-UA" sz="1600" dirty="0" err="1">
                <a:solidFill>
                  <a:srgbClr val="002060"/>
                </a:solidFill>
              </a:rPr>
              <a:t>ПозитивWOW</a:t>
            </a:r>
            <a:r>
              <a:rPr lang="uk-UA" sz="1600" dirty="0">
                <a:solidFill>
                  <a:srgbClr val="002060"/>
                </a:solidFill>
              </a:rPr>
              <a:t>!»</a:t>
            </a:r>
          </a:p>
        </p:txBody>
      </p:sp>
      <p:sp>
        <p:nvSpPr>
          <p:cNvPr id="50" name="Прямоугольник 49"/>
          <p:cNvSpPr/>
          <p:nvPr/>
        </p:nvSpPr>
        <p:spPr>
          <a:xfrm rot="2700000">
            <a:off x="5925751" y="2295602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6178636" y="2899439"/>
            <a:ext cx="37492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uk-UA" sz="1600" dirty="0">
                <a:solidFill>
                  <a:srgbClr val="002060"/>
                </a:solidFill>
                <a:cs typeface="Arial" panose="020B0604020202020204" pitchFamily="34" charset="0"/>
              </a:rPr>
              <a:t>Батьківський клуб «З відкритим серцем»</a:t>
            </a:r>
          </a:p>
        </p:txBody>
      </p:sp>
      <p:sp>
        <p:nvSpPr>
          <p:cNvPr id="52" name="Прямоугольник 51"/>
          <p:cNvSpPr/>
          <p:nvPr/>
        </p:nvSpPr>
        <p:spPr>
          <a:xfrm rot="2700000">
            <a:off x="5904732" y="2927521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4" name="Рисунок 53" descr="Ð¡Ð²ÑÑÐ»Ð¸Ð½Ð° Ð²ÑÐ´ ÐÐ¾Ð»Ð¾Ð´Ð¸Ð¼Ð¸ÑÐ¸ ÐÐ°Ð·Ð°Ñ.">
            <a:extLst>
              <a:ext uri="{FF2B5EF4-FFF2-40B4-BE49-F238E27FC236}">
                <a16:creationId xmlns:a16="http://schemas.microsoft.com/office/drawing/2014/main" id="{C1FB23EE-C545-4697-8C6B-7FCEF5FC229F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805" y="3237993"/>
            <a:ext cx="2307720" cy="1493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Рисунок 56" descr="Ð¡Ð²ÑÑÐ»Ð¸Ð½Ð° Ð²ÑÐ´ Ivanna Hrynko.">
            <a:extLst>
              <a:ext uri="{FF2B5EF4-FFF2-40B4-BE49-F238E27FC236}">
                <a16:creationId xmlns:a16="http://schemas.microsoft.com/office/drawing/2014/main" id="{75BE7116-E158-4C21-8577-07E78AD72D5A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24987" y="647118"/>
            <a:ext cx="1394428" cy="1994768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8F6D32C4-710E-4F4B-80EE-489B8299F75C}"/>
              </a:ext>
            </a:extLst>
          </p:cNvPr>
          <p:cNvSpPr txBox="1"/>
          <p:nvPr/>
        </p:nvSpPr>
        <p:spPr>
          <a:xfrm>
            <a:off x="8571181" y="3280650"/>
            <a:ext cx="3113967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Інтелектуальне виховання</a:t>
            </a:r>
          </a:p>
        </p:txBody>
      </p:sp>
      <p:sp>
        <p:nvSpPr>
          <p:cNvPr id="40" name="Прямоугольник 39"/>
          <p:cNvSpPr/>
          <p:nvPr/>
        </p:nvSpPr>
        <p:spPr>
          <a:xfrm rot="2700000">
            <a:off x="8056107" y="3861535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B8558B1-BF3B-42FF-AC1E-ABA0B407FE9A}"/>
              </a:ext>
            </a:extLst>
          </p:cNvPr>
          <p:cNvSpPr txBox="1"/>
          <p:nvPr/>
        </p:nvSpPr>
        <p:spPr>
          <a:xfrm>
            <a:off x="8391487" y="3792070"/>
            <a:ext cx="192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</a:rPr>
              <a:t>Уроки риторики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345898A-D8E9-4194-868A-932782706B7E}"/>
              </a:ext>
            </a:extLst>
          </p:cNvPr>
          <p:cNvSpPr txBox="1"/>
          <p:nvPr/>
        </p:nvSpPr>
        <p:spPr>
          <a:xfrm>
            <a:off x="8470930" y="4190749"/>
            <a:ext cx="919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002060"/>
                </a:solidFill>
              </a:rPr>
              <a:t>ШПІЛЬ</a:t>
            </a:r>
            <a:endParaRPr lang="uk-UA" sz="2000" b="1" dirty="0">
              <a:solidFill>
                <a:srgbClr val="00206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 rot="2700000">
            <a:off x="8086226" y="4311529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345898A-D8E9-4194-868A-932782706B7E}"/>
              </a:ext>
            </a:extLst>
          </p:cNvPr>
          <p:cNvSpPr txBox="1"/>
          <p:nvPr/>
        </p:nvSpPr>
        <p:spPr>
          <a:xfrm>
            <a:off x="8470930" y="4589428"/>
            <a:ext cx="919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002060"/>
                </a:solidFill>
              </a:rPr>
              <a:t>Дебати</a:t>
            </a:r>
            <a:endParaRPr lang="uk-UA" sz="2000" b="1" dirty="0">
              <a:solidFill>
                <a:srgbClr val="002060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 rot="2700000">
            <a:off x="8096683" y="4761522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4D00AA3D-F86B-47EE-BEA2-0893BDF22F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844" y="5138976"/>
            <a:ext cx="2398238" cy="1600770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D2DD24EF-10EC-4BB1-BE6E-6F8B9B2E906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218" y="4215383"/>
            <a:ext cx="2378565" cy="164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40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11828"/>
            <a:ext cx="12181490" cy="6861670"/>
          </a:xfrm>
          <a:prstGeom prst="rect">
            <a:avLst/>
          </a:prstGeom>
        </p:spPr>
      </p:pic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13121" y="668165"/>
            <a:ext cx="6107021" cy="80495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Проведено профілактичні акції для  мешканців міста </a:t>
            </a:r>
            <a:br>
              <a:rPr lang="uk-UA" sz="20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</a:br>
            <a:r>
              <a:rPr lang="uk-UA" sz="20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(</a:t>
            </a:r>
            <a:r>
              <a:rPr lang="ru-RU" sz="2000" b="1" dirty="0" err="1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обстежено</a:t>
            </a:r>
            <a:r>
              <a:rPr lang="ru-RU" sz="20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понад</a:t>
            </a:r>
            <a:r>
              <a:rPr lang="ru-RU" sz="2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90 тис. </a:t>
            </a:r>
            <a:r>
              <a:rPr lang="ru-RU" sz="2000" b="1" dirty="0" err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осіб</a:t>
            </a:r>
            <a:r>
              <a:rPr lang="ru-RU" sz="2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uk-UA" sz="20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)</a:t>
            </a:r>
            <a:endParaRPr lang="ru-RU" sz="20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67" y="4862220"/>
            <a:ext cx="2479249" cy="18232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2191" y="3883077"/>
            <a:ext cx="3015042" cy="1890744"/>
          </a:xfrm>
          <a:prstGeom prst="rect">
            <a:avLst/>
          </a:prstGeom>
        </p:spPr>
      </p:pic>
      <p:sp>
        <p:nvSpPr>
          <p:cNvPr id="8" name="Прямокутник 36">
            <a:extLst>
              <a:ext uri="{FF2B5EF4-FFF2-40B4-BE49-F238E27FC236}">
                <a16:creationId xmlns:a16="http://schemas.microsoft.com/office/drawing/2014/main" id="{3C6E7961-E2B3-48AF-A006-5A3934A9F0F6}"/>
              </a:ext>
            </a:extLst>
          </p:cNvPr>
          <p:cNvSpPr/>
          <p:nvPr/>
        </p:nvSpPr>
        <p:spPr>
          <a:xfrm>
            <a:off x="2867892" y="98683"/>
            <a:ext cx="5943954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V. </a:t>
            </a:r>
            <a:r>
              <a:rPr lang="uk-UA" sz="2800" b="1" dirty="0" smtClean="0">
                <a:solidFill>
                  <a:schemeClr val="bg1"/>
                </a:solidFill>
              </a:rPr>
              <a:t>РЕАЛІЗАЦІЯ ПРОГРАМ ТА ЗАХОДІВ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uk-UA" sz="20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7681" y="39093"/>
            <a:ext cx="923809" cy="9293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9263" y="1573579"/>
            <a:ext cx="5698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Акції </a:t>
            </a:r>
            <a:r>
              <a:rPr lang="uk-UA" b="1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з профілактики і раннього виявлення глаукоми, туберкульозу і хронічних захворювань органів дихання, артеріальної гіпертензії, патології шийки матки і грудної залози у жінок, </a:t>
            </a:r>
            <a:r>
              <a:rPr lang="uk-UA" b="1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онкозахворювань</a:t>
            </a:r>
            <a:r>
              <a:rPr lang="uk-UA" b="1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статевої сфери чоловіків, цукрового діабету, ВІЛ/СНІДу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700000">
            <a:off x="100435" y="1658223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/>
          <p:cNvSpPr/>
          <p:nvPr/>
        </p:nvSpPr>
        <p:spPr>
          <a:xfrm>
            <a:off x="436251" y="3318723"/>
            <a:ext cx="5783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Інформаційна кампанія із профілактики </a:t>
            </a:r>
            <a:r>
              <a:rPr lang="uk-UA" b="1" dirty="0" err="1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опіків</a:t>
            </a:r>
            <a:r>
              <a:rPr lang="uk-UA" b="1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у дітей </a:t>
            </a:r>
            <a:endParaRPr lang="uk-UA" b="1" dirty="0"/>
          </a:p>
        </p:txBody>
      </p:sp>
      <p:sp>
        <p:nvSpPr>
          <p:cNvPr id="14" name="Прямоугольник 13"/>
          <p:cNvSpPr/>
          <p:nvPr/>
        </p:nvSpPr>
        <p:spPr>
          <a:xfrm rot="2700000">
            <a:off x="105168" y="340989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8032744" y="816540"/>
            <a:ext cx="2991399" cy="48499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Міжнародна співпраця </a:t>
            </a:r>
            <a:endParaRPr lang="ru-RU" sz="2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2700000">
            <a:off x="7168689" y="163368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рямоугольник 12"/>
          <p:cNvSpPr/>
          <p:nvPr/>
        </p:nvSpPr>
        <p:spPr>
          <a:xfrm>
            <a:off x="7528127" y="1434900"/>
            <a:ext cx="4514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defRPr/>
            </a:pPr>
            <a:r>
              <a:rPr lang="uk-UA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МДКЛ – </a:t>
            </a:r>
            <a:r>
              <a:rPr lang="uk-UA" b="1" dirty="0" smtClean="0">
                <a:solidFill>
                  <a:srgbClr val="002060"/>
                </a:solidFill>
                <a:cs typeface="Arial" panose="020B0604020202020204" pitchFamily="34" charset="0"/>
              </a:rPr>
              <a:t>фахівці з </a:t>
            </a:r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Великої Британії, Канади, Польщі, США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450821" y="2201209"/>
            <a:ext cx="47878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20000"/>
              </a:spcBef>
              <a:defRPr/>
            </a:pPr>
            <a:r>
              <a:rPr lang="uk-UA" b="1" dirty="0" smtClean="0">
                <a:solidFill>
                  <a:srgbClr val="002060"/>
                </a:solidFill>
                <a:cs typeface="Arial" panose="020B0604020202020204" pitchFamily="34" charset="0"/>
              </a:rPr>
              <a:t>8 </a:t>
            </a:r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МКЛ – </a:t>
            </a:r>
            <a:r>
              <a:rPr lang="uk-UA" b="1" dirty="0" smtClean="0">
                <a:solidFill>
                  <a:srgbClr val="002060"/>
                </a:solidFill>
                <a:cs typeface="Arial" panose="020B0604020202020204" pitchFamily="34" charset="0"/>
              </a:rPr>
              <a:t>фахівці з Канади</a:t>
            </a:r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, Польщі, Німеччини</a:t>
            </a:r>
          </a:p>
        </p:txBody>
      </p:sp>
      <p:sp>
        <p:nvSpPr>
          <p:cNvPr id="22" name="Прямоугольник 21"/>
          <p:cNvSpPr/>
          <p:nvPr/>
        </p:nvSpPr>
        <p:spPr>
          <a:xfrm rot="2700000">
            <a:off x="7192536" y="224896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Прямоугольник 19"/>
          <p:cNvSpPr/>
          <p:nvPr/>
        </p:nvSpPr>
        <p:spPr>
          <a:xfrm>
            <a:off x="7528127" y="2761273"/>
            <a:ext cx="2919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20000"/>
              </a:spcBef>
              <a:defRPr/>
            </a:pPr>
            <a:r>
              <a:rPr lang="uk-UA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КЛШМД </a:t>
            </a:r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– </a:t>
            </a:r>
            <a:r>
              <a:rPr lang="uk-UA" b="1" dirty="0" smtClean="0">
                <a:solidFill>
                  <a:srgbClr val="002060"/>
                </a:solidFill>
                <a:cs typeface="Arial" panose="020B0604020202020204" pitchFamily="34" charset="0"/>
              </a:rPr>
              <a:t>фахівці з Польщі</a:t>
            </a:r>
            <a:endParaRPr lang="uk-UA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2700000">
            <a:off x="7212609" y="276067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4663" y="3272685"/>
            <a:ext cx="2824287" cy="205604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80051" y="4128179"/>
            <a:ext cx="3239905" cy="225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5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11828"/>
            <a:ext cx="12181490" cy="6861670"/>
          </a:xfrm>
          <a:prstGeom prst="rect">
            <a:avLst/>
          </a:prstGeom>
        </p:spPr>
      </p:pic>
      <p:pic>
        <p:nvPicPr>
          <p:cNvPr id="4098" name="Picture 2" descr="C:\Users\Andriy Oliyarnuk\Desktop\Звіт_УСЗ_2019\фото\ГО\ГО\ЗАХОДИ_УСЗ\img7224-f9373d7f.jpg"/>
          <p:cNvPicPr>
            <a:picLocks noChangeAspect="1" noChangeArrowheads="1"/>
          </p:cNvPicPr>
          <p:nvPr/>
        </p:nvPicPr>
        <p:blipFill>
          <a:blip r:embed="rId3"/>
          <a:srcRect l="6500" b="14228"/>
          <a:stretch>
            <a:fillRect/>
          </a:stretch>
        </p:blipFill>
        <p:spPr bwMode="auto">
          <a:xfrm>
            <a:off x="4432308" y="792270"/>
            <a:ext cx="2159685" cy="1290153"/>
          </a:xfrm>
          <a:prstGeom prst="rect">
            <a:avLst/>
          </a:prstGeom>
        </p:spPr>
      </p:pic>
      <p:pic>
        <p:nvPicPr>
          <p:cNvPr id="4100" name="Picture 4" descr="C:\Users\Andriy Oliyarnuk\Desktop\Звіт_УСЗ_2019\фото\ГО\ГО\ЗАХОДИ_УСЗ\Миколай.jpeg"/>
          <p:cNvPicPr>
            <a:picLocks noChangeAspect="1" noChangeArrowheads="1"/>
          </p:cNvPicPr>
          <p:nvPr/>
        </p:nvPicPr>
        <p:blipFill>
          <a:blip r:embed="rId4">
            <a:lum contrast="20000"/>
          </a:blip>
          <a:srcRect/>
          <a:stretch>
            <a:fillRect/>
          </a:stretch>
        </p:blipFill>
        <p:spPr bwMode="auto">
          <a:xfrm>
            <a:off x="3603295" y="3058933"/>
            <a:ext cx="1522630" cy="1110002"/>
          </a:xfrm>
          <a:prstGeom prst="ellipse">
            <a:avLst/>
          </a:prstGeom>
          <a:noFill/>
        </p:spPr>
      </p:pic>
      <p:sp>
        <p:nvSpPr>
          <p:cNvPr id="13" name="Прямокутник 36">
            <a:extLst>
              <a:ext uri="{FF2B5EF4-FFF2-40B4-BE49-F238E27FC236}">
                <a16:creationId xmlns:a16="http://schemas.microsoft.com/office/drawing/2014/main" id="{3C6E7961-E2B3-48AF-A006-5A3934A9F0F6}"/>
              </a:ext>
            </a:extLst>
          </p:cNvPr>
          <p:cNvSpPr/>
          <p:nvPr/>
        </p:nvSpPr>
        <p:spPr>
          <a:xfrm>
            <a:off x="2999222" y="98683"/>
            <a:ext cx="5812624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V. </a:t>
            </a:r>
            <a:r>
              <a:rPr lang="uk-UA" sz="2800" b="1" dirty="0" smtClean="0">
                <a:solidFill>
                  <a:schemeClr val="bg1"/>
                </a:solidFill>
              </a:rPr>
              <a:t>РЕАЛІЗАЦІЯ ПРОГРАМ ТА ЗАХОДІВ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uk-UA" sz="2000" dirty="0">
              <a:solidFill>
                <a:schemeClr val="bg1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7681" y="39093"/>
            <a:ext cx="923809" cy="92932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1083" y="636327"/>
            <a:ext cx="2537055" cy="70788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k-UA" altLang="ru-RU" sz="2000" b="1" dirty="0" smtClean="0">
                <a:solidFill>
                  <a:schemeClr val="bg1"/>
                </a:solidFill>
                <a:cs typeface="Times New Roman" pitchFamily="18" charset="0"/>
              </a:rPr>
              <a:t>Соціальні заходи </a:t>
            </a:r>
          </a:p>
          <a:p>
            <a:pPr algn="ctr"/>
            <a:r>
              <a:rPr lang="uk-UA" altLang="ru-RU" sz="2000" b="1" dirty="0">
                <a:solidFill>
                  <a:schemeClr val="bg1"/>
                </a:solidFill>
                <a:cs typeface="Times New Roman" pitchFamily="18" charset="0"/>
              </a:rPr>
              <a:t>1 млн. грн. 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6293" y="1663276"/>
            <a:ext cx="39183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ru-RU" dirty="0" smtClean="0">
                <a:solidFill>
                  <a:srgbClr val="002060"/>
                </a:solidFill>
                <a:cs typeface="Times New Roman" pitchFamily="18" charset="0"/>
              </a:rPr>
              <a:t>Понад </a:t>
            </a:r>
            <a:r>
              <a:rPr lang="uk-UA" altLang="ru-RU" b="1" dirty="0" smtClean="0">
                <a:solidFill>
                  <a:srgbClr val="002060"/>
                </a:solidFill>
                <a:cs typeface="Times New Roman" pitchFamily="18" charset="0"/>
              </a:rPr>
              <a:t>3 тис. </a:t>
            </a:r>
            <a:r>
              <a:rPr lang="uk-UA" altLang="ru-RU" dirty="0" smtClean="0">
                <a:solidFill>
                  <a:srgbClr val="002060"/>
                </a:solidFill>
                <a:cs typeface="Times New Roman" pitchFamily="18" charset="0"/>
              </a:rPr>
              <a:t>продуктових наборів для нужденних до Великодня та Дня міста</a:t>
            </a:r>
            <a:endParaRPr lang="uk-UA" altLang="ru-RU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2700000">
            <a:off x="168077" y="1758491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446293" y="2412602"/>
            <a:ext cx="45122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ru-RU" b="1" dirty="0">
                <a:solidFill>
                  <a:srgbClr val="002060"/>
                </a:solidFill>
                <a:cs typeface="Times New Roman" pitchFamily="18" charset="0"/>
              </a:rPr>
              <a:t>10</a:t>
            </a:r>
            <a:r>
              <a:rPr lang="uk-UA" altLang="ru-RU" dirty="0">
                <a:solidFill>
                  <a:srgbClr val="002060"/>
                </a:solidFill>
                <a:cs typeface="Times New Roman" pitchFamily="18" charset="0"/>
              </a:rPr>
              <a:t> тис. порцій харчування в рамках кампанії </a:t>
            </a:r>
            <a:r>
              <a:rPr lang="en-US" altLang="ru-RU" dirty="0">
                <a:solidFill>
                  <a:srgbClr val="002060"/>
                </a:solidFill>
                <a:cs typeface="Times New Roman" pitchFamily="18" charset="0"/>
              </a:rPr>
              <a:t>“</a:t>
            </a:r>
            <a:r>
              <a:rPr lang="uk-UA" altLang="ru-RU" dirty="0">
                <a:solidFill>
                  <a:srgbClr val="002060"/>
                </a:solidFill>
                <a:cs typeface="Times New Roman" pitchFamily="18" charset="0"/>
              </a:rPr>
              <a:t>Соціальні акції з подолання бідності</a:t>
            </a:r>
            <a:r>
              <a:rPr lang="en-US" altLang="ru-RU" dirty="0">
                <a:solidFill>
                  <a:srgbClr val="002060"/>
                </a:solidFill>
                <a:cs typeface="Times New Roman" pitchFamily="18" charset="0"/>
              </a:rPr>
              <a:t>”</a:t>
            </a:r>
            <a:endParaRPr lang="uk-UA" altLang="ru-RU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2700000">
            <a:off x="168076" y="252133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Прямоугольник 15"/>
          <p:cNvSpPr/>
          <p:nvPr/>
        </p:nvSpPr>
        <p:spPr>
          <a:xfrm>
            <a:off x="519027" y="3216126"/>
            <a:ext cx="39807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ru-RU" b="1" dirty="0">
                <a:solidFill>
                  <a:srgbClr val="002060"/>
                </a:solidFill>
                <a:cs typeface="Times New Roman" pitchFamily="18" charset="0"/>
              </a:rPr>
              <a:t>1000</a:t>
            </a:r>
            <a:r>
              <a:rPr lang="uk-UA" altLang="ru-RU" dirty="0">
                <a:solidFill>
                  <a:srgbClr val="002060"/>
                </a:solidFill>
                <a:cs typeface="Times New Roman" pitchFamily="18" charset="0"/>
              </a:rPr>
              <a:t> солодких подарунків потребуючим діткам до </a:t>
            </a:r>
            <a:r>
              <a:rPr lang="uk-UA" altLang="ru-RU" b="1" dirty="0">
                <a:solidFill>
                  <a:srgbClr val="002060"/>
                </a:solidFill>
                <a:cs typeface="Times New Roman" pitchFamily="18" charset="0"/>
              </a:rPr>
              <a:t>Свята Миколая</a:t>
            </a:r>
          </a:p>
        </p:txBody>
      </p:sp>
      <p:sp>
        <p:nvSpPr>
          <p:cNvPr id="23" name="Прямоугольник 22"/>
          <p:cNvSpPr/>
          <p:nvPr/>
        </p:nvSpPr>
        <p:spPr>
          <a:xfrm rot="2700000">
            <a:off x="168077" y="330723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7238463" y="1019334"/>
            <a:ext cx="4839286" cy="40011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uk-UA" altLang="ru-RU" sz="2000" b="1" dirty="0" smtClean="0">
                <a:solidFill>
                  <a:schemeClr val="bg1"/>
                </a:solidFill>
                <a:cs typeface="Times New Roman" pitchFamily="18" charset="0"/>
              </a:rPr>
              <a:t>Цікаве  дозвілля для осіб поважного віку</a:t>
            </a:r>
            <a:endParaRPr lang="uk-UA" altLang="ru-RU" sz="2000" b="1" dirty="0">
              <a:solidFill>
                <a:schemeClr val="bg1"/>
              </a:solidFill>
            </a:endParaRPr>
          </a:p>
        </p:txBody>
      </p:sp>
      <p:sp>
        <p:nvSpPr>
          <p:cNvPr id="25" name="Rectangle 3"/>
          <p:cNvSpPr>
            <a:spLocks noChangeArrowheads="1"/>
          </p:cNvSpPr>
          <p:nvPr/>
        </p:nvSpPr>
        <p:spPr bwMode="auto">
          <a:xfrm>
            <a:off x="7466614" y="1455859"/>
            <a:ext cx="4714876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uk-UA" altLang="ru-RU" b="1" dirty="0">
                <a:solidFill>
                  <a:srgbClr val="002060"/>
                </a:solidFill>
              </a:rPr>
              <a:t>1,2 тис. заходів </a:t>
            </a:r>
            <a:r>
              <a:rPr lang="uk-UA" altLang="ru-RU" dirty="0">
                <a:solidFill>
                  <a:srgbClr val="002060"/>
                </a:solidFill>
              </a:rPr>
              <a:t>для дідусів та бабусь</a:t>
            </a:r>
          </a:p>
          <a:p>
            <a:pPr algn="just"/>
            <a:r>
              <a:rPr lang="uk-UA" altLang="ru-RU" dirty="0">
                <a:solidFill>
                  <a:srgbClr val="002060"/>
                </a:solidFill>
              </a:rPr>
              <a:t>У Центрах дозвілля Львівського міського терцентру, учасниками яких були </a:t>
            </a:r>
          </a:p>
          <a:p>
            <a:r>
              <a:rPr lang="uk-UA" altLang="ru-RU" dirty="0">
                <a:solidFill>
                  <a:srgbClr val="002060"/>
                </a:solidFill>
              </a:rPr>
              <a:t>понад </a:t>
            </a:r>
            <a:r>
              <a:rPr lang="uk-UA" altLang="ru-RU" b="1" dirty="0">
                <a:solidFill>
                  <a:srgbClr val="002060"/>
                </a:solidFill>
              </a:rPr>
              <a:t>1,5  тис. львів</a:t>
            </a:r>
            <a:r>
              <a:rPr lang="en-US" altLang="ru-RU" b="1" dirty="0">
                <a:solidFill>
                  <a:srgbClr val="002060"/>
                </a:solidFill>
              </a:rPr>
              <a:t>’</a:t>
            </a:r>
            <a:r>
              <a:rPr lang="uk-UA" altLang="ru-RU" b="1" dirty="0" err="1">
                <a:solidFill>
                  <a:srgbClr val="002060"/>
                </a:solidFill>
              </a:rPr>
              <a:t>ян</a:t>
            </a:r>
            <a:r>
              <a:rPr lang="uk-UA" altLang="ru-RU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6" name="Прямоугольник 25"/>
          <p:cNvSpPr/>
          <p:nvPr/>
        </p:nvSpPr>
        <p:spPr>
          <a:xfrm rot="2700000">
            <a:off x="7123205" y="160455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7" name="Picture 3" descr="C:\Users\Andriy Oliyarnuk\Desktop\Звіт_УСЗ_2019\фото\ТЕРЦ2.jpg"/>
          <p:cNvPicPr>
            <a:picLocks noChangeAspect="1" noChangeArrowheads="1"/>
          </p:cNvPicPr>
          <p:nvPr/>
        </p:nvPicPr>
        <p:blipFill>
          <a:blip r:embed="rId6"/>
          <a:srcRect r="5879"/>
          <a:stretch>
            <a:fillRect/>
          </a:stretch>
        </p:blipFill>
        <p:spPr bwMode="auto">
          <a:xfrm>
            <a:off x="10005216" y="2473577"/>
            <a:ext cx="2072533" cy="1603216"/>
          </a:xfrm>
          <a:prstGeom prst="ellipse">
            <a:avLst/>
          </a:prstGeom>
          <a:noFill/>
        </p:spPr>
      </p:pic>
      <p:pic>
        <p:nvPicPr>
          <p:cNvPr id="28" name="Picture 2" descr="C:\Users\Andriy Oliyarnuk\Desktop\Звіт_УСЗ_2019\фото\ТЕРЦ1.jpg"/>
          <p:cNvPicPr>
            <a:picLocks noChangeAspect="1" noChangeArrowheads="1"/>
          </p:cNvPicPr>
          <p:nvPr/>
        </p:nvPicPr>
        <p:blipFill>
          <a:blip r:embed="rId7"/>
          <a:srcRect r="8385" b="11972"/>
          <a:stretch>
            <a:fillRect/>
          </a:stretch>
        </p:blipFill>
        <p:spPr bwMode="auto">
          <a:xfrm>
            <a:off x="5637844" y="2390559"/>
            <a:ext cx="1963954" cy="1522462"/>
          </a:xfrm>
          <a:prstGeom prst="ellipse">
            <a:avLst/>
          </a:prstGeom>
          <a:noFill/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lum contrast="10000"/>
          </a:blip>
          <a:srcRect r="21252" b="19581"/>
          <a:stretch>
            <a:fillRect/>
          </a:stretch>
        </p:blipFill>
        <p:spPr bwMode="auto">
          <a:xfrm>
            <a:off x="3168513" y="4296649"/>
            <a:ext cx="3964935" cy="227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" name="Picture 9" descr="C:\Users\PRIJMA\Desktop\73504750_970917306601227_3188889371898019840_n.jpg"/>
          <p:cNvPicPr>
            <a:picLocks noChangeAspect="1" noChangeArrowheads="1"/>
          </p:cNvPicPr>
          <p:nvPr/>
        </p:nvPicPr>
        <p:blipFill>
          <a:blip r:embed="rId9">
            <a:lum contrast="10000"/>
          </a:blip>
          <a:srcRect/>
          <a:stretch>
            <a:fillRect/>
          </a:stretch>
        </p:blipFill>
        <p:spPr bwMode="auto">
          <a:xfrm>
            <a:off x="1038802" y="4430165"/>
            <a:ext cx="1960420" cy="2361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" name="Picture 11" descr="C:\Users\PRIJMA\Desktop\73409216_970918386601119_3748391815200374784_n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236895" y="4296649"/>
            <a:ext cx="3356793" cy="232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00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11828"/>
            <a:ext cx="12181490" cy="6861670"/>
          </a:xfrm>
          <a:prstGeom prst="rect">
            <a:avLst/>
          </a:prstGeom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0" y="677570"/>
            <a:ext cx="6711885" cy="462120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uk-UA" sz="2000" b="1" dirty="0">
                <a:solidFill>
                  <a:schemeClr val="bg1"/>
                </a:solidFill>
                <a:cs typeface="Arial" pitchFamily="34" charset="0"/>
              </a:rPr>
              <a:t>Підтримка заходів Всеукраїнського та міжнародного рівня</a:t>
            </a:r>
          </a:p>
        </p:txBody>
      </p:sp>
      <p:pic>
        <p:nvPicPr>
          <p:cNvPr id="20" name="Picture 6" descr="Картинки по запросу &quot;нова пошта напівмарафон 2019 львів&quot;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309" y="1173408"/>
            <a:ext cx="2154634" cy="143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Картинки по запросу &quot;Run the World. Львівський напівмарафон&quot;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828" y="694786"/>
            <a:ext cx="2369765" cy="1578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6" descr="https://scontent.flwo1-1.fna.fbcdn.net/v/t1.15752-9/70785736_882917192102712_2330814971274854400_n.jpg?_nc_cat=105&amp;_nc_ohc=KjNKPEeeeLwAQkGQnk9ipIs5xuMgQz7wfeT7i5THs5fc8r-2rxzqtPPSg&amp;_nc_ht=scontent.flwo1-1.fna&amp;oh=41f4a1ff8e7bc96e45b316c80fb0d343&amp;oe=5E86095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5506" y="2398650"/>
            <a:ext cx="2275155" cy="164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кутник 36">
            <a:extLst>
              <a:ext uri="{FF2B5EF4-FFF2-40B4-BE49-F238E27FC236}">
                <a16:creationId xmlns:a16="http://schemas.microsoft.com/office/drawing/2014/main" id="{3C6E7961-E2B3-48AF-A006-5A3934A9F0F6}"/>
              </a:ext>
            </a:extLst>
          </p:cNvPr>
          <p:cNvSpPr/>
          <p:nvPr/>
        </p:nvSpPr>
        <p:spPr>
          <a:xfrm>
            <a:off x="2975956" y="98683"/>
            <a:ext cx="5835889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V. </a:t>
            </a:r>
            <a:r>
              <a:rPr lang="uk-UA" sz="2800" b="1" dirty="0" smtClean="0">
                <a:solidFill>
                  <a:schemeClr val="bg1"/>
                </a:solidFill>
              </a:rPr>
              <a:t>РЕАЛІЗАЦІЯ ПРОГРАМ ТА ЗАХОДІВ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uk-UA" sz="2000" dirty="0">
              <a:solidFill>
                <a:schemeClr val="bg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7681" y="39093"/>
            <a:ext cx="923809" cy="92932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0685" y="1138305"/>
            <a:ext cx="3962807" cy="1260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-UA" sz="1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3 масштабних </a:t>
            </a:r>
            <a:r>
              <a:rPr lang="uk-UA" sz="1600" b="1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напівмарафони</a:t>
            </a:r>
            <a:r>
              <a:rPr lang="uk-UA" sz="1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>
              <a:lnSpc>
                <a:spcPct val="115000"/>
              </a:lnSpc>
            </a:pPr>
            <a:r>
              <a:rPr lang="uk-UA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Молокія</a:t>
            </a:r>
            <a:r>
              <a:rPr lang="uk-UA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Львівський </a:t>
            </a:r>
            <a:r>
              <a:rPr lang="uk-UA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напівмарафон</a:t>
            </a:r>
            <a:r>
              <a:rPr lang="uk-UA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just">
              <a:lnSpc>
                <a:spcPct val="115000"/>
              </a:lnSpc>
            </a:pPr>
            <a:r>
              <a:rPr lang="uk-UA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Run the World</a:t>
            </a:r>
            <a:r>
              <a:rPr lang="uk-UA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Львівський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напівмарафон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>
              <a:lnSpc>
                <a:spcPct val="115000"/>
              </a:lnSpc>
            </a:pP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«Нова </a:t>
            </a: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Пошта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напівмарафон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14" name="Прямоугольник 13"/>
          <p:cNvSpPr/>
          <p:nvPr/>
        </p:nvSpPr>
        <p:spPr>
          <a:xfrm rot="2700000">
            <a:off x="100421" y="124311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Прямоугольник 14"/>
          <p:cNvSpPr/>
          <p:nvPr/>
        </p:nvSpPr>
        <p:spPr>
          <a:xfrm rot="2700000">
            <a:off x="123461" y="277570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401678" y="2685704"/>
            <a:ext cx="6096000" cy="3754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600" dirty="0" err="1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Спортивний</a:t>
            </a:r>
            <a:r>
              <a:rPr lang="ru-RU" sz="16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фестиваль </a:t>
            </a:r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1600" b="1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JuniorZ</a:t>
            </a:r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600" dirty="0" err="1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участю</a:t>
            </a:r>
            <a:r>
              <a:rPr lang="ru-RU" sz="16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Олександра</a:t>
            </a:r>
            <a:r>
              <a:rPr lang="ru-RU" sz="16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Педана</a:t>
            </a:r>
            <a:endParaRPr lang="uk-UA" sz="14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2700000">
            <a:off x="112469" y="318992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390685" y="3116236"/>
            <a:ext cx="7888669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600" b="1" dirty="0" err="1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Відкритий</a:t>
            </a:r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кубок Львова з </a:t>
            </a:r>
            <a:r>
              <a:rPr lang="ru-RU" sz="1600" b="1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мотокросу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історичній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мототрасі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20 тис. </a:t>
            </a: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глядачів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sz="14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2700000">
            <a:off x="123460" y="361475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378637" y="3569959"/>
            <a:ext cx="10603590" cy="358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Благодійний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велопробіг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«Кручу </a:t>
            </a:r>
            <a:r>
              <a:rPr lang="ru-RU" sz="1600" b="1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педалі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вони жили» 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 Арсеном </a:t>
            </a: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Мірзояном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зібрано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131 тис. грн.)</a:t>
            </a:r>
            <a:endParaRPr lang="uk-UA" sz="14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7768" y="3933712"/>
            <a:ext cx="6096000" cy="3572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-UA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Міжнародний турнір зі стрільби з лука </a:t>
            </a:r>
            <a:r>
              <a:rPr lang="uk-UA" sz="1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«Золота осінь 2019»</a:t>
            </a:r>
            <a:endParaRPr lang="uk-UA" sz="1400" b="1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 rot="2700000">
            <a:off x="129986" y="402125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Прямоугольник 15"/>
          <p:cNvSpPr/>
          <p:nvPr/>
        </p:nvSpPr>
        <p:spPr>
          <a:xfrm>
            <a:off x="431522" y="4318973"/>
            <a:ext cx="8317584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600" b="1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Чемпіонат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Європи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b="1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шахів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спортсменів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b="1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порушенням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слуху 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(20 </a:t>
            </a: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Європи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sz="14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 rot="2700000">
            <a:off x="129986" y="4405667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431522" y="4787975"/>
            <a:ext cx="9476963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Святкування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70-ї </a:t>
            </a:r>
            <a:r>
              <a:rPr lang="ru-RU" sz="1600" b="1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річниці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легендарного ватерпольного клубу «Динамо </a:t>
            </a:r>
            <a:r>
              <a:rPr lang="ru-RU" sz="1600" b="1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Львів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зафіксовано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рекорд, </a:t>
            </a: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унікальний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спортивний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арт-</a:t>
            </a: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найбільший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ватерпольний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м’яч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6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 rot="2700000">
            <a:off x="112468" y="486931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437768" y="5456369"/>
            <a:ext cx="3351463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600" b="1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Ліги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націй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з баскетболу 3х3</a:t>
            </a:r>
            <a:endParaRPr lang="uk-UA" sz="1600" b="1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 rot="2700000">
            <a:off x="112469" y="554540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416364" y="6024024"/>
            <a:ext cx="8573128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en-US" sz="1600" b="1" dirty="0" err="1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Lviv</a:t>
            </a:r>
            <a:r>
              <a:rPr lang="en-US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fitness weekend </a:t>
            </a:r>
            <a:r>
              <a:rPr lang="uk-UA" sz="1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 «Арені Львів</a:t>
            </a:r>
            <a:r>
              <a:rPr lang="uk-UA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uk-UA" sz="1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рамках якого відбувся «Ярмарок спорту»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52679" y="2293412"/>
            <a:ext cx="3851247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Відкритий кубок Львова з </a:t>
            </a:r>
            <a:r>
              <a:rPr lang="uk-UA" b="1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триатлону</a:t>
            </a:r>
            <a:endParaRPr lang="uk-UA" b="1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2700000">
            <a:off x="101823" y="2377322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5" name="Прямоугольник 34"/>
          <p:cNvSpPr/>
          <p:nvPr/>
        </p:nvSpPr>
        <p:spPr>
          <a:xfrm rot="2700000">
            <a:off x="153305" y="609709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6" name="Picture 14" descr="Картинки по запросу &quot;0-ї річниці легендарного ватерпольного клубу «Динамо Львів»&quot;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8485" y="4290926"/>
            <a:ext cx="2111280" cy="151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65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4643"/>
            <a:ext cx="12181490" cy="6861670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B99D4F92-E54D-4E14-8AF8-B587E9D4D3B9}"/>
              </a:ext>
            </a:extLst>
          </p:cNvPr>
          <p:cNvSpPr/>
          <p:nvPr/>
        </p:nvSpPr>
        <p:spPr>
          <a:xfrm>
            <a:off x="2368315" y="172356"/>
            <a:ext cx="8552085" cy="523220"/>
          </a:xfrm>
          <a:prstGeom prst="rect">
            <a:avLst/>
          </a:prstGeom>
          <a:solidFill>
            <a:srgbClr val="005D9B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VI. </a:t>
            </a:r>
            <a:r>
              <a:rPr lang="uk-UA" sz="2800" b="1" dirty="0" smtClean="0">
                <a:solidFill>
                  <a:schemeClr val="bg1"/>
                </a:solidFill>
              </a:rPr>
              <a:t>ВПРОВАДЖЕННЯ НОВИХ СЕРВІСІВ. НОВІ ПРОЕКТИ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uk-UA" sz="2800" dirty="0">
              <a:solidFill>
                <a:schemeClr val="bg1"/>
              </a:solidFill>
            </a:endParaRP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ECD59D44-382A-4D4C-9185-B5EEF1919C75}"/>
              </a:ext>
            </a:extLst>
          </p:cNvPr>
          <p:cNvSpPr/>
          <p:nvPr/>
        </p:nvSpPr>
        <p:spPr>
          <a:xfrm>
            <a:off x="511075" y="1293279"/>
            <a:ext cx="55796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>
                <a:solidFill>
                  <a:srgbClr val="002060"/>
                </a:solidFill>
              </a:rPr>
              <a:t>Побудова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міської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освітньої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інформаційної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мережі</a:t>
            </a:r>
            <a:endParaRPr lang="ru-RU" dirty="0">
              <a:solidFill>
                <a:srgbClr val="002060"/>
              </a:solidFill>
            </a:endParaRPr>
          </a:p>
          <a:p>
            <a:pPr algn="just"/>
            <a:r>
              <a:rPr lang="ru-RU" dirty="0" err="1">
                <a:solidFill>
                  <a:srgbClr val="002060"/>
                </a:solidFill>
              </a:rPr>
              <a:t>Термін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реалізації</a:t>
            </a:r>
            <a:r>
              <a:rPr lang="ru-RU" dirty="0">
                <a:solidFill>
                  <a:srgbClr val="002060"/>
                </a:solidFill>
              </a:rPr>
              <a:t>: </a:t>
            </a:r>
            <a:r>
              <a:rPr lang="ru-RU" dirty="0" smtClean="0">
                <a:solidFill>
                  <a:srgbClr val="002060"/>
                </a:solidFill>
              </a:rPr>
              <a:t>2019-2020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196F4E7-5BE2-48DD-8179-46CC4FDA33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9753" y="89055"/>
            <a:ext cx="945888" cy="9515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820" y="818987"/>
            <a:ext cx="2364057" cy="157603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0653" y="818987"/>
            <a:ext cx="5359224" cy="369332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pPr algn="just"/>
            <a:r>
              <a:rPr lang="uk-UA" b="1" dirty="0" err="1">
                <a:solidFill>
                  <a:schemeClr val="bg1"/>
                </a:solidFill>
              </a:rPr>
              <a:t>Інтернетизація</a:t>
            </a:r>
            <a:r>
              <a:rPr lang="uk-UA" b="1" dirty="0">
                <a:solidFill>
                  <a:schemeClr val="bg1"/>
                </a:solidFill>
              </a:rPr>
              <a:t> закладів загальної середньої освіти</a:t>
            </a:r>
            <a:r>
              <a:rPr lang="ru-RU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 rot="2700000">
            <a:off x="201245" y="137679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511075" y="1974498"/>
            <a:ext cx="50629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rgbClr val="002060"/>
                </a:solidFill>
              </a:rPr>
              <a:t>Розроблено автоматизовану систему обліку дітей</a:t>
            </a:r>
          </a:p>
        </p:txBody>
      </p:sp>
      <p:sp>
        <p:nvSpPr>
          <p:cNvPr id="21" name="Прямоугольник 20"/>
          <p:cNvSpPr/>
          <p:nvPr/>
        </p:nvSpPr>
        <p:spPr>
          <a:xfrm rot="2700000">
            <a:off x="232858" y="2051277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2123" y="1149085"/>
            <a:ext cx="2563301" cy="170886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10653" y="2600773"/>
            <a:ext cx="3146374" cy="369332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Програма «Здорова постава»</a:t>
            </a:r>
          </a:p>
        </p:txBody>
      </p:sp>
      <p:sp>
        <p:nvSpPr>
          <p:cNvPr id="22" name="Прямокутник 2">
            <a:extLst>
              <a:ext uri="{FF2B5EF4-FFF2-40B4-BE49-F238E27FC236}">
                <a16:creationId xmlns:a16="http://schemas.microsoft.com/office/drawing/2014/main" id="{DE64F43E-359E-4BE7-8A39-D90DF53D548E}"/>
              </a:ext>
            </a:extLst>
          </p:cNvPr>
          <p:cNvSpPr/>
          <p:nvPr/>
        </p:nvSpPr>
        <p:spPr>
          <a:xfrm>
            <a:off x="444089" y="2754810"/>
            <a:ext cx="5646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dirty="0"/>
          </a:p>
          <a:p>
            <a:r>
              <a:rPr lang="uk-UA" dirty="0">
                <a:solidFill>
                  <a:srgbClr val="002060"/>
                </a:solidFill>
              </a:rPr>
              <a:t>Програма </a:t>
            </a:r>
            <a:r>
              <a:rPr lang="uk-UA" dirty="0" smtClean="0">
                <a:solidFill>
                  <a:srgbClr val="002060"/>
                </a:solidFill>
              </a:rPr>
              <a:t>охоплює </a:t>
            </a:r>
            <a:r>
              <a:rPr lang="uk-UA" dirty="0">
                <a:solidFill>
                  <a:srgbClr val="002060"/>
                </a:solidFill>
              </a:rPr>
              <a:t>дітей 1-4-х класів </a:t>
            </a:r>
            <a:r>
              <a:rPr lang="uk-UA" dirty="0" smtClean="0">
                <a:solidFill>
                  <a:srgbClr val="002060"/>
                </a:solidFill>
              </a:rPr>
              <a:t>30 шкіл міста з метою </a:t>
            </a:r>
            <a:r>
              <a:rPr lang="uk-UA" dirty="0">
                <a:solidFill>
                  <a:srgbClr val="002060"/>
                </a:solidFill>
              </a:rPr>
              <a:t>профілактики захворювання опорно-рухового апарату</a:t>
            </a:r>
          </a:p>
        </p:txBody>
      </p:sp>
      <p:sp>
        <p:nvSpPr>
          <p:cNvPr id="23" name="Прямоугольник 22"/>
          <p:cNvSpPr/>
          <p:nvPr/>
        </p:nvSpPr>
        <p:spPr>
          <a:xfrm rot="2700000">
            <a:off x="184419" y="319239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8094CB6-3001-48BE-A002-07293D4E0C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7162" y="2518436"/>
            <a:ext cx="2212796" cy="170685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512CC5A-9BB3-466E-BCCC-A528DADF96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16779" y="3006124"/>
            <a:ext cx="2440168" cy="164775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300910" y="4539671"/>
            <a:ext cx="4513054" cy="64633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Програма «</a:t>
            </a:r>
            <a:r>
              <a:rPr lang="uk-UA" b="1" dirty="0" err="1">
                <a:solidFill>
                  <a:schemeClr val="bg1"/>
                </a:solidFill>
              </a:rPr>
              <a:t>Домедична</a:t>
            </a:r>
            <a:r>
              <a:rPr lang="uk-UA" b="1" dirty="0">
                <a:solidFill>
                  <a:schemeClr val="bg1"/>
                </a:solidFill>
              </a:rPr>
              <a:t> допомога компетентності для життя»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540283" y="5264595"/>
            <a:ext cx="49360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2060"/>
                </a:solidFill>
              </a:rPr>
              <a:t>З вересня для учнів 5-11 </a:t>
            </a:r>
            <a:r>
              <a:rPr lang="uk-UA" dirty="0" smtClean="0">
                <a:solidFill>
                  <a:srgbClr val="002060"/>
                </a:solidFill>
              </a:rPr>
              <a:t>класів усіх шкіл міста стартували </a:t>
            </a:r>
            <a:r>
              <a:rPr lang="uk-UA" dirty="0">
                <a:solidFill>
                  <a:srgbClr val="002060"/>
                </a:solidFill>
              </a:rPr>
              <a:t>заняття з надання </a:t>
            </a:r>
            <a:r>
              <a:rPr lang="uk-UA" dirty="0" err="1">
                <a:solidFill>
                  <a:srgbClr val="002060"/>
                </a:solidFill>
              </a:rPr>
              <a:t>домедичної</a:t>
            </a:r>
            <a:r>
              <a:rPr lang="uk-UA" dirty="0">
                <a:solidFill>
                  <a:srgbClr val="002060"/>
                </a:solidFill>
              </a:rPr>
              <a:t> допомоги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 rot="2700000">
            <a:off x="3228343" y="5405382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2DD4AB4-013C-49CC-AFAB-FA18D93DF3B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6359" y="4766203"/>
            <a:ext cx="2604506" cy="183971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4EA03E50-C997-41C6-9200-909F570009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0" y="4135992"/>
            <a:ext cx="3057350" cy="231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59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11983"/>
            <a:ext cx="12181490" cy="6861670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86113" y="805528"/>
            <a:ext cx="6437236" cy="487139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uk-UA" altLang="ru-RU" sz="2000" b="1" dirty="0" smtClean="0">
                <a:solidFill>
                  <a:schemeClr val="bg1"/>
                </a:solidFill>
                <a:cs typeface="Arial" pitchFamily="34" charset="0"/>
              </a:rPr>
              <a:t>Соціальна ініціатива  для </a:t>
            </a:r>
            <a:r>
              <a:rPr lang="uk-UA" altLang="ru-RU" sz="2000" b="1" dirty="0">
                <a:solidFill>
                  <a:schemeClr val="bg1"/>
                </a:solidFill>
                <a:cs typeface="Arial" pitchFamily="34" charset="0"/>
              </a:rPr>
              <a:t>бездомних </a:t>
            </a:r>
            <a:r>
              <a:rPr lang="uk-UA" altLang="ru-RU" sz="20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ru-RU" sz="2000" b="1" dirty="0" smtClean="0">
                <a:solidFill>
                  <a:schemeClr val="bg1"/>
                </a:solidFill>
                <a:cs typeface="Arial" pitchFamily="34" charset="0"/>
              </a:rPr>
              <a:t>“</a:t>
            </a:r>
            <a:r>
              <a:rPr lang="uk-UA" altLang="ru-RU" sz="2000" b="1" dirty="0" smtClean="0">
                <a:solidFill>
                  <a:schemeClr val="bg1"/>
                </a:solidFill>
                <a:cs typeface="Arial" pitchFamily="34" charset="0"/>
              </a:rPr>
              <a:t>Веселий автобус</a:t>
            </a:r>
            <a:r>
              <a:rPr lang="en-US" altLang="ru-RU" sz="2000" b="1" dirty="0" smtClean="0">
                <a:solidFill>
                  <a:schemeClr val="bg1"/>
                </a:solidFill>
                <a:cs typeface="Arial" pitchFamily="34" charset="0"/>
              </a:rPr>
              <a:t>”</a:t>
            </a:r>
            <a:endParaRPr lang="uk-UA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484" y="2924622"/>
            <a:ext cx="2129185" cy="1419456"/>
          </a:xfrm>
          <a:prstGeom prst="roundRect">
            <a:avLst>
              <a:gd name="adj" fmla="val 1766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4" r="8148" b="50238"/>
          <a:stretch/>
        </p:blipFill>
        <p:spPr>
          <a:xfrm>
            <a:off x="110990" y="3995681"/>
            <a:ext cx="2801447" cy="2464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2" t="49501" r="6819"/>
          <a:stretch/>
        </p:blipFill>
        <p:spPr>
          <a:xfrm>
            <a:off x="3080945" y="4402231"/>
            <a:ext cx="3062102" cy="24557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618" y="1409596"/>
            <a:ext cx="2242490" cy="1494992"/>
          </a:xfrm>
          <a:prstGeom prst="roundRect">
            <a:avLst>
              <a:gd name="adj" fmla="val 2045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196F4E7-5BE2-48DD-8179-46CC4FDA339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9753" y="89055"/>
            <a:ext cx="945888" cy="951531"/>
          </a:xfrm>
          <a:prstGeom prst="rect">
            <a:avLst/>
          </a:prstGeom>
        </p:spPr>
      </p:pic>
      <p:sp>
        <p:nvSpPr>
          <p:cNvPr id="15" name="Прямокутник 5">
            <a:extLst>
              <a:ext uri="{FF2B5EF4-FFF2-40B4-BE49-F238E27FC236}">
                <a16:creationId xmlns:a16="http://schemas.microsoft.com/office/drawing/2014/main" id="{B99D4F92-E54D-4E14-8AF8-B587E9D4D3B9}"/>
              </a:ext>
            </a:extLst>
          </p:cNvPr>
          <p:cNvSpPr/>
          <p:nvPr/>
        </p:nvSpPr>
        <p:spPr>
          <a:xfrm>
            <a:off x="2368315" y="172356"/>
            <a:ext cx="8635056" cy="523220"/>
          </a:xfrm>
          <a:prstGeom prst="rect">
            <a:avLst/>
          </a:prstGeom>
          <a:solidFill>
            <a:srgbClr val="005D9B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VI. </a:t>
            </a:r>
            <a:r>
              <a:rPr lang="uk-UA" sz="2800" b="1" dirty="0" smtClean="0">
                <a:solidFill>
                  <a:schemeClr val="bg1"/>
                </a:solidFill>
              </a:rPr>
              <a:t>ВПРОВАДЖЕННЯ НОВИХ СЕРВІСІВ. НОВІ ПРОЕКТИ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uk-UA" sz="2800" dirty="0">
              <a:solidFill>
                <a:schemeClr val="bg1"/>
              </a:solidFill>
            </a:endParaRPr>
          </a:p>
        </p:txBody>
      </p:sp>
      <p:pic>
        <p:nvPicPr>
          <p:cNvPr id="16" name="Picture 2" descr="C:\Users\Andriy Oliyarnuk\Desktop\Звіт_УСЗ_2019\фото\Джерело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464270" y="3227557"/>
            <a:ext cx="3934522" cy="329830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364546" y="2684699"/>
            <a:ext cx="48854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ru-RU" b="1" dirty="0">
                <a:solidFill>
                  <a:srgbClr val="002060"/>
                </a:solidFill>
                <a:cs typeface="Times New Roman" pitchFamily="18" charset="0"/>
              </a:rPr>
              <a:t>Фінансування </a:t>
            </a:r>
            <a:r>
              <a:rPr lang="uk-UA" altLang="ru-RU" b="1" dirty="0" smtClean="0">
                <a:solidFill>
                  <a:srgbClr val="002060"/>
                </a:solidFill>
                <a:cs typeface="Times New Roman" pitchFamily="18" charset="0"/>
              </a:rPr>
              <a:t>з міського бюджету </a:t>
            </a:r>
            <a:r>
              <a:rPr lang="uk-UA" altLang="ru-RU" b="1" dirty="0">
                <a:solidFill>
                  <a:srgbClr val="002060"/>
                </a:solidFill>
                <a:cs typeface="Times New Roman" pitchFamily="18" charset="0"/>
              </a:rPr>
              <a:t>1,4 млн. </a:t>
            </a:r>
            <a:r>
              <a:rPr lang="uk-UA" altLang="ru-RU" b="1" dirty="0" smtClean="0">
                <a:solidFill>
                  <a:srgbClr val="002060"/>
                </a:solidFill>
                <a:cs typeface="Times New Roman" pitchFamily="18" charset="0"/>
              </a:rPr>
              <a:t>грн.</a:t>
            </a:r>
            <a:endParaRPr lang="ru-RU" alt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700000">
            <a:off x="191781" y="1450377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572048" y="1375174"/>
            <a:ext cx="1655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</a:rPr>
              <a:t>Огляд медика </a:t>
            </a:r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2708" y="1787760"/>
            <a:ext cx="3580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</a:rPr>
              <a:t>Консультації юриста та психолога </a:t>
            </a:r>
            <a:endParaRPr lang="uk-UA" dirty="0"/>
          </a:p>
        </p:txBody>
      </p:sp>
      <p:sp>
        <p:nvSpPr>
          <p:cNvPr id="17" name="Прямоугольник 16"/>
          <p:cNvSpPr/>
          <p:nvPr/>
        </p:nvSpPr>
        <p:spPr>
          <a:xfrm rot="2700000">
            <a:off x="191782" y="190921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/>
          <p:cNvSpPr/>
          <p:nvPr/>
        </p:nvSpPr>
        <p:spPr>
          <a:xfrm>
            <a:off x="522708" y="2189929"/>
            <a:ext cx="29418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rgbClr val="002060"/>
                </a:solidFill>
              </a:rPr>
              <a:t>Санітарно-гігієнічні послуги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2700000">
            <a:off x="199666" y="2278802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Прямоугольник 18"/>
          <p:cNvSpPr/>
          <p:nvPr/>
        </p:nvSpPr>
        <p:spPr>
          <a:xfrm>
            <a:off x="564892" y="2615988"/>
            <a:ext cx="22408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rgbClr val="002060"/>
                </a:solidFill>
              </a:rPr>
              <a:t>Перукарські послуги</a:t>
            </a:r>
            <a:endParaRPr lang="uk-UA" dirty="0"/>
          </a:p>
        </p:txBody>
      </p:sp>
      <p:sp>
        <p:nvSpPr>
          <p:cNvPr id="20" name="Прямоугольник 19"/>
          <p:cNvSpPr/>
          <p:nvPr/>
        </p:nvSpPr>
        <p:spPr>
          <a:xfrm rot="2700000">
            <a:off x="191782" y="2711523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Прямоугольник 20"/>
          <p:cNvSpPr/>
          <p:nvPr/>
        </p:nvSpPr>
        <p:spPr>
          <a:xfrm>
            <a:off x="614079" y="3042891"/>
            <a:ext cx="1379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</a:rPr>
              <a:t>Новий одяг </a:t>
            </a:r>
            <a:endParaRPr lang="uk-UA" dirty="0"/>
          </a:p>
        </p:txBody>
      </p:sp>
      <p:sp>
        <p:nvSpPr>
          <p:cNvPr id="22" name="Прямоугольник 21"/>
          <p:cNvSpPr/>
          <p:nvPr/>
        </p:nvSpPr>
        <p:spPr>
          <a:xfrm rot="2700000">
            <a:off x="208110" y="317799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Прямоугольник 22"/>
          <p:cNvSpPr/>
          <p:nvPr/>
        </p:nvSpPr>
        <p:spPr>
          <a:xfrm>
            <a:off x="614079" y="3454750"/>
            <a:ext cx="1571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</a:rPr>
              <a:t>Смачний обід</a:t>
            </a:r>
          </a:p>
        </p:txBody>
      </p:sp>
      <p:sp>
        <p:nvSpPr>
          <p:cNvPr id="24" name="Прямоугольник 23"/>
          <p:cNvSpPr/>
          <p:nvPr/>
        </p:nvSpPr>
        <p:spPr>
          <a:xfrm rot="2700000">
            <a:off x="208109" y="361071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Rectangle 3"/>
          <p:cNvSpPr>
            <a:spLocks noChangeArrowheads="1"/>
          </p:cNvSpPr>
          <p:nvPr/>
        </p:nvSpPr>
        <p:spPr bwMode="auto">
          <a:xfrm>
            <a:off x="7480662" y="1390866"/>
            <a:ext cx="4563857" cy="1128734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k-UA" altLang="ru-RU" sz="2000" b="1" dirty="0" smtClean="0">
                <a:solidFill>
                  <a:schemeClr val="bg1"/>
                </a:solidFill>
                <a:cs typeface="Arial" pitchFamily="34" charset="0"/>
              </a:rPr>
              <a:t>Запуск мобільної служби домашніх візитів для сімей, які виховують дітей з групи ризику</a:t>
            </a:r>
            <a:endParaRPr lang="uk-UA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 rot="2700000">
            <a:off x="7092872" y="278213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313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B99D4F92-E54D-4E14-8AF8-B587E9D4D3B9}"/>
              </a:ext>
            </a:extLst>
          </p:cNvPr>
          <p:cNvSpPr/>
          <p:nvPr/>
        </p:nvSpPr>
        <p:spPr>
          <a:xfrm>
            <a:off x="3187797" y="108735"/>
            <a:ext cx="7604646" cy="461665"/>
          </a:xfrm>
          <a:prstGeom prst="rect">
            <a:avLst/>
          </a:prstGeom>
          <a:solidFill>
            <a:srgbClr val="005D9B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VII. </a:t>
            </a:r>
            <a:r>
              <a:rPr lang="uk-UA" sz="2400" b="1" dirty="0" smtClean="0">
                <a:solidFill>
                  <a:schemeClr val="bg1"/>
                </a:solidFill>
              </a:rPr>
              <a:t>ФІНАНСОВА ПІДТРИМКА ГРОМАДСЬКИХ ІНІЦІАТИВ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endParaRPr lang="uk-UA" sz="24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8A4E2B-E61B-4444-A486-B3C00A544722}"/>
              </a:ext>
            </a:extLst>
          </p:cNvPr>
          <p:cNvSpPr txBox="1"/>
          <p:nvPr/>
        </p:nvSpPr>
        <p:spPr>
          <a:xfrm>
            <a:off x="263992" y="796523"/>
            <a:ext cx="6601178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Соціально-культурні проекти «Зробимо Львів кращим»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99327F61-15A8-4448-BD88-2CB5864F1FBA}"/>
              </a:ext>
            </a:extLst>
          </p:cNvPr>
          <p:cNvSpPr/>
          <p:nvPr/>
        </p:nvSpPr>
        <p:spPr>
          <a:xfrm>
            <a:off x="589910" y="1416894"/>
            <a:ext cx="72437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uk-UA" dirty="0">
                <a:solidFill>
                  <a:srgbClr val="002060"/>
                </a:solidFill>
              </a:rPr>
              <a:t>Літня школа музейних лідерів: «</a:t>
            </a:r>
            <a:r>
              <a:rPr lang="uk-UA" dirty="0" err="1">
                <a:solidFill>
                  <a:srgbClr val="002060"/>
                </a:solidFill>
              </a:rPr>
              <a:t>Тінейджер</a:t>
            </a:r>
            <a:r>
              <a:rPr lang="uk-UA" dirty="0">
                <a:solidFill>
                  <a:srgbClr val="002060"/>
                </a:solidFill>
              </a:rPr>
              <a:t> в музеї» (для учнів 7 – 8 класів) від ГО «Асоціація музеїв Івана Франка». </a:t>
            </a:r>
            <a:endParaRPr lang="uk-UA" dirty="0" smtClean="0">
              <a:solidFill>
                <a:srgbClr val="002060"/>
              </a:solidFill>
            </a:endParaRPr>
          </a:p>
          <a:p>
            <a:pPr algn="just"/>
            <a:r>
              <a:rPr lang="uk-UA" b="1" dirty="0" smtClean="0">
                <a:solidFill>
                  <a:srgbClr val="002060"/>
                </a:solidFill>
              </a:rPr>
              <a:t>Фінансова </a:t>
            </a:r>
            <a:r>
              <a:rPr lang="uk-UA" b="1" dirty="0">
                <a:solidFill>
                  <a:srgbClr val="002060"/>
                </a:solidFill>
              </a:rPr>
              <a:t>підтримка – 34 866 </a:t>
            </a:r>
            <a:r>
              <a:rPr lang="uk-UA" b="1" dirty="0" smtClean="0">
                <a:solidFill>
                  <a:srgbClr val="002060"/>
                </a:solidFill>
              </a:rPr>
              <a:t>грн.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C6684411-8E05-456A-BBB1-8466E891D1F2}"/>
              </a:ext>
            </a:extLst>
          </p:cNvPr>
          <p:cNvSpPr/>
          <p:nvPr/>
        </p:nvSpPr>
        <p:spPr>
          <a:xfrm>
            <a:off x="528653" y="2779986"/>
            <a:ext cx="57873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rgbClr val="002060"/>
                </a:solidFill>
              </a:rPr>
              <a:t>Попередження вживання наркотиків, алкоголю та тютюну серед дітей та молоді від БФ «</a:t>
            </a:r>
            <a:r>
              <a:rPr lang="uk-UA" dirty="0" err="1">
                <a:solidFill>
                  <a:srgbClr val="002060"/>
                </a:solidFill>
              </a:rPr>
              <a:t>Назарет</a:t>
            </a:r>
            <a:r>
              <a:rPr lang="uk-UA" dirty="0">
                <a:solidFill>
                  <a:srgbClr val="002060"/>
                </a:solidFill>
              </a:rPr>
              <a:t>». </a:t>
            </a:r>
            <a:endParaRPr lang="uk-UA" dirty="0" smtClean="0">
              <a:solidFill>
                <a:srgbClr val="002060"/>
              </a:solidFill>
            </a:endParaRPr>
          </a:p>
          <a:p>
            <a:pPr algn="just"/>
            <a:r>
              <a:rPr lang="uk-UA" b="1" dirty="0" smtClean="0">
                <a:solidFill>
                  <a:srgbClr val="002060"/>
                </a:solidFill>
              </a:rPr>
              <a:t>Фінансова </a:t>
            </a:r>
            <a:r>
              <a:rPr lang="uk-UA" b="1" dirty="0">
                <a:solidFill>
                  <a:srgbClr val="002060"/>
                </a:solidFill>
              </a:rPr>
              <a:t>підтримка – 39 800 </a:t>
            </a:r>
            <a:r>
              <a:rPr lang="uk-UA" b="1" dirty="0" smtClean="0">
                <a:solidFill>
                  <a:srgbClr val="002060"/>
                </a:solidFill>
              </a:rPr>
              <a:t>грн.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0CF69A44-C3F0-49BC-B902-503B8579E43D}"/>
              </a:ext>
            </a:extLst>
          </p:cNvPr>
          <p:cNvSpPr/>
          <p:nvPr/>
        </p:nvSpPr>
        <p:spPr>
          <a:xfrm>
            <a:off x="589910" y="3929560"/>
            <a:ext cx="6838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rgbClr val="002060"/>
                </a:solidFill>
              </a:rPr>
              <a:t>Корфбол на уроках фізичної культури від ГО «Львівський блок». </a:t>
            </a:r>
            <a:endParaRPr lang="uk-UA" dirty="0" smtClean="0">
              <a:solidFill>
                <a:srgbClr val="002060"/>
              </a:solidFill>
            </a:endParaRPr>
          </a:p>
          <a:p>
            <a:pPr algn="just"/>
            <a:r>
              <a:rPr lang="uk-UA" b="1" dirty="0" smtClean="0">
                <a:solidFill>
                  <a:srgbClr val="002060"/>
                </a:solidFill>
              </a:rPr>
              <a:t>Фінансова </a:t>
            </a:r>
            <a:r>
              <a:rPr lang="uk-UA" b="1" dirty="0">
                <a:solidFill>
                  <a:srgbClr val="002060"/>
                </a:solidFill>
              </a:rPr>
              <a:t>підтримка – 36 500 </a:t>
            </a:r>
            <a:r>
              <a:rPr lang="uk-UA" b="1" dirty="0" smtClean="0">
                <a:solidFill>
                  <a:srgbClr val="002060"/>
                </a:solidFill>
              </a:rPr>
              <a:t>грн.</a:t>
            </a:r>
            <a:endParaRPr lang="uk-UA" b="1" dirty="0">
              <a:solidFill>
                <a:srgbClr val="002060"/>
              </a:solidFill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0D34FDB-8440-4F6C-B262-CA8D8955E1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772" y="3545944"/>
            <a:ext cx="3499873" cy="2383334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4B51B07A-AF6B-4BEE-9461-DEA5561544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536" y="1177634"/>
            <a:ext cx="3229507" cy="205907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86" y="55714"/>
            <a:ext cx="1003528" cy="100951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397" y="1254131"/>
            <a:ext cx="37752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</a:rPr>
              <a:t>Фінансову підтримку отримали:</a:t>
            </a:r>
          </a:p>
        </p:txBody>
      </p:sp>
      <p:sp>
        <p:nvSpPr>
          <p:cNvPr id="21" name="Прямоугольник 20"/>
          <p:cNvSpPr/>
          <p:nvPr/>
        </p:nvSpPr>
        <p:spPr>
          <a:xfrm rot="2700000">
            <a:off x="250437" y="181391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Прямоугольник 21"/>
          <p:cNvSpPr/>
          <p:nvPr/>
        </p:nvSpPr>
        <p:spPr>
          <a:xfrm rot="2700000">
            <a:off x="250437" y="290552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Прямоугольник 22"/>
          <p:cNvSpPr/>
          <p:nvPr/>
        </p:nvSpPr>
        <p:spPr>
          <a:xfrm rot="2700000">
            <a:off x="250436" y="406012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934" y="4338289"/>
            <a:ext cx="2469931" cy="227073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13" y="4568130"/>
            <a:ext cx="3090042" cy="19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93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78510" y="937284"/>
            <a:ext cx="4831147" cy="5908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uk-UA" sz="24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Вторинна ланка (16 закладів) </a:t>
            </a:r>
            <a:endParaRPr lang="ru-RU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57478" y="113103"/>
            <a:ext cx="6344631" cy="539237"/>
          </a:xfrm>
          <a:prstGeom prst="rect">
            <a:avLst/>
          </a:prstGeom>
          <a:solidFill>
            <a:srgbClr val="005D9B"/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k-UA" altLang="ru-RU" sz="2500" b="1" dirty="0">
                <a:solidFill>
                  <a:schemeClr val="bg1"/>
                </a:solidFill>
                <a:cs typeface="Times New Roman" panose="02020603050405020304" pitchFamily="18" charset="0"/>
              </a:rPr>
              <a:t>І. ВТІЛЕННЯ РЕФОРМ. МІСЦЕВІ ІНІЦІАТИВИ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835" y="82703"/>
            <a:ext cx="1263448" cy="1270986"/>
          </a:xfrm>
          <a:prstGeom prst="rect">
            <a:avLst/>
          </a:prstGeom>
        </p:spPr>
      </p:pic>
      <p:pic>
        <p:nvPicPr>
          <p:cNvPr id="3" name="Рисунок 2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7942063" y="3280698"/>
            <a:ext cx="4003262" cy="2492919"/>
          </a:xfrm>
          <a:prstGeom prst="rect">
            <a:avLst/>
          </a:prstGeom>
        </p:spPr>
      </p:pic>
      <p:sp>
        <p:nvSpPr>
          <p:cNvPr id="10" name="Прямокутник 9"/>
          <p:cNvSpPr/>
          <p:nvPr/>
        </p:nvSpPr>
        <p:spPr>
          <a:xfrm>
            <a:off x="517716" y="1820140"/>
            <a:ext cx="6348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П</a:t>
            </a:r>
            <a:r>
              <a:rPr lang="uk-UA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еретворено 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у комунальні некомерційні підприємства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635724" y="3320784"/>
            <a:ext cx="4444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З</a:t>
            </a:r>
            <a:r>
              <a:rPr lang="uk-UA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абезпечено 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комп'ютерною технікою </a:t>
            </a:r>
          </a:p>
        </p:txBody>
      </p:sp>
      <p:sp>
        <p:nvSpPr>
          <p:cNvPr id="12" name="Прямокутник 11"/>
          <p:cNvSpPr/>
          <p:nvPr/>
        </p:nvSpPr>
        <p:spPr>
          <a:xfrm>
            <a:off x="610786" y="2469006"/>
            <a:ext cx="112382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З</a:t>
            </a:r>
            <a:r>
              <a:rPr lang="uk-UA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ареєстровано 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в електронній системі охорони здоров'я та </a:t>
            </a:r>
            <a:r>
              <a:rPr lang="uk-UA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обрано 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медичну інформаційну систему </a:t>
            </a:r>
          </a:p>
        </p:txBody>
      </p:sp>
      <p:sp>
        <p:nvSpPr>
          <p:cNvPr id="18" name="Прямокутник 17"/>
          <p:cNvSpPr/>
          <p:nvPr/>
        </p:nvSpPr>
        <p:spPr>
          <a:xfrm>
            <a:off x="610785" y="4338982"/>
            <a:ext cx="70951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uk-UA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КНП 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«КЛШМД м. Львова» та  КНП «8-а міська клінічна </a:t>
            </a:r>
            <a:r>
              <a:rPr lang="uk-UA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лікарня» визначені 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лікарнями інтенсивного лікування </a:t>
            </a:r>
            <a:r>
              <a:rPr lang="uk-UA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ІІ 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рівня</a:t>
            </a:r>
          </a:p>
        </p:txBody>
      </p:sp>
      <p:sp>
        <p:nvSpPr>
          <p:cNvPr id="21" name="Прямоугольник 20"/>
          <p:cNvSpPr/>
          <p:nvPr/>
        </p:nvSpPr>
        <p:spPr>
          <a:xfrm rot="2700000">
            <a:off x="268778" y="189153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Прямоугольник 21"/>
          <p:cNvSpPr/>
          <p:nvPr/>
        </p:nvSpPr>
        <p:spPr>
          <a:xfrm rot="2700000">
            <a:off x="296216" y="2509412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Прямоугольник 22"/>
          <p:cNvSpPr/>
          <p:nvPr/>
        </p:nvSpPr>
        <p:spPr>
          <a:xfrm rot="2700000">
            <a:off x="269475" y="335411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Прямоугольник 24"/>
          <p:cNvSpPr/>
          <p:nvPr/>
        </p:nvSpPr>
        <p:spPr>
          <a:xfrm rot="2700000">
            <a:off x="296215" y="4411957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289" y="36003"/>
            <a:ext cx="4076864" cy="2293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19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1366" y="55714"/>
            <a:ext cx="1263448" cy="1270986"/>
          </a:xfrm>
          <a:prstGeom prst="rect">
            <a:avLst/>
          </a:prstGeom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89462" y="655019"/>
            <a:ext cx="7809064" cy="53691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 eaLnBrk="1" hangingPunct="1"/>
            <a:r>
              <a:rPr lang="uk-UA" sz="18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Придбано обладнання для біохімічної лабораторії (громадський бюджет) </a:t>
            </a:r>
            <a:r>
              <a:rPr lang="uk-UA" sz="18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/>
            </a:r>
            <a:br>
              <a:rPr lang="uk-UA" sz="18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</a:br>
            <a:r>
              <a:rPr lang="uk-UA" sz="18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МДКЛ (</a:t>
            </a:r>
            <a:r>
              <a:rPr lang="uk-UA" sz="18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2,9 </a:t>
            </a:r>
            <a:r>
              <a:rPr lang="uk-UA" sz="18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млн. грн.)</a:t>
            </a:r>
            <a:endParaRPr lang="ru-RU" sz="1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831" y="1234388"/>
            <a:ext cx="2287697" cy="178738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3359" y="1276555"/>
            <a:ext cx="2205055" cy="18244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8745" y="837249"/>
            <a:ext cx="2068095" cy="200184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30418" y="1276555"/>
            <a:ext cx="1868108" cy="1908790"/>
          </a:xfrm>
          <a:prstGeom prst="rect">
            <a:avLst/>
          </a:prstGeom>
        </p:spPr>
      </p:pic>
      <p:sp>
        <p:nvSpPr>
          <p:cNvPr id="18" name="Прямокутник 5">
            <a:extLst>
              <a:ext uri="{FF2B5EF4-FFF2-40B4-BE49-F238E27FC236}">
                <a16:creationId xmlns:a16="http://schemas.microsoft.com/office/drawing/2014/main" id="{B99D4F92-E54D-4E14-8AF8-B587E9D4D3B9}"/>
              </a:ext>
            </a:extLst>
          </p:cNvPr>
          <p:cNvSpPr/>
          <p:nvPr/>
        </p:nvSpPr>
        <p:spPr>
          <a:xfrm>
            <a:off x="3187797" y="108735"/>
            <a:ext cx="7553350" cy="461665"/>
          </a:xfrm>
          <a:prstGeom prst="rect">
            <a:avLst/>
          </a:prstGeom>
          <a:solidFill>
            <a:srgbClr val="005D9B"/>
          </a:solidFill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VII. </a:t>
            </a:r>
            <a:r>
              <a:rPr lang="uk-UA" sz="2400" b="1" dirty="0" smtClean="0">
                <a:solidFill>
                  <a:schemeClr val="bg1"/>
                </a:solidFill>
              </a:rPr>
              <a:t>ФІНАНСОВА ПІДТРИМКА ГРОМАДСЬКИХ ІНІЦІАТИВ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endParaRPr lang="uk-UA" sz="2400" dirty="0">
              <a:solidFill>
                <a:schemeClr val="bg1"/>
              </a:solidFill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89460" y="3333989"/>
            <a:ext cx="6444343" cy="62279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Придбано обладнання для палати інтенсивної терапії новонароджених (громадський бюджет) 3 МКЛ (2,9 млн. грн.)</a:t>
            </a:r>
            <a:endParaRPr lang="ru-RU" sz="1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2" y="4027095"/>
            <a:ext cx="2644524" cy="179181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05528" y="4634828"/>
            <a:ext cx="3128829" cy="1910960"/>
          </a:xfrm>
          <a:prstGeom prst="rect">
            <a:avLst/>
          </a:prstGeom>
        </p:spPr>
      </p:pic>
      <p:sp>
        <p:nvSpPr>
          <p:cNvPr id="22" name="Заголовок 1"/>
          <p:cNvSpPr txBox="1">
            <a:spLocks/>
          </p:cNvSpPr>
          <p:nvPr/>
        </p:nvSpPr>
        <p:spPr>
          <a:xfrm>
            <a:off x="7015452" y="3349098"/>
            <a:ext cx="5009050" cy="88103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Проведено капітальний ремонт операційного блоку центру термічної травми (</a:t>
            </a:r>
            <a:r>
              <a:rPr lang="uk-UA" sz="1800" b="1" dirty="0" err="1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мікропроект</a:t>
            </a:r>
            <a:r>
              <a:rPr lang="uk-UA" sz="18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) </a:t>
            </a:r>
          </a:p>
          <a:p>
            <a:pPr algn="ctr"/>
            <a:r>
              <a:rPr lang="uk-UA" sz="18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8 МКЛ  (478,9 тис. грн.)</a:t>
            </a:r>
            <a:endParaRPr lang="ru-RU" sz="1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44899" y="4349494"/>
            <a:ext cx="2691561" cy="200211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464" y="4296012"/>
            <a:ext cx="1774100" cy="247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95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71" y="547220"/>
            <a:ext cx="3063333" cy="28240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8962" y="752167"/>
            <a:ext cx="3063333" cy="255129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788" y="55714"/>
            <a:ext cx="1024026" cy="1030136"/>
          </a:xfrm>
          <a:prstGeom prst="rect">
            <a:avLst/>
          </a:prstGeom>
        </p:spPr>
      </p:pic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35876" y="2730338"/>
            <a:ext cx="2659580" cy="696827"/>
          </a:xfrm>
          <a:solidFill>
            <a:srgbClr val="00B0F0"/>
          </a:solidFill>
        </p:spPr>
        <p:txBody>
          <a:bodyPr>
            <a:noAutofit/>
          </a:bodyPr>
          <a:lstStyle/>
          <a:p>
            <a:pPr algn="ctr" eaLnBrk="1" hangingPunct="1"/>
            <a:r>
              <a:rPr lang="uk-UA" sz="1400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/>
            </a:r>
            <a:br>
              <a:rPr lang="uk-UA" sz="1400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</a:br>
            <a:r>
              <a:rPr lang="uk-UA" sz="14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Придбано </a:t>
            </a:r>
            <a:r>
              <a:rPr lang="uk-UA" sz="1400" b="1" dirty="0" err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білірубінометр</a:t>
            </a:r>
            <a:r>
              <a:rPr lang="uk-UA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uk-UA" sz="14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/>
            </a:r>
            <a:br>
              <a:rPr lang="uk-UA" sz="14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</a:br>
            <a:r>
              <a:rPr lang="uk-UA" sz="14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(</a:t>
            </a:r>
            <a:r>
              <a:rPr lang="uk-UA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громадський бюджет) </a:t>
            </a:r>
            <a:br>
              <a:rPr lang="uk-UA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</a:br>
            <a:r>
              <a:rPr lang="uk-UA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у 3 МКЛ (298,8 тис. </a:t>
            </a:r>
            <a:r>
              <a:rPr lang="uk-UA" sz="14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грн.)</a:t>
            </a:r>
            <a:r>
              <a:rPr lang="uk-UA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/>
            </a:r>
            <a:br>
              <a:rPr lang="uk-UA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</a:br>
            <a:endParaRPr lang="ru-RU" sz="1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93580" y="2540605"/>
            <a:ext cx="2774095" cy="738664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400" b="1" dirty="0">
                <a:solidFill>
                  <a:schemeClr val="bg1"/>
                </a:solidFill>
                <a:cs typeface="Arial" panose="020B0604020202020204" pitchFamily="34" charset="0"/>
              </a:rPr>
              <a:t>Придбано біохімічний аналізатор (</a:t>
            </a:r>
            <a:r>
              <a:rPr lang="uk-UA" sz="1400" b="1" dirty="0" err="1">
                <a:solidFill>
                  <a:schemeClr val="bg1"/>
                </a:solidFill>
                <a:cs typeface="Arial" panose="020B0604020202020204" pitchFamily="34" charset="0"/>
              </a:rPr>
              <a:t>мікропроект</a:t>
            </a:r>
            <a:r>
              <a:rPr lang="uk-UA" sz="1400" b="1" dirty="0">
                <a:solidFill>
                  <a:schemeClr val="bg1"/>
                </a:solidFill>
                <a:cs typeface="Arial" panose="020B0604020202020204" pitchFamily="34" charset="0"/>
              </a:rPr>
              <a:t>) 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  <a:cs typeface="Arial" panose="020B0604020202020204" pitchFamily="34" charset="0"/>
              </a:rPr>
              <a:t>у 3 МКЛ (436,8 тис. </a:t>
            </a:r>
            <a:r>
              <a:rPr lang="uk-UA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грн.) </a:t>
            </a:r>
            <a:endParaRPr lang="uk-UA" sz="1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36678" y="819952"/>
            <a:ext cx="3144748" cy="2551294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7665920" y="760629"/>
            <a:ext cx="2821596" cy="636429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5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Придбано біохімічний аналізатор </a:t>
            </a:r>
            <a:br>
              <a:rPr lang="uk-UA" sz="15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</a:br>
            <a:r>
              <a:rPr lang="uk-UA" sz="15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(громадський бюджет) </a:t>
            </a:r>
            <a:br>
              <a:rPr lang="uk-UA" sz="15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</a:br>
            <a:r>
              <a:rPr lang="uk-UA" sz="15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ПБ№1 (269,4 тис. грн.)</a:t>
            </a:r>
            <a:endParaRPr lang="ru-RU" sz="15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6848" y="3662168"/>
            <a:ext cx="3456732" cy="295072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880545" y="6089812"/>
            <a:ext cx="2357155" cy="738664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400" b="1" dirty="0">
                <a:solidFill>
                  <a:schemeClr val="bg1"/>
                </a:solidFill>
                <a:cs typeface="Arial" panose="020B0604020202020204" pitchFamily="34" charset="0"/>
              </a:rPr>
              <a:t>Придбано </a:t>
            </a:r>
            <a:r>
              <a:rPr lang="uk-UA" sz="1400" b="1" dirty="0" err="1">
                <a:solidFill>
                  <a:schemeClr val="bg1"/>
                </a:solidFill>
                <a:cs typeface="Arial" panose="020B0604020202020204" pitchFamily="34" charset="0"/>
              </a:rPr>
              <a:t>білірубінометр</a:t>
            </a:r>
            <a:r>
              <a:rPr lang="uk-UA" sz="1400" b="1" dirty="0">
                <a:solidFill>
                  <a:schemeClr val="bg1"/>
                </a:solidFill>
                <a:cs typeface="Arial" panose="020B0604020202020204" pitchFamily="34" charset="0"/>
              </a:rPr>
              <a:t> (</a:t>
            </a:r>
            <a:r>
              <a:rPr lang="uk-UA" sz="1400" b="1" dirty="0" err="1">
                <a:solidFill>
                  <a:schemeClr val="bg1"/>
                </a:solidFill>
                <a:cs typeface="Arial" panose="020B0604020202020204" pitchFamily="34" charset="0"/>
              </a:rPr>
              <a:t>мікропроект</a:t>
            </a:r>
            <a:r>
              <a:rPr lang="uk-UA" sz="1400" b="1" dirty="0">
                <a:solidFill>
                  <a:schemeClr val="bg1"/>
                </a:solidFill>
                <a:cs typeface="Arial" panose="020B0604020202020204" pitchFamily="34" charset="0"/>
              </a:rPr>
              <a:t>) ПБ№1 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  <a:cs typeface="Arial" panose="020B0604020202020204" pitchFamily="34" charset="0"/>
              </a:rPr>
              <a:t>(86 тис. </a:t>
            </a:r>
            <a:r>
              <a:rPr lang="uk-UA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грн.) </a:t>
            </a:r>
            <a:endParaRPr lang="uk-UA" sz="1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61466" y="3992863"/>
            <a:ext cx="3569835" cy="2780815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602465" y="3662168"/>
            <a:ext cx="3238694" cy="738664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400" b="1" dirty="0">
                <a:solidFill>
                  <a:schemeClr val="bg1"/>
                </a:solidFill>
                <a:cs typeface="Arial" panose="020B0604020202020204" pitchFamily="34" charset="0"/>
              </a:rPr>
              <a:t>Проведено реконструкцію кисневої системи (громадський бюджет) 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  <a:cs typeface="Arial" panose="020B0604020202020204" pitchFamily="34" charset="0"/>
              </a:rPr>
              <a:t>в МДКЛ (500 тис. </a:t>
            </a:r>
            <a:r>
              <a:rPr lang="uk-UA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грн.)</a:t>
            </a:r>
            <a:endParaRPr lang="uk-UA" sz="1400" b="1" dirty="0">
              <a:solidFill>
                <a:schemeClr val="bg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72301" y="3487241"/>
            <a:ext cx="2992328" cy="231967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29900" y="4446998"/>
            <a:ext cx="1484914" cy="2432357"/>
          </a:xfrm>
          <a:prstGeom prst="rect">
            <a:avLst/>
          </a:prstGeom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8535175" y="4098974"/>
            <a:ext cx="3579639" cy="696047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5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Встановлено підйомники для людей з інвалідністю (громадський бюджет) у </a:t>
            </a:r>
          </a:p>
          <a:p>
            <a:pPr algn="ctr"/>
            <a:r>
              <a:rPr lang="uk-UA" sz="15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4 МКЛ (250 тис. грн.)</a:t>
            </a:r>
            <a:endParaRPr lang="ru-RU" sz="15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1" name="Прямокутник 5">
            <a:extLst>
              <a:ext uri="{FF2B5EF4-FFF2-40B4-BE49-F238E27FC236}">
                <a16:creationId xmlns:a16="http://schemas.microsoft.com/office/drawing/2014/main" id="{B99D4F92-E54D-4E14-8AF8-B587E9D4D3B9}"/>
              </a:ext>
            </a:extLst>
          </p:cNvPr>
          <p:cNvSpPr/>
          <p:nvPr/>
        </p:nvSpPr>
        <p:spPr>
          <a:xfrm>
            <a:off x="3187797" y="108735"/>
            <a:ext cx="7553350" cy="461665"/>
          </a:xfrm>
          <a:prstGeom prst="rect">
            <a:avLst/>
          </a:prstGeom>
          <a:solidFill>
            <a:srgbClr val="005D9B"/>
          </a:solidFill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VII. </a:t>
            </a:r>
            <a:r>
              <a:rPr lang="uk-UA" sz="2400" b="1" dirty="0" smtClean="0">
                <a:solidFill>
                  <a:schemeClr val="bg1"/>
                </a:solidFill>
              </a:rPr>
              <a:t>ФІНАНСОВА ПІДТРИМКА ГРОМАДСЬКИХ ІНІЦІАТИВ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endParaRPr lang="uk-U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62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pic>
        <p:nvPicPr>
          <p:cNvPr id="1027" name="Picture 3" descr="C:\Users\Andriy Oliyarnuk\Desktop\Звіт_УСЗ_2019\фото\ГО\69640474_1247521105428834_6575605298227052544_o.jpg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6570259" y="645161"/>
            <a:ext cx="2408381" cy="1662445"/>
          </a:xfrm>
          <a:prstGeom prst="rect">
            <a:avLst/>
          </a:prstGeom>
          <a:noFill/>
        </p:spPr>
      </p:pic>
      <p:pic>
        <p:nvPicPr>
          <p:cNvPr id="1028" name="Picture 4" descr="C:\Users\Andriy Oliyarnuk\Desktop\Звіт_УСЗ_2019\фото\ГО\IMG_7068.JPG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 l="9784" t="8750" r="5772" b="1528"/>
          <a:stretch>
            <a:fillRect/>
          </a:stretch>
        </p:blipFill>
        <p:spPr bwMode="auto">
          <a:xfrm>
            <a:off x="137223" y="1769010"/>
            <a:ext cx="2664491" cy="1793101"/>
          </a:xfrm>
          <a:prstGeom prst="rect">
            <a:avLst/>
          </a:prstGeom>
          <a:noFill/>
        </p:spPr>
      </p:pic>
      <p:pic>
        <p:nvPicPr>
          <p:cNvPr id="1026" name="Picture 2" descr="C:\Users\Andriy Oliyarnuk\Desktop\Звіт_УСЗ_2019\фото\ГО\62376863_1173521842828761_5152562696100511744_n.jpg"/>
          <p:cNvPicPr>
            <a:picLocks noChangeAspect="1" noChangeArrowheads="1"/>
          </p:cNvPicPr>
          <p:nvPr/>
        </p:nvPicPr>
        <p:blipFill>
          <a:blip r:embed="rId5"/>
          <a:srcRect r="6822"/>
          <a:stretch>
            <a:fillRect/>
          </a:stretch>
        </p:blipFill>
        <p:spPr bwMode="auto">
          <a:xfrm>
            <a:off x="3693488" y="600912"/>
            <a:ext cx="2757072" cy="1791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Andriy Oliyarnuk\Desktop\Звіт_УСЗ_2019\фото\ГО\ГО\20190630_152301.jpg"/>
          <p:cNvPicPr>
            <a:picLocks noChangeAspect="1" noChangeArrowheads="1"/>
          </p:cNvPicPr>
          <p:nvPr/>
        </p:nvPicPr>
        <p:blipFill>
          <a:blip r:embed="rId6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9263187" y="1136227"/>
            <a:ext cx="2553043" cy="16479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" name="Прямокутник 23"/>
          <p:cNvSpPr/>
          <p:nvPr/>
        </p:nvSpPr>
        <p:spPr>
          <a:xfrm>
            <a:off x="9263187" y="870434"/>
            <a:ext cx="2851626" cy="300109"/>
          </a:xfrm>
          <a:prstGeom prst="rect">
            <a:avLst/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uk-UA" sz="1400" b="1" dirty="0">
                <a:solidFill>
                  <a:schemeClr val="bg1"/>
                </a:solidFill>
              </a:rPr>
              <a:t>Подаруймо здоровий відпочинок</a:t>
            </a:r>
          </a:p>
        </p:txBody>
      </p:sp>
      <p:sp>
        <p:nvSpPr>
          <p:cNvPr id="25" name="Прямокутник 24"/>
          <p:cNvSpPr/>
          <p:nvPr/>
        </p:nvSpPr>
        <p:spPr>
          <a:xfrm>
            <a:off x="300955" y="1764445"/>
            <a:ext cx="2118049" cy="274319"/>
          </a:xfrm>
          <a:prstGeom prst="rect">
            <a:avLst/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bg1"/>
                </a:solidFill>
              </a:rPr>
              <a:t>Долаємо бар</a:t>
            </a:r>
            <a:r>
              <a:rPr lang="en-US" sz="1400" b="1" dirty="0">
                <a:solidFill>
                  <a:schemeClr val="bg1"/>
                </a:solidFill>
              </a:rPr>
              <a:t>’</a:t>
            </a:r>
            <a:r>
              <a:rPr lang="uk-UA" sz="1400" b="1" dirty="0" err="1">
                <a:solidFill>
                  <a:schemeClr val="bg1"/>
                </a:solidFill>
              </a:rPr>
              <a:t>єри</a:t>
            </a:r>
            <a:r>
              <a:rPr lang="uk-UA" sz="1400" b="1" dirty="0">
                <a:solidFill>
                  <a:schemeClr val="bg1"/>
                </a:solidFill>
              </a:rPr>
              <a:t> разом</a:t>
            </a:r>
          </a:p>
        </p:txBody>
      </p:sp>
      <p:sp>
        <p:nvSpPr>
          <p:cNvPr id="26" name="Прямокутник 25"/>
          <p:cNvSpPr/>
          <p:nvPr/>
        </p:nvSpPr>
        <p:spPr>
          <a:xfrm>
            <a:off x="6669196" y="652471"/>
            <a:ext cx="1958975" cy="293664"/>
          </a:xfrm>
          <a:prstGeom prst="rect">
            <a:avLst/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bg1"/>
                </a:solidFill>
              </a:rPr>
              <a:t>Шкільний портфелик</a:t>
            </a:r>
            <a:endParaRPr lang="uk-UA" sz="1400" b="1" dirty="0">
              <a:solidFill>
                <a:schemeClr val="bg1"/>
              </a:solidFill>
            </a:endParaRPr>
          </a:p>
        </p:txBody>
      </p:sp>
      <p:sp>
        <p:nvSpPr>
          <p:cNvPr id="28" name="Прямокутник 27"/>
          <p:cNvSpPr/>
          <p:nvPr/>
        </p:nvSpPr>
        <p:spPr>
          <a:xfrm>
            <a:off x="4161185" y="773173"/>
            <a:ext cx="1945952" cy="272968"/>
          </a:xfrm>
          <a:prstGeom prst="rect">
            <a:avLst/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Право </a:t>
            </a:r>
            <a:r>
              <a:rPr lang="uk-UA" sz="1400" b="1" dirty="0" smtClean="0">
                <a:solidFill>
                  <a:schemeClr val="bg1"/>
                </a:solidFill>
              </a:rPr>
              <a:t>на дитинство</a:t>
            </a:r>
            <a:endParaRPr lang="uk-UA" sz="1400" b="1" dirty="0">
              <a:solidFill>
                <a:schemeClr val="bg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4776" y="55714"/>
            <a:ext cx="790037" cy="794751"/>
          </a:xfrm>
          <a:prstGeom prst="rect">
            <a:avLst/>
          </a:prstGeom>
        </p:spPr>
      </p:pic>
      <p:sp>
        <p:nvSpPr>
          <p:cNvPr id="20" name="Прямокутник 5">
            <a:extLst>
              <a:ext uri="{FF2B5EF4-FFF2-40B4-BE49-F238E27FC236}">
                <a16:creationId xmlns:a16="http://schemas.microsoft.com/office/drawing/2014/main" id="{B99D4F92-E54D-4E14-8AF8-B587E9D4D3B9}"/>
              </a:ext>
            </a:extLst>
          </p:cNvPr>
          <p:cNvSpPr/>
          <p:nvPr/>
        </p:nvSpPr>
        <p:spPr>
          <a:xfrm>
            <a:off x="3187797" y="108735"/>
            <a:ext cx="7553350" cy="461665"/>
          </a:xfrm>
          <a:prstGeom prst="rect">
            <a:avLst/>
          </a:prstGeom>
          <a:solidFill>
            <a:srgbClr val="005D9B"/>
          </a:solidFill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VII. </a:t>
            </a:r>
            <a:r>
              <a:rPr lang="uk-UA" sz="2400" b="1" dirty="0" smtClean="0">
                <a:solidFill>
                  <a:schemeClr val="bg1"/>
                </a:solidFill>
              </a:rPr>
              <a:t>ФІНАНСОВА ПІДТРИМКА ГРОМАДСЬКИХ ІНІЦІАТИВ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endParaRPr lang="uk-UA" sz="2400" dirty="0">
              <a:solidFill>
                <a:schemeClr val="bg1"/>
              </a:solidFill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89462" y="655019"/>
            <a:ext cx="2886638" cy="625141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0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Соціальні ініціативи </a:t>
            </a:r>
          </a:p>
          <a:p>
            <a:r>
              <a:rPr lang="uk-UA" sz="20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(1,8 млн. грн.)</a:t>
            </a:r>
            <a:endParaRPr lang="ru-RU" sz="20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3" name="Picture 2" descr="C:\Users\Andriy Oliyarnuk\Desktop\Звіт_УСЗ_2019\фото\ГО\Крила\68860913_408028466585817_6856568121562497024_o.jpg"/>
          <p:cNvPicPr>
            <a:picLocks noChangeAspect="1" noChangeArrowheads="1"/>
          </p:cNvPicPr>
          <p:nvPr/>
        </p:nvPicPr>
        <p:blipFill>
          <a:blip r:embed="rId8">
            <a:lum contrast="10000"/>
          </a:blip>
          <a:srcRect l="7299"/>
          <a:stretch>
            <a:fillRect/>
          </a:stretch>
        </p:blipFill>
        <p:spPr bwMode="auto">
          <a:xfrm>
            <a:off x="2991412" y="2410714"/>
            <a:ext cx="2377332" cy="1820572"/>
          </a:xfrm>
          <a:prstGeom prst="rect">
            <a:avLst/>
          </a:prstGeom>
          <a:noFill/>
        </p:spPr>
      </p:pic>
      <p:sp>
        <p:nvSpPr>
          <p:cNvPr id="27" name="Прямокутник 13"/>
          <p:cNvSpPr/>
          <p:nvPr/>
        </p:nvSpPr>
        <p:spPr>
          <a:xfrm>
            <a:off x="2976100" y="2324084"/>
            <a:ext cx="1777750" cy="288386"/>
          </a:xfrm>
          <a:prstGeom prst="rect">
            <a:avLst/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bg1"/>
                </a:solidFill>
              </a:rPr>
              <a:t>Лікарняна клоунада</a:t>
            </a:r>
          </a:p>
        </p:txBody>
      </p:sp>
      <p:pic>
        <p:nvPicPr>
          <p:cNvPr id="29" name="Picture 4" descr="C:\Users\Andriy Oliyarnuk\Desktop\Звіт_УСЗ_2019\фото\ГО\Крила\Оселя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3633" y="4152069"/>
            <a:ext cx="2759757" cy="18230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" name="Прямокутник 14"/>
          <p:cNvSpPr/>
          <p:nvPr/>
        </p:nvSpPr>
        <p:spPr>
          <a:xfrm>
            <a:off x="-35470" y="4332509"/>
            <a:ext cx="3223267" cy="323557"/>
          </a:xfrm>
          <a:prstGeom prst="rect">
            <a:avLst/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bg1"/>
                </a:solidFill>
              </a:rPr>
              <a:t>Осередок для бездомних ЛМГО  Оселя</a:t>
            </a:r>
          </a:p>
        </p:txBody>
      </p:sp>
      <p:pic>
        <p:nvPicPr>
          <p:cNvPr id="31" name="Picture 6" descr="C:\Users\Andriy Oliyarnuk\Desktop\Звіт_УСЗ_2019\фото\ГО\ГО\2\77038236_2572090986410978_4694598897492819968_n.jpg"/>
          <p:cNvPicPr>
            <a:picLocks noChangeAspect="1" noChangeArrowheads="1"/>
          </p:cNvPicPr>
          <p:nvPr/>
        </p:nvPicPr>
        <p:blipFill>
          <a:blip r:embed="rId10">
            <a:lum bright="-10000" contrast="10000"/>
          </a:blip>
          <a:srcRect l="13218" t="6974" r="20782" b="5641"/>
          <a:stretch>
            <a:fillRect/>
          </a:stretch>
        </p:blipFill>
        <p:spPr bwMode="auto">
          <a:xfrm>
            <a:off x="5793126" y="2468947"/>
            <a:ext cx="2656440" cy="18147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2" name="Прямокутник 18"/>
          <p:cNvSpPr/>
          <p:nvPr/>
        </p:nvSpPr>
        <p:spPr>
          <a:xfrm>
            <a:off x="5759335" y="2365640"/>
            <a:ext cx="2450328" cy="376183"/>
          </a:xfrm>
          <a:prstGeom prst="rect">
            <a:avLst/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Супровід пацієнтів з легеневою гіпертензією</a:t>
            </a:r>
          </a:p>
        </p:txBody>
      </p:sp>
      <p:pic>
        <p:nvPicPr>
          <p:cNvPr id="33" name="Picture 3" descr="C:\Users\Andriy Oliyarnuk\Desktop\Звіт_УСЗ_2019\фото\ГО\Крила\Рукомисли\IMAG1032.jpg"/>
          <p:cNvPicPr>
            <a:picLocks noChangeAspect="1" noChangeArrowheads="1"/>
          </p:cNvPicPr>
          <p:nvPr/>
        </p:nvPicPr>
        <p:blipFill>
          <a:blip r:embed="rId11" cstate="print">
            <a:lum bright="-10000" contrast="10000"/>
          </a:blip>
          <a:srcRect r="15127" b="7493"/>
          <a:stretch>
            <a:fillRect/>
          </a:stretch>
        </p:blipFill>
        <p:spPr bwMode="auto">
          <a:xfrm>
            <a:off x="8724325" y="2819064"/>
            <a:ext cx="2433471" cy="1864348"/>
          </a:xfrm>
          <a:prstGeom prst="rect">
            <a:avLst/>
          </a:prstGeom>
          <a:noFill/>
        </p:spPr>
      </p:pic>
      <p:sp>
        <p:nvSpPr>
          <p:cNvPr id="34" name="Прямокутник 15"/>
          <p:cNvSpPr/>
          <p:nvPr/>
        </p:nvSpPr>
        <p:spPr>
          <a:xfrm>
            <a:off x="8724325" y="2828008"/>
            <a:ext cx="2535321" cy="443875"/>
          </a:xfrm>
          <a:prstGeom prst="rect">
            <a:avLst/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Соціальне підприємництво </a:t>
            </a:r>
            <a:r>
              <a:rPr lang="en-US" sz="1400" b="1" dirty="0">
                <a:solidFill>
                  <a:schemeClr val="bg1"/>
                </a:solidFill>
              </a:rPr>
              <a:t>“</a:t>
            </a:r>
            <a:r>
              <a:rPr lang="uk-UA" sz="1400" b="1" dirty="0">
                <a:solidFill>
                  <a:schemeClr val="bg1"/>
                </a:solidFill>
              </a:rPr>
              <a:t> Рукомисли </a:t>
            </a:r>
            <a:r>
              <a:rPr lang="en-US" sz="1400" b="1" dirty="0">
                <a:solidFill>
                  <a:schemeClr val="bg1"/>
                </a:solidFill>
              </a:rPr>
              <a:t>”</a:t>
            </a:r>
            <a:endParaRPr lang="uk-UA" sz="1400" b="1" dirty="0">
              <a:solidFill>
                <a:schemeClr val="bg1"/>
              </a:solidFill>
            </a:endParaRPr>
          </a:p>
        </p:txBody>
      </p:sp>
      <p:pic>
        <p:nvPicPr>
          <p:cNvPr id="35" name="Picture 3" descr="C:\Users\Andriy Oliyarnuk\Desktop\Звіт_УСЗ_2019\фото\ГО\ФП\іпотерапія\1.jpg"/>
          <p:cNvPicPr>
            <a:picLocks noChangeAspect="1" noChangeArrowheads="1"/>
          </p:cNvPicPr>
          <p:nvPr/>
        </p:nvPicPr>
        <p:blipFill>
          <a:blip r:embed="rId12" cstate="print">
            <a:lum bright="-10000" contrast="10000"/>
          </a:blip>
          <a:srcRect l="18788" t="22851" r="31681" b="5823"/>
          <a:stretch>
            <a:fillRect/>
          </a:stretch>
        </p:blipFill>
        <p:spPr bwMode="auto">
          <a:xfrm>
            <a:off x="3088307" y="4820176"/>
            <a:ext cx="2449515" cy="17568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6" name="Прямокутник 18"/>
          <p:cNvSpPr/>
          <p:nvPr/>
        </p:nvSpPr>
        <p:spPr>
          <a:xfrm>
            <a:off x="2685011" y="6376105"/>
            <a:ext cx="3066296" cy="293077"/>
          </a:xfrm>
          <a:prstGeom prst="rect">
            <a:avLst/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uk-UA" sz="1400" b="1" dirty="0">
                <a:solidFill>
                  <a:schemeClr val="bg1"/>
                </a:solidFill>
              </a:rPr>
              <a:t>Іпотерапія для дітей та молоді з ДЦП</a:t>
            </a:r>
          </a:p>
        </p:txBody>
      </p:sp>
      <p:pic>
        <p:nvPicPr>
          <p:cNvPr id="37" name="Picture 5" descr="C:\Users\Andriy Oliyarnuk\Desktop\Звіт_УСЗ_2019\фото\ГО\ФП\IMAG1929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867651" y="4445033"/>
            <a:ext cx="2783804" cy="2005130"/>
          </a:xfrm>
          <a:prstGeom prst="snip2DiagRect">
            <a:avLst>
              <a:gd name="adj1" fmla="val 34975"/>
              <a:gd name="adj2" fmla="val 0"/>
            </a:avLst>
          </a:prstGeom>
          <a:noFill/>
        </p:spPr>
      </p:pic>
      <p:sp>
        <p:nvSpPr>
          <p:cNvPr id="38" name="Прямокутник 17"/>
          <p:cNvSpPr/>
          <p:nvPr/>
        </p:nvSpPr>
        <p:spPr>
          <a:xfrm>
            <a:off x="5683638" y="4673637"/>
            <a:ext cx="3684806" cy="293077"/>
          </a:xfrm>
          <a:prstGeom prst="rect">
            <a:avLst/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bg1"/>
                </a:solidFill>
              </a:rPr>
              <a:t>Конкурс </a:t>
            </a:r>
            <a:r>
              <a:rPr lang="en-US" sz="1400" b="1" dirty="0">
                <a:solidFill>
                  <a:schemeClr val="bg1"/>
                </a:solidFill>
              </a:rPr>
              <a:t>“</a:t>
            </a:r>
            <a:r>
              <a:rPr lang="uk-UA" sz="1400" b="1" dirty="0" smtClean="0">
                <a:solidFill>
                  <a:schemeClr val="bg1"/>
                </a:solidFill>
              </a:rPr>
              <a:t>Галицька </a:t>
            </a:r>
            <a:r>
              <a:rPr lang="uk-UA" sz="1400" b="1" dirty="0">
                <a:solidFill>
                  <a:schemeClr val="bg1"/>
                </a:solidFill>
              </a:rPr>
              <a:t>господиня</a:t>
            </a:r>
            <a:r>
              <a:rPr lang="en-US" sz="1400" b="1" dirty="0">
                <a:solidFill>
                  <a:schemeClr val="bg1"/>
                </a:solidFill>
              </a:rPr>
              <a:t>”</a:t>
            </a:r>
            <a:r>
              <a:rPr lang="uk-UA" sz="1400" b="1" dirty="0">
                <a:solidFill>
                  <a:schemeClr val="bg1"/>
                </a:solidFill>
              </a:rPr>
              <a:t> для </a:t>
            </a:r>
            <a:r>
              <a:rPr lang="uk-UA" sz="1400" b="1" dirty="0" smtClean="0">
                <a:solidFill>
                  <a:schemeClr val="bg1"/>
                </a:solidFill>
              </a:rPr>
              <a:t>незрячих</a:t>
            </a:r>
            <a:endParaRPr lang="uk-UA" sz="1400" b="1" dirty="0">
              <a:solidFill>
                <a:schemeClr val="bg1"/>
              </a:solidFill>
            </a:endParaRPr>
          </a:p>
        </p:txBody>
      </p:sp>
      <p:pic>
        <p:nvPicPr>
          <p:cNvPr id="39" name="Picture 7" descr="C:\Users\Andriy Oliyarnuk\Desktop\Звіт_УСЗ_2019\фото\ГО\ГО\IMG_5548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853406" y="5158629"/>
            <a:ext cx="2328666" cy="1632977"/>
          </a:xfrm>
          <a:prstGeom prst="rect">
            <a:avLst/>
          </a:prstGeom>
          <a:noFill/>
        </p:spPr>
      </p:pic>
      <p:sp>
        <p:nvSpPr>
          <p:cNvPr id="40" name="Прямокутник 21"/>
          <p:cNvSpPr/>
          <p:nvPr/>
        </p:nvSpPr>
        <p:spPr>
          <a:xfrm>
            <a:off x="10244216" y="5201609"/>
            <a:ext cx="693603" cy="245989"/>
          </a:xfrm>
          <a:prstGeom prst="rect">
            <a:avLst/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УТОС</a:t>
            </a:r>
            <a:endParaRPr lang="uk-UA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38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11983"/>
            <a:ext cx="12181490" cy="6861670"/>
          </a:xfrm>
          <a:prstGeom prst="rect">
            <a:avLst/>
          </a:prstGeom>
        </p:spPr>
      </p:pic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91BBEABB-5E87-4AED-9442-30611F6D7DEB}"/>
              </a:ext>
            </a:extLst>
          </p:cNvPr>
          <p:cNvSpPr/>
          <p:nvPr/>
        </p:nvSpPr>
        <p:spPr>
          <a:xfrm>
            <a:off x="3213162" y="110492"/>
            <a:ext cx="6751397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VIII</a:t>
            </a:r>
            <a:r>
              <a:rPr lang="ru-RU" sz="2800" b="1" dirty="0" smtClean="0">
                <a:solidFill>
                  <a:schemeClr val="bg1"/>
                </a:solidFill>
              </a:rPr>
              <a:t>. ЗАБЕЗПЕЧЕННЯ КОМФОРТНИХ УМОВ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323C4CC-B0E0-45BD-8C60-B469162D00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250" y="2929007"/>
            <a:ext cx="2633100" cy="162244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B748402-76C9-4C07-BAAE-D40D87561410}"/>
              </a:ext>
            </a:extLst>
          </p:cNvPr>
          <p:cNvSpPr txBox="1"/>
          <p:nvPr/>
        </p:nvSpPr>
        <p:spPr>
          <a:xfrm>
            <a:off x="209161" y="653484"/>
            <a:ext cx="2274537" cy="477054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</a:rPr>
              <a:t>Санвузли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1B64AFCA-9F09-426E-8CF0-2D73CE4E7CC2}"/>
              </a:ext>
            </a:extLst>
          </p:cNvPr>
          <p:cNvSpPr/>
          <p:nvPr/>
        </p:nvSpPr>
        <p:spPr>
          <a:xfrm>
            <a:off x="498326" y="2529669"/>
            <a:ext cx="35232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</a:rPr>
              <a:t>Потребує </a:t>
            </a:r>
            <a:r>
              <a:rPr lang="uk-UA" sz="1600" b="1" dirty="0">
                <a:solidFill>
                  <a:srgbClr val="002060"/>
                </a:solidFill>
              </a:rPr>
              <a:t>ремонту 84 санвузлів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879F71-6D81-4A10-8E7F-8A783B280663}"/>
              </a:ext>
            </a:extLst>
          </p:cNvPr>
          <p:cNvSpPr txBox="1"/>
          <p:nvPr/>
        </p:nvSpPr>
        <p:spPr>
          <a:xfrm>
            <a:off x="2079363" y="4101783"/>
            <a:ext cx="1962292" cy="307777"/>
          </a:xfrm>
          <a:prstGeom prst="rect">
            <a:avLst/>
          </a:prstGeom>
          <a:solidFill>
            <a:srgbClr val="00B0F0">
              <a:alpha val="76863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Ліцей «Інтелект»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319" y="0"/>
            <a:ext cx="1058983" cy="10653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864" y="626185"/>
            <a:ext cx="1805482" cy="223553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1C5C72A-4173-4002-8756-59B30E81FE94}"/>
              </a:ext>
            </a:extLst>
          </p:cNvPr>
          <p:cNvSpPr txBox="1"/>
          <p:nvPr/>
        </p:nvSpPr>
        <p:spPr>
          <a:xfrm>
            <a:off x="4235705" y="764712"/>
            <a:ext cx="1083937" cy="307777"/>
          </a:xfrm>
          <a:prstGeom prst="rect">
            <a:avLst/>
          </a:prstGeom>
          <a:solidFill>
            <a:srgbClr val="00B0F0">
              <a:alpha val="76863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400" b="1" dirty="0" smtClean="0">
                <a:solidFill>
                  <a:schemeClr val="bg1"/>
                </a:solidFill>
              </a:rPr>
              <a:t>СЗШ № 78</a:t>
            </a:r>
            <a:endParaRPr lang="uk-UA" sz="14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1162" y="1214135"/>
            <a:ext cx="36892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Передбачено у 2019 році – 11 </a:t>
            </a:r>
            <a:r>
              <a:rPr lang="uk-UA" sz="1600" b="1" dirty="0" smtClean="0">
                <a:solidFill>
                  <a:srgbClr val="002060"/>
                </a:solidFill>
              </a:rPr>
              <a:t>млн. </a:t>
            </a:r>
            <a:r>
              <a:rPr lang="uk-UA" sz="1600" b="1" dirty="0">
                <a:solidFill>
                  <a:srgbClr val="002060"/>
                </a:solidFill>
              </a:rPr>
              <a:t>грн.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0952" y="1625881"/>
            <a:ext cx="30312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Всього 880 учнівських санвузлів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80952" y="2077707"/>
            <a:ext cx="30249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Ремонт у 2019 році 26 санвузлів</a:t>
            </a: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44" y="2868223"/>
            <a:ext cx="1784080" cy="2605806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11C5C72A-4173-4002-8756-59B30E81FE94}"/>
              </a:ext>
            </a:extLst>
          </p:cNvPr>
          <p:cNvSpPr txBox="1"/>
          <p:nvPr/>
        </p:nvSpPr>
        <p:spPr>
          <a:xfrm>
            <a:off x="228568" y="3193419"/>
            <a:ext cx="1202949" cy="307777"/>
          </a:xfrm>
          <a:prstGeom prst="rect">
            <a:avLst/>
          </a:prstGeom>
          <a:solidFill>
            <a:srgbClr val="00B0F0">
              <a:alpha val="76863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400" b="1" dirty="0" smtClean="0">
                <a:solidFill>
                  <a:schemeClr val="bg1"/>
                </a:solidFill>
              </a:rPr>
              <a:t>СЗШ № 72</a:t>
            </a:r>
            <a:endParaRPr lang="uk-UA" sz="1400" b="1" dirty="0">
              <a:solidFill>
                <a:schemeClr val="bg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2700000">
            <a:off x="220109" y="1251467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Прямоугольник 22"/>
          <p:cNvSpPr/>
          <p:nvPr/>
        </p:nvSpPr>
        <p:spPr>
          <a:xfrm rot="2700000">
            <a:off x="220109" y="1689266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Прямоугольник 23"/>
          <p:cNvSpPr/>
          <p:nvPr/>
        </p:nvSpPr>
        <p:spPr>
          <a:xfrm rot="2700000">
            <a:off x="202736" y="2148754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Прямоугольник 25"/>
          <p:cNvSpPr/>
          <p:nvPr/>
        </p:nvSpPr>
        <p:spPr>
          <a:xfrm rot="2700000">
            <a:off x="202735" y="2583561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C5838AA-7C99-40BB-A717-F424D740B4A2}"/>
              </a:ext>
            </a:extLst>
          </p:cNvPr>
          <p:cNvSpPr txBox="1"/>
          <p:nvPr/>
        </p:nvSpPr>
        <p:spPr>
          <a:xfrm>
            <a:off x="8324908" y="675576"/>
            <a:ext cx="2195710" cy="477054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</a:rPr>
              <a:t>Вікна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2700000">
            <a:off x="8134867" y="127595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Прямоугольник 30"/>
          <p:cNvSpPr/>
          <p:nvPr/>
        </p:nvSpPr>
        <p:spPr>
          <a:xfrm>
            <a:off x="8364782" y="1201030"/>
            <a:ext cx="37421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Передбачено у 2019 році – </a:t>
            </a:r>
            <a:r>
              <a:rPr lang="uk-UA" sz="1600" b="1" dirty="0" smtClean="0">
                <a:solidFill>
                  <a:srgbClr val="002060"/>
                </a:solidFill>
              </a:rPr>
              <a:t>5,1 млн. </a:t>
            </a:r>
            <a:r>
              <a:rPr lang="uk-UA" sz="1600" b="1" dirty="0">
                <a:solidFill>
                  <a:srgbClr val="002060"/>
                </a:solidFill>
              </a:rPr>
              <a:t>грн.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597C1CE4-CF9D-4B55-B025-99040847B80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25"/>
          <a:stretch/>
        </p:blipFill>
        <p:spPr>
          <a:xfrm>
            <a:off x="6424077" y="1641508"/>
            <a:ext cx="2449958" cy="1474379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0EF4D5DE-F6D5-4E73-B10C-0B94D4872818}"/>
              </a:ext>
            </a:extLst>
          </p:cNvPr>
          <p:cNvSpPr txBox="1"/>
          <p:nvPr/>
        </p:nvSpPr>
        <p:spPr>
          <a:xfrm>
            <a:off x="7174027" y="1694178"/>
            <a:ext cx="987921" cy="307777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400" b="1" dirty="0">
                <a:solidFill>
                  <a:schemeClr val="bg1"/>
                </a:solidFill>
              </a:rPr>
              <a:t>СЗШ №42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4A4CE6E-B758-4A1B-9290-2BD0E45F0267}"/>
              </a:ext>
            </a:extLst>
          </p:cNvPr>
          <p:cNvSpPr txBox="1"/>
          <p:nvPr/>
        </p:nvSpPr>
        <p:spPr>
          <a:xfrm>
            <a:off x="6130038" y="3215713"/>
            <a:ext cx="2408821" cy="477054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</a:rPr>
              <a:t>Опалення</a:t>
            </a:r>
            <a:endParaRPr lang="ru-RU" sz="2500" b="1" dirty="0">
              <a:solidFill>
                <a:schemeClr val="bg1"/>
              </a:solidFill>
            </a:endParaRPr>
          </a:p>
        </p:txBody>
      </p:sp>
      <p:sp>
        <p:nvSpPr>
          <p:cNvPr id="49" name="Прямокутник 15">
            <a:extLst>
              <a:ext uri="{FF2B5EF4-FFF2-40B4-BE49-F238E27FC236}">
                <a16:creationId xmlns:a16="http://schemas.microsoft.com/office/drawing/2014/main" id="{A1157FEB-4821-480A-B04B-26D4852AFEF7}"/>
              </a:ext>
            </a:extLst>
          </p:cNvPr>
          <p:cNvSpPr/>
          <p:nvPr/>
        </p:nvSpPr>
        <p:spPr>
          <a:xfrm>
            <a:off x="6424077" y="3757790"/>
            <a:ext cx="57532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</a:rPr>
              <a:t>У 2019 </a:t>
            </a:r>
            <a:r>
              <a:rPr lang="uk-UA" sz="1600" b="1" dirty="0">
                <a:solidFill>
                  <a:srgbClr val="002060"/>
                </a:solidFill>
              </a:rPr>
              <a:t>році проводився капітальний ремонт систем опалення у ЗДО №88, №125, №42 і №188 та у ліцеї «Будокан» </a:t>
            </a:r>
          </a:p>
        </p:txBody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A588261B-0D21-49C1-8C01-1A0A3957243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77" r="23553" b="31142"/>
          <a:stretch/>
        </p:blipFill>
        <p:spPr>
          <a:xfrm>
            <a:off x="9257445" y="1654505"/>
            <a:ext cx="2436339" cy="161179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0EF4D5DE-F6D5-4E73-B10C-0B94D4872818}"/>
              </a:ext>
            </a:extLst>
          </p:cNvPr>
          <p:cNvSpPr txBox="1"/>
          <p:nvPr/>
        </p:nvSpPr>
        <p:spPr>
          <a:xfrm>
            <a:off x="10146843" y="1795158"/>
            <a:ext cx="987921" cy="307777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400" b="1" dirty="0">
                <a:solidFill>
                  <a:schemeClr val="bg1"/>
                </a:solidFill>
              </a:rPr>
              <a:t>СЗШ </a:t>
            </a:r>
            <a:r>
              <a:rPr lang="uk-UA" sz="1400" b="1" dirty="0" smtClean="0">
                <a:solidFill>
                  <a:schemeClr val="bg1"/>
                </a:solidFill>
              </a:rPr>
              <a:t>№87</a:t>
            </a:r>
            <a:endParaRPr lang="uk-UA" sz="1400" b="1" dirty="0">
              <a:solidFill>
                <a:schemeClr val="bg1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 rot="2700000">
            <a:off x="6068763" y="3805547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3" name="Прямоугольник 52"/>
          <p:cNvSpPr/>
          <p:nvPr/>
        </p:nvSpPr>
        <p:spPr>
          <a:xfrm rot="2700000">
            <a:off x="6130497" y="4390323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4" name="Прямоугольник 53"/>
          <p:cNvSpPr/>
          <p:nvPr/>
        </p:nvSpPr>
        <p:spPr>
          <a:xfrm>
            <a:off x="6447205" y="4287805"/>
            <a:ext cx="37886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Передбачено у 2019 році – </a:t>
            </a:r>
            <a:r>
              <a:rPr lang="uk-UA" sz="1600" b="1" dirty="0" smtClean="0">
                <a:solidFill>
                  <a:srgbClr val="002060"/>
                </a:solidFill>
              </a:rPr>
              <a:t>7, 8 млн. грн.</a:t>
            </a:r>
            <a:endParaRPr lang="uk-UA" sz="1600" b="1" dirty="0">
              <a:solidFill>
                <a:srgbClr val="002060"/>
              </a:solidFill>
            </a:endParaRPr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1924F11D-2421-46E7-B3FE-B2868B0BA1C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00"/>
          <a:stretch/>
        </p:blipFill>
        <p:spPr>
          <a:xfrm>
            <a:off x="9465979" y="4580964"/>
            <a:ext cx="2640982" cy="1686701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D5C3004D-AC3C-43CD-BF42-3B781D8879E5}"/>
              </a:ext>
            </a:extLst>
          </p:cNvPr>
          <p:cNvSpPr txBox="1"/>
          <p:nvPr/>
        </p:nvSpPr>
        <p:spPr>
          <a:xfrm>
            <a:off x="10394346" y="5413471"/>
            <a:ext cx="970340" cy="307777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400" b="1" dirty="0">
                <a:solidFill>
                  <a:schemeClr val="bg1"/>
                </a:solidFill>
              </a:rPr>
              <a:t>ЗДО №88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31A968D-8BA1-4EB7-9E71-93684DA189AF}"/>
              </a:ext>
            </a:extLst>
          </p:cNvPr>
          <p:cNvSpPr txBox="1"/>
          <p:nvPr/>
        </p:nvSpPr>
        <p:spPr>
          <a:xfrm>
            <a:off x="2233161" y="4640334"/>
            <a:ext cx="3115912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</a:rPr>
              <a:t>Покрівлі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58" name="Прямокутник 15">
            <a:extLst>
              <a:ext uri="{FF2B5EF4-FFF2-40B4-BE49-F238E27FC236}">
                <a16:creationId xmlns:a16="http://schemas.microsoft.com/office/drawing/2014/main" id="{7C0E094D-6786-43EA-91BA-9690F107CF91}"/>
              </a:ext>
            </a:extLst>
          </p:cNvPr>
          <p:cNvSpPr/>
          <p:nvPr/>
        </p:nvSpPr>
        <p:spPr>
          <a:xfrm>
            <a:off x="2432757" y="5237469"/>
            <a:ext cx="39857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У 2019 році проведено капітальний ремонт покрівель у 20 закладах освіти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2395354" y="5837557"/>
            <a:ext cx="37886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Передбачено у 2019 році – </a:t>
            </a:r>
            <a:r>
              <a:rPr lang="uk-UA" sz="1600" b="1" dirty="0" smtClean="0">
                <a:solidFill>
                  <a:srgbClr val="002060"/>
                </a:solidFill>
              </a:rPr>
              <a:t>8, 5 млн. грн.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 rot="2700000">
            <a:off x="2144716" y="530917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1" name="Прямоугольник 60"/>
          <p:cNvSpPr/>
          <p:nvPr/>
        </p:nvSpPr>
        <p:spPr>
          <a:xfrm rot="2700000">
            <a:off x="2150067" y="586646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37FA8036-087C-4FCA-9637-084712EC124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1" t="205" r="1565" b="9924"/>
          <a:stretch/>
        </p:blipFill>
        <p:spPr>
          <a:xfrm>
            <a:off x="6130038" y="4992363"/>
            <a:ext cx="2460920" cy="1830233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CF7A1503-3B7C-4F96-A566-C38F4A93D663}"/>
              </a:ext>
            </a:extLst>
          </p:cNvPr>
          <p:cNvSpPr txBox="1"/>
          <p:nvPr/>
        </p:nvSpPr>
        <p:spPr>
          <a:xfrm>
            <a:off x="6150846" y="5052879"/>
            <a:ext cx="2388014" cy="307777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400" b="1" dirty="0">
                <a:solidFill>
                  <a:schemeClr val="bg1"/>
                </a:solidFill>
              </a:rPr>
              <a:t>Львівська правнича гімназія</a:t>
            </a:r>
          </a:p>
        </p:txBody>
      </p:sp>
    </p:spTree>
    <p:extLst>
      <p:ext uri="{BB962C8B-B14F-4D97-AF65-F5344CB8AC3E}">
        <p14:creationId xmlns:p14="http://schemas.microsoft.com/office/powerpoint/2010/main" val="137977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2061D61-ABEA-42BF-B050-0E192267C2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994" y="2185601"/>
            <a:ext cx="2534399" cy="170961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C9BB115-ECEA-43F6-91B7-76FA88F4372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7"/>
          <a:stretch/>
        </p:blipFill>
        <p:spPr>
          <a:xfrm>
            <a:off x="60559" y="2252237"/>
            <a:ext cx="2693373" cy="16332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AEB1295-D0F9-4E0D-9D0F-7DE98FD81672}"/>
              </a:ext>
            </a:extLst>
          </p:cNvPr>
          <p:cNvSpPr txBox="1"/>
          <p:nvPr/>
        </p:nvSpPr>
        <p:spPr>
          <a:xfrm>
            <a:off x="512799" y="2795315"/>
            <a:ext cx="1668346" cy="307777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400" b="1" dirty="0">
                <a:solidFill>
                  <a:schemeClr val="bg1"/>
                </a:solidFill>
              </a:rPr>
              <a:t>Класична гімназія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188042-80E4-4F5E-BFBE-7C801A5CDB55}"/>
              </a:ext>
            </a:extLst>
          </p:cNvPr>
          <p:cNvSpPr txBox="1"/>
          <p:nvPr/>
        </p:nvSpPr>
        <p:spPr>
          <a:xfrm>
            <a:off x="3340050" y="2594266"/>
            <a:ext cx="1786289" cy="307777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400" b="1" dirty="0">
                <a:solidFill>
                  <a:schemeClr val="bg1"/>
                </a:solidFill>
              </a:rPr>
              <a:t>Ліцей «Сихівський»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2DDECD-3984-4454-A557-023C76048E31}"/>
              </a:ext>
            </a:extLst>
          </p:cNvPr>
          <p:cNvSpPr txBox="1"/>
          <p:nvPr/>
        </p:nvSpPr>
        <p:spPr>
          <a:xfrm>
            <a:off x="90785" y="634469"/>
            <a:ext cx="3537645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Спортивні майданчики і стадіони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8" name="Прямокутник 14">
            <a:extLst>
              <a:ext uri="{FF2B5EF4-FFF2-40B4-BE49-F238E27FC236}">
                <a16:creationId xmlns:a16="http://schemas.microsoft.com/office/drawing/2014/main" id="{91BBEABB-5E87-4AED-9442-30611F6D7DEB}"/>
              </a:ext>
            </a:extLst>
          </p:cNvPr>
          <p:cNvSpPr/>
          <p:nvPr/>
        </p:nvSpPr>
        <p:spPr>
          <a:xfrm>
            <a:off x="3068968" y="97584"/>
            <a:ext cx="6751397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VIII</a:t>
            </a:r>
            <a:r>
              <a:rPr lang="ru-RU" sz="2800" b="1" dirty="0" smtClean="0">
                <a:solidFill>
                  <a:schemeClr val="bg1"/>
                </a:solidFill>
              </a:rPr>
              <a:t>. ЗАБЕЗПЕЧЕННЯ КОМФОРТНИХ УМОВ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911" y="51904"/>
            <a:ext cx="897077" cy="90242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45623" y="1017466"/>
            <a:ext cx="38928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Передбачено у 2019 році – </a:t>
            </a:r>
            <a:r>
              <a:rPr lang="uk-UA" sz="1600" b="1" dirty="0" smtClean="0">
                <a:solidFill>
                  <a:srgbClr val="002060"/>
                </a:solidFill>
              </a:rPr>
              <a:t>78, 7 млн. грн</a:t>
            </a:r>
            <a:r>
              <a:rPr lang="uk-UA" sz="16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23" name="Прямоугольник 22"/>
          <p:cNvSpPr/>
          <p:nvPr/>
        </p:nvSpPr>
        <p:spPr>
          <a:xfrm rot="2700000">
            <a:off x="131286" y="111700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411605" y="1802470"/>
            <a:ext cx="49726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Всього 99 ігрових спортивних майданчиків і стадіонів</a:t>
            </a:r>
          </a:p>
        </p:txBody>
      </p:sp>
      <p:sp>
        <p:nvSpPr>
          <p:cNvPr id="25" name="Прямоугольник 24"/>
          <p:cNvSpPr/>
          <p:nvPr/>
        </p:nvSpPr>
        <p:spPr>
          <a:xfrm rot="2700000">
            <a:off x="138486" y="1829113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7C4B6A5-864C-466F-AB32-836D11F066D1}"/>
              </a:ext>
            </a:extLst>
          </p:cNvPr>
          <p:cNvSpPr txBox="1"/>
          <p:nvPr/>
        </p:nvSpPr>
        <p:spPr>
          <a:xfrm>
            <a:off x="8525407" y="723500"/>
            <a:ext cx="1915378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Спортзали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2700000">
            <a:off x="7966918" y="1317213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Прямокутник 13">
            <a:extLst>
              <a:ext uri="{FF2B5EF4-FFF2-40B4-BE49-F238E27FC236}">
                <a16:creationId xmlns:a16="http://schemas.microsoft.com/office/drawing/2014/main" id="{4950AF66-855D-4C7B-B17A-F7987D4343C7}"/>
              </a:ext>
            </a:extLst>
          </p:cNvPr>
          <p:cNvSpPr/>
          <p:nvPr/>
        </p:nvSpPr>
        <p:spPr>
          <a:xfrm>
            <a:off x="8280715" y="1997757"/>
            <a:ext cx="29421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</a:rPr>
              <a:t>9 </a:t>
            </a:r>
            <a:r>
              <a:rPr lang="uk-UA" sz="1600" b="1" dirty="0">
                <a:solidFill>
                  <a:srgbClr val="002060"/>
                </a:solidFill>
              </a:rPr>
              <a:t>спортзалів </a:t>
            </a:r>
            <a:r>
              <a:rPr lang="uk-UA" sz="1600" b="1" dirty="0" smtClean="0">
                <a:solidFill>
                  <a:srgbClr val="002060"/>
                </a:solidFill>
              </a:rPr>
              <a:t>відремонтовано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60744" y="1257973"/>
            <a:ext cx="37421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Передбачено у 2019 році – </a:t>
            </a:r>
            <a:r>
              <a:rPr lang="uk-UA" sz="1600" b="1" dirty="0" smtClean="0">
                <a:solidFill>
                  <a:srgbClr val="002060"/>
                </a:solidFill>
              </a:rPr>
              <a:t>5,2 млн. </a:t>
            </a:r>
            <a:r>
              <a:rPr lang="uk-UA" sz="1600" b="1" dirty="0">
                <a:solidFill>
                  <a:srgbClr val="002060"/>
                </a:solidFill>
              </a:rPr>
              <a:t>грн.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280715" y="1623959"/>
            <a:ext cx="20920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Всього 162 спортзали</a:t>
            </a:r>
          </a:p>
        </p:txBody>
      </p:sp>
      <p:sp>
        <p:nvSpPr>
          <p:cNvPr id="30" name="Прямоугольник 29"/>
          <p:cNvSpPr/>
          <p:nvPr/>
        </p:nvSpPr>
        <p:spPr>
          <a:xfrm rot="2700000">
            <a:off x="7966918" y="1687269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Прямоугольник 30"/>
          <p:cNvSpPr/>
          <p:nvPr/>
        </p:nvSpPr>
        <p:spPr>
          <a:xfrm rot="2700000">
            <a:off x="7966918" y="2081824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672C1CC-B07A-4362-B76C-D1657C0473E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57" r="4006" b="4730"/>
          <a:stretch/>
        </p:blipFill>
        <p:spPr>
          <a:xfrm>
            <a:off x="7698506" y="2455833"/>
            <a:ext cx="2493790" cy="1712527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18031331-4450-487D-AE81-F54DD69D179F}"/>
              </a:ext>
            </a:extLst>
          </p:cNvPr>
          <p:cNvSpPr txBox="1"/>
          <p:nvPr/>
        </p:nvSpPr>
        <p:spPr>
          <a:xfrm>
            <a:off x="8069950" y="2850388"/>
            <a:ext cx="1790158" cy="307777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ЦТДЮ «Галичина»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5202475-34BD-4641-8542-C2AADF10A6A4}"/>
              </a:ext>
            </a:extLst>
          </p:cNvPr>
          <p:cNvSpPr txBox="1"/>
          <p:nvPr/>
        </p:nvSpPr>
        <p:spPr>
          <a:xfrm>
            <a:off x="90785" y="4086404"/>
            <a:ext cx="2024506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Басейни 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272219" y="4632521"/>
            <a:ext cx="37886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Передбачено у 2019 році – </a:t>
            </a:r>
            <a:r>
              <a:rPr lang="uk-UA" sz="1600" b="1" dirty="0" smtClean="0">
                <a:solidFill>
                  <a:srgbClr val="002060"/>
                </a:solidFill>
              </a:rPr>
              <a:t>2, 8 млн. грн</a:t>
            </a:r>
            <a:r>
              <a:rPr lang="uk-UA" sz="16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44" name="Прямоугольник 43"/>
          <p:cNvSpPr/>
          <p:nvPr/>
        </p:nvSpPr>
        <p:spPr>
          <a:xfrm rot="2700000">
            <a:off x="47702" y="4630571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5" name="Прямоугольник 44"/>
          <p:cNvSpPr/>
          <p:nvPr/>
        </p:nvSpPr>
        <p:spPr>
          <a:xfrm>
            <a:off x="307688" y="5006400"/>
            <a:ext cx="18564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Всього 28 басейнів</a:t>
            </a:r>
          </a:p>
        </p:txBody>
      </p:sp>
      <p:sp>
        <p:nvSpPr>
          <p:cNvPr id="46" name="Прямоугольник 45"/>
          <p:cNvSpPr/>
          <p:nvPr/>
        </p:nvSpPr>
        <p:spPr>
          <a:xfrm rot="2700000">
            <a:off x="35965" y="5071471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7" name="Прямокутник 9">
            <a:extLst>
              <a:ext uri="{FF2B5EF4-FFF2-40B4-BE49-F238E27FC236}">
                <a16:creationId xmlns:a16="http://schemas.microsoft.com/office/drawing/2014/main" id="{C8C6BD33-AD8E-48DB-9A21-35B1CB1D5AEE}"/>
              </a:ext>
            </a:extLst>
          </p:cNvPr>
          <p:cNvSpPr/>
          <p:nvPr/>
        </p:nvSpPr>
        <p:spPr>
          <a:xfrm>
            <a:off x="310909" y="5402270"/>
            <a:ext cx="30291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</a:rPr>
              <a:t>В </a:t>
            </a:r>
            <a:r>
              <a:rPr lang="uk-UA" sz="1600" b="1" dirty="0">
                <a:solidFill>
                  <a:srgbClr val="002060"/>
                </a:solidFill>
              </a:rPr>
              <a:t>роботі у 2019 році 3 басейни: </a:t>
            </a:r>
          </a:p>
          <a:p>
            <a:r>
              <a:rPr lang="uk-UA" sz="1600" b="1" dirty="0">
                <a:solidFill>
                  <a:srgbClr val="002060"/>
                </a:solidFill>
              </a:rPr>
              <a:t>СЗШ №29 </a:t>
            </a:r>
            <a:r>
              <a:rPr lang="uk-UA" sz="1600" b="1" dirty="0" smtClean="0">
                <a:solidFill>
                  <a:srgbClr val="002060"/>
                </a:solidFill>
              </a:rPr>
              <a:t>,СЗШ </a:t>
            </a:r>
            <a:r>
              <a:rPr lang="uk-UA" sz="1600" b="1" dirty="0">
                <a:solidFill>
                  <a:srgbClr val="002060"/>
                </a:solidFill>
              </a:rPr>
              <a:t>№72, №</a:t>
            </a:r>
            <a:r>
              <a:rPr lang="uk-UA" sz="1600" b="1" dirty="0" smtClean="0">
                <a:solidFill>
                  <a:srgbClr val="002060"/>
                </a:solidFill>
              </a:rPr>
              <a:t>86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 rot="2700000">
            <a:off x="41903" y="5567441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9" name="Прямоугольник 48"/>
          <p:cNvSpPr/>
          <p:nvPr/>
        </p:nvSpPr>
        <p:spPr>
          <a:xfrm>
            <a:off x="343859" y="6030076"/>
            <a:ext cx="27875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Потребує ремонту 6 басейнів</a:t>
            </a:r>
          </a:p>
        </p:txBody>
      </p:sp>
      <p:sp>
        <p:nvSpPr>
          <p:cNvPr id="50" name="Прямоугольник 49"/>
          <p:cNvSpPr/>
          <p:nvPr/>
        </p:nvSpPr>
        <p:spPr>
          <a:xfrm rot="2700000">
            <a:off x="65642" y="6108957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878" y="3982724"/>
            <a:ext cx="1789429" cy="25344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443" y="4717837"/>
            <a:ext cx="2853551" cy="2140163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6AEB1295-D0F9-4E0D-9D0F-7DE98FD81672}"/>
              </a:ext>
            </a:extLst>
          </p:cNvPr>
          <p:cNvSpPr txBox="1"/>
          <p:nvPr/>
        </p:nvSpPr>
        <p:spPr>
          <a:xfrm>
            <a:off x="5339222" y="5812919"/>
            <a:ext cx="1668346" cy="307777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 smtClean="0">
                <a:solidFill>
                  <a:schemeClr val="bg1"/>
                </a:solidFill>
              </a:rPr>
              <a:t>СЗШ № 29</a:t>
            </a:r>
            <a:endParaRPr lang="uk-UA" sz="1400" b="1" dirty="0">
              <a:solidFill>
                <a:schemeClr val="bg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45083" y="1363458"/>
            <a:ext cx="22498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</a:rPr>
              <a:t>Відремонтовано 11 шт.</a:t>
            </a:r>
            <a:endParaRPr lang="uk-UA" sz="1600" b="1" dirty="0">
              <a:solidFill>
                <a:srgbClr val="00206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973" y="666566"/>
            <a:ext cx="2062041" cy="2436526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B3188042-80E4-4F5E-BFBE-7C801A5CDB55}"/>
              </a:ext>
            </a:extLst>
          </p:cNvPr>
          <p:cNvSpPr txBox="1"/>
          <p:nvPr/>
        </p:nvSpPr>
        <p:spPr>
          <a:xfrm>
            <a:off x="5947655" y="1441485"/>
            <a:ext cx="827998" cy="307777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 smtClean="0">
                <a:solidFill>
                  <a:schemeClr val="bg1"/>
                </a:solidFill>
              </a:rPr>
              <a:t>ЛАГ</a:t>
            </a:r>
            <a:endParaRPr lang="uk-UA" sz="1400" b="1" dirty="0">
              <a:solidFill>
                <a:schemeClr val="bg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991" y="4264208"/>
            <a:ext cx="2516035" cy="1887027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 rot="2700000">
            <a:off x="133465" y="146699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8031331-4450-487D-AE81-F54DD69D179F}"/>
              </a:ext>
            </a:extLst>
          </p:cNvPr>
          <p:cNvSpPr txBox="1"/>
          <p:nvPr/>
        </p:nvSpPr>
        <p:spPr>
          <a:xfrm>
            <a:off x="10372763" y="4850103"/>
            <a:ext cx="1358182" cy="307777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 smtClean="0">
                <a:solidFill>
                  <a:schemeClr val="bg1"/>
                </a:solidFill>
              </a:rPr>
              <a:t>ЗСШ «Лідер»</a:t>
            </a:r>
            <a:endParaRPr lang="uk-UA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02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pic>
        <p:nvPicPr>
          <p:cNvPr id="7" name="Picture 4" descr="C:\Users\Comp\Downloads\IMG_20190920_175355.jpg">
            <a:extLst>
              <a:ext uri="{FF2B5EF4-FFF2-40B4-BE49-F238E27FC236}">
                <a16:creationId xmlns:a16="http://schemas.microsoft.com/office/drawing/2014/main" id="{AB043E2A-A078-495D-811E-9E83EAC8B2E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print"/>
          <a:srcRect l="23703" b="29596"/>
          <a:stretch/>
        </p:blipFill>
        <p:spPr bwMode="auto">
          <a:xfrm>
            <a:off x="1928396" y="4444002"/>
            <a:ext cx="3147131" cy="2223984"/>
          </a:xfrm>
          <a:prstGeom prst="rect">
            <a:avLst/>
          </a:prstGeom>
          <a:noFill/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0DC7F6B-094D-4B8D-B09E-4AC2E12372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19" b="24440"/>
          <a:stretch/>
        </p:blipFill>
        <p:spPr>
          <a:xfrm>
            <a:off x="87177" y="2036861"/>
            <a:ext cx="3103853" cy="2170975"/>
          </a:xfrm>
          <a:prstGeom prst="rect">
            <a:avLst/>
          </a:prstGeom>
        </p:spPr>
      </p:pic>
      <p:pic>
        <p:nvPicPr>
          <p:cNvPr id="9" name="Содержимое 3" descr="20191007_112724.jpg">
            <a:extLst>
              <a:ext uri="{FF2B5EF4-FFF2-40B4-BE49-F238E27FC236}">
                <a16:creationId xmlns:a16="http://schemas.microsoft.com/office/drawing/2014/main" id="{E6649DFD-D0CF-4033-8BA1-3F800539611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35713" r="13303"/>
          <a:stretch/>
        </p:blipFill>
        <p:spPr>
          <a:xfrm rot="5400000">
            <a:off x="4820692" y="443167"/>
            <a:ext cx="2071060" cy="26064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6763B0-5CA1-4687-8DC2-AB8E7808F006}"/>
              </a:ext>
            </a:extLst>
          </p:cNvPr>
          <p:cNvSpPr txBox="1"/>
          <p:nvPr/>
        </p:nvSpPr>
        <p:spPr>
          <a:xfrm>
            <a:off x="1354449" y="2767168"/>
            <a:ext cx="1147894" cy="338554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СЗШ №47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AAFB4F-5A34-4B26-9CC3-6859E63A4AC1}"/>
              </a:ext>
            </a:extLst>
          </p:cNvPr>
          <p:cNvSpPr txBox="1"/>
          <p:nvPr/>
        </p:nvSpPr>
        <p:spPr>
          <a:xfrm>
            <a:off x="2643519" y="4841321"/>
            <a:ext cx="1095021" cy="338554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chemeClr val="bg1"/>
                </a:solidFill>
              </a:rPr>
              <a:t>СЗШ №7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56837F-7D54-4990-BE35-EF6F0FF7C9D3}"/>
              </a:ext>
            </a:extLst>
          </p:cNvPr>
          <p:cNvSpPr txBox="1"/>
          <p:nvPr/>
        </p:nvSpPr>
        <p:spPr>
          <a:xfrm>
            <a:off x="5075761" y="1349572"/>
            <a:ext cx="1095021" cy="338554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СЗШ №95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4EE819-E278-4031-B5D9-653EAE947F5D}"/>
              </a:ext>
            </a:extLst>
          </p:cNvPr>
          <p:cNvSpPr txBox="1"/>
          <p:nvPr/>
        </p:nvSpPr>
        <p:spPr>
          <a:xfrm>
            <a:off x="111865" y="710879"/>
            <a:ext cx="3146724" cy="52322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Будівництво</a:t>
            </a:r>
            <a:r>
              <a:rPr lang="uk-UA" sz="2800" b="1" dirty="0">
                <a:solidFill>
                  <a:schemeClr val="bg1"/>
                </a:solidFill>
              </a:rPr>
              <a:t> </a:t>
            </a:r>
            <a:r>
              <a:rPr lang="uk-UA" sz="2000" b="1" dirty="0">
                <a:solidFill>
                  <a:schemeClr val="bg1"/>
                </a:solidFill>
              </a:rPr>
              <a:t>спортзалів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403564B0-30A2-4901-B558-133216563287}"/>
              </a:ext>
            </a:extLst>
          </p:cNvPr>
          <p:cNvSpPr/>
          <p:nvPr/>
        </p:nvSpPr>
        <p:spPr>
          <a:xfrm>
            <a:off x="437784" y="1395739"/>
            <a:ext cx="41375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</a:rPr>
              <a:t>Триває будівництво </a:t>
            </a:r>
            <a:r>
              <a:rPr lang="uk-UA" sz="1600" b="1" dirty="0">
                <a:solidFill>
                  <a:srgbClr val="002060"/>
                </a:solidFill>
              </a:rPr>
              <a:t>спортзалів для СЗШ №7, №47 та спортивного комплексу СЗШ №</a:t>
            </a:r>
            <a:r>
              <a:rPr lang="uk-UA" sz="1600" b="1" dirty="0" smtClean="0">
                <a:solidFill>
                  <a:srgbClr val="002060"/>
                </a:solidFill>
              </a:rPr>
              <a:t>95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17" name="Прямокутник 14">
            <a:extLst>
              <a:ext uri="{FF2B5EF4-FFF2-40B4-BE49-F238E27FC236}">
                <a16:creationId xmlns:a16="http://schemas.microsoft.com/office/drawing/2014/main" id="{91BBEABB-5E87-4AED-9442-30611F6D7DEB}"/>
              </a:ext>
            </a:extLst>
          </p:cNvPr>
          <p:cNvSpPr/>
          <p:nvPr/>
        </p:nvSpPr>
        <p:spPr>
          <a:xfrm>
            <a:off x="3068968" y="97584"/>
            <a:ext cx="6751397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VIII</a:t>
            </a:r>
            <a:r>
              <a:rPr lang="ru-RU" sz="2800" b="1" dirty="0">
                <a:solidFill>
                  <a:schemeClr val="bg1"/>
                </a:solidFill>
              </a:rPr>
              <a:t>. ЗАБЕЗПЕЧЕННЯ </a:t>
            </a:r>
            <a:r>
              <a:rPr lang="ru-RU" sz="2800" b="1" dirty="0" smtClean="0">
                <a:solidFill>
                  <a:schemeClr val="bg1"/>
                </a:solidFill>
              </a:rPr>
              <a:t>КОМФОРТНИХ УМОВ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757" y="51904"/>
            <a:ext cx="734231" cy="738611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 rot="2700000">
            <a:off x="159567" y="1522534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F789C0F-7A83-48B2-A9BA-5E577C5F647F}"/>
              </a:ext>
            </a:extLst>
          </p:cNvPr>
          <p:cNvSpPr txBox="1"/>
          <p:nvPr/>
        </p:nvSpPr>
        <p:spPr>
          <a:xfrm>
            <a:off x="7503085" y="1080671"/>
            <a:ext cx="3666897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Реконструкція з добудовою ліцею </a:t>
            </a:r>
            <a:r>
              <a:rPr lang="uk-UA" sz="2000" b="1" dirty="0" smtClean="0">
                <a:solidFill>
                  <a:schemeClr val="bg1"/>
                </a:solidFill>
              </a:rPr>
              <a:t>«Провесінь»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46996" y="1980514"/>
            <a:ext cx="19800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Вартість 40 </a:t>
            </a:r>
            <a:r>
              <a:rPr lang="uk-UA" sz="1600" b="1" dirty="0" err="1" smtClean="0">
                <a:solidFill>
                  <a:srgbClr val="002060"/>
                </a:solidFill>
              </a:rPr>
              <a:t>млн.грн</a:t>
            </a:r>
            <a:r>
              <a:rPr lang="uk-UA" sz="16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35" name="Прямоугольник 34"/>
          <p:cNvSpPr/>
          <p:nvPr/>
        </p:nvSpPr>
        <p:spPr>
          <a:xfrm rot="2700000">
            <a:off x="7343162" y="2077545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6" name="Прямоугольник 35"/>
          <p:cNvSpPr/>
          <p:nvPr/>
        </p:nvSpPr>
        <p:spPr>
          <a:xfrm rot="2700000">
            <a:off x="7332784" y="2587612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7" name="Місце для вмісту 6">
            <a:extLst>
              <a:ext uri="{FF2B5EF4-FFF2-40B4-BE49-F238E27FC236}">
                <a16:creationId xmlns:a16="http://schemas.microsoft.com/office/drawing/2014/main" id="{73179047-9461-492E-85A4-96FFF86F3AA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91"/>
          <a:stretch/>
        </p:blipFill>
        <p:spPr>
          <a:xfrm>
            <a:off x="9954736" y="1994592"/>
            <a:ext cx="2142763" cy="33226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453" y="3420633"/>
            <a:ext cx="3453398" cy="22483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649331" y="2493296"/>
            <a:ext cx="19313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Виділено у 2019: </a:t>
            </a:r>
          </a:p>
          <a:p>
            <a:r>
              <a:rPr lang="uk-UA" sz="1600" b="1" dirty="0">
                <a:solidFill>
                  <a:srgbClr val="002060"/>
                </a:solidFill>
              </a:rPr>
              <a:t>6, 5 </a:t>
            </a:r>
            <a:r>
              <a:rPr lang="uk-UA" sz="1600" b="1" dirty="0" err="1">
                <a:solidFill>
                  <a:srgbClr val="002060"/>
                </a:solidFill>
              </a:rPr>
              <a:t>млн.грн</a:t>
            </a:r>
            <a:r>
              <a:rPr lang="uk-UA" sz="1600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428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9628E8E-0F9C-4472-A867-0CC72BFDD23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9" r="5844"/>
          <a:stretch/>
        </p:blipFill>
        <p:spPr>
          <a:xfrm>
            <a:off x="3115869" y="1503245"/>
            <a:ext cx="2680635" cy="19643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70B10F9-9C2A-4ECF-8CB5-4EA5179225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6" b="21835"/>
          <a:stretch/>
        </p:blipFill>
        <p:spPr>
          <a:xfrm>
            <a:off x="6526709" y="2815080"/>
            <a:ext cx="2878230" cy="20973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84E117-5E16-414B-A2CF-5C0A6A045864}"/>
              </a:ext>
            </a:extLst>
          </p:cNvPr>
          <p:cNvSpPr txBox="1"/>
          <p:nvPr/>
        </p:nvSpPr>
        <p:spPr>
          <a:xfrm>
            <a:off x="73300" y="466864"/>
            <a:ext cx="2095766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Освітні простори 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85F9AA3C-2232-4EBD-8785-59FFF4789D09}"/>
              </a:ext>
            </a:extLst>
          </p:cNvPr>
          <p:cNvSpPr/>
          <p:nvPr/>
        </p:nvSpPr>
        <p:spPr>
          <a:xfrm>
            <a:off x="358960" y="974439"/>
            <a:ext cx="37724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Передбачено у 2019 році – </a:t>
            </a:r>
            <a:r>
              <a:rPr lang="uk-UA" sz="1600" b="1" dirty="0" smtClean="0">
                <a:solidFill>
                  <a:srgbClr val="002060"/>
                </a:solidFill>
              </a:rPr>
              <a:t>7, 1 млн. грн</a:t>
            </a:r>
            <a:r>
              <a:rPr lang="uk-UA" sz="16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8ECFD6-4714-4248-BC5B-103372300164}"/>
              </a:ext>
            </a:extLst>
          </p:cNvPr>
          <p:cNvSpPr txBox="1"/>
          <p:nvPr/>
        </p:nvSpPr>
        <p:spPr>
          <a:xfrm>
            <a:off x="7794957" y="4381130"/>
            <a:ext cx="1370973" cy="338554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Ліцей №81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DC7DD2-32D6-444D-B042-D8279F2C1283}"/>
              </a:ext>
            </a:extLst>
          </p:cNvPr>
          <p:cNvSpPr txBox="1"/>
          <p:nvPr/>
        </p:nvSpPr>
        <p:spPr>
          <a:xfrm>
            <a:off x="4433661" y="2817609"/>
            <a:ext cx="1147894" cy="338554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СЗШ №23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EA0B70D-8FDF-45B8-8D9F-68FB5E53C24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" b="27902"/>
          <a:stretch/>
        </p:blipFill>
        <p:spPr>
          <a:xfrm>
            <a:off x="5971911" y="741036"/>
            <a:ext cx="2972960" cy="1840333"/>
          </a:xfrm>
          <a:prstGeom prst="rect">
            <a:avLst/>
          </a:prstGeom>
          <a:ln w="38100"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9F9E473-1E23-402D-B8E1-2207CF417B59}"/>
              </a:ext>
            </a:extLst>
          </p:cNvPr>
          <p:cNvSpPr txBox="1"/>
          <p:nvPr/>
        </p:nvSpPr>
        <p:spPr>
          <a:xfrm>
            <a:off x="7623246" y="2190394"/>
            <a:ext cx="1147894" cy="338554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СЗШ №91</a:t>
            </a:r>
          </a:p>
        </p:txBody>
      </p:sp>
      <p:sp>
        <p:nvSpPr>
          <p:cNvPr id="18" name="Прямокутник 14">
            <a:extLst>
              <a:ext uri="{FF2B5EF4-FFF2-40B4-BE49-F238E27FC236}">
                <a16:creationId xmlns:a16="http://schemas.microsoft.com/office/drawing/2014/main" id="{91BBEABB-5E87-4AED-9442-30611F6D7DEB}"/>
              </a:ext>
            </a:extLst>
          </p:cNvPr>
          <p:cNvSpPr/>
          <p:nvPr/>
        </p:nvSpPr>
        <p:spPr>
          <a:xfrm>
            <a:off x="2596212" y="72754"/>
            <a:ext cx="6751397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VIII</a:t>
            </a:r>
            <a:r>
              <a:rPr lang="ru-RU" sz="2800" b="1" dirty="0">
                <a:solidFill>
                  <a:schemeClr val="bg1"/>
                </a:solidFill>
              </a:rPr>
              <a:t>. ЗАБЕЗПЕЧЕННЯ </a:t>
            </a:r>
            <a:r>
              <a:rPr lang="ru-RU" sz="2800" b="1" dirty="0" smtClean="0">
                <a:solidFill>
                  <a:schemeClr val="bg1"/>
                </a:solidFill>
              </a:rPr>
              <a:t>КОМФОРТНИХ УМОВ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757" y="51904"/>
            <a:ext cx="734231" cy="738611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 rot="2700000">
            <a:off x="80743" y="105934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45" y="1420458"/>
            <a:ext cx="2911179" cy="193957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3DC7DD2-32D6-444D-B042-D8279F2C1283}"/>
              </a:ext>
            </a:extLst>
          </p:cNvPr>
          <p:cNvSpPr txBox="1"/>
          <p:nvPr/>
        </p:nvSpPr>
        <p:spPr>
          <a:xfrm>
            <a:off x="1847784" y="2986886"/>
            <a:ext cx="1147894" cy="338554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СЗШ </a:t>
            </a:r>
            <a:r>
              <a:rPr lang="uk-UA" sz="1600" b="1" dirty="0" smtClean="0">
                <a:solidFill>
                  <a:schemeClr val="bg1"/>
                </a:solidFill>
              </a:rPr>
              <a:t>№</a:t>
            </a:r>
            <a:r>
              <a:rPr lang="en-US" sz="1600" b="1" dirty="0" smtClean="0">
                <a:solidFill>
                  <a:schemeClr val="bg1"/>
                </a:solidFill>
              </a:rPr>
              <a:t>99</a:t>
            </a:r>
            <a:endParaRPr lang="uk-UA" sz="1600" b="1" dirty="0">
              <a:solidFill>
                <a:schemeClr val="bg1"/>
              </a:solidFill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F384B4FC-13D1-4FB2-891B-C45E2C4A29B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365" y="359194"/>
            <a:ext cx="2224685" cy="296624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3DC7DD2-32D6-444D-B042-D8279F2C1283}"/>
              </a:ext>
            </a:extLst>
          </p:cNvPr>
          <p:cNvSpPr txBox="1"/>
          <p:nvPr/>
        </p:nvSpPr>
        <p:spPr>
          <a:xfrm>
            <a:off x="10645070" y="994435"/>
            <a:ext cx="1147894" cy="338554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СЗШ </a:t>
            </a:r>
            <a:r>
              <a:rPr lang="uk-UA" sz="1600" b="1" dirty="0" smtClean="0">
                <a:solidFill>
                  <a:schemeClr val="bg1"/>
                </a:solidFill>
              </a:rPr>
              <a:t>№8</a:t>
            </a: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1AD7A9B-FE1F-4A4B-B4D9-4C89DB8D464B}"/>
              </a:ext>
            </a:extLst>
          </p:cNvPr>
          <p:cNvSpPr txBox="1"/>
          <p:nvPr/>
        </p:nvSpPr>
        <p:spPr>
          <a:xfrm>
            <a:off x="1655497" y="3680702"/>
            <a:ext cx="3420036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Інклюзія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8D08126-3F13-448B-9BDC-BCAFFAB5445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7" t="8584" r="7845"/>
          <a:stretch/>
        </p:blipFill>
        <p:spPr>
          <a:xfrm rot="5400000">
            <a:off x="530295" y="3793228"/>
            <a:ext cx="2427000" cy="324343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23C33F93-DBF9-4E2E-920E-1DD5F44CF037}"/>
              </a:ext>
            </a:extLst>
          </p:cNvPr>
          <p:cNvSpPr txBox="1"/>
          <p:nvPr/>
        </p:nvSpPr>
        <p:spPr>
          <a:xfrm>
            <a:off x="84254" y="4348370"/>
            <a:ext cx="3231673" cy="338554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Підйомна платформа у СЗШ №95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FFC810AF-8A4D-4023-9A42-1E46819B01C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" r="12248"/>
          <a:stretch/>
        </p:blipFill>
        <p:spPr>
          <a:xfrm>
            <a:off x="3964300" y="4151737"/>
            <a:ext cx="2186072" cy="269338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A874B302-FBD6-4C99-A98F-44BCECFA2598}"/>
              </a:ext>
            </a:extLst>
          </p:cNvPr>
          <p:cNvSpPr txBox="1"/>
          <p:nvPr/>
        </p:nvSpPr>
        <p:spPr>
          <a:xfrm>
            <a:off x="4054028" y="6173433"/>
            <a:ext cx="2043009" cy="338554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Пандус у </a:t>
            </a:r>
            <a:r>
              <a:rPr lang="uk-UA" sz="1600" b="1" dirty="0" smtClean="0">
                <a:solidFill>
                  <a:schemeClr val="bg1"/>
                </a:solidFill>
              </a:rPr>
              <a:t>ліцеї </a:t>
            </a:r>
            <a:r>
              <a:rPr lang="uk-UA" sz="1600" b="1" dirty="0">
                <a:solidFill>
                  <a:schemeClr val="bg1"/>
                </a:solidFill>
              </a:rPr>
              <a:t>№38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1BC3D7D7-64FC-41EB-A904-FE122B5BD19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5" b="11744"/>
          <a:stretch/>
        </p:blipFill>
        <p:spPr>
          <a:xfrm>
            <a:off x="9605517" y="3621648"/>
            <a:ext cx="2446434" cy="294014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59F9E473-1E23-402D-B8E1-2207CF417B59}"/>
              </a:ext>
            </a:extLst>
          </p:cNvPr>
          <p:cNvSpPr txBox="1"/>
          <p:nvPr/>
        </p:nvSpPr>
        <p:spPr>
          <a:xfrm>
            <a:off x="9920330" y="3704894"/>
            <a:ext cx="1147894" cy="338554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СЗШ </a:t>
            </a:r>
            <a:r>
              <a:rPr lang="uk-UA" sz="1600" b="1" dirty="0" smtClean="0">
                <a:solidFill>
                  <a:schemeClr val="bg1"/>
                </a:solidFill>
              </a:rPr>
              <a:t>№67</a:t>
            </a:r>
            <a:endParaRPr lang="uk-UA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79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99D094B-9451-4232-AE91-AA377F0EF2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558" y="756107"/>
            <a:ext cx="2578926" cy="1858994"/>
          </a:xfrm>
          <a:prstGeom prst="rect">
            <a:avLst/>
          </a:prstGeom>
        </p:spPr>
      </p:pic>
      <p:pic>
        <p:nvPicPr>
          <p:cNvPr id="8" name="Содержимое 7" descr="IMG_4191.JPG">
            <a:extLst>
              <a:ext uri="{FF2B5EF4-FFF2-40B4-BE49-F238E27FC236}">
                <a16:creationId xmlns:a16="http://schemas.microsoft.com/office/drawing/2014/main" id="{D6C16504-217F-4518-9364-BF6643D84BC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6998" r="1161"/>
          <a:stretch/>
        </p:blipFill>
        <p:spPr>
          <a:xfrm>
            <a:off x="156221" y="2067758"/>
            <a:ext cx="2554937" cy="190953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8E0C627-F2B3-4B08-A0F7-5FF931D5207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" t="11855" b="7752"/>
          <a:stretch/>
        </p:blipFill>
        <p:spPr>
          <a:xfrm>
            <a:off x="2957689" y="1655522"/>
            <a:ext cx="2891036" cy="154979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230AD74-B57E-4B88-BC2C-7542792F73B6}"/>
              </a:ext>
            </a:extLst>
          </p:cNvPr>
          <p:cNvSpPr txBox="1"/>
          <p:nvPr/>
        </p:nvSpPr>
        <p:spPr>
          <a:xfrm>
            <a:off x="475667" y="2361319"/>
            <a:ext cx="1662942" cy="338554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Ліцей «Оріяна»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FCAB84-2BF3-4549-BC27-C8F8B9F5FE86}"/>
              </a:ext>
            </a:extLst>
          </p:cNvPr>
          <p:cNvSpPr txBox="1"/>
          <p:nvPr/>
        </p:nvSpPr>
        <p:spPr>
          <a:xfrm>
            <a:off x="3652672" y="2845966"/>
            <a:ext cx="1023445" cy="338554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ЗДО №67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96B22B-3998-4F69-B340-36DCC038EB2C}"/>
              </a:ext>
            </a:extLst>
          </p:cNvPr>
          <p:cNvSpPr txBox="1"/>
          <p:nvPr/>
        </p:nvSpPr>
        <p:spPr>
          <a:xfrm>
            <a:off x="6703262" y="987692"/>
            <a:ext cx="1105517" cy="338554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СЗШ №99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F94567-F2B1-4A5B-9BD1-F43CCAEAD592}"/>
              </a:ext>
            </a:extLst>
          </p:cNvPr>
          <p:cNvSpPr txBox="1"/>
          <p:nvPr/>
        </p:nvSpPr>
        <p:spPr>
          <a:xfrm>
            <a:off x="209505" y="756859"/>
            <a:ext cx="2748184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Громадський бюджет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C6FF5D5D-B81A-4DDB-BF0F-28FFC4BD4349}"/>
              </a:ext>
            </a:extLst>
          </p:cNvPr>
          <p:cNvSpPr/>
          <p:nvPr/>
        </p:nvSpPr>
        <p:spPr>
          <a:xfrm>
            <a:off x="475667" y="1617141"/>
            <a:ext cx="43260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</a:rPr>
              <a:t>Всього </a:t>
            </a:r>
            <a:r>
              <a:rPr lang="uk-UA" sz="1600" b="1" dirty="0">
                <a:solidFill>
                  <a:srgbClr val="002060"/>
                </a:solidFill>
              </a:rPr>
              <a:t>25 проектів</a:t>
            </a:r>
          </a:p>
        </p:txBody>
      </p:sp>
      <p:sp>
        <p:nvSpPr>
          <p:cNvPr id="25" name="Прямокутник 14">
            <a:extLst>
              <a:ext uri="{FF2B5EF4-FFF2-40B4-BE49-F238E27FC236}">
                <a16:creationId xmlns:a16="http://schemas.microsoft.com/office/drawing/2014/main" id="{91BBEABB-5E87-4AED-9442-30611F6D7DEB}"/>
              </a:ext>
            </a:extLst>
          </p:cNvPr>
          <p:cNvSpPr/>
          <p:nvPr/>
        </p:nvSpPr>
        <p:spPr>
          <a:xfrm>
            <a:off x="2596212" y="72754"/>
            <a:ext cx="6751397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VIII</a:t>
            </a:r>
            <a:r>
              <a:rPr lang="ru-RU" sz="2800" b="1" dirty="0">
                <a:solidFill>
                  <a:schemeClr val="bg1"/>
                </a:solidFill>
              </a:rPr>
              <a:t>. ЗАБЕЗПЕЧЕННЯ </a:t>
            </a:r>
            <a:r>
              <a:rPr lang="ru-RU" sz="2800" b="1" dirty="0" smtClean="0">
                <a:solidFill>
                  <a:schemeClr val="bg1"/>
                </a:solidFill>
              </a:rPr>
              <a:t>КОМФОРТНИХ УМОВ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3749" y="51904"/>
            <a:ext cx="930239" cy="935788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 rot="2700000">
            <a:off x="163871" y="129104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442088" y="1201615"/>
            <a:ext cx="38928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Передбачено у 2019 році – </a:t>
            </a:r>
            <a:r>
              <a:rPr lang="uk-UA" sz="1600" b="1" dirty="0" smtClean="0">
                <a:solidFill>
                  <a:srgbClr val="002060"/>
                </a:solidFill>
              </a:rPr>
              <a:t>16, 7 млн. грн</a:t>
            </a:r>
            <a:r>
              <a:rPr lang="uk-UA" sz="16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28" name="Прямоугольник 27"/>
          <p:cNvSpPr/>
          <p:nvPr/>
        </p:nvSpPr>
        <p:spPr>
          <a:xfrm rot="2700000">
            <a:off x="163871" y="170328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95BAC0B-6E8B-4AFA-BCD7-0CE53C6866D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9" r="9584"/>
          <a:stretch/>
        </p:blipFill>
        <p:spPr>
          <a:xfrm>
            <a:off x="8806414" y="595974"/>
            <a:ext cx="1854118" cy="2512122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230AD74-B57E-4B88-BC2C-7542792F73B6}"/>
              </a:ext>
            </a:extLst>
          </p:cNvPr>
          <p:cNvSpPr txBox="1"/>
          <p:nvPr/>
        </p:nvSpPr>
        <p:spPr>
          <a:xfrm>
            <a:off x="8878855" y="818415"/>
            <a:ext cx="1428927" cy="338554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chemeClr val="bg1"/>
                </a:solidFill>
              </a:rPr>
              <a:t>Ліцей </a:t>
            </a:r>
            <a:r>
              <a:rPr lang="uk-UA" sz="1600" b="1" dirty="0" smtClean="0">
                <a:solidFill>
                  <a:schemeClr val="bg1"/>
                </a:solidFill>
              </a:rPr>
              <a:t>№ 75</a:t>
            </a: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6F94567-F2B1-4A5B-9BD1-F43CCAEAD592}"/>
              </a:ext>
            </a:extLst>
          </p:cNvPr>
          <p:cNvSpPr txBox="1"/>
          <p:nvPr/>
        </p:nvSpPr>
        <p:spPr>
          <a:xfrm>
            <a:off x="156221" y="4193919"/>
            <a:ext cx="2329682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err="1" smtClean="0">
                <a:solidFill>
                  <a:schemeClr val="bg1"/>
                </a:solidFill>
              </a:rPr>
              <a:t>Мікропроект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2" name="Прямокутник 12">
            <a:extLst>
              <a:ext uri="{FF2B5EF4-FFF2-40B4-BE49-F238E27FC236}">
                <a16:creationId xmlns:a16="http://schemas.microsoft.com/office/drawing/2014/main" id="{8052E193-F966-479E-A7E7-168DFEE6673D}"/>
              </a:ext>
            </a:extLst>
          </p:cNvPr>
          <p:cNvSpPr/>
          <p:nvPr/>
        </p:nvSpPr>
        <p:spPr>
          <a:xfrm>
            <a:off x="379033" y="5096778"/>
            <a:ext cx="42671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</a:rPr>
              <a:t>Всього </a:t>
            </a:r>
            <a:r>
              <a:rPr lang="uk-UA" sz="1600" b="1" dirty="0">
                <a:solidFill>
                  <a:srgbClr val="002060"/>
                </a:solidFill>
              </a:rPr>
              <a:t>27 проектів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8657" y="4702950"/>
            <a:ext cx="37886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Передбачено у 2019 році – </a:t>
            </a:r>
            <a:r>
              <a:rPr lang="uk-UA" sz="1600" b="1" dirty="0" smtClean="0">
                <a:solidFill>
                  <a:srgbClr val="002060"/>
                </a:solidFill>
              </a:rPr>
              <a:t>3, 3 млн. </a:t>
            </a:r>
            <a:r>
              <a:rPr lang="uk-UA" sz="1600" b="1" dirty="0">
                <a:solidFill>
                  <a:srgbClr val="002060"/>
                </a:solidFill>
              </a:rPr>
              <a:t>грн.</a:t>
            </a:r>
          </a:p>
        </p:txBody>
      </p:sp>
      <p:sp>
        <p:nvSpPr>
          <p:cNvPr id="33" name="Прямоугольник 32"/>
          <p:cNvSpPr/>
          <p:nvPr/>
        </p:nvSpPr>
        <p:spPr>
          <a:xfrm rot="2700000">
            <a:off x="47701" y="4788445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Прямоугольник 33"/>
          <p:cNvSpPr/>
          <p:nvPr/>
        </p:nvSpPr>
        <p:spPr>
          <a:xfrm rot="2700000">
            <a:off x="74259" y="5204483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E48ED1C-B00A-451A-B300-C750D3E012E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" r="-1" b="9890"/>
          <a:stretch/>
        </p:blipFill>
        <p:spPr>
          <a:xfrm>
            <a:off x="8582855" y="3408083"/>
            <a:ext cx="3214017" cy="2048496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5214B309-B642-4A20-B6FC-F7A85EA1B560}"/>
              </a:ext>
            </a:extLst>
          </p:cNvPr>
          <p:cNvSpPr txBox="1"/>
          <p:nvPr/>
        </p:nvSpPr>
        <p:spPr>
          <a:xfrm>
            <a:off x="9215988" y="4981130"/>
            <a:ext cx="1947749" cy="338554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chemeClr val="bg1"/>
                </a:solidFill>
              </a:rPr>
              <a:t>Класична гімназія</a:t>
            </a:r>
          </a:p>
        </p:txBody>
      </p:sp>
      <p:pic>
        <p:nvPicPr>
          <p:cNvPr id="37" name="Picture 2" descr="C:\Users\Comp\Desktop\мікропроекти 2019\IMG_4071.JPG">
            <a:extLst>
              <a:ext uri="{FF2B5EF4-FFF2-40B4-BE49-F238E27FC236}">
                <a16:creationId xmlns:a16="http://schemas.microsoft.com/office/drawing/2014/main" id="{11024BEF-8F9D-46F0-9C93-BE40BA4593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/>
          <a:srcRect l="14929" r="22162"/>
          <a:stretch/>
        </p:blipFill>
        <p:spPr bwMode="auto">
          <a:xfrm>
            <a:off x="5632653" y="3674649"/>
            <a:ext cx="2660639" cy="2751765"/>
          </a:xfrm>
          <a:prstGeom prst="rect">
            <a:avLst/>
          </a:prstGeom>
          <a:noFill/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E7B4C301-4E7D-4282-B89D-67231D658BF2}"/>
              </a:ext>
            </a:extLst>
          </p:cNvPr>
          <p:cNvSpPr txBox="1"/>
          <p:nvPr/>
        </p:nvSpPr>
        <p:spPr>
          <a:xfrm>
            <a:off x="6415822" y="3977294"/>
            <a:ext cx="1523999" cy="338554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Ліцей «Лідер»</a:t>
            </a: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8697DF20-CE36-48E7-9C36-D4C8F20098F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" t="16965" b="1625"/>
          <a:stretch/>
        </p:blipFill>
        <p:spPr>
          <a:xfrm>
            <a:off x="2638691" y="5088906"/>
            <a:ext cx="2837296" cy="1727321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66FCAB84-2BF3-4549-BC27-C8F8B9F5FE86}"/>
              </a:ext>
            </a:extLst>
          </p:cNvPr>
          <p:cNvSpPr txBox="1"/>
          <p:nvPr/>
        </p:nvSpPr>
        <p:spPr>
          <a:xfrm>
            <a:off x="3075283" y="6375261"/>
            <a:ext cx="1164208" cy="338554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ЗДО </a:t>
            </a:r>
            <a:r>
              <a:rPr lang="uk-UA" sz="1600" b="1" dirty="0" smtClean="0">
                <a:solidFill>
                  <a:schemeClr val="bg1"/>
                </a:solidFill>
              </a:rPr>
              <a:t>№163</a:t>
            </a:r>
            <a:endParaRPr lang="uk-UA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28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164" y="1689706"/>
            <a:ext cx="1584960" cy="2170090"/>
          </a:xfrm>
          <a:prstGeom prst="rect">
            <a:avLst/>
          </a:prstGeom>
        </p:spPr>
      </p:pic>
      <p:sp>
        <p:nvSpPr>
          <p:cNvPr id="8" name="Прямокутник 14">
            <a:extLst>
              <a:ext uri="{FF2B5EF4-FFF2-40B4-BE49-F238E27FC236}">
                <a16:creationId xmlns:a16="http://schemas.microsoft.com/office/drawing/2014/main" id="{91BBEABB-5E87-4AED-9442-30611F6D7DEB}"/>
              </a:ext>
            </a:extLst>
          </p:cNvPr>
          <p:cNvSpPr/>
          <p:nvPr/>
        </p:nvSpPr>
        <p:spPr>
          <a:xfrm>
            <a:off x="3151097" y="149900"/>
            <a:ext cx="6751397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VIII</a:t>
            </a:r>
            <a:r>
              <a:rPr lang="ru-RU" sz="2800" b="1" dirty="0">
                <a:solidFill>
                  <a:schemeClr val="bg1"/>
                </a:solidFill>
              </a:rPr>
              <a:t>. ЗАБЕЗПЕЧЕННЯ </a:t>
            </a:r>
            <a:r>
              <a:rPr lang="ru-RU" sz="2800" b="1" dirty="0" smtClean="0">
                <a:solidFill>
                  <a:schemeClr val="bg1"/>
                </a:solidFill>
              </a:rPr>
              <a:t>КОМФОРТНИХ УМОВ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3749" y="51904"/>
            <a:ext cx="930239" cy="9357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6684F1B-3553-4CA9-AA51-D2B67D478B89}"/>
              </a:ext>
            </a:extLst>
          </p:cNvPr>
          <p:cNvSpPr txBox="1"/>
          <p:nvPr/>
        </p:nvSpPr>
        <p:spPr>
          <a:xfrm>
            <a:off x="-8117" y="664193"/>
            <a:ext cx="3214607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bg1"/>
                </a:solidFill>
              </a:rPr>
              <a:t>Заміна ліфтів у 2,3,5 МП, МДКЛ, КЛШМД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2700000">
            <a:off x="116226" y="141496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332046" y="1342893"/>
            <a:ext cx="24288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Інвестиція  - 7,5 млн. грн.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70948" y="826690"/>
            <a:ext cx="3639594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bg1"/>
                </a:solidFill>
                <a:cs typeface="Arial" panose="020B0604020202020204" pitchFamily="34" charset="0"/>
              </a:rPr>
              <a:t>Утеплення </a:t>
            </a:r>
            <a:r>
              <a:rPr lang="uk-UA" b="1" dirty="0">
                <a:solidFill>
                  <a:schemeClr val="bg1"/>
                </a:solidFill>
                <a:cs typeface="Arial" panose="020B0604020202020204" pitchFamily="34" charset="0"/>
              </a:rPr>
              <a:t>зовнішніх </a:t>
            </a:r>
            <a:r>
              <a:rPr lang="uk-UA" b="1" dirty="0" smtClean="0">
                <a:solidFill>
                  <a:schemeClr val="bg1"/>
                </a:solidFill>
                <a:cs typeface="Arial" panose="020B0604020202020204" pitchFamily="34" charset="0"/>
              </a:rPr>
              <a:t>стін 6 </a:t>
            </a:r>
            <a:r>
              <a:rPr lang="uk-UA" b="1" dirty="0">
                <a:solidFill>
                  <a:schemeClr val="bg1"/>
                </a:solidFill>
                <a:cs typeface="Arial" panose="020B0604020202020204" pitchFamily="34" charset="0"/>
              </a:rPr>
              <a:t>МП </a:t>
            </a:r>
            <a:endParaRPr lang="uk-UA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69673" y="1310524"/>
            <a:ext cx="30955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Загальна вартість 12,5 млн. грн.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2700000">
            <a:off x="5110917" y="1390650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2962" y="1318326"/>
            <a:ext cx="1939619" cy="23363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8457887" y="1011356"/>
            <a:ext cx="3627560" cy="58477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bg1"/>
                </a:solidFill>
                <a:cs typeface="Arial" panose="020B0604020202020204" pitchFamily="34" charset="0"/>
              </a:rPr>
              <a:t>Проведено заміну вікон у </a:t>
            </a:r>
            <a:r>
              <a:rPr lang="uk-UA" sz="1600" b="1" dirty="0" smtClean="0">
                <a:solidFill>
                  <a:schemeClr val="bg1"/>
                </a:solidFill>
              </a:rPr>
              <a:t>ЗОЗ </a:t>
            </a:r>
            <a:r>
              <a:rPr lang="uk-UA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на </a:t>
            </a:r>
            <a:r>
              <a:rPr lang="uk-UA" sz="1600" b="1" dirty="0">
                <a:solidFill>
                  <a:schemeClr val="bg1"/>
                </a:solidFill>
                <a:cs typeface="Arial" panose="020B0604020202020204" pitchFamily="34" charset="0"/>
              </a:rPr>
              <a:t>енергоощадні </a:t>
            </a:r>
            <a:endParaRPr lang="uk-UA" sz="1600" b="1" dirty="0">
              <a:solidFill>
                <a:schemeClr val="bg1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83091" y="1941660"/>
            <a:ext cx="1976199" cy="2007623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8905868" y="1644960"/>
            <a:ext cx="232788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  <a:cs typeface="Arial" panose="020B0604020202020204" pitchFamily="34" charset="0"/>
              </a:rPr>
              <a:t>Інвестиція - 1,3 млн грн.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 rot="2700000">
            <a:off x="8575627" y="1720181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5364627" y="2091405"/>
            <a:ext cx="4085825" cy="532521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 eaLnBrk="1" hangingPunct="1"/>
            <a:r>
              <a:rPr lang="uk-UA" sz="18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Проведено ремонт будівель амбулаторії </a:t>
            </a:r>
            <a:br>
              <a:rPr lang="uk-UA" sz="18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</a:br>
            <a:r>
              <a:rPr lang="uk-UA" sz="18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в </a:t>
            </a:r>
            <a:r>
              <a:rPr lang="uk-UA" sz="18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смт. </a:t>
            </a:r>
            <a:r>
              <a:rPr lang="uk-UA" sz="1800" b="1" dirty="0" err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Брюховичі</a:t>
            </a:r>
            <a:r>
              <a:rPr lang="uk-UA" sz="18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(4,8 </a:t>
            </a:r>
            <a:r>
              <a:rPr lang="uk-UA" sz="18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млн. грн.)</a:t>
            </a:r>
            <a:endParaRPr lang="ru-RU" sz="1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196" y="2659342"/>
            <a:ext cx="1886214" cy="166083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2046" y="4776396"/>
            <a:ext cx="2638630" cy="201510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23842" y="2659342"/>
            <a:ext cx="1767622" cy="1613020"/>
          </a:xfrm>
          <a:prstGeom prst="rect">
            <a:avLst/>
          </a:prstGeom>
        </p:spPr>
      </p:pic>
      <p:sp>
        <p:nvSpPr>
          <p:cNvPr id="30" name="Заголовок 1"/>
          <p:cNvSpPr txBox="1">
            <a:spLocks/>
          </p:cNvSpPr>
          <p:nvPr/>
        </p:nvSpPr>
        <p:spPr>
          <a:xfrm>
            <a:off x="68524" y="4065527"/>
            <a:ext cx="3697897" cy="69918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6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Проведено ремонт дорожнього покриття до приймального відділення КЛШМД (1,5 млн. грн.)</a:t>
            </a:r>
            <a:endParaRPr lang="ru-RU" sz="1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3666133" y="5298508"/>
            <a:ext cx="2794164" cy="810686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6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Проведено</a:t>
            </a:r>
            <a:r>
              <a:rPr lang="uk-UA" sz="16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ремонт дорожнього покриття 8 МКЛ </a:t>
            </a:r>
            <a:br>
              <a:rPr lang="uk-UA" sz="16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</a:br>
            <a:r>
              <a:rPr lang="uk-UA" sz="16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(1,5 млн. грн.)</a:t>
            </a:r>
            <a:endParaRPr lang="ru-RU" sz="16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53671" y="4511809"/>
            <a:ext cx="1750991" cy="2279689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01437" y="4535569"/>
            <a:ext cx="2042194" cy="2298670"/>
          </a:xfrm>
          <a:prstGeom prst="rect">
            <a:avLst/>
          </a:prstGeom>
        </p:spPr>
      </p:pic>
      <p:sp>
        <p:nvSpPr>
          <p:cNvPr id="35" name="Заголовок 1"/>
          <p:cNvSpPr txBox="1">
            <a:spLocks/>
          </p:cNvSpPr>
          <p:nvPr/>
        </p:nvSpPr>
        <p:spPr>
          <a:xfrm>
            <a:off x="9450452" y="3998013"/>
            <a:ext cx="2744164" cy="513796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uk-UA" sz="1600" b="1" dirty="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Облаштовано центральний вхід МДКЛ</a:t>
            </a:r>
            <a:endParaRPr lang="ru-RU" sz="16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379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29748" y="727906"/>
            <a:ext cx="4553618" cy="69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 eaLnBrk="1" hangingPunct="1"/>
            <a:r>
              <a:rPr lang="uk-UA" sz="16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Р</a:t>
            </a:r>
            <a:r>
              <a:rPr lang="uk-UA" sz="16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еконструкція </a:t>
            </a:r>
            <a:r>
              <a:rPr lang="uk-UA" sz="16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будівлі під створення амбулаторно-поліклінічного відділення </a:t>
            </a:r>
            <a:r>
              <a:rPr lang="uk-UA" sz="16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/>
            </a:r>
            <a:br>
              <a:rPr lang="uk-UA" sz="16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</a:br>
            <a:r>
              <a:rPr lang="uk-UA" sz="16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3 МКЛ на </a:t>
            </a:r>
            <a:r>
              <a:rPr lang="uk-UA" sz="16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uk-UA" sz="16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вул</a:t>
            </a:r>
            <a:r>
              <a:rPr lang="uk-UA" sz="16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. Шевченка, </a:t>
            </a:r>
            <a:r>
              <a:rPr lang="uk-UA" sz="16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350</a:t>
            </a:r>
            <a:endParaRPr lang="ru-RU" sz="16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5081" y="929117"/>
            <a:ext cx="3028669" cy="1605380"/>
          </a:xfrm>
          <a:prstGeom prst="rect">
            <a:avLst/>
          </a:prstGeom>
        </p:spPr>
      </p:pic>
      <p:sp>
        <p:nvSpPr>
          <p:cNvPr id="8" name="Прямокутник 14">
            <a:extLst>
              <a:ext uri="{FF2B5EF4-FFF2-40B4-BE49-F238E27FC236}">
                <a16:creationId xmlns:a16="http://schemas.microsoft.com/office/drawing/2014/main" id="{91BBEABB-5E87-4AED-9442-30611F6D7DEB}"/>
              </a:ext>
            </a:extLst>
          </p:cNvPr>
          <p:cNvSpPr/>
          <p:nvPr/>
        </p:nvSpPr>
        <p:spPr>
          <a:xfrm>
            <a:off x="3151097" y="149900"/>
            <a:ext cx="6751397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VIII</a:t>
            </a:r>
            <a:r>
              <a:rPr lang="ru-RU" sz="2800" b="1" dirty="0">
                <a:solidFill>
                  <a:schemeClr val="bg1"/>
                </a:solidFill>
              </a:rPr>
              <a:t>. ЗАБЕЗПЕЧЕННЯ </a:t>
            </a:r>
            <a:r>
              <a:rPr lang="ru-RU" sz="2800" b="1" dirty="0" smtClean="0">
                <a:solidFill>
                  <a:schemeClr val="bg1"/>
                </a:solidFill>
              </a:rPr>
              <a:t>КОМФОРТНИХ УМОВ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6770" y="51904"/>
            <a:ext cx="777218" cy="781854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21698" y="2103271"/>
            <a:ext cx="3386273" cy="68149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6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Р</a:t>
            </a:r>
            <a:r>
              <a:rPr lang="uk-UA" sz="16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еконструкція приміщень та мереж діагностичного корпусу МДКЛ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149" y="3032963"/>
            <a:ext cx="2273888" cy="2694505"/>
          </a:xfrm>
          <a:prstGeom prst="rect">
            <a:avLst/>
          </a:prstGeom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8450615" y="836329"/>
            <a:ext cx="3652413" cy="791344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6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Р</a:t>
            </a:r>
            <a:r>
              <a:rPr lang="uk-UA" sz="16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еконструкція будівлі під створення відділення паліативної допомоги на вул. Мушака,54 </a:t>
            </a:r>
            <a:endParaRPr lang="ru-RU" sz="16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32424" y="1680947"/>
            <a:ext cx="1980708" cy="2418032"/>
          </a:xfrm>
          <a:prstGeom prst="rect">
            <a:avLst/>
          </a:prstGeom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3004147" y="3040761"/>
            <a:ext cx="3837489" cy="80526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6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Реконструкція приміщень з влаштуванням відділення </a:t>
            </a:r>
            <a:r>
              <a:rPr lang="uk-UA" sz="1600" b="1" dirty="0" err="1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комп</a:t>
            </a:r>
            <a:r>
              <a:rPr lang="en-US" sz="16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’</a:t>
            </a:r>
            <a:r>
              <a:rPr lang="uk-UA" sz="1600" b="1" dirty="0" err="1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ютерної</a:t>
            </a:r>
            <a:r>
              <a:rPr lang="uk-UA" sz="16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томографії у 8 МКЛ </a:t>
            </a:r>
            <a:endParaRPr lang="ru-RU" sz="16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1142" y="3846028"/>
            <a:ext cx="2254615" cy="286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0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10" name="Прямокутник 9"/>
          <p:cNvSpPr/>
          <p:nvPr/>
        </p:nvSpPr>
        <p:spPr>
          <a:xfrm>
            <a:off x="318358" y="894107"/>
            <a:ext cx="3879569" cy="64633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b="1" dirty="0" smtClean="0">
                <a:solidFill>
                  <a:schemeClr val="bg1"/>
                </a:solidFill>
                <a:cs typeface="Arial" pitchFamily="34" charset="0"/>
              </a:rPr>
              <a:t>Новий  підхід до житлових  субсидій.  Монетизація</a:t>
            </a:r>
            <a:endParaRPr lang="uk-UA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089" name="Rectangle 1"/>
          <p:cNvSpPr>
            <a:spLocks noChangeArrowheads="1"/>
          </p:cNvSpPr>
          <p:nvPr/>
        </p:nvSpPr>
        <p:spPr bwMode="auto">
          <a:xfrm>
            <a:off x="522547" y="1599397"/>
            <a:ext cx="542903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Б</a:t>
            </a:r>
            <a:r>
              <a:rPr lang="uk-UA" sz="1600" b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езготівкова</a:t>
            </a:r>
            <a:r>
              <a:rPr lang="uk-UA" sz="1600" b="1" dirty="0" smtClean="0">
                <a:solidFill>
                  <a:schemeClr val="accent2">
                    <a:lumMod val="7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uk-UA" sz="1600" b="1" dirty="0" smtClean="0">
                <a:solidFill>
                  <a:srgbClr val="FFC000"/>
                </a:solidFill>
                <a:ea typeface="Times New Roman" pitchFamily="18" charset="0"/>
                <a:cs typeface="Arial" pitchFamily="34" charset="0"/>
              </a:rPr>
              <a:t>/ 2,9 тис. одержувачів</a:t>
            </a:r>
          </a:p>
        </p:txBody>
      </p:sp>
      <p:sp>
        <p:nvSpPr>
          <p:cNvPr id="13" name="Прямокутник 12"/>
          <p:cNvSpPr/>
          <p:nvPr/>
        </p:nvSpPr>
        <p:spPr>
          <a:xfrm>
            <a:off x="522547" y="2005801"/>
            <a:ext cx="330613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ГОТІВКОВА / </a:t>
            </a:r>
            <a:r>
              <a:rPr lang="uk-UA" sz="1600" b="1" dirty="0">
                <a:solidFill>
                  <a:srgbClr val="FFC000"/>
                </a:solidFill>
                <a:ea typeface="Times New Roman" pitchFamily="18" charset="0"/>
                <a:cs typeface="Arial" pitchFamily="34" charset="0"/>
              </a:rPr>
              <a:t>41,3 тис. </a:t>
            </a:r>
            <a:r>
              <a:rPr lang="uk-UA" sz="1600" b="1" dirty="0" smtClean="0">
                <a:solidFill>
                  <a:srgbClr val="FFC000"/>
                </a:solidFill>
                <a:ea typeface="Times New Roman" pitchFamily="18" charset="0"/>
                <a:cs typeface="Arial" pitchFamily="34" charset="0"/>
              </a:rPr>
              <a:t>одержувачів</a:t>
            </a:r>
            <a:endParaRPr lang="uk-UA" sz="1600" b="1" dirty="0">
              <a:solidFill>
                <a:srgbClr val="FFC000"/>
              </a:solidFill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491508" y="2873313"/>
            <a:ext cx="3666423" cy="830997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uk-UA" sz="1600" dirty="0">
                <a:solidFill>
                  <a:srgbClr val="002060"/>
                </a:solidFill>
              </a:rPr>
              <a:t>Муніципальні субсидії для  975 сімей на суму понад </a:t>
            </a:r>
            <a:r>
              <a:rPr lang="uk-UA" sz="1600" b="1" dirty="0">
                <a:solidFill>
                  <a:srgbClr val="002060"/>
                </a:solidFill>
              </a:rPr>
              <a:t>2,4 млн. грн</a:t>
            </a:r>
            <a:r>
              <a:rPr lang="uk-UA" sz="1600" dirty="0">
                <a:solidFill>
                  <a:srgbClr val="002060"/>
                </a:solidFill>
              </a:rPr>
              <a:t>. </a:t>
            </a:r>
            <a:r>
              <a:rPr lang="uk-UA" sz="1600" i="1" dirty="0">
                <a:solidFill>
                  <a:srgbClr val="002060"/>
                </a:solidFill>
              </a:rPr>
              <a:t>(погашення </a:t>
            </a:r>
            <a:r>
              <a:rPr lang="uk-UA" sz="1600" i="1" dirty="0" err="1">
                <a:solidFill>
                  <a:srgbClr val="002060"/>
                </a:solidFill>
              </a:rPr>
              <a:t>обов</a:t>
            </a:r>
            <a:r>
              <a:rPr lang="en-US" sz="1600" i="1" dirty="0">
                <a:solidFill>
                  <a:srgbClr val="002060"/>
                </a:solidFill>
              </a:rPr>
              <a:t>’</a:t>
            </a:r>
            <a:r>
              <a:rPr lang="uk-UA" sz="1600" i="1" dirty="0" err="1">
                <a:solidFill>
                  <a:srgbClr val="002060"/>
                </a:solidFill>
              </a:rPr>
              <a:t>язкового</a:t>
            </a:r>
            <a:r>
              <a:rPr lang="uk-UA" sz="1600" i="1" dirty="0">
                <a:solidFill>
                  <a:srgbClr val="002060"/>
                </a:solidFill>
              </a:rPr>
              <a:t> % платежу)</a:t>
            </a:r>
          </a:p>
        </p:txBody>
      </p:sp>
      <p:sp>
        <p:nvSpPr>
          <p:cNvPr id="15" name="Прямокутник 14"/>
          <p:cNvSpPr/>
          <p:nvPr/>
        </p:nvSpPr>
        <p:spPr>
          <a:xfrm>
            <a:off x="318358" y="2462087"/>
            <a:ext cx="2565599" cy="3693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b="1" dirty="0">
                <a:solidFill>
                  <a:srgbClr val="002060"/>
                </a:solidFill>
              </a:rPr>
              <a:t>НА МІСЦЕВОМУ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uk-UA" b="1" dirty="0">
                <a:solidFill>
                  <a:srgbClr val="002060"/>
                </a:solidFill>
              </a:rPr>
              <a:t>РІВНІ: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835" y="82703"/>
            <a:ext cx="1263448" cy="12709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933" y="1571599"/>
            <a:ext cx="2473119" cy="1735694"/>
          </a:xfrm>
          <a:prstGeom prst="rect">
            <a:avLst/>
          </a:prstGeom>
        </p:spPr>
      </p:pic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2970234" y="120053"/>
            <a:ext cx="6344631" cy="539237"/>
          </a:xfrm>
          <a:prstGeom prst="rect">
            <a:avLst/>
          </a:prstGeom>
          <a:solidFill>
            <a:srgbClr val="005D9B"/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k-UA" altLang="ru-RU" sz="2500" b="1" dirty="0">
                <a:solidFill>
                  <a:schemeClr val="bg1"/>
                </a:solidFill>
                <a:cs typeface="Times New Roman" panose="02020603050405020304" pitchFamily="18" charset="0"/>
              </a:rPr>
              <a:t>І. ВТІЛЕННЯ РЕФОРМ. МІСЦЕВІ ІНІЦІАТИВИ</a:t>
            </a:r>
          </a:p>
        </p:txBody>
      </p:sp>
      <p:sp>
        <p:nvSpPr>
          <p:cNvPr id="18" name="Прямоугольник 17"/>
          <p:cNvSpPr/>
          <p:nvPr/>
        </p:nvSpPr>
        <p:spPr>
          <a:xfrm rot="2700000">
            <a:off x="244330" y="168586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Прямоугольник 18"/>
          <p:cNvSpPr/>
          <p:nvPr/>
        </p:nvSpPr>
        <p:spPr>
          <a:xfrm rot="2700000">
            <a:off x="221772" y="212084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Прямоугольник 21"/>
          <p:cNvSpPr/>
          <p:nvPr/>
        </p:nvSpPr>
        <p:spPr>
          <a:xfrm rot="2700000">
            <a:off x="221771" y="2990319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Прямокутник 9"/>
          <p:cNvSpPr/>
          <p:nvPr/>
        </p:nvSpPr>
        <p:spPr>
          <a:xfrm>
            <a:off x="6947535" y="823869"/>
            <a:ext cx="3901300" cy="64633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b="1" dirty="0" smtClean="0">
                <a:solidFill>
                  <a:schemeClr val="bg1"/>
                </a:solidFill>
                <a:cs typeface="Arial" pitchFamily="34" charset="0"/>
              </a:rPr>
              <a:t>Новий  підхід надання пільг на ЖКП.  Монетизація</a:t>
            </a:r>
            <a:endParaRPr lang="uk-UA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6980086" y="1502364"/>
            <a:ext cx="358949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БЕЗГОТІВКОВА / </a:t>
            </a:r>
            <a:r>
              <a:rPr lang="uk-UA" sz="1600" b="1" dirty="0">
                <a:solidFill>
                  <a:srgbClr val="FFC000"/>
                </a:solidFill>
                <a:ea typeface="Times New Roman" pitchFamily="18" charset="0"/>
                <a:cs typeface="Arial" pitchFamily="34" charset="0"/>
              </a:rPr>
              <a:t>37,9 тис. </a:t>
            </a:r>
            <a:r>
              <a:rPr lang="uk-UA" sz="1600" b="1" dirty="0" smtClean="0">
                <a:solidFill>
                  <a:srgbClr val="FFC000"/>
                </a:solidFill>
                <a:ea typeface="Times New Roman" pitchFamily="18" charset="0"/>
                <a:cs typeface="Arial" pitchFamily="34" charset="0"/>
              </a:rPr>
              <a:t>одержувачів</a:t>
            </a:r>
            <a:endParaRPr lang="uk-UA" sz="1600" b="1" dirty="0">
              <a:solidFill>
                <a:srgbClr val="FFC000"/>
              </a:solidFill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 rot="2700000">
            <a:off x="6723999" y="157194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Прямоугольник 25"/>
          <p:cNvSpPr/>
          <p:nvPr/>
        </p:nvSpPr>
        <p:spPr>
          <a:xfrm rot="2700000">
            <a:off x="6738282" y="201161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Прямокутник 12"/>
          <p:cNvSpPr/>
          <p:nvPr/>
        </p:nvSpPr>
        <p:spPr>
          <a:xfrm>
            <a:off x="7000766" y="1921843"/>
            <a:ext cx="29084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ГОТІВКОВА / </a:t>
            </a:r>
            <a:r>
              <a:rPr lang="uk-UA" sz="1600" b="1" dirty="0">
                <a:solidFill>
                  <a:srgbClr val="FFC000"/>
                </a:solidFill>
                <a:ea typeface="Times New Roman" pitchFamily="18" charset="0"/>
                <a:cs typeface="Arial" pitchFamily="34" charset="0"/>
              </a:rPr>
              <a:t>217 </a:t>
            </a:r>
            <a:r>
              <a:rPr lang="uk-UA" sz="1600" b="1" dirty="0" smtClean="0">
                <a:solidFill>
                  <a:srgbClr val="FFC000"/>
                </a:solidFill>
                <a:ea typeface="Times New Roman" pitchFamily="18" charset="0"/>
                <a:cs typeface="Arial" pitchFamily="34" charset="0"/>
              </a:rPr>
              <a:t>одержувачів</a:t>
            </a:r>
            <a:endParaRPr lang="uk-UA" sz="1600" b="1" dirty="0">
              <a:solidFill>
                <a:srgbClr val="FFC000"/>
              </a:solidFill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8" name="Прямокутник 14"/>
          <p:cNvSpPr/>
          <p:nvPr/>
        </p:nvSpPr>
        <p:spPr>
          <a:xfrm>
            <a:off x="6690580" y="2363861"/>
            <a:ext cx="2632101" cy="3693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b="1" dirty="0">
                <a:solidFill>
                  <a:srgbClr val="002060"/>
                </a:solidFill>
              </a:rPr>
              <a:t>НА МІСЦЕВОМУ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uk-UA" b="1" dirty="0">
                <a:solidFill>
                  <a:srgbClr val="002060"/>
                </a:solidFill>
              </a:rPr>
              <a:t>РІВНІ: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962305" y="2717311"/>
            <a:ext cx="52381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  <a:cs typeface="Arial" pitchFamily="34" charset="0"/>
              </a:rPr>
              <a:t>50% пільг </a:t>
            </a:r>
            <a:r>
              <a:rPr lang="uk-UA" sz="1600" b="1" dirty="0">
                <a:solidFill>
                  <a:srgbClr val="002060"/>
                </a:solidFill>
                <a:cs typeface="Arial" pitchFamily="34" charset="0"/>
              </a:rPr>
              <a:t>на ЖКП </a:t>
            </a:r>
            <a:r>
              <a:rPr lang="uk-UA" sz="1600" dirty="0">
                <a:solidFill>
                  <a:srgbClr val="002060"/>
                </a:solidFill>
                <a:cs typeface="Arial" pitchFamily="34" charset="0"/>
              </a:rPr>
              <a:t>членам сімей загиблих в авіакатастрофі на летовищі «СКНИЛІВ» та загиблих/померлих учасників військових дій 1979-1989 рр. в Афганістані.</a:t>
            </a:r>
            <a:endParaRPr lang="uk-UA" altLang="ru-RU" sz="1600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 rot="2700000">
            <a:off x="6723999" y="2840417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TextBox 30"/>
          <p:cNvSpPr txBox="1"/>
          <p:nvPr/>
        </p:nvSpPr>
        <p:spPr>
          <a:xfrm>
            <a:off x="0" y="4153628"/>
            <a:ext cx="1874848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002060"/>
                </a:solidFill>
              </a:rPr>
              <a:t>З березня 2019 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32" name="Прямокутник 14"/>
          <p:cNvSpPr/>
          <p:nvPr/>
        </p:nvSpPr>
        <p:spPr>
          <a:xfrm>
            <a:off x="191728" y="4496884"/>
            <a:ext cx="4037748" cy="14773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Запроваджено відшкодування витрат учасникам АТО/ООС на проходження лікування </a:t>
            </a:r>
            <a:r>
              <a:rPr lang="uk-UA" b="1" dirty="0" err="1" smtClean="0">
                <a:solidFill>
                  <a:schemeClr val="bg1"/>
                </a:solidFill>
              </a:rPr>
              <a:t>алко</a:t>
            </a:r>
            <a:r>
              <a:rPr lang="uk-UA" b="1" dirty="0" smtClean="0">
                <a:solidFill>
                  <a:schemeClr val="bg1"/>
                </a:solidFill>
              </a:rPr>
              <a:t> та </a:t>
            </a:r>
            <a:r>
              <a:rPr lang="uk-UA" b="1" dirty="0" err="1" smtClean="0">
                <a:solidFill>
                  <a:schemeClr val="bg1"/>
                </a:solidFill>
              </a:rPr>
              <a:t>нарко</a:t>
            </a:r>
            <a:r>
              <a:rPr lang="uk-UA" b="1" dirty="0" smtClean="0">
                <a:solidFill>
                  <a:schemeClr val="bg1"/>
                </a:solidFill>
              </a:rPr>
              <a:t>- </a:t>
            </a:r>
            <a:r>
              <a:rPr lang="uk-UA" b="1" dirty="0" err="1" smtClean="0">
                <a:solidFill>
                  <a:schemeClr val="bg1"/>
                </a:solidFill>
              </a:rPr>
              <a:t>залежностей</a:t>
            </a:r>
            <a:r>
              <a:rPr lang="uk-UA" b="1" dirty="0" smtClean="0">
                <a:solidFill>
                  <a:schemeClr val="bg1"/>
                </a:solidFill>
              </a:rPr>
              <a:t> в частині фінансування </a:t>
            </a:r>
            <a:r>
              <a:rPr lang="uk-UA" b="1" dirty="0" err="1" smtClean="0">
                <a:solidFill>
                  <a:schemeClr val="bg1"/>
                </a:solidFill>
              </a:rPr>
              <a:t>дороговартісного</a:t>
            </a:r>
            <a:r>
              <a:rPr lang="uk-UA" b="1" dirty="0" smtClean="0">
                <a:solidFill>
                  <a:schemeClr val="bg1"/>
                </a:solidFill>
              </a:rPr>
              <a:t> лікування</a:t>
            </a:r>
            <a:endParaRPr lang="uk-UA" b="1" dirty="0">
              <a:solidFill>
                <a:schemeClr val="bg1"/>
              </a:solidFill>
            </a:endParaRPr>
          </a:p>
        </p:txBody>
      </p:sp>
      <p:pic>
        <p:nvPicPr>
          <p:cNvPr id="33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75809" y="4496884"/>
            <a:ext cx="2708513" cy="1849895"/>
          </a:xfrm>
          <a:prstGeom prst="rect">
            <a:avLst/>
          </a:prstGeom>
          <a:noFill/>
        </p:spPr>
      </p:pic>
      <p:sp>
        <p:nvSpPr>
          <p:cNvPr id="34" name="Прямокутник 17"/>
          <p:cNvSpPr>
            <a:spLocks noChangeArrowheads="1"/>
          </p:cNvSpPr>
          <p:nvPr/>
        </p:nvSpPr>
        <p:spPr bwMode="auto">
          <a:xfrm>
            <a:off x="6778210" y="3691963"/>
            <a:ext cx="159230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</a:rPr>
              <a:t>З червня </a:t>
            </a:r>
            <a:r>
              <a:rPr lang="uk-UA" b="1" dirty="0" smtClean="0">
                <a:solidFill>
                  <a:srgbClr val="002060"/>
                </a:solidFill>
              </a:rPr>
              <a:t>2019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35" name="Прямокутник 16"/>
          <p:cNvSpPr/>
          <p:nvPr/>
        </p:nvSpPr>
        <p:spPr>
          <a:xfrm>
            <a:off x="6874625" y="4061295"/>
            <a:ext cx="5306865" cy="64633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Запроваджено одноразову допомогу львівським </a:t>
            </a:r>
            <a:r>
              <a:rPr lang="ru-RU" b="1" dirty="0" err="1" smtClean="0">
                <a:solidFill>
                  <a:schemeClr val="bg1"/>
                </a:solidFill>
              </a:rPr>
              <a:t>військовослужбовцям</a:t>
            </a:r>
            <a:r>
              <a:rPr lang="ru-RU" b="1" dirty="0" smtClean="0">
                <a:solidFill>
                  <a:schemeClr val="bg1"/>
                </a:solidFill>
              </a:rPr>
              <a:t>-контрактникам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6" name="Прямокутник 20"/>
          <p:cNvSpPr/>
          <p:nvPr/>
        </p:nvSpPr>
        <p:spPr>
          <a:xfrm>
            <a:off x="7363226" y="4725037"/>
            <a:ext cx="3069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2060"/>
                </a:solidFill>
              </a:rPr>
              <a:t>Р</a:t>
            </a:r>
            <a:r>
              <a:rPr lang="uk-UA" dirty="0" smtClean="0">
                <a:solidFill>
                  <a:srgbClr val="002060"/>
                </a:solidFill>
              </a:rPr>
              <a:t>озмір </a:t>
            </a:r>
            <a:r>
              <a:rPr lang="uk-UA" b="1" dirty="0" smtClean="0">
                <a:solidFill>
                  <a:srgbClr val="002060"/>
                </a:solidFill>
              </a:rPr>
              <a:t>25 тис.</a:t>
            </a:r>
            <a:r>
              <a:rPr lang="uk-UA" dirty="0" smtClean="0">
                <a:solidFill>
                  <a:srgbClr val="002060"/>
                </a:solidFill>
              </a:rPr>
              <a:t> </a:t>
            </a:r>
            <a:r>
              <a:rPr lang="uk-UA" b="1" dirty="0">
                <a:solidFill>
                  <a:srgbClr val="002060"/>
                </a:solidFill>
              </a:rPr>
              <a:t>грн.</a:t>
            </a:r>
          </a:p>
        </p:txBody>
      </p:sp>
      <p:sp>
        <p:nvSpPr>
          <p:cNvPr id="37" name="Прямокутник 5"/>
          <p:cNvSpPr/>
          <p:nvPr/>
        </p:nvSpPr>
        <p:spPr>
          <a:xfrm>
            <a:off x="7374675" y="5145383"/>
            <a:ext cx="2884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rgbClr val="002060"/>
                </a:solidFill>
              </a:rPr>
              <a:t>51</a:t>
            </a:r>
            <a:r>
              <a:rPr lang="uk-UA" dirty="0" smtClean="0">
                <a:solidFill>
                  <a:srgbClr val="002060"/>
                </a:solidFill>
              </a:rPr>
              <a:t> </a:t>
            </a:r>
            <a:r>
              <a:rPr lang="uk-UA" b="1" dirty="0" smtClean="0">
                <a:solidFill>
                  <a:srgbClr val="002060"/>
                </a:solidFill>
              </a:rPr>
              <a:t>особа </a:t>
            </a:r>
            <a:r>
              <a:rPr lang="uk-UA" dirty="0" smtClean="0">
                <a:solidFill>
                  <a:srgbClr val="002060"/>
                </a:solidFill>
              </a:rPr>
              <a:t>отримала </a:t>
            </a:r>
            <a:r>
              <a:rPr lang="uk-UA" dirty="0">
                <a:solidFill>
                  <a:srgbClr val="002060"/>
                </a:solidFill>
              </a:rPr>
              <a:t>виплату</a:t>
            </a:r>
          </a:p>
        </p:txBody>
      </p:sp>
      <p:sp>
        <p:nvSpPr>
          <p:cNvPr id="38" name="Прямокутник 23"/>
          <p:cNvSpPr/>
          <p:nvPr/>
        </p:nvSpPr>
        <p:spPr>
          <a:xfrm>
            <a:off x="7310241" y="5565730"/>
            <a:ext cx="337273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За </a:t>
            </a:r>
            <a:r>
              <a:rPr lang="ru-RU" dirty="0" err="1">
                <a:solidFill>
                  <a:srgbClr val="002060"/>
                </a:solidFill>
              </a:rPr>
              <a:t>умови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підписання</a:t>
            </a:r>
            <a:r>
              <a:rPr lang="ru-RU" dirty="0">
                <a:solidFill>
                  <a:srgbClr val="002060"/>
                </a:solidFill>
              </a:rPr>
              <a:t> контракту з </a:t>
            </a:r>
            <a:r>
              <a:rPr lang="ru-RU" dirty="0" err="1" smtClean="0">
                <a:solidFill>
                  <a:srgbClr val="002060"/>
                </a:solidFill>
              </a:rPr>
              <a:t>військовою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частиною</a:t>
            </a:r>
            <a:r>
              <a:rPr lang="ru-RU" dirty="0">
                <a:solidFill>
                  <a:srgbClr val="002060"/>
                </a:solidFill>
              </a:rPr>
              <a:t> ЗСУ на строк  </a:t>
            </a:r>
            <a:r>
              <a:rPr lang="ru-RU" b="1" dirty="0">
                <a:solidFill>
                  <a:srgbClr val="002060"/>
                </a:solidFill>
              </a:rPr>
              <a:t>не </a:t>
            </a:r>
            <a:r>
              <a:rPr lang="ru-RU" b="1" dirty="0" err="1">
                <a:solidFill>
                  <a:srgbClr val="002060"/>
                </a:solidFill>
              </a:rPr>
              <a:t>менше</a:t>
            </a:r>
            <a:r>
              <a:rPr lang="ru-RU" b="1" dirty="0">
                <a:solidFill>
                  <a:srgbClr val="002060"/>
                </a:solidFill>
              </a:rPr>
              <a:t> 3-х </a:t>
            </a:r>
            <a:r>
              <a:rPr lang="ru-RU" b="1" dirty="0" err="1" smtClean="0">
                <a:solidFill>
                  <a:srgbClr val="002060"/>
                </a:solidFill>
              </a:rPr>
              <a:t>років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 rot="2700000">
            <a:off x="7032024" y="4794502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Прямоугольник 39"/>
          <p:cNvSpPr/>
          <p:nvPr/>
        </p:nvSpPr>
        <p:spPr>
          <a:xfrm rot="2700000">
            <a:off x="7032906" y="5175081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1" name="Прямоугольник 40"/>
          <p:cNvSpPr/>
          <p:nvPr/>
        </p:nvSpPr>
        <p:spPr>
          <a:xfrm rot="2700000">
            <a:off x="7048468" y="571450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949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-9100" y="-3670"/>
            <a:ext cx="12181490" cy="6861670"/>
          </a:xfrm>
          <a:prstGeom prst="rect">
            <a:avLst/>
          </a:prstGeom>
        </p:spPr>
      </p:pic>
      <p:pic>
        <p:nvPicPr>
          <p:cNvPr id="25615" name="Picture 15" descr="20190524_15555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4574" y="1416115"/>
            <a:ext cx="3011851" cy="1694421"/>
          </a:xfrm>
          <a:prstGeom prst="rect">
            <a:avLst/>
          </a:prstGeom>
          <a:noFill/>
        </p:spPr>
      </p:pic>
      <p:pic>
        <p:nvPicPr>
          <p:cNvPr id="25616" name="Picture 16" descr="20190524_15512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42" y="51904"/>
            <a:ext cx="1758142" cy="3126574"/>
          </a:xfrm>
          <a:prstGeom prst="rect">
            <a:avLst/>
          </a:prstGeom>
          <a:noFill/>
        </p:spPr>
      </p:pic>
      <p:sp>
        <p:nvSpPr>
          <p:cNvPr id="14" name="Прямокутник 14">
            <a:extLst>
              <a:ext uri="{FF2B5EF4-FFF2-40B4-BE49-F238E27FC236}">
                <a16:creationId xmlns:a16="http://schemas.microsoft.com/office/drawing/2014/main" id="{91BBEABB-5E87-4AED-9442-30611F6D7DEB}"/>
              </a:ext>
            </a:extLst>
          </p:cNvPr>
          <p:cNvSpPr/>
          <p:nvPr/>
        </p:nvSpPr>
        <p:spPr>
          <a:xfrm>
            <a:off x="3034719" y="55548"/>
            <a:ext cx="6751397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VIII</a:t>
            </a:r>
            <a:r>
              <a:rPr lang="ru-RU" sz="2800" b="1" dirty="0">
                <a:solidFill>
                  <a:schemeClr val="bg1"/>
                </a:solidFill>
              </a:rPr>
              <a:t>. ЗАБЕЗПЕЧЕННЯ </a:t>
            </a:r>
            <a:r>
              <a:rPr lang="ru-RU" sz="2800" b="1" dirty="0" smtClean="0">
                <a:solidFill>
                  <a:schemeClr val="bg1"/>
                </a:solidFill>
              </a:rPr>
              <a:t>КОМФОРТНИХ УМОВ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807" y="51904"/>
            <a:ext cx="925181" cy="930700"/>
          </a:xfrm>
          <a:prstGeom prst="rect">
            <a:avLst/>
          </a:prstGeom>
        </p:spPr>
      </p:pic>
      <p:pic>
        <p:nvPicPr>
          <p:cNvPr id="18" name="Picture 4" descr="C:\Users\Andriy Oliyarnuk\Desktop\Звіт_УСЗ_2019\фото\Зал_СЗ\IMG-8428632769fc6bab9cbe77075b02f587-V.jpg"/>
          <p:cNvPicPr>
            <a:picLocks noChangeAspect="1" noChangeArrowheads="1"/>
          </p:cNvPicPr>
          <p:nvPr/>
        </p:nvPicPr>
        <p:blipFill>
          <a:blip r:embed="rId6" cstate="print">
            <a:lum bright="20000" contrast="10000"/>
          </a:blip>
          <a:srcRect/>
          <a:stretch>
            <a:fillRect/>
          </a:stretch>
        </p:blipFill>
        <p:spPr bwMode="auto">
          <a:xfrm>
            <a:off x="81744" y="3307780"/>
            <a:ext cx="1715285" cy="2612253"/>
          </a:xfrm>
          <a:prstGeom prst="snip2DiagRect">
            <a:avLst>
              <a:gd name="adj1" fmla="val 0"/>
              <a:gd name="adj2" fmla="val 0"/>
            </a:avLst>
          </a:prstGeom>
          <a:noFill/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06"/>
          <a:stretch/>
        </p:blipFill>
        <p:spPr>
          <a:xfrm>
            <a:off x="8393577" y="968753"/>
            <a:ext cx="3185374" cy="172110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84"/>
          <a:stretch/>
        </p:blipFill>
        <p:spPr>
          <a:xfrm>
            <a:off x="5271936" y="682146"/>
            <a:ext cx="2943664" cy="1641850"/>
          </a:xfrm>
          <a:prstGeom prst="rect">
            <a:avLst/>
          </a:prstGeom>
        </p:spPr>
      </p:pic>
      <p:sp>
        <p:nvSpPr>
          <p:cNvPr id="24" name="Прямокутник 21"/>
          <p:cNvSpPr>
            <a:spLocks noChangeArrowheads="1"/>
          </p:cNvSpPr>
          <p:nvPr/>
        </p:nvSpPr>
        <p:spPr bwMode="auto">
          <a:xfrm>
            <a:off x="2085693" y="3515307"/>
            <a:ext cx="3265313" cy="68046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uk-UA" altLang="ru-RU" sz="1700" b="1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Центр </a:t>
            </a:r>
            <a:r>
              <a:rPr lang="uk-UA" altLang="ru-RU" sz="1700" b="1" dirty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дозвілля для осіб поважного віку Львівського міського </a:t>
            </a:r>
            <a:r>
              <a:rPr lang="uk-UA" altLang="ru-RU" sz="1700" b="1" dirty="0" err="1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терцентру</a:t>
            </a:r>
            <a:r>
              <a:rPr lang="uk-UA" altLang="ru-RU" sz="1700" b="1" dirty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 </a:t>
            </a:r>
            <a:r>
              <a:rPr lang="uk-UA" altLang="ru-RU" sz="1700" b="1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 250 тис. грн.</a:t>
            </a:r>
            <a:endParaRPr lang="uk-UA" altLang="ru-RU" sz="1700" b="1" dirty="0">
              <a:solidFill>
                <a:schemeClr val="bg1"/>
              </a:solidFill>
              <a:ea typeface="+mj-ea"/>
              <a:cs typeface="Arial" panose="020B0604020202020204" pitchFamily="34" charset="0"/>
            </a:endParaRP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9" cstate="print"/>
          <a:srcRect r="8603"/>
          <a:stretch>
            <a:fillRect/>
          </a:stretch>
        </p:blipFill>
        <p:spPr bwMode="auto">
          <a:xfrm>
            <a:off x="2211798" y="4231495"/>
            <a:ext cx="3036283" cy="20938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875" y="3515307"/>
            <a:ext cx="2894468" cy="217085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2058" y="2929456"/>
            <a:ext cx="1593383" cy="2604078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0313" y="4215125"/>
            <a:ext cx="1608293" cy="2535206"/>
          </a:xfrm>
          <a:prstGeom prst="rect">
            <a:avLst/>
          </a:prstGeom>
        </p:spPr>
      </p:pic>
      <p:sp>
        <p:nvSpPr>
          <p:cNvPr id="15" name="Прямокутник 21"/>
          <p:cNvSpPr>
            <a:spLocks noChangeArrowheads="1"/>
          </p:cNvSpPr>
          <p:nvPr/>
        </p:nvSpPr>
        <p:spPr bwMode="auto">
          <a:xfrm>
            <a:off x="9758" y="967631"/>
            <a:ext cx="4818737" cy="64756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altLang="ru-RU" b="1" dirty="0" err="1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Львівський</a:t>
            </a:r>
            <a:r>
              <a:rPr lang="ru-RU" altLang="ru-RU" b="1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 </a:t>
            </a:r>
            <a:r>
              <a:rPr lang="ru-RU" altLang="ru-RU" b="1" dirty="0" err="1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міський</a:t>
            </a:r>
            <a:r>
              <a:rPr lang="ru-RU" altLang="ru-RU" b="1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 центр </a:t>
            </a:r>
            <a:r>
              <a:rPr lang="ru-RU" altLang="ru-RU" b="1" dirty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соціальних служб 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altLang="ru-RU" b="1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400 тис. </a:t>
            </a:r>
            <a:r>
              <a:rPr lang="ru-RU" altLang="ru-RU" b="1" dirty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г</a:t>
            </a:r>
            <a:r>
              <a:rPr lang="ru-RU" altLang="ru-RU" b="1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рн.</a:t>
            </a:r>
            <a:endParaRPr lang="uk-UA" altLang="ru-RU" b="1" dirty="0">
              <a:solidFill>
                <a:schemeClr val="bg1"/>
              </a:solidFill>
              <a:ea typeface="+mj-ea"/>
              <a:cs typeface="Arial" panose="020B0604020202020204" pitchFamily="34" charset="0"/>
            </a:endParaRPr>
          </a:p>
        </p:txBody>
      </p:sp>
      <p:sp>
        <p:nvSpPr>
          <p:cNvPr id="21" name="Прямокутник 21"/>
          <p:cNvSpPr>
            <a:spLocks noChangeArrowheads="1"/>
          </p:cNvSpPr>
          <p:nvPr/>
        </p:nvSpPr>
        <p:spPr bwMode="auto">
          <a:xfrm>
            <a:off x="6902330" y="877167"/>
            <a:ext cx="4707164" cy="575044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altLang="ru-RU" b="1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“</a:t>
            </a:r>
            <a:r>
              <a:rPr lang="uk-UA" altLang="ru-RU" b="1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Єдина приймальня</a:t>
            </a:r>
            <a:r>
              <a:rPr lang="en-US" altLang="ru-RU" b="1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”</a:t>
            </a:r>
            <a:r>
              <a:rPr lang="uk-UA" altLang="ru-RU" b="1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 </a:t>
            </a:r>
            <a:r>
              <a:rPr lang="uk-UA" altLang="ru-RU" b="1" dirty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Личаківського відділу соціального </a:t>
            </a:r>
            <a:r>
              <a:rPr lang="uk-UA" altLang="ru-RU" b="1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захисту </a:t>
            </a:r>
            <a:r>
              <a:rPr lang="uk-UA" altLang="ru-RU" b="1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90 </a:t>
            </a:r>
            <a:r>
              <a:rPr lang="uk-UA" altLang="ru-RU" b="1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тис. грн.</a:t>
            </a:r>
            <a:endParaRPr lang="uk-UA" altLang="ru-RU" b="1" dirty="0">
              <a:solidFill>
                <a:schemeClr val="bg1"/>
              </a:solidFill>
              <a:ea typeface="+mj-ea"/>
              <a:cs typeface="Arial" panose="020B0604020202020204" pitchFamily="34" charset="0"/>
            </a:endParaRPr>
          </a:p>
        </p:txBody>
      </p:sp>
      <p:sp>
        <p:nvSpPr>
          <p:cNvPr id="17" name="Прямокутник 21"/>
          <p:cNvSpPr>
            <a:spLocks noChangeArrowheads="1"/>
          </p:cNvSpPr>
          <p:nvPr/>
        </p:nvSpPr>
        <p:spPr bwMode="auto">
          <a:xfrm>
            <a:off x="-7245" y="5358733"/>
            <a:ext cx="1931819" cy="1285211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uk-UA" altLang="ru-RU" sz="1700" b="1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Залізничний відділ </a:t>
            </a:r>
            <a:endParaRPr lang="uk-UA" altLang="ru-RU" sz="1700" b="1" dirty="0">
              <a:solidFill>
                <a:schemeClr val="bg1"/>
              </a:solidFill>
              <a:ea typeface="+mj-ea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uk-UA" altLang="ru-RU" sz="1700" b="1" dirty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соціального </a:t>
            </a:r>
            <a:r>
              <a:rPr lang="uk-UA" altLang="ru-RU" sz="1700" b="1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захисту </a:t>
            </a:r>
            <a:endParaRPr lang="uk-UA" altLang="ru-RU" sz="1700" b="1" dirty="0" smtClean="0">
              <a:solidFill>
                <a:schemeClr val="bg1"/>
              </a:solidFill>
              <a:ea typeface="+mj-ea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uk-UA" altLang="ru-RU" sz="1700" b="1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297 </a:t>
            </a:r>
            <a:r>
              <a:rPr lang="uk-UA" altLang="ru-RU" sz="1700" b="1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тис. грн.</a:t>
            </a:r>
            <a:endParaRPr lang="uk-UA" altLang="ru-RU" sz="1700" b="1" dirty="0">
              <a:solidFill>
                <a:schemeClr val="bg1"/>
              </a:solidFill>
              <a:ea typeface="+mj-ea"/>
              <a:cs typeface="Arial" panose="020B0604020202020204" pitchFamily="34" charset="0"/>
            </a:endParaRPr>
          </a:p>
        </p:txBody>
      </p:sp>
      <p:sp>
        <p:nvSpPr>
          <p:cNvPr id="29" name="TextBox 14"/>
          <p:cNvSpPr txBox="1">
            <a:spLocks noChangeArrowheads="1"/>
          </p:cNvSpPr>
          <p:nvPr/>
        </p:nvSpPr>
        <p:spPr bwMode="auto">
          <a:xfrm>
            <a:off x="9313682" y="3354332"/>
            <a:ext cx="2858708" cy="877163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1700" b="1" dirty="0">
                <a:solidFill>
                  <a:schemeClr val="bg1"/>
                </a:solidFill>
                <a:latin typeface="Calibri" pitchFamily="34" charset="0"/>
              </a:rPr>
              <a:t>Проведено поточний ремонт першого поверху </a:t>
            </a:r>
          </a:p>
          <a:p>
            <a:pPr algn="ctr"/>
            <a:r>
              <a:rPr lang="uk-UA" sz="1700" b="1" dirty="0">
                <a:solidFill>
                  <a:schemeClr val="bg1"/>
                </a:solidFill>
                <a:latin typeface="Calibri" pitchFamily="34" charset="0"/>
              </a:rPr>
              <a:t>КЗ «Соціальний готель» </a:t>
            </a:r>
          </a:p>
        </p:txBody>
      </p:sp>
      <p:sp>
        <p:nvSpPr>
          <p:cNvPr id="30" name="Прямокутник 21"/>
          <p:cNvSpPr>
            <a:spLocks noChangeArrowheads="1"/>
          </p:cNvSpPr>
          <p:nvPr/>
        </p:nvSpPr>
        <p:spPr bwMode="auto">
          <a:xfrm>
            <a:off x="5535305" y="5533534"/>
            <a:ext cx="3024233" cy="978072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uk-UA" altLang="ru-RU" sz="1700" b="1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Комфортні умови для працівників районних відділів Управління «Служба у справах дітей»</a:t>
            </a:r>
            <a:endParaRPr lang="uk-UA" altLang="ru-RU" sz="1700" b="1" dirty="0">
              <a:solidFill>
                <a:schemeClr val="bg1"/>
              </a:solidFill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22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5647" y="713587"/>
            <a:ext cx="61532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b="1" dirty="0">
                <a:solidFill>
                  <a:srgbClr val="002060"/>
                </a:solidFill>
                <a:latin typeface="+mn-lt"/>
              </a:rPr>
              <a:t>Проведено ремонт </a:t>
            </a:r>
            <a:r>
              <a:rPr lang="uk-UA" b="1" dirty="0" smtClean="0">
                <a:solidFill>
                  <a:srgbClr val="002060"/>
                </a:solidFill>
                <a:latin typeface="+mn-lt"/>
              </a:rPr>
              <a:t>кабінетів </a:t>
            </a:r>
            <a:r>
              <a:rPr lang="uk-UA" b="1" dirty="0">
                <a:solidFill>
                  <a:srgbClr val="002060"/>
                </a:solidFill>
                <a:latin typeface="+mn-lt"/>
              </a:rPr>
              <a:t>Шевченківського та Личаківського районних </a:t>
            </a:r>
            <a:r>
              <a:rPr lang="uk-UA" b="1" dirty="0" smtClean="0">
                <a:solidFill>
                  <a:srgbClr val="002060"/>
                </a:solidFill>
                <a:latin typeface="+mn-lt"/>
              </a:rPr>
              <a:t>відділів «Служби у справах дітей»</a:t>
            </a:r>
            <a:endParaRPr lang="uk-UA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7559" y="1420558"/>
            <a:ext cx="60667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b="1" dirty="0">
                <a:solidFill>
                  <a:srgbClr val="002060"/>
                </a:solidFill>
                <a:latin typeface="+mn-lt"/>
              </a:rPr>
              <a:t>Придбано комп'ютери для працівників управління та </a:t>
            </a:r>
            <a:r>
              <a:rPr lang="uk-UA" b="1" dirty="0" err="1" smtClean="0">
                <a:solidFill>
                  <a:srgbClr val="002060"/>
                </a:solidFill>
                <a:latin typeface="+mn-lt"/>
              </a:rPr>
              <a:t>багатофункційні</a:t>
            </a:r>
            <a:r>
              <a:rPr lang="uk-UA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uk-UA" b="1" dirty="0" err="1" smtClean="0">
                <a:solidFill>
                  <a:srgbClr val="002060"/>
                </a:solidFill>
                <a:latin typeface="+mn-lt"/>
              </a:rPr>
              <a:t>присторої</a:t>
            </a:r>
            <a:r>
              <a:rPr lang="uk-UA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uk-UA" b="1" dirty="0">
                <a:solidFill>
                  <a:srgbClr val="002060"/>
                </a:solidFill>
                <a:latin typeface="+mn-lt"/>
              </a:rPr>
              <a:t>в районні </a:t>
            </a:r>
            <a:r>
              <a:rPr lang="uk-UA" b="1" dirty="0">
                <a:solidFill>
                  <a:srgbClr val="002060"/>
                </a:solidFill>
              </a:rPr>
              <a:t>відділи «Служби у справах дітей»</a:t>
            </a:r>
          </a:p>
          <a:p>
            <a:pPr>
              <a:defRPr/>
            </a:pPr>
            <a:endParaRPr lang="uk-UA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4044" name="TextBox 26"/>
          <p:cNvSpPr txBox="1">
            <a:spLocks noChangeArrowheads="1"/>
          </p:cNvSpPr>
          <p:nvPr/>
        </p:nvSpPr>
        <p:spPr bwMode="auto">
          <a:xfrm>
            <a:off x="458297" y="3056713"/>
            <a:ext cx="65320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002060"/>
                </a:solidFill>
                <a:latin typeface="Calibri" pitchFamily="34" charset="0"/>
              </a:rPr>
              <a:t>Забезпечено </a:t>
            </a:r>
            <a:r>
              <a:rPr lang="uk-UA" b="1" dirty="0">
                <a:solidFill>
                  <a:srgbClr val="002060"/>
                </a:solidFill>
                <a:latin typeface="Calibri" pitchFamily="34" charset="0"/>
              </a:rPr>
              <a:t>доступ до Реєстру речових прав на нерухоме майно та Реєстру територіальної громади  м. Львова</a:t>
            </a:r>
          </a:p>
        </p:txBody>
      </p:sp>
      <p:sp>
        <p:nvSpPr>
          <p:cNvPr id="16" name="Прямокутник 14">
            <a:extLst>
              <a:ext uri="{FF2B5EF4-FFF2-40B4-BE49-F238E27FC236}">
                <a16:creationId xmlns:a16="http://schemas.microsoft.com/office/drawing/2014/main" id="{91BBEABB-5E87-4AED-9442-30611F6D7DEB}"/>
              </a:ext>
            </a:extLst>
          </p:cNvPr>
          <p:cNvSpPr/>
          <p:nvPr/>
        </p:nvSpPr>
        <p:spPr>
          <a:xfrm>
            <a:off x="3151097" y="149900"/>
            <a:ext cx="6751397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VIII</a:t>
            </a:r>
            <a:r>
              <a:rPr lang="ru-RU" sz="2800" b="1" dirty="0">
                <a:solidFill>
                  <a:schemeClr val="bg1"/>
                </a:solidFill>
              </a:rPr>
              <a:t>. ЗАБЕЗПЕЧЕННЯ </a:t>
            </a:r>
            <a:r>
              <a:rPr lang="ru-RU" sz="2800" b="1" dirty="0" smtClean="0">
                <a:solidFill>
                  <a:schemeClr val="bg1"/>
                </a:solidFill>
              </a:rPr>
              <a:t>КОМФОРТНИХ УМОВ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807" y="51904"/>
            <a:ext cx="925181" cy="9307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58297" y="233710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dirty="0">
                <a:solidFill>
                  <a:srgbClr val="002060"/>
                </a:solidFill>
                <a:latin typeface="Calibri" pitchFamily="34" charset="0"/>
              </a:rPr>
              <a:t>Придбано меблі для Залізничного та Шевченківського районних </a:t>
            </a:r>
            <a:r>
              <a:rPr lang="uk-UA" b="1" dirty="0" smtClean="0">
                <a:solidFill>
                  <a:srgbClr val="002060"/>
                </a:solidFill>
                <a:latin typeface="Calibri" pitchFamily="34" charset="0"/>
              </a:rPr>
              <a:t>відділів </a:t>
            </a:r>
            <a:r>
              <a:rPr lang="uk-UA" b="1" dirty="0">
                <a:solidFill>
                  <a:srgbClr val="002060"/>
                </a:solidFill>
              </a:rPr>
              <a:t>«Служби у справах дітей</a:t>
            </a:r>
            <a:r>
              <a:rPr lang="uk-UA" b="1" dirty="0" smtClean="0">
                <a:solidFill>
                  <a:srgbClr val="002060"/>
                </a:solidFill>
              </a:rPr>
              <a:t>»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2700000">
            <a:off x="172283" y="861127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Прямоугольник 19"/>
          <p:cNvSpPr/>
          <p:nvPr/>
        </p:nvSpPr>
        <p:spPr>
          <a:xfrm rot="2700000">
            <a:off x="154127" y="1537564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Прямоугольник 20"/>
          <p:cNvSpPr/>
          <p:nvPr/>
        </p:nvSpPr>
        <p:spPr>
          <a:xfrm rot="2700000">
            <a:off x="135122" y="2448990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Прямоугольник 21"/>
          <p:cNvSpPr/>
          <p:nvPr/>
        </p:nvSpPr>
        <p:spPr>
          <a:xfrm rot="2700000">
            <a:off x="170690" y="3235726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3" name="Рисунок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21392" y="3659796"/>
            <a:ext cx="2056106" cy="321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14"/>
          <p:cNvSpPr txBox="1">
            <a:spLocks noChangeArrowheads="1"/>
          </p:cNvSpPr>
          <p:nvPr/>
        </p:nvSpPr>
        <p:spPr bwMode="auto">
          <a:xfrm>
            <a:off x="287540" y="4624679"/>
            <a:ext cx="4946355" cy="646331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  <a:latin typeface="Calibri" pitchFamily="34" charset="0"/>
              </a:rPr>
              <a:t>Проведено поточний ремонт першого поверху 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latin typeface="Calibri" pitchFamily="34" charset="0"/>
              </a:rPr>
              <a:t>КЗ «Соціальний готель»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957" y="725450"/>
            <a:ext cx="2950689" cy="22130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327" y="1196853"/>
            <a:ext cx="2690553" cy="20179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611" y="3214768"/>
            <a:ext cx="2051715" cy="26360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322" y="3659796"/>
            <a:ext cx="2000616" cy="266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9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83814" y="720977"/>
            <a:ext cx="5415548" cy="405571"/>
          </a:xfrm>
          <a:prstGeom prst="rect">
            <a:avLst/>
          </a:prstGeom>
          <a:solidFill>
            <a:srgbClr val="0070C0"/>
          </a:solidFill>
          <a:ln w="6350"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b="1" dirty="0">
                <a:solidFill>
                  <a:schemeClr val="bg1"/>
                </a:solidFill>
                <a:cs typeface="Arial" pitchFamily="34" charset="0"/>
              </a:rPr>
              <a:t>Будівництво дитячих та спортивних майданчиків</a:t>
            </a:r>
          </a:p>
        </p:txBody>
      </p:sp>
      <p:pic>
        <p:nvPicPr>
          <p:cNvPr id="21" name="Picture 4" descr="https://scontent.flwo1-1.fna.fbcdn.net/v/t1.15752-9/78753435_435760400703274_4369851974951108608_n.jpg?_nc_cat=108&amp;_nc_ohc=xqALUFe0LFoAQkZl6aYOn6UHlZTVRNLFiQva9trVYMRpc65eeUI7kHfbg&amp;_nc_ht=scontent.flwo1-1.fna&amp;oh=1f99c35ff17741636adb3b71c832a793&amp;oe=5E721A4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589" y="673342"/>
            <a:ext cx="4669207" cy="150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кутник 14">
            <a:extLst>
              <a:ext uri="{FF2B5EF4-FFF2-40B4-BE49-F238E27FC236}">
                <a16:creationId xmlns:a16="http://schemas.microsoft.com/office/drawing/2014/main" id="{91BBEABB-5E87-4AED-9442-30611F6D7DEB}"/>
              </a:ext>
            </a:extLst>
          </p:cNvPr>
          <p:cNvSpPr/>
          <p:nvPr/>
        </p:nvSpPr>
        <p:spPr>
          <a:xfrm>
            <a:off x="3034719" y="55548"/>
            <a:ext cx="6751397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VIII</a:t>
            </a:r>
            <a:r>
              <a:rPr lang="ru-RU" sz="2800" b="1" dirty="0">
                <a:solidFill>
                  <a:schemeClr val="bg1"/>
                </a:solidFill>
              </a:rPr>
              <a:t>. ЗАБЕЗПЕЧЕННЯ </a:t>
            </a:r>
            <a:r>
              <a:rPr lang="ru-RU" sz="2800" b="1" dirty="0" smtClean="0">
                <a:solidFill>
                  <a:schemeClr val="bg1"/>
                </a:solidFill>
              </a:rPr>
              <a:t>КОМФОРТНИХ УМОВ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807" y="51904"/>
            <a:ext cx="925181" cy="9307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 rot="2700000">
            <a:off x="131516" y="132622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409733" y="1215461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altLang="ru-RU" sz="1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Відновлено 21 дитячий та 2 спортивних майданчики </a:t>
            </a:r>
            <a:endParaRPr lang="uk-UA" altLang="ru-RU" sz="16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9733" y="1569242"/>
            <a:ext cx="47936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ru-RU" sz="1600" b="1" dirty="0">
                <a:solidFill>
                  <a:srgbClr val="002060"/>
                </a:solidFill>
                <a:cs typeface="Arial" panose="020B0604020202020204" pitchFamily="34" charset="0"/>
              </a:rPr>
              <a:t>Виготовлено </a:t>
            </a:r>
            <a:r>
              <a:rPr lang="uk-UA" altLang="ru-RU" sz="1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ПКД та </a:t>
            </a:r>
            <a:r>
              <a:rPr lang="uk-UA" altLang="ru-RU" sz="1600" b="1" dirty="0">
                <a:solidFill>
                  <a:srgbClr val="002060"/>
                </a:solidFill>
                <a:cs typeface="Arial" panose="020B0604020202020204" pitchFamily="34" charset="0"/>
              </a:rPr>
              <a:t>розпочато роботи ще по 9 </a:t>
            </a:r>
            <a:r>
              <a:rPr lang="uk-UA" altLang="ru-RU" sz="1600" b="1" dirty="0" err="1">
                <a:solidFill>
                  <a:srgbClr val="002060"/>
                </a:solidFill>
                <a:cs typeface="Arial" panose="020B0604020202020204" pitchFamily="34" charset="0"/>
              </a:rPr>
              <a:t>дитячо</a:t>
            </a:r>
            <a:r>
              <a:rPr lang="uk-UA" altLang="ru-RU" sz="1600" b="1" dirty="0">
                <a:solidFill>
                  <a:srgbClr val="002060"/>
                </a:solidFill>
                <a:cs typeface="Arial" panose="020B0604020202020204" pitchFamily="34" charset="0"/>
              </a:rPr>
              <a:t>-спортивних майданчиках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2700000">
            <a:off x="131517" y="174799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394827" y="2159210"/>
            <a:ext cx="4893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ru-RU" sz="1600" b="1" dirty="0">
                <a:solidFill>
                  <a:srgbClr val="002060"/>
                </a:solidFill>
                <a:cs typeface="Arial" panose="020B0604020202020204" pitchFamily="34" charset="0"/>
              </a:rPr>
              <a:t>Підготовлено Програму утримання та облаштування </a:t>
            </a:r>
            <a:r>
              <a:rPr lang="uk-UA" altLang="ru-RU" sz="1600" b="1" dirty="0" err="1">
                <a:solidFill>
                  <a:srgbClr val="002060"/>
                </a:solidFill>
                <a:cs typeface="Arial" panose="020B0604020202020204" pitchFamily="34" charset="0"/>
              </a:rPr>
              <a:t>дитячо</a:t>
            </a:r>
            <a:r>
              <a:rPr lang="uk-UA" altLang="ru-RU" sz="1600" b="1" dirty="0">
                <a:solidFill>
                  <a:srgbClr val="002060"/>
                </a:solidFill>
                <a:cs typeface="Arial" panose="020B0604020202020204" pitchFamily="34" charset="0"/>
              </a:rPr>
              <a:t>-спортивних та спортивних </a:t>
            </a:r>
            <a:r>
              <a:rPr lang="uk-UA" altLang="ru-RU" sz="1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майданчиків</a:t>
            </a:r>
            <a:endParaRPr lang="uk-UA" altLang="ru-RU" sz="16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2700000">
            <a:off x="116610" y="2255203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996B22B-3998-4F69-B340-36DCC038EB2C}"/>
              </a:ext>
            </a:extLst>
          </p:cNvPr>
          <p:cNvSpPr txBox="1"/>
          <p:nvPr/>
        </p:nvSpPr>
        <p:spPr>
          <a:xfrm>
            <a:off x="6831652" y="1306752"/>
            <a:ext cx="2291860" cy="307777"/>
          </a:xfrm>
          <a:prstGeom prst="rect">
            <a:avLst/>
          </a:prstGeom>
          <a:solidFill>
            <a:srgbClr val="00B0F0">
              <a:alpha val="67059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400" b="1" dirty="0">
                <a:solidFill>
                  <a:schemeClr val="bg1"/>
                </a:solidFill>
              </a:rPr>
              <a:t>в</a:t>
            </a:r>
            <a:r>
              <a:rPr lang="uk-UA" sz="1400" b="1" dirty="0" smtClean="0">
                <a:solidFill>
                  <a:schemeClr val="bg1"/>
                </a:solidFill>
              </a:rPr>
              <a:t>ул. В. Великого, 46,44,36</a:t>
            </a:r>
            <a:endParaRPr lang="uk-UA" sz="1400" b="1" dirty="0">
              <a:solidFill>
                <a:schemeClr val="bg1"/>
              </a:solidFill>
            </a:endParaRPr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143802" y="3657368"/>
            <a:ext cx="5295572" cy="419304"/>
          </a:xfrm>
          <a:prstGeom prst="rect">
            <a:avLst/>
          </a:prstGeom>
          <a:solidFill>
            <a:srgbClr val="0070C0"/>
          </a:solidFill>
          <a:ln w="6350"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k-UA" b="1" dirty="0">
                <a:solidFill>
                  <a:schemeClr val="bg1"/>
                </a:solidFill>
                <a:cs typeface="Arial" pitchFamily="34" charset="0"/>
              </a:rPr>
              <a:t>Будівництво вуличних спортивних майданчиків</a:t>
            </a:r>
          </a:p>
        </p:txBody>
      </p:sp>
      <p:pic>
        <p:nvPicPr>
          <p:cNvPr id="29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" y="4252469"/>
            <a:ext cx="3175155" cy="18098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Прямокутник 21"/>
          <p:cNvSpPr>
            <a:spLocks noChangeArrowheads="1"/>
          </p:cNvSpPr>
          <p:nvPr/>
        </p:nvSpPr>
        <p:spPr bwMode="auto">
          <a:xfrm>
            <a:off x="83813" y="5883295"/>
            <a:ext cx="2676012" cy="292388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altLang="ru-RU" sz="1300" b="1" dirty="0">
                <a:solidFill>
                  <a:schemeClr val="bg1"/>
                </a:solidFill>
                <a:cs typeface="Arial" panose="020B0604020202020204" pitchFamily="34" charset="0"/>
              </a:rPr>
              <a:t>вул. Винниченка, </a:t>
            </a:r>
            <a:r>
              <a:rPr lang="uk-UA" altLang="ru-RU" sz="13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4 (1,5 млн. грн.)</a:t>
            </a:r>
            <a:endParaRPr lang="uk-UA" altLang="ru-RU" sz="13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3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898" y="5026591"/>
            <a:ext cx="3267728" cy="178397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Прямокутник 21"/>
          <p:cNvSpPr>
            <a:spLocks noChangeArrowheads="1"/>
          </p:cNvSpPr>
          <p:nvPr/>
        </p:nvSpPr>
        <p:spPr bwMode="auto">
          <a:xfrm>
            <a:off x="3883214" y="5221291"/>
            <a:ext cx="2535382" cy="292388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altLang="ru-RU" sz="1300" b="1" dirty="0">
                <a:solidFill>
                  <a:schemeClr val="bg1"/>
                </a:solidFill>
                <a:cs typeface="Arial" panose="020B0604020202020204" pitchFamily="34" charset="0"/>
              </a:rPr>
              <a:t>вул. </a:t>
            </a:r>
            <a:r>
              <a:rPr lang="uk-UA" altLang="ru-RU" sz="13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М. Вовчка, 3 (2,5 млн. грн.)</a:t>
            </a:r>
            <a:endParaRPr lang="uk-UA" altLang="ru-RU" sz="13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5" name="Прямокутник 1"/>
          <p:cNvSpPr/>
          <p:nvPr/>
        </p:nvSpPr>
        <p:spPr>
          <a:xfrm>
            <a:off x="7183274" y="2494671"/>
            <a:ext cx="4228330" cy="463841"/>
          </a:xfrm>
          <a:prstGeom prst="rect">
            <a:avLst/>
          </a:prstGeom>
          <a:solidFill>
            <a:srgbClr val="0070C0"/>
          </a:solidFill>
          <a:ln w="6350"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k-UA" b="1" dirty="0">
                <a:solidFill>
                  <a:schemeClr val="bg1"/>
                </a:solidFill>
                <a:cs typeface="Arial" pitchFamily="34" charset="0"/>
              </a:rPr>
              <a:t>Будівництво міні-футбольних </a:t>
            </a:r>
            <a:r>
              <a:rPr lang="uk-UA" b="1" dirty="0" smtClean="0">
                <a:solidFill>
                  <a:schemeClr val="bg1"/>
                </a:solidFill>
                <a:cs typeface="Arial" pitchFamily="34" charset="0"/>
              </a:rPr>
              <a:t>полів</a:t>
            </a:r>
            <a:endParaRPr lang="uk-UA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221" y="3154251"/>
            <a:ext cx="2970777" cy="1730580"/>
          </a:xfrm>
          <a:prstGeom prst="rect">
            <a:avLst/>
          </a:prstGeom>
        </p:spPr>
      </p:pic>
      <p:sp>
        <p:nvSpPr>
          <p:cNvPr id="37" name="Прямокутник 21"/>
          <p:cNvSpPr>
            <a:spLocks noChangeArrowheads="1"/>
          </p:cNvSpPr>
          <p:nvPr/>
        </p:nvSpPr>
        <p:spPr bwMode="auto">
          <a:xfrm>
            <a:off x="6229414" y="3207720"/>
            <a:ext cx="3104998" cy="292388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altLang="ru-RU" sz="1300" b="1" dirty="0">
                <a:solidFill>
                  <a:schemeClr val="bg1"/>
                </a:solidFill>
                <a:cs typeface="Arial" panose="020B0604020202020204" pitchFamily="34" charset="0"/>
              </a:rPr>
              <a:t>вул. </a:t>
            </a:r>
            <a:r>
              <a:rPr lang="uk-UA" altLang="ru-RU" sz="13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Медової Печери, 7-9 (1,5 млн. грн.)</a:t>
            </a:r>
            <a:endParaRPr lang="uk-UA" altLang="ru-RU" sz="13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38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0219" y="3052086"/>
            <a:ext cx="2713769" cy="178087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Прямокутник 21"/>
          <p:cNvSpPr>
            <a:spLocks noChangeArrowheads="1"/>
          </p:cNvSpPr>
          <p:nvPr/>
        </p:nvSpPr>
        <p:spPr bwMode="auto">
          <a:xfrm>
            <a:off x="9384817" y="4574703"/>
            <a:ext cx="2867234" cy="292388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altLang="ru-RU" sz="1300" b="1" dirty="0">
                <a:solidFill>
                  <a:schemeClr val="bg1"/>
                </a:solidFill>
                <a:cs typeface="Arial" panose="020B0604020202020204" pitchFamily="34" charset="0"/>
              </a:rPr>
              <a:t>вул. </a:t>
            </a:r>
            <a:r>
              <a:rPr lang="uk-UA" altLang="ru-RU" sz="13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Чорноморська, 12 (1,2 млн. грн.)</a:t>
            </a:r>
            <a:endParaRPr lang="uk-UA" altLang="ru-RU" sz="13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180" y="5047415"/>
            <a:ext cx="3004814" cy="1742324"/>
          </a:xfrm>
          <a:prstGeom prst="rect">
            <a:avLst/>
          </a:prstGeom>
        </p:spPr>
      </p:pic>
      <p:sp>
        <p:nvSpPr>
          <p:cNvPr id="41" name="Прямокутник 21"/>
          <p:cNvSpPr>
            <a:spLocks noChangeArrowheads="1"/>
          </p:cNvSpPr>
          <p:nvPr/>
        </p:nvSpPr>
        <p:spPr bwMode="auto">
          <a:xfrm>
            <a:off x="7039699" y="6565613"/>
            <a:ext cx="2745145" cy="292388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altLang="ru-RU" sz="1300" b="1" dirty="0">
                <a:solidFill>
                  <a:schemeClr val="bg1"/>
                </a:solidFill>
                <a:cs typeface="Arial" panose="020B0604020202020204" pitchFamily="34" charset="0"/>
              </a:rPr>
              <a:t>вул. </a:t>
            </a:r>
            <a:r>
              <a:rPr lang="uk-UA" altLang="ru-RU" sz="13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Ковельська, 67 (1,5 млн. грн.)</a:t>
            </a:r>
            <a:endParaRPr lang="uk-UA" altLang="ru-RU" sz="13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8584" y="2727589"/>
            <a:ext cx="5472246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sz="1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Закуплено спортивний інвентар довгострокового використання для ДЮСШ та спортивних заходів на суму 1,4 млн. грн.</a:t>
            </a:r>
            <a:endParaRPr lang="uk-UA" sz="16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 rot="2700000">
            <a:off x="108488" y="2784560"/>
            <a:ext cx="230515" cy="2304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2" name="Picture 4" descr="Картинки по запросу &quot;тренажер для спортсменів&quot;&quot;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1766" y="996324"/>
            <a:ext cx="1303823" cy="130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796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65060" y="574384"/>
            <a:ext cx="3346739" cy="620709"/>
          </a:xfrm>
          <a:prstGeom prst="rect">
            <a:avLst/>
          </a:prstGeom>
          <a:solidFill>
            <a:srgbClr val="0070C0"/>
          </a:solidFill>
          <a:ln w="6350"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k-UA" b="1" dirty="0">
                <a:solidFill>
                  <a:schemeClr val="bg1"/>
                </a:solidFill>
                <a:cs typeface="Arial" pitchFamily="34" charset="0"/>
              </a:rPr>
              <a:t>Вуличні спортивні майданчики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cs typeface="Arial" pitchFamily="34" charset="0"/>
              </a:rPr>
              <a:t>(нові проекти)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02" y="1196955"/>
            <a:ext cx="3219019" cy="17493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43" y="3029139"/>
            <a:ext cx="3012905" cy="21338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8" y="5273810"/>
            <a:ext cx="3246184" cy="1487761"/>
          </a:xfrm>
          <a:prstGeom prst="rect">
            <a:avLst/>
          </a:prstGeom>
        </p:spPr>
      </p:pic>
      <p:sp>
        <p:nvSpPr>
          <p:cNvPr id="17" name="Прямокутник 14">
            <a:extLst>
              <a:ext uri="{FF2B5EF4-FFF2-40B4-BE49-F238E27FC236}">
                <a16:creationId xmlns:a16="http://schemas.microsoft.com/office/drawing/2014/main" id="{91BBEABB-5E87-4AED-9442-30611F6D7DEB}"/>
              </a:ext>
            </a:extLst>
          </p:cNvPr>
          <p:cNvSpPr/>
          <p:nvPr/>
        </p:nvSpPr>
        <p:spPr>
          <a:xfrm>
            <a:off x="3051723" y="23629"/>
            <a:ext cx="6751397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VIII</a:t>
            </a:r>
            <a:r>
              <a:rPr lang="ru-RU" sz="2800" b="1" dirty="0">
                <a:solidFill>
                  <a:schemeClr val="bg1"/>
                </a:solidFill>
              </a:rPr>
              <a:t>. ЗАБЕЗПЕЧЕННЯ </a:t>
            </a:r>
            <a:r>
              <a:rPr lang="ru-RU" sz="2800" b="1" dirty="0" smtClean="0">
                <a:solidFill>
                  <a:schemeClr val="bg1"/>
                </a:solidFill>
              </a:rPr>
              <a:t>КОМФОРТНИХ УМОВ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807" y="51904"/>
            <a:ext cx="925181" cy="930700"/>
          </a:xfrm>
          <a:prstGeom prst="rect">
            <a:avLst/>
          </a:prstGeom>
        </p:spPr>
      </p:pic>
      <p:sp>
        <p:nvSpPr>
          <p:cNvPr id="27" name="Прямокутник 21"/>
          <p:cNvSpPr>
            <a:spLocks noChangeArrowheads="1"/>
          </p:cNvSpPr>
          <p:nvPr/>
        </p:nvSpPr>
        <p:spPr bwMode="auto">
          <a:xfrm>
            <a:off x="347136" y="1365649"/>
            <a:ext cx="2610094" cy="307777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altLang="ru-RU" sz="1400" b="1" dirty="0">
                <a:solidFill>
                  <a:schemeClr val="bg1"/>
                </a:solidFill>
                <a:cs typeface="Arial" panose="020B0604020202020204" pitchFamily="34" charset="0"/>
              </a:rPr>
              <a:t>вул. Довженка, </a:t>
            </a:r>
            <a:r>
              <a:rPr lang="uk-UA" altLang="ru-RU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3 (2,8 </a:t>
            </a:r>
            <a:r>
              <a:rPr lang="uk-UA" altLang="ru-RU" sz="14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млн.грн</a:t>
            </a:r>
            <a:r>
              <a:rPr lang="uk-UA" altLang="ru-RU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.)</a:t>
            </a:r>
            <a:endParaRPr lang="uk-UA" altLang="ru-RU" sz="1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4" name="Прямокутник 21"/>
          <p:cNvSpPr>
            <a:spLocks noChangeArrowheads="1"/>
          </p:cNvSpPr>
          <p:nvPr/>
        </p:nvSpPr>
        <p:spPr bwMode="auto">
          <a:xfrm>
            <a:off x="347136" y="6490101"/>
            <a:ext cx="2809989" cy="307777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altLang="ru-RU" sz="1400" b="1" dirty="0">
                <a:solidFill>
                  <a:schemeClr val="bg1"/>
                </a:solidFill>
                <a:cs typeface="Arial" panose="020B0604020202020204" pitchFamily="34" charset="0"/>
              </a:rPr>
              <a:t>вул. </a:t>
            </a:r>
            <a:r>
              <a:rPr lang="uk-UA" altLang="ru-RU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Шевченка, 360 (2,6 </a:t>
            </a:r>
            <a:r>
              <a:rPr lang="uk-UA" altLang="ru-RU" sz="14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млн.грн</a:t>
            </a:r>
            <a:r>
              <a:rPr lang="uk-UA" altLang="ru-RU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.)</a:t>
            </a:r>
            <a:endParaRPr lang="uk-UA" altLang="ru-RU" sz="1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5" name="Прямокутник 21"/>
          <p:cNvSpPr>
            <a:spLocks noChangeArrowheads="1"/>
          </p:cNvSpPr>
          <p:nvPr/>
        </p:nvSpPr>
        <p:spPr bwMode="auto">
          <a:xfrm>
            <a:off x="145398" y="3051063"/>
            <a:ext cx="2889853" cy="307777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altLang="ru-RU" sz="1400" b="1" dirty="0">
                <a:solidFill>
                  <a:schemeClr val="bg1"/>
                </a:solidFill>
                <a:cs typeface="Arial" panose="020B0604020202020204" pitchFamily="34" charset="0"/>
              </a:rPr>
              <a:t>вул. </a:t>
            </a:r>
            <a:r>
              <a:rPr lang="uk-UA" altLang="ru-RU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Тролейбусна, </a:t>
            </a:r>
            <a:r>
              <a:rPr lang="uk-UA" altLang="ru-RU" sz="1400" b="1" dirty="0">
                <a:solidFill>
                  <a:schemeClr val="bg1"/>
                </a:solidFill>
                <a:cs typeface="Arial" panose="020B0604020202020204" pitchFamily="34" charset="0"/>
              </a:rPr>
              <a:t>2</a:t>
            </a:r>
            <a:r>
              <a:rPr lang="uk-UA" altLang="ru-RU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(6,5 </a:t>
            </a:r>
            <a:r>
              <a:rPr lang="uk-UA" altLang="ru-RU" sz="14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млн.грн</a:t>
            </a:r>
            <a:r>
              <a:rPr lang="uk-UA" altLang="ru-RU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.)</a:t>
            </a:r>
            <a:endParaRPr lang="uk-UA" altLang="ru-RU" sz="1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4265933" y="564037"/>
            <a:ext cx="2634275" cy="581938"/>
          </a:xfrm>
          <a:prstGeom prst="rect">
            <a:avLst/>
          </a:prstGeom>
          <a:solidFill>
            <a:srgbClr val="0070C0"/>
          </a:solidFill>
          <a:ln w="6350"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k-UA" b="1" dirty="0">
                <a:solidFill>
                  <a:schemeClr val="bg1"/>
                </a:solidFill>
                <a:cs typeface="Arial" pitchFamily="34" charset="0"/>
              </a:rPr>
              <a:t>Спортивні </a:t>
            </a:r>
            <a:r>
              <a:rPr lang="uk-UA" b="1" dirty="0" smtClean="0">
                <a:solidFill>
                  <a:schemeClr val="bg1"/>
                </a:solidFill>
                <a:cs typeface="Arial" pitchFamily="34" charset="0"/>
              </a:rPr>
              <a:t>комплекси</a:t>
            </a:r>
            <a:endParaRPr lang="en-US" b="1" dirty="0" smtClean="0">
              <a:solidFill>
                <a:schemeClr val="bg1"/>
              </a:solidFill>
              <a:cs typeface="Arial" pitchFamily="34" charset="0"/>
            </a:endParaRPr>
          </a:p>
          <a:p>
            <a:pPr algn="ctr"/>
            <a:r>
              <a:rPr lang="uk-UA" b="1" dirty="0" smtClean="0">
                <a:solidFill>
                  <a:schemeClr val="bg1"/>
                </a:solidFill>
                <a:cs typeface="Arial" pitchFamily="34" charset="0"/>
              </a:rPr>
              <a:t>(нові проекти)</a:t>
            </a:r>
            <a:endParaRPr lang="uk-UA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262" y="3068701"/>
            <a:ext cx="3149710" cy="190132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358" y="5078074"/>
            <a:ext cx="3225424" cy="1719804"/>
          </a:xfrm>
          <a:prstGeom prst="rect">
            <a:avLst/>
          </a:prstGeom>
        </p:spPr>
      </p:pic>
      <p:pic>
        <p:nvPicPr>
          <p:cNvPr id="31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145" y="1180351"/>
            <a:ext cx="2949706" cy="175016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Прямокутник 21"/>
          <p:cNvSpPr>
            <a:spLocks noChangeArrowheads="1"/>
          </p:cNvSpPr>
          <p:nvPr/>
        </p:nvSpPr>
        <p:spPr bwMode="auto">
          <a:xfrm>
            <a:off x="4138145" y="3358840"/>
            <a:ext cx="2889853" cy="307777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altLang="ru-RU" sz="1400" b="1" dirty="0">
                <a:solidFill>
                  <a:schemeClr val="bg1"/>
                </a:solidFill>
                <a:cs typeface="Arial" panose="020B0604020202020204" pitchFamily="34" charset="0"/>
              </a:rPr>
              <a:t>вул. </a:t>
            </a:r>
            <a:r>
              <a:rPr lang="uk-UA" altLang="ru-RU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Й. Сліпого, 33 (20 </a:t>
            </a:r>
            <a:r>
              <a:rPr lang="uk-UA" altLang="ru-RU" sz="14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млн.грн</a:t>
            </a:r>
            <a:r>
              <a:rPr lang="uk-UA" altLang="ru-RU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.)</a:t>
            </a:r>
            <a:endParaRPr lang="uk-UA" altLang="ru-RU" sz="1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4" name="Прямокутник 21"/>
          <p:cNvSpPr>
            <a:spLocks noChangeArrowheads="1"/>
          </p:cNvSpPr>
          <p:nvPr/>
        </p:nvSpPr>
        <p:spPr bwMode="auto">
          <a:xfrm>
            <a:off x="3822492" y="5163009"/>
            <a:ext cx="3363480" cy="307777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altLang="ru-RU" sz="1400" b="1" dirty="0">
                <a:solidFill>
                  <a:schemeClr val="bg1"/>
                </a:solidFill>
                <a:cs typeface="Arial" panose="020B0604020202020204" pitchFamily="34" charset="0"/>
              </a:rPr>
              <a:t>вул. </a:t>
            </a:r>
            <a:r>
              <a:rPr lang="uk-UA" altLang="ru-RU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Величковського, 16-18 (12 </a:t>
            </a:r>
            <a:r>
              <a:rPr lang="uk-UA" altLang="ru-RU" sz="14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млн.грн</a:t>
            </a:r>
            <a:r>
              <a:rPr lang="uk-UA" altLang="ru-RU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.)</a:t>
            </a:r>
            <a:endParaRPr lang="uk-UA" altLang="ru-RU" sz="1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5" name="Прямокутник 21"/>
          <p:cNvSpPr>
            <a:spLocks noChangeArrowheads="1"/>
          </p:cNvSpPr>
          <p:nvPr/>
        </p:nvSpPr>
        <p:spPr bwMode="auto">
          <a:xfrm>
            <a:off x="4166191" y="1266519"/>
            <a:ext cx="2889853" cy="307777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altLang="ru-RU" sz="1400" b="1" dirty="0">
                <a:solidFill>
                  <a:schemeClr val="bg1"/>
                </a:solidFill>
                <a:cs typeface="Arial" panose="020B0604020202020204" pitchFamily="34" charset="0"/>
              </a:rPr>
              <a:t>вул. </a:t>
            </a:r>
            <a:r>
              <a:rPr lang="uk-UA" altLang="ru-RU" sz="14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Кастелівка</a:t>
            </a:r>
            <a:r>
              <a:rPr lang="uk-UA" altLang="ru-RU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, 8 (49 </a:t>
            </a:r>
            <a:r>
              <a:rPr lang="uk-UA" altLang="ru-RU" sz="14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млн.грн</a:t>
            </a:r>
            <a:r>
              <a:rPr lang="uk-UA" altLang="ru-RU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.)</a:t>
            </a:r>
            <a:endParaRPr lang="uk-UA" altLang="ru-RU" sz="1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7476101" y="1731134"/>
            <a:ext cx="4557523" cy="540167"/>
          </a:xfrm>
          <a:prstGeom prst="rect">
            <a:avLst/>
          </a:prstGeom>
          <a:solidFill>
            <a:srgbClr val="0070C0"/>
          </a:solidFill>
          <a:ln w="6350"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k-UA" b="1" dirty="0">
                <a:solidFill>
                  <a:schemeClr val="bg1"/>
                </a:solidFill>
                <a:cs typeface="Arial" pitchFamily="34" charset="0"/>
              </a:rPr>
              <a:t>Будівництво «Палацу ігрових </a:t>
            </a:r>
            <a:r>
              <a:rPr lang="uk-UA" b="1" dirty="0" smtClean="0">
                <a:solidFill>
                  <a:schemeClr val="bg1"/>
                </a:solidFill>
                <a:cs typeface="Arial" pitchFamily="34" charset="0"/>
              </a:rPr>
              <a:t>видів спорту</a:t>
            </a:r>
            <a:r>
              <a:rPr lang="uk-UA" b="1" dirty="0">
                <a:solidFill>
                  <a:schemeClr val="bg1"/>
                </a:solidFill>
                <a:cs typeface="Arial" pitchFamily="34" charset="0"/>
              </a:rPr>
              <a:t>»</a:t>
            </a:r>
          </a:p>
        </p:txBody>
      </p:sp>
      <p:sp>
        <p:nvSpPr>
          <p:cNvPr id="22" name="Прямоугольник 21"/>
          <p:cNvSpPr/>
          <p:nvPr/>
        </p:nvSpPr>
        <p:spPr>
          <a:xfrm rot="2700000">
            <a:off x="7523803" y="246111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6" name="Прямокутник 2"/>
          <p:cNvSpPr/>
          <p:nvPr/>
        </p:nvSpPr>
        <p:spPr>
          <a:xfrm>
            <a:off x="7948896" y="2343178"/>
            <a:ext cx="398662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  <a:cs typeface="Arial" panose="020B0604020202020204" pitchFamily="34" charset="0"/>
              </a:rPr>
              <a:t>Загальна кошторисна вартість будівництва у поточних цінах:</a:t>
            </a:r>
            <a:r>
              <a:rPr lang="uk-UA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uk-UA" sz="1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664,6  млн. грн</a:t>
            </a:r>
            <a:r>
              <a:rPr lang="uk-UA" sz="1600" b="1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  <a:r>
              <a:rPr lang="uk-UA" sz="1600" dirty="0">
                <a:solidFill>
                  <a:srgbClr val="002060"/>
                </a:solidFill>
                <a:cs typeface="Arial" panose="020B0604020202020204" pitchFamily="34" charset="0"/>
              </a:rPr>
              <a:t> (очікувана вартість закупівлі будівельних робіт </a:t>
            </a:r>
            <a:r>
              <a:rPr lang="uk-UA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620, 1 млн. грн</a:t>
            </a:r>
            <a:r>
              <a:rPr lang="uk-UA" sz="1600" dirty="0">
                <a:solidFill>
                  <a:srgbClr val="002060"/>
                </a:solidFill>
                <a:cs typeface="Arial" panose="020B0604020202020204" pitchFamily="34" charset="0"/>
              </a:rPr>
              <a:t>.)</a:t>
            </a:r>
          </a:p>
          <a:p>
            <a:endParaRPr lang="uk-UA" sz="16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617" y="3638403"/>
            <a:ext cx="4461007" cy="1915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4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11983"/>
            <a:ext cx="12181490" cy="68616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807" y="51904"/>
            <a:ext cx="925181" cy="930700"/>
          </a:xfrm>
          <a:prstGeom prst="rect">
            <a:avLst/>
          </a:prstGeom>
        </p:spPr>
      </p:pic>
      <p:sp>
        <p:nvSpPr>
          <p:cNvPr id="6" name="Прямокутник 14">
            <a:extLst>
              <a:ext uri="{FF2B5EF4-FFF2-40B4-BE49-F238E27FC236}">
                <a16:creationId xmlns:a16="http://schemas.microsoft.com/office/drawing/2014/main" id="{91BBEABB-5E87-4AED-9442-30611F6D7DEB}"/>
              </a:ext>
            </a:extLst>
          </p:cNvPr>
          <p:cNvSpPr/>
          <p:nvPr/>
        </p:nvSpPr>
        <p:spPr>
          <a:xfrm>
            <a:off x="3034719" y="55548"/>
            <a:ext cx="5336197" cy="523220"/>
          </a:xfrm>
          <a:prstGeom prst="rect">
            <a:avLst/>
          </a:prstGeom>
          <a:solidFill>
            <a:srgbClr val="005D9B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IX</a:t>
            </a:r>
            <a:r>
              <a:rPr lang="uk-UA" sz="2800" b="1" dirty="0" smtClean="0">
                <a:solidFill>
                  <a:schemeClr val="bg1"/>
                </a:solidFill>
              </a:rPr>
              <a:t>.</a:t>
            </a:r>
            <a:r>
              <a:rPr lang="ru-RU" sz="2800" b="1" dirty="0" smtClean="0">
                <a:solidFill>
                  <a:schemeClr val="bg1"/>
                </a:solidFill>
              </a:rPr>
              <a:t> ФІНАНСОВИЙ СУПРОВІД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421" y="615981"/>
            <a:ext cx="5613661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  <a:cs typeface="Arial" panose="020B0604020202020204" pitchFamily="34" charset="0"/>
              </a:rPr>
              <a:t>Загальний бюджет м</a:t>
            </a:r>
            <a:r>
              <a:rPr lang="uk-UA" b="1" dirty="0" smtClean="0">
                <a:solidFill>
                  <a:schemeClr val="bg1"/>
                </a:solidFill>
                <a:cs typeface="Arial" panose="020B0604020202020204" pitchFamily="34" charset="0"/>
              </a:rPr>
              <a:t>. Львова </a:t>
            </a:r>
            <a:r>
              <a:rPr lang="uk-UA" b="1" dirty="0">
                <a:solidFill>
                  <a:schemeClr val="bg1"/>
                </a:solidFill>
                <a:cs typeface="Arial" panose="020B0604020202020204" pitchFamily="34" charset="0"/>
              </a:rPr>
              <a:t>на </a:t>
            </a:r>
            <a:r>
              <a:rPr lang="uk-UA" b="1" dirty="0" smtClean="0">
                <a:solidFill>
                  <a:schemeClr val="bg1"/>
                </a:solidFill>
                <a:cs typeface="Arial" panose="020B0604020202020204" pitchFamily="34" charset="0"/>
              </a:rPr>
              <a:t>2019 </a:t>
            </a:r>
            <a:r>
              <a:rPr lang="uk-UA" b="1" dirty="0">
                <a:solidFill>
                  <a:schemeClr val="bg1"/>
                </a:solidFill>
                <a:cs typeface="Arial" panose="020B0604020202020204" pitchFamily="34" charset="0"/>
              </a:rPr>
              <a:t>рік </a:t>
            </a:r>
            <a:r>
              <a:rPr lang="uk-UA" b="1" dirty="0" smtClean="0">
                <a:solidFill>
                  <a:schemeClr val="bg1"/>
                </a:solidFill>
                <a:cs typeface="Arial" panose="020B0604020202020204" pitchFamily="34" charset="0"/>
              </a:rPr>
              <a:t>складає 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7 </a:t>
            </a:r>
            <a:r>
              <a:rPr lang="ru-RU" b="1" dirty="0">
                <a:solidFill>
                  <a:schemeClr val="bg1"/>
                </a:solidFill>
              </a:rPr>
              <a:t>млрд. </a:t>
            </a:r>
            <a:r>
              <a:rPr lang="uk-UA" b="1" dirty="0">
                <a:solidFill>
                  <a:schemeClr val="bg1"/>
                </a:solidFill>
              </a:rPr>
              <a:t>501,9 млн. грн</a:t>
            </a:r>
            <a:r>
              <a:rPr lang="uk-UA" b="1" dirty="0" smtClean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uk-UA" b="1" dirty="0" smtClean="0">
                <a:solidFill>
                  <a:schemeClr val="bg1"/>
                </a:solidFill>
              </a:rPr>
              <a:t>% по управліннях</a:t>
            </a:r>
            <a:endParaRPr lang="uk-UA" b="1" dirty="0">
              <a:solidFill>
                <a:schemeClr val="bg1"/>
              </a:solidFill>
            </a:endParaRPr>
          </a:p>
        </p:txBody>
      </p:sp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9682783"/>
              </p:ext>
            </p:extLst>
          </p:nvPr>
        </p:nvGraphicFramePr>
        <p:xfrm>
          <a:off x="245096" y="1543060"/>
          <a:ext cx="5672103" cy="2908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245097" y="4581427"/>
            <a:ext cx="188536" cy="1319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TextBox 18"/>
          <p:cNvSpPr txBox="1"/>
          <p:nvPr/>
        </p:nvSpPr>
        <p:spPr>
          <a:xfrm>
            <a:off x="433633" y="4492277"/>
            <a:ext cx="38649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</a:rPr>
              <a:t>Управління освіти – 2 317, 8 млн. грн.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45097" y="4894265"/>
            <a:ext cx="188536" cy="1319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TextBox 21"/>
          <p:cNvSpPr txBox="1"/>
          <p:nvPr/>
        </p:nvSpPr>
        <p:spPr>
          <a:xfrm>
            <a:off x="433633" y="4809805"/>
            <a:ext cx="46851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</a:rPr>
              <a:t>Управління охорони здоров'я  – 879,6 млн. грн.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45097" y="5199495"/>
            <a:ext cx="188536" cy="1319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433633" y="5110700"/>
            <a:ext cx="4797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</a:rPr>
              <a:t>Управління соціального захисту  – 331,2 млн. грн.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45097" y="5517557"/>
            <a:ext cx="188536" cy="1319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TextBox 25"/>
          <p:cNvSpPr txBox="1"/>
          <p:nvPr/>
        </p:nvSpPr>
        <p:spPr>
          <a:xfrm>
            <a:off x="433633" y="5424491"/>
            <a:ext cx="4797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</a:rPr>
              <a:t>Відділ професійної освіти– 316,2 млн. грн.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45097" y="5848439"/>
            <a:ext cx="188536" cy="1319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TextBox 27"/>
          <p:cNvSpPr txBox="1"/>
          <p:nvPr/>
        </p:nvSpPr>
        <p:spPr>
          <a:xfrm>
            <a:off x="433633" y="5745150"/>
            <a:ext cx="4797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</a:rPr>
              <a:t>Управління молоді та спорту – 104,7 млн. грн.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45097" y="6186993"/>
            <a:ext cx="188536" cy="1319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TextBox 29"/>
          <p:cNvSpPr txBox="1"/>
          <p:nvPr/>
        </p:nvSpPr>
        <p:spPr>
          <a:xfrm>
            <a:off x="433633" y="6076836"/>
            <a:ext cx="4949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</a:rPr>
              <a:t>Управління «Служба у справах дітей» – 12,4 млн. грн.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6639202" y="578768"/>
            <a:ext cx="5062195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bg1"/>
                </a:solidFill>
                <a:cs typeface="Arial" panose="020B0604020202020204" pitchFamily="34" charset="0"/>
              </a:rPr>
              <a:t>Спеціальний  </a:t>
            </a:r>
            <a:r>
              <a:rPr lang="uk-UA" b="1" dirty="0">
                <a:solidFill>
                  <a:schemeClr val="bg1"/>
                </a:solidFill>
                <a:cs typeface="Arial" panose="020B0604020202020204" pitchFamily="34" charset="0"/>
              </a:rPr>
              <a:t>бюджет м</a:t>
            </a:r>
            <a:r>
              <a:rPr lang="uk-UA" b="1" dirty="0" smtClean="0">
                <a:solidFill>
                  <a:schemeClr val="bg1"/>
                </a:solidFill>
                <a:cs typeface="Arial" panose="020B0604020202020204" pitchFamily="34" charset="0"/>
              </a:rPr>
              <a:t>. Львова </a:t>
            </a:r>
            <a:r>
              <a:rPr lang="uk-UA" b="1" dirty="0">
                <a:solidFill>
                  <a:schemeClr val="bg1"/>
                </a:solidFill>
                <a:cs typeface="Arial" panose="020B0604020202020204" pitchFamily="34" charset="0"/>
              </a:rPr>
              <a:t>на </a:t>
            </a:r>
            <a:r>
              <a:rPr lang="uk-UA" b="1" dirty="0" smtClean="0">
                <a:solidFill>
                  <a:schemeClr val="bg1"/>
                </a:solidFill>
                <a:cs typeface="Arial" panose="020B0604020202020204" pitchFamily="34" charset="0"/>
              </a:rPr>
              <a:t>2019 </a:t>
            </a:r>
            <a:r>
              <a:rPr lang="uk-UA" b="1" dirty="0">
                <a:solidFill>
                  <a:schemeClr val="bg1"/>
                </a:solidFill>
                <a:cs typeface="Arial" panose="020B0604020202020204" pitchFamily="34" charset="0"/>
              </a:rPr>
              <a:t>рік </a:t>
            </a:r>
            <a:r>
              <a:rPr lang="uk-UA" b="1" dirty="0" smtClean="0">
                <a:solidFill>
                  <a:schemeClr val="bg1"/>
                </a:solidFill>
                <a:cs typeface="Arial" panose="020B0604020202020204" pitchFamily="34" charset="0"/>
              </a:rPr>
              <a:t>складає  </a:t>
            </a:r>
            <a:r>
              <a:rPr lang="uk-UA" b="1" dirty="0" smtClean="0">
                <a:solidFill>
                  <a:schemeClr val="bg1"/>
                </a:solidFill>
              </a:rPr>
              <a:t>222,2 млн</a:t>
            </a:r>
            <a:r>
              <a:rPr lang="uk-UA" b="1" dirty="0">
                <a:solidFill>
                  <a:schemeClr val="bg1"/>
                </a:solidFill>
              </a:rPr>
              <a:t>. грн</a:t>
            </a:r>
            <a:r>
              <a:rPr lang="uk-UA" b="1" dirty="0" smtClean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uk-UA" b="1" dirty="0" smtClean="0">
                <a:solidFill>
                  <a:schemeClr val="bg1"/>
                </a:solidFill>
              </a:rPr>
              <a:t>% по управліннях</a:t>
            </a:r>
            <a:endParaRPr lang="uk-UA" b="1" dirty="0">
              <a:solidFill>
                <a:schemeClr val="bg1"/>
              </a:solidFill>
            </a:endParaRPr>
          </a:p>
        </p:txBody>
      </p:sp>
      <p:graphicFrame>
        <p:nvGraphicFramePr>
          <p:cNvPr id="32" name="Диаграмма 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7566035"/>
              </p:ext>
            </p:extLst>
          </p:nvPr>
        </p:nvGraphicFramePr>
        <p:xfrm>
          <a:off x="6864829" y="1540767"/>
          <a:ext cx="4610937" cy="28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3" name="Прямоугольник 32"/>
          <p:cNvSpPr/>
          <p:nvPr/>
        </p:nvSpPr>
        <p:spPr>
          <a:xfrm>
            <a:off x="6995896" y="4083416"/>
            <a:ext cx="188536" cy="131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TextBox 33"/>
          <p:cNvSpPr txBox="1"/>
          <p:nvPr/>
        </p:nvSpPr>
        <p:spPr>
          <a:xfrm>
            <a:off x="7205159" y="3935026"/>
            <a:ext cx="4797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</a:rPr>
              <a:t>Управління молоді та спорту – 65,2 млн. грн.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6985182" y="4380691"/>
            <a:ext cx="188536" cy="131975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6" name="TextBox 35"/>
          <p:cNvSpPr txBox="1"/>
          <p:nvPr/>
        </p:nvSpPr>
        <p:spPr>
          <a:xfrm>
            <a:off x="7237803" y="4273580"/>
            <a:ext cx="38649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</a:rPr>
              <a:t>Управління освіти – 27,1 млн. грн.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6996192" y="4750704"/>
            <a:ext cx="188536" cy="131975"/>
          </a:xfrm>
          <a:prstGeom prst="rect">
            <a:avLst/>
          </a:prstGeom>
          <a:solidFill>
            <a:srgbClr val="1F3B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8" name="TextBox 37"/>
          <p:cNvSpPr txBox="1"/>
          <p:nvPr/>
        </p:nvSpPr>
        <p:spPr>
          <a:xfrm>
            <a:off x="7226291" y="4669646"/>
            <a:ext cx="46851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</a:rPr>
              <a:t>Управління охорони здоров'я  – 118,6 млн. грн.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6985182" y="5161967"/>
            <a:ext cx="188536" cy="1319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TextBox 39"/>
          <p:cNvSpPr txBox="1"/>
          <p:nvPr/>
        </p:nvSpPr>
        <p:spPr>
          <a:xfrm>
            <a:off x="7205159" y="5054384"/>
            <a:ext cx="4797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</a:rPr>
              <a:t>Управління соціального захисту  – 9,9 млн. грн.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6985182" y="5593768"/>
            <a:ext cx="188536" cy="1319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2" name="TextBox 41"/>
          <p:cNvSpPr txBox="1"/>
          <p:nvPr/>
        </p:nvSpPr>
        <p:spPr>
          <a:xfrm>
            <a:off x="7226291" y="5450450"/>
            <a:ext cx="4949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</a:rPr>
              <a:t>Управління «Служба у справах дітей» – 1,4 млн. грн.</a:t>
            </a:r>
          </a:p>
        </p:txBody>
      </p:sp>
    </p:spTree>
    <p:extLst>
      <p:ext uri="{BB962C8B-B14F-4D97-AF65-F5344CB8AC3E}">
        <p14:creationId xmlns:p14="http://schemas.microsoft.com/office/powerpoint/2010/main" val="192362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324705" y="4175172"/>
            <a:ext cx="36741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solidFill>
                  <a:srgbClr val="002060"/>
                </a:solidFill>
              </a:rPr>
              <a:t>У разі виникнення питань, пропозицій просимо </a:t>
            </a:r>
            <a:r>
              <a:rPr lang="uk-UA" sz="1600" dirty="0" smtClean="0">
                <a:solidFill>
                  <a:srgbClr val="002060"/>
                </a:solidFill>
              </a:rPr>
              <a:t>звертатись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за</a:t>
            </a:r>
            <a:r>
              <a:rPr lang="uk-UA" sz="16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uk-UA" sz="1600" dirty="0" err="1" smtClean="0">
                <a:solidFill>
                  <a:srgbClr val="002060"/>
                </a:solidFill>
              </a:rPr>
              <a:t>Тел</a:t>
            </a:r>
            <a:r>
              <a:rPr lang="uk-UA" sz="1600" dirty="0">
                <a:solidFill>
                  <a:srgbClr val="002060"/>
                </a:solidFill>
              </a:rPr>
              <a:t>: 032 </a:t>
            </a:r>
            <a:r>
              <a:rPr lang="uk-UA" sz="1600" dirty="0" smtClean="0">
                <a:solidFill>
                  <a:srgbClr val="002060"/>
                </a:solidFill>
              </a:rPr>
              <a:t>297 5810</a:t>
            </a:r>
            <a:endParaRPr lang="uk-UA" sz="1600" dirty="0">
              <a:solidFill>
                <a:srgbClr val="002060"/>
              </a:solidFill>
            </a:endParaRPr>
          </a:p>
          <a:p>
            <a:r>
              <a:rPr lang="en-US" sz="1600" dirty="0">
                <a:solidFill>
                  <a:srgbClr val="002060"/>
                </a:solidFill>
              </a:rPr>
              <a:t>E-mail</a:t>
            </a:r>
            <a:r>
              <a:rPr lang="uk-UA" sz="1600" dirty="0">
                <a:solidFill>
                  <a:srgbClr val="002060"/>
                </a:solidFill>
              </a:rPr>
              <a:t>: </a:t>
            </a:r>
            <a:r>
              <a:rPr lang="en-US" sz="1600" dirty="0" smtClean="0">
                <a:solidFill>
                  <a:srgbClr val="002060"/>
                </a:solidFill>
              </a:rPr>
              <a:t>dep.hp@lvivcity.gov.ua</a:t>
            </a:r>
            <a:endParaRPr lang="uk-UA" sz="1600" dirty="0">
              <a:solidFill>
                <a:srgbClr val="002060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807" y="51904"/>
            <a:ext cx="925181" cy="9307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65266" y="177269"/>
            <a:ext cx="1928552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#</a:t>
            </a:r>
            <a:r>
              <a:rPr lang="en-US" sz="2000" b="1" dirty="0" err="1" smtClean="0">
                <a:solidFill>
                  <a:schemeClr val="bg1"/>
                </a:solidFill>
              </a:rPr>
              <a:t>SlichnaTeam</a:t>
            </a:r>
            <a:endParaRPr lang="uk-UA" sz="20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65" y="758318"/>
            <a:ext cx="7509177" cy="579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64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389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27717" y="4890175"/>
            <a:ext cx="6434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2060"/>
                </a:solidFill>
              </a:rPr>
              <a:t>Дякую за довіру та підтримку  </a:t>
            </a:r>
            <a:endParaRPr lang="uk-UA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89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3144033" y="104421"/>
            <a:ext cx="6602607" cy="646472"/>
          </a:xfrm>
          <a:prstGeom prst="rect">
            <a:avLst/>
          </a:prstGeom>
          <a:solidFill>
            <a:srgbClr val="005D9B"/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k-UA" altLang="ru-RU" sz="2500" b="1" dirty="0">
                <a:solidFill>
                  <a:schemeClr val="bg1"/>
                </a:solidFill>
                <a:cs typeface="Times New Roman" panose="02020603050405020304" pitchFamily="18" charset="0"/>
              </a:rPr>
              <a:t>І. ВТІЛЕННЯ РЕФОРМ. МІСЦЕВІ ІНІЦІАТИВИ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835" y="82703"/>
            <a:ext cx="1263448" cy="1270986"/>
          </a:xfrm>
          <a:prstGeom prst="rect">
            <a:avLst/>
          </a:prstGeom>
        </p:spPr>
      </p:pic>
      <p:sp>
        <p:nvSpPr>
          <p:cNvPr id="22" name="Прямокутник 19"/>
          <p:cNvSpPr/>
          <p:nvPr/>
        </p:nvSpPr>
        <p:spPr>
          <a:xfrm>
            <a:off x="189037" y="3299874"/>
            <a:ext cx="7162733" cy="40011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Програма  запобіганню  та протидії  домашньому насильству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9" name="Прямокутник 17"/>
          <p:cNvSpPr>
            <a:spLocks noChangeArrowheads="1"/>
          </p:cNvSpPr>
          <p:nvPr/>
        </p:nvSpPr>
        <p:spPr bwMode="auto">
          <a:xfrm>
            <a:off x="16188" y="2970824"/>
            <a:ext cx="159230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</a:rPr>
              <a:t>З </a:t>
            </a:r>
            <a:r>
              <a:rPr lang="uk-UA" b="1" dirty="0" smtClean="0">
                <a:solidFill>
                  <a:srgbClr val="002060"/>
                </a:solidFill>
              </a:rPr>
              <a:t>квітня 2019</a:t>
            </a:r>
            <a:endParaRPr lang="uk-UA" b="1" dirty="0">
              <a:solidFill>
                <a:srgbClr val="002060"/>
              </a:solidFill>
            </a:endParaRPr>
          </a:p>
        </p:txBody>
      </p:sp>
      <p:pic>
        <p:nvPicPr>
          <p:cNvPr id="30" name="Picture 2" descr="C:\Users\Andriy Oliyarnuk\Desktop\Звіт_УСЗ_2019\фото\Моб_бригада.jpg"/>
          <p:cNvPicPr>
            <a:picLocks noChangeAspect="1" noChangeArrowheads="1"/>
          </p:cNvPicPr>
          <p:nvPr/>
        </p:nvPicPr>
        <p:blipFill>
          <a:blip r:embed="rId5">
            <a:lum contrast="20000"/>
          </a:blip>
          <a:srcRect l="20129" r="20039"/>
          <a:stretch>
            <a:fillRect/>
          </a:stretch>
        </p:blipFill>
        <p:spPr bwMode="auto">
          <a:xfrm>
            <a:off x="450357" y="3793497"/>
            <a:ext cx="2920049" cy="2491925"/>
          </a:xfrm>
          <a:prstGeom prst="rect">
            <a:avLst/>
          </a:prstGeom>
          <a:noFill/>
        </p:spPr>
      </p:pic>
      <p:sp>
        <p:nvSpPr>
          <p:cNvPr id="31" name="Прямокутник 15"/>
          <p:cNvSpPr/>
          <p:nvPr/>
        </p:nvSpPr>
        <p:spPr>
          <a:xfrm>
            <a:off x="-15730" y="5974410"/>
            <a:ext cx="2182880" cy="615553"/>
          </a:xfrm>
          <a:prstGeom prst="rect">
            <a:avLst/>
          </a:prstGeom>
          <a:solidFill>
            <a:schemeClr val="lt1">
              <a:alpha val="6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0 800 307305 </a:t>
            </a:r>
          </a:p>
          <a:p>
            <a:pPr algn="ctr"/>
            <a:r>
              <a:rPr lang="uk-UA" sz="1600" b="1" dirty="0">
                <a:solidFill>
                  <a:schemeClr val="bg2">
                    <a:lumMod val="25000"/>
                  </a:schemeClr>
                </a:solidFill>
              </a:rPr>
              <a:t>(дзвінки безкоштовні)</a:t>
            </a:r>
          </a:p>
        </p:txBody>
      </p:sp>
      <p:sp>
        <p:nvSpPr>
          <p:cNvPr id="32" name="Прямокутник 17"/>
          <p:cNvSpPr/>
          <p:nvPr/>
        </p:nvSpPr>
        <p:spPr>
          <a:xfrm>
            <a:off x="2167150" y="5959020"/>
            <a:ext cx="1845745" cy="646331"/>
          </a:xfrm>
          <a:prstGeom prst="rect">
            <a:avLst/>
          </a:prstGeom>
          <a:solidFill>
            <a:schemeClr val="lt1">
              <a:alpha val="6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bg2">
                    <a:lumMod val="25000"/>
                  </a:schemeClr>
                </a:solidFill>
              </a:rPr>
              <a:t>Робочі дні:</a:t>
            </a:r>
          </a:p>
          <a:p>
            <a:pPr algn="ctr"/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</a:rPr>
              <a:t>09:00-18:00 год.</a:t>
            </a:r>
            <a:endParaRPr lang="uk-UA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 rot="2700000">
            <a:off x="3734679" y="403824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4078375" y="3925519"/>
            <a:ext cx="40875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Допомогу надають мешканцям Львова, Винник, Рудно та </a:t>
            </a:r>
            <a:r>
              <a:rPr lang="uk-UA" sz="1600" b="1" dirty="0" err="1" smtClean="0">
                <a:solidFill>
                  <a:srgbClr val="002060"/>
                </a:solidFill>
              </a:rPr>
              <a:t>Брюхович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2700000">
            <a:off x="3804323" y="4761297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5" name="Прямоугольник 34"/>
          <p:cNvSpPr/>
          <p:nvPr/>
        </p:nvSpPr>
        <p:spPr>
          <a:xfrm>
            <a:off x="3933363" y="4713539"/>
            <a:ext cx="31559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 smtClean="0">
                <a:solidFill>
                  <a:srgbClr val="002060"/>
                </a:solidFill>
              </a:rPr>
              <a:t>90 сімей отримали допомогу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47052" y="812261"/>
            <a:ext cx="2820003" cy="400110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uk-UA" sz="2000" b="1" dirty="0" err="1" smtClean="0">
                <a:solidFill>
                  <a:schemeClr val="bg1"/>
                </a:solidFill>
                <a:latin typeface="Calibri" pitchFamily="34" charset="0"/>
              </a:rPr>
              <a:t>Деінституціалізація</a:t>
            </a:r>
            <a:r>
              <a:rPr lang="uk-UA" sz="20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uk-UA" sz="2000" b="1" dirty="0">
                <a:solidFill>
                  <a:schemeClr val="bg1"/>
                </a:solidFill>
                <a:latin typeface="Calibri" pitchFamily="34" charset="0"/>
              </a:rPr>
              <a:t>(ДІ)</a:t>
            </a:r>
          </a:p>
        </p:txBody>
      </p:sp>
      <p:pic>
        <p:nvPicPr>
          <p:cNvPr id="37" name="Рисунок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86977" y="1025448"/>
            <a:ext cx="1658260" cy="1305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Прямоугольник 37"/>
          <p:cNvSpPr/>
          <p:nvPr/>
        </p:nvSpPr>
        <p:spPr>
          <a:xfrm>
            <a:off x="347052" y="1353689"/>
            <a:ext cx="36708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  <a:latin typeface="Calibri" pitchFamily="34" charset="0"/>
              </a:rPr>
              <a:t>Створено у м. Львові послугу патронату над дитиною. Ще двоє кандидатів у патронатні вихователі розпочали навчання</a:t>
            </a:r>
            <a:endParaRPr lang="uk-UA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 rot="2700000">
            <a:off x="68835" y="141229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Прямокутник 9"/>
          <p:cNvSpPr/>
          <p:nvPr/>
        </p:nvSpPr>
        <p:spPr>
          <a:xfrm>
            <a:off x="6445336" y="1448091"/>
            <a:ext cx="5364457" cy="70788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000" b="1" dirty="0">
                <a:solidFill>
                  <a:schemeClr val="bg1"/>
                </a:solidFill>
                <a:cs typeface="Arial" pitchFamily="34" charset="0"/>
              </a:rPr>
              <a:t>Мобільний додаток «Львів спортивний» (</a:t>
            </a:r>
            <a:r>
              <a:rPr lang="en-US" sz="2000" b="1" dirty="0" err="1">
                <a:solidFill>
                  <a:schemeClr val="bg1"/>
                </a:solidFill>
                <a:cs typeface="Arial" pitchFamily="34" charset="0"/>
              </a:rPr>
              <a:t>lvivsports</a:t>
            </a:r>
            <a:r>
              <a:rPr lang="en-US" sz="2000" b="1" dirty="0">
                <a:solidFill>
                  <a:schemeClr val="bg1"/>
                </a:solidFill>
                <a:cs typeface="Arial" pitchFamily="34" charset="0"/>
              </a:rPr>
              <a:t>) </a:t>
            </a:r>
            <a:r>
              <a:rPr lang="uk-UA" sz="2000" b="1" dirty="0">
                <a:solidFill>
                  <a:schemeClr val="bg1"/>
                </a:solidFill>
                <a:cs typeface="Arial" pitchFamily="34" charset="0"/>
              </a:rPr>
              <a:t>- </a:t>
            </a:r>
            <a:r>
              <a:rPr lang="uk-UA" sz="2000" b="1" dirty="0" err="1">
                <a:solidFill>
                  <a:schemeClr val="bg1"/>
                </a:solidFill>
                <a:cs typeface="Arial" pitchFamily="34" charset="0"/>
              </a:rPr>
              <a:t>діджиталізація</a:t>
            </a:r>
            <a:r>
              <a:rPr lang="uk-UA" sz="2000" b="1" dirty="0">
                <a:solidFill>
                  <a:schemeClr val="bg1"/>
                </a:solidFill>
                <a:cs typeface="Arial" pitchFamily="34" charset="0"/>
              </a:rPr>
              <a:t> спортивної сфери</a:t>
            </a:r>
          </a:p>
        </p:txBody>
      </p:sp>
      <p:sp>
        <p:nvSpPr>
          <p:cNvPr id="41" name="Прямокутник 14"/>
          <p:cNvSpPr/>
          <p:nvPr/>
        </p:nvSpPr>
        <p:spPr>
          <a:xfrm>
            <a:off x="6090745" y="858984"/>
            <a:ext cx="2459840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1600" b="1" dirty="0">
                <a:solidFill>
                  <a:srgbClr val="002060"/>
                </a:solidFill>
              </a:rPr>
              <a:t>НА МІСЦЕВОМУ</a:t>
            </a:r>
            <a:r>
              <a:rPr lang="en-US" sz="1600" b="1" dirty="0">
                <a:solidFill>
                  <a:srgbClr val="002060"/>
                </a:solidFill>
              </a:rPr>
              <a:t> </a:t>
            </a:r>
            <a:r>
              <a:rPr lang="uk-UA" sz="1600" b="1" dirty="0" smtClean="0">
                <a:solidFill>
                  <a:srgbClr val="002060"/>
                </a:solidFill>
              </a:rPr>
              <a:t>РІВНІ ЗАПРОВАДЖЕНО:</a:t>
            </a:r>
            <a:endParaRPr lang="uk-UA" sz="1600" b="1" dirty="0">
              <a:solidFill>
                <a:srgbClr val="002060"/>
              </a:solidFill>
            </a:endParaRPr>
          </a:p>
        </p:txBody>
      </p:sp>
      <p:pic>
        <p:nvPicPr>
          <p:cNvPr id="42" name="Picture 2" descr="Нет описания фото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6197" y="2771923"/>
            <a:ext cx="1395886" cy="248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Rectangle 1"/>
          <p:cNvSpPr>
            <a:spLocks noChangeArrowheads="1"/>
          </p:cNvSpPr>
          <p:nvPr/>
        </p:nvSpPr>
        <p:spPr bwMode="auto">
          <a:xfrm>
            <a:off x="6754247" y="2181768"/>
            <a:ext cx="53580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Безкоштовна реалізація </a:t>
            </a:r>
            <a:r>
              <a:rPr lang="uk-UA" sz="1600" b="1" dirty="0" smtClean="0">
                <a:solidFill>
                  <a:srgbClr val="002060"/>
                </a:solidFill>
                <a:cs typeface="Arial" pitchFamily="34" charset="0"/>
              </a:rPr>
              <a:t>завдяки </a:t>
            </a:r>
            <a:r>
              <a:rPr lang="uk-UA" sz="1600" b="1" dirty="0">
                <a:solidFill>
                  <a:srgbClr val="002060"/>
                </a:solidFill>
                <a:cs typeface="Arial" pitchFamily="34" charset="0"/>
              </a:rPr>
              <a:t>співпраці із американською компанією </a:t>
            </a:r>
            <a:r>
              <a:rPr lang="en-US" sz="1600" b="1" dirty="0">
                <a:solidFill>
                  <a:srgbClr val="002060"/>
                </a:solidFill>
                <a:cs typeface="Arial" pitchFamily="34" charset="0"/>
              </a:rPr>
              <a:t>“</a:t>
            </a:r>
            <a:r>
              <a:rPr lang="en-US" sz="1600" b="1" dirty="0" err="1">
                <a:solidFill>
                  <a:srgbClr val="002060"/>
                </a:solidFill>
                <a:cs typeface="Arial" pitchFamily="34" charset="0"/>
              </a:rPr>
              <a:t>Uventex</a:t>
            </a:r>
            <a:r>
              <a:rPr lang="en-US" sz="1600" b="1" dirty="0">
                <a:solidFill>
                  <a:srgbClr val="002060"/>
                </a:solidFill>
                <a:cs typeface="Arial" pitchFamily="34" charset="0"/>
              </a:rPr>
              <a:t> Labs Inc.”  </a:t>
            </a:r>
            <a:endParaRPr lang="uk-UA" sz="16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 rot="2700000">
            <a:off x="6452523" y="2267291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5" name="Прямокутник 5"/>
          <p:cNvSpPr/>
          <p:nvPr/>
        </p:nvSpPr>
        <p:spPr>
          <a:xfrm>
            <a:off x="6769978" y="2753386"/>
            <a:ext cx="37776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Вкладки </a:t>
            </a:r>
            <a:r>
              <a:rPr lang="ru-RU" sz="1600" b="1" dirty="0" err="1" smtClean="0">
                <a:solidFill>
                  <a:srgbClr val="002060"/>
                </a:solidFill>
              </a:rPr>
              <a:t>додатку</a:t>
            </a:r>
            <a:r>
              <a:rPr lang="ru-RU" sz="1600" b="1" dirty="0" smtClean="0">
                <a:solidFill>
                  <a:srgbClr val="002060"/>
                </a:solidFill>
              </a:rPr>
              <a:t>: </a:t>
            </a:r>
            <a:r>
              <a:rPr lang="ru-RU" sz="1600" b="1" dirty="0" err="1">
                <a:solidFill>
                  <a:srgbClr val="002060"/>
                </a:solidFill>
              </a:rPr>
              <a:t>події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новини</a:t>
            </a:r>
            <a:r>
              <a:rPr lang="ru-RU" sz="1600" b="1" dirty="0">
                <a:solidFill>
                  <a:srgbClr val="002060"/>
                </a:solidFill>
              </a:rPr>
              <a:t>, клуби.</a:t>
            </a:r>
            <a:endParaRPr lang="uk-UA" sz="1600" b="1" dirty="0">
              <a:solidFill>
                <a:srgbClr val="00206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 rot="2700000">
            <a:off x="6476031" y="278076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326" y="3990488"/>
            <a:ext cx="2826339" cy="188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48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5D5AFA6A-8F79-4232-9939-7B74B041276A}"/>
              </a:ext>
            </a:extLst>
          </p:cNvPr>
          <p:cNvSpPr/>
          <p:nvPr/>
        </p:nvSpPr>
        <p:spPr>
          <a:xfrm>
            <a:off x="2528621" y="390142"/>
            <a:ext cx="105028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000" dirty="0"/>
          </a:p>
          <a:p>
            <a:endParaRPr lang="uk-UA" sz="2400" b="1" dirty="0"/>
          </a:p>
          <a:p>
            <a:endParaRPr lang="uk-UA" sz="2000" dirty="0"/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06FA1C88-F079-4529-A14C-F686B80D9771}"/>
              </a:ext>
            </a:extLst>
          </p:cNvPr>
          <p:cNvSpPr/>
          <p:nvPr/>
        </p:nvSpPr>
        <p:spPr>
          <a:xfrm>
            <a:off x="104578" y="710996"/>
            <a:ext cx="3499158" cy="46166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</a:rPr>
              <a:t>Сучасне обладнання </a:t>
            </a:r>
            <a:endParaRPr lang="uk-UA" sz="2400" dirty="0">
              <a:solidFill>
                <a:schemeClr val="bg1"/>
              </a:solidFill>
            </a:endParaRP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AB8BB951-18A3-4082-B170-5D130D47CB1C}"/>
              </a:ext>
            </a:extLst>
          </p:cNvPr>
          <p:cNvSpPr/>
          <p:nvPr/>
        </p:nvSpPr>
        <p:spPr>
          <a:xfrm>
            <a:off x="306872" y="1436295"/>
            <a:ext cx="30945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</a:rPr>
              <a:t>Мультиборди – 2,5 млн. грн.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AA0D9AE8-A93E-4F7C-8C90-842ED9A6C7F9}"/>
              </a:ext>
            </a:extLst>
          </p:cNvPr>
          <p:cNvSpPr/>
          <p:nvPr/>
        </p:nvSpPr>
        <p:spPr>
          <a:xfrm>
            <a:off x="290583" y="2120660"/>
            <a:ext cx="37353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</a:rPr>
              <a:t>Кабінети фізики – 2,1 млн. грн.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3FA130AD-9464-4E97-BA22-7EFB731C9CEB}"/>
              </a:ext>
            </a:extLst>
          </p:cNvPr>
          <p:cNvSpPr/>
          <p:nvPr/>
        </p:nvSpPr>
        <p:spPr>
          <a:xfrm>
            <a:off x="290583" y="2592273"/>
            <a:ext cx="34672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</a:rPr>
              <a:t>ЗД-принтери – 0, 7 млн. грн.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21" name="Прямокутник 20">
            <a:extLst>
              <a:ext uri="{FF2B5EF4-FFF2-40B4-BE49-F238E27FC236}">
                <a16:creationId xmlns:a16="http://schemas.microsoft.com/office/drawing/2014/main" id="{ECF9B2D5-7377-4055-89D1-AF5D47914550}"/>
              </a:ext>
            </a:extLst>
          </p:cNvPr>
          <p:cNvSpPr/>
          <p:nvPr/>
        </p:nvSpPr>
        <p:spPr>
          <a:xfrm>
            <a:off x="269452" y="3099337"/>
            <a:ext cx="37564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</a:rPr>
              <a:t>Кабінети природничо-математичного циклу  - 7,3 млн. грн. 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23" name="Прямокутник 22">
            <a:extLst>
              <a:ext uri="{FF2B5EF4-FFF2-40B4-BE49-F238E27FC236}">
                <a16:creationId xmlns:a16="http://schemas.microsoft.com/office/drawing/2014/main" id="{0D34C8FD-011B-4D07-A605-ECB556D963C0}"/>
              </a:ext>
            </a:extLst>
          </p:cNvPr>
          <p:cNvSpPr/>
          <p:nvPr/>
        </p:nvSpPr>
        <p:spPr>
          <a:xfrm>
            <a:off x="280677" y="4025334"/>
            <a:ext cx="366053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002060"/>
                </a:solidFill>
              </a:rPr>
              <a:t>Оновлено простори </a:t>
            </a:r>
            <a:r>
              <a:rPr lang="uk-UA" b="1" dirty="0">
                <a:solidFill>
                  <a:srgbClr val="002060"/>
                </a:solidFill>
              </a:rPr>
              <a:t>закладів освіти сучасними предметами інтер’єру та інтерактивними елементами дозвілля  - 7 млн. грн.</a:t>
            </a:r>
          </a:p>
          <a:p>
            <a:endParaRPr lang="uk-UA" dirty="0"/>
          </a:p>
        </p:txBody>
      </p:sp>
      <p:sp>
        <p:nvSpPr>
          <p:cNvPr id="30" name="Прямокутник 29">
            <a:extLst>
              <a:ext uri="{FF2B5EF4-FFF2-40B4-BE49-F238E27FC236}">
                <a16:creationId xmlns:a16="http://schemas.microsoft.com/office/drawing/2014/main" id="{32F7E5F3-F0F3-46CC-A116-A7374074D9BA}"/>
              </a:ext>
            </a:extLst>
          </p:cNvPr>
          <p:cNvSpPr/>
          <p:nvPr/>
        </p:nvSpPr>
        <p:spPr>
          <a:xfrm>
            <a:off x="290583" y="5738065"/>
            <a:ext cx="35245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</a:rPr>
              <a:t>Мобільна наукова лабораторія – 2 млн. грн.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22" name="Прямокутник 21">
            <a:extLst>
              <a:ext uri="{FF2B5EF4-FFF2-40B4-BE49-F238E27FC236}">
                <a16:creationId xmlns:a16="http://schemas.microsoft.com/office/drawing/2014/main" id="{E55A2C07-B278-4E66-BD91-6BE12F9508B0}"/>
              </a:ext>
            </a:extLst>
          </p:cNvPr>
          <p:cNvSpPr/>
          <p:nvPr/>
        </p:nvSpPr>
        <p:spPr>
          <a:xfrm>
            <a:off x="8119107" y="4259618"/>
            <a:ext cx="41137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err="1" smtClean="0">
                <a:solidFill>
                  <a:srgbClr val="002060"/>
                </a:solidFill>
              </a:rPr>
              <a:t>Оснащено</a:t>
            </a:r>
            <a:r>
              <a:rPr lang="uk-UA" b="1" dirty="0" smtClean="0">
                <a:solidFill>
                  <a:srgbClr val="002060"/>
                </a:solidFill>
              </a:rPr>
              <a:t> </a:t>
            </a:r>
            <a:r>
              <a:rPr lang="uk-UA" b="1" dirty="0">
                <a:solidFill>
                  <a:srgbClr val="002060"/>
                </a:solidFill>
              </a:rPr>
              <a:t>10 ресурсних кімнат для дітей з особливими потребами у закладах загальної середньої освіти</a:t>
            </a:r>
          </a:p>
        </p:txBody>
      </p:sp>
      <p:sp>
        <p:nvSpPr>
          <p:cNvPr id="24" name="Прямокутник 23">
            <a:extLst>
              <a:ext uri="{FF2B5EF4-FFF2-40B4-BE49-F238E27FC236}">
                <a16:creationId xmlns:a16="http://schemas.microsoft.com/office/drawing/2014/main" id="{F9854DBB-0D5C-4F0B-8ABE-D056B9953AEE}"/>
              </a:ext>
            </a:extLst>
          </p:cNvPr>
          <p:cNvSpPr/>
          <p:nvPr/>
        </p:nvSpPr>
        <p:spPr>
          <a:xfrm>
            <a:off x="7820319" y="1450630"/>
            <a:ext cx="42875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rgbClr val="002060"/>
                </a:solidFill>
              </a:rPr>
              <a:t>Закуплено </a:t>
            </a:r>
            <a:r>
              <a:rPr lang="uk-UA" b="1" dirty="0">
                <a:solidFill>
                  <a:srgbClr val="002060"/>
                </a:solidFill>
              </a:rPr>
              <a:t>комп</a:t>
            </a:r>
            <a:r>
              <a:rPr lang="en-US" b="1" dirty="0">
                <a:solidFill>
                  <a:srgbClr val="002060"/>
                </a:solidFill>
              </a:rPr>
              <a:t>’</a:t>
            </a:r>
            <a:r>
              <a:rPr lang="uk-UA" b="1" dirty="0" err="1">
                <a:solidFill>
                  <a:srgbClr val="002060"/>
                </a:solidFill>
              </a:rPr>
              <a:t>ютерів</a:t>
            </a:r>
            <a:r>
              <a:rPr lang="uk-UA" b="1" dirty="0">
                <a:solidFill>
                  <a:srgbClr val="002060"/>
                </a:solidFill>
              </a:rPr>
              <a:t> – 7,7 млн. грн.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08FA5513-99C1-47A8-85A8-4E78D71AE8D3}"/>
              </a:ext>
            </a:extLst>
          </p:cNvPr>
          <p:cNvSpPr/>
          <p:nvPr/>
        </p:nvSpPr>
        <p:spPr>
          <a:xfrm>
            <a:off x="8161129" y="3039790"/>
            <a:ext cx="37639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002060"/>
                </a:solidFill>
              </a:rPr>
              <a:t>Придбано 2 шкільні автобуси, </a:t>
            </a:r>
            <a:r>
              <a:rPr lang="uk-UA" b="1" dirty="0">
                <a:solidFill>
                  <a:srgbClr val="002060"/>
                </a:solidFill>
              </a:rPr>
              <a:t>які обладнані місцями для дітей з особливими освітніми потребами</a:t>
            </a:r>
          </a:p>
        </p:txBody>
      </p:sp>
      <p:sp>
        <p:nvSpPr>
          <p:cNvPr id="26" name="Прямокутник 25">
            <a:extLst>
              <a:ext uri="{FF2B5EF4-FFF2-40B4-BE49-F238E27FC236}">
                <a16:creationId xmlns:a16="http://schemas.microsoft.com/office/drawing/2014/main" id="{A9B368B3-B767-469A-B06B-F456A8AE6310}"/>
              </a:ext>
            </a:extLst>
          </p:cNvPr>
          <p:cNvSpPr/>
          <p:nvPr/>
        </p:nvSpPr>
        <p:spPr>
          <a:xfrm>
            <a:off x="7930959" y="2256408"/>
            <a:ext cx="39543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2060"/>
                </a:solidFill>
              </a:rPr>
              <a:t> </a:t>
            </a:r>
            <a:r>
              <a:rPr lang="uk-UA" b="1" dirty="0" err="1">
                <a:solidFill>
                  <a:srgbClr val="002060"/>
                </a:solidFill>
              </a:rPr>
              <a:t>Інтернетизація</a:t>
            </a:r>
            <a:r>
              <a:rPr lang="uk-UA" b="1" dirty="0">
                <a:solidFill>
                  <a:srgbClr val="002060"/>
                </a:solidFill>
              </a:rPr>
              <a:t> шкіл – 6,2 млн. </a:t>
            </a:r>
            <a:r>
              <a:rPr lang="uk-UA" b="1" dirty="0" smtClean="0">
                <a:solidFill>
                  <a:srgbClr val="002060"/>
                </a:solidFill>
              </a:rPr>
              <a:t>грн</a:t>
            </a:r>
            <a:r>
              <a:rPr lang="uk-UA" b="1" dirty="0">
                <a:solidFill>
                  <a:srgbClr val="002060"/>
                </a:solidFill>
              </a:rPr>
              <a:t>.</a:t>
            </a:r>
            <a:endParaRPr lang="uk-UA" dirty="0">
              <a:solidFill>
                <a:srgbClr val="002060"/>
              </a:solidFill>
            </a:endParaRP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432" y="55714"/>
            <a:ext cx="1050382" cy="1056649"/>
          </a:xfrm>
          <a:prstGeom prst="rect">
            <a:avLst/>
          </a:prstGeom>
        </p:spPr>
      </p:pic>
      <p:grpSp>
        <p:nvGrpSpPr>
          <p:cNvPr id="49" name="Group 4"/>
          <p:cNvGrpSpPr/>
          <p:nvPr/>
        </p:nvGrpSpPr>
        <p:grpSpPr>
          <a:xfrm>
            <a:off x="4197424" y="249840"/>
            <a:ext cx="5600700" cy="1302164"/>
            <a:chOff x="0" y="47625"/>
            <a:chExt cx="7467600" cy="1736216"/>
          </a:xfrm>
        </p:grpSpPr>
        <p:sp>
          <p:nvSpPr>
            <p:cNvPr id="50" name="TextBox 5"/>
            <p:cNvSpPr txBox="1"/>
            <p:nvPr/>
          </p:nvSpPr>
          <p:spPr>
            <a:xfrm>
              <a:off x="0" y="47625"/>
              <a:ext cx="7467600" cy="3498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91"/>
                </a:lnSpc>
              </a:pPr>
              <a:endParaRPr lang="en-US" sz="2400" b="1" dirty="0">
                <a:solidFill>
                  <a:srgbClr val="000000"/>
                </a:solidFill>
                <a:latin typeface="Carlito"/>
              </a:endParaRPr>
            </a:p>
          </p:txBody>
        </p:sp>
        <p:sp>
          <p:nvSpPr>
            <p:cNvPr id="51" name="TextBox 6"/>
            <p:cNvSpPr txBox="1"/>
            <p:nvPr/>
          </p:nvSpPr>
          <p:spPr>
            <a:xfrm>
              <a:off x="0" y="1340855"/>
              <a:ext cx="7467600" cy="4429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130"/>
                </a:lnSpc>
              </a:pPr>
              <a:endParaRPr/>
            </a:p>
          </p:txBody>
        </p:sp>
      </p:grp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2769690" y="59578"/>
            <a:ext cx="6459305" cy="570832"/>
          </a:xfrm>
          <a:prstGeom prst="rect">
            <a:avLst/>
          </a:prstGeom>
          <a:solidFill>
            <a:srgbClr val="005D9B"/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k-UA" altLang="ru-RU" sz="2500" b="1" dirty="0">
                <a:solidFill>
                  <a:schemeClr val="bg1"/>
                </a:solidFill>
                <a:cs typeface="Times New Roman" panose="02020603050405020304" pitchFamily="18" charset="0"/>
              </a:rPr>
              <a:t>ІІ. ІНВЕСТИЦІЇ В ЯКІСТЬ НАДАННЯ ПОСЛУГ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209" y="4099587"/>
            <a:ext cx="3779135" cy="2487578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760" y="1121256"/>
            <a:ext cx="3815981" cy="2543366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 rot="2700000">
            <a:off x="56846" y="1508120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Прямоугольник 32"/>
          <p:cNvSpPr/>
          <p:nvPr/>
        </p:nvSpPr>
        <p:spPr>
          <a:xfrm rot="2700000">
            <a:off x="28655" y="2171541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Прямоугольник 33"/>
          <p:cNvSpPr/>
          <p:nvPr/>
        </p:nvSpPr>
        <p:spPr>
          <a:xfrm rot="2700000">
            <a:off x="28654" y="2644984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5" name="Прямоугольник 34"/>
          <p:cNvSpPr/>
          <p:nvPr/>
        </p:nvSpPr>
        <p:spPr>
          <a:xfrm rot="2700000">
            <a:off x="12368" y="318355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6" name="Прямоугольник 35"/>
          <p:cNvSpPr/>
          <p:nvPr/>
        </p:nvSpPr>
        <p:spPr>
          <a:xfrm rot="2700000">
            <a:off x="12368" y="4121355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8" name="Прямоугольник 37"/>
          <p:cNvSpPr/>
          <p:nvPr/>
        </p:nvSpPr>
        <p:spPr>
          <a:xfrm rot="2700000">
            <a:off x="28654" y="581017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9" name="Прямоугольник 38"/>
          <p:cNvSpPr/>
          <p:nvPr/>
        </p:nvSpPr>
        <p:spPr>
          <a:xfrm rot="2700000">
            <a:off x="7748980" y="1533048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Прямоугольник 39"/>
          <p:cNvSpPr/>
          <p:nvPr/>
        </p:nvSpPr>
        <p:spPr>
          <a:xfrm rot="2700000">
            <a:off x="7785709" y="2351701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1" name="Прямоугольник 40"/>
          <p:cNvSpPr/>
          <p:nvPr/>
        </p:nvSpPr>
        <p:spPr>
          <a:xfrm rot="2700000">
            <a:off x="7782677" y="3157479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2" name="Прямоугольник 41"/>
          <p:cNvSpPr/>
          <p:nvPr/>
        </p:nvSpPr>
        <p:spPr>
          <a:xfrm rot="2700000">
            <a:off x="7840890" y="4408656"/>
            <a:ext cx="230515" cy="23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48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5D5AFA6A-8F79-4232-9939-7B74B041276A}"/>
              </a:ext>
            </a:extLst>
          </p:cNvPr>
          <p:cNvSpPr/>
          <p:nvPr/>
        </p:nvSpPr>
        <p:spPr>
          <a:xfrm>
            <a:off x="2528621" y="390142"/>
            <a:ext cx="105028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000" dirty="0"/>
          </a:p>
          <a:p>
            <a:endParaRPr lang="uk-UA" sz="2400" b="1" dirty="0"/>
          </a:p>
          <a:p>
            <a:endParaRPr lang="uk-UA" sz="2000" dirty="0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7FC83782-EDFA-44B5-BEBE-EE0F567E21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9" r="5844"/>
          <a:stretch/>
        </p:blipFill>
        <p:spPr>
          <a:xfrm>
            <a:off x="0" y="4122543"/>
            <a:ext cx="3692324" cy="225178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E5BBCC5F-AF7C-4E0F-8CD8-2F626B2BF74A}"/>
              </a:ext>
            </a:extLst>
          </p:cNvPr>
          <p:cNvSpPr txBox="1"/>
          <p:nvPr/>
        </p:nvSpPr>
        <p:spPr>
          <a:xfrm>
            <a:off x="1001983" y="6062168"/>
            <a:ext cx="1277934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>
            <a:defPPr>
              <a:defRPr lang="uk-UA"/>
            </a:defPPr>
            <a:lvl1pPr>
              <a:defRPr b="1">
                <a:solidFill>
                  <a:srgbClr val="002060"/>
                </a:solidFill>
              </a:defRPr>
            </a:lvl1pPr>
          </a:lstStyle>
          <a:p>
            <a:pPr algn="ctr"/>
            <a:r>
              <a:rPr lang="uk-UA" dirty="0">
                <a:solidFill>
                  <a:schemeClr val="bg1"/>
                </a:solidFill>
              </a:rPr>
              <a:t>СЗШ №23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43931140-2547-4120-9DAF-067D3266121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8" b="14504"/>
          <a:stretch/>
        </p:blipFill>
        <p:spPr>
          <a:xfrm>
            <a:off x="75268" y="1004748"/>
            <a:ext cx="4278228" cy="2424946"/>
          </a:xfrm>
          <a:prstGeom prst="rect">
            <a:avLst/>
          </a:prstGeom>
        </p:spPr>
      </p:pic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278384" y="109963"/>
            <a:ext cx="6411609" cy="560357"/>
          </a:xfrm>
          <a:prstGeom prst="rect">
            <a:avLst/>
          </a:prstGeom>
          <a:solidFill>
            <a:srgbClr val="005D9B"/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k-UA" altLang="ru-RU" sz="2500" b="1" dirty="0">
                <a:solidFill>
                  <a:schemeClr val="bg1"/>
                </a:solidFill>
                <a:cs typeface="Times New Roman" panose="02020603050405020304" pitchFamily="18" charset="0"/>
              </a:rPr>
              <a:t>ІІ. ІНВЕСТИЦІЇ В ЯКІСТЬ НАДАННЯ ПОСЛУГ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1366" y="55714"/>
            <a:ext cx="1263448" cy="127098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502EC39-404E-47BA-B71D-7AFFAF595C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6607" y="4361215"/>
            <a:ext cx="3719242" cy="231863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D1E2C02-618E-4639-9F24-3D75C33A238A}"/>
              </a:ext>
            </a:extLst>
          </p:cNvPr>
          <p:cNvSpPr txBox="1"/>
          <p:nvPr/>
        </p:nvSpPr>
        <p:spPr>
          <a:xfrm>
            <a:off x="5063556" y="4631312"/>
            <a:ext cx="1312156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СЗШ № 65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96542FF-581E-4F54-935D-9659277171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133" y="3750583"/>
            <a:ext cx="2349247" cy="297557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8F229C9-79AF-49D1-81AD-75539AB04185}"/>
              </a:ext>
            </a:extLst>
          </p:cNvPr>
          <p:cNvSpPr txBox="1"/>
          <p:nvPr/>
        </p:nvSpPr>
        <p:spPr>
          <a:xfrm>
            <a:off x="8562563" y="6374332"/>
            <a:ext cx="2417735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Ліцей «Львівський»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E0E6D01-9F1F-4BD8-9467-A1F93F6BFB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035" y="919485"/>
            <a:ext cx="3042572" cy="228192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9E924C8-E7CD-4F79-B9E9-381B17B32DC6}"/>
              </a:ext>
            </a:extLst>
          </p:cNvPr>
          <p:cNvSpPr txBox="1"/>
          <p:nvPr/>
        </p:nvSpPr>
        <p:spPr>
          <a:xfrm>
            <a:off x="8079759" y="715232"/>
            <a:ext cx="2712262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Ліцей ім. В. Симоненка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3B2132B-C24C-4BBF-9E29-B89747DB12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97152" y="826695"/>
            <a:ext cx="2235168" cy="306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03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  <wetp:taskpane dockstate="right" visibility="0" width="350" row="1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EA583141-D3C2-4A60-B83E-0F6D5B5C8EC1}">
  <we:reference id="wa104380121" version="2.0.0.0" store="uk-UA" storeType="OMEX"/>
  <we:alternateReferences>
    <we:reference id="WA104380121" version="2.0.0.0" store="WA104380121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E1AC0347-CEF9-4D0D-9890-A762A10B598C}">
  <we:reference id="wa104381139" version="1.0.0.0" store="uk-UA" storeType="OMEX"/>
  <we:alternateReferences>
    <we:reference id="WA104381139" version="1.0.0.0" store="WA104381139" storeType="OMEX"/>
  </we:alternateReferences>
  <we:properties>
    <we:property name="imagesDownloaded" value="5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10503</TotalTime>
  <Words>5807</Words>
  <Application>Microsoft Office PowerPoint</Application>
  <PresentationFormat>Широкоэкранный</PresentationFormat>
  <Paragraphs>881</Paragraphs>
  <Slides>66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75" baseType="lpstr">
      <vt:lpstr>Microsoft YaHei</vt:lpstr>
      <vt:lpstr>Arial</vt:lpstr>
      <vt:lpstr>Calibri</vt:lpstr>
      <vt:lpstr>Calibri Light</vt:lpstr>
      <vt:lpstr>Carlito</vt:lpstr>
      <vt:lpstr>Garamond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Первинна ланка (11 закладів) </vt:lpstr>
      <vt:lpstr>Вторинна ланка (16 закладів) </vt:lpstr>
      <vt:lpstr>Презентация PowerPoint</vt:lpstr>
      <vt:lpstr>Презентация PowerPoint</vt:lpstr>
      <vt:lpstr>Презентация PowerPoint</vt:lpstr>
      <vt:lpstr>Презентация PowerPoint</vt:lpstr>
      <vt:lpstr>Придбано обладнання для ЗОЗ  106,2 млн. грн. </vt:lpstr>
      <vt:lpstr>Придбано обладнання для 2 МП (700 тис. грн.)</vt:lpstr>
      <vt:lpstr>Придбано обладнання для ЗОЗ за кошти НСЗУ  (11,7 млн. грн.)</vt:lpstr>
      <vt:lpstr>Ремонт приміщень та придбання нового обладнання у 1 СП (4 млн. грн.)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Центр раннього втручання у 5 МП </vt:lpstr>
      <vt:lpstr>Презентация PowerPoint</vt:lpstr>
      <vt:lpstr>Розвиток сімейних форм виховання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Забезпечення дітей житлом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Проведено профілактичні акції для  мешканців міста  (обстежено понад 90 тис. осіб 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Придбано обладнання для біохімічної лабораторії (громадський бюджет)  МДКЛ (2,9 млн. грн.)</vt:lpstr>
      <vt:lpstr> Придбано білірубінометр  (громадський бюджет)  у 3 МКЛ (298,8 тис. грн.)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Проведено ремонт будівель амбулаторії  в смт. Брюховичі (4,8 млн. грн.)</vt:lpstr>
      <vt:lpstr>Реконструкція будівлі під створення амбулаторно-поліклінічного відділення  3 МКЛ на  вул. Шевченка, 350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Користувач Windows</dc:creator>
  <cp:lastModifiedBy>Павлік Еліна</cp:lastModifiedBy>
  <cp:revision>504</cp:revision>
  <cp:lastPrinted>2020-01-14T17:07:58Z</cp:lastPrinted>
  <dcterms:created xsi:type="dcterms:W3CDTF">2019-02-12T10:24:29Z</dcterms:created>
  <dcterms:modified xsi:type="dcterms:W3CDTF">2020-02-17T12:30:53Z</dcterms:modified>
</cp:coreProperties>
</file>