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Default Extension="xlsx" ContentType="application/vnd.openxmlformats-officedocument.spreadsheetml.sheet"/>
  <Default Extension="jpg" ContentType="image/jpeg"/>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notesSlides/notesSlide1.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5.xml" ContentType="application/vnd.openxmlformats-officedocument.drawingml.chart+xml"/>
  <Override PartName="/ppt/notesSlides/notesSlide2.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charts/style3.xml" ContentType="application/vnd.ms-office.chartstyle+xml"/>
  <Override PartName="/ppt/charts/colors3.xml" ContentType="application/vnd.ms-office.chartcolorstyle+xml"/>
  <Override PartName="/ppt/charts/chart8.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xml" ContentType="application/vnd.openxmlformats-officedocument.drawingml.chartshapes+xml"/>
  <Override PartName="/ppt/notesSlides/notesSlide3.xml" ContentType="application/vnd.openxmlformats-officedocument.presentationml.notesSlide+xml"/>
  <Override PartName="/ppt/charts/chart9.xml" ContentType="application/vnd.openxmlformats-officedocument.drawingml.chart+xml"/>
  <Override PartName="/ppt/charts/chart10.xml" ContentType="application/vnd.openxmlformats-officedocument.drawingml.chart+xml"/>
  <Override PartName="/ppt/charts/style5.xml" ContentType="application/vnd.ms-office.chartstyle+xml"/>
  <Override PartName="/ppt/charts/colors5.xml" ContentType="application/vnd.ms-office.chartcolorstyle+xml"/>
  <Override PartName="/ppt/charts/chart11.xml" ContentType="application/vnd.openxmlformats-officedocument.drawingml.chart+xml"/>
  <Override PartName="/ppt/charts/style6.xml" ContentType="application/vnd.ms-office.chartstyle+xml"/>
  <Override PartName="/ppt/charts/colors6.xml" ContentType="application/vnd.ms-office.chartcolorstyle+xml"/>
  <Override PartName="/ppt/charts/chart12.xml" ContentType="application/vnd.openxmlformats-officedocument.drawingml.chart+xml"/>
  <Override PartName="/ppt/charts/style7.xml" ContentType="application/vnd.ms-office.chartstyle+xml"/>
  <Override PartName="/ppt/charts/colors7.xml" ContentType="application/vnd.ms-office.chartcolorstyle+xml"/>
  <Override PartName="/ppt/charts/chart13.xml" ContentType="application/vnd.openxmlformats-officedocument.drawingml.chart+xml"/>
  <Override PartName="/ppt/charts/style8.xml" ContentType="application/vnd.ms-office.chartstyle+xml"/>
  <Override PartName="/ppt/charts/colors8.xml" ContentType="application/vnd.ms-office.chartcolorstyle+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media/image189.jpg" ContentType="image/jpg"/>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style9.xml" ContentType="application/vnd.ms-office.chartstyle+xml"/>
  <Override PartName="/ppt/charts/colors9.xml" ContentType="application/vnd.ms-office.chartcolorstyle+xml"/>
  <Override PartName="/ppt/charts/chart2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1.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2.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3"/>
  </p:notesMasterIdLst>
  <p:sldIdLst>
    <p:sldId id="256" r:id="rId2"/>
    <p:sldId id="268" r:id="rId3"/>
    <p:sldId id="269" r:id="rId4"/>
    <p:sldId id="271" r:id="rId5"/>
    <p:sldId id="272" r:id="rId6"/>
    <p:sldId id="273" r:id="rId7"/>
    <p:sldId id="274" r:id="rId8"/>
    <p:sldId id="275" r:id="rId9"/>
    <p:sldId id="276" r:id="rId10"/>
    <p:sldId id="277" r:id="rId11"/>
    <p:sldId id="279" r:id="rId12"/>
    <p:sldId id="280" r:id="rId13"/>
    <p:sldId id="281" r:id="rId14"/>
    <p:sldId id="282" r:id="rId15"/>
    <p:sldId id="283" r:id="rId16"/>
    <p:sldId id="284" r:id="rId17"/>
    <p:sldId id="285" r:id="rId18"/>
    <p:sldId id="286" r:id="rId19"/>
    <p:sldId id="287" r:id="rId20"/>
    <p:sldId id="288" r:id="rId21"/>
    <p:sldId id="292" r:id="rId22"/>
    <p:sldId id="293" r:id="rId23"/>
    <p:sldId id="294" r:id="rId24"/>
    <p:sldId id="299" r:id="rId25"/>
    <p:sldId id="306" r:id="rId26"/>
    <p:sldId id="307" r:id="rId27"/>
    <p:sldId id="311" r:id="rId28"/>
    <p:sldId id="312" r:id="rId29"/>
    <p:sldId id="313" r:id="rId30"/>
    <p:sldId id="315" r:id="rId31"/>
    <p:sldId id="316" r:id="rId32"/>
    <p:sldId id="317" r:id="rId33"/>
    <p:sldId id="318" r:id="rId34"/>
    <p:sldId id="321" r:id="rId35"/>
    <p:sldId id="322" r:id="rId36"/>
    <p:sldId id="324" r:id="rId37"/>
    <p:sldId id="329" r:id="rId38"/>
    <p:sldId id="336" r:id="rId39"/>
    <p:sldId id="337" r:id="rId40"/>
    <p:sldId id="338" r:id="rId41"/>
    <p:sldId id="339" r:id="rId42"/>
    <p:sldId id="340" r:id="rId43"/>
    <p:sldId id="343" r:id="rId44"/>
    <p:sldId id="344" r:id="rId45"/>
    <p:sldId id="345" r:id="rId46"/>
    <p:sldId id="348" r:id="rId47"/>
    <p:sldId id="349" r:id="rId48"/>
    <p:sldId id="351" r:id="rId49"/>
    <p:sldId id="356" r:id="rId50"/>
    <p:sldId id="357" r:id="rId51"/>
    <p:sldId id="358" r:id="rId52"/>
    <p:sldId id="359" r:id="rId53"/>
    <p:sldId id="360" r:id="rId54"/>
    <p:sldId id="361" r:id="rId55"/>
    <p:sldId id="362" r:id="rId56"/>
    <p:sldId id="363" r:id="rId57"/>
    <p:sldId id="364" r:id="rId58"/>
    <p:sldId id="366" r:id="rId59"/>
    <p:sldId id="367" r:id="rId60"/>
    <p:sldId id="368" r:id="rId61"/>
    <p:sldId id="369" r:id="rId62"/>
    <p:sldId id="370" r:id="rId63"/>
    <p:sldId id="371" r:id="rId64"/>
    <p:sldId id="372" r:id="rId65"/>
    <p:sldId id="373" r:id="rId66"/>
    <p:sldId id="375" r:id="rId67"/>
    <p:sldId id="376" r:id="rId68"/>
    <p:sldId id="377" r:id="rId69"/>
    <p:sldId id="378" r:id="rId70"/>
    <p:sldId id="380" r:id="rId71"/>
    <p:sldId id="384" r:id="rId72"/>
    <p:sldId id="385" r:id="rId73"/>
    <p:sldId id="387" r:id="rId74"/>
    <p:sldId id="396" r:id="rId75"/>
    <p:sldId id="397" r:id="rId76"/>
    <p:sldId id="398" r:id="rId77"/>
    <p:sldId id="399" r:id="rId78"/>
    <p:sldId id="400" r:id="rId79"/>
    <p:sldId id="402" r:id="rId80"/>
    <p:sldId id="404" r:id="rId81"/>
    <p:sldId id="407" r:id="rId82"/>
    <p:sldId id="408" r:id="rId83"/>
    <p:sldId id="410" r:id="rId84"/>
    <p:sldId id="411" r:id="rId85"/>
    <p:sldId id="422" r:id="rId86"/>
    <p:sldId id="423" r:id="rId87"/>
    <p:sldId id="425" r:id="rId88"/>
    <p:sldId id="426" r:id="rId89"/>
    <p:sldId id="427" r:id="rId90"/>
    <p:sldId id="428" r:id="rId91"/>
    <p:sldId id="429" r:id="rId92"/>
    <p:sldId id="434" r:id="rId93"/>
    <p:sldId id="435" r:id="rId94"/>
    <p:sldId id="439" r:id="rId95"/>
    <p:sldId id="440" r:id="rId96"/>
    <p:sldId id="441" r:id="rId97"/>
    <p:sldId id="442" r:id="rId98"/>
    <p:sldId id="444" r:id="rId99"/>
    <p:sldId id="446" r:id="rId100"/>
    <p:sldId id="447" r:id="rId101"/>
    <p:sldId id="448" r:id="rId102"/>
    <p:sldId id="449" r:id="rId103"/>
    <p:sldId id="450" r:id="rId104"/>
    <p:sldId id="452" r:id="rId105"/>
    <p:sldId id="468" r:id="rId106"/>
    <p:sldId id="469" r:id="rId107"/>
    <p:sldId id="470" r:id="rId108"/>
    <p:sldId id="471" r:id="rId109"/>
    <p:sldId id="473" r:id="rId110"/>
    <p:sldId id="475" r:id="rId111"/>
    <p:sldId id="478" r:id="rId112"/>
    <p:sldId id="480" r:id="rId113"/>
    <p:sldId id="481" r:id="rId114"/>
    <p:sldId id="487" r:id="rId115"/>
    <p:sldId id="489" r:id="rId116"/>
    <p:sldId id="490" r:id="rId117"/>
    <p:sldId id="491" r:id="rId118"/>
    <p:sldId id="494" r:id="rId119"/>
    <p:sldId id="495" r:id="rId120"/>
    <p:sldId id="496" r:id="rId121"/>
    <p:sldId id="266" r:id="rId122"/>
  </p:sldIdLst>
  <p:sldSz cx="12192000" cy="6858000"/>
  <p:notesSz cx="6735763" cy="9866313"/>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озділ за промовчанням" id="{3EB49883-5F05-485A-80A1-1C3B8AC3B068}">
          <p14:sldIdLst>
            <p14:sldId id="256"/>
            <p14:sldId id="268"/>
            <p14:sldId id="269"/>
            <p14:sldId id="271"/>
            <p14:sldId id="272"/>
            <p14:sldId id="273"/>
            <p14:sldId id="274"/>
            <p14:sldId id="275"/>
            <p14:sldId id="276"/>
            <p14:sldId id="277"/>
            <p14:sldId id="279"/>
            <p14:sldId id="280"/>
            <p14:sldId id="281"/>
            <p14:sldId id="282"/>
            <p14:sldId id="283"/>
            <p14:sldId id="284"/>
            <p14:sldId id="285"/>
            <p14:sldId id="286"/>
            <p14:sldId id="287"/>
            <p14:sldId id="288"/>
            <p14:sldId id="292"/>
            <p14:sldId id="293"/>
            <p14:sldId id="294"/>
            <p14:sldId id="299"/>
            <p14:sldId id="306"/>
            <p14:sldId id="307"/>
            <p14:sldId id="311"/>
            <p14:sldId id="312"/>
            <p14:sldId id="313"/>
            <p14:sldId id="315"/>
            <p14:sldId id="316"/>
            <p14:sldId id="317"/>
            <p14:sldId id="318"/>
            <p14:sldId id="321"/>
            <p14:sldId id="322"/>
            <p14:sldId id="324"/>
            <p14:sldId id="329"/>
            <p14:sldId id="336"/>
            <p14:sldId id="337"/>
            <p14:sldId id="338"/>
            <p14:sldId id="339"/>
            <p14:sldId id="340"/>
            <p14:sldId id="343"/>
            <p14:sldId id="344"/>
            <p14:sldId id="345"/>
            <p14:sldId id="348"/>
            <p14:sldId id="349"/>
            <p14:sldId id="351"/>
            <p14:sldId id="356"/>
            <p14:sldId id="357"/>
            <p14:sldId id="358"/>
            <p14:sldId id="359"/>
            <p14:sldId id="360"/>
            <p14:sldId id="361"/>
            <p14:sldId id="362"/>
            <p14:sldId id="363"/>
            <p14:sldId id="364"/>
            <p14:sldId id="366"/>
            <p14:sldId id="367"/>
            <p14:sldId id="368"/>
            <p14:sldId id="369"/>
            <p14:sldId id="370"/>
            <p14:sldId id="371"/>
            <p14:sldId id="372"/>
            <p14:sldId id="373"/>
            <p14:sldId id="375"/>
            <p14:sldId id="376"/>
            <p14:sldId id="377"/>
            <p14:sldId id="378"/>
            <p14:sldId id="380"/>
            <p14:sldId id="384"/>
            <p14:sldId id="385"/>
            <p14:sldId id="387"/>
            <p14:sldId id="396"/>
            <p14:sldId id="397"/>
            <p14:sldId id="398"/>
            <p14:sldId id="399"/>
            <p14:sldId id="400"/>
            <p14:sldId id="402"/>
            <p14:sldId id="404"/>
            <p14:sldId id="407"/>
            <p14:sldId id="408"/>
            <p14:sldId id="410"/>
            <p14:sldId id="411"/>
            <p14:sldId id="422"/>
            <p14:sldId id="423"/>
            <p14:sldId id="425"/>
            <p14:sldId id="426"/>
            <p14:sldId id="427"/>
            <p14:sldId id="428"/>
            <p14:sldId id="429"/>
            <p14:sldId id="434"/>
            <p14:sldId id="435"/>
            <p14:sldId id="439"/>
            <p14:sldId id="440"/>
            <p14:sldId id="441"/>
            <p14:sldId id="442"/>
            <p14:sldId id="444"/>
            <p14:sldId id="446"/>
            <p14:sldId id="447"/>
            <p14:sldId id="448"/>
            <p14:sldId id="449"/>
            <p14:sldId id="450"/>
            <p14:sldId id="452"/>
            <p14:sldId id="468"/>
            <p14:sldId id="469"/>
            <p14:sldId id="470"/>
            <p14:sldId id="471"/>
            <p14:sldId id="473"/>
            <p14:sldId id="475"/>
            <p14:sldId id="478"/>
            <p14:sldId id="480"/>
            <p14:sldId id="481"/>
            <p14:sldId id="487"/>
            <p14:sldId id="489"/>
            <p14:sldId id="490"/>
            <p14:sldId id="491"/>
            <p14:sldId id="494"/>
            <p14:sldId id="495"/>
            <p14:sldId id="496"/>
            <p14:sldId id="26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398" autoAdjust="0"/>
    <p:restoredTop sz="94660"/>
  </p:normalViewPr>
  <p:slideViewPr>
    <p:cSldViewPr snapToGrid="0">
      <p:cViewPr varScale="1">
        <p:scale>
          <a:sx n="115" d="100"/>
          <a:sy n="115" d="100"/>
        </p:scale>
        <p:origin x="294" y="10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charts/_rels/chart1.xml.rels><?xml version="1.0" encoding="UTF-8" standalone="yes"?>
<Relationships xmlns="http://schemas.openxmlformats.org/package/2006/relationships"><Relationship Id="rId3" Type="http://schemas.openxmlformats.org/officeDocument/2006/relationships/package" Target="../embeddings/_____Microsoft_Excel.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_____Microsoft_Excel6.xlsx"/><Relationship Id="rId2" Type="http://schemas.microsoft.com/office/2011/relationships/chartColorStyle" Target="colors5.xml"/><Relationship Id="rId1" Type="http://schemas.microsoft.com/office/2011/relationships/chartStyle" Target="style5.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mykhailo\Downloads\kpi%202015-2020%20(3)(&#1042;&#1110;&#1076;&#1085;&#1086;&#1074;&#1083;&#1077;&#1085;&#1086;%20&#1072;&#1074;&#1090;&#1086;&#1084;&#1072;&#1090;&#1080;&#1095;&#1085;&#1086;)%20(1).xlsx" TargetMode="External"/><Relationship Id="rId2" Type="http://schemas.microsoft.com/office/2011/relationships/chartColorStyle" Target="colors6.xml"/><Relationship Id="rId1" Type="http://schemas.microsoft.com/office/2011/relationships/chartStyle" Target="style6.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User\Desktop\kpi%202015-2020.xlsx" TargetMode="External"/><Relationship Id="rId2" Type="http://schemas.microsoft.com/office/2011/relationships/chartColorStyle" Target="colors7.xml"/><Relationship Id="rId1" Type="http://schemas.microsoft.com/office/2011/relationships/chartStyle" Target="style7.xml"/></Relationships>
</file>

<file path=ppt/charts/_rels/chart13.xml.rels><?xml version="1.0" encoding="UTF-8" standalone="yes"?>
<Relationships xmlns="http://schemas.openxmlformats.org/package/2006/relationships"><Relationship Id="rId3" Type="http://schemas.openxmlformats.org/officeDocument/2006/relationships/package" Target="../embeddings/_____Microsoft_Excel7.xlsx"/><Relationship Id="rId2" Type="http://schemas.microsoft.com/office/2011/relationships/chartColorStyle" Target="colors8.xml"/><Relationship Id="rId1" Type="http://schemas.microsoft.com/office/2011/relationships/chartStyle" Target="style8.xml"/></Relationships>
</file>

<file path=ppt/charts/_rels/chart14.xml.rels><?xml version="1.0" encoding="UTF-8" standalone="yes"?>
<Relationships xmlns="http://schemas.openxmlformats.org/package/2006/relationships"><Relationship Id="rId1" Type="http://schemas.openxmlformats.org/officeDocument/2006/relationships/package" Target="../embeddings/_____Microsoft_Excel8.xlsx"/></Relationships>
</file>

<file path=ppt/charts/_rels/chart15.xml.rels><?xml version="1.0" encoding="UTF-8" standalone="yes"?>
<Relationships xmlns="http://schemas.openxmlformats.org/package/2006/relationships"><Relationship Id="rId1" Type="http://schemas.openxmlformats.org/officeDocument/2006/relationships/oleObject" Target="file:///D:\Download\kpi%202015-2020%20(3)(&#1042;&#1110;&#1076;&#1085;&#1086;&#1074;&#1083;&#1077;&#1085;&#1086;%20&#1072;&#1074;&#1090;&#1086;&#1084;&#1072;&#1090;&#1080;&#1095;&#1085;&#1086;)%20(2).xlsx" TargetMode="External"/></Relationships>
</file>

<file path=ppt/charts/_rels/chart16.xml.rels><?xml version="1.0" encoding="UTF-8" standalone="yes"?>
<Relationships xmlns="http://schemas.openxmlformats.org/package/2006/relationships"><Relationship Id="rId1" Type="http://schemas.openxmlformats.org/officeDocument/2006/relationships/package" Target="../embeddings/_____Microsoft_Excel9.xlsx"/></Relationships>
</file>

<file path=ppt/charts/_rels/chart17.xml.rels><?xml version="1.0" encoding="UTF-8" standalone="yes"?>
<Relationships xmlns="http://schemas.openxmlformats.org/package/2006/relationships"><Relationship Id="rId1" Type="http://schemas.openxmlformats.org/officeDocument/2006/relationships/package" Target="../embeddings/_____Microsoft_Excel10.xlsx"/></Relationships>
</file>

<file path=ppt/charts/_rels/chart18.xml.rels><?xml version="1.0" encoding="UTF-8" standalone="yes"?>
<Relationships xmlns="http://schemas.openxmlformats.org/package/2006/relationships"><Relationship Id="rId1" Type="http://schemas.openxmlformats.org/officeDocument/2006/relationships/oleObject" Target="file:///\\prime\Common\OrgUnitData\DEP_GP_VSD\&#1057;&#1091;&#1057;&#1044;%20&#1056;&#1072;&#1090;&#1091;&#1096;&#1072;\&#1047;&#1074;&#1110;&#1090;&#1085;&#1110;&#1089;&#1090;&#1100;\&#1047;&#1042;&#1030;&#1058;&#1048;\&#1055;&#1056;&#1054;&#1060;&#1030;&#1051;&#1040;&#1050;&#1058;&#1048;&#1050;&#1040;\&#1052;&#1030;&#1057;&#1071;&#1063;&#1053;&#1030;%20&#1047;&#1042;&#1030;&#1058;&#1048;\&#8470;%202&#1052;%20%20&#1057;&#1046;&#1054;%20&#1047;&#1074;&#1077;&#1076;&#1077;&#1085;&#1072;%20&#1110;&#1085;&#1092;&#1086;&#1088;&#1084;&#1072;&#1094;&#1110;&#1103;%20(&#1084;&#1110;&#1089;&#1103;&#1095;&#1085;&#1080;&#1081;)\2020\&#1079;&#1072;%20&#1083;&#1080;&#1089;&#1090;&#1086;&#1087;&#1072;&#1076;%201\&#8470;1%20&#1057;&#1046;&#1054;%20&#1051;&#1100;&#1074;&#1110;&#1074;%20(&#1079;&#1072;%20&#1083;&#1080;&#1089;&#1090;&#1086;&#1087;&#1072;&#1076;%2020)_(&#1082;&#1088;i2).xlsx" TargetMode="External"/></Relationships>
</file>

<file path=ppt/charts/_rels/chart19.xml.rels><?xml version="1.0" encoding="UTF-8" standalone="yes"?>
<Relationships xmlns="http://schemas.openxmlformats.org/package/2006/relationships"><Relationship Id="rId3" Type="http://schemas.openxmlformats.org/officeDocument/2006/relationships/package" Target="../embeddings/_____Microsoft_Excel11.xlsx"/><Relationship Id="rId2" Type="http://schemas.microsoft.com/office/2011/relationships/chartColorStyle" Target="colors9.xml"/><Relationship Id="rId1" Type="http://schemas.microsoft.com/office/2011/relationships/chartStyle" Target="style9.xml"/></Relationships>
</file>

<file path=ppt/charts/_rels/chart2.xml.rels><?xml version="1.0" encoding="UTF-8" standalone="yes"?>
<Relationships xmlns="http://schemas.openxmlformats.org/package/2006/relationships"><Relationship Id="rId1" Type="http://schemas.openxmlformats.org/officeDocument/2006/relationships/package" Target="../embeddings/_____Microsoft_Excel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_____Microsoft_Excel12.xlsx"/><Relationship Id="rId2" Type="http://schemas.microsoft.com/office/2011/relationships/chartColorStyle" Target="colors10.xml"/><Relationship Id="rId1" Type="http://schemas.microsoft.com/office/2011/relationships/chartStyle" Target="style10.xml"/></Relationships>
</file>

<file path=ppt/charts/_rels/chart21.xml.rels><?xml version="1.0" encoding="UTF-8" standalone="yes"?>
<Relationships xmlns="http://schemas.openxmlformats.org/package/2006/relationships"><Relationship Id="rId3" Type="http://schemas.openxmlformats.org/officeDocument/2006/relationships/package" Target="../embeddings/_____Microsoft_Excel13.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1" Type="http://schemas.openxmlformats.org/officeDocument/2006/relationships/package" Target="../embeddings/_____Microsoft_Excel2.xlsx"/></Relationships>
</file>

<file path=ppt/charts/_rels/chart4.xml.rels><?xml version="1.0" encoding="UTF-8" standalone="yes"?>
<Relationships xmlns="http://schemas.openxmlformats.org/package/2006/relationships"><Relationship Id="rId3" Type="http://schemas.openxmlformats.org/officeDocument/2006/relationships/package" Target="../embeddings/_____Microsoft_Excel3.xlsx"/><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1" Type="http://schemas.openxmlformats.org/officeDocument/2006/relationships/package" Target="../embeddings/_____Microsoft_Excel4.xlsx"/></Relationships>
</file>

<file path=ppt/charts/_rels/chart6.xml.rels><?xml version="1.0" encoding="UTF-8" standalone="yes"?>
<Relationships xmlns="http://schemas.openxmlformats.org/package/2006/relationships"><Relationship Id="rId1" Type="http://schemas.openxmlformats.org/officeDocument/2006/relationships/oleObject" Target="file:///C:\Users\mykhailo\Downloads\kpi%202015-2020.xlsx" TargetMode="External"/></Relationships>
</file>

<file path=ppt/charts/_rels/chart7.xml.rels><?xml version="1.0" encoding="UTF-8" standalone="yes"?>
<Relationships xmlns="http://schemas.openxmlformats.org/package/2006/relationships"><Relationship Id="rId3" Type="http://schemas.openxmlformats.org/officeDocument/2006/relationships/package" Target="../embeddings/_____Microsoft_Excel5.xlsx"/><Relationship Id="rId2" Type="http://schemas.microsoft.com/office/2011/relationships/chartColorStyle" Target="colors3.xml"/><Relationship Id="rId1" Type="http://schemas.microsoft.com/office/2011/relationships/chartStyle" Target="style3.xml"/></Relationships>
</file>

<file path=ppt/charts/_rels/chart8.xml.rels><?xml version="1.0" encoding="UTF-8" standalone="yes"?>
<Relationships xmlns="http://schemas.openxmlformats.org/package/2006/relationships"><Relationship Id="rId3" Type="http://schemas.openxmlformats.org/officeDocument/2006/relationships/oleObject" Target="file:///C:\Users\User\Desktop\&#1053;&#1086;&#1074;&#1080;&#1081;%20&#1051;&#1080;&#1089;&#1090;%20Microsoft%20Excel.xlsx"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1.xml"/></Relationships>
</file>

<file path=ppt/charts/_rels/chart9.xml.rels><?xml version="1.0" encoding="UTF-8" standalone="yes"?>
<Relationships xmlns="http://schemas.openxmlformats.org/package/2006/relationships"><Relationship Id="rId1" Type="http://schemas.openxmlformats.org/officeDocument/2006/relationships/oleObject" Target="file:///C:\Users\mykhailo\Downloads\kpi%202015-2020%20(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uk-UA" sz="2000" b="1" dirty="0">
                <a:solidFill>
                  <a:srgbClr val="002060"/>
                </a:solidFill>
              </a:rPr>
              <a:t>Кількість дітей охоплених дошкільною освітою</a:t>
            </a:r>
            <a:r>
              <a:rPr lang="en-US" sz="2000" b="1" dirty="0">
                <a:solidFill>
                  <a:srgbClr val="002060"/>
                </a:solidFill>
              </a:rPr>
              <a:t> (</a:t>
            </a:r>
            <a:r>
              <a:rPr lang="uk-UA" sz="2000" b="1" dirty="0">
                <a:solidFill>
                  <a:srgbClr val="002060"/>
                </a:solidFill>
              </a:rPr>
              <a:t>разом</a:t>
            </a:r>
            <a:r>
              <a:rPr lang="uk-UA" sz="2000" b="1" baseline="0" dirty="0">
                <a:solidFill>
                  <a:srgbClr val="002060"/>
                </a:solidFill>
              </a:rPr>
              <a:t> із приватними ЗДО)</a:t>
            </a:r>
            <a:endParaRPr lang="uk-UA" sz="2000" b="1" dirty="0">
              <a:solidFill>
                <a:srgbClr val="002060"/>
              </a:solidFill>
            </a:endParaRPr>
          </a:p>
        </c:rich>
      </c:tx>
      <c:layout>
        <c:manualLayout>
          <c:xMode val="edge"/>
          <c:yMode val="edge"/>
          <c:x val="0.17613539235296741"/>
          <c:y val="3.4463167940446721E-3"/>
        </c:manualLayout>
      </c:layout>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uk-UA"/>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Аркуш1!$B$1</c:f>
              <c:strCache>
                <c:ptCount val="1"/>
                <c:pt idx="0">
                  <c:v>Ряд 1</c:v>
                </c:pt>
              </c:strCache>
            </c:strRef>
          </c:tx>
          <c:spPr>
            <a:solidFill>
              <a:srgbClr val="FECC00"/>
            </a:solidFill>
            <a:ln w="12700" cap="flat" cmpd="sng" algn="ctr">
              <a:noFill/>
              <a:prstDash val="solid"/>
              <a:miter lim="800000"/>
            </a:ln>
            <a:effectLst/>
            <a:sp3d>
              <a:contourClr>
                <a:schemeClr val="accent5">
                  <a:shade val="50000"/>
                </a:schemeClr>
              </a:contourClr>
            </a:sp3d>
          </c:spPr>
          <c:invertIfNegative val="0"/>
          <c:dLbls>
            <c:dLbl>
              <c:idx val="0"/>
              <c:spPr>
                <a:noFill/>
                <a:ln>
                  <a:noFill/>
                </a:ln>
                <a:effectLst/>
              </c:spPr>
              <c:txPr>
                <a:bodyPr rot="0" spcFirstLastPara="1" vertOverflow="overflow" horzOverflow="overflow" vert="horz" wrap="square" lIns="38100" tIns="144000" rIns="38100" bIns="180000" anchor="ctr" anchorCtr="1">
                  <a:spAutoFit/>
                </a:bodyPr>
                <a:lstStyle/>
                <a:p>
                  <a:pPr>
                    <a:defRPr sz="1400" b="0" i="0" u="none" strike="noStrike" kern="1200" baseline="0">
                      <a:solidFill>
                        <a:srgbClr val="002060"/>
                      </a:solidFill>
                      <a:latin typeface="+mn-lt"/>
                      <a:ea typeface="+mn-ea"/>
                      <a:cs typeface="+mn-cs"/>
                    </a:defRPr>
                  </a:pPr>
                  <a:endParaRPr lang="uk-UA"/>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0-AA83-4385-9290-78776583AA53}"/>
                </c:ext>
              </c:extLst>
            </c:dLbl>
            <c:dLbl>
              <c:idx val="1"/>
              <c:spPr>
                <a:noFill/>
                <a:ln>
                  <a:noFill/>
                </a:ln>
                <a:effectLst/>
              </c:spPr>
              <c:txPr>
                <a:bodyPr rot="0" spcFirstLastPara="1" vertOverflow="overflow" horzOverflow="overflow" vert="horz" wrap="square" lIns="38100" tIns="144000" rIns="38100" bIns="180000" anchor="ctr" anchorCtr="1">
                  <a:spAutoFit/>
                </a:bodyPr>
                <a:lstStyle/>
                <a:p>
                  <a:pPr>
                    <a:defRPr sz="1400" b="0" i="0" u="none" strike="noStrike" kern="1200" baseline="0">
                      <a:solidFill>
                        <a:srgbClr val="002060"/>
                      </a:solidFill>
                      <a:latin typeface="+mn-lt"/>
                      <a:ea typeface="+mn-ea"/>
                      <a:cs typeface="+mn-cs"/>
                    </a:defRPr>
                  </a:pPr>
                  <a:endParaRPr lang="uk-UA"/>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1-AA83-4385-9290-78776583AA53}"/>
                </c:ext>
              </c:extLst>
            </c:dLbl>
            <c:dLbl>
              <c:idx val="2"/>
              <c:spPr>
                <a:noFill/>
                <a:ln>
                  <a:noFill/>
                </a:ln>
                <a:effectLst/>
              </c:spPr>
              <c:txPr>
                <a:bodyPr rot="0" spcFirstLastPara="1" vertOverflow="overflow" horzOverflow="overflow" vert="horz" wrap="square" lIns="38100" tIns="144000" rIns="38100" bIns="180000" anchor="ctr" anchorCtr="1">
                  <a:spAutoFit/>
                </a:bodyPr>
                <a:lstStyle/>
                <a:p>
                  <a:pPr>
                    <a:defRPr sz="1400" b="0" i="0" u="none" strike="noStrike" kern="1200" baseline="0">
                      <a:solidFill>
                        <a:srgbClr val="002060"/>
                      </a:solidFill>
                      <a:latin typeface="+mn-lt"/>
                      <a:ea typeface="+mn-ea"/>
                      <a:cs typeface="+mn-cs"/>
                    </a:defRPr>
                  </a:pPr>
                  <a:endParaRPr lang="uk-UA"/>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2-AA83-4385-9290-78776583AA53}"/>
                </c:ext>
              </c:extLst>
            </c:dLbl>
            <c:dLbl>
              <c:idx val="3"/>
              <c:spPr>
                <a:noFill/>
                <a:ln>
                  <a:noFill/>
                </a:ln>
                <a:effectLst/>
              </c:spPr>
              <c:txPr>
                <a:bodyPr rot="0" spcFirstLastPara="1" vertOverflow="overflow" horzOverflow="overflow" vert="horz" wrap="square" lIns="38100" tIns="144000" rIns="38100" bIns="180000" anchor="ctr" anchorCtr="1">
                  <a:spAutoFit/>
                </a:bodyPr>
                <a:lstStyle/>
                <a:p>
                  <a:pPr>
                    <a:defRPr sz="1400" b="0" i="0" u="none" strike="noStrike" kern="1200" baseline="0">
                      <a:solidFill>
                        <a:srgbClr val="002060"/>
                      </a:solidFill>
                      <a:latin typeface="+mn-lt"/>
                      <a:ea typeface="+mn-ea"/>
                      <a:cs typeface="+mn-cs"/>
                    </a:defRPr>
                  </a:pPr>
                  <a:endParaRPr lang="uk-UA"/>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3-AA83-4385-9290-78776583AA53}"/>
                </c:ext>
              </c:extLst>
            </c:dLbl>
            <c:dLbl>
              <c:idx val="4"/>
              <c:spPr>
                <a:noFill/>
                <a:ln>
                  <a:noFill/>
                </a:ln>
                <a:effectLst/>
              </c:spPr>
              <c:txPr>
                <a:bodyPr rot="0" spcFirstLastPara="1" vertOverflow="overflow" horzOverflow="overflow" vert="horz" wrap="square" lIns="38100" tIns="144000" rIns="38100" bIns="180000" anchor="ctr" anchorCtr="1">
                  <a:spAutoFit/>
                </a:bodyPr>
                <a:lstStyle/>
                <a:p>
                  <a:pPr>
                    <a:defRPr sz="1400" b="0" i="0" u="none" strike="noStrike" kern="1200" baseline="0">
                      <a:solidFill>
                        <a:srgbClr val="002060"/>
                      </a:solidFill>
                      <a:latin typeface="+mn-lt"/>
                      <a:ea typeface="+mn-ea"/>
                      <a:cs typeface="+mn-cs"/>
                    </a:defRPr>
                  </a:pPr>
                  <a:endParaRPr lang="uk-UA"/>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4-AA83-4385-9290-78776583AA53}"/>
                </c:ext>
              </c:extLst>
            </c:dLbl>
            <c:dLbl>
              <c:idx val="5"/>
              <c:spPr>
                <a:noFill/>
                <a:ln>
                  <a:noFill/>
                </a:ln>
                <a:effectLst/>
              </c:spPr>
              <c:txPr>
                <a:bodyPr rot="0" spcFirstLastPara="1" vertOverflow="overflow" horzOverflow="overflow" vert="horz" wrap="square" lIns="38100" tIns="144000" rIns="38100" bIns="180000" anchor="ctr" anchorCtr="1">
                  <a:spAutoFit/>
                </a:bodyPr>
                <a:lstStyle/>
                <a:p>
                  <a:pPr>
                    <a:defRPr sz="1400" b="0" i="0" u="none" strike="noStrike" kern="1200" baseline="0">
                      <a:solidFill>
                        <a:srgbClr val="002060"/>
                      </a:solidFill>
                      <a:latin typeface="+mn-lt"/>
                      <a:ea typeface="+mn-ea"/>
                      <a:cs typeface="+mn-cs"/>
                    </a:defRPr>
                  </a:pPr>
                  <a:endParaRPr lang="uk-UA"/>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5-AA83-4385-9290-78776583AA53}"/>
                </c:ext>
              </c:extLst>
            </c:dLbl>
            <c:spPr>
              <a:noFill/>
              <a:ln>
                <a:noFill/>
              </a:ln>
              <a:effectLst/>
            </c:spPr>
            <c:txPr>
              <a:bodyPr rot="0" spcFirstLastPara="1" vertOverflow="ellipsis" vert="horz" wrap="square" lIns="38100" tIns="144000" rIns="38100" bIns="180000" anchor="ctr" anchorCtr="1">
                <a:spAutoFit/>
              </a:bodyPr>
              <a:lstStyle/>
              <a:p>
                <a:pPr>
                  <a:defRPr sz="1400" b="0" i="0" u="none" strike="noStrike" kern="1200" baseline="0">
                    <a:solidFill>
                      <a:srgbClr val="002060"/>
                    </a:solidFill>
                    <a:latin typeface="+mn-lt"/>
                    <a:ea typeface="+mn-ea"/>
                    <a:cs typeface="+mn-cs"/>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Аркуш1!$A$2:$A$7</c:f>
              <c:numCache>
                <c:formatCode>General</c:formatCode>
                <c:ptCount val="6"/>
                <c:pt idx="0">
                  <c:v>2015</c:v>
                </c:pt>
                <c:pt idx="1">
                  <c:v>2016</c:v>
                </c:pt>
                <c:pt idx="2">
                  <c:v>2017</c:v>
                </c:pt>
                <c:pt idx="3">
                  <c:v>2018</c:v>
                </c:pt>
                <c:pt idx="4">
                  <c:v>2019</c:v>
                </c:pt>
                <c:pt idx="5">
                  <c:v>2020</c:v>
                </c:pt>
              </c:numCache>
            </c:numRef>
          </c:cat>
          <c:val>
            <c:numRef>
              <c:f>Аркуш1!$B$2:$B$7</c:f>
              <c:numCache>
                <c:formatCode>General</c:formatCode>
                <c:ptCount val="6"/>
                <c:pt idx="0">
                  <c:v>24882</c:v>
                </c:pt>
                <c:pt idx="1">
                  <c:v>25590</c:v>
                </c:pt>
                <c:pt idx="2">
                  <c:v>26077</c:v>
                </c:pt>
                <c:pt idx="3">
                  <c:v>26314</c:v>
                </c:pt>
                <c:pt idx="4">
                  <c:v>27622</c:v>
                </c:pt>
                <c:pt idx="5">
                  <c:v>28402</c:v>
                </c:pt>
              </c:numCache>
            </c:numRef>
          </c:val>
          <c:extLst>
            <c:ext xmlns:c16="http://schemas.microsoft.com/office/drawing/2014/chart" uri="{C3380CC4-5D6E-409C-BE32-E72D297353CC}">
              <c16:uniqueId val="{00000006-AA83-4385-9290-78776583AA53}"/>
            </c:ext>
          </c:extLst>
        </c:ser>
        <c:dLbls>
          <c:showLegendKey val="0"/>
          <c:showVal val="1"/>
          <c:showCatName val="0"/>
          <c:showSerName val="0"/>
          <c:showPercent val="0"/>
          <c:showBubbleSize val="0"/>
        </c:dLbls>
        <c:gapWidth val="150"/>
        <c:shape val="box"/>
        <c:axId val="470264520"/>
        <c:axId val="470263208"/>
        <c:axId val="0"/>
      </c:bar3DChart>
      <c:catAx>
        <c:axId val="47026452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rgbClr val="002060"/>
                </a:solidFill>
                <a:latin typeface="+mn-lt"/>
                <a:ea typeface="+mn-ea"/>
                <a:cs typeface="+mn-cs"/>
              </a:defRPr>
            </a:pPr>
            <a:endParaRPr lang="uk-UA"/>
          </a:p>
        </c:txPr>
        <c:crossAx val="470263208"/>
        <c:crosses val="autoZero"/>
        <c:auto val="1"/>
        <c:lblAlgn val="ctr"/>
        <c:lblOffset val="100"/>
        <c:noMultiLvlLbl val="0"/>
      </c:catAx>
      <c:valAx>
        <c:axId val="470263208"/>
        <c:scaling>
          <c:orientation val="minMax"/>
        </c:scaling>
        <c:delete val="1"/>
        <c:axPos val="l"/>
        <c:numFmt formatCode="General" sourceLinked="1"/>
        <c:majorTickMark val="none"/>
        <c:minorTickMark val="none"/>
        <c:tickLblPos val="nextTo"/>
        <c:crossAx val="47026452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uk-UA"/>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solidFill>
                <a:latin typeface="+mn-lt"/>
                <a:ea typeface="+mn-ea"/>
                <a:cs typeface="+mn-cs"/>
              </a:defRPr>
            </a:pPr>
            <a:r>
              <a:rPr lang="uk-UA" sz="2000" b="1" dirty="0">
                <a:solidFill>
                  <a:srgbClr val="002060"/>
                </a:solidFill>
                <a:effectLst/>
              </a:rPr>
              <a:t>Кількість дітей з особливими освітніми потребами охоплених інклюзивним навчанням</a:t>
            </a:r>
            <a:endParaRPr lang="uk-UA" sz="2000" dirty="0">
              <a:solidFill>
                <a:srgbClr val="002060"/>
              </a:solidFill>
              <a:effectLst/>
            </a:endParaRPr>
          </a:p>
        </c:rich>
      </c:tx>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solidFill>
              <a:latin typeface="+mn-lt"/>
              <a:ea typeface="+mn-ea"/>
              <a:cs typeface="+mn-cs"/>
            </a:defRPr>
          </a:pPr>
          <a:endParaRPr lang="uk-UA"/>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Лист1!$B$1</c:f>
              <c:strCache>
                <c:ptCount val="1"/>
                <c:pt idx="0">
                  <c:v>к-сть дітей охоплених загальною середньою освітою</c:v>
                </c:pt>
              </c:strCache>
            </c:strRef>
          </c:tx>
          <c:spPr>
            <a:solidFill>
              <a:srgbClr val="005E9B"/>
            </a:solidFill>
            <a:ln>
              <a:noFill/>
            </a:ln>
            <a:effectLst/>
            <a:sp3d/>
          </c:spPr>
          <c:invertIfNegative val="0"/>
          <c:dLbls>
            <c:spPr>
              <a:noFill/>
              <a:ln>
                <a:noFill/>
              </a:ln>
              <a:effectLst/>
            </c:spPr>
            <c:txPr>
              <a:bodyPr rot="0" spcFirstLastPara="1" vertOverflow="ellipsis" horzOverflow="clip" vert="horz" wrap="square" lIns="38100" tIns="108000" rIns="108000" bIns="19050" anchor="ctr" anchorCtr="1">
                <a:spAutoFit/>
              </a:bodyPr>
              <a:lstStyle/>
              <a:p>
                <a:pPr>
                  <a:defRPr sz="1400" b="0" i="0" u="none" strike="noStrike" kern="1200" baseline="0">
                    <a:solidFill>
                      <a:srgbClr val="002060"/>
                    </a:solidFill>
                    <a:latin typeface="+mn-lt"/>
                    <a:ea typeface="+mn-ea"/>
                    <a:cs typeface="+mn-cs"/>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layout/>
                <c15:showLeaderLines val="1"/>
                <c15:leaderLines>
                  <c:spPr>
                    <a:ln w="9525" cap="flat" cmpd="sng" algn="ctr">
                      <a:solidFill>
                        <a:schemeClr val="tx1">
                          <a:lumMod val="35000"/>
                          <a:lumOff val="65000"/>
                        </a:schemeClr>
                      </a:solidFill>
                      <a:round/>
                    </a:ln>
                    <a:effectLst/>
                  </c:spPr>
                </c15:leaderLines>
              </c:ext>
            </c:extLst>
          </c:dLbls>
          <c:cat>
            <c:numRef>
              <c:f>Лист1!$A$2:$A$7</c:f>
              <c:numCache>
                <c:formatCode>General</c:formatCode>
                <c:ptCount val="6"/>
                <c:pt idx="0">
                  <c:v>2015</c:v>
                </c:pt>
                <c:pt idx="1">
                  <c:v>2016</c:v>
                </c:pt>
                <c:pt idx="2">
                  <c:v>2017</c:v>
                </c:pt>
                <c:pt idx="3">
                  <c:v>2018</c:v>
                </c:pt>
                <c:pt idx="4">
                  <c:v>2019</c:v>
                </c:pt>
                <c:pt idx="5">
                  <c:v>2020</c:v>
                </c:pt>
              </c:numCache>
            </c:numRef>
          </c:cat>
          <c:val>
            <c:numRef>
              <c:f>Лист1!$B$2:$B$7</c:f>
              <c:numCache>
                <c:formatCode>General</c:formatCode>
                <c:ptCount val="6"/>
                <c:pt idx="0">
                  <c:v>53</c:v>
                </c:pt>
                <c:pt idx="1">
                  <c:v>93</c:v>
                </c:pt>
                <c:pt idx="2">
                  <c:v>150</c:v>
                </c:pt>
                <c:pt idx="3">
                  <c:v>213</c:v>
                </c:pt>
                <c:pt idx="4">
                  <c:v>279</c:v>
                </c:pt>
                <c:pt idx="5">
                  <c:v>363</c:v>
                </c:pt>
              </c:numCache>
            </c:numRef>
          </c:val>
          <c:extLst>
            <c:ext xmlns:c16="http://schemas.microsoft.com/office/drawing/2014/chart" uri="{C3380CC4-5D6E-409C-BE32-E72D297353CC}">
              <c16:uniqueId val="{00000000-8FE7-4860-8C39-0EFB67763E34}"/>
            </c:ext>
          </c:extLst>
        </c:ser>
        <c:ser>
          <c:idx val="1"/>
          <c:order val="1"/>
          <c:tx>
            <c:strRef>
              <c:f>Лист1!$C$1</c:f>
              <c:strCache>
                <c:ptCount val="1"/>
                <c:pt idx="0">
                  <c:v>к-сть дітей охоплених дошкільною освітою</c:v>
                </c:pt>
              </c:strCache>
            </c:strRef>
          </c:tx>
          <c:spPr>
            <a:solidFill>
              <a:srgbClr val="FFC100"/>
            </a:solidFill>
            <a:ln>
              <a:noFill/>
            </a:ln>
            <a:effectLst/>
            <a:sp3d/>
          </c:spPr>
          <c:invertIfNegative val="0"/>
          <c:dLbls>
            <c:spPr>
              <a:noFill/>
              <a:ln>
                <a:noFill/>
              </a:ln>
              <a:effectLst/>
            </c:spPr>
            <c:txPr>
              <a:bodyPr rot="0" spcFirstLastPara="1" vertOverflow="ellipsis" horzOverflow="clip" vert="horz" wrap="square" lIns="180000" tIns="108000" rIns="0" bIns="19050" anchor="ctr" anchorCtr="1">
                <a:spAutoFit/>
              </a:bodyPr>
              <a:lstStyle/>
              <a:p>
                <a:pPr>
                  <a:defRPr sz="1400" b="0" i="0" u="none" strike="noStrike" kern="1200" baseline="0">
                    <a:solidFill>
                      <a:srgbClr val="002060"/>
                    </a:solidFill>
                    <a:latin typeface="+mn-lt"/>
                    <a:ea typeface="+mn-ea"/>
                    <a:cs typeface="+mn-cs"/>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layout/>
                <c15:showLeaderLines val="1"/>
                <c15:leaderLines>
                  <c:spPr>
                    <a:ln w="9525" cap="flat" cmpd="sng" algn="ctr">
                      <a:solidFill>
                        <a:schemeClr val="tx1">
                          <a:lumMod val="35000"/>
                          <a:lumOff val="65000"/>
                        </a:schemeClr>
                      </a:solidFill>
                      <a:round/>
                    </a:ln>
                    <a:effectLst/>
                  </c:spPr>
                </c15:leaderLines>
              </c:ext>
            </c:extLst>
          </c:dLbls>
          <c:cat>
            <c:numRef>
              <c:f>Лист1!$A$2:$A$7</c:f>
              <c:numCache>
                <c:formatCode>General</c:formatCode>
                <c:ptCount val="6"/>
                <c:pt idx="0">
                  <c:v>2015</c:v>
                </c:pt>
                <c:pt idx="1">
                  <c:v>2016</c:v>
                </c:pt>
                <c:pt idx="2">
                  <c:v>2017</c:v>
                </c:pt>
                <c:pt idx="3">
                  <c:v>2018</c:v>
                </c:pt>
                <c:pt idx="4">
                  <c:v>2019</c:v>
                </c:pt>
                <c:pt idx="5">
                  <c:v>2020</c:v>
                </c:pt>
              </c:numCache>
            </c:numRef>
          </c:cat>
          <c:val>
            <c:numRef>
              <c:f>Лист1!$C$2:$C$7</c:f>
              <c:numCache>
                <c:formatCode>General</c:formatCode>
                <c:ptCount val="6"/>
                <c:pt idx="0">
                  <c:v>15</c:v>
                </c:pt>
                <c:pt idx="1">
                  <c:v>41</c:v>
                </c:pt>
                <c:pt idx="2">
                  <c:v>65</c:v>
                </c:pt>
                <c:pt idx="3">
                  <c:v>284</c:v>
                </c:pt>
                <c:pt idx="4">
                  <c:v>323</c:v>
                </c:pt>
                <c:pt idx="5">
                  <c:v>350</c:v>
                </c:pt>
              </c:numCache>
            </c:numRef>
          </c:val>
          <c:extLst>
            <c:ext xmlns:c16="http://schemas.microsoft.com/office/drawing/2014/chart" uri="{C3380CC4-5D6E-409C-BE32-E72D297353CC}">
              <c16:uniqueId val="{00000001-8FE7-4860-8C39-0EFB67763E34}"/>
            </c:ext>
          </c:extLst>
        </c:ser>
        <c:dLbls>
          <c:showLegendKey val="0"/>
          <c:showVal val="1"/>
          <c:showCatName val="0"/>
          <c:showSerName val="0"/>
          <c:showPercent val="0"/>
          <c:showBubbleSize val="0"/>
        </c:dLbls>
        <c:gapWidth val="150"/>
        <c:shape val="box"/>
        <c:axId val="561251808"/>
        <c:axId val="561250824"/>
        <c:axId val="0"/>
      </c:bar3DChart>
      <c:catAx>
        <c:axId val="56125180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rgbClr val="002060"/>
                </a:solidFill>
                <a:latin typeface="+mn-lt"/>
                <a:ea typeface="+mn-ea"/>
                <a:cs typeface="+mn-cs"/>
              </a:defRPr>
            </a:pPr>
            <a:endParaRPr lang="uk-UA"/>
          </a:p>
        </c:txPr>
        <c:crossAx val="561250824"/>
        <c:crosses val="autoZero"/>
        <c:auto val="1"/>
        <c:lblAlgn val="ctr"/>
        <c:lblOffset val="100"/>
        <c:noMultiLvlLbl val="0"/>
      </c:catAx>
      <c:valAx>
        <c:axId val="561250824"/>
        <c:scaling>
          <c:orientation val="minMax"/>
        </c:scaling>
        <c:delete val="1"/>
        <c:axPos val="l"/>
        <c:numFmt formatCode="General" sourceLinked="1"/>
        <c:majorTickMark val="none"/>
        <c:minorTickMark val="none"/>
        <c:tickLblPos val="nextTo"/>
        <c:crossAx val="561251808"/>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400" b="0" i="0" u="none" strike="noStrike" kern="1200" baseline="0">
              <a:solidFill>
                <a:srgbClr val="002060"/>
              </a:solidFill>
              <a:latin typeface="+mn-lt"/>
              <a:ea typeface="+mn-ea"/>
              <a:cs typeface="+mn-cs"/>
            </a:defRPr>
          </a:pPr>
          <a:endParaRPr lang="uk-UA"/>
        </a:p>
      </c:txPr>
    </c:legend>
    <c:plotVisOnly val="1"/>
    <c:dispBlanksAs val="gap"/>
    <c:showDLblsOverMax val="0"/>
  </c:chart>
  <c:spPr>
    <a:noFill/>
    <a:ln>
      <a:noFill/>
    </a:ln>
    <a:effectLst/>
  </c:spPr>
  <c:txPr>
    <a:bodyPr/>
    <a:lstStyle/>
    <a:p>
      <a:pPr>
        <a:defRPr/>
      </a:pPr>
      <a:endParaRPr lang="uk-UA"/>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rgbClr val="002060"/>
                </a:solidFill>
                <a:latin typeface="+mn-lt"/>
                <a:ea typeface="+mn-ea"/>
                <a:cs typeface="+mn-cs"/>
              </a:defRPr>
            </a:pPr>
            <a:r>
              <a:rPr lang="uk-UA" sz="2000" b="1" dirty="0">
                <a:solidFill>
                  <a:srgbClr val="002060"/>
                </a:solidFill>
              </a:rPr>
              <a:t>НУШ, млн грн</a:t>
            </a:r>
          </a:p>
        </c:rich>
      </c:tx>
      <c:layout>
        <c:manualLayout>
          <c:xMode val="edge"/>
          <c:yMode val="edge"/>
          <c:x val="0.43992082534404153"/>
          <c:y val="9.3793311708080418E-2"/>
        </c:manualLayout>
      </c:layout>
      <c:overlay val="0"/>
      <c:spPr>
        <a:noFill/>
        <a:ln>
          <a:noFill/>
        </a:ln>
        <a:effectLst/>
      </c:spPr>
      <c:txPr>
        <a:bodyPr rot="0" spcFirstLastPara="1" vertOverflow="ellipsis" vert="horz" wrap="square" anchor="ctr" anchorCtr="1"/>
        <a:lstStyle/>
        <a:p>
          <a:pPr>
            <a:defRPr sz="2000" b="0" i="0" u="none" strike="noStrike" kern="1200" spc="0" baseline="0">
              <a:solidFill>
                <a:srgbClr val="002060"/>
              </a:solidFill>
              <a:latin typeface="+mn-lt"/>
              <a:ea typeface="+mn-ea"/>
              <a:cs typeface="+mn-cs"/>
            </a:defRPr>
          </a:pPr>
          <a:endParaRPr lang="uk-UA"/>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жовтень!$B$181</c:f>
              <c:strCache>
                <c:ptCount val="1"/>
                <c:pt idx="0">
                  <c:v>кошти субвенції</c:v>
                </c:pt>
              </c:strCache>
            </c:strRef>
          </c:tx>
          <c:spPr>
            <a:solidFill>
              <a:srgbClr val="005D9B"/>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жовтень!$A$182:$A$184</c:f>
              <c:numCache>
                <c:formatCode>General</c:formatCode>
                <c:ptCount val="3"/>
                <c:pt idx="0">
                  <c:v>2018</c:v>
                </c:pt>
                <c:pt idx="1">
                  <c:v>2019</c:v>
                </c:pt>
                <c:pt idx="2">
                  <c:v>2020</c:v>
                </c:pt>
              </c:numCache>
            </c:numRef>
          </c:cat>
          <c:val>
            <c:numRef>
              <c:f>жовтень!$B$182:$B$184</c:f>
              <c:numCache>
                <c:formatCode>General</c:formatCode>
                <c:ptCount val="3"/>
                <c:pt idx="0">
                  <c:v>13.4</c:v>
                </c:pt>
                <c:pt idx="1">
                  <c:v>11.5</c:v>
                </c:pt>
                <c:pt idx="2">
                  <c:v>12.5</c:v>
                </c:pt>
              </c:numCache>
            </c:numRef>
          </c:val>
          <c:extLst>
            <c:ext xmlns:c16="http://schemas.microsoft.com/office/drawing/2014/chart" uri="{C3380CC4-5D6E-409C-BE32-E72D297353CC}">
              <c16:uniqueId val="{00000000-A51C-4AC6-BCC8-9B4D88BDD6A8}"/>
            </c:ext>
          </c:extLst>
        </c:ser>
        <c:ser>
          <c:idx val="1"/>
          <c:order val="1"/>
          <c:tx>
            <c:strRef>
              <c:f>жовтень!$C$181</c:f>
              <c:strCache>
                <c:ptCount val="1"/>
                <c:pt idx="0">
                  <c:v>кошти міського бюджету</c:v>
                </c:pt>
              </c:strCache>
            </c:strRef>
          </c:tx>
          <c:spPr>
            <a:solidFill>
              <a:srgbClr val="FFC000"/>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rgbClr val="002060"/>
                    </a:solidFill>
                    <a:latin typeface="+mn-lt"/>
                    <a:ea typeface="+mn-ea"/>
                    <a:cs typeface="+mn-cs"/>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жовтень!$A$182:$A$184</c:f>
              <c:numCache>
                <c:formatCode>General</c:formatCode>
                <c:ptCount val="3"/>
                <c:pt idx="0">
                  <c:v>2018</c:v>
                </c:pt>
                <c:pt idx="1">
                  <c:v>2019</c:v>
                </c:pt>
                <c:pt idx="2">
                  <c:v>2020</c:v>
                </c:pt>
              </c:numCache>
            </c:numRef>
          </c:cat>
          <c:val>
            <c:numRef>
              <c:f>жовтень!$C$182:$C$184</c:f>
              <c:numCache>
                <c:formatCode>General</c:formatCode>
                <c:ptCount val="3"/>
                <c:pt idx="0">
                  <c:v>8.5</c:v>
                </c:pt>
                <c:pt idx="1">
                  <c:v>6.9</c:v>
                </c:pt>
                <c:pt idx="2">
                  <c:v>7.5</c:v>
                </c:pt>
              </c:numCache>
            </c:numRef>
          </c:val>
          <c:extLst>
            <c:ext xmlns:c16="http://schemas.microsoft.com/office/drawing/2014/chart" uri="{C3380CC4-5D6E-409C-BE32-E72D297353CC}">
              <c16:uniqueId val="{00000001-A51C-4AC6-BCC8-9B4D88BDD6A8}"/>
            </c:ext>
          </c:extLst>
        </c:ser>
        <c:dLbls>
          <c:showLegendKey val="0"/>
          <c:showVal val="1"/>
          <c:showCatName val="0"/>
          <c:showSerName val="0"/>
          <c:showPercent val="0"/>
          <c:showBubbleSize val="0"/>
        </c:dLbls>
        <c:gapWidth val="95"/>
        <c:gapDepth val="95"/>
        <c:shape val="box"/>
        <c:axId val="427421560"/>
        <c:axId val="427427136"/>
        <c:axId val="0"/>
      </c:bar3DChart>
      <c:catAx>
        <c:axId val="42742156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rgbClr val="002060"/>
                </a:solidFill>
                <a:latin typeface="+mn-lt"/>
                <a:ea typeface="+mn-ea"/>
                <a:cs typeface="+mn-cs"/>
              </a:defRPr>
            </a:pPr>
            <a:endParaRPr lang="uk-UA"/>
          </a:p>
        </c:txPr>
        <c:crossAx val="427427136"/>
        <c:crosses val="autoZero"/>
        <c:auto val="1"/>
        <c:lblAlgn val="ctr"/>
        <c:lblOffset val="100"/>
        <c:noMultiLvlLbl val="0"/>
      </c:catAx>
      <c:valAx>
        <c:axId val="427427136"/>
        <c:scaling>
          <c:orientation val="minMax"/>
        </c:scaling>
        <c:delete val="1"/>
        <c:axPos val="l"/>
        <c:numFmt formatCode="General" sourceLinked="1"/>
        <c:majorTickMark val="none"/>
        <c:minorTickMark val="none"/>
        <c:tickLblPos val="nextTo"/>
        <c:crossAx val="427421560"/>
        <c:crosses val="autoZero"/>
        <c:crossBetween val="between"/>
      </c:valAx>
      <c:spPr>
        <a:noFill/>
        <a:ln>
          <a:noFill/>
        </a:ln>
        <a:effectLst/>
      </c:spPr>
    </c:plotArea>
    <c:legend>
      <c:legendPos val="t"/>
      <c:layout>
        <c:manualLayout>
          <c:xMode val="edge"/>
          <c:yMode val="edge"/>
          <c:x val="9.2090785926539076E-2"/>
          <c:y val="0.25519617408629475"/>
          <c:w val="0.83104258684627419"/>
          <c:h val="0.11942481641374748"/>
        </c:manualLayout>
      </c:layout>
      <c:overlay val="0"/>
      <c:spPr>
        <a:noFill/>
        <a:ln>
          <a:noFill/>
        </a:ln>
        <a:effectLst/>
      </c:spPr>
      <c:txPr>
        <a:bodyPr rot="0" spcFirstLastPara="1" vertOverflow="ellipsis" vert="horz" wrap="square" anchor="ctr" anchorCtr="1"/>
        <a:lstStyle/>
        <a:p>
          <a:pPr>
            <a:defRPr sz="1400" b="0" i="0" u="none" strike="noStrike" kern="1200" baseline="0">
              <a:solidFill>
                <a:srgbClr val="002060"/>
              </a:solidFill>
              <a:latin typeface="+mn-lt"/>
              <a:ea typeface="+mn-ea"/>
              <a:cs typeface="+mn-cs"/>
            </a:defRPr>
          </a:pPr>
          <a:endParaRPr lang="uk-UA"/>
        </a:p>
      </c:txPr>
    </c:legend>
    <c:plotVisOnly val="1"/>
    <c:dispBlanksAs val="gap"/>
    <c:showDLblsOverMax val="0"/>
  </c:chart>
  <c:spPr>
    <a:noFill/>
    <a:ln>
      <a:noFill/>
    </a:ln>
    <a:effectLst/>
  </c:spPr>
  <c:txPr>
    <a:bodyPr/>
    <a:lstStyle/>
    <a:p>
      <a:pPr>
        <a:defRPr/>
      </a:pPr>
      <a:endParaRPr lang="uk-UA"/>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rgbClr val="002060"/>
                </a:solidFill>
                <a:latin typeface="+mn-lt"/>
                <a:ea typeface="+mn-ea"/>
                <a:cs typeface="+mn-cs"/>
              </a:defRPr>
            </a:pPr>
            <a:r>
              <a:rPr lang="uk-UA" sz="2000" b="1" dirty="0">
                <a:solidFill>
                  <a:srgbClr val="002060"/>
                </a:solidFill>
              </a:rPr>
              <a:t>Бюджет галузі "Освіта"</a:t>
            </a:r>
          </a:p>
        </c:rich>
      </c:tx>
      <c:layout>
        <c:manualLayout>
          <c:xMode val="edge"/>
          <c:yMode val="edge"/>
          <c:x val="0.31524581380047983"/>
          <c:y val="2.0084555451296272E-2"/>
        </c:manualLayout>
      </c:layout>
      <c:overlay val="0"/>
      <c:spPr>
        <a:noFill/>
        <a:ln>
          <a:noFill/>
        </a:ln>
        <a:effectLst/>
      </c:spPr>
      <c:txPr>
        <a:bodyPr rot="0" spcFirstLastPara="1" vertOverflow="ellipsis" vert="horz" wrap="square" anchor="ctr" anchorCtr="1"/>
        <a:lstStyle/>
        <a:p>
          <a:pPr>
            <a:defRPr sz="2000" b="1" i="0" u="none" strike="noStrike" kern="1200" spc="0" baseline="0">
              <a:solidFill>
                <a:srgbClr val="002060"/>
              </a:solidFill>
              <a:latin typeface="+mn-lt"/>
              <a:ea typeface="+mn-ea"/>
              <a:cs typeface="+mn-cs"/>
            </a:defRPr>
          </a:pPr>
          <a:endParaRPr lang="uk-UA"/>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3337694506295031"/>
          <c:y val="0.27730972387689906"/>
          <c:w val="0.78266708340097191"/>
          <c:h val="0.57892492277198493"/>
        </c:manualLayout>
      </c:layout>
      <c:bar3DChart>
        <c:barDir val="col"/>
        <c:grouping val="clustered"/>
        <c:varyColors val="0"/>
        <c:ser>
          <c:idx val="0"/>
          <c:order val="0"/>
          <c:tx>
            <c:strRef>
              <c:f>жовтень!$B$2</c:f>
              <c:strCache>
                <c:ptCount val="1"/>
                <c:pt idx="0">
                  <c:v>кошти міського бюджет, млн грн</c:v>
                </c:pt>
              </c:strCache>
            </c:strRef>
          </c:tx>
          <c:spPr>
            <a:solidFill>
              <a:srgbClr val="005E9B"/>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rgbClr val="002060"/>
                    </a:solidFill>
                    <a:latin typeface="+mn-lt"/>
                    <a:ea typeface="+mn-ea"/>
                    <a:cs typeface="+mn-cs"/>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жовтень!$A$3:$A$8</c:f>
              <c:numCache>
                <c:formatCode>General</c:formatCode>
                <c:ptCount val="6"/>
                <c:pt idx="0">
                  <c:v>2015</c:v>
                </c:pt>
                <c:pt idx="1">
                  <c:v>2016</c:v>
                </c:pt>
                <c:pt idx="2">
                  <c:v>2017</c:v>
                </c:pt>
                <c:pt idx="3">
                  <c:v>2018</c:v>
                </c:pt>
                <c:pt idx="4">
                  <c:v>2019</c:v>
                </c:pt>
                <c:pt idx="5">
                  <c:v>2020</c:v>
                </c:pt>
              </c:numCache>
            </c:numRef>
          </c:cat>
          <c:val>
            <c:numRef>
              <c:f>жовтень!$B$3:$B$8</c:f>
              <c:numCache>
                <c:formatCode>General</c:formatCode>
                <c:ptCount val="6"/>
                <c:pt idx="0">
                  <c:v>942</c:v>
                </c:pt>
                <c:pt idx="1">
                  <c:v>700</c:v>
                </c:pt>
                <c:pt idx="2">
                  <c:v>905</c:v>
                </c:pt>
                <c:pt idx="3">
                  <c:v>1205</c:v>
                </c:pt>
                <c:pt idx="4">
                  <c:v>1385</c:v>
                </c:pt>
                <c:pt idx="5">
                  <c:v>1662</c:v>
                </c:pt>
              </c:numCache>
            </c:numRef>
          </c:val>
          <c:extLst>
            <c:ext xmlns:c16="http://schemas.microsoft.com/office/drawing/2014/chart" uri="{C3380CC4-5D6E-409C-BE32-E72D297353CC}">
              <c16:uniqueId val="{00000000-8768-4E73-A9DD-99B5BDAC8F5C}"/>
            </c:ext>
          </c:extLst>
        </c:ser>
        <c:ser>
          <c:idx val="1"/>
          <c:order val="1"/>
          <c:tx>
            <c:strRef>
              <c:f>жовтень!$C$2</c:f>
              <c:strCache>
                <c:ptCount val="1"/>
                <c:pt idx="0">
                  <c:v>кошти субвенцій з державного та обласного бюджету, млн грн</c:v>
                </c:pt>
              </c:strCache>
            </c:strRef>
          </c:tx>
          <c:spPr>
            <a:solidFill>
              <a:srgbClr val="FFC100"/>
            </a:solidFill>
            <a:ln>
              <a:noFill/>
            </a:ln>
            <a:effectLst/>
            <a:sp3d/>
          </c:spPr>
          <c:invertIfNegative val="0"/>
          <c:dLbls>
            <c:dLbl>
              <c:idx val="0"/>
              <c:layout>
                <c:manualLayout>
                  <c:x val="2.0513665412425591E-2"/>
                  <c:y val="0"/>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8768-4E73-A9DD-99B5BDAC8F5C}"/>
                </c:ext>
              </c:extLst>
            </c:dLbl>
            <c:dLbl>
              <c:idx val="1"/>
              <c:layout>
                <c:manualLayout>
                  <c:x val="2.8915658993054549E-2"/>
                  <c:y val="-3.0511060259345133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8768-4E73-A9DD-99B5BDAC8F5C}"/>
                </c:ext>
              </c:extLst>
            </c:dLbl>
            <c:dLbl>
              <c:idx val="2"/>
              <c:layout>
                <c:manualLayout>
                  <c:x val="2.730923349344035E-2"/>
                  <c:y val="-6.1022120518688027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8768-4E73-A9DD-99B5BDAC8F5C}"/>
                </c:ext>
              </c:extLst>
            </c:dLbl>
            <c:dLbl>
              <c:idx val="3"/>
              <c:layout>
                <c:manualLayout>
                  <c:x val="2.8801351515759379E-2"/>
                  <c:y val="-5.658370848008886E-17"/>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8768-4E73-A9DD-99B5BDAC8F5C}"/>
                </c:ext>
              </c:extLst>
            </c:dLbl>
            <c:dLbl>
              <c:idx val="4"/>
              <c:layout>
                <c:manualLayout>
                  <c:x val="3.2189745811731209E-2"/>
                  <c:y val="-5.658370848008886E-17"/>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8768-4E73-A9DD-99B5BDAC8F5C}"/>
                </c:ext>
              </c:extLst>
            </c:dLbl>
            <c:dLbl>
              <c:idx val="5"/>
              <c:layout>
                <c:manualLayout>
                  <c:x val="2.9968942861974664E-2"/>
                  <c:y val="-9.1533180778032592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8768-4E73-A9DD-99B5BDAC8F5C}"/>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rgbClr val="002060"/>
                    </a:solidFill>
                    <a:latin typeface="+mn-lt"/>
                    <a:ea typeface="+mn-ea"/>
                    <a:cs typeface="+mn-cs"/>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жовтень!$A$3:$A$8</c:f>
              <c:numCache>
                <c:formatCode>General</c:formatCode>
                <c:ptCount val="6"/>
                <c:pt idx="0">
                  <c:v>2015</c:v>
                </c:pt>
                <c:pt idx="1">
                  <c:v>2016</c:v>
                </c:pt>
                <c:pt idx="2">
                  <c:v>2017</c:v>
                </c:pt>
                <c:pt idx="3">
                  <c:v>2018</c:v>
                </c:pt>
                <c:pt idx="4">
                  <c:v>2019</c:v>
                </c:pt>
                <c:pt idx="5">
                  <c:v>2020</c:v>
                </c:pt>
              </c:numCache>
            </c:numRef>
          </c:cat>
          <c:val>
            <c:numRef>
              <c:f>жовтень!$C$3:$C$8</c:f>
              <c:numCache>
                <c:formatCode>General</c:formatCode>
                <c:ptCount val="6"/>
                <c:pt idx="0">
                  <c:v>535</c:v>
                </c:pt>
                <c:pt idx="1">
                  <c:v>554</c:v>
                </c:pt>
                <c:pt idx="2">
                  <c:v>737</c:v>
                </c:pt>
                <c:pt idx="3">
                  <c:v>755</c:v>
                </c:pt>
                <c:pt idx="4">
                  <c:v>945</c:v>
                </c:pt>
                <c:pt idx="5">
                  <c:v>1101</c:v>
                </c:pt>
              </c:numCache>
            </c:numRef>
          </c:val>
          <c:extLst>
            <c:ext xmlns:c16="http://schemas.microsoft.com/office/drawing/2014/chart" uri="{C3380CC4-5D6E-409C-BE32-E72D297353CC}">
              <c16:uniqueId val="{00000006-8768-4E73-A9DD-99B5BDAC8F5C}"/>
            </c:ext>
          </c:extLst>
        </c:ser>
        <c:dLbls>
          <c:showLegendKey val="0"/>
          <c:showVal val="0"/>
          <c:showCatName val="0"/>
          <c:showSerName val="0"/>
          <c:showPercent val="0"/>
          <c:showBubbleSize val="0"/>
        </c:dLbls>
        <c:gapWidth val="150"/>
        <c:shape val="box"/>
        <c:axId val="429989392"/>
        <c:axId val="429990704"/>
        <c:axId val="0"/>
      </c:bar3DChart>
      <c:catAx>
        <c:axId val="42998939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rgbClr val="002060"/>
                </a:solidFill>
                <a:latin typeface="+mn-lt"/>
                <a:ea typeface="+mn-ea"/>
                <a:cs typeface="+mn-cs"/>
              </a:defRPr>
            </a:pPr>
            <a:endParaRPr lang="uk-UA"/>
          </a:p>
        </c:txPr>
        <c:crossAx val="429990704"/>
        <c:crosses val="autoZero"/>
        <c:auto val="1"/>
        <c:lblAlgn val="ctr"/>
        <c:lblOffset val="100"/>
        <c:noMultiLvlLbl val="0"/>
      </c:catAx>
      <c:valAx>
        <c:axId val="429990704"/>
        <c:scaling>
          <c:orientation val="minMax"/>
        </c:scaling>
        <c:delete val="1"/>
        <c:axPos val="l"/>
        <c:numFmt formatCode="General" sourceLinked="1"/>
        <c:majorTickMark val="none"/>
        <c:minorTickMark val="none"/>
        <c:tickLblPos val="nextTo"/>
        <c:crossAx val="429989392"/>
        <c:crosses val="autoZero"/>
        <c:crossBetween val="between"/>
      </c:valAx>
      <c:spPr>
        <a:noFill/>
        <a:ln>
          <a:noFill/>
        </a:ln>
        <a:effectLst/>
      </c:spPr>
    </c:plotArea>
    <c:legend>
      <c:legendPos val="b"/>
      <c:layout>
        <c:manualLayout>
          <c:xMode val="edge"/>
          <c:yMode val="edge"/>
          <c:x val="6.7557957089353832E-2"/>
          <c:y val="0.12218368143048425"/>
          <c:w val="0.85556958130316696"/>
          <c:h val="0.15336803972580679"/>
        </c:manualLayout>
      </c:layout>
      <c:overlay val="0"/>
      <c:spPr>
        <a:noFill/>
        <a:ln>
          <a:noFill/>
        </a:ln>
        <a:effectLst/>
      </c:spPr>
      <c:txPr>
        <a:bodyPr rot="0" spcFirstLastPara="1" vertOverflow="ellipsis" vert="horz" wrap="square" anchor="ctr" anchorCtr="1"/>
        <a:lstStyle/>
        <a:p>
          <a:pPr>
            <a:defRPr sz="1400" b="0" i="0" u="none" strike="noStrike" kern="1200" baseline="0">
              <a:solidFill>
                <a:srgbClr val="002060"/>
              </a:solidFill>
              <a:latin typeface="+mn-lt"/>
              <a:ea typeface="+mn-ea"/>
              <a:cs typeface="+mn-cs"/>
            </a:defRPr>
          </a:pPr>
          <a:endParaRPr lang="uk-UA"/>
        </a:p>
      </c:txPr>
    </c:legend>
    <c:plotVisOnly val="1"/>
    <c:dispBlanksAs val="gap"/>
    <c:showDLblsOverMax val="0"/>
  </c:chart>
  <c:spPr>
    <a:noFill/>
    <a:ln>
      <a:noFill/>
    </a:ln>
    <a:effectLst/>
  </c:spPr>
  <c:txPr>
    <a:bodyPr/>
    <a:lstStyle/>
    <a:p>
      <a:pPr>
        <a:defRPr/>
      </a:pPr>
      <a:endParaRPr lang="uk-UA"/>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3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41039661576752007"/>
          <c:y val="0.11944101046814713"/>
          <c:w val="0.58960330030662988"/>
          <c:h val="0.73062240192290218"/>
        </c:manualLayout>
      </c:layout>
      <c:pie3DChart>
        <c:varyColors val="1"/>
        <c:ser>
          <c:idx val="0"/>
          <c:order val="0"/>
          <c:tx>
            <c:strRef>
              <c:f>Лист1!$B$1</c:f>
              <c:strCache>
                <c:ptCount val="1"/>
                <c:pt idx="0">
                  <c:v>Сума, млн</c:v>
                </c:pt>
              </c:strCache>
            </c:strRef>
          </c:tx>
          <c:explosion val="43"/>
          <c:dPt>
            <c:idx val="0"/>
            <c:bubble3D val="0"/>
            <c:explosion val="0"/>
            <c:spPr>
              <a:solidFill>
                <a:srgbClr val="005D9B"/>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DC47-43F2-B20B-3BE11AD25935}"/>
              </c:ext>
            </c:extLst>
          </c:dPt>
          <c:dPt>
            <c:idx val="1"/>
            <c:bubble3D val="0"/>
            <c:explosion val="0"/>
            <c:spPr>
              <a:solidFill>
                <a:srgbClr val="FECC0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DC47-43F2-B20B-3BE11AD25935}"/>
              </c:ext>
            </c:extLst>
          </c:dPt>
          <c:dPt>
            <c:idx val="2"/>
            <c:bubble3D val="0"/>
            <c:spPr>
              <a:solidFill>
                <a:srgbClr val="10355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DC47-43F2-B20B-3BE11AD25935}"/>
              </c:ext>
            </c:extLst>
          </c:dPt>
          <c:dPt>
            <c:idx val="3"/>
            <c:bubble3D val="0"/>
            <c:spPr>
              <a:solidFill>
                <a:schemeClr val="bg1">
                  <a:lumMod val="50000"/>
                </a:schemeClr>
              </a:solidFill>
              <a:ln>
                <a:solidFill>
                  <a:srgbClr val="0E4270"/>
                </a:solidFill>
              </a:ln>
              <a:effectLst>
                <a:outerShdw blurRad="88900" sx="102000" sy="102000" algn="ctr" rotWithShape="0">
                  <a:prstClr val="black">
                    <a:alpha val="10000"/>
                  </a:prstClr>
                </a:outerShdw>
              </a:effectLst>
              <a:scene3d>
                <a:camera prst="orthographicFront"/>
                <a:lightRig rig="threePt" dir="t"/>
              </a:scene3d>
              <a:sp3d>
                <a:bevelT w="127000" h="127000"/>
                <a:bevelB w="127000" h="127000"/>
                <a:contourClr>
                  <a:srgbClr val="0E4270"/>
                </a:contourClr>
              </a:sp3d>
            </c:spPr>
            <c:extLst>
              <c:ext xmlns:c16="http://schemas.microsoft.com/office/drawing/2014/chart" uri="{C3380CC4-5D6E-409C-BE32-E72D297353CC}">
                <c16:uniqueId val="{00000007-DC47-43F2-B20B-3BE11AD25935}"/>
              </c:ext>
            </c:extLst>
          </c:dPt>
          <c:dPt>
            <c:idx val="4"/>
            <c:bubble3D val="0"/>
            <c:spPr>
              <a:solidFill>
                <a:srgbClr val="00B0F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DC47-43F2-B20B-3BE11AD25935}"/>
              </c:ext>
            </c:extLst>
          </c:dPt>
          <c:dLbls>
            <c:dLbl>
              <c:idx val="0"/>
              <c:layout>
                <c:manualLayout>
                  <c:x val="-1.699644680580556E-2"/>
                  <c:y val="-6.7968745818851803E-2"/>
                </c:manualLayout>
              </c:layout>
              <c:tx>
                <c:rich>
                  <a:bodyPr rot="0" spcFirstLastPara="1" vertOverflow="ellipsis" vert="horz" wrap="square" lIns="38100" tIns="19050" rIns="38100" bIns="19050" anchor="ctr" anchorCtr="1">
                    <a:spAutoFit/>
                  </a:bodyPr>
                  <a:lstStyle/>
                  <a:p>
                    <a:pPr>
                      <a:defRPr sz="1400" b="1" i="0" u="none" strike="noStrike" kern="1200" spc="0" baseline="0">
                        <a:solidFill>
                          <a:srgbClr val="002060"/>
                        </a:solidFill>
                        <a:latin typeface="+mn-lt"/>
                        <a:ea typeface="+mn-ea"/>
                        <a:cs typeface="+mn-cs"/>
                      </a:defRPr>
                    </a:pPr>
                    <a:fld id="{DA208823-6A47-442F-AA48-F6CEB3AFBD75}" type="PERCENTAGE">
                      <a:rPr lang="en-US" sz="1400" baseline="0" smtClean="0">
                        <a:solidFill>
                          <a:srgbClr val="002060"/>
                        </a:solidFill>
                      </a:rPr>
                      <a:pPr>
                        <a:defRPr sz="1400">
                          <a:solidFill>
                            <a:srgbClr val="002060"/>
                          </a:solidFill>
                        </a:defRPr>
                      </a:pPr>
                      <a:t>[ПРОЦЕНТ]</a:t>
                    </a:fld>
                    <a:endParaRPr lang="uk-UA"/>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rgbClr val="002060"/>
                      </a:solidFill>
                      <a:latin typeface="+mn-lt"/>
                      <a:ea typeface="+mn-ea"/>
                      <a:cs typeface="+mn-cs"/>
                    </a:defRPr>
                  </a:pPr>
                  <a:endParaRPr lang="uk-UA"/>
                </a:p>
              </c:txPr>
              <c:dLblPos val="bestFit"/>
              <c:showLegendKey val="0"/>
              <c:showVal val="1"/>
              <c:showCatName val="1"/>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1-DC47-43F2-B20B-3BE11AD25935}"/>
                </c:ext>
              </c:extLst>
            </c:dLbl>
            <c:dLbl>
              <c:idx val="1"/>
              <c:layout>
                <c:manualLayout>
                  <c:x val="2.4343587903693802E-18"/>
                  <c:y val="5.3906246683916914E-2"/>
                </c:manualLayout>
              </c:layout>
              <c:tx>
                <c:rich>
                  <a:bodyPr rot="0" spcFirstLastPara="1" vertOverflow="ellipsis" vert="horz" wrap="square" lIns="38100" tIns="19050" rIns="38100" bIns="19050" anchor="ctr" anchorCtr="1">
                    <a:spAutoFit/>
                  </a:bodyPr>
                  <a:lstStyle/>
                  <a:p>
                    <a:pPr>
                      <a:defRPr sz="1400" b="1" i="0" u="none" strike="noStrike" kern="1200" spc="0" baseline="0">
                        <a:solidFill>
                          <a:srgbClr val="002060"/>
                        </a:solidFill>
                        <a:latin typeface="+mn-lt"/>
                        <a:ea typeface="+mn-ea"/>
                        <a:cs typeface="+mn-cs"/>
                      </a:defRPr>
                    </a:pPr>
                    <a:r>
                      <a:rPr lang="en-US" sz="1400" baseline="0">
                        <a:solidFill>
                          <a:srgbClr val="002060"/>
                        </a:solidFill>
                      </a:rPr>
                      <a:t> </a:t>
                    </a:r>
                    <a:fld id="{ED55315D-80BC-4629-8C0C-011254625012}" type="PERCENTAGE">
                      <a:rPr lang="en-US" sz="1400" baseline="0">
                        <a:solidFill>
                          <a:srgbClr val="002060"/>
                        </a:solidFill>
                      </a:rPr>
                      <a:pPr>
                        <a:defRPr sz="1400">
                          <a:solidFill>
                            <a:srgbClr val="002060"/>
                          </a:solidFill>
                        </a:defRPr>
                      </a:pPr>
                      <a:t>[ПРОЦЕНТ]</a:t>
                    </a:fld>
                    <a:endParaRPr lang="en-US" sz="1400" baseline="0">
                      <a:solidFill>
                        <a:srgbClr val="002060"/>
                      </a:solidFill>
                    </a:endParaRP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rgbClr val="002060"/>
                      </a:solidFill>
                      <a:latin typeface="+mn-lt"/>
                      <a:ea typeface="+mn-ea"/>
                      <a:cs typeface="+mn-cs"/>
                    </a:defRPr>
                  </a:pPr>
                  <a:endParaRPr lang="uk-UA"/>
                </a:p>
              </c:txPr>
              <c:dLblPos val="bestFit"/>
              <c:showLegendKey val="0"/>
              <c:showVal val="1"/>
              <c:showCatName val="1"/>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3-DC47-43F2-B20B-3BE11AD25935}"/>
                </c:ext>
              </c:extLst>
            </c:dLbl>
            <c:dLbl>
              <c:idx val="2"/>
              <c:layout>
                <c:manualLayout>
                  <c:x val="-2.5494670208708416E-2"/>
                  <c:y val="-5.8593746395561863E-2"/>
                </c:manualLayout>
              </c:layout>
              <c:tx>
                <c:rich>
                  <a:bodyPr rot="0" spcFirstLastPara="1" vertOverflow="ellipsis" vert="horz" wrap="square" lIns="38100" tIns="19050" rIns="38100" bIns="19050" anchor="ctr" anchorCtr="1">
                    <a:spAutoFit/>
                  </a:bodyPr>
                  <a:lstStyle/>
                  <a:p>
                    <a:pPr>
                      <a:defRPr sz="1400" b="1" i="0" u="none" strike="noStrike" kern="1200" spc="0" baseline="0">
                        <a:solidFill>
                          <a:srgbClr val="002060"/>
                        </a:solidFill>
                        <a:latin typeface="+mn-lt"/>
                        <a:ea typeface="+mn-ea"/>
                        <a:cs typeface="+mn-cs"/>
                      </a:defRPr>
                    </a:pPr>
                    <a:fld id="{D5953C9D-0E61-43ED-BB74-F5CB3244026C}" type="PERCENTAGE">
                      <a:rPr lang="en-US" sz="1400" baseline="0" smtClean="0">
                        <a:solidFill>
                          <a:srgbClr val="002060"/>
                        </a:solidFill>
                      </a:rPr>
                      <a:pPr>
                        <a:defRPr sz="1400">
                          <a:solidFill>
                            <a:srgbClr val="002060"/>
                          </a:solidFill>
                        </a:defRPr>
                      </a:pPr>
                      <a:t>[ПРОЦЕНТ]</a:t>
                    </a:fld>
                    <a:endParaRPr lang="uk-UA"/>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rgbClr val="002060"/>
                      </a:solidFill>
                      <a:latin typeface="+mn-lt"/>
                      <a:ea typeface="+mn-ea"/>
                      <a:cs typeface="+mn-cs"/>
                    </a:defRPr>
                  </a:pPr>
                  <a:endParaRPr lang="uk-UA"/>
                </a:p>
              </c:txPr>
              <c:dLblPos val="bestFit"/>
              <c:showLegendKey val="0"/>
              <c:showVal val="1"/>
              <c:showCatName val="1"/>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5-DC47-43F2-B20B-3BE11AD25935}"/>
                </c:ext>
              </c:extLst>
            </c:dLbl>
            <c:dLbl>
              <c:idx val="3"/>
              <c:layout>
                <c:manualLayout>
                  <c:x val="-4.2491117014513899E-3"/>
                  <c:y val="-6.5624995963029328E-2"/>
                </c:manualLayout>
              </c:layout>
              <c:tx>
                <c:rich>
                  <a:bodyPr rot="0" spcFirstLastPara="1" vertOverflow="ellipsis" vert="horz" wrap="square" lIns="38100" tIns="19050" rIns="38100" bIns="19050" anchor="ctr" anchorCtr="1">
                    <a:spAutoFit/>
                  </a:bodyPr>
                  <a:lstStyle/>
                  <a:p>
                    <a:pPr>
                      <a:defRPr sz="1400" b="1" i="0" u="none" strike="noStrike" kern="1200" spc="0" baseline="0">
                        <a:solidFill>
                          <a:srgbClr val="002060"/>
                        </a:solidFill>
                        <a:latin typeface="+mn-lt"/>
                        <a:ea typeface="+mn-ea"/>
                        <a:cs typeface="+mn-cs"/>
                      </a:defRPr>
                    </a:pPr>
                    <a:fld id="{DE62A163-5ED8-41CA-B2E6-2D452ADD4858}" type="PERCENTAGE">
                      <a:rPr lang="en-US" sz="1400" baseline="0" smtClean="0">
                        <a:solidFill>
                          <a:srgbClr val="002060"/>
                        </a:solidFill>
                      </a:rPr>
                      <a:pPr>
                        <a:defRPr sz="1400">
                          <a:solidFill>
                            <a:srgbClr val="002060"/>
                          </a:solidFill>
                        </a:defRPr>
                      </a:pPr>
                      <a:t>[ПРОЦЕНТ]</a:t>
                    </a:fld>
                    <a:endParaRPr lang="uk-UA"/>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rgbClr val="002060"/>
                      </a:solidFill>
                      <a:latin typeface="+mn-lt"/>
                      <a:ea typeface="+mn-ea"/>
                      <a:cs typeface="+mn-cs"/>
                    </a:defRPr>
                  </a:pPr>
                  <a:endParaRPr lang="uk-UA"/>
                </a:p>
              </c:txPr>
              <c:dLblPos val="bestFit"/>
              <c:showLegendKey val="0"/>
              <c:showVal val="1"/>
              <c:showCatName val="1"/>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7-DC47-43F2-B20B-3BE11AD25935}"/>
                </c:ext>
              </c:extLst>
            </c:dLbl>
            <c:dLbl>
              <c:idx val="4"/>
              <c:layout>
                <c:manualLayout>
                  <c:x val="4.886478456669098E-2"/>
                  <c:y val="-2.3437498558224745E-2"/>
                </c:manualLayout>
              </c:layout>
              <c:tx>
                <c:rich>
                  <a:bodyPr rot="0" spcFirstLastPara="1" vertOverflow="ellipsis" vert="horz" wrap="square" lIns="38100" tIns="19050" rIns="38100" bIns="19050" anchor="ctr" anchorCtr="1">
                    <a:spAutoFit/>
                  </a:bodyPr>
                  <a:lstStyle/>
                  <a:p>
                    <a:pPr>
                      <a:defRPr sz="1400" b="1" i="0" u="none" strike="noStrike" kern="1200" spc="0" baseline="0">
                        <a:solidFill>
                          <a:srgbClr val="002060"/>
                        </a:solidFill>
                        <a:latin typeface="+mn-lt"/>
                        <a:ea typeface="+mn-ea"/>
                        <a:cs typeface="+mn-cs"/>
                      </a:defRPr>
                    </a:pPr>
                    <a:r>
                      <a:rPr lang="en-US" sz="1400" baseline="0">
                        <a:solidFill>
                          <a:srgbClr val="002060"/>
                        </a:solidFill>
                      </a:rPr>
                      <a:t> </a:t>
                    </a:r>
                    <a:fld id="{916CC39A-4293-4AF4-9080-AA5D2277406D}" type="PERCENTAGE">
                      <a:rPr lang="en-US" sz="1400" baseline="0">
                        <a:solidFill>
                          <a:srgbClr val="002060"/>
                        </a:solidFill>
                      </a:rPr>
                      <a:pPr>
                        <a:defRPr sz="1400">
                          <a:solidFill>
                            <a:srgbClr val="002060"/>
                          </a:solidFill>
                        </a:defRPr>
                      </a:pPr>
                      <a:t>[ПРОЦЕНТ]</a:t>
                    </a:fld>
                    <a:endParaRPr lang="en-US" sz="1400" baseline="0">
                      <a:solidFill>
                        <a:srgbClr val="002060"/>
                      </a:solidFill>
                    </a:endParaRP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rgbClr val="002060"/>
                      </a:solidFill>
                      <a:latin typeface="+mn-lt"/>
                      <a:ea typeface="+mn-ea"/>
                      <a:cs typeface="+mn-cs"/>
                    </a:defRPr>
                  </a:pPr>
                  <a:endParaRPr lang="uk-UA"/>
                </a:p>
              </c:txPr>
              <c:dLblPos val="bestFit"/>
              <c:showLegendKey val="0"/>
              <c:showVal val="1"/>
              <c:showCatName val="1"/>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9-DC47-43F2-B20B-3BE11AD25935}"/>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rgbClr val="002060"/>
                    </a:solidFill>
                    <a:latin typeface="+mn-lt"/>
                    <a:ea typeface="+mn-ea"/>
                    <a:cs typeface="+mn-cs"/>
                  </a:defRPr>
                </a:pPr>
                <a:endParaRPr lang="uk-UA"/>
              </a:p>
            </c:txPr>
            <c:dLblPos val="out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Лист1!$A$2:$A$6</c:f>
              <c:strCache>
                <c:ptCount val="5"/>
                <c:pt idx="0">
                  <c:v>Заклади дошкільної освіти</c:v>
                </c:pt>
                <c:pt idx="1">
                  <c:v>Заклади загальної середньої освіти</c:v>
                </c:pt>
                <c:pt idx="2">
                  <c:v>Позашкільні навчальні заклади</c:v>
                </c:pt>
                <c:pt idx="3">
                  <c:v>Приватні заклади загальної середньої освіти</c:v>
                </c:pt>
                <c:pt idx="4">
                  <c:v>Інклюзивно-ресурсні центри</c:v>
                </c:pt>
              </c:strCache>
            </c:strRef>
          </c:cat>
          <c:val>
            <c:numRef>
              <c:f>Лист1!$B$2:$B$6</c:f>
              <c:numCache>
                <c:formatCode>#,##0.00</c:formatCode>
                <c:ptCount val="5"/>
                <c:pt idx="0">
                  <c:v>638</c:v>
                </c:pt>
                <c:pt idx="1">
                  <c:v>1534.16</c:v>
                </c:pt>
                <c:pt idx="2">
                  <c:v>98.2</c:v>
                </c:pt>
                <c:pt idx="3">
                  <c:v>12.9</c:v>
                </c:pt>
                <c:pt idx="4">
                  <c:v>5.48</c:v>
                </c:pt>
              </c:numCache>
            </c:numRef>
          </c:val>
          <c:extLst>
            <c:ext xmlns:c16="http://schemas.microsoft.com/office/drawing/2014/chart" uri="{C3380CC4-5D6E-409C-BE32-E72D297353CC}">
              <c16:uniqueId val="{0000000A-DC47-43F2-B20B-3BE11AD25935}"/>
            </c:ext>
          </c:extLst>
        </c:ser>
        <c:dLbls>
          <c:dLblPos val="outEnd"/>
          <c:showLegendKey val="0"/>
          <c:showVal val="1"/>
          <c:showCatName val="0"/>
          <c:showSerName val="0"/>
          <c:showPercent val="0"/>
          <c:showBubbleSize val="0"/>
          <c:showLeaderLines val="1"/>
        </c:dLbls>
      </c:pie3DChart>
      <c:spPr>
        <a:noFill/>
        <a:ln w="25400">
          <a:noFill/>
        </a:ln>
        <a:effectLst/>
      </c:spPr>
    </c:plotArea>
    <c:legend>
      <c:legendPos val="r"/>
      <c:layout>
        <c:manualLayout>
          <c:xMode val="edge"/>
          <c:yMode val="edge"/>
          <c:x val="0.21027999567501643"/>
          <c:y val="0.59926670543313521"/>
          <c:w val="0.77796833897125839"/>
          <c:h val="0.37818834833815729"/>
        </c:manualLayout>
      </c:layout>
      <c:overlay val="0"/>
      <c:spPr>
        <a:noFill/>
        <a:ln>
          <a:noFill/>
        </a:ln>
        <a:effectLst/>
      </c:spPr>
      <c:txPr>
        <a:bodyPr rot="0" spcFirstLastPara="1" vertOverflow="ellipsis" vert="horz" wrap="square" anchor="ctr" anchorCtr="1"/>
        <a:lstStyle/>
        <a:p>
          <a:pPr>
            <a:defRPr sz="1400" b="0" i="0" u="none" strike="noStrike" kern="1200" baseline="0">
              <a:solidFill>
                <a:srgbClr val="002060"/>
              </a:solidFill>
              <a:latin typeface="+mn-lt"/>
              <a:ea typeface="+mn-ea"/>
              <a:cs typeface="+mn-cs"/>
            </a:defRPr>
          </a:pPr>
          <a:endParaRPr lang="uk-UA"/>
        </a:p>
      </c:txPr>
    </c:legend>
    <c:plotVisOnly val="1"/>
    <c:dispBlanksAs val="gap"/>
    <c:showDLblsOverMax val="0"/>
  </c:chart>
  <c:spPr>
    <a:noFill/>
    <a:ln>
      <a:noFill/>
    </a:ln>
    <a:effectLst/>
  </c:spPr>
  <c:txPr>
    <a:bodyPr/>
    <a:lstStyle/>
    <a:p>
      <a:pPr>
        <a:defRPr/>
      </a:pPr>
      <a:endParaRPr lang="uk-UA"/>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Аркуш1!$B$1</c:f>
              <c:strCache>
                <c:ptCount val="1"/>
                <c:pt idx="0">
                  <c:v>Ряд 1</c:v>
                </c:pt>
              </c:strCache>
            </c:strRef>
          </c:tx>
          <c:spPr>
            <a:solidFill>
              <a:srgbClr val="FFC000"/>
            </a:solidFill>
            <a:ln>
              <a:noFill/>
            </a:ln>
            <a:effectLst/>
            <a:sp3d/>
          </c:spPr>
          <c:invertIfNegative val="0"/>
          <c:dLbls>
            <c:dLbl>
              <c:idx val="0"/>
              <c:layout>
                <c:manualLayout>
                  <c:x val="7.3718630884430083E-3"/>
                  <c:y val="-4.2145882496616655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47DD-497A-9EA1-8A430CC4DBF2}"/>
                </c:ext>
              </c:extLst>
            </c:dLbl>
            <c:dLbl>
              <c:idx val="1"/>
              <c:layout>
                <c:manualLayout>
                  <c:x val="4.9145753922953386E-3"/>
                  <c:y val="-1.2643764748984765E-2"/>
                </c:manualLayout>
              </c:layout>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rgbClr val="002060"/>
                      </a:solidFill>
                      <a:latin typeface="+mn-lt"/>
                      <a:ea typeface="+mn-ea"/>
                      <a:cs typeface="+mn-cs"/>
                    </a:defRPr>
                  </a:pPr>
                  <a:endParaRPr lang="uk-UA"/>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ext>
                <c:ext xmlns:c16="http://schemas.microsoft.com/office/drawing/2014/chart" uri="{C3380CC4-5D6E-409C-BE32-E72D297353CC}">
                  <c16:uniqueId val="{00000001-47DD-497A-9EA1-8A430CC4DBF2}"/>
                </c:ext>
              </c:extLst>
            </c:dLbl>
            <c:dLbl>
              <c:idx val="2"/>
              <c:layout>
                <c:manualLayout>
                  <c:x val="9.8291507845906321E-3"/>
                  <c:y val="-8.4291764993231766E-3"/>
                </c:manualLayout>
              </c:layout>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rgbClr val="002060"/>
                      </a:solidFill>
                      <a:latin typeface="+mn-lt"/>
                      <a:ea typeface="+mn-ea"/>
                      <a:cs typeface="+mn-cs"/>
                    </a:defRPr>
                  </a:pPr>
                  <a:endParaRPr lang="uk-UA"/>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ext>
                <c:ext xmlns:c16="http://schemas.microsoft.com/office/drawing/2014/chart" uri="{C3380CC4-5D6E-409C-BE32-E72D297353CC}">
                  <c16:uniqueId val="{00000002-47DD-497A-9EA1-8A430CC4DBF2}"/>
                </c:ext>
              </c:extLst>
            </c:dLbl>
            <c:dLbl>
              <c:idx val="3"/>
              <c:layout>
                <c:manualLayout>
                  <c:x val="9.8291507845906772E-3"/>
                  <c:y val="-1.2643764748984843E-2"/>
                </c:manualLayout>
              </c:layout>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rgbClr val="002060"/>
                      </a:solidFill>
                      <a:latin typeface="+mn-lt"/>
                      <a:ea typeface="+mn-ea"/>
                      <a:cs typeface="+mn-cs"/>
                    </a:defRPr>
                  </a:pPr>
                  <a:endParaRPr lang="uk-UA"/>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ext>
                <c:ext xmlns:c16="http://schemas.microsoft.com/office/drawing/2014/chart" uri="{C3380CC4-5D6E-409C-BE32-E72D297353CC}">
                  <c16:uniqueId val="{00000003-47DD-497A-9EA1-8A430CC4DBF2}"/>
                </c:ext>
              </c:extLst>
            </c:dLbl>
            <c:dLbl>
              <c:idx val="4"/>
              <c:layout>
                <c:manualLayout>
                  <c:x val="8.4635327601160388E-17"/>
                  <c:y val="-3.3789766164766942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47DD-497A-9EA1-8A430CC4DBF2}"/>
                </c:ext>
              </c:extLst>
            </c:dLbl>
            <c:dLbl>
              <c:idx val="5"/>
              <c:layout>
                <c:manualLayout>
                  <c:x val="1.1541314361230053E-2"/>
                  <c:y val="-4.5053021553022606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1881-4EAD-BA03-F26474BAEC42}"/>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rgbClr val="002060"/>
                    </a:solidFill>
                    <a:latin typeface="+mn-lt"/>
                    <a:ea typeface="+mn-ea"/>
                    <a:cs typeface="+mn-cs"/>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Аркуш1!$A$2:$A$7</c:f>
              <c:numCache>
                <c:formatCode>General</c:formatCode>
                <c:ptCount val="6"/>
                <c:pt idx="0">
                  <c:v>2015</c:v>
                </c:pt>
                <c:pt idx="1">
                  <c:v>2016</c:v>
                </c:pt>
                <c:pt idx="2">
                  <c:v>2017</c:v>
                </c:pt>
                <c:pt idx="3">
                  <c:v>2018</c:v>
                </c:pt>
                <c:pt idx="4">
                  <c:v>2019</c:v>
                </c:pt>
                <c:pt idx="5">
                  <c:v>2020</c:v>
                </c:pt>
              </c:numCache>
            </c:numRef>
          </c:cat>
          <c:val>
            <c:numRef>
              <c:f>Аркуш1!$B$2:$B$7</c:f>
              <c:numCache>
                <c:formatCode>General</c:formatCode>
                <c:ptCount val="6"/>
                <c:pt idx="0">
                  <c:v>76.8</c:v>
                </c:pt>
                <c:pt idx="1">
                  <c:v>139.1</c:v>
                </c:pt>
                <c:pt idx="2">
                  <c:v>123.8</c:v>
                </c:pt>
                <c:pt idx="3">
                  <c:v>158.5</c:v>
                </c:pt>
                <c:pt idx="4">
                  <c:v>277</c:v>
                </c:pt>
                <c:pt idx="5">
                  <c:v>248</c:v>
                </c:pt>
              </c:numCache>
            </c:numRef>
          </c:val>
          <c:extLst>
            <c:ext xmlns:c16="http://schemas.microsoft.com/office/drawing/2014/chart" uri="{C3380CC4-5D6E-409C-BE32-E72D297353CC}">
              <c16:uniqueId val="{00000000-B3E7-4FCF-B0A5-FE02C18F604D}"/>
            </c:ext>
          </c:extLst>
        </c:ser>
        <c:dLbls>
          <c:showLegendKey val="0"/>
          <c:showVal val="1"/>
          <c:showCatName val="0"/>
          <c:showSerName val="0"/>
          <c:showPercent val="0"/>
          <c:showBubbleSize val="0"/>
        </c:dLbls>
        <c:gapWidth val="150"/>
        <c:shape val="box"/>
        <c:axId val="289899343"/>
        <c:axId val="288076271"/>
        <c:axId val="0"/>
      </c:bar3DChart>
      <c:catAx>
        <c:axId val="289899343"/>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rgbClr val="002060"/>
                </a:solidFill>
                <a:latin typeface="+mn-lt"/>
                <a:ea typeface="+mn-ea"/>
                <a:cs typeface="+mn-cs"/>
              </a:defRPr>
            </a:pPr>
            <a:endParaRPr lang="uk-UA"/>
          </a:p>
        </c:txPr>
        <c:crossAx val="288076271"/>
        <c:crosses val="autoZero"/>
        <c:auto val="1"/>
        <c:lblAlgn val="ctr"/>
        <c:lblOffset val="100"/>
        <c:noMultiLvlLbl val="0"/>
      </c:catAx>
      <c:valAx>
        <c:axId val="288076271"/>
        <c:scaling>
          <c:orientation val="minMax"/>
        </c:scaling>
        <c:delete val="1"/>
        <c:axPos val="l"/>
        <c:numFmt formatCode="General" sourceLinked="1"/>
        <c:majorTickMark val="none"/>
        <c:minorTickMark val="none"/>
        <c:tickLblPos val="nextTo"/>
        <c:crossAx val="28989934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uk-UA"/>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r>
              <a:rPr lang="uk-UA" sz="2000" b="1" dirty="0">
                <a:solidFill>
                  <a:srgbClr val="002060"/>
                </a:solidFill>
              </a:rPr>
              <a:t>Конкурс </a:t>
            </a:r>
            <a:r>
              <a:rPr lang="uk-UA" sz="2000" b="1" dirty="0" err="1">
                <a:solidFill>
                  <a:srgbClr val="002060"/>
                </a:solidFill>
              </a:rPr>
              <a:t>мікропроєктів</a:t>
            </a:r>
            <a:endParaRPr lang="uk-UA" sz="2000" b="1" dirty="0">
              <a:solidFill>
                <a:srgbClr val="002060"/>
              </a:solidFill>
            </a:endParaRPr>
          </a:p>
        </c:rich>
      </c:tx>
      <c:layout>
        <c:manualLayout>
          <c:xMode val="edge"/>
          <c:yMode val="edge"/>
          <c:x val="0.235140598681888"/>
          <c:y val="4.4742098791963336E-3"/>
        </c:manualLayout>
      </c:layout>
      <c:overlay val="0"/>
      <c:spPr>
        <a:noFill/>
        <a:ln>
          <a:noFill/>
        </a:ln>
        <a:effectLst/>
      </c:sp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3803149606299209E-2"/>
          <c:y val="0.25855366052933704"/>
          <c:w val="0.90286351706036749"/>
          <c:h val="0.61664828262568383"/>
        </c:manualLayout>
      </c:layout>
      <c:bar3DChart>
        <c:barDir val="col"/>
        <c:grouping val="clustered"/>
        <c:varyColors val="0"/>
        <c:ser>
          <c:idx val="0"/>
          <c:order val="0"/>
          <c:tx>
            <c:strRef>
              <c:f>'[kpi 2015-2020 (3)(Відновлено автоматично) (2).xlsx]жовтень'!$B$130</c:f>
              <c:strCache>
                <c:ptCount val="1"/>
                <c:pt idx="0">
                  <c:v>К-сть переможців</c:v>
                </c:pt>
              </c:strCache>
            </c:strRef>
          </c:tx>
          <c:spPr>
            <a:solidFill>
              <a:srgbClr val="FFC100"/>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'[kpi 2015-2020 (3)(Відновлено автоматично) (2).xlsx]жовтень'!$A$131:$A$136</c:f>
              <c:numCache>
                <c:formatCode>General</c:formatCode>
                <c:ptCount val="6"/>
                <c:pt idx="0">
                  <c:v>2015</c:v>
                </c:pt>
                <c:pt idx="1">
                  <c:v>2016</c:v>
                </c:pt>
                <c:pt idx="2">
                  <c:v>2017</c:v>
                </c:pt>
                <c:pt idx="3">
                  <c:v>2018</c:v>
                </c:pt>
                <c:pt idx="4">
                  <c:v>2019</c:v>
                </c:pt>
                <c:pt idx="5">
                  <c:v>2020</c:v>
                </c:pt>
              </c:numCache>
            </c:numRef>
          </c:cat>
          <c:val>
            <c:numRef>
              <c:f>'[kpi 2015-2020 (3)(Відновлено автоматично) (2).xlsx]жовтень'!$B$131:$B$136</c:f>
              <c:numCache>
                <c:formatCode>General</c:formatCode>
                <c:ptCount val="6"/>
                <c:pt idx="0">
                  <c:v>12</c:v>
                </c:pt>
                <c:pt idx="1">
                  <c:v>15</c:v>
                </c:pt>
                <c:pt idx="2">
                  <c:v>12</c:v>
                </c:pt>
                <c:pt idx="3">
                  <c:v>36</c:v>
                </c:pt>
                <c:pt idx="4">
                  <c:v>28</c:v>
                </c:pt>
                <c:pt idx="5">
                  <c:v>26</c:v>
                </c:pt>
              </c:numCache>
            </c:numRef>
          </c:val>
          <c:extLst>
            <c:ext xmlns:c16="http://schemas.microsoft.com/office/drawing/2014/chart" uri="{C3380CC4-5D6E-409C-BE32-E72D297353CC}">
              <c16:uniqueId val="{00000000-9BDB-4ABB-B753-9844091FC551}"/>
            </c:ext>
          </c:extLst>
        </c:ser>
        <c:ser>
          <c:idx val="1"/>
          <c:order val="1"/>
          <c:tx>
            <c:strRef>
              <c:f>'[kpi 2015-2020 (3)(Відновлено автоматично) (2).xlsx]жовтень'!$C$130</c:f>
              <c:strCache>
                <c:ptCount val="1"/>
                <c:pt idx="0">
                  <c:v>Сума, млн грн</c:v>
                </c:pt>
              </c:strCache>
            </c:strRef>
          </c:tx>
          <c:spPr>
            <a:solidFill>
              <a:srgbClr val="005E9B"/>
            </a:solidFill>
            <a:ln>
              <a:noFill/>
            </a:ln>
            <a:effectLst/>
            <a:sp3d/>
          </c:spPr>
          <c:invertIfNegative val="0"/>
          <c:dLbls>
            <c:dLbl>
              <c:idx val="0"/>
              <c:spPr>
                <a:noFill/>
                <a:ln>
                  <a:noFill/>
                </a:ln>
                <a:effectLst/>
              </c:spPr>
              <c:txPr>
                <a:bodyPr rot="0" spcFirstLastPara="1" vertOverflow="ellipsis" vert="horz" wrap="square" lIns="216000" tIns="19050" rIns="0" bIns="19050" anchor="ctr" anchorCtr="1">
                  <a:spAutoFit/>
                </a:bodyPr>
                <a:lstStyle/>
                <a:p>
                  <a:pPr>
                    <a:defRPr sz="1400" b="0" i="0" u="none" strike="noStrike" kern="1200" baseline="0">
                      <a:solidFill>
                        <a:schemeClr val="tx1"/>
                      </a:solidFill>
                      <a:latin typeface="+mn-lt"/>
                      <a:ea typeface="+mn-ea"/>
                      <a:cs typeface="+mn-cs"/>
                    </a:defRPr>
                  </a:pPr>
                  <a:endParaRPr lang="uk-UA"/>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9BDB-4ABB-B753-9844091FC551}"/>
                </c:ext>
              </c:extLst>
            </c:dLbl>
            <c:dLbl>
              <c:idx val="1"/>
              <c:spPr>
                <a:noFill/>
                <a:ln>
                  <a:noFill/>
                </a:ln>
                <a:effectLst/>
              </c:spPr>
              <c:txPr>
                <a:bodyPr rot="0" spcFirstLastPara="1" vertOverflow="ellipsis" vert="horz" wrap="square" lIns="180000" tIns="19050" rIns="38100" bIns="19050" anchor="ctr" anchorCtr="1">
                  <a:spAutoFit/>
                </a:bodyPr>
                <a:lstStyle/>
                <a:p>
                  <a:pPr>
                    <a:defRPr sz="1400" b="0" i="0" u="none" strike="noStrike" kern="1200" baseline="0">
                      <a:solidFill>
                        <a:schemeClr val="tx1"/>
                      </a:solidFill>
                      <a:latin typeface="+mn-lt"/>
                      <a:ea typeface="+mn-ea"/>
                      <a:cs typeface="+mn-cs"/>
                    </a:defRPr>
                  </a:pPr>
                  <a:endParaRPr lang="uk-UA"/>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9BDB-4ABB-B753-9844091FC551}"/>
                </c:ext>
              </c:extLst>
            </c:dLbl>
            <c:dLbl>
              <c:idx val="2"/>
              <c:spPr>
                <a:noFill/>
                <a:ln>
                  <a:noFill/>
                </a:ln>
                <a:effectLst/>
              </c:spPr>
              <c:txPr>
                <a:bodyPr rot="0" spcFirstLastPara="1" vertOverflow="ellipsis" vert="horz" wrap="square" lIns="144000" tIns="19050" rIns="38100" bIns="19050" anchor="ctr" anchorCtr="1">
                  <a:spAutoFit/>
                </a:bodyPr>
                <a:lstStyle/>
                <a:p>
                  <a:pPr>
                    <a:defRPr sz="1400" b="0" i="0" u="none" strike="noStrike" kern="1200" baseline="0">
                      <a:solidFill>
                        <a:schemeClr val="tx1"/>
                      </a:solidFill>
                      <a:latin typeface="+mn-lt"/>
                      <a:ea typeface="+mn-ea"/>
                      <a:cs typeface="+mn-cs"/>
                    </a:defRPr>
                  </a:pPr>
                  <a:endParaRPr lang="uk-UA"/>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9BDB-4ABB-B753-9844091FC551}"/>
                </c:ext>
              </c:extLst>
            </c:dLbl>
            <c:dLbl>
              <c:idx val="3"/>
              <c:spPr>
                <a:noFill/>
                <a:ln>
                  <a:noFill/>
                </a:ln>
                <a:effectLst/>
              </c:spPr>
              <c:txPr>
                <a:bodyPr rot="0" spcFirstLastPara="1" vertOverflow="ellipsis" vert="horz" wrap="square" lIns="252000" tIns="19050" rIns="38100" bIns="19050" anchor="ctr" anchorCtr="1">
                  <a:spAutoFit/>
                </a:bodyPr>
                <a:lstStyle/>
                <a:p>
                  <a:pPr>
                    <a:defRPr sz="1400" b="0" i="0" u="none" strike="noStrike" kern="1200" baseline="0">
                      <a:solidFill>
                        <a:schemeClr val="tx1"/>
                      </a:solidFill>
                      <a:latin typeface="+mn-lt"/>
                      <a:ea typeface="+mn-ea"/>
                      <a:cs typeface="+mn-cs"/>
                    </a:defRPr>
                  </a:pPr>
                  <a:endParaRPr lang="uk-UA"/>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9BDB-4ABB-B753-9844091FC551}"/>
                </c:ext>
              </c:extLst>
            </c:dLbl>
            <c:dLbl>
              <c:idx val="4"/>
              <c:spPr>
                <a:noFill/>
                <a:ln>
                  <a:noFill/>
                </a:ln>
                <a:effectLst/>
              </c:spPr>
              <c:txPr>
                <a:bodyPr rot="0" spcFirstLastPara="1" vertOverflow="ellipsis" vert="horz" wrap="square" lIns="216000" tIns="19050" rIns="38100" bIns="19050" anchor="ctr" anchorCtr="1">
                  <a:spAutoFit/>
                </a:bodyPr>
                <a:lstStyle/>
                <a:p>
                  <a:pPr>
                    <a:defRPr sz="1400" b="0" i="0" u="none" strike="noStrike" kern="1200" baseline="0">
                      <a:solidFill>
                        <a:schemeClr val="tx1"/>
                      </a:solidFill>
                      <a:latin typeface="+mn-lt"/>
                      <a:ea typeface="+mn-ea"/>
                      <a:cs typeface="+mn-cs"/>
                    </a:defRPr>
                  </a:pPr>
                  <a:endParaRPr lang="uk-UA"/>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9BDB-4ABB-B753-9844091FC551}"/>
                </c:ext>
              </c:extLst>
            </c:dLbl>
            <c:dLbl>
              <c:idx val="5"/>
              <c:spPr>
                <a:noFill/>
                <a:ln>
                  <a:noFill/>
                </a:ln>
                <a:effectLst/>
              </c:spPr>
              <c:txPr>
                <a:bodyPr rot="0" spcFirstLastPara="1" vertOverflow="ellipsis" vert="horz" wrap="square" lIns="252000" tIns="19050" rIns="38100" bIns="19050" anchor="ctr" anchorCtr="1">
                  <a:spAutoFit/>
                </a:bodyPr>
                <a:lstStyle/>
                <a:p>
                  <a:pPr>
                    <a:defRPr sz="1400" b="0" i="0" u="none" strike="noStrike" kern="1200" baseline="0">
                      <a:solidFill>
                        <a:schemeClr val="tx1"/>
                      </a:solidFill>
                      <a:latin typeface="+mn-lt"/>
                      <a:ea typeface="+mn-ea"/>
                      <a:cs typeface="+mn-cs"/>
                    </a:defRPr>
                  </a:pPr>
                  <a:endParaRPr lang="uk-UA"/>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9BDB-4ABB-B753-9844091FC551}"/>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'[kpi 2015-2020 (3)(Відновлено автоматично) (2).xlsx]жовтень'!$A$131:$A$136</c:f>
              <c:numCache>
                <c:formatCode>General</c:formatCode>
                <c:ptCount val="6"/>
                <c:pt idx="0">
                  <c:v>2015</c:v>
                </c:pt>
                <c:pt idx="1">
                  <c:v>2016</c:v>
                </c:pt>
                <c:pt idx="2">
                  <c:v>2017</c:v>
                </c:pt>
                <c:pt idx="3">
                  <c:v>2018</c:v>
                </c:pt>
                <c:pt idx="4">
                  <c:v>2019</c:v>
                </c:pt>
                <c:pt idx="5">
                  <c:v>2020</c:v>
                </c:pt>
              </c:numCache>
            </c:numRef>
          </c:cat>
          <c:val>
            <c:numRef>
              <c:f>'[kpi 2015-2020 (3)(Відновлено автоматично) (2).xlsx]жовтень'!$C$131:$C$136</c:f>
              <c:numCache>
                <c:formatCode>General</c:formatCode>
                <c:ptCount val="6"/>
                <c:pt idx="0">
                  <c:v>1.6</c:v>
                </c:pt>
                <c:pt idx="1">
                  <c:v>2.1</c:v>
                </c:pt>
                <c:pt idx="2">
                  <c:v>2</c:v>
                </c:pt>
                <c:pt idx="3">
                  <c:v>5.9</c:v>
                </c:pt>
                <c:pt idx="4">
                  <c:v>9.6999999999999993</c:v>
                </c:pt>
                <c:pt idx="5">
                  <c:v>8.6999999999999993</c:v>
                </c:pt>
              </c:numCache>
            </c:numRef>
          </c:val>
          <c:extLst>
            <c:ext xmlns:c16="http://schemas.microsoft.com/office/drawing/2014/chart" uri="{C3380CC4-5D6E-409C-BE32-E72D297353CC}">
              <c16:uniqueId val="{00000001-9BDB-4ABB-B753-9844091FC551}"/>
            </c:ext>
          </c:extLst>
        </c:ser>
        <c:dLbls>
          <c:showLegendKey val="0"/>
          <c:showVal val="0"/>
          <c:showCatName val="0"/>
          <c:showSerName val="0"/>
          <c:showPercent val="0"/>
          <c:showBubbleSize val="0"/>
        </c:dLbls>
        <c:gapWidth val="150"/>
        <c:shape val="box"/>
        <c:axId val="483440392"/>
        <c:axId val="483442032"/>
        <c:axId val="0"/>
      </c:bar3DChart>
      <c:catAx>
        <c:axId val="48344039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rgbClr val="002060"/>
                </a:solidFill>
                <a:latin typeface="+mn-lt"/>
                <a:ea typeface="+mn-ea"/>
                <a:cs typeface="+mn-cs"/>
              </a:defRPr>
            </a:pPr>
            <a:endParaRPr lang="uk-UA"/>
          </a:p>
        </c:txPr>
        <c:crossAx val="483442032"/>
        <c:crosses val="autoZero"/>
        <c:auto val="1"/>
        <c:lblAlgn val="ctr"/>
        <c:lblOffset val="100"/>
        <c:noMultiLvlLbl val="0"/>
      </c:catAx>
      <c:valAx>
        <c:axId val="483442032"/>
        <c:scaling>
          <c:orientation val="minMax"/>
        </c:scaling>
        <c:delete val="1"/>
        <c:axPos val="l"/>
        <c:numFmt formatCode="General" sourceLinked="1"/>
        <c:majorTickMark val="none"/>
        <c:minorTickMark val="none"/>
        <c:tickLblPos val="nextTo"/>
        <c:crossAx val="483440392"/>
        <c:crosses val="autoZero"/>
        <c:crossBetween val="between"/>
      </c:valAx>
      <c:spPr>
        <a:noFill/>
        <a:ln>
          <a:noFill/>
        </a:ln>
        <a:effectLst/>
      </c:spPr>
    </c:plotArea>
    <c:legend>
      <c:legendPos val="b"/>
      <c:layout>
        <c:manualLayout>
          <c:xMode val="edge"/>
          <c:yMode val="edge"/>
          <c:x val="0.22001990376202973"/>
          <c:y val="0.16812958625563368"/>
          <c:w val="0.57563934018449392"/>
          <c:h val="9.1559949127881374E-2"/>
        </c:manualLayout>
      </c:layout>
      <c:overlay val="0"/>
      <c:spPr>
        <a:noFill/>
        <a:ln>
          <a:noFill/>
        </a:ln>
        <a:effectLst/>
      </c:spPr>
      <c:txPr>
        <a:bodyPr rot="0" spcFirstLastPara="1" vertOverflow="ellipsis" vert="horz" wrap="square" anchor="ctr" anchorCtr="1"/>
        <a:lstStyle/>
        <a:p>
          <a:pPr>
            <a:defRPr sz="1400" b="0" i="0" u="none" strike="noStrike" kern="1200" baseline="0">
              <a:solidFill>
                <a:srgbClr val="002060"/>
              </a:solidFill>
              <a:latin typeface="+mn-lt"/>
              <a:ea typeface="+mn-ea"/>
              <a:cs typeface="+mn-cs"/>
            </a:defRPr>
          </a:pPr>
          <a:endParaRPr lang="uk-UA"/>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uk-UA"/>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uk-UA" sz="2000" b="1" dirty="0">
                <a:solidFill>
                  <a:srgbClr val="002060"/>
                </a:solidFill>
              </a:rPr>
              <a:t>Громадський</a:t>
            </a:r>
            <a:r>
              <a:rPr lang="uk-UA" sz="2000" b="1" baseline="0" dirty="0">
                <a:solidFill>
                  <a:srgbClr val="002060"/>
                </a:solidFill>
              </a:rPr>
              <a:t> бюджет</a:t>
            </a:r>
            <a:endParaRPr lang="uk-UA" sz="2000" b="1" dirty="0">
              <a:solidFill>
                <a:srgbClr val="002060"/>
              </a:solidFill>
            </a:endParaRPr>
          </a:p>
        </c:rich>
      </c:tx>
      <c:layout/>
      <c:overlay val="0"/>
      <c:spPr>
        <a:noFill/>
        <a:ln>
          <a:noFill/>
        </a:ln>
        <a:effectLst/>
      </c:sp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Аркуш1!$B$1</c:f>
              <c:strCache>
                <c:ptCount val="1"/>
                <c:pt idx="0">
                  <c:v>К-сть учасників</c:v>
                </c:pt>
              </c:strCache>
            </c:strRef>
          </c:tx>
          <c:spPr>
            <a:solidFill>
              <a:srgbClr val="005D9B"/>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rgbClr val="002060"/>
                    </a:solidFill>
                    <a:latin typeface="+mn-lt"/>
                    <a:ea typeface="+mn-ea"/>
                    <a:cs typeface="+mn-cs"/>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Аркуш1!$A$2:$A$6</c:f>
              <c:numCache>
                <c:formatCode>General</c:formatCode>
                <c:ptCount val="5"/>
                <c:pt idx="0">
                  <c:v>2016</c:v>
                </c:pt>
                <c:pt idx="1">
                  <c:v>2017</c:v>
                </c:pt>
                <c:pt idx="2">
                  <c:v>2018</c:v>
                </c:pt>
                <c:pt idx="3">
                  <c:v>2019</c:v>
                </c:pt>
                <c:pt idx="4">
                  <c:v>2020</c:v>
                </c:pt>
              </c:numCache>
            </c:numRef>
          </c:cat>
          <c:val>
            <c:numRef>
              <c:f>Аркуш1!$B$2:$B$6</c:f>
              <c:numCache>
                <c:formatCode>General</c:formatCode>
                <c:ptCount val="5"/>
                <c:pt idx="0">
                  <c:v>50</c:v>
                </c:pt>
                <c:pt idx="1">
                  <c:v>77</c:v>
                </c:pt>
                <c:pt idx="2">
                  <c:v>101</c:v>
                </c:pt>
                <c:pt idx="3">
                  <c:v>98</c:v>
                </c:pt>
                <c:pt idx="4">
                  <c:v>79</c:v>
                </c:pt>
              </c:numCache>
            </c:numRef>
          </c:val>
          <c:extLst>
            <c:ext xmlns:c16="http://schemas.microsoft.com/office/drawing/2014/chart" uri="{C3380CC4-5D6E-409C-BE32-E72D297353CC}">
              <c16:uniqueId val="{00000000-86AD-4D3A-AD58-4F2BFC9D031B}"/>
            </c:ext>
          </c:extLst>
        </c:ser>
        <c:ser>
          <c:idx val="1"/>
          <c:order val="1"/>
          <c:tx>
            <c:strRef>
              <c:f>Аркуш1!$C$1</c:f>
              <c:strCache>
                <c:ptCount val="1"/>
                <c:pt idx="0">
                  <c:v>К-сть переможців</c:v>
                </c:pt>
              </c:strCache>
            </c:strRef>
          </c:tx>
          <c:spPr>
            <a:solidFill>
              <a:srgbClr val="FECC00"/>
            </a:solidFill>
            <a:ln>
              <a:noFill/>
            </a:ln>
            <a:effectLst/>
            <a:sp3d/>
          </c:spPr>
          <c:invertIfNegative val="0"/>
          <c:dLbls>
            <c:spPr>
              <a:noFill/>
              <a:ln>
                <a:noFill/>
              </a:ln>
              <a:effectLst/>
            </c:spPr>
            <c:txPr>
              <a:bodyPr rot="0" spcFirstLastPara="1" vertOverflow="ellipsis" vert="horz" wrap="square" lIns="144000" tIns="19050" rIns="38100" bIns="19050" anchor="ctr" anchorCtr="1">
                <a:spAutoFit/>
              </a:bodyPr>
              <a:lstStyle/>
              <a:p>
                <a:pPr>
                  <a:defRPr sz="1400" b="0" i="0" u="none" strike="noStrike" kern="1200" baseline="0">
                    <a:solidFill>
                      <a:srgbClr val="002060"/>
                    </a:solidFill>
                    <a:latin typeface="+mn-lt"/>
                    <a:ea typeface="+mn-ea"/>
                    <a:cs typeface="+mn-cs"/>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layout/>
                <c15:showLeaderLines val="1"/>
                <c15:leaderLines>
                  <c:spPr>
                    <a:ln w="9525" cap="flat" cmpd="sng" algn="ctr">
                      <a:solidFill>
                        <a:schemeClr val="tx1">
                          <a:lumMod val="35000"/>
                          <a:lumOff val="65000"/>
                        </a:schemeClr>
                      </a:solidFill>
                      <a:round/>
                    </a:ln>
                    <a:effectLst/>
                  </c:spPr>
                </c15:leaderLines>
              </c:ext>
            </c:extLst>
          </c:dLbls>
          <c:cat>
            <c:numRef>
              <c:f>Аркуш1!$A$2:$A$6</c:f>
              <c:numCache>
                <c:formatCode>General</c:formatCode>
                <c:ptCount val="5"/>
                <c:pt idx="0">
                  <c:v>2016</c:v>
                </c:pt>
                <c:pt idx="1">
                  <c:v>2017</c:v>
                </c:pt>
                <c:pt idx="2">
                  <c:v>2018</c:v>
                </c:pt>
                <c:pt idx="3">
                  <c:v>2019</c:v>
                </c:pt>
                <c:pt idx="4">
                  <c:v>2020</c:v>
                </c:pt>
              </c:numCache>
            </c:numRef>
          </c:cat>
          <c:val>
            <c:numRef>
              <c:f>Аркуш1!$C$2:$C$6</c:f>
              <c:numCache>
                <c:formatCode>General</c:formatCode>
                <c:ptCount val="5"/>
                <c:pt idx="0">
                  <c:v>28</c:v>
                </c:pt>
                <c:pt idx="1">
                  <c:v>30</c:v>
                </c:pt>
                <c:pt idx="2">
                  <c:v>26</c:v>
                </c:pt>
                <c:pt idx="3">
                  <c:v>23</c:v>
                </c:pt>
                <c:pt idx="4">
                  <c:v>39</c:v>
                </c:pt>
              </c:numCache>
            </c:numRef>
          </c:val>
          <c:extLst>
            <c:ext xmlns:c16="http://schemas.microsoft.com/office/drawing/2014/chart" uri="{C3380CC4-5D6E-409C-BE32-E72D297353CC}">
              <c16:uniqueId val="{00000001-86AD-4D3A-AD58-4F2BFC9D031B}"/>
            </c:ext>
          </c:extLst>
        </c:ser>
        <c:ser>
          <c:idx val="2"/>
          <c:order val="2"/>
          <c:tx>
            <c:strRef>
              <c:f>Аркуш1!$D$1</c:f>
              <c:strCache>
                <c:ptCount val="1"/>
                <c:pt idx="0">
                  <c:v>Сума, млн грн</c:v>
                </c:pt>
              </c:strCache>
            </c:strRef>
          </c:tx>
          <c:spPr>
            <a:solidFill>
              <a:srgbClr val="103551"/>
            </a:solidFill>
            <a:ln>
              <a:noFill/>
            </a:ln>
            <a:effectLst/>
            <a:sp3d/>
          </c:spPr>
          <c:invertIfNegative val="0"/>
          <c:dLbls>
            <c:spPr>
              <a:noFill/>
              <a:ln>
                <a:noFill/>
              </a:ln>
              <a:effectLst/>
            </c:spPr>
            <c:txPr>
              <a:bodyPr rot="0" spcFirstLastPara="1" vertOverflow="ellipsis" vert="horz" wrap="square" lIns="252000" tIns="19050" rIns="36000" bIns="19050" anchor="ctr" anchorCtr="1">
                <a:spAutoFit/>
              </a:bodyPr>
              <a:lstStyle/>
              <a:p>
                <a:pPr>
                  <a:defRPr sz="1400" b="0" i="0" u="none" strike="noStrike" kern="1200" baseline="0">
                    <a:solidFill>
                      <a:srgbClr val="002060"/>
                    </a:solidFill>
                    <a:latin typeface="+mn-lt"/>
                    <a:ea typeface="+mn-ea"/>
                    <a:cs typeface="+mn-cs"/>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layout/>
                <c15:showLeaderLines val="1"/>
                <c15:leaderLines>
                  <c:spPr>
                    <a:ln w="9525" cap="flat" cmpd="sng" algn="ctr">
                      <a:solidFill>
                        <a:schemeClr val="tx1">
                          <a:lumMod val="35000"/>
                          <a:lumOff val="65000"/>
                        </a:schemeClr>
                      </a:solidFill>
                      <a:round/>
                    </a:ln>
                    <a:effectLst/>
                  </c:spPr>
                </c15:leaderLines>
              </c:ext>
            </c:extLst>
          </c:dLbls>
          <c:cat>
            <c:numRef>
              <c:f>Аркуш1!$A$2:$A$6</c:f>
              <c:numCache>
                <c:formatCode>General</c:formatCode>
                <c:ptCount val="5"/>
                <c:pt idx="0">
                  <c:v>2016</c:v>
                </c:pt>
                <c:pt idx="1">
                  <c:v>2017</c:v>
                </c:pt>
                <c:pt idx="2">
                  <c:v>2018</c:v>
                </c:pt>
                <c:pt idx="3">
                  <c:v>2019</c:v>
                </c:pt>
                <c:pt idx="4">
                  <c:v>2020</c:v>
                </c:pt>
              </c:numCache>
            </c:numRef>
          </c:cat>
          <c:val>
            <c:numRef>
              <c:f>Аркуш1!$D$2:$D$6</c:f>
              <c:numCache>
                <c:formatCode>General</c:formatCode>
                <c:ptCount val="5"/>
                <c:pt idx="0">
                  <c:v>8.1999999999999993</c:v>
                </c:pt>
                <c:pt idx="1">
                  <c:v>19.2</c:v>
                </c:pt>
                <c:pt idx="2">
                  <c:v>16.399999999999999</c:v>
                </c:pt>
                <c:pt idx="3">
                  <c:v>17.7</c:v>
                </c:pt>
              </c:numCache>
            </c:numRef>
          </c:val>
          <c:extLst>
            <c:ext xmlns:c16="http://schemas.microsoft.com/office/drawing/2014/chart" uri="{C3380CC4-5D6E-409C-BE32-E72D297353CC}">
              <c16:uniqueId val="{00000002-86AD-4D3A-AD58-4F2BFC9D031B}"/>
            </c:ext>
          </c:extLst>
        </c:ser>
        <c:dLbls>
          <c:showLegendKey val="0"/>
          <c:showVal val="1"/>
          <c:showCatName val="0"/>
          <c:showSerName val="0"/>
          <c:showPercent val="0"/>
          <c:showBubbleSize val="0"/>
        </c:dLbls>
        <c:gapWidth val="150"/>
        <c:shape val="box"/>
        <c:axId val="499137416"/>
        <c:axId val="499135448"/>
        <c:axId val="0"/>
      </c:bar3DChart>
      <c:catAx>
        <c:axId val="49913741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rgbClr val="002060"/>
                </a:solidFill>
                <a:latin typeface="+mn-lt"/>
                <a:ea typeface="+mn-ea"/>
                <a:cs typeface="+mn-cs"/>
              </a:defRPr>
            </a:pPr>
            <a:endParaRPr lang="uk-UA"/>
          </a:p>
        </c:txPr>
        <c:crossAx val="499135448"/>
        <c:crosses val="autoZero"/>
        <c:auto val="1"/>
        <c:lblAlgn val="ctr"/>
        <c:lblOffset val="100"/>
        <c:noMultiLvlLbl val="0"/>
      </c:catAx>
      <c:valAx>
        <c:axId val="499135448"/>
        <c:scaling>
          <c:orientation val="minMax"/>
        </c:scaling>
        <c:delete val="1"/>
        <c:axPos val="l"/>
        <c:numFmt formatCode="General" sourceLinked="1"/>
        <c:majorTickMark val="none"/>
        <c:minorTickMark val="none"/>
        <c:tickLblPos val="nextTo"/>
        <c:crossAx val="499137416"/>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400" b="0" i="0" u="none" strike="noStrike" kern="1200" baseline="0">
              <a:solidFill>
                <a:srgbClr val="002060"/>
              </a:solidFill>
              <a:latin typeface="+mn-lt"/>
              <a:ea typeface="+mn-ea"/>
              <a:cs typeface="+mn-cs"/>
            </a:defRPr>
          </a:pPr>
          <a:endParaRPr lang="uk-UA"/>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uk-UA"/>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25"/>
      <c:rotY val="230"/>
      <c:rAngAx val="0"/>
      <c:perspective val="10"/>
    </c:view3D>
    <c:floor>
      <c:thickness val="0"/>
    </c:floor>
    <c:sideWall>
      <c:thickness val="0"/>
    </c:sideWall>
    <c:backWall>
      <c:thickness val="0"/>
    </c:backWall>
    <c:plotArea>
      <c:layout>
        <c:manualLayout>
          <c:layoutTarget val="inner"/>
          <c:xMode val="edge"/>
          <c:yMode val="edge"/>
          <c:x val="0.20120120120120125"/>
          <c:y val="0.17073170731707321"/>
          <c:w val="0.61861861861861911"/>
          <c:h val="0.55365853658536612"/>
        </c:manualLayout>
      </c:layout>
      <c:pie3DChart>
        <c:varyColors val="1"/>
        <c:ser>
          <c:idx val="0"/>
          <c:order val="0"/>
          <c:tx>
            <c:strRef>
              <c:f>Лист1!$B$1</c:f>
              <c:strCache>
                <c:ptCount val="1"/>
                <c:pt idx="0">
                  <c:v>Кількість дітей</c:v>
                </c:pt>
              </c:strCache>
            </c:strRef>
          </c:tx>
          <c:spPr>
            <a:ln w="6677">
              <a:solidFill>
                <a:srgbClr val="000000"/>
              </a:solidFill>
              <a:prstDash val="solid"/>
            </a:ln>
          </c:spPr>
          <c:dPt>
            <c:idx val="0"/>
            <c:bubble3D val="0"/>
            <c:spPr>
              <a:solidFill>
                <a:srgbClr val="00B0F0"/>
              </a:solidFill>
              <a:ln w="13356">
                <a:noFill/>
              </a:ln>
            </c:spPr>
            <c:extLst>
              <c:ext xmlns:c16="http://schemas.microsoft.com/office/drawing/2014/chart" uri="{C3380CC4-5D6E-409C-BE32-E72D297353CC}">
                <c16:uniqueId val="{00000001-3A94-46AB-8EB2-8457447C1EF3}"/>
              </c:ext>
            </c:extLst>
          </c:dPt>
          <c:dPt>
            <c:idx val="1"/>
            <c:bubble3D val="0"/>
            <c:spPr>
              <a:solidFill>
                <a:srgbClr val="FE0EDC"/>
              </a:solidFill>
              <a:ln w="1669">
                <a:solidFill>
                  <a:srgbClr val="000000"/>
                </a:solidFill>
                <a:prstDash val="solid"/>
              </a:ln>
            </c:spPr>
            <c:extLst>
              <c:ext xmlns:c16="http://schemas.microsoft.com/office/drawing/2014/chart" uri="{C3380CC4-5D6E-409C-BE32-E72D297353CC}">
                <c16:uniqueId val="{00000003-3A94-46AB-8EB2-8457447C1EF3}"/>
              </c:ext>
            </c:extLst>
          </c:dPt>
          <c:dPt>
            <c:idx val="2"/>
            <c:bubble3D val="0"/>
            <c:spPr>
              <a:solidFill>
                <a:srgbClr val="FF0000"/>
              </a:solidFill>
              <a:ln w="1669">
                <a:solidFill>
                  <a:srgbClr val="000000"/>
                </a:solidFill>
                <a:prstDash val="solid"/>
              </a:ln>
            </c:spPr>
            <c:extLst>
              <c:ext xmlns:c16="http://schemas.microsoft.com/office/drawing/2014/chart" uri="{C3380CC4-5D6E-409C-BE32-E72D297353CC}">
                <c16:uniqueId val="{00000005-3A94-46AB-8EB2-8457447C1EF3}"/>
              </c:ext>
            </c:extLst>
          </c:dPt>
          <c:dPt>
            <c:idx val="3"/>
            <c:bubble3D val="0"/>
            <c:spPr>
              <a:solidFill>
                <a:schemeClr val="bg1"/>
              </a:solidFill>
              <a:ln>
                <a:solidFill>
                  <a:schemeClr val="bg1"/>
                </a:solidFill>
              </a:ln>
            </c:spPr>
            <c:extLst>
              <c:ext xmlns:c16="http://schemas.microsoft.com/office/drawing/2014/chart" uri="{C3380CC4-5D6E-409C-BE32-E72D297353CC}">
                <c16:uniqueId val="{00000007-3A94-46AB-8EB2-8457447C1EF3}"/>
              </c:ext>
            </c:extLst>
          </c:dPt>
          <c:dPt>
            <c:idx val="4"/>
            <c:bubble3D val="0"/>
            <c:spPr>
              <a:solidFill>
                <a:srgbClr val="FFFF00"/>
              </a:solidFill>
              <a:ln>
                <a:solidFill>
                  <a:schemeClr val="tx1"/>
                </a:solidFill>
              </a:ln>
            </c:spPr>
            <c:extLst>
              <c:ext xmlns:c16="http://schemas.microsoft.com/office/drawing/2014/chart" uri="{C3380CC4-5D6E-409C-BE32-E72D297353CC}">
                <c16:uniqueId val="{00000009-3A94-46AB-8EB2-8457447C1EF3}"/>
              </c:ext>
            </c:extLst>
          </c:dPt>
          <c:dLbls>
            <c:dLbl>
              <c:idx val="0"/>
              <c:layout>
                <c:manualLayout>
                  <c:x val="0.1270725381549529"/>
                  <c:y val="3.4257081501175984E-2"/>
                </c:manualLayout>
              </c:layout>
              <c:tx>
                <c:rich>
                  <a:bodyPr vertOverflow="overflow" horzOverflow="overflow" wrap="square"/>
                  <a:lstStyle/>
                  <a:p>
                    <a:pPr>
                      <a:defRPr sz="1234" b="1" i="0" u="none" strike="noStrike" baseline="0">
                        <a:solidFill>
                          <a:srgbClr val="000000"/>
                        </a:solidFill>
                        <a:latin typeface="Arial"/>
                        <a:ea typeface="Arial"/>
                        <a:cs typeface="Arial"/>
                      </a:defRPr>
                    </a:pPr>
                    <a:r>
                      <a:rPr lang="uk-UA" sz="1234" b="1" dirty="0"/>
                      <a:t>Ухиляння від виконання батьківських обов'язків
116 дітей</a:t>
                    </a:r>
                  </a:p>
                </c:rich>
              </c:tx>
              <c:spPr>
                <a:noFill/>
                <a:ln w="22396">
                  <a:noFill/>
                </a:ln>
              </c:spPr>
              <c:dLblPos val="bestFit"/>
              <c:showLegendKey val="0"/>
              <c:showVal val="0"/>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3A94-46AB-8EB2-8457447C1EF3}"/>
                </c:ext>
              </c:extLst>
            </c:dLbl>
            <c:dLbl>
              <c:idx val="1"/>
              <c:layout>
                <c:manualLayout>
                  <c:x val="0.16065832688829398"/>
                  <c:y val="3.9921079614305098E-3"/>
                </c:manualLayout>
              </c:layout>
              <c:tx>
                <c:rich>
                  <a:bodyPr/>
                  <a:lstStyle/>
                  <a:p>
                    <a:pPr>
                      <a:defRPr sz="1234" b="1" i="0" u="none" strike="noStrike" baseline="0">
                        <a:solidFill>
                          <a:srgbClr val="000000"/>
                        </a:solidFill>
                        <a:latin typeface="Arial"/>
                        <a:ea typeface="Arial"/>
                        <a:cs typeface="Arial"/>
                      </a:defRPr>
                    </a:pPr>
                    <a:r>
                      <a:rPr lang="ru-RU"/>
                      <a:t>Систематичне залишення дитиною місця проживання 
10  дітей</a:t>
                    </a:r>
                  </a:p>
                </c:rich>
              </c:tx>
              <c:spPr>
                <a:noFill/>
                <a:ln w="22396">
                  <a:noFill/>
                </a:ln>
              </c:spPr>
              <c:dLblPos val="bestFit"/>
              <c:showLegendKey val="0"/>
              <c:showVal val="0"/>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3A94-46AB-8EB2-8457447C1EF3}"/>
                </c:ext>
              </c:extLst>
            </c:dLbl>
            <c:dLbl>
              <c:idx val="2"/>
              <c:layout>
                <c:manualLayout>
                  <c:x val="0.14962933633531136"/>
                  <c:y val="0.20383727072177973"/>
                </c:manualLayout>
              </c:layout>
              <c:tx>
                <c:rich>
                  <a:bodyPr vertOverflow="overflow" horzOverflow="overflow" wrap="square"/>
                  <a:lstStyle/>
                  <a:p>
                    <a:pPr>
                      <a:defRPr sz="1234" b="1" i="0" u="none" strike="noStrike" baseline="0">
                        <a:solidFill>
                          <a:srgbClr val="000000"/>
                        </a:solidFill>
                        <a:latin typeface="Arial"/>
                        <a:ea typeface="Arial"/>
                        <a:cs typeface="Arial"/>
                      </a:defRPr>
                    </a:pPr>
                    <a:r>
                      <a:rPr lang="ru-RU" sz="1234" b="1" noProof="0" dirty="0"/>
                      <a:t>Діти, які зазнали насильства 
17  дітей</a:t>
                    </a:r>
                  </a:p>
                </c:rich>
              </c:tx>
              <c:spPr>
                <a:noFill/>
                <a:ln w="22396">
                  <a:noFill/>
                </a:ln>
              </c:spPr>
              <c:dLblPos val="bestFit"/>
              <c:showLegendKey val="0"/>
              <c:showVal val="0"/>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3A94-46AB-8EB2-8457447C1EF3}"/>
                </c:ext>
              </c:extLst>
            </c:dLbl>
            <c:dLbl>
              <c:idx val="3"/>
              <c:layout>
                <c:manualLayout>
                  <c:x val="-5.7065400152082189E-2"/>
                  <c:y val="0.24141887918298274"/>
                </c:manualLayout>
              </c:layout>
              <c:tx>
                <c:rich>
                  <a:bodyPr/>
                  <a:lstStyle/>
                  <a:p>
                    <a:fld id="{0DADB587-F034-490F-A1E0-C097FAD6C2E9}" type="CATEGORYNAME">
                      <a:rPr lang="ru-RU" smtClean="0"/>
                      <a:pPr/>
                      <a:t>[ИМЯ КАТЕГОРИИ]</a:t>
                    </a:fld>
                    <a:endParaRPr lang="ru-RU" baseline="0" dirty="0"/>
                  </a:p>
                  <a:p>
                    <a:r>
                      <a:rPr lang="ru-RU" baseline="0" dirty="0"/>
                      <a:t>0</a:t>
                    </a:r>
                  </a:p>
                </c:rich>
              </c:tx>
              <c:dLblPos val="bestFit"/>
              <c:showLegendKey val="0"/>
              <c:showVal val="1"/>
              <c:showCatName val="1"/>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7-3A94-46AB-8EB2-8457447C1EF3}"/>
                </c:ext>
              </c:extLst>
            </c:dLbl>
            <c:dLbl>
              <c:idx val="4"/>
              <c:layout>
                <c:manualLayout>
                  <c:x val="-8.5841937758795839E-2"/>
                  <c:y val="-0.15315215477509761"/>
                </c:manualLayout>
              </c:layout>
              <c:dLblPos val="bestFit"/>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3A94-46AB-8EB2-8457447C1EF3}"/>
                </c:ext>
              </c:extLst>
            </c:dLbl>
            <c:spPr>
              <a:noFill/>
              <a:ln w="22396">
                <a:noFill/>
              </a:ln>
            </c:spPr>
            <c:txPr>
              <a:bodyPr vertOverflow="overflow" horzOverflow="overflow" wrap="square" lIns="38100" tIns="19050" rIns="38100" bIns="19050" anchor="ctr">
                <a:spAutoFit/>
              </a:bodyPr>
              <a:lstStyle/>
              <a:p>
                <a:pPr>
                  <a:defRPr sz="1234" b="1" i="0" u="none" strike="noStrike" baseline="0">
                    <a:solidFill>
                      <a:srgbClr val="000000"/>
                    </a:solidFill>
                    <a:latin typeface="Arial" panose="020B0604020202020204" pitchFamily="34" charset="0"/>
                    <a:ea typeface="Calibri"/>
                    <a:cs typeface="Arial" panose="020B0604020202020204" pitchFamily="34" charset="0"/>
                  </a:defRPr>
                </a:pPr>
                <a:endParaRPr lang="uk-UA"/>
              </a:p>
            </c:txPr>
            <c:showLegendKey val="0"/>
            <c:showVal val="1"/>
            <c:showCatName val="1"/>
            <c:showSerName val="0"/>
            <c:showPercent val="0"/>
            <c:showBubbleSize val="0"/>
            <c:separator>
</c:separator>
            <c:showLeaderLines val="1"/>
            <c:extLst>
              <c:ext xmlns:c15="http://schemas.microsoft.com/office/drawing/2012/chart" uri="{CE6537A1-D6FC-4f65-9D91-7224C49458BB}"/>
            </c:extLst>
          </c:dLbls>
          <c:cat>
            <c:strRef>
              <c:f>Лист1!$A$2:$A$6</c:f>
              <c:strCache>
                <c:ptCount val="5"/>
                <c:pt idx="0">
                  <c:v>Ухиляння від виконання батьківських обов'язків</c:v>
                </c:pt>
                <c:pt idx="1">
                  <c:v>Систематичне залишення дитиною місця проживання </c:v>
                </c:pt>
                <c:pt idx="2">
                  <c:v>Діти, які зазнали насильства або жорстокого поводження</c:v>
                </c:pt>
                <c:pt idx="3">
                  <c:v>Залучення до найгірших форм дитячої праці</c:v>
                </c:pt>
                <c:pt idx="4">
                  <c:v>ДС, ДПБП з Криму та району проведення ООС</c:v>
                </c:pt>
              </c:strCache>
            </c:strRef>
          </c:cat>
          <c:val>
            <c:numRef>
              <c:f>Лист1!$B$2:$B$6</c:f>
              <c:numCache>
                <c:formatCode>General</c:formatCode>
                <c:ptCount val="5"/>
                <c:pt idx="0">
                  <c:v>116</c:v>
                </c:pt>
                <c:pt idx="1">
                  <c:v>10</c:v>
                </c:pt>
                <c:pt idx="2">
                  <c:v>17</c:v>
                </c:pt>
                <c:pt idx="3">
                  <c:v>0</c:v>
                </c:pt>
                <c:pt idx="4">
                  <c:v>1</c:v>
                </c:pt>
              </c:numCache>
            </c:numRef>
          </c:val>
          <c:extLst>
            <c:ext xmlns:c16="http://schemas.microsoft.com/office/drawing/2014/chart" uri="{C3380CC4-5D6E-409C-BE32-E72D297353CC}">
              <c16:uniqueId val="{0000000A-3A94-46AB-8EB2-8457447C1EF3}"/>
            </c:ext>
          </c:extLst>
        </c:ser>
        <c:dLbls>
          <c:showLegendKey val="0"/>
          <c:showVal val="0"/>
          <c:showCatName val="0"/>
          <c:showSerName val="0"/>
          <c:showPercent val="0"/>
          <c:showBubbleSize val="0"/>
          <c:showLeaderLines val="1"/>
        </c:dLbls>
      </c:pie3DChart>
      <c:spPr>
        <a:noFill/>
        <a:ln w="22396">
          <a:noFill/>
        </a:ln>
      </c:spPr>
    </c:plotArea>
    <c:plotVisOnly val="1"/>
    <c:dispBlanksAs val="zero"/>
    <c:showDLblsOverMax val="0"/>
  </c:chart>
  <c:spPr>
    <a:noFill/>
    <a:ln>
      <a:noFill/>
    </a:ln>
  </c:spPr>
  <c:txPr>
    <a:bodyPr/>
    <a:lstStyle/>
    <a:p>
      <a:pPr>
        <a:defRPr sz="1050"/>
      </a:pPr>
      <a:endParaRPr lang="uk-UA"/>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b="1" i="0" u="none" strike="noStrike" baseline="0">
                <a:solidFill>
                  <a:srgbClr val="000000"/>
                </a:solidFill>
                <a:latin typeface="Arial"/>
                <a:ea typeface="Arial"/>
                <a:cs typeface="Arial"/>
              </a:defRPr>
            </a:pPr>
            <a:r>
              <a:rPr lang="uk-UA"/>
              <a:t>Загальна кількість дітей в СЖО</a:t>
            </a:r>
          </a:p>
        </c:rich>
      </c:tx>
      <c:layout/>
      <c:overlay val="0"/>
      <c:spPr>
        <a:noFill/>
        <a:ln w="25400">
          <a:noFill/>
        </a:ln>
      </c:spPr>
    </c:title>
    <c:autoTitleDeleted val="0"/>
    <c:plotArea>
      <c:layout>
        <c:manualLayout>
          <c:layoutTarget val="inner"/>
          <c:xMode val="edge"/>
          <c:yMode val="edge"/>
          <c:x val="8.2251256111455187E-2"/>
          <c:y val="0.14469453376205788"/>
          <c:w val="0.88528325656803086"/>
          <c:h val="0.62915326902465174"/>
        </c:manualLayout>
      </c:layout>
      <c:barChart>
        <c:barDir val="col"/>
        <c:grouping val="stacked"/>
        <c:varyColors val="0"/>
        <c:ser>
          <c:idx val="0"/>
          <c:order val="0"/>
          <c:tx>
            <c:strRef>
              <c:f>'для КРІ'!$C$4</c:f>
              <c:strCache>
                <c:ptCount val="1"/>
                <c:pt idx="0">
                  <c:v>Зал</c:v>
                </c:pt>
              </c:strCache>
            </c:strRef>
          </c:tx>
          <c:spPr>
            <a:solidFill>
              <a:srgbClr val="00FFFF"/>
            </a:solidFill>
            <a:ln w="25400">
              <a:noFill/>
            </a:ln>
          </c:spPr>
          <c:invertIfNegative val="0"/>
          <c:dLbls>
            <c:spPr>
              <a:noFill/>
              <a:ln w="25400">
                <a:noFill/>
              </a:ln>
            </c:spPr>
            <c:txPr>
              <a:bodyPr wrap="square" lIns="38100" tIns="19050" rIns="38100" bIns="19050" anchor="ctr">
                <a:spAutoFit/>
              </a:bodyPr>
              <a:lstStyle/>
              <a:p>
                <a:pPr>
                  <a:defRPr sz="900" b="0" i="0" u="none" strike="noStrike" baseline="0">
                    <a:solidFill>
                      <a:srgbClr val="000000"/>
                    </a:solidFill>
                    <a:latin typeface="Calibri"/>
                    <a:ea typeface="Calibri"/>
                    <a:cs typeface="Calibri"/>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val>
            <c:numRef>
              <c:f>'для КРІ'!$C$5:$C$16</c:f>
              <c:numCache>
                <c:formatCode>General</c:formatCode>
                <c:ptCount val="12"/>
                <c:pt idx="0">
                  <c:v>31</c:v>
                </c:pt>
                <c:pt idx="1">
                  <c:v>31</c:v>
                </c:pt>
                <c:pt idx="2">
                  <c:v>29</c:v>
                </c:pt>
                <c:pt idx="3">
                  <c:v>25</c:v>
                </c:pt>
                <c:pt idx="4">
                  <c:v>28</c:v>
                </c:pt>
                <c:pt idx="5">
                  <c:v>31</c:v>
                </c:pt>
                <c:pt idx="6">
                  <c:v>32</c:v>
                </c:pt>
                <c:pt idx="7">
                  <c:v>33</c:v>
                </c:pt>
                <c:pt idx="8">
                  <c:v>32</c:v>
                </c:pt>
                <c:pt idx="9">
                  <c:v>31</c:v>
                </c:pt>
                <c:pt idx="10">
                  <c:v>31</c:v>
                </c:pt>
              </c:numCache>
            </c:numRef>
          </c:val>
          <c:extLst>
            <c:ext xmlns:c16="http://schemas.microsoft.com/office/drawing/2014/chart" uri="{C3380CC4-5D6E-409C-BE32-E72D297353CC}">
              <c16:uniqueId val="{00000000-8972-4CDB-872E-208149D3A98F}"/>
            </c:ext>
          </c:extLst>
        </c:ser>
        <c:ser>
          <c:idx val="1"/>
          <c:order val="1"/>
          <c:tx>
            <c:strRef>
              <c:f>'для КРІ'!$D$4</c:f>
              <c:strCache>
                <c:ptCount val="1"/>
                <c:pt idx="0">
                  <c:v>Фр</c:v>
                </c:pt>
              </c:strCache>
            </c:strRef>
          </c:tx>
          <c:spPr>
            <a:solidFill>
              <a:srgbClr val="FF00FF"/>
            </a:solidFill>
            <a:ln w="25400">
              <a:noFill/>
            </a:ln>
          </c:spPr>
          <c:invertIfNegative val="0"/>
          <c:dLbls>
            <c:spPr>
              <a:noFill/>
              <a:ln w="25400">
                <a:noFill/>
              </a:ln>
            </c:spPr>
            <c:txPr>
              <a:bodyPr wrap="square" lIns="38100" tIns="19050" rIns="38100" bIns="19050" anchor="ctr">
                <a:spAutoFit/>
              </a:bodyPr>
              <a:lstStyle/>
              <a:p>
                <a:pPr>
                  <a:defRPr sz="900" b="0" i="0" u="none" strike="noStrike" baseline="0">
                    <a:solidFill>
                      <a:srgbClr val="000000"/>
                    </a:solidFill>
                    <a:latin typeface="Calibri"/>
                    <a:ea typeface="Calibri"/>
                    <a:cs typeface="Calibri"/>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val>
            <c:numRef>
              <c:f>'для КРІ'!$D$5:$D$16</c:f>
              <c:numCache>
                <c:formatCode>General</c:formatCode>
                <c:ptCount val="12"/>
                <c:pt idx="0">
                  <c:v>14</c:v>
                </c:pt>
                <c:pt idx="1">
                  <c:v>14</c:v>
                </c:pt>
                <c:pt idx="2">
                  <c:v>11</c:v>
                </c:pt>
                <c:pt idx="3">
                  <c:v>9</c:v>
                </c:pt>
                <c:pt idx="4">
                  <c:v>10</c:v>
                </c:pt>
                <c:pt idx="5">
                  <c:v>12</c:v>
                </c:pt>
                <c:pt idx="6">
                  <c:v>14</c:v>
                </c:pt>
                <c:pt idx="7">
                  <c:v>14</c:v>
                </c:pt>
                <c:pt idx="8">
                  <c:v>15</c:v>
                </c:pt>
                <c:pt idx="9">
                  <c:v>13</c:v>
                </c:pt>
                <c:pt idx="10">
                  <c:v>11</c:v>
                </c:pt>
              </c:numCache>
            </c:numRef>
          </c:val>
          <c:extLst>
            <c:ext xmlns:c16="http://schemas.microsoft.com/office/drawing/2014/chart" uri="{C3380CC4-5D6E-409C-BE32-E72D297353CC}">
              <c16:uniqueId val="{00000001-8972-4CDB-872E-208149D3A98F}"/>
            </c:ext>
          </c:extLst>
        </c:ser>
        <c:ser>
          <c:idx val="2"/>
          <c:order val="2"/>
          <c:tx>
            <c:strRef>
              <c:f>'для КРІ'!$E$4</c:f>
              <c:strCache>
                <c:ptCount val="1"/>
                <c:pt idx="0">
                  <c:v>Гал</c:v>
                </c:pt>
              </c:strCache>
            </c:strRef>
          </c:tx>
          <c:spPr>
            <a:solidFill>
              <a:srgbClr val="00FF00"/>
            </a:solidFill>
            <a:ln w="25400">
              <a:noFill/>
            </a:ln>
          </c:spPr>
          <c:invertIfNegative val="0"/>
          <c:dLbls>
            <c:spPr>
              <a:noFill/>
              <a:ln w="25400">
                <a:noFill/>
              </a:ln>
            </c:spPr>
            <c:txPr>
              <a:bodyPr wrap="square" lIns="38100" tIns="19050" rIns="38100" bIns="19050" anchor="ctr">
                <a:spAutoFit/>
              </a:bodyPr>
              <a:lstStyle/>
              <a:p>
                <a:pPr>
                  <a:defRPr sz="900" b="0" i="0" u="none" strike="noStrike" baseline="0">
                    <a:solidFill>
                      <a:srgbClr val="000000"/>
                    </a:solidFill>
                    <a:latin typeface="Calibri"/>
                    <a:ea typeface="Calibri"/>
                    <a:cs typeface="Calibri"/>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val>
            <c:numRef>
              <c:f>'для КРІ'!$E$5:$E$16</c:f>
              <c:numCache>
                <c:formatCode>General</c:formatCode>
                <c:ptCount val="12"/>
                <c:pt idx="0">
                  <c:v>14</c:v>
                </c:pt>
                <c:pt idx="1">
                  <c:v>14</c:v>
                </c:pt>
                <c:pt idx="2">
                  <c:v>13</c:v>
                </c:pt>
                <c:pt idx="3">
                  <c:v>13</c:v>
                </c:pt>
                <c:pt idx="4">
                  <c:v>13</c:v>
                </c:pt>
                <c:pt idx="5">
                  <c:v>13</c:v>
                </c:pt>
                <c:pt idx="6">
                  <c:v>13</c:v>
                </c:pt>
                <c:pt idx="7">
                  <c:v>13</c:v>
                </c:pt>
                <c:pt idx="8">
                  <c:v>13</c:v>
                </c:pt>
                <c:pt idx="9">
                  <c:v>13</c:v>
                </c:pt>
                <c:pt idx="10">
                  <c:v>12</c:v>
                </c:pt>
              </c:numCache>
            </c:numRef>
          </c:val>
          <c:extLst>
            <c:ext xmlns:c16="http://schemas.microsoft.com/office/drawing/2014/chart" uri="{C3380CC4-5D6E-409C-BE32-E72D297353CC}">
              <c16:uniqueId val="{00000002-8972-4CDB-872E-208149D3A98F}"/>
            </c:ext>
          </c:extLst>
        </c:ser>
        <c:ser>
          <c:idx val="3"/>
          <c:order val="3"/>
          <c:tx>
            <c:strRef>
              <c:f>'для КРІ'!$F$4</c:f>
              <c:strCache>
                <c:ptCount val="1"/>
                <c:pt idx="0">
                  <c:v>Шев</c:v>
                </c:pt>
              </c:strCache>
            </c:strRef>
          </c:tx>
          <c:spPr>
            <a:solidFill>
              <a:srgbClr val="FFCC99"/>
            </a:solidFill>
            <a:ln w="25400">
              <a:noFill/>
            </a:ln>
          </c:spPr>
          <c:invertIfNegative val="0"/>
          <c:dLbls>
            <c:spPr>
              <a:noFill/>
              <a:ln w="25400">
                <a:noFill/>
              </a:ln>
            </c:spPr>
            <c:txPr>
              <a:bodyPr wrap="square" lIns="38100" tIns="19050" rIns="38100" bIns="19050" anchor="ctr">
                <a:spAutoFit/>
              </a:bodyPr>
              <a:lstStyle/>
              <a:p>
                <a:pPr>
                  <a:defRPr sz="900" b="0" i="0" u="none" strike="noStrike" baseline="0">
                    <a:solidFill>
                      <a:srgbClr val="000000"/>
                    </a:solidFill>
                    <a:latin typeface="Calibri"/>
                    <a:ea typeface="Calibri"/>
                    <a:cs typeface="Calibri"/>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val>
            <c:numRef>
              <c:f>'для КРІ'!$F$5:$F$16</c:f>
              <c:numCache>
                <c:formatCode>General</c:formatCode>
                <c:ptCount val="12"/>
                <c:pt idx="0">
                  <c:v>37</c:v>
                </c:pt>
                <c:pt idx="1">
                  <c:v>35</c:v>
                </c:pt>
                <c:pt idx="2">
                  <c:v>35</c:v>
                </c:pt>
                <c:pt idx="3">
                  <c:v>35</c:v>
                </c:pt>
                <c:pt idx="4">
                  <c:v>36</c:v>
                </c:pt>
                <c:pt idx="5">
                  <c:v>37</c:v>
                </c:pt>
                <c:pt idx="6">
                  <c:v>37</c:v>
                </c:pt>
                <c:pt idx="7">
                  <c:v>37</c:v>
                </c:pt>
                <c:pt idx="8">
                  <c:v>39</c:v>
                </c:pt>
                <c:pt idx="9">
                  <c:v>39</c:v>
                </c:pt>
                <c:pt idx="10">
                  <c:v>37</c:v>
                </c:pt>
              </c:numCache>
            </c:numRef>
          </c:val>
          <c:extLst>
            <c:ext xmlns:c16="http://schemas.microsoft.com/office/drawing/2014/chart" uri="{C3380CC4-5D6E-409C-BE32-E72D297353CC}">
              <c16:uniqueId val="{00000003-8972-4CDB-872E-208149D3A98F}"/>
            </c:ext>
          </c:extLst>
        </c:ser>
        <c:ser>
          <c:idx val="4"/>
          <c:order val="4"/>
          <c:tx>
            <c:strRef>
              <c:f>'для КРІ'!$G$4</c:f>
              <c:strCache>
                <c:ptCount val="1"/>
                <c:pt idx="0">
                  <c:v>Лич</c:v>
                </c:pt>
              </c:strCache>
            </c:strRef>
          </c:tx>
          <c:spPr>
            <a:solidFill>
              <a:srgbClr val="CCFFFF"/>
            </a:solidFill>
            <a:ln w="25400">
              <a:noFill/>
            </a:ln>
          </c:spPr>
          <c:invertIfNegative val="0"/>
          <c:dLbls>
            <c:spPr>
              <a:noFill/>
              <a:ln w="25400">
                <a:noFill/>
              </a:ln>
            </c:spPr>
            <c:txPr>
              <a:bodyPr wrap="square" lIns="38100" tIns="19050" rIns="38100" bIns="19050" anchor="ctr">
                <a:spAutoFit/>
              </a:bodyPr>
              <a:lstStyle/>
              <a:p>
                <a:pPr>
                  <a:defRPr sz="900" b="0" i="0" u="none" strike="noStrike" baseline="0">
                    <a:solidFill>
                      <a:srgbClr val="000000"/>
                    </a:solidFill>
                    <a:latin typeface="Calibri"/>
                    <a:ea typeface="Calibri"/>
                    <a:cs typeface="Calibri"/>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val>
            <c:numRef>
              <c:f>'для КРІ'!$G$5:$G$16</c:f>
              <c:numCache>
                <c:formatCode>General</c:formatCode>
                <c:ptCount val="12"/>
                <c:pt idx="0">
                  <c:v>38</c:v>
                </c:pt>
                <c:pt idx="1">
                  <c:v>38</c:v>
                </c:pt>
                <c:pt idx="2">
                  <c:v>38</c:v>
                </c:pt>
                <c:pt idx="3">
                  <c:v>38</c:v>
                </c:pt>
                <c:pt idx="4">
                  <c:v>38</c:v>
                </c:pt>
                <c:pt idx="5">
                  <c:v>38</c:v>
                </c:pt>
                <c:pt idx="6">
                  <c:v>36</c:v>
                </c:pt>
                <c:pt idx="7">
                  <c:v>35</c:v>
                </c:pt>
                <c:pt idx="8">
                  <c:v>33</c:v>
                </c:pt>
                <c:pt idx="9">
                  <c:v>29</c:v>
                </c:pt>
                <c:pt idx="10">
                  <c:v>29</c:v>
                </c:pt>
              </c:numCache>
            </c:numRef>
          </c:val>
          <c:extLst>
            <c:ext xmlns:c16="http://schemas.microsoft.com/office/drawing/2014/chart" uri="{C3380CC4-5D6E-409C-BE32-E72D297353CC}">
              <c16:uniqueId val="{00000004-8972-4CDB-872E-208149D3A98F}"/>
            </c:ext>
          </c:extLst>
        </c:ser>
        <c:ser>
          <c:idx val="5"/>
          <c:order val="5"/>
          <c:tx>
            <c:strRef>
              <c:f>'для КРІ'!$H$4</c:f>
              <c:strCache>
                <c:ptCount val="1"/>
                <c:pt idx="0">
                  <c:v>Сих</c:v>
                </c:pt>
              </c:strCache>
            </c:strRef>
          </c:tx>
          <c:spPr>
            <a:solidFill>
              <a:srgbClr val="FFFF00"/>
            </a:solidFill>
            <a:ln w="25400">
              <a:noFill/>
            </a:ln>
          </c:spPr>
          <c:invertIfNegative val="0"/>
          <c:dLbls>
            <c:spPr>
              <a:noFill/>
              <a:ln w="25400">
                <a:noFill/>
              </a:ln>
            </c:spPr>
            <c:txPr>
              <a:bodyPr wrap="square" lIns="38100" tIns="19050" rIns="38100" bIns="19050" anchor="ctr">
                <a:spAutoFit/>
              </a:bodyPr>
              <a:lstStyle/>
              <a:p>
                <a:pPr>
                  <a:defRPr sz="900" b="0" i="0" u="none" strike="noStrike" baseline="0">
                    <a:solidFill>
                      <a:srgbClr val="000000"/>
                    </a:solidFill>
                    <a:latin typeface="Calibri"/>
                    <a:ea typeface="Calibri"/>
                    <a:cs typeface="Calibri"/>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val>
            <c:numRef>
              <c:f>'для КРІ'!$H$5:$H$16</c:f>
              <c:numCache>
                <c:formatCode>General</c:formatCode>
                <c:ptCount val="12"/>
                <c:pt idx="0">
                  <c:v>15</c:v>
                </c:pt>
                <c:pt idx="1">
                  <c:v>15</c:v>
                </c:pt>
                <c:pt idx="2">
                  <c:v>23</c:v>
                </c:pt>
                <c:pt idx="3">
                  <c:v>21</c:v>
                </c:pt>
                <c:pt idx="4">
                  <c:v>21</c:v>
                </c:pt>
                <c:pt idx="5">
                  <c:v>23</c:v>
                </c:pt>
                <c:pt idx="6">
                  <c:v>23</c:v>
                </c:pt>
                <c:pt idx="7">
                  <c:v>25</c:v>
                </c:pt>
                <c:pt idx="8">
                  <c:v>25</c:v>
                </c:pt>
                <c:pt idx="9">
                  <c:v>25</c:v>
                </c:pt>
                <c:pt idx="10">
                  <c:v>24</c:v>
                </c:pt>
              </c:numCache>
            </c:numRef>
          </c:val>
          <c:extLst>
            <c:ext xmlns:c16="http://schemas.microsoft.com/office/drawing/2014/chart" uri="{C3380CC4-5D6E-409C-BE32-E72D297353CC}">
              <c16:uniqueId val="{00000005-8972-4CDB-872E-208149D3A98F}"/>
            </c:ext>
          </c:extLst>
        </c:ser>
        <c:dLbls>
          <c:showLegendKey val="0"/>
          <c:showVal val="0"/>
          <c:showCatName val="0"/>
          <c:showSerName val="0"/>
          <c:showPercent val="0"/>
          <c:showBubbleSize val="0"/>
        </c:dLbls>
        <c:gapWidth val="50"/>
        <c:overlap val="100"/>
        <c:axId val="660645848"/>
        <c:axId val="1"/>
      </c:barChart>
      <c:lineChart>
        <c:grouping val="standard"/>
        <c:varyColors val="0"/>
        <c:ser>
          <c:idx val="6"/>
          <c:order val="6"/>
          <c:tx>
            <c:strRef>
              <c:f>'для КРІ'!$I$4</c:f>
              <c:strCache>
                <c:ptCount val="1"/>
                <c:pt idx="0">
                  <c:v>За Львів</c:v>
                </c:pt>
              </c:strCache>
            </c:strRef>
          </c:tx>
          <c:spPr>
            <a:ln w="19050">
              <a:noFill/>
            </a:ln>
          </c:spPr>
          <c:marker>
            <c:symbol val="none"/>
          </c:marker>
          <c:dLbls>
            <c:spPr>
              <a:noFill/>
              <a:ln w="25400">
                <a:noFill/>
              </a:ln>
            </c:spPr>
            <c:txPr>
              <a:bodyPr wrap="square" lIns="38100" tIns="19050" rIns="38100" bIns="19050" anchor="ctr">
                <a:spAutoFit/>
              </a:bodyPr>
              <a:lstStyle/>
              <a:p>
                <a:pPr>
                  <a:defRPr sz="1200" b="1" i="0" u="none" strike="noStrike" baseline="0">
                    <a:solidFill>
                      <a:srgbClr val="000000"/>
                    </a:solidFill>
                    <a:latin typeface="Calibri"/>
                    <a:ea typeface="Calibri"/>
                    <a:cs typeface="Calibri"/>
                  </a:defRPr>
                </a:pPr>
                <a:endParaRPr lang="uk-UA"/>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'для КРІ'!$B$5:$B$16</c:f>
              <c:strCache>
                <c:ptCount val="12"/>
                <c:pt idx="0">
                  <c:v>січень</c:v>
                </c:pt>
                <c:pt idx="1">
                  <c:v>лютий</c:v>
                </c:pt>
                <c:pt idx="2">
                  <c:v>березень</c:v>
                </c:pt>
                <c:pt idx="3">
                  <c:v>квітень</c:v>
                </c:pt>
                <c:pt idx="4">
                  <c:v>травень</c:v>
                </c:pt>
                <c:pt idx="5">
                  <c:v>червень</c:v>
                </c:pt>
                <c:pt idx="6">
                  <c:v>липень</c:v>
                </c:pt>
                <c:pt idx="7">
                  <c:v>серпень</c:v>
                </c:pt>
                <c:pt idx="8">
                  <c:v>вересень</c:v>
                </c:pt>
                <c:pt idx="9">
                  <c:v>жовтень</c:v>
                </c:pt>
                <c:pt idx="10">
                  <c:v>листопад</c:v>
                </c:pt>
                <c:pt idx="11">
                  <c:v>грудень</c:v>
                </c:pt>
              </c:strCache>
            </c:strRef>
          </c:cat>
          <c:val>
            <c:numRef>
              <c:f>'для КРІ'!$I$5:$I$16</c:f>
              <c:numCache>
                <c:formatCode>General</c:formatCode>
                <c:ptCount val="12"/>
                <c:pt idx="0">
                  <c:v>149</c:v>
                </c:pt>
                <c:pt idx="1">
                  <c:v>147</c:v>
                </c:pt>
                <c:pt idx="2">
                  <c:v>149</c:v>
                </c:pt>
                <c:pt idx="3">
                  <c:v>141</c:v>
                </c:pt>
                <c:pt idx="4">
                  <c:v>146</c:v>
                </c:pt>
                <c:pt idx="5">
                  <c:v>154</c:v>
                </c:pt>
                <c:pt idx="6">
                  <c:v>155</c:v>
                </c:pt>
                <c:pt idx="7">
                  <c:v>157</c:v>
                </c:pt>
                <c:pt idx="8">
                  <c:v>157</c:v>
                </c:pt>
                <c:pt idx="9">
                  <c:v>150</c:v>
                </c:pt>
                <c:pt idx="10">
                  <c:v>144</c:v>
                </c:pt>
              </c:numCache>
            </c:numRef>
          </c:val>
          <c:smooth val="0"/>
          <c:extLst>
            <c:ext xmlns:c16="http://schemas.microsoft.com/office/drawing/2014/chart" uri="{C3380CC4-5D6E-409C-BE32-E72D297353CC}">
              <c16:uniqueId val="{00000006-8972-4CDB-872E-208149D3A98F}"/>
            </c:ext>
          </c:extLst>
        </c:ser>
        <c:dLbls>
          <c:showLegendKey val="0"/>
          <c:showVal val="0"/>
          <c:showCatName val="0"/>
          <c:showSerName val="0"/>
          <c:showPercent val="0"/>
          <c:showBubbleSize val="0"/>
        </c:dLbls>
        <c:upDownBars>
          <c:gapWidth val="150"/>
          <c:upBars/>
          <c:downBars/>
        </c:upDownBars>
        <c:marker val="1"/>
        <c:smooth val="0"/>
        <c:axId val="660645848"/>
        <c:axId val="1"/>
      </c:lineChart>
      <c:catAx>
        <c:axId val="660645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vert="horz"/>
          <a:lstStyle/>
          <a:p>
            <a:pPr>
              <a:defRPr sz="900" b="0" i="0" u="none" strike="noStrike" baseline="0">
                <a:solidFill>
                  <a:srgbClr val="333333"/>
                </a:solidFill>
                <a:latin typeface="Calibri"/>
                <a:ea typeface="Calibri"/>
                <a:cs typeface="Calibri"/>
              </a:defRPr>
            </a:pPr>
            <a:endParaRPr lang="uk-UA"/>
          </a:p>
        </c:txPr>
        <c:crossAx val="1"/>
        <c:crosses val="autoZero"/>
        <c:auto val="1"/>
        <c:lblAlgn val="ctr"/>
        <c:lblOffset val="100"/>
        <c:noMultiLvlLbl val="0"/>
      </c:catAx>
      <c:valAx>
        <c:axId val="1"/>
        <c:scaling>
          <c:orientation val="minMax"/>
        </c:scaling>
        <c:delete val="0"/>
        <c:axPos val="l"/>
        <c:numFmt formatCode="General" sourceLinked="1"/>
        <c:majorTickMark val="none"/>
        <c:minorTickMark val="none"/>
        <c:tickLblPos val="nextTo"/>
        <c:spPr>
          <a:ln w="6350">
            <a:noFill/>
          </a:ln>
        </c:spPr>
        <c:txPr>
          <a:bodyPr rot="0" vert="horz"/>
          <a:lstStyle/>
          <a:p>
            <a:pPr>
              <a:defRPr sz="900" b="0" i="0" u="none" strike="noStrike" baseline="0">
                <a:solidFill>
                  <a:srgbClr val="808080"/>
                </a:solidFill>
                <a:latin typeface="Calibri"/>
                <a:ea typeface="Calibri"/>
                <a:cs typeface="Calibri"/>
              </a:defRPr>
            </a:pPr>
            <a:endParaRPr lang="uk-UA"/>
          </a:p>
        </c:txPr>
        <c:crossAx val="660645848"/>
        <c:crosses val="autoZero"/>
        <c:crossBetween val="between"/>
      </c:valAx>
      <c:spPr>
        <a:noFill/>
        <a:ln w="25400">
          <a:noFill/>
        </a:ln>
      </c:spPr>
    </c:plotArea>
    <c:legend>
      <c:legendPos val="b"/>
      <c:legendEntry>
        <c:idx val="6"/>
        <c:delete val="1"/>
      </c:legendEntry>
      <c:layout>
        <c:manualLayout>
          <c:xMode val="edge"/>
          <c:yMode val="edge"/>
          <c:x val="0.21428616877435774"/>
          <c:y val="0.92926045016077174"/>
          <c:w val="0.51298814920862168"/>
          <c:h val="6.4308681672025747E-2"/>
        </c:manualLayout>
      </c:layout>
      <c:overlay val="0"/>
      <c:spPr>
        <a:noFill/>
        <a:ln w="25400">
          <a:noFill/>
        </a:ln>
      </c:spPr>
      <c:txPr>
        <a:bodyPr/>
        <a:lstStyle/>
        <a:p>
          <a:pPr>
            <a:defRPr sz="710" b="0" i="0" u="none" strike="noStrike" baseline="0">
              <a:solidFill>
                <a:srgbClr val="000000"/>
              </a:solidFill>
              <a:latin typeface="Calibri"/>
              <a:ea typeface="Calibri"/>
              <a:cs typeface="Calibri"/>
            </a:defRPr>
          </a:pPr>
          <a:endParaRPr lang="uk-UA"/>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alibri"/>
          <a:ea typeface="Calibri"/>
          <a:cs typeface="Calibri"/>
        </a:defRPr>
      </a:pPr>
      <a:endParaRPr lang="uk-UA"/>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406424508296038E-2"/>
          <c:y val="7.0069152075084962E-2"/>
          <c:w val="0.91057396330580576"/>
          <c:h val="0.7864966180983558"/>
        </c:manualLayout>
      </c:layout>
      <c:barChart>
        <c:barDir val="col"/>
        <c:grouping val="clustered"/>
        <c:varyColors val="0"/>
        <c:ser>
          <c:idx val="0"/>
          <c:order val="0"/>
          <c:tx>
            <c:strRef>
              <c:f>Аркуш1!$B$1</c:f>
              <c:strCache>
                <c:ptCount val="1"/>
                <c:pt idx="0">
                  <c:v>Ряд 1</c:v>
                </c:pt>
              </c:strCache>
            </c:strRef>
          </c:tx>
          <c:spPr>
            <a:solidFill>
              <a:schemeClr val="accent6"/>
            </a:solidFill>
            <a:ln>
              <a:solidFill>
                <a:schemeClr val="tx1"/>
              </a:solidFill>
            </a:ln>
            <a:effectLst>
              <a:glow>
                <a:schemeClr val="accent1">
                  <a:alpha val="40000"/>
                </a:schemeClr>
              </a:glow>
              <a:outerShdw blurRad="38100" dist="50800" dir="5400000" algn="ctr" rotWithShape="0">
                <a:srgbClr val="000000">
                  <a:alpha val="77000"/>
                </a:srgbClr>
              </a:outerShdw>
            </a:effectLst>
            <a:scene3d>
              <a:camera prst="orthographicFront"/>
              <a:lightRig rig="threePt" dir="t"/>
            </a:scene3d>
            <a:sp3d>
              <a:bevelB/>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uk-UA"/>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Аркуш1!$A$2:$A$12</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Аркуш1!$B$2:$B$12</c:f>
              <c:numCache>
                <c:formatCode>General</c:formatCode>
                <c:ptCount val="11"/>
                <c:pt idx="0">
                  <c:v>83</c:v>
                </c:pt>
                <c:pt idx="1">
                  <c:v>128</c:v>
                </c:pt>
                <c:pt idx="2">
                  <c:v>114</c:v>
                </c:pt>
                <c:pt idx="3">
                  <c:v>78</c:v>
                </c:pt>
                <c:pt idx="4">
                  <c:v>46</c:v>
                </c:pt>
                <c:pt idx="5">
                  <c:v>62</c:v>
                </c:pt>
                <c:pt idx="6">
                  <c:v>92</c:v>
                </c:pt>
                <c:pt idx="7">
                  <c:v>50</c:v>
                </c:pt>
                <c:pt idx="8">
                  <c:v>45</c:v>
                </c:pt>
                <c:pt idx="9">
                  <c:v>43</c:v>
                </c:pt>
                <c:pt idx="10">
                  <c:v>22</c:v>
                </c:pt>
              </c:numCache>
            </c:numRef>
          </c:val>
          <c:extLst>
            <c:ext xmlns:c16="http://schemas.microsoft.com/office/drawing/2014/chart" uri="{C3380CC4-5D6E-409C-BE32-E72D297353CC}">
              <c16:uniqueId val="{00000000-DEEE-4ACB-9DA6-8D28799A5DE4}"/>
            </c:ext>
          </c:extLst>
        </c:ser>
        <c:ser>
          <c:idx val="1"/>
          <c:order val="1"/>
          <c:tx>
            <c:strRef>
              <c:f>Аркуш1!$C$1</c:f>
              <c:strCache>
                <c:ptCount val="1"/>
                <c:pt idx="0">
                  <c:v>Стовпець1</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uk-UA"/>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Аркуш1!$A$2:$A$12</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Аркуш1!$C$2:$C$12</c:f>
              <c:numCache>
                <c:formatCode>General</c:formatCode>
                <c:ptCount val="11"/>
              </c:numCache>
            </c:numRef>
          </c:val>
          <c:extLst>
            <c:ext xmlns:c16="http://schemas.microsoft.com/office/drawing/2014/chart" uri="{C3380CC4-5D6E-409C-BE32-E72D297353CC}">
              <c16:uniqueId val="{00000001-DEEE-4ACB-9DA6-8D28799A5DE4}"/>
            </c:ext>
          </c:extLst>
        </c:ser>
        <c:ser>
          <c:idx val="2"/>
          <c:order val="2"/>
          <c:tx>
            <c:strRef>
              <c:f>Аркуш1!$D$1</c:f>
              <c:strCache>
                <c:ptCount val="1"/>
                <c:pt idx="0">
                  <c:v>Стовпець2</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uk-UA"/>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Аркуш1!$A$2:$A$12</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Аркуш1!$D$2:$D$12</c:f>
              <c:numCache>
                <c:formatCode>General</c:formatCode>
                <c:ptCount val="11"/>
              </c:numCache>
            </c:numRef>
          </c:val>
          <c:extLst>
            <c:ext xmlns:c16="http://schemas.microsoft.com/office/drawing/2014/chart" uri="{C3380CC4-5D6E-409C-BE32-E72D297353CC}">
              <c16:uniqueId val="{00000002-DEEE-4ACB-9DA6-8D28799A5DE4}"/>
            </c:ext>
          </c:extLst>
        </c:ser>
        <c:dLbls>
          <c:showLegendKey val="0"/>
          <c:showVal val="0"/>
          <c:showCatName val="0"/>
          <c:showSerName val="0"/>
          <c:showPercent val="0"/>
          <c:showBubbleSize val="0"/>
        </c:dLbls>
        <c:gapWidth val="85"/>
        <c:overlap val="95"/>
        <c:axId val="643103560"/>
        <c:axId val="643105528"/>
      </c:barChart>
      <c:catAx>
        <c:axId val="643103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1" i="0" u="none" strike="noStrike" kern="1200" baseline="0">
                <a:solidFill>
                  <a:schemeClr val="tx1"/>
                </a:solidFill>
                <a:latin typeface="+mn-lt"/>
                <a:ea typeface="+mn-ea"/>
                <a:cs typeface="+mn-cs"/>
              </a:defRPr>
            </a:pPr>
            <a:endParaRPr lang="uk-UA"/>
          </a:p>
        </c:txPr>
        <c:crossAx val="643105528"/>
        <c:crosses val="autoZero"/>
        <c:auto val="1"/>
        <c:lblAlgn val="ctr"/>
        <c:lblOffset val="100"/>
        <c:noMultiLvlLbl val="0"/>
      </c:catAx>
      <c:valAx>
        <c:axId val="643105528"/>
        <c:scaling>
          <c:orientation val="minMax"/>
        </c:scaling>
        <c:delete val="0"/>
        <c:axPos val="l"/>
        <c:majorGridlines>
          <c:spPr>
            <a:ln w="9525" cap="flat" cmpd="sng" algn="ctr">
              <a:solidFill>
                <a:schemeClr val="bg1"/>
              </a:solidFill>
              <a:round/>
            </a:ln>
            <a:effectLst/>
          </c:spPr>
        </c:majorGridlines>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uk-UA"/>
          </a:p>
        </c:txPr>
        <c:crossAx val="6431035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uk-UA"/>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uk-UA" sz="2000" b="1" dirty="0">
                <a:solidFill>
                  <a:srgbClr val="002060"/>
                </a:solidFill>
                <a:effectLst/>
              </a:rPr>
              <a:t>Кількість відновлених ЗДО</a:t>
            </a:r>
            <a:endParaRPr lang="uk-UA" sz="2000" dirty="0">
              <a:solidFill>
                <a:srgbClr val="002060"/>
              </a:solidFill>
              <a:effectLst/>
            </a:endParaRPr>
          </a:p>
        </c:rich>
      </c:tx>
      <c:layout/>
      <c:overlay val="0"/>
      <c:spPr>
        <a:noFill/>
        <a:ln>
          <a:noFill/>
        </a:ln>
        <a:effectLst/>
      </c:sp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Лист1!$B$1</c:f>
              <c:strCache>
                <c:ptCount val="1"/>
                <c:pt idx="0">
                  <c:v>окрема будівля</c:v>
                </c:pt>
              </c:strCache>
            </c:strRef>
          </c:tx>
          <c:spPr>
            <a:solidFill>
              <a:srgbClr val="FFC100"/>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rgbClr val="002060"/>
                    </a:solidFill>
                    <a:latin typeface="+mn-lt"/>
                    <a:ea typeface="+mn-ea"/>
                    <a:cs typeface="+mn-cs"/>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Лист1!$A$2:$A$7</c:f>
              <c:numCache>
                <c:formatCode>General</c:formatCode>
                <c:ptCount val="6"/>
                <c:pt idx="0">
                  <c:v>2015</c:v>
                </c:pt>
                <c:pt idx="1">
                  <c:v>2016</c:v>
                </c:pt>
                <c:pt idx="2">
                  <c:v>2017</c:v>
                </c:pt>
                <c:pt idx="3">
                  <c:v>2018</c:v>
                </c:pt>
                <c:pt idx="4">
                  <c:v>2019</c:v>
                </c:pt>
                <c:pt idx="5">
                  <c:v>2020</c:v>
                </c:pt>
              </c:numCache>
            </c:numRef>
          </c:cat>
          <c:val>
            <c:numRef>
              <c:f>Лист1!$B$2:$B$7</c:f>
              <c:numCache>
                <c:formatCode>General</c:formatCode>
                <c:ptCount val="6"/>
                <c:pt idx="0">
                  <c:v>0</c:v>
                </c:pt>
                <c:pt idx="1">
                  <c:v>1</c:v>
                </c:pt>
                <c:pt idx="2">
                  <c:v>5</c:v>
                </c:pt>
                <c:pt idx="3">
                  <c:v>1</c:v>
                </c:pt>
                <c:pt idx="4">
                  <c:v>3</c:v>
                </c:pt>
                <c:pt idx="5">
                  <c:v>1</c:v>
                </c:pt>
              </c:numCache>
            </c:numRef>
          </c:val>
          <c:extLst>
            <c:ext xmlns:c16="http://schemas.microsoft.com/office/drawing/2014/chart" uri="{C3380CC4-5D6E-409C-BE32-E72D297353CC}">
              <c16:uniqueId val="{00000000-A953-4443-8625-79E59FF1E8D2}"/>
            </c:ext>
          </c:extLst>
        </c:ser>
        <c:ser>
          <c:idx val="1"/>
          <c:order val="1"/>
          <c:tx>
            <c:strRef>
              <c:f>Лист1!$C$1</c:f>
              <c:strCache>
                <c:ptCount val="1"/>
                <c:pt idx="0">
                  <c:v>частина будівлі</c:v>
                </c:pt>
              </c:strCache>
            </c:strRef>
          </c:tx>
          <c:spPr>
            <a:solidFill>
              <a:srgbClr val="005D9B"/>
            </a:solidFill>
            <a:ln>
              <a:noFill/>
            </a:ln>
            <a:effectLst/>
            <a:sp3d/>
          </c:spPr>
          <c:invertIfNegative val="0"/>
          <c:dLbls>
            <c:spPr>
              <a:noFill/>
              <a:ln>
                <a:noFill/>
              </a:ln>
              <a:effectLst/>
            </c:spPr>
            <c:txPr>
              <a:bodyPr rot="0" spcFirstLastPara="1" vertOverflow="ellipsis" vert="horz" wrap="square" lIns="108000" tIns="19050" rIns="38100" bIns="19050" anchor="ctr" anchorCtr="1">
                <a:spAutoFit/>
              </a:bodyPr>
              <a:lstStyle/>
              <a:p>
                <a:pPr>
                  <a:defRPr sz="1400" b="0" i="0" u="none" strike="noStrike" kern="1200" baseline="0">
                    <a:solidFill>
                      <a:srgbClr val="002060"/>
                    </a:solidFill>
                    <a:latin typeface="+mn-lt"/>
                    <a:ea typeface="+mn-ea"/>
                    <a:cs typeface="+mn-cs"/>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layout/>
                <c15:showLeaderLines val="1"/>
                <c15:leaderLines>
                  <c:spPr>
                    <a:ln w="9525" cap="flat" cmpd="sng" algn="ctr">
                      <a:solidFill>
                        <a:schemeClr val="tx1">
                          <a:lumMod val="35000"/>
                          <a:lumOff val="65000"/>
                        </a:schemeClr>
                      </a:solidFill>
                      <a:round/>
                    </a:ln>
                    <a:effectLst/>
                  </c:spPr>
                </c15:leaderLines>
              </c:ext>
            </c:extLst>
          </c:dLbls>
          <c:cat>
            <c:numRef>
              <c:f>Лист1!$A$2:$A$7</c:f>
              <c:numCache>
                <c:formatCode>General</c:formatCode>
                <c:ptCount val="6"/>
                <c:pt idx="0">
                  <c:v>2015</c:v>
                </c:pt>
                <c:pt idx="1">
                  <c:v>2016</c:v>
                </c:pt>
                <c:pt idx="2">
                  <c:v>2017</c:v>
                </c:pt>
                <c:pt idx="3">
                  <c:v>2018</c:v>
                </c:pt>
                <c:pt idx="4">
                  <c:v>2019</c:v>
                </c:pt>
                <c:pt idx="5">
                  <c:v>2020</c:v>
                </c:pt>
              </c:numCache>
            </c:numRef>
          </c:cat>
          <c:val>
            <c:numRef>
              <c:f>Лист1!$C$2:$C$7</c:f>
              <c:numCache>
                <c:formatCode>General</c:formatCode>
                <c:ptCount val="6"/>
                <c:pt idx="0">
                  <c:v>2</c:v>
                </c:pt>
                <c:pt idx="1">
                  <c:v>1</c:v>
                </c:pt>
                <c:pt idx="2">
                  <c:v>3</c:v>
                </c:pt>
                <c:pt idx="3">
                  <c:v>1</c:v>
                </c:pt>
                <c:pt idx="4">
                  <c:v>1</c:v>
                </c:pt>
                <c:pt idx="5">
                  <c:v>1</c:v>
                </c:pt>
              </c:numCache>
            </c:numRef>
          </c:val>
          <c:extLst>
            <c:ext xmlns:c16="http://schemas.microsoft.com/office/drawing/2014/chart" uri="{C3380CC4-5D6E-409C-BE32-E72D297353CC}">
              <c16:uniqueId val="{00000001-A953-4443-8625-79E59FF1E8D2}"/>
            </c:ext>
          </c:extLst>
        </c:ser>
        <c:dLbls>
          <c:showLegendKey val="0"/>
          <c:showVal val="1"/>
          <c:showCatName val="0"/>
          <c:showSerName val="0"/>
          <c:showPercent val="0"/>
          <c:showBubbleSize val="0"/>
        </c:dLbls>
        <c:gapWidth val="150"/>
        <c:shape val="box"/>
        <c:axId val="386309336"/>
        <c:axId val="386309664"/>
        <c:axId val="0"/>
      </c:bar3DChart>
      <c:catAx>
        <c:axId val="38630933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rgbClr val="002060"/>
                </a:solidFill>
                <a:latin typeface="+mn-lt"/>
                <a:ea typeface="+mn-ea"/>
                <a:cs typeface="+mn-cs"/>
              </a:defRPr>
            </a:pPr>
            <a:endParaRPr lang="uk-UA"/>
          </a:p>
        </c:txPr>
        <c:crossAx val="386309664"/>
        <c:crosses val="autoZero"/>
        <c:auto val="1"/>
        <c:lblAlgn val="ctr"/>
        <c:lblOffset val="100"/>
        <c:noMultiLvlLbl val="0"/>
      </c:catAx>
      <c:valAx>
        <c:axId val="386309664"/>
        <c:scaling>
          <c:orientation val="minMax"/>
        </c:scaling>
        <c:delete val="1"/>
        <c:axPos val="l"/>
        <c:numFmt formatCode="General" sourceLinked="1"/>
        <c:majorTickMark val="none"/>
        <c:minorTickMark val="none"/>
        <c:tickLblPos val="nextTo"/>
        <c:crossAx val="386309336"/>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400" b="0" i="0" u="none" strike="noStrike" kern="1200" baseline="0">
              <a:solidFill>
                <a:srgbClr val="002060"/>
              </a:solidFill>
              <a:latin typeface="+mn-lt"/>
              <a:ea typeface="+mn-ea"/>
              <a:cs typeface="+mn-cs"/>
            </a:defRPr>
          </a:pPr>
          <a:endParaRPr lang="uk-UA"/>
        </a:p>
      </c:txPr>
    </c:legend>
    <c:plotVisOnly val="1"/>
    <c:dispBlanksAs val="gap"/>
    <c:showDLblsOverMax val="0"/>
  </c:chart>
  <c:spPr>
    <a:noFill/>
    <a:ln>
      <a:noFill/>
    </a:ln>
    <a:effectLst/>
  </c:spPr>
  <c:txPr>
    <a:bodyPr/>
    <a:lstStyle/>
    <a:p>
      <a:pPr>
        <a:defRPr/>
      </a:pPr>
      <a:endParaRPr lang="uk-UA"/>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9927312361561032E-2"/>
          <c:y val="0.13186635403031116"/>
          <c:w val="0.94312968304873745"/>
          <c:h val="0.6952083967671111"/>
        </c:manualLayout>
      </c:layout>
      <c:barChart>
        <c:barDir val="col"/>
        <c:grouping val="clustered"/>
        <c:varyColors val="0"/>
        <c:ser>
          <c:idx val="0"/>
          <c:order val="0"/>
          <c:tx>
            <c:strRef>
              <c:f>Аркуш1!$B$1</c:f>
              <c:strCache>
                <c:ptCount val="1"/>
                <c:pt idx="0">
                  <c:v>діти-сироти</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1"/>
                </a:solidFill>
                <a:prstDash val="sysDot"/>
              </a:ln>
              <a:effectLst/>
            </c:spPr>
            <c:trendlineType val="linear"/>
            <c:dispRSqr val="0"/>
            <c:dispEq val="0"/>
          </c:trendline>
          <c:cat>
            <c:numRef>
              <c:f>Аркуш1!$A$2:$A$9</c:f>
              <c:numCache>
                <c:formatCode>General</c:formatCode>
                <c:ptCount val="8"/>
                <c:pt idx="0">
                  <c:v>2012</c:v>
                </c:pt>
                <c:pt idx="1">
                  <c:v>2013</c:v>
                </c:pt>
                <c:pt idx="2">
                  <c:v>2014</c:v>
                </c:pt>
                <c:pt idx="3">
                  <c:v>2015</c:v>
                </c:pt>
                <c:pt idx="4">
                  <c:v>2016</c:v>
                </c:pt>
                <c:pt idx="5">
                  <c:v>2017</c:v>
                </c:pt>
                <c:pt idx="6">
                  <c:v>2018</c:v>
                </c:pt>
                <c:pt idx="7">
                  <c:v>2019</c:v>
                </c:pt>
              </c:numCache>
            </c:numRef>
          </c:cat>
          <c:val>
            <c:numRef>
              <c:f>Аркуш1!$B$2:$B$9</c:f>
              <c:numCache>
                <c:formatCode>General</c:formatCode>
                <c:ptCount val="8"/>
                <c:pt idx="0">
                  <c:v>187</c:v>
                </c:pt>
                <c:pt idx="1">
                  <c:v>193</c:v>
                </c:pt>
                <c:pt idx="2">
                  <c:v>178</c:v>
                </c:pt>
                <c:pt idx="3">
                  <c:v>172</c:v>
                </c:pt>
                <c:pt idx="4">
                  <c:v>178</c:v>
                </c:pt>
                <c:pt idx="5">
                  <c:v>172</c:v>
                </c:pt>
                <c:pt idx="6">
                  <c:v>182</c:v>
                </c:pt>
                <c:pt idx="7">
                  <c:v>182</c:v>
                </c:pt>
              </c:numCache>
            </c:numRef>
          </c:val>
          <c:extLst>
            <c:ext xmlns:c16="http://schemas.microsoft.com/office/drawing/2014/chart" uri="{C3380CC4-5D6E-409C-BE32-E72D297353CC}">
              <c16:uniqueId val="{00000000-B4FD-4C57-81C9-759070DB5CB2}"/>
            </c:ext>
          </c:extLst>
        </c:ser>
        <c:ser>
          <c:idx val="1"/>
          <c:order val="1"/>
          <c:tx>
            <c:strRef>
              <c:f>Аркуш1!$C$1</c:f>
              <c:strCache>
                <c:ptCount val="1"/>
                <c:pt idx="0">
                  <c:v>діти, позбавлені батьківського піклування</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2"/>
                </a:solidFill>
                <a:prstDash val="sysDot"/>
              </a:ln>
              <a:effectLst/>
            </c:spPr>
            <c:trendlineType val="linear"/>
            <c:dispRSqr val="0"/>
            <c:dispEq val="0"/>
          </c:trendline>
          <c:cat>
            <c:numRef>
              <c:f>Аркуш1!$A$2:$A$9</c:f>
              <c:numCache>
                <c:formatCode>General</c:formatCode>
                <c:ptCount val="8"/>
                <c:pt idx="0">
                  <c:v>2012</c:v>
                </c:pt>
                <c:pt idx="1">
                  <c:v>2013</c:v>
                </c:pt>
                <c:pt idx="2">
                  <c:v>2014</c:v>
                </c:pt>
                <c:pt idx="3">
                  <c:v>2015</c:v>
                </c:pt>
                <c:pt idx="4">
                  <c:v>2016</c:v>
                </c:pt>
                <c:pt idx="5">
                  <c:v>2017</c:v>
                </c:pt>
                <c:pt idx="6">
                  <c:v>2018</c:v>
                </c:pt>
                <c:pt idx="7">
                  <c:v>2019</c:v>
                </c:pt>
              </c:numCache>
            </c:numRef>
          </c:cat>
          <c:val>
            <c:numRef>
              <c:f>Аркуш1!$C$2:$C$9</c:f>
              <c:numCache>
                <c:formatCode>General</c:formatCode>
                <c:ptCount val="8"/>
                <c:pt idx="0">
                  <c:v>433</c:v>
                </c:pt>
                <c:pt idx="1">
                  <c:v>428</c:v>
                </c:pt>
                <c:pt idx="2">
                  <c:v>420</c:v>
                </c:pt>
                <c:pt idx="3">
                  <c:v>398</c:v>
                </c:pt>
                <c:pt idx="4">
                  <c:v>384</c:v>
                </c:pt>
                <c:pt idx="5">
                  <c:v>354</c:v>
                </c:pt>
                <c:pt idx="6">
                  <c:v>328</c:v>
                </c:pt>
                <c:pt idx="7">
                  <c:v>313</c:v>
                </c:pt>
              </c:numCache>
            </c:numRef>
          </c:val>
          <c:extLst>
            <c:ext xmlns:c16="http://schemas.microsoft.com/office/drawing/2014/chart" uri="{C3380CC4-5D6E-409C-BE32-E72D297353CC}">
              <c16:uniqueId val="{00000001-B4FD-4C57-81C9-759070DB5CB2}"/>
            </c:ext>
          </c:extLst>
        </c:ser>
        <c:dLbls>
          <c:showLegendKey val="0"/>
          <c:showVal val="0"/>
          <c:showCatName val="0"/>
          <c:showSerName val="0"/>
          <c:showPercent val="0"/>
          <c:showBubbleSize val="0"/>
        </c:dLbls>
        <c:gapWidth val="160"/>
        <c:overlap val="-49"/>
        <c:axId val="627285432"/>
        <c:axId val="627284448"/>
      </c:barChart>
      <c:catAx>
        <c:axId val="627285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uk-UA"/>
          </a:p>
        </c:txPr>
        <c:crossAx val="627284448"/>
        <c:crosses val="autoZero"/>
        <c:auto val="1"/>
        <c:lblAlgn val="ctr"/>
        <c:lblOffset val="100"/>
        <c:noMultiLvlLbl val="0"/>
      </c:catAx>
      <c:valAx>
        <c:axId val="627284448"/>
        <c:scaling>
          <c:orientation val="minMax"/>
        </c:scaling>
        <c:delete val="1"/>
        <c:axPos val="l"/>
        <c:numFmt formatCode="General" sourceLinked="1"/>
        <c:majorTickMark val="none"/>
        <c:minorTickMark val="none"/>
        <c:tickLblPos val="nextTo"/>
        <c:crossAx val="627285432"/>
        <c:crosses val="autoZero"/>
        <c:crossBetween val="between"/>
      </c:valAx>
      <c:spPr>
        <a:noFill/>
        <a:ln w="25400">
          <a:noFill/>
        </a:ln>
        <a:effectLst/>
      </c:spPr>
    </c:plotArea>
    <c:legend>
      <c:legendPos val="b"/>
      <c:legendEntry>
        <c:idx val="2"/>
        <c:delete val="1"/>
      </c:legendEntry>
      <c:legendEntry>
        <c:idx val="3"/>
        <c:delete val="1"/>
      </c:legendEntry>
      <c:layout>
        <c:manualLayout>
          <c:xMode val="edge"/>
          <c:yMode val="edge"/>
          <c:x val="5.0000033786203608E-2"/>
          <c:y val="0.92196018831048854"/>
          <c:w val="0.8999999324275928"/>
          <c:h val="6.9777155512297698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uk-UA"/>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pPr>
      <a:endParaRPr lang="uk-UA"/>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Аркуш1!$B$1</c:f>
              <c:strCache>
                <c:ptCount val="1"/>
                <c:pt idx="0">
                  <c:v>Стовпець1</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6-FD77-461E-AF71-FAC6CC0982B4}"/>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2-FD77-461E-AF71-FAC6CC0982B4}"/>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FD77-461E-AF71-FAC6CC0982B4}"/>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4-FD77-461E-AF71-FAC6CC0982B4}"/>
              </c:ext>
            </c:extLst>
          </c:dPt>
          <c:dPt>
            <c:idx val="4"/>
            <c:bubble3D val="0"/>
            <c:spPr>
              <a:solidFill>
                <a:schemeClr val="tx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FD77-461E-AF71-FAC6CC0982B4}"/>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8-FD77-461E-AF71-FAC6CC0982B4}"/>
              </c:ext>
            </c:extLst>
          </c:dPt>
          <c:dPt>
            <c:idx val="6"/>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FD77-461E-AF71-FAC6CC0982B4}"/>
              </c:ext>
            </c:extLst>
          </c:dPt>
          <c:dPt>
            <c:idx val="7"/>
            <c:bubble3D val="0"/>
            <c:spPr>
              <a:solidFill>
                <a:schemeClr val="accent2">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A-FD77-461E-AF71-FAC6CC0982B4}"/>
              </c:ext>
            </c:extLst>
          </c:dPt>
          <c:dPt>
            <c:idx val="8"/>
            <c:bubble3D val="0"/>
            <c:spPr>
              <a:solidFill>
                <a:schemeClr val="accent3">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FD77-461E-AF71-FAC6CC0982B4}"/>
              </c:ext>
            </c:extLst>
          </c:dPt>
          <c:dPt>
            <c:idx val="9"/>
            <c:bubble3D val="0"/>
            <c:spPr>
              <a:solidFill>
                <a:schemeClr val="accent4">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3-C321-4786-9F10-AF8FF13EC088}"/>
              </c:ext>
            </c:extLst>
          </c:dPt>
          <c:dLbls>
            <c:dLbl>
              <c:idx val="0"/>
              <c:layout>
                <c:manualLayout>
                  <c:x val="-7.3569217378540996E-3"/>
                  <c:y val="-0.33300266139922302"/>
                </c:manualLayout>
              </c:layout>
              <c:spPr>
                <a:solidFill>
                  <a:prstClr val="white"/>
                </a:solidFill>
                <a:ln>
                  <a:solidFill>
                    <a:srgbClr val="5B9BD5"/>
                  </a:solidFill>
                </a:ln>
                <a:effectLst/>
              </c:spPr>
              <c:txPr>
                <a:bodyPr rot="0" spcFirstLastPara="1" vertOverflow="clip" horzOverflow="clip" vert="horz" wrap="square" lIns="36576" tIns="18288" rIns="36576" bIns="18288" anchor="ctr" anchorCtr="1">
                  <a:spAutoFit/>
                </a:bodyPr>
                <a:lstStyle/>
                <a:p>
                  <a:pPr>
                    <a:defRPr sz="1510" b="1" i="0" u="none" strike="noStrike" kern="1200" baseline="0">
                      <a:solidFill>
                        <a:schemeClr val="tx1"/>
                      </a:solidFill>
                      <a:latin typeface="+mn-lt"/>
                      <a:ea typeface="+mn-ea"/>
                      <a:cs typeface="+mn-cs"/>
                    </a:defRPr>
                  </a:pPr>
                  <a:endParaRPr lang="uk-UA"/>
                </a:p>
              </c:txPr>
              <c:dLblPos val="bestFit"/>
              <c:showLegendKey val="0"/>
              <c:showVal val="1"/>
              <c:showCatName val="1"/>
              <c:showSerName val="0"/>
              <c:showPercent val="1"/>
              <c:showBubbleSize val="0"/>
              <c:separator>
</c:separator>
              <c:extLst>
                <c:ext xmlns:c15="http://schemas.microsoft.com/office/drawing/2012/chart" uri="{CE6537A1-D6FC-4f65-9D91-7224C49458BB}">
                  <c15:spPr xmlns:c15="http://schemas.microsoft.com/office/drawing/2012/chart">
                    <a:prstGeom prst="rect">
                      <a:avLst/>
                    </a:prstGeom>
                    <a:noFill/>
                    <a:ln>
                      <a:noFill/>
                    </a:ln>
                  </c15:spPr>
                  <c15:layout/>
                </c:ext>
                <c:ext xmlns:c16="http://schemas.microsoft.com/office/drawing/2014/chart" uri="{C3380CC4-5D6E-409C-BE32-E72D297353CC}">
                  <c16:uniqueId val="{00000006-FD77-461E-AF71-FAC6CC0982B4}"/>
                </c:ext>
              </c:extLst>
            </c:dLbl>
            <c:dLbl>
              <c:idx val="1"/>
              <c:layout>
                <c:manualLayout>
                  <c:x val="1.6582908539663859E-2"/>
                  <c:y val="7.3778918989682923E-3"/>
                </c:manualLayout>
              </c:layout>
              <c:spPr>
                <a:solidFill>
                  <a:prstClr val="white"/>
                </a:solidFill>
                <a:ln w="9525" cap="flat" cmpd="sng" algn="ctr">
                  <a:solidFill>
                    <a:srgbClr val="5B9BD5"/>
                  </a:solidFill>
                  <a:prstDash val="solid"/>
                  <a:round/>
                  <a:headEnd type="none" w="med" len="med"/>
                  <a:tailEnd type="none" w="med" len="med"/>
                  <a:extLst>
                    <a:ext uri="{C807C97D-BFC1-408E-A445-0C87EB9F89A2}">
                      <ask:lineSketchStyleProps xmlns:ask="http://schemas.microsoft.com/office/drawing/2018/sketchyshapes" xmlns:c16r2="http://schemas.microsoft.com/office/drawing/2015/06/chart" xmlns:r="http://schemas.openxmlformats.org/officeDocument/2006/relationships" xmln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defRPr sz="1510" b="1" i="0" u="none" strike="noStrike" kern="1200" baseline="0">
                      <a:solidFill>
                        <a:schemeClr val="tx1"/>
                      </a:solidFill>
                      <a:latin typeface="+mn-lt"/>
                      <a:ea typeface="+mn-ea"/>
                      <a:cs typeface="+mn-cs"/>
                    </a:defRPr>
                  </a:pPr>
                  <a:endParaRPr lang="uk-UA"/>
                </a:p>
              </c:txPr>
              <c:dLblPos val="bestFit"/>
              <c:showLegendKey val="0"/>
              <c:showVal val="1"/>
              <c:showCatName val="1"/>
              <c:showSerName val="0"/>
              <c:showPercent val="1"/>
              <c:showBubbleSize val="0"/>
              <c:separator>
</c:separator>
              <c:extLst>
                <c:ext xmlns:c15="http://schemas.microsoft.com/office/drawing/2012/chart" uri="{CE6537A1-D6FC-4f65-9D91-7224C49458BB}">
                  <c15:spPr xmlns:c15="http://schemas.microsoft.com/office/drawing/2012/chart">
                    <a:prstGeom prst="rect">
                      <a:avLst/>
                    </a:prstGeom>
                    <a:noFill/>
                    <a:ln>
                      <a:noFill/>
                    </a:ln>
                  </c15:spPr>
                  <c15:layout/>
                </c:ext>
                <c:ext xmlns:c16="http://schemas.microsoft.com/office/drawing/2014/chart" uri="{C3380CC4-5D6E-409C-BE32-E72D297353CC}">
                  <c16:uniqueId val="{00000002-FD77-461E-AF71-FAC6CC0982B4}"/>
                </c:ext>
              </c:extLst>
            </c:dLbl>
            <c:dLbl>
              <c:idx val="2"/>
              <c:layout>
                <c:manualLayout>
                  <c:x val="1.1141894300248751E-3"/>
                  <c:y val="-7.7564577454659597E-2"/>
                </c:manualLayout>
              </c:layout>
              <c:spPr>
                <a:solidFill>
                  <a:prstClr val="white"/>
                </a:solidFill>
                <a:ln>
                  <a:solidFill>
                    <a:srgbClr val="5B9BD5"/>
                  </a:solidFill>
                </a:ln>
                <a:effectLst/>
              </c:spPr>
              <c:txPr>
                <a:bodyPr rot="0" spcFirstLastPara="1" vertOverflow="clip" horzOverflow="clip" vert="horz" wrap="square" lIns="36576" tIns="18288" rIns="36576" bIns="18288" anchor="ctr" anchorCtr="1">
                  <a:spAutoFit/>
                </a:bodyPr>
                <a:lstStyle/>
                <a:p>
                  <a:pPr>
                    <a:defRPr sz="1510" b="1" i="0" u="none" strike="noStrike" kern="1200" baseline="0">
                      <a:solidFill>
                        <a:schemeClr val="tx1"/>
                      </a:solidFill>
                      <a:latin typeface="+mn-lt"/>
                      <a:ea typeface="+mn-ea"/>
                      <a:cs typeface="+mn-cs"/>
                    </a:defRPr>
                  </a:pPr>
                  <a:endParaRPr lang="uk-UA"/>
                </a:p>
              </c:txPr>
              <c:dLblPos val="bestFit"/>
              <c:showLegendKey val="0"/>
              <c:showVal val="1"/>
              <c:showCatName val="1"/>
              <c:showSerName val="0"/>
              <c:showPercent val="1"/>
              <c:showBubbleSize val="0"/>
              <c:separator>
</c:separator>
              <c:extLst>
                <c:ext xmlns:c15="http://schemas.microsoft.com/office/drawing/2012/chart" uri="{CE6537A1-D6FC-4f65-9D91-7224C49458BB}">
                  <c15:spPr xmlns:c15="http://schemas.microsoft.com/office/drawing/2012/chart">
                    <a:prstGeom prst="rect">
                      <a:avLst/>
                    </a:prstGeom>
                    <a:noFill/>
                    <a:ln>
                      <a:noFill/>
                    </a:ln>
                  </c15:spPr>
                  <c15:layout/>
                </c:ext>
                <c:ext xmlns:c16="http://schemas.microsoft.com/office/drawing/2014/chart" uri="{C3380CC4-5D6E-409C-BE32-E72D297353CC}">
                  <c16:uniqueId val="{00000003-FD77-461E-AF71-FAC6CC0982B4}"/>
                </c:ext>
              </c:extLst>
            </c:dLbl>
            <c:dLbl>
              <c:idx val="3"/>
              <c:layout>
                <c:manualLayout>
                  <c:x val="3.147305660866466E-2"/>
                  <c:y val="-0.23234716334971872"/>
                </c:manualLayout>
              </c:layout>
              <c:spPr>
                <a:solidFill>
                  <a:prstClr val="white"/>
                </a:solidFill>
                <a:ln>
                  <a:solidFill>
                    <a:srgbClr val="5B9BD5"/>
                  </a:solidFill>
                </a:ln>
                <a:effectLst/>
              </c:spPr>
              <c:txPr>
                <a:bodyPr rot="0" spcFirstLastPara="1" vertOverflow="clip" horzOverflow="clip" vert="horz" wrap="square" lIns="36576" tIns="18288" rIns="36576" bIns="18288" anchor="ctr" anchorCtr="1">
                  <a:spAutoFit/>
                </a:bodyPr>
                <a:lstStyle/>
                <a:p>
                  <a:pPr>
                    <a:defRPr sz="1510" b="1" i="0" u="none" strike="noStrike" kern="1200" baseline="0">
                      <a:solidFill>
                        <a:schemeClr val="tx1"/>
                      </a:solidFill>
                      <a:latin typeface="+mn-lt"/>
                      <a:ea typeface="+mn-ea"/>
                      <a:cs typeface="+mn-cs"/>
                    </a:defRPr>
                  </a:pPr>
                  <a:endParaRPr lang="uk-UA"/>
                </a:p>
              </c:txPr>
              <c:dLblPos val="bestFit"/>
              <c:showLegendKey val="0"/>
              <c:showVal val="1"/>
              <c:showCatName val="1"/>
              <c:showSerName val="0"/>
              <c:showPercent val="1"/>
              <c:showBubbleSize val="0"/>
              <c:separator>
</c:separator>
              <c:extLst>
                <c:ext xmlns:c15="http://schemas.microsoft.com/office/drawing/2012/chart" uri="{CE6537A1-D6FC-4f65-9D91-7224C49458BB}">
                  <c15:spPr xmlns:c15="http://schemas.microsoft.com/office/drawing/2012/chart">
                    <a:prstGeom prst="rect">
                      <a:avLst/>
                    </a:prstGeom>
                    <a:noFill/>
                    <a:ln>
                      <a:noFill/>
                    </a:ln>
                  </c15:spPr>
                  <c15:layout/>
                </c:ext>
                <c:ext xmlns:c16="http://schemas.microsoft.com/office/drawing/2014/chart" uri="{C3380CC4-5D6E-409C-BE32-E72D297353CC}">
                  <c16:uniqueId val="{00000004-FD77-461E-AF71-FAC6CC0982B4}"/>
                </c:ext>
              </c:extLst>
            </c:dLbl>
            <c:dLbl>
              <c:idx val="4"/>
              <c:layout>
                <c:manualLayout>
                  <c:x val="1.8665872784420466E-2"/>
                  <c:y val="-0.11341394989683681"/>
                </c:manualLayout>
              </c:layout>
              <c:spPr>
                <a:solidFill>
                  <a:prstClr val="white"/>
                </a:solidFill>
                <a:ln>
                  <a:solidFill>
                    <a:srgbClr val="5B9BD5"/>
                  </a:solidFill>
                </a:ln>
                <a:effectLst/>
              </c:spPr>
              <c:txPr>
                <a:bodyPr rot="0" spcFirstLastPara="1" vertOverflow="clip" horzOverflow="clip" vert="horz" wrap="square" lIns="36576" tIns="18288" rIns="36576" bIns="18288" anchor="ctr" anchorCtr="1">
                  <a:spAutoFit/>
                </a:bodyPr>
                <a:lstStyle/>
                <a:p>
                  <a:pPr>
                    <a:defRPr sz="1510" b="1" i="0" u="none" strike="noStrike" kern="1200" baseline="0">
                      <a:solidFill>
                        <a:schemeClr val="tx1"/>
                      </a:solidFill>
                      <a:latin typeface="+mn-lt"/>
                      <a:ea typeface="+mn-ea"/>
                      <a:cs typeface="+mn-cs"/>
                    </a:defRPr>
                  </a:pPr>
                  <a:endParaRPr lang="uk-UA"/>
                </a:p>
              </c:txPr>
              <c:dLblPos val="bestFit"/>
              <c:showLegendKey val="0"/>
              <c:showVal val="1"/>
              <c:showCatName val="1"/>
              <c:showSerName val="0"/>
              <c:showPercent val="1"/>
              <c:showBubbleSize val="0"/>
              <c:separator>
</c:separator>
              <c:extLst>
                <c:ext xmlns:c15="http://schemas.microsoft.com/office/drawing/2012/chart" uri="{CE6537A1-D6FC-4f65-9D91-7224C49458BB}">
                  <c15:spPr xmlns:c15="http://schemas.microsoft.com/office/drawing/2012/chart">
                    <a:prstGeom prst="rect">
                      <a:avLst/>
                    </a:prstGeom>
                    <a:noFill/>
                    <a:ln>
                      <a:noFill/>
                    </a:ln>
                  </c15:spPr>
                  <c15:layout/>
                </c:ext>
                <c:ext xmlns:c16="http://schemas.microsoft.com/office/drawing/2014/chart" uri="{C3380CC4-5D6E-409C-BE32-E72D297353CC}">
                  <c16:uniqueId val="{00000007-FD77-461E-AF71-FAC6CC0982B4}"/>
                </c:ext>
              </c:extLst>
            </c:dLbl>
            <c:dLbl>
              <c:idx val="5"/>
              <c:layout>
                <c:manualLayout>
                  <c:x val="3.3824163183305792E-2"/>
                  <c:y val="-3.136981592891231E-2"/>
                </c:manualLayout>
              </c:layout>
              <c:spPr>
                <a:solidFill>
                  <a:prstClr val="white"/>
                </a:solidFill>
                <a:ln>
                  <a:solidFill>
                    <a:srgbClr val="5B9BD5"/>
                  </a:solidFill>
                </a:ln>
                <a:effectLst/>
              </c:spPr>
              <c:txPr>
                <a:bodyPr rot="0" spcFirstLastPara="1" vertOverflow="clip" horzOverflow="clip" vert="horz" wrap="square" lIns="36576" tIns="18288" rIns="36576" bIns="18288" anchor="ctr" anchorCtr="1">
                  <a:spAutoFit/>
                </a:bodyPr>
                <a:lstStyle/>
                <a:p>
                  <a:pPr>
                    <a:defRPr sz="1510" b="1" i="0" u="none" strike="noStrike" kern="1200" baseline="0">
                      <a:solidFill>
                        <a:schemeClr val="tx1"/>
                      </a:solidFill>
                      <a:latin typeface="+mn-lt"/>
                      <a:ea typeface="+mn-ea"/>
                      <a:cs typeface="+mn-cs"/>
                    </a:defRPr>
                  </a:pPr>
                  <a:endParaRPr lang="uk-UA"/>
                </a:p>
              </c:txPr>
              <c:dLblPos val="bestFit"/>
              <c:showLegendKey val="0"/>
              <c:showVal val="1"/>
              <c:showCatName val="1"/>
              <c:showSerName val="0"/>
              <c:showPercent val="1"/>
              <c:showBubbleSize val="0"/>
              <c:separator>
</c:separator>
              <c:extLst>
                <c:ext xmlns:c15="http://schemas.microsoft.com/office/drawing/2012/chart" uri="{CE6537A1-D6FC-4f65-9D91-7224C49458BB}">
                  <c15:spPr xmlns:c15="http://schemas.microsoft.com/office/drawing/2012/chart">
                    <a:prstGeom prst="rect">
                      <a:avLst/>
                    </a:prstGeom>
                    <a:noFill/>
                    <a:ln>
                      <a:noFill/>
                    </a:ln>
                  </c15:spPr>
                  <c15:layout/>
                </c:ext>
                <c:ext xmlns:c16="http://schemas.microsoft.com/office/drawing/2014/chart" uri="{C3380CC4-5D6E-409C-BE32-E72D297353CC}">
                  <c16:uniqueId val="{00000008-FD77-461E-AF71-FAC6CC0982B4}"/>
                </c:ext>
              </c:extLst>
            </c:dLbl>
            <c:dLbl>
              <c:idx val="6"/>
              <c:layout>
                <c:manualLayout>
                  <c:x val="0.16586111921195021"/>
                  <c:y val="-3.6195941456437369E-2"/>
                </c:manualLayout>
              </c:layout>
              <c:spPr>
                <a:solidFill>
                  <a:prstClr val="white"/>
                </a:solidFill>
                <a:ln>
                  <a:solidFill>
                    <a:srgbClr val="5B9BD5"/>
                  </a:solidFill>
                </a:ln>
                <a:effectLst/>
              </c:spPr>
              <c:txPr>
                <a:bodyPr rot="0" spcFirstLastPara="1" vertOverflow="clip" horzOverflow="clip" vert="horz" wrap="square" lIns="36576" tIns="18288" rIns="36576" bIns="18288" anchor="ctr" anchorCtr="1">
                  <a:spAutoFit/>
                </a:bodyPr>
                <a:lstStyle/>
                <a:p>
                  <a:pPr>
                    <a:defRPr sz="1510" b="1" i="0" u="none" strike="noStrike" kern="1200" baseline="0">
                      <a:solidFill>
                        <a:schemeClr val="tx1"/>
                      </a:solidFill>
                      <a:latin typeface="+mn-lt"/>
                      <a:ea typeface="+mn-ea"/>
                      <a:cs typeface="+mn-cs"/>
                    </a:defRPr>
                  </a:pPr>
                  <a:endParaRPr lang="uk-UA"/>
                </a:p>
              </c:txPr>
              <c:dLblPos val="bestFit"/>
              <c:showLegendKey val="0"/>
              <c:showVal val="1"/>
              <c:showCatName val="1"/>
              <c:showSerName val="0"/>
              <c:showPercent val="1"/>
              <c:showBubbleSize val="0"/>
              <c:separator>
</c:separator>
              <c:extLst>
                <c:ext xmlns:c15="http://schemas.microsoft.com/office/drawing/2012/chart" uri="{CE6537A1-D6FC-4f65-9D91-7224C49458BB}">
                  <c15:spPr xmlns:c15="http://schemas.microsoft.com/office/drawing/2012/chart">
                    <a:prstGeom prst="rect">
                      <a:avLst/>
                    </a:prstGeom>
                    <a:noFill/>
                    <a:ln>
                      <a:noFill/>
                    </a:ln>
                  </c15:spPr>
                  <c15:layout/>
                </c:ext>
                <c:ext xmlns:c16="http://schemas.microsoft.com/office/drawing/2014/chart" uri="{C3380CC4-5D6E-409C-BE32-E72D297353CC}">
                  <c16:uniqueId val="{00000009-FD77-461E-AF71-FAC6CC0982B4}"/>
                </c:ext>
              </c:extLst>
            </c:dLbl>
            <c:dLbl>
              <c:idx val="7"/>
              <c:layout>
                <c:manualLayout>
                  <c:x val="6.3786008230452676E-2"/>
                  <c:y val="3.3783068697616735E-2"/>
                </c:manualLayout>
              </c:layout>
              <c:spPr>
                <a:solidFill>
                  <a:prstClr val="white"/>
                </a:solidFill>
                <a:ln>
                  <a:solidFill>
                    <a:srgbClr val="5B9BD5"/>
                  </a:solidFill>
                </a:ln>
                <a:effectLst/>
              </c:spPr>
              <c:txPr>
                <a:bodyPr rot="0" spcFirstLastPara="1" vertOverflow="clip" horzOverflow="clip" vert="horz" wrap="square" lIns="36576" tIns="18288" rIns="36576" bIns="18288" anchor="ctr" anchorCtr="1">
                  <a:spAutoFit/>
                </a:bodyPr>
                <a:lstStyle/>
                <a:p>
                  <a:pPr>
                    <a:defRPr sz="1510" b="1" i="0" u="none" strike="noStrike" kern="1200" baseline="0">
                      <a:solidFill>
                        <a:schemeClr val="tx1"/>
                      </a:solidFill>
                      <a:latin typeface="+mn-lt"/>
                      <a:ea typeface="+mn-ea"/>
                      <a:cs typeface="+mn-cs"/>
                    </a:defRPr>
                  </a:pPr>
                  <a:endParaRPr lang="uk-UA"/>
                </a:p>
              </c:txPr>
              <c:dLblPos val="bestFit"/>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layout>
                    <c:manualLayout>
                      <c:w val="0.2293466673147338"/>
                      <c:h val="0.18484060770420638"/>
                    </c:manualLayout>
                  </c15:layout>
                </c:ext>
                <c:ext xmlns:c16="http://schemas.microsoft.com/office/drawing/2014/chart" uri="{C3380CC4-5D6E-409C-BE32-E72D297353CC}">
                  <c16:uniqueId val="{0000000A-FD77-461E-AF71-FAC6CC0982B4}"/>
                </c:ext>
              </c:extLst>
            </c:dLbl>
            <c:dLbl>
              <c:idx val="8"/>
              <c:layout/>
              <c:spPr>
                <a:solidFill>
                  <a:prstClr val="white"/>
                </a:solidFill>
                <a:ln>
                  <a:solidFill>
                    <a:srgbClr val="5B9BD5"/>
                  </a:solidFill>
                </a:ln>
                <a:effectLst/>
              </c:spPr>
              <c:txPr>
                <a:bodyPr rot="0" spcFirstLastPara="1" vertOverflow="clip" horzOverflow="clip" vert="horz" wrap="square" lIns="36576" tIns="18288" rIns="36576" bIns="18288" anchor="ctr" anchorCtr="1">
                  <a:spAutoFit/>
                </a:bodyPr>
                <a:lstStyle/>
                <a:p>
                  <a:pPr>
                    <a:defRPr sz="1510" b="1" i="0" u="none" strike="noStrike" kern="1200" baseline="0">
                      <a:solidFill>
                        <a:schemeClr val="tx1"/>
                      </a:solidFill>
                      <a:latin typeface="+mn-lt"/>
                      <a:ea typeface="+mn-ea"/>
                      <a:cs typeface="+mn-cs"/>
                    </a:defRPr>
                  </a:pPr>
                  <a:endParaRPr lang="uk-UA"/>
                </a:p>
              </c:txPr>
              <c:dLblPos val="outEnd"/>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layout/>
                </c:ext>
                <c:ext xmlns:c16="http://schemas.microsoft.com/office/drawing/2014/chart" uri="{C3380CC4-5D6E-409C-BE32-E72D297353CC}">
                  <c16:uniqueId val="{0000000B-FD77-461E-AF71-FAC6CC0982B4}"/>
                </c:ext>
              </c:extLst>
            </c:dLbl>
            <c:dLbl>
              <c:idx val="9"/>
              <c:layout>
                <c:manualLayout>
                  <c:x val="3.9094650205761319E-2"/>
                  <c:y val="0.17856664451842374"/>
                </c:manualLayout>
              </c:layout>
              <c:spPr>
                <a:solidFill>
                  <a:prstClr val="white"/>
                </a:solidFill>
                <a:ln>
                  <a:solidFill>
                    <a:srgbClr val="5B9BD5"/>
                  </a:solidFill>
                </a:ln>
                <a:effectLst/>
              </c:spPr>
              <c:txPr>
                <a:bodyPr rot="0" spcFirstLastPara="1" vertOverflow="clip" horzOverflow="clip" vert="horz" wrap="square" lIns="36576" tIns="18288" rIns="36576" bIns="18288" anchor="ctr" anchorCtr="1">
                  <a:spAutoFit/>
                </a:bodyPr>
                <a:lstStyle/>
                <a:p>
                  <a:pPr>
                    <a:defRPr sz="1510" b="1" i="0" u="none" strike="noStrike" kern="1200" baseline="0">
                      <a:solidFill>
                        <a:schemeClr val="tx1"/>
                      </a:solidFill>
                      <a:latin typeface="+mn-lt"/>
                      <a:ea typeface="+mn-ea"/>
                      <a:cs typeface="+mn-cs"/>
                    </a:defRPr>
                  </a:pPr>
                  <a:endParaRPr lang="uk-UA"/>
                </a:p>
              </c:txPr>
              <c:dLblPos val="bestFit"/>
              <c:showLegendKey val="0"/>
              <c:showVal val="1"/>
              <c:showCatName val="1"/>
              <c:showSerName val="0"/>
              <c:showPercent val="1"/>
              <c:showBubbleSize val="0"/>
              <c:separator>
</c:separator>
              <c:extLst>
                <c:ext xmlns:c15="http://schemas.microsoft.com/office/drawing/2012/chart" uri="{CE6537A1-D6FC-4f65-9D91-7224C49458BB}">
                  <c15:spPr xmlns:c15="http://schemas.microsoft.com/office/drawing/2012/chart">
                    <a:prstGeom prst="rect">
                      <a:avLst/>
                    </a:prstGeom>
                    <a:noFill/>
                    <a:ln>
                      <a:noFill/>
                    </a:ln>
                  </c15:spPr>
                  <c15:layout/>
                </c:ext>
                <c:ext xmlns:c16="http://schemas.microsoft.com/office/drawing/2014/chart" uri="{C3380CC4-5D6E-409C-BE32-E72D297353CC}">
                  <c16:uniqueId val="{00000013-C321-4786-9F10-AF8FF13EC088}"/>
                </c:ext>
              </c:extLst>
            </c:dLbl>
            <c:spPr>
              <a:solidFill>
                <a:prstClr val="white"/>
              </a:solidFill>
              <a:ln>
                <a:solidFill>
                  <a:srgbClr val="5B9BD5"/>
                </a:solidFill>
              </a:ln>
              <a:effectLst/>
            </c:spPr>
            <c:txPr>
              <a:bodyPr rot="0" spcFirstLastPara="1" vertOverflow="clip" horzOverflow="clip" vert="horz" wrap="square" lIns="36576" tIns="18288" rIns="36576" bIns="18288" anchor="ctr" anchorCtr="1">
                <a:spAutoFit/>
              </a:bodyPr>
              <a:lstStyle/>
              <a:p>
                <a:pPr>
                  <a:defRPr sz="1510" b="1" i="0" u="none" strike="noStrike" kern="1200" baseline="0">
                    <a:solidFill>
                      <a:schemeClr val="tx1"/>
                    </a:solidFill>
                    <a:latin typeface="+mn-lt"/>
                    <a:ea typeface="+mn-ea"/>
                    <a:cs typeface="+mn-cs"/>
                  </a:defRPr>
                </a:pPr>
                <a:endParaRPr lang="uk-UA"/>
              </a:p>
            </c:txPr>
            <c:dLblPos val="outEnd"/>
            <c:showLegendKey val="0"/>
            <c:showVal val="1"/>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rect">
                    <a:avLst/>
                  </a:prstGeom>
                  <a:noFill/>
                  <a:ln>
                    <a:noFill/>
                  </a:ln>
                </c15:spPr>
              </c:ext>
            </c:extLst>
          </c:dLbls>
          <c:cat>
            <c:strRef>
              <c:f>Аркуш1!$A$2:$A$11</c:f>
              <c:strCache>
                <c:ptCount val="10"/>
                <c:pt idx="0">
                  <c:v> опіка/піклування</c:v>
                </c:pt>
                <c:pt idx="1">
                  <c:v>ПС</c:v>
                </c:pt>
                <c:pt idx="2">
                  <c:v>ДБСТ</c:v>
                </c:pt>
                <c:pt idx="3">
                  <c:v>Заклади створені релігійними організаціями</c:v>
                </c:pt>
                <c:pt idx="4">
                  <c:v>Заклади інтернатного типу</c:v>
                </c:pt>
                <c:pt idx="5">
                  <c:v>ПТУ/ВНЗ</c:v>
                </c:pt>
                <c:pt idx="6">
                  <c:v>ЦПД</c:v>
                </c:pt>
                <c:pt idx="7">
                  <c:v>Тимчасово влаштовані у сім’ю родичів, знайомих</c:v>
                </c:pt>
                <c:pt idx="8">
                  <c:v>Притулок</c:v>
                </c:pt>
                <c:pt idx="9">
                  <c:v>Патронатна сім’я</c:v>
                </c:pt>
              </c:strCache>
            </c:strRef>
          </c:cat>
          <c:val>
            <c:numRef>
              <c:f>Аркуш1!$B$2:$B$11</c:f>
              <c:numCache>
                <c:formatCode>General</c:formatCode>
                <c:ptCount val="10"/>
                <c:pt idx="0">
                  <c:v>380</c:v>
                </c:pt>
                <c:pt idx="1">
                  <c:v>11</c:v>
                </c:pt>
                <c:pt idx="2">
                  <c:v>51</c:v>
                </c:pt>
                <c:pt idx="3">
                  <c:v>8</c:v>
                </c:pt>
                <c:pt idx="4">
                  <c:v>18</c:v>
                </c:pt>
                <c:pt idx="5">
                  <c:v>5</c:v>
                </c:pt>
                <c:pt idx="6">
                  <c:v>20</c:v>
                </c:pt>
                <c:pt idx="7">
                  <c:v>12</c:v>
                </c:pt>
                <c:pt idx="9">
                  <c:v>2</c:v>
                </c:pt>
              </c:numCache>
            </c:numRef>
          </c:val>
          <c:extLst>
            <c:ext xmlns:c16="http://schemas.microsoft.com/office/drawing/2014/chart" uri="{C3380CC4-5D6E-409C-BE32-E72D297353CC}">
              <c16:uniqueId val="{00000000-FD77-461E-AF71-FAC6CC0982B4}"/>
            </c:ext>
          </c:extLst>
        </c:ser>
        <c:dLbls>
          <c:dLblPos val="outEnd"/>
          <c:showLegendKey val="0"/>
          <c:showVal val="0"/>
          <c:showCatName val="1"/>
          <c:showSerName val="0"/>
          <c:showPercent val="0"/>
          <c:showBubbleSize val="0"/>
          <c:showLeaderLines val="1"/>
        </c:dLbls>
        <c:firstSliceAng val="118"/>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uk-UA"/>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w="25400">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0752093074578281"/>
          <c:y val="0.17067101475208807"/>
          <c:w val="0.88518031935191699"/>
          <c:h val="0.56346674069902691"/>
        </c:manualLayout>
      </c:layout>
      <c:bar3DChart>
        <c:barDir val="col"/>
        <c:grouping val="clustered"/>
        <c:varyColors val="0"/>
        <c:ser>
          <c:idx val="0"/>
          <c:order val="0"/>
          <c:tx>
            <c:strRef>
              <c:f>Аркуш1!$B$1</c:f>
              <c:strCache>
                <c:ptCount val="1"/>
                <c:pt idx="0">
                  <c:v>Ряд 1</c:v>
                </c:pt>
              </c:strCache>
            </c:strRef>
          </c:tx>
          <c:spPr>
            <a:solidFill>
              <a:srgbClr val="FECC00"/>
            </a:solidFill>
            <a:ln>
              <a:noFill/>
            </a:ln>
            <a:effectLst/>
            <a:scene3d>
              <a:camera prst="orthographicFront"/>
              <a:lightRig rig="threePt" dir="t"/>
            </a:scene3d>
            <a:sp3d prstMaterial="flat"/>
          </c:spPr>
          <c:invertIfNegative val="0"/>
          <c:dLbls>
            <c:spPr>
              <a:noFill/>
              <a:ln>
                <a:noFill/>
                <a:round/>
              </a:ln>
              <a:effectLst/>
            </c:spPr>
            <c:txPr>
              <a:bodyPr rot="0" spcFirstLastPara="1" vertOverflow="ellipsis" vert="horz" wrap="square" lIns="38100" tIns="144000" rIns="38100" bIns="19050" anchor="ctr" anchorCtr="1">
                <a:spAutoFit/>
              </a:bodyPr>
              <a:lstStyle/>
              <a:p>
                <a:pPr>
                  <a:defRPr sz="1400" b="1" i="0" u="none" strike="noStrike" kern="1200" baseline="0">
                    <a:solidFill>
                      <a:srgbClr val="002060"/>
                    </a:solidFill>
                    <a:effectLst/>
                    <a:latin typeface="+mn-lt"/>
                    <a:ea typeface="+mn-ea"/>
                    <a:cs typeface="Arial" panose="020B0604020202020204" pitchFamily="34" charset="0"/>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layout/>
                <c15:showLeaderLines val="1"/>
                <c15:leaderLines>
                  <c:spPr>
                    <a:ln w="9525">
                      <a:solidFill>
                        <a:schemeClr val="lt1">
                          <a:lumMod val="50000"/>
                        </a:schemeClr>
                      </a:solidFill>
                      <a:round/>
                    </a:ln>
                    <a:effectLst/>
                  </c:spPr>
                </c15:leaderLines>
              </c:ext>
            </c:extLst>
          </c:dLbls>
          <c:cat>
            <c:strRef>
              <c:f>Аркуш1!$A$2:$A$9</c:f>
              <c:strCache>
                <c:ptCount val="8"/>
                <c:pt idx="0">
                  <c:v>2013-2014</c:v>
                </c:pt>
                <c:pt idx="1">
                  <c:v>2014-2015</c:v>
                </c:pt>
                <c:pt idx="2">
                  <c:v>2015-2016</c:v>
                </c:pt>
                <c:pt idx="3">
                  <c:v>2016-2017</c:v>
                </c:pt>
                <c:pt idx="4">
                  <c:v>2017-2018</c:v>
                </c:pt>
                <c:pt idx="5">
                  <c:v>2018-2019</c:v>
                </c:pt>
                <c:pt idx="6">
                  <c:v>2019-2020</c:v>
                </c:pt>
                <c:pt idx="7">
                  <c:v>2020-2021</c:v>
                </c:pt>
              </c:strCache>
            </c:strRef>
          </c:cat>
          <c:val>
            <c:numRef>
              <c:f>Аркуш1!$B$2:$B$9</c:f>
              <c:numCache>
                <c:formatCode>General</c:formatCode>
                <c:ptCount val="8"/>
                <c:pt idx="0">
                  <c:v>2534</c:v>
                </c:pt>
                <c:pt idx="1">
                  <c:v>2588</c:v>
                </c:pt>
                <c:pt idx="2">
                  <c:v>2652</c:v>
                </c:pt>
                <c:pt idx="3">
                  <c:v>2714</c:v>
                </c:pt>
                <c:pt idx="4">
                  <c:v>2790</c:v>
                </c:pt>
                <c:pt idx="5">
                  <c:v>2872</c:v>
                </c:pt>
                <c:pt idx="6">
                  <c:v>2942</c:v>
                </c:pt>
                <c:pt idx="7">
                  <c:v>3010</c:v>
                </c:pt>
              </c:numCache>
            </c:numRef>
          </c:val>
          <c:extLst>
            <c:ext xmlns:c16="http://schemas.microsoft.com/office/drawing/2014/chart" uri="{C3380CC4-5D6E-409C-BE32-E72D297353CC}">
              <c16:uniqueId val="{00000000-400F-461F-A9D6-71702DCB77E6}"/>
            </c:ext>
          </c:extLst>
        </c:ser>
        <c:dLbls>
          <c:showLegendKey val="0"/>
          <c:showVal val="1"/>
          <c:showCatName val="0"/>
          <c:showSerName val="0"/>
          <c:showPercent val="0"/>
          <c:showBubbleSize val="0"/>
        </c:dLbls>
        <c:gapWidth val="84"/>
        <c:gapDepth val="53"/>
        <c:shape val="box"/>
        <c:axId val="238413696"/>
        <c:axId val="238424832"/>
        <c:axId val="0"/>
      </c:bar3DChart>
      <c:catAx>
        <c:axId val="23841369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rgbClr val="002060"/>
                </a:solidFill>
                <a:latin typeface="+mn-lt"/>
                <a:ea typeface="+mn-ea"/>
                <a:cs typeface="Arial" panose="020B0604020202020204" pitchFamily="34" charset="0"/>
              </a:defRPr>
            </a:pPr>
            <a:endParaRPr lang="uk-UA"/>
          </a:p>
        </c:txPr>
        <c:crossAx val="238424832"/>
        <c:crosses val="autoZero"/>
        <c:auto val="1"/>
        <c:lblAlgn val="ctr"/>
        <c:lblOffset val="100"/>
        <c:noMultiLvlLbl val="0"/>
      </c:catAx>
      <c:valAx>
        <c:axId val="238424832"/>
        <c:scaling>
          <c:orientation val="minMax"/>
        </c:scaling>
        <c:delete val="1"/>
        <c:axPos val="l"/>
        <c:numFmt formatCode="General" sourceLinked="1"/>
        <c:majorTickMark val="out"/>
        <c:minorTickMark val="none"/>
        <c:tickLblPos val="nextTo"/>
        <c:crossAx val="238413696"/>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6350" cap="flat" cmpd="sng" algn="ctr">
      <a:noFill/>
      <a:round/>
    </a:ln>
    <a:effectLst/>
  </c:spPr>
  <c:txPr>
    <a:bodyPr/>
    <a:lstStyle/>
    <a:p>
      <a:pPr>
        <a:defRPr/>
      </a:pPr>
      <a:endParaRPr lang="uk-UA"/>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2128" b="1" i="0" u="none" strike="noStrike" kern="1200" spc="0" normalizeH="0" baseline="0">
                <a:solidFill>
                  <a:schemeClr val="tx2">
                    <a:lumMod val="75000"/>
                  </a:schemeClr>
                </a:solidFill>
                <a:latin typeface="Arial" panose="020B0604020202020204" pitchFamily="34" charset="0"/>
                <a:ea typeface="+mj-ea"/>
                <a:cs typeface="Arial" panose="020B0604020202020204" pitchFamily="34" charset="0"/>
              </a:defRPr>
            </a:pPr>
            <a:r>
              <a:rPr lang="uk-UA" sz="2000" dirty="0">
                <a:solidFill>
                  <a:srgbClr val="002060"/>
                </a:solidFill>
                <a:latin typeface="+mn-lt"/>
                <a:cs typeface="Calibri" panose="020F0502020204030204" pitchFamily="34" charset="0"/>
              </a:rPr>
              <a:t>Мережа закладів</a:t>
            </a:r>
            <a:endParaRPr lang="uk-UA" sz="2000" dirty="0">
              <a:solidFill>
                <a:srgbClr val="002060"/>
              </a:solidFill>
              <a:latin typeface="+mn-lt"/>
            </a:endParaRPr>
          </a:p>
        </c:rich>
      </c:tx>
      <c:layout/>
      <c:overlay val="0"/>
      <c:spPr>
        <a:noFill/>
        <a:ln>
          <a:noFill/>
        </a:ln>
        <a:effectLst/>
      </c:spPr>
      <c:txPr>
        <a:bodyPr rot="0" spcFirstLastPara="1" vertOverflow="ellipsis" vert="horz" wrap="square" anchor="ctr" anchorCtr="1"/>
        <a:lstStyle/>
        <a:p>
          <a:pPr>
            <a:defRPr sz="2128" b="1" i="0" u="none" strike="noStrike" kern="1200" spc="0" normalizeH="0" baseline="0">
              <a:solidFill>
                <a:schemeClr val="tx2">
                  <a:lumMod val="75000"/>
                </a:schemeClr>
              </a:solidFill>
              <a:latin typeface="Arial" panose="020B0604020202020204" pitchFamily="34" charset="0"/>
              <a:ea typeface="+mj-ea"/>
              <a:cs typeface="Arial" panose="020B0604020202020204" pitchFamily="34" charset="0"/>
            </a:defRPr>
          </a:pPr>
          <a:endParaRPr lang="uk-UA"/>
        </a:p>
      </c:txPr>
    </c:title>
    <c:autoTitleDeleted val="0"/>
    <c:plotArea>
      <c:layout/>
      <c:pieChart>
        <c:varyColors val="1"/>
        <c:ser>
          <c:idx val="0"/>
          <c:order val="0"/>
          <c:tx>
            <c:strRef>
              <c:f>Аркуш1!$B$1</c:f>
              <c:strCache>
                <c:ptCount val="1"/>
                <c:pt idx="0">
                  <c:v>Продаж</c:v>
                </c:pt>
              </c:strCache>
            </c:strRef>
          </c:tx>
          <c:spPr>
            <a:solidFill>
              <a:srgbClr val="005D9B"/>
            </a:solidFill>
            <a:ln>
              <a:noFill/>
            </a:ln>
          </c:spPr>
          <c:explosion val="13"/>
          <c:dPt>
            <c:idx val="0"/>
            <c:bubble3D val="0"/>
            <c:spPr>
              <a:solidFill>
                <a:srgbClr val="005D9B"/>
              </a:solidFill>
              <a:ln w="19050">
                <a:noFill/>
              </a:ln>
              <a:effectLst/>
            </c:spPr>
            <c:extLst>
              <c:ext xmlns:c16="http://schemas.microsoft.com/office/drawing/2014/chart" uri="{C3380CC4-5D6E-409C-BE32-E72D297353CC}">
                <c16:uniqueId val="{00000001-761E-4AD4-9C47-04F5A94AC290}"/>
              </c:ext>
            </c:extLst>
          </c:dPt>
          <c:dPt>
            <c:idx val="1"/>
            <c:bubble3D val="0"/>
            <c:explosion val="0"/>
            <c:spPr>
              <a:solidFill>
                <a:srgbClr val="005D9B"/>
              </a:solidFill>
              <a:ln w="19050">
                <a:noFill/>
              </a:ln>
              <a:effectLst/>
            </c:spPr>
            <c:extLst>
              <c:ext xmlns:c16="http://schemas.microsoft.com/office/drawing/2014/chart" uri="{C3380CC4-5D6E-409C-BE32-E72D297353CC}">
                <c16:uniqueId val="{00000003-761E-4AD4-9C47-04F5A94AC290}"/>
              </c:ext>
            </c:extLst>
          </c:dPt>
          <c:dPt>
            <c:idx val="2"/>
            <c:bubble3D val="0"/>
            <c:explosion val="0"/>
            <c:spPr>
              <a:solidFill>
                <a:srgbClr val="FECC00"/>
              </a:solidFill>
              <a:ln w="19050">
                <a:noFill/>
              </a:ln>
              <a:effectLst/>
            </c:spPr>
            <c:extLst>
              <c:ext xmlns:c16="http://schemas.microsoft.com/office/drawing/2014/chart" uri="{C3380CC4-5D6E-409C-BE32-E72D297353CC}">
                <c16:uniqueId val="{00000005-761E-4AD4-9C47-04F5A94AC290}"/>
              </c:ext>
            </c:extLst>
          </c:dPt>
          <c:dLbls>
            <c:dLbl>
              <c:idx val="1"/>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Arial" panose="020B0604020202020204" pitchFamily="34" charset="0"/>
                    </a:defRPr>
                  </a:pPr>
                  <a:endParaRPr lang="uk-UA"/>
                </a:p>
              </c:txPr>
              <c:dLblPos val="ctr"/>
              <c:showLegendKey val="0"/>
              <c:showVal val="0"/>
              <c:showCatName val="0"/>
              <c:showSerName val="0"/>
              <c:showPercent val="1"/>
              <c:showBubbleSize val="0"/>
              <c:extLst>
                <c:ext xmlns:c16="http://schemas.microsoft.com/office/drawing/2014/chart" uri="{C3380CC4-5D6E-409C-BE32-E72D297353CC}">
                  <c16:uniqueId val="{00000003-761E-4AD4-9C47-04F5A94AC290}"/>
                </c:ext>
              </c:extLst>
            </c:dLbl>
            <c:dLbl>
              <c:idx val="2"/>
              <c:layout/>
              <c:tx>
                <c:rich>
                  <a:bodyPr/>
                  <a:lstStyle/>
                  <a:p>
                    <a:fld id="{E39079E5-9548-4167-A8D1-0EA2012E4797}" type="PERCENTAGE">
                      <a:rPr lang="en-US" sz="1400" b="1">
                        <a:solidFill>
                          <a:srgbClr val="002060"/>
                        </a:solidFill>
                        <a:latin typeface="+mn-lt"/>
                      </a:rPr>
                      <a:pPr/>
                      <a:t>[ПРОЦЕНТ]</a:t>
                    </a:fld>
                    <a:endParaRPr lang="uk-UA"/>
                  </a:p>
                </c:rich>
              </c:tx>
              <c:dLblPos val="ctr"/>
              <c:showLegendKey val="0"/>
              <c:showVal val="0"/>
              <c:showCatName val="0"/>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5-761E-4AD4-9C47-04F5A94AC290}"/>
                </c:ext>
              </c:extLst>
            </c:dLbl>
            <c:spPr>
              <a:noFill/>
              <a:ln>
                <a:noFill/>
              </a:ln>
              <a:effectLst/>
            </c:spPr>
            <c:txPr>
              <a:bodyPr rot="0" spcFirstLastPara="1" vertOverflow="ellipsis" vert="horz" wrap="square" anchor="ctr" anchorCtr="1"/>
              <a:lstStyle/>
              <a:p>
                <a:pPr>
                  <a:defRPr sz="1197" b="0" i="0" u="none" strike="noStrike" kern="1200" baseline="0">
                    <a:solidFill>
                      <a:schemeClr val="tx2">
                        <a:lumMod val="75000"/>
                      </a:schemeClr>
                    </a:solidFill>
                    <a:latin typeface="Arial" panose="020B0604020202020204" pitchFamily="34" charset="0"/>
                    <a:ea typeface="+mn-ea"/>
                    <a:cs typeface="Arial" panose="020B0604020202020204" pitchFamily="34" charset="0"/>
                  </a:defRPr>
                </a:pPr>
                <a:endParaRPr lang="uk-UA"/>
              </a:p>
            </c:txPr>
            <c:dLblPos val="ctr"/>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Аркуш1!$A$2:$A$4</c:f>
              <c:strCache>
                <c:ptCount val="3"/>
                <c:pt idx="0">
                  <c:v>Мережа закладів середньої освіти:</c:v>
                </c:pt>
                <c:pt idx="1">
                  <c:v>Комунальні - 117</c:v>
                </c:pt>
                <c:pt idx="2">
                  <c:v>Приватні - 21</c:v>
                </c:pt>
              </c:strCache>
            </c:strRef>
          </c:cat>
          <c:val>
            <c:numRef>
              <c:f>Аркуш1!$B$2:$B$4</c:f>
              <c:numCache>
                <c:formatCode>General</c:formatCode>
                <c:ptCount val="3"/>
                <c:pt idx="1">
                  <c:v>117</c:v>
                </c:pt>
                <c:pt idx="2">
                  <c:v>21</c:v>
                </c:pt>
              </c:numCache>
            </c:numRef>
          </c:val>
          <c:extLst>
            <c:ext xmlns:c16="http://schemas.microsoft.com/office/drawing/2014/chart" uri="{C3380CC4-5D6E-409C-BE32-E72D297353CC}">
              <c16:uniqueId val="{00000006-761E-4AD4-9C47-04F5A94AC290}"/>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egendEntry>
        <c:idx val="0"/>
        <c:delete val="1"/>
      </c:legendEntry>
      <c:legendEntry>
        <c:idx val="1"/>
        <c:txPr>
          <a:bodyPr rot="0" spcFirstLastPara="1" vertOverflow="ellipsis" vert="horz" wrap="square" anchor="ctr" anchorCtr="1"/>
          <a:lstStyle/>
          <a:p>
            <a:pPr>
              <a:defRPr sz="1600" b="0" i="0" u="none" strike="noStrike" kern="1200" baseline="0">
                <a:solidFill>
                  <a:srgbClr val="002060"/>
                </a:solidFill>
                <a:latin typeface="+mn-lt"/>
                <a:ea typeface="+mn-ea"/>
                <a:cs typeface="Arial" panose="020B0604020202020204" pitchFamily="34" charset="0"/>
              </a:defRPr>
            </a:pPr>
            <a:endParaRPr lang="uk-UA"/>
          </a:p>
        </c:txPr>
      </c:legendEntry>
      <c:legendEntry>
        <c:idx val="2"/>
        <c:txPr>
          <a:bodyPr rot="0" spcFirstLastPara="1" vertOverflow="ellipsis" vert="horz" wrap="square" anchor="ctr" anchorCtr="1"/>
          <a:lstStyle/>
          <a:p>
            <a:pPr>
              <a:defRPr sz="1600" b="0" i="0" u="none" strike="noStrike" kern="1200" baseline="0">
                <a:solidFill>
                  <a:srgbClr val="002060"/>
                </a:solidFill>
                <a:latin typeface="+mn-lt"/>
                <a:ea typeface="+mn-ea"/>
                <a:cs typeface="Arial" panose="020B0604020202020204" pitchFamily="34" charset="0"/>
              </a:defRPr>
            </a:pPr>
            <a:endParaRPr lang="uk-UA"/>
          </a:p>
        </c:txPr>
      </c:legendEntry>
      <c:layout>
        <c:manualLayout>
          <c:xMode val="edge"/>
          <c:yMode val="edge"/>
          <c:x val="0.56514796125727451"/>
          <c:y val="0.44606600609365787"/>
          <c:w val="0.37674288665388533"/>
          <c:h val="0.32020546165779651"/>
        </c:manualLayout>
      </c:layout>
      <c:overlay val="0"/>
      <c:spPr>
        <a:solidFill>
          <a:schemeClr val="lt1">
            <a:alpha val="50000"/>
          </a:schemeClr>
        </a:solidFill>
        <a:ln>
          <a:noFill/>
        </a:ln>
        <a:effectLst/>
      </c:spPr>
      <c:txPr>
        <a:bodyPr rot="0" spcFirstLastPara="1" vertOverflow="ellipsis" vert="horz" wrap="square" anchor="ctr" anchorCtr="1"/>
        <a:lstStyle/>
        <a:p>
          <a:pPr>
            <a:defRPr sz="1600" b="0" i="0" u="none" strike="noStrike" kern="1200" baseline="0">
              <a:solidFill>
                <a:srgbClr val="002060"/>
              </a:solidFill>
              <a:latin typeface="+mn-lt"/>
              <a:ea typeface="+mn-ea"/>
              <a:cs typeface="Arial" panose="020B0604020202020204" pitchFamily="34" charset="0"/>
            </a:defRPr>
          </a:pPr>
          <a:endParaRPr lang="uk-UA"/>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solidFill>
            <a:schemeClr val="tx2">
              <a:lumMod val="75000"/>
            </a:schemeClr>
          </a:solidFill>
          <a:latin typeface="Arial" panose="020B0604020202020204" pitchFamily="34" charset="0"/>
          <a:cs typeface="Arial" panose="020B0604020202020204" pitchFamily="34" charset="0"/>
        </a:defRPr>
      </a:pPr>
      <a:endParaRPr lang="uk-UA"/>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w="6350">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Аркуш1!$B$1</c:f>
              <c:strCache>
                <c:ptCount val="1"/>
                <c:pt idx="0">
                  <c:v>Стовпець1</c:v>
                </c:pt>
              </c:strCache>
            </c:strRef>
          </c:tx>
          <c:spPr>
            <a:solidFill>
              <a:srgbClr val="005D9B"/>
            </a:solidFill>
            <a:ln w="12700" cap="flat" cmpd="sng" algn="ctr">
              <a:solidFill>
                <a:schemeClr val="accent1">
                  <a:shade val="50000"/>
                </a:schemeClr>
              </a:solidFill>
              <a:prstDash val="solid"/>
              <a:miter lim="800000"/>
            </a:ln>
            <a:effectLst/>
          </c:spPr>
          <c:invertIfNegative val="0"/>
          <c:dLbls>
            <c:dLbl>
              <c:idx val="1"/>
              <c:spPr>
                <a:noFill/>
                <a:ln>
                  <a:noFill/>
                  <a:round/>
                </a:ln>
                <a:effectLst/>
              </c:spPr>
              <c:txPr>
                <a:bodyPr rot="0" spcFirstLastPara="1" vertOverflow="ellipsis" vert="horz" wrap="square" lIns="38100" tIns="72000" rIns="38100" bIns="19050" anchor="ctr" anchorCtr="1">
                  <a:noAutofit/>
                </a:bodyPr>
                <a:lstStyle/>
                <a:p>
                  <a:pPr>
                    <a:defRPr sz="1400" b="1" i="0" u="none" strike="noStrike" kern="1200" baseline="0">
                      <a:solidFill>
                        <a:srgbClr val="002060"/>
                      </a:solidFill>
                      <a:latin typeface="+mn-lt"/>
                      <a:ea typeface="+mn-ea"/>
                      <a:cs typeface="Arial" panose="020B0604020202020204" pitchFamily="34" charset="0"/>
                    </a:defRPr>
                  </a:pPr>
                  <a:endParaRPr lang="uk-UA"/>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4071-43A2-966E-7218A3E81193}"/>
                </c:ext>
              </c:extLst>
            </c:dLbl>
            <c:dLbl>
              <c:idx val="2"/>
              <c:spPr>
                <a:noFill/>
                <a:ln>
                  <a:noFill/>
                  <a:round/>
                </a:ln>
                <a:effectLst/>
              </c:spPr>
              <c:txPr>
                <a:bodyPr rot="0" spcFirstLastPara="1" vertOverflow="ellipsis" vert="horz" wrap="square" lIns="38100" tIns="72000" rIns="38100" bIns="19050" anchor="ctr" anchorCtr="1">
                  <a:noAutofit/>
                </a:bodyPr>
                <a:lstStyle/>
                <a:p>
                  <a:pPr>
                    <a:defRPr sz="1400" b="1" i="0" u="none" strike="noStrike" kern="1200" baseline="0">
                      <a:solidFill>
                        <a:srgbClr val="002060"/>
                      </a:solidFill>
                      <a:latin typeface="+mn-lt"/>
                      <a:ea typeface="+mn-ea"/>
                      <a:cs typeface="Arial" panose="020B0604020202020204" pitchFamily="34" charset="0"/>
                    </a:defRPr>
                  </a:pPr>
                  <a:endParaRPr lang="uk-UA"/>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4071-43A2-966E-7218A3E81193}"/>
                </c:ext>
              </c:extLst>
            </c:dLbl>
            <c:dLbl>
              <c:idx val="3"/>
              <c:spPr>
                <a:noFill/>
                <a:ln>
                  <a:noFill/>
                  <a:round/>
                </a:ln>
                <a:effectLst/>
              </c:spPr>
              <c:txPr>
                <a:bodyPr rot="0" spcFirstLastPara="1" vertOverflow="ellipsis" vert="horz" wrap="square" lIns="38100" tIns="72000" rIns="38100" bIns="19050" anchor="ctr" anchorCtr="1">
                  <a:noAutofit/>
                </a:bodyPr>
                <a:lstStyle/>
                <a:p>
                  <a:pPr>
                    <a:defRPr sz="1400" b="1" i="0" u="none" strike="noStrike" kern="1200" baseline="0">
                      <a:solidFill>
                        <a:srgbClr val="002060"/>
                      </a:solidFill>
                      <a:latin typeface="+mn-lt"/>
                      <a:ea typeface="+mn-ea"/>
                      <a:cs typeface="Arial" panose="020B0604020202020204" pitchFamily="34" charset="0"/>
                    </a:defRPr>
                  </a:pPr>
                  <a:endParaRPr lang="uk-UA"/>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4071-43A2-966E-7218A3E81193}"/>
                </c:ext>
              </c:extLst>
            </c:dLbl>
            <c:dLbl>
              <c:idx val="4"/>
              <c:spPr>
                <a:noFill/>
                <a:ln>
                  <a:noFill/>
                  <a:round/>
                </a:ln>
                <a:effectLst/>
              </c:spPr>
              <c:txPr>
                <a:bodyPr rot="0" spcFirstLastPara="1" vertOverflow="ellipsis" vert="horz" wrap="square" lIns="38100" tIns="72000" rIns="38100" bIns="19050" anchor="ctr" anchorCtr="1">
                  <a:noAutofit/>
                </a:bodyPr>
                <a:lstStyle/>
                <a:p>
                  <a:pPr>
                    <a:defRPr sz="1400" b="1" i="0" u="none" strike="noStrike" kern="1200" baseline="0">
                      <a:solidFill>
                        <a:srgbClr val="002060"/>
                      </a:solidFill>
                      <a:latin typeface="+mn-lt"/>
                      <a:ea typeface="+mn-ea"/>
                      <a:cs typeface="Arial" panose="020B0604020202020204" pitchFamily="34" charset="0"/>
                    </a:defRPr>
                  </a:pPr>
                  <a:endParaRPr lang="uk-UA"/>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4071-43A2-966E-7218A3E81193}"/>
                </c:ext>
              </c:extLst>
            </c:dLbl>
            <c:dLbl>
              <c:idx val="5"/>
              <c:spPr>
                <a:noFill/>
                <a:ln>
                  <a:noFill/>
                  <a:round/>
                </a:ln>
                <a:effectLst/>
              </c:spPr>
              <c:txPr>
                <a:bodyPr rot="0" spcFirstLastPara="1" vertOverflow="ellipsis" vert="horz" wrap="square" lIns="38100" tIns="72000" rIns="38100" bIns="19050" anchor="ctr" anchorCtr="1">
                  <a:noAutofit/>
                </a:bodyPr>
                <a:lstStyle/>
                <a:p>
                  <a:pPr>
                    <a:defRPr sz="1400" b="1" i="0" u="none" strike="noStrike" kern="1200" baseline="0">
                      <a:solidFill>
                        <a:srgbClr val="002060"/>
                      </a:solidFill>
                      <a:latin typeface="+mn-lt"/>
                      <a:ea typeface="+mn-ea"/>
                      <a:cs typeface="Arial" panose="020B0604020202020204" pitchFamily="34" charset="0"/>
                    </a:defRPr>
                  </a:pPr>
                  <a:endParaRPr lang="uk-UA"/>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4071-43A2-966E-7218A3E81193}"/>
                </c:ext>
              </c:extLst>
            </c:dLbl>
            <c:spPr>
              <a:noFill/>
              <a:ln>
                <a:noFill/>
                <a:round/>
              </a:ln>
              <a:effectLst/>
            </c:spPr>
            <c:txPr>
              <a:bodyPr rot="0" spcFirstLastPara="1" vertOverflow="ellipsis" vert="horz" wrap="square" lIns="38100" tIns="72000" rIns="38100" bIns="19050" anchor="ctr" anchorCtr="1">
                <a:spAutoFit/>
              </a:bodyPr>
              <a:lstStyle/>
              <a:p>
                <a:pPr>
                  <a:defRPr sz="1400" b="1" i="0" u="none" strike="noStrike" kern="1200" baseline="0">
                    <a:solidFill>
                      <a:srgbClr val="002060"/>
                    </a:solidFill>
                    <a:latin typeface="+mn-lt"/>
                    <a:ea typeface="+mn-ea"/>
                    <a:cs typeface="Arial" panose="020B0604020202020204" pitchFamily="34" charset="0"/>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layout/>
                <c15:showLeaderLines val="1"/>
                <c15:leaderLines>
                  <c:spPr>
                    <a:ln w="9525">
                      <a:solidFill>
                        <a:schemeClr val="lt1">
                          <a:lumMod val="50000"/>
                        </a:schemeClr>
                      </a:solidFill>
                      <a:round/>
                    </a:ln>
                    <a:effectLst/>
                  </c:spPr>
                </c15:leaderLines>
              </c:ext>
            </c:extLst>
          </c:dLbls>
          <c:cat>
            <c:strRef>
              <c:f>Аркуш1!$A$2:$A$9</c:f>
              <c:strCache>
                <c:ptCount val="8"/>
                <c:pt idx="0">
                  <c:v>2013-2014</c:v>
                </c:pt>
                <c:pt idx="1">
                  <c:v>2014-2015</c:v>
                </c:pt>
                <c:pt idx="2">
                  <c:v>2015-2016</c:v>
                </c:pt>
                <c:pt idx="3">
                  <c:v>2016-2017</c:v>
                </c:pt>
                <c:pt idx="4">
                  <c:v>2017-2018</c:v>
                </c:pt>
                <c:pt idx="5">
                  <c:v>2018-2019</c:v>
                </c:pt>
                <c:pt idx="6">
                  <c:v>2019-2020</c:v>
                </c:pt>
                <c:pt idx="7">
                  <c:v>2020-2021</c:v>
                </c:pt>
              </c:strCache>
            </c:strRef>
          </c:cat>
          <c:val>
            <c:numRef>
              <c:f>Аркуш1!$B$2:$B$9</c:f>
              <c:numCache>
                <c:formatCode>General</c:formatCode>
                <c:ptCount val="8"/>
                <c:pt idx="0">
                  <c:v>66002</c:v>
                </c:pt>
                <c:pt idx="1">
                  <c:v>68058</c:v>
                </c:pt>
                <c:pt idx="2">
                  <c:v>70888</c:v>
                </c:pt>
                <c:pt idx="3">
                  <c:v>73639</c:v>
                </c:pt>
                <c:pt idx="4">
                  <c:v>76088</c:v>
                </c:pt>
                <c:pt idx="5">
                  <c:v>78911</c:v>
                </c:pt>
                <c:pt idx="6">
                  <c:v>81352</c:v>
                </c:pt>
                <c:pt idx="7">
                  <c:v>83418</c:v>
                </c:pt>
              </c:numCache>
            </c:numRef>
          </c:val>
          <c:extLst>
            <c:ext xmlns:c16="http://schemas.microsoft.com/office/drawing/2014/chart" uri="{C3380CC4-5D6E-409C-BE32-E72D297353CC}">
              <c16:uniqueId val="{00000005-4071-43A2-966E-7218A3E81193}"/>
            </c:ext>
          </c:extLst>
        </c:ser>
        <c:dLbls>
          <c:showLegendKey val="0"/>
          <c:showVal val="1"/>
          <c:showCatName val="0"/>
          <c:showSerName val="0"/>
          <c:showPercent val="0"/>
          <c:showBubbleSize val="0"/>
        </c:dLbls>
        <c:gapWidth val="84"/>
        <c:gapDepth val="53"/>
        <c:shape val="box"/>
        <c:axId val="146329984"/>
        <c:axId val="146331520"/>
        <c:axId val="0"/>
      </c:bar3DChart>
      <c:catAx>
        <c:axId val="14632998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rgbClr val="002060"/>
                </a:solidFill>
                <a:latin typeface="Calibri" panose="020F0502020204030204" pitchFamily="34" charset="0"/>
                <a:ea typeface="+mn-ea"/>
                <a:cs typeface="Calibri" panose="020F0502020204030204" pitchFamily="34" charset="0"/>
              </a:defRPr>
            </a:pPr>
            <a:endParaRPr lang="uk-UA"/>
          </a:p>
        </c:txPr>
        <c:crossAx val="146331520"/>
        <c:crosses val="autoZero"/>
        <c:auto val="1"/>
        <c:lblAlgn val="ctr"/>
        <c:lblOffset val="100"/>
        <c:noMultiLvlLbl val="0"/>
      </c:catAx>
      <c:valAx>
        <c:axId val="146331520"/>
        <c:scaling>
          <c:orientation val="minMax"/>
        </c:scaling>
        <c:delete val="1"/>
        <c:axPos val="l"/>
        <c:numFmt formatCode="General" sourceLinked="1"/>
        <c:majorTickMark val="out"/>
        <c:minorTickMark val="none"/>
        <c:tickLblPos val="nextTo"/>
        <c:crossAx val="14632998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6350" cap="flat" cmpd="sng" algn="ctr">
      <a:noFill/>
      <a:round/>
    </a:ln>
    <a:effectLst/>
  </c:spPr>
  <c:txPr>
    <a:bodyPr/>
    <a:lstStyle/>
    <a:p>
      <a:pPr>
        <a:defRPr/>
      </a:pPr>
      <a:endParaRPr lang="uk-UA"/>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uk-UA" sz="2000" b="1" dirty="0">
                <a:solidFill>
                  <a:srgbClr val="002060"/>
                </a:solidFill>
              </a:rPr>
              <a:t>Гурткова робота</a:t>
            </a:r>
          </a:p>
        </c:rich>
      </c:tx>
      <c:layout>
        <c:manualLayout>
          <c:xMode val="edge"/>
          <c:yMode val="edge"/>
          <c:x val="0.34210500958472517"/>
          <c:y val="3.0516431924882629E-2"/>
        </c:manualLayout>
      </c:layout>
      <c:overlay val="0"/>
      <c:spPr>
        <a:noFill/>
        <a:ln>
          <a:noFill/>
        </a:ln>
        <a:effectLst/>
      </c:sp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жовтень!$B$47</c:f>
              <c:strCache>
                <c:ptCount val="1"/>
                <c:pt idx="0">
                  <c:v>к-сть гуртків</c:v>
                </c:pt>
              </c:strCache>
            </c:strRef>
          </c:tx>
          <c:spPr>
            <a:solidFill>
              <a:srgbClr val="005D9B"/>
            </a:solidFill>
            <a:ln>
              <a:noFill/>
            </a:ln>
            <a:effectLst/>
            <a:sp3d/>
          </c:spPr>
          <c:invertIfNegative val="0"/>
          <c:dLbls>
            <c:spPr>
              <a:noFill/>
              <a:ln>
                <a:noFill/>
              </a:ln>
              <a:effectLst/>
            </c:spPr>
            <c:txPr>
              <a:bodyPr rot="0" spcFirstLastPara="1" vertOverflow="ellipsis" vert="horz" wrap="square" lIns="38100" tIns="19050" rIns="144000" bIns="19050" anchor="ctr" anchorCtr="1">
                <a:spAutoFit/>
              </a:bodyPr>
              <a:lstStyle/>
              <a:p>
                <a:pPr>
                  <a:defRPr sz="1400" b="0" i="0" u="none" strike="noStrike" kern="1200" baseline="0">
                    <a:solidFill>
                      <a:srgbClr val="002060"/>
                    </a:solidFill>
                    <a:latin typeface="+mn-lt"/>
                    <a:ea typeface="+mn-ea"/>
                    <a:cs typeface="+mn-cs"/>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layout/>
                <c15:showLeaderLines val="1"/>
                <c15:leaderLines>
                  <c:spPr>
                    <a:ln w="9525" cap="flat" cmpd="sng" algn="ctr">
                      <a:solidFill>
                        <a:schemeClr val="tx1">
                          <a:lumMod val="35000"/>
                          <a:lumOff val="65000"/>
                        </a:schemeClr>
                      </a:solidFill>
                      <a:round/>
                    </a:ln>
                    <a:effectLst/>
                  </c:spPr>
                </c15:leaderLines>
              </c:ext>
            </c:extLst>
          </c:dLbls>
          <c:cat>
            <c:numRef>
              <c:f>жовтень!$A$48:$A$53</c:f>
              <c:numCache>
                <c:formatCode>General</c:formatCode>
                <c:ptCount val="6"/>
                <c:pt idx="0">
                  <c:v>2015</c:v>
                </c:pt>
                <c:pt idx="1">
                  <c:v>2016</c:v>
                </c:pt>
                <c:pt idx="2">
                  <c:v>2017</c:v>
                </c:pt>
                <c:pt idx="3">
                  <c:v>2018</c:v>
                </c:pt>
                <c:pt idx="4">
                  <c:v>2019</c:v>
                </c:pt>
                <c:pt idx="5">
                  <c:v>2020</c:v>
                </c:pt>
              </c:numCache>
            </c:numRef>
          </c:cat>
          <c:val>
            <c:numRef>
              <c:f>жовтень!$B$48:$B$53</c:f>
              <c:numCache>
                <c:formatCode>General</c:formatCode>
                <c:ptCount val="6"/>
                <c:pt idx="0">
                  <c:v>1495</c:v>
                </c:pt>
                <c:pt idx="1">
                  <c:v>1699</c:v>
                </c:pt>
                <c:pt idx="2">
                  <c:v>1676</c:v>
                </c:pt>
                <c:pt idx="3">
                  <c:v>1695</c:v>
                </c:pt>
                <c:pt idx="4">
                  <c:v>1689</c:v>
                </c:pt>
                <c:pt idx="5">
                  <c:v>1781</c:v>
                </c:pt>
              </c:numCache>
            </c:numRef>
          </c:val>
          <c:extLst>
            <c:ext xmlns:c16="http://schemas.microsoft.com/office/drawing/2014/chart" uri="{C3380CC4-5D6E-409C-BE32-E72D297353CC}">
              <c16:uniqueId val="{00000006-E3D7-4A6B-93FE-502AF9C83C78}"/>
            </c:ext>
          </c:extLst>
        </c:ser>
        <c:ser>
          <c:idx val="1"/>
          <c:order val="1"/>
          <c:tx>
            <c:strRef>
              <c:f>жовтень!$C$47</c:f>
              <c:strCache>
                <c:ptCount val="1"/>
                <c:pt idx="0">
                  <c:v>к-сть дітей</c:v>
                </c:pt>
              </c:strCache>
            </c:strRef>
          </c:tx>
          <c:spPr>
            <a:solidFill>
              <a:srgbClr val="FFC000"/>
            </a:solidFill>
            <a:ln>
              <a:noFill/>
            </a:ln>
            <a:effectLst/>
            <a:sp3d/>
          </c:spPr>
          <c:invertIfNegative val="0"/>
          <c:dLbls>
            <c:spPr>
              <a:noFill/>
              <a:ln>
                <a:noFill/>
              </a:ln>
              <a:effectLst/>
            </c:spPr>
            <c:txPr>
              <a:bodyPr rot="0" spcFirstLastPara="1" vertOverflow="ellipsis" vert="horz" wrap="square" lIns="38100" tIns="72000" rIns="38100" bIns="19050" anchor="ctr" anchorCtr="1">
                <a:spAutoFit/>
              </a:bodyPr>
              <a:lstStyle/>
              <a:p>
                <a:pPr>
                  <a:defRPr sz="1400" b="0" i="0" u="none" strike="noStrike" kern="1200" baseline="0">
                    <a:solidFill>
                      <a:srgbClr val="002060"/>
                    </a:solidFill>
                    <a:latin typeface="+mn-lt"/>
                    <a:ea typeface="+mn-ea"/>
                    <a:cs typeface="+mn-cs"/>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layout/>
                <c15:showLeaderLines val="1"/>
                <c15:leaderLines>
                  <c:spPr>
                    <a:ln w="9525" cap="flat" cmpd="sng" algn="ctr">
                      <a:solidFill>
                        <a:schemeClr val="tx1">
                          <a:lumMod val="35000"/>
                          <a:lumOff val="65000"/>
                        </a:schemeClr>
                      </a:solidFill>
                      <a:round/>
                    </a:ln>
                    <a:effectLst/>
                  </c:spPr>
                </c15:leaderLines>
              </c:ext>
            </c:extLst>
          </c:dLbls>
          <c:cat>
            <c:numRef>
              <c:f>жовтень!$A$48:$A$53</c:f>
              <c:numCache>
                <c:formatCode>General</c:formatCode>
                <c:ptCount val="6"/>
                <c:pt idx="0">
                  <c:v>2015</c:v>
                </c:pt>
                <c:pt idx="1">
                  <c:v>2016</c:v>
                </c:pt>
                <c:pt idx="2">
                  <c:v>2017</c:v>
                </c:pt>
                <c:pt idx="3">
                  <c:v>2018</c:v>
                </c:pt>
                <c:pt idx="4">
                  <c:v>2019</c:v>
                </c:pt>
                <c:pt idx="5">
                  <c:v>2020</c:v>
                </c:pt>
              </c:numCache>
            </c:numRef>
          </c:cat>
          <c:val>
            <c:numRef>
              <c:f>жовтень!$C$48:$C$53</c:f>
              <c:numCache>
                <c:formatCode>General</c:formatCode>
                <c:ptCount val="6"/>
                <c:pt idx="0">
                  <c:v>31564</c:v>
                </c:pt>
                <c:pt idx="1">
                  <c:v>33035</c:v>
                </c:pt>
                <c:pt idx="2">
                  <c:v>36391</c:v>
                </c:pt>
                <c:pt idx="3">
                  <c:v>37283</c:v>
                </c:pt>
                <c:pt idx="4">
                  <c:v>37142</c:v>
                </c:pt>
                <c:pt idx="5">
                  <c:v>36984</c:v>
                </c:pt>
              </c:numCache>
            </c:numRef>
          </c:val>
          <c:extLst>
            <c:ext xmlns:c16="http://schemas.microsoft.com/office/drawing/2014/chart" uri="{C3380CC4-5D6E-409C-BE32-E72D297353CC}">
              <c16:uniqueId val="{00000007-E3D7-4A6B-93FE-502AF9C83C78}"/>
            </c:ext>
          </c:extLst>
        </c:ser>
        <c:ser>
          <c:idx val="2"/>
          <c:order val="2"/>
          <c:tx>
            <c:strRef>
              <c:f>жовтень!$D$47</c:f>
              <c:strCache>
                <c:ptCount val="1"/>
                <c:pt idx="0">
                  <c:v>к-сть дітей в шахових гуртках</c:v>
                </c:pt>
              </c:strCache>
            </c:strRef>
          </c:tx>
          <c:spPr>
            <a:solidFill>
              <a:schemeClr val="accent1">
                <a:lumMod val="60000"/>
                <a:lumOff val="40000"/>
              </a:schemeClr>
            </a:solidFill>
            <a:ln>
              <a:noFill/>
            </a:ln>
            <a:effectLst/>
            <a:sp3d/>
          </c:spPr>
          <c:invertIfNegative val="0"/>
          <c:dLbls>
            <c:dLbl>
              <c:idx val="2"/>
              <c:layout>
                <c:manualLayout>
                  <c:x val="1.6438353800258324E-2"/>
                  <c:y val="0"/>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E3D7-4A6B-93FE-502AF9C83C78}"/>
                </c:ext>
              </c:extLst>
            </c:dLbl>
            <c:dLbl>
              <c:idx val="3"/>
              <c:layout>
                <c:manualLayout>
                  <c:x val="1.8264837555842583E-2"/>
                  <c:y val="4.6948356807511738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E3D7-4A6B-93FE-502AF9C83C78}"/>
                </c:ext>
              </c:extLst>
            </c:dLbl>
            <c:dLbl>
              <c:idx val="4"/>
              <c:layout>
                <c:manualLayout>
                  <c:x val="1.8264837555842451E-2"/>
                  <c:y val="4.6948356807511738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A-E3D7-4A6B-93FE-502AF9C83C78}"/>
                </c:ext>
              </c:extLst>
            </c:dLbl>
            <c:dLbl>
              <c:idx val="5"/>
              <c:layout>
                <c:manualLayout>
                  <c:x val="2.3744288822595359E-2"/>
                  <c:y val="4.6948356807511738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B-E3D7-4A6B-93FE-502AF9C83C78}"/>
                </c:ext>
              </c:extLst>
            </c:dLbl>
            <c:spPr>
              <a:noFill/>
              <a:ln>
                <a:noFill/>
              </a:ln>
              <a:effectLst/>
            </c:spPr>
            <c:txPr>
              <a:bodyPr rot="0" spcFirstLastPara="1" vertOverflow="ellipsis" vert="horz" wrap="square" lIns="108000" tIns="144000" rIns="38100" bIns="19050" anchor="ctr" anchorCtr="1">
                <a:spAutoFit/>
              </a:bodyPr>
              <a:lstStyle/>
              <a:p>
                <a:pPr>
                  <a:defRPr sz="1400" b="0" i="0" u="none" strike="noStrike" kern="1200" baseline="0">
                    <a:solidFill>
                      <a:srgbClr val="002060"/>
                    </a:solidFill>
                    <a:latin typeface="+mn-lt"/>
                    <a:ea typeface="+mn-ea"/>
                    <a:cs typeface="+mn-cs"/>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layout/>
                <c15:showLeaderLines val="1"/>
                <c15:leaderLines>
                  <c:spPr>
                    <a:ln w="9525" cap="flat" cmpd="sng" algn="ctr">
                      <a:solidFill>
                        <a:schemeClr val="tx1">
                          <a:lumMod val="35000"/>
                          <a:lumOff val="65000"/>
                        </a:schemeClr>
                      </a:solidFill>
                      <a:round/>
                    </a:ln>
                    <a:effectLst/>
                  </c:spPr>
                </c15:leaderLines>
              </c:ext>
            </c:extLst>
          </c:dLbls>
          <c:cat>
            <c:numRef>
              <c:f>жовтень!$A$48:$A$53</c:f>
              <c:numCache>
                <c:formatCode>General</c:formatCode>
                <c:ptCount val="6"/>
                <c:pt idx="0">
                  <c:v>2015</c:v>
                </c:pt>
                <c:pt idx="1">
                  <c:v>2016</c:v>
                </c:pt>
                <c:pt idx="2">
                  <c:v>2017</c:v>
                </c:pt>
                <c:pt idx="3">
                  <c:v>2018</c:v>
                </c:pt>
                <c:pt idx="4">
                  <c:v>2019</c:v>
                </c:pt>
                <c:pt idx="5">
                  <c:v>2020</c:v>
                </c:pt>
              </c:numCache>
            </c:numRef>
          </c:cat>
          <c:val>
            <c:numRef>
              <c:f>жовтень!$D$48:$D$53</c:f>
              <c:numCache>
                <c:formatCode>General</c:formatCode>
                <c:ptCount val="6"/>
                <c:pt idx="0">
                  <c:v>0</c:v>
                </c:pt>
                <c:pt idx="1">
                  <c:v>0</c:v>
                </c:pt>
                <c:pt idx="2">
                  <c:v>2750</c:v>
                </c:pt>
                <c:pt idx="3">
                  <c:v>2750</c:v>
                </c:pt>
                <c:pt idx="4">
                  <c:v>2653</c:v>
                </c:pt>
                <c:pt idx="5">
                  <c:v>2945</c:v>
                </c:pt>
              </c:numCache>
            </c:numRef>
          </c:val>
          <c:extLst>
            <c:ext xmlns:c16="http://schemas.microsoft.com/office/drawing/2014/chart" uri="{C3380CC4-5D6E-409C-BE32-E72D297353CC}">
              <c16:uniqueId val="{0000000C-E3D7-4A6B-93FE-502AF9C83C78}"/>
            </c:ext>
          </c:extLst>
        </c:ser>
        <c:dLbls>
          <c:showLegendKey val="0"/>
          <c:showVal val="1"/>
          <c:showCatName val="0"/>
          <c:showSerName val="0"/>
          <c:showPercent val="0"/>
          <c:showBubbleSize val="0"/>
        </c:dLbls>
        <c:gapWidth val="150"/>
        <c:shape val="box"/>
        <c:axId val="430042856"/>
        <c:axId val="430043184"/>
        <c:axId val="0"/>
      </c:bar3DChart>
      <c:catAx>
        <c:axId val="43004285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rgbClr val="002060"/>
                </a:solidFill>
                <a:latin typeface="+mn-lt"/>
                <a:ea typeface="+mn-ea"/>
                <a:cs typeface="+mn-cs"/>
              </a:defRPr>
            </a:pPr>
            <a:endParaRPr lang="uk-UA"/>
          </a:p>
        </c:txPr>
        <c:crossAx val="430043184"/>
        <c:crosses val="autoZero"/>
        <c:auto val="1"/>
        <c:lblAlgn val="ctr"/>
        <c:lblOffset val="100"/>
        <c:noMultiLvlLbl val="0"/>
      </c:catAx>
      <c:valAx>
        <c:axId val="430043184"/>
        <c:scaling>
          <c:orientation val="minMax"/>
        </c:scaling>
        <c:delete val="1"/>
        <c:axPos val="l"/>
        <c:numFmt formatCode="General" sourceLinked="1"/>
        <c:majorTickMark val="none"/>
        <c:minorTickMark val="none"/>
        <c:tickLblPos val="nextTo"/>
        <c:crossAx val="430042856"/>
        <c:crosses val="autoZero"/>
        <c:crossBetween val="between"/>
      </c:valAx>
      <c:spPr>
        <a:noFill/>
        <a:ln>
          <a:noFill/>
        </a:ln>
        <a:effectLst/>
      </c:spPr>
    </c:plotArea>
    <c:legend>
      <c:legendPos val="t"/>
      <c:layout>
        <c:manualLayout>
          <c:xMode val="edge"/>
          <c:yMode val="edge"/>
          <c:x val="5.4260625104475733E-2"/>
          <c:y val="0.15592068755761129"/>
          <c:w val="0.8875699553506976"/>
          <c:h val="5.3800414032752951E-2"/>
        </c:manualLayout>
      </c:layout>
      <c:overlay val="0"/>
      <c:spPr>
        <a:noFill/>
        <a:ln>
          <a:noFill/>
        </a:ln>
        <a:effectLst/>
      </c:spPr>
      <c:txPr>
        <a:bodyPr rot="0" spcFirstLastPara="1" vertOverflow="ellipsis" vert="horz" wrap="square" anchor="ctr" anchorCtr="1"/>
        <a:lstStyle/>
        <a:p>
          <a:pPr>
            <a:defRPr sz="1400" b="0" i="0" u="none" strike="noStrike" kern="1200" baseline="0">
              <a:solidFill>
                <a:srgbClr val="002060"/>
              </a:solidFill>
              <a:latin typeface="+mn-lt"/>
              <a:ea typeface="+mn-ea"/>
              <a:cs typeface="+mn-cs"/>
            </a:defRPr>
          </a:pPr>
          <a:endParaRPr lang="uk-UA"/>
        </a:p>
      </c:txPr>
    </c:legend>
    <c:plotVisOnly val="1"/>
    <c:dispBlanksAs val="gap"/>
    <c:showDLblsOverMax val="0"/>
  </c:chart>
  <c:spPr>
    <a:noFill/>
    <a:ln>
      <a:noFill/>
    </a:ln>
    <a:effectLst/>
  </c:spPr>
  <c:txPr>
    <a:bodyPr/>
    <a:lstStyle/>
    <a:p>
      <a:pPr>
        <a:defRPr/>
      </a:pPr>
      <a:endParaRPr lang="uk-UA"/>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120941872268851"/>
          <c:y val="0.13559780184851555"/>
          <c:w val="0.88879047736220473"/>
          <c:h val="0.86440225981777441"/>
        </c:manualLayout>
      </c:layout>
      <c:pieChart>
        <c:varyColors val="1"/>
        <c:dLbls>
          <c:dLblPos val="ctr"/>
          <c:showLegendKey val="0"/>
          <c:showVal val="0"/>
          <c:showCatName val="0"/>
          <c:showSerName val="0"/>
          <c:showPercent val="1"/>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uk-UA"/>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r>
              <a:rPr lang="uk-UA" sz="2000" b="1" dirty="0">
                <a:solidFill>
                  <a:srgbClr val="002060"/>
                </a:solidFill>
              </a:rPr>
              <a:t>Кількість гуртків</a:t>
            </a:r>
          </a:p>
        </c:rich>
      </c:tx>
      <c:layout>
        <c:manualLayout>
          <c:xMode val="edge"/>
          <c:yMode val="edge"/>
          <c:x val="0.32652309722969258"/>
          <c:y val="7.533957447658822E-2"/>
        </c:manualLayout>
      </c:layout>
      <c:overlay val="0"/>
      <c:spPr>
        <a:noFill/>
        <a:ln>
          <a:noFill/>
        </a:ln>
        <a:effectLst/>
      </c:spPr>
      <c:txPr>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endParaRPr lang="uk-UA"/>
        </a:p>
      </c:txPr>
    </c:title>
    <c:autoTitleDeleted val="0"/>
    <c:plotArea>
      <c:layout>
        <c:manualLayout>
          <c:layoutTarget val="inner"/>
          <c:xMode val="edge"/>
          <c:yMode val="edge"/>
          <c:x val="0.24836322495687815"/>
          <c:y val="0.13352838987496063"/>
          <c:w val="0.53490551181102364"/>
          <c:h val="0.78048082531350249"/>
        </c:manualLayout>
      </c:layout>
      <c:pieChart>
        <c:varyColors val="1"/>
        <c:ser>
          <c:idx val="0"/>
          <c:order val="0"/>
          <c:spPr>
            <a:solidFill>
              <a:srgbClr val="005E9B"/>
            </a:solidFill>
          </c:spPr>
          <c:explosion val="23"/>
          <c:dPt>
            <c:idx val="0"/>
            <c:bubble3D val="0"/>
            <c:spPr>
              <a:solidFill>
                <a:srgbClr val="005E9B"/>
              </a:solidFill>
              <a:ln w="19050">
                <a:solidFill>
                  <a:schemeClr val="lt1"/>
                </a:solidFill>
              </a:ln>
              <a:effectLst/>
            </c:spPr>
            <c:extLst>
              <c:ext xmlns:c16="http://schemas.microsoft.com/office/drawing/2014/chart" uri="{C3380CC4-5D6E-409C-BE32-E72D297353CC}">
                <c16:uniqueId val="{00000001-D6D0-4A7A-AE57-FE375F87B6CF}"/>
              </c:ext>
            </c:extLst>
          </c:dPt>
          <c:dPt>
            <c:idx val="1"/>
            <c:bubble3D val="0"/>
            <c:explosion val="0"/>
            <c:spPr>
              <a:solidFill>
                <a:srgbClr val="FFC100"/>
              </a:solidFill>
              <a:ln w="19050">
                <a:solidFill>
                  <a:schemeClr val="lt1"/>
                </a:solidFill>
              </a:ln>
              <a:effectLst/>
            </c:spPr>
            <c:extLst>
              <c:ext xmlns:c16="http://schemas.microsoft.com/office/drawing/2014/chart" uri="{C3380CC4-5D6E-409C-BE32-E72D297353CC}">
                <c16:uniqueId val="{00000003-D6D0-4A7A-AE57-FE375F87B6CF}"/>
              </c:ext>
            </c:extLst>
          </c:dPt>
          <c:dLbls>
            <c:dLbl>
              <c:idx val="0"/>
              <c:layout/>
              <c:tx>
                <c:rich>
                  <a:bodyPr/>
                  <a:lstStyle/>
                  <a:p>
                    <a:r>
                      <a:rPr lang="en-US" dirty="0">
                        <a:solidFill>
                          <a:schemeClr val="bg1"/>
                        </a:solidFill>
                      </a:rPr>
                      <a:t>1307</a:t>
                    </a:r>
                  </a:p>
                </c:rich>
              </c:tx>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D6D0-4A7A-AE57-FE375F87B6CF}"/>
                </c:ext>
              </c:extLst>
            </c:dLbl>
            <c:dLbl>
              <c:idx val="1"/>
              <c:layout/>
              <c:tx>
                <c:rich>
                  <a:bodyPr/>
                  <a:lstStyle/>
                  <a:p>
                    <a:fld id="{C243F1B7-4D8D-43AA-AB36-B6B6B08818DC}" type="VALUE">
                      <a:rPr lang="en-US">
                        <a:solidFill>
                          <a:srgbClr val="002060"/>
                        </a:solidFill>
                      </a:rPr>
                      <a:pPr/>
                      <a:t>[ЗНАЧЕНИЕ]</a:t>
                    </a:fld>
                    <a:endParaRPr lang="uk-UA"/>
                  </a:p>
                </c:rich>
              </c:tx>
              <c:dLblPos val="bestFit"/>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3-D6D0-4A7A-AE57-FE375F87B6CF}"/>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002060"/>
                    </a:solidFill>
                    <a:latin typeface="+mn-lt"/>
                    <a:ea typeface="+mn-ea"/>
                    <a:cs typeface="+mn-cs"/>
                  </a:defRPr>
                </a:pPr>
                <a:endParaRPr lang="uk-UA"/>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Лист1!$B$24:$C$24</c:f>
              <c:strCache>
                <c:ptCount val="2"/>
                <c:pt idx="0">
                  <c:v>позашкіллля</c:v>
                </c:pt>
                <c:pt idx="1">
                  <c:v>школи</c:v>
                </c:pt>
              </c:strCache>
            </c:strRef>
          </c:cat>
          <c:val>
            <c:numRef>
              <c:f>Лист1!$B$25:$C$25</c:f>
              <c:numCache>
                <c:formatCode>General</c:formatCode>
                <c:ptCount val="2"/>
                <c:pt idx="0">
                  <c:v>1781</c:v>
                </c:pt>
                <c:pt idx="1">
                  <c:v>474</c:v>
                </c:pt>
              </c:numCache>
            </c:numRef>
          </c:val>
          <c:extLst>
            <c:ext xmlns:c16="http://schemas.microsoft.com/office/drawing/2014/chart" uri="{C3380CC4-5D6E-409C-BE32-E72D297353CC}">
              <c16:uniqueId val="{00000004-D6D0-4A7A-AE57-FE375F87B6CF}"/>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a:defRPr sz="1400" b="0" i="0" u="none" strike="noStrike" kern="1200" baseline="0">
                <a:solidFill>
                  <a:srgbClr val="002060"/>
                </a:solidFill>
                <a:latin typeface="+mn-lt"/>
                <a:ea typeface="+mn-ea"/>
                <a:cs typeface="+mn-cs"/>
              </a:defRPr>
            </a:pPr>
            <a:endParaRPr lang="uk-UA"/>
          </a:p>
        </c:txPr>
      </c:legendEntry>
      <c:legendEntry>
        <c:idx val="1"/>
        <c:txPr>
          <a:bodyPr rot="0" spcFirstLastPara="1" vertOverflow="ellipsis" vert="horz" wrap="square" anchor="ctr" anchorCtr="1"/>
          <a:lstStyle/>
          <a:p>
            <a:pPr>
              <a:defRPr sz="1400" b="0" i="0" u="none" strike="noStrike" kern="1200" baseline="0">
                <a:solidFill>
                  <a:srgbClr val="002060"/>
                </a:solidFill>
                <a:latin typeface="+mn-lt"/>
                <a:ea typeface="+mn-ea"/>
                <a:cs typeface="+mn-cs"/>
              </a:defRPr>
            </a:pPr>
            <a:endParaRPr lang="uk-UA"/>
          </a:p>
        </c:txPr>
      </c:legendEntry>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uk-UA"/>
        </a:p>
      </c:txPr>
    </c:legend>
    <c:plotVisOnly val="1"/>
    <c:dispBlanksAs val="gap"/>
    <c:showDLblsOverMax val="0"/>
  </c:chart>
  <c:spPr>
    <a:noFill/>
    <a:ln>
      <a:noFill/>
    </a:ln>
    <a:effectLst/>
  </c:spPr>
  <c:txPr>
    <a:bodyPr/>
    <a:lstStyle/>
    <a:p>
      <a:pPr>
        <a:defRPr/>
      </a:pPr>
      <a:endParaRPr lang="uk-UA"/>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uk-UA" sz="2000" b="1" dirty="0">
                <a:solidFill>
                  <a:srgbClr val="002060"/>
                </a:solidFill>
              </a:rPr>
              <a:t>Кількість запроваджених</a:t>
            </a:r>
            <a:r>
              <a:rPr lang="uk-UA" sz="2000" b="1" baseline="0" dirty="0">
                <a:solidFill>
                  <a:srgbClr val="002060"/>
                </a:solidFill>
              </a:rPr>
              <a:t> </a:t>
            </a:r>
            <a:r>
              <a:rPr lang="uk-UA" sz="2000" b="1" baseline="0" dirty="0" err="1">
                <a:solidFill>
                  <a:srgbClr val="002060"/>
                </a:solidFill>
              </a:rPr>
              <a:t>проєктів</a:t>
            </a:r>
            <a:endParaRPr lang="uk-UA" sz="2000" b="1" dirty="0">
              <a:solidFill>
                <a:srgbClr val="002060"/>
              </a:solidFill>
            </a:endParaRPr>
          </a:p>
        </c:rich>
      </c:tx>
      <c:layout/>
      <c:overlay val="0"/>
      <c:spPr>
        <a:noFill/>
        <a:ln>
          <a:noFill/>
        </a:ln>
        <a:effectLst/>
      </c:sp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жовтень!$B$121</c:f>
              <c:strCache>
                <c:ptCount val="1"/>
                <c:pt idx="0">
                  <c:v>К-сть запроваджених проектів</c:v>
                </c:pt>
              </c:strCache>
            </c:strRef>
          </c:tx>
          <c:spPr>
            <a:solidFill>
              <a:srgbClr val="FECC00"/>
            </a:solidFill>
            <a:ln>
              <a:noFill/>
            </a:ln>
            <a:effectLst/>
            <a:sp3d/>
          </c:spPr>
          <c:invertIfNegative val="0"/>
          <c:dLbls>
            <c:spPr>
              <a:noFill/>
              <a:ln>
                <a:noFill/>
              </a:ln>
              <a:effectLst/>
            </c:spPr>
            <c:txPr>
              <a:bodyPr rot="0" spcFirstLastPara="1" vertOverflow="ellipsis" vert="horz" wrap="square" lIns="38100" tIns="72000" rIns="38100" bIns="19050" anchor="ctr" anchorCtr="1">
                <a:spAutoFit/>
              </a:bodyPr>
              <a:lstStyle/>
              <a:p>
                <a:pPr>
                  <a:defRPr sz="1400" b="0" i="0" u="none" strike="noStrike" kern="1200" baseline="0">
                    <a:solidFill>
                      <a:srgbClr val="002060"/>
                    </a:solidFill>
                    <a:latin typeface="+mn-lt"/>
                    <a:ea typeface="+mn-ea"/>
                    <a:cs typeface="+mn-cs"/>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layout/>
                <c15:showLeaderLines val="1"/>
                <c15:leaderLines>
                  <c:spPr>
                    <a:ln w="9525" cap="flat" cmpd="sng" algn="ctr">
                      <a:solidFill>
                        <a:schemeClr val="tx1">
                          <a:lumMod val="35000"/>
                          <a:lumOff val="65000"/>
                        </a:schemeClr>
                      </a:solidFill>
                      <a:round/>
                    </a:ln>
                    <a:effectLst/>
                  </c:spPr>
                </c15:leaderLines>
              </c:ext>
            </c:extLst>
          </c:dLbls>
          <c:cat>
            <c:numRef>
              <c:f>жовтень!$A$122:$A$127</c:f>
              <c:numCache>
                <c:formatCode>General</c:formatCode>
                <c:ptCount val="6"/>
                <c:pt idx="0">
                  <c:v>2015</c:v>
                </c:pt>
                <c:pt idx="1">
                  <c:v>2016</c:v>
                </c:pt>
                <c:pt idx="2">
                  <c:v>2017</c:v>
                </c:pt>
                <c:pt idx="3">
                  <c:v>2018</c:v>
                </c:pt>
                <c:pt idx="4">
                  <c:v>2019</c:v>
                </c:pt>
                <c:pt idx="5">
                  <c:v>2020</c:v>
                </c:pt>
              </c:numCache>
            </c:numRef>
          </c:cat>
          <c:val>
            <c:numRef>
              <c:f>жовтень!$B$122:$B$127</c:f>
              <c:numCache>
                <c:formatCode>#,##0</c:formatCode>
                <c:ptCount val="6"/>
                <c:pt idx="0">
                  <c:v>13</c:v>
                </c:pt>
                <c:pt idx="1">
                  <c:v>16</c:v>
                </c:pt>
                <c:pt idx="2">
                  <c:v>28</c:v>
                </c:pt>
                <c:pt idx="3">
                  <c:v>38</c:v>
                </c:pt>
                <c:pt idx="4">
                  <c:v>48</c:v>
                </c:pt>
                <c:pt idx="5">
                  <c:v>49</c:v>
                </c:pt>
              </c:numCache>
            </c:numRef>
          </c:val>
          <c:extLst>
            <c:ext xmlns:c16="http://schemas.microsoft.com/office/drawing/2014/chart" uri="{C3380CC4-5D6E-409C-BE32-E72D297353CC}">
              <c16:uniqueId val="{00000000-17BF-45B4-9B72-BF960AD26F76}"/>
            </c:ext>
          </c:extLst>
        </c:ser>
        <c:dLbls>
          <c:showLegendKey val="0"/>
          <c:showVal val="1"/>
          <c:showCatName val="0"/>
          <c:showSerName val="0"/>
          <c:showPercent val="0"/>
          <c:showBubbleSize val="0"/>
        </c:dLbls>
        <c:gapWidth val="150"/>
        <c:shape val="box"/>
        <c:axId val="384353376"/>
        <c:axId val="384359608"/>
        <c:axId val="0"/>
      </c:bar3DChart>
      <c:catAx>
        <c:axId val="38435337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rgbClr val="002060"/>
                </a:solidFill>
                <a:latin typeface="+mn-lt"/>
                <a:ea typeface="+mn-ea"/>
                <a:cs typeface="+mn-cs"/>
              </a:defRPr>
            </a:pPr>
            <a:endParaRPr lang="uk-UA"/>
          </a:p>
        </c:txPr>
        <c:crossAx val="384359608"/>
        <c:crosses val="autoZero"/>
        <c:auto val="1"/>
        <c:lblAlgn val="ctr"/>
        <c:lblOffset val="100"/>
        <c:noMultiLvlLbl val="0"/>
      </c:catAx>
      <c:valAx>
        <c:axId val="384359608"/>
        <c:scaling>
          <c:orientation val="minMax"/>
        </c:scaling>
        <c:delete val="1"/>
        <c:axPos val="l"/>
        <c:numFmt formatCode="#,##0" sourceLinked="1"/>
        <c:majorTickMark val="none"/>
        <c:minorTickMark val="none"/>
        <c:tickLblPos val="nextTo"/>
        <c:crossAx val="384353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uk-UA"/>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4">
  <a:schemeClr val="accent1"/>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43EB71-829F-4C2E-970C-F944C8B47168}"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uk-UA"/>
        </a:p>
      </dgm:t>
    </dgm:pt>
    <dgm:pt modelId="{0B3664E0-41DE-42CD-9F84-5C5DB4E8AEFE}">
      <dgm:prSet custT="1"/>
      <dgm:spPr/>
      <dgm:t>
        <a:bodyPr/>
        <a:lstStyle/>
        <a:p>
          <a:pPr rtl="0"/>
          <a:r>
            <a:rPr lang="uk-UA" sz="1800" b="1" dirty="0">
              <a:solidFill>
                <a:srgbClr val="002060"/>
              </a:solidFill>
              <a:latin typeface="+mn-lt"/>
              <a:cs typeface="Arial" panose="020B0604020202020204" pitchFamily="34" charset="0"/>
            </a:rPr>
            <a:t>Кількість зареєстрованих дітей: </a:t>
          </a:r>
          <a:endParaRPr lang="uk-UA" sz="1800" dirty="0">
            <a:solidFill>
              <a:srgbClr val="002060"/>
            </a:solidFill>
            <a:latin typeface="+mn-lt"/>
            <a:cs typeface="Arial" panose="020B0604020202020204" pitchFamily="34" charset="0"/>
          </a:endParaRPr>
        </a:p>
      </dgm:t>
    </dgm:pt>
    <dgm:pt modelId="{BDF265D2-DF21-4A2E-92FC-4BD6AE8F03BD}" type="parTrans" cxnId="{99D0E4F4-0E26-43A5-9E67-79F949D379EF}">
      <dgm:prSet/>
      <dgm:spPr/>
      <dgm:t>
        <a:bodyPr/>
        <a:lstStyle/>
        <a:p>
          <a:endParaRPr lang="uk-UA"/>
        </a:p>
      </dgm:t>
    </dgm:pt>
    <dgm:pt modelId="{60EE9F89-CBFE-4A0C-816B-6C4CE139F592}" type="sibTrans" cxnId="{99D0E4F4-0E26-43A5-9E67-79F949D379EF}">
      <dgm:prSet/>
      <dgm:spPr/>
      <dgm:t>
        <a:bodyPr/>
        <a:lstStyle/>
        <a:p>
          <a:endParaRPr lang="uk-UA"/>
        </a:p>
      </dgm:t>
    </dgm:pt>
    <dgm:pt modelId="{49FA9AD1-C225-4706-A3D2-A8EE5D34C6F0}">
      <dgm:prSet custT="1"/>
      <dgm:spPr/>
      <dgm:t>
        <a:bodyPr/>
        <a:lstStyle/>
        <a:p>
          <a:pPr rtl="0"/>
          <a:r>
            <a:rPr lang="uk-UA" sz="1800" dirty="0">
              <a:solidFill>
                <a:srgbClr val="002060"/>
              </a:solidFill>
              <a:latin typeface="+mn-lt"/>
              <a:cs typeface="Arial" panose="020B0604020202020204" pitchFamily="34" charset="0"/>
            </a:rPr>
            <a:t>У 2019 році </a:t>
          </a:r>
          <a:r>
            <a:rPr lang="uk-UA" sz="1800" u="none" dirty="0">
              <a:solidFill>
                <a:srgbClr val="002060"/>
              </a:solidFill>
              <a:latin typeface="+mn-lt"/>
              <a:cs typeface="Arial" panose="020B0604020202020204" pitchFamily="34" charset="0"/>
            </a:rPr>
            <a:t>– </a:t>
          </a:r>
          <a:r>
            <a:rPr lang="uk-UA" sz="1800" b="1" u="none" dirty="0">
              <a:solidFill>
                <a:srgbClr val="002060"/>
              </a:solidFill>
              <a:effectLst/>
              <a:latin typeface="+mn-lt"/>
              <a:cs typeface="Arial" panose="020B0604020202020204" pitchFamily="34" charset="0"/>
            </a:rPr>
            <a:t>8251</a:t>
          </a:r>
        </a:p>
      </dgm:t>
    </dgm:pt>
    <dgm:pt modelId="{331D6C6A-A2B4-4B2E-B88E-EADA144315A6}" type="parTrans" cxnId="{FDACC6D6-395E-40D1-9822-ECD5F354E6FC}">
      <dgm:prSet/>
      <dgm:spPr/>
      <dgm:t>
        <a:bodyPr/>
        <a:lstStyle/>
        <a:p>
          <a:endParaRPr lang="uk-UA"/>
        </a:p>
      </dgm:t>
    </dgm:pt>
    <dgm:pt modelId="{0D09704F-DA81-455F-9AD0-8ADFF419D3FD}" type="sibTrans" cxnId="{FDACC6D6-395E-40D1-9822-ECD5F354E6FC}">
      <dgm:prSet/>
      <dgm:spPr/>
      <dgm:t>
        <a:bodyPr/>
        <a:lstStyle/>
        <a:p>
          <a:endParaRPr lang="uk-UA"/>
        </a:p>
      </dgm:t>
    </dgm:pt>
    <dgm:pt modelId="{380C6620-4D11-41DA-99D5-9F97EB95C76C}">
      <dgm:prSet custT="1"/>
      <dgm:spPr/>
      <dgm:t>
        <a:bodyPr/>
        <a:lstStyle/>
        <a:p>
          <a:pPr rtl="0"/>
          <a:r>
            <a:rPr lang="uk-UA" sz="1800" dirty="0">
              <a:solidFill>
                <a:srgbClr val="002060"/>
              </a:solidFill>
              <a:latin typeface="+mn-lt"/>
              <a:cs typeface="Arial" panose="020B0604020202020204" pitchFamily="34" charset="0"/>
            </a:rPr>
            <a:t>У 2020 році </a:t>
          </a:r>
          <a:r>
            <a:rPr lang="uk-UA" sz="1800" u="none" dirty="0">
              <a:solidFill>
                <a:srgbClr val="002060"/>
              </a:solidFill>
              <a:latin typeface="+mn-lt"/>
              <a:cs typeface="Arial" panose="020B0604020202020204" pitchFamily="34" charset="0"/>
            </a:rPr>
            <a:t>– </a:t>
          </a:r>
          <a:r>
            <a:rPr lang="uk-UA" sz="1800" b="1" u="none" dirty="0">
              <a:solidFill>
                <a:srgbClr val="002060"/>
              </a:solidFill>
              <a:effectLst/>
              <a:latin typeface="+mn-lt"/>
              <a:cs typeface="Arial" panose="020B0604020202020204" pitchFamily="34" charset="0"/>
            </a:rPr>
            <a:t>9117</a:t>
          </a:r>
        </a:p>
      </dgm:t>
    </dgm:pt>
    <dgm:pt modelId="{6676C08D-908A-4A90-9C44-1C8017CF01D6}" type="parTrans" cxnId="{7F32DDA5-3E8A-40BC-AF4F-CC459C520801}">
      <dgm:prSet/>
      <dgm:spPr/>
      <dgm:t>
        <a:bodyPr/>
        <a:lstStyle/>
        <a:p>
          <a:endParaRPr lang="uk-UA"/>
        </a:p>
      </dgm:t>
    </dgm:pt>
    <dgm:pt modelId="{570E0AFE-76C0-4D9D-9D51-6DF4512AC8A6}" type="sibTrans" cxnId="{7F32DDA5-3E8A-40BC-AF4F-CC459C520801}">
      <dgm:prSet/>
      <dgm:spPr/>
      <dgm:t>
        <a:bodyPr/>
        <a:lstStyle/>
        <a:p>
          <a:endParaRPr lang="uk-UA"/>
        </a:p>
      </dgm:t>
    </dgm:pt>
    <dgm:pt modelId="{69D9DC66-35D3-4858-939E-0DDA463D8931}">
      <dgm:prSet custT="1"/>
      <dgm:spPr/>
      <dgm:t>
        <a:bodyPr/>
        <a:lstStyle/>
        <a:p>
          <a:pPr rtl="0"/>
          <a:r>
            <a:rPr lang="uk-UA" sz="1800" dirty="0">
              <a:solidFill>
                <a:srgbClr val="002060"/>
              </a:solidFill>
              <a:latin typeface="+mn-lt"/>
              <a:cs typeface="Arial" panose="020B0604020202020204" pitchFamily="34" charset="0"/>
            </a:rPr>
            <a:t>На 2021 рік </a:t>
          </a:r>
          <a:r>
            <a:rPr lang="uk-UA" sz="1800" u="none" dirty="0">
              <a:solidFill>
                <a:srgbClr val="002060"/>
              </a:solidFill>
              <a:latin typeface="+mn-lt"/>
              <a:cs typeface="Arial" panose="020B0604020202020204" pitchFamily="34" charset="0"/>
            </a:rPr>
            <a:t>– </a:t>
          </a:r>
          <a:r>
            <a:rPr lang="uk-UA" sz="1800" b="1" u="none" dirty="0">
              <a:solidFill>
                <a:srgbClr val="002060"/>
              </a:solidFill>
              <a:effectLst/>
              <a:latin typeface="+mn-lt"/>
              <a:cs typeface="Arial" panose="020B0604020202020204" pitchFamily="34" charset="0"/>
            </a:rPr>
            <a:t>6771</a:t>
          </a:r>
        </a:p>
      </dgm:t>
    </dgm:pt>
    <dgm:pt modelId="{B2BB1E36-B36A-405C-82AC-145CEE7AB31B}" type="parTrans" cxnId="{20ED5B43-E26F-45C6-A456-01136C51A56D}">
      <dgm:prSet/>
      <dgm:spPr/>
      <dgm:t>
        <a:bodyPr/>
        <a:lstStyle/>
        <a:p>
          <a:endParaRPr lang="uk-UA"/>
        </a:p>
      </dgm:t>
    </dgm:pt>
    <dgm:pt modelId="{581B4489-79EA-4EF4-951F-26617977F077}" type="sibTrans" cxnId="{20ED5B43-E26F-45C6-A456-01136C51A56D}">
      <dgm:prSet/>
      <dgm:spPr/>
      <dgm:t>
        <a:bodyPr/>
        <a:lstStyle/>
        <a:p>
          <a:endParaRPr lang="uk-UA"/>
        </a:p>
      </dgm:t>
    </dgm:pt>
    <dgm:pt modelId="{67A1EC64-4D41-4191-8C79-26481C70A7CE}" type="pres">
      <dgm:prSet presAssocID="{6A43EB71-829F-4C2E-970C-F944C8B47168}" presName="Name0" presStyleCnt="0">
        <dgm:presLayoutVars>
          <dgm:chMax val="7"/>
          <dgm:chPref val="7"/>
          <dgm:dir/>
          <dgm:animLvl val="lvl"/>
        </dgm:presLayoutVars>
      </dgm:prSet>
      <dgm:spPr/>
      <dgm:t>
        <a:bodyPr/>
        <a:lstStyle/>
        <a:p>
          <a:endParaRPr lang="ru-RU"/>
        </a:p>
      </dgm:t>
    </dgm:pt>
    <dgm:pt modelId="{67DD100B-380B-4430-8818-02CEEB49FBE1}" type="pres">
      <dgm:prSet presAssocID="{0B3664E0-41DE-42CD-9F84-5C5DB4E8AEFE}" presName="Accent1" presStyleCnt="0"/>
      <dgm:spPr/>
    </dgm:pt>
    <dgm:pt modelId="{818EAA44-4CB6-4287-8D68-04655F2DB2B0}" type="pres">
      <dgm:prSet presAssocID="{0B3664E0-41DE-42CD-9F84-5C5DB4E8AEFE}" presName="Accent" presStyleLbl="node1" presStyleIdx="0" presStyleCnt="4" custScaleX="124086" custScaleY="120628"/>
      <dgm:spPr>
        <a:solidFill>
          <a:srgbClr val="005D9B"/>
        </a:solidFill>
      </dgm:spPr>
    </dgm:pt>
    <dgm:pt modelId="{E87F25CB-4764-4E44-A4BC-A6EE9C6C7BDB}" type="pres">
      <dgm:prSet presAssocID="{0B3664E0-41DE-42CD-9F84-5C5DB4E8AEFE}" presName="Parent1" presStyleLbl="revTx" presStyleIdx="0" presStyleCnt="4" custScaleX="170898" custLinFactNeighborX="-1002" custLinFactNeighborY="-6493">
        <dgm:presLayoutVars>
          <dgm:chMax val="1"/>
          <dgm:chPref val="1"/>
          <dgm:bulletEnabled val="1"/>
        </dgm:presLayoutVars>
      </dgm:prSet>
      <dgm:spPr/>
      <dgm:t>
        <a:bodyPr/>
        <a:lstStyle/>
        <a:p>
          <a:endParaRPr lang="ru-RU"/>
        </a:p>
      </dgm:t>
    </dgm:pt>
    <dgm:pt modelId="{BAA02676-62CE-4B08-BC3F-F47989BE8302}" type="pres">
      <dgm:prSet presAssocID="{49FA9AD1-C225-4706-A3D2-A8EE5D34C6F0}" presName="Accent2" presStyleCnt="0"/>
      <dgm:spPr/>
    </dgm:pt>
    <dgm:pt modelId="{00AF0779-6E94-4F51-B7A4-6AF57D20F0A2}" type="pres">
      <dgm:prSet presAssocID="{49FA9AD1-C225-4706-A3D2-A8EE5D34C6F0}" presName="Accent" presStyleLbl="node1" presStyleIdx="1" presStyleCnt="4" custLinFactNeighborX="-3103" custLinFactNeighborY="8247"/>
      <dgm:spPr>
        <a:solidFill>
          <a:srgbClr val="FECC00"/>
        </a:solidFill>
      </dgm:spPr>
    </dgm:pt>
    <dgm:pt modelId="{CE380BC2-4670-4211-823A-1A1892FEC038}" type="pres">
      <dgm:prSet presAssocID="{49FA9AD1-C225-4706-A3D2-A8EE5D34C6F0}" presName="Parent2" presStyleLbl="revTx" presStyleIdx="1" presStyleCnt="4" custLinFactNeighborX="-723" custLinFactNeighborY="27565">
        <dgm:presLayoutVars>
          <dgm:chMax val="1"/>
          <dgm:chPref val="1"/>
          <dgm:bulletEnabled val="1"/>
        </dgm:presLayoutVars>
      </dgm:prSet>
      <dgm:spPr/>
      <dgm:t>
        <a:bodyPr/>
        <a:lstStyle/>
        <a:p>
          <a:endParaRPr lang="ru-RU"/>
        </a:p>
      </dgm:t>
    </dgm:pt>
    <dgm:pt modelId="{8BEADDCD-5E08-4DFC-80B9-6E585BC87A4D}" type="pres">
      <dgm:prSet presAssocID="{380C6620-4D11-41DA-99D5-9F97EB95C76C}" presName="Accent3" presStyleCnt="0"/>
      <dgm:spPr/>
    </dgm:pt>
    <dgm:pt modelId="{61CF9F5A-E7FA-486D-888F-E8BF96845D09}" type="pres">
      <dgm:prSet presAssocID="{380C6620-4D11-41DA-99D5-9F97EB95C76C}" presName="Accent" presStyleLbl="node1" presStyleIdx="2" presStyleCnt="4"/>
      <dgm:spPr>
        <a:solidFill>
          <a:srgbClr val="005D9B"/>
        </a:solidFill>
      </dgm:spPr>
    </dgm:pt>
    <dgm:pt modelId="{988C6DA5-EDB6-412C-98B1-AF1A70C9788A}" type="pres">
      <dgm:prSet presAssocID="{380C6620-4D11-41DA-99D5-9F97EB95C76C}" presName="Parent3" presStyleLbl="revTx" presStyleIdx="2" presStyleCnt="4">
        <dgm:presLayoutVars>
          <dgm:chMax val="1"/>
          <dgm:chPref val="1"/>
          <dgm:bulletEnabled val="1"/>
        </dgm:presLayoutVars>
      </dgm:prSet>
      <dgm:spPr/>
      <dgm:t>
        <a:bodyPr/>
        <a:lstStyle/>
        <a:p>
          <a:endParaRPr lang="ru-RU"/>
        </a:p>
      </dgm:t>
    </dgm:pt>
    <dgm:pt modelId="{2FE123F1-25F1-4C48-BACC-E9036D1A8FED}" type="pres">
      <dgm:prSet presAssocID="{69D9DC66-35D3-4858-939E-0DDA463D8931}" presName="Accent4" presStyleCnt="0"/>
      <dgm:spPr/>
    </dgm:pt>
    <dgm:pt modelId="{345A8DBC-9855-41DF-93AB-27A68847AF8A}" type="pres">
      <dgm:prSet presAssocID="{69D9DC66-35D3-4858-939E-0DDA463D8931}" presName="Accent" presStyleLbl="node1" presStyleIdx="3" presStyleCnt="4"/>
      <dgm:spPr>
        <a:solidFill>
          <a:srgbClr val="FECC00"/>
        </a:solidFill>
      </dgm:spPr>
    </dgm:pt>
    <dgm:pt modelId="{276A556C-2D27-4749-AAF6-58D0F4B0EA01}" type="pres">
      <dgm:prSet presAssocID="{69D9DC66-35D3-4858-939E-0DDA463D8931}" presName="Parent4" presStyleLbl="revTx" presStyleIdx="3" presStyleCnt="4">
        <dgm:presLayoutVars>
          <dgm:chMax val="1"/>
          <dgm:chPref val="1"/>
          <dgm:bulletEnabled val="1"/>
        </dgm:presLayoutVars>
      </dgm:prSet>
      <dgm:spPr/>
      <dgm:t>
        <a:bodyPr/>
        <a:lstStyle/>
        <a:p>
          <a:endParaRPr lang="ru-RU"/>
        </a:p>
      </dgm:t>
    </dgm:pt>
  </dgm:ptLst>
  <dgm:cxnLst>
    <dgm:cxn modelId="{7F32DDA5-3E8A-40BC-AF4F-CC459C520801}" srcId="{6A43EB71-829F-4C2E-970C-F944C8B47168}" destId="{380C6620-4D11-41DA-99D5-9F97EB95C76C}" srcOrd="2" destOrd="0" parTransId="{6676C08D-908A-4A90-9C44-1C8017CF01D6}" sibTransId="{570E0AFE-76C0-4D9D-9D51-6DF4512AC8A6}"/>
    <dgm:cxn modelId="{5EABC579-08E8-4403-8856-A2C22C61C899}" type="presOf" srcId="{380C6620-4D11-41DA-99D5-9F97EB95C76C}" destId="{988C6DA5-EDB6-412C-98B1-AF1A70C9788A}" srcOrd="0" destOrd="0" presId="urn:microsoft.com/office/officeart/2009/layout/CircleArrowProcess"/>
    <dgm:cxn modelId="{B2281FC7-CA5D-426B-A9BD-B949E7FECC2A}" type="presOf" srcId="{0B3664E0-41DE-42CD-9F84-5C5DB4E8AEFE}" destId="{E87F25CB-4764-4E44-A4BC-A6EE9C6C7BDB}" srcOrd="0" destOrd="0" presId="urn:microsoft.com/office/officeart/2009/layout/CircleArrowProcess"/>
    <dgm:cxn modelId="{99D0E4F4-0E26-43A5-9E67-79F949D379EF}" srcId="{6A43EB71-829F-4C2E-970C-F944C8B47168}" destId="{0B3664E0-41DE-42CD-9F84-5C5DB4E8AEFE}" srcOrd="0" destOrd="0" parTransId="{BDF265D2-DF21-4A2E-92FC-4BD6AE8F03BD}" sibTransId="{60EE9F89-CBFE-4A0C-816B-6C4CE139F592}"/>
    <dgm:cxn modelId="{FDACC6D6-395E-40D1-9822-ECD5F354E6FC}" srcId="{6A43EB71-829F-4C2E-970C-F944C8B47168}" destId="{49FA9AD1-C225-4706-A3D2-A8EE5D34C6F0}" srcOrd="1" destOrd="0" parTransId="{331D6C6A-A2B4-4B2E-B88E-EADA144315A6}" sibTransId="{0D09704F-DA81-455F-9AD0-8ADFF419D3FD}"/>
    <dgm:cxn modelId="{D9C1916B-9862-44EA-9640-58CF41B3C3A7}" type="presOf" srcId="{49FA9AD1-C225-4706-A3D2-A8EE5D34C6F0}" destId="{CE380BC2-4670-4211-823A-1A1892FEC038}" srcOrd="0" destOrd="0" presId="urn:microsoft.com/office/officeart/2009/layout/CircleArrowProcess"/>
    <dgm:cxn modelId="{ABE12466-F809-4D12-BED7-695657648BFA}" type="presOf" srcId="{69D9DC66-35D3-4858-939E-0DDA463D8931}" destId="{276A556C-2D27-4749-AAF6-58D0F4B0EA01}" srcOrd="0" destOrd="0" presId="urn:microsoft.com/office/officeart/2009/layout/CircleArrowProcess"/>
    <dgm:cxn modelId="{20ED5B43-E26F-45C6-A456-01136C51A56D}" srcId="{6A43EB71-829F-4C2E-970C-F944C8B47168}" destId="{69D9DC66-35D3-4858-939E-0DDA463D8931}" srcOrd="3" destOrd="0" parTransId="{B2BB1E36-B36A-405C-82AC-145CEE7AB31B}" sibTransId="{581B4489-79EA-4EF4-951F-26617977F077}"/>
    <dgm:cxn modelId="{5E1FED90-D2BE-4363-BAB2-F5A89C856A5B}" type="presOf" srcId="{6A43EB71-829F-4C2E-970C-F944C8B47168}" destId="{67A1EC64-4D41-4191-8C79-26481C70A7CE}" srcOrd="0" destOrd="0" presId="urn:microsoft.com/office/officeart/2009/layout/CircleArrowProcess"/>
    <dgm:cxn modelId="{C931738E-C5CB-4C75-B28B-00E399278B90}" type="presParOf" srcId="{67A1EC64-4D41-4191-8C79-26481C70A7CE}" destId="{67DD100B-380B-4430-8818-02CEEB49FBE1}" srcOrd="0" destOrd="0" presId="urn:microsoft.com/office/officeart/2009/layout/CircleArrowProcess"/>
    <dgm:cxn modelId="{3736084D-9EBF-41DF-AB06-D01223FF4D26}" type="presParOf" srcId="{67DD100B-380B-4430-8818-02CEEB49FBE1}" destId="{818EAA44-4CB6-4287-8D68-04655F2DB2B0}" srcOrd="0" destOrd="0" presId="urn:microsoft.com/office/officeart/2009/layout/CircleArrowProcess"/>
    <dgm:cxn modelId="{E2C73D7A-0747-4634-B703-89E8E44763A9}" type="presParOf" srcId="{67A1EC64-4D41-4191-8C79-26481C70A7CE}" destId="{E87F25CB-4764-4E44-A4BC-A6EE9C6C7BDB}" srcOrd="1" destOrd="0" presId="urn:microsoft.com/office/officeart/2009/layout/CircleArrowProcess"/>
    <dgm:cxn modelId="{227DCCE6-068A-4046-BCD9-A1A5D1133075}" type="presParOf" srcId="{67A1EC64-4D41-4191-8C79-26481C70A7CE}" destId="{BAA02676-62CE-4B08-BC3F-F47989BE8302}" srcOrd="2" destOrd="0" presId="urn:microsoft.com/office/officeart/2009/layout/CircleArrowProcess"/>
    <dgm:cxn modelId="{057F8375-62AB-4D97-A5E0-07B04928D8EF}" type="presParOf" srcId="{BAA02676-62CE-4B08-BC3F-F47989BE8302}" destId="{00AF0779-6E94-4F51-B7A4-6AF57D20F0A2}" srcOrd="0" destOrd="0" presId="urn:microsoft.com/office/officeart/2009/layout/CircleArrowProcess"/>
    <dgm:cxn modelId="{3C96BD35-6A9A-4D42-84A7-5921EDD02596}" type="presParOf" srcId="{67A1EC64-4D41-4191-8C79-26481C70A7CE}" destId="{CE380BC2-4670-4211-823A-1A1892FEC038}" srcOrd="3" destOrd="0" presId="urn:microsoft.com/office/officeart/2009/layout/CircleArrowProcess"/>
    <dgm:cxn modelId="{C1A4A247-9560-4B44-9540-6B5255778C2A}" type="presParOf" srcId="{67A1EC64-4D41-4191-8C79-26481C70A7CE}" destId="{8BEADDCD-5E08-4DFC-80B9-6E585BC87A4D}" srcOrd="4" destOrd="0" presId="urn:microsoft.com/office/officeart/2009/layout/CircleArrowProcess"/>
    <dgm:cxn modelId="{FB28BEBD-ED64-43B5-AF2B-367FC892A206}" type="presParOf" srcId="{8BEADDCD-5E08-4DFC-80B9-6E585BC87A4D}" destId="{61CF9F5A-E7FA-486D-888F-E8BF96845D09}" srcOrd="0" destOrd="0" presId="urn:microsoft.com/office/officeart/2009/layout/CircleArrowProcess"/>
    <dgm:cxn modelId="{9C6958E8-4659-4392-89AB-C2CC0709B07A}" type="presParOf" srcId="{67A1EC64-4D41-4191-8C79-26481C70A7CE}" destId="{988C6DA5-EDB6-412C-98B1-AF1A70C9788A}" srcOrd="5" destOrd="0" presId="urn:microsoft.com/office/officeart/2009/layout/CircleArrowProcess"/>
    <dgm:cxn modelId="{D57FEFEA-7A3C-4DF4-A96F-E069E84EC29E}" type="presParOf" srcId="{67A1EC64-4D41-4191-8C79-26481C70A7CE}" destId="{2FE123F1-25F1-4C48-BACC-E9036D1A8FED}" srcOrd="6" destOrd="0" presId="urn:microsoft.com/office/officeart/2009/layout/CircleArrowProcess"/>
    <dgm:cxn modelId="{E88129BF-2C88-4E7E-83EF-D0B580C23AC3}" type="presParOf" srcId="{2FE123F1-25F1-4C48-BACC-E9036D1A8FED}" destId="{345A8DBC-9855-41DF-93AB-27A68847AF8A}" srcOrd="0" destOrd="0" presId="urn:microsoft.com/office/officeart/2009/layout/CircleArrowProcess"/>
    <dgm:cxn modelId="{2EAEF3EB-D57A-44EC-AC6F-A39702C8E28B}" type="presParOf" srcId="{67A1EC64-4D41-4191-8C79-26481C70A7CE}" destId="{276A556C-2D27-4749-AAF6-58D0F4B0EA01}" srcOrd="7"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2AA010-57F0-46B3-B831-31CD411AB9B5}" type="doc">
      <dgm:prSet loTypeId="urn:microsoft.com/office/officeart/2009/layout/CircleArrowProcess" loCatId="process" qsTypeId="urn:microsoft.com/office/officeart/2005/8/quickstyle/simple4" qsCatId="simple" csTypeId="urn:microsoft.com/office/officeart/2005/8/colors/accent1_2" csCatId="accent1" phldr="1"/>
      <dgm:spPr/>
      <dgm:t>
        <a:bodyPr/>
        <a:lstStyle/>
        <a:p>
          <a:endParaRPr lang="uk-UA"/>
        </a:p>
      </dgm:t>
    </dgm:pt>
    <dgm:pt modelId="{4D573084-7339-41A4-A298-3184A4DD9B68}">
      <dgm:prSet custT="1"/>
      <dgm:spPr/>
      <dgm:t>
        <a:bodyPr/>
        <a:lstStyle/>
        <a:p>
          <a:r>
            <a:rPr lang="uk-UA" sz="1600" b="1" dirty="0">
              <a:solidFill>
                <a:srgbClr val="002060"/>
              </a:solidFill>
              <a:latin typeface="+mn-lt"/>
              <a:cs typeface="Arial" panose="020B0604020202020204" pitchFamily="34" charset="0"/>
            </a:rPr>
            <a:t>Середня кількість учнів в класі</a:t>
          </a:r>
        </a:p>
      </dgm:t>
    </dgm:pt>
    <dgm:pt modelId="{CCF8B2D3-D616-4851-BADF-FC0209DAD3C8}" type="parTrans" cxnId="{0E27686A-E0E8-4CD9-8470-9395F0380D28}">
      <dgm:prSet/>
      <dgm:spPr/>
      <dgm:t>
        <a:bodyPr/>
        <a:lstStyle/>
        <a:p>
          <a:endParaRPr lang="uk-UA"/>
        </a:p>
      </dgm:t>
    </dgm:pt>
    <dgm:pt modelId="{82F09978-E5D4-4FF2-ADFD-9C7B8929D45D}" type="sibTrans" cxnId="{0E27686A-E0E8-4CD9-8470-9395F0380D28}">
      <dgm:prSet/>
      <dgm:spPr/>
      <dgm:t>
        <a:bodyPr/>
        <a:lstStyle/>
        <a:p>
          <a:endParaRPr lang="uk-UA"/>
        </a:p>
      </dgm:t>
    </dgm:pt>
    <dgm:pt modelId="{02359391-26C3-4E69-8F9C-C3264366EFF1}">
      <dgm:prSet custT="1"/>
      <dgm:spPr/>
      <dgm:t>
        <a:bodyPr/>
        <a:lstStyle/>
        <a:p>
          <a:r>
            <a:rPr lang="uk-UA" sz="2800" b="1" dirty="0">
              <a:solidFill>
                <a:srgbClr val="002060"/>
              </a:solidFill>
              <a:latin typeface="+mn-lt"/>
              <a:cs typeface="Arial" panose="020B0604020202020204" pitchFamily="34" charset="0"/>
            </a:rPr>
            <a:t>27,</a:t>
          </a:r>
          <a:r>
            <a:rPr lang="en-US" sz="2800" b="1" dirty="0">
              <a:solidFill>
                <a:srgbClr val="002060"/>
              </a:solidFill>
              <a:latin typeface="+mn-lt"/>
              <a:cs typeface="Arial" panose="020B0604020202020204" pitchFamily="34" charset="0"/>
            </a:rPr>
            <a:t>71</a:t>
          </a:r>
          <a:endParaRPr lang="uk-UA" sz="2800" b="1" dirty="0">
            <a:solidFill>
              <a:srgbClr val="002060"/>
            </a:solidFill>
            <a:latin typeface="+mn-lt"/>
            <a:cs typeface="Arial" panose="020B0604020202020204" pitchFamily="34" charset="0"/>
          </a:endParaRPr>
        </a:p>
      </dgm:t>
    </dgm:pt>
    <dgm:pt modelId="{B21A0B0F-6F9E-4859-84CB-0BF27D9C965C}" type="parTrans" cxnId="{D99B32C9-F314-4D59-A454-32CF3526008E}">
      <dgm:prSet/>
      <dgm:spPr/>
      <dgm:t>
        <a:bodyPr/>
        <a:lstStyle/>
        <a:p>
          <a:endParaRPr lang="uk-UA"/>
        </a:p>
      </dgm:t>
    </dgm:pt>
    <dgm:pt modelId="{35D715EA-3AC9-4C22-9632-F782DB8B179C}" type="sibTrans" cxnId="{D99B32C9-F314-4D59-A454-32CF3526008E}">
      <dgm:prSet/>
      <dgm:spPr/>
      <dgm:t>
        <a:bodyPr/>
        <a:lstStyle/>
        <a:p>
          <a:endParaRPr lang="uk-UA"/>
        </a:p>
      </dgm:t>
    </dgm:pt>
    <dgm:pt modelId="{FDA02B1E-B85E-4333-AEB0-87E20D57612F}" type="pres">
      <dgm:prSet presAssocID="{C72AA010-57F0-46B3-B831-31CD411AB9B5}" presName="Name0" presStyleCnt="0">
        <dgm:presLayoutVars>
          <dgm:chMax val="7"/>
          <dgm:chPref val="7"/>
          <dgm:dir/>
          <dgm:animLvl val="lvl"/>
        </dgm:presLayoutVars>
      </dgm:prSet>
      <dgm:spPr/>
      <dgm:t>
        <a:bodyPr/>
        <a:lstStyle/>
        <a:p>
          <a:endParaRPr lang="ru-RU"/>
        </a:p>
      </dgm:t>
    </dgm:pt>
    <dgm:pt modelId="{DE7694F0-73A9-4DB1-AD01-5E9F4AA24A1B}" type="pres">
      <dgm:prSet presAssocID="{4D573084-7339-41A4-A298-3184A4DD9B68}" presName="Accent1" presStyleCnt="0"/>
      <dgm:spPr/>
    </dgm:pt>
    <dgm:pt modelId="{89E6C8E0-3B4F-4D24-AAF2-137662094C24}" type="pres">
      <dgm:prSet presAssocID="{4D573084-7339-41A4-A298-3184A4DD9B68}" presName="Accent" presStyleLbl="node1" presStyleIdx="0" presStyleCnt="2" custScaleX="111593" custScaleY="111590" custLinFactNeighborX="822" custLinFactNeighborY="822"/>
      <dgm:spPr>
        <a:solidFill>
          <a:srgbClr val="FECC00"/>
        </a:solidFill>
      </dgm:spPr>
    </dgm:pt>
    <dgm:pt modelId="{D15A66A9-289E-421D-8960-EF8CEC3460FB}" type="pres">
      <dgm:prSet presAssocID="{4D573084-7339-41A4-A298-3184A4DD9B68}" presName="Parent1" presStyleLbl="revTx" presStyleIdx="0" presStyleCnt="2" custScaleX="131725" custLinFactNeighborX="309" custLinFactNeighborY="-28842">
        <dgm:presLayoutVars>
          <dgm:chMax val="1"/>
          <dgm:chPref val="1"/>
          <dgm:bulletEnabled val="1"/>
        </dgm:presLayoutVars>
      </dgm:prSet>
      <dgm:spPr/>
      <dgm:t>
        <a:bodyPr/>
        <a:lstStyle/>
        <a:p>
          <a:endParaRPr lang="ru-RU"/>
        </a:p>
      </dgm:t>
    </dgm:pt>
    <dgm:pt modelId="{2ED7BF45-5E3B-4C18-843A-1B697C4540AF}" type="pres">
      <dgm:prSet presAssocID="{02359391-26C3-4E69-8F9C-C3264366EFF1}" presName="Accent2" presStyleCnt="0"/>
      <dgm:spPr/>
    </dgm:pt>
    <dgm:pt modelId="{21EB549A-4F58-41F4-B886-86F3D3D2F327}" type="pres">
      <dgm:prSet presAssocID="{02359391-26C3-4E69-8F9C-C3264366EFF1}" presName="Accent" presStyleLbl="node1" presStyleIdx="1" presStyleCnt="2" custScaleY="97010"/>
      <dgm:spPr>
        <a:solidFill>
          <a:srgbClr val="005D9B"/>
        </a:solidFill>
      </dgm:spPr>
    </dgm:pt>
    <dgm:pt modelId="{DA690158-1828-4336-BDC4-3C238BAA32F6}" type="pres">
      <dgm:prSet presAssocID="{02359391-26C3-4E69-8F9C-C3264366EFF1}" presName="Parent2" presStyleLbl="revTx" presStyleIdx="1" presStyleCnt="2">
        <dgm:presLayoutVars>
          <dgm:chMax val="1"/>
          <dgm:chPref val="1"/>
          <dgm:bulletEnabled val="1"/>
        </dgm:presLayoutVars>
      </dgm:prSet>
      <dgm:spPr/>
      <dgm:t>
        <a:bodyPr/>
        <a:lstStyle/>
        <a:p>
          <a:endParaRPr lang="ru-RU"/>
        </a:p>
      </dgm:t>
    </dgm:pt>
  </dgm:ptLst>
  <dgm:cxnLst>
    <dgm:cxn modelId="{70A5E38D-44D9-4281-9363-166E1C63B069}" type="presOf" srcId="{02359391-26C3-4E69-8F9C-C3264366EFF1}" destId="{DA690158-1828-4336-BDC4-3C238BAA32F6}" srcOrd="0" destOrd="0" presId="urn:microsoft.com/office/officeart/2009/layout/CircleArrowProcess"/>
    <dgm:cxn modelId="{D99B32C9-F314-4D59-A454-32CF3526008E}" srcId="{C72AA010-57F0-46B3-B831-31CD411AB9B5}" destId="{02359391-26C3-4E69-8F9C-C3264366EFF1}" srcOrd="1" destOrd="0" parTransId="{B21A0B0F-6F9E-4859-84CB-0BF27D9C965C}" sibTransId="{35D715EA-3AC9-4C22-9632-F782DB8B179C}"/>
    <dgm:cxn modelId="{311B9D1E-C8EB-49A8-8293-5B5EC6261790}" type="presOf" srcId="{4D573084-7339-41A4-A298-3184A4DD9B68}" destId="{D15A66A9-289E-421D-8960-EF8CEC3460FB}" srcOrd="0" destOrd="0" presId="urn:microsoft.com/office/officeart/2009/layout/CircleArrowProcess"/>
    <dgm:cxn modelId="{0E27686A-E0E8-4CD9-8470-9395F0380D28}" srcId="{C72AA010-57F0-46B3-B831-31CD411AB9B5}" destId="{4D573084-7339-41A4-A298-3184A4DD9B68}" srcOrd="0" destOrd="0" parTransId="{CCF8B2D3-D616-4851-BADF-FC0209DAD3C8}" sibTransId="{82F09978-E5D4-4FF2-ADFD-9C7B8929D45D}"/>
    <dgm:cxn modelId="{49687B0A-34D4-4BEE-B8B1-B2736879F93A}" type="presOf" srcId="{C72AA010-57F0-46B3-B831-31CD411AB9B5}" destId="{FDA02B1E-B85E-4333-AEB0-87E20D57612F}" srcOrd="0" destOrd="0" presId="urn:microsoft.com/office/officeart/2009/layout/CircleArrowProcess"/>
    <dgm:cxn modelId="{B8CB773F-3A79-4404-AEB6-36EA0C4A1A5F}" type="presParOf" srcId="{FDA02B1E-B85E-4333-AEB0-87E20D57612F}" destId="{DE7694F0-73A9-4DB1-AD01-5E9F4AA24A1B}" srcOrd="0" destOrd="0" presId="urn:microsoft.com/office/officeart/2009/layout/CircleArrowProcess"/>
    <dgm:cxn modelId="{19392AE8-79B9-48A3-A0D3-2986A0C8E015}" type="presParOf" srcId="{DE7694F0-73A9-4DB1-AD01-5E9F4AA24A1B}" destId="{89E6C8E0-3B4F-4D24-AAF2-137662094C24}" srcOrd="0" destOrd="0" presId="urn:microsoft.com/office/officeart/2009/layout/CircleArrowProcess"/>
    <dgm:cxn modelId="{A709E47A-5DBF-4DFC-9162-1A91936E2F5D}" type="presParOf" srcId="{FDA02B1E-B85E-4333-AEB0-87E20D57612F}" destId="{D15A66A9-289E-421D-8960-EF8CEC3460FB}" srcOrd="1" destOrd="0" presId="urn:microsoft.com/office/officeart/2009/layout/CircleArrowProcess"/>
    <dgm:cxn modelId="{52FA13D6-F4BE-46B1-8961-83EDCC01F3EF}" type="presParOf" srcId="{FDA02B1E-B85E-4333-AEB0-87E20D57612F}" destId="{2ED7BF45-5E3B-4C18-843A-1B697C4540AF}" srcOrd="2" destOrd="0" presId="urn:microsoft.com/office/officeart/2009/layout/CircleArrowProcess"/>
    <dgm:cxn modelId="{96CA8516-E582-4AC8-A842-4C2A49396A81}" type="presParOf" srcId="{2ED7BF45-5E3B-4C18-843A-1B697C4540AF}" destId="{21EB549A-4F58-41F4-B886-86F3D3D2F327}" srcOrd="0" destOrd="0" presId="urn:microsoft.com/office/officeart/2009/layout/CircleArrowProcess"/>
    <dgm:cxn modelId="{E7C2F1F3-8CA4-4475-BB05-BDF1C6224D2A}" type="presParOf" srcId="{FDA02B1E-B85E-4333-AEB0-87E20D57612F}" destId="{DA690158-1828-4336-BDC4-3C238BAA32F6}" srcOrd="3" destOrd="0" presId="urn:microsoft.com/office/officeart/2009/layout/CircleArrowProces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340D66C-6F2C-4F70-B8E0-CB3108828CEB}"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uk-UA"/>
        </a:p>
      </dgm:t>
    </dgm:pt>
    <dgm:pt modelId="{7AE52381-BEF5-4DC8-B668-94F2625E72B7}">
      <dgm:prSet phldrT="[Текст]" custT="1"/>
      <dgm:spPr>
        <a:solidFill>
          <a:schemeClr val="accent2"/>
        </a:solidFill>
      </dgm:spPr>
      <dgm:t>
        <a:bodyPr/>
        <a:lstStyle/>
        <a:p>
          <a:r>
            <a:rPr lang="uk-UA" sz="1200" dirty="0" smtClean="0"/>
            <a:t>Кухар</a:t>
          </a:r>
        </a:p>
      </dgm:t>
    </dgm:pt>
    <dgm:pt modelId="{F617669E-67DA-47B3-A656-10AFDAD1C726}" type="parTrans" cxnId="{F59CB927-0321-4023-AC60-0B7CF8B2B5B7}">
      <dgm:prSet/>
      <dgm:spPr/>
      <dgm:t>
        <a:bodyPr/>
        <a:lstStyle/>
        <a:p>
          <a:endParaRPr lang="uk-UA"/>
        </a:p>
      </dgm:t>
    </dgm:pt>
    <dgm:pt modelId="{ECDA6AA2-104A-4D01-B040-DE9F524E7199}" type="sibTrans" cxnId="{F59CB927-0321-4023-AC60-0B7CF8B2B5B7}">
      <dgm:prSet/>
      <dgm:spPr/>
      <dgm:t>
        <a:bodyPr/>
        <a:lstStyle/>
        <a:p>
          <a:endParaRPr lang="uk-UA"/>
        </a:p>
      </dgm:t>
    </dgm:pt>
    <dgm:pt modelId="{9B8F1A62-EC1A-4E54-AE03-5468D0BCAFBF}">
      <dgm:prSet phldrT="[Текст]" custT="1"/>
      <dgm:spPr>
        <a:solidFill>
          <a:srgbClr val="7030A0"/>
        </a:solidFill>
      </dgm:spPr>
      <dgm:t>
        <a:bodyPr/>
        <a:lstStyle/>
        <a:p>
          <a:r>
            <a:rPr lang="uk-UA" sz="1200" dirty="0" smtClean="0"/>
            <a:t>Оператор з обробки інформації та програмного забезпечення</a:t>
          </a:r>
        </a:p>
        <a:p>
          <a:endParaRPr lang="uk-UA" sz="800" dirty="0"/>
        </a:p>
      </dgm:t>
    </dgm:pt>
    <dgm:pt modelId="{02EA249F-2D15-4A20-8E14-F0B642D6A3C0}" type="parTrans" cxnId="{ECA5740D-6802-407C-97FF-0D241ECDD8B8}">
      <dgm:prSet/>
      <dgm:spPr/>
      <dgm:t>
        <a:bodyPr/>
        <a:lstStyle/>
        <a:p>
          <a:endParaRPr lang="uk-UA"/>
        </a:p>
      </dgm:t>
    </dgm:pt>
    <dgm:pt modelId="{E91396EE-E680-4914-8CF1-B669B99C1C02}" type="sibTrans" cxnId="{ECA5740D-6802-407C-97FF-0D241ECDD8B8}">
      <dgm:prSet/>
      <dgm:spPr/>
      <dgm:t>
        <a:bodyPr/>
        <a:lstStyle/>
        <a:p>
          <a:endParaRPr lang="uk-UA"/>
        </a:p>
      </dgm:t>
    </dgm:pt>
    <dgm:pt modelId="{A80E8856-1C92-40F0-B5F2-CEA5B4B43B83}">
      <dgm:prSet phldrT="[Текст]" custT="1"/>
      <dgm:spPr>
        <a:solidFill>
          <a:schemeClr val="accent6"/>
        </a:solidFill>
      </dgm:spPr>
      <dgm:t>
        <a:bodyPr/>
        <a:lstStyle/>
        <a:p>
          <a:r>
            <a:rPr lang="uk-UA" sz="1200" dirty="0" smtClean="0"/>
            <a:t>Кравець</a:t>
          </a:r>
          <a:endParaRPr lang="uk-UA" sz="1200" dirty="0"/>
        </a:p>
      </dgm:t>
    </dgm:pt>
    <dgm:pt modelId="{D59E3780-6DD9-4AD2-91F9-58607709F5C9}" type="parTrans" cxnId="{8FB4C476-BE09-441F-8275-A9E3D4C9A764}">
      <dgm:prSet/>
      <dgm:spPr/>
      <dgm:t>
        <a:bodyPr/>
        <a:lstStyle/>
        <a:p>
          <a:endParaRPr lang="uk-UA"/>
        </a:p>
      </dgm:t>
    </dgm:pt>
    <dgm:pt modelId="{F95F0758-122A-4C40-99F4-E68C133D63D1}" type="sibTrans" cxnId="{8FB4C476-BE09-441F-8275-A9E3D4C9A764}">
      <dgm:prSet/>
      <dgm:spPr/>
      <dgm:t>
        <a:bodyPr/>
        <a:lstStyle/>
        <a:p>
          <a:endParaRPr lang="uk-UA"/>
        </a:p>
      </dgm:t>
    </dgm:pt>
    <dgm:pt modelId="{9A2DA7C7-0192-4DFC-A407-553C7696812A}">
      <dgm:prSet phldrT="[Текст]" custT="1"/>
      <dgm:spPr/>
      <dgm:t>
        <a:bodyPr/>
        <a:lstStyle/>
        <a:p>
          <a:r>
            <a:rPr lang="uk-UA" sz="1200" dirty="0" smtClean="0"/>
            <a:t>Слюсар з ремонту колісних транспортних засобів</a:t>
          </a:r>
        </a:p>
        <a:p>
          <a:endParaRPr lang="uk-UA" sz="800" dirty="0"/>
        </a:p>
      </dgm:t>
    </dgm:pt>
    <dgm:pt modelId="{82F0C977-5B67-4D56-B965-DE4719B18164}" type="parTrans" cxnId="{15DCBA35-90C8-43D4-A7F8-829A9A275BD6}">
      <dgm:prSet/>
      <dgm:spPr/>
      <dgm:t>
        <a:bodyPr/>
        <a:lstStyle/>
        <a:p>
          <a:endParaRPr lang="uk-UA"/>
        </a:p>
      </dgm:t>
    </dgm:pt>
    <dgm:pt modelId="{031CF718-E243-4541-A5E0-A09ECA9933B6}" type="sibTrans" cxnId="{15DCBA35-90C8-43D4-A7F8-829A9A275BD6}">
      <dgm:prSet/>
      <dgm:spPr/>
      <dgm:t>
        <a:bodyPr/>
        <a:lstStyle/>
        <a:p>
          <a:endParaRPr lang="uk-UA"/>
        </a:p>
      </dgm:t>
    </dgm:pt>
    <dgm:pt modelId="{EDE3E7CB-9513-4480-8700-28F3A0FBA4C1}">
      <dgm:prSet phldrT="[Текст]" custT="1"/>
      <dgm:spPr>
        <a:solidFill>
          <a:srgbClr val="00B0F0"/>
        </a:solidFill>
      </dgm:spPr>
      <dgm:t>
        <a:bodyPr/>
        <a:lstStyle/>
        <a:p>
          <a:r>
            <a:rPr lang="uk-UA" sz="1200" dirty="0" smtClean="0"/>
            <a:t>Перукар</a:t>
          </a:r>
        </a:p>
      </dgm:t>
    </dgm:pt>
    <dgm:pt modelId="{AFC277C3-3437-4364-8709-68F4BE4C8CD2}" type="parTrans" cxnId="{9973BA40-1A5B-4A38-80D7-4DD52C1BEDDA}">
      <dgm:prSet/>
      <dgm:spPr/>
      <dgm:t>
        <a:bodyPr/>
        <a:lstStyle/>
        <a:p>
          <a:endParaRPr lang="uk-UA"/>
        </a:p>
      </dgm:t>
    </dgm:pt>
    <dgm:pt modelId="{797421B2-B00D-463A-BD48-9611DC802F74}" type="sibTrans" cxnId="{9973BA40-1A5B-4A38-80D7-4DD52C1BEDDA}">
      <dgm:prSet/>
      <dgm:spPr/>
      <dgm:t>
        <a:bodyPr/>
        <a:lstStyle/>
        <a:p>
          <a:endParaRPr lang="uk-UA"/>
        </a:p>
      </dgm:t>
    </dgm:pt>
    <dgm:pt modelId="{2DC7BBCC-75B1-4A36-A7E9-6423151E6726}">
      <dgm:prSet custT="1"/>
      <dgm:spPr>
        <a:solidFill>
          <a:srgbClr val="FF9933"/>
        </a:solidFill>
      </dgm:spPr>
      <dgm:t>
        <a:bodyPr/>
        <a:lstStyle/>
        <a:p>
          <a:r>
            <a:rPr lang="uk-UA" sz="1200" dirty="0" smtClean="0"/>
            <a:t>Електрогазозварник</a:t>
          </a:r>
          <a:endParaRPr lang="uk-UA" sz="1200" dirty="0"/>
        </a:p>
      </dgm:t>
    </dgm:pt>
    <dgm:pt modelId="{7DBC0107-9044-4DB5-88C5-DCFEA6CA63E7}" type="parTrans" cxnId="{67FD9BE8-41D9-4194-8D2B-55CFF0D12855}">
      <dgm:prSet/>
      <dgm:spPr/>
      <dgm:t>
        <a:bodyPr/>
        <a:lstStyle/>
        <a:p>
          <a:endParaRPr lang="uk-UA"/>
        </a:p>
      </dgm:t>
    </dgm:pt>
    <dgm:pt modelId="{57E575B9-3B94-4CDB-8B21-61028492A2F3}" type="sibTrans" cxnId="{67FD9BE8-41D9-4194-8D2B-55CFF0D12855}">
      <dgm:prSet/>
      <dgm:spPr/>
      <dgm:t>
        <a:bodyPr/>
        <a:lstStyle/>
        <a:p>
          <a:endParaRPr lang="uk-UA"/>
        </a:p>
      </dgm:t>
    </dgm:pt>
    <dgm:pt modelId="{BFBBB9DC-E678-48EC-A9C8-BF9A5BD1E6AB}" type="pres">
      <dgm:prSet presAssocID="{8340D66C-6F2C-4F70-B8E0-CB3108828CEB}" presName="cycle" presStyleCnt="0">
        <dgm:presLayoutVars>
          <dgm:dir/>
          <dgm:resizeHandles val="exact"/>
        </dgm:presLayoutVars>
      </dgm:prSet>
      <dgm:spPr/>
      <dgm:t>
        <a:bodyPr/>
        <a:lstStyle/>
        <a:p>
          <a:endParaRPr lang="uk-UA"/>
        </a:p>
      </dgm:t>
    </dgm:pt>
    <dgm:pt modelId="{2A8C61E4-17D4-427A-A293-CA0022C081A4}" type="pres">
      <dgm:prSet presAssocID="{7AE52381-BEF5-4DC8-B668-94F2625E72B7}" presName="node" presStyleLbl="node1" presStyleIdx="0" presStyleCnt="6" custScaleX="135070" custRadScaleRad="101131" custRadScaleInc="-4248">
        <dgm:presLayoutVars>
          <dgm:bulletEnabled val="1"/>
        </dgm:presLayoutVars>
      </dgm:prSet>
      <dgm:spPr/>
      <dgm:t>
        <a:bodyPr/>
        <a:lstStyle/>
        <a:p>
          <a:endParaRPr lang="uk-UA"/>
        </a:p>
      </dgm:t>
    </dgm:pt>
    <dgm:pt modelId="{EAC828DD-C096-4C44-996B-7DAAEF93BC30}" type="pres">
      <dgm:prSet presAssocID="{7AE52381-BEF5-4DC8-B668-94F2625E72B7}" presName="spNode" presStyleCnt="0"/>
      <dgm:spPr/>
    </dgm:pt>
    <dgm:pt modelId="{F37AEA10-53B1-48E8-814F-1117B4EF1116}" type="pres">
      <dgm:prSet presAssocID="{ECDA6AA2-104A-4D01-B040-DE9F524E7199}" presName="sibTrans" presStyleLbl="sibTrans1D1" presStyleIdx="0" presStyleCnt="6"/>
      <dgm:spPr/>
      <dgm:t>
        <a:bodyPr/>
        <a:lstStyle/>
        <a:p>
          <a:endParaRPr lang="uk-UA"/>
        </a:p>
      </dgm:t>
    </dgm:pt>
    <dgm:pt modelId="{65992B53-6E38-4721-8B45-08856267AE9F}" type="pres">
      <dgm:prSet presAssocID="{EDE3E7CB-9513-4480-8700-28F3A0FBA4C1}" presName="node" presStyleLbl="node1" presStyleIdx="1" presStyleCnt="6" custScaleX="132974" custRadScaleRad="105337" custRadScaleInc="-28220">
        <dgm:presLayoutVars>
          <dgm:bulletEnabled val="1"/>
        </dgm:presLayoutVars>
      </dgm:prSet>
      <dgm:spPr/>
      <dgm:t>
        <a:bodyPr/>
        <a:lstStyle/>
        <a:p>
          <a:endParaRPr lang="uk-UA"/>
        </a:p>
      </dgm:t>
    </dgm:pt>
    <dgm:pt modelId="{9EC7FDB1-86BD-4CD2-B44D-3E8BD05DB255}" type="pres">
      <dgm:prSet presAssocID="{EDE3E7CB-9513-4480-8700-28F3A0FBA4C1}" presName="spNode" presStyleCnt="0"/>
      <dgm:spPr/>
    </dgm:pt>
    <dgm:pt modelId="{5C3707E0-AF9B-4072-8C98-66E540B2E7EE}" type="pres">
      <dgm:prSet presAssocID="{797421B2-B00D-463A-BD48-9611DC802F74}" presName="sibTrans" presStyleLbl="sibTrans1D1" presStyleIdx="1" presStyleCnt="6"/>
      <dgm:spPr/>
      <dgm:t>
        <a:bodyPr/>
        <a:lstStyle/>
        <a:p>
          <a:endParaRPr lang="uk-UA"/>
        </a:p>
      </dgm:t>
    </dgm:pt>
    <dgm:pt modelId="{1A1E2064-64B4-4F78-B623-B1AF1F8CACC1}" type="pres">
      <dgm:prSet presAssocID="{2DC7BBCC-75B1-4A36-A7E9-6423151E6726}" presName="node" presStyleLbl="node1" presStyleIdx="2" presStyleCnt="6" custScaleX="133311" custRadScaleRad="94481" custRadScaleInc="-32179">
        <dgm:presLayoutVars>
          <dgm:bulletEnabled val="1"/>
        </dgm:presLayoutVars>
      </dgm:prSet>
      <dgm:spPr/>
      <dgm:t>
        <a:bodyPr/>
        <a:lstStyle/>
        <a:p>
          <a:endParaRPr lang="uk-UA"/>
        </a:p>
      </dgm:t>
    </dgm:pt>
    <dgm:pt modelId="{79C78946-7D43-4309-8A7F-45D7FF248CFF}" type="pres">
      <dgm:prSet presAssocID="{2DC7BBCC-75B1-4A36-A7E9-6423151E6726}" presName="spNode" presStyleCnt="0"/>
      <dgm:spPr/>
    </dgm:pt>
    <dgm:pt modelId="{3A327672-7049-44E5-8090-4648589CEAD3}" type="pres">
      <dgm:prSet presAssocID="{57E575B9-3B94-4CDB-8B21-61028492A2F3}" presName="sibTrans" presStyleLbl="sibTrans1D1" presStyleIdx="2" presStyleCnt="6"/>
      <dgm:spPr/>
      <dgm:t>
        <a:bodyPr/>
        <a:lstStyle/>
        <a:p>
          <a:endParaRPr lang="uk-UA"/>
        </a:p>
      </dgm:t>
    </dgm:pt>
    <dgm:pt modelId="{3443FC32-8B7D-45FE-B616-0F44B8BB7CDC}" type="pres">
      <dgm:prSet presAssocID="{9B8F1A62-EC1A-4E54-AE03-5468D0BCAFBF}" presName="node" presStyleLbl="node1" presStyleIdx="3" presStyleCnt="6" custScaleX="186903">
        <dgm:presLayoutVars>
          <dgm:bulletEnabled val="1"/>
        </dgm:presLayoutVars>
      </dgm:prSet>
      <dgm:spPr/>
      <dgm:t>
        <a:bodyPr/>
        <a:lstStyle/>
        <a:p>
          <a:endParaRPr lang="uk-UA"/>
        </a:p>
      </dgm:t>
    </dgm:pt>
    <dgm:pt modelId="{B52742B2-D4AD-4AE1-B73E-810F30292424}" type="pres">
      <dgm:prSet presAssocID="{9B8F1A62-EC1A-4E54-AE03-5468D0BCAFBF}" presName="spNode" presStyleCnt="0"/>
      <dgm:spPr/>
    </dgm:pt>
    <dgm:pt modelId="{5D251F82-D079-4114-B361-831CE9035B29}" type="pres">
      <dgm:prSet presAssocID="{E91396EE-E680-4914-8CF1-B669B99C1C02}" presName="sibTrans" presStyleLbl="sibTrans1D1" presStyleIdx="3" presStyleCnt="6"/>
      <dgm:spPr/>
      <dgm:t>
        <a:bodyPr/>
        <a:lstStyle/>
        <a:p>
          <a:endParaRPr lang="uk-UA"/>
        </a:p>
      </dgm:t>
    </dgm:pt>
    <dgm:pt modelId="{3AB7D37D-5376-4B91-8DA5-E2A43687BB57}" type="pres">
      <dgm:prSet presAssocID="{A80E8856-1C92-40F0-B5F2-CEA5B4B43B83}" presName="node" presStyleLbl="node1" presStyleIdx="4" presStyleCnt="6" custScaleX="133148" custScaleY="104398" custRadScaleRad="93105" custRadScaleInc="80050">
        <dgm:presLayoutVars>
          <dgm:bulletEnabled val="1"/>
        </dgm:presLayoutVars>
      </dgm:prSet>
      <dgm:spPr/>
      <dgm:t>
        <a:bodyPr/>
        <a:lstStyle/>
        <a:p>
          <a:endParaRPr lang="uk-UA"/>
        </a:p>
      </dgm:t>
    </dgm:pt>
    <dgm:pt modelId="{1579D999-249F-45B3-8FDF-3C0D484E969F}" type="pres">
      <dgm:prSet presAssocID="{A80E8856-1C92-40F0-B5F2-CEA5B4B43B83}" presName="spNode" presStyleCnt="0"/>
      <dgm:spPr/>
    </dgm:pt>
    <dgm:pt modelId="{370CD7A6-B7EA-4DCF-A0D2-746759A5C0CB}" type="pres">
      <dgm:prSet presAssocID="{F95F0758-122A-4C40-99F4-E68C133D63D1}" presName="sibTrans" presStyleLbl="sibTrans1D1" presStyleIdx="4" presStyleCnt="6"/>
      <dgm:spPr/>
      <dgm:t>
        <a:bodyPr/>
        <a:lstStyle/>
        <a:p>
          <a:endParaRPr lang="uk-UA"/>
        </a:p>
      </dgm:t>
    </dgm:pt>
    <dgm:pt modelId="{B09B3F46-4020-43EE-9BE6-6066A928D88E}" type="pres">
      <dgm:prSet presAssocID="{9A2DA7C7-0192-4DFC-A407-553C7696812A}" presName="node" presStyleLbl="node1" presStyleIdx="5" presStyleCnt="6" custScaleX="146454" custScaleY="104258">
        <dgm:presLayoutVars>
          <dgm:bulletEnabled val="1"/>
        </dgm:presLayoutVars>
      </dgm:prSet>
      <dgm:spPr/>
      <dgm:t>
        <a:bodyPr/>
        <a:lstStyle/>
        <a:p>
          <a:endParaRPr lang="uk-UA"/>
        </a:p>
      </dgm:t>
    </dgm:pt>
    <dgm:pt modelId="{8238F56F-D371-4C08-977E-7DBBC9A06160}" type="pres">
      <dgm:prSet presAssocID="{9A2DA7C7-0192-4DFC-A407-553C7696812A}" presName="spNode" presStyleCnt="0"/>
      <dgm:spPr/>
    </dgm:pt>
    <dgm:pt modelId="{C5F39E34-E016-4574-B319-CC3C1B9DFD59}" type="pres">
      <dgm:prSet presAssocID="{031CF718-E243-4541-A5E0-A09ECA9933B6}" presName="sibTrans" presStyleLbl="sibTrans1D1" presStyleIdx="5" presStyleCnt="6"/>
      <dgm:spPr/>
      <dgm:t>
        <a:bodyPr/>
        <a:lstStyle/>
        <a:p>
          <a:endParaRPr lang="uk-UA"/>
        </a:p>
      </dgm:t>
    </dgm:pt>
  </dgm:ptLst>
  <dgm:cxnLst>
    <dgm:cxn modelId="{B3D03D79-3F6B-496F-893D-527643870318}" type="presOf" srcId="{A80E8856-1C92-40F0-B5F2-CEA5B4B43B83}" destId="{3AB7D37D-5376-4B91-8DA5-E2A43687BB57}" srcOrd="0" destOrd="0" presId="urn:microsoft.com/office/officeart/2005/8/layout/cycle6"/>
    <dgm:cxn modelId="{9973BA40-1A5B-4A38-80D7-4DD52C1BEDDA}" srcId="{8340D66C-6F2C-4F70-B8E0-CB3108828CEB}" destId="{EDE3E7CB-9513-4480-8700-28F3A0FBA4C1}" srcOrd="1" destOrd="0" parTransId="{AFC277C3-3437-4364-8709-68F4BE4C8CD2}" sibTransId="{797421B2-B00D-463A-BD48-9611DC802F74}"/>
    <dgm:cxn modelId="{B2AFC07B-C119-44AD-875D-52625D9362B7}" type="presOf" srcId="{ECDA6AA2-104A-4D01-B040-DE9F524E7199}" destId="{F37AEA10-53B1-48E8-814F-1117B4EF1116}" srcOrd="0" destOrd="0" presId="urn:microsoft.com/office/officeart/2005/8/layout/cycle6"/>
    <dgm:cxn modelId="{0ED5B9C3-C8AD-43EB-8DC0-8B779E6B349F}" type="presOf" srcId="{797421B2-B00D-463A-BD48-9611DC802F74}" destId="{5C3707E0-AF9B-4072-8C98-66E540B2E7EE}" srcOrd="0" destOrd="0" presId="urn:microsoft.com/office/officeart/2005/8/layout/cycle6"/>
    <dgm:cxn modelId="{15DCBA35-90C8-43D4-A7F8-829A9A275BD6}" srcId="{8340D66C-6F2C-4F70-B8E0-CB3108828CEB}" destId="{9A2DA7C7-0192-4DFC-A407-553C7696812A}" srcOrd="5" destOrd="0" parTransId="{82F0C977-5B67-4D56-B965-DE4719B18164}" sibTransId="{031CF718-E243-4541-A5E0-A09ECA9933B6}"/>
    <dgm:cxn modelId="{F31467BA-912E-4210-92F1-865032FDF904}" type="presOf" srcId="{E91396EE-E680-4914-8CF1-B669B99C1C02}" destId="{5D251F82-D079-4114-B361-831CE9035B29}" srcOrd="0" destOrd="0" presId="urn:microsoft.com/office/officeart/2005/8/layout/cycle6"/>
    <dgm:cxn modelId="{1E0DFF3E-876C-434D-BEE5-19B9A241BFBF}" type="presOf" srcId="{7AE52381-BEF5-4DC8-B668-94F2625E72B7}" destId="{2A8C61E4-17D4-427A-A293-CA0022C081A4}" srcOrd="0" destOrd="0" presId="urn:microsoft.com/office/officeart/2005/8/layout/cycle6"/>
    <dgm:cxn modelId="{F59CB927-0321-4023-AC60-0B7CF8B2B5B7}" srcId="{8340D66C-6F2C-4F70-B8E0-CB3108828CEB}" destId="{7AE52381-BEF5-4DC8-B668-94F2625E72B7}" srcOrd="0" destOrd="0" parTransId="{F617669E-67DA-47B3-A656-10AFDAD1C726}" sibTransId="{ECDA6AA2-104A-4D01-B040-DE9F524E7199}"/>
    <dgm:cxn modelId="{161778A6-28DD-481C-98C8-E1F8CA5469E8}" type="presOf" srcId="{2DC7BBCC-75B1-4A36-A7E9-6423151E6726}" destId="{1A1E2064-64B4-4F78-B623-B1AF1F8CACC1}" srcOrd="0" destOrd="0" presId="urn:microsoft.com/office/officeart/2005/8/layout/cycle6"/>
    <dgm:cxn modelId="{B9C8AC5C-A5E3-4CD2-9C35-8BE0E8350C07}" type="presOf" srcId="{031CF718-E243-4541-A5E0-A09ECA9933B6}" destId="{C5F39E34-E016-4574-B319-CC3C1B9DFD59}" srcOrd="0" destOrd="0" presId="urn:microsoft.com/office/officeart/2005/8/layout/cycle6"/>
    <dgm:cxn modelId="{ECA5740D-6802-407C-97FF-0D241ECDD8B8}" srcId="{8340D66C-6F2C-4F70-B8E0-CB3108828CEB}" destId="{9B8F1A62-EC1A-4E54-AE03-5468D0BCAFBF}" srcOrd="3" destOrd="0" parTransId="{02EA249F-2D15-4A20-8E14-F0B642D6A3C0}" sibTransId="{E91396EE-E680-4914-8CF1-B669B99C1C02}"/>
    <dgm:cxn modelId="{8006906A-5F0F-403B-AB40-0250C4B2001E}" type="presOf" srcId="{EDE3E7CB-9513-4480-8700-28F3A0FBA4C1}" destId="{65992B53-6E38-4721-8B45-08856267AE9F}" srcOrd="0" destOrd="0" presId="urn:microsoft.com/office/officeart/2005/8/layout/cycle6"/>
    <dgm:cxn modelId="{67FD9BE8-41D9-4194-8D2B-55CFF0D12855}" srcId="{8340D66C-6F2C-4F70-B8E0-CB3108828CEB}" destId="{2DC7BBCC-75B1-4A36-A7E9-6423151E6726}" srcOrd="2" destOrd="0" parTransId="{7DBC0107-9044-4DB5-88C5-DCFEA6CA63E7}" sibTransId="{57E575B9-3B94-4CDB-8B21-61028492A2F3}"/>
    <dgm:cxn modelId="{66041E47-4E11-4749-BB60-7E3A8256D4A3}" type="presOf" srcId="{9B8F1A62-EC1A-4E54-AE03-5468D0BCAFBF}" destId="{3443FC32-8B7D-45FE-B616-0F44B8BB7CDC}" srcOrd="0" destOrd="0" presId="urn:microsoft.com/office/officeart/2005/8/layout/cycle6"/>
    <dgm:cxn modelId="{B877C62D-975A-41C7-A427-ABF2C1817062}" type="presOf" srcId="{F95F0758-122A-4C40-99F4-E68C133D63D1}" destId="{370CD7A6-B7EA-4DCF-A0D2-746759A5C0CB}" srcOrd="0" destOrd="0" presId="urn:microsoft.com/office/officeart/2005/8/layout/cycle6"/>
    <dgm:cxn modelId="{F46F926F-98E3-4143-A4BB-1C9BE546F329}" type="presOf" srcId="{9A2DA7C7-0192-4DFC-A407-553C7696812A}" destId="{B09B3F46-4020-43EE-9BE6-6066A928D88E}" srcOrd="0" destOrd="0" presId="urn:microsoft.com/office/officeart/2005/8/layout/cycle6"/>
    <dgm:cxn modelId="{BD5E3419-606F-4B29-991B-E50FF299F8BB}" type="presOf" srcId="{8340D66C-6F2C-4F70-B8E0-CB3108828CEB}" destId="{BFBBB9DC-E678-48EC-A9C8-BF9A5BD1E6AB}" srcOrd="0" destOrd="0" presId="urn:microsoft.com/office/officeart/2005/8/layout/cycle6"/>
    <dgm:cxn modelId="{8FB4C476-BE09-441F-8275-A9E3D4C9A764}" srcId="{8340D66C-6F2C-4F70-B8E0-CB3108828CEB}" destId="{A80E8856-1C92-40F0-B5F2-CEA5B4B43B83}" srcOrd="4" destOrd="0" parTransId="{D59E3780-6DD9-4AD2-91F9-58607709F5C9}" sibTransId="{F95F0758-122A-4C40-99F4-E68C133D63D1}"/>
    <dgm:cxn modelId="{7A30D026-0E2C-4370-9E28-5233D40057DC}" type="presOf" srcId="{57E575B9-3B94-4CDB-8B21-61028492A2F3}" destId="{3A327672-7049-44E5-8090-4648589CEAD3}" srcOrd="0" destOrd="0" presId="urn:microsoft.com/office/officeart/2005/8/layout/cycle6"/>
    <dgm:cxn modelId="{F8E31FCE-E4CD-453A-897D-93B17FDD9FAF}" type="presParOf" srcId="{BFBBB9DC-E678-48EC-A9C8-BF9A5BD1E6AB}" destId="{2A8C61E4-17D4-427A-A293-CA0022C081A4}" srcOrd="0" destOrd="0" presId="urn:microsoft.com/office/officeart/2005/8/layout/cycle6"/>
    <dgm:cxn modelId="{CC4CB3F4-F2BD-4005-8183-1BA35C08BF21}" type="presParOf" srcId="{BFBBB9DC-E678-48EC-A9C8-BF9A5BD1E6AB}" destId="{EAC828DD-C096-4C44-996B-7DAAEF93BC30}" srcOrd="1" destOrd="0" presId="urn:microsoft.com/office/officeart/2005/8/layout/cycle6"/>
    <dgm:cxn modelId="{C18D28DB-5E32-4808-9F54-F817C6DF730F}" type="presParOf" srcId="{BFBBB9DC-E678-48EC-A9C8-BF9A5BD1E6AB}" destId="{F37AEA10-53B1-48E8-814F-1117B4EF1116}" srcOrd="2" destOrd="0" presId="urn:microsoft.com/office/officeart/2005/8/layout/cycle6"/>
    <dgm:cxn modelId="{B3CAD2E2-FD2F-4821-B69F-6996E0A14720}" type="presParOf" srcId="{BFBBB9DC-E678-48EC-A9C8-BF9A5BD1E6AB}" destId="{65992B53-6E38-4721-8B45-08856267AE9F}" srcOrd="3" destOrd="0" presId="urn:microsoft.com/office/officeart/2005/8/layout/cycle6"/>
    <dgm:cxn modelId="{77E3DB92-26FD-4A0D-9776-F6BE97D444B4}" type="presParOf" srcId="{BFBBB9DC-E678-48EC-A9C8-BF9A5BD1E6AB}" destId="{9EC7FDB1-86BD-4CD2-B44D-3E8BD05DB255}" srcOrd="4" destOrd="0" presId="urn:microsoft.com/office/officeart/2005/8/layout/cycle6"/>
    <dgm:cxn modelId="{A042985A-4EBD-42CE-A76D-662F95A2DFA7}" type="presParOf" srcId="{BFBBB9DC-E678-48EC-A9C8-BF9A5BD1E6AB}" destId="{5C3707E0-AF9B-4072-8C98-66E540B2E7EE}" srcOrd="5" destOrd="0" presId="urn:microsoft.com/office/officeart/2005/8/layout/cycle6"/>
    <dgm:cxn modelId="{D24B3C5A-DB9A-495C-AE18-4C438FF0F271}" type="presParOf" srcId="{BFBBB9DC-E678-48EC-A9C8-BF9A5BD1E6AB}" destId="{1A1E2064-64B4-4F78-B623-B1AF1F8CACC1}" srcOrd="6" destOrd="0" presId="urn:microsoft.com/office/officeart/2005/8/layout/cycle6"/>
    <dgm:cxn modelId="{F762D8CA-9CA2-4A05-AF42-CC594FB2F39A}" type="presParOf" srcId="{BFBBB9DC-E678-48EC-A9C8-BF9A5BD1E6AB}" destId="{79C78946-7D43-4309-8A7F-45D7FF248CFF}" srcOrd="7" destOrd="0" presId="urn:microsoft.com/office/officeart/2005/8/layout/cycle6"/>
    <dgm:cxn modelId="{7E538F48-004F-41EF-B9B8-CD23F73CF1D5}" type="presParOf" srcId="{BFBBB9DC-E678-48EC-A9C8-BF9A5BD1E6AB}" destId="{3A327672-7049-44E5-8090-4648589CEAD3}" srcOrd="8" destOrd="0" presId="urn:microsoft.com/office/officeart/2005/8/layout/cycle6"/>
    <dgm:cxn modelId="{1347B9FE-0EC7-4A97-AC07-4454836F9651}" type="presParOf" srcId="{BFBBB9DC-E678-48EC-A9C8-BF9A5BD1E6AB}" destId="{3443FC32-8B7D-45FE-B616-0F44B8BB7CDC}" srcOrd="9" destOrd="0" presId="urn:microsoft.com/office/officeart/2005/8/layout/cycle6"/>
    <dgm:cxn modelId="{E1EA1F4B-0A72-451F-A449-C7638EC75F8B}" type="presParOf" srcId="{BFBBB9DC-E678-48EC-A9C8-BF9A5BD1E6AB}" destId="{B52742B2-D4AD-4AE1-B73E-810F30292424}" srcOrd="10" destOrd="0" presId="urn:microsoft.com/office/officeart/2005/8/layout/cycle6"/>
    <dgm:cxn modelId="{54D32EA6-E792-49B8-9BEC-CEF76518BC98}" type="presParOf" srcId="{BFBBB9DC-E678-48EC-A9C8-BF9A5BD1E6AB}" destId="{5D251F82-D079-4114-B361-831CE9035B29}" srcOrd="11" destOrd="0" presId="urn:microsoft.com/office/officeart/2005/8/layout/cycle6"/>
    <dgm:cxn modelId="{255E9169-03C8-42A9-AEA4-86EA91850855}" type="presParOf" srcId="{BFBBB9DC-E678-48EC-A9C8-BF9A5BD1E6AB}" destId="{3AB7D37D-5376-4B91-8DA5-E2A43687BB57}" srcOrd="12" destOrd="0" presId="urn:microsoft.com/office/officeart/2005/8/layout/cycle6"/>
    <dgm:cxn modelId="{A7CE4917-6F07-441B-8F57-5FFCA7825F2F}" type="presParOf" srcId="{BFBBB9DC-E678-48EC-A9C8-BF9A5BD1E6AB}" destId="{1579D999-249F-45B3-8FDF-3C0D484E969F}" srcOrd="13" destOrd="0" presId="urn:microsoft.com/office/officeart/2005/8/layout/cycle6"/>
    <dgm:cxn modelId="{7524D23F-3C1B-4115-B385-1F1FB7B563E8}" type="presParOf" srcId="{BFBBB9DC-E678-48EC-A9C8-BF9A5BD1E6AB}" destId="{370CD7A6-B7EA-4DCF-A0D2-746759A5C0CB}" srcOrd="14" destOrd="0" presId="urn:microsoft.com/office/officeart/2005/8/layout/cycle6"/>
    <dgm:cxn modelId="{5C14ECB4-0A29-4078-B11D-352051D6AAEA}" type="presParOf" srcId="{BFBBB9DC-E678-48EC-A9C8-BF9A5BD1E6AB}" destId="{B09B3F46-4020-43EE-9BE6-6066A928D88E}" srcOrd="15" destOrd="0" presId="urn:microsoft.com/office/officeart/2005/8/layout/cycle6"/>
    <dgm:cxn modelId="{DC974D30-29F7-4554-877E-9259BA8CFFCC}" type="presParOf" srcId="{BFBBB9DC-E678-48EC-A9C8-BF9A5BD1E6AB}" destId="{8238F56F-D371-4C08-977E-7DBBC9A06160}" srcOrd="16" destOrd="0" presId="urn:microsoft.com/office/officeart/2005/8/layout/cycle6"/>
    <dgm:cxn modelId="{7B0BF052-D55E-4492-B896-4A7E9FABE78E}" type="presParOf" srcId="{BFBBB9DC-E678-48EC-A9C8-BF9A5BD1E6AB}" destId="{C5F39E34-E016-4574-B319-CC3C1B9DFD59}" srcOrd="17"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8EAA44-4CB6-4287-8D68-04655F2DB2B0}">
      <dsp:nvSpPr>
        <dsp:cNvPr id="0" name=""/>
        <dsp:cNvSpPr/>
      </dsp:nvSpPr>
      <dsp:spPr>
        <a:xfrm>
          <a:off x="896551" y="-106426"/>
          <a:ext cx="2560527" cy="2489424"/>
        </a:xfrm>
        <a:prstGeom prst="circularArrow">
          <a:avLst>
            <a:gd name="adj1" fmla="val 10980"/>
            <a:gd name="adj2" fmla="val 1142322"/>
            <a:gd name="adj3" fmla="val 4500000"/>
            <a:gd name="adj4" fmla="val 10800000"/>
            <a:gd name="adj5" fmla="val 12500"/>
          </a:avLst>
        </a:prstGeom>
        <a:solidFill>
          <a:srgbClr val="005D9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7F25CB-4764-4E44-A4BC-A6EE9C6C7BDB}">
      <dsp:nvSpPr>
        <dsp:cNvPr id="0" name=""/>
        <dsp:cNvSpPr/>
      </dsp:nvSpPr>
      <dsp:spPr>
        <a:xfrm>
          <a:off x="1180896" y="816055"/>
          <a:ext cx="1967985" cy="575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rtl="0">
            <a:lnSpc>
              <a:spcPct val="90000"/>
            </a:lnSpc>
            <a:spcBef>
              <a:spcPct val="0"/>
            </a:spcBef>
            <a:spcAft>
              <a:spcPct val="35000"/>
            </a:spcAft>
          </a:pPr>
          <a:r>
            <a:rPr lang="uk-UA" sz="1800" b="1" kern="1200" dirty="0">
              <a:solidFill>
                <a:srgbClr val="002060"/>
              </a:solidFill>
              <a:latin typeface="+mn-lt"/>
              <a:cs typeface="Arial" panose="020B0604020202020204" pitchFamily="34" charset="0"/>
            </a:rPr>
            <a:t>Кількість зареєстрованих дітей: </a:t>
          </a:r>
          <a:endParaRPr lang="uk-UA" sz="1800" kern="1200" dirty="0">
            <a:solidFill>
              <a:srgbClr val="002060"/>
            </a:solidFill>
            <a:latin typeface="+mn-lt"/>
            <a:cs typeface="Arial" panose="020B0604020202020204" pitchFamily="34" charset="0"/>
          </a:endParaRPr>
        </a:p>
      </dsp:txBody>
      <dsp:txXfrm>
        <a:off x="1180896" y="816055"/>
        <a:ext cx="1967985" cy="575718"/>
      </dsp:txXfrm>
    </dsp:sp>
    <dsp:sp modelId="{00AF0779-6E94-4F51-B7A4-6AF57D20F0A2}">
      <dsp:nvSpPr>
        <dsp:cNvPr id="0" name=""/>
        <dsp:cNvSpPr/>
      </dsp:nvSpPr>
      <dsp:spPr>
        <a:xfrm>
          <a:off x="507767" y="1462535"/>
          <a:ext cx="2063510" cy="2063720"/>
        </a:xfrm>
        <a:prstGeom prst="leftCircularArrow">
          <a:avLst>
            <a:gd name="adj1" fmla="val 10980"/>
            <a:gd name="adj2" fmla="val 1142322"/>
            <a:gd name="adj3" fmla="val 6300000"/>
            <a:gd name="adj4" fmla="val 18900000"/>
            <a:gd name="adj5" fmla="val 12500"/>
          </a:avLst>
        </a:prstGeom>
        <a:solidFill>
          <a:srgbClr val="FECC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380BC2-4670-4211-823A-1A1892FEC038}">
      <dsp:nvSpPr>
        <dsp:cNvPr id="0" name=""/>
        <dsp:cNvSpPr/>
      </dsp:nvSpPr>
      <dsp:spPr>
        <a:xfrm>
          <a:off x="1016740" y="2200237"/>
          <a:ext cx="1151555" cy="575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rtl="0">
            <a:lnSpc>
              <a:spcPct val="90000"/>
            </a:lnSpc>
            <a:spcBef>
              <a:spcPct val="0"/>
            </a:spcBef>
            <a:spcAft>
              <a:spcPct val="35000"/>
            </a:spcAft>
          </a:pPr>
          <a:r>
            <a:rPr lang="uk-UA" sz="1800" kern="1200" dirty="0">
              <a:solidFill>
                <a:srgbClr val="002060"/>
              </a:solidFill>
              <a:latin typeface="+mn-lt"/>
              <a:cs typeface="Arial" panose="020B0604020202020204" pitchFamily="34" charset="0"/>
            </a:rPr>
            <a:t>У 2019 році </a:t>
          </a:r>
          <a:r>
            <a:rPr lang="uk-UA" sz="1800" u="none" kern="1200" dirty="0">
              <a:solidFill>
                <a:srgbClr val="002060"/>
              </a:solidFill>
              <a:latin typeface="+mn-lt"/>
              <a:cs typeface="Arial" panose="020B0604020202020204" pitchFamily="34" charset="0"/>
            </a:rPr>
            <a:t>– </a:t>
          </a:r>
          <a:r>
            <a:rPr lang="uk-UA" sz="1800" b="1" u="none" kern="1200" dirty="0">
              <a:solidFill>
                <a:srgbClr val="002060"/>
              </a:solidFill>
              <a:effectLst/>
              <a:latin typeface="+mn-lt"/>
              <a:cs typeface="Arial" panose="020B0604020202020204" pitchFamily="34" charset="0"/>
            </a:rPr>
            <a:t>8251</a:t>
          </a:r>
        </a:p>
      </dsp:txBody>
      <dsp:txXfrm>
        <a:off x="1016740" y="2200237"/>
        <a:ext cx="1151555" cy="575718"/>
      </dsp:txXfrm>
    </dsp:sp>
    <dsp:sp modelId="{61CF9F5A-E7FA-486D-888F-E8BF96845D09}">
      <dsp:nvSpPr>
        <dsp:cNvPr id="0" name=""/>
        <dsp:cNvSpPr/>
      </dsp:nvSpPr>
      <dsp:spPr>
        <a:xfrm>
          <a:off x="1145059" y="2482632"/>
          <a:ext cx="2063510" cy="2063720"/>
        </a:xfrm>
        <a:prstGeom prst="circularArrow">
          <a:avLst>
            <a:gd name="adj1" fmla="val 10980"/>
            <a:gd name="adj2" fmla="val 1142322"/>
            <a:gd name="adj3" fmla="val 4500000"/>
            <a:gd name="adj4" fmla="val 13500000"/>
            <a:gd name="adj5" fmla="val 12500"/>
          </a:avLst>
        </a:prstGeom>
        <a:solidFill>
          <a:srgbClr val="005D9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8C6DA5-EDB6-412C-98B1-AF1A70C9788A}">
      <dsp:nvSpPr>
        <dsp:cNvPr id="0" name=""/>
        <dsp:cNvSpPr/>
      </dsp:nvSpPr>
      <dsp:spPr>
        <a:xfrm>
          <a:off x="1600650" y="3229643"/>
          <a:ext cx="1151555" cy="575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rtl="0">
            <a:lnSpc>
              <a:spcPct val="90000"/>
            </a:lnSpc>
            <a:spcBef>
              <a:spcPct val="0"/>
            </a:spcBef>
            <a:spcAft>
              <a:spcPct val="35000"/>
            </a:spcAft>
          </a:pPr>
          <a:r>
            <a:rPr lang="uk-UA" sz="1800" kern="1200" dirty="0">
              <a:solidFill>
                <a:srgbClr val="002060"/>
              </a:solidFill>
              <a:latin typeface="+mn-lt"/>
              <a:cs typeface="Arial" panose="020B0604020202020204" pitchFamily="34" charset="0"/>
            </a:rPr>
            <a:t>У 2020 році </a:t>
          </a:r>
          <a:r>
            <a:rPr lang="uk-UA" sz="1800" u="none" kern="1200" dirty="0">
              <a:solidFill>
                <a:srgbClr val="002060"/>
              </a:solidFill>
              <a:latin typeface="+mn-lt"/>
              <a:cs typeface="Arial" panose="020B0604020202020204" pitchFamily="34" charset="0"/>
            </a:rPr>
            <a:t>– </a:t>
          </a:r>
          <a:r>
            <a:rPr lang="uk-UA" sz="1800" b="1" u="none" kern="1200" dirty="0">
              <a:solidFill>
                <a:srgbClr val="002060"/>
              </a:solidFill>
              <a:effectLst/>
              <a:latin typeface="+mn-lt"/>
              <a:cs typeface="Arial" panose="020B0604020202020204" pitchFamily="34" charset="0"/>
            </a:rPr>
            <a:t>9117</a:t>
          </a:r>
        </a:p>
      </dsp:txBody>
      <dsp:txXfrm>
        <a:off x="1600650" y="3229643"/>
        <a:ext cx="1151555" cy="575718"/>
      </dsp:txXfrm>
    </dsp:sp>
    <dsp:sp modelId="{345A8DBC-9855-41DF-93AB-27A68847AF8A}">
      <dsp:nvSpPr>
        <dsp:cNvPr id="0" name=""/>
        <dsp:cNvSpPr/>
      </dsp:nvSpPr>
      <dsp:spPr>
        <a:xfrm>
          <a:off x="718887" y="3805361"/>
          <a:ext cx="1772815" cy="1773672"/>
        </a:xfrm>
        <a:prstGeom prst="blockArc">
          <a:avLst>
            <a:gd name="adj1" fmla="val 0"/>
            <a:gd name="adj2" fmla="val 18900000"/>
            <a:gd name="adj3" fmla="val 12740"/>
          </a:avLst>
        </a:prstGeom>
        <a:solidFill>
          <a:srgbClr val="FECC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6A556C-2D27-4749-AAF6-58D0F4B0EA01}">
      <dsp:nvSpPr>
        <dsp:cNvPr id="0" name=""/>
        <dsp:cNvSpPr/>
      </dsp:nvSpPr>
      <dsp:spPr>
        <a:xfrm>
          <a:off x="1025065" y="4417746"/>
          <a:ext cx="1151555" cy="575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rtl="0">
            <a:lnSpc>
              <a:spcPct val="90000"/>
            </a:lnSpc>
            <a:spcBef>
              <a:spcPct val="0"/>
            </a:spcBef>
            <a:spcAft>
              <a:spcPct val="35000"/>
            </a:spcAft>
          </a:pPr>
          <a:r>
            <a:rPr lang="uk-UA" sz="1800" kern="1200" dirty="0">
              <a:solidFill>
                <a:srgbClr val="002060"/>
              </a:solidFill>
              <a:latin typeface="+mn-lt"/>
              <a:cs typeface="Arial" panose="020B0604020202020204" pitchFamily="34" charset="0"/>
            </a:rPr>
            <a:t>На 2021 рік </a:t>
          </a:r>
          <a:r>
            <a:rPr lang="uk-UA" sz="1800" u="none" kern="1200" dirty="0">
              <a:solidFill>
                <a:srgbClr val="002060"/>
              </a:solidFill>
              <a:latin typeface="+mn-lt"/>
              <a:cs typeface="Arial" panose="020B0604020202020204" pitchFamily="34" charset="0"/>
            </a:rPr>
            <a:t>– </a:t>
          </a:r>
          <a:r>
            <a:rPr lang="uk-UA" sz="1800" b="1" u="none" kern="1200" dirty="0">
              <a:solidFill>
                <a:srgbClr val="002060"/>
              </a:solidFill>
              <a:effectLst/>
              <a:latin typeface="+mn-lt"/>
              <a:cs typeface="Arial" panose="020B0604020202020204" pitchFamily="34" charset="0"/>
            </a:rPr>
            <a:t>6771</a:t>
          </a:r>
        </a:p>
      </dsp:txBody>
      <dsp:txXfrm>
        <a:off x="1025065" y="4417746"/>
        <a:ext cx="1151555" cy="5757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E6C8E0-3B4F-4D24-AAF2-137662094C24}">
      <dsp:nvSpPr>
        <dsp:cNvPr id="0" name=""/>
        <dsp:cNvSpPr/>
      </dsp:nvSpPr>
      <dsp:spPr>
        <a:xfrm>
          <a:off x="725969" y="-23116"/>
          <a:ext cx="1799995" cy="1799998"/>
        </a:xfrm>
        <a:prstGeom prst="circularArrow">
          <a:avLst>
            <a:gd name="adj1" fmla="val 10980"/>
            <a:gd name="adj2" fmla="val 1142322"/>
            <a:gd name="adj3" fmla="val 4500000"/>
            <a:gd name="adj4" fmla="val 10800000"/>
            <a:gd name="adj5" fmla="val 12500"/>
          </a:avLst>
        </a:prstGeom>
        <a:solidFill>
          <a:srgbClr val="FECC00"/>
        </a:solidFill>
        <a:ln>
          <a:noFill/>
        </a:ln>
        <a:effectLst/>
      </dsp:spPr>
      <dsp:style>
        <a:lnRef idx="0">
          <a:scrgbClr r="0" g="0" b="0"/>
        </a:lnRef>
        <a:fillRef idx="3">
          <a:scrgbClr r="0" g="0" b="0"/>
        </a:fillRef>
        <a:effectRef idx="2">
          <a:scrgbClr r="0" g="0" b="0"/>
        </a:effectRef>
        <a:fontRef idx="minor">
          <a:schemeClr val="lt1"/>
        </a:fontRef>
      </dsp:style>
    </dsp:sp>
    <dsp:sp modelId="{D15A66A9-289E-421D-8960-EF8CEC3460FB}">
      <dsp:nvSpPr>
        <dsp:cNvPr id="0" name=""/>
        <dsp:cNvSpPr/>
      </dsp:nvSpPr>
      <dsp:spPr>
        <a:xfrm>
          <a:off x="1022483" y="511325"/>
          <a:ext cx="1185429" cy="4499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uk-UA" sz="1600" b="1" kern="1200" dirty="0">
              <a:solidFill>
                <a:srgbClr val="002060"/>
              </a:solidFill>
              <a:latin typeface="+mn-lt"/>
              <a:cs typeface="Arial" panose="020B0604020202020204" pitchFamily="34" charset="0"/>
            </a:rPr>
            <a:t>Середня кількість учнів в класі</a:t>
          </a:r>
        </a:p>
      </dsp:txBody>
      <dsp:txXfrm>
        <a:off x="1022483" y="511325"/>
        <a:ext cx="1185429" cy="449910"/>
      </dsp:txXfrm>
    </dsp:sp>
    <dsp:sp modelId="{21EB549A-4F58-41F4-B886-86F3D3D2F327}">
      <dsp:nvSpPr>
        <dsp:cNvPr id="0" name=""/>
        <dsp:cNvSpPr/>
      </dsp:nvSpPr>
      <dsp:spPr>
        <a:xfrm>
          <a:off x="473246" y="1111724"/>
          <a:ext cx="1385690" cy="1344826"/>
        </a:xfrm>
        <a:prstGeom prst="blockArc">
          <a:avLst>
            <a:gd name="adj1" fmla="val 0"/>
            <a:gd name="adj2" fmla="val 18900000"/>
            <a:gd name="adj3" fmla="val 12740"/>
          </a:avLst>
        </a:prstGeom>
        <a:solidFill>
          <a:srgbClr val="005D9B"/>
        </a:solidFill>
        <a:ln>
          <a:noFill/>
        </a:ln>
        <a:effectLst/>
      </dsp:spPr>
      <dsp:style>
        <a:lnRef idx="0">
          <a:scrgbClr r="0" g="0" b="0"/>
        </a:lnRef>
        <a:fillRef idx="3">
          <a:scrgbClr r="0" g="0" b="0"/>
        </a:fillRef>
        <a:effectRef idx="2">
          <a:scrgbClr r="0" g="0" b="0"/>
        </a:effectRef>
        <a:fontRef idx="minor">
          <a:schemeClr val="lt1"/>
        </a:fontRef>
      </dsp:style>
    </dsp:sp>
    <dsp:sp modelId="{DA690158-1828-4336-BDC4-3C238BAA32F6}">
      <dsp:nvSpPr>
        <dsp:cNvPr id="0" name=""/>
        <dsp:cNvSpPr/>
      </dsp:nvSpPr>
      <dsp:spPr>
        <a:xfrm>
          <a:off x="712490" y="1569709"/>
          <a:ext cx="899927" cy="4499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uk-UA" sz="2800" b="1" kern="1200" dirty="0">
              <a:solidFill>
                <a:srgbClr val="002060"/>
              </a:solidFill>
              <a:latin typeface="+mn-lt"/>
              <a:cs typeface="Arial" panose="020B0604020202020204" pitchFamily="34" charset="0"/>
            </a:rPr>
            <a:t>27,</a:t>
          </a:r>
          <a:r>
            <a:rPr lang="en-US" sz="2800" b="1" kern="1200" dirty="0">
              <a:solidFill>
                <a:srgbClr val="002060"/>
              </a:solidFill>
              <a:latin typeface="+mn-lt"/>
              <a:cs typeface="Arial" panose="020B0604020202020204" pitchFamily="34" charset="0"/>
            </a:rPr>
            <a:t>71</a:t>
          </a:r>
          <a:endParaRPr lang="uk-UA" sz="2800" b="1" kern="1200" dirty="0">
            <a:solidFill>
              <a:srgbClr val="002060"/>
            </a:solidFill>
            <a:latin typeface="+mn-lt"/>
            <a:cs typeface="Arial" panose="020B0604020202020204" pitchFamily="34" charset="0"/>
          </a:endParaRPr>
        </a:p>
      </dsp:txBody>
      <dsp:txXfrm>
        <a:off x="712490" y="1569709"/>
        <a:ext cx="899927" cy="4499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8C61E4-17D4-427A-A293-CA0022C081A4}">
      <dsp:nvSpPr>
        <dsp:cNvPr id="0" name=""/>
        <dsp:cNvSpPr/>
      </dsp:nvSpPr>
      <dsp:spPr>
        <a:xfrm>
          <a:off x="3491883" y="0"/>
          <a:ext cx="1583407" cy="761986"/>
        </a:xfrm>
        <a:prstGeom prst="round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uk-UA" sz="1200" kern="1200" dirty="0" smtClean="0"/>
            <a:t>Кухар</a:t>
          </a:r>
        </a:p>
      </dsp:txBody>
      <dsp:txXfrm>
        <a:off x="3529080" y="37197"/>
        <a:ext cx="1509013" cy="687592"/>
      </dsp:txXfrm>
    </dsp:sp>
    <dsp:sp modelId="{F37AEA10-53B1-48E8-814F-1117B4EF1116}">
      <dsp:nvSpPr>
        <dsp:cNvPr id="0" name=""/>
        <dsp:cNvSpPr/>
      </dsp:nvSpPr>
      <dsp:spPr>
        <a:xfrm>
          <a:off x="2899175" y="510598"/>
          <a:ext cx="3586950" cy="3586950"/>
        </a:xfrm>
        <a:custGeom>
          <a:avLst/>
          <a:gdLst/>
          <a:ahLst/>
          <a:cxnLst/>
          <a:rect l="0" t="0" r="0" b="0"/>
          <a:pathLst>
            <a:path>
              <a:moveTo>
                <a:pt x="2180324" y="42218"/>
              </a:moveTo>
              <a:arcTo wR="1793475" hR="1793475" stAng="16947389" swAng="811528"/>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5992B53-6E38-4721-8B45-08856267AE9F}">
      <dsp:nvSpPr>
        <dsp:cNvPr id="0" name=""/>
        <dsp:cNvSpPr/>
      </dsp:nvSpPr>
      <dsp:spPr>
        <a:xfrm>
          <a:off x="5066321" y="693753"/>
          <a:ext cx="1558836" cy="761986"/>
        </a:xfrm>
        <a:prstGeom prst="roundRect">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uk-UA" sz="1200" kern="1200" dirty="0" smtClean="0"/>
            <a:t>Перукар</a:t>
          </a:r>
        </a:p>
      </dsp:txBody>
      <dsp:txXfrm>
        <a:off x="5103518" y="730950"/>
        <a:ext cx="1484442" cy="687592"/>
      </dsp:txXfrm>
    </dsp:sp>
    <dsp:sp modelId="{5C3707E0-AF9B-4072-8C98-66E540B2E7EE}">
      <dsp:nvSpPr>
        <dsp:cNvPr id="0" name=""/>
        <dsp:cNvSpPr/>
      </dsp:nvSpPr>
      <dsp:spPr>
        <a:xfrm>
          <a:off x="2510056" y="38401"/>
          <a:ext cx="3586950" cy="3586950"/>
        </a:xfrm>
        <a:custGeom>
          <a:avLst/>
          <a:gdLst/>
          <a:ahLst/>
          <a:cxnLst/>
          <a:rect l="0" t="0" r="0" b="0"/>
          <a:pathLst>
            <a:path>
              <a:moveTo>
                <a:pt x="3549173" y="1427312"/>
              </a:moveTo>
              <a:arcTo wR="1793475" hR="1793475" stAng="20893166" swAng="1942151"/>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A1E2064-64B4-4F78-B623-B1AF1F8CACC1}">
      <dsp:nvSpPr>
        <dsp:cNvPr id="0" name=""/>
        <dsp:cNvSpPr/>
      </dsp:nvSpPr>
      <dsp:spPr>
        <a:xfrm>
          <a:off x="5082281" y="2472094"/>
          <a:ext cx="1562786" cy="761986"/>
        </a:xfrm>
        <a:prstGeom prst="roundRect">
          <a:avLst/>
        </a:prstGeom>
        <a:solidFill>
          <a:srgbClr val="FF99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uk-UA" sz="1200" kern="1200" dirty="0" smtClean="0"/>
            <a:t>Електрогазозварник</a:t>
          </a:r>
          <a:endParaRPr lang="uk-UA" sz="1200" kern="1200" dirty="0"/>
        </a:p>
      </dsp:txBody>
      <dsp:txXfrm>
        <a:off x="5119478" y="2509291"/>
        <a:ext cx="1488392" cy="687592"/>
      </dsp:txXfrm>
    </dsp:sp>
    <dsp:sp modelId="{3A327672-7049-44E5-8090-4648589CEAD3}">
      <dsp:nvSpPr>
        <dsp:cNvPr id="0" name=""/>
        <dsp:cNvSpPr/>
      </dsp:nvSpPr>
      <dsp:spPr>
        <a:xfrm>
          <a:off x="2219699" y="672327"/>
          <a:ext cx="3586950" cy="3586950"/>
        </a:xfrm>
        <a:custGeom>
          <a:avLst/>
          <a:gdLst/>
          <a:ahLst/>
          <a:cxnLst/>
          <a:rect l="0" t="0" r="0" b="0"/>
          <a:pathLst>
            <a:path>
              <a:moveTo>
                <a:pt x="3412226" y="2565612"/>
              </a:moveTo>
              <a:arcTo wR="1793475" hR="1793475" stAng="1530056" swAng="804695"/>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443FC32-8B7D-45FE-B616-0F44B8BB7CDC}">
      <dsp:nvSpPr>
        <dsp:cNvPr id="0" name=""/>
        <dsp:cNvSpPr/>
      </dsp:nvSpPr>
      <dsp:spPr>
        <a:xfrm>
          <a:off x="3214961" y="3588151"/>
          <a:ext cx="2191038" cy="761986"/>
        </a:xfrm>
        <a:prstGeom prst="round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uk-UA" sz="1200" kern="1200" dirty="0" smtClean="0"/>
            <a:t>Оператор з обробки інформації та програмного забезпечення</a:t>
          </a:r>
        </a:p>
        <a:p>
          <a:pPr lvl="0" algn="ctr" defTabSz="533400">
            <a:lnSpc>
              <a:spcPct val="90000"/>
            </a:lnSpc>
            <a:spcBef>
              <a:spcPct val="0"/>
            </a:spcBef>
            <a:spcAft>
              <a:spcPct val="35000"/>
            </a:spcAft>
          </a:pPr>
          <a:endParaRPr lang="uk-UA" sz="800" kern="1200" dirty="0"/>
        </a:p>
      </dsp:txBody>
      <dsp:txXfrm>
        <a:off x="3252158" y="3625348"/>
        <a:ext cx="2116644" cy="687592"/>
      </dsp:txXfrm>
    </dsp:sp>
    <dsp:sp modelId="{5D251F82-D079-4114-B361-831CE9035B29}">
      <dsp:nvSpPr>
        <dsp:cNvPr id="0" name=""/>
        <dsp:cNvSpPr/>
      </dsp:nvSpPr>
      <dsp:spPr>
        <a:xfrm>
          <a:off x="2745203" y="592097"/>
          <a:ext cx="3586950" cy="3586950"/>
        </a:xfrm>
        <a:custGeom>
          <a:avLst/>
          <a:gdLst/>
          <a:ahLst/>
          <a:cxnLst/>
          <a:rect l="0" t="0" r="0" b="0"/>
          <a:pathLst>
            <a:path>
              <a:moveTo>
                <a:pt x="464907" y="2998241"/>
              </a:moveTo>
              <a:arcTo wR="1793475" hR="1793475" stAng="8267866" swAng="1362845"/>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AB7D37D-5376-4B91-8DA5-E2A43687BB57}">
      <dsp:nvSpPr>
        <dsp:cNvPr id="0" name=""/>
        <dsp:cNvSpPr/>
      </dsp:nvSpPr>
      <dsp:spPr>
        <a:xfrm>
          <a:off x="1909757" y="2181601"/>
          <a:ext cx="1560876" cy="795498"/>
        </a:xfrm>
        <a:prstGeom prst="round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uk-UA" sz="1200" kern="1200" dirty="0" smtClean="0"/>
            <a:t>Кравець</a:t>
          </a:r>
          <a:endParaRPr lang="uk-UA" sz="1200" kern="1200" dirty="0"/>
        </a:p>
      </dsp:txBody>
      <dsp:txXfrm>
        <a:off x="1948590" y="2220434"/>
        <a:ext cx="1483210" cy="717832"/>
      </dsp:txXfrm>
    </dsp:sp>
    <dsp:sp modelId="{370CD7A6-B7EA-4DCF-A0D2-746759A5C0CB}">
      <dsp:nvSpPr>
        <dsp:cNvPr id="0" name=""/>
        <dsp:cNvSpPr/>
      </dsp:nvSpPr>
      <dsp:spPr>
        <a:xfrm>
          <a:off x="2586660" y="-48718"/>
          <a:ext cx="3586950" cy="3586950"/>
        </a:xfrm>
        <a:custGeom>
          <a:avLst/>
          <a:gdLst/>
          <a:ahLst/>
          <a:cxnLst/>
          <a:rect l="0" t="0" r="0" b="0"/>
          <a:pathLst>
            <a:path>
              <a:moveTo>
                <a:pt x="52784" y="2225389"/>
              </a:moveTo>
              <a:arcTo wR="1793475" hR="1793475" stAng="9963885" swAng="957918"/>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09B3F46-4020-43EE-9BE6-6066A928D88E}">
      <dsp:nvSpPr>
        <dsp:cNvPr id="0" name=""/>
        <dsp:cNvSpPr/>
      </dsp:nvSpPr>
      <dsp:spPr>
        <a:xfrm>
          <a:off x="1898855" y="881715"/>
          <a:ext cx="1716860" cy="79443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uk-UA" sz="1200" kern="1200" dirty="0" smtClean="0"/>
            <a:t>Слюсар з ремонту колісних транспортних засобів</a:t>
          </a:r>
        </a:p>
        <a:p>
          <a:pPr lvl="0" algn="ctr" defTabSz="533400">
            <a:lnSpc>
              <a:spcPct val="90000"/>
            </a:lnSpc>
            <a:spcBef>
              <a:spcPct val="0"/>
            </a:spcBef>
            <a:spcAft>
              <a:spcPct val="35000"/>
            </a:spcAft>
          </a:pPr>
          <a:endParaRPr lang="uk-UA" sz="800" kern="1200" dirty="0"/>
        </a:p>
      </dsp:txBody>
      <dsp:txXfrm>
        <a:off x="1937636" y="920496"/>
        <a:ext cx="1639298" cy="716869"/>
      </dsp:txXfrm>
    </dsp:sp>
    <dsp:sp modelId="{C5F39E34-E016-4574-B319-CC3C1B9DFD59}">
      <dsp:nvSpPr>
        <dsp:cNvPr id="0" name=""/>
        <dsp:cNvSpPr/>
      </dsp:nvSpPr>
      <dsp:spPr>
        <a:xfrm>
          <a:off x="2520523" y="378808"/>
          <a:ext cx="3586950" cy="3586950"/>
        </a:xfrm>
        <a:custGeom>
          <a:avLst/>
          <a:gdLst/>
          <a:ahLst/>
          <a:cxnLst/>
          <a:rect l="0" t="0" r="0" b="0"/>
          <a:pathLst>
            <a:path>
              <a:moveTo>
                <a:pt x="551841" y="499295"/>
              </a:moveTo>
              <a:arcTo wR="1793475" hR="1793475" stAng="13571225" swAng="981788"/>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1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1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20.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21.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324.emf"/><Relationship Id="rId2" Type="http://schemas.openxmlformats.org/officeDocument/2006/relationships/image" Target="../media/image323.emf"/><Relationship Id="rId1" Type="http://schemas.openxmlformats.org/officeDocument/2006/relationships/image" Target="../media/image322.emf"/><Relationship Id="rId4" Type="http://schemas.openxmlformats.org/officeDocument/2006/relationships/image" Target="../media/image325.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30.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3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32.emf"/></Relationships>
</file>

<file path=ppt/drawings/drawing1.xml><?xml version="1.0" encoding="utf-8"?>
<c:userShapes xmlns:c="http://schemas.openxmlformats.org/drawingml/2006/chart">
  <cdr:relSizeAnchor xmlns:cdr="http://schemas.openxmlformats.org/drawingml/2006/chartDrawing">
    <cdr:from>
      <cdr:x>0.34971</cdr:x>
      <cdr:y>0.90885</cdr:y>
    </cdr:from>
    <cdr:to>
      <cdr:x>0.54777</cdr:x>
      <cdr:y>0.96806</cdr:y>
    </cdr:to>
    <cdr:sp macro="" textlink="">
      <cdr:nvSpPr>
        <cdr:cNvPr id="2" name="Прямоугольник 1"/>
        <cdr:cNvSpPr/>
      </cdr:nvSpPr>
      <cdr:spPr>
        <a:xfrm xmlns:a="http://schemas.openxmlformats.org/drawingml/2006/main">
          <a:off x="1810125" y="2910907"/>
          <a:ext cx="1025125" cy="189624"/>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uk-UA"/>
        </a:p>
      </cdr:txBody>
    </cdr:sp>
  </cdr:relSizeAnchor>
  <cdr:relSizeAnchor xmlns:cdr="http://schemas.openxmlformats.org/drawingml/2006/chartDrawing">
    <cdr:from>
      <cdr:x>0.33155</cdr:x>
      <cdr:y>0.87978</cdr:y>
    </cdr:from>
    <cdr:to>
      <cdr:x>0.64492</cdr:x>
      <cdr:y>0.97924</cdr:y>
    </cdr:to>
    <cdr:sp macro="" textlink="">
      <cdr:nvSpPr>
        <cdr:cNvPr id="3" name="TextBox 2"/>
        <cdr:cNvSpPr txBox="1"/>
      </cdr:nvSpPr>
      <cdr:spPr>
        <a:xfrm xmlns:a="http://schemas.openxmlformats.org/drawingml/2006/main">
          <a:off x="1716090" y="2817778"/>
          <a:ext cx="1622041" cy="31856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uk-UA" sz="1400" dirty="0" err="1">
              <a:solidFill>
                <a:srgbClr val="002060"/>
              </a:solidFill>
            </a:rPr>
            <a:t>позашкілля</a:t>
          </a:r>
          <a:endParaRPr lang="uk-UA" sz="1400" dirty="0">
            <a:solidFill>
              <a:srgbClr val="002060"/>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0.11637</cdr:x>
      <cdr:y>0.56394</cdr:y>
    </cdr:from>
    <cdr:to>
      <cdr:x>0.19892</cdr:x>
      <cdr:y>0.73769</cdr:y>
    </cdr:to>
    <cdr:sp macro="" textlink="">
      <cdr:nvSpPr>
        <cdr:cNvPr id="2" name="TextBox 1">
          <a:extLst xmlns:a="http://schemas.openxmlformats.org/drawingml/2006/main">
            <a:ext uri="{FF2B5EF4-FFF2-40B4-BE49-F238E27FC236}">
              <a16:creationId xmlns:a16="http://schemas.microsoft.com/office/drawing/2014/main" id="{B11392E1-0DBB-41F2-AF85-D7FD539A4AE5}"/>
            </a:ext>
          </a:extLst>
        </cdr:cNvPr>
        <cdr:cNvSpPr txBox="1"/>
      </cdr:nvSpPr>
      <cdr:spPr>
        <a:xfrm xmlns:a="http://schemas.openxmlformats.org/drawingml/2006/main">
          <a:off x="1289154" y="2968052"/>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uk-UA" sz="1100" dirty="0"/>
        </a:p>
      </cdr:txBody>
    </cdr:sp>
  </cdr:relSizeAnchor>
  <cdr:relSizeAnchor xmlns:cdr="http://schemas.openxmlformats.org/drawingml/2006/chartDrawing">
    <cdr:from>
      <cdr:x>0</cdr:x>
      <cdr:y>0.75937</cdr:y>
    </cdr:from>
    <cdr:to>
      <cdr:x>0.09583</cdr:x>
      <cdr:y>0.93311</cdr:y>
    </cdr:to>
    <cdr:sp macro="" textlink="">
      <cdr:nvSpPr>
        <cdr:cNvPr id="3" name="TextBox 2">
          <a:extLst xmlns:a="http://schemas.openxmlformats.org/drawingml/2006/main">
            <a:ext uri="{FF2B5EF4-FFF2-40B4-BE49-F238E27FC236}">
              <a16:creationId xmlns:a16="http://schemas.microsoft.com/office/drawing/2014/main" id="{F2157651-2D41-476F-B3AE-C90B877813D8}"/>
            </a:ext>
          </a:extLst>
        </cdr:cNvPr>
        <cdr:cNvSpPr txBox="1"/>
      </cdr:nvSpPr>
      <cdr:spPr>
        <a:xfrm xmlns:a="http://schemas.openxmlformats.org/drawingml/2006/main">
          <a:off x="0" y="3996595"/>
          <a:ext cx="1061604"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uk-UA"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ru-RU"/>
          </a:p>
        </p:txBody>
      </p:sp>
      <p:sp>
        <p:nvSpPr>
          <p:cNvPr id="3" name="Місце для дати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9BC1E83F-C3E5-42DF-8E51-72A4D2F30AC4}" type="datetimeFigureOut">
              <a:rPr lang="ru-RU" smtClean="0"/>
              <a:t>19.01.2022</a:t>
            </a:fld>
            <a:endParaRPr lang="ru-RU"/>
          </a:p>
        </p:txBody>
      </p:sp>
      <p:sp>
        <p:nvSpPr>
          <p:cNvPr id="4" name="Місце для зображення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ru-RU"/>
          </a:p>
        </p:txBody>
      </p:sp>
      <p:sp>
        <p:nvSpPr>
          <p:cNvPr id="5" name="Місце для нотаток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6" name="Місце для нижнього колонтитула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ru-RU"/>
          </a:p>
        </p:txBody>
      </p:sp>
      <p:sp>
        <p:nvSpPr>
          <p:cNvPr id="7" name="Місце для номера слайда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4F406003-ACCD-4317-A991-8C34C6E2AA36}" type="slidenum">
              <a:rPr lang="ru-RU" smtClean="0"/>
              <a:t>‹#›</a:t>
            </a:fld>
            <a:endParaRPr lang="ru-RU"/>
          </a:p>
        </p:txBody>
      </p:sp>
    </p:spTree>
    <p:extLst>
      <p:ext uri="{BB962C8B-B14F-4D97-AF65-F5344CB8AC3E}">
        <p14:creationId xmlns:p14="http://schemas.microsoft.com/office/powerpoint/2010/main" val="24321058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A9CB6475-4B02-46DF-9B1B-7B42F53D113A}" type="slidenum">
              <a:rPr lang="uk-UA" smtClean="0"/>
              <a:t>3</a:t>
            </a:fld>
            <a:endParaRPr lang="uk-UA"/>
          </a:p>
        </p:txBody>
      </p:sp>
    </p:spTree>
    <p:extLst>
      <p:ext uri="{BB962C8B-B14F-4D97-AF65-F5344CB8AC3E}">
        <p14:creationId xmlns:p14="http://schemas.microsoft.com/office/powerpoint/2010/main" val="18486303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8454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1F70CC7A-14E6-43B8-9C00-B376CD244A1B}" type="slidenum">
              <a:rPr lang="ru-RU" smtClean="0"/>
              <a:pPr/>
              <a:t>10</a:t>
            </a:fld>
            <a:endParaRPr lang="ru-RU" dirty="0"/>
          </a:p>
        </p:txBody>
      </p:sp>
    </p:spTree>
    <p:extLst>
      <p:ext uri="{BB962C8B-B14F-4D97-AF65-F5344CB8AC3E}">
        <p14:creationId xmlns:p14="http://schemas.microsoft.com/office/powerpoint/2010/main" val="14433355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normAutofit/>
          </a:bodyPr>
          <a:lstStyle/>
          <a:p>
            <a:endParaRPr lang="uk-UA" dirty="0"/>
          </a:p>
        </p:txBody>
      </p:sp>
      <p:sp>
        <p:nvSpPr>
          <p:cNvPr id="4" name="Місце для номера слайда 3"/>
          <p:cNvSpPr>
            <a:spLocks noGrp="1"/>
          </p:cNvSpPr>
          <p:nvPr>
            <p:ph type="sldNum" sz="quarter" idx="10"/>
          </p:nvPr>
        </p:nvSpPr>
        <p:spPr/>
        <p:txBody>
          <a:bodyPr/>
          <a:lstStyle/>
          <a:p>
            <a:fld id="{FF772247-69B2-4ADC-90A9-2C561CB12EBA}" type="slidenum">
              <a:rPr lang="uk-UA" smtClean="0"/>
              <a:pPr/>
              <a:t>53</a:t>
            </a:fld>
            <a:endParaRPr lang="uk-UA"/>
          </a:p>
        </p:txBody>
      </p:sp>
    </p:spTree>
    <p:extLst>
      <p:ext uri="{BB962C8B-B14F-4D97-AF65-F5344CB8AC3E}">
        <p14:creationId xmlns:p14="http://schemas.microsoft.com/office/powerpoint/2010/main" val="1230907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normAutofit/>
          </a:bodyPr>
          <a:lstStyle/>
          <a:p>
            <a:endParaRPr lang="uk-UA" dirty="0"/>
          </a:p>
        </p:txBody>
      </p:sp>
      <p:sp>
        <p:nvSpPr>
          <p:cNvPr id="4" name="Місце для номера слайда 3"/>
          <p:cNvSpPr>
            <a:spLocks noGrp="1"/>
          </p:cNvSpPr>
          <p:nvPr>
            <p:ph type="sldNum" sz="quarter" idx="10"/>
          </p:nvPr>
        </p:nvSpPr>
        <p:spPr/>
        <p:txBody>
          <a:bodyPr/>
          <a:lstStyle/>
          <a:p>
            <a:fld id="{FF772247-69B2-4ADC-90A9-2C561CB12EBA}" type="slidenum">
              <a:rPr lang="uk-UA" smtClean="0"/>
              <a:pPr/>
              <a:t>56</a:t>
            </a:fld>
            <a:endParaRPr lang="uk-UA"/>
          </a:p>
        </p:txBody>
      </p:sp>
    </p:spTree>
    <p:extLst>
      <p:ext uri="{BB962C8B-B14F-4D97-AF65-F5344CB8AC3E}">
        <p14:creationId xmlns:p14="http://schemas.microsoft.com/office/powerpoint/2010/main" val="33675601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normAutofit/>
          </a:bodyPr>
          <a:lstStyle/>
          <a:p>
            <a:endParaRPr lang="uk-UA" dirty="0"/>
          </a:p>
        </p:txBody>
      </p:sp>
      <p:sp>
        <p:nvSpPr>
          <p:cNvPr id="4" name="Місце для номера слайда 3"/>
          <p:cNvSpPr>
            <a:spLocks noGrp="1"/>
          </p:cNvSpPr>
          <p:nvPr>
            <p:ph type="sldNum" sz="quarter" idx="10"/>
          </p:nvPr>
        </p:nvSpPr>
        <p:spPr/>
        <p:txBody>
          <a:bodyPr/>
          <a:lstStyle/>
          <a:p>
            <a:fld id="{FF772247-69B2-4ADC-90A9-2C561CB12EBA}" type="slidenum">
              <a:rPr lang="uk-UA" smtClean="0"/>
              <a:pPr/>
              <a:t>57</a:t>
            </a:fld>
            <a:endParaRPr lang="uk-UA"/>
          </a:p>
        </p:txBody>
      </p:sp>
    </p:spTree>
    <p:extLst>
      <p:ext uri="{BB962C8B-B14F-4D97-AF65-F5344CB8AC3E}">
        <p14:creationId xmlns:p14="http://schemas.microsoft.com/office/powerpoint/2010/main" val="1695564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2EEE2EBF-7122-48CA-AA6F-878199C2F645}" type="datetimeFigureOut">
              <a:rPr lang="uk-UA" smtClean="0"/>
              <a:t>19.01.2022</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65A9685-0731-46A9-96FB-15754FA98242}" type="slidenum">
              <a:rPr lang="uk-UA" smtClean="0"/>
              <a:t>‹#›</a:t>
            </a:fld>
            <a:endParaRPr lang="uk-UA"/>
          </a:p>
        </p:txBody>
      </p:sp>
    </p:spTree>
    <p:extLst>
      <p:ext uri="{BB962C8B-B14F-4D97-AF65-F5344CB8AC3E}">
        <p14:creationId xmlns:p14="http://schemas.microsoft.com/office/powerpoint/2010/main" val="3921625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2EEE2EBF-7122-48CA-AA6F-878199C2F645}" type="datetimeFigureOut">
              <a:rPr lang="uk-UA" smtClean="0"/>
              <a:t>19.01.2022</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65A9685-0731-46A9-96FB-15754FA98242}" type="slidenum">
              <a:rPr lang="uk-UA" smtClean="0"/>
              <a:t>‹#›</a:t>
            </a:fld>
            <a:endParaRPr lang="uk-UA"/>
          </a:p>
        </p:txBody>
      </p:sp>
    </p:spTree>
    <p:extLst>
      <p:ext uri="{BB962C8B-B14F-4D97-AF65-F5344CB8AC3E}">
        <p14:creationId xmlns:p14="http://schemas.microsoft.com/office/powerpoint/2010/main" val="78222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2EEE2EBF-7122-48CA-AA6F-878199C2F645}" type="datetimeFigureOut">
              <a:rPr lang="uk-UA" smtClean="0"/>
              <a:t>19.01.2022</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65A9685-0731-46A9-96FB-15754FA98242}" type="slidenum">
              <a:rPr lang="uk-UA" smtClean="0"/>
              <a:t>‹#›</a:t>
            </a:fld>
            <a:endParaRPr lang="uk-UA"/>
          </a:p>
        </p:txBody>
      </p:sp>
    </p:spTree>
    <p:extLst>
      <p:ext uri="{BB962C8B-B14F-4D97-AF65-F5344CB8AC3E}">
        <p14:creationId xmlns:p14="http://schemas.microsoft.com/office/powerpoint/2010/main" val="576474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2EEE2EBF-7122-48CA-AA6F-878199C2F645}" type="datetimeFigureOut">
              <a:rPr lang="uk-UA" smtClean="0"/>
              <a:t>19.01.2022</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65A9685-0731-46A9-96FB-15754FA98242}" type="slidenum">
              <a:rPr lang="uk-UA" smtClean="0"/>
              <a:t>‹#›</a:t>
            </a:fld>
            <a:endParaRPr lang="uk-UA"/>
          </a:p>
        </p:txBody>
      </p:sp>
    </p:spTree>
    <p:extLst>
      <p:ext uri="{BB962C8B-B14F-4D97-AF65-F5344CB8AC3E}">
        <p14:creationId xmlns:p14="http://schemas.microsoft.com/office/powerpoint/2010/main" val="1829077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EEE2EBF-7122-48CA-AA6F-878199C2F645}" type="datetimeFigureOut">
              <a:rPr lang="uk-UA" smtClean="0"/>
              <a:t>19.01.2022</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65A9685-0731-46A9-96FB-15754FA98242}" type="slidenum">
              <a:rPr lang="uk-UA" smtClean="0"/>
              <a:t>‹#›</a:t>
            </a:fld>
            <a:endParaRPr lang="uk-UA"/>
          </a:p>
        </p:txBody>
      </p:sp>
    </p:spTree>
    <p:extLst>
      <p:ext uri="{BB962C8B-B14F-4D97-AF65-F5344CB8AC3E}">
        <p14:creationId xmlns:p14="http://schemas.microsoft.com/office/powerpoint/2010/main" val="3612405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2EEE2EBF-7122-48CA-AA6F-878199C2F645}" type="datetimeFigureOut">
              <a:rPr lang="uk-UA" smtClean="0"/>
              <a:t>19.01.2022</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765A9685-0731-46A9-96FB-15754FA98242}" type="slidenum">
              <a:rPr lang="uk-UA" smtClean="0"/>
              <a:t>‹#›</a:t>
            </a:fld>
            <a:endParaRPr lang="uk-UA"/>
          </a:p>
        </p:txBody>
      </p:sp>
    </p:spTree>
    <p:extLst>
      <p:ext uri="{BB962C8B-B14F-4D97-AF65-F5344CB8AC3E}">
        <p14:creationId xmlns:p14="http://schemas.microsoft.com/office/powerpoint/2010/main" val="233569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2EEE2EBF-7122-48CA-AA6F-878199C2F645}" type="datetimeFigureOut">
              <a:rPr lang="uk-UA" smtClean="0"/>
              <a:t>19.01.2022</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765A9685-0731-46A9-96FB-15754FA98242}" type="slidenum">
              <a:rPr lang="uk-UA" smtClean="0"/>
              <a:t>‹#›</a:t>
            </a:fld>
            <a:endParaRPr lang="uk-UA"/>
          </a:p>
        </p:txBody>
      </p:sp>
    </p:spTree>
    <p:extLst>
      <p:ext uri="{BB962C8B-B14F-4D97-AF65-F5344CB8AC3E}">
        <p14:creationId xmlns:p14="http://schemas.microsoft.com/office/powerpoint/2010/main" val="3907648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2EEE2EBF-7122-48CA-AA6F-878199C2F645}" type="datetimeFigureOut">
              <a:rPr lang="uk-UA" smtClean="0"/>
              <a:t>19.01.2022</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765A9685-0731-46A9-96FB-15754FA98242}" type="slidenum">
              <a:rPr lang="uk-UA" smtClean="0"/>
              <a:t>‹#›</a:t>
            </a:fld>
            <a:endParaRPr lang="uk-UA"/>
          </a:p>
        </p:txBody>
      </p:sp>
    </p:spTree>
    <p:extLst>
      <p:ext uri="{BB962C8B-B14F-4D97-AF65-F5344CB8AC3E}">
        <p14:creationId xmlns:p14="http://schemas.microsoft.com/office/powerpoint/2010/main" val="2436039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EEE2EBF-7122-48CA-AA6F-878199C2F645}" type="datetimeFigureOut">
              <a:rPr lang="uk-UA" smtClean="0"/>
              <a:t>19.01.2022</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765A9685-0731-46A9-96FB-15754FA98242}" type="slidenum">
              <a:rPr lang="uk-UA" smtClean="0"/>
              <a:t>‹#›</a:t>
            </a:fld>
            <a:endParaRPr lang="uk-UA"/>
          </a:p>
        </p:txBody>
      </p:sp>
    </p:spTree>
    <p:extLst>
      <p:ext uri="{BB962C8B-B14F-4D97-AF65-F5344CB8AC3E}">
        <p14:creationId xmlns:p14="http://schemas.microsoft.com/office/powerpoint/2010/main" val="2710261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EEE2EBF-7122-48CA-AA6F-878199C2F645}" type="datetimeFigureOut">
              <a:rPr lang="uk-UA" smtClean="0"/>
              <a:t>19.01.2022</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765A9685-0731-46A9-96FB-15754FA98242}" type="slidenum">
              <a:rPr lang="uk-UA" smtClean="0"/>
              <a:t>‹#›</a:t>
            </a:fld>
            <a:endParaRPr lang="uk-UA"/>
          </a:p>
        </p:txBody>
      </p:sp>
    </p:spTree>
    <p:extLst>
      <p:ext uri="{BB962C8B-B14F-4D97-AF65-F5344CB8AC3E}">
        <p14:creationId xmlns:p14="http://schemas.microsoft.com/office/powerpoint/2010/main" val="1173644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EEE2EBF-7122-48CA-AA6F-878199C2F645}" type="datetimeFigureOut">
              <a:rPr lang="uk-UA" smtClean="0"/>
              <a:t>19.01.2022</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765A9685-0731-46A9-96FB-15754FA98242}" type="slidenum">
              <a:rPr lang="uk-UA" smtClean="0"/>
              <a:t>‹#›</a:t>
            </a:fld>
            <a:endParaRPr lang="uk-UA"/>
          </a:p>
        </p:txBody>
      </p:sp>
    </p:spTree>
    <p:extLst>
      <p:ext uri="{BB962C8B-B14F-4D97-AF65-F5344CB8AC3E}">
        <p14:creationId xmlns:p14="http://schemas.microsoft.com/office/powerpoint/2010/main" val="2704699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EE2EBF-7122-48CA-AA6F-878199C2F645}" type="datetimeFigureOut">
              <a:rPr lang="uk-UA" smtClean="0"/>
              <a:t>19.01.2022</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5A9685-0731-46A9-96FB-15754FA98242}" type="slidenum">
              <a:rPr lang="uk-UA" smtClean="0"/>
              <a:t>‹#›</a:t>
            </a:fld>
            <a:endParaRPr lang="uk-UA"/>
          </a:p>
        </p:txBody>
      </p:sp>
    </p:spTree>
    <p:extLst>
      <p:ext uri="{BB962C8B-B14F-4D97-AF65-F5344CB8AC3E}">
        <p14:creationId xmlns:p14="http://schemas.microsoft.com/office/powerpoint/2010/main" val="16896614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0.png"/><Relationship Id="rId7" Type="http://schemas.openxmlformats.org/officeDocument/2006/relationships/image" Target="../media/image44.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jpeg"/><Relationship Id="rId10" Type="http://schemas.openxmlformats.org/officeDocument/2006/relationships/image" Target="../media/image47.jpeg"/><Relationship Id="rId4" Type="http://schemas.openxmlformats.org/officeDocument/2006/relationships/image" Target="../media/image41.jpeg"/><Relationship Id="rId9" Type="http://schemas.openxmlformats.org/officeDocument/2006/relationships/image" Target="../media/image46.jpeg"/></Relationships>
</file>

<file path=ppt/slides/_rels/slide100.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295.jpeg"/><Relationship Id="rId2" Type="http://schemas.openxmlformats.org/officeDocument/2006/relationships/image" Target="../media/image98.png"/><Relationship Id="rId1" Type="http://schemas.openxmlformats.org/officeDocument/2006/relationships/slideLayout" Target="../slideLayouts/slideLayout2.xml"/><Relationship Id="rId5" Type="http://schemas.openxmlformats.org/officeDocument/2006/relationships/image" Target="../media/image297.jpeg"/><Relationship Id="rId4" Type="http://schemas.openxmlformats.org/officeDocument/2006/relationships/image" Target="../media/image296.jpg"/></Relationships>
</file>

<file path=ppt/slides/_rels/slide102.xml.rels><?xml version="1.0" encoding="UTF-8" standalone="yes"?>
<Relationships xmlns="http://schemas.openxmlformats.org/package/2006/relationships"><Relationship Id="rId3" Type="http://schemas.openxmlformats.org/officeDocument/2006/relationships/image" Target="../media/image298.png"/><Relationship Id="rId7" Type="http://schemas.openxmlformats.org/officeDocument/2006/relationships/image" Target="../media/image301.png"/><Relationship Id="rId2" Type="http://schemas.openxmlformats.org/officeDocument/2006/relationships/image" Target="../media/image98.png"/><Relationship Id="rId1" Type="http://schemas.openxmlformats.org/officeDocument/2006/relationships/slideLayout" Target="../slideLayouts/slideLayout2.xml"/><Relationship Id="rId6" Type="http://schemas.openxmlformats.org/officeDocument/2006/relationships/image" Target="../media/image300.png"/><Relationship Id="rId5" Type="http://schemas.microsoft.com/office/2007/relationships/hdphoto" Target="../media/hdphoto22.wdp"/><Relationship Id="rId4" Type="http://schemas.openxmlformats.org/officeDocument/2006/relationships/image" Target="../media/image299.png"/></Relationships>
</file>

<file path=ppt/slides/_rels/slide103.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98.png"/><Relationship Id="rId1" Type="http://schemas.openxmlformats.org/officeDocument/2006/relationships/slideLayout" Target="../slideLayouts/slideLayout2.xml"/><Relationship Id="rId6" Type="http://schemas.openxmlformats.org/officeDocument/2006/relationships/image" Target="../media/image305.png"/><Relationship Id="rId5" Type="http://schemas.openxmlformats.org/officeDocument/2006/relationships/image" Target="../media/image304.png"/><Relationship Id="rId4" Type="http://schemas.openxmlformats.org/officeDocument/2006/relationships/image" Target="../media/image303.png"/></Relationships>
</file>

<file path=ppt/slides/_rels/slide104.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8" Type="http://schemas.openxmlformats.org/officeDocument/2006/relationships/image" Target="../media/image311.png"/><Relationship Id="rId13" Type="http://schemas.openxmlformats.org/officeDocument/2006/relationships/hyperlink" Target="https://city-adm.lviv.ua/public-information/koronavirus/pidpryiemtsi-blahodiinyky" TargetMode="External"/><Relationship Id="rId18" Type="http://schemas.openxmlformats.org/officeDocument/2006/relationships/hyperlink" Target="https://t.me/lvivVScoronavirus?fbclid=IwAR082A9QIHYAdhD9lIbwVZBcVx6MTtr3qiVzr8lv6NagoGpk2WLFTuF5-k4" TargetMode="External"/><Relationship Id="rId3" Type="http://schemas.openxmlformats.org/officeDocument/2006/relationships/image" Target="../media/image306.png"/><Relationship Id="rId21" Type="http://schemas.openxmlformats.org/officeDocument/2006/relationships/image" Target="../media/image313.jpeg"/><Relationship Id="rId7" Type="http://schemas.openxmlformats.org/officeDocument/2006/relationships/image" Target="../media/image310.png"/><Relationship Id="rId12" Type="http://schemas.openxmlformats.org/officeDocument/2006/relationships/hyperlink" Target="https://city-adm.lviv.ua/public-information/koronavirus/dokumenty" TargetMode="External"/><Relationship Id="rId17" Type="http://schemas.openxmlformats.org/officeDocument/2006/relationships/hyperlink" Target="https://www.facebook.com/lviv.adm/" TargetMode="External"/><Relationship Id="rId25" Type="http://schemas.openxmlformats.org/officeDocument/2006/relationships/image" Target="../media/image317.jpeg"/><Relationship Id="rId2" Type="http://schemas.openxmlformats.org/officeDocument/2006/relationships/image" Target="../media/image40.png"/><Relationship Id="rId16" Type="http://schemas.openxmlformats.org/officeDocument/2006/relationships/hyperlink" Target="https://www.facebook.com/uoz.lmr/" TargetMode="External"/><Relationship Id="rId20" Type="http://schemas.openxmlformats.org/officeDocument/2006/relationships/image" Target="../media/image312.jpeg"/><Relationship Id="rId1" Type="http://schemas.openxmlformats.org/officeDocument/2006/relationships/slideLayout" Target="../slideLayouts/slideLayout2.xml"/><Relationship Id="rId6" Type="http://schemas.openxmlformats.org/officeDocument/2006/relationships/image" Target="../media/image309.png"/><Relationship Id="rId11" Type="http://schemas.openxmlformats.org/officeDocument/2006/relationships/hyperlink" Target="https://city-adm.lviv.ua/public-information/koronavirus/vizualizatsii" TargetMode="External"/><Relationship Id="rId24" Type="http://schemas.openxmlformats.org/officeDocument/2006/relationships/image" Target="../media/image316.jpeg"/><Relationship Id="rId5" Type="http://schemas.openxmlformats.org/officeDocument/2006/relationships/image" Target="../media/image308.png"/><Relationship Id="rId15" Type="http://schemas.openxmlformats.org/officeDocument/2006/relationships/hyperlink" Target="https://www.facebook.com/lvivVScoronavirus/" TargetMode="External"/><Relationship Id="rId23" Type="http://schemas.openxmlformats.org/officeDocument/2006/relationships/image" Target="../media/image315.jpeg"/><Relationship Id="rId10" Type="http://schemas.openxmlformats.org/officeDocument/2006/relationships/hyperlink" Target="https://city-adm.lviv.ua/topic/%D0%BA%D0%BE%D1%80%D0%BE%D0%BD%D0%B0%D0%B2%D1%96%D1%80%D1%83%D1%81" TargetMode="External"/><Relationship Id="rId19" Type="http://schemas.openxmlformats.org/officeDocument/2006/relationships/hyperlink" Target="https://t.me/lviv_city_helper_bot" TargetMode="External"/><Relationship Id="rId4" Type="http://schemas.openxmlformats.org/officeDocument/2006/relationships/image" Target="../media/image307.png"/><Relationship Id="rId9" Type="http://schemas.openxmlformats.org/officeDocument/2006/relationships/hyperlink" Target="https://city-adm.lviv.ua/" TargetMode="External"/><Relationship Id="rId14" Type="http://schemas.openxmlformats.org/officeDocument/2006/relationships/hyperlink" Target="https://www.facebook.com/andriy.sadovyi/" TargetMode="External"/><Relationship Id="rId22" Type="http://schemas.openxmlformats.org/officeDocument/2006/relationships/image" Target="../media/image314.jpeg"/></Relationships>
</file>

<file path=ppt/slides/_rels/slide108.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23.png"/><Relationship Id="rId7" Type="http://schemas.openxmlformats.org/officeDocument/2006/relationships/image" Target="../media/image149.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48.png"/><Relationship Id="rId5" Type="http://schemas.openxmlformats.org/officeDocument/2006/relationships/image" Target="../media/image147.png"/><Relationship Id="rId4" Type="http://schemas.openxmlformats.org/officeDocument/2006/relationships/image" Target="../media/image28.png"/></Relationships>
</file>

<file path=ppt/slides/_rels/slide10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18.emf"/><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51.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319.emf"/><Relationship Id="rId4" Type="http://schemas.openxmlformats.org/officeDocument/2006/relationships/oleObject" Target="../embeddings/oleObject2.bin"/></Relationships>
</file>

<file path=ppt/slides/_rels/slide1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320.emf"/><Relationship Id="rId4" Type="http://schemas.openxmlformats.org/officeDocument/2006/relationships/oleObject" Target="../embeddings/oleObject3.bin"/></Relationships>
</file>

<file path=ppt/slides/_rels/slide11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321.emf"/><Relationship Id="rId4" Type="http://schemas.openxmlformats.org/officeDocument/2006/relationships/oleObject" Target="../embeddings/oleObject4.bin"/></Relationships>
</file>

<file path=ppt/slides/_rels/slide113.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image" Target="../media/image52.png"/><Relationship Id="rId7" Type="http://schemas.openxmlformats.org/officeDocument/2006/relationships/image" Target="../media/image323.e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6.bin"/><Relationship Id="rId11" Type="http://schemas.openxmlformats.org/officeDocument/2006/relationships/image" Target="../media/image325.emf"/><Relationship Id="rId5" Type="http://schemas.openxmlformats.org/officeDocument/2006/relationships/image" Target="../media/image322.emf"/><Relationship Id="rId10" Type="http://schemas.openxmlformats.org/officeDocument/2006/relationships/oleObject" Target="../embeddings/oleObject8.bin"/><Relationship Id="rId4" Type="http://schemas.openxmlformats.org/officeDocument/2006/relationships/oleObject" Target="../embeddings/oleObject5.bin"/><Relationship Id="rId9" Type="http://schemas.openxmlformats.org/officeDocument/2006/relationships/image" Target="../media/image324.emf"/></Relationships>
</file>

<file path=ppt/slides/_rels/slide114.xml.rels><?xml version="1.0" encoding="UTF-8" standalone="yes"?>
<Relationships xmlns="http://schemas.openxmlformats.org/package/2006/relationships"><Relationship Id="rId3" Type="http://schemas.openxmlformats.org/officeDocument/2006/relationships/image" Target="../media/image326.jpe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329.jpeg"/><Relationship Id="rId5" Type="http://schemas.openxmlformats.org/officeDocument/2006/relationships/image" Target="../media/image328.jpeg"/><Relationship Id="rId4" Type="http://schemas.openxmlformats.org/officeDocument/2006/relationships/image" Target="../media/image327.jpeg"/></Relationships>
</file>

<file path=ppt/slides/_rels/slide11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330.emf"/><Relationship Id="rId4" Type="http://schemas.openxmlformats.org/officeDocument/2006/relationships/oleObject" Target="../embeddings/oleObject9.bin"/></Relationships>
</file>

<file path=ppt/slides/_rels/slide1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331.emf"/><Relationship Id="rId4" Type="http://schemas.openxmlformats.org/officeDocument/2006/relationships/oleObject" Target="../embeddings/oleObject10.bin"/></Relationships>
</file>

<file path=ppt/slides/_rels/slide11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332.emf"/><Relationship Id="rId4" Type="http://schemas.openxmlformats.org/officeDocument/2006/relationships/oleObject" Target="../embeddings/oleObject11.bin"/></Relationships>
</file>

<file path=ppt/slides/_rels/slide118.xml.rels><?xml version="1.0" encoding="UTF-8" standalone="yes"?>
<Relationships xmlns="http://schemas.openxmlformats.org/package/2006/relationships"><Relationship Id="rId3" Type="http://schemas.openxmlformats.org/officeDocument/2006/relationships/image" Target="../media/image333.png"/><Relationship Id="rId2" Type="http://schemas.openxmlformats.org/officeDocument/2006/relationships/image" Target="../media/image98.png"/><Relationship Id="rId1" Type="http://schemas.openxmlformats.org/officeDocument/2006/relationships/slideLayout" Target="../slideLayouts/slideLayout2.xml"/><Relationship Id="rId5" Type="http://schemas.openxmlformats.org/officeDocument/2006/relationships/image" Target="../media/image335.png"/><Relationship Id="rId4" Type="http://schemas.openxmlformats.org/officeDocument/2006/relationships/image" Target="../media/image334.png"/></Relationships>
</file>

<file path=ppt/slides/_rels/slide119.xml.rels><?xml version="1.0" encoding="UTF-8" standalone="yes"?>
<Relationships xmlns="http://schemas.openxmlformats.org/package/2006/relationships"><Relationship Id="rId3" Type="http://schemas.openxmlformats.org/officeDocument/2006/relationships/image" Target="../media/image336.png"/><Relationship Id="rId7" Type="http://schemas.openxmlformats.org/officeDocument/2006/relationships/image" Target="../media/image339.jpg"/><Relationship Id="rId2" Type="http://schemas.openxmlformats.org/officeDocument/2006/relationships/image" Target="../media/image98.png"/><Relationship Id="rId1" Type="http://schemas.openxmlformats.org/officeDocument/2006/relationships/slideLayout" Target="../slideLayouts/slideLayout2.xml"/><Relationship Id="rId6" Type="http://schemas.openxmlformats.org/officeDocument/2006/relationships/image" Target="../media/image264.png"/><Relationship Id="rId5" Type="http://schemas.openxmlformats.org/officeDocument/2006/relationships/image" Target="../media/image338.png"/><Relationship Id="rId4" Type="http://schemas.openxmlformats.org/officeDocument/2006/relationships/image" Target="../media/image337.jpg"/></Relationships>
</file>

<file path=ppt/slides/_rels/slide1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chart" Target="../charts/chart9.xml"/><Relationship Id="rId7" Type="http://schemas.openxmlformats.org/officeDocument/2006/relationships/image" Target="../media/image56.jpe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image" Target="../media/image54.png"/><Relationship Id="rId4" Type="http://schemas.openxmlformats.org/officeDocument/2006/relationships/image" Target="../media/image53.png"/></Relationships>
</file>

<file path=ppt/slides/_rels/slide120.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40.png"/><Relationship Id="rId7" Type="http://schemas.openxmlformats.org/officeDocument/2006/relationships/image" Target="../media/image87.png"/><Relationship Id="rId12" Type="http://schemas.openxmlformats.org/officeDocument/2006/relationships/image" Target="../media/image344.jpeg"/><Relationship Id="rId2" Type="http://schemas.openxmlformats.org/officeDocument/2006/relationships/image" Target="../media/image140.png"/><Relationship Id="rId1" Type="http://schemas.openxmlformats.org/officeDocument/2006/relationships/slideLayout" Target="../slideLayouts/slideLayout2.xml"/><Relationship Id="rId6" Type="http://schemas.openxmlformats.org/officeDocument/2006/relationships/image" Target="../media/image88.png"/><Relationship Id="rId11" Type="http://schemas.openxmlformats.org/officeDocument/2006/relationships/image" Target="../media/image343.jpeg"/><Relationship Id="rId5" Type="http://schemas.openxmlformats.org/officeDocument/2006/relationships/image" Target="../media/image86.png"/><Relationship Id="rId10" Type="http://schemas.openxmlformats.org/officeDocument/2006/relationships/image" Target="../media/image342.jpeg"/><Relationship Id="rId4" Type="http://schemas.openxmlformats.org/officeDocument/2006/relationships/image" Target="../media/image340.jpeg"/><Relationship Id="rId9" Type="http://schemas.openxmlformats.org/officeDocument/2006/relationships/image" Target="../media/image341.jpeg"/></Relationships>
</file>

<file path=ppt/slides/_rels/slide121.xml.rels><?xml version="1.0" encoding="UTF-8" standalone="yes"?>
<Relationships xmlns="http://schemas.openxmlformats.org/package/2006/relationships"><Relationship Id="rId2" Type="http://schemas.openxmlformats.org/officeDocument/2006/relationships/image" Target="../media/image34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chart" Target="../charts/chart10.xml"/><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15.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17.png"/><Relationship Id="rId7" Type="http://schemas.openxmlformats.org/officeDocument/2006/relationships/image" Target="../media/image67.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16.xml.rels><?xml version="1.0" encoding="UTF-8" standalone="yes"?>
<Relationships xmlns="http://schemas.openxmlformats.org/package/2006/relationships"><Relationship Id="rId8" Type="http://schemas.openxmlformats.org/officeDocument/2006/relationships/image" Target="../media/image72.jpeg"/><Relationship Id="rId3" Type="http://schemas.openxmlformats.org/officeDocument/2006/relationships/image" Target="../media/image69.jpeg"/><Relationship Id="rId7" Type="http://schemas.openxmlformats.org/officeDocument/2006/relationships/image" Target="../media/image71.jpe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chart" Target="../charts/chart12.xml"/><Relationship Id="rId5" Type="http://schemas.openxmlformats.org/officeDocument/2006/relationships/chart" Target="../charts/chart11.xml"/><Relationship Id="rId4" Type="http://schemas.openxmlformats.org/officeDocument/2006/relationships/image" Target="../media/image70.jpeg"/><Relationship Id="rId9" Type="http://schemas.openxmlformats.org/officeDocument/2006/relationships/image" Target="../media/image73.jpeg"/></Relationships>
</file>

<file path=ppt/slides/_rels/slide17.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8" Type="http://schemas.openxmlformats.org/officeDocument/2006/relationships/image" Target="../media/image77.jpeg"/><Relationship Id="rId3" Type="http://schemas.openxmlformats.org/officeDocument/2006/relationships/chart" Target="../charts/chart14.xml"/><Relationship Id="rId7" Type="http://schemas.openxmlformats.org/officeDocument/2006/relationships/image" Target="../media/image7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chart" Target="../charts/chart15.xml"/><Relationship Id="rId5" Type="http://schemas.openxmlformats.org/officeDocument/2006/relationships/image" Target="../media/image75.jpeg"/><Relationship Id="rId4" Type="http://schemas.openxmlformats.org/officeDocument/2006/relationships/image" Target="../media/image74.png"/><Relationship Id="rId9" Type="http://schemas.openxmlformats.org/officeDocument/2006/relationships/chart" Target="../charts/chart16.xml"/></Relationships>
</file>

<file path=ppt/slides/_rels/slide19.xml.rels><?xml version="1.0" encoding="UTF-8" standalone="yes"?>
<Relationships xmlns="http://schemas.openxmlformats.org/package/2006/relationships"><Relationship Id="rId8" Type="http://schemas.openxmlformats.org/officeDocument/2006/relationships/image" Target="../media/image83.png"/><Relationship Id="rId13" Type="http://schemas.openxmlformats.org/officeDocument/2006/relationships/image" Target="../media/image88.png"/><Relationship Id="rId3" Type="http://schemas.openxmlformats.org/officeDocument/2006/relationships/image" Target="../media/image78.jpeg"/><Relationship Id="rId7" Type="http://schemas.openxmlformats.org/officeDocument/2006/relationships/image" Target="../media/image82.png"/><Relationship Id="rId12" Type="http://schemas.openxmlformats.org/officeDocument/2006/relationships/image" Target="../media/image87.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81.png"/><Relationship Id="rId11" Type="http://schemas.openxmlformats.org/officeDocument/2006/relationships/image" Target="../media/image86.png"/><Relationship Id="rId5" Type="http://schemas.openxmlformats.org/officeDocument/2006/relationships/image" Target="../media/image80.png"/><Relationship Id="rId10" Type="http://schemas.openxmlformats.org/officeDocument/2006/relationships/image" Target="../media/image85.png"/><Relationship Id="rId4" Type="http://schemas.openxmlformats.org/officeDocument/2006/relationships/image" Target="../media/image79.jpeg"/><Relationship Id="rId9" Type="http://schemas.openxmlformats.org/officeDocument/2006/relationships/image" Target="../media/image84.png"/></Relationships>
</file>

<file path=ppt/slides/_rels/slide2.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chart" Target="../charts/chart2.xml"/><Relationship Id="rId5" Type="http://schemas.openxmlformats.org/officeDocument/2006/relationships/diagramQuickStyle" Target="../diagrams/quickStyle1.xml"/><Relationship Id="rId10" Type="http://schemas.openxmlformats.org/officeDocument/2006/relationships/image" Target="../media/image5.png"/><Relationship Id="rId4" Type="http://schemas.openxmlformats.org/officeDocument/2006/relationships/diagramLayout" Target="../diagrams/layout1.xml"/><Relationship Id="rId9"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image" Target="../media/image92.jpeg"/><Relationship Id="rId13" Type="http://schemas.openxmlformats.org/officeDocument/2006/relationships/image" Target="../media/image87.png"/><Relationship Id="rId3" Type="http://schemas.openxmlformats.org/officeDocument/2006/relationships/image" Target="../media/image90.jpeg"/><Relationship Id="rId7" Type="http://schemas.openxmlformats.org/officeDocument/2006/relationships/image" Target="../media/image91.jpeg"/><Relationship Id="rId12" Type="http://schemas.openxmlformats.org/officeDocument/2006/relationships/image" Target="../media/image86.png"/><Relationship Id="rId2" Type="http://schemas.openxmlformats.org/officeDocument/2006/relationships/image" Target="../media/image89.png"/><Relationship Id="rId1" Type="http://schemas.openxmlformats.org/officeDocument/2006/relationships/slideLayout" Target="../slideLayouts/slideLayout2.xml"/><Relationship Id="rId6" Type="http://schemas.openxmlformats.org/officeDocument/2006/relationships/image" Target="../media/image85.png"/><Relationship Id="rId11" Type="http://schemas.openxmlformats.org/officeDocument/2006/relationships/image" Target="../media/image95.jpeg"/><Relationship Id="rId5" Type="http://schemas.openxmlformats.org/officeDocument/2006/relationships/image" Target="../media/image29.png"/><Relationship Id="rId15" Type="http://schemas.openxmlformats.org/officeDocument/2006/relationships/image" Target="../media/image96.jpeg"/><Relationship Id="rId10" Type="http://schemas.openxmlformats.org/officeDocument/2006/relationships/image" Target="../media/image94.png"/><Relationship Id="rId4" Type="http://schemas.openxmlformats.org/officeDocument/2006/relationships/image" Target="../media/image84.png"/><Relationship Id="rId9" Type="http://schemas.openxmlformats.org/officeDocument/2006/relationships/image" Target="../media/image93.png"/><Relationship Id="rId14" Type="http://schemas.openxmlformats.org/officeDocument/2006/relationships/image" Target="../media/image88.png"/></Relationships>
</file>

<file path=ppt/slides/_rels/slide21.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8" Type="http://schemas.openxmlformats.org/officeDocument/2006/relationships/image" Target="../media/image99.jpg"/><Relationship Id="rId13" Type="http://schemas.openxmlformats.org/officeDocument/2006/relationships/image" Target="../media/image104.jpeg"/><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image" Target="../media/image103.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image" Target="../media/image102.jpg"/><Relationship Id="rId5" Type="http://schemas.openxmlformats.org/officeDocument/2006/relationships/diagramQuickStyle" Target="../diagrams/quickStyle3.xml"/><Relationship Id="rId10" Type="http://schemas.openxmlformats.org/officeDocument/2006/relationships/image" Target="../media/image101.jpeg"/><Relationship Id="rId4" Type="http://schemas.openxmlformats.org/officeDocument/2006/relationships/diagramLayout" Target="../diagrams/layout3.xml"/><Relationship Id="rId9" Type="http://schemas.openxmlformats.org/officeDocument/2006/relationships/image" Target="../media/image100.jpeg"/></Relationships>
</file>

<file path=ppt/slides/_rels/slide25.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97.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52.png"/><Relationship Id="rId1" Type="http://schemas.openxmlformats.org/officeDocument/2006/relationships/slideLayout" Target="../slideLayouts/slideLayout1.xml"/><Relationship Id="rId5" Type="http://schemas.openxmlformats.org/officeDocument/2006/relationships/image" Target="../media/image108.jpeg"/><Relationship Id="rId4" Type="http://schemas.openxmlformats.org/officeDocument/2006/relationships/image" Target="../media/image107.jpeg"/></Relationships>
</file>

<file path=ppt/slides/_rels/slide27.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111.png"/><Relationship Id="rId4" Type="http://schemas.openxmlformats.org/officeDocument/2006/relationships/image" Target="../media/image110.png"/></Relationships>
</file>

<file path=ppt/slides/_rels/slide28.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13.png"/></Relationships>
</file>

<file path=ppt/slides/_rels/slide29.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116.png"/><Relationship Id="rId4" Type="http://schemas.openxmlformats.org/officeDocument/2006/relationships/image" Target="../media/image115.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jpeg"/><Relationship Id="rId11" Type="http://schemas.openxmlformats.org/officeDocument/2006/relationships/image" Target="../media/image13.jpeg"/><Relationship Id="rId5" Type="http://schemas.openxmlformats.org/officeDocument/2006/relationships/image" Target="../media/image7.jpeg"/><Relationship Id="rId10" Type="http://schemas.openxmlformats.org/officeDocument/2006/relationships/image" Target="../media/image12.jpeg"/><Relationship Id="rId4" Type="http://schemas.openxmlformats.org/officeDocument/2006/relationships/image" Target="../media/image3.png"/><Relationship Id="rId9"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18.jpeg"/></Relationships>
</file>

<file path=ppt/slides/_rels/slide31.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22.jpeg"/><Relationship Id="rId5" Type="http://schemas.openxmlformats.org/officeDocument/2006/relationships/image" Target="../media/image121.jpeg"/><Relationship Id="rId4" Type="http://schemas.openxmlformats.org/officeDocument/2006/relationships/image" Target="../media/image120.jpeg"/></Relationships>
</file>

<file path=ppt/slides/_rels/slide32.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125.png"/><Relationship Id="rId4" Type="http://schemas.openxmlformats.org/officeDocument/2006/relationships/image" Target="../media/image124.png"/></Relationships>
</file>

<file path=ppt/slides/_rels/slide33.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27.jpeg"/></Relationships>
</file>

<file path=ppt/slides/_rels/slide34.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29.jpeg"/></Relationships>
</file>

<file path=ppt/slides/_rels/slide35.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31.jpeg"/><Relationship Id="rId7" Type="http://schemas.openxmlformats.org/officeDocument/2006/relationships/image" Target="../media/image135.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34.jpeg"/><Relationship Id="rId5" Type="http://schemas.openxmlformats.org/officeDocument/2006/relationships/image" Target="../media/image133.jpeg"/><Relationship Id="rId4" Type="http://schemas.openxmlformats.org/officeDocument/2006/relationships/image" Target="../media/image132.jpeg"/></Relationships>
</file>

<file path=ppt/slides/_rels/slide37.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138.jpeg"/><Relationship Id="rId4" Type="http://schemas.openxmlformats.org/officeDocument/2006/relationships/image" Target="../media/image137.jpeg"/></Relationships>
</file>

<file path=ppt/slides/_rels/slide38.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41.png"/><Relationship Id="rId7" Type="http://schemas.openxmlformats.org/officeDocument/2006/relationships/image" Target="../media/image52.png"/><Relationship Id="rId2" Type="http://schemas.openxmlformats.org/officeDocument/2006/relationships/image" Target="../media/image140.png"/><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image" Target="../media/image88.png"/><Relationship Id="rId4" Type="http://schemas.openxmlformats.org/officeDocument/2006/relationships/image" Target="../media/image86.pn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chart" Target="../charts/chart3.xml"/><Relationship Id="rId7" Type="http://schemas.openxmlformats.org/officeDocument/2006/relationships/diagramQuickStyle" Target="../diagrams/quickStyle2.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chart" Target="../charts/chart5.xml"/><Relationship Id="rId4" Type="http://schemas.openxmlformats.org/officeDocument/2006/relationships/chart" Target="../charts/chart4.xml"/><Relationship Id="rId9" Type="http://schemas.microsoft.com/office/2007/relationships/diagramDrawing" Target="../diagrams/drawing2.xml"/></Relationships>
</file>

<file path=ppt/slides/_rels/slide40.xml.rels><?xml version="1.0" encoding="UTF-8" standalone="yes"?>
<Relationships xmlns="http://schemas.openxmlformats.org/package/2006/relationships"><Relationship Id="rId3" Type="http://schemas.openxmlformats.org/officeDocument/2006/relationships/image" Target="../media/image142.jpg"/><Relationship Id="rId2" Type="http://schemas.openxmlformats.org/officeDocument/2006/relationships/image" Target="../media/image98.png"/><Relationship Id="rId1" Type="http://schemas.openxmlformats.org/officeDocument/2006/relationships/slideLayout" Target="../slideLayouts/slideLayout2.xml"/><Relationship Id="rId5" Type="http://schemas.openxmlformats.org/officeDocument/2006/relationships/image" Target="../media/image144.jpeg"/><Relationship Id="rId4" Type="http://schemas.openxmlformats.org/officeDocument/2006/relationships/image" Target="../media/image143.jpg"/></Relationships>
</file>

<file path=ppt/slides/_rels/slide41.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23.png"/><Relationship Id="rId7" Type="http://schemas.openxmlformats.org/officeDocument/2006/relationships/image" Target="../media/image149.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48.png"/><Relationship Id="rId5" Type="http://schemas.openxmlformats.org/officeDocument/2006/relationships/image" Target="../media/image147.png"/><Relationship Id="rId4" Type="http://schemas.openxmlformats.org/officeDocument/2006/relationships/image" Target="../media/image28.png"/><Relationship Id="rId9" Type="http://schemas.openxmlformats.org/officeDocument/2006/relationships/image" Target="../media/image151.png"/></Relationships>
</file>

<file path=ppt/slides/_rels/slide4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40.png"/><Relationship Id="rId7" Type="http://schemas.openxmlformats.org/officeDocument/2006/relationships/image" Target="../media/image84.png"/><Relationship Id="rId2" Type="http://schemas.openxmlformats.org/officeDocument/2006/relationships/image" Target="../media/image86.png"/><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7.png"/><Relationship Id="rId4" Type="http://schemas.openxmlformats.org/officeDocument/2006/relationships/image" Target="../media/image88.png"/></Relationships>
</file>

<file path=ppt/slides/_rels/slide45.xml.rels><?xml version="1.0" encoding="UTF-8" standalone="yes"?>
<Relationships xmlns="http://schemas.openxmlformats.org/package/2006/relationships"><Relationship Id="rId8" Type="http://schemas.openxmlformats.org/officeDocument/2006/relationships/image" Target="../media/image153.jpeg"/><Relationship Id="rId3" Type="http://schemas.openxmlformats.org/officeDocument/2006/relationships/image" Target="../media/image23.png"/><Relationship Id="rId7" Type="http://schemas.openxmlformats.org/officeDocument/2006/relationships/image" Target="../media/image152.jpe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150.png"/><Relationship Id="rId5" Type="http://schemas.openxmlformats.org/officeDocument/2006/relationships/image" Target="../media/image149.png"/><Relationship Id="rId4" Type="http://schemas.openxmlformats.org/officeDocument/2006/relationships/image" Target="../media/image147.png"/><Relationship Id="rId9" Type="http://schemas.openxmlformats.org/officeDocument/2006/relationships/image" Target="../media/image154.jpeg"/></Relationships>
</file>

<file path=ppt/slides/_rels/slide46.xml.rels><?xml version="1.0" encoding="UTF-8" standalone="yes"?>
<Relationships xmlns="http://schemas.openxmlformats.org/package/2006/relationships"><Relationship Id="rId8" Type="http://schemas.openxmlformats.org/officeDocument/2006/relationships/image" Target="../media/image160.jpg"/><Relationship Id="rId3" Type="http://schemas.openxmlformats.org/officeDocument/2006/relationships/image" Target="../media/image155.jpeg"/><Relationship Id="rId7" Type="http://schemas.openxmlformats.org/officeDocument/2006/relationships/image" Target="../media/image159.jp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158.jpeg"/><Relationship Id="rId5" Type="http://schemas.openxmlformats.org/officeDocument/2006/relationships/image" Target="../media/image157.gif"/><Relationship Id="rId4" Type="http://schemas.openxmlformats.org/officeDocument/2006/relationships/image" Target="../media/image156.png"/></Relationships>
</file>

<file path=ppt/slides/_rels/slide47.xml.rels><?xml version="1.0" encoding="UTF-8" standalone="yes"?>
<Relationships xmlns="http://schemas.openxmlformats.org/package/2006/relationships"><Relationship Id="rId3" Type="http://schemas.openxmlformats.org/officeDocument/2006/relationships/image" Target="../media/image161.jpeg"/><Relationship Id="rId7" Type="http://schemas.openxmlformats.org/officeDocument/2006/relationships/image" Target="../media/image165.jpg"/><Relationship Id="rId2" Type="http://schemas.openxmlformats.org/officeDocument/2006/relationships/image" Target="../media/image98.png"/><Relationship Id="rId1" Type="http://schemas.openxmlformats.org/officeDocument/2006/relationships/slideLayout" Target="../slideLayouts/slideLayout2.xml"/><Relationship Id="rId6" Type="http://schemas.openxmlformats.org/officeDocument/2006/relationships/image" Target="../media/image164.jpg"/><Relationship Id="rId5" Type="http://schemas.openxmlformats.org/officeDocument/2006/relationships/image" Target="../media/image163.jpg"/><Relationship Id="rId4" Type="http://schemas.openxmlformats.org/officeDocument/2006/relationships/image" Target="../media/image162.png"/></Relationships>
</file>

<file path=ppt/slides/_rels/slide48.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image" Target="../media/image146.png"/><Relationship Id="rId1" Type="http://schemas.openxmlformats.org/officeDocument/2006/relationships/slideLayout" Target="../slideLayouts/slideLayout2.xml"/><Relationship Id="rId5" Type="http://schemas.openxmlformats.org/officeDocument/2006/relationships/image" Target="../media/image168.jpg"/><Relationship Id="rId4" Type="http://schemas.openxmlformats.org/officeDocument/2006/relationships/image" Target="../media/image167.jpeg"/></Relationships>
</file>

<file path=ppt/slides/_rels/slide49.xml.rels><?xml version="1.0" encoding="UTF-8" standalone="yes"?>
<Relationships xmlns="http://schemas.openxmlformats.org/package/2006/relationships"><Relationship Id="rId3" Type="http://schemas.openxmlformats.org/officeDocument/2006/relationships/image" Target="../media/image169.jpg"/><Relationship Id="rId2" Type="http://schemas.openxmlformats.org/officeDocument/2006/relationships/image" Target="../media/image98.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jpeg"/></Relationships>
</file>

<file path=ppt/slides/_rels/slide50.xml.rels><?xml version="1.0" encoding="UTF-8" standalone="yes"?>
<Relationships xmlns="http://schemas.openxmlformats.org/package/2006/relationships"><Relationship Id="rId8" Type="http://schemas.openxmlformats.org/officeDocument/2006/relationships/image" Target="../media/image175.png"/><Relationship Id="rId3" Type="http://schemas.openxmlformats.org/officeDocument/2006/relationships/image" Target="../media/image170.png"/><Relationship Id="rId7" Type="http://schemas.openxmlformats.org/officeDocument/2006/relationships/image" Target="../media/image174.png"/><Relationship Id="rId2" Type="http://schemas.openxmlformats.org/officeDocument/2006/relationships/image" Target="../media/image97.png"/><Relationship Id="rId1" Type="http://schemas.openxmlformats.org/officeDocument/2006/relationships/slideLayout" Target="../slideLayouts/slideLayout1.xml"/><Relationship Id="rId6" Type="http://schemas.openxmlformats.org/officeDocument/2006/relationships/image" Target="../media/image173.png"/><Relationship Id="rId5" Type="http://schemas.openxmlformats.org/officeDocument/2006/relationships/image" Target="../media/image172.png"/><Relationship Id="rId4" Type="http://schemas.openxmlformats.org/officeDocument/2006/relationships/image" Target="../media/image171.png"/></Relationships>
</file>

<file path=ppt/slides/_rels/slide51.xml.rels><?xml version="1.0" encoding="UTF-8" standalone="yes"?>
<Relationships xmlns="http://schemas.openxmlformats.org/package/2006/relationships"><Relationship Id="rId3" Type="http://schemas.openxmlformats.org/officeDocument/2006/relationships/image" Target="../media/image176.jpeg"/><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78.png"/><Relationship Id="rId4" Type="http://schemas.openxmlformats.org/officeDocument/2006/relationships/image" Target="../media/image177.png"/></Relationships>
</file>

<file path=ppt/slides/_rels/slide54.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image" Target="../media/image97.png"/><Relationship Id="rId1" Type="http://schemas.openxmlformats.org/officeDocument/2006/relationships/slideLayout" Target="../slideLayouts/slideLayout1.xml"/><Relationship Id="rId5" Type="http://schemas.openxmlformats.org/officeDocument/2006/relationships/image" Target="../media/image180.jpeg"/><Relationship Id="rId4" Type="http://schemas.microsoft.com/office/2007/relationships/hdphoto" Target="../media/hdphoto2.wdp"/></Relationships>
</file>

<file path=ppt/slides/_rels/slide55.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image" Target="../media/image52.png"/><Relationship Id="rId1" Type="http://schemas.openxmlformats.org/officeDocument/2006/relationships/slideLayout" Target="../slideLayouts/slideLayout1.xml"/><Relationship Id="rId6" Type="http://schemas.microsoft.com/office/2007/relationships/hdphoto" Target="../media/hdphoto3.wdp"/><Relationship Id="rId5" Type="http://schemas.openxmlformats.org/officeDocument/2006/relationships/image" Target="../media/image183.png"/><Relationship Id="rId4" Type="http://schemas.openxmlformats.org/officeDocument/2006/relationships/image" Target="../media/image182.jpeg"/></Relationships>
</file>

<file path=ppt/slides/_rels/slide5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85.jpeg"/><Relationship Id="rId4" Type="http://schemas.openxmlformats.org/officeDocument/2006/relationships/image" Target="../media/image184.jpeg"/></Relationships>
</file>

<file path=ppt/slides/_rels/slide57.xml.rels><?xml version="1.0" encoding="UTF-8" standalone="yes"?>
<Relationships xmlns="http://schemas.openxmlformats.org/package/2006/relationships"><Relationship Id="rId3" Type="http://schemas.openxmlformats.org/officeDocument/2006/relationships/image" Target="../media/image98.png"/><Relationship Id="rId7" Type="http://schemas.openxmlformats.org/officeDocument/2006/relationships/image" Target="../media/image188.emf"/><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microsoft.com/office/2007/relationships/hdphoto" Target="../media/hdphoto4.wdp"/><Relationship Id="rId5" Type="http://schemas.openxmlformats.org/officeDocument/2006/relationships/image" Target="../media/image187.png"/><Relationship Id="rId4" Type="http://schemas.openxmlformats.org/officeDocument/2006/relationships/image" Target="../media/image186.jpeg"/></Relationships>
</file>

<file path=ppt/slides/_rels/slide58.xml.rels><?xml version="1.0" encoding="UTF-8" standalone="yes"?>
<Relationships xmlns="http://schemas.openxmlformats.org/package/2006/relationships"><Relationship Id="rId3" Type="http://schemas.openxmlformats.org/officeDocument/2006/relationships/image" Target="../media/image189.jpg"/><Relationship Id="rId2" Type="http://schemas.openxmlformats.org/officeDocument/2006/relationships/image" Target="../media/image52.png"/><Relationship Id="rId1" Type="http://schemas.openxmlformats.org/officeDocument/2006/relationships/slideLayout" Target="../slideLayouts/slideLayout1.xml"/><Relationship Id="rId5" Type="http://schemas.microsoft.com/office/2007/relationships/hdphoto" Target="../media/hdphoto5.wdp"/><Relationship Id="rId4" Type="http://schemas.openxmlformats.org/officeDocument/2006/relationships/image" Target="../media/image190.png"/></Relationships>
</file>

<file path=ppt/slides/_rels/slide59.xml.rels><?xml version="1.0" encoding="UTF-8" standalone="yes"?>
<Relationships xmlns="http://schemas.openxmlformats.org/package/2006/relationships"><Relationship Id="rId3" Type="http://schemas.openxmlformats.org/officeDocument/2006/relationships/image" Target="../media/image191.jpeg"/><Relationship Id="rId2" Type="http://schemas.openxmlformats.org/officeDocument/2006/relationships/image" Target="../media/image40.png"/><Relationship Id="rId1" Type="http://schemas.openxmlformats.org/officeDocument/2006/relationships/slideLayout" Target="../slideLayouts/slideLayout1.xml"/><Relationship Id="rId5" Type="http://schemas.openxmlformats.org/officeDocument/2006/relationships/image" Target="../media/image193.png"/><Relationship Id="rId4" Type="http://schemas.openxmlformats.org/officeDocument/2006/relationships/image" Target="../media/image192.jpeg"/></Relationships>
</file>

<file path=ppt/slides/_rels/slide6.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eg"/></Relationships>
</file>

<file path=ppt/slides/_rels/slide60.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191.jpeg"/><Relationship Id="rId7" Type="http://schemas.openxmlformats.org/officeDocument/2006/relationships/image" Target="../media/image197.png"/><Relationship Id="rId2" Type="http://schemas.openxmlformats.org/officeDocument/2006/relationships/image" Target="../media/image98.png"/><Relationship Id="rId1" Type="http://schemas.openxmlformats.org/officeDocument/2006/relationships/slideLayout" Target="../slideLayouts/slideLayout1.xml"/><Relationship Id="rId6" Type="http://schemas.openxmlformats.org/officeDocument/2006/relationships/image" Target="../media/image196.jpeg"/><Relationship Id="rId5" Type="http://schemas.openxmlformats.org/officeDocument/2006/relationships/image" Target="../media/image195.jpeg"/><Relationship Id="rId4" Type="http://schemas.openxmlformats.org/officeDocument/2006/relationships/image" Target="../media/image194.jpeg"/></Relationships>
</file>

<file path=ppt/slides/_rels/slide61.xml.rels><?xml version="1.0" encoding="UTF-8" standalone="yes"?>
<Relationships xmlns="http://schemas.openxmlformats.org/package/2006/relationships"><Relationship Id="rId3" Type="http://schemas.openxmlformats.org/officeDocument/2006/relationships/image" Target="../media/image191.jpeg"/><Relationship Id="rId2" Type="http://schemas.openxmlformats.org/officeDocument/2006/relationships/image" Target="../media/image97.png"/><Relationship Id="rId1" Type="http://schemas.openxmlformats.org/officeDocument/2006/relationships/slideLayout" Target="../slideLayouts/slideLayout1.xml"/><Relationship Id="rId5" Type="http://schemas.microsoft.com/office/2007/relationships/hdphoto" Target="../media/hdphoto7.wdp"/><Relationship Id="rId4" Type="http://schemas.openxmlformats.org/officeDocument/2006/relationships/image" Target="../media/image198.png"/></Relationships>
</file>

<file path=ppt/slides/_rels/slide62.xml.rels><?xml version="1.0" encoding="UTF-8" standalone="yes"?>
<Relationships xmlns="http://schemas.openxmlformats.org/package/2006/relationships"><Relationship Id="rId3" Type="http://schemas.openxmlformats.org/officeDocument/2006/relationships/image" Target="../media/image199.jpeg"/><Relationship Id="rId2" Type="http://schemas.openxmlformats.org/officeDocument/2006/relationships/image" Target="../media/image52.png"/><Relationship Id="rId1" Type="http://schemas.openxmlformats.org/officeDocument/2006/relationships/slideLayout" Target="../slideLayouts/slideLayout1.xml"/><Relationship Id="rId4" Type="http://schemas.openxmlformats.org/officeDocument/2006/relationships/image" Target="../media/image200.jpeg"/></Relationships>
</file>

<file path=ppt/slides/_rels/slide63.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image" Target="../media/image40.png"/><Relationship Id="rId1" Type="http://schemas.openxmlformats.org/officeDocument/2006/relationships/slideLayout" Target="../slideLayouts/slideLayout1.xml"/><Relationship Id="rId4" Type="http://schemas.microsoft.com/office/2007/relationships/hdphoto" Target="../media/hdphoto8.wdp"/></Relationships>
</file>

<file path=ppt/slides/_rels/slide64.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image" Target="../media/image98.png"/><Relationship Id="rId1" Type="http://schemas.openxmlformats.org/officeDocument/2006/relationships/slideLayout" Target="../slideLayouts/slideLayout1.xml"/><Relationship Id="rId4" Type="http://schemas.openxmlformats.org/officeDocument/2006/relationships/image" Target="../media/image203.jpeg"/></Relationships>
</file>

<file path=ppt/slides/_rels/slide65.xml.rels><?xml version="1.0" encoding="UTF-8" standalone="yes"?>
<Relationships xmlns="http://schemas.openxmlformats.org/package/2006/relationships"><Relationship Id="rId3" Type="http://schemas.openxmlformats.org/officeDocument/2006/relationships/image" Target="../media/image188.emf"/><Relationship Id="rId2" Type="http://schemas.openxmlformats.org/officeDocument/2006/relationships/image" Target="../media/image97.png"/><Relationship Id="rId1" Type="http://schemas.openxmlformats.org/officeDocument/2006/relationships/slideLayout" Target="../slideLayouts/slideLayout1.xml"/><Relationship Id="rId5" Type="http://schemas.openxmlformats.org/officeDocument/2006/relationships/image" Target="../media/image205.jpg"/><Relationship Id="rId4" Type="http://schemas.openxmlformats.org/officeDocument/2006/relationships/image" Target="../media/image204.jpg"/></Relationships>
</file>

<file path=ppt/slides/_rels/slide66.xml.rels><?xml version="1.0" encoding="UTF-8" standalone="yes"?>
<Relationships xmlns="http://schemas.openxmlformats.org/package/2006/relationships"><Relationship Id="rId3" Type="http://schemas.openxmlformats.org/officeDocument/2006/relationships/image" Target="../media/image206.png"/><Relationship Id="rId2" Type="http://schemas.openxmlformats.org/officeDocument/2006/relationships/image" Target="../media/image40.png"/><Relationship Id="rId1" Type="http://schemas.openxmlformats.org/officeDocument/2006/relationships/slideLayout" Target="../slideLayouts/slideLayout1.xml"/><Relationship Id="rId4" Type="http://schemas.microsoft.com/office/2007/relationships/hdphoto" Target="../media/hdphoto9.wdp"/></Relationships>
</file>

<file path=ppt/slides/_rels/slide67.xml.rels><?xml version="1.0" encoding="UTF-8" standalone="yes"?>
<Relationships xmlns="http://schemas.openxmlformats.org/package/2006/relationships"><Relationship Id="rId3" Type="http://schemas.openxmlformats.org/officeDocument/2006/relationships/image" Target="../media/image207.jpeg"/><Relationship Id="rId2" Type="http://schemas.openxmlformats.org/officeDocument/2006/relationships/image" Target="../media/image98.png"/><Relationship Id="rId1" Type="http://schemas.openxmlformats.org/officeDocument/2006/relationships/slideLayout" Target="../slideLayouts/slideLayout1.xml"/><Relationship Id="rId4" Type="http://schemas.openxmlformats.org/officeDocument/2006/relationships/image" Target="../media/image208.jpeg"/></Relationships>
</file>

<file path=ppt/slides/_rels/slide68.xml.rels><?xml version="1.0" encoding="UTF-8" standalone="yes"?>
<Relationships xmlns="http://schemas.openxmlformats.org/package/2006/relationships"><Relationship Id="rId3" Type="http://schemas.openxmlformats.org/officeDocument/2006/relationships/image" Target="../media/image209.jpeg"/><Relationship Id="rId2" Type="http://schemas.openxmlformats.org/officeDocument/2006/relationships/image" Target="../media/image97.png"/><Relationship Id="rId1" Type="http://schemas.openxmlformats.org/officeDocument/2006/relationships/slideLayout" Target="../slideLayouts/slideLayout1.xml"/><Relationship Id="rId5" Type="http://schemas.openxmlformats.org/officeDocument/2006/relationships/image" Target="../media/image211.png"/><Relationship Id="rId4" Type="http://schemas.openxmlformats.org/officeDocument/2006/relationships/image" Target="../media/image210.jpeg"/></Relationships>
</file>

<file path=ppt/slides/_rels/slide69.xml.rels><?xml version="1.0" encoding="UTF-8" standalone="yes"?>
<Relationships xmlns="http://schemas.openxmlformats.org/package/2006/relationships"><Relationship Id="rId3" Type="http://schemas.openxmlformats.org/officeDocument/2006/relationships/image" Target="../media/image212.png"/><Relationship Id="rId2" Type="http://schemas.openxmlformats.org/officeDocument/2006/relationships/image" Target="../media/image52.png"/><Relationship Id="rId1" Type="http://schemas.openxmlformats.org/officeDocument/2006/relationships/slideLayout" Target="../slideLayouts/slideLayout1.xml"/><Relationship Id="rId4" Type="http://schemas.microsoft.com/office/2007/relationships/hdphoto" Target="../media/hdphoto10.wdp"/></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70.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hyperlink" Target="https://social.lviv.ua/" TargetMode="External"/><Relationship Id="rId2" Type="http://schemas.openxmlformats.org/officeDocument/2006/relationships/image" Target="../media/image98.png"/><Relationship Id="rId1" Type="http://schemas.openxmlformats.org/officeDocument/2006/relationships/slideLayout" Target="../slideLayouts/slideLayout1.xml"/><Relationship Id="rId6" Type="http://schemas.microsoft.com/office/2007/relationships/hdphoto" Target="../media/hdphoto12.wdp"/><Relationship Id="rId5" Type="http://schemas.openxmlformats.org/officeDocument/2006/relationships/image" Target="../media/image214.png"/><Relationship Id="rId4" Type="http://schemas.microsoft.com/office/2007/relationships/hdphoto" Target="../media/hdphoto11.wdp"/></Relationships>
</file>

<file path=ppt/slides/_rels/slide71.xml.rels><?xml version="1.0" encoding="UTF-8" standalone="yes"?>
<Relationships xmlns="http://schemas.openxmlformats.org/package/2006/relationships"><Relationship Id="rId3" Type="http://schemas.openxmlformats.org/officeDocument/2006/relationships/image" Target="../media/image216.png"/><Relationship Id="rId7" Type="http://schemas.openxmlformats.org/officeDocument/2006/relationships/image" Target="../media/image218.png"/><Relationship Id="rId2" Type="http://schemas.openxmlformats.org/officeDocument/2006/relationships/image" Target="../media/image98.png"/><Relationship Id="rId1" Type="http://schemas.openxmlformats.org/officeDocument/2006/relationships/slideLayout" Target="../slideLayouts/slideLayout1.xml"/><Relationship Id="rId6" Type="http://schemas.microsoft.com/office/2007/relationships/hdphoto" Target="../media/hdphoto14.wdp"/><Relationship Id="rId5" Type="http://schemas.openxmlformats.org/officeDocument/2006/relationships/image" Target="../media/image217.png"/><Relationship Id="rId4" Type="http://schemas.microsoft.com/office/2007/relationships/hdphoto" Target="../media/hdphoto13.wdp"/></Relationships>
</file>

<file path=ppt/slides/_rels/slide72.xml.rels><?xml version="1.0" encoding="UTF-8" standalone="yes"?>
<Relationships xmlns="http://schemas.openxmlformats.org/package/2006/relationships"><Relationship Id="rId3" Type="http://schemas.openxmlformats.org/officeDocument/2006/relationships/image" Target="../media/image188.emf"/><Relationship Id="rId2" Type="http://schemas.openxmlformats.org/officeDocument/2006/relationships/image" Target="../media/image97.png"/><Relationship Id="rId1" Type="http://schemas.openxmlformats.org/officeDocument/2006/relationships/slideLayout" Target="../slideLayouts/slideLayout1.xml"/><Relationship Id="rId6" Type="http://schemas.openxmlformats.org/officeDocument/2006/relationships/image" Target="../media/image221.jpeg"/><Relationship Id="rId5" Type="http://schemas.openxmlformats.org/officeDocument/2006/relationships/image" Target="../media/image220.jpeg"/><Relationship Id="rId4" Type="http://schemas.openxmlformats.org/officeDocument/2006/relationships/image" Target="../media/image219.jpeg"/></Relationships>
</file>

<file path=ppt/slides/_rels/slide73.xml.rels><?xml version="1.0" encoding="UTF-8" standalone="yes"?>
<Relationships xmlns="http://schemas.openxmlformats.org/package/2006/relationships"><Relationship Id="rId3" Type="http://schemas.openxmlformats.org/officeDocument/2006/relationships/image" Target="../media/image222.jpeg"/><Relationship Id="rId2" Type="http://schemas.openxmlformats.org/officeDocument/2006/relationships/image" Target="../media/image40.png"/><Relationship Id="rId1" Type="http://schemas.openxmlformats.org/officeDocument/2006/relationships/slideLayout" Target="../slideLayouts/slideLayout1.xml"/><Relationship Id="rId4" Type="http://schemas.openxmlformats.org/officeDocument/2006/relationships/image" Target="../media/image223.jpeg"/></Relationships>
</file>

<file path=ppt/slides/_rels/slide74.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chart" Target="../charts/chart18.xml"/></Relationships>
</file>

<file path=ppt/slides/_rels/slide75.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224.jp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226.jpg"/><Relationship Id="rId4" Type="http://schemas.openxmlformats.org/officeDocument/2006/relationships/image" Target="../media/image225.jpeg"/></Relationships>
</file>

<file path=ppt/slides/_rels/slide77.xml.rels><?xml version="1.0" encoding="UTF-8" standalone="yes"?>
<Relationships xmlns="http://schemas.openxmlformats.org/package/2006/relationships"><Relationship Id="rId3" Type="http://schemas.openxmlformats.org/officeDocument/2006/relationships/image" Target="../media/image227.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80.xml.rels><?xml version="1.0" encoding="UTF-8" standalone="yes"?>
<Relationships xmlns="http://schemas.openxmlformats.org/package/2006/relationships"><Relationship Id="rId3" Type="http://schemas.openxmlformats.org/officeDocument/2006/relationships/image" Target="../media/image228.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31.png"/><Relationship Id="rId5" Type="http://schemas.openxmlformats.org/officeDocument/2006/relationships/image" Target="../media/image230.jpg"/><Relationship Id="rId4" Type="http://schemas.openxmlformats.org/officeDocument/2006/relationships/image" Target="../media/image229.jpg"/></Relationships>
</file>

<file path=ppt/slides/_rels/slide81.xml.rels><?xml version="1.0" encoding="UTF-8" standalone="yes"?>
<Relationships xmlns="http://schemas.openxmlformats.org/package/2006/relationships"><Relationship Id="rId3" Type="http://schemas.openxmlformats.org/officeDocument/2006/relationships/image" Target="../media/image232.jp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33.jpg"/></Relationships>
</file>

<file path=ppt/slides/_rels/slide82.xml.rels><?xml version="1.0" encoding="UTF-8" standalone="yes"?>
<Relationships xmlns="http://schemas.openxmlformats.org/package/2006/relationships"><Relationship Id="rId3" Type="http://schemas.openxmlformats.org/officeDocument/2006/relationships/image" Target="../media/image234.jpe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236.png"/><Relationship Id="rId4" Type="http://schemas.openxmlformats.org/officeDocument/2006/relationships/image" Target="../media/image235.png"/></Relationships>
</file>

<file path=ppt/slides/_rels/slide83.xml.rels><?xml version="1.0" encoding="UTF-8" standalone="yes"?>
<Relationships xmlns="http://schemas.openxmlformats.org/package/2006/relationships"><Relationship Id="rId8" Type="http://schemas.openxmlformats.org/officeDocument/2006/relationships/image" Target="../media/image243.jpg"/><Relationship Id="rId3" Type="http://schemas.openxmlformats.org/officeDocument/2006/relationships/image" Target="../media/image238.jpg"/><Relationship Id="rId7" Type="http://schemas.openxmlformats.org/officeDocument/2006/relationships/image" Target="../media/image242.jpg"/><Relationship Id="rId2" Type="http://schemas.openxmlformats.org/officeDocument/2006/relationships/image" Target="../media/image237.jpg"/><Relationship Id="rId1" Type="http://schemas.openxmlformats.org/officeDocument/2006/relationships/slideLayout" Target="../slideLayouts/slideLayout1.xml"/><Relationship Id="rId6" Type="http://schemas.openxmlformats.org/officeDocument/2006/relationships/image" Target="../media/image241.jpg"/><Relationship Id="rId5" Type="http://schemas.openxmlformats.org/officeDocument/2006/relationships/image" Target="../media/image240.jpg"/><Relationship Id="rId4" Type="http://schemas.openxmlformats.org/officeDocument/2006/relationships/image" Target="../media/image239.jpg"/><Relationship Id="rId9" Type="http://schemas.openxmlformats.org/officeDocument/2006/relationships/image" Target="../media/image3.png"/></Relationships>
</file>

<file path=ppt/slides/_rels/slide84.xml.rels><?xml version="1.0" encoding="UTF-8" standalone="yes"?>
<Relationships xmlns="http://schemas.openxmlformats.org/package/2006/relationships"><Relationship Id="rId3" Type="http://schemas.openxmlformats.org/officeDocument/2006/relationships/image" Target="../media/image244.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8" Type="http://schemas.openxmlformats.org/officeDocument/2006/relationships/image" Target="../media/image250.png"/><Relationship Id="rId3" Type="http://schemas.openxmlformats.org/officeDocument/2006/relationships/image" Target="../media/image245.png"/><Relationship Id="rId7" Type="http://schemas.openxmlformats.org/officeDocument/2006/relationships/image" Target="../media/image249.jpeg"/><Relationship Id="rId2" Type="http://schemas.openxmlformats.org/officeDocument/2006/relationships/image" Target="../media/image98.png"/><Relationship Id="rId1" Type="http://schemas.openxmlformats.org/officeDocument/2006/relationships/slideLayout" Target="../slideLayouts/slideLayout2.xml"/><Relationship Id="rId6" Type="http://schemas.openxmlformats.org/officeDocument/2006/relationships/image" Target="../media/image248.png"/><Relationship Id="rId5" Type="http://schemas.openxmlformats.org/officeDocument/2006/relationships/image" Target="../media/image247.png"/><Relationship Id="rId4" Type="http://schemas.openxmlformats.org/officeDocument/2006/relationships/image" Target="../media/image246.png"/><Relationship Id="rId9" Type="http://schemas.openxmlformats.org/officeDocument/2006/relationships/image" Target="../media/image251.png"/></Relationships>
</file>

<file path=ppt/slides/_rels/slide89.xml.rels><?xml version="1.0" encoding="UTF-8" standalone="yes"?>
<Relationships xmlns="http://schemas.openxmlformats.org/package/2006/relationships"><Relationship Id="rId8" Type="http://schemas.openxmlformats.org/officeDocument/2006/relationships/image" Target="../media/image257.png"/><Relationship Id="rId3" Type="http://schemas.openxmlformats.org/officeDocument/2006/relationships/image" Target="../media/image252.jpeg"/><Relationship Id="rId7" Type="http://schemas.openxmlformats.org/officeDocument/2006/relationships/image" Target="../media/image256.png"/><Relationship Id="rId2" Type="http://schemas.openxmlformats.org/officeDocument/2006/relationships/image" Target="../media/image98.png"/><Relationship Id="rId1" Type="http://schemas.openxmlformats.org/officeDocument/2006/relationships/slideLayout" Target="../slideLayouts/slideLayout2.xml"/><Relationship Id="rId6" Type="http://schemas.openxmlformats.org/officeDocument/2006/relationships/image" Target="../media/image255.png"/><Relationship Id="rId5" Type="http://schemas.openxmlformats.org/officeDocument/2006/relationships/image" Target="../media/image254.png"/><Relationship Id="rId4" Type="http://schemas.openxmlformats.org/officeDocument/2006/relationships/image" Target="../media/image253.png"/><Relationship Id="rId9" Type="http://schemas.openxmlformats.org/officeDocument/2006/relationships/image" Target="../media/image258.png"/></Relationships>
</file>

<file path=ppt/slides/_rels/slide9.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chart" Target="../charts/chart8.xml"/><Relationship Id="rId3" Type="http://schemas.openxmlformats.org/officeDocument/2006/relationships/image" Target="../media/image3.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chart" Target="../charts/chart7.xml"/><Relationship Id="rId11" Type="http://schemas.openxmlformats.org/officeDocument/2006/relationships/image" Target="../media/image38.png"/><Relationship Id="rId5" Type="http://schemas.openxmlformats.org/officeDocument/2006/relationships/image" Target="../media/image33.png"/><Relationship Id="rId10" Type="http://schemas.openxmlformats.org/officeDocument/2006/relationships/image" Target="../media/image37.png"/><Relationship Id="rId4" Type="http://schemas.openxmlformats.org/officeDocument/2006/relationships/chart" Target="../charts/chart6.xml"/><Relationship Id="rId9" Type="http://schemas.openxmlformats.org/officeDocument/2006/relationships/image" Target="../media/image36.jpeg"/></Relationships>
</file>

<file path=ppt/slides/_rels/slide90.xml.rels><?xml version="1.0" encoding="UTF-8" standalone="yes"?>
<Relationships xmlns="http://schemas.openxmlformats.org/package/2006/relationships"><Relationship Id="rId8" Type="http://schemas.openxmlformats.org/officeDocument/2006/relationships/image" Target="../media/image264.png"/><Relationship Id="rId3" Type="http://schemas.openxmlformats.org/officeDocument/2006/relationships/image" Target="../media/image259.png"/><Relationship Id="rId7" Type="http://schemas.openxmlformats.org/officeDocument/2006/relationships/image" Target="../media/image263.png"/><Relationship Id="rId2" Type="http://schemas.openxmlformats.org/officeDocument/2006/relationships/image" Target="../media/image98.png"/><Relationship Id="rId1" Type="http://schemas.openxmlformats.org/officeDocument/2006/relationships/slideLayout" Target="../slideLayouts/slideLayout2.xml"/><Relationship Id="rId6" Type="http://schemas.openxmlformats.org/officeDocument/2006/relationships/image" Target="../media/image262.png"/><Relationship Id="rId5" Type="http://schemas.openxmlformats.org/officeDocument/2006/relationships/image" Target="../media/image261.jpg"/><Relationship Id="rId4" Type="http://schemas.openxmlformats.org/officeDocument/2006/relationships/image" Target="../media/image260.png"/></Relationships>
</file>

<file path=ppt/slides/_rels/slide91.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265.png"/><Relationship Id="rId7" Type="http://schemas.openxmlformats.org/officeDocument/2006/relationships/image" Target="../media/image269.png"/><Relationship Id="rId2" Type="http://schemas.openxmlformats.org/officeDocument/2006/relationships/image" Target="../media/image98.png"/><Relationship Id="rId1" Type="http://schemas.openxmlformats.org/officeDocument/2006/relationships/slideLayout" Target="../slideLayouts/slideLayout2.xml"/><Relationship Id="rId6" Type="http://schemas.openxmlformats.org/officeDocument/2006/relationships/image" Target="../media/image268.png"/><Relationship Id="rId5" Type="http://schemas.openxmlformats.org/officeDocument/2006/relationships/image" Target="../media/image267.png"/><Relationship Id="rId10" Type="http://schemas.openxmlformats.org/officeDocument/2006/relationships/image" Target="../media/image272.png"/><Relationship Id="rId4" Type="http://schemas.openxmlformats.org/officeDocument/2006/relationships/image" Target="../media/image266.png"/><Relationship Id="rId9" Type="http://schemas.openxmlformats.org/officeDocument/2006/relationships/image" Target="../media/image271.png"/></Relationships>
</file>

<file path=ppt/slides/_rels/slide92.xml.rels><?xml version="1.0" encoding="UTF-8" standalone="yes"?>
<Relationships xmlns="http://schemas.openxmlformats.org/package/2006/relationships"><Relationship Id="rId3" Type="http://schemas.openxmlformats.org/officeDocument/2006/relationships/image" Target="../media/image273.jpeg"/><Relationship Id="rId2" Type="http://schemas.openxmlformats.org/officeDocument/2006/relationships/image" Target="../media/image98.png"/><Relationship Id="rId1" Type="http://schemas.openxmlformats.org/officeDocument/2006/relationships/slideLayout" Target="../slideLayouts/slideLayout2.xml"/><Relationship Id="rId6" Type="http://schemas.openxmlformats.org/officeDocument/2006/relationships/image" Target="../media/image276.png"/><Relationship Id="rId5" Type="http://schemas.openxmlformats.org/officeDocument/2006/relationships/image" Target="../media/image275.jpeg"/><Relationship Id="rId4" Type="http://schemas.openxmlformats.org/officeDocument/2006/relationships/image" Target="../media/image274.jpeg"/></Relationships>
</file>

<file path=ppt/slides/_rels/slide93.xml.rels><?xml version="1.0" encoding="UTF-8" standalone="yes"?>
<Relationships xmlns="http://schemas.openxmlformats.org/package/2006/relationships"><Relationship Id="rId3" Type="http://schemas.openxmlformats.org/officeDocument/2006/relationships/image" Target="../media/image277.jpeg"/><Relationship Id="rId2" Type="http://schemas.openxmlformats.org/officeDocument/2006/relationships/image" Target="../media/image98.png"/><Relationship Id="rId1" Type="http://schemas.openxmlformats.org/officeDocument/2006/relationships/slideLayout" Target="../slideLayouts/slideLayout2.xml"/><Relationship Id="rId6" Type="http://schemas.openxmlformats.org/officeDocument/2006/relationships/image" Target="../media/image280.png"/><Relationship Id="rId5" Type="http://schemas.openxmlformats.org/officeDocument/2006/relationships/image" Target="../media/image279.png"/><Relationship Id="rId4" Type="http://schemas.openxmlformats.org/officeDocument/2006/relationships/image" Target="../media/image278.jpeg"/></Relationships>
</file>

<file path=ppt/slides/_rels/slide94.xml.rels><?xml version="1.0" encoding="UTF-8" standalone="yes"?>
<Relationships xmlns="http://schemas.openxmlformats.org/package/2006/relationships"><Relationship Id="rId8" Type="http://schemas.microsoft.com/office/2007/relationships/hdphoto" Target="../media/hdphoto17.wdp"/><Relationship Id="rId13" Type="http://schemas.openxmlformats.org/officeDocument/2006/relationships/image" Target="../media/image286.png"/><Relationship Id="rId3" Type="http://schemas.openxmlformats.org/officeDocument/2006/relationships/image" Target="../media/image281.png"/><Relationship Id="rId7" Type="http://schemas.openxmlformats.org/officeDocument/2006/relationships/image" Target="../media/image283.png"/><Relationship Id="rId12" Type="http://schemas.microsoft.com/office/2007/relationships/hdphoto" Target="../media/hdphoto19.wdp"/><Relationship Id="rId2" Type="http://schemas.openxmlformats.org/officeDocument/2006/relationships/image" Target="../media/image98.png"/><Relationship Id="rId1" Type="http://schemas.openxmlformats.org/officeDocument/2006/relationships/slideLayout" Target="../slideLayouts/slideLayout2.xml"/><Relationship Id="rId6" Type="http://schemas.microsoft.com/office/2007/relationships/hdphoto" Target="../media/hdphoto16.wdp"/><Relationship Id="rId11" Type="http://schemas.openxmlformats.org/officeDocument/2006/relationships/image" Target="../media/image285.png"/><Relationship Id="rId5" Type="http://schemas.openxmlformats.org/officeDocument/2006/relationships/image" Target="../media/image282.png"/><Relationship Id="rId10" Type="http://schemas.microsoft.com/office/2007/relationships/hdphoto" Target="../media/hdphoto18.wdp"/><Relationship Id="rId4" Type="http://schemas.microsoft.com/office/2007/relationships/hdphoto" Target="../media/hdphoto15.wdp"/><Relationship Id="rId9" Type="http://schemas.openxmlformats.org/officeDocument/2006/relationships/image" Target="../media/image284.png"/><Relationship Id="rId14" Type="http://schemas.microsoft.com/office/2007/relationships/hdphoto" Target="../media/hdphoto20.wdp"/></Relationships>
</file>

<file path=ppt/slides/_rels/slide95.xml.rels><?xml version="1.0" encoding="UTF-8" standalone="yes"?>
<Relationships xmlns="http://schemas.openxmlformats.org/package/2006/relationships"><Relationship Id="rId3" Type="http://schemas.openxmlformats.org/officeDocument/2006/relationships/image" Target="../media/image287.png"/><Relationship Id="rId2" Type="http://schemas.openxmlformats.org/officeDocument/2006/relationships/image" Target="../media/image98.png"/><Relationship Id="rId1" Type="http://schemas.openxmlformats.org/officeDocument/2006/relationships/slideLayout" Target="../slideLayouts/slideLayout2.xml"/><Relationship Id="rId6" Type="http://schemas.openxmlformats.org/officeDocument/2006/relationships/image" Target="../media/image289.png"/><Relationship Id="rId5" Type="http://schemas.microsoft.com/office/2007/relationships/hdphoto" Target="../media/hdphoto21.wdp"/><Relationship Id="rId4" Type="http://schemas.openxmlformats.org/officeDocument/2006/relationships/image" Target="../media/image288.png"/></Relationships>
</file>

<file path=ppt/slides/_rels/slide96.xml.rels><?xml version="1.0" encoding="UTF-8" standalone="yes"?>
<Relationships xmlns="http://schemas.openxmlformats.org/package/2006/relationships"><Relationship Id="rId3" Type="http://schemas.openxmlformats.org/officeDocument/2006/relationships/image" Target="../media/image290.png"/><Relationship Id="rId2" Type="http://schemas.openxmlformats.org/officeDocument/2006/relationships/image" Target="../media/image98.png"/><Relationship Id="rId1" Type="http://schemas.openxmlformats.org/officeDocument/2006/relationships/slideLayout" Target="../slideLayouts/slideLayout2.xml"/><Relationship Id="rId6" Type="http://schemas.openxmlformats.org/officeDocument/2006/relationships/image" Target="../media/image292.jpeg"/><Relationship Id="rId5" Type="http://schemas.openxmlformats.org/officeDocument/2006/relationships/image" Target="../media/image270.png"/><Relationship Id="rId4" Type="http://schemas.openxmlformats.org/officeDocument/2006/relationships/image" Target="../media/image291.png"/></Relationships>
</file>

<file path=ppt/slides/_rels/slide97.xml.rels><?xml version="1.0" encoding="UTF-8" standalone="yes"?>
<Relationships xmlns="http://schemas.openxmlformats.org/package/2006/relationships"><Relationship Id="rId3" Type="http://schemas.openxmlformats.org/officeDocument/2006/relationships/image" Target="../media/image293.jpg"/><Relationship Id="rId2" Type="http://schemas.openxmlformats.org/officeDocument/2006/relationships/image" Target="../media/image98.png"/><Relationship Id="rId1" Type="http://schemas.openxmlformats.org/officeDocument/2006/relationships/slideLayout" Target="../slideLayouts/slideLayout2.xml"/><Relationship Id="rId4" Type="http://schemas.openxmlformats.org/officeDocument/2006/relationships/image" Target="../media/image294.jpg"/></Relationships>
</file>

<file path=ppt/slides/_rels/slide98.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9086"/>
          </a:xfrm>
          <a:prstGeom prst="rect">
            <a:avLst/>
          </a:prstGeom>
        </p:spPr>
      </p:pic>
      <p:sp>
        <p:nvSpPr>
          <p:cNvPr id="7" name="TextBox 6"/>
          <p:cNvSpPr txBox="1"/>
          <p:nvPr/>
        </p:nvSpPr>
        <p:spPr>
          <a:xfrm>
            <a:off x="5433754" y="674194"/>
            <a:ext cx="6758246" cy="1754326"/>
          </a:xfrm>
          <a:prstGeom prst="rect">
            <a:avLst/>
          </a:prstGeom>
          <a:noFill/>
        </p:spPr>
        <p:txBody>
          <a:bodyPr wrap="square" rtlCol="0">
            <a:spAutoFit/>
          </a:bodyPr>
          <a:lstStyle/>
          <a:p>
            <a:r>
              <a:rPr lang="uk-UA" sz="3600" b="1" dirty="0" smtClean="0"/>
              <a:t>Звіт про роботу департаменту гуманітарної політики Львівської міської ради за 20</a:t>
            </a:r>
            <a:r>
              <a:rPr lang="en-US" sz="3600" b="1" dirty="0" smtClean="0"/>
              <a:t>20</a:t>
            </a:r>
            <a:r>
              <a:rPr lang="uk-UA" sz="3600" b="1" dirty="0" smtClean="0"/>
              <a:t> рік </a:t>
            </a:r>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83338" y="4563687"/>
            <a:ext cx="1385455" cy="1596044"/>
          </a:xfrm>
          <a:prstGeom prst="rect">
            <a:avLst/>
          </a:prstGeom>
        </p:spPr>
      </p:pic>
    </p:spTree>
    <p:extLst>
      <p:ext uri="{BB962C8B-B14F-4D97-AF65-F5344CB8AC3E}">
        <p14:creationId xmlns:p14="http://schemas.microsoft.com/office/powerpoint/2010/main" val="39017099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Рисунок 52">
            <a:extLst>
              <a:ext uri="{FF2B5EF4-FFF2-40B4-BE49-F238E27FC236}">
                <a16:creationId xmlns:a16="http://schemas.microsoft.com/office/drawing/2014/main" id="{965BEE72-B689-4F20-B229-6B5630D800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12192000" cy="6858217"/>
          </a:xfrm>
          <a:prstGeom prst="rect">
            <a:avLst/>
          </a:prstGeom>
        </p:spPr>
      </p:pic>
      <p:sp>
        <p:nvSpPr>
          <p:cNvPr id="4" name="Місце для вмісту 3">
            <a:extLst>
              <a:ext uri="{FF2B5EF4-FFF2-40B4-BE49-F238E27FC236}">
                <a16:creationId xmlns:a16="http://schemas.microsoft.com/office/drawing/2014/main" id="{31057F75-13D3-4564-BC6A-04C42E3C3C58}"/>
              </a:ext>
            </a:extLst>
          </p:cNvPr>
          <p:cNvSpPr>
            <a:spLocks noGrp="1"/>
          </p:cNvSpPr>
          <p:nvPr>
            <p:ph idx="1"/>
          </p:nvPr>
        </p:nvSpPr>
        <p:spPr>
          <a:xfrm>
            <a:off x="1591843" y="1534427"/>
            <a:ext cx="6243721" cy="3496342"/>
          </a:xfrm>
          <a:prstGeom prst="rect">
            <a:avLst/>
          </a:prstGeom>
        </p:spPr>
        <p:txBody>
          <a:bodyPr wrap="square">
            <a:spAutoFit/>
          </a:bodyPr>
          <a:lstStyle/>
          <a:p>
            <a:pPr marL="0" indent="0" algn="ctr">
              <a:buNone/>
            </a:pPr>
            <a:r>
              <a:rPr lang="uk-UA" b="1" dirty="0">
                <a:solidFill>
                  <a:srgbClr val="002060"/>
                </a:solidFill>
                <a:cs typeface="Arial" panose="020B0604020202020204" pitchFamily="34" charset="0"/>
              </a:rPr>
              <a:t>Територія дозвілля</a:t>
            </a:r>
          </a:p>
          <a:p>
            <a:pPr marL="0" indent="0" algn="ctr">
              <a:buNone/>
            </a:pPr>
            <a:r>
              <a:rPr lang="uk-UA" sz="2200" dirty="0">
                <a:solidFill>
                  <a:srgbClr val="002060"/>
                </a:solidFill>
              </a:rPr>
              <a:t>Уже втретє у Львові відбулась </a:t>
            </a:r>
            <a:r>
              <a:rPr lang="uk-UA" sz="2200" b="1" dirty="0">
                <a:solidFill>
                  <a:srgbClr val="002060"/>
                </a:solidFill>
              </a:rPr>
              <a:t>«Територія дозвілля». </a:t>
            </a:r>
            <a:r>
              <a:rPr lang="uk-UA" sz="2200" dirty="0">
                <a:solidFill>
                  <a:srgbClr val="002060"/>
                </a:solidFill>
              </a:rPr>
              <a:t>На заході діти разом з батьками мали можливість обрати безкоштовний гурток у закладах позашкільної освіти міста, а також взяти участь у майстер-класах, флешмобах та квестах.</a:t>
            </a:r>
            <a:br>
              <a:rPr lang="uk-UA" sz="2200" dirty="0">
                <a:solidFill>
                  <a:srgbClr val="002060"/>
                </a:solidFill>
              </a:rPr>
            </a:br>
            <a:r>
              <a:rPr lang="uk-UA" sz="2200" dirty="0">
                <a:solidFill>
                  <a:srgbClr val="002060"/>
                </a:solidFill>
              </a:rPr>
              <a:t>Цьогоріч «Територія дозвілля» охопила </a:t>
            </a:r>
            <a:r>
              <a:rPr lang="uk-UA" sz="2200" b="1" dirty="0">
                <a:solidFill>
                  <a:srgbClr val="002060"/>
                </a:solidFill>
              </a:rPr>
              <a:t>11 локацій </a:t>
            </a:r>
            <a:r>
              <a:rPr lang="uk-UA" sz="2200" dirty="0">
                <a:solidFill>
                  <a:srgbClr val="002060"/>
                </a:solidFill>
              </a:rPr>
              <a:t>у всіх районах міста.</a:t>
            </a:r>
            <a:endParaRPr lang="uk-UA" sz="2200" i="1" dirty="0">
              <a:solidFill>
                <a:srgbClr val="002060"/>
              </a:solidFill>
              <a:cs typeface="Arial" panose="020B0604020202020204" pitchFamily="34" charset="0"/>
            </a:endParaRPr>
          </a:p>
          <a:p>
            <a:pPr algn="ctr"/>
            <a:endParaRPr lang="uk-UA" sz="1800" i="1" dirty="0">
              <a:solidFill>
                <a:schemeClr val="accent1">
                  <a:lumMod val="50000"/>
                </a:schemeClr>
              </a:solidFill>
              <a:latin typeface="Arial" panose="020B0604020202020204" pitchFamily="34" charset="0"/>
              <a:cs typeface="Arial" panose="020B0604020202020204" pitchFamily="34" charset="0"/>
            </a:endParaRPr>
          </a:p>
          <a:p>
            <a:pPr algn="ctr"/>
            <a:endParaRPr lang="uk-UA" sz="1800" i="1" dirty="0">
              <a:solidFill>
                <a:schemeClr val="accent1">
                  <a:lumMod val="50000"/>
                </a:schemeClr>
              </a:solidFill>
              <a:latin typeface="Arial" panose="020B0604020202020204" pitchFamily="34" charset="0"/>
              <a:cs typeface="Arial" panose="020B0604020202020204" pitchFamily="34" charset="0"/>
            </a:endParaRPr>
          </a:p>
        </p:txBody>
      </p:sp>
      <p:sp>
        <p:nvSpPr>
          <p:cNvPr id="5" name="Объект 2">
            <a:extLst>
              <a:ext uri="{FF2B5EF4-FFF2-40B4-BE49-F238E27FC236}">
                <a16:creationId xmlns:a16="http://schemas.microsoft.com/office/drawing/2014/main" id="{7189B088-236C-4825-AB19-CBE401B416FE}"/>
              </a:ext>
            </a:extLst>
          </p:cNvPr>
          <p:cNvSpPr txBox="1">
            <a:spLocks noGrp="1"/>
          </p:cNvSpPr>
          <p:nvPr>
            <p:ph type="title"/>
          </p:nvPr>
        </p:nvSpPr>
        <p:spPr>
          <a:xfrm>
            <a:off x="2574828" y="308843"/>
            <a:ext cx="4277750" cy="761158"/>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uk-UA" sz="3600" b="1" dirty="0">
                <a:solidFill>
                  <a:srgbClr val="002060"/>
                </a:solidFill>
                <a:cs typeface="Arial" panose="020B0604020202020204" pitchFamily="34" charset="0"/>
              </a:rPr>
              <a:t>Позашкільна</a:t>
            </a:r>
            <a:r>
              <a:rPr lang="uk-UA" sz="3600" b="1" dirty="0">
                <a:solidFill>
                  <a:srgbClr val="002060"/>
                </a:solidFill>
              </a:rPr>
              <a:t> </a:t>
            </a:r>
            <a:r>
              <a:rPr lang="uk-UA" sz="3600" b="1" dirty="0">
                <a:solidFill>
                  <a:srgbClr val="002060"/>
                </a:solidFill>
                <a:cs typeface="Arial" panose="020B0604020202020204" pitchFamily="34" charset="0"/>
              </a:rPr>
              <a:t>освіта</a:t>
            </a:r>
          </a:p>
        </p:txBody>
      </p:sp>
      <p:sp>
        <p:nvSpPr>
          <p:cNvPr id="14" name="Шестикутник 13" descr="https://scontent.flwo1-1.fna.fbcdn.net/v/t1.0-9/118961052_1492974990902867_6680764934035177393_n.jpg?_nc_cat=103&amp;ccb=2&amp;_nc_sid=8bfeb9&amp;_nc_ohc=rrHuBm0Sb5wAX-CReVh&amp;_nc_ht=scontent.flwo1-1.fna&amp;oh=ee5c17894e060116d4d37d93df986eff&amp;oe=5FEFA18C"/>
          <p:cNvSpPr/>
          <p:nvPr/>
        </p:nvSpPr>
        <p:spPr>
          <a:xfrm>
            <a:off x="7847438" y="2394662"/>
            <a:ext cx="2088000" cy="1800000"/>
          </a:xfrm>
          <a:prstGeom prst="hexagon">
            <a:avLst>
              <a:gd name="adj" fmla="val 25000"/>
              <a:gd name="vf" fmla="val 115470"/>
            </a:avLst>
          </a:prstGeom>
          <a:blipFill>
            <a:blip r:embed="rId4" cstate="print">
              <a:extLst>
                <a:ext uri="{28A0092B-C50C-407E-A947-70E740481C1C}">
                  <a14:useLocalDpi xmlns:a14="http://schemas.microsoft.com/office/drawing/2010/main" val="0"/>
                </a:ext>
              </a:extLst>
            </a:blip>
            <a:srcRect/>
            <a:stretch>
              <a:fillRect l="-7000" r="-7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030" name="Шестикутник 1029" descr="https://scontent.flwo1-1.fna.fbcdn.net/v/t1.0-9/118972647_1493051750895191_5085676979624652224_n.jpg?_nc_cat=110&amp;ccb=2&amp;_nc_sid=8bfeb9&amp;_nc_ohc=mo2CNC-mmnQAX_xVzvD&amp;_nc_ht=scontent.flwo1-1.fna&amp;oh=0786fd319fd65b198da1677f52270c19&amp;oe=5FEFBCD8"/>
          <p:cNvSpPr/>
          <p:nvPr/>
        </p:nvSpPr>
        <p:spPr>
          <a:xfrm>
            <a:off x="5243115" y="4514783"/>
            <a:ext cx="2088000" cy="1800000"/>
          </a:xfrm>
          <a:prstGeom prst="hexagon">
            <a:avLst>
              <a:gd name="adj" fmla="val 25000"/>
              <a:gd name="vf" fmla="val 115470"/>
            </a:avLst>
          </a:prstGeom>
          <a:blipFill>
            <a:blip r:embed="rId5" cstate="print">
              <a:extLst>
                <a:ext uri="{28A0092B-C50C-407E-A947-70E740481C1C}">
                  <a14:useLocalDpi xmlns:a14="http://schemas.microsoft.com/office/drawing/2010/main" val="0"/>
                </a:ext>
              </a:extLst>
            </a:blip>
            <a:srcRect/>
            <a:stretch>
              <a:fillRect l="-7000" r="-7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024" name="Шестикутник 1023" descr="https://scontent.flwo1-1.fna.fbcdn.net/v/t1.0-9/118985809_1492952670905099_8053815077458124766_n.jpg?_nc_cat=104&amp;ccb=2&amp;_nc_sid=8bfeb9&amp;_nc_ohc=qq01Rb1bXPYAX_NTMAQ&amp;_nc_ht=scontent.flwo1-1.fna&amp;oh=3363c13d9769a1c2ec42bf58e969ee92&amp;oe=5FEE794A"/>
          <p:cNvSpPr/>
          <p:nvPr/>
        </p:nvSpPr>
        <p:spPr>
          <a:xfrm>
            <a:off x="7847438" y="4514783"/>
            <a:ext cx="2088000" cy="1800000"/>
          </a:xfrm>
          <a:prstGeom prst="hexagon">
            <a:avLst>
              <a:gd name="adj" fmla="val 25000"/>
              <a:gd name="vf" fmla="val 115470"/>
            </a:avLst>
          </a:prstGeom>
          <a:blipFill>
            <a:blip r:embed="rId6" cstate="print">
              <a:extLst>
                <a:ext uri="{28A0092B-C50C-407E-A947-70E740481C1C}">
                  <a14:useLocalDpi xmlns:a14="http://schemas.microsoft.com/office/drawing/2010/main" val="0"/>
                </a:ext>
              </a:extLst>
            </a:blip>
            <a:srcRect/>
            <a:stretch>
              <a:fillRect t="-27000" b="-27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20" name="Шестикутник 19" descr="https://scontent.flwo1-1.fna.fbcdn.net/v/t1.0-9/118938581_1492952500905116_5971426571334812709_n.jpg?_nc_cat=103&amp;ccb=2&amp;_nc_sid=8bfeb9&amp;_nc_ohc=lAUti568n20AX8PlTxB&amp;_nc_ht=scontent.flwo1-1.fna&amp;oh=509d0f2c41ecd072cbd45eaf60cba4ac&amp;oe=5FEFA2CF"/>
          <p:cNvSpPr/>
          <p:nvPr/>
        </p:nvSpPr>
        <p:spPr>
          <a:xfrm>
            <a:off x="9935438" y="3591993"/>
            <a:ext cx="2088000" cy="1800000"/>
          </a:xfrm>
          <a:prstGeom prst="hexagon">
            <a:avLst>
              <a:gd name="adj" fmla="val 25000"/>
              <a:gd name="vf" fmla="val 115470"/>
            </a:avLst>
          </a:prstGeom>
          <a:blipFill>
            <a:blip r:embed="rId7" cstate="print">
              <a:extLst>
                <a:ext uri="{28A0092B-C50C-407E-A947-70E740481C1C}">
                  <a14:useLocalDpi xmlns:a14="http://schemas.microsoft.com/office/drawing/2010/main" val="0"/>
                </a:ext>
              </a:extLst>
            </a:blip>
            <a:srcRect/>
            <a:stretch>
              <a:fillRect t="-27000" b="-27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Шестикутник 7" descr="Зображення може містити: 1 особа, сидить"/>
          <p:cNvSpPr/>
          <p:nvPr/>
        </p:nvSpPr>
        <p:spPr>
          <a:xfrm>
            <a:off x="7847438" y="297331"/>
            <a:ext cx="2088000" cy="1800000"/>
          </a:xfrm>
          <a:prstGeom prst="hexagon">
            <a:avLst>
              <a:gd name="adj" fmla="val 25000"/>
              <a:gd name="vf" fmla="val 115470"/>
            </a:avLst>
          </a:prstGeom>
          <a:blipFill>
            <a:blip r:embed="rId8" cstate="print">
              <a:extLst>
                <a:ext uri="{28A0092B-C50C-407E-A947-70E740481C1C}">
                  <a14:useLocalDpi xmlns:a14="http://schemas.microsoft.com/office/drawing/2010/main" val="0"/>
                </a:ext>
              </a:extLst>
            </a:blip>
            <a:srcRect/>
            <a:stretch>
              <a:fillRect t="-28000" b="-28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grpSp>
        <p:nvGrpSpPr>
          <p:cNvPr id="23" name="Групувати 22">
            <a:extLst>
              <a:ext uri="{FF2B5EF4-FFF2-40B4-BE49-F238E27FC236}">
                <a16:creationId xmlns:a16="http://schemas.microsoft.com/office/drawing/2014/main" id="{7508F719-7342-4B1D-B3E1-41248CE6253A}"/>
              </a:ext>
            </a:extLst>
          </p:cNvPr>
          <p:cNvGrpSpPr/>
          <p:nvPr/>
        </p:nvGrpSpPr>
        <p:grpSpPr>
          <a:xfrm>
            <a:off x="2625704" y="4517427"/>
            <a:ext cx="2088000" cy="2100485"/>
            <a:chOff x="7100812" y="4297564"/>
            <a:chExt cx="1378527" cy="1292802"/>
          </a:xfrm>
        </p:grpSpPr>
        <p:sp>
          <p:nvSpPr>
            <p:cNvPr id="25" name="Шестикутник 24">
              <a:extLst>
                <a:ext uri="{FF2B5EF4-FFF2-40B4-BE49-F238E27FC236}">
                  <a16:creationId xmlns:a16="http://schemas.microsoft.com/office/drawing/2014/main" id="{FA3D176C-4A69-4E0F-8426-B1ED9EFFED24}"/>
                </a:ext>
              </a:extLst>
            </p:cNvPr>
            <p:cNvSpPr/>
            <p:nvPr/>
          </p:nvSpPr>
          <p:spPr>
            <a:xfrm>
              <a:off x="8273619" y="5451326"/>
              <a:ext cx="161097" cy="139040"/>
            </a:xfrm>
            <a:prstGeom prst="hexagon">
              <a:avLst>
                <a:gd name="adj" fmla="val 25000"/>
                <a:gd name="vf" fmla="val 115470"/>
              </a:avLst>
            </a:prstGeom>
            <a:ln>
              <a:no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6" name="Шестикутник 25" descr="https://scontent.flwo1-1.fna.fbcdn.net/v/t1.0-9/118948981_1493051990895167_4084898567516075122_n.jpg?_nc_cat=106&amp;ccb=2&amp;_nc_sid=8bfeb9&amp;_nc_ohc=UWVr1lpuT6MAX94ziUT&amp;_nc_ht=scontent.flwo1-1.fna&amp;oh=976598223b8d55a31b1ccc2cc73198ee&amp;oe=5FF07AEA"/>
            <p:cNvSpPr/>
            <p:nvPr/>
          </p:nvSpPr>
          <p:spPr>
            <a:xfrm>
              <a:off x="7100812" y="4297564"/>
              <a:ext cx="1378527" cy="1188294"/>
            </a:xfrm>
            <a:prstGeom prst="hexagon">
              <a:avLst>
                <a:gd name="adj" fmla="val 25000"/>
                <a:gd name="vf" fmla="val 115470"/>
              </a:avLst>
            </a:prstGeom>
            <a:blipFill>
              <a:blip r:embed="rId9" cstate="print">
                <a:extLst>
                  <a:ext uri="{28A0092B-C50C-407E-A947-70E740481C1C}">
                    <a14:useLocalDpi xmlns:a14="http://schemas.microsoft.com/office/drawing/2010/main" val="0"/>
                  </a:ext>
                </a:extLst>
              </a:blip>
              <a:srcRect/>
              <a:stretch>
                <a:fillRect l="-7000" r="-7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grpSp>
      <p:sp>
        <p:nvSpPr>
          <p:cNvPr id="1039" name="Шестикутник 1038" descr="https://scontent.flwo1-1.fna.fbcdn.net/v/t1.0-9/118955460_1493090464224653_2051723609973516713_n.jpg?_nc_cat=107&amp;ccb=2&amp;_nc_sid=8bfeb9&amp;_nc_ohc=gi6rWM3nCiMAX_xtGP-&amp;_nc_ht=scontent.flwo1-1.fna&amp;oh=3e3d7c6b02d71799e0ed9cbd7725c820&amp;oe=5FEFB65E"/>
          <p:cNvSpPr/>
          <p:nvPr/>
        </p:nvSpPr>
        <p:spPr>
          <a:xfrm>
            <a:off x="9935438" y="1334602"/>
            <a:ext cx="2088000" cy="1800000"/>
          </a:xfrm>
          <a:prstGeom prst="hexagon">
            <a:avLst>
              <a:gd name="adj" fmla="val 25000"/>
              <a:gd name="vf" fmla="val 115470"/>
            </a:avLst>
          </a:prstGeom>
          <a:blipFill>
            <a:blip r:embed="rId10" cstate="print">
              <a:extLst>
                <a:ext uri="{28A0092B-C50C-407E-A947-70E740481C1C}">
                  <a14:useLocalDpi xmlns:a14="http://schemas.microsoft.com/office/drawing/2010/main" val="0"/>
                </a:ext>
              </a:extLst>
            </a:blip>
            <a:srcRect/>
            <a:stretch>
              <a:fillRect t="-27000" b="-27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cxnSp>
        <p:nvCxnSpPr>
          <p:cNvPr id="3" name="Пряма сполучна лінія 2">
            <a:extLst>
              <a:ext uri="{FF2B5EF4-FFF2-40B4-BE49-F238E27FC236}">
                <a16:creationId xmlns:a16="http://schemas.microsoft.com/office/drawing/2014/main" id="{E7990640-1772-4B1E-98FB-694FC02A1071}"/>
              </a:ext>
            </a:extLst>
          </p:cNvPr>
          <p:cNvCxnSpPr/>
          <p:nvPr/>
        </p:nvCxnSpPr>
        <p:spPr>
          <a:xfrm>
            <a:off x="2053883" y="1197331"/>
            <a:ext cx="5277232" cy="0"/>
          </a:xfrm>
          <a:prstGeom prst="line">
            <a:avLst/>
          </a:prstGeom>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1985225443"/>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523" y="0"/>
            <a:ext cx="12192000" cy="6861689"/>
          </a:xfrm>
          <a:prstGeom prst="rect">
            <a:avLst/>
          </a:prstGeom>
        </p:spPr>
      </p:pic>
      <p:sp>
        <p:nvSpPr>
          <p:cNvPr id="2" name="TextBox 1"/>
          <p:cNvSpPr txBox="1"/>
          <p:nvPr/>
        </p:nvSpPr>
        <p:spPr>
          <a:xfrm>
            <a:off x="4802907" y="343877"/>
            <a:ext cx="7241312" cy="1077218"/>
          </a:xfrm>
          <a:prstGeom prst="rect">
            <a:avLst/>
          </a:prstGeom>
          <a:noFill/>
        </p:spPr>
        <p:txBody>
          <a:bodyPr wrap="square" rtlCol="0">
            <a:spAutoFit/>
          </a:bodyPr>
          <a:lstStyle/>
          <a:p>
            <a:pPr algn="ctr"/>
            <a:r>
              <a:rPr lang="en-US" sz="3200" b="1" dirty="0" smtClean="0">
                <a:solidFill>
                  <a:prstClr val="black"/>
                </a:solidFill>
              </a:rPr>
              <a:t>V</a:t>
            </a:r>
            <a:r>
              <a:rPr lang="uk-UA" sz="3200" b="1" dirty="0">
                <a:solidFill>
                  <a:prstClr val="black"/>
                </a:solidFill>
              </a:rPr>
              <a:t>І</a:t>
            </a:r>
            <a:r>
              <a:rPr lang="uk-UA" sz="3200" b="1" dirty="0" smtClean="0">
                <a:solidFill>
                  <a:prstClr val="black"/>
                </a:solidFill>
              </a:rPr>
              <a:t>. Фінансова підтримка </a:t>
            </a:r>
          </a:p>
          <a:p>
            <a:pPr algn="ctr"/>
            <a:r>
              <a:rPr lang="uk-UA" sz="3200" b="1" dirty="0" smtClean="0">
                <a:solidFill>
                  <a:prstClr val="black"/>
                </a:solidFill>
              </a:rPr>
              <a:t>громадських ініціатив</a:t>
            </a:r>
            <a:endParaRPr lang="uk-UA" sz="3200" b="1" dirty="0">
              <a:solidFill>
                <a:prstClr val="black"/>
              </a:solidFill>
            </a:endParaRPr>
          </a:p>
        </p:txBody>
      </p:sp>
      <p:sp>
        <p:nvSpPr>
          <p:cNvPr id="3" name="TextBox 2"/>
          <p:cNvSpPr txBox="1"/>
          <p:nvPr/>
        </p:nvSpPr>
        <p:spPr>
          <a:xfrm>
            <a:off x="5006107" y="1732806"/>
            <a:ext cx="6613237" cy="2862322"/>
          </a:xfrm>
          <a:prstGeom prst="rect">
            <a:avLst/>
          </a:prstGeom>
          <a:noFill/>
        </p:spPr>
        <p:txBody>
          <a:bodyPr wrap="square" rtlCol="0">
            <a:spAutoFit/>
          </a:bodyPr>
          <a:lstStyle/>
          <a:p>
            <a:pPr marL="457200" indent="-457200">
              <a:buFont typeface="Arial" panose="020B0604020202020204" pitchFamily="34" charset="0"/>
              <a:buChar char="•"/>
            </a:pPr>
            <a:r>
              <a:rPr lang="uk-UA" sz="3000" dirty="0" smtClean="0"/>
              <a:t>Реалізовано 6 проектів громадського  бюджету  на суму </a:t>
            </a:r>
          </a:p>
          <a:p>
            <a:r>
              <a:rPr lang="uk-UA" sz="3000" dirty="0"/>
              <a:t> </a:t>
            </a:r>
            <a:r>
              <a:rPr lang="uk-UA" sz="3000" dirty="0" smtClean="0"/>
              <a:t>    </a:t>
            </a:r>
            <a:r>
              <a:rPr lang="uk-UA" sz="3000" b="1" dirty="0" smtClean="0"/>
              <a:t>7,7</a:t>
            </a:r>
            <a:r>
              <a:rPr lang="uk-UA" sz="3000" dirty="0" smtClean="0"/>
              <a:t> млн грн </a:t>
            </a:r>
          </a:p>
          <a:p>
            <a:endParaRPr lang="uk-UA" sz="3000" dirty="0" smtClean="0"/>
          </a:p>
          <a:p>
            <a:pPr marL="457200" indent="-457200">
              <a:buFont typeface="Arial" panose="020B0604020202020204" pitchFamily="34" charset="0"/>
              <a:buChar char="•"/>
            </a:pPr>
            <a:r>
              <a:rPr lang="uk-UA" sz="3000" dirty="0" smtClean="0"/>
              <a:t>Реалізовано 2 мікропроекти на суму </a:t>
            </a:r>
            <a:r>
              <a:rPr lang="uk-UA" sz="3000" b="1" dirty="0" smtClean="0"/>
              <a:t>0,9</a:t>
            </a:r>
            <a:r>
              <a:rPr lang="uk-UA" sz="3000" dirty="0" smtClean="0"/>
              <a:t> млн грн </a:t>
            </a:r>
            <a:endParaRPr lang="uk-UA" sz="3000" dirty="0"/>
          </a:p>
        </p:txBody>
      </p:sp>
    </p:spTree>
    <p:extLst>
      <p:ext uri="{BB962C8B-B14F-4D97-AF65-F5344CB8AC3E}">
        <p14:creationId xmlns:p14="http://schemas.microsoft.com/office/powerpoint/2010/main" val="1320247168"/>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735"/>
            <a:ext cx="12192000" cy="6859735"/>
          </a:xfrm>
          <a:prstGeom prst="rect">
            <a:avLst/>
          </a:prstGeom>
        </p:spPr>
      </p:pic>
      <p:sp>
        <p:nvSpPr>
          <p:cNvPr id="5" name="Прямоугольник 4"/>
          <p:cNvSpPr/>
          <p:nvPr/>
        </p:nvSpPr>
        <p:spPr>
          <a:xfrm>
            <a:off x="1607127" y="179592"/>
            <a:ext cx="5126182" cy="5597236"/>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uk-UA" sz="2000" dirty="0" smtClean="0">
              <a:solidFill>
                <a:prstClr val="black"/>
              </a:solidFill>
            </a:endParaRPr>
          </a:p>
          <a:p>
            <a:pPr algn="just"/>
            <a:r>
              <a:rPr lang="uk-UA" sz="2000" dirty="0" smtClean="0">
                <a:solidFill>
                  <a:prstClr val="black"/>
                </a:solidFill>
              </a:rPr>
              <a:t>• </a:t>
            </a:r>
            <a:r>
              <a:rPr lang="uk-UA" sz="2400" dirty="0" smtClean="0">
                <a:solidFill>
                  <a:prstClr val="black"/>
                </a:solidFill>
              </a:rPr>
              <a:t>Капітальний ремонт ортопедичної операційної </a:t>
            </a:r>
            <a:r>
              <a:rPr lang="uk-UA" sz="2400" dirty="0" smtClean="0">
                <a:solidFill>
                  <a:schemeClr val="tx1"/>
                </a:solidFill>
                <a:ea typeface="Times New Roman" panose="02020603050405020304" pitchFamily="18" charset="0"/>
              </a:rPr>
              <a:t>КНП </a:t>
            </a:r>
            <a:r>
              <a:rPr lang="uk-UA" sz="2400" dirty="0">
                <a:solidFill>
                  <a:schemeClr val="tx1"/>
                </a:solidFill>
                <a:ea typeface="Times New Roman" panose="02020603050405020304" pitchFamily="18" charset="0"/>
              </a:rPr>
              <a:t>«МДКЛ м</a:t>
            </a:r>
            <a:r>
              <a:rPr lang="uk-UA" sz="2400" dirty="0" smtClean="0">
                <a:solidFill>
                  <a:schemeClr val="tx1"/>
                </a:solidFill>
                <a:ea typeface="Times New Roman" panose="02020603050405020304" pitchFamily="18" charset="0"/>
              </a:rPr>
              <a:t>. Львова» - 1,3 млн грн (громадський бюджет</a:t>
            </a:r>
            <a:r>
              <a:rPr lang="uk-UA" sz="2400" dirty="0" smtClean="0">
                <a:solidFill>
                  <a:schemeClr val="tx1"/>
                </a:solidFill>
              </a:rPr>
              <a:t> )</a:t>
            </a:r>
          </a:p>
          <a:p>
            <a:pPr algn="just"/>
            <a:endParaRPr lang="uk-UA" sz="2400" dirty="0" smtClean="0">
              <a:solidFill>
                <a:schemeClr val="tx1"/>
              </a:solidFill>
            </a:endParaRPr>
          </a:p>
          <a:p>
            <a:pPr lvl="0" algn="just"/>
            <a:r>
              <a:rPr lang="uk-UA" sz="2400" dirty="0" smtClean="0">
                <a:solidFill>
                  <a:schemeClr val="tx1"/>
                </a:solidFill>
              </a:rPr>
              <a:t>• Придбання медичного обладнання для ортопедичної операційної </a:t>
            </a:r>
            <a:r>
              <a:rPr lang="uk-UA" sz="2400" dirty="0" smtClean="0">
                <a:solidFill>
                  <a:prstClr val="black"/>
                </a:solidFill>
                <a:ea typeface="Times New Roman" panose="02020603050405020304" pitchFamily="18" charset="0"/>
              </a:rPr>
              <a:t>КНП </a:t>
            </a:r>
            <a:r>
              <a:rPr lang="uk-UA" sz="2400" dirty="0">
                <a:solidFill>
                  <a:prstClr val="black"/>
                </a:solidFill>
                <a:ea typeface="Times New Roman" panose="02020603050405020304" pitchFamily="18" charset="0"/>
              </a:rPr>
              <a:t>«МДКЛ м</a:t>
            </a:r>
            <a:r>
              <a:rPr lang="uk-UA" sz="2400" dirty="0" smtClean="0">
                <a:solidFill>
                  <a:prstClr val="black"/>
                </a:solidFill>
                <a:ea typeface="Times New Roman" panose="02020603050405020304" pitchFamily="18" charset="0"/>
              </a:rPr>
              <a:t>. Львова» – 1,7 млн </a:t>
            </a:r>
            <a:r>
              <a:rPr lang="uk-UA" sz="2400" dirty="0">
                <a:solidFill>
                  <a:prstClr val="black"/>
                </a:solidFill>
                <a:ea typeface="Times New Roman" panose="02020603050405020304" pitchFamily="18" charset="0"/>
              </a:rPr>
              <a:t>грн (громадський бюджет</a:t>
            </a:r>
            <a:r>
              <a:rPr lang="uk-UA" sz="2400" dirty="0">
                <a:solidFill>
                  <a:prstClr val="black"/>
                </a:solidFill>
              </a:rPr>
              <a:t> </a:t>
            </a:r>
            <a:r>
              <a:rPr lang="uk-UA" sz="2400" dirty="0" smtClean="0">
                <a:solidFill>
                  <a:prstClr val="black"/>
                </a:solidFill>
              </a:rPr>
              <a:t>)</a:t>
            </a:r>
          </a:p>
          <a:p>
            <a:pPr lvl="0" algn="just"/>
            <a:endParaRPr lang="uk-UA" sz="2400" dirty="0">
              <a:solidFill>
                <a:prstClr val="black"/>
              </a:solidFill>
            </a:endParaRPr>
          </a:p>
          <a:p>
            <a:pPr lvl="0" algn="just"/>
            <a:r>
              <a:rPr lang="uk-UA" sz="2400" dirty="0" smtClean="0">
                <a:solidFill>
                  <a:prstClr val="black"/>
                </a:solidFill>
              </a:rPr>
              <a:t>• Придбання медичного обладнання (інкубатори 3 шт.) для відділення патології новонароджених </a:t>
            </a:r>
            <a:r>
              <a:rPr lang="uk-UA" sz="2400" dirty="0" smtClean="0">
                <a:solidFill>
                  <a:prstClr val="black"/>
                </a:solidFill>
                <a:ea typeface="Times New Roman" panose="02020603050405020304" pitchFamily="18" charset="0"/>
              </a:rPr>
              <a:t>КНП </a:t>
            </a:r>
            <a:r>
              <a:rPr lang="uk-UA" sz="2400" dirty="0">
                <a:solidFill>
                  <a:prstClr val="black"/>
                </a:solidFill>
                <a:ea typeface="Times New Roman" panose="02020603050405020304" pitchFamily="18" charset="0"/>
              </a:rPr>
              <a:t>«МДКЛ м</a:t>
            </a:r>
            <a:r>
              <a:rPr lang="uk-UA" sz="2400" dirty="0" smtClean="0">
                <a:solidFill>
                  <a:prstClr val="black"/>
                </a:solidFill>
                <a:ea typeface="Times New Roman" panose="02020603050405020304" pitchFamily="18" charset="0"/>
              </a:rPr>
              <a:t>. Львова» – 0,6 млн </a:t>
            </a:r>
            <a:r>
              <a:rPr lang="uk-UA" sz="2400" dirty="0">
                <a:solidFill>
                  <a:prstClr val="black"/>
                </a:solidFill>
                <a:ea typeface="Times New Roman" panose="02020603050405020304" pitchFamily="18" charset="0"/>
              </a:rPr>
              <a:t>грн (громадський бюджет</a:t>
            </a:r>
            <a:r>
              <a:rPr lang="uk-UA" sz="2400" dirty="0">
                <a:solidFill>
                  <a:prstClr val="black"/>
                </a:solidFill>
              </a:rPr>
              <a:t> )</a:t>
            </a:r>
          </a:p>
          <a:p>
            <a:pPr lvl="0"/>
            <a:endParaRPr lang="uk-UA" sz="2000" dirty="0">
              <a:solidFill>
                <a:prstClr val="black"/>
              </a:solidFill>
            </a:endParaRPr>
          </a:p>
          <a:p>
            <a:endParaRPr lang="uk-UA" sz="2000" dirty="0">
              <a:solidFill>
                <a:schemeClr val="tx1"/>
              </a:solidFill>
            </a:endParaRPr>
          </a:p>
        </p:txBody>
      </p:sp>
      <p:grpSp>
        <p:nvGrpSpPr>
          <p:cNvPr id="8" name="Группа 7"/>
          <p:cNvGrpSpPr/>
          <p:nvPr/>
        </p:nvGrpSpPr>
        <p:grpSpPr>
          <a:xfrm>
            <a:off x="7010606" y="221671"/>
            <a:ext cx="4932012" cy="5533175"/>
            <a:chOff x="5177615" y="555570"/>
            <a:chExt cx="4161034" cy="4877792"/>
          </a:xfrm>
        </p:grpSpPr>
        <p:sp>
          <p:nvSpPr>
            <p:cNvPr id="6" name="Прямоугольник 5"/>
            <p:cNvSpPr/>
            <p:nvPr/>
          </p:nvSpPr>
          <p:spPr>
            <a:xfrm>
              <a:off x="5177615" y="555570"/>
              <a:ext cx="4161034" cy="2430038"/>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sp>
          <p:nvSpPr>
            <p:cNvPr id="7" name="Прямоугольник 6"/>
            <p:cNvSpPr/>
            <p:nvPr/>
          </p:nvSpPr>
          <p:spPr>
            <a:xfrm>
              <a:off x="5177615" y="3203869"/>
              <a:ext cx="4161034" cy="2229493"/>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grpSp>
      <p:pic>
        <p:nvPicPr>
          <p:cNvPr id="10" name="Рисунок 9">
            <a:extLst>
              <a:ext uri="{FF2B5EF4-FFF2-40B4-BE49-F238E27FC236}">
                <a16:creationId xmlns:a16="http://schemas.microsoft.com/office/drawing/2014/main" id="{0AD43C97-592E-4474-8D59-CFAA45A091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83782" y="320417"/>
            <a:ext cx="4357744" cy="2559045"/>
          </a:xfrm>
          <a:prstGeom prst="rect">
            <a:avLst/>
          </a:prstGeom>
        </p:spPr>
      </p:pic>
      <p:pic>
        <p:nvPicPr>
          <p:cNvPr id="14" name="Рисунок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30473" y="3258757"/>
            <a:ext cx="2550961" cy="2437206"/>
          </a:xfrm>
          <a:prstGeom prst="rect">
            <a:avLst/>
          </a:prstGeom>
        </p:spPr>
      </p:pic>
      <p:pic>
        <p:nvPicPr>
          <p:cNvPr id="15" name="Рисунок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59669" y="3258757"/>
            <a:ext cx="1824332" cy="2403832"/>
          </a:xfrm>
          <a:prstGeom prst="rect">
            <a:avLst/>
          </a:prstGeom>
        </p:spPr>
      </p:pic>
    </p:spTree>
    <p:extLst>
      <p:ext uri="{BB962C8B-B14F-4D97-AF65-F5344CB8AC3E}">
        <p14:creationId xmlns:p14="http://schemas.microsoft.com/office/powerpoint/2010/main" val="2910758651"/>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31" y="0"/>
            <a:ext cx="12192000" cy="6859735"/>
          </a:xfrm>
          <a:prstGeom prst="rect">
            <a:avLst/>
          </a:prstGeom>
        </p:spPr>
      </p:pic>
      <p:sp>
        <p:nvSpPr>
          <p:cNvPr id="5" name="Прямоугольник 4"/>
          <p:cNvSpPr/>
          <p:nvPr/>
        </p:nvSpPr>
        <p:spPr>
          <a:xfrm>
            <a:off x="1542472" y="181903"/>
            <a:ext cx="5540421" cy="5685591"/>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uk-UA" sz="2200" dirty="0" smtClean="0">
              <a:solidFill>
                <a:prstClr val="black"/>
              </a:solidFill>
            </a:endParaRPr>
          </a:p>
          <a:p>
            <a:pPr algn="just"/>
            <a:endParaRPr lang="uk-UA" sz="2200" dirty="0" smtClean="0">
              <a:solidFill>
                <a:prstClr val="black"/>
              </a:solidFill>
            </a:endParaRPr>
          </a:p>
          <a:p>
            <a:pPr algn="just"/>
            <a:endParaRPr lang="uk-UA" sz="2200" dirty="0">
              <a:solidFill>
                <a:prstClr val="black"/>
              </a:solidFill>
            </a:endParaRPr>
          </a:p>
          <a:p>
            <a:pPr algn="just"/>
            <a:r>
              <a:rPr lang="uk-UA" sz="2200" dirty="0" smtClean="0">
                <a:solidFill>
                  <a:prstClr val="black"/>
                </a:solidFill>
              </a:rPr>
              <a:t>• </a:t>
            </a:r>
            <a:r>
              <a:rPr lang="uk-UA" sz="2400" dirty="0" smtClean="0">
                <a:solidFill>
                  <a:prstClr val="black"/>
                </a:solidFill>
              </a:rPr>
              <a:t>Придбання медичного обладнання для </a:t>
            </a:r>
            <a:r>
              <a:rPr lang="uk-UA" sz="2400" dirty="0" smtClean="0">
                <a:solidFill>
                  <a:prstClr val="black"/>
                </a:solidFill>
                <a:ea typeface="Times New Roman" panose="02020603050405020304" pitchFamily="18" charset="0"/>
              </a:rPr>
              <a:t>КНП </a:t>
            </a:r>
            <a:r>
              <a:rPr lang="uk-UA" sz="2400" dirty="0" smtClean="0">
                <a:solidFill>
                  <a:srgbClr val="000000"/>
                </a:solidFill>
                <a:ea typeface="Times New Roman" panose="02020603050405020304" pitchFamily="18" charset="0"/>
              </a:rPr>
              <a:t>«3-я МКЛ м. Львова» </a:t>
            </a:r>
            <a:r>
              <a:rPr lang="uk-UA" sz="2400" dirty="0" smtClean="0">
                <a:solidFill>
                  <a:prstClr val="black"/>
                </a:solidFill>
                <a:ea typeface="Times New Roman" panose="02020603050405020304" pitchFamily="18" charset="0"/>
              </a:rPr>
              <a:t>– 2,9 млн грн (громадський бюджет</a:t>
            </a:r>
            <a:r>
              <a:rPr lang="uk-UA" sz="2400" dirty="0" smtClean="0">
                <a:solidFill>
                  <a:prstClr val="black"/>
                </a:solidFill>
              </a:rPr>
              <a:t> )</a:t>
            </a:r>
          </a:p>
          <a:p>
            <a:pPr algn="just"/>
            <a:endParaRPr lang="uk-UA" sz="2400" dirty="0" smtClean="0">
              <a:solidFill>
                <a:prstClr val="black"/>
              </a:solidFill>
            </a:endParaRPr>
          </a:p>
          <a:p>
            <a:pPr algn="just"/>
            <a:endParaRPr lang="uk-UA" sz="2400" dirty="0" smtClean="0">
              <a:solidFill>
                <a:prstClr val="black"/>
              </a:solidFill>
            </a:endParaRPr>
          </a:p>
          <a:p>
            <a:pPr algn="just"/>
            <a:endParaRPr lang="uk-UA" sz="2400" dirty="0" smtClean="0">
              <a:solidFill>
                <a:prstClr val="black"/>
              </a:solidFill>
            </a:endParaRPr>
          </a:p>
          <a:p>
            <a:pPr algn="just"/>
            <a:r>
              <a:rPr lang="uk-UA" sz="2400" dirty="0" smtClean="0">
                <a:solidFill>
                  <a:prstClr val="black"/>
                </a:solidFill>
              </a:rPr>
              <a:t>• Придбання інкубатора та обігрівача для новонароджених в пологове відділення </a:t>
            </a:r>
            <a:r>
              <a:rPr lang="uk-UA" sz="2400" dirty="0" smtClean="0">
                <a:solidFill>
                  <a:srgbClr val="000000"/>
                </a:solidFill>
                <a:ea typeface="Times New Roman" panose="02020603050405020304" pitchFamily="18" charset="0"/>
              </a:rPr>
              <a:t>«3-я МКЛ м. Львова» –                          0,6 млн грн </a:t>
            </a:r>
            <a:r>
              <a:rPr lang="uk-UA" sz="2400" dirty="0" smtClean="0">
                <a:solidFill>
                  <a:prstClr val="black"/>
                </a:solidFill>
                <a:ea typeface="Times New Roman" panose="02020603050405020304" pitchFamily="18" charset="0"/>
              </a:rPr>
              <a:t>(громадський бюджет</a:t>
            </a:r>
            <a:r>
              <a:rPr lang="uk-UA" sz="2400" dirty="0" smtClean="0">
                <a:solidFill>
                  <a:prstClr val="black"/>
                </a:solidFill>
              </a:rPr>
              <a:t> )</a:t>
            </a:r>
          </a:p>
          <a:p>
            <a:endParaRPr lang="uk-UA" sz="2200" dirty="0" smtClean="0">
              <a:solidFill>
                <a:prstClr val="black"/>
              </a:solidFill>
            </a:endParaRPr>
          </a:p>
          <a:p>
            <a:endParaRPr lang="uk-UA" sz="2200" dirty="0" smtClean="0">
              <a:solidFill>
                <a:prstClr val="black"/>
              </a:solidFill>
            </a:endParaRPr>
          </a:p>
          <a:p>
            <a:endParaRPr lang="uk-UA" sz="2000" dirty="0">
              <a:solidFill>
                <a:prstClr val="black"/>
              </a:solidFill>
            </a:endParaRPr>
          </a:p>
        </p:txBody>
      </p:sp>
      <p:grpSp>
        <p:nvGrpSpPr>
          <p:cNvPr id="8" name="Группа 7"/>
          <p:cNvGrpSpPr/>
          <p:nvPr/>
        </p:nvGrpSpPr>
        <p:grpSpPr>
          <a:xfrm rot="10800000">
            <a:off x="7177225" y="181903"/>
            <a:ext cx="2277215" cy="5685590"/>
            <a:chOff x="7289157" y="555572"/>
            <a:chExt cx="2049493" cy="5012154"/>
          </a:xfrm>
          <a:scene3d>
            <a:camera prst="orthographicFront">
              <a:rot lat="0" lon="0" rev="0"/>
            </a:camera>
            <a:lightRig rig="contrasting" dir="t">
              <a:rot lat="0" lon="0" rev="1500000"/>
            </a:lightRig>
          </a:scene3d>
        </p:grpSpPr>
        <p:sp>
          <p:nvSpPr>
            <p:cNvPr id="6" name="Прямоугольник 5"/>
            <p:cNvSpPr/>
            <p:nvPr/>
          </p:nvSpPr>
          <p:spPr>
            <a:xfrm>
              <a:off x="7289157" y="555572"/>
              <a:ext cx="2049493" cy="2430038"/>
            </a:xfrm>
            <a:prstGeom prst="rect">
              <a:avLst/>
            </a:prstGeom>
            <a:solidFill>
              <a:schemeClr val="bg1">
                <a:lumMod val="85000"/>
              </a:schemeClr>
            </a:solidFill>
            <a:ln>
              <a:noFill/>
            </a:ln>
            <a:effectLst>
              <a:outerShdw blurRad="149987" dist="250190" dir="8460000" algn="ctr">
                <a:srgbClr val="000000">
                  <a:alpha val="28000"/>
                </a:srgbClr>
              </a:outerShdw>
            </a:effectLst>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sp>
          <p:nvSpPr>
            <p:cNvPr id="7" name="Прямоугольник 6"/>
            <p:cNvSpPr/>
            <p:nvPr/>
          </p:nvSpPr>
          <p:spPr>
            <a:xfrm>
              <a:off x="7358332" y="3098118"/>
              <a:ext cx="1980317" cy="2469608"/>
            </a:xfrm>
            <a:prstGeom prst="rect">
              <a:avLst/>
            </a:prstGeom>
            <a:solidFill>
              <a:schemeClr val="bg1">
                <a:lumMod val="85000"/>
              </a:schemeClr>
            </a:solidFill>
            <a:ln>
              <a:noFill/>
            </a:ln>
            <a:effectLst>
              <a:outerShdw blurRad="149987" dist="250190" dir="8460000" algn="ctr">
                <a:srgbClr val="000000">
                  <a:alpha val="28000"/>
                </a:srgbClr>
              </a:outerShdw>
            </a:effectLst>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grpSp>
      <p:pic>
        <p:nvPicPr>
          <p:cNvPr id="2" name="Рисунок 1"/>
          <p:cNvPicPr>
            <a:picLocks noChangeAspect="1"/>
          </p:cNvPicPr>
          <p:nvPr/>
        </p:nvPicPr>
        <p:blipFill>
          <a:blip r:embed="rId3"/>
          <a:stretch>
            <a:fillRect/>
          </a:stretch>
        </p:blipFill>
        <p:spPr>
          <a:xfrm>
            <a:off x="7348415" y="3146108"/>
            <a:ext cx="2039628" cy="2650836"/>
          </a:xfrm>
          <a:prstGeom prst="rect">
            <a:avLst/>
          </a:prstGeom>
        </p:spPr>
      </p:pic>
      <p:sp>
        <p:nvSpPr>
          <p:cNvPr id="10" name="Прямоугольник 9"/>
          <p:cNvSpPr/>
          <p:nvPr/>
        </p:nvSpPr>
        <p:spPr>
          <a:xfrm rot="10800000">
            <a:off x="9733150" y="181903"/>
            <a:ext cx="2200352" cy="2801426"/>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pic>
        <p:nvPicPr>
          <p:cNvPr id="12" name="Рисунок 11"/>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a14:imgEffect>
                  </a14:imgLayer>
                </a14:imgProps>
              </a:ext>
            </a:extLst>
          </a:blip>
          <a:srcRect l="28881" r="38523"/>
          <a:stretch/>
        </p:blipFill>
        <p:spPr>
          <a:xfrm>
            <a:off x="7348415" y="292571"/>
            <a:ext cx="1934833" cy="2623128"/>
          </a:xfrm>
          <a:prstGeom prst="rect">
            <a:avLst/>
          </a:prstGeom>
        </p:spPr>
      </p:pic>
      <p:pic>
        <p:nvPicPr>
          <p:cNvPr id="13" name="Рисунок 12"/>
          <p:cNvPicPr>
            <a:picLocks noChangeAspect="1"/>
          </p:cNvPicPr>
          <p:nvPr/>
        </p:nvPicPr>
        <p:blipFill>
          <a:blip r:embed="rId6"/>
          <a:stretch>
            <a:fillRect/>
          </a:stretch>
        </p:blipFill>
        <p:spPr>
          <a:xfrm>
            <a:off x="9839230" y="626454"/>
            <a:ext cx="1988192" cy="1912324"/>
          </a:xfrm>
          <a:prstGeom prst="rect">
            <a:avLst/>
          </a:prstGeom>
        </p:spPr>
      </p:pic>
      <p:sp>
        <p:nvSpPr>
          <p:cNvPr id="14" name="Прямоугольник 13"/>
          <p:cNvSpPr/>
          <p:nvPr/>
        </p:nvSpPr>
        <p:spPr>
          <a:xfrm rot="10800000">
            <a:off x="9733150" y="3110954"/>
            <a:ext cx="2200352" cy="2721145"/>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pic>
        <p:nvPicPr>
          <p:cNvPr id="3" name="Рисунок 2"/>
          <p:cNvPicPr>
            <a:picLocks noChangeAspect="1"/>
          </p:cNvPicPr>
          <p:nvPr/>
        </p:nvPicPr>
        <p:blipFill>
          <a:blip r:embed="rId7"/>
          <a:stretch>
            <a:fillRect/>
          </a:stretch>
        </p:blipFill>
        <p:spPr>
          <a:xfrm>
            <a:off x="9800055" y="3205221"/>
            <a:ext cx="2069261" cy="2532611"/>
          </a:xfrm>
          <a:prstGeom prst="rect">
            <a:avLst/>
          </a:prstGeom>
        </p:spPr>
      </p:pic>
    </p:spTree>
    <p:extLst>
      <p:ext uri="{BB962C8B-B14F-4D97-AF65-F5344CB8AC3E}">
        <p14:creationId xmlns:p14="http://schemas.microsoft.com/office/powerpoint/2010/main" val="3525154337"/>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735"/>
            <a:ext cx="12192000" cy="6859735"/>
          </a:xfrm>
          <a:prstGeom prst="rect">
            <a:avLst/>
          </a:prstGeom>
        </p:spPr>
      </p:pic>
      <p:sp>
        <p:nvSpPr>
          <p:cNvPr id="5" name="Прямоугольник 4"/>
          <p:cNvSpPr/>
          <p:nvPr/>
        </p:nvSpPr>
        <p:spPr>
          <a:xfrm>
            <a:off x="1449876" y="269415"/>
            <a:ext cx="5034863" cy="5938982"/>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uk-UA" sz="2200" dirty="0" smtClean="0">
                <a:solidFill>
                  <a:prstClr val="black"/>
                </a:solidFill>
              </a:rPr>
              <a:t>• </a:t>
            </a:r>
            <a:r>
              <a:rPr lang="uk-UA" sz="2400" dirty="0" smtClean="0">
                <a:solidFill>
                  <a:prstClr val="black"/>
                </a:solidFill>
              </a:rPr>
              <a:t>Придбання медичного обладнання у   </a:t>
            </a:r>
            <a:r>
              <a:rPr lang="uk-UA" sz="2400" dirty="0" smtClean="0">
                <a:solidFill>
                  <a:srgbClr val="000000"/>
                </a:solidFill>
                <a:ea typeface="Times New Roman" panose="02020603050405020304" pitchFamily="18" charset="0"/>
              </a:rPr>
              <a:t>«4-а </a:t>
            </a:r>
            <a:r>
              <a:rPr lang="uk-UA" sz="2400" dirty="0">
                <a:solidFill>
                  <a:srgbClr val="000000"/>
                </a:solidFill>
                <a:ea typeface="Times New Roman" panose="02020603050405020304" pitchFamily="18" charset="0"/>
              </a:rPr>
              <a:t>МКЛ м</a:t>
            </a:r>
            <a:r>
              <a:rPr lang="uk-UA" sz="2400" dirty="0" smtClean="0">
                <a:solidFill>
                  <a:srgbClr val="000000"/>
                </a:solidFill>
                <a:ea typeface="Times New Roman" panose="02020603050405020304" pitchFamily="18" charset="0"/>
              </a:rPr>
              <a:t>. Львова» – 0,6 млн грн </a:t>
            </a:r>
            <a:r>
              <a:rPr lang="uk-UA" sz="2400" dirty="0" smtClean="0">
                <a:solidFill>
                  <a:prstClr val="black"/>
                </a:solidFill>
                <a:ea typeface="Times New Roman" panose="02020603050405020304" pitchFamily="18" charset="0"/>
              </a:rPr>
              <a:t>(громадський бюджет)</a:t>
            </a:r>
            <a:endParaRPr lang="uk-UA" sz="2400" dirty="0">
              <a:solidFill>
                <a:prstClr val="black"/>
              </a:solidFill>
            </a:endParaRPr>
          </a:p>
          <a:p>
            <a:pPr lvl="0" algn="just"/>
            <a:endParaRPr lang="uk-UA" sz="2400" dirty="0" smtClean="0">
              <a:solidFill>
                <a:prstClr val="black"/>
              </a:solidFill>
            </a:endParaRPr>
          </a:p>
          <a:p>
            <a:pPr lvl="0" algn="just"/>
            <a:r>
              <a:rPr lang="uk-UA" sz="2400" dirty="0" smtClean="0">
                <a:solidFill>
                  <a:prstClr val="black"/>
                </a:solidFill>
              </a:rPr>
              <a:t>• </a:t>
            </a:r>
            <a:r>
              <a:rPr lang="uk-UA" sz="2400" dirty="0">
                <a:solidFill>
                  <a:prstClr val="black"/>
                </a:solidFill>
              </a:rPr>
              <a:t>Придбання операційної лампи в пологове відділення </a:t>
            </a:r>
            <a:r>
              <a:rPr lang="uk-UA" sz="2400" dirty="0">
                <a:solidFill>
                  <a:srgbClr val="000000"/>
                </a:solidFill>
                <a:ea typeface="Times New Roman" panose="02020603050405020304" pitchFamily="18" charset="0"/>
              </a:rPr>
              <a:t>«3-я МКЛ </a:t>
            </a:r>
            <a:r>
              <a:rPr lang="uk-UA" sz="2400" dirty="0" smtClean="0">
                <a:solidFill>
                  <a:srgbClr val="000000"/>
                </a:solidFill>
                <a:ea typeface="Times New Roman" panose="02020603050405020304" pitchFamily="18" charset="0"/>
              </a:rPr>
              <a:t>               м. Львова» – 0,45 млн грн </a:t>
            </a:r>
            <a:r>
              <a:rPr lang="uk-UA" sz="2400" dirty="0" smtClean="0">
                <a:solidFill>
                  <a:prstClr val="black"/>
                </a:solidFill>
                <a:ea typeface="Times New Roman" panose="02020603050405020304" pitchFamily="18" charset="0"/>
              </a:rPr>
              <a:t>(</a:t>
            </a:r>
            <a:r>
              <a:rPr lang="uk-UA" sz="2400" dirty="0">
                <a:solidFill>
                  <a:prstClr val="black"/>
                </a:solidFill>
                <a:ea typeface="Times New Roman" panose="02020603050405020304" pitchFamily="18" charset="0"/>
              </a:rPr>
              <a:t>мікропроект</a:t>
            </a:r>
            <a:r>
              <a:rPr lang="uk-UA" sz="2400" dirty="0" smtClean="0">
                <a:solidFill>
                  <a:prstClr val="black"/>
                </a:solidFill>
                <a:ea typeface="Times New Roman" panose="02020603050405020304" pitchFamily="18" charset="0"/>
              </a:rPr>
              <a:t>)</a:t>
            </a:r>
          </a:p>
          <a:p>
            <a:pPr lvl="0" algn="just"/>
            <a:endParaRPr lang="uk-UA" sz="2400" dirty="0" smtClean="0">
              <a:solidFill>
                <a:prstClr val="black"/>
              </a:solidFill>
              <a:ea typeface="Times New Roman" panose="02020603050405020304" pitchFamily="18" charset="0"/>
            </a:endParaRPr>
          </a:p>
          <a:p>
            <a:pPr lvl="0" algn="just"/>
            <a:r>
              <a:rPr lang="uk-UA" sz="2400" dirty="0" smtClean="0">
                <a:solidFill>
                  <a:prstClr val="black"/>
                </a:solidFill>
              </a:rPr>
              <a:t>•</a:t>
            </a:r>
            <a:r>
              <a:rPr lang="uk-UA" sz="2400" dirty="0">
                <a:solidFill>
                  <a:prstClr val="black"/>
                </a:solidFill>
              </a:rPr>
              <a:t>Придбання </a:t>
            </a:r>
            <a:r>
              <a:rPr lang="uk-UA" sz="2400" dirty="0" smtClean="0">
                <a:solidFill>
                  <a:prstClr val="black"/>
                </a:solidFill>
              </a:rPr>
              <a:t>автомобіля для виїзної паліативної бригади у </a:t>
            </a:r>
            <a:r>
              <a:rPr lang="uk-UA" sz="2400" dirty="0">
                <a:solidFill>
                  <a:srgbClr val="000000"/>
                </a:solidFill>
                <a:ea typeface="Times New Roman" panose="02020603050405020304" pitchFamily="18" charset="0"/>
              </a:rPr>
              <a:t>«4-а МКЛ </a:t>
            </a:r>
            <a:r>
              <a:rPr lang="uk-UA" sz="2400" dirty="0" smtClean="0">
                <a:solidFill>
                  <a:srgbClr val="000000"/>
                </a:solidFill>
                <a:ea typeface="Times New Roman" panose="02020603050405020304" pitchFamily="18" charset="0"/>
              </a:rPr>
              <a:t>             м. Львова» – 0,44 млн грн </a:t>
            </a:r>
            <a:r>
              <a:rPr lang="uk-UA" sz="2400" dirty="0" smtClean="0">
                <a:solidFill>
                  <a:prstClr val="black"/>
                </a:solidFill>
                <a:ea typeface="Times New Roman" panose="02020603050405020304" pitchFamily="18" charset="0"/>
              </a:rPr>
              <a:t>(мікропроект)</a:t>
            </a:r>
            <a:endParaRPr lang="uk-UA" sz="2400" dirty="0">
              <a:solidFill>
                <a:prstClr val="black"/>
              </a:solidFill>
            </a:endParaRPr>
          </a:p>
          <a:p>
            <a:pPr lvl="0" algn="just"/>
            <a:endParaRPr lang="uk-UA" sz="2400" dirty="0">
              <a:solidFill>
                <a:prstClr val="black"/>
              </a:solidFill>
            </a:endParaRPr>
          </a:p>
        </p:txBody>
      </p:sp>
      <p:grpSp>
        <p:nvGrpSpPr>
          <p:cNvPr id="8" name="Группа 7"/>
          <p:cNvGrpSpPr/>
          <p:nvPr/>
        </p:nvGrpSpPr>
        <p:grpSpPr>
          <a:xfrm>
            <a:off x="6785596" y="247224"/>
            <a:ext cx="2728281" cy="5945719"/>
            <a:chOff x="4967365" y="509215"/>
            <a:chExt cx="2455453" cy="5241472"/>
          </a:xfrm>
          <a:scene3d>
            <a:camera prst="orthographicFront">
              <a:rot lat="0" lon="0" rev="0"/>
            </a:camera>
            <a:lightRig rig="contrasting" dir="t">
              <a:rot lat="0" lon="0" rev="1500000"/>
            </a:lightRig>
          </a:scene3d>
        </p:grpSpPr>
        <p:sp>
          <p:nvSpPr>
            <p:cNvPr id="6" name="Прямоугольник 5"/>
            <p:cNvSpPr/>
            <p:nvPr/>
          </p:nvSpPr>
          <p:spPr>
            <a:xfrm>
              <a:off x="4967365" y="509215"/>
              <a:ext cx="1961560" cy="2430038"/>
            </a:xfrm>
            <a:prstGeom prst="rect">
              <a:avLst/>
            </a:prstGeom>
            <a:solidFill>
              <a:schemeClr val="bg1">
                <a:lumMod val="85000"/>
              </a:schemeClr>
            </a:solidFill>
            <a:ln>
              <a:noFill/>
            </a:ln>
            <a:effectLst>
              <a:outerShdw blurRad="149987" dist="250190" dir="8460000" algn="ctr">
                <a:srgbClr val="000000">
                  <a:alpha val="28000"/>
                </a:srgbClr>
              </a:outerShdw>
            </a:effectLst>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sp>
          <p:nvSpPr>
            <p:cNvPr id="7" name="Прямоугольник 6"/>
            <p:cNvSpPr/>
            <p:nvPr/>
          </p:nvSpPr>
          <p:spPr>
            <a:xfrm>
              <a:off x="4967365" y="3146544"/>
              <a:ext cx="2455453" cy="2604143"/>
            </a:xfrm>
            <a:prstGeom prst="rect">
              <a:avLst/>
            </a:prstGeom>
            <a:solidFill>
              <a:schemeClr val="bg1">
                <a:lumMod val="85000"/>
              </a:schemeClr>
            </a:solidFill>
            <a:ln>
              <a:noFill/>
            </a:ln>
            <a:effectLst>
              <a:outerShdw blurRad="149987" dist="250190" dir="8460000" algn="ctr">
                <a:srgbClr val="000000">
                  <a:alpha val="28000"/>
                </a:srgbClr>
              </a:outerShdw>
            </a:effectLst>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grpSp>
      <p:pic>
        <p:nvPicPr>
          <p:cNvPr id="2" name="Рисунок 1"/>
          <p:cNvPicPr>
            <a:picLocks noChangeAspect="1"/>
          </p:cNvPicPr>
          <p:nvPr/>
        </p:nvPicPr>
        <p:blipFill>
          <a:blip r:embed="rId3"/>
          <a:stretch>
            <a:fillRect/>
          </a:stretch>
        </p:blipFill>
        <p:spPr>
          <a:xfrm>
            <a:off x="6838982" y="3316770"/>
            <a:ext cx="2621507" cy="2798307"/>
          </a:xfrm>
          <a:prstGeom prst="rect">
            <a:avLst/>
          </a:prstGeom>
        </p:spPr>
      </p:pic>
      <p:sp>
        <p:nvSpPr>
          <p:cNvPr id="11" name="Прямоугольник 10"/>
          <p:cNvSpPr/>
          <p:nvPr/>
        </p:nvSpPr>
        <p:spPr>
          <a:xfrm>
            <a:off x="9117119" y="438562"/>
            <a:ext cx="2904835" cy="2022764"/>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pic>
        <p:nvPicPr>
          <p:cNvPr id="3" name="Рисунок 2"/>
          <p:cNvPicPr>
            <a:picLocks noChangeAspect="1"/>
          </p:cNvPicPr>
          <p:nvPr/>
        </p:nvPicPr>
        <p:blipFill>
          <a:blip r:embed="rId4"/>
          <a:stretch>
            <a:fillRect/>
          </a:stretch>
        </p:blipFill>
        <p:spPr>
          <a:xfrm>
            <a:off x="6923486" y="324801"/>
            <a:ext cx="1894411" cy="2565966"/>
          </a:xfrm>
          <a:prstGeom prst="rect">
            <a:avLst/>
          </a:prstGeom>
        </p:spPr>
      </p:pic>
      <p:pic>
        <p:nvPicPr>
          <p:cNvPr id="4" name="Рисунок 3"/>
          <p:cNvPicPr>
            <a:picLocks noChangeAspect="1"/>
          </p:cNvPicPr>
          <p:nvPr/>
        </p:nvPicPr>
        <p:blipFill>
          <a:blip r:embed="rId5"/>
          <a:stretch>
            <a:fillRect/>
          </a:stretch>
        </p:blipFill>
        <p:spPr>
          <a:xfrm>
            <a:off x="9228476" y="534488"/>
            <a:ext cx="2700155" cy="1830912"/>
          </a:xfrm>
          <a:prstGeom prst="rect">
            <a:avLst/>
          </a:prstGeom>
        </p:spPr>
      </p:pic>
      <p:sp>
        <p:nvSpPr>
          <p:cNvPr id="16" name="Прямоугольник 15"/>
          <p:cNvSpPr/>
          <p:nvPr/>
        </p:nvSpPr>
        <p:spPr>
          <a:xfrm>
            <a:off x="9814734" y="2882994"/>
            <a:ext cx="2179511" cy="2756539"/>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pic>
        <p:nvPicPr>
          <p:cNvPr id="13" name="Рисунок 12"/>
          <p:cNvPicPr>
            <a:picLocks noChangeAspect="1"/>
          </p:cNvPicPr>
          <p:nvPr/>
        </p:nvPicPr>
        <p:blipFill>
          <a:blip r:embed="rId6"/>
          <a:stretch>
            <a:fillRect/>
          </a:stretch>
        </p:blipFill>
        <p:spPr>
          <a:xfrm>
            <a:off x="9925117" y="2989945"/>
            <a:ext cx="1958744" cy="2542635"/>
          </a:xfrm>
          <a:prstGeom prst="rect">
            <a:avLst/>
          </a:prstGeom>
        </p:spPr>
      </p:pic>
    </p:spTree>
    <p:extLst>
      <p:ext uri="{BB962C8B-B14F-4D97-AF65-F5344CB8AC3E}">
        <p14:creationId xmlns:p14="http://schemas.microsoft.com/office/powerpoint/2010/main" val="3056260292"/>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61689"/>
          </a:xfrm>
          <a:prstGeom prst="rect">
            <a:avLst/>
          </a:prstGeom>
        </p:spPr>
      </p:pic>
      <p:sp>
        <p:nvSpPr>
          <p:cNvPr id="2" name="TextBox 1"/>
          <p:cNvSpPr txBox="1"/>
          <p:nvPr/>
        </p:nvSpPr>
        <p:spPr>
          <a:xfrm>
            <a:off x="4645890" y="1302328"/>
            <a:ext cx="7546109" cy="4308872"/>
          </a:xfrm>
          <a:prstGeom prst="rect">
            <a:avLst/>
          </a:prstGeom>
          <a:noFill/>
        </p:spPr>
        <p:txBody>
          <a:bodyPr wrap="square" rtlCol="0">
            <a:spAutoFit/>
          </a:bodyPr>
          <a:lstStyle/>
          <a:p>
            <a:r>
              <a:rPr lang="uk-UA" sz="3200" dirty="0" smtClean="0">
                <a:solidFill>
                  <a:prstClr val="black"/>
                </a:solidFill>
              </a:rPr>
              <a:t>Виконано капітальні, поточні ремонти та реконструкції на 131,7 млн грн у т.ч.:</a:t>
            </a:r>
          </a:p>
          <a:p>
            <a:pPr marL="457200" indent="-457200">
              <a:buFont typeface="Arial" panose="020B0604020202020204" pitchFamily="34" charset="0"/>
              <a:buChar char="•"/>
            </a:pPr>
            <a:r>
              <a:rPr lang="uk-UA" sz="3000" dirty="0" smtClean="0">
                <a:solidFill>
                  <a:prstClr val="black"/>
                </a:solidFill>
              </a:rPr>
              <a:t>кошти місцевого бюджету – 85,7 млн грн</a:t>
            </a:r>
          </a:p>
          <a:p>
            <a:pPr marL="457200" indent="-457200">
              <a:buFont typeface="Arial" panose="020B0604020202020204" pitchFamily="34" charset="0"/>
              <a:buChar char="•"/>
            </a:pPr>
            <a:r>
              <a:rPr lang="uk-UA" sz="3000" dirty="0" smtClean="0">
                <a:solidFill>
                  <a:prstClr val="black"/>
                </a:solidFill>
              </a:rPr>
              <a:t>кошти державної субвенції – 11,8 млн грн</a:t>
            </a:r>
          </a:p>
          <a:p>
            <a:pPr marL="457200" indent="-457200">
              <a:buFont typeface="Arial" panose="020B0604020202020204" pitchFamily="34" charset="0"/>
              <a:buChar char="•"/>
            </a:pPr>
            <a:r>
              <a:rPr lang="uk-UA" sz="3000" dirty="0" smtClean="0">
                <a:solidFill>
                  <a:prstClr val="black"/>
                </a:solidFill>
                <a:cs typeface="Arial" panose="020B0604020202020204" pitchFamily="34" charset="0"/>
              </a:rPr>
              <a:t> власні надходження – 34,3 млн грн, </a:t>
            </a:r>
          </a:p>
          <a:p>
            <a:r>
              <a:rPr lang="uk-UA" sz="3000" dirty="0" smtClean="0">
                <a:solidFill>
                  <a:prstClr val="black"/>
                </a:solidFill>
                <a:cs typeface="Arial" panose="020B0604020202020204" pitchFamily="34" charset="0"/>
              </a:rPr>
              <a:t>з них:</a:t>
            </a:r>
          </a:p>
          <a:p>
            <a:pPr marL="457200" indent="-457200">
              <a:buFontTx/>
              <a:buChar char="-"/>
            </a:pPr>
            <a:r>
              <a:rPr lang="uk-UA" sz="3000" dirty="0" smtClean="0">
                <a:solidFill>
                  <a:prstClr val="black"/>
                </a:solidFill>
                <a:cs typeface="Arial" panose="020B0604020202020204" pitchFamily="34" charset="0"/>
              </a:rPr>
              <a:t>кошти НСЗУ – 29,1 млн грн</a:t>
            </a:r>
          </a:p>
          <a:p>
            <a:pPr marL="457200" indent="-457200">
              <a:buFontTx/>
              <a:buChar char="-"/>
            </a:pPr>
            <a:r>
              <a:rPr lang="uk-UA" sz="3000" dirty="0" smtClean="0">
                <a:solidFill>
                  <a:prstClr val="black"/>
                </a:solidFill>
                <a:cs typeface="Arial" panose="020B0604020202020204" pitchFamily="34" charset="0"/>
              </a:rPr>
              <a:t>кошти </a:t>
            </a:r>
            <a:r>
              <a:rPr lang="uk-UA" sz="3000" dirty="0">
                <a:solidFill>
                  <a:prstClr val="black"/>
                </a:solidFill>
                <a:cs typeface="Arial" panose="020B0604020202020204" pitchFamily="34" charset="0"/>
              </a:rPr>
              <a:t>від </a:t>
            </a:r>
            <a:r>
              <a:rPr lang="uk-UA" sz="3000" dirty="0" smtClean="0">
                <a:solidFill>
                  <a:prstClr val="black"/>
                </a:solidFill>
                <a:cs typeface="Arial" panose="020B0604020202020204" pitchFamily="34" charset="0"/>
              </a:rPr>
              <a:t>надання </a:t>
            </a:r>
            <a:r>
              <a:rPr lang="uk-UA" sz="3000" dirty="0">
                <a:solidFill>
                  <a:prstClr val="black"/>
                </a:solidFill>
                <a:cs typeface="Arial" panose="020B0604020202020204" pitchFamily="34" charset="0"/>
              </a:rPr>
              <a:t>платних послуг, благодійна </a:t>
            </a:r>
            <a:r>
              <a:rPr lang="uk-UA" sz="3000" dirty="0" smtClean="0">
                <a:solidFill>
                  <a:prstClr val="black"/>
                </a:solidFill>
                <a:cs typeface="Arial" panose="020B0604020202020204" pitchFamily="34" charset="0"/>
              </a:rPr>
              <a:t>допомога тощо – 5,2 млн грн</a:t>
            </a:r>
            <a:endParaRPr lang="uk-UA" sz="3000" dirty="0">
              <a:solidFill>
                <a:prstClr val="black"/>
              </a:solidFill>
              <a:cs typeface="Arial" panose="020B0604020202020204" pitchFamily="34" charset="0"/>
            </a:endParaRPr>
          </a:p>
        </p:txBody>
      </p:sp>
    </p:spTree>
    <p:extLst>
      <p:ext uri="{BB962C8B-B14F-4D97-AF65-F5344CB8AC3E}">
        <p14:creationId xmlns:p14="http://schemas.microsoft.com/office/powerpoint/2010/main" val="3643155853"/>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Рисунок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12192000" cy="686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extBox 4"/>
          <p:cNvSpPr txBox="1">
            <a:spLocks noChangeArrowheads="1"/>
          </p:cNvSpPr>
          <p:nvPr/>
        </p:nvSpPr>
        <p:spPr bwMode="auto">
          <a:xfrm>
            <a:off x="5875338" y="155575"/>
            <a:ext cx="5507037" cy="585788"/>
          </a:xfrm>
          <a:prstGeom prst="rect">
            <a:avLst/>
          </a:prstGeom>
          <a:solidFill>
            <a:schemeClr val="bg1">
              <a:lumMod val="85000"/>
            </a:schemeClr>
          </a:solid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0" fontAlgn="base" hangingPunct="0">
              <a:spcBef>
                <a:spcPct val="0"/>
              </a:spcBef>
              <a:spcAft>
                <a:spcPct val="0"/>
              </a:spcAft>
              <a:defRPr/>
            </a:pPr>
            <a:r>
              <a:rPr lang="uk-UA" altLang="uk-UA" sz="3200" b="1" dirty="0">
                <a:solidFill>
                  <a:prstClr val="black"/>
                </a:solidFill>
                <a:latin typeface="Calibri Light"/>
              </a:rPr>
              <a:t>Хронологія пандемії</a:t>
            </a:r>
          </a:p>
        </p:txBody>
      </p:sp>
      <p:sp>
        <p:nvSpPr>
          <p:cNvPr id="6" name="Овал 5"/>
          <p:cNvSpPr/>
          <p:nvPr/>
        </p:nvSpPr>
        <p:spPr>
          <a:xfrm>
            <a:off x="4095750" y="746125"/>
            <a:ext cx="842963" cy="84296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uk-UA" sz="3600" dirty="0">
                <a:solidFill>
                  <a:prstClr val="white"/>
                </a:solidFill>
              </a:rPr>
              <a:t>1</a:t>
            </a:r>
          </a:p>
        </p:txBody>
      </p:sp>
      <p:sp>
        <p:nvSpPr>
          <p:cNvPr id="3077" name="TextBox 10"/>
          <p:cNvSpPr txBox="1">
            <a:spLocks noChangeArrowheads="1"/>
          </p:cNvSpPr>
          <p:nvPr/>
        </p:nvSpPr>
        <p:spPr bwMode="auto">
          <a:xfrm>
            <a:off x="5081588" y="741363"/>
            <a:ext cx="6678612"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0" fontAlgn="base" hangingPunct="0">
              <a:spcBef>
                <a:spcPct val="0"/>
              </a:spcBef>
              <a:spcAft>
                <a:spcPct val="0"/>
              </a:spcAft>
            </a:pPr>
            <a:r>
              <a:rPr lang="uk-UA" altLang="uk-UA" sz="1600" smtClean="0">
                <a:solidFill>
                  <a:prstClr val="black"/>
                </a:solidFill>
              </a:rPr>
              <a:t>Перший випадок захворювання зафіксовано 3 березня 2020 року                                в Чернівецькій області</a:t>
            </a:r>
          </a:p>
          <a:p>
            <a:pPr algn="just" eaLnBrk="0" fontAlgn="base" hangingPunct="0">
              <a:spcBef>
                <a:spcPct val="0"/>
              </a:spcBef>
              <a:spcAft>
                <a:spcPct val="0"/>
              </a:spcAft>
            </a:pPr>
            <a:r>
              <a:rPr lang="uk-UA" altLang="uk-UA" sz="1600" smtClean="0">
                <a:solidFill>
                  <a:prstClr val="black"/>
                </a:solidFill>
              </a:rPr>
              <a:t>Перший летальний випадок – 13 березня 2020 року в Житомирській області</a:t>
            </a:r>
          </a:p>
        </p:txBody>
      </p:sp>
      <p:sp>
        <p:nvSpPr>
          <p:cNvPr id="12" name="Овал 11"/>
          <p:cNvSpPr/>
          <p:nvPr/>
        </p:nvSpPr>
        <p:spPr>
          <a:xfrm>
            <a:off x="4095750" y="1820863"/>
            <a:ext cx="842963" cy="84296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uk-UA" sz="3600" dirty="0">
                <a:solidFill>
                  <a:prstClr val="white"/>
                </a:solidFill>
              </a:rPr>
              <a:t>2</a:t>
            </a:r>
          </a:p>
        </p:txBody>
      </p:sp>
      <p:sp>
        <p:nvSpPr>
          <p:cNvPr id="13" name="Овал 12"/>
          <p:cNvSpPr/>
          <p:nvPr/>
        </p:nvSpPr>
        <p:spPr>
          <a:xfrm>
            <a:off x="4095750" y="2895600"/>
            <a:ext cx="842963" cy="84296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uk-UA" sz="3600" dirty="0">
                <a:solidFill>
                  <a:prstClr val="white"/>
                </a:solidFill>
              </a:rPr>
              <a:t>3</a:t>
            </a:r>
          </a:p>
        </p:txBody>
      </p:sp>
      <p:sp>
        <p:nvSpPr>
          <p:cNvPr id="3080" name="Прямоугольник 1"/>
          <p:cNvSpPr>
            <a:spLocks noChangeArrowheads="1"/>
          </p:cNvSpPr>
          <p:nvPr/>
        </p:nvSpPr>
        <p:spPr bwMode="auto">
          <a:xfrm>
            <a:off x="5073650" y="1820863"/>
            <a:ext cx="66786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0" fontAlgn="base" hangingPunct="0">
              <a:spcBef>
                <a:spcPct val="0"/>
              </a:spcBef>
              <a:spcAft>
                <a:spcPct val="0"/>
              </a:spcAft>
            </a:pPr>
            <a:r>
              <a:rPr lang="uk-UA" altLang="uk-UA" sz="1600" smtClean="0">
                <a:solidFill>
                  <a:prstClr val="black"/>
                </a:solidFill>
              </a:rPr>
              <a:t>Перший випадок захворювання зафіксовано  20 березня 2020 року в м. Львові</a:t>
            </a:r>
          </a:p>
          <a:p>
            <a:pPr algn="just" eaLnBrk="0" fontAlgn="base" hangingPunct="0">
              <a:spcBef>
                <a:spcPct val="0"/>
              </a:spcBef>
              <a:spcAft>
                <a:spcPct val="0"/>
              </a:spcAft>
            </a:pPr>
            <a:r>
              <a:rPr lang="uk-UA" altLang="uk-UA" sz="1600" smtClean="0">
                <a:solidFill>
                  <a:prstClr val="black"/>
                </a:solidFill>
              </a:rPr>
              <a:t>Перший летальний випадок – 4 квітня 2020 року в м. Львові</a:t>
            </a:r>
          </a:p>
        </p:txBody>
      </p:sp>
      <p:sp>
        <p:nvSpPr>
          <p:cNvPr id="3081" name="Прямоугольник 2"/>
          <p:cNvSpPr>
            <a:spLocks noChangeArrowheads="1"/>
          </p:cNvSpPr>
          <p:nvPr/>
        </p:nvSpPr>
        <p:spPr bwMode="auto">
          <a:xfrm>
            <a:off x="5094288" y="2713038"/>
            <a:ext cx="667702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0" fontAlgn="base" hangingPunct="0">
              <a:spcBef>
                <a:spcPct val="0"/>
              </a:spcBef>
              <a:spcAft>
                <a:spcPct val="0"/>
              </a:spcAft>
            </a:pPr>
            <a:r>
              <a:rPr lang="uk-UA" altLang="uk-UA" sz="1600" smtClean="0">
                <a:solidFill>
                  <a:prstClr val="black"/>
                </a:solidFill>
              </a:rPr>
              <a:t>Станом на </a:t>
            </a:r>
            <a:r>
              <a:rPr lang="en-US" altLang="uk-UA" sz="1600" smtClean="0">
                <a:solidFill>
                  <a:prstClr val="black"/>
                </a:solidFill>
              </a:rPr>
              <a:t>30</a:t>
            </a:r>
            <a:r>
              <a:rPr lang="uk-UA" altLang="uk-UA" sz="1600" smtClean="0">
                <a:solidFill>
                  <a:prstClr val="black"/>
                </a:solidFill>
              </a:rPr>
              <a:t> листопада 2020 року підтверджено 7</a:t>
            </a:r>
            <a:r>
              <a:rPr lang="en-US" altLang="uk-UA" sz="1600" smtClean="0">
                <a:solidFill>
                  <a:prstClr val="black"/>
                </a:solidFill>
              </a:rPr>
              <a:t>3</a:t>
            </a:r>
            <a:r>
              <a:rPr lang="uk-UA" altLang="uk-UA" sz="1600" smtClean="0">
                <a:solidFill>
                  <a:prstClr val="black"/>
                </a:solidFill>
              </a:rPr>
              <a:t>26</a:t>
            </a:r>
            <a:r>
              <a:rPr lang="en-US" altLang="uk-UA" sz="1600" smtClean="0">
                <a:solidFill>
                  <a:prstClr val="black"/>
                </a:solidFill>
              </a:rPr>
              <a:t>25</a:t>
            </a:r>
            <a:r>
              <a:rPr lang="uk-UA" altLang="uk-UA" sz="1600" smtClean="0">
                <a:solidFill>
                  <a:prstClr val="black"/>
                </a:solidFill>
              </a:rPr>
              <a:t> випадків захворювання на </a:t>
            </a:r>
            <a:r>
              <a:rPr lang="en-US" altLang="uk-UA" sz="1600" smtClean="0">
                <a:solidFill>
                  <a:prstClr val="black"/>
                </a:solidFill>
              </a:rPr>
              <a:t>COVID-19</a:t>
            </a:r>
            <a:r>
              <a:rPr lang="ru-RU" altLang="uk-UA" sz="1600" smtClean="0">
                <a:solidFill>
                  <a:prstClr val="black"/>
                </a:solidFill>
              </a:rPr>
              <a:t>, з них:</a:t>
            </a:r>
          </a:p>
          <a:p>
            <a:pPr algn="just" eaLnBrk="0" fontAlgn="base" hangingPunct="0">
              <a:spcBef>
                <a:spcPct val="0"/>
              </a:spcBef>
              <a:spcAft>
                <a:spcPct val="0"/>
              </a:spcAft>
            </a:pPr>
            <a:r>
              <a:rPr lang="ru-RU" altLang="uk-UA" sz="1600" smtClean="0">
                <a:solidFill>
                  <a:prstClr val="black"/>
                </a:solidFill>
              </a:rPr>
              <a:t> - одужало – 3</a:t>
            </a:r>
            <a:r>
              <a:rPr lang="en-US" altLang="uk-UA" sz="1600" smtClean="0">
                <a:solidFill>
                  <a:prstClr val="black"/>
                </a:solidFill>
              </a:rPr>
              <a:t>45149</a:t>
            </a:r>
            <a:r>
              <a:rPr lang="ru-RU" altLang="uk-UA" sz="1600" smtClean="0">
                <a:solidFill>
                  <a:prstClr val="black"/>
                </a:solidFill>
              </a:rPr>
              <a:t> осіб (47%)</a:t>
            </a:r>
          </a:p>
          <a:p>
            <a:pPr algn="just" eaLnBrk="0" fontAlgn="base" hangingPunct="0">
              <a:spcBef>
                <a:spcPct val="0"/>
              </a:spcBef>
              <a:spcAft>
                <a:spcPct val="0"/>
              </a:spcAft>
            </a:pPr>
            <a:r>
              <a:rPr lang="ru-RU" altLang="uk-UA" sz="1600" smtClean="0">
                <a:solidFill>
                  <a:prstClr val="black"/>
                </a:solidFill>
              </a:rPr>
              <a:t> - хворіють – 37</a:t>
            </a:r>
            <a:r>
              <a:rPr lang="en-US" altLang="uk-UA" sz="1600" smtClean="0">
                <a:solidFill>
                  <a:prstClr val="black"/>
                </a:solidFill>
              </a:rPr>
              <a:t>3638</a:t>
            </a:r>
            <a:r>
              <a:rPr lang="ru-RU" altLang="uk-UA" sz="1600" smtClean="0">
                <a:solidFill>
                  <a:prstClr val="black"/>
                </a:solidFill>
              </a:rPr>
              <a:t> осіб (51%)</a:t>
            </a:r>
          </a:p>
          <a:p>
            <a:pPr algn="just" eaLnBrk="0" fontAlgn="base" hangingPunct="0">
              <a:spcBef>
                <a:spcPct val="0"/>
              </a:spcBef>
              <a:spcAft>
                <a:spcPct val="0"/>
              </a:spcAft>
            </a:pPr>
            <a:r>
              <a:rPr lang="ru-RU" altLang="uk-UA" sz="1600" smtClean="0">
                <a:solidFill>
                  <a:prstClr val="black"/>
                </a:solidFill>
              </a:rPr>
              <a:t> - померло –   12</a:t>
            </a:r>
            <a:r>
              <a:rPr lang="en-US" altLang="uk-UA" sz="1600" smtClean="0">
                <a:solidFill>
                  <a:prstClr val="black"/>
                </a:solidFill>
              </a:rPr>
              <a:t>327</a:t>
            </a:r>
            <a:r>
              <a:rPr lang="ru-RU" altLang="uk-UA" sz="1600" smtClean="0">
                <a:solidFill>
                  <a:prstClr val="black"/>
                </a:solidFill>
              </a:rPr>
              <a:t> осіб (2%)</a:t>
            </a:r>
          </a:p>
        </p:txBody>
      </p:sp>
      <p:sp>
        <p:nvSpPr>
          <p:cNvPr id="20" name="Овал 19"/>
          <p:cNvSpPr/>
          <p:nvPr/>
        </p:nvSpPr>
        <p:spPr>
          <a:xfrm>
            <a:off x="4095750" y="3970338"/>
            <a:ext cx="842963" cy="84296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uk-UA" sz="3600" dirty="0">
                <a:solidFill>
                  <a:prstClr val="white"/>
                </a:solidFill>
              </a:rPr>
              <a:t>4</a:t>
            </a:r>
          </a:p>
        </p:txBody>
      </p:sp>
      <p:sp>
        <p:nvSpPr>
          <p:cNvPr id="3083" name="Прямоугольник 7"/>
          <p:cNvSpPr>
            <a:spLocks noChangeArrowheads="1"/>
          </p:cNvSpPr>
          <p:nvPr/>
        </p:nvSpPr>
        <p:spPr bwMode="auto">
          <a:xfrm>
            <a:off x="5073650" y="4098925"/>
            <a:ext cx="683577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0" fontAlgn="base" hangingPunct="0">
              <a:spcBef>
                <a:spcPct val="0"/>
              </a:spcBef>
              <a:spcAft>
                <a:spcPct val="0"/>
              </a:spcAft>
            </a:pPr>
            <a:r>
              <a:rPr lang="ru-RU" altLang="uk-UA" sz="1600" smtClean="0">
                <a:solidFill>
                  <a:prstClr val="black"/>
                </a:solidFill>
              </a:rPr>
              <a:t>За кількістю активних випадків Україна на 12 місці у світі і 9 місці в Європі</a:t>
            </a:r>
          </a:p>
          <a:p>
            <a:pPr algn="just" eaLnBrk="0" fontAlgn="base" hangingPunct="0">
              <a:spcBef>
                <a:spcPct val="0"/>
              </a:spcBef>
              <a:spcAft>
                <a:spcPct val="0"/>
              </a:spcAft>
            </a:pPr>
            <a:r>
              <a:rPr lang="ru-RU" altLang="uk-UA" sz="1600" smtClean="0">
                <a:solidFill>
                  <a:prstClr val="black"/>
                </a:solidFill>
              </a:rPr>
              <a:t>За кількістю померлих – на 22 місці у світі і 9 місці в Європі</a:t>
            </a:r>
          </a:p>
        </p:txBody>
      </p:sp>
      <p:sp>
        <p:nvSpPr>
          <p:cNvPr id="22" name="Овал 21"/>
          <p:cNvSpPr/>
          <p:nvPr/>
        </p:nvSpPr>
        <p:spPr>
          <a:xfrm>
            <a:off x="4095750" y="5045075"/>
            <a:ext cx="842963" cy="84137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uk-UA" sz="3600" dirty="0">
                <a:solidFill>
                  <a:prstClr val="white"/>
                </a:solidFill>
              </a:rPr>
              <a:t>5</a:t>
            </a:r>
          </a:p>
        </p:txBody>
      </p:sp>
      <p:sp>
        <p:nvSpPr>
          <p:cNvPr id="3085" name="Прямоугольник 24"/>
          <p:cNvSpPr>
            <a:spLocks noChangeArrowheads="1"/>
          </p:cNvSpPr>
          <p:nvPr/>
        </p:nvSpPr>
        <p:spPr bwMode="auto">
          <a:xfrm>
            <a:off x="5094288" y="4927600"/>
            <a:ext cx="6665912"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0" fontAlgn="base" hangingPunct="0">
              <a:spcBef>
                <a:spcPct val="0"/>
              </a:spcBef>
              <a:spcAft>
                <a:spcPct val="0"/>
              </a:spcAft>
            </a:pPr>
            <a:r>
              <a:rPr lang="ru-RU" altLang="uk-UA" sz="1600" dirty="0" err="1" smtClean="0">
                <a:solidFill>
                  <a:prstClr val="black"/>
                </a:solidFill>
              </a:rPr>
              <a:t>Кількість</a:t>
            </a:r>
            <a:r>
              <a:rPr lang="ru-RU" altLang="uk-UA" sz="1600" dirty="0" smtClean="0">
                <a:solidFill>
                  <a:prstClr val="black"/>
                </a:solidFill>
              </a:rPr>
              <a:t> </a:t>
            </a:r>
            <a:r>
              <a:rPr lang="ru-RU" altLang="uk-UA" sz="1600" dirty="0" err="1" smtClean="0">
                <a:solidFill>
                  <a:prstClr val="black"/>
                </a:solidFill>
              </a:rPr>
              <a:t>інфікованих</a:t>
            </a:r>
            <a:r>
              <a:rPr lang="ru-RU" altLang="uk-UA" sz="1600" dirty="0" smtClean="0">
                <a:solidFill>
                  <a:prstClr val="black"/>
                </a:solidFill>
              </a:rPr>
              <a:t> на 1 млн </a:t>
            </a:r>
            <a:r>
              <a:rPr lang="ru-RU" altLang="uk-UA" sz="1600" dirty="0" err="1" smtClean="0">
                <a:solidFill>
                  <a:prstClr val="black"/>
                </a:solidFill>
              </a:rPr>
              <a:t>населення</a:t>
            </a:r>
            <a:r>
              <a:rPr lang="ru-RU" altLang="uk-UA" sz="1600" dirty="0" smtClean="0">
                <a:solidFill>
                  <a:prstClr val="black"/>
                </a:solidFill>
              </a:rPr>
              <a:t> – 16566 </a:t>
            </a:r>
            <a:r>
              <a:rPr lang="ru-RU" altLang="uk-UA" sz="1600" dirty="0" err="1" smtClean="0">
                <a:solidFill>
                  <a:prstClr val="black"/>
                </a:solidFill>
              </a:rPr>
              <a:t>осіб</a:t>
            </a:r>
            <a:r>
              <a:rPr lang="ru-RU" altLang="uk-UA" sz="1600" dirty="0" smtClean="0">
                <a:solidFill>
                  <a:prstClr val="black"/>
                </a:solidFill>
              </a:rPr>
              <a:t> (61 </a:t>
            </a:r>
            <a:r>
              <a:rPr lang="ru-RU" altLang="uk-UA" sz="1600" dirty="0" err="1" smtClean="0">
                <a:solidFill>
                  <a:prstClr val="black"/>
                </a:solidFill>
              </a:rPr>
              <a:t>місце</a:t>
            </a:r>
            <a:r>
              <a:rPr lang="ru-RU" altLang="uk-UA" sz="1600" dirty="0" smtClean="0">
                <a:solidFill>
                  <a:prstClr val="black"/>
                </a:solidFill>
              </a:rPr>
              <a:t> у </a:t>
            </a:r>
            <a:r>
              <a:rPr lang="ru-RU" altLang="uk-UA" sz="1600" dirty="0" err="1" smtClean="0">
                <a:solidFill>
                  <a:prstClr val="black"/>
                </a:solidFill>
              </a:rPr>
              <a:t>світі</a:t>
            </a:r>
            <a:r>
              <a:rPr lang="ru-RU" altLang="uk-UA" sz="1600" dirty="0" smtClean="0">
                <a:solidFill>
                  <a:prstClr val="black"/>
                </a:solidFill>
              </a:rPr>
              <a:t> і 31 </a:t>
            </a:r>
            <a:r>
              <a:rPr lang="ru-RU" altLang="uk-UA" sz="1600" dirty="0" err="1" smtClean="0">
                <a:solidFill>
                  <a:prstClr val="black"/>
                </a:solidFill>
              </a:rPr>
              <a:t>місце</a:t>
            </a:r>
            <a:r>
              <a:rPr lang="ru-RU" altLang="uk-UA" sz="1600" dirty="0" smtClean="0">
                <a:solidFill>
                  <a:prstClr val="black"/>
                </a:solidFill>
              </a:rPr>
              <a:t> в </a:t>
            </a:r>
            <a:r>
              <a:rPr lang="ru-RU" altLang="uk-UA" sz="1600" dirty="0" err="1" smtClean="0">
                <a:solidFill>
                  <a:prstClr val="black"/>
                </a:solidFill>
              </a:rPr>
              <a:t>Європі</a:t>
            </a:r>
            <a:r>
              <a:rPr lang="ru-RU" altLang="uk-UA" sz="1600" dirty="0" smtClean="0">
                <a:solidFill>
                  <a:prstClr val="black"/>
                </a:solidFill>
              </a:rPr>
              <a:t>)</a:t>
            </a:r>
          </a:p>
          <a:p>
            <a:pPr algn="just" eaLnBrk="0" fontAlgn="base" hangingPunct="0">
              <a:spcBef>
                <a:spcPct val="0"/>
              </a:spcBef>
              <a:spcAft>
                <a:spcPct val="0"/>
              </a:spcAft>
            </a:pPr>
            <a:r>
              <a:rPr lang="ru-RU" altLang="uk-UA" sz="1600" dirty="0" err="1" smtClean="0">
                <a:solidFill>
                  <a:prstClr val="black"/>
                </a:solidFill>
              </a:rPr>
              <a:t>Кількість</a:t>
            </a:r>
            <a:r>
              <a:rPr lang="ru-RU" altLang="uk-UA" sz="1600" dirty="0" smtClean="0">
                <a:solidFill>
                  <a:prstClr val="black"/>
                </a:solidFill>
              </a:rPr>
              <a:t> </a:t>
            </a:r>
            <a:r>
              <a:rPr lang="ru-RU" altLang="uk-UA" sz="1600" dirty="0" err="1" smtClean="0">
                <a:solidFill>
                  <a:prstClr val="black"/>
                </a:solidFill>
              </a:rPr>
              <a:t>померлих</a:t>
            </a:r>
            <a:r>
              <a:rPr lang="ru-RU" altLang="uk-UA" sz="1600" dirty="0" smtClean="0">
                <a:solidFill>
                  <a:prstClr val="black"/>
                </a:solidFill>
              </a:rPr>
              <a:t> на 1 млн </a:t>
            </a:r>
            <a:r>
              <a:rPr lang="ru-RU" altLang="uk-UA" sz="1600" dirty="0" err="1" smtClean="0">
                <a:solidFill>
                  <a:prstClr val="black"/>
                </a:solidFill>
              </a:rPr>
              <a:t>населення</a:t>
            </a:r>
            <a:r>
              <a:rPr lang="ru-RU" altLang="uk-UA" sz="1600" dirty="0" smtClean="0">
                <a:solidFill>
                  <a:prstClr val="black"/>
                </a:solidFill>
              </a:rPr>
              <a:t> – 280 </a:t>
            </a:r>
            <a:r>
              <a:rPr lang="ru-RU" altLang="uk-UA" sz="1600" dirty="0" err="1" smtClean="0">
                <a:solidFill>
                  <a:prstClr val="black"/>
                </a:solidFill>
              </a:rPr>
              <a:t>осіб</a:t>
            </a:r>
            <a:r>
              <a:rPr lang="ru-RU" altLang="uk-UA" sz="1600" dirty="0" smtClean="0">
                <a:solidFill>
                  <a:prstClr val="black"/>
                </a:solidFill>
              </a:rPr>
              <a:t> (54 </a:t>
            </a:r>
            <a:r>
              <a:rPr lang="ru-RU" altLang="uk-UA" sz="1600" dirty="0" err="1" smtClean="0">
                <a:solidFill>
                  <a:prstClr val="black"/>
                </a:solidFill>
              </a:rPr>
              <a:t>місце</a:t>
            </a:r>
            <a:r>
              <a:rPr lang="ru-RU" altLang="uk-UA" sz="1600" dirty="0" smtClean="0">
                <a:solidFill>
                  <a:prstClr val="black"/>
                </a:solidFill>
              </a:rPr>
              <a:t> у </a:t>
            </a:r>
            <a:r>
              <a:rPr lang="ru-RU" altLang="uk-UA" sz="1600" dirty="0" err="1" smtClean="0">
                <a:solidFill>
                  <a:prstClr val="black"/>
                </a:solidFill>
              </a:rPr>
              <a:t>світі</a:t>
            </a:r>
            <a:r>
              <a:rPr lang="ru-RU" altLang="uk-UA" sz="1600" dirty="0" smtClean="0">
                <a:solidFill>
                  <a:prstClr val="black"/>
                </a:solidFill>
              </a:rPr>
              <a:t> і 29 </a:t>
            </a:r>
            <a:r>
              <a:rPr lang="ru-RU" altLang="uk-UA" sz="1600" dirty="0" err="1" smtClean="0">
                <a:solidFill>
                  <a:prstClr val="black"/>
                </a:solidFill>
              </a:rPr>
              <a:t>місце</a:t>
            </a:r>
            <a:r>
              <a:rPr lang="ru-RU" altLang="uk-UA" sz="1600" dirty="0" smtClean="0">
                <a:solidFill>
                  <a:prstClr val="black"/>
                </a:solidFill>
              </a:rPr>
              <a:t> в </a:t>
            </a:r>
            <a:r>
              <a:rPr lang="ru-RU" altLang="uk-UA" sz="1600" dirty="0" err="1" smtClean="0">
                <a:solidFill>
                  <a:prstClr val="black"/>
                </a:solidFill>
              </a:rPr>
              <a:t>Європі</a:t>
            </a:r>
            <a:r>
              <a:rPr lang="ru-RU" altLang="uk-UA" sz="1600" dirty="0" smtClean="0">
                <a:solidFill>
                  <a:prstClr val="black"/>
                </a:solidFill>
              </a:rPr>
              <a:t>)</a:t>
            </a:r>
            <a:endParaRPr lang="uk-UA" altLang="uk-UA" sz="1600" dirty="0" smtClean="0">
              <a:solidFill>
                <a:prstClr val="black"/>
              </a:solidFill>
            </a:endParaRPr>
          </a:p>
        </p:txBody>
      </p:sp>
    </p:spTree>
    <p:extLst>
      <p:ext uri="{BB962C8B-B14F-4D97-AF65-F5344CB8AC3E}">
        <p14:creationId xmlns:p14="http://schemas.microsoft.com/office/powerpoint/2010/main" val="441409494"/>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Рисунок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49225"/>
            <a:ext cx="12192000" cy="686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Box 4"/>
          <p:cNvSpPr txBox="1">
            <a:spLocks noChangeArrowheads="1"/>
          </p:cNvSpPr>
          <p:nvPr/>
        </p:nvSpPr>
        <p:spPr bwMode="auto">
          <a:xfrm>
            <a:off x="5688013" y="122238"/>
            <a:ext cx="5507037" cy="584200"/>
          </a:xfrm>
          <a:prstGeom prst="rect">
            <a:avLst/>
          </a:prstGeom>
          <a:solidFill>
            <a:schemeClr val="bg1">
              <a:lumMod val="85000"/>
            </a:schemeClr>
          </a:solid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0" fontAlgn="base" hangingPunct="0">
              <a:spcBef>
                <a:spcPct val="0"/>
              </a:spcBef>
              <a:spcAft>
                <a:spcPct val="0"/>
              </a:spcAft>
              <a:defRPr/>
            </a:pPr>
            <a:r>
              <a:rPr lang="uk-UA" altLang="uk-UA" sz="3200" b="1" dirty="0">
                <a:solidFill>
                  <a:prstClr val="black"/>
                </a:solidFill>
                <a:latin typeface="Calibri Light"/>
              </a:rPr>
              <a:t>Хронологія пандемії</a:t>
            </a:r>
          </a:p>
        </p:txBody>
      </p:sp>
      <p:sp>
        <p:nvSpPr>
          <p:cNvPr id="6" name="Овал 5"/>
          <p:cNvSpPr/>
          <p:nvPr/>
        </p:nvSpPr>
        <p:spPr>
          <a:xfrm>
            <a:off x="4095750" y="723900"/>
            <a:ext cx="842963" cy="84296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uk-UA" sz="3600" dirty="0">
                <a:solidFill>
                  <a:prstClr val="white"/>
                </a:solidFill>
              </a:rPr>
              <a:t>1</a:t>
            </a:r>
          </a:p>
        </p:txBody>
      </p:sp>
      <p:sp>
        <p:nvSpPr>
          <p:cNvPr id="4101" name="TextBox 10"/>
          <p:cNvSpPr txBox="1">
            <a:spLocks noChangeArrowheads="1"/>
          </p:cNvSpPr>
          <p:nvPr/>
        </p:nvSpPr>
        <p:spPr bwMode="auto">
          <a:xfrm>
            <a:off x="5154613" y="865188"/>
            <a:ext cx="679132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0" fontAlgn="base" hangingPunct="0">
              <a:spcBef>
                <a:spcPct val="0"/>
              </a:spcBef>
              <a:spcAft>
                <a:spcPct val="0"/>
              </a:spcAft>
            </a:pPr>
            <a:r>
              <a:rPr lang="uk-UA" altLang="uk-UA" sz="1600" smtClean="0">
                <a:solidFill>
                  <a:prstClr val="black"/>
                </a:solidFill>
              </a:rPr>
              <a:t>12 березня 2020 року рішенням Уряду запроваджено карантин </a:t>
            </a:r>
          </a:p>
          <a:p>
            <a:pPr eaLnBrk="0" fontAlgn="base" hangingPunct="0">
              <a:spcBef>
                <a:spcPct val="0"/>
              </a:spcBef>
              <a:spcAft>
                <a:spcPct val="0"/>
              </a:spcAft>
            </a:pPr>
            <a:r>
              <a:rPr lang="uk-UA" altLang="uk-UA" sz="1600" smtClean="0">
                <a:solidFill>
                  <a:prstClr val="black"/>
                </a:solidFill>
              </a:rPr>
              <a:t>25 березня 2020 року – запроваджено надзвичайний стан по всій країні</a:t>
            </a:r>
          </a:p>
        </p:txBody>
      </p:sp>
      <p:sp>
        <p:nvSpPr>
          <p:cNvPr id="12" name="Овал 11"/>
          <p:cNvSpPr/>
          <p:nvPr/>
        </p:nvSpPr>
        <p:spPr>
          <a:xfrm>
            <a:off x="4095750" y="1785938"/>
            <a:ext cx="842963" cy="84137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uk-UA" sz="3600" dirty="0">
                <a:solidFill>
                  <a:prstClr val="white"/>
                </a:solidFill>
              </a:rPr>
              <a:t>2</a:t>
            </a:r>
          </a:p>
        </p:txBody>
      </p:sp>
      <p:sp>
        <p:nvSpPr>
          <p:cNvPr id="13" name="Овал 12"/>
          <p:cNvSpPr/>
          <p:nvPr/>
        </p:nvSpPr>
        <p:spPr>
          <a:xfrm>
            <a:off x="4095750" y="2847975"/>
            <a:ext cx="842963" cy="84137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uk-UA" sz="3600" dirty="0">
                <a:solidFill>
                  <a:prstClr val="white"/>
                </a:solidFill>
              </a:rPr>
              <a:t>3</a:t>
            </a:r>
          </a:p>
        </p:txBody>
      </p:sp>
      <p:sp>
        <p:nvSpPr>
          <p:cNvPr id="4104" name="Прямоугольник 1"/>
          <p:cNvSpPr>
            <a:spLocks noChangeArrowheads="1"/>
          </p:cNvSpPr>
          <p:nvPr/>
        </p:nvSpPr>
        <p:spPr bwMode="auto">
          <a:xfrm>
            <a:off x="5151438" y="1544638"/>
            <a:ext cx="6608762"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0" fontAlgn="base" hangingPunct="0">
              <a:spcBef>
                <a:spcPct val="0"/>
              </a:spcBef>
              <a:spcAft>
                <a:spcPct val="0"/>
              </a:spcAft>
            </a:pPr>
            <a:r>
              <a:rPr lang="uk-UA" altLang="uk-UA" sz="1600" smtClean="0">
                <a:solidFill>
                  <a:prstClr val="black"/>
                </a:solidFill>
              </a:rPr>
              <a:t>Рішенням міської комісії з питань ТЕБ і НС  від 19.02.2020, протокол № 3, затверджений «Комплексний план протиепідемічних заходів щодо запобігання занесенню і поширенню випадків гострої респіраторної хвороби, спричиненої коронавірусом 2019-</a:t>
            </a:r>
            <a:r>
              <a:rPr lang="en-US" altLang="uk-UA" sz="1600" smtClean="0">
                <a:solidFill>
                  <a:prstClr val="black"/>
                </a:solidFill>
              </a:rPr>
              <a:t>nCov</a:t>
            </a:r>
            <a:r>
              <a:rPr lang="uk-UA" altLang="uk-UA" sz="1600" smtClean="0">
                <a:solidFill>
                  <a:prstClr val="black"/>
                </a:solidFill>
              </a:rPr>
              <a:t> (</a:t>
            </a:r>
            <a:r>
              <a:rPr lang="en-US" altLang="uk-UA" sz="1600" smtClean="0">
                <a:solidFill>
                  <a:prstClr val="black"/>
                </a:solidFill>
              </a:rPr>
              <a:t>Covid</a:t>
            </a:r>
            <a:r>
              <a:rPr lang="uk-UA" altLang="uk-UA" sz="1600" smtClean="0">
                <a:solidFill>
                  <a:prstClr val="black"/>
                </a:solidFill>
              </a:rPr>
              <a:t>-19) на територію  м. Львова, м. Винники, смт. Брюховичі і смт. Рудно у 2020 році»</a:t>
            </a:r>
          </a:p>
        </p:txBody>
      </p:sp>
      <p:sp>
        <p:nvSpPr>
          <p:cNvPr id="20" name="Овал 19"/>
          <p:cNvSpPr/>
          <p:nvPr/>
        </p:nvSpPr>
        <p:spPr>
          <a:xfrm>
            <a:off x="4095750" y="3910013"/>
            <a:ext cx="842963" cy="84296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uk-UA" sz="3600" dirty="0">
                <a:solidFill>
                  <a:prstClr val="white"/>
                </a:solidFill>
              </a:rPr>
              <a:t>4</a:t>
            </a:r>
          </a:p>
        </p:txBody>
      </p:sp>
      <p:sp>
        <p:nvSpPr>
          <p:cNvPr id="4106" name="Прямоугольник 7"/>
          <p:cNvSpPr>
            <a:spLocks noChangeArrowheads="1"/>
          </p:cNvSpPr>
          <p:nvPr/>
        </p:nvSpPr>
        <p:spPr bwMode="auto">
          <a:xfrm>
            <a:off x="5154613" y="4037013"/>
            <a:ext cx="660558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0" fontAlgn="base" hangingPunct="0">
              <a:spcBef>
                <a:spcPct val="0"/>
              </a:spcBef>
              <a:spcAft>
                <a:spcPct val="0"/>
              </a:spcAft>
            </a:pPr>
            <a:r>
              <a:rPr lang="uk-UA" altLang="uk-UA" sz="1600" dirty="0" smtClean="0">
                <a:solidFill>
                  <a:prstClr val="black"/>
                </a:solidFill>
              </a:rPr>
              <a:t>24 березня 2020 року органи управління, сили та засоби ЦЗ міста переведені до функціонування у режимі надзвичайної ситуації</a:t>
            </a:r>
          </a:p>
        </p:txBody>
      </p:sp>
      <p:sp>
        <p:nvSpPr>
          <p:cNvPr id="22" name="Овал 21"/>
          <p:cNvSpPr/>
          <p:nvPr/>
        </p:nvSpPr>
        <p:spPr>
          <a:xfrm>
            <a:off x="4095750" y="4972050"/>
            <a:ext cx="842963" cy="84296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uk-UA" sz="3600" dirty="0">
                <a:solidFill>
                  <a:prstClr val="white"/>
                </a:solidFill>
              </a:rPr>
              <a:t>5</a:t>
            </a:r>
          </a:p>
        </p:txBody>
      </p:sp>
      <p:sp>
        <p:nvSpPr>
          <p:cNvPr id="4108" name="Прямоугольник 6"/>
          <p:cNvSpPr>
            <a:spLocks noChangeArrowheads="1"/>
          </p:cNvSpPr>
          <p:nvPr/>
        </p:nvSpPr>
        <p:spPr bwMode="auto">
          <a:xfrm>
            <a:off x="5151438" y="2868613"/>
            <a:ext cx="660876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0" fontAlgn="base" hangingPunct="0">
              <a:spcBef>
                <a:spcPct val="0"/>
              </a:spcBef>
              <a:spcAft>
                <a:spcPct val="0"/>
              </a:spcAft>
            </a:pPr>
            <a:r>
              <a:rPr lang="uk-UA" altLang="uk-UA" sz="1600" dirty="0" smtClean="0">
                <a:solidFill>
                  <a:prstClr val="black"/>
                </a:solidFill>
              </a:rPr>
              <a:t>Розпорядженням Львівського міського голови  від 03.03.2020 № 68 створено Штаб прийняття оперативних рішень в умовах загрози епідемії коронавірусної інфекції </a:t>
            </a:r>
            <a:r>
              <a:rPr lang="en-US" altLang="uk-UA" sz="1600" dirty="0" smtClean="0">
                <a:solidFill>
                  <a:prstClr val="black"/>
                </a:solidFill>
              </a:rPr>
              <a:t> COVID – 2019 </a:t>
            </a:r>
            <a:r>
              <a:rPr lang="uk-UA" altLang="uk-UA" sz="1600" dirty="0" smtClean="0">
                <a:solidFill>
                  <a:prstClr val="black"/>
                </a:solidFill>
              </a:rPr>
              <a:t>у м. Львові</a:t>
            </a:r>
          </a:p>
        </p:txBody>
      </p:sp>
      <p:sp>
        <p:nvSpPr>
          <p:cNvPr id="9" name="Прямоугольник 8"/>
          <p:cNvSpPr/>
          <p:nvPr/>
        </p:nvSpPr>
        <p:spPr>
          <a:xfrm>
            <a:off x="5170488" y="4732338"/>
            <a:ext cx="6605587" cy="1323975"/>
          </a:xfrm>
          <a:prstGeom prst="rect">
            <a:avLst/>
          </a:prstGeom>
        </p:spPr>
        <p:txBody>
          <a:bodyPr>
            <a:spAutoFit/>
          </a:bodyPr>
          <a:lstStyle/>
          <a:p>
            <a:pPr eaLnBrk="0" fontAlgn="base" hangingPunct="0">
              <a:spcBef>
                <a:spcPct val="0"/>
              </a:spcBef>
              <a:spcAft>
                <a:spcPct val="0"/>
              </a:spcAft>
              <a:defRPr/>
            </a:pPr>
            <a:r>
              <a:rPr lang="uk-UA" sz="1600" dirty="0">
                <a:solidFill>
                  <a:prstClr val="black"/>
                </a:solidFill>
              </a:rPr>
              <a:t>Управлінням охорони здоров’я видано:</a:t>
            </a:r>
          </a:p>
          <a:p>
            <a:pPr marL="285750" indent="-285750" algn="just" eaLnBrk="0" fontAlgn="base" hangingPunct="0">
              <a:spcBef>
                <a:spcPct val="0"/>
              </a:spcBef>
              <a:spcAft>
                <a:spcPct val="0"/>
              </a:spcAft>
              <a:buFontTx/>
              <a:buChar char="-"/>
              <a:defRPr/>
            </a:pPr>
            <a:r>
              <a:rPr lang="uk-UA" sz="1600" dirty="0">
                <a:solidFill>
                  <a:prstClr val="black"/>
                </a:solidFill>
              </a:rPr>
              <a:t>наказ від 12.03.2020 № 91 «Про впровадження у ЗОЗ м. Львова обмежувальних заходів на період нестійкої епідемічної ситуації з захворюваності на коронавірусну інфекцію COVID-2019»;</a:t>
            </a:r>
          </a:p>
          <a:p>
            <a:pPr marL="285750" indent="-285750" eaLnBrk="0" fontAlgn="base" hangingPunct="0">
              <a:spcBef>
                <a:spcPct val="0"/>
              </a:spcBef>
              <a:spcAft>
                <a:spcPct val="0"/>
              </a:spcAft>
              <a:buFontTx/>
              <a:buChar char="-"/>
              <a:defRPr/>
            </a:pPr>
            <a:r>
              <a:rPr lang="uk-UA" sz="1600" dirty="0">
                <a:solidFill>
                  <a:prstClr val="black"/>
                </a:solidFill>
              </a:rPr>
              <a:t>112 наказів щодо організації роботи ЗОЗ під час пандемії</a:t>
            </a:r>
          </a:p>
        </p:txBody>
      </p:sp>
    </p:spTree>
    <p:extLst>
      <p:ext uri="{BB962C8B-B14F-4D97-AF65-F5344CB8AC3E}">
        <p14:creationId xmlns:p14="http://schemas.microsoft.com/office/powerpoint/2010/main" val="1877044355"/>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Рисунок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63"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Рисунок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98913" y="4459288"/>
            <a:ext cx="1922462" cy="166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Рисунок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33575" y="4459288"/>
            <a:ext cx="1924050" cy="166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Рисунок 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998913" y="2509838"/>
            <a:ext cx="1922462" cy="166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Рисунок 1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933575" y="2509838"/>
            <a:ext cx="1924050"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Рисунок 1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990975" y="606425"/>
            <a:ext cx="1922463"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Рисунок 12"/>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933575" y="606425"/>
            <a:ext cx="1924050"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6130925" y="725488"/>
            <a:ext cx="5872163" cy="5532437"/>
          </a:xfrm>
          <a:prstGeom prst="rect">
            <a:avLst/>
          </a:prstGeom>
        </p:spPr>
        <p:txBody>
          <a:bodyPr>
            <a:spAutoFit/>
          </a:bodyPr>
          <a:lstStyle/>
          <a:p>
            <a:pPr marL="171450" indent="-171450" eaLnBrk="0" fontAlgn="base" hangingPunct="0">
              <a:spcBef>
                <a:spcPct val="0"/>
              </a:spcBef>
              <a:spcAft>
                <a:spcPct val="0"/>
              </a:spcAft>
              <a:buFont typeface="Wingdings" pitchFamily="2" charset="2"/>
              <a:buChar char="v"/>
              <a:defRPr/>
            </a:pPr>
            <a:r>
              <a:rPr lang="uk-UA" sz="1400" dirty="0" smtClean="0">
                <a:solidFill>
                  <a:prstClr val="black"/>
                </a:solidFill>
              </a:rPr>
              <a:t>Розроблено </a:t>
            </a:r>
            <a:r>
              <a:rPr lang="uk-UA" sz="1400" dirty="0" err="1" smtClean="0">
                <a:solidFill>
                  <a:prstClr val="black"/>
                </a:solidFill>
              </a:rPr>
              <a:t>інфографіку</a:t>
            </a:r>
            <a:r>
              <a:rPr lang="uk-UA" sz="1400" dirty="0" smtClean="0">
                <a:solidFill>
                  <a:prstClr val="black"/>
                </a:solidFill>
              </a:rPr>
              <a:t> з найактуальніших питань коронавірусної інфекції з детальними інструкціями та рекомендаціями, яка розміщена в підпорядкованих ЛМР установах, підприємствах, організаціях у доступних для відвідувачів місцях</a:t>
            </a:r>
          </a:p>
          <a:p>
            <a:pPr eaLnBrk="0" fontAlgn="base" hangingPunct="0">
              <a:spcBef>
                <a:spcPct val="0"/>
              </a:spcBef>
              <a:spcAft>
                <a:spcPct val="0"/>
              </a:spcAft>
              <a:defRPr/>
            </a:pPr>
            <a:endParaRPr lang="uk-UA" sz="1400" dirty="0" smtClean="0">
              <a:solidFill>
                <a:prstClr val="black"/>
              </a:solidFill>
            </a:endParaRPr>
          </a:p>
          <a:p>
            <a:pPr marL="171450" indent="-171450" eaLnBrk="0" fontAlgn="base" hangingPunct="0">
              <a:spcBef>
                <a:spcPct val="0"/>
              </a:spcBef>
              <a:spcAft>
                <a:spcPct val="0"/>
              </a:spcAft>
              <a:buFont typeface="Wingdings" pitchFamily="2" charset="2"/>
              <a:buChar char="v"/>
              <a:defRPr/>
            </a:pPr>
            <a:r>
              <a:rPr lang="uk-UA" sz="1400" dirty="0" smtClean="0">
                <a:solidFill>
                  <a:prstClr val="black"/>
                </a:solidFill>
              </a:rPr>
              <a:t>Підготовлено  інформаційні буклети для поширення серед учнів шкіл</a:t>
            </a:r>
          </a:p>
          <a:p>
            <a:pPr marL="285750" indent="-285750" eaLnBrk="0" fontAlgn="base" hangingPunct="0">
              <a:spcBef>
                <a:spcPct val="0"/>
              </a:spcBef>
              <a:spcAft>
                <a:spcPct val="0"/>
              </a:spcAft>
              <a:buFontTx/>
              <a:buChar char="-"/>
              <a:defRPr/>
            </a:pPr>
            <a:endParaRPr lang="uk-UA" sz="1400" dirty="0" smtClean="0">
              <a:solidFill>
                <a:prstClr val="black"/>
              </a:solidFill>
            </a:endParaRPr>
          </a:p>
          <a:p>
            <a:pPr marL="171450" indent="-171450" eaLnBrk="0" fontAlgn="base" hangingPunct="0">
              <a:spcBef>
                <a:spcPct val="0"/>
              </a:spcBef>
              <a:spcAft>
                <a:spcPct val="0"/>
              </a:spcAft>
              <a:buFont typeface="Wingdings" pitchFamily="2" charset="2"/>
              <a:buChar char="v"/>
              <a:defRPr/>
            </a:pPr>
            <a:r>
              <a:rPr lang="uk-UA" sz="1400" dirty="0" smtClean="0">
                <a:solidFill>
                  <a:prstClr val="black"/>
                </a:solidFill>
              </a:rPr>
              <a:t>Інформація про заходи з подолання епідемії корона вірусної інфекції, які реалізуються Львівською міською радою, а також уся актуальна інформація щодо коронавірусної інфекції, засідання міських комісій та штабу, допомога благодійників, коментарі представників влади, уся візуалізацію, фото та офіційні документи, широко висвітлені  на офіційному сайті Львівської міської ради </a:t>
            </a:r>
            <a:r>
              <a:rPr lang="uk-UA" sz="1400" dirty="0" smtClean="0">
                <a:solidFill>
                  <a:prstClr val="black"/>
                </a:solidFill>
                <a:hlinkClick r:id="rId9"/>
              </a:rPr>
              <a:t>https://city-adm.lviv.ua/</a:t>
            </a:r>
            <a:r>
              <a:rPr lang="uk-UA" sz="1400" dirty="0" smtClean="0">
                <a:solidFill>
                  <a:prstClr val="black"/>
                </a:solidFill>
              </a:rPr>
              <a:t> за такими рубриками: </a:t>
            </a:r>
          </a:p>
          <a:p>
            <a:pPr lvl="1" eaLnBrk="0" fontAlgn="base" hangingPunct="0">
              <a:spcBef>
                <a:spcPct val="0"/>
              </a:spcBef>
              <a:spcAft>
                <a:spcPct val="0"/>
              </a:spcAft>
              <a:defRPr/>
            </a:pPr>
            <a:r>
              <a:rPr lang="uk-UA" sz="1050" dirty="0" smtClean="0">
                <a:solidFill>
                  <a:prstClr val="black"/>
                </a:solidFill>
              </a:rPr>
              <a:t>Актуально про </a:t>
            </a:r>
            <a:r>
              <a:rPr lang="uk-UA" sz="1050" dirty="0" err="1" smtClean="0">
                <a:solidFill>
                  <a:prstClr val="black"/>
                </a:solidFill>
              </a:rPr>
              <a:t>коронавірус</a:t>
            </a:r>
            <a:r>
              <a:rPr lang="uk-UA" sz="1050" dirty="0" smtClean="0">
                <a:solidFill>
                  <a:prstClr val="black"/>
                </a:solidFill>
              </a:rPr>
              <a:t>: </a:t>
            </a:r>
            <a:r>
              <a:rPr lang="uk-UA" sz="1050" u="sng" dirty="0" smtClean="0">
                <a:solidFill>
                  <a:prstClr val="black"/>
                </a:solidFill>
                <a:hlinkClick r:id="rId10"/>
              </a:rPr>
              <a:t>https://city-adm.lviv.ua/topic/%D0%BA%D0%BE%D1%80%D0%BE%D0%BD%D0%B0%D0%B2%D1%96%D1%80%D1%83%D1%81</a:t>
            </a:r>
            <a:endParaRPr lang="uk-UA" sz="1050" dirty="0" smtClean="0">
              <a:solidFill>
                <a:prstClr val="black"/>
              </a:solidFill>
            </a:endParaRPr>
          </a:p>
          <a:p>
            <a:pPr lvl="1" eaLnBrk="0" fontAlgn="base" hangingPunct="0">
              <a:spcBef>
                <a:spcPct val="0"/>
              </a:spcBef>
              <a:spcAft>
                <a:spcPct val="0"/>
              </a:spcAft>
              <a:defRPr/>
            </a:pPr>
            <a:r>
              <a:rPr lang="uk-UA" sz="1050" dirty="0" smtClean="0">
                <a:solidFill>
                  <a:prstClr val="black"/>
                </a:solidFill>
              </a:rPr>
              <a:t>Візуалізації: </a:t>
            </a:r>
            <a:r>
              <a:rPr lang="uk-UA" sz="1050" u="sng" dirty="0" smtClean="0">
                <a:solidFill>
                  <a:prstClr val="black"/>
                </a:solidFill>
                <a:hlinkClick r:id="rId11"/>
              </a:rPr>
              <a:t>https://city-adm.lviv.ua/public-information/koronavirus/vizualizatsii</a:t>
            </a:r>
            <a:endParaRPr lang="uk-UA" sz="1050" dirty="0" smtClean="0">
              <a:solidFill>
                <a:prstClr val="black"/>
              </a:solidFill>
            </a:endParaRPr>
          </a:p>
          <a:p>
            <a:pPr lvl="1" eaLnBrk="0" fontAlgn="base" hangingPunct="0">
              <a:spcBef>
                <a:spcPct val="0"/>
              </a:spcBef>
              <a:spcAft>
                <a:spcPct val="0"/>
              </a:spcAft>
              <a:defRPr/>
            </a:pPr>
            <a:r>
              <a:rPr lang="uk-UA" sz="1050" dirty="0" smtClean="0">
                <a:solidFill>
                  <a:prstClr val="black"/>
                </a:solidFill>
              </a:rPr>
              <a:t>Документи: </a:t>
            </a:r>
            <a:r>
              <a:rPr lang="uk-UA" sz="1050" u="sng" dirty="0" smtClean="0">
                <a:solidFill>
                  <a:prstClr val="black"/>
                </a:solidFill>
                <a:hlinkClick r:id="rId12"/>
              </a:rPr>
              <a:t>https://city-adm.lviv.ua/public-information/koronavirus/dokumenty</a:t>
            </a:r>
            <a:endParaRPr lang="uk-UA" sz="1050" dirty="0" smtClean="0">
              <a:solidFill>
                <a:prstClr val="black"/>
              </a:solidFill>
            </a:endParaRPr>
          </a:p>
          <a:p>
            <a:pPr lvl="1" eaLnBrk="0" fontAlgn="base" hangingPunct="0">
              <a:spcBef>
                <a:spcPct val="0"/>
              </a:spcBef>
              <a:spcAft>
                <a:spcPct val="0"/>
              </a:spcAft>
              <a:defRPr/>
            </a:pPr>
            <a:r>
              <a:rPr lang="uk-UA" sz="1050" dirty="0" smtClean="0">
                <a:solidFill>
                  <a:prstClr val="black"/>
                </a:solidFill>
              </a:rPr>
              <a:t>Благодійники:</a:t>
            </a:r>
            <a:r>
              <a:rPr lang="uk-UA" sz="1050" u="sng" dirty="0" err="1" smtClean="0">
                <a:solidFill>
                  <a:prstClr val="black"/>
                </a:solidFill>
                <a:hlinkClick r:id="rId13"/>
              </a:rPr>
              <a:t>https</a:t>
            </a:r>
            <a:r>
              <a:rPr lang="uk-UA" sz="1050" u="sng" dirty="0" smtClean="0">
                <a:solidFill>
                  <a:prstClr val="black"/>
                </a:solidFill>
                <a:hlinkClick r:id="rId13"/>
              </a:rPr>
              <a:t>://city-</a:t>
            </a:r>
            <a:r>
              <a:rPr lang="uk-UA" sz="1050" u="sng" dirty="0" err="1" smtClean="0">
                <a:solidFill>
                  <a:prstClr val="black"/>
                </a:solidFill>
                <a:hlinkClick r:id="rId13"/>
              </a:rPr>
              <a:t>adm.lviv.ua</a:t>
            </a:r>
            <a:r>
              <a:rPr lang="uk-UA" sz="1050" u="sng" dirty="0" smtClean="0">
                <a:solidFill>
                  <a:prstClr val="black"/>
                </a:solidFill>
                <a:hlinkClick r:id="rId13"/>
              </a:rPr>
              <a:t>/public-information/</a:t>
            </a:r>
            <a:r>
              <a:rPr lang="uk-UA" sz="1050" u="sng" dirty="0" err="1" smtClean="0">
                <a:solidFill>
                  <a:prstClr val="black"/>
                </a:solidFill>
                <a:hlinkClick r:id="rId13"/>
              </a:rPr>
              <a:t>koronavirus</a:t>
            </a:r>
            <a:r>
              <a:rPr lang="uk-UA" sz="1050" u="sng" dirty="0" smtClean="0">
                <a:solidFill>
                  <a:prstClr val="black"/>
                </a:solidFill>
                <a:hlinkClick r:id="rId13"/>
              </a:rPr>
              <a:t>/pidpryiemtsi-blahodiinyky</a:t>
            </a:r>
            <a:endParaRPr lang="uk-UA" sz="1050" dirty="0" smtClean="0">
              <a:solidFill>
                <a:prstClr val="black"/>
              </a:solidFill>
            </a:endParaRPr>
          </a:p>
          <a:p>
            <a:pPr eaLnBrk="0" fontAlgn="base" hangingPunct="0">
              <a:spcBef>
                <a:spcPct val="0"/>
              </a:spcBef>
              <a:spcAft>
                <a:spcPct val="0"/>
              </a:spcAft>
              <a:defRPr/>
            </a:pPr>
            <a:r>
              <a:rPr lang="uk-UA" sz="1050" dirty="0" smtClean="0">
                <a:solidFill>
                  <a:prstClr val="black"/>
                </a:solidFill>
              </a:rPr>
              <a:t>Офіційні канали отримання інформації:</a:t>
            </a:r>
          </a:p>
          <a:p>
            <a:pPr lvl="1" eaLnBrk="0" fontAlgn="base" hangingPunct="0">
              <a:spcBef>
                <a:spcPct val="0"/>
              </a:spcBef>
              <a:spcAft>
                <a:spcPct val="0"/>
              </a:spcAft>
              <a:defRPr/>
            </a:pPr>
            <a:r>
              <a:rPr lang="uk-UA" sz="1050" dirty="0" err="1" smtClean="0">
                <a:solidFill>
                  <a:prstClr val="black"/>
                </a:solidFill>
              </a:rPr>
              <a:t>Facebook</a:t>
            </a:r>
            <a:r>
              <a:rPr lang="uk-UA" sz="1050" dirty="0" smtClean="0">
                <a:solidFill>
                  <a:prstClr val="black"/>
                </a:solidFill>
              </a:rPr>
              <a:t> міського голови Львова: </a:t>
            </a:r>
            <a:r>
              <a:rPr lang="uk-UA" sz="1050" u="sng" dirty="0" smtClean="0">
                <a:solidFill>
                  <a:prstClr val="black"/>
                </a:solidFill>
                <a:hlinkClick r:id="rId14"/>
              </a:rPr>
              <a:t>https://www.facebook.com/andriy.sadovyi/</a:t>
            </a:r>
            <a:endParaRPr lang="uk-UA" sz="1050" dirty="0" smtClean="0">
              <a:solidFill>
                <a:prstClr val="black"/>
              </a:solidFill>
            </a:endParaRPr>
          </a:p>
          <a:p>
            <a:pPr lvl="1" eaLnBrk="0" fontAlgn="base" hangingPunct="0">
              <a:spcBef>
                <a:spcPct val="0"/>
              </a:spcBef>
              <a:spcAft>
                <a:spcPct val="0"/>
              </a:spcAft>
              <a:defRPr/>
            </a:pPr>
            <a:r>
              <a:rPr lang="uk-UA" sz="1050" dirty="0" err="1" smtClean="0">
                <a:solidFill>
                  <a:prstClr val="black"/>
                </a:solidFill>
              </a:rPr>
              <a:t>Facebook</a:t>
            </a:r>
            <a:r>
              <a:rPr lang="uk-UA" sz="1050" dirty="0" smtClean="0">
                <a:solidFill>
                  <a:prstClr val="black"/>
                </a:solidFill>
              </a:rPr>
              <a:t> Львів </a:t>
            </a:r>
            <a:r>
              <a:rPr lang="uk-UA" sz="1050" dirty="0" err="1" smtClean="0">
                <a:solidFill>
                  <a:prstClr val="black"/>
                </a:solidFill>
              </a:rPr>
              <a:t>vs</a:t>
            </a:r>
            <a:r>
              <a:rPr lang="uk-UA" sz="1050" dirty="0" smtClean="0">
                <a:solidFill>
                  <a:prstClr val="black"/>
                </a:solidFill>
              </a:rPr>
              <a:t> </a:t>
            </a:r>
            <a:r>
              <a:rPr lang="uk-UA" sz="1050" dirty="0" err="1" smtClean="0">
                <a:solidFill>
                  <a:prstClr val="black"/>
                </a:solidFill>
              </a:rPr>
              <a:t>коронавірус</a:t>
            </a:r>
            <a:r>
              <a:rPr lang="uk-UA" sz="1050" dirty="0" smtClean="0">
                <a:solidFill>
                  <a:prstClr val="black"/>
                </a:solidFill>
              </a:rPr>
              <a:t>: </a:t>
            </a:r>
            <a:r>
              <a:rPr lang="uk-UA" sz="1050" u="sng" dirty="0" smtClean="0">
                <a:solidFill>
                  <a:prstClr val="black"/>
                </a:solidFill>
                <a:hlinkClick r:id="rId15"/>
              </a:rPr>
              <a:t>https://www.facebook.com/lvivVScoronavirus/</a:t>
            </a:r>
            <a:endParaRPr lang="uk-UA" sz="1050" dirty="0" smtClean="0">
              <a:solidFill>
                <a:prstClr val="black"/>
              </a:solidFill>
            </a:endParaRPr>
          </a:p>
          <a:p>
            <a:pPr lvl="1" eaLnBrk="0" fontAlgn="base" hangingPunct="0">
              <a:spcBef>
                <a:spcPct val="0"/>
              </a:spcBef>
              <a:spcAft>
                <a:spcPct val="0"/>
              </a:spcAft>
              <a:defRPr/>
            </a:pPr>
            <a:r>
              <a:rPr lang="uk-UA" sz="1050" dirty="0" err="1" smtClean="0">
                <a:solidFill>
                  <a:prstClr val="black"/>
                </a:solidFill>
              </a:rPr>
              <a:t>Facebook</a:t>
            </a:r>
            <a:r>
              <a:rPr lang="uk-UA" sz="1050" dirty="0" smtClean="0">
                <a:solidFill>
                  <a:prstClr val="black"/>
                </a:solidFill>
              </a:rPr>
              <a:t> Управління охорони здоров’я Львівської міської ради: </a:t>
            </a:r>
            <a:r>
              <a:rPr lang="uk-UA" sz="1050" u="sng" dirty="0" smtClean="0">
                <a:solidFill>
                  <a:prstClr val="black"/>
                </a:solidFill>
                <a:hlinkClick r:id="rId16"/>
              </a:rPr>
              <a:t>https://www.facebook.com/uoz.lmr/</a:t>
            </a:r>
            <a:r>
              <a:rPr lang="uk-UA" sz="1050" dirty="0" smtClean="0">
                <a:solidFill>
                  <a:prstClr val="black"/>
                </a:solidFill>
              </a:rPr>
              <a:t> </a:t>
            </a:r>
          </a:p>
          <a:p>
            <a:pPr lvl="1" eaLnBrk="0" fontAlgn="base" hangingPunct="0">
              <a:spcBef>
                <a:spcPct val="0"/>
              </a:spcBef>
              <a:spcAft>
                <a:spcPct val="0"/>
              </a:spcAft>
              <a:defRPr/>
            </a:pPr>
            <a:r>
              <a:rPr lang="uk-UA" sz="1050" dirty="0" err="1" smtClean="0">
                <a:solidFill>
                  <a:prstClr val="black"/>
                </a:solidFill>
              </a:rPr>
              <a:t>Facebook</a:t>
            </a:r>
            <a:r>
              <a:rPr lang="uk-UA" sz="1050" dirty="0" smtClean="0">
                <a:solidFill>
                  <a:prstClr val="black"/>
                </a:solidFill>
              </a:rPr>
              <a:t> Львівська міська рада: </a:t>
            </a:r>
            <a:r>
              <a:rPr lang="uk-UA" sz="1050" u="sng" dirty="0" smtClean="0">
                <a:solidFill>
                  <a:prstClr val="black"/>
                </a:solidFill>
                <a:hlinkClick r:id="rId17"/>
              </a:rPr>
              <a:t>https://www.facebook.com/lviv.adm/</a:t>
            </a:r>
            <a:endParaRPr lang="uk-UA" sz="1050" dirty="0" smtClean="0">
              <a:solidFill>
                <a:prstClr val="black"/>
              </a:solidFill>
            </a:endParaRPr>
          </a:p>
          <a:p>
            <a:pPr lvl="1" eaLnBrk="0" fontAlgn="base" hangingPunct="0">
              <a:spcBef>
                <a:spcPct val="0"/>
              </a:spcBef>
              <a:spcAft>
                <a:spcPct val="0"/>
              </a:spcAft>
              <a:defRPr/>
            </a:pPr>
            <a:r>
              <a:rPr lang="uk-UA" sz="1050" dirty="0" err="1" smtClean="0">
                <a:solidFill>
                  <a:prstClr val="black"/>
                </a:solidFill>
              </a:rPr>
              <a:t>Telegram</a:t>
            </a:r>
            <a:r>
              <a:rPr lang="uk-UA" sz="1050" dirty="0" smtClean="0">
                <a:solidFill>
                  <a:prstClr val="black"/>
                </a:solidFill>
              </a:rPr>
              <a:t>: </a:t>
            </a:r>
            <a:r>
              <a:rPr lang="uk-UA" sz="1050" u="sng" dirty="0" smtClean="0">
                <a:solidFill>
                  <a:prstClr val="black"/>
                </a:solidFill>
                <a:hlinkClick r:id="rId18"/>
              </a:rPr>
              <a:t>https://t.me/lvivVScoronavirus</a:t>
            </a:r>
            <a:endParaRPr lang="uk-UA" sz="1050" dirty="0" smtClean="0">
              <a:solidFill>
                <a:prstClr val="black"/>
              </a:solidFill>
            </a:endParaRPr>
          </a:p>
          <a:p>
            <a:pPr lvl="1" eaLnBrk="0" fontAlgn="base" hangingPunct="0">
              <a:spcBef>
                <a:spcPct val="0"/>
              </a:spcBef>
              <a:spcAft>
                <a:spcPct val="0"/>
              </a:spcAft>
              <a:defRPr/>
            </a:pPr>
            <a:r>
              <a:rPr lang="uk-UA" sz="1050" dirty="0" smtClean="0">
                <a:solidFill>
                  <a:prstClr val="black"/>
                </a:solidFill>
              </a:rPr>
              <a:t>Чат-бот</a:t>
            </a:r>
            <a:r>
              <a:rPr lang="uk-UA" sz="1050" dirty="0">
                <a:solidFill>
                  <a:prstClr val="black"/>
                </a:solidFill>
              </a:rPr>
              <a:t>: </a:t>
            </a:r>
            <a:r>
              <a:rPr lang="uk-UA" sz="1050" dirty="0">
                <a:solidFill>
                  <a:prstClr val="black"/>
                </a:solidFill>
                <a:hlinkClick r:id="rId19"/>
              </a:rPr>
              <a:t>https://t.me/lviv_city_helper_bot</a:t>
            </a:r>
            <a:endParaRPr lang="uk-UA" sz="1050" dirty="0">
              <a:solidFill>
                <a:prstClr val="black"/>
              </a:solidFill>
            </a:endParaRPr>
          </a:p>
        </p:txBody>
      </p:sp>
      <p:sp>
        <p:nvSpPr>
          <p:cNvPr id="5130" name="AutoShape 2" descr="https://mail.ukr.net/attach/show/16067456521564150296/1/FB_IMG_1606745770028.jpg"/>
          <p:cNvSpPr>
            <a:spLocks noChangeAspect="1" noChangeArrowheads="1"/>
          </p:cNvSpPr>
          <p:nvPr/>
        </p:nvSpPr>
        <p:spPr bwMode="auto">
          <a:xfrm>
            <a:off x="144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0" fontAlgn="base" hangingPunct="0">
              <a:spcBef>
                <a:spcPct val="0"/>
              </a:spcBef>
              <a:spcAft>
                <a:spcPct val="0"/>
              </a:spcAft>
            </a:pPr>
            <a:endParaRPr lang="uk-UA" altLang="uk-UA" smtClean="0">
              <a:solidFill>
                <a:prstClr val="black"/>
              </a:solidFill>
            </a:endParaRPr>
          </a:p>
        </p:txBody>
      </p:sp>
      <p:pic>
        <p:nvPicPr>
          <p:cNvPr id="5131" name="Picture 3" descr="C:\Users\Леся\Desktop\FB_IMG_1606745770028.jpg"/>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444750" y="800100"/>
            <a:ext cx="901700" cy="128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2" name="Picture 4"/>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4491038" y="754063"/>
            <a:ext cx="938212" cy="132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33" name="Picture 5"/>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211388" y="2911475"/>
            <a:ext cx="1368425" cy="681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34" name="Picture 6"/>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4291013" y="2865438"/>
            <a:ext cx="1339850" cy="947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35" name="Picture 7"/>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2357438" y="4564063"/>
            <a:ext cx="989012" cy="1350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36" name="Picture 8"/>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4438650" y="4564063"/>
            <a:ext cx="1028700" cy="1455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Заголовок 3"/>
          <p:cNvSpPr>
            <a:spLocks noGrp="1"/>
          </p:cNvSpPr>
          <p:nvPr>
            <p:ph type="title"/>
          </p:nvPr>
        </p:nvSpPr>
        <p:spPr>
          <a:xfrm>
            <a:off x="1519238" y="82550"/>
            <a:ext cx="10515600" cy="560388"/>
          </a:xfrm>
          <a:solidFill>
            <a:schemeClr val="bg1">
              <a:lumMod val="85000"/>
            </a:schemeClr>
          </a:solidFill>
        </p:spPr>
        <p:txBody>
          <a:bodyPr rtlCol="0">
            <a:normAutofit/>
          </a:bodyPr>
          <a:lstStyle/>
          <a:p>
            <a:pPr algn="ctr" eaLnBrk="1" fontAlgn="auto" hangingPunct="1">
              <a:spcAft>
                <a:spcPts val="0"/>
              </a:spcAft>
              <a:defRPr/>
            </a:pPr>
            <a:r>
              <a:rPr lang="uk-UA" altLang="uk-UA" sz="3200" b="1" dirty="0"/>
              <a:t>Інформаційна політика </a:t>
            </a:r>
          </a:p>
        </p:txBody>
      </p:sp>
    </p:spTree>
    <p:extLst>
      <p:ext uri="{BB962C8B-B14F-4D97-AF65-F5344CB8AC3E}">
        <p14:creationId xmlns:p14="http://schemas.microsoft.com/office/powerpoint/2010/main" val="3878245947"/>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Рисунок 3"/>
          <p:cNvPicPr>
            <a:picLocks noChangeAspect="1"/>
          </p:cNvPicPr>
          <p:nvPr/>
        </p:nvPicPr>
        <p:blipFill>
          <a:blip r:embed="rId2">
            <a:extLst>
              <a:ext uri="{28A0092B-C50C-407E-A947-70E740481C1C}">
                <a14:useLocalDpi xmlns:a14="http://schemas.microsoft.com/office/drawing/2010/main" val="0"/>
              </a:ext>
            </a:extLst>
          </a:blip>
          <a:srcRect r="764"/>
          <a:stretch>
            <a:fillRect/>
          </a:stretch>
        </p:blipFill>
        <p:spPr bwMode="auto">
          <a:xfrm>
            <a:off x="49213" y="0"/>
            <a:ext cx="12180887" cy="686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Box 11"/>
          <p:cNvSpPr txBox="1">
            <a:spLocks noChangeArrowheads="1"/>
          </p:cNvSpPr>
          <p:nvPr/>
        </p:nvSpPr>
        <p:spPr bwMode="auto">
          <a:xfrm>
            <a:off x="2008188" y="776288"/>
            <a:ext cx="2417762"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0" fontAlgn="base" hangingPunct="0">
              <a:spcBef>
                <a:spcPct val="0"/>
              </a:spcBef>
              <a:spcAft>
                <a:spcPct val="0"/>
              </a:spcAft>
              <a:buFont typeface="Wingdings" panose="05000000000000000000" pitchFamily="2" charset="2"/>
              <a:buChar char="Ø"/>
            </a:pPr>
            <a:r>
              <a:rPr lang="uk-UA" altLang="uk-UA" sz="1400" smtClean="0">
                <a:solidFill>
                  <a:prstClr val="black"/>
                </a:solidFill>
              </a:rPr>
              <a:t>Приймає коронавірусних пацієнтів з 7 квітня</a:t>
            </a:r>
          </a:p>
          <a:p>
            <a:pPr eaLnBrk="0" fontAlgn="base" hangingPunct="0">
              <a:spcBef>
                <a:spcPct val="0"/>
              </a:spcBef>
              <a:spcAft>
                <a:spcPct val="0"/>
              </a:spcAft>
              <a:buFont typeface="Wingdings" panose="05000000000000000000" pitchFamily="2" charset="2"/>
              <a:buChar char="Ø"/>
            </a:pPr>
            <a:r>
              <a:rPr lang="uk-UA" altLang="uk-UA" sz="1400" smtClean="0">
                <a:solidFill>
                  <a:prstClr val="black"/>
                </a:solidFill>
              </a:rPr>
              <a:t>За весь період проліковано 1 660 пацієнтів з пневмоніями, з них позитивних ПЛР – 964</a:t>
            </a:r>
          </a:p>
        </p:txBody>
      </p:sp>
      <p:sp>
        <p:nvSpPr>
          <p:cNvPr id="6148" name="TextBox 12"/>
          <p:cNvSpPr txBox="1">
            <a:spLocks noChangeArrowheads="1"/>
          </p:cNvSpPr>
          <p:nvPr/>
        </p:nvSpPr>
        <p:spPr bwMode="auto">
          <a:xfrm>
            <a:off x="222250" y="4303713"/>
            <a:ext cx="24018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0" fontAlgn="base" hangingPunct="0">
              <a:spcBef>
                <a:spcPct val="0"/>
              </a:spcBef>
              <a:spcAft>
                <a:spcPct val="0"/>
              </a:spcAft>
              <a:buFont typeface="Wingdings" panose="05000000000000000000" pitchFamily="2" charset="2"/>
              <a:buChar char="Ø"/>
            </a:pPr>
            <a:r>
              <a:rPr lang="uk-UA" altLang="uk-UA" sz="1400" smtClean="0">
                <a:solidFill>
                  <a:prstClr val="black"/>
                </a:solidFill>
              </a:rPr>
              <a:t>Приймає коронавірусних пацієнтів з 1 квітня</a:t>
            </a:r>
          </a:p>
          <a:p>
            <a:pPr eaLnBrk="0" fontAlgn="base" hangingPunct="0">
              <a:spcBef>
                <a:spcPct val="0"/>
              </a:spcBef>
              <a:spcAft>
                <a:spcPct val="0"/>
              </a:spcAft>
              <a:buFont typeface="Wingdings" panose="05000000000000000000" pitchFamily="2" charset="2"/>
              <a:buChar char="Ø"/>
            </a:pPr>
            <a:r>
              <a:rPr lang="uk-UA" altLang="uk-UA" sz="1400" smtClean="0">
                <a:solidFill>
                  <a:prstClr val="black"/>
                </a:solidFill>
              </a:rPr>
              <a:t>За весь період проліковано 1347 пацієнтів з пневмоніями, з них позитивних  ПЛР – 779 </a:t>
            </a:r>
          </a:p>
        </p:txBody>
      </p:sp>
      <p:grpSp>
        <p:nvGrpSpPr>
          <p:cNvPr id="6149" name="Группа 15"/>
          <p:cNvGrpSpPr>
            <a:grpSpLocks/>
          </p:cNvGrpSpPr>
          <p:nvPr/>
        </p:nvGrpSpPr>
        <p:grpSpPr bwMode="auto">
          <a:xfrm>
            <a:off x="273050" y="2320925"/>
            <a:ext cx="11674475" cy="1822450"/>
            <a:chOff x="199152" y="2321960"/>
            <a:chExt cx="11720745" cy="1920027"/>
          </a:xfrm>
        </p:grpSpPr>
        <p:grpSp>
          <p:nvGrpSpPr>
            <p:cNvPr id="6160" name="Группа 10"/>
            <p:cNvGrpSpPr>
              <a:grpSpLocks/>
            </p:cNvGrpSpPr>
            <p:nvPr/>
          </p:nvGrpSpPr>
          <p:grpSpPr bwMode="auto">
            <a:xfrm>
              <a:off x="199152" y="2409761"/>
              <a:ext cx="9854371" cy="1832226"/>
              <a:chOff x="204343" y="2430428"/>
              <a:chExt cx="7990832" cy="1485738"/>
            </a:xfrm>
          </p:grpSpPr>
          <p:pic>
            <p:nvPicPr>
              <p:cNvPr id="6162" name="Рисунок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48711" y="2440431"/>
                <a:ext cx="1655067" cy="905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3" name="Рисунок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4343" y="2950152"/>
                <a:ext cx="1655067" cy="9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4" name="Рисунок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771619" y="2430428"/>
                <a:ext cx="1658115" cy="905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5" name="Рисунок 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385580" y="2962140"/>
                <a:ext cx="1658115" cy="9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6" name="Рисунок 9"/>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540108" y="2961811"/>
                <a:ext cx="1655067" cy="9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6161" name="Рисунок 14"/>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flipV="1">
              <a:off x="10002185" y="2321960"/>
              <a:ext cx="1917712" cy="1216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150" name="TextBox 16"/>
          <p:cNvSpPr txBox="1">
            <a:spLocks noChangeArrowheads="1"/>
          </p:cNvSpPr>
          <p:nvPr/>
        </p:nvSpPr>
        <p:spPr bwMode="auto">
          <a:xfrm>
            <a:off x="10541000" y="3062288"/>
            <a:ext cx="9032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0" fontAlgn="base" hangingPunct="0">
              <a:spcBef>
                <a:spcPct val="0"/>
              </a:spcBef>
              <a:spcAft>
                <a:spcPct val="0"/>
              </a:spcAft>
            </a:pPr>
            <a:r>
              <a:rPr lang="uk-UA" altLang="uk-UA" sz="2000" b="1" smtClean="0">
                <a:solidFill>
                  <a:prstClr val="black"/>
                </a:solidFill>
              </a:rPr>
              <a:t>4 МКЛ</a:t>
            </a:r>
          </a:p>
        </p:txBody>
      </p:sp>
      <p:sp>
        <p:nvSpPr>
          <p:cNvPr id="6151" name="TextBox 17"/>
          <p:cNvSpPr txBox="1">
            <a:spLocks noChangeArrowheads="1"/>
          </p:cNvSpPr>
          <p:nvPr/>
        </p:nvSpPr>
        <p:spPr bwMode="auto">
          <a:xfrm>
            <a:off x="6650038" y="3032125"/>
            <a:ext cx="9445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0" fontAlgn="base" hangingPunct="0">
              <a:spcBef>
                <a:spcPct val="0"/>
              </a:spcBef>
              <a:spcAft>
                <a:spcPct val="0"/>
              </a:spcAft>
            </a:pPr>
            <a:r>
              <a:rPr lang="uk-UA" altLang="uk-UA" sz="2000" b="1" smtClean="0">
                <a:solidFill>
                  <a:prstClr val="white"/>
                </a:solidFill>
              </a:rPr>
              <a:t>ПБ №1</a:t>
            </a:r>
          </a:p>
        </p:txBody>
      </p:sp>
      <p:sp>
        <p:nvSpPr>
          <p:cNvPr id="6152" name="TextBox 18"/>
          <p:cNvSpPr txBox="1">
            <a:spLocks noChangeArrowheads="1"/>
          </p:cNvSpPr>
          <p:nvPr/>
        </p:nvSpPr>
        <p:spPr bwMode="auto">
          <a:xfrm>
            <a:off x="8575675" y="3041650"/>
            <a:ext cx="9017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0" fontAlgn="base" hangingPunct="0">
              <a:spcBef>
                <a:spcPct val="0"/>
              </a:spcBef>
              <a:spcAft>
                <a:spcPct val="0"/>
              </a:spcAft>
            </a:pPr>
            <a:r>
              <a:rPr lang="uk-UA" altLang="uk-UA" sz="2000" b="1" smtClean="0">
                <a:solidFill>
                  <a:prstClr val="white"/>
                </a:solidFill>
              </a:rPr>
              <a:t>5 МКЛ</a:t>
            </a:r>
          </a:p>
        </p:txBody>
      </p:sp>
      <p:sp>
        <p:nvSpPr>
          <p:cNvPr id="6153" name="TextBox 19"/>
          <p:cNvSpPr txBox="1">
            <a:spLocks noChangeArrowheads="1"/>
          </p:cNvSpPr>
          <p:nvPr/>
        </p:nvSpPr>
        <p:spPr bwMode="auto">
          <a:xfrm>
            <a:off x="4716463" y="3041650"/>
            <a:ext cx="974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0" fontAlgn="base" hangingPunct="0">
              <a:spcBef>
                <a:spcPct val="0"/>
              </a:spcBef>
              <a:spcAft>
                <a:spcPct val="0"/>
              </a:spcAft>
            </a:pPr>
            <a:r>
              <a:rPr lang="uk-UA" altLang="uk-UA" sz="2000" b="1" smtClean="0">
                <a:solidFill>
                  <a:prstClr val="white"/>
                </a:solidFill>
              </a:rPr>
              <a:t>ЛШМД</a:t>
            </a:r>
          </a:p>
        </p:txBody>
      </p:sp>
      <p:sp>
        <p:nvSpPr>
          <p:cNvPr id="6154" name="TextBox 20"/>
          <p:cNvSpPr txBox="1">
            <a:spLocks noChangeArrowheads="1"/>
          </p:cNvSpPr>
          <p:nvPr/>
        </p:nvSpPr>
        <p:spPr bwMode="auto">
          <a:xfrm>
            <a:off x="2751138" y="3041650"/>
            <a:ext cx="9048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0" fontAlgn="base" hangingPunct="0">
              <a:spcBef>
                <a:spcPct val="0"/>
              </a:spcBef>
              <a:spcAft>
                <a:spcPct val="0"/>
              </a:spcAft>
            </a:pPr>
            <a:r>
              <a:rPr lang="uk-UA" altLang="uk-UA" sz="2000" b="1" smtClean="0">
                <a:solidFill>
                  <a:prstClr val="white"/>
                </a:solidFill>
              </a:rPr>
              <a:t>8 МКЛ</a:t>
            </a:r>
          </a:p>
        </p:txBody>
      </p:sp>
      <p:sp>
        <p:nvSpPr>
          <p:cNvPr id="6155" name="TextBox 21"/>
          <p:cNvSpPr txBox="1">
            <a:spLocks noChangeArrowheads="1"/>
          </p:cNvSpPr>
          <p:nvPr/>
        </p:nvSpPr>
        <p:spPr bwMode="auto">
          <a:xfrm>
            <a:off x="822325" y="3041650"/>
            <a:ext cx="9032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0" fontAlgn="base" hangingPunct="0">
              <a:spcBef>
                <a:spcPct val="0"/>
              </a:spcBef>
              <a:spcAft>
                <a:spcPct val="0"/>
              </a:spcAft>
            </a:pPr>
            <a:r>
              <a:rPr lang="uk-UA" altLang="uk-UA" sz="2000" b="1" smtClean="0">
                <a:solidFill>
                  <a:prstClr val="white"/>
                </a:solidFill>
              </a:rPr>
              <a:t>1 МКЛ</a:t>
            </a:r>
          </a:p>
        </p:txBody>
      </p:sp>
      <p:sp>
        <p:nvSpPr>
          <p:cNvPr id="6156" name="TextBox 22"/>
          <p:cNvSpPr txBox="1">
            <a:spLocks noChangeArrowheads="1"/>
          </p:cNvSpPr>
          <p:nvPr/>
        </p:nvSpPr>
        <p:spPr bwMode="auto">
          <a:xfrm>
            <a:off x="4089400" y="4308475"/>
            <a:ext cx="24018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0" fontAlgn="base" hangingPunct="0">
              <a:spcBef>
                <a:spcPct val="0"/>
              </a:spcBef>
              <a:spcAft>
                <a:spcPct val="0"/>
              </a:spcAft>
              <a:buFont typeface="Wingdings" panose="05000000000000000000" pitchFamily="2" charset="2"/>
              <a:buChar char="Ø"/>
            </a:pPr>
            <a:r>
              <a:rPr lang="uk-UA" altLang="uk-UA" sz="1400" smtClean="0">
                <a:solidFill>
                  <a:prstClr val="black"/>
                </a:solidFill>
              </a:rPr>
              <a:t>Приймає коронавірусних пацієнтів з 27 червня</a:t>
            </a:r>
          </a:p>
          <a:p>
            <a:pPr eaLnBrk="0" fontAlgn="base" hangingPunct="0">
              <a:spcBef>
                <a:spcPct val="0"/>
              </a:spcBef>
              <a:spcAft>
                <a:spcPct val="0"/>
              </a:spcAft>
              <a:buFont typeface="Wingdings" panose="05000000000000000000" pitchFamily="2" charset="2"/>
              <a:buChar char="Ø"/>
            </a:pPr>
            <a:r>
              <a:rPr lang="uk-UA" altLang="uk-UA" sz="1400" smtClean="0">
                <a:solidFill>
                  <a:prstClr val="black"/>
                </a:solidFill>
              </a:rPr>
              <a:t>За весь період проліковано 1353 пацієнтів з пневмоніями, з них позитивних  ПЛР – 829 </a:t>
            </a:r>
          </a:p>
        </p:txBody>
      </p:sp>
      <p:sp>
        <p:nvSpPr>
          <p:cNvPr id="6157" name="TextBox 23"/>
          <p:cNvSpPr txBox="1">
            <a:spLocks noChangeArrowheads="1"/>
          </p:cNvSpPr>
          <p:nvPr/>
        </p:nvSpPr>
        <p:spPr bwMode="auto">
          <a:xfrm>
            <a:off x="5856288" y="935038"/>
            <a:ext cx="2520950"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0" fontAlgn="base" hangingPunct="0">
              <a:spcBef>
                <a:spcPct val="0"/>
              </a:spcBef>
              <a:spcAft>
                <a:spcPct val="0"/>
              </a:spcAft>
              <a:buFont typeface="Wingdings" panose="05000000000000000000" pitchFamily="2" charset="2"/>
              <a:buChar char="Ø"/>
            </a:pPr>
            <a:r>
              <a:rPr lang="uk-UA" altLang="uk-UA" sz="1400" smtClean="0">
                <a:solidFill>
                  <a:prstClr val="black"/>
                </a:solidFill>
              </a:rPr>
              <a:t>Приймає коронавірусних пацієнтів з 3 квітня</a:t>
            </a:r>
          </a:p>
          <a:p>
            <a:pPr eaLnBrk="0" fontAlgn="base" hangingPunct="0">
              <a:spcBef>
                <a:spcPct val="0"/>
              </a:spcBef>
              <a:spcAft>
                <a:spcPct val="0"/>
              </a:spcAft>
              <a:buFont typeface="Wingdings" panose="05000000000000000000" pitchFamily="2" charset="2"/>
              <a:buChar char="Ø"/>
            </a:pPr>
            <a:r>
              <a:rPr lang="uk-UA" altLang="uk-UA" sz="1400" smtClean="0">
                <a:solidFill>
                  <a:prstClr val="black"/>
                </a:solidFill>
              </a:rPr>
              <a:t>За весь період проліковано 2077 пацієнтів з ГРВІ, з них позитивних  ПЛР – 106 </a:t>
            </a:r>
          </a:p>
        </p:txBody>
      </p:sp>
      <p:sp>
        <p:nvSpPr>
          <p:cNvPr id="6158" name="TextBox 24"/>
          <p:cNvSpPr txBox="1">
            <a:spLocks noChangeArrowheads="1"/>
          </p:cNvSpPr>
          <p:nvPr/>
        </p:nvSpPr>
        <p:spPr bwMode="auto">
          <a:xfrm>
            <a:off x="7826375" y="4303713"/>
            <a:ext cx="24018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0" fontAlgn="base" hangingPunct="0">
              <a:spcBef>
                <a:spcPct val="0"/>
              </a:spcBef>
              <a:spcAft>
                <a:spcPct val="0"/>
              </a:spcAft>
              <a:buFont typeface="Wingdings" panose="05000000000000000000" pitchFamily="2" charset="2"/>
              <a:buChar char="Ø"/>
            </a:pPr>
            <a:r>
              <a:rPr lang="uk-UA" altLang="uk-UA" sz="1400" smtClean="0">
                <a:solidFill>
                  <a:prstClr val="black"/>
                </a:solidFill>
              </a:rPr>
              <a:t>Приймає коронавірусних пацієнтів з 2 листопада</a:t>
            </a:r>
          </a:p>
          <a:p>
            <a:pPr eaLnBrk="0" fontAlgn="base" hangingPunct="0">
              <a:spcBef>
                <a:spcPct val="0"/>
              </a:spcBef>
              <a:spcAft>
                <a:spcPct val="0"/>
              </a:spcAft>
              <a:buFont typeface="Wingdings" panose="05000000000000000000" pitchFamily="2" charset="2"/>
              <a:buChar char="Ø"/>
            </a:pPr>
            <a:r>
              <a:rPr lang="uk-UA" altLang="uk-UA" sz="1400" smtClean="0">
                <a:solidFill>
                  <a:prstClr val="black"/>
                </a:solidFill>
              </a:rPr>
              <a:t>За весь період проліковано 154 пацієнтів з пневмоніями, з них позитивних  ПЛР – 114</a:t>
            </a:r>
          </a:p>
        </p:txBody>
      </p:sp>
      <p:sp>
        <p:nvSpPr>
          <p:cNvPr id="6159" name="TextBox 25"/>
          <p:cNvSpPr txBox="1">
            <a:spLocks noChangeArrowheads="1"/>
          </p:cNvSpPr>
          <p:nvPr/>
        </p:nvSpPr>
        <p:spPr bwMode="auto">
          <a:xfrm>
            <a:off x="9477375" y="1035050"/>
            <a:ext cx="2609850"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0" fontAlgn="base" hangingPunct="0">
              <a:spcBef>
                <a:spcPct val="0"/>
              </a:spcBef>
              <a:spcAft>
                <a:spcPct val="0"/>
              </a:spcAft>
              <a:buFont typeface="Wingdings" panose="05000000000000000000" pitchFamily="2" charset="2"/>
              <a:buChar char="Ø"/>
            </a:pPr>
            <a:r>
              <a:rPr lang="uk-UA" altLang="uk-UA" sz="1400" smtClean="0">
                <a:solidFill>
                  <a:prstClr val="black"/>
                </a:solidFill>
              </a:rPr>
              <a:t>Приймає коронавірусних пацієнтів  з негативним ПЛР на долікування з 28 жовтня</a:t>
            </a:r>
          </a:p>
          <a:p>
            <a:pPr eaLnBrk="0" fontAlgn="base" hangingPunct="0">
              <a:spcBef>
                <a:spcPct val="0"/>
              </a:spcBef>
              <a:spcAft>
                <a:spcPct val="0"/>
              </a:spcAft>
              <a:buFont typeface="Wingdings" panose="05000000000000000000" pitchFamily="2" charset="2"/>
              <a:buChar char="Ø"/>
            </a:pPr>
            <a:r>
              <a:rPr lang="uk-UA" altLang="uk-UA" sz="1400" smtClean="0">
                <a:solidFill>
                  <a:prstClr val="black"/>
                </a:solidFill>
              </a:rPr>
              <a:t>За весь період проліковано </a:t>
            </a:r>
            <a:r>
              <a:rPr lang="en-US" altLang="uk-UA" sz="1400" smtClean="0">
                <a:solidFill>
                  <a:prstClr val="black"/>
                </a:solidFill>
              </a:rPr>
              <a:t>25</a:t>
            </a:r>
            <a:r>
              <a:rPr lang="uk-UA" altLang="uk-UA" sz="1400" smtClean="0">
                <a:solidFill>
                  <a:prstClr val="black"/>
                </a:solidFill>
              </a:rPr>
              <a:t> пацієнтів з пневмоніями</a:t>
            </a:r>
          </a:p>
        </p:txBody>
      </p:sp>
    </p:spTree>
    <p:extLst>
      <p:ext uri="{BB962C8B-B14F-4D97-AF65-F5344CB8AC3E}">
        <p14:creationId xmlns:p14="http://schemas.microsoft.com/office/powerpoint/2010/main" val="3600406413"/>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Рисунок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Заголовок 3"/>
          <p:cNvSpPr>
            <a:spLocks noGrp="1"/>
          </p:cNvSpPr>
          <p:nvPr>
            <p:ph type="title"/>
          </p:nvPr>
        </p:nvSpPr>
        <p:spPr>
          <a:xfrm>
            <a:off x="1528763" y="163513"/>
            <a:ext cx="10515600" cy="560387"/>
          </a:xfrm>
          <a:solidFill>
            <a:schemeClr val="bg1">
              <a:lumMod val="85000"/>
            </a:schemeClr>
          </a:solidFill>
        </p:spPr>
        <p:txBody>
          <a:bodyPr rtlCol="0">
            <a:normAutofit/>
          </a:bodyPr>
          <a:lstStyle/>
          <a:p>
            <a:pPr algn="ctr" eaLnBrk="1" fontAlgn="auto" hangingPunct="1">
              <a:spcAft>
                <a:spcPts val="0"/>
              </a:spcAft>
              <a:defRPr/>
            </a:pPr>
            <a:r>
              <a:rPr lang="uk-UA" altLang="uk-UA" sz="3200" b="1" dirty="0"/>
              <a:t>Інформація про пацієнтів ЗОЗ м. Львова з позитивним ПЛР </a:t>
            </a:r>
          </a:p>
        </p:txBody>
      </p:sp>
      <p:graphicFrame>
        <p:nvGraphicFramePr>
          <p:cNvPr id="8196" name="Диаграмма 6"/>
          <p:cNvGraphicFramePr>
            <a:graphicFrameLocks/>
          </p:cNvGraphicFramePr>
          <p:nvPr/>
        </p:nvGraphicFramePr>
        <p:xfrm>
          <a:off x="1754188" y="892175"/>
          <a:ext cx="10090150" cy="4806950"/>
        </p:xfrm>
        <a:graphic>
          <a:graphicData uri="http://schemas.openxmlformats.org/presentationml/2006/ole">
            <mc:AlternateContent xmlns:mc="http://schemas.openxmlformats.org/markup-compatibility/2006">
              <mc:Choice xmlns:v="urn:schemas-microsoft-com:vml" Requires="v">
                <p:oleObj spid="_x0000_s2055" name="Chart" r:id="rId4" imgW="9296400" imgH="5848514" progId="Excel.Chart.8">
                  <p:embed/>
                </p:oleObj>
              </mc:Choice>
              <mc:Fallback>
                <p:oleObj name="Chart" r:id="rId4" imgW="9296400" imgH="5848514" progId="Excel.Chart.8">
                  <p:embed/>
                  <p:pic>
                    <p:nvPicPr>
                      <p:cNvPr id="8196" name="Диаграмма 6"/>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4188" y="892175"/>
                        <a:ext cx="10090150" cy="4806950"/>
                      </a:xfrm>
                      <a:prstGeom prst="rect">
                        <a:avLst/>
                      </a:prstGeom>
                      <a:noFill/>
                      <a:ln w="50800">
                        <a:solidFill>
                          <a:srgbClr val="D9D9D9"/>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5036284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a:extLst>
              <a:ext uri="{FF2B5EF4-FFF2-40B4-BE49-F238E27FC236}">
                <a16:creationId xmlns:a16="http://schemas.microsoft.com/office/drawing/2014/main" id="{1A93D225-0810-494A-BF79-35CBAA669F2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0" y="0"/>
            <a:ext cx="12181490" cy="6861670"/>
          </a:xfrm>
          <a:prstGeom prst="rect">
            <a:avLst/>
          </a:prstGeom>
        </p:spPr>
      </p:pic>
      <p:sp>
        <p:nvSpPr>
          <p:cNvPr id="2" name="Заголовок 1">
            <a:extLst>
              <a:ext uri="{FF2B5EF4-FFF2-40B4-BE49-F238E27FC236}">
                <a16:creationId xmlns:a16="http://schemas.microsoft.com/office/drawing/2014/main" id="{A3D2D3B6-C886-4350-8E38-E7D1419F82F1}"/>
              </a:ext>
            </a:extLst>
          </p:cNvPr>
          <p:cNvSpPr>
            <a:spLocks noGrp="1"/>
          </p:cNvSpPr>
          <p:nvPr>
            <p:ph type="title"/>
          </p:nvPr>
        </p:nvSpPr>
        <p:spPr>
          <a:xfrm>
            <a:off x="2169673" y="-77110"/>
            <a:ext cx="7886700" cy="1325563"/>
          </a:xfrm>
        </p:spPr>
        <p:txBody>
          <a:bodyPr>
            <a:normAutofit/>
          </a:bodyPr>
          <a:lstStyle/>
          <a:p>
            <a:pPr algn="ctr"/>
            <a:r>
              <a:rPr lang="uk-UA" sz="3600" b="1" dirty="0">
                <a:solidFill>
                  <a:srgbClr val="002060"/>
                </a:solidFill>
                <a:latin typeface="+mn-lt"/>
                <a:cs typeface="Arial" panose="020B0604020202020204" pitchFamily="34" charset="0"/>
              </a:rPr>
              <a:t>Програма національно-патріотичного виховання</a:t>
            </a:r>
          </a:p>
        </p:txBody>
      </p:sp>
      <p:sp>
        <p:nvSpPr>
          <p:cNvPr id="4" name="TextBox 3">
            <a:extLst>
              <a:ext uri="{FF2B5EF4-FFF2-40B4-BE49-F238E27FC236}">
                <a16:creationId xmlns:a16="http://schemas.microsoft.com/office/drawing/2014/main" id="{96B1F4F2-544F-4CCA-97F6-2DBD913E3717}"/>
              </a:ext>
            </a:extLst>
          </p:cNvPr>
          <p:cNvSpPr txBox="1"/>
          <p:nvPr/>
        </p:nvSpPr>
        <p:spPr>
          <a:xfrm>
            <a:off x="511126" y="1108388"/>
            <a:ext cx="9545248" cy="6106287"/>
          </a:xfrm>
          <a:prstGeom prst="rect">
            <a:avLst/>
          </a:prstGeom>
          <a:noFill/>
        </p:spPr>
        <p:txBody>
          <a:bodyPr wrap="square" rtlCol="0">
            <a:spAutoFit/>
          </a:bodyPr>
          <a:lstStyle/>
          <a:p>
            <a:r>
              <a:rPr lang="uk-UA" dirty="0">
                <a:solidFill>
                  <a:srgbClr val="002060"/>
                </a:solidFill>
              </a:rPr>
              <a:t>Меморіальний музейний урок на Личаківському некрополі </a:t>
            </a:r>
            <a:r>
              <a:rPr lang="uk-UA" b="1" dirty="0">
                <a:solidFill>
                  <a:srgbClr val="002060"/>
                </a:solidFill>
              </a:rPr>
              <a:t>«Тут кожен камінець – невимовлене слово борні, страждань та </a:t>
            </a:r>
            <a:r>
              <a:rPr lang="uk-UA" b="1" dirty="0" err="1">
                <a:solidFill>
                  <a:srgbClr val="002060"/>
                </a:solidFill>
              </a:rPr>
              <a:t>перемог</a:t>
            </a:r>
            <a:r>
              <a:rPr lang="uk-UA" b="1" dirty="0">
                <a:solidFill>
                  <a:srgbClr val="002060"/>
                </a:solidFill>
              </a:rPr>
              <a:t>»</a:t>
            </a:r>
            <a:endParaRPr lang="uk-UA" dirty="0">
              <a:solidFill>
                <a:srgbClr val="002060"/>
              </a:solidFill>
            </a:endParaRPr>
          </a:p>
          <a:p>
            <a:r>
              <a:rPr lang="uk-UA" b="1" dirty="0">
                <a:solidFill>
                  <a:srgbClr val="002060"/>
                </a:solidFill>
              </a:rPr>
              <a:t>Покладання квітів </a:t>
            </a:r>
            <a:r>
              <a:rPr lang="uk-UA" dirty="0">
                <a:solidFill>
                  <a:srgbClr val="002060"/>
                </a:solidFill>
              </a:rPr>
              <a:t>біля пам’ятних знаків та меморіалів Героям національно-визвольних змагань</a:t>
            </a:r>
          </a:p>
          <a:p>
            <a:r>
              <a:rPr lang="uk-UA" dirty="0">
                <a:solidFill>
                  <a:srgbClr val="002060"/>
                </a:solidFill>
              </a:rPr>
              <a:t>Флеш-</a:t>
            </a:r>
            <a:r>
              <a:rPr lang="uk-UA" dirty="0" err="1">
                <a:solidFill>
                  <a:srgbClr val="002060"/>
                </a:solidFill>
              </a:rPr>
              <a:t>моб</a:t>
            </a:r>
            <a:r>
              <a:rPr lang="uk-UA" dirty="0">
                <a:solidFill>
                  <a:srgbClr val="002060"/>
                </a:solidFill>
              </a:rPr>
              <a:t> на Монументі пам’яті Небесної сотні </a:t>
            </a:r>
            <a:r>
              <a:rPr lang="uk-UA" b="1" dirty="0">
                <a:solidFill>
                  <a:srgbClr val="002060"/>
                </a:solidFill>
              </a:rPr>
              <a:t>«Молитва, свічка та пошанування новітньому герою України» </a:t>
            </a:r>
            <a:endParaRPr lang="uk-UA" dirty="0">
              <a:solidFill>
                <a:srgbClr val="002060"/>
              </a:solidFill>
            </a:endParaRPr>
          </a:p>
          <a:p>
            <a:r>
              <a:rPr lang="uk-UA" dirty="0">
                <a:solidFill>
                  <a:srgbClr val="002060"/>
                </a:solidFill>
              </a:rPr>
              <a:t>Пленерний урок для вчителів на алеї Юрія Кульчицького </a:t>
            </a:r>
            <a:r>
              <a:rPr lang="uk-UA" b="1" dirty="0">
                <a:solidFill>
                  <a:srgbClr val="002060"/>
                </a:solidFill>
              </a:rPr>
              <a:t>«Січове стрілецтво у боротьбі за український Львів»</a:t>
            </a:r>
            <a:endParaRPr lang="uk-UA" dirty="0">
              <a:solidFill>
                <a:srgbClr val="002060"/>
              </a:solidFill>
            </a:endParaRPr>
          </a:p>
          <a:p>
            <a:r>
              <a:rPr lang="uk-UA" dirty="0">
                <a:solidFill>
                  <a:srgbClr val="002060"/>
                </a:solidFill>
              </a:rPr>
              <a:t>Історично-літературний квест з використанням </a:t>
            </a:r>
            <a:r>
              <a:rPr lang="en-US" dirty="0">
                <a:solidFill>
                  <a:srgbClr val="002060"/>
                </a:solidFill>
              </a:rPr>
              <a:t>QR</a:t>
            </a:r>
            <a:r>
              <a:rPr lang="uk-UA" dirty="0">
                <a:solidFill>
                  <a:srgbClr val="002060"/>
                </a:solidFill>
              </a:rPr>
              <a:t>-кодів а також </a:t>
            </a:r>
            <a:r>
              <a:rPr lang="en-US" dirty="0">
                <a:solidFill>
                  <a:srgbClr val="002060"/>
                </a:solidFill>
              </a:rPr>
              <a:t>Google</a:t>
            </a:r>
            <a:r>
              <a:rPr lang="uk-UA" dirty="0">
                <a:solidFill>
                  <a:srgbClr val="002060"/>
                </a:solidFill>
              </a:rPr>
              <a:t>-карт </a:t>
            </a:r>
            <a:r>
              <a:rPr lang="uk-UA" b="1" dirty="0">
                <a:solidFill>
                  <a:srgbClr val="002060"/>
                </a:solidFill>
              </a:rPr>
              <a:t>«Львів. Від козацтва до сучасності» </a:t>
            </a:r>
          </a:p>
          <a:p>
            <a:pPr marL="0" indent="0">
              <a:lnSpc>
                <a:spcPct val="120000"/>
              </a:lnSpc>
              <a:buNone/>
            </a:pPr>
            <a:r>
              <a:rPr lang="uk-UA" dirty="0">
                <a:solidFill>
                  <a:srgbClr val="002060"/>
                </a:solidFill>
                <a:cs typeface="Arial" panose="020B0604020202020204" pitchFamily="34" charset="0"/>
              </a:rPr>
              <a:t>Акція </a:t>
            </a:r>
            <a:r>
              <a:rPr lang="uk-UA" b="1" dirty="0">
                <a:solidFill>
                  <a:srgbClr val="002060"/>
                </a:solidFill>
                <a:cs typeface="Arial" panose="020B0604020202020204" pitchFamily="34" charset="0"/>
              </a:rPr>
              <a:t>«Оберіг для мого захисника»</a:t>
            </a:r>
          </a:p>
          <a:p>
            <a:pPr marL="0" indent="0">
              <a:lnSpc>
                <a:spcPct val="120000"/>
              </a:lnSpc>
              <a:buNone/>
            </a:pPr>
            <a:r>
              <a:rPr lang="uk-UA" dirty="0">
                <a:solidFill>
                  <a:srgbClr val="002060"/>
                </a:solidFill>
                <a:cs typeface="Arial" panose="020B0604020202020204" pitchFamily="34" charset="0"/>
              </a:rPr>
              <a:t>Міський конкурс кліпів на патріотичну тематику </a:t>
            </a:r>
            <a:r>
              <a:rPr lang="uk-UA" b="1" dirty="0">
                <a:solidFill>
                  <a:srgbClr val="002060"/>
                </a:solidFill>
                <a:cs typeface="Arial" panose="020B0604020202020204" pitchFamily="34" charset="0"/>
              </a:rPr>
              <a:t>«Від Крутів до Майдану»</a:t>
            </a:r>
          </a:p>
          <a:p>
            <a:pPr marL="0" indent="0">
              <a:lnSpc>
                <a:spcPct val="120000"/>
              </a:lnSpc>
              <a:buNone/>
            </a:pPr>
            <a:r>
              <a:rPr lang="uk-UA" dirty="0">
                <a:solidFill>
                  <a:srgbClr val="002060"/>
                </a:solidFill>
                <a:cs typeface="Arial" panose="020B0604020202020204" pitchFamily="34" charset="0"/>
              </a:rPr>
              <a:t>Міський конкурс </a:t>
            </a:r>
            <a:r>
              <a:rPr lang="uk-UA" b="1" dirty="0">
                <a:solidFill>
                  <a:srgbClr val="002060"/>
                </a:solidFill>
                <a:cs typeface="Arial" panose="020B0604020202020204" pitchFamily="34" charset="0"/>
              </a:rPr>
              <a:t>«Львівське рондо»</a:t>
            </a:r>
          </a:p>
          <a:p>
            <a:pPr marL="0" indent="0">
              <a:lnSpc>
                <a:spcPct val="120000"/>
              </a:lnSpc>
              <a:buNone/>
            </a:pPr>
            <a:r>
              <a:rPr lang="uk-UA" b="1" dirty="0">
                <a:solidFill>
                  <a:srgbClr val="002060"/>
                </a:solidFill>
                <a:cs typeface="Arial" panose="020B0604020202020204" pitchFamily="34" charset="0"/>
              </a:rPr>
              <a:t>«Уроки мужності»</a:t>
            </a:r>
          </a:p>
          <a:p>
            <a:pPr marL="0" indent="0">
              <a:lnSpc>
                <a:spcPct val="120000"/>
              </a:lnSpc>
              <a:buNone/>
            </a:pPr>
            <a:r>
              <a:rPr lang="uk-UA" dirty="0">
                <a:solidFill>
                  <a:srgbClr val="002060"/>
                </a:solidFill>
              </a:rPr>
              <a:t>Акція </a:t>
            </a:r>
            <a:r>
              <a:rPr lang="uk-UA" b="1" dirty="0">
                <a:solidFill>
                  <a:srgbClr val="002060"/>
                </a:solidFill>
              </a:rPr>
              <a:t>«Гідність на щодень»</a:t>
            </a:r>
          </a:p>
          <a:p>
            <a:pPr marL="0" indent="0">
              <a:lnSpc>
                <a:spcPct val="120000"/>
              </a:lnSpc>
              <a:buNone/>
            </a:pPr>
            <a:r>
              <a:rPr lang="uk-UA" dirty="0">
                <a:solidFill>
                  <a:srgbClr val="002060"/>
                </a:solidFill>
              </a:rPr>
              <a:t>Акція </a:t>
            </a:r>
            <a:r>
              <a:rPr lang="uk-UA" b="1" dirty="0">
                <a:solidFill>
                  <a:srgbClr val="002060"/>
                </a:solidFill>
              </a:rPr>
              <a:t>«Запалимо свічки Героям!» </a:t>
            </a:r>
          </a:p>
          <a:p>
            <a:pPr marL="0" indent="0">
              <a:lnSpc>
                <a:spcPct val="120000"/>
              </a:lnSpc>
              <a:buNone/>
            </a:pPr>
            <a:r>
              <a:rPr lang="uk-UA" dirty="0">
                <a:solidFill>
                  <a:srgbClr val="002060"/>
                </a:solidFill>
              </a:rPr>
              <a:t>Загальноміська акція </a:t>
            </a:r>
            <a:r>
              <a:rPr lang="uk-UA" b="1" dirty="0">
                <a:solidFill>
                  <a:srgbClr val="002060"/>
                </a:solidFill>
              </a:rPr>
              <a:t>«Принеси мені яблуко» </a:t>
            </a:r>
          </a:p>
          <a:p>
            <a:pPr marL="0" indent="0">
              <a:lnSpc>
                <a:spcPct val="120000"/>
              </a:lnSpc>
              <a:buNone/>
            </a:pPr>
            <a:r>
              <a:rPr lang="uk-UA" dirty="0">
                <a:solidFill>
                  <a:srgbClr val="002060"/>
                </a:solidFill>
              </a:rPr>
              <a:t>Висадка дерев </a:t>
            </a:r>
            <a:r>
              <a:rPr lang="uk-UA" b="1" dirty="0">
                <a:solidFill>
                  <a:srgbClr val="002060"/>
                </a:solidFill>
              </a:rPr>
              <a:t>«Дерева оспівані козацькою славою»</a:t>
            </a:r>
          </a:p>
          <a:p>
            <a:endParaRPr lang="uk-UA" sz="2000" b="1" dirty="0">
              <a:solidFill>
                <a:srgbClr val="002060"/>
              </a:solidFill>
            </a:endParaRPr>
          </a:p>
          <a:p>
            <a:endParaRPr lang="uk-UA" dirty="0"/>
          </a:p>
        </p:txBody>
      </p:sp>
      <p:pic>
        <p:nvPicPr>
          <p:cNvPr id="30" name="Рисунок 29">
            <a:extLst>
              <a:ext uri="{FF2B5EF4-FFF2-40B4-BE49-F238E27FC236}">
                <a16:creationId xmlns:a16="http://schemas.microsoft.com/office/drawing/2014/main" id="{81AD60A3-C7D5-4CAE-9FCB-865B07B7DA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879" y="1221218"/>
            <a:ext cx="172053" cy="216000"/>
          </a:xfrm>
          <a:prstGeom prst="rect">
            <a:avLst/>
          </a:prstGeom>
        </p:spPr>
      </p:pic>
      <p:pic>
        <p:nvPicPr>
          <p:cNvPr id="31" name="Рисунок 30">
            <a:extLst>
              <a:ext uri="{FF2B5EF4-FFF2-40B4-BE49-F238E27FC236}">
                <a16:creationId xmlns:a16="http://schemas.microsoft.com/office/drawing/2014/main" id="{74CA6E88-C2A3-4C13-97E0-A3636C9E41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878" y="2284251"/>
            <a:ext cx="172053" cy="216000"/>
          </a:xfrm>
          <a:prstGeom prst="rect">
            <a:avLst/>
          </a:prstGeom>
        </p:spPr>
      </p:pic>
      <p:pic>
        <p:nvPicPr>
          <p:cNvPr id="32" name="Рисунок 31">
            <a:extLst>
              <a:ext uri="{FF2B5EF4-FFF2-40B4-BE49-F238E27FC236}">
                <a16:creationId xmlns:a16="http://schemas.microsoft.com/office/drawing/2014/main" id="{6993321C-0C37-4DD4-A6BB-B657875BA5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877" y="2859660"/>
            <a:ext cx="172053" cy="216000"/>
          </a:xfrm>
          <a:prstGeom prst="rect">
            <a:avLst/>
          </a:prstGeom>
        </p:spPr>
      </p:pic>
      <p:pic>
        <p:nvPicPr>
          <p:cNvPr id="33" name="Рисунок 32">
            <a:extLst>
              <a:ext uri="{FF2B5EF4-FFF2-40B4-BE49-F238E27FC236}">
                <a16:creationId xmlns:a16="http://schemas.microsoft.com/office/drawing/2014/main" id="{4BEEA25F-8868-439D-B728-9B5FF15B1D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877" y="3414066"/>
            <a:ext cx="172053" cy="216000"/>
          </a:xfrm>
          <a:prstGeom prst="rect">
            <a:avLst/>
          </a:prstGeom>
        </p:spPr>
      </p:pic>
      <p:pic>
        <p:nvPicPr>
          <p:cNvPr id="34" name="Рисунок 33">
            <a:extLst>
              <a:ext uri="{FF2B5EF4-FFF2-40B4-BE49-F238E27FC236}">
                <a16:creationId xmlns:a16="http://schemas.microsoft.com/office/drawing/2014/main" id="{FA110354-349C-4594-9584-5A2311C92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876" y="4008053"/>
            <a:ext cx="172053" cy="216000"/>
          </a:xfrm>
          <a:prstGeom prst="rect">
            <a:avLst/>
          </a:prstGeom>
        </p:spPr>
      </p:pic>
      <p:pic>
        <p:nvPicPr>
          <p:cNvPr id="35" name="Рисунок 34">
            <a:extLst>
              <a:ext uri="{FF2B5EF4-FFF2-40B4-BE49-F238E27FC236}">
                <a16:creationId xmlns:a16="http://schemas.microsoft.com/office/drawing/2014/main" id="{070D34DD-D360-4EB9-9263-42CEB935EE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879" y="1796627"/>
            <a:ext cx="172053" cy="216000"/>
          </a:xfrm>
          <a:prstGeom prst="rect">
            <a:avLst/>
          </a:prstGeom>
        </p:spPr>
      </p:pic>
      <p:pic>
        <p:nvPicPr>
          <p:cNvPr id="36" name="Рисунок 35">
            <a:extLst>
              <a:ext uri="{FF2B5EF4-FFF2-40B4-BE49-F238E27FC236}">
                <a16:creationId xmlns:a16="http://schemas.microsoft.com/office/drawing/2014/main" id="{1569C56B-9EE3-4C6C-A645-97DCC4F9E6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875" y="4332322"/>
            <a:ext cx="172053" cy="216000"/>
          </a:xfrm>
          <a:prstGeom prst="rect">
            <a:avLst/>
          </a:prstGeom>
        </p:spPr>
      </p:pic>
      <p:pic>
        <p:nvPicPr>
          <p:cNvPr id="37" name="Рисунок 36">
            <a:extLst>
              <a:ext uri="{FF2B5EF4-FFF2-40B4-BE49-F238E27FC236}">
                <a16:creationId xmlns:a16="http://schemas.microsoft.com/office/drawing/2014/main" id="{32B4F533-CCF4-4F19-9F6A-AC3D9A4D0F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875" y="4656591"/>
            <a:ext cx="172053" cy="216000"/>
          </a:xfrm>
          <a:prstGeom prst="rect">
            <a:avLst/>
          </a:prstGeom>
        </p:spPr>
      </p:pic>
      <p:pic>
        <p:nvPicPr>
          <p:cNvPr id="38" name="Рисунок 37">
            <a:extLst>
              <a:ext uri="{FF2B5EF4-FFF2-40B4-BE49-F238E27FC236}">
                <a16:creationId xmlns:a16="http://schemas.microsoft.com/office/drawing/2014/main" id="{2D190046-DDA1-4257-A706-0907078FEF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874" y="4963086"/>
            <a:ext cx="172053" cy="216000"/>
          </a:xfrm>
          <a:prstGeom prst="rect">
            <a:avLst/>
          </a:prstGeom>
        </p:spPr>
      </p:pic>
      <p:pic>
        <p:nvPicPr>
          <p:cNvPr id="39" name="Рисунок 38">
            <a:extLst>
              <a:ext uri="{FF2B5EF4-FFF2-40B4-BE49-F238E27FC236}">
                <a16:creationId xmlns:a16="http://schemas.microsoft.com/office/drawing/2014/main" id="{553CFCF1-4D44-46A1-B648-5C4DDDE6DD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873" y="5274008"/>
            <a:ext cx="172053" cy="216000"/>
          </a:xfrm>
          <a:prstGeom prst="rect">
            <a:avLst/>
          </a:prstGeom>
        </p:spPr>
      </p:pic>
      <p:pic>
        <p:nvPicPr>
          <p:cNvPr id="40" name="Рисунок 39">
            <a:extLst>
              <a:ext uri="{FF2B5EF4-FFF2-40B4-BE49-F238E27FC236}">
                <a16:creationId xmlns:a16="http://schemas.microsoft.com/office/drawing/2014/main" id="{591CE10F-98EC-4938-9301-C2B4F9CB8C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873" y="5605883"/>
            <a:ext cx="172053" cy="216000"/>
          </a:xfrm>
          <a:prstGeom prst="rect">
            <a:avLst/>
          </a:prstGeom>
        </p:spPr>
      </p:pic>
      <p:pic>
        <p:nvPicPr>
          <p:cNvPr id="41" name="Рисунок 40">
            <a:extLst>
              <a:ext uri="{FF2B5EF4-FFF2-40B4-BE49-F238E27FC236}">
                <a16:creationId xmlns:a16="http://schemas.microsoft.com/office/drawing/2014/main" id="{9FF62F4C-E0BD-41B5-944B-E6A7595E33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872" y="5947138"/>
            <a:ext cx="172053" cy="216000"/>
          </a:xfrm>
          <a:prstGeom prst="rect">
            <a:avLst/>
          </a:prstGeom>
        </p:spPr>
      </p:pic>
      <p:pic>
        <p:nvPicPr>
          <p:cNvPr id="42" name="Рисунок 41">
            <a:extLst>
              <a:ext uri="{FF2B5EF4-FFF2-40B4-BE49-F238E27FC236}">
                <a16:creationId xmlns:a16="http://schemas.microsoft.com/office/drawing/2014/main" id="{0BDBB9DB-7E70-4E28-AA93-AE64102649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872" y="6288393"/>
            <a:ext cx="172053" cy="216000"/>
          </a:xfrm>
          <a:prstGeom prst="rect">
            <a:avLst/>
          </a:prstGeom>
        </p:spPr>
      </p:pic>
      <p:sp>
        <p:nvSpPr>
          <p:cNvPr id="43" name="Шестикутник 42">
            <a:extLst>
              <a:ext uri="{FF2B5EF4-FFF2-40B4-BE49-F238E27FC236}">
                <a16:creationId xmlns:a16="http://schemas.microsoft.com/office/drawing/2014/main" id="{090A0853-864D-4154-A3D0-CD9A7CA0AD47}"/>
              </a:ext>
            </a:extLst>
          </p:cNvPr>
          <p:cNvSpPr/>
          <p:nvPr/>
        </p:nvSpPr>
        <p:spPr>
          <a:xfrm>
            <a:off x="9690438" y="556841"/>
            <a:ext cx="2088000" cy="1800000"/>
          </a:xfrm>
          <a:prstGeom prst="hexagon">
            <a:avLst>
              <a:gd name="adj" fmla="val 25000"/>
              <a:gd name="vf" fmla="val 115470"/>
            </a:avLst>
          </a:prstGeom>
          <a:blipFill>
            <a:blip r:embed="rId4"/>
            <a:srcRect/>
            <a:stretch>
              <a:fillRect l="-7000" r="-7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44" name="Шестикутник 43">
            <a:extLst>
              <a:ext uri="{FF2B5EF4-FFF2-40B4-BE49-F238E27FC236}">
                <a16:creationId xmlns:a16="http://schemas.microsoft.com/office/drawing/2014/main" id="{52D67006-C414-4678-8B53-9F9ED635A4E9}"/>
              </a:ext>
            </a:extLst>
          </p:cNvPr>
          <p:cNvSpPr/>
          <p:nvPr/>
        </p:nvSpPr>
        <p:spPr>
          <a:xfrm>
            <a:off x="9882686" y="2770033"/>
            <a:ext cx="2088000" cy="1800000"/>
          </a:xfrm>
          <a:prstGeom prst="hexagon">
            <a:avLst>
              <a:gd name="adj" fmla="val 25000"/>
              <a:gd name="vf" fmla="val 115470"/>
            </a:avLst>
          </a:prstGeom>
          <a:blipFill>
            <a:blip r:embed="rId5"/>
            <a:srcRect/>
            <a:stretch>
              <a:fillRect l="-7000" r="-7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45" name="Шестикутник 44">
            <a:extLst>
              <a:ext uri="{FF2B5EF4-FFF2-40B4-BE49-F238E27FC236}">
                <a16:creationId xmlns:a16="http://schemas.microsoft.com/office/drawing/2014/main" id="{2279ADBD-23A2-490B-BEBB-11A724707A2E}"/>
              </a:ext>
            </a:extLst>
          </p:cNvPr>
          <p:cNvSpPr/>
          <p:nvPr/>
        </p:nvSpPr>
        <p:spPr>
          <a:xfrm>
            <a:off x="5908112" y="4673451"/>
            <a:ext cx="2088000" cy="1800000"/>
          </a:xfrm>
          <a:prstGeom prst="hexagon">
            <a:avLst>
              <a:gd name="adj" fmla="val 25000"/>
              <a:gd name="vf" fmla="val 115470"/>
            </a:avLst>
          </a:prstGeom>
          <a:blipFill>
            <a:blip r:embed="rId6"/>
            <a:srcRect/>
            <a:stretch>
              <a:fillRect l="-7000" r="-7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46" name="Шестикутник 45">
            <a:extLst>
              <a:ext uri="{FF2B5EF4-FFF2-40B4-BE49-F238E27FC236}">
                <a16:creationId xmlns:a16="http://schemas.microsoft.com/office/drawing/2014/main" id="{CF57536F-0E0F-4436-8B20-7A322426FAC1}"/>
              </a:ext>
            </a:extLst>
          </p:cNvPr>
          <p:cNvSpPr/>
          <p:nvPr/>
        </p:nvSpPr>
        <p:spPr>
          <a:xfrm>
            <a:off x="8161136" y="4286519"/>
            <a:ext cx="2088000" cy="1800000"/>
          </a:xfrm>
          <a:prstGeom prst="hexagon">
            <a:avLst>
              <a:gd name="adj" fmla="val 25000"/>
              <a:gd name="vf" fmla="val 115470"/>
            </a:avLst>
          </a:prstGeom>
          <a:blipFill>
            <a:blip r:embed="rId7"/>
            <a:srcRect/>
            <a:stretch>
              <a:fillRect l="-7000" r="-7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Tree>
    <p:extLst>
      <p:ext uri="{BB962C8B-B14F-4D97-AF65-F5344CB8AC3E}">
        <p14:creationId xmlns:p14="http://schemas.microsoft.com/office/powerpoint/2010/main" val="2584820882"/>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Рисунок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Заголовок 3"/>
          <p:cNvSpPr>
            <a:spLocks noGrp="1"/>
          </p:cNvSpPr>
          <p:nvPr>
            <p:ph type="title"/>
          </p:nvPr>
        </p:nvSpPr>
        <p:spPr>
          <a:xfrm>
            <a:off x="1528763" y="163513"/>
            <a:ext cx="10515600" cy="858837"/>
          </a:xfrm>
          <a:solidFill>
            <a:schemeClr val="bg1">
              <a:lumMod val="85000"/>
            </a:schemeClr>
          </a:solidFill>
        </p:spPr>
        <p:txBody>
          <a:bodyPr rtlCol="0">
            <a:noAutofit/>
          </a:bodyPr>
          <a:lstStyle/>
          <a:p>
            <a:pPr algn="ctr" eaLnBrk="1" fontAlgn="auto" hangingPunct="1">
              <a:spcAft>
                <a:spcPts val="0"/>
              </a:spcAft>
              <a:defRPr/>
            </a:pPr>
            <a:r>
              <a:rPr lang="uk-UA" altLang="uk-UA" sz="3200" b="1" dirty="0"/>
              <a:t>Інформація про пацієнтів ЗОЗ м. Львова з позитивним ПЛР, пролікованих амбулаторно і в стаціонарі </a:t>
            </a:r>
          </a:p>
        </p:txBody>
      </p:sp>
      <p:graphicFrame>
        <p:nvGraphicFramePr>
          <p:cNvPr id="10244" name="Диаграмма 6"/>
          <p:cNvGraphicFramePr>
            <a:graphicFrameLocks/>
          </p:cNvGraphicFramePr>
          <p:nvPr/>
        </p:nvGraphicFramePr>
        <p:xfrm>
          <a:off x="1920875" y="1189038"/>
          <a:ext cx="9953625" cy="4584700"/>
        </p:xfrm>
        <a:graphic>
          <a:graphicData uri="http://schemas.openxmlformats.org/presentationml/2006/ole">
            <mc:AlternateContent xmlns:mc="http://schemas.openxmlformats.org/markup-compatibility/2006">
              <mc:Choice xmlns:v="urn:schemas-microsoft-com:vml" Requires="v">
                <p:oleObj spid="_x0000_s4103" name="Chart" r:id="rId4" imgW="9353390" imgH="5791044" progId="Excel.Chart.8">
                  <p:embed/>
                </p:oleObj>
              </mc:Choice>
              <mc:Fallback>
                <p:oleObj name="Chart" r:id="rId4" imgW="9353390" imgH="5791044" progId="Excel.Chart.8">
                  <p:embed/>
                  <p:pic>
                    <p:nvPicPr>
                      <p:cNvPr id="10244" name="Диаграмма 6"/>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0875" y="1189038"/>
                        <a:ext cx="9953625" cy="4584700"/>
                      </a:xfrm>
                      <a:prstGeom prst="rect">
                        <a:avLst/>
                      </a:prstGeom>
                      <a:noFill/>
                      <a:ln w="50800">
                        <a:solidFill>
                          <a:srgbClr val="D9D9D9"/>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628247450"/>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Рисунок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3315" name="Диаграмма 6"/>
          <p:cNvGraphicFramePr>
            <a:graphicFrameLocks/>
          </p:cNvGraphicFramePr>
          <p:nvPr/>
        </p:nvGraphicFramePr>
        <p:xfrm>
          <a:off x="1849438" y="1185863"/>
          <a:ext cx="9920287" cy="4556125"/>
        </p:xfrm>
        <a:graphic>
          <a:graphicData uri="http://schemas.openxmlformats.org/presentationml/2006/ole">
            <mc:AlternateContent xmlns:mc="http://schemas.openxmlformats.org/markup-compatibility/2006">
              <mc:Choice xmlns:v="urn:schemas-microsoft-com:vml" Requires="v">
                <p:oleObj spid="_x0000_s7175" name="Chart" r:id="rId4" imgW="9334377" imgH="5677064" progId="Excel.Chart.8">
                  <p:embed/>
                </p:oleObj>
              </mc:Choice>
              <mc:Fallback>
                <p:oleObj name="Chart" r:id="rId4" imgW="9334377" imgH="5677064" progId="Excel.Chart.8">
                  <p:embed/>
                  <p:pic>
                    <p:nvPicPr>
                      <p:cNvPr id="13315" name="Диаграмма 6"/>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49438" y="1185863"/>
                        <a:ext cx="9920287" cy="4556125"/>
                      </a:xfrm>
                      <a:prstGeom prst="rect">
                        <a:avLst/>
                      </a:prstGeom>
                      <a:noFill/>
                      <a:ln w="50800">
                        <a:solidFill>
                          <a:srgbClr val="D9D9D9"/>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Заголовок 3"/>
          <p:cNvSpPr>
            <a:spLocks noGrp="1"/>
          </p:cNvSpPr>
          <p:nvPr>
            <p:ph type="title"/>
          </p:nvPr>
        </p:nvSpPr>
        <p:spPr>
          <a:xfrm>
            <a:off x="1528763" y="163513"/>
            <a:ext cx="10515600" cy="858837"/>
          </a:xfrm>
          <a:solidFill>
            <a:schemeClr val="bg1">
              <a:lumMod val="85000"/>
            </a:schemeClr>
          </a:solidFill>
        </p:spPr>
        <p:txBody>
          <a:bodyPr rtlCol="0">
            <a:noAutofit/>
          </a:bodyPr>
          <a:lstStyle/>
          <a:p>
            <a:pPr algn="ctr" eaLnBrk="1" fontAlgn="auto" hangingPunct="1">
              <a:spcAft>
                <a:spcPts val="0"/>
              </a:spcAft>
              <a:defRPr/>
            </a:pPr>
            <a:r>
              <a:rPr lang="uk-UA" altLang="uk-UA" sz="3200" b="1" dirty="0"/>
              <a:t>Інформація про лабораторні дослідження методом ІФА                                   в лабораторіях ЗОЗ м. Львова</a:t>
            </a:r>
          </a:p>
        </p:txBody>
      </p:sp>
    </p:spTree>
    <p:extLst>
      <p:ext uri="{BB962C8B-B14F-4D97-AF65-F5344CB8AC3E}">
        <p14:creationId xmlns:p14="http://schemas.microsoft.com/office/powerpoint/2010/main" val="4030872612"/>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Рисунок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Заголовок 3"/>
          <p:cNvSpPr>
            <a:spLocks noGrp="1"/>
          </p:cNvSpPr>
          <p:nvPr>
            <p:ph type="title"/>
          </p:nvPr>
        </p:nvSpPr>
        <p:spPr>
          <a:xfrm>
            <a:off x="1528763" y="163513"/>
            <a:ext cx="10515600" cy="558800"/>
          </a:xfrm>
          <a:solidFill>
            <a:schemeClr val="bg1">
              <a:lumMod val="85000"/>
            </a:schemeClr>
          </a:solidFill>
        </p:spPr>
        <p:txBody>
          <a:bodyPr rtlCol="0">
            <a:normAutofit/>
          </a:bodyPr>
          <a:lstStyle/>
          <a:p>
            <a:pPr algn="ctr" eaLnBrk="1" fontAlgn="auto" hangingPunct="1">
              <a:spcAft>
                <a:spcPts val="0"/>
              </a:spcAft>
              <a:defRPr/>
            </a:pPr>
            <a:r>
              <a:rPr lang="uk-UA" altLang="uk-UA" sz="3200" b="1" dirty="0"/>
              <a:t>Робота 36 мобільних бригад ЗОЗ м. Львова</a:t>
            </a:r>
          </a:p>
        </p:txBody>
      </p:sp>
      <p:graphicFrame>
        <p:nvGraphicFramePr>
          <p:cNvPr id="15364" name="Диаграмма 6"/>
          <p:cNvGraphicFramePr>
            <a:graphicFrameLocks/>
          </p:cNvGraphicFramePr>
          <p:nvPr/>
        </p:nvGraphicFramePr>
        <p:xfrm>
          <a:off x="1789113" y="889000"/>
          <a:ext cx="9993312" cy="4859338"/>
        </p:xfrm>
        <a:graphic>
          <a:graphicData uri="http://schemas.openxmlformats.org/presentationml/2006/ole">
            <mc:AlternateContent xmlns:mc="http://schemas.openxmlformats.org/markup-compatibility/2006">
              <mc:Choice xmlns:v="urn:schemas-microsoft-com:vml" Requires="v">
                <p:oleObj spid="_x0000_s8199" name="Chart" r:id="rId4" imgW="9353390" imgH="5762639" progId="Excel.Chart.8">
                  <p:embed/>
                </p:oleObj>
              </mc:Choice>
              <mc:Fallback>
                <p:oleObj name="Chart" r:id="rId4" imgW="9353390" imgH="5762639" progId="Excel.Chart.8">
                  <p:embed/>
                  <p:pic>
                    <p:nvPicPr>
                      <p:cNvPr id="15364" name="Диаграмма 6"/>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89113" y="889000"/>
                        <a:ext cx="9993312" cy="4859338"/>
                      </a:xfrm>
                      <a:prstGeom prst="rect">
                        <a:avLst/>
                      </a:prstGeom>
                      <a:noFill/>
                      <a:ln w="50800">
                        <a:solidFill>
                          <a:srgbClr val="D9D9D9"/>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178337239"/>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Рисунок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411" name="Диаграмма 4"/>
          <p:cNvGraphicFramePr>
            <a:graphicFrameLocks/>
          </p:cNvGraphicFramePr>
          <p:nvPr/>
        </p:nvGraphicFramePr>
        <p:xfrm>
          <a:off x="7235825" y="650875"/>
          <a:ext cx="4102100" cy="2406650"/>
        </p:xfrm>
        <a:graphic>
          <a:graphicData uri="http://schemas.openxmlformats.org/presentationml/2006/ole">
            <mc:AlternateContent xmlns:mc="http://schemas.openxmlformats.org/markup-compatibility/2006">
              <mc:Choice xmlns:v="urn:schemas-microsoft-com:vml" Requires="v">
                <p:oleObj spid="_x0000_s9238" name="Chart" r:id="rId4" imgW="9496641" imgH="6057900" progId="Excel.Chart.8">
                  <p:embed/>
                </p:oleObj>
              </mc:Choice>
              <mc:Fallback>
                <p:oleObj name="Chart" r:id="rId4" imgW="9496641" imgH="6057900" progId="Excel.Chart.8">
                  <p:embed/>
                  <p:pic>
                    <p:nvPicPr>
                      <p:cNvPr id="17411" name="Диаграмма 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35825" y="650875"/>
                        <a:ext cx="4102100" cy="2406650"/>
                      </a:xfrm>
                      <a:prstGeom prst="rect">
                        <a:avLst/>
                      </a:prstGeom>
                      <a:noFill/>
                      <a:ln w="50800">
                        <a:solidFill>
                          <a:srgbClr val="D9D9D9"/>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412" name="Диаграмма 6"/>
          <p:cNvGraphicFramePr>
            <a:graphicFrameLocks/>
          </p:cNvGraphicFramePr>
          <p:nvPr/>
        </p:nvGraphicFramePr>
        <p:xfrm>
          <a:off x="2446338" y="650875"/>
          <a:ext cx="4164012" cy="2406650"/>
        </p:xfrm>
        <a:graphic>
          <a:graphicData uri="http://schemas.openxmlformats.org/presentationml/2006/ole">
            <mc:AlternateContent xmlns:mc="http://schemas.openxmlformats.org/markup-compatibility/2006">
              <mc:Choice xmlns:v="urn:schemas-microsoft-com:vml" Requires="v">
                <p:oleObj spid="_x0000_s9239" name="Chart" r:id="rId6" imgW="9267794" imgH="5057775" progId="Excel.Chart.8">
                  <p:embed/>
                </p:oleObj>
              </mc:Choice>
              <mc:Fallback>
                <p:oleObj name="Chart" r:id="rId6" imgW="9267794" imgH="5057775" progId="Excel.Chart.8">
                  <p:embed/>
                  <p:pic>
                    <p:nvPicPr>
                      <p:cNvPr id="17412" name="Диаграмма 6"/>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46338" y="650875"/>
                        <a:ext cx="4164012" cy="2406650"/>
                      </a:xfrm>
                      <a:prstGeom prst="rect">
                        <a:avLst/>
                      </a:prstGeom>
                      <a:noFill/>
                      <a:ln w="50800">
                        <a:solidFill>
                          <a:srgbClr val="D9D9D9"/>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413" name="Диаграмма 6"/>
          <p:cNvGraphicFramePr>
            <a:graphicFrameLocks/>
          </p:cNvGraphicFramePr>
          <p:nvPr/>
        </p:nvGraphicFramePr>
        <p:xfrm>
          <a:off x="2459038" y="3262313"/>
          <a:ext cx="4151312" cy="2443162"/>
        </p:xfrm>
        <a:graphic>
          <a:graphicData uri="http://schemas.openxmlformats.org/presentationml/2006/ole">
            <mc:AlternateContent xmlns:mc="http://schemas.openxmlformats.org/markup-compatibility/2006">
              <mc:Choice xmlns:v="urn:schemas-microsoft-com:vml" Requires="v">
                <p:oleObj spid="_x0000_s9240" name="Chart" r:id="rId8" imgW="9410823" imgH="5715000" progId="Excel.Chart.8">
                  <p:embed/>
                </p:oleObj>
              </mc:Choice>
              <mc:Fallback>
                <p:oleObj name="Chart" r:id="rId8" imgW="9410823" imgH="5715000" progId="Excel.Chart.8">
                  <p:embed/>
                  <p:pic>
                    <p:nvPicPr>
                      <p:cNvPr id="17413" name="Диаграмма 6"/>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59038" y="3262313"/>
                        <a:ext cx="4151312" cy="2443162"/>
                      </a:xfrm>
                      <a:prstGeom prst="rect">
                        <a:avLst/>
                      </a:prstGeom>
                      <a:noFill/>
                      <a:ln w="50800">
                        <a:solidFill>
                          <a:srgbClr val="D9D9D9"/>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414" name="Диаграмма 6"/>
          <p:cNvGraphicFramePr>
            <a:graphicFrameLocks/>
          </p:cNvGraphicFramePr>
          <p:nvPr/>
        </p:nvGraphicFramePr>
        <p:xfrm>
          <a:off x="7229475" y="3298825"/>
          <a:ext cx="4133850" cy="2406650"/>
        </p:xfrm>
        <a:graphic>
          <a:graphicData uri="http://schemas.openxmlformats.org/presentationml/2006/ole">
            <mc:AlternateContent xmlns:mc="http://schemas.openxmlformats.org/markup-compatibility/2006">
              <mc:Choice xmlns:v="urn:schemas-microsoft-com:vml" Requires="v">
                <p:oleObj spid="_x0000_s9241" name="Chart" r:id="rId10" imgW="9667783" imgH="5886450" progId="Excel.Chart.8">
                  <p:embed/>
                </p:oleObj>
              </mc:Choice>
              <mc:Fallback>
                <p:oleObj name="Chart" r:id="rId10" imgW="9667783" imgH="5886450" progId="Excel.Chart.8">
                  <p:embed/>
                  <p:pic>
                    <p:nvPicPr>
                      <p:cNvPr id="17414" name="Диаграмма 6"/>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229475" y="3298825"/>
                        <a:ext cx="4133850" cy="2406650"/>
                      </a:xfrm>
                      <a:prstGeom prst="rect">
                        <a:avLst/>
                      </a:prstGeom>
                      <a:noFill/>
                      <a:ln w="50800">
                        <a:solidFill>
                          <a:srgbClr val="D9D9D9"/>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415" name="TextBox 1"/>
          <p:cNvSpPr txBox="1">
            <a:spLocks noChangeArrowheads="1"/>
          </p:cNvSpPr>
          <p:nvPr/>
        </p:nvSpPr>
        <p:spPr bwMode="auto">
          <a:xfrm>
            <a:off x="1489075" y="50800"/>
            <a:ext cx="10515600" cy="523875"/>
          </a:xfrm>
          <a:prstGeom prst="rect">
            <a:avLst/>
          </a:prstGeom>
          <a:solidFill>
            <a:schemeClr val="bg1">
              <a:lumMod val="85000"/>
            </a:schemeClr>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defRPr/>
            </a:pPr>
            <a:r>
              <a:rPr lang="uk-UA" altLang="uk-UA" b="1" dirty="0">
                <a:latin typeface="+mj-lt"/>
              </a:rPr>
              <a:t>Підготовка ЗОЗ до надання медичної допомоги хворим на </a:t>
            </a:r>
            <a:r>
              <a:rPr lang="en-US" altLang="uk-UA" b="1" dirty="0">
                <a:latin typeface="+mj-lt"/>
              </a:rPr>
              <a:t>COVID-19</a:t>
            </a:r>
            <a:endParaRPr lang="uk-UA" altLang="uk-UA" b="1" dirty="0">
              <a:latin typeface="+mj-lt"/>
            </a:endParaRPr>
          </a:p>
        </p:txBody>
      </p:sp>
    </p:spTree>
    <p:extLst>
      <p:ext uri="{BB962C8B-B14F-4D97-AF65-F5344CB8AC3E}">
        <p14:creationId xmlns:p14="http://schemas.microsoft.com/office/powerpoint/2010/main" val="1840705913"/>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105025" y="1133475"/>
            <a:ext cx="4316413" cy="254635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uk-UA">
              <a:solidFill>
                <a:prstClr val="white"/>
              </a:solidFill>
            </a:endParaRPr>
          </a:p>
        </p:txBody>
      </p:sp>
      <p:pic>
        <p:nvPicPr>
          <p:cNvPr id="2" name="Рисунок 1"/>
          <p:cNvPicPr>
            <a:picLocks noChangeAspect="1"/>
          </p:cNvPicPr>
          <p:nvPr/>
        </p:nvPicPr>
        <p:blipFill>
          <a:blip r:embed="rId2"/>
          <a:stretch>
            <a:fillRect/>
          </a:stretch>
        </p:blipFill>
        <p:spPr>
          <a:xfrm>
            <a:off x="0" y="0"/>
            <a:ext cx="12188825" cy="6858000"/>
          </a:xfrm>
          <a:prstGeom prst="rect">
            <a:avLst/>
          </a:prstGeom>
          <a:ln w="76200">
            <a:solidFill>
              <a:schemeClr val="bg1">
                <a:lumMod val="85000"/>
              </a:schemeClr>
            </a:solidFill>
          </a:ln>
        </p:spPr>
      </p:pic>
      <p:pic>
        <p:nvPicPr>
          <p:cNvPr id="6" name="Рисунок 17"/>
          <p:cNvPicPr>
            <a:picLocks noChangeAspect="1"/>
          </p:cNvPicPr>
          <p:nvPr/>
        </p:nvPicPr>
        <p:blipFill>
          <a:blip r:embed="rId3"/>
          <a:srcRect/>
          <a:stretch>
            <a:fillRect/>
          </a:stretch>
        </p:blipFill>
        <p:spPr bwMode="auto">
          <a:xfrm>
            <a:off x="2359468" y="1312198"/>
            <a:ext cx="3832225" cy="220954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0" name="Прямоугольник 9"/>
          <p:cNvSpPr/>
          <p:nvPr/>
        </p:nvSpPr>
        <p:spPr>
          <a:xfrm>
            <a:off x="7200900" y="3856038"/>
            <a:ext cx="3378200" cy="2546350"/>
          </a:xfrm>
          <a:prstGeom prst="rect">
            <a:avLst/>
          </a:prstGeom>
          <a:solidFill>
            <a:schemeClr val="bg1">
              <a:lumMod val="85000"/>
            </a:schemeClr>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uk-UA">
              <a:solidFill>
                <a:prstClr val="white"/>
              </a:solidFill>
            </a:endParaRPr>
          </a:p>
        </p:txBody>
      </p:sp>
      <p:sp>
        <p:nvSpPr>
          <p:cNvPr id="12" name="Прямоугольник 11"/>
          <p:cNvSpPr/>
          <p:nvPr/>
        </p:nvSpPr>
        <p:spPr>
          <a:xfrm>
            <a:off x="7200900" y="1133475"/>
            <a:ext cx="4316413" cy="2546350"/>
          </a:xfrm>
          <a:prstGeom prst="rect">
            <a:avLst/>
          </a:prstGeom>
          <a:solidFill>
            <a:schemeClr val="bg1">
              <a:lumMod val="85000"/>
            </a:schemeClr>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uk-UA">
              <a:solidFill>
                <a:prstClr val="white"/>
              </a:solidFill>
            </a:endParaRPr>
          </a:p>
        </p:txBody>
      </p:sp>
      <p:sp>
        <p:nvSpPr>
          <p:cNvPr id="11" name="Прямоугольник 10"/>
          <p:cNvSpPr/>
          <p:nvPr/>
        </p:nvSpPr>
        <p:spPr>
          <a:xfrm>
            <a:off x="2105025" y="3856038"/>
            <a:ext cx="4305300" cy="2546350"/>
          </a:xfrm>
          <a:prstGeom prst="rect">
            <a:avLst/>
          </a:prstGeom>
          <a:solidFill>
            <a:srgbClr val="CBCBCB"/>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uk-UA">
              <a:solidFill>
                <a:prstClr val="white"/>
              </a:solidFill>
            </a:endParaRPr>
          </a:p>
        </p:txBody>
      </p:sp>
      <p:sp>
        <p:nvSpPr>
          <p:cNvPr id="16" name="Заголовок 3"/>
          <p:cNvSpPr>
            <a:spLocks noGrp="1"/>
          </p:cNvSpPr>
          <p:nvPr>
            <p:ph type="title"/>
          </p:nvPr>
        </p:nvSpPr>
        <p:spPr>
          <a:xfrm>
            <a:off x="1476375" y="0"/>
            <a:ext cx="10712450" cy="1039445"/>
          </a:xfrm>
          <a:solidFill>
            <a:schemeClr val="bg1">
              <a:lumMod val="85000"/>
            </a:schemeClr>
          </a:solidFill>
        </p:spPr>
        <p:txBody>
          <a:bodyPr rtlCol="0">
            <a:noAutofit/>
          </a:bodyPr>
          <a:lstStyle/>
          <a:p>
            <a:pPr algn="ctr" eaLnBrk="1" fontAlgn="auto" hangingPunct="1">
              <a:spcAft>
                <a:spcPts val="0"/>
              </a:spcAft>
              <a:defRPr/>
            </a:pPr>
            <a:r>
              <a:rPr lang="uk-UA" altLang="uk-UA" sz="2800" b="1" dirty="0">
                <a:solidFill>
                  <a:srgbClr val="000000"/>
                </a:solidFill>
                <a:cs typeface="Arial" charset="0"/>
              </a:rPr>
              <a:t>Створено відділення на 350 ліжок для лікування хворих на </a:t>
            </a:r>
            <a:r>
              <a:rPr lang="en-US" altLang="uk-UA" sz="2800" b="1" dirty="0">
                <a:solidFill>
                  <a:srgbClr val="000000"/>
                </a:solidFill>
                <a:cs typeface="Arial" charset="0"/>
              </a:rPr>
              <a:t>COVID-19</a:t>
            </a:r>
            <a:r>
              <a:rPr lang="uk-UA" altLang="uk-UA" sz="2800" b="1" dirty="0">
                <a:solidFill>
                  <a:srgbClr val="000000"/>
                </a:solidFill>
                <a:cs typeface="Arial" charset="0"/>
              </a:rPr>
              <a:t>      в </a:t>
            </a:r>
            <a:r>
              <a:rPr lang="uk-UA" sz="2800" b="1" dirty="0">
                <a:cs typeface="Times New Roman" pitchFamily="18" charset="0"/>
              </a:rPr>
              <a:t>КНП «КЛШМД </a:t>
            </a:r>
            <a:r>
              <a:rPr lang="uk-UA" sz="2800" b="1" dirty="0" smtClean="0">
                <a:cs typeface="Times New Roman" pitchFamily="18" charset="0"/>
              </a:rPr>
              <a:t>м. Львова» </a:t>
            </a:r>
            <a:br>
              <a:rPr lang="uk-UA" sz="2800" b="1" dirty="0" smtClean="0">
                <a:cs typeface="Times New Roman" pitchFamily="18" charset="0"/>
              </a:rPr>
            </a:br>
            <a:r>
              <a:rPr lang="uk-UA" sz="2800" b="1" dirty="0" smtClean="0">
                <a:cs typeface="Times New Roman" pitchFamily="18" charset="0"/>
              </a:rPr>
              <a:t>(</a:t>
            </a:r>
            <a:r>
              <a:rPr lang="uk-UA" sz="2800" b="1" dirty="0">
                <a:cs typeface="Times New Roman" pitchFamily="18" charset="0"/>
              </a:rPr>
              <a:t>загальні витрати склали </a:t>
            </a:r>
            <a:r>
              <a:rPr lang="uk-UA" sz="2800" b="1" dirty="0" smtClean="0">
                <a:cs typeface="Times New Roman" pitchFamily="18" charset="0"/>
              </a:rPr>
              <a:t>близько 10,0 млн </a:t>
            </a:r>
            <a:r>
              <a:rPr lang="uk-UA" sz="2800" b="1" dirty="0">
                <a:cs typeface="Times New Roman" pitchFamily="18" charset="0"/>
              </a:rPr>
              <a:t>грн).</a:t>
            </a:r>
          </a:p>
        </p:txBody>
      </p:sp>
      <p:pic>
        <p:nvPicPr>
          <p:cNvPr id="7" name="Рисунок 18"/>
          <p:cNvPicPr>
            <a:picLocks noChangeAspect="1"/>
          </p:cNvPicPr>
          <p:nvPr/>
        </p:nvPicPr>
        <p:blipFill>
          <a:blip r:embed="rId4"/>
          <a:srcRect/>
          <a:stretch>
            <a:fillRect/>
          </a:stretch>
        </p:blipFill>
        <p:spPr bwMode="auto">
          <a:xfrm>
            <a:off x="2359467" y="4024527"/>
            <a:ext cx="3832225" cy="220807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8" name="Рисунок 2"/>
          <p:cNvPicPr>
            <a:picLocks noChangeAspect="1"/>
          </p:cNvPicPr>
          <p:nvPr/>
        </p:nvPicPr>
        <p:blipFill>
          <a:blip r:embed="rId5"/>
          <a:srcRect/>
          <a:stretch>
            <a:fillRect/>
          </a:stretch>
        </p:blipFill>
        <p:spPr bwMode="auto">
          <a:xfrm>
            <a:off x="7442495" y="1302888"/>
            <a:ext cx="3832225" cy="220807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9" name="Рисунок 3"/>
          <p:cNvPicPr>
            <a:picLocks noChangeAspect="1"/>
          </p:cNvPicPr>
          <p:nvPr/>
        </p:nvPicPr>
        <p:blipFill>
          <a:blip r:embed="rId6"/>
          <a:srcRect/>
          <a:stretch>
            <a:fillRect/>
          </a:stretch>
        </p:blipFill>
        <p:spPr bwMode="auto">
          <a:xfrm>
            <a:off x="7395566" y="4024526"/>
            <a:ext cx="2988608" cy="220807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870629294"/>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Рисунок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4579" name="Диаграмма 4"/>
          <p:cNvGraphicFramePr>
            <a:graphicFrameLocks/>
          </p:cNvGraphicFramePr>
          <p:nvPr/>
        </p:nvGraphicFramePr>
        <p:xfrm>
          <a:off x="1760538" y="892175"/>
          <a:ext cx="9977437" cy="4827588"/>
        </p:xfrm>
        <a:graphic>
          <a:graphicData uri="http://schemas.openxmlformats.org/presentationml/2006/ole">
            <mc:AlternateContent xmlns:mc="http://schemas.openxmlformats.org/markup-compatibility/2006">
              <mc:Choice xmlns:v="urn:schemas-microsoft-com:vml" Requires="v">
                <p:oleObj spid="_x0000_s11271" name="Chart" r:id="rId4" imgW="9334377" imgH="5362739" progId="Excel.Chart.8">
                  <p:embed/>
                </p:oleObj>
              </mc:Choice>
              <mc:Fallback>
                <p:oleObj name="Chart" r:id="rId4" imgW="9334377" imgH="5362739" progId="Excel.Chart.8">
                  <p:embed/>
                  <p:pic>
                    <p:nvPicPr>
                      <p:cNvPr id="24579" name="Диаграмма 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0538" y="892175"/>
                        <a:ext cx="9977437" cy="4827588"/>
                      </a:xfrm>
                      <a:prstGeom prst="rect">
                        <a:avLst/>
                      </a:prstGeom>
                      <a:noFill/>
                      <a:ln w="50800">
                        <a:solidFill>
                          <a:srgbClr val="D9D9D9"/>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Заголовок 3"/>
          <p:cNvSpPr>
            <a:spLocks noGrp="1"/>
          </p:cNvSpPr>
          <p:nvPr>
            <p:ph type="title"/>
          </p:nvPr>
        </p:nvSpPr>
        <p:spPr>
          <a:xfrm>
            <a:off x="1528763" y="163513"/>
            <a:ext cx="10515600" cy="560387"/>
          </a:xfrm>
          <a:solidFill>
            <a:schemeClr val="bg1">
              <a:lumMod val="85000"/>
            </a:schemeClr>
          </a:solidFill>
        </p:spPr>
        <p:txBody>
          <a:bodyPr rtlCol="0">
            <a:normAutofit/>
          </a:bodyPr>
          <a:lstStyle/>
          <a:p>
            <a:pPr algn="ctr" eaLnBrk="1" fontAlgn="auto" hangingPunct="1">
              <a:spcAft>
                <a:spcPts val="0"/>
              </a:spcAft>
              <a:defRPr/>
            </a:pPr>
            <a:r>
              <a:rPr lang="uk-UA" altLang="uk-UA" sz="3200" b="1" dirty="0"/>
              <a:t>Інформація про проліковані пневмонії у ЗОЗ м. Львова</a:t>
            </a:r>
          </a:p>
        </p:txBody>
      </p:sp>
    </p:spTree>
    <p:extLst>
      <p:ext uri="{BB962C8B-B14F-4D97-AF65-F5344CB8AC3E}">
        <p14:creationId xmlns:p14="http://schemas.microsoft.com/office/powerpoint/2010/main" val="3294987340"/>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Рисунок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5603" name="Диаграмма 4"/>
          <p:cNvGraphicFramePr>
            <a:graphicFrameLocks/>
          </p:cNvGraphicFramePr>
          <p:nvPr/>
        </p:nvGraphicFramePr>
        <p:xfrm>
          <a:off x="2200275" y="1185863"/>
          <a:ext cx="9282113" cy="4556125"/>
        </p:xfrm>
        <a:graphic>
          <a:graphicData uri="http://schemas.openxmlformats.org/presentationml/2006/ole">
            <mc:AlternateContent xmlns:mc="http://schemas.openxmlformats.org/markup-compatibility/2006">
              <mc:Choice xmlns:v="urn:schemas-microsoft-com:vml" Requires="v">
                <p:oleObj spid="_x0000_s12295" name="Chart" r:id="rId4" imgW="9287029" imgH="4838536" progId="Excel.Chart.8">
                  <p:embed/>
                </p:oleObj>
              </mc:Choice>
              <mc:Fallback>
                <p:oleObj name="Chart" r:id="rId4" imgW="9287029" imgH="4838536" progId="Excel.Chart.8">
                  <p:embed/>
                  <p:pic>
                    <p:nvPicPr>
                      <p:cNvPr id="25603" name="Диаграмма 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0275" y="1185863"/>
                        <a:ext cx="9282113" cy="4556125"/>
                      </a:xfrm>
                      <a:prstGeom prst="rect">
                        <a:avLst/>
                      </a:prstGeom>
                      <a:noFill/>
                      <a:ln w="50800">
                        <a:solidFill>
                          <a:srgbClr val="D9D9D9"/>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Заголовок 3"/>
          <p:cNvSpPr>
            <a:spLocks noGrp="1"/>
          </p:cNvSpPr>
          <p:nvPr>
            <p:ph type="title"/>
          </p:nvPr>
        </p:nvSpPr>
        <p:spPr>
          <a:xfrm>
            <a:off x="1528763" y="163513"/>
            <a:ext cx="10515600" cy="858837"/>
          </a:xfrm>
          <a:solidFill>
            <a:schemeClr val="bg1">
              <a:lumMod val="85000"/>
            </a:schemeClr>
          </a:solidFill>
        </p:spPr>
        <p:txBody>
          <a:bodyPr rtlCol="0">
            <a:noAutofit/>
          </a:bodyPr>
          <a:lstStyle/>
          <a:p>
            <a:pPr algn="ctr" eaLnBrk="1" fontAlgn="auto" hangingPunct="1">
              <a:spcAft>
                <a:spcPts val="0"/>
              </a:spcAft>
              <a:defRPr/>
            </a:pPr>
            <a:r>
              <a:rPr lang="uk-UA" altLang="uk-UA" sz="3200" b="1" dirty="0"/>
              <a:t>Інформація про стан забезпечення ЗІЗ медичних працівників </a:t>
            </a:r>
            <a:br>
              <a:rPr lang="uk-UA" altLang="uk-UA" sz="3200" b="1" dirty="0"/>
            </a:br>
            <a:r>
              <a:rPr lang="uk-UA" altLang="uk-UA" sz="3200" b="1" dirty="0"/>
              <a:t>у ЗОЗ м. Львова</a:t>
            </a:r>
          </a:p>
        </p:txBody>
      </p:sp>
    </p:spTree>
    <p:extLst>
      <p:ext uri="{BB962C8B-B14F-4D97-AF65-F5344CB8AC3E}">
        <p14:creationId xmlns:p14="http://schemas.microsoft.com/office/powerpoint/2010/main" val="2509189540"/>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Рисунок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6627" name="Диаграмма 4"/>
          <p:cNvGraphicFramePr>
            <a:graphicFrameLocks/>
          </p:cNvGraphicFramePr>
          <p:nvPr/>
        </p:nvGraphicFramePr>
        <p:xfrm>
          <a:off x="2335213" y="889000"/>
          <a:ext cx="8924925" cy="4799013"/>
        </p:xfrm>
        <a:graphic>
          <a:graphicData uri="http://schemas.openxmlformats.org/presentationml/2006/ole">
            <mc:AlternateContent xmlns:mc="http://schemas.openxmlformats.org/markup-compatibility/2006">
              <mc:Choice xmlns:v="urn:schemas-microsoft-com:vml" Requires="v">
                <p:oleObj spid="_x0000_s13319" name="Chart" r:id="rId4" imgW="9391588" imgH="4714875" progId="Excel.Chart.8">
                  <p:embed/>
                </p:oleObj>
              </mc:Choice>
              <mc:Fallback>
                <p:oleObj name="Chart" r:id="rId4" imgW="9391588" imgH="4714875" progId="Excel.Chart.8">
                  <p:embed/>
                  <p:pic>
                    <p:nvPicPr>
                      <p:cNvPr id="26627" name="Диаграмма 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5213" y="889000"/>
                        <a:ext cx="8924925" cy="4799013"/>
                      </a:xfrm>
                      <a:prstGeom prst="rect">
                        <a:avLst/>
                      </a:prstGeom>
                      <a:noFill/>
                      <a:ln w="50800">
                        <a:solidFill>
                          <a:srgbClr val="D9D9D9"/>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Заголовок 3"/>
          <p:cNvSpPr>
            <a:spLocks noGrp="1"/>
          </p:cNvSpPr>
          <p:nvPr>
            <p:ph type="title"/>
          </p:nvPr>
        </p:nvSpPr>
        <p:spPr>
          <a:xfrm>
            <a:off x="1528763" y="163513"/>
            <a:ext cx="10515600" cy="560387"/>
          </a:xfrm>
          <a:solidFill>
            <a:schemeClr val="bg1">
              <a:lumMod val="85000"/>
            </a:schemeClr>
          </a:solidFill>
        </p:spPr>
        <p:txBody>
          <a:bodyPr rtlCol="0">
            <a:normAutofit/>
          </a:bodyPr>
          <a:lstStyle/>
          <a:p>
            <a:pPr algn="ctr" eaLnBrk="1" fontAlgn="auto" hangingPunct="1">
              <a:spcAft>
                <a:spcPts val="0"/>
              </a:spcAft>
              <a:defRPr/>
            </a:pPr>
            <a:r>
              <a:rPr lang="uk-UA" sz="3200" b="1" dirty="0"/>
              <a:t>Кількість підписаних декларацій від початку карантину</a:t>
            </a:r>
            <a:endParaRPr lang="uk-UA" altLang="uk-UA" sz="3200" b="1" dirty="0"/>
          </a:p>
        </p:txBody>
      </p:sp>
    </p:spTree>
    <p:extLst>
      <p:ext uri="{BB962C8B-B14F-4D97-AF65-F5344CB8AC3E}">
        <p14:creationId xmlns:p14="http://schemas.microsoft.com/office/powerpoint/2010/main" val="3677460370"/>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Рисунок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Прямоугольник 4"/>
          <p:cNvSpPr/>
          <p:nvPr/>
        </p:nvSpPr>
        <p:spPr>
          <a:xfrm>
            <a:off x="1584325" y="65088"/>
            <a:ext cx="10469563"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uk-UA" altLang="uk-UA" sz="2800" b="1" dirty="0">
              <a:solidFill>
                <a:srgbClr val="000000"/>
              </a:solidFill>
              <a:cs typeface="Arial" charset="0"/>
            </a:endParaRPr>
          </a:p>
          <a:p>
            <a:pPr algn="ctr">
              <a:defRPr/>
            </a:pPr>
            <a:r>
              <a:rPr lang="uk-UA" altLang="uk-UA" sz="2800" b="1" dirty="0">
                <a:solidFill>
                  <a:srgbClr val="000000"/>
                </a:solidFill>
                <a:cs typeface="Arial" charset="0"/>
              </a:rPr>
              <a:t>За кошти міського бюджету м. Львова придбано обладнання для лікування хворих на </a:t>
            </a:r>
            <a:r>
              <a:rPr lang="en-US" altLang="uk-UA" sz="2800" b="1" dirty="0">
                <a:solidFill>
                  <a:srgbClr val="000000"/>
                </a:solidFill>
                <a:cs typeface="Arial" charset="0"/>
              </a:rPr>
              <a:t>COVID-19</a:t>
            </a:r>
            <a:r>
              <a:rPr lang="uk-UA" altLang="uk-UA" sz="2800" b="1" dirty="0">
                <a:solidFill>
                  <a:srgbClr val="000000"/>
                </a:solidFill>
                <a:cs typeface="Arial" charset="0"/>
              </a:rPr>
              <a:t> на суму 125,0 </a:t>
            </a:r>
            <a:r>
              <a:rPr lang="uk-UA" altLang="uk-UA" sz="2800" b="1" dirty="0" smtClean="0">
                <a:solidFill>
                  <a:srgbClr val="000000"/>
                </a:solidFill>
                <a:cs typeface="Arial" charset="0"/>
              </a:rPr>
              <a:t>млн грн</a:t>
            </a:r>
            <a:endParaRPr lang="uk-UA" altLang="uk-UA" sz="2800" b="1" dirty="0">
              <a:solidFill>
                <a:srgbClr val="000000"/>
              </a:solidFill>
              <a:cs typeface="Arial" charset="0"/>
            </a:endParaRPr>
          </a:p>
          <a:p>
            <a:pPr eaLnBrk="0" fontAlgn="base" hangingPunct="0">
              <a:spcBef>
                <a:spcPct val="0"/>
              </a:spcBef>
              <a:spcAft>
                <a:spcPct val="0"/>
              </a:spcAft>
              <a:defRPr/>
            </a:pPr>
            <a:r>
              <a:rPr lang="uk-UA" altLang="uk-UA" sz="2000" dirty="0">
                <a:solidFill>
                  <a:srgbClr val="000000"/>
                </a:solidFill>
                <a:cs typeface="Arial" charset="0"/>
              </a:rPr>
              <a:t>з</a:t>
            </a:r>
            <a:r>
              <a:rPr lang="uk-UA" altLang="uk-UA" sz="2000" dirty="0" smtClean="0">
                <a:solidFill>
                  <a:srgbClr val="000000"/>
                </a:solidFill>
                <a:cs typeface="Arial" charset="0"/>
              </a:rPr>
              <a:t> них:</a:t>
            </a:r>
            <a:endParaRPr lang="uk-UA" altLang="uk-UA" sz="2000" dirty="0">
              <a:solidFill>
                <a:srgbClr val="000000"/>
              </a:solidFill>
              <a:cs typeface="Arial" charset="0"/>
            </a:endParaRPr>
          </a:p>
          <a:p>
            <a:pPr algn="just" eaLnBrk="0" fontAlgn="base" hangingPunct="0">
              <a:spcBef>
                <a:spcPct val="0"/>
              </a:spcBef>
              <a:spcAft>
                <a:spcPct val="0"/>
              </a:spcAft>
              <a:buFontTx/>
              <a:buChar char="-"/>
              <a:defRPr/>
            </a:pPr>
            <a:r>
              <a:rPr lang="uk-UA" altLang="uk-UA" sz="2000" dirty="0" smtClean="0">
                <a:solidFill>
                  <a:srgbClr val="000000"/>
                </a:solidFill>
                <a:cs typeface="Arial" charset="0"/>
              </a:rPr>
              <a:t> Рентген-діагностичні </a:t>
            </a:r>
            <a:r>
              <a:rPr lang="uk-UA" altLang="uk-UA" sz="2000" dirty="0">
                <a:solidFill>
                  <a:srgbClr val="000000"/>
                </a:solidFill>
                <a:cs typeface="Arial" charset="0"/>
              </a:rPr>
              <a:t>апарати </a:t>
            </a:r>
            <a:r>
              <a:rPr lang="uk-UA" sz="2000" b="1" dirty="0" smtClean="0">
                <a:solidFill>
                  <a:srgbClr val="000000"/>
                </a:solidFill>
                <a:cs typeface="Calibri" pitchFamily="34" charset="0"/>
              </a:rPr>
              <a:t>7</a:t>
            </a:r>
            <a:r>
              <a:rPr lang="uk-UA" sz="2000" dirty="0" smtClean="0">
                <a:solidFill>
                  <a:srgbClr val="000000"/>
                </a:solidFill>
                <a:cs typeface="Calibri" pitchFamily="34" charset="0"/>
              </a:rPr>
              <a:t> </a:t>
            </a:r>
            <a:r>
              <a:rPr lang="uk-UA" sz="2000" dirty="0">
                <a:solidFill>
                  <a:srgbClr val="000000"/>
                </a:solidFill>
                <a:cs typeface="Calibri" pitchFamily="34" charset="0"/>
              </a:rPr>
              <a:t>од. суму </a:t>
            </a:r>
            <a:r>
              <a:rPr lang="uk-UA" sz="2000" b="1" dirty="0" smtClean="0">
                <a:solidFill>
                  <a:srgbClr val="000000"/>
                </a:solidFill>
                <a:cs typeface="Calibri" pitchFamily="34" charset="0"/>
              </a:rPr>
              <a:t>26,2</a:t>
            </a:r>
            <a:r>
              <a:rPr lang="uk-UA" sz="2000" dirty="0" smtClean="0">
                <a:solidFill>
                  <a:srgbClr val="000000"/>
                </a:solidFill>
                <a:cs typeface="Calibri" pitchFamily="34" charset="0"/>
              </a:rPr>
              <a:t> млн </a:t>
            </a:r>
            <a:r>
              <a:rPr lang="uk-UA" sz="2000" dirty="0">
                <a:solidFill>
                  <a:srgbClr val="000000"/>
                </a:solidFill>
                <a:cs typeface="Calibri" pitchFamily="34" charset="0"/>
              </a:rPr>
              <a:t>грн (КНП </a:t>
            </a:r>
            <a:r>
              <a:rPr lang="uk-UA" sz="2000" dirty="0" smtClean="0">
                <a:solidFill>
                  <a:srgbClr val="000000"/>
                </a:solidFill>
                <a:cs typeface="Calibri" pitchFamily="34" charset="0"/>
              </a:rPr>
              <a:t>«КЛШМД» </a:t>
            </a:r>
            <a:r>
              <a:rPr lang="uk-UA" sz="2000" dirty="0">
                <a:solidFill>
                  <a:srgbClr val="000000"/>
                </a:solidFill>
                <a:cs typeface="Calibri" pitchFamily="34" charset="0"/>
              </a:rPr>
              <a:t>– 2 од.; КНП «8-а міська клінічна лікарня та КНП «Міська дитяча клінічна лікарня»; </a:t>
            </a:r>
            <a:r>
              <a:rPr lang="uk-UA" sz="2000" dirty="0" smtClean="0">
                <a:solidFill>
                  <a:srgbClr val="000000"/>
                </a:solidFill>
                <a:cs typeface="Calibri" pitchFamily="34" charset="0"/>
              </a:rPr>
              <a:t>КНП </a:t>
            </a:r>
            <a:r>
              <a:rPr lang="uk-UA" sz="2000" dirty="0">
                <a:solidFill>
                  <a:srgbClr val="000000"/>
                </a:solidFill>
                <a:cs typeface="Calibri" pitchFamily="34" charset="0"/>
              </a:rPr>
              <a:t>«3-я міська поліклініка м. Львова, КНП «4-а міська клінічна лікарня </a:t>
            </a:r>
            <a:r>
              <a:rPr lang="uk-UA" sz="2000" dirty="0" smtClean="0">
                <a:solidFill>
                  <a:srgbClr val="000000"/>
                </a:solidFill>
                <a:cs typeface="Calibri" pitchFamily="34" charset="0"/>
              </a:rPr>
              <a:t>м</a:t>
            </a:r>
            <a:r>
              <a:rPr lang="uk-UA" sz="2000" dirty="0">
                <a:solidFill>
                  <a:srgbClr val="000000"/>
                </a:solidFill>
                <a:cs typeface="Calibri" pitchFamily="34" charset="0"/>
              </a:rPr>
              <a:t>. Львова (поліклінічне відділення</a:t>
            </a:r>
            <a:r>
              <a:rPr lang="uk-UA" sz="2000" dirty="0" smtClean="0">
                <a:solidFill>
                  <a:srgbClr val="000000"/>
                </a:solidFill>
                <a:cs typeface="Calibri" pitchFamily="34" charset="0"/>
              </a:rPr>
              <a:t>), </a:t>
            </a:r>
            <a:r>
              <a:rPr lang="uk-UA" sz="2000" dirty="0">
                <a:solidFill>
                  <a:srgbClr val="000000"/>
                </a:solidFill>
                <a:cs typeface="Calibri" pitchFamily="34" charset="0"/>
              </a:rPr>
              <a:t>КНП «ПКБ </a:t>
            </a:r>
            <a:r>
              <a:rPr lang="uk-UA" sz="2000" dirty="0" smtClean="0">
                <a:solidFill>
                  <a:srgbClr val="000000"/>
                </a:solidFill>
                <a:cs typeface="Calibri" pitchFamily="34" charset="0"/>
              </a:rPr>
              <a:t>№ 1 </a:t>
            </a:r>
            <a:r>
              <a:rPr lang="uk-UA" sz="2000" dirty="0">
                <a:solidFill>
                  <a:srgbClr val="000000"/>
                </a:solidFill>
                <a:cs typeface="Calibri" pitchFamily="34" charset="0"/>
              </a:rPr>
              <a:t>м</a:t>
            </a:r>
            <a:r>
              <a:rPr lang="uk-UA" sz="2000" dirty="0" smtClean="0">
                <a:solidFill>
                  <a:srgbClr val="000000"/>
                </a:solidFill>
                <a:cs typeface="Calibri" pitchFamily="34" charset="0"/>
              </a:rPr>
              <a:t>. Львова»)</a:t>
            </a:r>
            <a:endParaRPr lang="uk-UA" sz="2000" dirty="0">
              <a:solidFill>
                <a:srgbClr val="000000"/>
              </a:solidFill>
              <a:cs typeface="Calibri" pitchFamily="34" charset="0"/>
            </a:endParaRPr>
          </a:p>
          <a:p>
            <a:pPr algn="just" eaLnBrk="0" fontAlgn="base" hangingPunct="0">
              <a:spcBef>
                <a:spcPct val="0"/>
              </a:spcBef>
              <a:spcAft>
                <a:spcPct val="0"/>
              </a:spcAft>
              <a:buFont typeface="Arial" charset="0"/>
              <a:buChar char="-"/>
              <a:defRPr/>
            </a:pPr>
            <a:r>
              <a:rPr lang="uk-UA" sz="2000" dirty="0" smtClean="0">
                <a:solidFill>
                  <a:srgbClr val="000000"/>
                </a:solidFill>
                <a:cs typeface="Calibri" pitchFamily="34" charset="0"/>
              </a:rPr>
              <a:t> УЗД </a:t>
            </a:r>
            <a:r>
              <a:rPr lang="uk-UA" sz="2000" dirty="0">
                <a:solidFill>
                  <a:srgbClr val="000000"/>
                </a:solidFill>
                <a:cs typeface="Calibri" pitchFamily="34" charset="0"/>
              </a:rPr>
              <a:t>апарати - </a:t>
            </a:r>
            <a:r>
              <a:rPr lang="uk-UA" sz="2000" b="1" dirty="0">
                <a:solidFill>
                  <a:srgbClr val="000000"/>
                </a:solidFill>
                <a:cs typeface="Calibri" pitchFamily="34" charset="0"/>
              </a:rPr>
              <a:t>4</a:t>
            </a:r>
            <a:r>
              <a:rPr lang="uk-UA" sz="2000" dirty="0">
                <a:solidFill>
                  <a:srgbClr val="000000"/>
                </a:solidFill>
                <a:cs typeface="Calibri" pitchFamily="34" charset="0"/>
              </a:rPr>
              <a:t> од. на суму </a:t>
            </a:r>
            <a:r>
              <a:rPr lang="uk-UA" sz="2000" b="1" dirty="0" smtClean="0">
                <a:solidFill>
                  <a:srgbClr val="000000"/>
                </a:solidFill>
                <a:cs typeface="Calibri" pitchFamily="34" charset="0"/>
              </a:rPr>
              <a:t>7</a:t>
            </a:r>
            <a:r>
              <a:rPr lang="uk-UA" sz="2000" dirty="0" smtClean="0">
                <a:solidFill>
                  <a:srgbClr val="000000"/>
                </a:solidFill>
                <a:cs typeface="Calibri" pitchFamily="34" charset="0"/>
              </a:rPr>
              <a:t> млн </a:t>
            </a:r>
            <a:r>
              <a:rPr lang="uk-UA" sz="2000" dirty="0">
                <a:solidFill>
                  <a:srgbClr val="000000"/>
                </a:solidFill>
                <a:cs typeface="Calibri" pitchFamily="34" charset="0"/>
              </a:rPr>
              <a:t>грн (КНП </a:t>
            </a:r>
            <a:r>
              <a:rPr lang="uk-UA" sz="2000" dirty="0" smtClean="0">
                <a:solidFill>
                  <a:srgbClr val="000000"/>
                </a:solidFill>
                <a:cs typeface="Calibri" pitchFamily="34" charset="0"/>
              </a:rPr>
              <a:t>«КЛШМД» </a:t>
            </a:r>
            <a:r>
              <a:rPr lang="uk-UA" sz="2000" dirty="0">
                <a:solidFill>
                  <a:srgbClr val="000000"/>
                </a:solidFill>
                <a:cs typeface="Calibri" pitchFamily="34" charset="0"/>
              </a:rPr>
              <a:t>– 2 од.; </a:t>
            </a:r>
            <a:r>
              <a:rPr lang="uk-UA" sz="2000" dirty="0" smtClean="0">
                <a:solidFill>
                  <a:srgbClr val="000000"/>
                </a:solidFill>
                <a:cs typeface="Calibri" pitchFamily="34" charset="0"/>
              </a:rPr>
              <a:t> КНП </a:t>
            </a:r>
            <a:r>
              <a:rPr lang="uk-UA" sz="2000" dirty="0">
                <a:solidFill>
                  <a:srgbClr val="000000"/>
                </a:solidFill>
                <a:cs typeface="Calibri" pitchFamily="34" charset="0"/>
              </a:rPr>
              <a:t>«8-а міська клінічна </a:t>
            </a:r>
            <a:r>
              <a:rPr lang="uk-UA" sz="2000" dirty="0" smtClean="0">
                <a:solidFill>
                  <a:srgbClr val="000000"/>
                </a:solidFill>
                <a:cs typeface="Calibri" pitchFamily="34" charset="0"/>
              </a:rPr>
              <a:t>лікарня м. Львова» </a:t>
            </a:r>
            <a:r>
              <a:rPr lang="uk-UA" sz="2000" dirty="0">
                <a:solidFill>
                  <a:srgbClr val="000000"/>
                </a:solidFill>
                <a:cs typeface="Calibri" pitchFamily="34" charset="0"/>
              </a:rPr>
              <a:t>та КНП «Міська дитяча клінічна лікарня</a:t>
            </a:r>
            <a:r>
              <a:rPr lang="uk-UA" sz="2000" dirty="0" smtClean="0">
                <a:solidFill>
                  <a:srgbClr val="000000"/>
                </a:solidFill>
                <a:cs typeface="Calibri" pitchFamily="34" charset="0"/>
              </a:rPr>
              <a:t>»)</a:t>
            </a:r>
            <a:endParaRPr lang="uk-UA" sz="2000" dirty="0">
              <a:solidFill>
                <a:srgbClr val="000000"/>
              </a:solidFill>
              <a:cs typeface="Calibri" pitchFamily="34" charset="0"/>
            </a:endParaRPr>
          </a:p>
          <a:p>
            <a:pPr algn="just" eaLnBrk="0" fontAlgn="base" hangingPunct="0">
              <a:spcBef>
                <a:spcPct val="0"/>
              </a:spcBef>
              <a:spcAft>
                <a:spcPct val="0"/>
              </a:spcAft>
              <a:buFontTx/>
              <a:buChar char="-"/>
              <a:defRPr/>
            </a:pPr>
            <a:endParaRPr lang="uk-UA" sz="2400" b="1" dirty="0">
              <a:solidFill>
                <a:srgbClr val="000000"/>
              </a:solidFill>
              <a:cs typeface="Calibri" pitchFamily="34" charset="0"/>
            </a:endParaRPr>
          </a:p>
        </p:txBody>
      </p:sp>
      <p:sp>
        <p:nvSpPr>
          <p:cNvPr id="6" name="Прямоугольник 5"/>
          <p:cNvSpPr/>
          <p:nvPr/>
        </p:nvSpPr>
        <p:spPr>
          <a:xfrm>
            <a:off x="2192338" y="3657600"/>
            <a:ext cx="2546350" cy="279558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uk-UA" dirty="0">
              <a:solidFill>
                <a:prstClr val="black"/>
              </a:solidFill>
            </a:endParaRPr>
          </a:p>
        </p:txBody>
      </p:sp>
      <p:sp>
        <p:nvSpPr>
          <p:cNvPr id="11" name="Прямоугольник 10"/>
          <p:cNvSpPr/>
          <p:nvPr/>
        </p:nvSpPr>
        <p:spPr>
          <a:xfrm>
            <a:off x="5089525" y="3657600"/>
            <a:ext cx="2466975" cy="279558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uk-UA" dirty="0">
              <a:solidFill>
                <a:prstClr val="black"/>
              </a:solidFill>
            </a:endParaRPr>
          </a:p>
        </p:txBody>
      </p:sp>
      <p:sp>
        <p:nvSpPr>
          <p:cNvPr id="15" name="Прямоугольник 14"/>
          <p:cNvSpPr/>
          <p:nvPr/>
        </p:nvSpPr>
        <p:spPr>
          <a:xfrm>
            <a:off x="7908925" y="3657600"/>
            <a:ext cx="2601913" cy="27987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uk-UA" dirty="0">
              <a:solidFill>
                <a:prstClr val="black"/>
              </a:solidFill>
            </a:endParaRPr>
          </a:p>
        </p:txBody>
      </p:sp>
      <p:pic>
        <p:nvPicPr>
          <p:cNvPr id="4" name="Рисунок 3"/>
          <p:cNvPicPr>
            <a:picLocks noChangeAspect="1"/>
          </p:cNvPicPr>
          <p:nvPr/>
        </p:nvPicPr>
        <p:blipFill>
          <a:blip r:embed="rId3"/>
          <a:stretch>
            <a:fillRect/>
          </a:stretch>
        </p:blipFill>
        <p:spPr>
          <a:xfrm>
            <a:off x="5335946" y="3747718"/>
            <a:ext cx="2220554" cy="259439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6" name="Рисунок 25"/>
          <p:cNvPicPr>
            <a:picLocks noChangeAspect="1"/>
          </p:cNvPicPr>
          <p:nvPr/>
        </p:nvPicPr>
        <p:blipFill>
          <a:blip r:embed="rId4"/>
          <a:stretch>
            <a:fillRect/>
          </a:stretch>
        </p:blipFill>
        <p:spPr>
          <a:xfrm>
            <a:off x="2615111" y="3747718"/>
            <a:ext cx="2121989" cy="261535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 name="Рисунок 1"/>
          <p:cNvPicPr>
            <a:picLocks noChangeAspect="1"/>
          </p:cNvPicPr>
          <p:nvPr/>
        </p:nvPicPr>
        <p:blipFill>
          <a:blip r:embed="rId5"/>
          <a:stretch>
            <a:fillRect/>
          </a:stretch>
        </p:blipFill>
        <p:spPr>
          <a:xfrm>
            <a:off x="7829788" y="3409331"/>
            <a:ext cx="2816596" cy="3292125"/>
          </a:xfrm>
          <a:prstGeom prst="rect">
            <a:avLst/>
          </a:prstGeom>
        </p:spPr>
      </p:pic>
    </p:spTree>
    <p:extLst>
      <p:ext uri="{BB962C8B-B14F-4D97-AF65-F5344CB8AC3E}">
        <p14:creationId xmlns:p14="http://schemas.microsoft.com/office/powerpoint/2010/main" val="2341677943"/>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Рисунок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0488"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Прямоугольник 4"/>
          <p:cNvSpPr/>
          <p:nvPr/>
        </p:nvSpPr>
        <p:spPr>
          <a:xfrm>
            <a:off x="1541463" y="111125"/>
            <a:ext cx="10650537" cy="289877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uk-UA" altLang="uk-UA" sz="2400" b="1" dirty="0">
                <a:solidFill>
                  <a:srgbClr val="000000"/>
                </a:solidFill>
                <a:cs typeface="Arial" charset="0"/>
              </a:rPr>
              <a:t>За кошти міського бюджету м. Львова придбано обладнання для лікування хворих на </a:t>
            </a:r>
            <a:r>
              <a:rPr lang="en-US" altLang="uk-UA" sz="2400" b="1" dirty="0">
                <a:solidFill>
                  <a:srgbClr val="000000"/>
                </a:solidFill>
                <a:cs typeface="Arial" charset="0"/>
              </a:rPr>
              <a:t>COVID-19</a:t>
            </a:r>
            <a:r>
              <a:rPr lang="uk-UA" altLang="uk-UA" sz="2400" b="1" dirty="0">
                <a:solidFill>
                  <a:srgbClr val="000000"/>
                </a:solidFill>
                <a:cs typeface="Arial" charset="0"/>
              </a:rPr>
              <a:t> на суму 125,0 </a:t>
            </a:r>
            <a:r>
              <a:rPr lang="uk-UA" altLang="uk-UA" sz="2400" b="1" dirty="0" err="1" smtClean="0">
                <a:solidFill>
                  <a:srgbClr val="000000"/>
                </a:solidFill>
                <a:cs typeface="Arial" charset="0"/>
              </a:rPr>
              <a:t>млнгрн</a:t>
            </a:r>
            <a:endParaRPr lang="uk-UA" altLang="uk-UA" sz="2400" b="1" dirty="0">
              <a:solidFill>
                <a:srgbClr val="000000"/>
              </a:solidFill>
              <a:cs typeface="Arial" charset="0"/>
            </a:endParaRPr>
          </a:p>
          <a:p>
            <a:pPr eaLnBrk="0" fontAlgn="base" hangingPunct="0">
              <a:spcBef>
                <a:spcPct val="0"/>
              </a:spcBef>
              <a:spcAft>
                <a:spcPct val="0"/>
              </a:spcAft>
              <a:defRPr/>
            </a:pPr>
            <a:r>
              <a:rPr lang="uk-UA" altLang="uk-UA" sz="1600" dirty="0">
                <a:solidFill>
                  <a:srgbClr val="000000"/>
                </a:solidFill>
                <a:cs typeface="Arial" charset="0"/>
              </a:rPr>
              <a:t>з них:</a:t>
            </a:r>
          </a:p>
          <a:p>
            <a:pPr eaLnBrk="0" fontAlgn="base" hangingPunct="0">
              <a:spcBef>
                <a:spcPct val="0"/>
              </a:spcBef>
              <a:spcAft>
                <a:spcPct val="0"/>
              </a:spcAft>
              <a:buFontTx/>
              <a:buChar char="-"/>
              <a:defRPr/>
            </a:pPr>
            <a:r>
              <a:rPr lang="uk-UA" altLang="uk-UA" sz="1600" dirty="0" smtClean="0">
                <a:solidFill>
                  <a:srgbClr val="000000"/>
                </a:solidFill>
                <a:cs typeface="Arial" charset="0"/>
              </a:rPr>
              <a:t> Апарати ШВЛ – </a:t>
            </a:r>
            <a:r>
              <a:rPr lang="uk-UA" altLang="uk-UA" sz="1600" b="1" dirty="0" smtClean="0">
                <a:solidFill>
                  <a:srgbClr val="000000"/>
                </a:solidFill>
                <a:cs typeface="Arial" charset="0"/>
              </a:rPr>
              <a:t>38</a:t>
            </a:r>
            <a:r>
              <a:rPr lang="uk-UA" altLang="uk-UA" sz="1600" dirty="0" smtClean="0">
                <a:solidFill>
                  <a:srgbClr val="000000"/>
                </a:solidFill>
                <a:cs typeface="Arial" charset="0"/>
              </a:rPr>
              <a:t> </a:t>
            </a:r>
            <a:r>
              <a:rPr lang="uk-UA" altLang="uk-UA" sz="1600" dirty="0">
                <a:solidFill>
                  <a:srgbClr val="000000"/>
                </a:solidFill>
                <a:cs typeface="Arial" charset="0"/>
              </a:rPr>
              <a:t>од. на суму </a:t>
            </a:r>
            <a:r>
              <a:rPr lang="uk-UA" altLang="uk-UA" sz="1600" b="1" dirty="0" smtClean="0">
                <a:solidFill>
                  <a:srgbClr val="000000"/>
                </a:solidFill>
                <a:cs typeface="Arial" charset="0"/>
              </a:rPr>
              <a:t>35,7</a:t>
            </a:r>
            <a:r>
              <a:rPr lang="uk-UA" altLang="uk-UA" sz="1600" dirty="0" smtClean="0">
                <a:solidFill>
                  <a:srgbClr val="000000"/>
                </a:solidFill>
                <a:cs typeface="Arial" charset="0"/>
              </a:rPr>
              <a:t> млн грн</a:t>
            </a:r>
            <a:endParaRPr lang="uk-UA" altLang="uk-UA" sz="1600" dirty="0">
              <a:solidFill>
                <a:srgbClr val="000000"/>
              </a:solidFill>
              <a:cs typeface="Arial" charset="0"/>
            </a:endParaRPr>
          </a:p>
          <a:p>
            <a:pPr algn="just" eaLnBrk="0" fontAlgn="base" hangingPunct="0">
              <a:spcBef>
                <a:spcPct val="0"/>
              </a:spcBef>
              <a:spcAft>
                <a:spcPct val="0"/>
              </a:spcAft>
              <a:buFont typeface="Arial" charset="0"/>
              <a:buChar char="-"/>
              <a:defRPr/>
            </a:pPr>
            <a:r>
              <a:rPr lang="uk-UA" sz="1600" dirty="0" smtClean="0">
                <a:solidFill>
                  <a:srgbClr val="000000"/>
                </a:solidFill>
                <a:cs typeface="Calibri" pitchFamily="34" charset="0"/>
              </a:rPr>
              <a:t> Станція </a:t>
            </a:r>
            <a:r>
              <a:rPr lang="uk-UA" sz="1600" dirty="0">
                <a:solidFill>
                  <a:srgbClr val="000000"/>
                </a:solidFill>
                <a:cs typeface="Calibri" pitchFamily="34" charset="0"/>
              </a:rPr>
              <a:t>центрального моніторингу з моніторами пацієнта – </a:t>
            </a:r>
            <a:r>
              <a:rPr lang="uk-UA" sz="1600" b="1" dirty="0">
                <a:solidFill>
                  <a:srgbClr val="000000"/>
                </a:solidFill>
                <a:cs typeface="Calibri" pitchFamily="34" charset="0"/>
              </a:rPr>
              <a:t>47</a:t>
            </a:r>
            <a:r>
              <a:rPr lang="uk-UA" sz="1600" dirty="0">
                <a:solidFill>
                  <a:srgbClr val="000000"/>
                </a:solidFill>
                <a:cs typeface="Calibri" pitchFamily="34" charset="0"/>
              </a:rPr>
              <a:t> од. на суму </a:t>
            </a:r>
            <a:r>
              <a:rPr lang="uk-UA" sz="1600" b="1" dirty="0">
                <a:solidFill>
                  <a:srgbClr val="000000"/>
                </a:solidFill>
                <a:cs typeface="Calibri" pitchFamily="34" charset="0"/>
              </a:rPr>
              <a:t>10,9</a:t>
            </a:r>
            <a:r>
              <a:rPr lang="uk-UA" sz="1600" dirty="0">
                <a:solidFill>
                  <a:srgbClr val="000000"/>
                </a:solidFill>
                <a:cs typeface="Calibri" pitchFamily="34" charset="0"/>
              </a:rPr>
              <a:t> </a:t>
            </a:r>
            <a:r>
              <a:rPr lang="uk-UA" sz="1600" dirty="0" smtClean="0">
                <a:solidFill>
                  <a:srgbClr val="000000"/>
                </a:solidFill>
                <a:cs typeface="Calibri" pitchFamily="34" charset="0"/>
              </a:rPr>
              <a:t>млн </a:t>
            </a:r>
            <a:r>
              <a:rPr lang="uk-UA" sz="1600" dirty="0">
                <a:solidFill>
                  <a:srgbClr val="000000"/>
                </a:solidFill>
                <a:cs typeface="Calibri" pitchFamily="34" charset="0"/>
              </a:rPr>
              <a:t>грн (КНП КЛШМД; КНП «8-а міська клінічна лікарня», КНП «1-а міська клінічна лікарня ім. Князя Лева»; КНП </a:t>
            </a:r>
            <a:r>
              <a:rPr lang="uk-UA" sz="1600" dirty="0" smtClean="0">
                <a:solidFill>
                  <a:srgbClr val="000000"/>
                </a:solidFill>
                <a:cs typeface="Calibri" pitchFamily="34" charset="0"/>
              </a:rPr>
              <a:t>«Пологовий клінічний будинок </a:t>
            </a:r>
            <a:r>
              <a:rPr lang="uk-UA" sz="1600" dirty="0">
                <a:solidFill>
                  <a:srgbClr val="000000"/>
                </a:solidFill>
                <a:cs typeface="Calibri" pitchFamily="34" charset="0"/>
              </a:rPr>
              <a:t>№ 1</a:t>
            </a:r>
            <a:r>
              <a:rPr lang="uk-UA" sz="1600" dirty="0" smtClean="0">
                <a:solidFill>
                  <a:srgbClr val="000000"/>
                </a:solidFill>
                <a:cs typeface="Calibri" pitchFamily="34" charset="0"/>
              </a:rPr>
              <a:t>)</a:t>
            </a:r>
            <a:endParaRPr lang="uk-UA" sz="1600" dirty="0">
              <a:solidFill>
                <a:srgbClr val="000000"/>
              </a:solidFill>
              <a:cs typeface="Calibri" pitchFamily="34" charset="0"/>
            </a:endParaRPr>
          </a:p>
          <a:p>
            <a:pPr algn="just" eaLnBrk="0" fontAlgn="base" hangingPunct="0">
              <a:spcBef>
                <a:spcPct val="0"/>
              </a:spcBef>
              <a:spcAft>
                <a:spcPct val="0"/>
              </a:spcAft>
              <a:buFont typeface="Arial" charset="0"/>
              <a:buChar char="-"/>
              <a:defRPr/>
            </a:pPr>
            <a:r>
              <a:rPr lang="uk-UA" sz="1600" dirty="0" smtClean="0">
                <a:solidFill>
                  <a:srgbClr val="000000"/>
                </a:solidFill>
                <a:cs typeface="Calibri" pitchFamily="34" charset="0"/>
              </a:rPr>
              <a:t> Кисневі </a:t>
            </a:r>
            <a:r>
              <a:rPr lang="uk-UA" sz="1600" dirty="0">
                <a:solidFill>
                  <a:srgbClr val="000000"/>
                </a:solidFill>
                <a:cs typeface="Calibri" pitchFamily="34" charset="0"/>
              </a:rPr>
              <a:t>концентратори – </a:t>
            </a:r>
            <a:r>
              <a:rPr lang="uk-UA" sz="1600" b="1" dirty="0" smtClean="0">
                <a:solidFill>
                  <a:srgbClr val="000000"/>
                </a:solidFill>
                <a:cs typeface="Calibri" pitchFamily="34" charset="0"/>
              </a:rPr>
              <a:t>82</a:t>
            </a:r>
            <a:r>
              <a:rPr lang="uk-UA" sz="1600" dirty="0" smtClean="0">
                <a:solidFill>
                  <a:srgbClr val="000000"/>
                </a:solidFill>
                <a:cs typeface="Calibri" pitchFamily="34" charset="0"/>
              </a:rPr>
              <a:t> </a:t>
            </a:r>
            <a:r>
              <a:rPr lang="uk-UA" sz="1600" dirty="0">
                <a:solidFill>
                  <a:srgbClr val="000000"/>
                </a:solidFill>
                <a:cs typeface="Calibri" pitchFamily="34" charset="0"/>
              </a:rPr>
              <a:t>од. на суму </a:t>
            </a:r>
            <a:r>
              <a:rPr lang="uk-UA" sz="1600" b="1" dirty="0" smtClean="0">
                <a:solidFill>
                  <a:srgbClr val="000000"/>
                </a:solidFill>
                <a:cs typeface="Calibri" pitchFamily="34" charset="0"/>
              </a:rPr>
              <a:t>4,0</a:t>
            </a:r>
            <a:r>
              <a:rPr lang="uk-UA" sz="1600" dirty="0" smtClean="0">
                <a:solidFill>
                  <a:srgbClr val="000000"/>
                </a:solidFill>
                <a:cs typeface="Calibri" pitchFamily="34" charset="0"/>
              </a:rPr>
              <a:t> млн грн (до кінця року буде поставлено ще 200 од. на суму 5,0 млн грн)</a:t>
            </a:r>
            <a:endParaRPr lang="uk-UA" sz="1600" dirty="0">
              <a:solidFill>
                <a:srgbClr val="000000"/>
              </a:solidFill>
              <a:cs typeface="Calibri" pitchFamily="34" charset="0"/>
            </a:endParaRPr>
          </a:p>
          <a:p>
            <a:pPr algn="just" eaLnBrk="0" fontAlgn="base" hangingPunct="0">
              <a:spcBef>
                <a:spcPct val="0"/>
              </a:spcBef>
              <a:spcAft>
                <a:spcPct val="0"/>
              </a:spcAft>
              <a:buFont typeface="Arial" charset="0"/>
              <a:buChar char="-"/>
              <a:defRPr/>
            </a:pPr>
            <a:r>
              <a:rPr lang="uk-UA" sz="1600" dirty="0" smtClean="0">
                <a:solidFill>
                  <a:srgbClr val="000000"/>
                </a:solidFill>
                <a:cs typeface="Calibri" pitchFamily="34" charset="0"/>
              </a:rPr>
              <a:t> Насоси </a:t>
            </a:r>
            <a:r>
              <a:rPr lang="uk-UA" sz="1600" dirty="0">
                <a:solidFill>
                  <a:srgbClr val="000000"/>
                </a:solidFill>
                <a:cs typeface="Calibri" pitchFamily="34" charset="0"/>
              </a:rPr>
              <a:t>шприцеві інфузійні – </a:t>
            </a:r>
            <a:r>
              <a:rPr lang="uk-UA" sz="1600" b="1" dirty="0">
                <a:solidFill>
                  <a:srgbClr val="000000"/>
                </a:solidFill>
                <a:cs typeface="Calibri" pitchFamily="34" charset="0"/>
              </a:rPr>
              <a:t>187</a:t>
            </a:r>
            <a:r>
              <a:rPr lang="uk-UA" sz="1600" dirty="0">
                <a:solidFill>
                  <a:srgbClr val="000000"/>
                </a:solidFill>
                <a:cs typeface="Calibri" pitchFamily="34" charset="0"/>
              </a:rPr>
              <a:t> од. на суму </a:t>
            </a:r>
            <a:r>
              <a:rPr lang="uk-UA" sz="1600" b="1" dirty="0">
                <a:solidFill>
                  <a:srgbClr val="000000"/>
                </a:solidFill>
                <a:cs typeface="Calibri" pitchFamily="34" charset="0"/>
              </a:rPr>
              <a:t>7,2</a:t>
            </a:r>
            <a:r>
              <a:rPr lang="uk-UA" sz="1600" dirty="0">
                <a:solidFill>
                  <a:srgbClr val="000000"/>
                </a:solidFill>
                <a:cs typeface="Calibri" pitchFamily="34" charset="0"/>
              </a:rPr>
              <a:t> </a:t>
            </a:r>
            <a:r>
              <a:rPr lang="uk-UA" sz="1600" dirty="0" smtClean="0">
                <a:solidFill>
                  <a:srgbClr val="000000"/>
                </a:solidFill>
                <a:cs typeface="Calibri" pitchFamily="34" charset="0"/>
              </a:rPr>
              <a:t>млн грн</a:t>
            </a:r>
            <a:endParaRPr lang="uk-UA" sz="1600" dirty="0">
              <a:solidFill>
                <a:srgbClr val="000000"/>
              </a:solidFill>
              <a:cs typeface="Calibri" pitchFamily="34" charset="0"/>
            </a:endParaRPr>
          </a:p>
          <a:p>
            <a:pPr algn="just" eaLnBrk="0" fontAlgn="base" hangingPunct="0">
              <a:spcBef>
                <a:spcPct val="0"/>
              </a:spcBef>
              <a:spcAft>
                <a:spcPct val="0"/>
              </a:spcAft>
              <a:buFont typeface="Arial" charset="0"/>
              <a:buChar char="-"/>
              <a:defRPr/>
            </a:pPr>
            <a:r>
              <a:rPr lang="uk-UA" sz="1600" dirty="0" smtClean="0">
                <a:solidFill>
                  <a:srgbClr val="000000"/>
                </a:solidFill>
                <a:cs typeface="Calibri" pitchFamily="34" charset="0"/>
              </a:rPr>
              <a:t> Аналізатори </a:t>
            </a:r>
            <a:r>
              <a:rPr lang="uk-UA" sz="1600" dirty="0">
                <a:solidFill>
                  <a:srgbClr val="000000"/>
                </a:solidFill>
                <a:cs typeface="Calibri" pitchFamily="34" charset="0"/>
              </a:rPr>
              <a:t>газів крові та електролітів – </a:t>
            </a:r>
            <a:r>
              <a:rPr lang="uk-UA" sz="1600" b="1" dirty="0" smtClean="0">
                <a:solidFill>
                  <a:srgbClr val="000000"/>
                </a:solidFill>
                <a:cs typeface="Calibri" pitchFamily="34" charset="0"/>
              </a:rPr>
              <a:t>4 </a:t>
            </a:r>
            <a:r>
              <a:rPr lang="uk-UA" sz="1600" dirty="0">
                <a:solidFill>
                  <a:srgbClr val="000000"/>
                </a:solidFill>
                <a:cs typeface="Calibri" pitchFamily="34" charset="0"/>
              </a:rPr>
              <a:t>од. на суму </a:t>
            </a:r>
            <a:r>
              <a:rPr lang="uk-UA" sz="1600" b="1" dirty="0" smtClean="0">
                <a:solidFill>
                  <a:srgbClr val="000000"/>
                </a:solidFill>
                <a:cs typeface="Calibri" pitchFamily="34" charset="0"/>
              </a:rPr>
              <a:t>1,3</a:t>
            </a:r>
            <a:r>
              <a:rPr lang="uk-UA" sz="1600" dirty="0" smtClean="0">
                <a:solidFill>
                  <a:srgbClr val="000000"/>
                </a:solidFill>
                <a:cs typeface="Calibri" pitchFamily="34" charset="0"/>
              </a:rPr>
              <a:t> млн </a:t>
            </a:r>
            <a:r>
              <a:rPr lang="uk-UA" sz="1600" dirty="0">
                <a:solidFill>
                  <a:srgbClr val="000000"/>
                </a:solidFill>
                <a:cs typeface="Calibri" pitchFamily="34" charset="0"/>
              </a:rPr>
              <a:t>грн</a:t>
            </a:r>
            <a:endParaRPr lang="en-US" altLang="uk-UA" sz="1600" dirty="0">
              <a:solidFill>
                <a:srgbClr val="000000"/>
              </a:solidFill>
              <a:cs typeface="Arial" charset="0"/>
            </a:endParaRPr>
          </a:p>
        </p:txBody>
      </p:sp>
      <p:sp>
        <p:nvSpPr>
          <p:cNvPr id="6" name="Прямоугольник 5"/>
          <p:cNvSpPr/>
          <p:nvPr/>
        </p:nvSpPr>
        <p:spPr>
          <a:xfrm>
            <a:off x="1655763" y="3105150"/>
            <a:ext cx="2222500" cy="31289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uk-UA" dirty="0">
              <a:solidFill>
                <a:prstClr val="black"/>
              </a:solidFill>
            </a:endParaRPr>
          </a:p>
        </p:txBody>
      </p:sp>
      <p:sp>
        <p:nvSpPr>
          <p:cNvPr id="12" name="Прямоугольник 11"/>
          <p:cNvSpPr/>
          <p:nvPr/>
        </p:nvSpPr>
        <p:spPr>
          <a:xfrm>
            <a:off x="4078288" y="3089275"/>
            <a:ext cx="3130550" cy="16494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uk-UA" dirty="0">
              <a:solidFill>
                <a:prstClr val="black"/>
              </a:solidFill>
            </a:endParaRPr>
          </a:p>
        </p:txBody>
      </p:sp>
      <p:sp>
        <p:nvSpPr>
          <p:cNvPr id="16" name="Прямоугольник 15"/>
          <p:cNvSpPr/>
          <p:nvPr/>
        </p:nvSpPr>
        <p:spPr>
          <a:xfrm>
            <a:off x="7389813" y="3105150"/>
            <a:ext cx="2157412" cy="31289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uk-UA" dirty="0">
              <a:solidFill>
                <a:prstClr val="black"/>
              </a:solidFill>
            </a:endParaRPr>
          </a:p>
        </p:txBody>
      </p:sp>
      <p:sp>
        <p:nvSpPr>
          <p:cNvPr id="18" name="Прямоугольник 17"/>
          <p:cNvSpPr/>
          <p:nvPr/>
        </p:nvSpPr>
        <p:spPr>
          <a:xfrm>
            <a:off x="4071938" y="4803775"/>
            <a:ext cx="3130550" cy="16891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uk-UA" dirty="0">
              <a:solidFill>
                <a:prstClr val="black"/>
              </a:solidFill>
            </a:endParaRPr>
          </a:p>
        </p:txBody>
      </p:sp>
      <p:sp>
        <p:nvSpPr>
          <p:cNvPr id="21" name="Прямоугольник 20"/>
          <p:cNvSpPr/>
          <p:nvPr/>
        </p:nvSpPr>
        <p:spPr>
          <a:xfrm>
            <a:off x="9728200" y="3089275"/>
            <a:ext cx="2287588" cy="199072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uk-UA" dirty="0">
              <a:solidFill>
                <a:prstClr val="black"/>
              </a:solidFill>
            </a:endParaRPr>
          </a:p>
        </p:txBody>
      </p:sp>
      <p:pic>
        <p:nvPicPr>
          <p:cNvPr id="27" name="Рисунок 26"/>
          <p:cNvPicPr>
            <a:picLocks noChangeAspect="1"/>
          </p:cNvPicPr>
          <p:nvPr/>
        </p:nvPicPr>
        <p:blipFill>
          <a:blip r:embed="rId3"/>
          <a:stretch>
            <a:fillRect/>
          </a:stretch>
        </p:blipFill>
        <p:spPr>
          <a:xfrm>
            <a:off x="1849897" y="3316222"/>
            <a:ext cx="1856930" cy="270670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32" name="Рисунок 31"/>
          <p:cNvPicPr>
            <a:picLocks noChangeAspect="1"/>
          </p:cNvPicPr>
          <p:nvPr/>
        </p:nvPicPr>
        <p:blipFill>
          <a:blip r:embed="rId4" cstate="print"/>
          <a:stretch>
            <a:fillRect/>
          </a:stretch>
        </p:blipFill>
        <p:spPr>
          <a:xfrm>
            <a:off x="4266830" y="4947841"/>
            <a:ext cx="2741064" cy="148066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33" name="Рисунок 32"/>
          <p:cNvPicPr>
            <a:picLocks noChangeAspect="1"/>
          </p:cNvPicPr>
          <p:nvPr/>
        </p:nvPicPr>
        <p:blipFill>
          <a:blip r:embed="rId5"/>
          <a:stretch>
            <a:fillRect/>
          </a:stretch>
        </p:blipFill>
        <p:spPr>
          <a:xfrm>
            <a:off x="7531247" y="3316222"/>
            <a:ext cx="1880608" cy="278037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34" name="Рисунок 33"/>
          <p:cNvPicPr>
            <a:picLocks noChangeAspect="1"/>
          </p:cNvPicPr>
          <p:nvPr/>
        </p:nvPicPr>
        <p:blipFill>
          <a:blip r:embed="rId6"/>
          <a:stretch>
            <a:fillRect/>
          </a:stretch>
        </p:blipFill>
        <p:spPr>
          <a:xfrm>
            <a:off x="9858782" y="3221048"/>
            <a:ext cx="2026864" cy="172679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35" name="Рисунок 34"/>
          <p:cNvPicPr>
            <a:picLocks noChangeAspect="1"/>
          </p:cNvPicPr>
          <p:nvPr/>
        </p:nvPicPr>
        <p:blipFill>
          <a:blip r:embed="rId7" cstate="print"/>
          <a:stretch>
            <a:fillRect/>
          </a:stretch>
        </p:blipFill>
        <p:spPr>
          <a:xfrm>
            <a:off x="4273086" y="3221048"/>
            <a:ext cx="2741064" cy="137664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6194968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84" y="0"/>
            <a:ext cx="12188916" cy="6858000"/>
          </a:xfrm>
          <a:prstGeom prst="rect">
            <a:avLst/>
          </a:prstGeom>
        </p:spPr>
      </p:pic>
      <p:graphicFrame>
        <p:nvGraphicFramePr>
          <p:cNvPr id="5" name="Диаграмма 3">
            <a:extLst>
              <a:ext uri="{FF2B5EF4-FFF2-40B4-BE49-F238E27FC236}">
                <a16:creationId xmlns:a16="http://schemas.microsoft.com/office/drawing/2014/main" id="{00000000-0008-0000-0100-000004000000}"/>
              </a:ext>
            </a:extLst>
          </p:cNvPr>
          <p:cNvGraphicFramePr>
            <a:graphicFrameLocks/>
          </p:cNvGraphicFramePr>
          <p:nvPr>
            <p:extLst/>
          </p:nvPr>
        </p:nvGraphicFramePr>
        <p:xfrm>
          <a:off x="4877677" y="3981442"/>
          <a:ext cx="5366521" cy="235938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3723971D-9CC8-46D0-B78F-E00B5392A869}"/>
              </a:ext>
            </a:extLst>
          </p:cNvPr>
          <p:cNvSpPr txBox="1"/>
          <p:nvPr/>
        </p:nvSpPr>
        <p:spPr>
          <a:xfrm>
            <a:off x="4652531" y="132903"/>
            <a:ext cx="4337285" cy="646331"/>
          </a:xfrm>
          <a:prstGeom prst="rect">
            <a:avLst/>
          </a:prstGeom>
          <a:noFill/>
        </p:spPr>
        <p:txBody>
          <a:bodyPr wrap="square" rtlCol="0">
            <a:spAutoFit/>
          </a:bodyPr>
          <a:lstStyle/>
          <a:p>
            <a:pPr algn="ctr"/>
            <a:r>
              <a:rPr lang="uk-UA" sz="3600" b="1" dirty="0">
                <a:solidFill>
                  <a:srgbClr val="002060"/>
                </a:solidFill>
              </a:rPr>
              <a:t>Освітні </a:t>
            </a:r>
            <a:r>
              <a:rPr lang="uk-UA" sz="3600" b="1" dirty="0" err="1">
                <a:solidFill>
                  <a:srgbClr val="002060"/>
                </a:solidFill>
              </a:rPr>
              <a:t>проєкти</a:t>
            </a:r>
            <a:endParaRPr lang="uk-UA" sz="3600" b="1" dirty="0">
              <a:solidFill>
                <a:srgbClr val="002060"/>
              </a:solidFill>
            </a:endParaRPr>
          </a:p>
        </p:txBody>
      </p:sp>
      <p:sp>
        <p:nvSpPr>
          <p:cNvPr id="7" name="TextBox 6">
            <a:extLst>
              <a:ext uri="{FF2B5EF4-FFF2-40B4-BE49-F238E27FC236}">
                <a16:creationId xmlns:a16="http://schemas.microsoft.com/office/drawing/2014/main" id="{1CA209FD-AB82-467B-B901-AE3B53831567}"/>
              </a:ext>
            </a:extLst>
          </p:cNvPr>
          <p:cNvSpPr txBox="1"/>
          <p:nvPr/>
        </p:nvSpPr>
        <p:spPr>
          <a:xfrm>
            <a:off x="1684335" y="816346"/>
            <a:ext cx="3843683" cy="5632311"/>
          </a:xfrm>
          <a:prstGeom prst="rect">
            <a:avLst/>
          </a:prstGeom>
          <a:noFill/>
        </p:spPr>
        <p:txBody>
          <a:bodyPr wrap="square" rtlCol="0">
            <a:spAutoFit/>
          </a:bodyPr>
          <a:lstStyle/>
          <a:p>
            <a:pPr marL="285750" indent="-285750">
              <a:buFont typeface="Arial" panose="020B0604020202020204" pitchFamily="34" charset="0"/>
              <a:buChar char="•"/>
            </a:pPr>
            <a:r>
              <a:rPr lang="uk-UA" sz="2000" dirty="0">
                <a:solidFill>
                  <a:srgbClr val="002060"/>
                </a:solidFill>
              </a:rPr>
              <a:t>«Майстерня підприємництва»</a:t>
            </a:r>
          </a:p>
          <a:p>
            <a:pPr marL="285750" indent="-285750">
              <a:buFont typeface="Arial" panose="020B0604020202020204" pitchFamily="34" charset="0"/>
              <a:buChar char="•"/>
            </a:pPr>
            <a:r>
              <a:rPr lang="uk-UA" sz="2000" dirty="0">
                <a:solidFill>
                  <a:srgbClr val="002060"/>
                </a:solidFill>
              </a:rPr>
              <a:t>«Навігатор по етикетках»</a:t>
            </a:r>
          </a:p>
          <a:p>
            <a:pPr marL="285750" indent="-285750">
              <a:buFont typeface="Arial" panose="020B0604020202020204" pitchFamily="34" charset="0"/>
              <a:buChar char="•"/>
            </a:pPr>
            <a:r>
              <a:rPr lang="uk-UA" sz="2000" dirty="0">
                <a:solidFill>
                  <a:srgbClr val="002060"/>
                </a:solidFill>
              </a:rPr>
              <a:t>«Маленький принц»</a:t>
            </a:r>
          </a:p>
          <a:p>
            <a:pPr marL="285750" indent="-285750">
              <a:buFont typeface="Arial" panose="020B0604020202020204" pitchFamily="34" charset="0"/>
              <a:buChar char="•"/>
            </a:pPr>
            <a:r>
              <a:rPr lang="uk-UA" sz="2000" dirty="0">
                <a:solidFill>
                  <a:srgbClr val="002060"/>
                </a:solidFill>
              </a:rPr>
              <a:t>«Пленерні уроки»</a:t>
            </a:r>
          </a:p>
          <a:p>
            <a:pPr marL="285750" indent="-285750">
              <a:buFont typeface="Arial" panose="020B0604020202020204" pitchFamily="34" charset="0"/>
              <a:buChar char="•"/>
            </a:pPr>
            <a:r>
              <a:rPr lang="uk-UA" sz="2000" dirty="0">
                <a:solidFill>
                  <a:srgbClr val="002060"/>
                </a:solidFill>
              </a:rPr>
              <a:t>«Година коду»</a:t>
            </a:r>
          </a:p>
          <a:p>
            <a:pPr marL="285750" indent="-285750">
              <a:buFont typeface="Arial" panose="020B0604020202020204" pitchFamily="34" charset="0"/>
              <a:buChar char="•"/>
            </a:pPr>
            <a:r>
              <a:rPr lang="uk-UA" sz="2000" dirty="0">
                <a:solidFill>
                  <a:srgbClr val="002060"/>
                </a:solidFill>
              </a:rPr>
              <a:t>«</a:t>
            </a:r>
            <a:r>
              <a:rPr lang="uk-UA" sz="2000" dirty="0" err="1">
                <a:solidFill>
                  <a:srgbClr val="002060"/>
                </a:solidFill>
              </a:rPr>
              <a:t>TheatreEd</a:t>
            </a:r>
            <a:r>
              <a:rPr lang="uk-UA" sz="2000" dirty="0">
                <a:solidFill>
                  <a:srgbClr val="002060"/>
                </a:solidFill>
              </a:rPr>
              <a:t>»</a:t>
            </a:r>
          </a:p>
          <a:p>
            <a:pPr marL="285750" indent="-285750">
              <a:buFont typeface="Arial" panose="020B0604020202020204" pitchFamily="34" charset="0"/>
              <a:buChar char="•"/>
            </a:pPr>
            <a:r>
              <a:rPr lang="uk-UA" sz="2000" dirty="0">
                <a:solidFill>
                  <a:srgbClr val="002060"/>
                </a:solidFill>
              </a:rPr>
              <a:t>«Здорова постава»</a:t>
            </a:r>
          </a:p>
          <a:p>
            <a:pPr marL="285750" indent="-285750">
              <a:buFont typeface="Arial" panose="020B0604020202020204" pitchFamily="34" charset="0"/>
              <a:buChar char="•"/>
            </a:pPr>
            <a:r>
              <a:rPr lang="uk-UA" sz="2000" dirty="0">
                <a:solidFill>
                  <a:srgbClr val="002060"/>
                </a:solidFill>
              </a:rPr>
              <a:t>«Курси аніматорів»</a:t>
            </a:r>
          </a:p>
          <a:p>
            <a:pPr marL="285750" indent="-285750">
              <a:buFont typeface="Arial" panose="020B0604020202020204" pitchFamily="34" charset="0"/>
              <a:buChar char="•"/>
            </a:pPr>
            <a:r>
              <a:rPr lang="uk-UA" sz="2000" dirty="0">
                <a:solidFill>
                  <a:srgbClr val="002060"/>
                </a:solidFill>
              </a:rPr>
              <a:t>«</a:t>
            </a:r>
            <a:r>
              <a:rPr lang="uk-UA" sz="2000" dirty="0" err="1">
                <a:solidFill>
                  <a:srgbClr val="002060"/>
                </a:solidFill>
              </a:rPr>
              <a:t>Казкотерапія</a:t>
            </a:r>
            <a:r>
              <a:rPr lang="uk-UA" sz="2000" dirty="0">
                <a:solidFill>
                  <a:srgbClr val="002060"/>
                </a:solidFill>
              </a:rPr>
              <a:t>»</a:t>
            </a:r>
          </a:p>
          <a:p>
            <a:pPr marL="285750" indent="-285750">
              <a:buFont typeface="Arial" panose="020B0604020202020204" pitchFamily="34" charset="0"/>
              <a:buChar char="•"/>
            </a:pPr>
            <a:r>
              <a:rPr lang="uk-UA" sz="2000" dirty="0">
                <a:solidFill>
                  <a:srgbClr val="002060"/>
                </a:solidFill>
              </a:rPr>
              <a:t>«Школа повного дня» </a:t>
            </a:r>
          </a:p>
          <a:p>
            <a:pPr marL="285750" indent="-285750">
              <a:buFont typeface="Arial" panose="020B0604020202020204" pitchFamily="34" charset="0"/>
              <a:buChar char="•"/>
            </a:pPr>
            <a:r>
              <a:rPr lang="uk-UA" sz="2000" dirty="0">
                <a:solidFill>
                  <a:srgbClr val="002060"/>
                </a:solidFill>
              </a:rPr>
              <a:t>«Музейна педагогіка»</a:t>
            </a:r>
          </a:p>
          <a:p>
            <a:pPr marL="285750" indent="-285750">
              <a:buFont typeface="Arial" panose="020B0604020202020204" pitchFamily="34" charset="0"/>
              <a:buChar char="•"/>
            </a:pPr>
            <a:r>
              <a:rPr lang="uk-UA" sz="2000" dirty="0">
                <a:solidFill>
                  <a:srgbClr val="002060"/>
                </a:solidFill>
              </a:rPr>
              <a:t>«Ековиховання. Сортування сміття. Освіта для сталого розвитку у шкільній географії»</a:t>
            </a:r>
          </a:p>
          <a:p>
            <a:pPr marL="285750" indent="-285750">
              <a:buFont typeface="Arial" panose="020B0604020202020204" pitchFamily="34" charset="0"/>
              <a:buChar char="•"/>
            </a:pPr>
            <a:r>
              <a:rPr lang="uk-UA" sz="2000" dirty="0">
                <a:solidFill>
                  <a:srgbClr val="002060"/>
                </a:solidFill>
              </a:rPr>
              <a:t>«</a:t>
            </a:r>
            <a:r>
              <a:rPr lang="en-US" sz="2000" dirty="0" err="1">
                <a:solidFill>
                  <a:srgbClr val="002060"/>
                </a:solidFill>
              </a:rPr>
              <a:t>LvivTeenTalks</a:t>
            </a:r>
            <a:r>
              <a:rPr lang="uk-UA" sz="2000" dirty="0">
                <a:solidFill>
                  <a:srgbClr val="002060"/>
                </a:solidFill>
              </a:rPr>
              <a:t>»</a:t>
            </a:r>
          </a:p>
          <a:p>
            <a:pPr marL="285750" indent="-285750">
              <a:buFont typeface="Arial" panose="020B0604020202020204" pitchFamily="34" charset="0"/>
              <a:buChar char="•"/>
            </a:pPr>
            <a:r>
              <a:rPr lang="uk-UA" sz="2000" dirty="0">
                <a:solidFill>
                  <a:srgbClr val="002060"/>
                </a:solidFill>
              </a:rPr>
              <a:t>«</a:t>
            </a:r>
            <a:r>
              <a:rPr lang="en-US" sz="2000" dirty="0">
                <a:solidFill>
                  <a:srgbClr val="002060"/>
                </a:solidFill>
              </a:rPr>
              <a:t>Exit tour</a:t>
            </a:r>
            <a:r>
              <a:rPr lang="uk-UA" sz="2000" dirty="0">
                <a:solidFill>
                  <a:srgbClr val="002060"/>
                </a:solidFill>
              </a:rPr>
              <a:t>»</a:t>
            </a:r>
          </a:p>
          <a:p>
            <a:pPr marL="285750" indent="-285750">
              <a:buFont typeface="Arial" panose="020B0604020202020204" pitchFamily="34" charset="0"/>
              <a:buChar char="•"/>
            </a:pPr>
            <a:r>
              <a:rPr lang="uk-UA" sz="2000" dirty="0">
                <a:solidFill>
                  <a:srgbClr val="002060"/>
                </a:solidFill>
              </a:rPr>
              <a:t>«</a:t>
            </a:r>
            <a:r>
              <a:rPr lang="en-US" sz="2000" dirty="0">
                <a:solidFill>
                  <a:srgbClr val="002060"/>
                </a:solidFill>
              </a:rPr>
              <a:t>Real life</a:t>
            </a:r>
            <a:r>
              <a:rPr lang="uk-UA" sz="2000" dirty="0">
                <a:solidFill>
                  <a:srgbClr val="002060"/>
                </a:solidFill>
              </a:rPr>
              <a:t>»</a:t>
            </a:r>
          </a:p>
          <a:p>
            <a:pPr marL="285750" indent="-285750">
              <a:buFont typeface="Arial" panose="020B0604020202020204" pitchFamily="34" charset="0"/>
              <a:buChar char="•"/>
            </a:pPr>
            <a:endParaRPr lang="uk-UA" sz="2000" dirty="0"/>
          </a:p>
        </p:txBody>
      </p:sp>
      <p:sp>
        <p:nvSpPr>
          <p:cNvPr id="11" name="Шестикутник 10">
            <a:extLst>
              <a:ext uri="{FF2B5EF4-FFF2-40B4-BE49-F238E27FC236}">
                <a16:creationId xmlns:a16="http://schemas.microsoft.com/office/drawing/2014/main" id="{77E04D16-D092-4E39-9F9E-6ACAC2B535E4}"/>
              </a:ext>
            </a:extLst>
          </p:cNvPr>
          <p:cNvSpPr/>
          <p:nvPr/>
        </p:nvSpPr>
        <p:spPr>
          <a:xfrm>
            <a:off x="9752672" y="3011396"/>
            <a:ext cx="2077200" cy="1800000"/>
          </a:xfrm>
          <a:prstGeom prst="hexagon">
            <a:avLst>
              <a:gd name="adj" fmla="val 25000"/>
              <a:gd name="vf" fmla="val 115470"/>
            </a:avLst>
          </a:prstGeom>
          <a:blipFill>
            <a:blip r:embed="rId4"/>
            <a:srcRect/>
            <a:stretch>
              <a:fillRect l="-7000" r="-7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8" name="Шестикутник 17">
            <a:extLst>
              <a:ext uri="{FF2B5EF4-FFF2-40B4-BE49-F238E27FC236}">
                <a16:creationId xmlns:a16="http://schemas.microsoft.com/office/drawing/2014/main" id="{1BD87F31-82BC-4844-8CFD-6CF363D6099D}"/>
              </a:ext>
            </a:extLst>
          </p:cNvPr>
          <p:cNvSpPr/>
          <p:nvPr/>
        </p:nvSpPr>
        <p:spPr>
          <a:xfrm>
            <a:off x="7431633" y="1480338"/>
            <a:ext cx="2077200" cy="1800000"/>
          </a:xfrm>
          <a:prstGeom prst="hexagon">
            <a:avLst>
              <a:gd name="adj" fmla="val 25000"/>
              <a:gd name="vf" fmla="val 115470"/>
            </a:avLst>
          </a:prstGeom>
          <a:blipFill>
            <a:blip r:embed="rId5"/>
            <a:srcRect/>
            <a:stretch>
              <a:fillRect l="-7000" r="-7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26" name="Шестикутник 25" descr="8O2A4157">
            <a:extLst>
              <a:ext uri="{FF2B5EF4-FFF2-40B4-BE49-F238E27FC236}">
                <a16:creationId xmlns:a16="http://schemas.microsoft.com/office/drawing/2014/main" id="{B4239C24-7B53-433E-8715-8485C1399A54}"/>
              </a:ext>
            </a:extLst>
          </p:cNvPr>
          <p:cNvSpPr/>
          <p:nvPr/>
        </p:nvSpPr>
        <p:spPr>
          <a:xfrm>
            <a:off x="9704954" y="580339"/>
            <a:ext cx="2077200" cy="1800000"/>
          </a:xfrm>
          <a:prstGeom prst="hexagon">
            <a:avLst>
              <a:gd name="adj" fmla="val 25000"/>
              <a:gd name="vf" fmla="val 115470"/>
            </a:avLst>
          </a:prstGeom>
          <a:blipFill>
            <a:blip r:embed="rId6"/>
            <a:srcRect/>
            <a:stretch>
              <a:fillRect l="-15000" r="-15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33" name="Шестикутник 32" descr="D:\Світлана\семінари 18-19\проекти\квести\мыський\45639794_1934033726649755_3273291990434840576_n.jpg">
            <a:extLst>
              <a:ext uri="{FF2B5EF4-FFF2-40B4-BE49-F238E27FC236}">
                <a16:creationId xmlns:a16="http://schemas.microsoft.com/office/drawing/2014/main" id="{47748C3D-0AE1-48B6-A81C-F2AA86542F29}"/>
              </a:ext>
            </a:extLst>
          </p:cNvPr>
          <p:cNvSpPr/>
          <p:nvPr/>
        </p:nvSpPr>
        <p:spPr>
          <a:xfrm>
            <a:off x="4996864" y="2073607"/>
            <a:ext cx="2077200" cy="1800000"/>
          </a:xfrm>
          <a:prstGeom prst="hexagon">
            <a:avLst>
              <a:gd name="adj" fmla="val 25000"/>
              <a:gd name="vf" fmla="val 115470"/>
            </a:avLst>
          </a:prstGeom>
          <a:blipFill>
            <a:blip r:embed="rId7"/>
            <a:srcRect/>
            <a:stretch>
              <a:fillRect l="-27000" r="-27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pic>
        <p:nvPicPr>
          <p:cNvPr id="10" name="Рисунок 9">
            <a:extLst>
              <a:ext uri="{FF2B5EF4-FFF2-40B4-BE49-F238E27FC236}">
                <a16:creationId xmlns:a16="http://schemas.microsoft.com/office/drawing/2014/main" id="{B9E01AFB-DE3B-446D-9C75-CD024C59B1B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48213" y="892760"/>
            <a:ext cx="143378" cy="180000"/>
          </a:xfrm>
          <a:prstGeom prst="rect">
            <a:avLst/>
          </a:prstGeom>
        </p:spPr>
      </p:pic>
      <p:pic>
        <p:nvPicPr>
          <p:cNvPr id="12" name="Рисунок 11">
            <a:extLst>
              <a:ext uri="{FF2B5EF4-FFF2-40B4-BE49-F238E27FC236}">
                <a16:creationId xmlns:a16="http://schemas.microsoft.com/office/drawing/2014/main" id="{DD7D270C-21EA-4900-9BE7-6091FB9F06D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48212" y="1222780"/>
            <a:ext cx="143378" cy="180000"/>
          </a:xfrm>
          <a:prstGeom prst="rect">
            <a:avLst/>
          </a:prstGeom>
        </p:spPr>
      </p:pic>
      <p:pic>
        <p:nvPicPr>
          <p:cNvPr id="13" name="Рисунок 12">
            <a:extLst>
              <a:ext uri="{FF2B5EF4-FFF2-40B4-BE49-F238E27FC236}">
                <a16:creationId xmlns:a16="http://schemas.microsoft.com/office/drawing/2014/main" id="{48426F82-232C-4AD1-9A8B-B30879B156F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46800" y="1528952"/>
            <a:ext cx="143378" cy="180000"/>
          </a:xfrm>
          <a:prstGeom prst="rect">
            <a:avLst/>
          </a:prstGeom>
        </p:spPr>
      </p:pic>
      <p:pic>
        <p:nvPicPr>
          <p:cNvPr id="14" name="Рисунок 13">
            <a:extLst>
              <a:ext uri="{FF2B5EF4-FFF2-40B4-BE49-F238E27FC236}">
                <a16:creationId xmlns:a16="http://schemas.microsoft.com/office/drawing/2014/main" id="{D747FC56-BB2B-4E01-AF69-2102286BA59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46799" y="1865260"/>
            <a:ext cx="143378" cy="180000"/>
          </a:xfrm>
          <a:prstGeom prst="rect">
            <a:avLst/>
          </a:prstGeom>
        </p:spPr>
      </p:pic>
      <p:pic>
        <p:nvPicPr>
          <p:cNvPr id="15" name="Рисунок 14">
            <a:extLst>
              <a:ext uri="{FF2B5EF4-FFF2-40B4-BE49-F238E27FC236}">
                <a16:creationId xmlns:a16="http://schemas.microsoft.com/office/drawing/2014/main" id="{A04FF3EA-C3DB-484F-A075-7C0D9A5E391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46798" y="2178739"/>
            <a:ext cx="143378" cy="180000"/>
          </a:xfrm>
          <a:prstGeom prst="rect">
            <a:avLst/>
          </a:prstGeom>
        </p:spPr>
      </p:pic>
      <p:pic>
        <p:nvPicPr>
          <p:cNvPr id="16" name="Рисунок 15">
            <a:extLst>
              <a:ext uri="{FF2B5EF4-FFF2-40B4-BE49-F238E27FC236}">
                <a16:creationId xmlns:a16="http://schemas.microsoft.com/office/drawing/2014/main" id="{B9376E51-C693-450C-8279-016B4105FF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42112" y="2491410"/>
            <a:ext cx="143378" cy="180000"/>
          </a:xfrm>
          <a:prstGeom prst="rect">
            <a:avLst/>
          </a:prstGeom>
        </p:spPr>
      </p:pic>
      <p:pic>
        <p:nvPicPr>
          <p:cNvPr id="17" name="Рисунок 16">
            <a:extLst>
              <a:ext uri="{FF2B5EF4-FFF2-40B4-BE49-F238E27FC236}">
                <a16:creationId xmlns:a16="http://schemas.microsoft.com/office/drawing/2014/main" id="{E66B6973-C595-4219-9686-BED2ECAA159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42112" y="2763383"/>
            <a:ext cx="143378" cy="180000"/>
          </a:xfrm>
          <a:prstGeom prst="rect">
            <a:avLst/>
          </a:prstGeom>
        </p:spPr>
      </p:pic>
      <p:pic>
        <p:nvPicPr>
          <p:cNvPr id="19" name="Рисунок 18">
            <a:extLst>
              <a:ext uri="{FF2B5EF4-FFF2-40B4-BE49-F238E27FC236}">
                <a16:creationId xmlns:a16="http://schemas.microsoft.com/office/drawing/2014/main" id="{E21F32CE-331B-478C-A530-D04428022DA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49408" y="3065417"/>
            <a:ext cx="143378" cy="180000"/>
          </a:xfrm>
          <a:prstGeom prst="rect">
            <a:avLst/>
          </a:prstGeom>
        </p:spPr>
      </p:pic>
      <p:pic>
        <p:nvPicPr>
          <p:cNvPr id="20" name="Рисунок 19">
            <a:extLst>
              <a:ext uri="{FF2B5EF4-FFF2-40B4-BE49-F238E27FC236}">
                <a16:creationId xmlns:a16="http://schemas.microsoft.com/office/drawing/2014/main" id="{E63DD00A-E311-4A08-ABF3-8B72E658698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49408" y="3383916"/>
            <a:ext cx="143378" cy="180000"/>
          </a:xfrm>
          <a:prstGeom prst="rect">
            <a:avLst/>
          </a:prstGeom>
        </p:spPr>
      </p:pic>
      <p:pic>
        <p:nvPicPr>
          <p:cNvPr id="21" name="Рисунок 20">
            <a:extLst>
              <a:ext uri="{FF2B5EF4-FFF2-40B4-BE49-F238E27FC236}">
                <a16:creationId xmlns:a16="http://schemas.microsoft.com/office/drawing/2014/main" id="{FDEE5D19-21E0-4875-B98C-BE6CAD0EFD2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42111" y="3687729"/>
            <a:ext cx="143378" cy="180000"/>
          </a:xfrm>
          <a:prstGeom prst="rect">
            <a:avLst/>
          </a:prstGeom>
        </p:spPr>
      </p:pic>
      <p:pic>
        <p:nvPicPr>
          <p:cNvPr id="22" name="Рисунок 21">
            <a:extLst>
              <a:ext uri="{FF2B5EF4-FFF2-40B4-BE49-F238E27FC236}">
                <a16:creationId xmlns:a16="http://schemas.microsoft.com/office/drawing/2014/main" id="{C1E9E7A4-5718-47B7-8875-1AD6A8EFB1D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42110" y="3989763"/>
            <a:ext cx="143378" cy="180000"/>
          </a:xfrm>
          <a:prstGeom prst="rect">
            <a:avLst/>
          </a:prstGeom>
        </p:spPr>
      </p:pic>
      <p:pic>
        <p:nvPicPr>
          <p:cNvPr id="23" name="Рисунок 22">
            <a:extLst>
              <a:ext uri="{FF2B5EF4-FFF2-40B4-BE49-F238E27FC236}">
                <a16:creationId xmlns:a16="http://schemas.microsoft.com/office/drawing/2014/main" id="{CF4B2E54-808E-44F7-9A2E-9BE48C86E81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49407" y="4308262"/>
            <a:ext cx="143378" cy="180000"/>
          </a:xfrm>
          <a:prstGeom prst="rect">
            <a:avLst/>
          </a:prstGeom>
        </p:spPr>
      </p:pic>
      <p:pic>
        <p:nvPicPr>
          <p:cNvPr id="24" name="Рисунок 23">
            <a:extLst>
              <a:ext uri="{FF2B5EF4-FFF2-40B4-BE49-F238E27FC236}">
                <a16:creationId xmlns:a16="http://schemas.microsoft.com/office/drawing/2014/main" id="{2299EF88-C90F-454A-948C-E7FE88440B4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49407" y="5146677"/>
            <a:ext cx="143378" cy="180000"/>
          </a:xfrm>
          <a:prstGeom prst="rect">
            <a:avLst/>
          </a:prstGeom>
        </p:spPr>
      </p:pic>
      <p:pic>
        <p:nvPicPr>
          <p:cNvPr id="25" name="Рисунок 24">
            <a:extLst>
              <a:ext uri="{FF2B5EF4-FFF2-40B4-BE49-F238E27FC236}">
                <a16:creationId xmlns:a16="http://schemas.microsoft.com/office/drawing/2014/main" id="{8E394B75-D9E9-4EC7-8A1E-8B791BD6BBA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42109" y="5505544"/>
            <a:ext cx="143378" cy="180000"/>
          </a:xfrm>
          <a:prstGeom prst="rect">
            <a:avLst/>
          </a:prstGeom>
        </p:spPr>
      </p:pic>
      <p:pic>
        <p:nvPicPr>
          <p:cNvPr id="27" name="Рисунок 26">
            <a:extLst>
              <a:ext uri="{FF2B5EF4-FFF2-40B4-BE49-F238E27FC236}">
                <a16:creationId xmlns:a16="http://schemas.microsoft.com/office/drawing/2014/main" id="{10D358CA-6643-4311-8773-22BF25781F9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42108" y="5844670"/>
            <a:ext cx="143378" cy="180000"/>
          </a:xfrm>
          <a:prstGeom prst="rect">
            <a:avLst/>
          </a:prstGeom>
        </p:spPr>
      </p:pic>
    </p:spTree>
    <p:extLst>
      <p:ext uri="{BB962C8B-B14F-4D97-AF65-F5344CB8AC3E}">
        <p14:creationId xmlns:p14="http://schemas.microsoft.com/office/powerpoint/2010/main" val="1106296221"/>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Рисунок 3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51425" y="292100"/>
            <a:ext cx="2089150"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Рисунок 3"/>
          <p:cNvPicPr>
            <a:picLocks noChangeAspect="1"/>
          </p:cNvPicPr>
          <p:nvPr/>
        </p:nvPicPr>
        <p:blipFill>
          <a:blip r:embed="rId3"/>
          <a:stretch>
            <a:fillRect/>
          </a:stretch>
        </p:blipFill>
        <p:spPr>
          <a:xfrm>
            <a:off x="0" y="0"/>
            <a:ext cx="12192000" cy="6858000"/>
          </a:xfrm>
          <a:prstGeom prst="rect">
            <a:avLst/>
          </a:prstGeom>
          <a:ln w="50800">
            <a:solidFill>
              <a:schemeClr val="bg1">
                <a:lumMod val="85000"/>
              </a:schemeClr>
            </a:solidFill>
          </a:ln>
        </p:spPr>
      </p:pic>
      <p:sp>
        <p:nvSpPr>
          <p:cNvPr id="19" name="Прямоугольник 18"/>
          <p:cNvSpPr/>
          <p:nvPr/>
        </p:nvSpPr>
        <p:spPr>
          <a:xfrm>
            <a:off x="8743950" y="2066925"/>
            <a:ext cx="3209925" cy="5238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uk-UA">
              <a:solidFill>
                <a:prstClr val="white"/>
              </a:solidFill>
            </a:endParaRPr>
          </a:p>
        </p:txBody>
      </p:sp>
      <p:sp>
        <p:nvSpPr>
          <p:cNvPr id="20" name="Прямоугольник 19"/>
          <p:cNvSpPr/>
          <p:nvPr/>
        </p:nvSpPr>
        <p:spPr>
          <a:xfrm flipV="1">
            <a:off x="1633538" y="1208088"/>
            <a:ext cx="3379787" cy="4603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uk-UA">
              <a:solidFill>
                <a:prstClr val="white"/>
              </a:solidFill>
            </a:endParaRPr>
          </a:p>
        </p:txBody>
      </p:sp>
      <p:sp>
        <p:nvSpPr>
          <p:cNvPr id="31750" name="TextBox 20"/>
          <p:cNvSpPr txBox="1">
            <a:spLocks noChangeArrowheads="1"/>
          </p:cNvSpPr>
          <p:nvPr/>
        </p:nvSpPr>
        <p:spPr bwMode="auto">
          <a:xfrm>
            <a:off x="1584325" y="469900"/>
            <a:ext cx="346233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49263">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fontAlgn="base">
              <a:spcBef>
                <a:spcPct val="0"/>
              </a:spcBef>
              <a:spcAft>
                <a:spcPct val="0"/>
              </a:spcAft>
            </a:pPr>
            <a:r>
              <a:rPr lang="uk-UA" altLang="uk-UA" sz="1600" dirty="0" smtClean="0">
                <a:solidFill>
                  <a:prstClr val="black"/>
                </a:solidFill>
                <a:cs typeface="Times New Roman" panose="02020603050405020304" pitchFamily="18" charset="0"/>
              </a:rPr>
              <a:t>на засоби індивідуального захисту та спецодяг – </a:t>
            </a:r>
            <a:r>
              <a:rPr lang="uk-UA" altLang="uk-UA" sz="1600" b="1" dirty="0" smtClean="0">
                <a:solidFill>
                  <a:prstClr val="black"/>
                </a:solidFill>
                <a:cs typeface="Times New Roman" panose="02020603050405020304" pitchFamily="18" charset="0"/>
              </a:rPr>
              <a:t>12,7</a:t>
            </a:r>
            <a:r>
              <a:rPr lang="uk-UA" altLang="uk-UA" sz="1600" dirty="0" smtClean="0">
                <a:solidFill>
                  <a:prstClr val="black"/>
                </a:solidFill>
                <a:cs typeface="Times New Roman" panose="02020603050405020304" pitchFamily="18" charset="0"/>
              </a:rPr>
              <a:t> млн грн</a:t>
            </a:r>
          </a:p>
        </p:txBody>
      </p:sp>
      <p:sp>
        <p:nvSpPr>
          <p:cNvPr id="22" name="Прямоугольник 21"/>
          <p:cNvSpPr/>
          <p:nvPr/>
        </p:nvSpPr>
        <p:spPr>
          <a:xfrm>
            <a:off x="8751888" y="3870325"/>
            <a:ext cx="3209925" cy="5397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uk-UA">
              <a:solidFill>
                <a:prstClr val="white"/>
              </a:solidFill>
            </a:endParaRPr>
          </a:p>
        </p:txBody>
      </p:sp>
      <p:sp>
        <p:nvSpPr>
          <p:cNvPr id="24" name="Прямоугольник 23"/>
          <p:cNvSpPr/>
          <p:nvPr/>
        </p:nvSpPr>
        <p:spPr>
          <a:xfrm flipV="1">
            <a:off x="1619250" y="2981325"/>
            <a:ext cx="3406775"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uk-UA">
              <a:solidFill>
                <a:prstClr val="white"/>
              </a:solidFill>
            </a:endParaRPr>
          </a:p>
        </p:txBody>
      </p:sp>
      <p:sp>
        <p:nvSpPr>
          <p:cNvPr id="25" name="Прямоугольник 24"/>
          <p:cNvSpPr/>
          <p:nvPr/>
        </p:nvSpPr>
        <p:spPr>
          <a:xfrm flipV="1">
            <a:off x="1684338" y="4802188"/>
            <a:ext cx="3379787" cy="4445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uk-UA">
              <a:solidFill>
                <a:prstClr val="white"/>
              </a:solidFill>
            </a:endParaRPr>
          </a:p>
        </p:txBody>
      </p:sp>
      <p:sp>
        <p:nvSpPr>
          <p:cNvPr id="31754" name="TextBox 25"/>
          <p:cNvSpPr txBox="1">
            <a:spLocks noChangeArrowheads="1"/>
          </p:cNvSpPr>
          <p:nvPr/>
        </p:nvSpPr>
        <p:spPr bwMode="auto">
          <a:xfrm>
            <a:off x="1452563" y="1825625"/>
            <a:ext cx="35925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0" fontAlgn="base" hangingPunct="0">
              <a:spcBef>
                <a:spcPct val="0"/>
              </a:spcBef>
              <a:spcAft>
                <a:spcPct val="0"/>
              </a:spcAft>
            </a:pPr>
            <a:r>
              <a:rPr lang="uk-UA" altLang="uk-UA" sz="1600" dirty="0" smtClean="0">
                <a:solidFill>
                  <a:prstClr val="black"/>
                </a:solidFill>
                <a:cs typeface="Times New Roman" panose="02020603050405020304" pitchFamily="18" charset="0"/>
              </a:rPr>
              <a:t>на антисептики і дезінфікуючі засоби</a:t>
            </a:r>
            <a:r>
              <a:rPr lang="en-US" altLang="uk-UA" sz="1600" dirty="0" smtClean="0">
                <a:solidFill>
                  <a:prstClr val="black"/>
                </a:solidFill>
                <a:cs typeface="Times New Roman" panose="02020603050405020304" pitchFamily="18" charset="0"/>
              </a:rPr>
              <a:t> </a:t>
            </a:r>
            <a:r>
              <a:rPr lang="uk-UA" altLang="uk-UA" sz="1600" dirty="0" smtClean="0">
                <a:solidFill>
                  <a:prstClr val="black"/>
                </a:solidFill>
                <a:cs typeface="Times New Roman" panose="02020603050405020304" pitchFamily="18" charset="0"/>
              </a:rPr>
              <a:t>– </a:t>
            </a:r>
            <a:r>
              <a:rPr lang="uk-UA" altLang="uk-UA" sz="1600" b="1" dirty="0" smtClean="0">
                <a:solidFill>
                  <a:prstClr val="black"/>
                </a:solidFill>
                <a:cs typeface="Times New Roman" panose="02020603050405020304" pitchFamily="18" charset="0"/>
              </a:rPr>
              <a:t>8,2</a:t>
            </a:r>
            <a:r>
              <a:rPr lang="uk-UA" altLang="uk-UA" sz="1600" dirty="0" smtClean="0">
                <a:solidFill>
                  <a:prstClr val="black"/>
                </a:solidFill>
                <a:cs typeface="Times New Roman" panose="02020603050405020304" pitchFamily="18" charset="0"/>
              </a:rPr>
              <a:t> млн грн</a:t>
            </a:r>
            <a:endParaRPr lang="uk-UA" altLang="uk-UA" sz="1600" dirty="0" smtClean="0">
              <a:solidFill>
                <a:prstClr val="black"/>
              </a:solidFill>
            </a:endParaRPr>
          </a:p>
        </p:txBody>
      </p:sp>
      <p:sp>
        <p:nvSpPr>
          <p:cNvPr id="31755" name="TextBox 26"/>
          <p:cNvSpPr txBox="1">
            <a:spLocks noChangeArrowheads="1"/>
          </p:cNvSpPr>
          <p:nvPr/>
        </p:nvSpPr>
        <p:spPr bwMode="auto">
          <a:xfrm>
            <a:off x="1585913" y="3732213"/>
            <a:ext cx="3440112"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0" fontAlgn="base" hangingPunct="0">
              <a:spcBef>
                <a:spcPct val="0"/>
              </a:spcBef>
              <a:spcAft>
                <a:spcPct val="0"/>
              </a:spcAft>
            </a:pPr>
            <a:r>
              <a:rPr lang="uk-UA" altLang="uk-UA" sz="1600" dirty="0" smtClean="0">
                <a:solidFill>
                  <a:prstClr val="black"/>
                </a:solidFill>
                <a:cs typeface="Times New Roman" panose="02020603050405020304" pitchFamily="18" charset="0"/>
              </a:rPr>
              <a:t>на медикаменти – </a:t>
            </a:r>
            <a:r>
              <a:rPr lang="uk-UA" altLang="uk-UA" sz="1600" b="1" dirty="0" smtClean="0">
                <a:solidFill>
                  <a:prstClr val="black"/>
                </a:solidFill>
                <a:cs typeface="Times New Roman" panose="02020603050405020304" pitchFamily="18" charset="0"/>
              </a:rPr>
              <a:t>5,5</a:t>
            </a:r>
            <a:r>
              <a:rPr lang="uk-UA" altLang="uk-UA" sz="1600" dirty="0" smtClean="0">
                <a:solidFill>
                  <a:prstClr val="black"/>
                </a:solidFill>
                <a:cs typeface="Times New Roman" panose="02020603050405020304" pitchFamily="18" charset="0"/>
              </a:rPr>
              <a:t> млн грн</a:t>
            </a:r>
            <a:endParaRPr lang="uk-UA" altLang="uk-UA" sz="1600" dirty="0" smtClean="0">
              <a:solidFill>
                <a:prstClr val="black"/>
              </a:solidFill>
            </a:endParaRPr>
          </a:p>
        </p:txBody>
      </p:sp>
      <p:sp>
        <p:nvSpPr>
          <p:cNvPr id="31756" name="TextBox 33"/>
          <p:cNvSpPr txBox="1">
            <a:spLocks noChangeArrowheads="1"/>
          </p:cNvSpPr>
          <p:nvPr/>
        </p:nvSpPr>
        <p:spPr bwMode="auto">
          <a:xfrm>
            <a:off x="8678863" y="2079625"/>
            <a:ext cx="34417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0" fontAlgn="base" hangingPunct="0">
              <a:spcBef>
                <a:spcPct val="0"/>
              </a:spcBef>
              <a:spcAft>
                <a:spcPct val="0"/>
              </a:spcAft>
            </a:pPr>
            <a:r>
              <a:rPr lang="uk-UA" altLang="uk-UA" sz="1600" i="1" dirty="0" smtClean="0">
                <a:solidFill>
                  <a:srgbClr val="000000"/>
                </a:solidFill>
                <a:cs typeface="Arial" panose="020B0604020202020204" pitchFamily="34" charset="0"/>
              </a:rPr>
              <a:t>Придбано лікарські засоби, антисептики та дезінфекційні засоби, засоби індивідуального захисту, медичні вироби та розхідні матеріали, у тому числі лабораторні реактиви </a:t>
            </a:r>
          </a:p>
          <a:p>
            <a:pPr eaLnBrk="0" fontAlgn="base" hangingPunct="0">
              <a:spcBef>
                <a:spcPct val="0"/>
              </a:spcBef>
              <a:spcAft>
                <a:spcPct val="0"/>
              </a:spcAft>
            </a:pPr>
            <a:r>
              <a:rPr lang="uk-UA" altLang="uk-UA" sz="1600" i="1" dirty="0" smtClean="0">
                <a:solidFill>
                  <a:srgbClr val="000000"/>
                </a:solidFill>
                <a:cs typeface="Arial" panose="020B0604020202020204" pitchFamily="34" charset="0"/>
              </a:rPr>
              <a:t>на суму </a:t>
            </a:r>
            <a:r>
              <a:rPr lang="uk-UA" altLang="uk-UA" sz="1600" b="1" i="1" dirty="0" smtClean="0">
                <a:solidFill>
                  <a:srgbClr val="000000"/>
                </a:solidFill>
                <a:cs typeface="Arial" panose="020B0604020202020204" pitchFamily="34" charset="0"/>
              </a:rPr>
              <a:t>37,6</a:t>
            </a:r>
            <a:r>
              <a:rPr lang="uk-UA" altLang="uk-UA" sz="1600" i="1" dirty="0" smtClean="0">
                <a:solidFill>
                  <a:srgbClr val="000000"/>
                </a:solidFill>
                <a:cs typeface="Arial" panose="020B0604020202020204" pitchFamily="34" charset="0"/>
              </a:rPr>
              <a:t> млн грн</a:t>
            </a:r>
            <a:endParaRPr lang="uk-UA" altLang="uk-UA" sz="1600" i="1" dirty="0" smtClean="0">
              <a:solidFill>
                <a:prstClr val="black"/>
              </a:solidFill>
            </a:endParaRPr>
          </a:p>
        </p:txBody>
      </p:sp>
      <p:pic>
        <p:nvPicPr>
          <p:cNvPr id="35" name="Рисунок 12"/>
          <p:cNvPicPr>
            <a:picLocks noChangeAspect="1"/>
          </p:cNvPicPr>
          <p:nvPr/>
        </p:nvPicPr>
        <p:blipFill>
          <a:blip r:embed="rId4"/>
          <a:srcRect/>
          <a:stretch>
            <a:fillRect/>
          </a:stretch>
        </p:blipFill>
        <p:spPr bwMode="auto">
          <a:xfrm>
            <a:off x="5599012" y="476639"/>
            <a:ext cx="1028472" cy="1405411"/>
          </a:xfrm>
          <a:prstGeom prst="round2DiagRect">
            <a:avLst>
              <a:gd name="adj1" fmla="val 16667"/>
              <a:gd name="adj2" fmla="val 0"/>
            </a:avLst>
          </a:prstGeom>
          <a:ln w="38100" cap="sq">
            <a:solidFill>
              <a:srgbClr val="FFFFFF"/>
            </a:solidFill>
            <a:miter lim="800000"/>
          </a:ln>
          <a:effectLst>
            <a:outerShdw blurRad="254000" algn="tl" rotWithShape="0">
              <a:srgbClr val="000000">
                <a:alpha val="43000"/>
              </a:srgbClr>
            </a:outerShdw>
          </a:effectLst>
        </p:spPr>
      </p:pic>
      <p:pic>
        <p:nvPicPr>
          <p:cNvPr id="31758" name="Рисунок 3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0638" y="3906838"/>
            <a:ext cx="2090737"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9" name="Рисунок 4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76825" y="2095500"/>
            <a:ext cx="2089150"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0" name="Рисунок 4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27813" y="1174750"/>
            <a:ext cx="2090737" cy="181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1" name="Рисунок 4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48450" y="2990850"/>
            <a:ext cx="2087563"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Рисунок 1"/>
          <p:cNvPicPr>
            <a:picLocks noChangeAspect="1"/>
          </p:cNvPicPr>
          <p:nvPr/>
        </p:nvPicPr>
        <p:blipFill>
          <a:blip r:embed="rId9"/>
          <a:srcRect/>
          <a:stretch>
            <a:fillRect/>
          </a:stretch>
        </p:blipFill>
        <p:spPr bwMode="auto">
          <a:xfrm>
            <a:off x="7179385" y="1379558"/>
            <a:ext cx="1057466" cy="1339182"/>
          </a:xfrm>
          <a:prstGeom prst="round2DiagRect">
            <a:avLst>
              <a:gd name="adj1" fmla="val 16667"/>
              <a:gd name="adj2" fmla="val 0"/>
            </a:avLst>
          </a:prstGeom>
          <a:ln w="38100" cap="sq">
            <a:solidFill>
              <a:srgbClr val="FFFFFF"/>
            </a:solidFill>
            <a:miter lim="800000"/>
          </a:ln>
          <a:effectLst>
            <a:outerShdw blurRad="254000" algn="tl" rotWithShape="0">
              <a:srgbClr val="000000">
                <a:alpha val="43000"/>
              </a:srgbClr>
            </a:outerShdw>
          </a:effectLst>
        </p:spPr>
      </p:pic>
      <p:pic>
        <p:nvPicPr>
          <p:cNvPr id="45" name="Рисунок 7"/>
          <p:cNvPicPr>
            <a:picLocks noChangeAspect="1"/>
          </p:cNvPicPr>
          <p:nvPr/>
        </p:nvPicPr>
        <p:blipFill>
          <a:blip r:embed="rId10"/>
          <a:srcRect l="15826" r="11967"/>
          <a:stretch>
            <a:fillRect/>
          </a:stretch>
        </p:blipFill>
        <p:spPr bwMode="auto">
          <a:xfrm>
            <a:off x="5599012" y="4089457"/>
            <a:ext cx="1076915" cy="1394468"/>
          </a:xfrm>
          <a:prstGeom prst="round2DiagRect">
            <a:avLst>
              <a:gd name="adj1" fmla="val 16667"/>
              <a:gd name="adj2" fmla="val 0"/>
            </a:avLst>
          </a:prstGeom>
          <a:ln w="38100" cap="sq">
            <a:solidFill>
              <a:srgbClr val="FFFFFF"/>
            </a:solidFill>
            <a:miter lim="800000"/>
          </a:ln>
          <a:effectLst>
            <a:outerShdw blurRad="254000" algn="tl" rotWithShape="0">
              <a:srgbClr val="000000">
                <a:alpha val="43000"/>
              </a:srgbClr>
            </a:outerShdw>
          </a:effectLst>
        </p:spPr>
      </p:pic>
      <p:pic>
        <p:nvPicPr>
          <p:cNvPr id="46" name="Рисунок 2"/>
          <p:cNvPicPr>
            <a:picLocks noChangeAspect="1"/>
          </p:cNvPicPr>
          <p:nvPr/>
        </p:nvPicPr>
        <p:blipFill>
          <a:blip r:embed="rId11"/>
          <a:srcRect/>
          <a:stretch>
            <a:fillRect/>
          </a:stretch>
        </p:blipFill>
        <p:spPr bwMode="auto">
          <a:xfrm>
            <a:off x="5479554" y="2497144"/>
            <a:ext cx="1313845" cy="950973"/>
          </a:xfrm>
          <a:prstGeom prst="round2DiagRect">
            <a:avLst>
              <a:gd name="adj1" fmla="val 16667"/>
              <a:gd name="adj2" fmla="val 0"/>
            </a:avLst>
          </a:prstGeom>
          <a:ln w="38100" cap="sq">
            <a:solidFill>
              <a:srgbClr val="FFFFFF"/>
            </a:solidFill>
            <a:miter lim="800000"/>
          </a:ln>
          <a:effectLst>
            <a:outerShdw blurRad="254000" algn="tl" rotWithShape="0">
              <a:srgbClr val="000000">
                <a:alpha val="43000"/>
              </a:srgbClr>
            </a:outerShdw>
          </a:effectLst>
        </p:spPr>
      </p:pic>
      <p:pic>
        <p:nvPicPr>
          <p:cNvPr id="47" name="Рисунок 6"/>
          <p:cNvPicPr>
            <a:picLocks noChangeAspect="1"/>
          </p:cNvPicPr>
          <p:nvPr/>
        </p:nvPicPr>
        <p:blipFill>
          <a:blip r:embed="rId12"/>
          <a:srcRect/>
          <a:stretch>
            <a:fillRect/>
          </a:stretch>
        </p:blipFill>
        <p:spPr bwMode="auto">
          <a:xfrm>
            <a:off x="7097614" y="3222939"/>
            <a:ext cx="1132315" cy="1298867"/>
          </a:xfrm>
          <a:prstGeom prst="round2DiagRect">
            <a:avLst>
              <a:gd name="adj1" fmla="val 16667"/>
              <a:gd name="adj2" fmla="val 0"/>
            </a:avLst>
          </a:prstGeom>
          <a:ln w="38100" cap="sq">
            <a:solidFill>
              <a:srgbClr val="FFFFFF"/>
            </a:solidFill>
            <a:miter lim="800000"/>
          </a:ln>
          <a:effectLst>
            <a:outerShdw blurRad="254000" algn="tl" rotWithShape="0">
              <a:srgbClr val="000000">
                <a:alpha val="43000"/>
              </a:srgbClr>
            </a:outerShdw>
          </a:effectLst>
        </p:spPr>
      </p:pic>
      <p:sp>
        <p:nvSpPr>
          <p:cNvPr id="31766" name="TextBox 47"/>
          <p:cNvSpPr txBox="1">
            <a:spLocks noChangeArrowheads="1"/>
          </p:cNvSpPr>
          <p:nvPr/>
        </p:nvSpPr>
        <p:spPr bwMode="auto">
          <a:xfrm>
            <a:off x="1671638" y="4964113"/>
            <a:ext cx="33797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49263">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fontAlgn="base">
              <a:spcBef>
                <a:spcPct val="0"/>
              </a:spcBef>
              <a:spcAft>
                <a:spcPct val="0"/>
              </a:spcAft>
            </a:pPr>
            <a:r>
              <a:rPr lang="uk-UA" altLang="uk-UA" sz="1600" dirty="0" smtClean="0">
                <a:solidFill>
                  <a:prstClr val="black"/>
                </a:solidFill>
                <a:cs typeface="Times New Roman" panose="02020603050405020304" pitchFamily="18" charset="0"/>
              </a:rPr>
              <a:t>на розхідні матеріали, включаючи лабораторні реактиви – </a:t>
            </a:r>
            <a:r>
              <a:rPr lang="uk-UA" altLang="uk-UA" sz="1600" b="1" dirty="0" smtClean="0">
                <a:solidFill>
                  <a:prstClr val="black"/>
                </a:solidFill>
                <a:cs typeface="Times New Roman" panose="02020603050405020304" pitchFamily="18" charset="0"/>
              </a:rPr>
              <a:t>11,2</a:t>
            </a:r>
            <a:r>
              <a:rPr lang="uk-UA" altLang="uk-UA" sz="1600" dirty="0" smtClean="0">
                <a:solidFill>
                  <a:prstClr val="black"/>
                </a:solidFill>
                <a:cs typeface="Times New Roman" panose="02020603050405020304" pitchFamily="18" charset="0"/>
              </a:rPr>
              <a:t> млн грн</a:t>
            </a:r>
          </a:p>
        </p:txBody>
      </p:sp>
    </p:spTree>
    <p:extLst>
      <p:ext uri="{BB962C8B-B14F-4D97-AF65-F5344CB8AC3E}">
        <p14:creationId xmlns:p14="http://schemas.microsoft.com/office/powerpoint/2010/main" val="2746642454"/>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83894" cy="6858000"/>
          </a:xfrm>
          <a:prstGeom prst="rect">
            <a:avLst/>
          </a:prstGeom>
        </p:spPr>
      </p:pic>
      <p:sp>
        <p:nvSpPr>
          <p:cNvPr id="7" name="TextBox 6"/>
          <p:cNvSpPr txBox="1"/>
          <p:nvPr/>
        </p:nvSpPr>
        <p:spPr>
          <a:xfrm>
            <a:off x="5536277" y="4768004"/>
            <a:ext cx="6434051" cy="646331"/>
          </a:xfrm>
          <a:prstGeom prst="rect">
            <a:avLst/>
          </a:prstGeom>
          <a:noFill/>
        </p:spPr>
        <p:txBody>
          <a:bodyPr wrap="square" rtlCol="0">
            <a:spAutoFit/>
          </a:bodyPr>
          <a:lstStyle/>
          <a:p>
            <a:r>
              <a:rPr lang="uk-UA" sz="3600" b="1" dirty="0" smtClean="0">
                <a:solidFill>
                  <a:srgbClr val="002060"/>
                </a:solidFill>
              </a:rPr>
              <a:t>Дякую за довіру та підтримку  </a:t>
            </a:r>
            <a:endParaRPr lang="uk-UA" sz="2000" b="1" dirty="0">
              <a:solidFill>
                <a:srgbClr val="002060"/>
              </a:solidFill>
            </a:endParaRPr>
          </a:p>
        </p:txBody>
      </p:sp>
    </p:spTree>
    <p:extLst>
      <p:ext uri="{BB962C8B-B14F-4D97-AF65-F5344CB8AC3E}">
        <p14:creationId xmlns:p14="http://schemas.microsoft.com/office/powerpoint/2010/main" val="41380819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E4071ADA-754F-4165-B5B4-C98D4DD1BC9F}"/>
              </a:ext>
            </a:extLst>
          </p:cNvPr>
          <p:cNvPicPr>
            <a:picLocks noChangeAspect="1"/>
          </p:cNvPicPr>
          <p:nvPr/>
        </p:nvPicPr>
        <p:blipFill>
          <a:blip r:embed="rId2"/>
          <a:stretch>
            <a:fillRect/>
          </a:stretch>
        </p:blipFill>
        <p:spPr>
          <a:xfrm>
            <a:off x="10817" y="0"/>
            <a:ext cx="12170365" cy="6858000"/>
          </a:xfrm>
          <a:prstGeom prst="rect">
            <a:avLst/>
          </a:prstGeom>
        </p:spPr>
      </p:pic>
      <p:sp>
        <p:nvSpPr>
          <p:cNvPr id="3" name="Прямокутник 2">
            <a:extLst>
              <a:ext uri="{FF2B5EF4-FFF2-40B4-BE49-F238E27FC236}">
                <a16:creationId xmlns:a16="http://schemas.microsoft.com/office/drawing/2014/main" id="{DE64F43E-359E-4BE7-8A39-D90DF53D548E}"/>
              </a:ext>
            </a:extLst>
          </p:cNvPr>
          <p:cNvSpPr/>
          <p:nvPr/>
        </p:nvSpPr>
        <p:spPr>
          <a:xfrm>
            <a:off x="649957" y="925390"/>
            <a:ext cx="8398370" cy="1631216"/>
          </a:xfrm>
          <a:prstGeom prst="rect">
            <a:avLst/>
          </a:prstGeom>
        </p:spPr>
        <p:txBody>
          <a:bodyPr wrap="square">
            <a:spAutoFit/>
          </a:bodyPr>
          <a:lstStyle/>
          <a:p>
            <a:r>
              <a:rPr lang="uk-UA" sz="2000" b="1" dirty="0">
                <a:solidFill>
                  <a:srgbClr val="002060"/>
                </a:solidFill>
                <a:cs typeface="Arial" panose="020B0604020202020204" pitchFamily="34" charset="0"/>
              </a:rPr>
              <a:t>Програма «Здорова постава» </a:t>
            </a:r>
            <a:r>
              <a:rPr lang="uk-UA" sz="2000" dirty="0">
                <a:solidFill>
                  <a:srgbClr val="002060"/>
                </a:solidFill>
                <a:cs typeface="Arial" panose="020B0604020202020204" pitchFamily="34" charset="0"/>
              </a:rPr>
              <a:t>у закладах загальної середньої освіти на 2019-2022 роки охоплює дітей 1-4-х класів для профілактики захворювання опорно-рухового апарату. У 2020 році Програма охопила ще 34 школи,  для яких закуплено інвентар,  навчання пройшло 39 вчителів фізичної культури. У рамках програми проведено конкурс </a:t>
            </a:r>
            <a:r>
              <a:rPr lang="uk-UA" sz="2000" dirty="0" err="1">
                <a:solidFill>
                  <a:srgbClr val="002060"/>
                </a:solidFill>
                <a:cs typeface="Arial" panose="020B0604020202020204" pitchFamily="34" charset="0"/>
              </a:rPr>
              <a:t>відеоуроків</a:t>
            </a:r>
            <a:r>
              <a:rPr lang="uk-UA" sz="2000" dirty="0">
                <a:solidFill>
                  <a:srgbClr val="002060"/>
                </a:solidFill>
                <a:cs typeface="Arial" panose="020B0604020202020204" pitchFamily="34" charset="0"/>
              </a:rPr>
              <a:t> «Здорова постава».</a:t>
            </a:r>
          </a:p>
        </p:txBody>
      </p:sp>
      <p:sp>
        <p:nvSpPr>
          <p:cNvPr id="23" name="Прямокутник 22">
            <a:extLst>
              <a:ext uri="{FF2B5EF4-FFF2-40B4-BE49-F238E27FC236}">
                <a16:creationId xmlns:a16="http://schemas.microsoft.com/office/drawing/2014/main" id="{007205B7-AC89-4AAD-BA18-CD1271BDAEB4}"/>
              </a:ext>
            </a:extLst>
          </p:cNvPr>
          <p:cNvSpPr/>
          <p:nvPr/>
        </p:nvSpPr>
        <p:spPr>
          <a:xfrm>
            <a:off x="649660" y="2556606"/>
            <a:ext cx="8398667" cy="2146742"/>
          </a:xfrm>
          <a:prstGeom prst="rect">
            <a:avLst/>
          </a:prstGeom>
        </p:spPr>
        <p:txBody>
          <a:bodyPr wrap="square">
            <a:spAutoFit/>
          </a:bodyPr>
          <a:lstStyle/>
          <a:p>
            <a:r>
              <a:rPr lang="uk-UA" sz="2000" b="1" dirty="0">
                <a:solidFill>
                  <a:srgbClr val="002060"/>
                </a:solidFill>
                <a:cs typeface="Arial" panose="020B0604020202020204" pitchFamily="34" charset="0"/>
              </a:rPr>
              <a:t>Програма «Домедична допомога компетентності для життя» </a:t>
            </a:r>
            <a:r>
              <a:rPr lang="uk-UA" sz="2000" dirty="0">
                <a:solidFill>
                  <a:srgbClr val="002060"/>
                </a:solidFill>
                <a:cs typeface="Arial" panose="020B0604020202020204" pitchFamily="34" charset="0"/>
              </a:rPr>
              <a:t>д</a:t>
            </a:r>
            <a:r>
              <a:rPr lang="uk-UA" sz="2000" dirty="0">
                <a:solidFill>
                  <a:srgbClr val="002060"/>
                </a:solidFill>
              </a:rPr>
              <a:t>ля педагогів ЗЗСО м. Львова, з метою  набуття практичних навичок особами без медичної підготовки надавати допомогу на місці нещасного випадку до прибуття швидкої допомоги та якісного, цікавого проведення уроків з «Основ здоров’я» у  5-8 та 10 класах, «Захисту Вітчизни» (основи медичних знань).</a:t>
            </a:r>
            <a:endParaRPr lang="uk-UA" sz="2000" dirty="0">
              <a:solidFill>
                <a:schemeClr val="accent1">
                  <a:lumMod val="50000"/>
                </a:schemeClr>
              </a:solidFill>
              <a:latin typeface="Arial" panose="020B0604020202020204" pitchFamily="34" charset="0"/>
              <a:cs typeface="Arial" panose="020B0604020202020204" pitchFamily="34" charset="0"/>
            </a:endParaRPr>
          </a:p>
          <a:p>
            <a:pPr algn="r"/>
            <a:endParaRPr lang="en-US" sz="1350" dirty="0">
              <a:solidFill>
                <a:schemeClr val="accent1">
                  <a:lumMod val="50000"/>
                </a:schemeClr>
              </a:solidFill>
              <a:latin typeface="Arial" panose="020B0604020202020204" pitchFamily="34" charset="0"/>
              <a:cs typeface="Arial" panose="020B0604020202020204" pitchFamily="34" charset="0"/>
            </a:endParaRPr>
          </a:p>
        </p:txBody>
      </p:sp>
      <p:sp>
        <p:nvSpPr>
          <p:cNvPr id="16" name="Прямокутник 15">
            <a:extLst>
              <a:ext uri="{FF2B5EF4-FFF2-40B4-BE49-F238E27FC236}">
                <a16:creationId xmlns:a16="http://schemas.microsoft.com/office/drawing/2014/main" id="{E78B327F-CC2F-4988-BD56-B918EF40AD70}"/>
              </a:ext>
            </a:extLst>
          </p:cNvPr>
          <p:cNvSpPr/>
          <p:nvPr/>
        </p:nvSpPr>
        <p:spPr>
          <a:xfrm>
            <a:off x="3143671" y="139530"/>
            <a:ext cx="5904656" cy="646331"/>
          </a:xfrm>
          <a:prstGeom prst="rect">
            <a:avLst/>
          </a:prstGeom>
        </p:spPr>
        <p:txBody>
          <a:bodyPr wrap="square">
            <a:spAutoFit/>
          </a:bodyPr>
          <a:lstStyle/>
          <a:p>
            <a:pPr algn="ctr"/>
            <a:r>
              <a:rPr lang="uk-UA" sz="3600" b="1" dirty="0">
                <a:solidFill>
                  <a:srgbClr val="002060"/>
                </a:solidFill>
                <a:cs typeface="Arial" panose="020B0604020202020204" pitchFamily="34" charset="0"/>
              </a:rPr>
              <a:t>Здоровий спосіб життя</a:t>
            </a:r>
          </a:p>
        </p:txBody>
      </p:sp>
      <p:sp>
        <p:nvSpPr>
          <p:cNvPr id="40" name="Шестикутник 39">
            <a:extLst>
              <a:ext uri="{FF2B5EF4-FFF2-40B4-BE49-F238E27FC236}">
                <a16:creationId xmlns:a16="http://schemas.microsoft.com/office/drawing/2014/main" id="{2EA7F55A-FE8A-49BF-8F3E-C5AEC28616ED}"/>
              </a:ext>
            </a:extLst>
          </p:cNvPr>
          <p:cNvSpPr/>
          <p:nvPr/>
        </p:nvSpPr>
        <p:spPr>
          <a:xfrm>
            <a:off x="9896699" y="160046"/>
            <a:ext cx="2088000" cy="1800000"/>
          </a:xfrm>
          <a:prstGeom prst="hexagon">
            <a:avLst>
              <a:gd name="adj" fmla="val 25000"/>
              <a:gd name="vf" fmla="val 115470"/>
            </a:avLst>
          </a:prstGeom>
          <a:blipFill>
            <a:blip r:embed="rId3" cstate="print">
              <a:extLst>
                <a:ext uri="{28A0092B-C50C-407E-A947-70E740481C1C}">
                  <a14:useLocalDpi xmlns:a14="http://schemas.microsoft.com/office/drawing/2010/main" val="0"/>
                </a:ext>
              </a:extLst>
            </a:blip>
            <a:srcRect/>
            <a:stretch>
              <a:fillRect l="-7000" r="-7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0" name="Прямокутник 9">
            <a:extLst>
              <a:ext uri="{FF2B5EF4-FFF2-40B4-BE49-F238E27FC236}">
                <a16:creationId xmlns:a16="http://schemas.microsoft.com/office/drawing/2014/main" id="{7A0D31FB-1235-4371-BDDB-9A1849E9C10E}"/>
              </a:ext>
            </a:extLst>
          </p:cNvPr>
          <p:cNvSpPr/>
          <p:nvPr/>
        </p:nvSpPr>
        <p:spPr>
          <a:xfrm>
            <a:off x="649660" y="4494528"/>
            <a:ext cx="8398667" cy="707886"/>
          </a:xfrm>
          <a:prstGeom prst="rect">
            <a:avLst/>
          </a:prstGeom>
        </p:spPr>
        <p:txBody>
          <a:bodyPr wrap="square">
            <a:spAutoFit/>
          </a:bodyPr>
          <a:lstStyle/>
          <a:p>
            <a:r>
              <a:rPr lang="uk-UA" sz="2000" b="1" dirty="0">
                <a:solidFill>
                  <a:srgbClr val="002060"/>
                </a:solidFill>
                <a:cs typeface="Arial" panose="020B0604020202020204" pitchFamily="34" charset="0"/>
              </a:rPr>
              <a:t>Програма «Шахи». </a:t>
            </a:r>
            <a:r>
              <a:rPr lang="uk-UA" sz="2000" dirty="0">
                <a:solidFill>
                  <a:srgbClr val="002060"/>
                </a:solidFill>
                <a:cs typeface="Arial" panose="020B0604020202020204" pitchFamily="34" charset="0"/>
              </a:rPr>
              <a:t>Проведено Відкриту Шкільну Лігу Львова з </a:t>
            </a:r>
            <a:r>
              <a:rPr lang="uk-UA" sz="2000" dirty="0" err="1">
                <a:solidFill>
                  <a:srgbClr val="002060"/>
                </a:solidFill>
                <a:cs typeface="Arial" panose="020B0604020202020204" pitchFamily="34" charset="0"/>
              </a:rPr>
              <a:t>кібершахів</a:t>
            </a:r>
            <a:r>
              <a:rPr lang="uk-UA" sz="2000" dirty="0">
                <a:solidFill>
                  <a:srgbClr val="002060"/>
                </a:solidFill>
                <a:cs typeface="Arial" panose="020B0604020202020204" pitchFamily="34" charset="0"/>
              </a:rPr>
              <a:t> </a:t>
            </a:r>
          </a:p>
          <a:p>
            <a:r>
              <a:rPr lang="uk-UA" sz="2000" dirty="0">
                <a:solidFill>
                  <a:srgbClr val="002060"/>
                </a:solidFill>
                <a:cs typeface="Arial" panose="020B0604020202020204" pitchFamily="34" charset="0"/>
              </a:rPr>
              <a:t>Участь взяло 800 учасників. Формат змагань - онлайн-платформа </a:t>
            </a:r>
            <a:r>
              <a:rPr lang="en-US" sz="2000" dirty="0">
                <a:solidFill>
                  <a:srgbClr val="002060"/>
                </a:solidFill>
                <a:cs typeface="Arial" panose="020B0604020202020204" pitchFamily="34" charset="0"/>
              </a:rPr>
              <a:t>LICHESS</a:t>
            </a:r>
            <a:r>
              <a:rPr lang="uk-UA" sz="2000" dirty="0">
                <a:solidFill>
                  <a:srgbClr val="002060"/>
                </a:solidFill>
                <a:cs typeface="Arial" panose="020B0604020202020204" pitchFamily="34" charset="0"/>
              </a:rPr>
              <a:t>.</a:t>
            </a:r>
            <a:endParaRPr lang="en-US" sz="1400" dirty="0">
              <a:solidFill>
                <a:schemeClr val="accent1">
                  <a:lumMod val="50000"/>
                </a:schemeClr>
              </a:solidFill>
              <a:latin typeface="Arial" panose="020B0604020202020204" pitchFamily="34" charset="0"/>
              <a:cs typeface="Arial" panose="020B0604020202020204" pitchFamily="34" charset="0"/>
            </a:endParaRPr>
          </a:p>
        </p:txBody>
      </p:sp>
      <p:sp>
        <p:nvSpPr>
          <p:cNvPr id="12" name="Прямокутник 11">
            <a:extLst>
              <a:ext uri="{FF2B5EF4-FFF2-40B4-BE49-F238E27FC236}">
                <a16:creationId xmlns:a16="http://schemas.microsoft.com/office/drawing/2014/main" id="{C9CDE147-85F4-493C-84AB-B760659E9E0C}"/>
              </a:ext>
            </a:extLst>
          </p:cNvPr>
          <p:cNvSpPr/>
          <p:nvPr/>
        </p:nvSpPr>
        <p:spPr>
          <a:xfrm>
            <a:off x="649660" y="5254214"/>
            <a:ext cx="8398667" cy="707886"/>
          </a:xfrm>
          <a:prstGeom prst="rect">
            <a:avLst/>
          </a:prstGeom>
        </p:spPr>
        <p:txBody>
          <a:bodyPr wrap="square">
            <a:spAutoFit/>
          </a:bodyPr>
          <a:lstStyle/>
          <a:p>
            <a:r>
              <a:rPr lang="uk-UA" sz="2000" b="1" dirty="0">
                <a:solidFill>
                  <a:srgbClr val="002060"/>
                </a:solidFill>
                <a:cs typeface="Arial" panose="020B0604020202020204" pitchFamily="34" charset="0"/>
              </a:rPr>
              <a:t>«Шкільна ліга» з баскетболу </a:t>
            </a:r>
            <a:r>
              <a:rPr lang="uk-UA" sz="2000" dirty="0">
                <a:solidFill>
                  <a:srgbClr val="002060"/>
                </a:solidFill>
                <a:cs typeface="Arial" panose="020B0604020202020204" pitchFamily="34" charset="0"/>
              </a:rPr>
              <a:t>для учнів старших класів. Охоплено 30 шкіл міста.</a:t>
            </a:r>
            <a:endParaRPr lang="uk-UA" sz="2000" dirty="0">
              <a:solidFill>
                <a:schemeClr val="accent1">
                  <a:lumMod val="50000"/>
                </a:schemeClr>
              </a:solidFill>
              <a:cs typeface="Arial" panose="020B0604020202020204" pitchFamily="34" charset="0"/>
            </a:endParaRPr>
          </a:p>
        </p:txBody>
      </p:sp>
      <p:pic>
        <p:nvPicPr>
          <p:cNvPr id="13" name="Рисунок 12">
            <a:extLst>
              <a:ext uri="{FF2B5EF4-FFF2-40B4-BE49-F238E27FC236}">
                <a16:creationId xmlns:a16="http://schemas.microsoft.com/office/drawing/2014/main" id="{879C279B-87D9-46EA-ABAA-5296E71E93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8956" y="1018450"/>
            <a:ext cx="373654" cy="324000"/>
          </a:xfrm>
          <a:prstGeom prst="rect">
            <a:avLst/>
          </a:prstGeom>
        </p:spPr>
      </p:pic>
      <p:pic>
        <p:nvPicPr>
          <p:cNvPr id="14" name="Рисунок 13">
            <a:extLst>
              <a:ext uri="{FF2B5EF4-FFF2-40B4-BE49-F238E27FC236}">
                <a16:creationId xmlns:a16="http://schemas.microsoft.com/office/drawing/2014/main" id="{065E2E44-AC55-45A7-A72B-36E42EE26A7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301" y="2666285"/>
            <a:ext cx="373654" cy="324000"/>
          </a:xfrm>
          <a:prstGeom prst="rect">
            <a:avLst/>
          </a:prstGeom>
        </p:spPr>
      </p:pic>
      <p:pic>
        <p:nvPicPr>
          <p:cNvPr id="15" name="Рисунок 14">
            <a:extLst>
              <a:ext uri="{FF2B5EF4-FFF2-40B4-BE49-F238E27FC236}">
                <a16:creationId xmlns:a16="http://schemas.microsoft.com/office/drawing/2014/main" id="{E085A32C-A6E4-4771-91FF-7BF7CC5846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301" y="4658091"/>
            <a:ext cx="373654" cy="324000"/>
          </a:xfrm>
          <a:prstGeom prst="rect">
            <a:avLst/>
          </a:prstGeom>
        </p:spPr>
      </p:pic>
      <p:pic>
        <p:nvPicPr>
          <p:cNvPr id="17" name="Рисунок 16">
            <a:extLst>
              <a:ext uri="{FF2B5EF4-FFF2-40B4-BE49-F238E27FC236}">
                <a16:creationId xmlns:a16="http://schemas.microsoft.com/office/drawing/2014/main" id="{866733C3-149D-4252-A5B3-C2E6BAE7DE5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301" y="5354368"/>
            <a:ext cx="373654" cy="324000"/>
          </a:xfrm>
          <a:prstGeom prst="rect">
            <a:avLst/>
          </a:prstGeom>
        </p:spPr>
      </p:pic>
      <p:sp>
        <p:nvSpPr>
          <p:cNvPr id="18" name="Шестикутник 17">
            <a:extLst>
              <a:ext uri="{FF2B5EF4-FFF2-40B4-BE49-F238E27FC236}">
                <a16:creationId xmlns:a16="http://schemas.microsoft.com/office/drawing/2014/main" id="{5E2341D8-D891-4DD2-8F6B-3F7B54C0FEEA}"/>
              </a:ext>
            </a:extLst>
          </p:cNvPr>
          <p:cNvSpPr/>
          <p:nvPr/>
        </p:nvSpPr>
        <p:spPr>
          <a:xfrm>
            <a:off x="9896699" y="3920091"/>
            <a:ext cx="2088000" cy="1800000"/>
          </a:xfrm>
          <a:prstGeom prst="hexagon">
            <a:avLst>
              <a:gd name="adj" fmla="val 25000"/>
              <a:gd name="vf" fmla="val 115470"/>
            </a:avLst>
          </a:prstGeom>
          <a:blipFill>
            <a:blip r:embed="rId5"/>
            <a:srcRect/>
            <a:stretch>
              <a:fillRect l="-7000" r="-7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9" name="Шестикутник 18">
            <a:extLst>
              <a:ext uri="{FF2B5EF4-FFF2-40B4-BE49-F238E27FC236}">
                <a16:creationId xmlns:a16="http://schemas.microsoft.com/office/drawing/2014/main" id="{14341088-727D-4055-815C-1099E7601FD7}"/>
              </a:ext>
            </a:extLst>
          </p:cNvPr>
          <p:cNvSpPr/>
          <p:nvPr/>
        </p:nvSpPr>
        <p:spPr>
          <a:xfrm>
            <a:off x="8852699" y="2037909"/>
            <a:ext cx="2088000" cy="1800000"/>
          </a:xfrm>
          <a:prstGeom prst="hexagon">
            <a:avLst>
              <a:gd name="adj" fmla="val 25000"/>
              <a:gd name="vf" fmla="val 115470"/>
            </a:avLst>
          </a:prstGeom>
          <a:blipFill>
            <a:blip r:embed="rId6"/>
            <a:srcRect/>
            <a:stretch>
              <a:fillRect l="-7000" r="-7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Tree>
    <p:extLst>
      <p:ext uri="{BB962C8B-B14F-4D97-AF65-F5344CB8AC3E}">
        <p14:creationId xmlns:p14="http://schemas.microsoft.com/office/powerpoint/2010/main" val="8306238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88916" cy="6858000"/>
          </a:xfrm>
          <a:prstGeom prst="rect">
            <a:avLst/>
          </a:prstGeom>
        </p:spPr>
      </p:pic>
      <p:sp>
        <p:nvSpPr>
          <p:cNvPr id="17" name="TextBox 16">
            <a:extLst>
              <a:ext uri="{FF2B5EF4-FFF2-40B4-BE49-F238E27FC236}">
                <a16:creationId xmlns:a16="http://schemas.microsoft.com/office/drawing/2014/main" id="{F156DC03-30E3-45CC-8A11-D7AA236D05F3}"/>
              </a:ext>
            </a:extLst>
          </p:cNvPr>
          <p:cNvSpPr txBox="1"/>
          <p:nvPr/>
        </p:nvSpPr>
        <p:spPr>
          <a:xfrm>
            <a:off x="504642" y="201736"/>
            <a:ext cx="7807414" cy="646331"/>
          </a:xfrm>
          <a:prstGeom prst="rect">
            <a:avLst/>
          </a:prstGeom>
          <a:noFill/>
        </p:spPr>
        <p:txBody>
          <a:bodyPr wrap="square" rtlCol="0">
            <a:spAutoFit/>
          </a:bodyPr>
          <a:lstStyle/>
          <a:p>
            <a:pPr algn="ctr"/>
            <a:r>
              <a:rPr lang="uk-UA" sz="3600" b="1" dirty="0">
                <a:solidFill>
                  <a:srgbClr val="002060"/>
                </a:solidFill>
              </a:rPr>
              <a:t>Інклюзія</a:t>
            </a:r>
          </a:p>
        </p:txBody>
      </p:sp>
      <p:cxnSp>
        <p:nvCxnSpPr>
          <p:cNvPr id="9" name="Пряма сполучна лінія 8">
            <a:extLst>
              <a:ext uri="{FF2B5EF4-FFF2-40B4-BE49-F238E27FC236}">
                <a16:creationId xmlns:a16="http://schemas.microsoft.com/office/drawing/2014/main" id="{52484300-5985-485D-862B-F5EAE2F55483}"/>
              </a:ext>
            </a:extLst>
          </p:cNvPr>
          <p:cNvCxnSpPr/>
          <p:nvPr/>
        </p:nvCxnSpPr>
        <p:spPr>
          <a:xfrm flipV="1">
            <a:off x="1910339" y="5332809"/>
            <a:ext cx="4505891" cy="6434"/>
          </a:xfrm>
          <a:prstGeom prst="line">
            <a:avLst/>
          </a:prstGeom>
          <a:ln>
            <a:solidFill>
              <a:srgbClr val="005E9B"/>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C0DAF09C-A8BF-4CD8-ADD4-0635ABDD00F1}"/>
              </a:ext>
            </a:extLst>
          </p:cNvPr>
          <p:cNvSpPr txBox="1"/>
          <p:nvPr/>
        </p:nvSpPr>
        <p:spPr>
          <a:xfrm>
            <a:off x="909548" y="5332809"/>
            <a:ext cx="6468352" cy="707886"/>
          </a:xfrm>
          <a:prstGeom prst="rect">
            <a:avLst/>
          </a:prstGeom>
          <a:noFill/>
        </p:spPr>
        <p:txBody>
          <a:bodyPr wrap="square" rtlCol="0">
            <a:spAutoFit/>
          </a:bodyPr>
          <a:lstStyle/>
          <a:p>
            <a:pPr algn="ctr"/>
            <a:r>
              <a:rPr lang="uk-UA" sz="2000" b="1" dirty="0">
                <a:solidFill>
                  <a:srgbClr val="002060"/>
                </a:solidFill>
              </a:rPr>
              <a:t>Створено 5</a:t>
            </a:r>
          </a:p>
          <a:p>
            <a:pPr algn="ctr"/>
            <a:r>
              <a:rPr lang="uk-UA" sz="2000" b="1" dirty="0" err="1">
                <a:solidFill>
                  <a:srgbClr val="002060"/>
                </a:solidFill>
              </a:rPr>
              <a:t>інклюзивно</a:t>
            </a:r>
            <a:r>
              <a:rPr lang="uk-UA" sz="2000" b="1" dirty="0">
                <a:solidFill>
                  <a:srgbClr val="002060"/>
                </a:solidFill>
              </a:rPr>
              <a:t>-ресурсних центрів</a:t>
            </a:r>
          </a:p>
        </p:txBody>
      </p:sp>
      <p:grpSp>
        <p:nvGrpSpPr>
          <p:cNvPr id="18" name="Групувати 17">
            <a:extLst>
              <a:ext uri="{FF2B5EF4-FFF2-40B4-BE49-F238E27FC236}">
                <a16:creationId xmlns:a16="http://schemas.microsoft.com/office/drawing/2014/main" id="{6B1906A5-4E3A-4E63-8E71-DFEB5DC09BF9}"/>
              </a:ext>
            </a:extLst>
          </p:cNvPr>
          <p:cNvGrpSpPr/>
          <p:nvPr/>
        </p:nvGrpSpPr>
        <p:grpSpPr>
          <a:xfrm>
            <a:off x="9935285" y="2867621"/>
            <a:ext cx="2160000" cy="2160000"/>
            <a:chOff x="4810125" y="2143125"/>
            <a:chExt cx="2571750" cy="2571750"/>
          </a:xfrm>
        </p:grpSpPr>
        <p:sp>
          <p:nvSpPr>
            <p:cNvPr id="19" name="Овал 18">
              <a:extLst>
                <a:ext uri="{FF2B5EF4-FFF2-40B4-BE49-F238E27FC236}">
                  <a16:creationId xmlns:a16="http://schemas.microsoft.com/office/drawing/2014/main" id="{6D6D772C-AB90-4F9F-8792-CF95E120CF66}"/>
                </a:ext>
              </a:extLst>
            </p:cNvPr>
            <p:cNvSpPr/>
            <p:nvPr/>
          </p:nvSpPr>
          <p:spPr>
            <a:xfrm>
              <a:off x="4810125" y="2143125"/>
              <a:ext cx="2571750" cy="2571750"/>
            </a:xfrm>
            <a:prstGeom prst="ellipse">
              <a:avLst/>
            </a:prstGeom>
            <a:blipFill>
              <a:blip r:embed="rId3"/>
              <a:srcRect/>
              <a:stretch>
                <a:fillRect t="-17000" b="-17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0" name="Полілінія: фігура 19">
              <a:extLst>
                <a:ext uri="{FF2B5EF4-FFF2-40B4-BE49-F238E27FC236}">
                  <a16:creationId xmlns:a16="http://schemas.microsoft.com/office/drawing/2014/main" id="{1B1A9400-0727-4F3B-8644-92F9722FE0EA}"/>
                </a:ext>
              </a:extLst>
            </p:cNvPr>
            <p:cNvSpPr/>
            <p:nvPr/>
          </p:nvSpPr>
          <p:spPr>
            <a:xfrm>
              <a:off x="5273040" y="3508724"/>
              <a:ext cx="1645920" cy="848677"/>
            </a:xfrm>
            <a:custGeom>
              <a:avLst/>
              <a:gdLst>
                <a:gd name="connsiteX0" fmla="*/ 0 w 1645920"/>
                <a:gd name="connsiteY0" fmla="*/ 0 h 848677"/>
                <a:gd name="connsiteX1" fmla="*/ 1645920 w 1645920"/>
                <a:gd name="connsiteY1" fmla="*/ 0 h 848677"/>
                <a:gd name="connsiteX2" fmla="*/ 1645920 w 1645920"/>
                <a:gd name="connsiteY2" fmla="*/ 848677 h 848677"/>
                <a:gd name="connsiteX3" fmla="*/ 0 w 1645920"/>
                <a:gd name="connsiteY3" fmla="*/ 848677 h 848677"/>
                <a:gd name="connsiteX4" fmla="*/ 0 w 1645920"/>
                <a:gd name="connsiteY4" fmla="*/ 0 h 848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920" h="848677">
                  <a:moveTo>
                    <a:pt x="0" y="0"/>
                  </a:moveTo>
                  <a:lnTo>
                    <a:pt x="1645920" y="0"/>
                  </a:lnTo>
                  <a:lnTo>
                    <a:pt x="1645920" y="848677"/>
                  </a:lnTo>
                  <a:lnTo>
                    <a:pt x="0" y="848677"/>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2044700">
                <a:lnSpc>
                  <a:spcPct val="90000"/>
                </a:lnSpc>
                <a:spcBef>
                  <a:spcPct val="0"/>
                </a:spcBef>
                <a:spcAft>
                  <a:spcPct val="35000"/>
                </a:spcAft>
                <a:buNone/>
              </a:pPr>
              <a:endParaRPr lang="uk-UA" sz="4600" kern="1200">
                <a:solidFill>
                  <a:srgbClr val="002060"/>
                </a:solidFill>
              </a:endParaRPr>
            </a:p>
          </p:txBody>
        </p:sp>
      </p:grpSp>
      <p:grpSp>
        <p:nvGrpSpPr>
          <p:cNvPr id="7" name="Группа 6"/>
          <p:cNvGrpSpPr/>
          <p:nvPr/>
        </p:nvGrpSpPr>
        <p:grpSpPr>
          <a:xfrm>
            <a:off x="7969685" y="4173167"/>
            <a:ext cx="2160000" cy="2196000"/>
            <a:chOff x="3048000" y="380999"/>
            <a:chExt cx="6096000" cy="6096000"/>
          </a:xfrm>
        </p:grpSpPr>
        <p:sp>
          <p:nvSpPr>
            <p:cNvPr id="8" name="Овал 7"/>
            <p:cNvSpPr/>
            <p:nvPr/>
          </p:nvSpPr>
          <p:spPr>
            <a:xfrm>
              <a:off x="3048000" y="380999"/>
              <a:ext cx="6096000" cy="6096000"/>
            </a:xfrm>
            <a:prstGeom prst="ellipse">
              <a:avLst/>
            </a:prstGeom>
            <a:blipFill>
              <a:blip r:embed="rId4"/>
              <a:srcRect/>
              <a:stretch>
                <a:fillRect l="-25000" r="-25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1" name="Полилиния 10"/>
            <p:cNvSpPr/>
            <p:nvPr/>
          </p:nvSpPr>
          <p:spPr>
            <a:xfrm>
              <a:off x="4145280" y="3617975"/>
              <a:ext cx="3901440" cy="2011680"/>
            </a:xfrm>
            <a:custGeom>
              <a:avLst/>
              <a:gdLst>
                <a:gd name="connsiteX0" fmla="*/ 0 w 3901440"/>
                <a:gd name="connsiteY0" fmla="*/ 0 h 2011680"/>
                <a:gd name="connsiteX1" fmla="*/ 3901440 w 3901440"/>
                <a:gd name="connsiteY1" fmla="*/ 0 h 2011680"/>
                <a:gd name="connsiteX2" fmla="*/ 3901440 w 3901440"/>
                <a:gd name="connsiteY2" fmla="*/ 2011680 h 2011680"/>
                <a:gd name="connsiteX3" fmla="*/ 0 w 3901440"/>
                <a:gd name="connsiteY3" fmla="*/ 2011680 h 2011680"/>
                <a:gd name="connsiteX4" fmla="*/ 0 w 3901440"/>
                <a:gd name="connsiteY4" fmla="*/ 0 h 201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1440" h="2011680">
                  <a:moveTo>
                    <a:pt x="0" y="0"/>
                  </a:moveTo>
                  <a:lnTo>
                    <a:pt x="3901440" y="0"/>
                  </a:lnTo>
                  <a:lnTo>
                    <a:pt x="3901440" y="2011680"/>
                  </a:lnTo>
                  <a:lnTo>
                    <a:pt x="0" y="201168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lvl="0" algn="ctr" defTabSz="2889250">
                <a:lnSpc>
                  <a:spcPct val="90000"/>
                </a:lnSpc>
                <a:spcBef>
                  <a:spcPct val="0"/>
                </a:spcBef>
                <a:spcAft>
                  <a:spcPct val="35000"/>
                </a:spcAft>
              </a:pPr>
              <a:endParaRPr lang="ru-RU" sz="6500" kern="1200">
                <a:solidFill>
                  <a:srgbClr val="002060"/>
                </a:solidFill>
              </a:endParaRPr>
            </a:p>
          </p:txBody>
        </p:sp>
      </p:grpSp>
      <p:grpSp>
        <p:nvGrpSpPr>
          <p:cNvPr id="22" name="Группа 21"/>
          <p:cNvGrpSpPr/>
          <p:nvPr/>
        </p:nvGrpSpPr>
        <p:grpSpPr>
          <a:xfrm>
            <a:off x="9733664" y="518460"/>
            <a:ext cx="2258867" cy="4510490"/>
            <a:chOff x="4145280" y="-9645871"/>
            <a:chExt cx="7650030" cy="15275527"/>
          </a:xfrm>
        </p:grpSpPr>
        <p:sp>
          <p:nvSpPr>
            <p:cNvPr id="23" name="Овал 22"/>
            <p:cNvSpPr/>
            <p:nvPr/>
          </p:nvSpPr>
          <p:spPr>
            <a:xfrm>
              <a:off x="4480110" y="-9645871"/>
              <a:ext cx="7315200" cy="7315200"/>
            </a:xfrm>
            <a:prstGeom prst="ellipse">
              <a:avLst/>
            </a:prstGeom>
            <a:blipFill>
              <a:blip r:embed="rId5"/>
              <a:srcRect/>
              <a:stretch>
                <a:fillRect l="-17000" r="-17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4" name="Полилиния 23"/>
            <p:cNvSpPr/>
            <p:nvPr/>
          </p:nvSpPr>
          <p:spPr>
            <a:xfrm>
              <a:off x="4145280" y="3617976"/>
              <a:ext cx="3901440" cy="2011680"/>
            </a:xfrm>
            <a:custGeom>
              <a:avLst/>
              <a:gdLst>
                <a:gd name="connsiteX0" fmla="*/ 0 w 3901440"/>
                <a:gd name="connsiteY0" fmla="*/ 0 h 2011680"/>
                <a:gd name="connsiteX1" fmla="*/ 3901440 w 3901440"/>
                <a:gd name="connsiteY1" fmla="*/ 0 h 2011680"/>
                <a:gd name="connsiteX2" fmla="*/ 3901440 w 3901440"/>
                <a:gd name="connsiteY2" fmla="*/ 2011680 h 2011680"/>
                <a:gd name="connsiteX3" fmla="*/ 0 w 3901440"/>
                <a:gd name="connsiteY3" fmla="*/ 2011680 h 2011680"/>
                <a:gd name="connsiteX4" fmla="*/ 0 w 3901440"/>
                <a:gd name="connsiteY4" fmla="*/ 0 h 201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1440" h="2011680">
                  <a:moveTo>
                    <a:pt x="0" y="0"/>
                  </a:moveTo>
                  <a:lnTo>
                    <a:pt x="3901440" y="0"/>
                  </a:lnTo>
                  <a:lnTo>
                    <a:pt x="3901440" y="2011680"/>
                  </a:lnTo>
                  <a:lnTo>
                    <a:pt x="0" y="201168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lvl="0" algn="ctr" defTabSz="2889250">
                <a:lnSpc>
                  <a:spcPct val="90000"/>
                </a:lnSpc>
                <a:spcBef>
                  <a:spcPct val="0"/>
                </a:spcBef>
                <a:spcAft>
                  <a:spcPct val="35000"/>
                </a:spcAft>
              </a:pPr>
              <a:endParaRPr lang="ru-RU" sz="6500" kern="1200">
                <a:solidFill>
                  <a:srgbClr val="002060"/>
                </a:solidFill>
              </a:endParaRPr>
            </a:p>
          </p:txBody>
        </p:sp>
      </p:grpSp>
      <p:grpSp>
        <p:nvGrpSpPr>
          <p:cNvPr id="27" name="Группа 26"/>
          <p:cNvGrpSpPr/>
          <p:nvPr/>
        </p:nvGrpSpPr>
        <p:grpSpPr>
          <a:xfrm>
            <a:off x="7476146" y="122544"/>
            <a:ext cx="2160000" cy="2160000"/>
            <a:chOff x="3048000" y="380999"/>
            <a:chExt cx="6096000" cy="6096000"/>
          </a:xfrm>
        </p:grpSpPr>
        <p:sp>
          <p:nvSpPr>
            <p:cNvPr id="28" name="Овал 27"/>
            <p:cNvSpPr/>
            <p:nvPr/>
          </p:nvSpPr>
          <p:spPr>
            <a:xfrm>
              <a:off x="3048000" y="380999"/>
              <a:ext cx="6096000" cy="6096000"/>
            </a:xfrm>
            <a:prstGeom prst="ellipse">
              <a:avLst/>
            </a:prstGeom>
            <a:blipFill>
              <a:blip r:embed="rId6"/>
              <a:srcRect/>
              <a:stretch>
                <a:fillRect l="-25000" r="-25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9" name="Полилиния 28"/>
            <p:cNvSpPr/>
            <p:nvPr/>
          </p:nvSpPr>
          <p:spPr>
            <a:xfrm>
              <a:off x="4145280" y="3617975"/>
              <a:ext cx="3901440" cy="2011680"/>
            </a:xfrm>
            <a:custGeom>
              <a:avLst/>
              <a:gdLst>
                <a:gd name="connsiteX0" fmla="*/ 0 w 3901440"/>
                <a:gd name="connsiteY0" fmla="*/ 0 h 2011680"/>
                <a:gd name="connsiteX1" fmla="*/ 3901440 w 3901440"/>
                <a:gd name="connsiteY1" fmla="*/ 0 h 2011680"/>
                <a:gd name="connsiteX2" fmla="*/ 3901440 w 3901440"/>
                <a:gd name="connsiteY2" fmla="*/ 2011680 h 2011680"/>
                <a:gd name="connsiteX3" fmla="*/ 0 w 3901440"/>
                <a:gd name="connsiteY3" fmla="*/ 2011680 h 2011680"/>
                <a:gd name="connsiteX4" fmla="*/ 0 w 3901440"/>
                <a:gd name="connsiteY4" fmla="*/ 0 h 201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1440" h="2011680">
                  <a:moveTo>
                    <a:pt x="0" y="0"/>
                  </a:moveTo>
                  <a:lnTo>
                    <a:pt x="3901440" y="0"/>
                  </a:lnTo>
                  <a:lnTo>
                    <a:pt x="3901440" y="2011680"/>
                  </a:lnTo>
                  <a:lnTo>
                    <a:pt x="0" y="201168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lvl="0" algn="ctr" defTabSz="2889250">
                <a:lnSpc>
                  <a:spcPct val="90000"/>
                </a:lnSpc>
                <a:spcBef>
                  <a:spcPct val="0"/>
                </a:spcBef>
                <a:spcAft>
                  <a:spcPct val="35000"/>
                </a:spcAft>
              </a:pPr>
              <a:endParaRPr lang="ru-RU" sz="6500" kern="1200">
                <a:solidFill>
                  <a:srgbClr val="002060"/>
                </a:solidFill>
              </a:endParaRPr>
            </a:p>
          </p:txBody>
        </p:sp>
      </p:grpSp>
      <p:graphicFrame>
        <p:nvGraphicFramePr>
          <p:cNvPr id="25" name="Диаграмма 24"/>
          <p:cNvGraphicFramePr/>
          <p:nvPr/>
        </p:nvGraphicFramePr>
        <p:xfrm>
          <a:off x="1540456" y="988248"/>
          <a:ext cx="5245658" cy="4156588"/>
        </p:xfrm>
        <a:graphic>
          <a:graphicData uri="http://schemas.openxmlformats.org/drawingml/2006/chart">
            <c:chart xmlns:c="http://schemas.openxmlformats.org/drawingml/2006/chart" xmlns:r="http://schemas.openxmlformats.org/officeDocument/2006/relationships" r:id="rId7"/>
          </a:graphicData>
        </a:graphic>
      </p:graphicFrame>
      <p:sp>
        <p:nvSpPr>
          <p:cNvPr id="26" name="Місце для вмісту 1">
            <a:extLst>
              <a:ext uri="{FF2B5EF4-FFF2-40B4-BE49-F238E27FC236}">
                <a16:creationId xmlns:a16="http://schemas.microsoft.com/office/drawing/2014/main" id="{320D8557-6CC2-4C0B-9771-92358D6D75AF}"/>
              </a:ext>
            </a:extLst>
          </p:cNvPr>
          <p:cNvSpPr txBox="1">
            <a:spLocks/>
          </p:cNvSpPr>
          <p:nvPr/>
        </p:nvSpPr>
        <p:spPr>
          <a:xfrm>
            <a:off x="6326041" y="2361631"/>
            <a:ext cx="3508433" cy="167057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Font typeface="Arial" panose="020B0604020202020204" pitchFamily="34" charset="0"/>
              <a:buNone/>
            </a:pPr>
            <a:r>
              <a:rPr lang="uk-UA" sz="2000" b="1" dirty="0">
                <a:solidFill>
                  <a:srgbClr val="002060"/>
                </a:solidFill>
                <a:cs typeface="Arial" panose="020B0604020202020204" pitchFamily="34" charset="0"/>
              </a:rPr>
              <a:t>Інклюзивне навчання</a:t>
            </a:r>
            <a:endParaRPr lang="uk-UA" sz="2000" dirty="0">
              <a:solidFill>
                <a:srgbClr val="002060"/>
              </a:solidFill>
              <a:cs typeface="Arial" panose="020B0604020202020204" pitchFamily="34" charset="0"/>
            </a:endParaRPr>
          </a:p>
          <a:p>
            <a:pPr marL="0" indent="0" algn="r">
              <a:lnSpc>
                <a:spcPct val="100000"/>
              </a:lnSpc>
              <a:spcBef>
                <a:spcPts val="0"/>
              </a:spcBef>
              <a:buNone/>
            </a:pPr>
            <a:r>
              <a:rPr lang="uk-UA" sz="2000" dirty="0">
                <a:solidFill>
                  <a:srgbClr val="002060"/>
                </a:solidFill>
                <a:cs typeface="Arial" panose="020B0604020202020204" pitchFamily="34" charset="0"/>
              </a:rPr>
              <a:t>69 шкіл - 295 учнів</a:t>
            </a:r>
          </a:p>
          <a:p>
            <a:pPr marL="0" indent="0" algn="r">
              <a:lnSpc>
                <a:spcPct val="100000"/>
              </a:lnSpc>
              <a:spcBef>
                <a:spcPts val="0"/>
              </a:spcBef>
              <a:buNone/>
            </a:pPr>
            <a:r>
              <a:rPr lang="uk-UA" sz="2000" dirty="0">
                <a:solidFill>
                  <a:srgbClr val="002060"/>
                </a:solidFill>
                <a:cs typeface="Arial" panose="020B0604020202020204" pitchFamily="34" charset="0"/>
              </a:rPr>
              <a:t>48 садків – 201 вихованець</a:t>
            </a:r>
          </a:p>
          <a:p>
            <a:pPr marL="0" indent="0" algn="r">
              <a:lnSpc>
                <a:spcPct val="100000"/>
              </a:lnSpc>
              <a:spcBef>
                <a:spcPts val="0"/>
              </a:spcBef>
              <a:buNone/>
            </a:pPr>
            <a:r>
              <a:rPr lang="uk-UA" sz="2000" dirty="0">
                <a:solidFill>
                  <a:srgbClr val="002060"/>
                </a:solidFill>
                <a:cs typeface="Arial" panose="020B0604020202020204" pitchFamily="34" charset="0"/>
              </a:rPr>
              <a:t>198 асистентів вчителів </a:t>
            </a:r>
          </a:p>
          <a:p>
            <a:pPr marL="0" indent="0" algn="r">
              <a:lnSpc>
                <a:spcPct val="100000"/>
              </a:lnSpc>
              <a:spcBef>
                <a:spcPts val="0"/>
              </a:spcBef>
              <a:buNone/>
            </a:pPr>
            <a:r>
              <a:rPr lang="uk-UA" sz="2000" dirty="0">
                <a:solidFill>
                  <a:srgbClr val="002060"/>
                </a:solidFill>
                <a:cs typeface="Arial" panose="020B0604020202020204" pitchFamily="34" charset="0"/>
              </a:rPr>
              <a:t>94 асистенти вихователя </a:t>
            </a:r>
          </a:p>
        </p:txBody>
      </p:sp>
    </p:spTree>
    <p:extLst>
      <p:ext uri="{BB962C8B-B14F-4D97-AF65-F5344CB8AC3E}">
        <p14:creationId xmlns:p14="http://schemas.microsoft.com/office/powerpoint/2010/main" val="35058300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Рисунок 35">
            <a:extLst>
              <a:ext uri="{FF2B5EF4-FFF2-40B4-BE49-F238E27FC236}">
                <a16:creationId xmlns:a16="http://schemas.microsoft.com/office/drawing/2014/main" id="{2C8F6220-657D-41D1-AE55-EF67AC8E1EE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0" y="0"/>
            <a:ext cx="12181490" cy="6861670"/>
          </a:xfrm>
          <a:prstGeom prst="rect">
            <a:avLst/>
          </a:prstGeom>
        </p:spPr>
      </p:pic>
      <p:sp>
        <p:nvSpPr>
          <p:cNvPr id="16" name="Прямокутник 15">
            <a:extLst>
              <a:ext uri="{FF2B5EF4-FFF2-40B4-BE49-F238E27FC236}">
                <a16:creationId xmlns:a16="http://schemas.microsoft.com/office/drawing/2014/main" id="{9244FF18-6357-4FB8-A62E-70E6E76EF51D}"/>
              </a:ext>
            </a:extLst>
          </p:cNvPr>
          <p:cNvSpPr/>
          <p:nvPr/>
        </p:nvSpPr>
        <p:spPr>
          <a:xfrm>
            <a:off x="2111639" y="3934019"/>
            <a:ext cx="2752678" cy="584775"/>
          </a:xfrm>
          <a:prstGeom prst="rect">
            <a:avLst/>
          </a:prstGeom>
        </p:spPr>
        <p:txBody>
          <a:bodyPr wrap="none">
            <a:spAutoFit/>
          </a:bodyPr>
          <a:lstStyle/>
          <a:p>
            <a:pPr algn="ctr"/>
            <a:r>
              <a:rPr lang="en-US" sz="3200" b="1" dirty="0">
                <a:solidFill>
                  <a:schemeClr val="accent1">
                    <a:lumMod val="50000"/>
                  </a:schemeClr>
                </a:solidFill>
                <a:cs typeface="Arial" panose="020B0604020202020204" pitchFamily="34" charset="0"/>
              </a:rPr>
              <a:t>Friendly school</a:t>
            </a:r>
            <a:endParaRPr lang="uk-UA" sz="3200" b="1" dirty="0">
              <a:solidFill>
                <a:schemeClr val="accent1">
                  <a:lumMod val="50000"/>
                </a:schemeClr>
              </a:solidFill>
              <a:cs typeface="Arial" panose="020B0604020202020204" pitchFamily="34" charset="0"/>
            </a:endParaRPr>
          </a:p>
        </p:txBody>
      </p:sp>
      <p:sp>
        <p:nvSpPr>
          <p:cNvPr id="17" name="Прямокутник 16">
            <a:extLst>
              <a:ext uri="{FF2B5EF4-FFF2-40B4-BE49-F238E27FC236}">
                <a16:creationId xmlns:a16="http://schemas.microsoft.com/office/drawing/2014/main" id="{10229DD1-CBE7-4719-B68D-84A917F1551E}"/>
              </a:ext>
            </a:extLst>
          </p:cNvPr>
          <p:cNvSpPr/>
          <p:nvPr/>
        </p:nvSpPr>
        <p:spPr>
          <a:xfrm>
            <a:off x="401393" y="4667405"/>
            <a:ext cx="6995988" cy="1891287"/>
          </a:xfrm>
          <a:prstGeom prst="rect">
            <a:avLst/>
          </a:prstGeom>
        </p:spPr>
        <p:txBody>
          <a:bodyPr wrap="square">
            <a:spAutoFit/>
          </a:bodyPr>
          <a:lstStyle/>
          <a:p>
            <a:pPr>
              <a:lnSpc>
                <a:spcPct val="150000"/>
              </a:lnSpc>
            </a:pPr>
            <a:r>
              <a:rPr lang="uk-UA" sz="2000" b="1" dirty="0">
                <a:solidFill>
                  <a:srgbClr val="002060"/>
                </a:solidFill>
                <a:cs typeface="Arial" panose="020B0604020202020204" pitchFamily="34" charset="0"/>
              </a:rPr>
              <a:t>Переможці 20</a:t>
            </a:r>
            <a:r>
              <a:rPr lang="en-US" sz="2000" b="1" dirty="0">
                <a:solidFill>
                  <a:srgbClr val="002060"/>
                </a:solidFill>
                <a:cs typeface="Arial" panose="020B0604020202020204" pitchFamily="34" charset="0"/>
              </a:rPr>
              <a:t>20</a:t>
            </a:r>
            <a:r>
              <a:rPr lang="uk-UA" sz="2000" b="1" dirty="0">
                <a:solidFill>
                  <a:schemeClr val="accent1">
                    <a:lumMod val="50000"/>
                  </a:schemeClr>
                </a:solidFill>
                <a:cs typeface="Arial" panose="020B0604020202020204" pitchFamily="34" charset="0"/>
              </a:rPr>
              <a:t/>
            </a:r>
            <a:br>
              <a:rPr lang="uk-UA" sz="2000" b="1" dirty="0">
                <a:solidFill>
                  <a:schemeClr val="accent1">
                    <a:lumMod val="50000"/>
                  </a:schemeClr>
                </a:solidFill>
                <a:cs typeface="Arial" panose="020B0604020202020204" pitchFamily="34" charset="0"/>
              </a:rPr>
            </a:br>
            <a:r>
              <a:rPr lang="uk-UA" sz="2000" dirty="0">
                <a:solidFill>
                  <a:srgbClr val="002060"/>
                </a:solidFill>
                <a:cs typeface="Arial" panose="020B0604020202020204" pitchFamily="34" charset="0"/>
              </a:rPr>
              <a:t> СЗШ №82</a:t>
            </a:r>
            <a:r>
              <a:rPr lang="en-US" sz="2000" dirty="0">
                <a:solidFill>
                  <a:srgbClr val="002060"/>
                </a:solidFill>
                <a:cs typeface="Arial" panose="020B0604020202020204" pitchFamily="34" charset="0"/>
              </a:rPr>
              <a:t> </a:t>
            </a:r>
            <a:r>
              <a:rPr lang="uk-UA" sz="2000" b="1" dirty="0">
                <a:solidFill>
                  <a:srgbClr val="002060"/>
                </a:solidFill>
                <a:cs typeface="Arial" panose="020B0604020202020204" pitchFamily="34" charset="0"/>
              </a:rPr>
              <a:t>«Шкільна </a:t>
            </a:r>
            <a:r>
              <a:rPr lang="uk-UA" sz="2000" b="1" dirty="0" err="1">
                <a:solidFill>
                  <a:srgbClr val="002060"/>
                </a:solidFill>
                <a:cs typeface="Arial" panose="020B0604020202020204" pitchFamily="34" charset="0"/>
              </a:rPr>
              <a:t>медіатека</a:t>
            </a:r>
            <a:r>
              <a:rPr lang="uk-UA" sz="2000" b="1" dirty="0">
                <a:solidFill>
                  <a:srgbClr val="002060"/>
                </a:solidFill>
                <a:cs typeface="Arial" panose="020B0604020202020204" pitchFamily="34" charset="0"/>
              </a:rPr>
              <a:t>»</a:t>
            </a:r>
            <a:r>
              <a:rPr lang="uk-UA" sz="2000" dirty="0">
                <a:solidFill>
                  <a:srgbClr val="002060"/>
                </a:solidFill>
                <a:cs typeface="Arial" panose="020B0604020202020204" pitchFamily="34" charset="0"/>
              </a:rPr>
              <a:t/>
            </a:r>
            <a:br>
              <a:rPr lang="uk-UA" sz="2000" dirty="0">
                <a:solidFill>
                  <a:srgbClr val="002060"/>
                </a:solidFill>
                <a:cs typeface="Arial" panose="020B0604020202020204" pitchFamily="34" charset="0"/>
              </a:rPr>
            </a:br>
            <a:r>
              <a:rPr lang="uk-UA" sz="2000" dirty="0">
                <a:solidFill>
                  <a:srgbClr val="002060"/>
                </a:solidFill>
                <a:cs typeface="Arial" panose="020B0604020202020204" pitchFamily="34" charset="0"/>
              </a:rPr>
              <a:t> </a:t>
            </a:r>
            <a:r>
              <a:rPr lang="ru-RU" sz="2000" dirty="0" err="1">
                <a:solidFill>
                  <a:srgbClr val="002060"/>
                </a:solidFill>
                <a:cs typeface="Arial" panose="020B0604020202020204" pitchFamily="34" charset="0"/>
              </a:rPr>
              <a:t>Ліцей</a:t>
            </a:r>
            <a:r>
              <a:rPr lang="ru-RU" sz="2000" dirty="0">
                <a:solidFill>
                  <a:srgbClr val="002060"/>
                </a:solidFill>
                <a:cs typeface="Arial" panose="020B0604020202020204" pitchFamily="34" charset="0"/>
              </a:rPr>
              <a:t> № 52 </a:t>
            </a:r>
            <a:r>
              <a:rPr lang="ru-RU" sz="2000" dirty="0" err="1">
                <a:solidFill>
                  <a:srgbClr val="002060"/>
                </a:solidFill>
                <a:cs typeface="Arial" panose="020B0604020202020204" pitchFamily="34" charset="0"/>
              </a:rPr>
              <a:t>ім</a:t>
            </a:r>
            <a:r>
              <a:rPr lang="ru-RU" sz="2000" dirty="0">
                <a:solidFill>
                  <a:srgbClr val="002060"/>
                </a:solidFill>
                <a:cs typeface="Arial" panose="020B0604020202020204" pitchFamily="34" charset="0"/>
              </a:rPr>
              <a:t>. М. </a:t>
            </a:r>
            <a:r>
              <a:rPr lang="ru-RU" sz="2000" dirty="0" err="1">
                <a:solidFill>
                  <a:srgbClr val="002060"/>
                </a:solidFill>
                <a:cs typeface="Arial" panose="020B0604020202020204" pitchFamily="34" charset="0"/>
              </a:rPr>
              <a:t>Лобачевського</a:t>
            </a:r>
            <a:r>
              <a:rPr lang="ru-RU" sz="2000" dirty="0">
                <a:solidFill>
                  <a:srgbClr val="002060"/>
                </a:solidFill>
                <a:cs typeface="Arial" panose="020B0604020202020204" pitchFamily="34" charset="0"/>
              </a:rPr>
              <a:t> ЛМР </a:t>
            </a:r>
            <a:r>
              <a:rPr lang="ru-RU" sz="2000" b="1" dirty="0">
                <a:solidFill>
                  <a:srgbClr val="002060"/>
                </a:solidFill>
                <a:cs typeface="Arial" panose="020B0604020202020204" pitchFamily="34" charset="0"/>
              </a:rPr>
              <a:t>«52Медіа</a:t>
            </a:r>
            <a:r>
              <a:rPr lang="en-US" sz="2000" b="1" dirty="0">
                <a:solidFill>
                  <a:srgbClr val="002060"/>
                </a:solidFill>
                <a:cs typeface="Arial" panose="020B0604020202020204" pitchFamily="34" charset="0"/>
              </a:rPr>
              <a:t>Space</a:t>
            </a:r>
            <a:r>
              <a:rPr lang="ru-RU" sz="2000" b="1" dirty="0">
                <a:solidFill>
                  <a:srgbClr val="002060"/>
                </a:solidFill>
                <a:cs typeface="Arial" panose="020B0604020202020204" pitchFamily="34" charset="0"/>
              </a:rPr>
              <a:t>»</a:t>
            </a:r>
            <a:r>
              <a:rPr lang="uk-UA" sz="2000" dirty="0">
                <a:solidFill>
                  <a:srgbClr val="002060"/>
                </a:solidFill>
                <a:cs typeface="Arial" panose="020B0604020202020204" pitchFamily="34" charset="0"/>
              </a:rPr>
              <a:t/>
            </a:r>
            <a:br>
              <a:rPr lang="uk-UA" sz="2000" dirty="0">
                <a:solidFill>
                  <a:srgbClr val="002060"/>
                </a:solidFill>
                <a:cs typeface="Arial" panose="020B0604020202020204" pitchFamily="34" charset="0"/>
              </a:rPr>
            </a:br>
            <a:r>
              <a:rPr lang="uk-UA" sz="2000" dirty="0">
                <a:solidFill>
                  <a:srgbClr val="002060"/>
                </a:solidFill>
                <a:cs typeface="Arial" panose="020B0604020202020204" pitchFamily="34" charset="0"/>
              </a:rPr>
              <a:t> Ліцей №70 ЛМР </a:t>
            </a:r>
            <a:r>
              <a:rPr lang="uk-UA" sz="2000" b="1" dirty="0">
                <a:solidFill>
                  <a:srgbClr val="002060"/>
                </a:solidFill>
                <a:cs typeface="Arial" panose="020B0604020202020204" pitchFamily="34" charset="0"/>
              </a:rPr>
              <a:t>«Хімічна лабораторія «Цікава хімія»</a:t>
            </a:r>
          </a:p>
        </p:txBody>
      </p:sp>
      <p:sp>
        <p:nvSpPr>
          <p:cNvPr id="14" name="Прямокутник 13">
            <a:extLst>
              <a:ext uri="{FF2B5EF4-FFF2-40B4-BE49-F238E27FC236}">
                <a16:creationId xmlns:a16="http://schemas.microsoft.com/office/drawing/2014/main" id="{A3C6D449-64D4-4212-B286-F3CB5E380B6F}"/>
              </a:ext>
            </a:extLst>
          </p:cNvPr>
          <p:cNvSpPr/>
          <p:nvPr/>
        </p:nvSpPr>
        <p:spPr>
          <a:xfrm>
            <a:off x="2242212" y="292575"/>
            <a:ext cx="8343063" cy="584775"/>
          </a:xfrm>
          <a:prstGeom prst="rect">
            <a:avLst/>
          </a:prstGeom>
        </p:spPr>
        <p:txBody>
          <a:bodyPr wrap="square">
            <a:spAutoFit/>
          </a:bodyPr>
          <a:lstStyle/>
          <a:p>
            <a:pPr algn="ctr"/>
            <a:r>
              <a:rPr lang="uk-UA" sz="3200" b="1" dirty="0">
                <a:solidFill>
                  <a:srgbClr val="002060"/>
                </a:solidFill>
                <a:cs typeface="Arial" panose="020B0604020202020204" pitchFamily="34" charset="0"/>
              </a:rPr>
              <a:t>Фінансова підтримка громадських ініціатив</a:t>
            </a:r>
            <a:r>
              <a:rPr lang="ru-RU" sz="3200" b="1" dirty="0">
                <a:solidFill>
                  <a:srgbClr val="002060"/>
                </a:solidFill>
                <a:cs typeface="Arial" panose="020B0604020202020204" pitchFamily="34" charset="0"/>
              </a:rPr>
              <a:t> </a:t>
            </a:r>
            <a:endParaRPr lang="uk-UA" sz="3200" dirty="0">
              <a:solidFill>
                <a:srgbClr val="002060"/>
              </a:solidFill>
              <a:cs typeface="Arial" panose="020B0604020202020204" pitchFamily="34" charset="0"/>
            </a:endParaRPr>
          </a:p>
        </p:txBody>
      </p:sp>
      <p:sp>
        <p:nvSpPr>
          <p:cNvPr id="18" name="TextBox 17">
            <a:extLst>
              <a:ext uri="{FF2B5EF4-FFF2-40B4-BE49-F238E27FC236}">
                <a16:creationId xmlns:a16="http://schemas.microsoft.com/office/drawing/2014/main" id="{611F6D4C-E7AB-4271-99EB-56594E476A74}"/>
              </a:ext>
            </a:extLst>
          </p:cNvPr>
          <p:cNvSpPr txBox="1"/>
          <p:nvPr/>
        </p:nvSpPr>
        <p:spPr>
          <a:xfrm>
            <a:off x="5903127" y="1063276"/>
            <a:ext cx="6143730" cy="830997"/>
          </a:xfrm>
          <a:prstGeom prst="rect">
            <a:avLst/>
          </a:prstGeom>
          <a:noFill/>
        </p:spPr>
        <p:txBody>
          <a:bodyPr wrap="square" rtlCol="0">
            <a:spAutoFit/>
          </a:bodyPr>
          <a:lstStyle/>
          <a:p>
            <a:pPr algn="r"/>
            <a:r>
              <a:rPr lang="uk-UA" sz="2400" b="1" dirty="0">
                <a:solidFill>
                  <a:srgbClr val="002060"/>
                </a:solidFill>
                <a:cs typeface="Arial" panose="020B0604020202020204" pitchFamily="34" charset="0"/>
              </a:rPr>
              <a:t>Соціально-культурні </a:t>
            </a:r>
            <a:r>
              <a:rPr lang="uk-UA" sz="2400" b="1" dirty="0" err="1">
                <a:solidFill>
                  <a:srgbClr val="002060"/>
                </a:solidFill>
                <a:cs typeface="Arial" panose="020B0604020202020204" pitchFamily="34" charset="0"/>
              </a:rPr>
              <a:t>проєкти</a:t>
            </a:r>
            <a:endParaRPr lang="uk-UA" sz="2400" b="1" dirty="0">
              <a:solidFill>
                <a:srgbClr val="002060"/>
              </a:solidFill>
              <a:cs typeface="Arial" panose="020B0604020202020204" pitchFamily="34" charset="0"/>
            </a:endParaRPr>
          </a:p>
          <a:p>
            <a:pPr algn="r"/>
            <a:r>
              <a:rPr lang="uk-UA" sz="2400" b="1" dirty="0">
                <a:solidFill>
                  <a:srgbClr val="002060"/>
                </a:solidFill>
                <a:cs typeface="Arial" panose="020B0604020202020204" pitchFamily="34" charset="0"/>
              </a:rPr>
              <a:t>«Зробимо Львів кращим»</a:t>
            </a:r>
          </a:p>
        </p:txBody>
      </p:sp>
      <p:sp>
        <p:nvSpPr>
          <p:cNvPr id="19" name="Прямокутник 18">
            <a:extLst>
              <a:ext uri="{FF2B5EF4-FFF2-40B4-BE49-F238E27FC236}">
                <a16:creationId xmlns:a16="http://schemas.microsoft.com/office/drawing/2014/main" id="{C571F19C-D02F-4FFD-8DB1-D203931884CE}"/>
              </a:ext>
            </a:extLst>
          </p:cNvPr>
          <p:cNvSpPr/>
          <p:nvPr/>
        </p:nvSpPr>
        <p:spPr>
          <a:xfrm>
            <a:off x="7327972" y="1918814"/>
            <a:ext cx="4713615" cy="1631216"/>
          </a:xfrm>
          <a:prstGeom prst="rect">
            <a:avLst/>
          </a:prstGeom>
        </p:spPr>
        <p:txBody>
          <a:bodyPr wrap="square">
            <a:spAutoFit/>
          </a:bodyPr>
          <a:lstStyle/>
          <a:p>
            <a:pPr algn="r"/>
            <a:r>
              <a:rPr lang="uk-UA" sz="2000" dirty="0">
                <a:solidFill>
                  <a:schemeClr val="accent1">
                    <a:lumMod val="50000"/>
                  </a:schemeClr>
                </a:solidFill>
                <a:ea typeface="Times New Roman" panose="02020603050405020304" pitchFamily="18" charset="0"/>
                <a:cs typeface="Arial" panose="020B0604020202020204" pitchFamily="34" charset="0"/>
              </a:rPr>
              <a:t>Фінансову підтримку отримали:</a:t>
            </a:r>
          </a:p>
          <a:p>
            <a:pPr algn="r"/>
            <a:r>
              <a:rPr lang="uk-UA" sz="2000" b="1" dirty="0">
                <a:solidFill>
                  <a:srgbClr val="002060"/>
                </a:solidFill>
                <a:cs typeface="Arial" panose="020B0604020202020204" pitchFamily="34" charset="0"/>
              </a:rPr>
              <a:t>Літня школа культурного менеджменту «Дім Франка – музей живих ідей»</a:t>
            </a:r>
            <a:r>
              <a:rPr lang="uk-UA" sz="2000" dirty="0">
                <a:solidFill>
                  <a:srgbClr val="002060"/>
                </a:solidFill>
                <a:cs typeface="Arial" panose="020B0604020202020204" pitchFamily="34" charset="0"/>
              </a:rPr>
              <a:t> від ГО «Асоціація музеїв Івана Франка».</a:t>
            </a:r>
          </a:p>
          <a:p>
            <a:pPr algn="r"/>
            <a:r>
              <a:rPr lang="uk-UA" sz="2000" dirty="0">
                <a:solidFill>
                  <a:srgbClr val="002060"/>
                </a:solidFill>
                <a:cs typeface="Arial" panose="020B0604020202020204" pitchFamily="34" charset="0"/>
              </a:rPr>
              <a:t>Фінансова підтримка – 29 368 грн</a:t>
            </a:r>
          </a:p>
        </p:txBody>
      </p:sp>
      <p:sp>
        <p:nvSpPr>
          <p:cNvPr id="20" name="Прямокутник 19">
            <a:extLst>
              <a:ext uri="{FF2B5EF4-FFF2-40B4-BE49-F238E27FC236}">
                <a16:creationId xmlns:a16="http://schemas.microsoft.com/office/drawing/2014/main" id="{32951EF1-ACE7-464E-9004-27066A87F933}"/>
              </a:ext>
            </a:extLst>
          </p:cNvPr>
          <p:cNvSpPr/>
          <p:nvPr/>
        </p:nvSpPr>
        <p:spPr>
          <a:xfrm>
            <a:off x="7327971" y="3472758"/>
            <a:ext cx="4713615" cy="1323439"/>
          </a:xfrm>
          <a:prstGeom prst="rect">
            <a:avLst/>
          </a:prstGeom>
        </p:spPr>
        <p:txBody>
          <a:bodyPr wrap="square">
            <a:spAutoFit/>
          </a:bodyPr>
          <a:lstStyle/>
          <a:p>
            <a:pPr algn="r"/>
            <a:r>
              <a:rPr lang="uk-UA" sz="2000" b="1" dirty="0">
                <a:solidFill>
                  <a:srgbClr val="002060"/>
                </a:solidFill>
                <a:cs typeface="Arial" panose="020B0604020202020204" pitchFamily="34" charset="0"/>
              </a:rPr>
              <a:t>Попередження вживання наркотиків, алкоголю та тютюну </a:t>
            </a:r>
            <a:r>
              <a:rPr lang="uk-UA" sz="2000" dirty="0">
                <a:solidFill>
                  <a:srgbClr val="002060"/>
                </a:solidFill>
                <a:cs typeface="Arial" panose="020B0604020202020204" pitchFamily="34" charset="0"/>
              </a:rPr>
              <a:t>серед дітей та молоді від БФ «Назарет». </a:t>
            </a:r>
          </a:p>
          <a:p>
            <a:pPr algn="r"/>
            <a:r>
              <a:rPr lang="uk-UA" sz="2000" dirty="0">
                <a:solidFill>
                  <a:srgbClr val="002060"/>
                </a:solidFill>
                <a:cs typeface="Arial" panose="020B0604020202020204" pitchFamily="34" charset="0"/>
              </a:rPr>
              <a:t>Фінансова підтримка – 56 000 грн</a:t>
            </a:r>
          </a:p>
        </p:txBody>
      </p:sp>
      <p:sp>
        <p:nvSpPr>
          <p:cNvPr id="21" name="Прямокутник 20">
            <a:extLst>
              <a:ext uri="{FF2B5EF4-FFF2-40B4-BE49-F238E27FC236}">
                <a16:creationId xmlns:a16="http://schemas.microsoft.com/office/drawing/2014/main" id="{2F021B20-DC4E-4FC4-94C7-7AE9B55AD36C}"/>
              </a:ext>
            </a:extLst>
          </p:cNvPr>
          <p:cNvSpPr/>
          <p:nvPr/>
        </p:nvSpPr>
        <p:spPr>
          <a:xfrm>
            <a:off x="7219666" y="4744677"/>
            <a:ext cx="4821920" cy="1015663"/>
          </a:xfrm>
          <a:prstGeom prst="rect">
            <a:avLst/>
          </a:prstGeom>
        </p:spPr>
        <p:txBody>
          <a:bodyPr wrap="square">
            <a:spAutoFit/>
          </a:bodyPr>
          <a:lstStyle/>
          <a:p>
            <a:pPr algn="r"/>
            <a:r>
              <a:rPr lang="uk-UA" sz="2000" b="1" dirty="0">
                <a:solidFill>
                  <a:srgbClr val="002060"/>
                </a:solidFill>
                <a:cs typeface="Arial" panose="020B0604020202020204" pitchFamily="34" charset="0"/>
              </a:rPr>
              <a:t>Безпечний відпочинок на воді </a:t>
            </a:r>
            <a:r>
              <a:rPr lang="uk-UA" sz="2000" dirty="0">
                <a:solidFill>
                  <a:srgbClr val="002060"/>
                </a:solidFill>
                <a:cs typeface="Arial" panose="020B0604020202020204" pitchFamily="34" charset="0"/>
              </a:rPr>
              <a:t>від ГО «</a:t>
            </a:r>
            <a:r>
              <a:rPr lang="uk-UA" sz="2000" dirty="0" err="1">
                <a:solidFill>
                  <a:srgbClr val="002060"/>
                </a:solidFill>
                <a:cs typeface="Arial" panose="020B0604020202020204" pitchFamily="34" charset="0"/>
              </a:rPr>
              <a:t>Туристсько</a:t>
            </a:r>
            <a:r>
              <a:rPr lang="uk-UA" sz="2000" dirty="0">
                <a:solidFill>
                  <a:srgbClr val="002060"/>
                </a:solidFill>
                <a:cs typeface="Arial" panose="020B0604020202020204" pitchFamily="34" charset="0"/>
              </a:rPr>
              <a:t>-спортивний клуб «Манівці». Фінансова підтримка – 30 720 грн</a:t>
            </a:r>
          </a:p>
        </p:txBody>
      </p:sp>
      <p:pic>
        <p:nvPicPr>
          <p:cNvPr id="28" name="Рисунок 27">
            <a:extLst>
              <a:ext uri="{FF2B5EF4-FFF2-40B4-BE49-F238E27FC236}">
                <a16:creationId xmlns:a16="http://schemas.microsoft.com/office/drawing/2014/main" id="{981B2DF4-2F55-407F-90BA-8DDDEAA89E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337" y="5314129"/>
            <a:ext cx="200729" cy="252000"/>
          </a:xfrm>
          <a:prstGeom prst="rect">
            <a:avLst/>
          </a:prstGeom>
        </p:spPr>
      </p:pic>
      <p:sp>
        <p:nvSpPr>
          <p:cNvPr id="7" name="Шестикутник 6" descr="https://scontent.flwo1-1.fna.fbcdn.net/v/t1.0-9/128829061_1569666553233710_1728620243295026874_n.jpg?_nc_cat=110&amp;ccb=2&amp;_nc_sid=8bfeb9&amp;_nc_ohc=DhhjDM5UjXcAX8n1H8d&amp;_nc_ht=scontent.flwo1-1.fna&amp;oh=0c51575d4184c927559a61bdb9cb8c5e&amp;oe=5FEDF63F"/>
          <p:cNvSpPr/>
          <p:nvPr/>
        </p:nvSpPr>
        <p:spPr>
          <a:xfrm>
            <a:off x="145142" y="615108"/>
            <a:ext cx="2088000" cy="1800000"/>
          </a:xfrm>
          <a:prstGeom prst="hexagon">
            <a:avLst>
              <a:gd name="adj" fmla="val 25000"/>
              <a:gd name="vf" fmla="val 115470"/>
            </a:avLst>
          </a:prstGeom>
          <a:blipFill>
            <a:blip r:embed="rId4" cstate="print">
              <a:extLst>
                <a:ext uri="{28A0092B-C50C-407E-A947-70E740481C1C}">
                  <a14:useLocalDpi xmlns:a14="http://schemas.microsoft.com/office/drawing/2010/main" val="0"/>
                </a:ext>
              </a:extLst>
            </a:blip>
            <a:srcRect/>
            <a:stretch>
              <a:fillRect l="-7000" r="-7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2063" name="Шестикутник 2062" descr="Немає опису."/>
          <p:cNvSpPr/>
          <p:nvPr/>
        </p:nvSpPr>
        <p:spPr>
          <a:xfrm>
            <a:off x="5439256" y="3312769"/>
            <a:ext cx="2088000" cy="1800000"/>
          </a:xfrm>
          <a:prstGeom prst="hexagon">
            <a:avLst>
              <a:gd name="adj" fmla="val 25000"/>
              <a:gd name="vf" fmla="val 115470"/>
            </a:avLst>
          </a:prstGeom>
          <a:blipFill>
            <a:blip r:embed="rId5" cstate="print">
              <a:extLst>
                <a:ext uri="{28A0092B-C50C-407E-A947-70E740481C1C}">
                  <a14:useLocalDpi xmlns:a14="http://schemas.microsoft.com/office/drawing/2010/main" val="0"/>
                </a:ext>
              </a:extLst>
            </a:blip>
            <a:srcRect/>
            <a:stretch>
              <a:fillRect l="-7000" r="-7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2057" name="Шестикутник 2056" descr="Немає опису."/>
          <p:cNvSpPr/>
          <p:nvPr/>
        </p:nvSpPr>
        <p:spPr>
          <a:xfrm>
            <a:off x="5044355" y="1194759"/>
            <a:ext cx="2088000" cy="1800000"/>
          </a:xfrm>
          <a:prstGeom prst="hexagon">
            <a:avLst>
              <a:gd name="adj" fmla="val 25000"/>
              <a:gd name="vf" fmla="val 115470"/>
            </a:avLst>
          </a:prstGeom>
          <a:blipFill>
            <a:blip r:embed="rId6" cstate="print">
              <a:extLst>
                <a:ext uri="{28A0092B-C50C-407E-A947-70E740481C1C}">
                  <a14:useLocalDpi xmlns:a14="http://schemas.microsoft.com/office/drawing/2010/main" val="0"/>
                </a:ext>
              </a:extLst>
            </a:blip>
            <a:srcRect/>
            <a:stretch>
              <a:fillRect l="-7000" r="-7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22" name="Шестикутник 21">
            <a:extLst>
              <a:ext uri="{FF2B5EF4-FFF2-40B4-BE49-F238E27FC236}">
                <a16:creationId xmlns:a16="http://schemas.microsoft.com/office/drawing/2014/main" id="{03F95480-AAA3-4457-AFD1-4BF167158413}"/>
              </a:ext>
            </a:extLst>
          </p:cNvPr>
          <p:cNvSpPr/>
          <p:nvPr/>
        </p:nvSpPr>
        <p:spPr>
          <a:xfrm>
            <a:off x="150411" y="2688078"/>
            <a:ext cx="2088000" cy="1800000"/>
          </a:xfrm>
          <a:prstGeom prst="hexagon">
            <a:avLst>
              <a:gd name="adj" fmla="val 25000"/>
              <a:gd name="vf" fmla="val 115470"/>
            </a:avLst>
          </a:prstGeom>
          <a:blipFill>
            <a:blip r:embed="rId7"/>
            <a:srcRect/>
            <a:stretch>
              <a:fillRect l="-7000" r="-7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31" name="Шестикутник 30">
            <a:extLst>
              <a:ext uri="{FF2B5EF4-FFF2-40B4-BE49-F238E27FC236}">
                <a16:creationId xmlns:a16="http://schemas.microsoft.com/office/drawing/2014/main" id="{4D91F23F-BA18-4585-82A4-253606744451}"/>
              </a:ext>
            </a:extLst>
          </p:cNvPr>
          <p:cNvSpPr/>
          <p:nvPr/>
        </p:nvSpPr>
        <p:spPr>
          <a:xfrm>
            <a:off x="2111639" y="1672758"/>
            <a:ext cx="2088000" cy="1800000"/>
          </a:xfrm>
          <a:prstGeom prst="hexagon">
            <a:avLst>
              <a:gd name="adj" fmla="val 25000"/>
              <a:gd name="vf" fmla="val 115470"/>
            </a:avLst>
          </a:prstGeom>
          <a:blipFill>
            <a:blip r:embed="rId8"/>
            <a:srcRect/>
            <a:stretch>
              <a:fillRect l="-7000" r="-7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pic>
        <p:nvPicPr>
          <p:cNvPr id="37" name="Рисунок 36">
            <a:extLst>
              <a:ext uri="{FF2B5EF4-FFF2-40B4-BE49-F238E27FC236}">
                <a16:creationId xmlns:a16="http://schemas.microsoft.com/office/drawing/2014/main" id="{313ACE34-7B9A-422B-8B73-C490EAEB5E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337" y="6184381"/>
            <a:ext cx="200729" cy="252000"/>
          </a:xfrm>
          <a:prstGeom prst="rect">
            <a:avLst/>
          </a:prstGeom>
        </p:spPr>
      </p:pic>
      <p:pic>
        <p:nvPicPr>
          <p:cNvPr id="39" name="Рисунок 38">
            <a:extLst>
              <a:ext uri="{FF2B5EF4-FFF2-40B4-BE49-F238E27FC236}">
                <a16:creationId xmlns:a16="http://schemas.microsoft.com/office/drawing/2014/main" id="{A8E2EE25-5D70-4236-8154-98C5C5E61D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701" y="5752579"/>
            <a:ext cx="200729" cy="252000"/>
          </a:xfrm>
          <a:prstGeom prst="rect">
            <a:avLst/>
          </a:prstGeom>
        </p:spPr>
      </p:pic>
      <p:pic>
        <p:nvPicPr>
          <p:cNvPr id="54" name="Рисунок 53">
            <a:extLst>
              <a:ext uri="{FF2B5EF4-FFF2-40B4-BE49-F238E27FC236}">
                <a16:creationId xmlns:a16="http://schemas.microsoft.com/office/drawing/2014/main" id="{EC26A458-5D3F-4A71-A689-F721518138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10567" y="4817373"/>
            <a:ext cx="200729" cy="252000"/>
          </a:xfrm>
          <a:prstGeom prst="rect">
            <a:avLst/>
          </a:prstGeom>
        </p:spPr>
      </p:pic>
      <p:pic>
        <p:nvPicPr>
          <p:cNvPr id="56" name="Рисунок 55">
            <a:extLst>
              <a:ext uri="{FF2B5EF4-FFF2-40B4-BE49-F238E27FC236}">
                <a16:creationId xmlns:a16="http://schemas.microsoft.com/office/drawing/2014/main" id="{EC4EEA5D-6C25-4AB1-AD7B-929C88D21F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97837" y="3571206"/>
            <a:ext cx="200729" cy="252000"/>
          </a:xfrm>
          <a:prstGeom prst="rect">
            <a:avLst/>
          </a:prstGeom>
        </p:spPr>
      </p:pic>
      <p:pic>
        <p:nvPicPr>
          <p:cNvPr id="57" name="Рисунок 56">
            <a:extLst>
              <a:ext uri="{FF2B5EF4-FFF2-40B4-BE49-F238E27FC236}">
                <a16:creationId xmlns:a16="http://schemas.microsoft.com/office/drawing/2014/main" id="{CFACBC03-153A-433A-96F8-00B29965C8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97016" y="2289108"/>
            <a:ext cx="200729" cy="252000"/>
          </a:xfrm>
          <a:prstGeom prst="rect">
            <a:avLst/>
          </a:prstGeom>
        </p:spPr>
      </p:pic>
    </p:spTree>
    <p:extLst>
      <p:ext uri="{BB962C8B-B14F-4D97-AF65-F5344CB8AC3E}">
        <p14:creationId xmlns:p14="http://schemas.microsoft.com/office/powerpoint/2010/main" val="41393715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a:extLst>
              <a:ext uri="{FF2B5EF4-FFF2-40B4-BE49-F238E27FC236}">
                <a16:creationId xmlns:a16="http://schemas.microsoft.com/office/drawing/2014/main" id="{93AE5BF7-513B-47EB-8204-941C2833E7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17"/>
            <a:ext cx="12192000" cy="6858217"/>
          </a:xfrm>
          <a:prstGeom prst="rect">
            <a:avLst/>
          </a:prstGeom>
        </p:spPr>
      </p:pic>
      <p:sp>
        <p:nvSpPr>
          <p:cNvPr id="2" name="TextBox 1">
            <a:extLst>
              <a:ext uri="{FF2B5EF4-FFF2-40B4-BE49-F238E27FC236}">
                <a16:creationId xmlns:a16="http://schemas.microsoft.com/office/drawing/2014/main" id="{AF907475-3364-42EF-86B9-2C61CC0FC2C9}"/>
              </a:ext>
            </a:extLst>
          </p:cNvPr>
          <p:cNvSpPr txBox="1"/>
          <p:nvPr/>
        </p:nvSpPr>
        <p:spPr>
          <a:xfrm>
            <a:off x="2215103" y="197433"/>
            <a:ext cx="4337285" cy="646331"/>
          </a:xfrm>
          <a:prstGeom prst="rect">
            <a:avLst/>
          </a:prstGeom>
          <a:noFill/>
        </p:spPr>
        <p:txBody>
          <a:bodyPr wrap="square" rtlCol="0">
            <a:spAutoFit/>
          </a:bodyPr>
          <a:lstStyle/>
          <a:p>
            <a:pPr algn="ctr"/>
            <a:r>
              <a:rPr lang="uk-UA" sz="3600" b="1" dirty="0">
                <a:solidFill>
                  <a:srgbClr val="002060"/>
                </a:solidFill>
              </a:rPr>
              <a:t>Фінансування</a:t>
            </a:r>
          </a:p>
        </p:txBody>
      </p:sp>
      <p:cxnSp>
        <p:nvCxnSpPr>
          <p:cNvPr id="15" name="Пряма сполучна лінія 14">
            <a:extLst>
              <a:ext uri="{FF2B5EF4-FFF2-40B4-BE49-F238E27FC236}">
                <a16:creationId xmlns:a16="http://schemas.microsoft.com/office/drawing/2014/main" id="{2551C6BA-D3F7-4353-A1C5-8960E5FE54AB}"/>
              </a:ext>
            </a:extLst>
          </p:cNvPr>
          <p:cNvCxnSpPr>
            <a:cxnSpLocks/>
          </p:cNvCxnSpPr>
          <p:nvPr/>
        </p:nvCxnSpPr>
        <p:spPr>
          <a:xfrm>
            <a:off x="1764092" y="4434297"/>
            <a:ext cx="5815611"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0" name="Групувати 19">
            <a:extLst>
              <a:ext uri="{FF2B5EF4-FFF2-40B4-BE49-F238E27FC236}">
                <a16:creationId xmlns:a16="http://schemas.microsoft.com/office/drawing/2014/main" id="{C9D5723E-A11C-4517-8251-1DF91B4441D0}"/>
              </a:ext>
            </a:extLst>
          </p:cNvPr>
          <p:cNvGrpSpPr/>
          <p:nvPr/>
        </p:nvGrpSpPr>
        <p:grpSpPr>
          <a:xfrm>
            <a:off x="7721567" y="832744"/>
            <a:ext cx="1908000" cy="1908000"/>
            <a:chOff x="3048000" y="380999"/>
            <a:chExt cx="6096000" cy="6096000"/>
          </a:xfrm>
        </p:grpSpPr>
        <p:sp>
          <p:nvSpPr>
            <p:cNvPr id="21" name="Овал 20">
              <a:extLst>
                <a:ext uri="{FF2B5EF4-FFF2-40B4-BE49-F238E27FC236}">
                  <a16:creationId xmlns:a16="http://schemas.microsoft.com/office/drawing/2014/main" id="{23533024-0ACC-457C-9670-81F8E0632ED3}"/>
                </a:ext>
              </a:extLst>
            </p:cNvPr>
            <p:cNvSpPr/>
            <p:nvPr/>
          </p:nvSpPr>
          <p:spPr>
            <a:xfrm>
              <a:off x="3048000" y="380999"/>
              <a:ext cx="6096000" cy="6096000"/>
            </a:xfrm>
            <a:prstGeom prst="ellipse">
              <a:avLst/>
            </a:prstGeom>
            <a:blipFill>
              <a:blip r:embed="rId3" cstate="print">
                <a:extLst>
                  <a:ext uri="{28A0092B-C50C-407E-A947-70E740481C1C}">
                    <a14:useLocalDpi xmlns:a14="http://schemas.microsoft.com/office/drawing/2010/main" val="0"/>
                  </a:ext>
                </a:extLst>
              </a:blip>
              <a:srcRect/>
              <a:stretch>
                <a:fillRect l="-39000" r="-3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2" name="Полілінія: фігура 21">
              <a:extLst>
                <a:ext uri="{FF2B5EF4-FFF2-40B4-BE49-F238E27FC236}">
                  <a16:creationId xmlns:a16="http://schemas.microsoft.com/office/drawing/2014/main" id="{11F6F33B-0534-4531-8B39-1C41BA449C08}"/>
                </a:ext>
              </a:extLst>
            </p:cNvPr>
            <p:cNvSpPr/>
            <p:nvPr/>
          </p:nvSpPr>
          <p:spPr>
            <a:xfrm>
              <a:off x="4145280" y="3617975"/>
              <a:ext cx="3901440" cy="2011680"/>
            </a:xfrm>
            <a:custGeom>
              <a:avLst/>
              <a:gdLst>
                <a:gd name="connsiteX0" fmla="*/ 0 w 3901440"/>
                <a:gd name="connsiteY0" fmla="*/ 0 h 2011680"/>
                <a:gd name="connsiteX1" fmla="*/ 3901440 w 3901440"/>
                <a:gd name="connsiteY1" fmla="*/ 0 h 2011680"/>
                <a:gd name="connsiteX2" fmla="*/ 3901440 w 3901440"/>
                <a:gd name="connsiteY2" fmla="*/ 2011680 h 2011680"/>
                <a:gd name="connsiteX3" fmla="*/ 0 w 3901440"/>
                <a:gd name="connsiteY3" fmla="*/ 2011680 h 2011680"/>
                <a:gd name="connsiteX4" fmla="*/ 0 w 3901440"/>
                <a:gd name="connsiteY4" fmla="*/ 0 h 201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1440" h="2011680">
                  <a:moveTo>
                    <a:pt x="0" y="0"/>
                  </a:moveTo>
                  <a:lnTo>
                    <a:pt x="3901440" y="0"/>
                  </a:lnTo>
                  <a:lnTo>
                    <a:pt x="3901440" y="2011680"/>
                  </a:lnTo>
                  <a:lnTo>
                    <a:pt x="0" y="201168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2889250">
                <a:lnSpc>
                  <a:spcPct val="90000"/>
                </a:lnSpc>
                <a:spcBef>
                  <a:spcPct val="0"/>
                </a:spcBef>
                <a:spcAft>
                  <a:spcPct val="35000"/>
                </a:spcAft>
                <a:buNone/>
              </a:pPr>
              <a:endParaRPr lang="uk-UA" sz="6500" kern="1200"/>
            </a:p>
          </p:txBody>
        </p:sp>
      </p:grpSp>
      <p:grpSp>
        <p:nvGrpSpPr>
          <p:cNvPr id="47" name="Групувати 46">
            <a:extLst>
              <a:ext uri="{FF2B5EF4-FFF2-40B4-BE49-F238E27FC236}">
                <a16:creationId xmlns:a16="http://schemas.microsoft.com/office/drawing/2014/main" id="{39A49CDF-D033-4E37-A472-1199959FF3CC}"/>
              </a:ext>
            </a:extLst>
          </p:cNvPr>
          <p:cNvGrpSpPr/>
          <p:nvPr/>
        </p:nvGrpSpPr>
        <p:grpSpPr>
          <a:xfrm>
            <a:off x="9878323" y="2234457"/>
            <a:ext cx="1908000" cy="1908000"/>
            <a:chOff x="3048000" y="380999"/>
            <a:chExt cx="6096000" cy="6096000"/>
          </a:xfrm>
        </p:grpSpPr>
        <p:sp>
          <p:nvSpPr>
            <p:cNvPr id="48" name="Овал 47">
              <a:extLst>
                <a:ext uri="{FF2B5EF4-FFF2-40B4-BE49-F238E27FC236}">
                  <a16:creationId xmlns:a16="http://schemas.microsoft.com/office/drawing/2014/main" id="{069B76EF-190F-47B2-BD9D-AA30079F7253}"/>
                </a:ext>
              </a:extLst>
            </p:cNvPr>
            <p:cNvSpPr/>
            <p:nvPr/>
          </p:nvSpPr>
          <p:spPr>
            <a:xfrm>
              <a:off x="3048000" y="380999"/>
              <a:ext cx="6096000" cy="6096000"/>
            </a:xfrm>
            <a:prstGeom prst="ellipse">
              <a:avLst/>
            </a:prstGeom>
            <a:blipFill>
              <a:blip r:embed="rId4" cstate="print">
                <a:extLst>
                  <a:ext uri="{28A0092B-C50C-407E-A947-70E740481C1C}">
                    <a14:useLocalDpi xmlns:a14="http://schemas.microsoft.com/office/drawing/2010/main" val="0"/>
                  </a:ext>
                </a:extLst>
              </a:blip>
              <a:srcRect/>
              <a:stretch>
                <a:fillRect l="-39000" r="-3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49" name="Полілінія: фігура 48">
              <a:extLst>
                <a:ext uri="{FF2B5EF4-FFF2-40B4-BE49-F238E27FC236}">
                  <a16:creationId xmlns:a16="http://schemas.microsoft.com/office/drawing/2014/main" id="{AE7F4F1C-A494-48F9-9E1C-32E9353985D3}"/>
                </a:ext>
              </a:extLst>
            </p:cNvPr>
            <p:cNvSpPr/>
            <p:nvPr/>
          </p:nvSpPr>
          <p:spPr>
            <a:xfrm>
              <a:off x="4145280" y="3617975"/>
              <a:ext cx="3901440" cy="2011680"/>
            </a:xfrm>
            <a:custGeom>
              <a:avLst/>
              <a:gdLst>
                <a:gd name="connsiteX0" fmla="*/ 0 w 3901440"/>
                <a:gd name="connsiteY0" fmla="*/ 0 h 2011680"/>
                <a:gd name="connsiteX1" fmla="*/ 3901440 w 3901440"/>
                <a:gd name="connsiteY1" fmla="*/ 0 h 2011680"/>
                <a:gd name="connsiteX2" fmla="*/ 3901440 w 3901440"/>
                <a:gd name="connsiteY2" fmla="*/ 2011680 h 2011680"/>
                <a:gd name="connsiteX3" fmla="*/ 0 w 3901440"/>
                <a:gd name="connsiteY3" fmla="*/ 2011680 h 2011680"/>
                <a:gd name="connsiteX4" fmla="*/ 0 w 3901440"/>
                <a:gd name="connsiteY4" fmla="*/ 0 h 201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1440" h="2011680">
                  <a:moveTo>
                    <a:pt x="0" y="0"/>
                  </a:moveTo>
                  <a:lnTo>
                    <a:pt x="3901440" y="0"/>
                  </a:lnTo>
                  <a:lnTo>
                    <a:pt x="3901440" y="2011680"/>
                  </a:lnTo>
                  <a:lnTo>
                    <a:pt x="0" y="201168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2889250">
                <a:lnSpc>
                  <a:spcPct val="90000"/>
                </a:lnSpc>
                <a:spcBef>
                  <a:spcPct val="0"/>
                </a:spcBef>
                <a:spcAft>
                  <a:spcPct val="35000"/>
                </a:spcAft>
                <a:buNone/>
              </a:pPr>
              <a:endParaRPr lang="uk-UA" sz="6500" kern="1200"/>
            </a:p>
          </p:txBody>
        </p:sp>
      </p:grpSp>
      <p:sp>
        <p:nvSpPr>
          <p:cNvPr id="55" name="Полілінія: фігура 54">
            <a:extLst>
              <a:ext uri="{FF2B5EF4-FFF2-40B4-BE49-F238E27FC236}">
                <a16:creationId xmlns:a16="http://schemas.microsoft.com/office/drawing/2014/main" id="{41D58E14-ED5F-410C-AACE-BF6F41B91B1D}"/>
              </a:ext>
            </a:extLst>
          </p:cNvPr>
          <p:cNvSpPr/>
          <p:nvPr/>
        </p:nvSpPr>
        <p:spPr>
          <a:xfrm>
            <a:off x="3820127" y="4434297"/>
            <a:ext cx="3901440" cy="2011680"/>
          </a:xfrm>
          <a:custGeom>
            <a:avLst/>
            <a:gdLst>
              <a:gd name="connsiteX0" fmla="*/ 0 w 3901440"/>
              <a:gd name="connsiteY0" fmla="*/ 0 h 2011680"/>
              <a:gd name="connsiteX1" fmla="*/ 3901440 w 3901440"/>
              <a:gd name="connsiteY1" fmla="*/ 0 h 2011680"/>
              <a:gd name="connsiteX2" fmla="*/ 3901440 w 3901440"/>
              <a:gd name="connsiteY2" fmla="*/ 2011680 h 2011680"/>
              <a:gd name="connsiteX3" fmla="*/ 0 w 3901440"/>
              <a:gd name="connsiteY3" fmla="*/ 2011680 h 2011680"/>
              <a:gd name="connsiteX4" fmla="*/ 0 w 3901440"/>
              <a:gd name="connsiteY4" fmla="*/ 0 h 201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1440" h="2011680">
                <a:moveTo>
                  <a:pt x="0" y="0"/>
                </a:moveTo>
                <a:lnTo>
                  <a:pt x="3901440" y="0"/>
                </a:lnTo>
                <a:lnTo>
                  <a:pt x="3901440" y="2011680"/>
                </a:lnTo>
                <a:lnTo>
                  <a:pt x="0" y="201168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2889250">
              <a:lnSpc>
                <a:spcPct val="90000"/>
              </a:lnSpc>
              <a:spcBef>
                <a:spcPct val="0"/>
              </a:spcBef>
              <a:spcAft>
                <a:spcPct val="35000"/>
              </a:spcAft>
              <a:buNone/>
            </a:pPr>
            <a:endParaRPr lang="uk-UA" sz="6500" kern="1200"/>
          </a:p>
        </p:txBody>
      </p:sp>
      <p:graphicFrame>
        <p:nvGraphicFramePr>
          <p:cNvPr id="29" name="Диаграмма 6">
            <a:extLst>
              <a:ext uri="{FF2B5EF4-FFF2-40B4-BE49-F238E27FC236}">
                <a16:creationId xmlns:a16="http://schemas.microsoft.com/office/drawing/2014/main" id="{00000000-0008-0000-0100-000007000000}"/>
              </a:ext>
            </a:extLst>
          </p:cNvPr>
          <p:cNvGraphicFramePr>
            <a:graphicFrameLocks/>
          </p:cNvGraphicFramePr>
          <p:nvPr/>
        </p:nvGraphicFramePr>
        <p:xfrm>
          <a:off x="6208533" y="4049119"/>
          <a:ext cx="5005137" cy="243727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3" name="Диаграмма 22"/>
          <p:cNvGraphicFramePr>
            <a:graphicFrameLocks/>
          </p:cNvGraphicFramePr>
          <p:nvPr>
            <p:extLst/>
          </p:nvPr>
        </p:nvGraphicFramePr>
        <p:xfrm>
          <a:off x="682701" y="761446"/>
          <a:ext cx="7287935" cy="3793960"/>
        </p:xfrm>
        <a:graphic>
          <a:graphicData uri="http://schemas.openxmlformats.org/drawingml/2006/chart">
            <c:chart xmlns:c="http://schemas.openxmlformats.org/drawingml/2006/chart" xmlns:r="http://schemas.openxmlformats.org/officeDocument/2006/relationships" r:id="rId6"/>
          </a:graphicData>
        </a:graphic>
      </p:graphicFrame>
      <p:grpSp>
        <p:nvGrpSpPr>
          <p:cNvPr id="7" name="Групувати 6">
            <a:extLst>
              <a:ext uri="{FF2B5EF4-FFF2-40B4-BE49-F238E27FC236}">
                <a16:creationId xmlns:a16="http://schemas.microsoft.com/office/drawing/2014/main" id="{7925EE87-205D-4223-9146-60B73CA8CC5E}"/>
              </a:ext>
            </a:extLst>
          </p:cNvPr>
          <p:cNvGrpSpPr/>
          <p:nvPr/>
        </p:nvGrpSpPr>
        <p:grpSpPr>
          <a:xfrm>
            <a:off x="1912127" y="4538198"/>
            <a:ext cx="1908000" cy="1908000"/>
            <a:chOff x="3048000" y="380999"/>
            <a:chExt cx="6096000" cy="6096000"/>
          </a:xfrm>
        </p:grpSpPr>
        <p:sp>
          <p:nvSpPr>
            <p:cNvPr id="8" name="Овал 7">
              <a:extLst>
                <a:ext uri="{FF2B5EF4-FFF2-40B4-BE49-F238E27FC236}">
                  <a16:creationId xmlns:a16="http://schemas.microsoft.com/office/drawing/2014/main" id="{05B250DF-499E-49D1-840B-9893B9A12825}"/>
                </a:ext>
              </a:extLst>
            </p:cNvPr>
            <p:cNvSpPr/>
            <p:nvPr/>
          </p:nvSpPr>
          <p:spPr>
            <a:xfrm>
              <a:off x="3048000" y="380999"/>
              <a:ext cx="6096000" cy="6096000"/>
            </a:xfrm>
            <a:prstGeom prst="ellipse">
              <a:avLst/>
            </a:prstGeom>
            <a:blipFill>
              <a:blip r:embed="rId7" cstate="print">
                <a:extLst>
                  <a:ext uri="{28A0092B-C50C-407E-A947-70E740481C1C}">
                    <a14:useLocalDpi xmlns:a14="http://schemas.microsoft.com/office/drawing/2010/main" val="0"/>
                  </a:ext>
                </a:extLst>
              </a:blip>
              <a:srcRect/>
              <a:stretch>
                <a:fillRect l="-39000" r="-3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 name="Полілінія: фігура 8">
              <a:extLst>
                <a:ext uri="{FF2B5EF4-FFF2-40B4-BE49-F238E27FC236}">
                  <a16:creationId xmlns:a16="http://schemas.microsoft.com/office/drawing/2014/main" id="{2B0905BD-E3CF-406D-ABB4-4E317A826A81}"/>
                </a:ext>
              </a:extLst>
            </p:cNvPr>
            <p:cNvSpPr/>
            <p:nvPr/>
          </p:nvSpPr>
          <p:spPr>
            <a:xfrm>
              <a:off x="4145280" y="3617975"/>
              <a:ext cx="3901440" cy="2011680"/>
            </a:xfrm>
            <a:custGeom>
              <a:avLst/>
              <a:gdLst>
                <a:gd name="connsiteX0" fmla="*/ 0 w 3901440"/>
                <a:gd name="connsiteY0" fmla="*/ 0 h 2011680"/>
                <a:gd name="connsiteX1" fmla="*/ 3901440 w 3901440"/>
                <a:gd name="connsiteY1" fmla="*/ 0 h 2011680"/>
                <a:gd name="connsiteX2" fmla="*/ 3901440 w 3901440"/>
                <a:gd name="connsiteY2" fmla="*/ 2011680 h 2011680"/>
                <a:gd name="connsiteX3" fmla="*/ 0 w 3901440"/>
                <a:gd name="connsiteY3" fmla="*/ 2011680 h 2011680"/>
                <a:gd name="connsiteX4" fmla="*/ 0 w 3901440"/>
                <a:gd name="connsiteY4" fmla="*/ 0 h 201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1440" h="2011680">
                  <a:moveTo>
                    <a:pt x="0" y="0"/>
                  </a:moveTo>
                  <a:lnTo>
                    <a:pt x="3901440" y="0"/>
                  </a:lnTo>
                  <a:lnTo>
                    <a:pt x="3901440" y="2011680"/>
                  </a:lnTo>
                  <a:lnTo>
                    <a:pt x="0" y="201168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2889250">
                <a:lnSpc>
                  <a:spcPct val="90000"/>
                </a:lnSpc>
                <a:spcBef>
                  <a:spcPct val="0"/>
                </a:spcBef>
                <a:spcAft>
                  <a:spcPct val="35000"/>
                </a:spcAft>
                <a:buNone/>
              </a:pPr>
              <a:endParaRPr lang="uk-UA" sz="6500" kern="1200"/>
            </a:p>
          </p:txBody>
        </p:sp>
      </p:grpSp>
      <p:grpSp>
        <p:nvGrpSpPr>
          <p:cNvPr id="14" name="Групувати 13">
            <a:extLst>
              <a:ext uri="{FF2B5EF4-FFF2-40B4-BE49-F238E27FC236}">
                <a16:creationId xmlns:a16="http://schemas.microsoft.com/office/drawing/2014/main" id="{DDB25744-2091-48EA-96FB-852BFA801F74}"/>
              </a:ext>
            </a:extLst>
          </p:cNvPr>
          <p:cNvGrpSpPr/>
          <p:nvPr/>
        </p:nvGrpSpPr>
        <p:grpSpPr>
          <a:xfrm>
            <a:off x="4300533" y="4555406"/>
            <a:ext cx="1908000" cy="1908000"/>
            <a:chOff x="3048000" y="380999"/>
            <a:chExt cx="6096000" cy="6096000"/>
          </a:xfrm>
        </p:grpSpPr>
        <p:sp>
          <p:nvSpPr>
            <p:cNvPr id="16" name="Овал 15">
              <a:extLst>
                <a:ext uri="{FF2B5EF4-FFF2-40B4-BE49-F238E27FC236}">
                  <a16:creationId xmlns:a16="http://schemas.microsoft.com/office/drawing/2014/main" id="{9BF8D769-DBF4-4B34-83A4-EF0BE98E5DBC}"/>
                </a:ext>
              </a:extLst>
            </p:cNvPr>
            <p:cNvSpPr/>
            <p:nvPr/>
          </p:nvSpPr>
          <p:spPr>
            <a:xfrm>
              <a:off x="3048000" y="380999"/>
              <a:ext cx="6096000" cy="6096000"/>
            </a:xfrm>
            <a:prstGeom prst="ellipse">
              <a:avLst/>
            </a:prstGeom>
            <a:blipFill>
              <a:blip r:embed="rId8" cstate="print">
                <a:extLst>
                  <a:ext uri="{28A0092B-C50C-407E-A947-70E740481C1C}">
                    <a14:useLocalDpi xmlns:a14="http://schemas.microsoft.com/office/drawing/2010/main" val="0"/>
                  </a:ext>
                </a:extLst>
              </a:blip>
              <a:srcRect/>
              <a:stretch>
                <a:fillRect l="-39000" r="-3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7" name="Полілінія: фігура 16">
              <a:extLst>
                <a:ext uri="{FF2B5EF4-FFF2-40B4-BE49-F238E27FC236}">
                  <a16:creationId xmlns:a16="http://schemas.microsoft.com/office/drawing/2014/main" id="{A01D6BC6-2014-4F44-858C-97F0DCC5EAB8}"/>
                </a:ext>
              </a:extLst>
            </p:cNvPr>
            <p:cNvSpPr/>
            <p:nvPr/>
          </p:nvSpPr>
          <p:spPr>
            <a:xfrm>
              <a:off x="4145280" y="3617975"/>
              <a:ext cx="3901440" cy="2011680"/>
            </a:xfrm>
            <a:custGeom>
              <a:avLst/>
              <a:gdLst>
                <a:gd name="connsiteX0" fmla="*/ 0 w 3901440"/>
                <a:gd name="connsiteY0" fmla="*/ 0 h 2011680"/>
                <a:gd name="connsiteX1" fmla="*/ 3901440 w 3901440"/>
                <a:gd name="connsiteY1" fmla="*/ 0 h 2011680"/>
                <a:gd name="connsiteX2" fmla="*/ 3901440 w 3901440"/>
                <a:gd name="connsiteY2" fmla="*/ 2011680 h 2011680"/>
                <a:gd name="connsiteX3" fmla="*/ 0 w 3901440"/>
                <a:gd name="connsiteY3" fmla="*/ 2011680 h 2011680"/>
                <a:gd name="connsiteX4" fmla="*/ 0 w 3901440"/>
                <a:gd name="connsiteY4" fmla="*/ 0 h 201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1440" h="2011680">
                  <a:moveTo>
                    <a:pt x="0" y="0"/>
                  </a:moveTo>
                  <a:lnTo>
                    <a:pt x="3901440" y="0"/>
                  </a:lnTo>
                  <a:lnTo>
                    <a:pt x="3901440" y="2011680"/>
                  </a:lnTo>
                  <a:lnTo>
                    <a:pt x="0" y="201168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2889250">
                <a:lnSpc>
                  <a:spcPct val="90000"/>
                </a:lnSpc>
                <a:spcBef>
                  <a:spcPct val="0"/>
                </a:spcBef>
                <a:spcAft>
                  <a:spcPct val="35000"/>
                </a:spcAft>
                <a:buNone/>
              </a:pPr>
              <a:endParaRPr lang="uk-UA" sz="6500" kern="1200"/>
            </a:p>
          </p:txBody>
        </p:sp>
      </p:grpSp>
      <p:grpSp>
        <p:nvGrpSpPr>
          <p:cNvPr id="30" name="Групувати 29">
            <a:extLst>
              <a:ext uri="{FF2B5EF4-FFF2-40B4-BE49-F238E27FC236}">
                <a16:creationId xmlns:a16="http://schemas.microsoft.com/office/drawing/2014/main" id="{17D658F3-0DE4-499A-AB6E-710AFED9447A}"/>
              </a:ext>
            </a:extLst>
          </p:cNvPr>
          <p:cNvGrpSpPr/>
          <p:nvPr/>
        </p:nvGrpSpPr>
        <p:grpSpPr>
          <a:xfrm>
            <a:off x="9802683" y="82178"/>
            <a:ext cx="1908000" cy="1908000"/>
            <a:chOff x="3048000" y="380999"/>
            <a:chExt cx="6096000" cy="6096000"/>
          </a:xfrm>
        </p:grpSpPr>
        <p:sp>
          <p:nvSpPr>
            <p:cNvPr id="31" name="Овал 30">
              <a:extLst>
                <a:ext uri="{FF2B5EF4-FFF2-40B4-BE49-F238E27FC236}">
                  <a16:creationId xmlns:a16="http://schemas.microsoft.com/office/drawing/2014/main" id="{59504F3D-01F8-42DE-8D77-A59465C7E758}"/>
                </a:ext>
              </a:extLst>
            </p:cNvPr>
            <p:cNvSpPr/>
            <p:nvPr/>
          </p:nvSpPr>
          <p:spPr>
            <a:xfrm>
              <a:off x="3048000" y="380999"/>
              <a:ext cx="6096000" cy="6096000"/>
            </a:xfrm>
            <a:prstGeom prst="ellipse">
              <a:avLst/>
            </a:prstGeom>
            <a:blipFill>
              <a:blip r:embed="rId9" cstate="print">
                <a:extLst>
                  <a:ext uri="{28A0092B-C50C-407E-A947-70E740481C1C}">
                    <a14:useLocalDpi xmlns:a14="http://schemas.microsoft.com/office/drawing/2010/main" val="0"/>
                  </a:ext>
                </a:extLst>
              </a:blip>
              <a:srcRect/>
              <a:stretch>
                <a:fillRect l="-39000" r="-3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2" name="Полілінія: фігура 31">
              <a:extLst>
                <a:ext uri="{FF2B5EF4-FFF2-40B4-BE49-F238E27FC236}">
                  <a16:creationId xmlns:a16="http://schemas.microsoft.com/office/drawing/2014/main" id="{05172A7E-09D0-4E07-A4AD-5385DA1D98D6}"/>
                </a:ext>
              </a:extLst>
            </p:cNvPr>
            <p:cNvSpPr/>
            <p:nvPr/>
          </p:nvSpPr>
          <p:spPr>
            <a:xfrm>
              <a:off x="4145280" y="3617975"/>
              <a:ext cx="3901440" cy="2011680"/>
            </a:xfrm>
            <a:custGeom>
              <a:avLst/>
              <a:gdLst>
                <a:gd name="connsiteX0" fmla="*/ 0 w 3901440"/>
                <a:gd name="connsiteY0" fmla="*/ 0 h 2011680"/>
                <a:gd name="connsiteX1" fmla="*/ 3901440 w 3901440"/>
                <a:gd name="connsiteY1" fmla="*/ 0 h 2011680"/>
                <a:gd name="connsiteX2" fmla="*/ 3901440 w 3901440"/>
                <a:gd name="connsiteY2" fmla="*/ 2011680 h 2011680"/>
                <a:gd name="connsiteX3" fmla="*/ 0 w 3901440"/>
                <a:gd name="connsiteY3" fmla="*/ 2011680 h 2011680"/>
                <a:gd name="connsiteX4" fmla="*/ 0 w 3901440"/>
                <a:gd name="connsiteY4" fmla="*/ 0 h 201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1440" h="2011680">
                  <a:moveTo>
                    <a:pt x="0" y="0"/>
                  </a:moveTo>
                  <a:lnTo>
                    <a:pt x="3901440" y="0"/>
                  </a:lnTo>
                  <a:lnTo>
                    <a:pt x="3901440" y="2011680"/>
                  </a:lnTo>
                  <a:lnTo>
                    <a:pt x="0" y="201168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2889250">
                <a:lnSpc>
                  <a:spcPct val="90000"/>
                </a:lnSpc>
                <a:spcBef>
                  <a:spcPct val="0"/>
                </a:spcBef>
                <a:spcAft>
                  <a:spcPct val="35000"/>
                </a:spcAft>
                <a:buNone/>
              </a:pPr>
              <a:endParaRPr lang="uk-UA" sz="6500" kern="1200"/>
            </a:p>
          </p:txBody>
        </p:sp>
      </p:grpSp>
    </p:spTree>
    <p:extLst>
      <p:ext uri="{BB962C8B-B14F-4D97-AF65-F5344CB8AC3E}">
        <p14:creationId xmlns:p14="http://schemas.microsoft.com/office/powerpoint/2010/main" val="37121441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a:extLst>
              <a:ext uri="{FF2B5EF4-FFF2-40B4-BE49-F238E27FC236}">
                <a16:creationId xmlns:a16="http://schemas.microsoft.com/office/drawing/2014/main" id="{38544C90-207F-4D87-B92B-38806F37E58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0" y="-3670"/>
            <a:ext cx="12181490" cy="6861670"/>
          </a:xfrm>
          <a:prstGeom prst="rect">
            <a:avLst/>
          </a:prstGeom>
        </p:spPr>
      </p:pic>
      <p:sp>
        <p:nvSpPr>
          <p:cNvPr id="15" name="Прямокутник 14">
            <a:extLst>
              <a:ext uri="{FF2B5EF4-FFF2-40B4-BE49-F238E27FC236}">
                <a16:creationId xmlns:a16="http://schemas.microsoft.com/office/drawing/2014/main" id="{91BBEABB-5E87-4AED-9442-30611F6D7DEB}"/>
              </a:ext>
            </a:extLst>
          </p:cNvPr>
          <p:cNvSpPr/>
          <p:nvPr/>
        </p:nvSpPr>
        <p:spPr>
          <a:xfrm>
            <a:off x="426951" y="779513"/>
            <a:ext cx="2533066" cy="400110"/>
          </a:xfrm>
          <a:prstGeom prst="rect">
            <a:avLst/>
          </a:prstGeom>
        </p:spPr>
        <p:txBody>
          <a:bodyPr wrap="none">
            <a:spAutoFit/>
          </a:bodyPr>
          <a:lstStyle/>
          <a:p>
            <a:pPr defTabSz="342900">
              <a:defRPr/>
            </a:pPr>
            <a:r>
              <a:rPr lang="ru-RU" sz="2000" b="1" dirty="0">
                <a:solidFill>
                  <a:srgbClr val="002060"/>
                </a:solidFill>
                <a:cs typeface="Arial" panose="020B0604020202020204" pitchFamily="34" charset="0"/>
              </a:rPr>
              <a:t>Фінансовий супровід</a:t>
            </a:r>
            <a:endParaRPr lang="uk-UA" sz="2000" dirty="0">
              <a:solidFill>
                <a:srgbClr val="002060"/>
              </a:solidFill>
              <a:cs typeface="Arial" panose="020B0604020202020204" pitchFamily="34" charset="0"/>
            </a:endParaRPr>
          </a:p>
        </p:txBody>
      </p:sp>
      <p:graphicFrame>
        <p:nvGraphicFramePr>
          <p:cNvPr id="7" name="Диаграмма 6">
            <a:extLst>
              <a:ext uri="{FF2B5EF4-FFF2-40B4-BE49-F238E27FC236}">
                <a16:creationId xmlns:a16="http://schemas.microsoft.com/office/drawing/2014/main" id="{A0D2B7C3-1230-45C9-9779-B20AF1FD8F34}"/>
              </a:ext>
            </a:extLst>
          </p:cNvPr>
          <p:cNvGraphicFramePr/>
          <p:nvPr/>
        </p:nvGraphicFramePr>
        <p:xfrm>
          <a:off x="6096000" y="1304880"/>
          <a:ext cx="5956092" cy="4997446"/>
        </p:xfrm>
        <a:graphic>
          <a:graphicData uri="http://schemas.openxmlformats.org/drawingml/2006/chart">
            <c:chart xmlns:c="http://schemas.openxmlformats.org/drawingml/2006/chart" xmlns:r="http://schemas.openxmlformats.org/officeDocument/2006/relationships" r:id="rId3"/>
          </a:graphicData>
        </a:graphic>
      </p:graphicFrame>
      <p:sp>
        <p:nvSpPr>
          <p:cNvPr id="10" name="Заголовок 1">
            <a:extLst>
              <a:ext uri="{FF2B5EF4-FFF2-40B4-BE49-F238E27FC236}">
                <a16:creationId xmlns:a16="http://schemas.microsoft.com/office/drawing/2014/main" id="{AF9AD0BC-2D7B-455C-8AEC-D5CD4941D44C}"/>
              </a:ext>
            </a:extLst>
          </p:cNvPr>
          <p:cNvSpPr>
            <a:spLocks noGrp="1"/>
          </p:cNvSpPr>
          <p:nvPr>
            <p:ph type="title"/>
          </p:nvPr>
        </p:nvSpPr>
        <p:spPr>
          <a:xfrm>
            <a:off x="2840565" y="-20730"/>
            <a:ext cx="7189700" cy="783183"/>
          </a:xfrm>
        </p:spPr>
        <p:txBody>
          <a:bodyPr>
            <a:noAutofit/>
          </a:bodyPr>
          <a:lstStyle/>
          <a:p>
            <a:pPr algn="ctr"/>
            <a:r>
              <a:rPr lang="uk-UA" sz="3600" b="1" dirty="0">
                <a:solidFill>
                  <a:srgbClr val="002060"/>
                </a:solidFill>
                <a:latin typeface="+mn-lt"/>
                <a:cs typeface="Arial" panose="020B0604020202020204" pitchFamily="34" charset="0"/>
              </a:rPr>
              <a:t>Бюджет галузі освіта на 2020 рік</a:t>
            </a:r>
          </a:p>
        </p:txBody>
      </p:sp>
      <p:sp>
        <p:nvSpPr>
          <p:cNvPr id="11" name="Прямокутник 10">
            <a:extLst>
              <a:ext uri="{FF2B5EF4-FFF2-40B4-BE49-F238E27FC236}">
                <a16:creationId xmlns:a16="http://schemas.microsoft.com/office/drawing/2014/main" id="{2C597FDA-C159-452C-BCA1-C38B440277FD}"/>
              </a:ext>
            </a:extLst>
          </p:cNvPr>
          <p:cNvSpPr/>
          <p:nvPr/>
        </p:nvSpPr>
        <p:spPr>
          <a:xfrm>
            <a:off x="8252096" y="1147673"/>
            <a:ext cx="3744922" cy="923330"/>
          </a:xfrm>
          <a:prstGeom prst="rect">
            <a:avLst/>
          </a:prstGeom>
        </p:spPr>
        <p:txBody>
          <a:bodyPr wrap="square">
            <a:spAutoFit/>
          </a:bodyPr>
          <a:lstStyle/>
          <a:p>
            <a:pPr algn="ctr" defTabSz="342900">
              <a:defRPr/>
            </a:pPr>
            <a:r>
              <a:rPr lang="uk-UA" dirty="0">
                <a:solidFill>
                  <a:srgbClr val="002060"/>
                </a:solidFill>
                <a:cs typeface="Arial" panose="020B0604020202020204" pitchFamily="34" charset="0"/>
              </a:rPr>
              <a:t>Всього – 2,75 млрд грн </a:t>
            </a:r>
          </a:p>
          <a:p>
            <a:pPr algn="ctr" defTabSz="342900">
              <a:defRPr/>
            </a:pPr>
            <a:r>
              <a:rPr lang="uk-UA" dirty="0">
                <a:solidFill>
                  <a:srgbClr val="002060"/>
                </a:solidFill>
                <a:cs typeface="Arial" panose="020B0604020202020204" pitchFamily="34" charset="0"/>
              </a:rPr>
              <a:t>У т. ч. кошти освітньої субвенції – 1,1 млрд грн (38%)</a:t>
            </a:r>
          </a:p>
        </p:txBody>
      </p:sp>
      <p:sp>
        <p:nvSpPr>
          <p:cNvPr id="2" name="TextBox 1">
            <a:extLst>
              <a:ext uri="{FF2B5EF4-FFF2-40B4-BE49-F238E27FC236}">
                <a16:creationId xmlns:a16="http://schemas.microsoft.com/office/drawing/2014/main" id="{F36BE3C6-9D3A-40F4-9A5A-FE9BD197D8D0}"/>
              </a:ext>
            </a:extLst>
          </p:cNvPr>
          <p:cNvSpPr txBox="1"/>
          <p:nvPr/>
        </p:nvSpPr>
        <p:spPr>
          <a:xfrm>
            <a:off x="426952" y="1178737"/>
            <a:ext cx="7640672" cy="5262979"/>
          </a:xfrm>
          <a:prstGeom prst="rect">
            <a:avLst/>
          </a:prstGeom>
          <a:noFill/>
        </p:spPr>
        <p:txBody>
          <a:bodyPr wrap="square" rtlCol="0">
            <a:spAutoFit/>
          </a:bodyPr>
          <a:lstStyle/>
          <a:p>
            <a:r>
              <a:rPr lang="uk-UA" sz="1600" b="0" dirty="0">
                <a:solidFill>
                  <a:srgbClr val="002060"/>
                </a:solidFill>
                <a:cs typeface="Arial" panose="020B0604020202020204" pitchFamily="34" charset="0"/>
              </a:rPr>
              <a:t>Винагорода до Дня вчителя</a:t>
            </a:r>
          </a:p>
          <a:p>
            <a:r>
              <a:rPr lang="uk-UA" sz="1600" b="0" dirty="0">
                <a:solidFill>
                  <a:srgbClr val="002060"/>
                </a:solidFill>
                <a:cs typeface="Arial" panose="020B0604020202020204" pitchFamily="34" charset="0"/>
              </a:rPr>
              <a:t>Виплата з нагоди Дня працівника освіти</a:t>
            </a:r>
          </a:p>
          <a:p>
            <a:r>
              <a:rPr lang="uk-UA" sz="1600" b="0" dirty="0">
                <a:solidFill>
                  <a:srgbClr val="002060"/>
                </a:solidFill>
                <a:cs typeface="Arial" panose="020B0604020202020204" pitchFamily="34" charset="0"/>
              </a:rPr>
              <a:t>Премія до Дня бухгалтера</a:t>
            </a:r>
          </a:p>
          <a:p>
            <a:r>
              <a:rPr lang="uk-UA" sz="1600" b="0" dirty="0">
                <a:solidFill>
                  <a:srgbClr val="002060"/>
                </a:solidFill>
                <a:cs typeface="Arial" panose="020B0604020202020204" pitchFamily="34" charset="0"/>
              </a:rPr>
              <a:t>Премія у розмірі 50% до Дня бібліотекаря</a:t>
            </a:r>
          </a:p>
          <a:p>
            <a:r>
              <a:rPr lang="uk-UA" sz="1600" b="0" dirty="0">
                <a:solidFill>
                  <a:srgbClr val="002060"/>
                </a:solidFill>
                <a:cs typeface="Arial" panose="020B0604020202020204" pitchFamily="34" charset="0"/>
              </a:rPr>
              <a:t>Премія у розмірі 50 % медичним сестрам</a:t>
            </a:r>
          </a:p>
          <a:p>
            <a:r>
              <a:rPr lang="uk-UA" sz="1600" b="0" dirty="0">
                <a:solidFill>
                  <a:srgbClr val="002060"/>
                </a:solidFill>
                <a:cs typeface="Arial" panose="020B0604020202020204" pitchFamily="34" charset="0"/>
              </a:rPr>
              <a:t>Матеріальна допомога на вирішення соціально-побутових питань обслуговуючому персоналу</a:t>
            </a:r>
          </a:p>
          <a:p>
            <a:r>
              <a:rPr lang="uk-UA" sz="1600" b="0" dirty="0">
                <a:solidFill>
                  <a:srgbClr val="002060"/>
                </a:solidFill>
                <a:cs typeface="Arial" panose="020B0604020202020204" pitchFamily="34" charset="0"/>
              </a:rPr>
              <a:t>10% надбавка за складність і напруженість педагогічним працівникам, які фінансуються за рахунок коштів міського бюджету м. Львова</a:t>
            </a:r>
          </a:p>
          <a:p>
            <a:r>
              <a:rPr lang="uk-UA" sz="1600" b="0" dirty="0">
                <a:solidFill>
                  <a:srgbClr val="002060"/>
                </a:solidFill>
                <a:cs typeface="Arial" panose="020B0604020202020204" pitchFamily="34" charset="0"/>
              </a:rPr>
              <a:t>Премія в розмірі 50% від посадового окладу директорам навчальних закладів м. Львова – у зв'язку із організацією та виконанням протиепідемічних заходів у закладах освіти та підготовкою закладів до навчального року </a:t>
            </a:r>
          </a:p>
          <a:p>
            <a:r>
              <a:rPr lang="uk-UA" sz="1600" b="0" dirty="0">
                <a:solidFill>
                  <a:srgbClr val="002060"/>
                </a:solidFill>
                <a:cs typeface="Arial" panose="020B0604020202020204" pitchFamily="34" charset="0"/>
              </a:rPr>
              <a:t>Надбавка за складність і напруженість керівникам, заступникам керівників та викладачам, які були залучені до реалізації пілотного проекту «Нова українська школа» з 2017</a:t>
            </a:r>
          </a:p>
          <a:p>
            <a:r>
              <a:rPr lang="uk-UA" sz="1600" b="0" dirty="0">
                <a:solidFill>
                  <a:srgbClr val="002060"/>
                </a:solidFill>
                <a:cs typeface="Arial" panose="020B0604020202020204" pitchFamily="34" charset="0"/>
              </a:rPr>
              <a:t>Надбавка за складність і напруженість керівникам, заступникам керівників та викладачам, які були залучені до реалізації пілотного проекту «Нова українська школа» з 2017</a:t>
            </a:r>
          </a:p>
          <a:p>
            <a:r>
              <a:rPr lang="uk-UA" sz="1600" b="0" dirty="0">
                <a:solidFill>
                  <a:srgbClr val="002060"/>
                </a:solidFill>
                <a:cs typeface="Arial" panose="020B0604020202020204" pitchFamily="34" charset="0"/>
              </a:rPr>
              <a:t>Премія заступникам директорів з господарської роботи, завідувачам господарств закладів дошкільної освіти, закладів загальної середньої освіти, закладів позашкільної освіти м. Львова в розмірі посадового окладу</a:t>
            </a:r>
          </a:p>
        </p:txBody>
      </p:sp>
      <p:sp>
        <p:nvSpPr>
          <p:cNvPr id="13" name="Прямокутник 12">
            <a:extLst>
              <a:ext uri="{FF2B5EF4-FFF2-40B4-BE49-F238E27FC236}">
                <a16:creationId xmlns:a16="http://schemas.microsoft.com/office/drawing/2014/main" id="{CD0DC0AA-27AE-4A51-847A-638CEA7994DB}"/>
              </a:ext>
            </a:extLst>
          </p:cNvPr>
          <p:cNvSpPr/>
          <p:nvPr/>
        </p:nvSpPr>
        <p:spPr>
          <a:xfrm>
            <a:off x="9072240" y="770540"/>
            <a:ext cx="2112758" cy="400110"/>
          </a:xfrm>
          <a:prstGeom prst="rect">
            <a:avLst/>
          </a:prstGeom>
        </p:spPr>
        <p:txBody>
          <a:bodyPr wrap="none">
            <a:spAutoFit/>
          </a:bodyPr>
          <a:lstStyle/>
          <a:p>
            <a:pPr algn="ctr" defTabSz="342900">
              <a:defRPr/>
            </a:pPr>
            <a:r>
              <a:rPr lang="uk-UA" sz="2000" b="1" dirty="0">
                <a:solidFill>
                  <a:srgbClr val="002060"/>
                </a:solidFill>
                <a:cs typeface="Arial" panose="020B0604020202020204" pitchFamily="34" charset="0"/>
              </a:rPr>
              <a:t>Структура виплат</a:t>
            </a:r>
            <a:endParaRPr lang="uk-UA" sz="2000" dirty="0">
              <a:solidFill>
                <a:srgbClr val="002060"/>
              </a:solidFill>
              <a:cs typeface="Arial" panose="020B0604020202020204" pitchFamily="34" charset="0"/>
            </a:endParaRPr>
          </a:p>
        </p:txBody>
      </p:sp>
      <p:cxnSp>
        <p:nvCxnSpPr>
          <p:cNvPr id="4" name="Пряма сполучна лінія 3">
            <a:extLst>
              <a:ext uri="{FF2B5EF4-FFF2-40B4-BE49-F238E27FC236}">
                <a16:creationId xmlns:a16="http://schemas.microsoft.com/office/drawing/2014/main" id="{31046951-F678-41AF-A5A0-250EF21066F0}"/>
              </a:ext>
            </a:extLst>
          </p:cNvPr>
          <p:cNvCxnSpPr/>
          <p:nvPr/>
        </p:nvCxnSpPr>
        <p:spPr>
          <a:xfrm>
            <a:off x="7779895" y="4302177"/>
            <a:ext cx="0" cy="1813810"/>
          </a:xfrm>
          <a:prstGeom prst="line">
            <a:avLst/>
          </a:prstGeom>
        </p:spPr>
        <p:style>
          <a:lnRef idx="1">
            <a:schemeClr val="accent4"/>
          </a:lnRef>
          <a:fillRef idx="0">
            <a:schemeClr val="accent4"/>
          </a:fillRef>
          <a:effectRef idx="0">
            <a:schemeClr val="accent4"/>
          </a:effectRef>
          <a:fontRef idx="minor">
            <a:schemeClr val="tx1"/>
          </a:fontRef>
        </p:style>
      </p:cxnSp>
      <p:pic>
        <p:nvPicPr>
          <p:cNvPr id="14" name="Рисунок 13">
            <a:extLst>
              <a:ext uri="{FF2B5EF4-FFF2-40B4-BE49-F238E27FC236}">
                <a16:creationId xmlns:a16="http://schemas.microsoft.com/office/drawing/2014/main" id="{10523FFD-AEFE-4DBA-A544-3F03B60D2B0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0374" y="1268216"/>
            <a:ext cx="114702" cy="144000"/>
          </a:xfrm>
          <a:prstGeom prst="rect">
            <a:avLst/>
          </a:prstGeom>
        </p:spPr>
      </p:pic>
      <p:pic>
        <p:nvPicPr>
          <p:cNvPr id="16" name="Рисунок 15">
            <a:extLst>
              <a:ext uri="{FF2B5EF4-FFF2-40B4-BE49-F238E27FC236}">
                <a16:creationId xmlns:a16="http://schemas.microsoft.com/office/drawing/2014/main" id="{98A03C72-9CEF-4E64-B281-F75091503CF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0374" y="1530690"/>
            <a:ext cx="114702" cy="144000"/>
          </a:xfrm>
          <a:prstGeom prst="rect">
            <a:avLst/>
          </a:prstGeom>
        </p:spPr>
      </p:pic>
      <p:pic>
        <p:nvPicPr>
          <p:cNvPr id="17" name="Рисунок 16">
            <a:extLst>
              <a:ext uri="{FF2B5EF4-FFF2-40B4-BE49-F238E27FC236}">
                <a16:creationId xmlns:a16="http://schemas.microsoft.com/office/drawing/2014/main" id="{101AC66A-CF48-44C1-BDA3-4853341E64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0374" y="1764658"/>
            <a:ext cx="114702" cy="144000"/>
          </a:xfrm>
          <a:prstGeom prst="rect">
            <a:avLst/>
          </a:prstGeom>
        </p:spPr>
      </p:pic>
      <p:pic>
        <p:nvPicPr>
          <p:cNvPr id="18" name="Рисунок 17">
            <a:extLst>
              <a:ext uri="{FF2B5EF4-FFF2-40B4-BE49-F238E27FC236}">
                <a16:creationId xmlns:a16="http://schemas.microsoft.com/office/drawing/2014/main" id="{0C2CFECA-0841-4795-967B-C3C520B25C5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0374" y="2018974"/>
            <a:ext cx="114702" cy="144000"/>
          </a:xfrm>
          <a:prstGeom prst="rect">
            <a:avLst/>
          </a:prstGeom>
        </p:spPr>
      </p:pic>
      <p:pic>
        <p:nvPicPr>
          <p:cNvPr id="19" name="Рисунок 18">
            <a:extLst>
              <a:ext uri="{FF2B5EF4-FFF2-40B4-BE49-F238E27FC236}">
                <a16:creationId xmlns:a16="http://schemas.microsoft.com/office/drawing/2014/main" id="{15BF78BF-B648-4C8E-99AA-9FD7066BD9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0374" y="2267230"/>
            <a:ext cx="114702" cy="144000"/>
          </a:xfrm>
          <a:prstGeom prst="rect">
            <a:avLst/>
          </a:prstGeom>
        </p:spPr>
      </p:pic>
      <p:pic>
        <p:nvPicPr>
          <p:cNvPr id="20" name="Рисунок 19">
            <a:extLst>
              <a:ext uri="{FF2B5EF4-FFF2-40B4-BE49-F238E27FC236}">
                <a16:creationId xmlns:a16="http://schemas.microsoft.com/office/drawing/2014/main" id="{99419AE3-E150-4AAB-AC7B-0CA1A1BE243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3880" y="2515486"/>
            <a:ext cx="114702" cy="144000"/>
          </a:xfrm>
          <a:prstGeom prst="rect">
            <a:avLst/>
          </a:prstGeom>
        </p:spPr>
      </p:pic>
      <p:pic>
        <p:nvPicPr>
          <p:cNvPr id="21" name="Рисунок 20">
            <a:extLst>
              <a:ext uri="{FF2B5EF4-FFF2-40B4-BE49-F238E27FC236}">
                <a16:creationId xmlns:a16="http://schemas.microsoft.com/office/drawing/2014/main" id="{6EAA392C-B5D3-41BC-ABC5-B71AC7D0A6C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0374" y="2986710"/>
            <a:ext cx="114702" cy="144000"/>
          </a:xfrm>
          <a:prstGeom prst="rect">
            <a:avLst/>
          </a:prstGeom>
        </p:spPr>
      </p:pic>
      <p:pic>
        <p:nvPicPr>
          <p:cNvPr id="22" name="Рисунок 21">
            <a:extLst>
              <a:ext uri="{FF2B5EF4-FFF2-40B4-BE49-F238E27FC236}">
                <a16:creationId xmlns:a16="http://schemas.microsoft.com/office/drawing/2014/main" id="{8475C2B8-27E9-457D-B088-E5A2BCC9726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0374" y="3474994"/>
            <a:ext cx="114702" cy="144000"/>
          </a:xfrm>
          <a:prstGeom prst="rect">
            <a:avLst/>
          </a:prstGeom>
        </p:spPr>
      </p:pic>
      <p:pic>
        <p:nvPicPr>
          <p:cNvPr id="23" name="Рисунок 22">
            <a:extLst>
              <a:ext uri="{FF2B5EF4-FFF2-40B4-BE49-F238E27FC236}">
                <a16:creationId xmlns:a16="http://schemas.microsoft.com/office/drawing/2014/main" id="{BEE70F37-8608-4E41-814D-64A14E18D3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0374" y="4230345"/>
            <a:ext cx="114702" cy="144000"/>
          </a:xfrm>
          <a:prstGeom prst="rect">
            <a:avLst/>
          </a:prstGeom>
        </p:spPr>
      </p:pic>
      <p:pic>
        <p:nvPicPr>
          <p:cNvPr id="24" name="Рисунок 23">
            <a:extLst>
              <a:ext uri="{FF2B5EF4-FFF2-40B4-BE49-F238E27FC236}">
                <a16:creationId xmlns:a16="http://schemas.microsoft.com/office/drawing/2014/main" id="{0EDCBB21-B711-4474-98D8-ADDFF8DEB6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0374" y="4930386"/>
            <a:ext cx="114702" cy="144000"/>
          </a:xfrm>
          <a:prstGeom prst="rect">
            <a:avLst/>
          </a:prstGeom>
        </p:spPr>
      </p:pic>
      <p:pic>
        <p:nvPicPr>
          <p:cNvPr id="25" name="Рисунок 24">
            <a:extLst>
              <a:ext uri="{FF2B5EF4-FFF2-40B4-BE49-F238E27FC236}">
                <a16:creationId xmlns:a16="http://schemas.microsoft.com/office/drawing/2014/main" id="{C77C7396-E241-4FC6-93CA-FC4BAD488C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0374" y="5686051"/>
            <a:ext cx="114702" cy="144000"/>
          </a:xfrm>
          <a:prstGeom prst="rect">
            <a:avLst/>
          </a:prstGeom>
        </p:spPr>
      </p:pic>
    </p:spTree>
    <p:extLst>
      <p:ext uri="{BB962C8B-B14F-4D97-AF65-F5344CB8AC3E}">
        <p14:creationId xmlns:p14="http://schemas.microsoft.com/office/powerpoint/2010/main" val="28930288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8015DB79-CF72-4652-8D8E-937B41EC56A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0" y="-3670"/>
            <a:ext cx="12181490" cy="6861670"/>
          </a:xfrm>
          <a:prstGeom prst="rect">
            <a:avLst/>
          </a:prstGeom>
        </p:spPr>
      </p:pic>
      <p:graphicFrame>
        <p:nvGraphicFramePr>
          <p:cNvPr id="8" name="Діаграма 7">
            <a:extLst>
              <a:ext uri="{FF2B5EF4-FFF2-40B4-BE49-F238E27FC236}">
                <a16:creationId xmlns:a16="http://schemas.microsoft.com/office/drawing/2014/main" id="{39914B87-36C0-44B8-9596-ED3ED9553F57}"/>
              </a:ext>
            </a:extLst>
          </p:cNvPr>
          <p:cNvGraphicFramePr/>
          <p:nvPr/>
        </p:nvGraphicFramePr>
        <p:xfrm>
          <a:off x="470629" y="556632"/>
          <a:ext cx="5168300" cy="301334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59C1A29D-9127-495B-B541-67587E6C0EA2}"/>
              </a:ext>
            </a:extLst>
          </p:cNvPr>
          <p:cNvSpPr txBox="1"/>
          <p:nvPr/>
        </p:nvSpPr>
        <p:spPr>
          <a:xfrm>
            <a:off x="510433" y="122101"/>
            <a:ext cx="5186505" cy="707886"/>
          </a:xfrm>
          <a:prstGeom prst="rect">
            <a:avLst/>
          </a:prstGeom>
          <a:noFill/>
        </p:spPr>
        <p:txBody>
          <a:bodyPr wrap="square" rtlCol="0">
            <a:spAutoFit/>
          </a:bodyPr>
          <a:lstStyle/>
          <a:p>
            <a:r>
              <a:rPr lang="uk-UA" sz="2000" b="1" dirty="0">
                <a:solidFill>
                  <a:srgbClr val="002060"/>
                </a:solidFill>
              </a:rPr>
              <a:t>Бюджет розвитку в освітній</a:t>
            </a:r>
            <a:r>
              <a:rPr lang="uk-UA" sz="2000" b="1" baseline="0" dirty="0">
                <a:solidFill>
                  <a:srgbClr val="002060"/>
                </a:solidFill>
              </a:rPr>
              <a:t> галузі </a:t>
            </a:r>
            <a:r>
              <a:rPr lang="uk-UA" sz="2000" b="1" dirty="0">
                <a:solidFill>
                  <a:srgbClr val="002060"/>
                </a:solidFill>
              </a:rPr>
              <a:t>2015-2020 років, млн грн</a:t>
            </a:r>
            <a:endParaRPr lang="uk-UA" sz="2000" b="1" baseline="0" dirty="0">
              <a:solidFill>
                <a:srgbClr val="002060"/>
              </a:solidFill>
            </a:endParaRPr>
          </a:p>
        </p:txBody>
      </p:sp>
      <p:sp>
        <p:nvSpPr>
          <p:cNvPr id="11" name="TextBox 10">
            <a:extLst>
              <a:ext uri="{FF2B5EF4-FFF2-40B4-BE49-F238E27FC236}">
                <a16:creationId xmlns:a16="http://schemas.microsoft.com/office/drawing/2014/main" id="{FB58C971-BF27-4041-9A16-098B20CFEC00}"/>
              </a:ext>
            </a:extLst>
          </p:cNvPr>
          <p:cNvSpPr txBox="1"/>
          <p:nvPr/>
        </p:nvSpPr>
        <p:spPr>
          <a:xfrm>
            <a:off x="5503572" y="2402825"/>
            <a:ext cx="4790061" cy="954107"/>
          </a:xfrm>
          <a:prstGeom prst="rect">
            <a:avLst/>
          </a:prstGeom>
          <a:noFill/>
        </p:spPr>
        <p:txBody>
          <a:bodyPr wrap="square" rtlCol="0">
            <a:spAutoFit/>
          </a:bodyPr>
          <a:lstStyle/>
          <a:p>
            <a:pPr algn="ctr"/>
            <a:r>
              <a:rPr lang="uk-UA" sz="2800" b="1" dirty="0">
                <a:solidFill>
                  <a:srgbClr val="002060"/>
                </a:solidFill>
              </a:rPr>
              <a:t>Боротьба з С</a:t>
            </a:r>
            <a:r>
              <a:rPr lang="en-US" sz="2800" b="1" dirty="0">
                <a:solidFill>
                  <a:srgbClr val="002060"/>
                </a:solidFill>
              </a:rPr>
              <a:t>OVID</a:t>
            </a:r>
            <a:r>
              <a:rPr lang="uk-UA" sz="2800" b="1" dirty="0">
                <a:solidFill>
                  <a:srgbClr val="002060"/>
                </a:solidFill>
              </a:rPr>
              <a:t>-19</a:t>
            </a:r>
            <a:endParaRPr lang="en-US" sz="2800" b="1" dirty="0">
              <a:solidFill>
                <a:srgbClr val="002060"/>
              </a:solidFill>
            </a:endParaRPr>
          </a:p>
          <a:p>
            <a:pPr algn="ctr"/>
            <a:r>
              <a:rPr lang="en-US" sz="2800" b="1" dirty="0">
                <a:solidFill>
                  <a:srgbClr val="002060"/>
                </a:solidFill>
              </a:rPr>
              <a:t>25 </a:t>
            </a:r>
            <a:r>
              <a:rPr lang="uk-UA" sz="2800" b="1" dirty="0">
                <a:solidFill>
                  <a:srgbClr val="002060"/>
                </a:solidFill>
              </a:rPr>
              <a:t>млн грн</a:t>
            </a:r>
            <a:endParaRPr lang="uk-UA" sz="1200" dirty="0">
              <a:solidFill>
                <a:srgbClr val="002060"/>
              </a:solidFill>
            </a:endParaRPr>
          </a:p>
        </p:txBody>
      </p:sp>
      <p:cxnSp>
        <p:nvCxnSpPr>
          <p:cNvPr id="3" name="Пряма сполучна лінія 2">
            <a:extLst>
              <a:ext uri="{FF2B5EF4-FFF2-40B4-BE49-F238E27FC236}">
                <a16:creationId xmlns:a16="http://schemas.microsoft.com/office/drawing/2014/main" id="{D8F46D6C-3856-48B7-877F-08824EBC552E}"/>
              </a:ext>
            </a:extLst>
          </p:cNvPr>
          <p:cNvCxnSpPr>
            <a:cxnSpLocks/>
          </p:cNvCxnSpPr>
          <p:nvPr/>
        </p:nvCxnSpPr>
        <p:spPr>
          <a:xfrm>
            <a:off x="5454327" y="676397"/>
            <a:ext cx="0" cy="2893578"/>
          </a:xfrm>
          <a:prstGeom prst="line">
            <a:avLst/>
          </a:prstGeom>
          <a:ln/>
        </p:spPr>
        <p:style>
          <a:lnRef idx="1">
            <a:schemeClr val="accent1"/>
          </a:lnRef>
          <a:fillRef idx="0">
            <a:schemeClr val="accent1"/>
          </a:fillRef>
          <a:effectRef idx="0">
            <a:schemeClr val="accent1"/>
          </a:effectRef>
          <a:fontRef idx="minor">
            <a:schemeClr val="tx1"/>
          </a:fontRef>
        </p:style>
      </p:cxnSp>
      <p:pic>
        <p:nvPicPr>
          <p:cNvPr id="9" name="Рисунок 8">
            <a:extLst>
              <a:ext uri="{FF2B5EF4-FFF2-40B4-BE49-F238E27FC236}">
                <a16:creationId xmlns:a16="http://schemas.microsoft.com/office/drawing/2014/main" id="{ADD3894D-D616-4FCC-81A4-3C73EB423F93}"/>
              </a:ext>
            </a:extLst>
          </p:cNvPr>
          <p:cNvPicPr>
            <a:picLocks noChangeAspect="1"/>
          </p:cNvPicPr>
          <p:nvPr/>
        </p:nvPicPr>
        <p:blipFill>
          <a:blip r:embed="rId4">
            <a:biLevel thresh="75000"/>
          </a:blip>
          <a:stretch>
            <a:fillRect/>
          </a:stretch>
        </p:blipFill>
        <p:spPr>
          <a:xfrm>
            <a:off x="93716" y="961787"/>
            <a:ext cx="637808" cy="775236"/>
          </a:xfrm>
          <a:prstGeom prst="rect">
            <a:avLst/>
          </a:prstGeom>
        </p:spPr>
      </p:pic>
      <p:grpSp>
        <p:nvGrpSpPr>
          <p:cNvPr id="13" name="Групувати 12">
            <a:extLst>
              <a:ext uri="{FF2B5EF4-FFF2-40B4-BE49-F238E27FC236}">
                <a16:creationId xmlns:a16="http://schemas.microsoft.com/office/drawing/2014/main" id="{0D7B8E41-168B-4480-B1A5-460ABCB730A7}"/>
              </a:ext>
            </a:extLst>
          </p:cNvPr>
          <p:cNvGrpSpPr/>
          <p:nvPr/>
        </p:nvGrpSpPr>
        <p:grpSpPr>
          <a:xfrm>
            <a:off x="7093530" y="128096"/>
            <a:ext cx="1908000" cy="1908000"/>
            <a:chOff x="3807608" y="1140608"/>
            <a:chExt cx="4576782" cy="4576782"/>
          </a:xfrm>
        </p:grpSpPr>
        <p:sp>
          <p:nvSpPr>
            <p:cNvPr id="14" name="Овал 13">
              <a:extLst>
                <a:ext uri="{FF2B5EF4-FFF2-40B4-BE49-F238E27FC236}">
                  <a16:creationId xmlns:a16="http://schemas.microsoft.com/office/drawing/2014/main" id="{4E13D437-C869-4F0C-BCAC-AA5ED49027D1}"/>
                </a:ext>
              </a:extLst>
            </p:cNvPr>
            <p:cNvSpPr/>
            <p:nvPr/>
          </p:nvSpPr>
          <p:spPr>
            <a:xfrm>
              <a:off x="3807608" y="1140608"/>
              <a:ext cx="4576782" cy="4576782"/>
            </a:xfrm>
            <a:prstGeom prst="ellipse">
              <a:avLst/>
            </a:prstGeom>
            <a:blipFill>
              <a:blip r:embed="rId5" cstate="print">
                <a:extLst>
                  <a:ext uri="{28A0092B-C50C-407E-A947-70E740481C1C}">
                    <a14:useLocalDpi xmlns:a14="http://schemas.microsoft.com/office/drawing/2010/main" val="0"/>
                  </a:ext>
                </a:extLst>
              </a:blip>
              <a:srcRect/>
              <a:stretch>
                <a:fillRect l="-17000" r="-17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5" name="Полілінія: фігура 14">
              <a:extLst>
                <a:ext uri="{FF2B5EF4-FFF2-40B4-BE49-F238E27FC236}">
                  <a16:creationId xmlns:a16="http://schemas.microsoft.com/office/drawing/2014/main" id="{C5068123-1288-47AC-AB89-5325AE8566BA}"/>
                </a:ext>
              </a:extLst>
            </p:cNvPr>
            <p:cNvSpPr/>
            <p:nvPr/>
          </p:nvSpPr>
          <p:spPr>
            <a:xfrm>
              <a:off x="4631429" y="3570880"/>
              <a:ext cx="2929140" cy="1510338"/>
            </a:xfrm>
            <a:custGeom>
              <a:avLst/>
              <a:gdLst>
                <a:gd name="connsiteX0" fmla="*/ 0 w 2929140"/>
                <a:gd name="connsiteY0" fmla="*/ 0 h 1510338"/>
                <a:gd name="connsiteX1" fmla="*/ 2929140 w 2929140"/>
                <a:gd name="connsiteY1" fmla="*/ 0 h 1510338"/>
                <a:gd name="connsiteX2" fmla="*/ 2929140 w 2929140"/>
                <a:gd name="connsiteY2" fmla="*/ 1510338 h 1510338"/>
                <a:gd name="connsiteX3" fmla="*/ 0 w 2929140"/>
                <a:gd name="connsiteY3" fmla="*/ 1510338 h 1510338"/>
                <a:gd name="connsiteX4" fmla="*/ 0 w 2929140"/>
                <a:gd name="connsiteY4" fmla="*/ 0 h 15103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9140" h="1510338">
                  <a:moveTo>
                    <a:pt x="0" y="0"/>
                  </a:moveTo>
                  <a:lnTo>
                    <a:pt x="2929140" y="0"/>
                  </a:lnTo>
                  <a:lnTo>
                    <a:pt x="2929140" y="1510338"/>
                  </a:lnTo>
                  <a:lnTo>
                    <a:pt x="0" y="1510338"/>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2889250">
                <a:lnSpc>
                  <a:spcPct val="90000"/>
                </a:lnSpc>
                <a:spcBef>
                  <a:spcPct val="0"/>
                </a:spcBef>
                <a:spcAft>
                  <a:spcPct val="35000"/>
                </a:spcAft>
                <a:buNone/>
              </a:pPr>
              <a:endParaRPr lang="uk-UA" sz="6500" kern="1200"/>
            </a:p>
          </p:txBody>
        </p:sp>
      </p:grpSp>
      <p:graphicFrame>
        <p:nvGraphicFramePr>
          <p:cNvPr id="23" name="Діаграма 22">
            <a:extLst>
              <a:ext uri="{FF2B5EF4-FFF2-40B4-BE49-F238E27FC236}">
                <a16:creationId xmlns:a16="http://schemas.microsoft.com/office/drawing/2014/main" id="{9F843A6E-46C2-4525-B4F1-BCD66DD837F0}"/>
              </a:ext>
            </a:extLst>
          </p:cNvPr>
          <p:cNvGraphicFramePr>
            <a:graphicFrameLocks/>
          </p:cNvGraphicFramePr>
          <p:nvPr/>
        </p:nvGraphicFramePr>
        <p:xfrm>
          <a:off x="5207347" y="3585452"/>
          <a:ext cx="4976967" cy="2838490"/>
        </p:xfrm>
        <a:graphic>
          <a:graphicData uri="http://schemas.openxmlformats.org/drawingml/2006/chart">
            <c:chart xmlns:c="http://schemas.openxmlformats.org/drawingml/2006/chart" xmlns:r="http://schemas.openxmlformats.org/officeDocument/2006/relationships" r:id="rId6"/>
          </a:graphicData>
        </a:graphic>
      </p:graphicFrame>
      <p:grpSp>
        <p:nvGrpSpPr>
          <p:cNvPr id="16" name="Групувати 15">
            <a:extLst>
              <a:ext uri="{FF2B5EF4-FFF2-40B4-BE49-F238E27FC236}">
                <a16:creationId xmlns:a16="http://schemas.microsoft.com/office/drawing/2014/main" id="{59E675F5-5FE5-4BFF-AA1E-12AEC41FD39E}"/>
              </a:ext>
            </a:extLst>
          </p:cNvPr>
          <p:cNvGrpSpPr/>
          <p:nvPr/>
        </p:nvGrpSpPr>
        <p:grpSpPr>
          <a:xfrm>
            <a:off x="9683073" y="560370"/>
            <a:ext cx="1908000" cy="1908000"/>
            <a:chOff x="3048000" y="380999"/>
            <a:chExt cx="6096000" cy="6096000"/>
          </a:xfrm>
        </p:grpSpPr>
        <p:sp>
          <p:nvSpPr>
            <p:cNvPr id="17" name="Овал 16">
              <a:extLst>
                <a:ext uri="{FF2B5EF4-FFF2-40B4-BE49-F238E27FC236}">
                  <a16:creationId xmlns:a16="http://schemas.microsoft.com/office/drawing/2014/main" id="{D053DF56-5EFF-48AE-AD58-84A058F0BBD3}"/>
                </a:ext>
              </a:extLst>
            </p:cNvPr>
            <p:cNvSpPr/>
            <p:nvPr/>
          </p:nvSpPr>
          <p:spPr>
            <a:xfrm>
              <a:off x="3048000" y="380999"/>
              <a:ext cx="6096000" cy="6096000"/>
            </a:xfrm>
            <a:prstGeom prst="ellipse">
              <a:avLst/>
            </a:prstGeom>
            <a:blipFill>
              <a:blip r:embed="rId7" cstate="print">
                <a:extLst>
                  <a:ext uri="{28A0092B-C50C-407E-A947-70E740481C1C}">
                    <a14:useLocalDpi xmlns:a14="http://schemas.microsoft.com/office/drawing/2010/main" val="0"/>
                  </a:ext>
                </a:extLst>
              </a:blip>
              <a:srcRect/>
              <a:stretch>
                <a:fillRect l="-39000" r="-3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8" name="Полілінія: фігура 17">
              <a:extLst>
                <a:ext uri="{FF2B5EF4-FFF2-40B4-BE49-F238E27FC236}">
                  <a16:creationId xmlns:a16="http://schemas.microsoft.com/office/drawing/2014/main" id="{D6BABF22-97BB-4152-802B-96403CC31CF4}"/>
                </a:ext>
              </a:extLst>
            </p:cNvPr>
            <p:cNvSpPr/>
            <p:nvPr/>
          </p:nvSpPr>
          <p:spPr>
            <a:xfrm>
              <a:off x="4145280" y="3617975"/>
              <a:ext cx="3901440" cy="2011680"/>
            </a:xfrm>
            <a:custGeom>
              <a:avLst/>
              <a:gdLst>
                <a:gd name="connsiteX0" fmla="*/ 0 w 3901440"/>
                <a:gd name="connsiteY0" fmla="*/ 0 h 2011680"/>
                <a:gd name="connsiteX1" fmla="*/ 3901440 w 3901440"/>
                <a:gd name="connsiteY1" fmla="*/ 0 h 2011680"/>
                <a:gd name="connsiteX2" fmla="*/ 3901440 w 3901440"/>
                <a:gd name="connsiteY2" fmla="*/ 2011680 h 2011680"/>
                <a:gd name="connsiteX3" fmla="*/ 0 w 3901440"/>
                <a:gd name="connsiteY3" fmla="*/ 2011680 h 2011680"/>
                <a:gd name="connsiteX4" fmla="*/ 0 w 3901440"/>
                <a:gd name="connsiteY4" fmla="*/ 0 h 201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1440" h="2011680">
                  <a:moveTo>
                    <a:pt x="0" y="0"/>
                  </a:moveTo>
                  <a:lnTo>
                    <a:pt x="3901440" y="0"/>
                  </a:lnTo>
                  <a:lnTo>
                    <a:pt x="3901440" y="2011680"/>
                  </a:lnTo>
                  <a:lnTo>
                    <a:pt x="0" y="201168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2889250">
                <a:lnSpc>
                  <a:spcPct val="90000"/>
                </a:lnSpc>
                <a:spcBef>
                  <a:spcPct val="0"/>
                </a:spcBef>
                <a:spcAft>
                  <a:spcPct val="35000"/>
                </a:spcAft>
                <a:buNone/>
              </a:pPr>
              <a:endParaRPr lang="uk-UA" sz="6500" kern="1200"/>
            </a:p>
          </p:txBody>
        </p:sp>
      </p:grpSp>
      <p:grpSp>
        <p:nvGrpSpPr>
          <p:cNvPr id="29" name="Групувати 28">
            <a:extLst>
              <a:ext uri="{FF2B5EF4-FFF2-40B4-BE49-F238E27FC236}">
                <a16:creationId xmlns:a16="http://schemas.microsoft.com/office/drawing/2014/main" id="{9094436A-7DC8-49D1-95D4-135553679B87}"/>
              </a:ext>
            </a:extLst>
          </p:cNvPr>
          <p:cNvGrpSpPr/>
          <p:nvPr/>
        </p:nvGrpSpPr>
        <p:grpSpPr>
          <a:xfrm>
            <a:off x="10158275" y="3096697"/>
            <a:ext cx="1908000" cy="1908000"/>
            <a:chOff x="3048000" y="380999"/>
            <a:chExt cx="6096000" cy="6096000"/>
          </a:xfrm>
        </p:grpSpPr>
        <p:sp>
          <p:nvSpPr>
            <p:cNvPr id="30" name="Овал 29">
              <a:extLst>
                <a:ext uri="{FF2B5EF4-FFF2-40B4-BE49-F238E27FC236}">
                  <a16:creationId xmlns:a16="http://schemas.microsoft.com/office/drawing/2014/main" id="{6DFC5798-CE1F-4E4A-B8E3-1986997067D0}"/>
                </a:ext>
              </a:extLst>
            </p:cNvPr>
            <p:cNvSpPr/>
            <p:nvPr/>
          </p:nvSpPr>
          <p:spPr>
            <a:xfrm>
              <a:off x="3048000" y="380999"/>
              <a:ext cx="6096000" cy="6096000"/>
            </a:xfrm>
            <a:prstGeom prst="ellipse">
              <a:avLst/>
            </a:prstGeom>
            <a:blipFill>
              <a:blip r:embed="rId8" cstate="print">
                <a:extLst>
                  <a:ext uri="{28A0092B-C50C-407E-A947-70E740481C1C}">
                    <a14:useLocalDpi xmlns:a14="http://schemas.microsoft.com/office/drawing/2010/main" val="0"/>
                  </a:ext>
                </a:extLst>
              </a:blip>
              <a:srcRect/>
              <a:stretch>
                <a:fillRect l="-39000" r="-3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1" name="Полілінія: фігура 30">
              <a:extLst>
                <a:ext uri="{FF2B5EF4-FFF2-40B4-BE49-F238E27FC236}">
                  <a16:creationId xmlns:a16="http://schemas.microsoft.com/office/drawing/2014/main" id="{B55AA5DE-2F54-438E-B86B-BE2330DF980E}"/>
                </a:ext>
              </a:extLst>
            </p:cNvPr>
            <p:cNvSpPr/>
            <p:nvPr/>
          </p:nvSpPr>
          <p:spPr>
            <a:xfrm>
              <a:off x="4145280" y="3617976"/>
              <a:ext cx="3901440" cy="2011680"/>
            </a:xfrm>
            <a:custGeom>
              <a:avLst/>
              <a:gdLst>
                <a:gd name="connsiteX0" fmla="*/ 0 w 3901440"/>
                <a:gd name="connsiteY0" fmla="*/ 0 h 2011680"/>
                <a:gd name="connsiteX1" fmla="*/ 3901440 w 3901440"/>
                <a:gd name="connsiteY1" fmla="*/ 0 h 2011680"/>
                <a:gd name="connsiteX2" fmla="*/ 3901440 w 3901440"/>
                <a:gd name="connsiteY2" fmla="*/ 2011680 h 2011680"/>
                <a:gd name="connsiteX3" fmla="*/ 0 w 3901440"/>
                <a:gd name="connsiteY3" fmla="*/ 2011680 h 2011680"/>
                <a:gd name="connsiteX4" fmla="*/ 0 w 3901440"/>
                <a:gd name="connsiteY4" fmla="*/ 0 h 201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1440" h="2011680">
                  <a:moveTo>
                    <a:pt x="0" y="0"/>
                  </a:moveTo>
                  <a:lnTo>
                    <a:pt x="3901440" y="0"/>
                  </a:lnTo>
                  <a:lnTo>
                    <a:pt x="3901440" y="2011680"/>
                  </a:lnTo>
                  <a:lnTo>
                    <a:pt x="0" y="201168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2889250">
                <a:lnSpc>
                  <a:spcPct val="90000"/>
                </a:lnSpc>
                <a:spcBef>
                  <a:spcPct val="0"/>
                </a:spcBef>
                <a:spcAft>
                  <a:spcPct val="35000"/>
                </a:spcAft>
                <a:buNone/>
              </a:pPr>
              <a:endParaRPr lang="uk-UA" sz="6500" kern="1200"/>
            </a:p>
          </p:txBody>
        </p:sp>
      </p:grpSp>
      <p:cxnSp>
        <p:nvCxnSpPr>
          <p:cNvPr id="28" name="Пряма сполучна лінія 27">
            <a:extLst>
              <a:ext uri="{FF2B5EF4-FFF2-40B4-BE49-F238E27FC236}">
                <a16:creationId xmlns:a16="http://schemas.microsoft.com/office/drawing/2014/main" id="{EA7F7501-6197-4E16-91CD-B1FF41888188}"/>
              </a:ext>
            </a:extLst>
          </p:cNvPr>
          <p:cNvCxnSpPr>
            <a:cxnSpLocks/>
          </p:cNvCxnSpPr>
          <p:nvPr/>
        </p:nvCxnSpPr>
        <p:spPr>
          <a:xfrm flipH="1">
            <a:off x="6144864" y="3415094"/>
            <a:ext cx="3507475" cy="0"/>
          </a:xfrm>
          <a:prstGeom prst="line">
            <a:avLst/>
          </a:prstGeom>
          <a:ln/>
        </p:spPr>
        <p:style>
          <a:lnRef idx="1">
            <a:schemeClr val="accent4"/>
          </a:lnRef>
          <a:fillRef idx="0">
            <a:schemeClr val="accent4"/>
          </a:fillRef>
          <a:effectRef idx="0">
            <a:schemeClr val="accent4"/>
          </a:effectRef>
          <a:fontRef idx="minor">
            <a:schemeClr val="tx1"/>
          </a:fontRef>
        </p:style>
      </p:cxnSp>
      <p:graphicFrame>
        <p:nvGraphicFramePr>
          <p:cNvPr id="24" name="Діаграма 23">
            <a:extLst>
              <a:ext uri="{FF2B5EF4-FFF2-40B4-BE49-F238E27FC236}">
                <a16:creationId xmlns:a16="http://schemas.microsoft.com/office/drawing/2014/main" id="{C0F8FEAB-CEA3-478E-BD1A-4A92FC422946}"/>
              </a:ext>
            </a:extLst>
          </p:cNvPr>
          <p:cNvGraphicFramePr/>
          <p:nvPr>
            <p:extLst/>
          </p:nvPr>
        </p:nvGraphicFramePr>
        <p:xfrm>
          <a:off x="352903" y="3701775"/>
          <a:ext cx="5501564" cy="2746068"/>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12650948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Рисунок 48">
            <a:extLst>
              <a:ext uri="{FF2B5EF4-FFF2-40B4-BE49-F238E27FC236}">
                <a16:creationId xmlns:a16="http://schemas.microsoft.com/office/drawing/2014/main" id="{6B59EB85-F523-48A9-85A3-A33298663483}"/>
              </a:ext>
            </a:extLst>
          </p:cNvPr>
          <p:cNvPicPr>
            <a:picLocks noChangeAspect="1"/>
          </p:cNvPicPr>
          <p:nvPr/>
        </p:nvPicPr>
        <p:blipFill>
          <a:blip r:embed="rId2"/>
          <a:stretch>
            <a:fillRect/>
          </a:stretch>
        </p:blipFill>
        <p:spPr>
          <a:xfrm>
            <a:off x="10817" y="0"/>
            <a:ext cx="12170365" cy="6858000"/>
          </a:xfrm>
          <a:prstGeom prst="rect">
            <a:avLst/>
          </a:prstGeom>
        </p:spPr>
      </p:pic>
      <p:sp>
        <p:nvSpPr>
          <p:cNvPr id="65" name="Шестикутник 64">
            <a:extLst>
              <a:ext uri="{FF2B5EF4-FFF2-40B4-BE49-F238E27FC236}">
                <a16:creationId xmlns:a16="http://schemas.microsoft.com/office/drawing/2014/main" id="{66FFDF6C-5450-4110-AAED-AD16D82806C0}"/>
              </a:ext>
            </a:extLst>
          </p:cNvPr>
          <p:cNvSpPr/>
          <p:nvPr/>
        </p:nvSpPr>
        <p:spPr>
          <a:xfrm>
            <a:off x="8066081" y="4680933"/>
            <a:ext cx="2077200" cy="1800000"/>
          </a:xfrm>
          <a:prstGeom prst="hexagon">
            <a:avLst>
              <a:gd name="adj" fmla="val 25000"/>
              <a:gd name="vf" fmla="val 115470"/>
            </a:avLst>
          </a:prstGeom>
          <a:blipFill>
            <a:blip r:embed="rId3" cstate="print">
              <a:extLst>
                <a:ext uri="{28A0092B-C50C-407E-A947-70E740481C1C}">
                  <a14:useLocalDpi xmlns:a14="http://schemas.microsoft.com/office/drawing/2010/main" val="0"/>
                </a:ext>
              </a:extLst>
            </a:blip>
            <a:srcRect/>
            <a:stretch>
              <a:fillRect l="-28000" r="-28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45" name="Шестикутник 44">
            <a:extLst>
              <a:ext uri="{FF2B5EF4-FFF2-40B4-BE49-F238E27FC236}">
                <a16:creationId xmlns:a16="http://schemas.microsoft.com/office/drawing/2014/main" id="{824F2328-F4EA-4BA7-8FAB-C72BE3158A52}"/>
              </a:ext>
            </a:extLst>
          </p:cNvPr>
          <p:cNvSpPr/>
          <p:nvPr/>
        </p:nvSpPr>
        <p:spPr>
          <a:xfrm>
            <a:off x="6176332" y="3709689"/>
            <a:ext cx="2077200" cy="1800000"/>
          </a:xfrm>
          <a:prstGeom prst="hexagon">
            <a:avLst>
              <a:gd name="adj" fmla="val 25000"/>
              <a:gd name="vf" fmla="val 115470"/>
            </a:avLst>
          </a:prstGeom>
          <a:blipFill>
            <a:blip r:embed="rId4" cstate="print">
              <a:extLst>
                <a:ext uri="{28A0092B-C50C-407E-A947-70E740481C1C}">
                  <a14:useLocalDpi xmlns:a14="http://schemas.microsoft.com/office/drawing/2010/main" val="0"/>
                </a:ext>
              </a:extLst>
            </a:blip>
            <a:srcRect/>
            <a:stretch>
              <a:fillRect l="-27000" r="-27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34" name="Шестикутник 33">
            <a:extLst>
              <a:ext uri="{FF2B5EF4-FFF2-40B4-BE49-F238E27FC236}">
                <a16:creationId xmlns:a16="http://schemas.microsoft.com/office/drawing/2014/main" id="{BEDE1160-392D-4A97-96EE-24937E953D63}"/>
              </a:ext>
            </a:extLst>
          </p:cNvPr>
          <p:cNvSpPr/>
          <p:nvPr/>
        </p:nvSpPr>
        <p:spPr>
          <a:xfrm>
            <a:off x="4355874" y="4665422"/>
            <a:ext cx="2077200" cy="1800000"/>
          </a:xfrm>
          <a:prstGeom prst="hexagon">
            <a:avLst>
              <a:gd name="adj" fmla="val 25000"/>
              <a:gd name="vf" fmla="val 115470"/>
            </a:avLst>
          </a:prstGeom>
          <a:blipFill>
            <a:blip r:embed="rId5"/>
            <a:srcRect/>
            <a:stretch>
              <a:fillRect l="-15000" r="-15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25" name="Шестикутник 24">
            <a:extLst>
              <a:ext uri="{FF2B5EF4-FFF2-40B4-BE49-F238E27FC236}">
                <a16:creationId xmlns:a16="http://schemas.microsoft.com/office/drawing/2014/main" id="{7A4E6DF4-2EEF-4A7B-82A9-845ACB0D3200}"/>
              </a:ext>
            </a:extLst>
          </p:cNvPr>
          <p:cNvSpPr/>
          <p:nvPr/>
        </p:nvSpPr>
        <p:spPr>
          <a:xfrm>
            <a:off x="9942144" y="3726319"/>
            <a:ext cx="2077200" cy="1800000"/>
          </a:xfrm>
          <a:prstGeom prst="hexagon">
            <a:avLst>
              <a:gd name="adj" fmla="val 25000"/>
              <a:gd name="vf" fmla="val 115470"/>
            </a:avLst>
          </a:prstGeom>
          <a:blipFill>
            <a:blip r:embed="rId6"/>
            <a:srcRect/>
            <a:stretch>
              <a:fillRect l="-10000" r="-10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8" name="Шестикутник 17">
            <a:extLst>
              <a:ext uri="{FF2B5EF4-FFF2-40B4-BE49-F238E27FC236}">
                <a16:creationId xmlns:a16="http://schemas.microsoft.com/office/drawing/2014/main" id="{A0886A1D-DAB6-49CC-A463-FF5372108239}"/>
              </a:ext>
            </a:extLst>
          </p:cNvPr>
          <p:cNvSpPr/>
          <p:nvPr/>
        </p:nvSpPr>
        <p:spPr>
          <a:xfrm>
            <a:off x="2479811" y="3680437"/>
            <a:ext cx="2077200" cy="1800000"/>
          </a:xfrm>
          <a:prstGeom prst="hexagon">
            <a:avLst>
              <a:gd name="adj" fmla="val 25000"/>
              <a:gd name="vf" fmla="val 115470"/>
            </a:avLst>
          </a:prstGeom>
          <a:blipFill>
            <a:blip r:embed="rId7"/>
            <a:srcRect/>
            <a:stretch>
              <a:fillRect l="-7000" r="-7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Шестикутник 7">
            <a:extLst>
              <a:ext uri="{FF2B5EF4-FFF2-40B4-BE49-F238E27FC236}">
                <a16:creationId xmlns:a16="http://schemas.microsoft.com/office/drawing/2014/main" id="{ED7DF3EE-D677-42B0-B15B-AE7B71FCCBC2}"/>
              </a:ext>
            </a:extLst>
          </p:cNvPr>
          <p:cNvSpPr/>
          <p:nvPr/>
        </p:nvSpPr>
        <p:spPr>
          <a:xfrm>
            <a:off x="610543" y="4680933"/>
            <a:ext cx="2077200" cy="1800000"/>
          </a:xfrm>
          <a:prstGeom prst="hexagon">
            <a:avLst>
              <a:gd name="adj" fmla="val 25000"/>
              <a:gd name="vf" fmla="val 115470"/>
            </a:avLst>
          </a:prstGeom>
          <a:blipFill>
            <a:blip r:embed="rId8"/>
            <a:srcRect/>
            <a:stretch>
              <a:fillRect l="-7000" r="-7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pic>
        <p:nvPicPr>
          <p:cNvPr id="50" name="Рисунок 49">
            <a:extLst>
              <a:ext uri="{FF2B5EF4-FFF2-40B4-BE49-F238E27FC236}">
                <a16:creationId xmlns:a16="http://schemas.microsoft.com/office/drawing/2014/main" id="{400EDDEB-0306-4567-98F7-4CC4E39CF5F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00590" y="648127"/>
            <a:ext cx="2075851" cy="1800000"/>
          </a:xfrm>
          <a:prstGeom prst="rect">
            <a:avLst/>
          </a:prstGeom>
        </p:spPr>
      </p:pic>
      <p:pic>
        <p:nvPicPr>
          <p:cNvPr id="96" name="Рисунок 95">
            <a:extLst>
              <a:ext uri="{FF2B5EF4-FFF2-40B4-BE49-F238E27FC236}">
                <a16:creationId xmlns:a16="http://schemas.microsoft.com/office/drawing/2014/main" id="{1D718214-908D-4FBB-912B-61333844B5A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329719" y="708685"/>
            <a:ext cx="2075852" cy="1800000"/>
          </a:xfrm>
          <a:prstGeom prst="rect">
            <a:avLst/>
          </a:prstGeom>
        </p:spPr>
      </p:pic>
      <p:pic>
        <p:nvPicPr>
          <p:cNvPr id="6" name="Рисунок 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171285" y="1695463"/>
            <a:ext cx="2079068" cy="1800000"/>
          </a:xfrm>
          <a:prstGeom prst="rect">
            <a:avLst/>
          </a:prstGeom>
        </p:spPr>
      </p:pic>
      <p:pic>
        <p:nvPicPr>
          <p:cNvPr id="9" name="Рисунок 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321984" y="2709263"/>
            <a:ext cx="2075852" cy="1800000"/>
          </a:xfrm>
          <a:prstGeom prst="rect">
            <a:avLst/>
          </a:prstGeom>
        </p:spPr>
      </p:pic>
      <p:pic>
        <p:nvPicPr>
          <p:cNvPr id="11" name="Рисунок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024867" y="2690032"/>
            <a:ext cx="2075851" cy="1800000"/>
          </a:xfrm>
          <a:prstGeom prst="rect">
            <a:avLst/>
          </a:prstGeom>
        </p:spPr>
      </p:pic>
      <p:pic>
        <p:nvPicPr>
          <p:cNvPr id="29" name="Рисунок 28">
            <a:extLst>
              <a:ext uri="{FF2B5EF4-FFF2-40B4-BE49-F238E27FC236}">
                <a16:creationId xmlns:a16="http://schemas.microsoft.com/office/drawing/2014/main" id="{DE0C71B7-FFF1-4860-9CC2-AFB1EBF1532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14636" y="2712928"/>
            <a:ext cx="2075852" cy="1800000"/>
          </a:xfrm>
          <a:prstGeom prst="rect">
            <a:avLst/>
          </a:prstGeom>
        </p:spPr>
      </p:pic>
      <p:pic>
        <p:nvPicPr>
          <p:cNvPr id="42" name="Рисунок 41">
            <a:extLst>
              <a:ext uri="{FF2B5EF4-FFF2-40B4-BE49-F238E27FC236}">
                <a16:creationId xmlns:a16="http://schemas.microsoft.com/office/drawing/2014/main" id="{222D7BDB-9C80-47B0-ABA2-DDA5086450A7}"/>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470094" y="1680528"/>
            <a:ext cx="2079068" cy="1800000"/>
          </a:xfrm>
          <a:prstGeom prst="rect">
            <a:avLst/>
          </a:prstGeom>
        </p:spPr>
      </p:pic>
      <p:pic>
        <p:nvPicPr>
          <p:cNvPr id="43" name="Рисунок 42">
            <a:extLst>
              <a:ext uri="{FF2B5EF4-FFF2-40B4-BE49-F238E27FC236}">
                <a16:creationId xmlns:a16="http://schemas.microsoft.com/office/drawing/2014/main" id="{F04CF91A-5742-4D0A-9C2C-06DE9BDB7F04}"/>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21650" y="710828"/>
            <a:ext cx="2079068" cy="1800000"/>
          </a:xfrm>
          <a:prstGeom prst="rect">
            <a:avLst/>
          </a:prstGeom>
        </p:spPr>
      </p:pic>
      <p:pic>
        <p:nvPicPr>
          <p:cNvPr id="46" name="Рисунок 45">
            <a:extLst>
              <a:ext uri="{FF2B5EF4-FFF2-40B4-BE49-F238E27FC236}">
                <a16:creationId xmlns:a16="http://schemas.microsoft.com/office/drawing/2014/main" id="{1951238B-90DB-477C-B98B-E56C6F0245EA}"/>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898966" y="1751355"/>
            <a:ext cx="2075852" cy="1800000"/>
          </a:xfrm>
          <a:prstGeom prst="rect">
            <a:avLst/>
          </a:prstGeom>
        </p:spPr>
      </p:pic>
      <p:sp>
        <p:nvSpPr>
          <p:cNvPr id="52" name="TextBox 51">
            <a:extLst>
              <a:ext uri="{FF2B5EF4-FFF2-40B4-BE49-F238E27FC236}">
                <a16:creationId xmlns:a16="http://schemas.microsoft.com/office/drawing/2014/main" id="{585DC321-7B5B-4AE0-A533-2CF52A4A8056}"/>
              </a:ext>
            </a:extLst>
          </p:cNvPr>
          <p:cNvSpPr txBox="1"/>
          <p:nvPr/>
        </p:nvSpPr>
        <p:spPr>
          <a:xfrm>
            <a:off x="2308665" y="2232861"/>
            <a:ext cx="2447813" cy="707886"/>
          </a:xfrm>
          <a:prstGeom prst="rect">
            <a:avLst/>
          </a:prstGeom>
          <a:noFill/>
        </p:spPr>
        <p:txBody>
          <a:bodyPr wrap="square" rtlCol="0">
            <a:spAutoFit/>
          </a:bodyPr>
          <a:lstStyle/>
          <a:p>
            <a:pPr algn="ctr"/>
            <a:r>
              <a:rPr lang="uk-UA" sz="2000" b="1" dirty="0">
                <a:solidFill>
                  <a:schemeClr val="bg1"/>
                </a:solidFill>
              </a:rPr>
              <a:t>Харчоблоки</a:t>
            </a:r>
          </a:p>
          <a:p>
            <a:pPr algn="ctr"/>
            <a:r>
              <a:rPr lang="uk-UA" sz="2000" b="1" dirty="0">
                <a:solidFill>
                  <a:schemeClr val="bg1"/>
                </a:solidFill>
              </a:rPr>
              <a:t>6,3 млн грн</a:t>
            </a:r>
          </a:p>
        </p:txBody>
      </p:sp>
      <p:sp>
        <p:nvSpPr>
          <p:cNvPr id="53" name="Прямокутник 52">
            <a:extLst>
              <a:ext uri="{FF2B5EF4-FFF2-40B4-BE49-F238E27FC236}">
                <a16:creationId xmlns:a16="http://schemas.microsoft.com/office/drawing/2014/main" id="{2A1D3846-749B-4F32-9097-ECDFCA919171}"/>
              </a:ext>
            </a:extLst>
          </p:cNvPr>
          <p:cNvSpPr/>
          <p:nvPr/>
        </p:nvSpPr>
        <p:spPr>
          <a:xfrm>
            <a:off x="2739631" y="27114"/>
            <a:ext cx="6712735" cy="646331"/>
          </a:xfrm>
          <a:prstGeom prst="rect">
            <a:avLst/>
          </a:prstGeom>
        </p:spPr>
        <p:txBody>
          <a:bodyPr wrap="none">
            <a:spAutoFit/>
          </a:bodyPr>
          <a:lstStyle/>
          <a:p>
            <a:r>
              <a:rPr lang="ru-RU" sz="3600" b="1" dirty="0" err="1">
                <a:solidFill>
                  <a:srgbClr val="002060"/>
                </a:solidFill>
                <a:cs typeface="Arial" panose="020B0604020202020204" pitchFamily="34" charset="0"/>
              </a:rPr>
              <a:t>Забезпечення</a:t>
            </a:r>
            <a:r>
              <a:rPr lang="ru-RU" sz="3600" b="1" dirty="0">
                <a:solidFill>
                  <a:srgbClr val="002060"/>
                </a:solidFill>
                <a:cs typeface="Arial" panose="020B0604020202020204" pitchFamily="34" charset="0"/>
              </a:rPr>
              <a:t> </a:t>
            </a:r>
            <a:r>
              <a:rPr lang="ru-RU" sz="3600" b="1" dirty="0" err="1">
                <a:solidFill>
                  <a:srgbClr val="002060"/>
                </a:solidFill>
                <a:cs typeface="Arial" panose="020B0604020202020204" pitchFamily="34" charset="0"/>
              </a:rPr>
              <a:t>комфортних</a:t>
            </a:r>
            <a:r>
              <a:rPr lang="ru-RU" sz="3600" b="1" dirty="0">
                <a:solidFill>
                  <a:srgbClr val="002060"/>
                </a:solidFill>
                <a:cs typeface="Arial" panose="020B0604020202020204" pitchFamily="34" charset="0"/>
              </a:rPr>
              <a:t> умов</a:t>
            </a:r>
            <a:endParaRPr lang="uk-UA" sz="3600" dirty="0">
              <a:solidFill>
                <a:srgbClr val="002060"/>
              </a:solidFill>
              <a:cs typeface="Arial" panose="020B0604020202020204" pitchFamily="34" charset="0"/>
            </a:endParaRPr>
          </a:p>
        </p:txBody>
      </p:sp>
      <p:sp>
        <p:nvSpPr>
          <p:cNvPr id="54" name="Прямокутник 53">
            <a:extLst>
              <a:ext uri="{FF2B5EF4-FFF2-40B4-BE49-F238E27FC236}">
                <a16:creationId xmlns:a16="http://schemas.microsoft.com/office/drawing/2014/main" id="{71AEC1A5-DA25-47DD-834F-7BDA2CC593D4}"/>
              </a:ext>
            </a:extLst>
          </p:cNvPr>
          <p:cNvSpPr/>
          <p:nvPr/>
        </p:nvSpPr>
        <p:spPr>
          <a:xfrm>
            <a:off x="711835" y="1039629"/>
            <a:ext cx="1850373" cy="1015663"/>
          </a:xfrm>
          <a:prstGeom prst="rect">
            <a:avLst/>
          </a:prstGeom>
        </p:spPr>
        <p:txBody>
          <a:bodyPr wrap="square">
            <a:spAutoFit/>
          </a:bodyPr>
          <a:lstStyle/>
          <a:p>
            <a:pPr algn="ctr"/>
            <a:r>
              <a:rPr lang="uk-UA" sz="2000" b="1" dirty="0">
                <a:solidFill>
                  <a:srgbClr val="002060"/>
                </a:solidFill>
                <a:cs typeface="Arial" panose="020B0604020202020204" pitchFamily="34" charset="0"/>
              </a:rPr>
              <a:t>Стадіони і майданчики 29,4 млн грн</a:t>
            </a:r>
          </a:p>
        </p:txBody>
      </p:sp>
      <p:sp>
        <p:nvSpPr>
          <p:cNvPr id="55" name="TextBox 54">
            <a:extLst>
              <a:ext uri="{FF2B5EF4-FFF2-40B4-BE49-F238E27FC236}">
                <a16:creationId xmlns:a16="http://schemas.microsoft.com/office/drawing/2014/main" id="{99A4242F-7E50-4423-93D5-8EA1A2618866}"/>
              </a:ext>
            </a:extLst>
          </p:cNvPr>
          <p:cNvSpPr txBox="1"/>
          <p:nvPr/>
        </p:nvSpPr>
        <p:spPr>
          <a:xfrm>
            <a:off x="4370522" y="3257769"/>
            <a:ext cx="1975583" cy="707886"/>
          </a:xfrm>
          <a:prstGeom prst="rect">
            <a:avLst/>
          </a:prstGeom>
          <a:noFill/>
        </p:spPr>
        <p:txBody>
          <a:bodyPr wrap="square" rtlCol="0">
            <a:spAutoFit/>
          </a:bodyPr>
          <a:lstStyle/>
          <a:p>
            <a:pPr algn="ctr"/>
            <a:r>
              <a:rPr lang="uk-UA" sz="2000" b="1" dirty="0">
                <a:solidFill>
                  <a:schemeClr val="bg1"/>
                </a:solidFill>
              </a:rPr>
              <a:t>Покрівлі і дахи</a:t>
            </a:r>
            <a:endParaRPr lang="en-US" sz="2000" b="1" dirty="0">
              <a:solidFill>
                <a:schemeClr val="bg1"/>
              </a:solidFill>
            </a:endParaRPr>
          </a:p>
          <a:p>
            <a:pPr algn="ctr"/>
            <a:r>
              <a:rPr lang="uk-UA" sz="2000" b="1" dirty="0">
                <a:solidFill>
                  <a:schemeClr val="bg1"/>
                </a:solidFill>
              </a:rPr>
              <a:t>8,7 млн грн</a:t>
            </a:r>
          </a:p>
        </p:txBody>
      </p:sp>
      <p:sp>
        <p:nvSpPr>
          <p:cNvPr id="56" name="Прямокутник 55">
            <a:extLst>
              <a:ext uri="{FF2B5EF4-FFF2-40B4-BE49-F238E27FC236}">
                <a16:creationId xmlns:a16="http://schemas.microsoft.com/office/drawing/2014/main" id="{A0CE28E5-89F1-423B-8611-471E94FFBBE7}"/>
              </a:ext>
            </a:extLst>
          </p:cNvPr>
          <p:cNvSpPr/>
          <p:nvPr/>
        </p:nvSpPr>
        <p:spPr>
          <a:xfrm>
            <a:off x="6238045" y="2186321"/>
            <a:ext cx="1989495" cy="1000274"/>
          </a:xfrm>
          <a:prstGeom prst="rect">
            <a:avLst/>
          </a:prstGeom>
        </p:spPr>
        <p:txBody>
          <a:bodyPr wrap="square">
            <a:spAutoFit/>
          </a:bodyPr>
          <a:lstStyle/>
          <a:p>
            <a:pPr algn="ctr"/>
            <a:r>
              <a:rPr lang="uk-UA" sz="2000" b="1" dirty="0">
                <a:solidFill>
                  <a:schemeClr val="bg1"/>
                </a:solidFill>
                <a:cs typeface="Arial" panose="020B0604020202020204" pitchFamily="34" charset="0"/>
              </a:rPr>
              <a:t>Опалення</a:t>
            </a:r>
          </a:p>
          <a:p>
            <a:pPr algn="ctr"/>
            <a:r>
              <a:rPr lang="uk-UA" sz="2000" b="1" dirty="0">
                <a:solidFill>
                  <a:schemeClr val="bg1"/>
                </a:solidFill>
                <a:cs typeface="Arial" panose="020B0604020202020204" pitchFamily="34" charset="0"/>
              </a:rPr>
              <a:t>11,4 млн грн</a:t>
            </a:r>
          </a:p>
          <a:p>
            <a:pPr algn="ctr"/>
            <a:endParaRPr lang="uk-UA" sz="1900" b="1" dirty="0">
              <a:solidFill>
                <a:schemeClr val="bg1"/>
              </a:solidFill>
              <a:cs typeface="Arial" panose="020B0604020202020204" pitchFamily="34" charset="0"/>
            </a:endParaRPr>
          </a:p>
        </p:txBody>
      </p:sp>
      <p:sp>
        <p:nvSpPr>
          <p:cNvPr id="57" name="Прямокутник 56">
            <a:extLst>
              <a:ext uri="{FF2B5EF4-FFF2-40B4-BE49-F238E27FC236}">
                <a16:creationId xmlns:a16="http://schemas.microsoft.com/office/drawing/2014/main" id="{4A048710-9CC1-407B-AA88-D22B6A6FB36F}"/>
              </a:ext>
            </a:extLst>
          </p:cNvPr>
          <p:cNvSpPr/>
          <p:nvPr/>
        </p:nvSpPr>
        <p:spPr>
          <a:xfrm>
            <a:off x="8045067" y="3220454"/>
            <a:ext cx="2085905" cy="707886"/>
          </a:xfrm>
          <a:prstGeom prst="rect">
            <a:avLst/>
          </a:prstGeom>
        </p:spPr>
        <p:txBody>
          <a:bodyPr wrap="square">
            <a:spAutoFit/>
          </a:bodyPr>
          <a:lstStyle/>
          <a:p>
            <a:pPr algn="ctr"/>
            <a:r>
              <a:rPr lang="uk-UA" sz="2000" b="1" dirty="0">
                <a:solidFill>
                  <a:srgbClr val="002060"/>
                </a:solidFill>
                <a:cs typeface="Arial" panose="020B0604020202020204" pitchFamily="34" charset="0"/>
              </a:rPr>
              <a:t>Вікна</a:t>
            </a:r>
            <a:endParaRPr lang="en-US" sz="2000" b="1" dirty="0">
              <a:solidFill>
                <a:srgbClr val="002060"/>
              </a:solidFill>
              <a:cs typeface="Arial" panose="020B0604020202020204" pitchFamily="34" charset="0"/>
            </a:endParaRPr>
          </a:p>
          <a:p>
            <a:pPr algn="ctr"/>
            <a:r>
              <a:rPr lang="uk-UA" sz="2000" b="1" dirty="0">
                <a:solidFill>
                  <a:srgbClr val="002060"/>
                </a:solidFill>
                <a:cs typeface="Arial" panose="020B0604020202020204" pitchFamily="34" charset="0"/>
              </a:rPr>
              <a:t>2,8 млн грн</a:t>
            </a:r>
          </a:p>
        </p:txBody>
      </p:sp>
      <p:sp>
        <p:nvSpPr>
          <p:cNvPr id="59" name="Прямокутник 58">
            <a:extLst>
              <a:ext uri="{FF2B5EF4-FFF2-40B4-BE49-F238E27FC236}">
                <a16:creationId xmlns:a16="http://schemas.microsoft.com/office/drawing/2014/main" id="{666B3E83-F953-49DE-9A6D-D4ECDC5DF178}"/>
              </a:ext>
            </a:extLst>
          </p:cNvPr>
          <p:cNvSpPr/>
          <p:nvPr/>
        </p:nvSpPr>
        <p:spPr>
          <a:xfrm>
            <a:off x="656405" y="3109320"/>
            <a:ext cx="1989495" cy="1015663"/>
          </a:xfrm>
          <a:prstGeom prst="rect">
            <a:avLst/>
          </a:prstGeom>
        </p:spPr>
        <p:txBody>
          <a:bodyPr wrap="square">
            <a:spAutoFit/>
          </a:bodyPr>
          <a:lstStyle/>
          <a:p>
            <a:pPr algn="ctr"/>
            <a:r>
              <a:rPr lang="uk-UA" sz="2000" b="1" dirty="0">
                <a:solidFill>
                  <a:schemeClr val="bg1"/>
                </a:solidFill>
                <a:cs typeface="Arial" panose="020B0604020202020204" pitchFamily="34" charset="0"/>
              </a:rPr>
              <a:t>Спортивні</a:t>
            </a:r>
          </a:p>
          <a:p>
            <a:pPr algn="ctr"/>
            <a:r>
              <a:rPr lang="uk-UA" sz="2000" b="1" dirty="0">
                <a:solidFill>
                  <a:schemeClr val="bg1"/>
                </a:solidFill>
                <a:cs typeface="Arial" panose="020B0604020202020204" pitchFamily="34" charset="0"/>
              </a:rPr>
              <a:t>зали</a:t>
            </a:r>
            <a:endParaRPr lang="en-US" sz="2000" b="1" dirty="0">
              <a:solidFill>
                <a:schemeClr val="bg1"/>
              </a:solidFill>
              <a:cs typeface="Arial" panose="020B0604020202020204" pitchFamily="34" charset="0"/>
            </a:endParaRPr>
          </a:p>
          <a:p>
            <a:pPr algn="ctr"/>
            <a:r>
              <a:rPr lang="uk-UA" sz="2000" b="1" dirty="0">
                <a:solidFill>
                  <a:schemeClr val="bg1"/>
                </a:solidFill>
                <a:cs typeface="Arial" panose="020B0604020202020204" pitchFamily="34" charset="0"/>
              </a:rPr>
              <a:t>20,8 млн грн</a:t>
            </a:r>
          </a:p>
        </p:txBody>
      </p:sp>
      <p:sp>
        <p:nvSpPr>
          <p:cNvPr id="61" name="Прямокутник 60">
            <a:extLst>
              <a:ext uri="{FF2B5EF4-FFF2-40B4-BE49-F238E27FC236}">
                <a16:creationId xmlns:a16="http://schemas.microsoft.com/office/drawing/2014/main" id="{EAD07D2F-845E-4655-8814-0A16AB32FCD0}"/>
              </a:ext>
            </a:extLst>
          </p:cNvPr>
          <p:cNvSpPr/>
          <p:nvPr/>
        </p:nvSpPr>
        <p:spPr>
          <a:xfrm>
            <a:off x="7960156" y="1086658"/>
            <a:ext cx="2262563" cy="1015663"/>
          </a:xfrm>
          <a:prstGeom prst="rect">
            <a:avLst/>
          </a:prstGeom>
        </p:spPr>
        <p:txBody>
          <a:bodyPr wrap="square">
            <a:spAutoFit/>
          </a:bodyPr>
          <a:lstStyle/>
          <a:p>
            <a:pPr algn="ctr"/>
            <a:r>
              <a:rPr lang="uk-UA" sz="2000" b="1" dirty="0">
                <a:solidFill>
                  <a:schemeClr val="bg1"/>
                </a:solidFill>
                <a:cs typeface="Arial" panose="020B0604020202020204" pitchFamily="34" charset="0"/>
              </a:rPr>
              <a:t>Відновлення</a:t>
            </a:r>
          </a:p>
          <a:p>
            <a:pPr algn="ctr"/>
            <a:r>
              <a:rPr lang="uk-UA" sz="2000" b="1" dirty="0">
                <a:solidFill>
                  <a:schemeClr val="bg1"/>
                </a:solidFill>
                <a:cs typeface="Arial" panose="020B0604020202020204" pitchFamily="34" charset="0"/>
              </a:rPr>
              <a:t>ЗДО</a:t>
            </a:r>
          </a:p>
          <a:p>
            <a:pPr algn="ctr"/>
            <a:r>
              <a:rPr lang="uk-UA" sz="2000" b="1" dirty="0">
                <a:solidFill>
                  <a:schemeClr val="bg1"/>
                </a:solidFill>
                <a:cs typeface="Arial" panose="020B0604020202020204" pitchFamily="34" charset="0"/>
              </a:rPr>
              <a:t>21,2 млн грн</a:t>
            </a:r>
          </a:p>
        </p:txBody>
      </p:sp>
      <p:sp>
        <p:nvSpPr>
          <p:cNvPr id="98" name="Прямокутник 97">
            <a:extLst>
              <a:ext uri="{FF2B5EF4-FFF2-40B4-BE49-F238E27FC236}">
                <a16:creationId xmlns:a16="http://schemas.microsoft.com/office/drawing/2014/main" id="{E071AB44-3C11-4239-9C50-C3B5D85E28FD}"/>
              </a:ext>
            </a:extLst>
          </p:cNvPr>
          <p:cNvSpPr/>
          <p:nvPr/>
        </p:nvSpPr>
        <p:spPr>
          <a:xfrm>
            <a:off x="4038176" y="1218933"/>
            <a:ext cx="2624369" cy="707886"/>
          </a:xfrm>
          <a:prstGeom prst="rect">
            <a:avLst/>
          </a:prstGeom>
        </p:spPr>
        <p:txBody>
          <a:bodyPr wrap="square">
            <a:spAutoFit/>
          </a:bodyPr>
          <a:lstStyle/>
          <a:p>
            <a:pPr algn="ctr"/>
            <a:r>
              <a:rPr lang="uk-UA" sz="2000" dirty="0">
                <a:solidFill>
                  <a:schemeClr val="bg1"/>
                </a:solidFill>
                <a:cs typeface="Arial" panose="020B0604020202020204" pitchFamily="34" charset="0"/>
              </a:rPr>
              <a:t> </a:t>
            </a:r>
            <a:r>
              <a:rPr lang="uk-UA" sz="2000" b="1" dirty="0">
                <a:solidFill>
                  <a:schemeClr val="bg1"/>
                </a:solidFill>
                <a:cs typeface="Arial" panose="020B0604020202020204" pitchFamily="34" charset="0"/>
              </a:rPr>
              <a:t>Санвузли</a:t>
            </a:r>
            <a:endParaRPr lang="en-US" sz="2000" b="1" dirty="0">
              <a:solidFill>
                <a:schemeClr val="bg1"/>
              </a:solidFill>
              <a:cs typeface="Arial" panose="020B0604020202020204" pitchFamily="34" charset="0"/>
            </a:endParaRPr>
          </a:p>
          <a:p>
            <a:pPr algn="ctr"/>
            <a:r>
              <a:rPr lang="uk-UA" sz="2000" b="1" dirty="0">
                <a:solidFill>
                  <a:schemeClr val="bg1"/>
                </a:solidFill>
                <a:cs typeface="Arial" panose="020B0604020202020204" pitchFamily="34" charset="0"/>
              </a:rPr>
              <a:t>13,2 млн грн</a:t>
            </a:r>
          </a:p>
        </p:txBody>
      </p:sp>
      <p:sp>
        <p:nvSpPr>
          <p:cNvPr id="30" name="Прямокутник 29">
            <a:extLst>
              <a:ext uri="{FF2B5EF4-FFF2-40B4-BE49-F238E27FC236}">
                <a16:creationId xmlns:a16="http://schemas.microsoft.com/office/drawing/2014/main" id="{15AE4968-B513-404D-B456-22AD1C213DFD}"/>
              </a:ext>
            </a:extLst>
          </p:cNvPr>
          <p:cNvSpPr/>
          <p:nvPr/>
        </p:nvSpPr>
        <p:spPr>
          <a:xfrm>
            <a:off x="9942144" y="2055292"/>
            <a:ext cx="1989495" cy="1015663"/>
          </a:xfrm>
          <a:prstGeom prst="rect">
            <a:avLst/>
          </a:prstGeom>
        </p:spPr>
        <p:txBody>
          <a:bodyPr wrap="square">
            <a:spAutoFit/>
          </a:bodyPr>
          <a:lstStyle/>
          <a:p>
            <a:pPr algn="ctr"/>
            <a:r>
              <a:rPr lang="uk-UA" sz="2000" b="1" dirty="0">
                <a:solidFill>
                  <a:schemeClr val="bg1"/>
                </a:solidFill>
                <a:cs typeface="Arial" panose="020B0604020202020204" pitchFamily="34" charset="0"/>
              </a:rPr>
              <a:t>Інші</a:t>
            </a:r>
          </a:p>
          <a:p>
            <a:pPr algn="ctr"/>
            <a:r>
              <a:rPr lang="uk-UA" sz="2000" b="1" dirty="0">
                <a:solidFill>
                  <a:schemeClr val="bg1"/>
                </a:solidFill>
                <a:cs typeface="Arial" panose="020B0604020202020204" pitchFamily="34" charset="0"/>
              </a:rPr>
              <a:t>роботи</a:t>
            </a:r>
            <a:endParaRPr lang="en-US" sz="2000" b="1" dirty="0">
              <a:solidFill>
                <a:schemeClr val="bg1"/>
              </a:solidFill>
              <a:cs typeface="Arial" panose="020B0604020202020204" pitchFamily="34" charset="0"/>
            </a:endParaRPr>
          </a:p>
          <a:p>
            <a:pPr algn="ctr"/>
            <a:r>
              <a:rPr lang="uk-UA" sz="2000" b="1" dirty="0">
                <a:solidFill>
                  <a:schemeClr val="bg1"/>
                </a:solidFill>
                <a:cs typeface="Arial" panose="020B0604020202020204" pitchFamily="34" charset="0"/>
              </a:rPr>
              <a:t>34,3 млн грн</a:t>
            </a:r>
          </a:p>
        </p:txBody>
      </p:sp>
    </p:spTree>
    <p:extLst>
      <p:ext uri="{BB962C8B-B14F-4D97-AF65-F5344CB8AC3E}">
        <p14:creationId xmlns:p14="http://schemas.microsoft.com/office/powerpoint/2010/main" val="2622256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C4BB6D16-5510-4892-8EA6-62E9BE4F62A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10510" y="-3670"/>
            <a:ext cx="12181490" cy="6861670"/>
          </a:xfrm>
          <a:prstGeom prst="rect">
            <a:avLst/>
          </a:prstGeom>
        </p:spPr>
      </p:pic>
      <p:graphicFrame>
        <p:nvGraphicFramePr>
          <p:cNvPr id="3" name="Схема 2">
            <a:extLst>
              <a:ext uri="{FF2B5EF4-FFF2-40B4-BE49-F238E27FC236}">
                <a16:creationId xmlns:a16="http://schemas.microsoft.com/office/drawing/2014/main" id="{1E437BAB-4335-4DBB-9B16-8DB80280654E}"/>
              </a:ext>
            </a:extLst>
          </p:cNvPr>
          <p:cNvGraphicFramePr/>
          <p:nvPr>
            <p:extLst/>
          </p:nvPr>
        </p:nvGraphicFramePr>
        <p:xfrm>
          <a:off x="-519920" y="647450"/>
          <a:ext cx="4028877" cy="5472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B88B86E7-FDA2-45D9-B712-1DFAC222FF34}"/>
              </a:ext>
            </a:extLst>
          </p:cNvPr>
          <p:cNvSpPr txBox="1"/>
          <p:nvPr/>
        </p:nvSpPr>
        <p:spPr>
          <a:xfrm>
            <a:off x="3236543" y="897337"/>
            <a:ext cx="6026923" cy="64633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uk-UA" sz="3600" b="1" i="0" u="none" strike="noStrike" kern="0" cap="none" spc="0" normalizeH="0" baseline="0" noProof="0" dirty="0">
                <a:ln>
                  <a:noFill/>
                </a:ln>
                <a:solidFill>
                  <a:srgbClr val="002060"/>
                </a:solidFill>
                <a:effectLst/>
                <a:uLnTx/>
                <a:uFillTx/>
              </a:rPr>
              <a:t>Заклади дошкільної освіти</a:t>
            </a:r>
          </a:p>
        </p:txBody>
      </p:sp>
      <p:sp>
        <p:nvSpPr>
          <p:cNvPr id="7" name="TextBox 6">
            <a:extLst>
              <a:ext uri="{FF2B5EF4-FFF2-40B4-BE49-F238E27FC236}">
                <a16:creationId xmlns:a16="http://schemas.microsoft.com/office/drawing/2014/main" id="{42200847-2BDF-4111-A9CF-B7B54DA89D70}"/>
              </a:ext>
            </a:extLst>
          </p:cNvPr>
          <p:cNvSpPr txBox="1"/>
          <p:nvPr/>
        </p:nvSpPr>
        <p:spPr>
          <a:xfrm>
            <a:off x="3236543" y="2022727"/>
            <a:ext cx="4697292" cy="1323439"/>
          </a:xfrm>
          <a:prstGeom prst="rect">
            <a:avLst/>
          </a:prstGeom>
          <a:noFill/>
        </p:spPr>
        <p:txBody>
          <a:bodyPr wrap="square" rtlCol="0">
            <a:spAutoFit/>
          </a:bodyPr>
          <a:lstStyle/>
          <a:p>
            <a:r>
              <a:rPr lang="uk-UA" sz="2000" b="1" dirty="0">
                <a:solidFill>
                  <a:srgbClr val="002060"/>
                </a:solidFill>
              </a:rPr>
              <a:t>ЗДО – 102</a:t>
            </a:r>
          </a:p>
          <a:p>
            <a:r>
              <a:rPr lang="uk-UA" sz="2000" b="1" dirty="0">
                <a:solidFill>
                  <a:srgbClr val="002060"/>
                </a:solidFill>
              </a:rPr>
              <a:t>Дошкільні відділення – 9</a:t>
            </a:r>
          </a:p>
          <a:p>
            <a:r>
              <a:rPr lang="uk-UA" sz="2000" b="1" dirty="0">
                <a:solidFill>
                  <a:srgbClr val="002060"/>
                </a:solidFill>
              </a:rPr>
              <a:t>Групи – 896</a:t>
            </a:r>
          </a:p>
          <a:p>
            <a:r>
              <a:rPr lang="uk-UA" sz="2000" b="1" dirty="0">
                <a:solidFill>
                  <a:srgbClr val="002060"/>
                </a:solidFill>
              </a:rPr>
              <a:t>Вихованці – 26415</a:t>
            </a:r>
            <a:endParaRPr lang="uk-UA" b="1" dirty="0">
              <a:solidFill>
                <a:srgbClr val="002060"/>
              </a:solidFill>
            </a:endParaRPr>
          </a:p>
        </p:txBody>
      </p:sp>
      <p:graphicFrame>
        <p:nvGraphicFramePr>
          <p:cNvPr id="8" name="Діаграма 7">
            <a:extLst>
              <a:ext uri="{FF2B5EF4-FFF2-40B4-BE49-F238E27FC236}">
                <a16:creationId xmlns:a16="http://schemas.microsoft.com/office/drawing/2014/main" id="{176E0651-0AC7-415B-833A-D013BE4623FD}"/>
              </a:ext>
            </a:extLst>
          </p:cNvPr>
          <p:cNvGraphicFramePr/>
          <p:nvPr>
            <p:extLst/>
          </p:nvPr>
        </p:nvGraphicFramePr>
        <p:xfrm>
          <a:off x="1818678" y="3756074"/>
          <a:ext cx="4990712" cy="2640983"/>
        </p:xfrm>
        <a:graphic>
          <a:graphicData uri="http://schemas.openxmlformats.org/drawingml/2006/chart">
            <c:chart xmlns:c="http://schemas.openxmlformats.org/drawingml/2006/chart" xmlns:r="http://schemas.openxmlformats.org/officeDocument/2006/relationships" r:id="rId8"/>
          </a:graphicData>
        </a:graphic>
      </p:graphicFrame>
      <p:sp>
        <p:nvSpPr>
          <p:cNvPr id="14" name="Шестикутник 13">
            <a:extLst>
              <a:ext uri="{FF2B5EF4-FFF2-40B4-BE49-F238E27FC236}">
                <a16:creationId xmlns:a16="http://schemas.microsoft.com/office/drawing/2014/main" id="{7FB79EC3-28CE-42BC-8788-365AD8260C06}"/>
              </a:ext>
            </a:extLst>
          </p:cNvPr>
          <p:cNvSpPr/>
          <p:nvPr/>
        </p:nvSpPr>
        <p:spPr>
          <a:xfrm>
            <a:off x="7471282" y="1611983"/>
            <a:ext cx="2205525" cy="1748702"/>
          </a:xfrm>
          <a:prstGeom prst="hexagon">
            <a:avLst>
              <a:gd name="adj" fmla="val 25000"/>
              <a:gd name="vf" fmla="val 115470"/>
            </a:avLst>
          </a:prstGeom>
          <a:blipFill>
            <a:blip r:embed="rId9"/>
            <a:srcRect/>
            <a:stretch>
              <a:fillRect l="-8000" r="-8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21" name="Шестикутник 20">
            <a:extLst>
              <a:ext uri="{FF2B5EF4-FFF2-40B4-BE49-F238E27FC236}">
                <a16:creationId xmlns:a16="http://schemas.microsoft.com/office/drawing/2014/main" id="{5A185288-3E4B-4113-8B08-0AB524061573}"/>
              </a:ext>
            </a:extLst>
          </p:cNvPr>
          <p:cNvSpPr/>
          <p:nvPr/>
        </p:nvSpPr>
        <p:spPr>
          <a:xfrm>
            <a:off x="9942022" y="2709948"/>
            <a:ext cx="2102340" cy="1753805"/>
          </a:xfrm>
          <a:prstGeom prst="hexagon">
            <a:avLst>
              <a:gd name="adj" fmla="val 25000"/>
              <a:gd name="vf" fmla="val 115470"/>
            </a:avLst>
          </a:prstGeom>
          <a:blipFill>
            <a:blip r:embed="rId10"/>
            <a:srcRect/>
            <a:stretch>
              <a:fillRect l="-8000" r="-8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cxnSp>
        <p:nvCxnSpPr>
          <p:cNvPr id="24" name="Пряма сполучна лінія 23">
            <a:extLst>
              <a:ext uri="{FF2B5EF4-FFF2-40B4-BE49-F238E27FC236}">
                <a16:creationId xmlns:a16="http://schemas.microsoft.com/office/drawing/2014/main" id="{4DAF00D7-3814-4E34-A07D-4A0CE102609F}"/>
              </a:ext>
            </a:extLst>
          </p:cNvPr>
          <p:cNvCxnSpPr>
            <a:cxnSpLocks/>
          </p:cNvCxnSpPr>
          <p:nvPr/>
        </p:nvCxnSpPr>
        <p:spPr>
          <a:xfrm>
            <a:off x="3974659" y="3429000"/>
            <a:ext cx="4990712" cy="0"/>
          </a:xfrm>
          <a:prstGeom prst="line">
            <a:avLst/>
          </a:prstGeom>
        </p:spPr>
        <p:style>
          <a:lnRef idx="1">
            <a:schemeClr val="accent4"/>
          </a:lnRef>
          <a:fillRef idx="0">
            <a:schemeClr val="accent4"/>
          </a:fillRef>
          <a:effectRef idx="0">
            <a:schemeClr val="accent4"/>
          </a:effectRef>
          <a:fontRef idx="minor">
            <a:schemeClr val="tx1"/>
          </a:fontRef>
        </p:style>
      </p:cxnSp>
      <p:graphicFrame>
        <p:nvGraphicFramePr>
          <p:cNvPr id="11" name="Диаграмма 22">
            <a:extLst>
              <a:ext uri="{FF2B5EF4-FFF2-40B4-BE49-F238E27FC236}">
                <a16:creationId xmlns:a16="http://schemas.microsoft.com/office/drawing/2014/main" id="{2EA48824-081E-4D25-9ED1-CBC48DE7DB20}"/>
              </a:ext>
            </a:extLst>
          </p:cNvPr>
          <p:cNvGraphicFramePr/>
          <p:nvPr>
            <p:extLst/>
          </p:nvPr>
        </p:nvGraphicFramePr>
        <p:xfrm>
          <a:off x="5761697" y="4121206"/>
          <a:ext cx="5142056" cy="2283536"/>
        </p:xfrm>
        <a:graphic>
          <a:graphicData uri="http://schemas.openxmlformats.org/drawingml/2006/chart">
            <c:chart xmlns:c="http://schemas.openxmlformats.org/drawingml/2006/chart" xmlns:r="http://schemas.openxmlformats.org/officeDocument/2006/relationships" r:id="rId11"/>
          </a:graphicData>
        </a:graphic>
      </p:graphicFrame>
      <p:sp>
        <p:nvSpPr>
          <p:cNvPr id="13" name="Rectangle 3"/>
          <p:cNvSpPr>
            <a:spLocks noChangeArrowheads="1"/>
          </p:cNvSpPr>
          <p:nvPr/>
        </p:nvSpPr>
        <p:spPr bwMode="auto">
          <a:xfrm>
            <a:off x="3236543" y="177910"/>
            <a:ext cx="5196114" cy="550958"/>
          </a:xfrm>
          <a:prstGeom prst="rect">
            <a:avLst/>
          </a:prstGeom>
          <a:solidFill>
            <a:srgbClr val="FFC000"/>
          </a:solidFill>
          <a:ln>
            <a:noFill/>
            <a:headEnd/>
            <a:tailEnd/>
          </a:ln>
        </p:spPr>
        <p:style>
          <a:lnRef idx="3">
            <a:schemeClr val="lt1"/>
          </a:lnRef>
          <a:fillRef idx="1">
            <a:schemeClr val="accent2"/>
          </a:fillRef>
          <a:effectRef idx="1">
            <a:schemeClr val="accent2"/>
          </a:effectRef>
          <a:fontRef idx="minor">
            <a:schemeClr val="lt1"/>
          </a:fontRef>
        </p:style>
        <p:txBody>
          <a:bodyPr anchor="ctr"/>
          <a:lstStyle/>
          <a:p>
            <a:pPr algn="ctr"/>
            <a:endParaRPr lang="uk-UA" altLang="ru-RU" sz="2500" b="1" dirty="0" smtClean="0">
              <a:solidFill>
                <a:schemeClr val="bg1"/>
              </a:solidFill>
              <a:cs typeface="Times New Roman" panose="02020603050405020304" pitchFamily="18" charset="0"/>
            </a:endParaRPr>
          </a:p>
          <a:p>
            <a:pPr algn="ctr"/>
            <a:r>
              <a:rPr lang="uk-UA" altLang="ru-RU" sz="2500" b="1" dirty="0" smtClean="0">
                <a:solidFill>
                  <a:schemeClr val="bg1"/>
                </a:solidFill>
                <a:cs typeface="Times New Roman" panose="02020603050405020304" pitchFamily="18" charset="0"/>
              </a:rPr>
              <a:t>ОСВІТА</a:t>
            </a:r>
          </a:p>
          <a:p>
            <a:pPr algn="ctr"/>
            <a:endParaRPr lang="uk-UA" altLang="ru-RU" sz="25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3060410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Шестикутник 18">
            <a:extLst>
              <a:ext uri="{FF2B5EF4-FFF2-40B4-BE49-F238E27FC236}">
                <a16:creationId xmlns:a16="http://schemas.microsoft.com/office/drawing/2014/main" id="{EED906DA-9BA4-4A89-9173-93691043FCF0}"/>
              </a:ext>
            </a:extLst>
          </p:cNvPr>
          <p:cNvSpPr/>
          <p:nvPr/>
        </p:nvSpPr>
        <p:spPr>
          <a:xfrm>
            <a:off x="596171" y="2706726"/>
            <a:ext cx="2077200" cy="1800000"/>
          </a:xfrm>
          <a:prstGeom prst="hexagon">
            <a:avLst>
              <a:gd name="adj" fmla="val 25000"/>
              <a:gd name="vf" fmla="val 115470"/>
            </a:avLst>
          </a:prstGeom>
          <a:blipFill>
            <a:blip r:embed="rId2"/>
            <a:srcRect/>
            <a:stretch>
              <a:fillRect l="-7000" r="-7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0" name="Шестикутник 9">
            <a:extLst>
              <a:ext uri="{FF2B5EF4-FFF2-40B4-BE49-F238E27FC236}">
                <a16:creationId xmlns:a16="http://schemas.microsoft.com/office/drawing/2014/main" id="{0E308330-FD53-45A5-BAE3-77DB45F064F7}"/>
              </a:ext>
            </a:extLst>
          </p:cNvPr>
          <p:cNvSpPr/>
          <p:nvPr/>
        </p:nvSpPr>
        <p:spPr>
          <a:xfrm>
            <a:off x="9898966" y="1750717"/>
            <a:ext cx="2077200" cy="1800000"/>
          </a:xfrm>
          <a:prstGeom prst="hexagon">
            <a:avLst>
              <a:gd name="adj" fmla="val 25000"/>
              <a:gd name="vf" fmla="val 115470"/>
            </a:avLst>
          </a:prstGeom>
          <a:blipFill>
            <a:blip r:embed="rId3" cstate="print">
              <a:extLst>
                <a:ext uri="{28A0092B-C50C-407E-A947-70E740481C1C}">
                  <a14:useLocalDpi xmlns:a14="http://schemas.microsoft.com/office/drawing/2010/main" val="0"/>
                </a:ext>
              </a:extLst>
            </a:blip>
            <a:srcRect/>
            <a:stretch>
              <a:fillRect l="-27000" r="-27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pic>
        <p:nvPicPr>
          <p:cNvPr id="50" name="Рисунок 49">
            <a:extLst>
              <a:ext uri="{FF2B5EF4-FFF2-40B4-BE49-F238E27FC236}">
                <a16:creationId xmlns:a16="http://schemas.microsoft.com/office/drawing/2014/main" id="{400EDDEB-0306-4567-98F7-4CC4E39CF5F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590" y="648127"/>
            <a:ext cx="2075851" cy="1800000"/>
          </a:xfrm>
          <a:prstGeom prst="rect">
            <a:avLst/>
          </a:prstGeom>
        </p:spPr>
      </p:pic>
      <p:pic>
        <p:nvPicPr>
          <p:cNvPr id="49" name="Рисунок 48">
            <a:extLst>
              <a:ext uri="{FF2B5EF4-FFF2-40B4-BE49-F238E27FC236}">
                <a16:creationId xmlns:a16="http://schemas.microsoft.com/office/drawing/2014/main" id="{6B59EB85-F523-48A9-85A3-A33298663483}"/>
              </a:ext>
            </a:extLst>
          </p:cNvPr>
          <p:cNvPicPr>
            <a:picLocks noChangeAspect="1"/>
          </p:cNvPicPr>
          <p:nvPr/>
        </p:nvPicPr>
        <p:blipFill>
          <a:blip r:embed="rId5"/>
          <a:stretch>
            <a:fillRect/>
          </a:stretch>
        </p:blipFill>
        <p:spPr>
          <a:xfrm>
            <a:off x="10817" y="0"/>
            <a:ext cx="12170365" cy="6858000"/>
          </a:xfrm>
          <a:prstGeom prst="rect">
            <a:avLst/>
          </a:prstGeom>
        </p:spPr>
      </p:pic>
      <p:pic>
        <p:nvPicPr>
          <p:cNvPr id="96" name="Рисунок 95">
            <a:extLst>
              <a:ext uri="{FF2B5EF4-FFF2-40B4-BE49-F238E27FC236}">
                <a16:creationId xmlns:a16="http://schemas.microsoft.com/office/drawing/2014/main" id="{1D718214-908D-4FBB-912B-61333844B5A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29719" y="708685"/>
            <a:ext cx="2075852" cy="1800000"/>
          </a:xfrm>
          <a:prstGeom prst="rect">
            <a:avLst/>
          </a:prstGeom>
        </p:spPr>
      </p:pic>
      <p:sp>
        <p:nvSpPr>
          <p:cNvPr id="97" name="Шестикутник 96">
            <a:extLst>
              <a:ext uri="{FF2B5EF4-FFF2-40B4-BE49-F238E27FC236}">
                <a16:creationId xmlns:a16="http://schemas.microsoft.com/office/drawing/2014/main" id="{32192B2E-8BF9-4F52-A55F-894C294D01F0}"/>
              </a:ext>
            </a:extLst>
          </p:cNvPr>
          <p:cNvSpPr/>
          <p:nvPr/>
        </p:nvSpPr>
        <p:spPr>
          <a:xfrm>
            <a:off x="9928784" y="3726319"/>
            <a:ext cx="2080800" cy="1800000"/>
          </a:xfrm>
          <a:prstGeom prst="hexagon">
            <a:avLst>
              <a:gd name="adj" fmla="val 25000"/>
              <a:gd name="vf" fmla="val 115470"/>
            </a:avLst>
          </a:prstGeom>
          <a:blipFill>
            <a:blip r:embed="rId7" cstate="print">
              <a:extLst>
                <a:ext uri="{28A0092B-C50C-407E-A947-70E740481C1C}">
                  <a14:useLocalDpi xmlns:a14="http://schemas.microsoft.com/office/drawing/2010/main" val="0"/>
                </a:ext>
              </a:extLst>
            </a:blip>
            <a:srcRect/>
            <a:stretch>
              <a:fillRect l="-27000" r="-27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85" name="Шестикутник 84">
            <a:extLst>
              <a:ext uri="{FF2B5EF4-FFF2-40B4-BE49-F238E27FC236}">
                <a16:creationId xmlns:a16="http://schemas.microsoft.com/office/drawing/2014/main" id="{B5F88476-28FA-4505-B188-425B843B549A}"/>
              </a:ext>
            </a:extLst>
          </p:cNvPr>
          <p:cNvSpPr/>
          <p:nvPr/>
        </p:nvSpPr>
        <p:spPr>
          <a:xfrm>
            <a:off x="610753" y="4680933"/>
            <a:ext cx="2080800" cy="1800000"/>
          </a:xfrm>
          <a:prstGeom prst="hexagon">
            <a:avLst>
              <a:gd name="adj" fmla="val 25000"/>
              <a:gd name="vf" fmla="val 115470"/>
            </a:avLst>
          </a:prstGeom>
          <a:blipFill>
            <a:blip r:embed="rId8" cstate="print">
              <a:extLst>
                <a:ext uri="{28A0092B-C50C-407E-A947-70E740481C1C}">
                  <a14:useLocalDpi xmlns:a14="http://schemas.microsoft.com/office/drawing/2010/main" val="0"/>
                </a:ext>
              </a:extLst>
            </a:blip>
            <a:srcRect/>
            <a:stretch>
              <a:fillRect l="-27000" r="-27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7" name="Шестикутник 76">
            <a:extLst>
              <a:ext uri="{FF2B5EF4-FFF2-40B4-BE49-F238E27FC236}">
                <a16:creationId xmlns:a16="http://schemas.microsoft.com/office/drawing/2014/main" id="{C6D1372C-1923-4568-922F-B93EE63021FE}"/>
              </a:ext>
            </a:extLst>
          </p:cNvPr>
          <p:cNvSpPr/>
          <p:nvPr/>
        </p:nvSpPr>
        <p:spPr>
          <a:xfrm>
            <a:off x="4353617" y="4680933"/>
            <a:ext cx="2080800" cy="1800000"/>
          </a:xfrm>
          <a:prstGeom prst="hexagon">
            <a:avLst>
              <a:gd name="adj" fmla="val 25000"/>
              <a:gd name="vf" fmla="val 115470"/>
            </a:avLst>
          </a:prstGeom>
          <a:blipFill>
            <a:blip r:embed="rId9"/>
            <a:srcRect/>
            <a:stretch>
              <a:fillRect t="-27000" b="-27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4" name="Шестикутник 13">
            <a:extLst>
              <a:ext uri="{FF2B5EF4-FFF2-40B4-BE49-F238E27FC236}">
                <a16:creationId xmlns:a16="http://schemas.microsoft.com/office/drawing/2014/main" id="{7BD39995-41C0-4FC6-BCD3-7C8A341D0000}"/>
              </a:ext>
            </a:extLst>
          </p:cNvPr>
          <p:cNvSpPr/>
          <p:nvPr/>
        </p:nvSpPr>
        <p:spPr>
          <a:xfrm>
            <a:off x="6229223" y="3709689"/>
            <a:ext cx="2005200" cy="1800000"/>
          </a:xfrm>
          <a:prstGeom prst="hexagon">
            <a:avLst>
              <a:gd name="adj" fmla="val 25000"/>
              <a:gd name="vf" fmla="val 115470"/>
            </a:avLst>
          </a:prstGeom>
          <a:blipFill>
            <a:blip r:embed="rId10"/>
            <a:srcRect/>
            <a:stretch>
              <a:fillRect l="-8000" r="-8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0" name="Шестикутник 69">
            <a:extLst>
              <a:ext uri="{FF2B5EF4-FFF2-40B4-BE49-F238E27FC236}">
                <a16:creationId xmlns:a16="http://schemas.microsoft.com/office/drawing/2014/main" id="{1BA0650D-3175-4023-B4E3-51658F902909}"/>
              </a:ext>
            </a:extLst>
          </p:cNvPr>
          <p:cNvSpPr/>
          <p:nvPr/>
        </p:nvSpPr>
        <p:spPr>
          <a:xfrm>
            <a:off x="2478011" y="3689032"/>
            <a:ext cx="2080800" cy="1800000"/>
          </a:xfrm>
          <a:prstGeom prst="hexagon">
            <a:avLst>
              <a:gd name="adj" fmla="val 25000"/>
              <a:gd name="vf" fmla="val 115470"/>
            </a:avLst>
          </a:prstGeom>
          <a:blipFill>
            <a:blip r:embed="rId11" cstate="print">
              <a:extLst>
                <a:ext uri="{28A0092B-C50C-407E-A947-70E740481C1C}">
                  <a14:useLocalDpi xmlns:a14="http://schemas.microsoft.com/office/drawing/2010/main" val="0"/>
                </a:ext>
              </a:extLst>
            </a:blip>
            <a:srcRect/>
            <a:stretch>
              <a:fillRect l="-27000" r="-27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pic>
        <p:nvPicPr>
          <p:cNvPr id="6" name="Рисунок 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171285" y="1695463"/>
            <a:ext cx="2079068" cy="1800000"/>
          </a:xfrm>
          <a:prstGeom prst="rect">
            <a:avLst/>
          </a:prstGeom>
        </p:spPr>
      </p:pic>
      <p:pic>
        <p:nvPicPr>
          <p:cNvPr id="9" name="Рисунок 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321984" y="2709263"/>
            <a:ext cx="2075852" cy="1800000"/>
          </a:xfrm>
          <a:prstGeom prst="rect">
            <a:avLst/>
          </a:prstGeom>
        </p:spPr>
      </p:pic>
      <p:pic>
        <p:nvPicPr>
          <p:cNvPr id="11" name="Рисунок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24867" y="2690032"/>
            <a:ext cx="2075851" cy="1800000"/>
          </a:xfrm>
          <a:prstGeom prst="rect">
            <a:avLst/>
          </a:prstGeom>
        </p:spPr>
      </p:pic>
      <p:pic>
        <p:nvPicPr>
          <p:cNvPr id="42" name="Рисунок 41">
            <a:extLst>
              <a:ext uri="{FF2B5EF4-FFF2-40B4-BE49-F238E27FC236}">
                <a16:creationId xmlns:a16="http://schemas.microsoft.com/office/drawing/2014/main" id="{222D7BDB-9C80-47B0-ABA2-DDA5086450A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470094" y="1680528"/>
            <a:ext cx="2079068" cy="1800000"/>
          </a:xfrm>
          <a:prstGeom prst="rect">
            <a:avLst/>
          </a:prstGeom>
        </p:spPr>
      </p:pic>
      <p:pic>
        <p:nvPicPr>
          <p:cNvPr id="43" name="Рисунок 42">
            <a:extLst>
              <a:ext uri="{FF2B5EF4-FFF2-40B4-BE49-F238E27FC236}">
                <a16:creationId xmlns:a16="http://schemas.microsoft.com/office/drawing/2014/main" id="{F04CF91A-5742-4D0A-9C2C-06DE9BDB7F04}"/>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021650" y="710828"/>
            <a:ext cx="2079068" cy="1800000"/>
          </a:xfrm>
          <a:prstGeom prst="rect">
            <a:avLst/>
          </a:prstGeom>
        </p:spPr>
      </p:pic>
      <p:pic>
        <p:nvPicPr>
          <p:cNvPr id="44" name="Рисунок 43">
            <a:extLst>
              <a:ext uri="{FF2B5EF4-FFF2-40B4-BE49-F238E27FC236}">
                <a16:creationId xmlns:a16="http://schemas.microsoft.com/office/drawing/2014/main" id="{33B7344B-70AF-4E74-949E-EEFBEC6E540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051904" y="4701590"/>
            <a:ext cx="2079068" cy="1800000"/>
          </a:xfrm>
          <a:prstGeom prst="rect">
            <a:avLst/>
          </a:prstGeom>
        </p:spPr>
      </p:pic>
      <p:sp>
        <p:nvSpPr>
          <p:cNvPr id="52" name="TextBox 51">
            <a:extLst>
              <a:ext uri="{FF2B5EF4-FFF2-40B4-BE49-F238E27FC236}">
                <a16:creationId xmlns:a16="http://schemas.microsoft.com/office/drawing/2014/main" id="{585DC321-7B5B-4AE0-A533-2CF52A4A8056}"/>
              </a:ext>
            </a:extLst>
          </p:cNvPr>
          <p:cNvSpPr txBox="1"/>
          <p:nvPr/>
        </p:nvSpPr>
        <p:spPr>
          <a:xfrm>
            <a:off x="2290888" y="2177130"/>
            <a:ext cx="2447813" cy="969496"/>
          </a:xfrm>
          <a:prstGeom prst="rect">
            <a:avLst/>
          </a:prstGeom>
          <a:noFill/>
        </p:spPr>
        <p:txBody>
          <a:bodyPr wrap="square" rtlCol="0">
            <a:spAutoFit/>
          </a:bodyPr>
          <a:lstStyle/>
          <a:p>
            <a:pPr algn="ctr"/>
            <a:r>
              <a:rPr lang="uk-UA" sz="1900" b="1" dirty="0">
                <a:solidFill>
                  <a:schemeClr val="bg1"/>
                </a:solidFill>
              </a:rPr>
              <a:t>Нова українська школа</a:t>
            </a:r>
          </a:p>
          <a:p>
            <a:pPr algn="ctr"/>
            <a:r>
              <a:rPr lang="uk-UA" sz="1900" b="1" dirty="0">
                <a:solidFill>
                  <a:schemeClr val="bg1"/>
                </a:solidFill>
              </a:rPr>
              <a:t>20,9 млн грн</a:t>
            </a:r>
          </a:p>
        </p:txBody>
      </p:sp>
      <p:sp>
        <p:nvSpPr>
          <p:cNvPr id="53" name="Прямокутник 52">
            <a:extLst>
              <a:ext uri="{FF2B5EF4-FFF2-40B4-BE49-F238E27FC236}">
                <a16:creationId xmlns:a16="http://schemas.microsoft.com/office/drawing/2014/main" id="{2A1D3846-749B-4F32-9097-ECDFCA919171}"/>
              </a:ext>
            </a:extLst>
          </p:cNvPr>
          <p:cNvSpPr/>
          <p:nvPr/>
        </p:nvSpPr>
        <p:spPr>
          <a:xfrm>
            <a:off x="2865980" y="38933"/>
            <a:ext cx="7079182" cy="646331"/>
          </a:xfrm>
          <a:prstGeom prst="rect">
            <a:avLst/>
          </a:prstGeom>
        </p:spPr>
        <p:txBody>
          <a:bodyPr wrap="none">
            <a:spAutoFit/>
          </a:bodyPr>
          <a:lstStyle/>
          <a:p>
            <a:r>
              <a:rPr lang="ru-RU" sz="3600" b="1" dirty="0">
                <a:solidFill>
                  <a:srgbClr val="002060"/>
                </a:solidFill>
                <a:cs typeface="Arial" panose="020B0604020202020204" pitchFamily="34" charset="0"/>
              </a:rPr>
              <a:t> Інвестиції в якість надання послуг</a:t>
            </a:r>
            <a:endParaRPr lang="uk-UA" sz="3600" dirty="0">
              <a:solidFill>
                <a:srgbClr val="002060"/>
              </a:solidFill>
              <a:cs typeface="Arial" panose="020B0604020202020204" pitchFamily="34" charset="0"/>
            </a:endParaRPr>
          </a:p>
        </p:txBody>
      </p:sp>
      <p:sp>
        <p:nvSpPr>
          <p:cNvPr id="54" name="Прямокутник 53">
            <a:extLst>
              <a:ext uri="{FF2B5EF4-FFF2-40B4-BE49-F238E27FC236}">
                <a16:creationId xmlns:a16="http://schemas.microsoft.com/office/drawing/2014/main" id="{71AEC1A5-DA25-47DD-834F-7BDA2CC593D4}"/>
              </a:ext>
            </a:extLst>
          </p:cNvPr>
          <p:cNvSpPr/>
          <p:nvPr/>
        </p:nvSpPr>
        <p:spPr>
          <a:xfrm>
            <a:off x="713579" y="1143612"/>
            <a:ext cx="1850373" cy="677108"/>
          </a:xfrm>
          <a:prstGeom prst="rect">
            <a:avLst/>
          </a:prstGeom>
        </p:spPr>
        <p:txBody>
          <a:bodyPr wrap="square">
            <a:spAutoFit/>
          </a:bodyPr>
          <a:lstStyle/>
          <a:p>
            <a:pPr algn="ctr"/>
            <a:r>
              <a:rPr lang="uk-UA" sz="1900" b="1" dirty="0">
                <a:solidFill>
                  <a:srgbClr val="002060"/>
                </a:solidFill>
                <a:cs typeface="Arial" panose="020B0604020202020204" pitchFamily="34" charset="0"/>
              </a:rPr>
              <a:t>З</a:t>
            </a:r>
            <a:r>
              <a:rPr lang="en-US" sz="1900" b="1" dirty="0">
                <a:solidFill>
                  <a:srgbClr val="002060"/>
                </a:solidFill>
                <a:cs typeface="Arial" panose="020B0604020202020204" pitchFamily="34" charset="0"/>
              </a:rPr>
              <a:t>D</a:t>
            </a:r>
            <a:r>
              <a:rPr lang="uk-UA" sz="1900" b="1" dirty="0">
                <a:solidFill>
                  <a:srgbClr val="002060"/>
                </a:solidFill>
                <a:cs typeface="Arial" panose="020B0604020202020204" pitchFamily="34" charset="0"/>
              </a:rPr>
              <a:t>-принтери 0,4 млн грн</a:t>
            </a:r>
          </a:p>
        </p:txBody>
      </p:sp>
      <p:sp>
        <p:nvSpPr>
          <p:cNvPr id="55" name="TextBox 54">
            <a:extLst>
              <a:ext uri="{FF2B5EF4-FFF2-40B4-BE49-F238E27FC236}">
                <a16:creationId xmlns:a16="http://schemas.microsoft.com/office/drawing/2014/main" id="{99A4242F-7E50-4423-93D5-8EA1A2618866}"/>
              </a:ext>
            </a:extLst>
          </p:cNvPr>
          <p:cNvSpPr txBox="1"/>
          <p:nvPr/>
        </p:nvSpPr>
        <p:spPr>
          <a:xfrm>
            <a:off x="4355418" y="3146626"/>
            <a:ext cx="1975583" cy="969496"/>
          </a:xfrm>
          <a:prstGeom prst="rect">
            <a:avLst/>
          </a:prstGeom>
          <a:noFill/>
        </p:spPr>
        <p:txBody>
          <a:bodyPr wrap="square" rtlCol="0">
            <a:spAutoFit/>
          </a:bodyPr>
          <a:lstStyle/>
          <a:p>
            <a:pPr algn="ctr"/>
            <a:r>
              <a:rPr lang="uk-UA" sz="1900" b="1" dirty="0">
                <a:solidFill>
                  <a:schemeClr val="bg1"/>
                </a:solidFill>
              </a:rPr>
              <a:t>Ігрові споруди для ЗДО</a:t>
            </a:r>
            <a:endParaRPr lang="en-US" sz="1900" b="1" dirty="0">
              <a:solidFill>
                <a:schemeClr val="bg1"/>
              </a:solidFill>
            </a:endParaRPr>
          </a:p>
          <a:p>
            <a:pPr algn="ctr"/>
            <a:r>
              <a:rPr lang="uk-UA" sz="1900" b="1" dirty="0">
                <a:solidFill>
                  <a:schemeClr val="bg1"/>
                </a:solidFill>
              </a:rPr>
              <a:t>1 млн грн</a:t>
            </a:r>
          </a:p>
        </p:txBody>
      </p:sp>
      <p:sp>
        <p:nvSpPr>
          <p:cNvPr id="56" name="Прямокутник 55">
            <a:extLst>
              <a:ext uri="{FF2B5EF4-FFF2-40B4-BE49-F238E27FC236}">
                <a16:creationId xmlns:a16="http://schemas.microsoft.com/office/drawing/2014/main" id="{A0CE28E5-89F1-423B-8611-471E94FFBBE7}"/>
              </a:ext>
            </a:extLst>
          </p:cNvPr>
          <p:cNvSpPr/>
          <p:nvPr/>
        </p:nvSpPr>
        <p:spPr>
          <a:xfrm>
            <a:off x="6209780" y="1918616"/>
            <a:ext cx="1989495" cy="1554272"/>
          </a:xfrm>
          <a:prstGeom prst="rect">
            <a:avLst/>
          </a:prstGeom>
        </p:spPr>
        <p:txBody>
          <a:bodyPr wrap="square">
            <a:spAutoFit/>
          </a:bodyPr>
          <a:lstStyle/>
          <a:p>
            <a:pPr algn="ctr"/>
            <a:r>
              <a:rPr lang="uk-UA" sz="1900" b="1" dirty="0">
                <a:solidFill>
                  <a:schemeClr val="bg1"/>
                </a:solidFill>
                <a:cs typeface="Arial" panose="020B0604020202020204" pitchFamily="34" charset="0"/>
              </a:rPr>
              <a:t>Оновлення просторів закладів освіти 13,3 млн грн</a:t>
            </a:r>
          </a:p>
          <a:p>
            <a:pPr algn="ctr"/>
            <a:endParaRPr lang="uk-UA" sz="1900" b="1" dirty="0">
              <a:solidFill>
                <a:schemeClr val="bg1"/>
              </a:solidFill>
              <a:cs typeface="Arial" panose="020B0604020202020204" pitchFamily="34" charset="0"/>
            </a:endParaRPr>
          </a:p>
        </p:txBody>
      </p:sp>
      <p:sp>
        <p:nvSpPr>
          <p:cNvPr id="57" name="Прямокутник 56">
            <a:extLst>
              <a:ext uri="{FF2B5EF4-FFF2-40B4-BE49-F238E27FC236}">
                <a16:creationId xmlns:a16="http://schemas.microsoft.com/office/drawing/2014/main" id="{4A048710-9CC1-407B-AA88-D22B6A6FB36F}"/>
              </a:ext>
            </a:extLst>
          </p:cNvPr>
          <p:cNvSpPr/>
          <p:nvPr/>
        </p:nvSpPr>
        <p:spPr>
          <a:xfrm>
            <a:off x="8016139" y="2995793"/>
            <a:ext cx="2085905" cy="1261884"/>
          </a:xfrm>
          <a:prstGeom prst="rect">
            <a:avLst/>
          </a:prstGeom>
        </p:spPr>
        <p:txBody>
          <a:bodyPr wrap="square">
            <a:spAutoFit/>
          </a:bodyPr>
          <a:lstStyle/>
          <a:p>
            <a:pPr algn="ctr"/>
            <a:r>
              <a:rPr lang="uk-UA" sz="1900" b="1" dirty="0">
                <a:solidFill>
                  <a:srgbClr val="002060"/>
                </a:solidFill>
                <a:cs typeface="Arial" panose="020B0604020202020204" pitchFamily="34" charset="0"/>
              </a:rPr>
              <a:t>Мобільна наукова лабораторія</a:t>
            </a:r>
            <a:endParaRPr lang="en-US" sz="1900" b="1" dirty="0">
              <a:solidFill>
                <a:srgbClr val="002060"/>
              </a:solidFill>
              <a:cs typeface="Arial" panose="020B0604020202020204" pitchFamily="34" charset="0"/>
            </a:endParaRPr>
          </a:p>
          <a:p>
            <a:pPr algn="ctr"/>
            <a:r>
              <a:rPr lang="uk-UA" sz="1900" b="1" dirty="0">
                <a:solidFill>
                  <a:srgbClr val="002060"/>
                </a:solidFill>
                <a:cs typeface="Arial" panose="020B0604020202020204" pitchFamily="34" charset="0"/>
              </a:rPr>
              <a:t>2 млн грн</a:t>
            </a:r>
          </a:p>
        </p:txBody>
      </p:sp>
      <p:sp>
        <p:nvSpPr>
          <p:cNvPr id="59" name="Прямокутник 58">
            <a:extLst>
              <a:ext uri="{FF2B5EF4-FFF2-40B4-BE49-F238E27FC236}">
                <a16:creationId xmlns:a16="http://schemas.microsoft.com/office/drawing/2014/main" id="{666B3E83-F953-49DE-9A6D-D4ECDC5DF178}"/>
              </a:ext>
            </a:extLst>
          </p:cNvPr>
          <p:cNvSpPr/>
          <p:nvPr/>
        </p:nvSpPr>
        <p:spPr>
          <a:xfrm>
            <a:off x="4390726" y="980714"/>
            <a:ext cx="1989495" cy="1261884"/>
          </a:xfrm>
          <a:prstGeom prst="rect">
            <a:avLst/>
          </a:prstGeom>
        </p:spPr>
        <p:txBody>
          <a:bodyPr wrap="square">
            <a:spAutoFit/>
          </a:bodyPr>
          <a:lstStyle/>
          <a:p>
            <a:pPr algn="ctr"/>
            <a:r>
              <a:rPr lang="uk-UA" sz="1900" b="1" dirty="0">
                <a:solidFill>
                  <a:schemeClr val="bg1"/>
                </a:solidFill>
                <a:cs typeface="Arial" panose="020B0604020202020204" pitchFamily="34" charset="0"/>
              </a:rPr>
              <a:t>Обладнання</a:t>
            </a:r>
            <a:endParaRPr lang="en-US" sz="1900" b="1" dirty="0">
              <a:solidFill>
                <a:schemeClr val="bg1"/>
              </a:solidFill>
              <a:cs typeface="Arial" panose="020B0604020202020204" pitchFamily="34" charset="0"/>
            </a:endParaRPr>
          </a:p>
          <a:p>
            <a:pPr algn="ctr"/>
            <a:r>
              <a:rPr lang="uk-UA" sz="1900" b="1" dirty="0">
                <a:solidFill>
                  <a:schemeClr val="bg1"/>
                </a:solidFill>
                <a:cs typeface="Arial" panose="020B0604020202020204" pitchFamily="34" charset="0"/>
              </a:rPr>
              <a:t>для кабінетів</a:t>
            </a:r>
            <a:r>
              <a:rPr lang="en-US" sz="1900" b="1" dirty="0">
                <a:solidFill>
                  <a:schemeClr val="bg1"/>
                </a:solidFill>
                <a:cs typeface="Arial" panose="020B0604020202020204" pitchFamily="34" charset="0"/>
              </a:rPr>
              <a:t> </a:t>
            </a:r>
            <a:r>
              <a:rPr lang="uk-UA" sz="1900" b="1" dirty="0">
                <a:solidFill>
                  <a:schemeClr val="bg1"/>
                </a:solidFill>
                <a:cs typeface="Arial" panose="020B0604020202020204" pitchFamily="34" charset="0"/>
              </a:rPr>
              <a:t>НВП</a:t>
            </a:r>
            <a:endParaRPr lang="en-US" sz="1900" b="1" dirty="0">
              <a:solidFill>
                <a:schemeClr val="bg1"/>
              </a:solidFill>
              <a:cs typeface="Arial" panose="020B0604020202020204" pitchFamily="34" charset="0"/>
            </a:endParaRPr>
          </a:p>
          <a:p>
            <a:pPr algn="ctr"/>
            <a:r>
              <a:rPr lang="uk-UA" sz="1900" b="1" dirty="0">
                <a:solidFill>
                  <a:schemeClr val="bg1"/>
                </a:solidFill>
                <a:cs typeface="Arial" panose="020B0604020202020204" pitchFamily="34" charset="0"/>
              </a:rPr>
              <a:t>0,3 млн грн</a:t>
            </a:r>
          </a:p>
        </p:txBody>
      </p:sp>
      <p:sp>
        <p:nvSpPr>
          <p:cNvPr id="61" name="Прямокутник 60">
            <a:extLst>
              <a:ext uri="{FF2B5EF4-FFF2-40B4-BE49-F238E27FC236}">
                <a16:creationId xmlns:a16="http://schemas.microsoft.com/office/drawing/2014/main" id="{EAD07D2F-845E-4655-8814-0A16AB32FCD0}"/>
              </a:ext>
            </a:extLst>
          </p:cNvPr>
          <p:cNvSpPr/>
          <p:nvPr/>
        </p:nvSpPr>
        <p:spPr>
          <a:xfrm>
            <a:off x="7927809" y="954033"/>
            <a:ext cx="2262563" cy="1261884"/>
          </a:xfrm>
          <a:prstGeom prst="rect">
            <a:avLst/>
          </a:prstGeom>
        </p:spPr>
        <p:txBody>
          <a:bodyPr wrap="square">
            <a:spAutoFit/>
          </a:bodyPr>
          <a:lstStyle/>
          <a:p>
            <a:pPr algn="ctr"/>
            <a:r>
              <a:rPr lang="uk-UA" sz="1900" b="1" dirty="0">
                <a:solidFill>
                  <a:schemeClr val="bg1"/>
                </a:solidFill>
                <a:cs typeface="Arial" panose="020B0604020202020204" pitchFamily="34" charset="0"/>
              </a:rPr>
              <a:t>Оновлення бібліотечного фонду </a:t>
            </a:r>
            <a:endParaRPr lang="en-US" sz="1900" b="1" dirty="0">
              <a:solidFill>
                <a:schemeClr val="bg1"/>
              </a:solidFill>
              <a:cs typeface="Arial" panose="020B0604020202020204" pitchFamily="34" charset="0"/>
            </a:endParaRPr>
          </a:p>
          <a:p>
            <a:pPr algn="ctr"/>
            <a:r>
              <a:rPr lang="uk-UA" sz="1900" b="1" dirty="0">
                <a:solidFill>
                  <a:schemeClr val="bg1"/>
                </a:solidFill>
                <a:cs typeface="Arial" panose="020B0604020202020204" pitchFamily="34" charset="0"/>
              </a:rPr>
              <a:t>0,3 млн грн</a:t>
            </a:r>
          </a:p>
        </p:txBody>
      </p:sp>
      <p:sp>
        <p:nvSpPr>
          <p:cNvPr id="94" name="Шестикутник 93">
            <a:extLst>
              <a:ext uri="{FF2B5EF4-FFF2-40B4-BE49-F238E27FC236}">
                <a16:creationId xmlns:a16="http://schemas.microsoft.com/office/drawing/2014/main" id="{693899C6-FF0F-455B-8009-2B57B0055F9C}"/>
              </a:ext>
            </a:extLst>
          </p:cNvPr>
          <p:cNvSpPr/>
          <p:nvPr/>
        </p:nvSpPr>
        <p:spPr>
          <a:xfrm>
            <a:off x="8053334" y="4693937"/>
            <a:ext cx="2080800" cy="1800000"/>
          </a:xfrm>
          <a:prstGeom prst="hexagon">
            <a:avLst>
              <a:gd name="adj" fmla="val 25000"/>
              <a:gd name="vf" fmla="val 115470"/>
            </a:avLst>
          </a:prstGeom>
          <a:blipFill>
            <a:blip r:embed="rId15" cstate="print">
              <a:extLst>
                <a:ext uri="{28A0092B-C50C-407E-A947-70E740481C1C}">
                  <a14:useLocalDpi xmlns:a14="http://schemas.microsoft.com/office/drawing/2010/main" val="0"/>
                </a:ext>
              </a:extLst>
            </a:blip>
            <a:srcRect/>
            <a:stretch>
              <a:fillRect l="-27000" r="-27000"/>
            </a:stretch>
          </a:blip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Tree>
    <p:extLst>
      <p:ext uri="{BB962C8B-B14F-4D97-AF65-F5344CB8AC3E}">
        <p14:creationId xmlns:p14="http://schemas.microsoft.com/office/powerpoint/2010/main" val="37817886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88916" cy="6858000"/>
          </a:xfrm>
          <a:prstGeom prst="rect">
            <a:avLst/>
          </a:prstGeom>
        </p:spPr>
      </p:pic>
      <p:sp>
        <p:nvSpPr>
          <p:cNvPr id="8" name="Rectangle 3"/>
          <p:cNvSpPr>
            <a:spLocks noChangeArrowheads="1"/>
          </p:cNvSpPr>
          <p:nvPr/>
        </p:nvSpPr>
        <p:spPr bwMode="auto">
          <a:xfrm>
            <a:off x="3685854" y="864286"/>
            <a:ext cx="5196114" cy="550958"/>
          </a:xfrm>
          <a:prstGeom prst="rect">
            <a:avLst/>
          </a:prstGeom>
          <a:solidFill>
            <a:srgbClr val="0070C0"/>
          </a:solidFill>
          <a:ln>
            <a:noFill/>
            <a:headEnd/>
            <a:tailEnd/>
          </a:ln>
        </p:spPr>
        <p:style>
          <a:lnRef idx="3">
            <a:schemeClr val="lt1"/>
          </a:lnRef>
          <a:fillRef idx="1">
            <a:schemeClr val="accent2"/>
          </a:fillRef>
          <a:effectRef idx="1">
            <a:schemeClr val="accent2"/>
          </a:effectRef>
          <a:fontRef idx="minor">
            <a:schemeClr val="lt1"/>
          </a:fontRef>
        </p:style>
        <p:txBody>
          <a:bodyPr anchor="ctr"/>
          <a:lstStyle/>
          <a:p>
            <a:pPr algn="ctr"/>
            <a:endParaRPr lang="uk-UA" altLang="ru-RU" sz="2500" b="1" dirty="0" smtClean="0">
              <a:solidFill>
                <a:schemeClr val="bg1"/>
              </a:solidFill>
              <a:cs typeface="Times New Roman" panose="02020603050405020304" pitchFamily="18" charset="0"/>
            </a:endParaRPr>
          </a:p>
          <a:p>
            <a:pPr algn="ctr"/>
            <a:r>
              <a:rPr lang="uk-UA" altLang="ru-RU" sz="2500" b="1" dirty="0" smtClean="0">
                <a:solidFill>
                  <a:schemeClr val="bg1"/>
                </a:solidFill>
                <a:cs typeface="Times New Roman" panose="02020603050405020304" pitchFamily="18" charset="0"/>
              </a:rPr>
              <a:t>ФІНАНСУВАННЯ </a:t>
            </a:r>
            <a:r>
              <a:rPr lang="uk-UA" altLang="ru-RU" sz="2500" b="1" dirty="0">
                <a:solidFill>
                  <a:schemeClr val="bg1"/>
                </a:solidFill>
                <a:cs typeface="Times New Roman" panose="02020603050405020304" pitchFamily="18" charset="0"/>
              </a:rPr>
              <a:t>ЗАКЛАДІВ ПТО</a:t>
            </a:r>
          </a:p>
          <a:p>
            <a:endParaRPr lang="uk-UA" altLang="ru-RU" sz="2500" dirty="0">
              <a:solidFill>
                <a:schemeClr val="bg1"/>
              </a:solidFill>
              <a:cs typeface="Times New Roman" panose="02020603050405020304" pitchFamily="18" charset="0"/>
            </a:endParaRPr>
          </a:p>
        </p:txBody>
      </p:sp>
      <p:sp>
        <p:nvSpPr>
          <p:cNvPr id="2" name="Блок-схема: узел 1"/>
          <p:cNvSpPr/>
          <p:nvPr/>
        </p:nvSpPr>
        <p:spPr>
          <a:xfrm>
            <a:off x="4876017" y="1557640"/>
            <a:ext cx="2102674" cy="1822324"/>
          </a:xfrm>
          <a:prstGeom prst="flowChartConnector">
            <a:avLst/>
          </a:prstGeom>
          <a:solidFill>
            <a:schemeClr val="accent1"/>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uk-UA" dirty="0" smtClean="0"/>
          </a:p>
          <a:p>
            <a:pPr algn="ctr"/>
            <a:endParaRPr lang="uk-UA" dirty="0"/>
          </a:p>
          <a:p>
            <a:pPr algn="ctr"/>
            <a:r>
              <a:rPr lang="uk-UA" dirty="0" smtClean="0"/>
              <a:t>Місцевий  бюджет</a:t>
            </a:r>
          </a:p>
          <a:p>
            <a:pPr algn="ctr"/>
            <a:r>
              <a:rPr lang="uk-UA" b="1" i="1" dirty="0"/>
              <a:t>312 977,5</a:t>
            </a:r>
          </a:p>
          <a:p>
            <a:pPr algn="ctr"/>
            <a:r>
              <a:rPr lang="uk-UA" sz="1400" i="1" dirty="0" err="1"/>
              <a:t>тис.грн</a:t>
            </a:r>
            <a:r>
              <a:rPr lang="uk-UA" sz="1400" i="1" dirty="0"/>
              <a:t>.</a:t>
            </a:r>
          </a:p>
          <a:p>
            <a:pPr algn="ctr"/>
            <a:endParaRPr lang="uk-UA" dirty="0" smtClean="0"/>
          </a:p>
          <a:p>
            <a:pPr algn="ctr"/>
            <a:endParaRPr lang="ru-RU" dirty="0"/>
          </a:p>
        </p:txBody>
      </p:sp>
      <p:sp>
        <p:nvSpPr>
          <p:cNvPr id="22" name="Блок-схема: узел 21"/>
          <p:cNvSpPr/>
          <p:nvPr/>
        </p:nvSpPr>
        <p:spPr>
          <a:xfrm>
            <a:off x="2051878" y="4438996"/>
            <a:ext cx="2017648" cy="1787635"/>
          </a:xfrm>
          <a:prstGeom prst="flowChartConnector">
            <a:avLst/>
          </a:prstGeom>
          <a:solidFill>
            <a:schemeClr val="accent2"/>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uk-UA" dirty="0" smtClean="0"/>
          </a:p>
          <a:p>
            <a:pPr algn="ctr"/>
            <a:r>
              <a:rPr lang="uk-UA" dirty="0" smtClean="0"/>
              <a:t>Державний бюджет</a:t>
            </a:r>
          </a:p>
          <a:p>
            <a:pPr algn="ctr"/>
            <a:r>
              <a:rPr lang="uk-UA" b="1" i="1" dirty="0"/>
              <a:t>43 191,2</a:t>
            </a:r>
          </a:p>
          <a:p>
            <a:pPr algn="ctr"/>
            <a:r>
              <a:rPr lang="uk-UA" sz="1400" b="1" i="1" dirty="0" err="1"/>
              <a:t>тис.грн</a:t>
            </a:r>
            <a:r>
              <a:rPr lang="uk-UA" sz="1400" b="1" i="1" dirty="0"/>
              <a:t>.</a:t>
            </a:r>
          </a:p>
          <a:p>
            <a:pPr algn="ctr"/>
            <a:endParaRPr lang="ru-RU" dirty="0"/>
          </a:p>
        </p:txBody>
      </p:sp>
      <p:sp>
        <p:nvSpPr>
          <p:cNvPr id="23" name="Блок-схема: узел 22"/>
          <p:cNvSpPr/>
          <p:nvPr/>
        </p:nvSpPr>
        <p:spPr>
          <a:xfrm>
            <a:off x="8022772" y="4296440"/>
            <a:ext cx="2143694" cy="1930192"/>
          </a:xfrm>
          <a:prstGeom prst="flowChartConnector">
            <a:avLst/>
          </a:prstGeom>
          <a:solidFill>
            <a:schemeClr val="bg1">
              <a:lumMod val="65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uk-UA" sz="2400" dirty="0" smtClean="0"/>
          </a:p>
          <a:p>
            <a:pPr algn="ctr"/>
            <a:r>
              <a:rPr lang="uk-UA" sz="2400" dirty="0" smtClean="0"/>
              <a:t>Додаткові джерела</a:t>
            </a:r>
            <a:endParaRPr lang="uk-UA" sz="2400" b="1" i="1" dirty="0" smtClean="0"/>
          </a:p>
          <a:p>
            <a:pPr algn="ctr"/>
            <a:r>
              <a:rPr lang="uk-UA" sz="2400" b="1" i="1" dirty="0" smtClean="0"/>
              <a:t>43 </a:t>
            </a:r>
            <a:r>
              <a:rPr lang="uk-UA" sz="2400" b="1" i="1" dirty="0"/>
              <a:t>039</a:t>
            </a:r>
          </a:p>
          <a:p>
            <a:pPr algn="ctr"/>
            <a:r>
              <a:rPr lang="uk-UA" b="1" i="1" dirty="0" err="1"/>
              <a:t>тис.грн</a:t>
            </a:r>
            <a:r>
              <a:rPr lang="uk-UA" b="1" i="1" dirty="0"/>
              <a:t>.</a:t>
            </a:r>
          </a:p>
          <a:p>
            <a:pPr algn="ctr"/>
            <a:endParaRPr lang="ru-RU" dirty="0"/>
          </a:p>
        </p:txBody>
      </p:sp>
      <p:cxnSp>
        <p:nvCxnSpPr>
          <p:cNvPr id="9" name="Прямая со стрелкой 8"/>
          <p:cNvCxnSpPr/>
          <p:nvPr/>
        </p:nvCxnSpPr>
        <p:spPr>
          <a:xfrm flipV="1">
            <a:off x="3263034" y="3002633"/>
            <a:ext cx="1741228" cy="1293807"/>
          </a:xfrm>
          <a:prstGeom prst="straightConnector1">
            <a:avLst/>
          </a:prstGeom>
          <a:ln w="88900">
            <a:headEnd type="triangle"/>
            <a:tailEnd type="triangle"/>
          </a:ln>
        </p:spPr>
        <p:style>
          <a:lnRef idx="3">
            <a:schemeClr val="accent3"/>
          </a:lnRef>
          <a:fillRef idx="0">
            <a:schemeClr val="accent3"/>
          </a:fillRef>
          <a:effectRef idx="2">
            <a:schemeClr val="accent3"/>
          </a:effectRef>
          <a:fontRef idx="minor">
            <a:schemeClr val="tx1"/>
          </a:fontRef>
        </p:style>
      </p:cxnSp>
      <p:cxnSp>
        <p:nvCxnSpPr>
          <p:cNvPr id="27" name="Прямая со стрелкой 26"/>
          <p:cNvCxnSpPr/>
          <p:nvPr/>
        </p:nvCxnSpPr>
        <p:spPr>
          <a:xfrm flipH="1" flipV="1">
            <a:off x="6842798" y="2916560"/>
            <a:ext cx="1704548" cy="1452020"/>
          </a:xfrm>
          <a:prstGeom prst="straightConnector1">
            <a:avLst/>
          </a:prstGeom>
          <a:ln w="88900">
            <a:solidFill>
              <a:schemeClr val="accent2"/>
            </a:solidFill>
            <a:headEnd type="triangle"/>
            <a:tailEnd type="triangle"/>
          </a:ln>
        </p:spPr>
        <p:style>
          <a:lnRef idx="3">
            <a:schemeClr val="accent3"/>
          </a:lnRef>
          <a:fillRef idx="0">
            <a:schemeClr val="accent3"/>
          </a:fillRef>
          <a:effectRef idx="2">
            <a:schemeClr val="accent3"/>
          </a:effectRef>
          <a:fontRef idx="minor">
            <a:schemeClr val="tx1"/>
          </a:fontRef>
        </p:style>
      </p:cxnSp>
      <p:cxnSp>
        <p:nvCxnSpPr>
          <p:cNvPr id="29" name="Прямая со стрелкой 28"/>
          <p:cNvCxnSpPr/>
          <p:nvPr/>
        </p:nvCxnSpPr>
        <p:spPr>
          <a:xfrm flipV="1">
            <a:off x="4433742" y="5470454"/>
            <a:ext cx="3224812" cy="31800"/>
          </a:xfrm>
          <a:prstGeom prst="straightConnector1">
            <a:avLst/>
          </a:prstGeom>
          <a:ln w="88900">
            <a:solidFill>
              <a:schemeClr val="accent1"/>
            </a:solidFill>
            <a:headEnd type="triangle"/>
            <a:tailEnd type="triangle"/>
          </a:ln>
        </p:spPr>
        <p:style>
          <a:lnRef idx="3">
            <a:schemeClr val="accent3"/>
          </a:lnRef>
          <a:fillRef idx="0">
            <a:schemeClr val="accent3"/>
          </a:fillRef>
          <a:effectRef idx="2">
            <a:schemeClr val="accent3"/>
          </a:effectRef>
          <a:fontRef idx="minor">
            <a:schemeClr val="tx1"/>
          </a:fontRef>
        </p:style>
      </p:cxnSp>
      <p:sp>
        <p:nvSpPr>
          <p:cNvPr id="12" name="Rectangle 3"/>
          <p:cNvSpPr>
            <a:spLocks noChangeArrowheads="1"/>
          </p:cNvSpPr>
          <p:nvPr/>
        </p:nvSpPr>
        <p:spPr bwMode="auto">
          <a:xfrm>
            <a:off x="3685854" y="192707"/>
            <a:ext cx="5196114" cy="550958"/>
          </a:xfrm>
          <a:prstGeom prst="rect">
            <a:avLst/>
          </a:prstGeom>
          <a:solidFill>
            <a:srgbClr val="FFC000"/>
          </a:solidFill>
          <a:ln>
            <a:noFill/>
            <a:headEnd/>
            <a:tailEnd/>
          </a:ln>
        </p:spPr>
        <p:style>
          <a:lnRef idx="3">
            <a:schemeClr val="lt1"/>
          </a:lnRef>
          <a:fillRef idx="1">
            <a:schemeClr val="accent2"/>
          </a:fillRef>
          <a:effectRef idx="1">
            <a:schemeClr val="accent2"/>
          </a:effectRef>
          <a:fontRef idx="minor">
            <a:schemeClr val="lt1"/>
          </a:fontRef>
        </p:style>
        <p:txBody>
          <a:bodyPr anchor="ctr"/>
          <a:lstStyle/>
          <a:p>
            <a:pPr algn="ctr"/>
            <a:endParaRPr lang="uk-UA" altLang="ru-RU" sz="2500" b="1" dirty="0" smtClean="0">
              <a:solidFill>
                <a:schemeClr val="bg1"/>
              </a:solidFill>
              <a:cs typeface="Times New Roman" panose="02020603050405020304" pitchFamily="18" charset="0"/>
            </a:endParaRPr>
          </a:p>
          <a:p>
            <a:pPr algn="ctr"/>
            <a:r>
              <a:rPr lang="uk-UA" altLang="ru-RU" sz="2500" b="1" dirty="0" smtClean="0">
                <a:solidFill>
                  <a:schemeClr val="bg1"/>
                </a:solidFill>
                <a:cs typeface="Times New Roman" panose="02020603050405020304" pitchFamily="18" charset="0"/>
              </a:rPr>
              <a:t>ПРОФЕСІЙНА ОСВІТА</a:t>
            </a:r>
          </a:p>
          <a:p>
            <a:pPr algn="ctr"/>
            <a:endParaRPr lang="uk-UA" altLang="ru-RU" sz="25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553496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9735"/>
          </a:xfrm>
          <a:prstGeom prst="rect">
            <a:avLst/>
          </a:prstGeom>
        </p:spPr>
      </p:pic>
      <p:sp>
        <p:nvSpPr>
          <p:cNvPr id="8" name="Rectangle 3"/>
          <p:cNvSpPr>
            <a:spLocks noChangeArrowheads="1"/>
          </p:cNvSpPr>
          <p:nvPr/>
        </p:nvSpPr>
        <p:spPr bwMode="auto">
          <a:xfrm>
            <a:off x="2973449" y="57689"/>
            <a:ext cx="7156750" cy="744071"/>
          </a:xfrm>
          <a:prstGeom prst="rect">
            <a:avLst/>
          </a:prstGeom>
          <a:solidFill>
            <a:srgbClr val="0070C0"/>
          </a:solidFill>
          <a:ln>
            <a:noFill/>
            <a:headEnd/>
            <a:tailEnd/>
          </a:ln>
        </p:spPr>
        <p:style>
          <a:lnRef idx="3">
            <a:schemeClr val="lt1"/>
          </a:lnRef>
          <a:fillRef idx="1">
            <a:schemeClr val="accent2"/>
          </a:fillRef>
          <a:effectRef idx="1">
            <a:schemeClr val="accent2"/>
          </a:effectRef>
          <a:fontRef idx="minor">
            <a:schemeClr val="lt1"/>
          </a:fontRef>
        </p:style>
        <p:txBody>
          <a:bodyPr anchor="ctr"/>
          <a:lstStyle/>
          <a:p>
            <a:pPr algn="ctr"/>
            <a:endParaRPr lang="uk-UA" altLang="ru-RU" sz="2800" b="1" dirty="0" smtClean="0">
              <a:solidFill>
                <a:schemeClr val="bg1"/>
              </a:solidFill>
              <a:cs typeface="Times New Roman" panose="02020603050405020304" pitchFamily="18" charset="0"/>
            </a:endParaRPr>
          </a:p>
          <a:p>
            <a:pPr algn="ctr"/>
            <a:r>
              <a:rPr lang="uk-UA" altLang="ru-RU" sz="2800" b="1" dirty="0" smtClean="0">
                <a:solidFill>
                  <a:schemeClr val="bg1"/>
                </a:solidFill>
                <a:cs typeface="Times New Roman" panose="02020603050405020304" pitchFamily="18" charset="0"/>
              </a:rPr>
              <a:t>СУБВЕНЦІЯ </a:t>
            </a:r>
            <a:r>
              <a:rPr lang="uk-UA" altLang="ru-RU" sz="2800" b="1" dirty="0">
                <a:solidFill>
                  <a:schemeClr val="bg1"/>
                </a:solidFill>
                <a:cs typeface="Times New Roman" panose="02020603050405020304" pitchFamily="18" charset="0"/>
              </a:rPr>
              <a:t>З ДЕРЖАВНОГО БЮДЖЕТУ</a:t>
            </a:r>
          </a:p>
          <a:p>
            <a:endParaRPr lang="uk-UA" altLang="ru-RU" sz="2500" dirty="0">
              <a:solidFill>
                <a:schemeClr val="bg1"/>
              </a:solidFill>
              <a:cs typeface="Times New Roman" panose="02020603050405020304" pitchFamily="18" charset="0"/>
            </a:endParaRPr>
          </a:p>
        </p:txBody>
      </p:sp>
      <p:grpSp>
        <p:nvGrpSpPr>
          <p:cNvPr id="131" name="Групувати 130"/>
          <p:cNvGrpSpPr/>
          <p:nvPr/>
        </p:nvGrpSpPr>
        <p:grpSpPr>
          <a:xfrm>
            <a:off x="3751731" y="1008165"/>
            <a:ext cx="6185647" cy="3463646"/>
            <a:chOff x="959702" y="-4431757"/>
            <a:chExt cx="5409863" cy="12797365"/>
          </a:xfrm>
        </p:grpSpPr>
        <p:sp>
          <p:nvSpPr>
            <p:cNvPr id="117" name="Шестикутник 116"/>
            <p:cNvSpPr/>
            <p:nvPr/>
          </p:nvSpPr>
          <p:spPr>
            <a:xfrm>
              <a:off x="959702" y="-4431757"/>
              <a:ext cx="1905213" cy="5773790"/>
            </a:xfrm>
            <a:prstGeom prst="hexagon">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uk-UA" sz="2400" b="1" dirty="0">
                  <a:solidFill>
                    <a:schemeClr val="bg1"/>
                  </a:solidFill>
                  <a:latin typeface="Arial" pitchFamily="34" charset="0"/>
                  <a:cs typeface="Arial" pitchFamily="34" charset="0"/>
                </a:rPr>
                <a:t>39 026,5 тис. </a:t>
              </a:r>
            </a:p>
            <a:p>
              <a:pPr algn="ctr">
                <a:defRPr/>
              </a:pPr>
              <a:r>
                <a:rPr lang="uk-UA" sz="1400" dirty="0">
                  <a:latin typeface="Arial" pitchFamily="34" charset="0"/>
                  <a:cs typeface="Arial" pitchFamily="34" charset="0"/>
                </a:rPr>
                <a:t>освітня субвенція </a:t>
              </a:r>
              <a:endParaRPr lang="uk-UA" sz="1600" dirty="0">
                <a:latin typeface="Arial" pitchFamily="34" charset="0"/>
                <a:cs typeface="Arial" pitchFamily="34" charset="0"/>
              </a:endParaRPr>
            </a:p>
          </p:txBody>
        </p:sp>
        <p:sp>
          <p:nvSpPr>
            <p:cNvPr id="120" name="Шестикутник 119"/>
            <p:cNvSpPr/>
            <p:nvPr/>
          </p:nvSpPr>
          <p:spPr>
            <a:xfrm>
              <a:off x="4385949" y="2473759"/>
              <a:ext cx="1983616" cy="5891849"/>
            </a:xfrm>
            <a:prstGeom prst="hexagon">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uk-UA" sz="2400" b="1" dirty="0">
                  <a:latin typeface="Arial" pitchFamily="34" charset="0"/>
                  <a:cs typeface="Arial" pitchFamily="34" charset="0"/>
                </a:rPr>
                <a:t>234,8</a:t>
              </a:r>
              <a:r>
                <a:rPr lang="uk-UA" sz="2000" b="1" dirty="0">
                  <a:latin typeface="Arial" pitchFamily="34" charset="0"/>
                  <a:cs typeface="Arial" pitchFamily="34" charset="0"/>
                </a:rPr>
                <a:t> </a:t>
              </a:r>
              <a:r>
                <a:rPr lang="uk-UA" b="1" dirty="0">
                  <a:latin typeface="Arial" pitchFamily="34" charset="0"/>
                  <a:cs typeface="Arial" pitchFamily="34" charset="0"/>
                </a:rPr>
                <a:t>тис.</a:t>
              </a:r>
              <a:r>
                <a:rPr lang="uk-UA" sz="2000" b="1" dirty="0">
                  <a:latin typeface="Arial" pitchFamily="34" charset="0"/>
                  <a:cs typeface="Arial" pitchFamily="34" charset="0"/>
                </a:rPr>
                <a:t> </a:t>
              </a:r>
            </a:p>
            <a:p>
              <a:pPr algn="ctr">
                <a:defRPr/>
              </a:pPr>
              <a:r>
                <a:rPr lang="uk-UA" sz="1400" dirty="0">
                  <a:latin typeface="Arial" pitchFamily="34" charset="0"/>
                  <a:cs typeface="Arial" pitchFamily="34" charset="0"/>
                </a:rPr>
                <a:t>субвенція для осіб з особливими освітніми проблемами</a:t>
              </a:r>
            </a:p>
          </p:txBody>
        </p:sp>
      </p:grpSp>
      <p:sp>
        <p:nvSpPr>
          <p:cNvPr id="19" name="Прямокутник 21"/>
          <p:cNvSpPr>
            <a:spLocks noChangeArrowheads="1"/>
          </p:cNvSpPr>
          <p:nvPr/>
        </p:nvSpPr>
        <p:spPr bwMode="auto">
          <a:xfrm>
            <a:off x="1842247" y="5297124"/>
            <a:ext cx="5434268" cy="707886"/>
          </a:xfrm>
          <a:prstGeom prst="rect">
            <a:avLst/>
          </a:prstGeom>
          <a:noFill/>
          <a:ln w="9525">
            <a:noFill/>
            <a:miter lim="800000"/>
            <a:headEnd/>
            <a:tailEnd/>
          </a:ln>
        </p:spPr>
        <p:txBody>
          <a:bodyPr wrap="square">
            <a:spAutoFit/>
          </a:bodyPr>
          <a:lstStyle/>
          <a:p>
            <a:r>
              <a:rPr lang="uk-UA" altLang="ru-RU" sz="4000" b="1" dirty="0">
                <a:solidFill>
                  <a:srgbClr val="002060"/>
                </a:solidFill>
              </a:rPr>
              <a:t>43 191,2</a:t>
            </a:r>
            <a:r>
              <a:rPr lang="uk-UA" altLang="ru-RU" sz="4000" dirty="0">
                <a:solidFill>
                  <a:srgbClr val="002060"/>
                </a:solidFill>
              </a:rPr>
              <a:t> </a:t>
            </a:r>
            <a:r>
              <a:rPr lang="uk-UA" altLang="ru-RU" sz="2000" dirty="0">
                <a:solidFill>
                  <a:srgbClr val="002060"/>
                </a:solidFill>
              </a:rPr>
              <a:t>тис. грн. субвенції </a:t>
            </a:r>
          </a:p>
        </p:txBody>
      </p:sp>
      <p:sp>
        <p:nvSpPr>
          <p:cNvPr id="22" name="Шестикутник 21"/>
          <p:cNvSpPr/>
          <p:nvPr/>
        </p:nvSpPr>
        <p:spPr>
          <a:xfrm>
            <a:off x="5715000" y="1958641"/>
            <a:ext cx="2178424" cy="1562694"/>
          </a:xfrm>
          <a:prstGeom prst="hexagon">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uk-UA" sz="2400" b="1" dirty="0">
                <a:solidFill>
                  <a:schemeClr val="bg1"/>
                </a:solidFill>
                <a:latin typeface="Arial" pitchFamily="34" charset="0"/>
                <a:cs typeface="Arial" pitchFamily="34" charset="0"/>
              </a:rPr>
              <a:t>3 839,9 тис. </a:t>
            </a:r>
          </a:p>
          <a:p>
            <a:pPr algn="ctr">
              <a:defRPr/>
            </a:pPr>
            <a:r>
              <a:rPr lang="uk-UA" sz="1400" dirty="0">
                <a:solidFill>
                  <a:prstClr val="white"/>
                </a:solidFill>
                <a:latin typeface="Arial" pitchFamily="34" charset="0"/>
                <a:cs typeface="Arial" pitchFamily="34" charset="0"/>
              </a:rPr>
              <a:t>на створення навчально-практичних  центрів</a:t>
            </a:r>
            <a:endParaRPr lang="uk-UA" sz="1600" dirty="0">
              <a:latin typeface="Arial" pitchFamily="34" charset="0"/>
              <a:cs typeface="Arial" pitchFamily="34" charset="0"/>
            </a:endParaRPr>
          </a:p>
        </p:txBody>
      </p:sp>
    </p:spTree>
    <p:extLst>
      <p:ext uri="{BB962C8B-B14F-4D97-AF65-F5344CB8AC3E}">
        <p14:creationId xmlns:p14="http://schemas.microsoft.com/office/powerpoint/2010/main" val="31033142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88916" cy="6858000"/>
          </a:xfrm>
          <a:prstGeom prst="rect">
            <a:avLst/>
          </a:prstGeom>
        </p:spPr>
      </p:pic>
      <p:sp>
        <p:nvSpPr>
          <p:cNvPr id="8" name="Rectangle 3"/>
          <p:cNvSpPr>
            <a:spLocks noChangeArrowheads="1"/>
          </p:cNvSpPr>
          <p:nvPr/>
        </p:nvSpPr>
        <p:spPr bwMode="auto">
          <a:xfrm>
            <a:off x="3384828" y="81551"/>
            <a:ext cx="7037295" cy="506438"/>
          </a:xfrm>
          <a:prstGeom prst="rect">
            <a:avLst/>
          </a:prstGeom>
          <a:solidFill>
            <a:srgbClr val="FFC000"/>
          </a:solidFill>
          <a:ln>
            <a:noFill/>
            <a:headEnd/>
            <a:tailEnd/>
          </a:ln>
        </p:spPr>
        <p:style>
          <a:lnRef idx="3">
            <a:schemeClr val="lt1"/>
          </a:lnRef>
          <a:fillRef idx="1">
            <a:schemeClr val="accent2"/>
          </a:fillRef>
          <a:effectRef idx="1">
            <a:schemeClr val="accent2"/>
          </a:effectRef>
          <a:fontRef idx="minor">
            <a:schemeClr val="lt1"/>
          </a:fontRef>
        </p:style>
        <p:txBody>
          <a:bodyPr anchor="ctr"/>
          <a:lstStyle/>
          <a:p>
            <a:pPr algn="ctr"/>
            <a:r>
              <a:rPr lang="uk-UA" altLang="ru-RU" sz="2800" b="1" dirty="0">
                <a:solidFill>
                  <a:schemeClr val="bg1"/>
                </a:solidFill>
                <a:cs typeface="Times New Roman" panose="02020603050405020304" pitchFamily="18" charset="0"/>
              </a:rPr>
              <a:t>ВИДАТКИ МІСЦЕВОГО БЮДЖЕТУ</a:t>
            </a:r>
            <a:endParaRPr lang="uk-UA" altLang="ru-RU" sz="2800" dirty="0">
              <a:solidFill>
                <a:schemeClr val="bg1"/>
              </a:solidFill>
              <a:cs typeface="Times New Roman" panose="02020603050405020304" pitchFamily="18" charset="0"/>
            </a:endParaRPr>
          </a:p>
        </p:txBody>
      </p:sp>
      <p:grpSp>
        <p:nvGrpSpPr>
          <p:cNvPr id="131" name="Групувати 130"/>
          <p:cNvGrpSpPr/>
          <p:nvPr/>
        </p:nvGrpSpPr>
        <p:grpSpPr>
          <a:xfrm>
            <a:off x="2702859" y="687787"/>
            <a:ext cx="7064188" cy="4575241"/>
            <a:chOff x="3682670" y="2287809"/>
            <a:chExt cx="5415546" cy="3781227"/>
          </a:xfrm>
        </p:grpSpPr>
        <p:sp>
          <p:nvSpPr>
            <p:cNvPr id="112" name="Шестикутник 111"/>
            <p:cNvSpPr/>
            <p:nvPr/>
          </p:nvSpPr>
          <p:spPr>
            <a:xfrm>
              <a:off x="7396979" y="3215987"/>
              <a:ext cx="1701237" cy="1413102"/>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uk-UA" sz="2400" b="1" dirty="0">
                  <a:latin typeface="Arial" pitchFamily="34" charset="0"/>
                  <a:cs typeface="Arial" pitchFamily="34" charset="0"/>
                </a:rPr>
                <a:t>27 888,2 </a:t>
              </a:r>
              <a:r>
                <a:rPr lang="uk-UA" b="1" dirty="0">
                  <a:latin typeface="Arial" pitchFamily="34" charset="0"/>
                  <a:cs typeface="Arial" pitchFamily="34" charset="0"/>
                </a:rPr>
                <a:t>тис</a:t>
              </a:r>
              <a:r>
                <a:rPr lang="uk-UA" sz="2400" b="1" dirty="0">
                  <a:latin typeface="Arial" pitchFamily="34" charset="0"/>
                  <a:cs typeface="Arial" pitchFamily="34" charset="0"/>
                </a:rPr>
                <a:t>. </a:t>
              </a:r>
            </a:p>
            <a:p>
              <a:pPr algn="ctr">
                <a:defRPr/>
              </a:pPr>
              <a:r>
                <a:rPr lang="uk-UA" sz="1400" b="1" dirty="0">
                  <a:latin typeface="Arial" pitchFamily="34" charset="0"/>
                  <a:cs typeface="Arial" pitchFamily="34" charset="0"/>
                </a:rPr>
                <a:t>комунальні послуги</a:t>
              </a:r>
            </a:p>
            <a:p>
              <a:pPr algn="ctr">
                <a:defRPr/>
              </a:pPr>
              <a:r>
                <a:rPr lang="uk-UA" sz="2400" b="1" dirty="0">
                  <a:solidFill>
                    <a:srgbClr val="002060"/>
                  </a:solidFill>
                  <a:latin typeface="Arial" pitchFamily="34" charset="0"/>
                  <a:cs typeface="Arial" pitchFamily="34" charset="0"/>
                </a:rPr>
                <a:t>(9%)</a:t>
              </a:r>
            </a:p>
            <a:p>
              <a:pPr algn="ctr">
                <a:defRPr/>
              </a:pPr>
              <a:endParaRPr lang="uk-UA" sz="1400" b="1" dirty="0">
                <a:latin typeface="Arial" pitchFamily="34" charset="0"/>
                <a:cs typeface="Arial" pitchFamily="34" charset="0"/>
              </a:endParaRPr>
            </a:p>
          </p:txBody>
        </p:sp>
        <p:sp>
          <p:nvSpPr>
            <p:cNvPr id="113" name="Шестикутник 112"/>
            <p:cNvSpPr/>
            <p:nvPr/>
          </p:nvSpPr>
          <p:spPr>
            <a:xfrm>
              <a:off x="5742632" y="2287811"/>
              <a:ext cx="1727782" cy="1401187"/>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uk-UA" sz="2400" b="1" dirty="0">
                  <a:solidFill>
                    <a:schemeClr val="bg1"/>
                  </a:solidFill>
                  <a:latin typeface="Arial" pitchFamily="34" charset="0"/>
                  <a:cs typeface="Arial" pitchFamily="34" charset="0"/>
                </a:rPr>
                <a:t>53 480</a:t>
              </a:r>
              <a:r>
                <a:rPr lang="uk-UA" sz="2100" b="1" dirty="0">
                  <a:solidFill>
                    <a:schemeClr val="bg1"/>
                  </a:solidFill>
                  <a:latin typeface="Arial" pitchFamily="34" charset="0"/>
                  <a:cs typeface="Arial" pitchFamily="34" charset="0"/>
                </a:rPr>
                <a:t> </a:t>
              </a:r>
              <a:r>
                <a:rPr lang="uk-UA" b="1" dirty="0">
                  <a:solidFill>
                    <a:schemeClr val="bg1"/>
                  </a:solidFill>
                  <a:latin typeface="Arial" pitchFamily="34" charset="0"/>
                  <a:cs typeface="Arial" pitchFamily="34" charset="0"/>
                </a:rPr>
                <a:t>тис</a:t>
              </a:r>
              <a:r>
                <a:rPr lang="uk-UA" b="1" dirty="0" smtClean="0">
                  <a:solidFill>
                    <a:schemeClr val="bg1"/>
                  </a:solidFill>
                  <a:latin typeface="Arial" pitchFamily="34" charset="0"/>
                  <a:cs typeface="Arial" pitchFamily="34" charset="0"/>
                </a:rPr>
                <a:t>. </a:t>
              </a:r>
              <a:r>
                <a:rPr lang="uk-UA" b="1" dirty="0">
                  <a:solidFill>
                    <a:schemeClr val="bg1"/>
                  </a:solidFill>
                  <a:latin typeface="Arial" pitchFamily="34" charset="0"/>
                  <a:cs typeface="Arial" pitchFamily="34" charset="0"/>
                </a:rPr>
                <a:t>грн.</a:t>
              </a:r>
              <a:r>
                <a:rPr lang="uk-UA" b="1" dirty="0" smtClean="0">
                  <a:solidFill>
                    <a:schemeClr val="bg1"/>
                  </a:solidFill>
                  <a:latin typeface="Arial" pitchFamily="34" charset="0"/>
                  <a:cs typeface="Arial" pitchFamily="34" charset="0"/>
                </a:rPr>
                <a:t> </a:t>
              </a:r>
              <a:endParaRPr lang="uk-UA" b="1" dirty="0">
                <a:solidFill>
                  <a:schemeClr val="bg1"/>
                </a:solidFill>
                <a:latin typeface="Arial" pitchFamily="34" charset="0"/>
                <a:cs typeface="Arial" pitchFamily="34" charset="0"/>
              </a:endParaRPr>
            </a:p>
            <a:p>
              <a:pPr algn="ctr">
                <a:defRPr/>
              </a:pPr>
              <a:r>
                <a:rPr lang="uk-UA" sz="1400" b="1" dirty="0">
                  <a:latin typeface="Arial" pitchFamily="34" charset="0"/>
                  <a:cs typeface="Arial" pitchFamily="34" charset="0"/>
                </a:rPr>
                <a:t>стипендії</a:t>
              </a:r>
            </a:p>
            <a:p>
              <a:pPr algn="ctr">
                <a:defRPr/>
              </a:pPr>
              <a:r>
                <a:rPr lang="uk-UA" sz="2400" b="1" dirty="0">
                  <a:solidFill>
                    <a:srgbClr val="002060"/>
                  </a:solidFill>
                  <a:latin typeface="Arial" pitchFamily="34" charset="0"/>
                  <a:cs typeface="Arial" pitchFamily="34" charset="0"/>
                </a:rPr>
                <a:t>(17%)</a:t>
              </a:r>
            </a:p>
            <a:p>
              <a:pPr algn="ctr">
                <a:defRPr/>
              </a:pPr>
              <a:endParaRPr lang="uk-UA" sz="1400" b="1" dirty="0">
                <a:latin typeface="Arial" pitchFamily="34" charset="0"/>
                <a:cs typeface="Arial" pitchFamily="34" charset="0"/>
              </a:endParaRPr>
            </a:p>
          </p:txBody>
        </p:sp>
        <p:sp>
          <p:nvSpPr>
            <p:cNvPr id="114" name="Шестикутник 113"/>
            <p:cNvSpPr/>
            <p:nvPr/>
          </p:nvSpPr>
          <p:spPr>
            <a:xfrm>
              <a:off x="6179725" y="4606039"/>
              <a:ext cx="1743690" cy="1462997"/>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uk-UA" sz="2400" b="1" dirty="0">
                  <a:solidFill>
                    <a:schemeClr val="bg1"/>
                  </a:solidFill>
                  <a:latin typeface="Arial" pitchFamily="34" charset="0"/>
                  <a:cs typeface="Arial" pitchFamily="34" charset="0"/>
                </a:rPr>
                <a:t>10 089,4 </a:t>
              </a:r>
              <a:r>
                <a:rPr lang="uk-UA" b="1" dirty="0">
                  <a:solidFill>
                    <a:schemeClr val="bg1"/>
                  </a:solidFill>
                  <a:latin typeface="Arial" pitchFamily="34" charset="0"/>
                  <a:cs typeface="Arial" pitchFamily="34" charset="0"/>
                </a:rPr>
                <a:t>тис. </a:t>
              </a:r>
            </a:p>
            <a:p>
              <a:pPr algn="ctr">
                <a:lnSpc>
                  <a:spcPts val="1400"/>
                </a:lnSpc>
                <a:defRPr/>
              </a:pPr>
              <a:r>
                <a:rPr lang="uk-UA" sz="1400" b="1" dirty="0">
                  <a:latin typeface="Arial" pitchFamily="34" charset="0"/>
                  <a:cs typeface="Arial" pitchFamily="34" charset="0"/>
                </a:rPr>
                <a:t>інші поточні видатки</a:t>
              </a:r>
            </a:p>
            <a:p>
              <a:pPr algn="ctr">
                <a:lnSpc>
                  <a:spcPts val="1400"/>
                </a:lnSpc>
                <a:defRPr/>
              </a:pPr>
              <a:endParaRPr lang="uk-UA" sz="1400" b="1" dirty="0">
                <a:solidFill>
                  <a:srgbClr val="002060"/>
                </a:solidFill>
                <a:latin typeface="Arial" pitchFamily="34" charset="0"/>
                <a:cs typeface="Arial" pitchFamily="34" charset="0"/>
              </a:endParaRPr>
            </a:p>
            <a:p>
              <a:pPr algn="ctr">
                <a:lnSpc>
                  <a:spcPts val="1400"/>
                </a:lnSpc>
                <a:defRPr/>
              </a:pPr>
              <a:r>
                <a:rPr lang="uk-UA" sz="2400" b="1" dirty="0">
                  <a:solidFill>
                    <a:srgbClr val="002060"/>
                  </a:solidFill>
                  <a:latin typeface="Arial" pitchFamily="34" charset="0"/>
                  <a:cs typeface="Arial" pitchFamily="34" charset="0"/>
                </a:rPr>
                <a:t>(2%)</a:t>
              </a:r>
            </a:p>
            <a:p>
              <a:pPr algn="ctr">
                <a:lnSpc>
                  <a:spcPts val="1400"/>
                </a:lnSpc>
                <a:defRPr/>
              </a:pPr>
              <a:endParaRPr lang="uk-UA" sz="2400" b="1" dirty="0">
                <a:latin typeface="Arial" pitchFamily="34" charset="0"/>
                <a:cs typeface="Arial" pitchFamily="34" charset="0"/>
              </a:endParaRPr>
            </a:p>
          </p:txBody>
        </p:sp>
        <p:sp>
          <p:nvSpPr>
            <p:cNvPr id="118" name="Шестикутник 117"/>
            <p:cNvSpPr/>
            <p:nvPr/>
          </p:nvSpPr>
          <p:spPr>
            <a:xfrm flipH="1">
              <a:off x="3682670" y="2287809"/>
              <a:ext cx="1735842" cy="1401188"/>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uk-UA" sz="2400" b="1" dirty="0">
                  <a:solidFill>
                    <a:schemeClr val="bg1"/>
                  </a:solidFill>
                  <a:latin typeface="Arial" pitchFamily="34" charset="0"/>
                  <a:cs typeface="Arial" pitchFamily="34" charset="0"/>
                </a:rPr>
                <a:t>213 950,2</a:t>
              </a:r>
            </a:p>
            <a:p>
              <a:pPr algn="ctr">
                <a:defRPr/>
              </a:pPr>
              <a:r>
                <a:rPr lang="uk-UA" sz="2400" b="1" dirty="0">
                  <a:solidFill>
                    <a:schemeClr val="bg1"/>
                  </a:solidFill>
                  <a:latin typeface="Arial" pitchFamily="34" charset="0"/>
                  <a:cs typeface="Arial" pitchFamily="34" charset="0"/>
                </a:rPr>
                <a:t> </a:t>
              </a:r>
              <a:r>
                <a:rPr lang="uk-UA" b="1" dirty="0" smtClean="0">
                  <a:solidFill>
                    <a:schemeClr val="bg1"/>
                  </a:solidFill>
                  <a:latin typeface="Arial" pitchFamily="34" charset="0"/>
                  <a:cs typeface="Arial" pitchFamily="34" charset="0"/>
                </a:rPr>
                <a:t>тис</a:t>
              </a:r>
              <a:r>
                <a:rPr lang="uk-UA" sz="2400" b="1" dirty="0" smtClean="0">
                  <a:solidFill>
                    <a:schemeClr val="bg1"/>
                  </a:solidFill>
                  <a:latin typeface="Arial" pitchFamily="34" charset="0"/>
                  <a:cs typeface="Arial" pitchFamily="34" charset="0"/>
                </a:rPr>
                <a:t>. </a:t>
              </a:r>
              <a:r>
                <a:rPr lang="uk-UA" b="1" dirty="0" smtClean="0">
                  <a:solidFill>
                    <a:schemeClr val="bg1"/>
                  </a:solidFill>
                  <a:latin typeface="Arial" pitchFamily="34" charset="0"/>
                  <a:cs typeface="Arial" pitchFamily="34" charset="0"/>
                </a:rPr>
                <a:t>грн. </a:t>
              </a:r>
              <a:r>
                <a:rPr lang="uk-UA" sz="1400" b="1" dirty="0" smtClean="0">
                  <a:latin typeface="Arial" pitchFamily="34" charset="0"/>
                  <a:cs typeface="Arial" pitchFamily="34" charset="0"/>
                </a:rPr>
                <a:t>заробітна </a:t>
              </a:r>
              <a:r>
                <a:rPr lang="uk-UA" sz="1400" b="1" dirty="0">
                  <a:latin typeface="Arial" pitchFamily="34" charset="0"/>
                  <a:cs typeface="Arial" pitchFamily="34" charset="0"/>
                </a:rPr>
                <a:t>плата</a:t>
              </a:r>
            </a:p>
            <a:p>
              <a:pPr algn="ctr">
                <a:defRPr/>
              </a:pPr>
              <a:r>
                <a:rPr lang="uk-UA" sz="2400" b="1" dirty="0">
                  <a:solidFill>
                    <a:srgbClr val="002060"/>
                  </a:solidFill>
                  <a:latin typeface="Arial" pitchFamily="34" charset="0"/>
                  <a:cs typeface="Arial" pitchFamily="34" charset="0"/>
                </a:rPr>
                <a:t>(68%)</a:t>
              </a:r>
            </a:p>
            <a:p>
              <a:pPr algn="ctr">
                <a:defRPr/>
              </a:pPr>
              <a:endParaRPr lang="uk-UA" sz="1400" b="1" dirty="0">
                <a:latin typeface="Arial" pitchFamily="34" charset="0"/>
                <a:cs typeface="Arial" pitchFamily="34" charset="0"/>
              </a:endParaRPr>
            </a:p>
          </p:txBody>
        </p:sp>
      </p:grpSp>
      <p:sp>
        <p:nvSpPr>
          <p:cNvPr id="19" name="Прямокутник 21"/>
          <p:cNvSpPr>
            <a:spLocks noChangeArrowheads="1"/>
          </p:cNvSpPr>
          <p:nvPr/>
        </p:nvSpPr>
        <p:spPr bwMode="auto">
          <a:xfrm>
            <a:off x="1627094" y="5297124"/>
            <a:ext cx="6517341" cy="707886"/>
          </a:xfrm>
          <a:prstGeom prst="rect">
            <a:avLst/>
          </a:prstGeom>
          <a:noFill/>
          <a:ln w="9525">
            <a:noFill/>
            <a:miter lim="800000"/>
            <a:headEnd/>
            <a:tailEnd/>
          </a:ln>
        </p:spPr>
        <p:txBody>
          <a:bodyPr wrap="square">
            <a:spAutoFit/>
          </a:bodyPr>
          <a:lstStyle/>
          <a:p>
            <a:r>
              <a:rPr lang="uk-UA" altLang="ru-RU" sz="4000" b="1" dirty="0">
                <a:solidFill>
                  <a:srgbClr val="002060"/>
                </a:solidFill>
              </a:rPr>
              <a:t>312 977,5 </a:t>
            </a:r>
            <a:r>
              <a:rPr lang="uk-UA" altLang="ru-RU" sz="2000" dirty="0">
                <a:solidFill>
                  <a:srgbClr val="002060"/>
                </a:solidFill>
              </a:rPr>
              <a:t>тис. грн. коштів місцевого бюджету   </a:t>
            </a:r>
          </a:p>
        </p:txBody>
      </p:sp>
      <p:sp>
        <p:nvSpPr>
          <p:cNvPr id="20" name="Шестикутник 19"/>
          <p:cNvSpPr/>
          <p:nvPr/>
        </p:nvSpPr>
        <p:spPr>
          <a:xfrm>
            <a:off x="4029635" y="2501154"/>
            <a:ext cx="2160494" cy="1658471"/>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400" b="1" dirty="0">
                <a:solidFill>
                  <a:schemeClr val="bg1"/>
                </a:solidFill>
                <a:latin typeface="Arial" pitchFamily="34" charset="0"/>
                <a:cs typeface="Arial" pitchFamily="34" charset="0"/>
              </a:rPr>
              <a:t>7 569,7</a:t>
            </a:r>
          </a:p>
          <a:p>
            <a:pPr algn="ctr"/>
            <a:r>
              <a:rPr lang="uk-UA" b="1" dirty="0">
                <a:solidFill>
                  <a:schemeClr val="bg1"/>
                </a:solidFill>
                <a:latin typeface="Arial" pitchFamily="34" charset="0"/>
                <a:cs typeface="Arial" pitchFamily="34" charset="0"/>
              </a:rPr>
              <a:t>тис.</a:t>
            </a:r>
          </a:p>
          <a:p>
            <a:pPr algn="ctr"/>
            <a:r>
              <a:rPr lang="uk-UA" sz="2100" b="1" dirty="0">
                <a:solidFill>
                  <a:schemeClr val="bg1"/>
                </a:solidFill>
                <a:latin typeface="Arial" pitchFamily="34" charset="0"/>
                <a:cs typeface="Arial" pitchFamily="34" charset="0"/>
              </a:rPr>
              <a:t> </a:t>
            </a:r>
            <a:r>
              <a:rPr lang="uk-UA" sz="1400" b="1" dirty="0">
                <a:solidFill>
                  <a:schemeClr val="bg1"/>
                </a:solidFill>
                <a:latin typeface="Arial" pitchFamily="34" charset="0"/>
                <a:cs typeface="Arial" pitchFamily="34" charset="0"/>
              </a:rPr>
              <a:t>продукти харчування</a:t>
            </a:r>
          </a:p>
          <a:p>
            <a:pPr algn="ctr"/>
            <a:r>
              <a:rPr lang="uk-UA" sz="2400" b="1" dirty="0">
                <a:solidFill>
                  <a:srgbClr val="002060"/>
                </a:solidFill>
                <a:latin typeface="Arial" pitchFamily="34" charset="0"/>
                <a:cs typeface="Arial" pitchFamily="34" charset="0"/>
              </a:rPr>
              <a:t>(2%)</a:t>
            </a:r>
          </a:p>
          <a:p>
            <a:pPr algn="ctr"/>
            <a:endParaRPr lang="uk-UA" sz="1400" dirty="0">
              <a:latin typeface="Arial" pitchFamily="34" charset="0"/>
              <a:cs typeface="Arial" pitchFamily="34" charset="0"/>
            </a:endParaRPr>
          </a:p>
        </p:txBody>
      </p:sp>
    </p:spTree>
    <p:extLst>
      <p:ext uri="{BB962C8B-B14F-4D97-AF65-F5344CB8AC3E}">
        <p14:creationId xmlns:p14="http://schemas.microsoft.com/office/powerpoint/2010/main" val="4739797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0" y="-3670"/>
            <a:ext cx="12181490" cy="6861670"/>
          </a:xfrm>
          <a:prstGeom prst="rect">
            <a:avLst/>
          </a:prstGeom>
        </p:spPr>
      </p:pic>
      <p:sp>
        <p:nvSpPr>
          <p:cNvPr id="2" name="Заголовок 1"/>
          <p:cNvSpPr>
            <a:spLocks noGrp="1"/>
          </p:cNvSpPr>
          <p:nvPr>
            <p:ph type="title"/>
          </p:nvPr>
        </p:nvSpPr>
        <p:spPr>
          <a:xfrm>
            <a:off x="1824039" y="161365"/>
            <a:ext cx="8543925" cy="1664260"/>
          </a:xfrm>
        </p:spPr>
        <p:txBody>
          <a:bodyPr>
            <a:normAutofit fontScale="90000"/>
          </a:bodyPr>
          <a:lstStyle/>
          <a:p>
            <a:pPr algn="ctr"/>
            <a:r>
              <a:rPr lang="uk-UA" b="1" dirty="0" smtClean="0">
                <a:solidFill>
                  <a:srgbClr val="002060"/>
                </a:solidFill>
              </a:rPr>
              <a:t>ТОП – ПРОФЕСІЙ</a:t>
            </a:r>
            <a:br>
              <a:rPr lang="uk-UA" b="1" dirty="0" smtClean="0">
                <a:solidFill>
                  <a:srgbClr val="002060"/>
                </a:solidFill>
              </a:rPr>
            </a:br>
            <a:r>
              <a:rPr lang="uk-UA" b="1" dirty="0" smtClean="0">
                <a:solidFill>
                  <a:srgbClr val="002060"/>
                </a:solidFill>
              </a:rPr>
              <a:t>ЗА КІЛЬКІСТЮ НАБОРУ УЧНІВ</a:t>
            </a:r>
            <a:r>
              <a:rPr lang="uk-UA" b="1" dirty="0" smtClean="0">
                <a:solidFill>
                  <a:schemeClr val="bg1">
                    <a:lumMod val="65000"/>
                  </a:schemeClr>
                </a:solidFill>
              </a:rPr>
              <a:t/>
            </a:r>
            <a:br>
              <a:rPr lang="uk-UA" b="1" dirty="0" smtClean="0">
                <a:solidFill>
                  <a:schemeClr val="bg1">
                    <a:lumMod val="65000"/>
                  </a:schemeClr>
                </a:solidFill>
              </a:rPr>
            </a:br>
            <a:endParaRPr lang="uk-UA" b="1" dirty="0">
              <a:solidFill>
                <a:schemeClr val="bg1">
                  <a:lumMod val="65000"/>
                </a:schemeClr>
              </a:solidFill>
            </a:endParaRPr>
          </a:p>
        </p:txBody>
      </p:sp>
      <p:graphicFrame>
        <p:nvGraphicFramePr>
          <p:cNvPr id="6" name="Місце для вмісту 5"/>
          <p:cNvGraphicFramePr>
            <a:graphicFrameLocks noGrp="1"/>
          </p:cNvGraphicFramePr>
          <p:nvPr>
            <p:ph idx="1"/>
            <p:extLst/>
          </p:nvPr>
        </p:nvGraphicFramePr>
        <p:xfrm>
          <a:off x="1824039" y="1825625"/>
          <a:ext cx="8543925"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Рисунок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40532" y="4248408"/>
            <a:ext cx="1293269" cy="860612"/>
          </a:xfrm>
          <a:prstGeom prst="rect">
            <a:avLst/>
          </a:prstGeom>
        </p:spPr>
      </p:pic>
      <p:pic>
        <p:nvPicPr>
          <p:cNvPr id="8" name="Рисунок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836659" y="1966869"/>
            <a:ext cx="1290918" cy="654425"/>
          </a:xfrm>
          <a:prstGeom prst="rect">
            <a:avLst/>
          </a:prstGeom>
        </p:spPr>
      </p:pic>
      <p:pic>
        <p:nvPicPr>
          <p:cNvPr id="9" name="Рисунок 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755976" y="5386926"/>
            <a:ext cx="1236382" cy="663669"/>
          </a:xfrm>
          <a:prstGeom prst="rect">
            <a:avLst/>
          </a:prstGeom>
        </p:spPr>
      </p:pic>
      <p:pic>
        <p:nvPicPr>
          <p:cNvPr id="10" name="Рисунок 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01374" y="3319977"/>
            <a:ext cx="1301563" cy="797857"/>
          </a:xfrm>
          <a:prstGeom prst="rect">
            <a:avLst/>
          </a:prstGeom>
        </p:spPr>
      </p:pic>
      <p:pic>
        <p:nvPicPr>
          <p:cNvPr id="11" name="Рисунок 1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236226" y="2900367"/>
            <a:ext cx="1497575" cy="839218"/>
          </a:xfrm>
          <a:prstGeom prst="rect">
            <a:avLst/>
          </a:prstGeom>
        </p:spPr>
      </p:pic>
      <p:pic>
        <p:nvPicPr>
          <p:cNvPr id="12" name="Рисунок 1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306829" y="5109300"/>
            <a:ext cx="1461247" cy="941295"/>
          </a:xfrm>
          <a:prstGeom prst="rect">
            <a:avLst/>
          </a:prstGeom>
        </p:spPr>
      </p:pic>
    </p:spTree>
    <p:extLst>
      <p:ext uri="{BB962C8B-B14F-4D97-AF65-F5344CB8AC3E}">
        <p14:creationId xmlns:p14="http://schemas.microsoft.com/office/powerpoint/2010/main" val="600809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88916" cy="6858000"/>
          </a:xfrm>
          <a:prstGeom prst="rect">
            <a:avLst/>
          </a:prstGeom>
        </p:spPr>
      </p:pic>
      <p:sp>
        <p:nvSpPr>
          <p:cNvPr id="14" name="Овал 13"/>
          <p:cNvSpPr/>
          <p:nvPr/>
        </p:nvSpPr>
        <p:spPr>
          <a:xfrm>
            <a:off x="1357805" y="4919194"/>
            <a:ext cx="1029522" cy="1029522"/>
          </a:xfrm>
          <a:prstGeom prst="ellipse">
            <a:avLst/>
          </a:prstGeom>
          <a:solidFill>
            <a:schemeClr val="bg1"/>
          </a:solid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8" name="TextBox 17"/>
          <p:cNvSpPr txBox="1"/>
          <p:nvPr/>
        </p:nvSpPr>
        <p:spPr>
          <a:xfrm>
            <a:off x="2084124" y="664875"/>
            <a:ext cx="5832166" cy="1200329"/>
          </a:xfrm>
          <a:prstGeom prst="rect">
            <a:avLst/>
          </a:prstGeom>
          <a:noFill/>
        </p:spPr>
        <p:txBody>
          <a:bodyPr wrap="square" rtlCol="0">
            <a:spAutoFit/>
          </a:bodyPr>
          <a:lstStyle/>
          <a:p>
            <a:r>
              <a:rPr lang="uk-UA" sz="2400" b="1" dirty="0"/>
              <a:t>Підтримка спортсменів-претендентів на участь в ХХХІІ Літніх Олімпійських іграх та Х</a:t>
            </a:r>
            <a:r>
              <a:rPr lang="en-US" sz="2400" b="1" dirty="0"/>
              <a:t>V</a:t>
            </a:r>
            <a:r>
              <a:rPr lang="uk-UA" sz="2400" b="1" dirty="0"/>
              <a:t>І Літніх </a:t>
            </a:r>
            <a:r>
              <a:rPr lang="uk-UA" sz="2400" b="1" dirty="0" err="1"/>
              <a:t>Паралімпійських</a:t>
            </a:r>
            <a:r>
              <a:rPr lang="uk-UA" sz="2400" b="1" dirty="0"/>
              <a:t> іграх </a:t>
            </a:r>
          </a:p>
        </p:txBody>
      </p:sp>
      <p:sp>
        <p:nvSpPr>
          <p:cNvPr id="20" name="TextBox 19"/>
          <p:cNvSpPr txBox="1"/>
          <p:nvPr/>
        </p:nvSpPr>
        <p:spPr>
          <a:xfrm>
            <a:off x="2387328" y="3498010"/>
            <a:ext cx="5017519" cy="738664"/>
          </a:xfrm>
          <a:prstGeom prst="rect">
            <a:avLst/>
          </a:prstGeom>
          <a:noFill/>
        </p:spPr>
        <p:txBody>
          <a:bodyPr wrap="square" rtlCol="0">
            <a:spAutoFit/>
          </a:bodyPr>
          <a:lstStyle/>
          <a:p>
            <a:r>
              <a:rPr lang="uk-UA" b="1" dirty="0">
                <a:latin typeface="Arial" pitchFamily="34" charset="0"/>
                <a:ea typeface="Times New Roman" pitchFamily="18" charset="0"/>
                <a:cs typeface="Arial" pitchFamily="34" charset="0"/>
              </a:rPr>
              <a:t>25 спортсменів-</a:t>
            </a:r>
            <a:r>
              <a:rPr lang="uk-UA" b="1" dirty="0" err="1">
                <a:latin typeface="Arial" pitchFamily="34" charset="0"/>
                <a:ea typeface="Times New Roman" pitchFamily="18" charset="0"/>
                <a:cs typeface="Arial" pitchFamily="34" charset="0"/>
              </a:rPr>
              <a:t>львів</a:t>
            </a:r>
            <a:r>
              <a:rPr lang="en-US" b="1" dirty="0">
                <a:latin typeface="Arial" pitchFamily="34" charset="0"/>
                <a:ea typeface="Times New Roman" pitchFamily="18" charset="0"/>
                <a:cs typeface="Arial" pitchFamily="34" charset="0"/>
              </a:rPr>
              <a:t>’</a:t>
            </a:r>
            <a:r>
              <a:rPr lang="uk-UA" b="1" dirty="0" err="1">
                <a:latin typeface="Arial" pitchFamily="34" charset="0"/>
                <a:ea typeface="Times New Roman" pitchFamily="18" charset="0"/>
                <a:cs typeface="Arial" pitchFamily="34" charset="0"/>
              </a:rPr>
              <a:t>ян</a:t>
            </a:r>
            <a:r>
              <a:rPr lang="uk-UA" b="1" dirty="0">
                <a:latin typeface="Arial" pitchFamily="34" charset="0"/>
                <a:ea typeface="Times New Roman" pitchFamily="18" charset="0"/>
                <a:cs typeface="Arial" pitchFamily="34" charset="0"/>
              </a:rPr>
              <a:t> </a:t>
            </a:r>
            <a:r>
              <a:rPr lang="uk-UA" dirty="0">
                <a:latin typeface="Arial" pitchFamily="34" charset="0"/>
                <a:ea typeface="Times New Roman" pitchFamily="18" charset="0"/>
                <a:cs typeface="Arial" pitchFamily="34" charset="0"/>
              </a:rPr>
              <a:t>щомісяця отримують </a:t>
            </a:r>
            <a:r>
              <a:rPr lang="uk-UA" b="1" dirty="0">
                <a:latin typeface="Arial" pitchFamily="34" charset="0"/>
                <a:ea typeface="Times New Roman" pitchFamily="18" charset="0"/>
                <a:cs typeface="Arial" pitchFamily="34" charset="0"/>
              </a:rPr>
              <a:t>по </a:t>
            </a:r>
            <a:r>
              <a:rPr lang="uk-UA" sz="2400" b="1" dirty="0">
                <a:latin typeface="Arial" pitchFamily="34" charset="0"/>
                <a:ea typeface="Times New Roman" pitchFamily="18" charset="0"/>
                <a:cs typeface="Arial" pitchFamily="34" charset="0"/>
              </a:rPr>
              <a:t>10 000</a:t>
            </a:r>
            <a:r>
              <a:rPr lang="uk-UA" b="1" dirty="0">
                <a:latin typeface="Arial" pitchFamily="34" charset="0"/>
                <a:ea typeface="Times New Roman" pitchFamily="18" charset="0"/>
                <a:cs typeface="Arial" pitchFamily="34" charset="0"/>
              </a:rPr>
              <a:t> гривень</a:t>
            </a:r>
            <a:endParaRPr lang="uk-UA" b="1" dirty="0"/>
          </a:p>
        </p:txBody>
      </p:sp>
      <p:sp>
        <p:nvSpPr>
          <p:cNvPr id="21" name="TextBox 20"/>
          <p:cNvSpPr txBox="1"/>
          <p:nvPr/>
        </p:nvSpPr>
        <p:spPr>
          <a:xfrm>
            <a:off x="2387328" y="1892160"/>
            <a:ext cx="6048460" cy="923330"/>
          </a:xfrm>
          <a:prstGeom prst="rect">
            <a:avLst/>
          </a:prstGeom>
          <a:noFill/>
        </p:spPr>
        <p:txBody>
          <a:bodyPr wrap="square" rtlCol="0">
            <a:spAutoFit/>
          </a:bodyPr>
          <a:lstStyle/>
          <a:p>
            <a:r>
              <a:rPr lang="uk-UA" b="1" dirty="0" smtClean="0">
                <a:latin typeface="Arial" pitchFamily="34" charset="0"/>
                <a:ea typeface="Times New Roman" pitchFamily="18" charset="0"/>
                <a:cs typeface="Arial" pitchFamily="34" charset="0"/>
              </a:rPr>
              <a:t>Програму продовжено </a:t>
            </a:r>
            <a:r>
              <a:rPr lang="uk-UA" dirty="0" smtClean="0">
                <a:latin typeface="Arial" pitchFamily="34" charset="0"/>
                <a:ea typeface="Times New Roman" pitchFamily="18" charset="0"/>
                <a:cs typeface="Arial" pitchFamily="34" charset="0"/>
              </a:rPr>
              <a:t>до липня 2021 року у зв</a:t>
            </a:r>
            <a:r>
              <a:rPr lang="en-US" dirty="0" smtClean="0">
                <a:latin typeface="Arial" pitchFamily="34" charset="0"/>
                <a:ea typeface="Times New Roman" pitchFamily="18" charset="0"/>
                <a:cs typeface="Arial" pitchFamily="34" charset="0"/>
              </a:rPr>
              <a:t>’</a:t>
            </a:r>
            <a:r>
              <a:rPr lang="uk-UA" dirty="0" err="1" smtClean="0">
                <a:latin typeface="Arial" pitchFamily="34" charset="0"/>
                <a:ea typeface="Times New Roman" pitchFamily="18" charset="0"/>
                <a:cs typeface="Arial" pitchFamily="34" charset="0"/>
              </a:rPr>
              <a:t>язку</a:t>
            </a:r>
            <a:r>
              <a:rPr lang="uk-UA" dirty="0" smtClean="0">
                <a:latin typeface="Arial" pitchFamily="34" charset="0"/>
                <a:ea typeface="Times New Roman" pitchFamily="18" charset="0"/>
                <a:cs typeface="Arial" pitchFamily="34" charset="0"/>
              </a:rPr>
              <a:t> з перенесенням </a:t>
            </a:r>
            <a:r>
              <a:rPr lang="uk-UA" b="1" dirty="0"/>
              <a:t>ХХХІІ Літніх Олімпійських </a:t>
            </a:r>
            <a:r>
              <a:rPr lang="uk-UA" b="1" dirty="0" smtClean="0"/>
              <a:t>ігор </a:t>
            </a:r>
            <a:r>
              <a:rPr lang="uk-UA" b="1" dirty="0"/>
              <a:t>та Х</a:t>
            </a:r>
            <a:r>
              <a:rPr lang="en-US" b="1" dirty="0"/>
              <a:t>V</a:t>
            </a:r>
            <a:r>
              <a:rPr lang="uk-UA" b="1" dirty="0"/>
              <a:t>І Літніх </a:t>
            </a:r>
            <a:r>
              <a:rPr lang="uk-UA" b="1" dirty="0" err="1"/>
              <a:t>Паралімпійських</a:t>
            </a:r>
            <a:r>
              <a:rPr lang="uk-UA" b="1" dirty="0"/>
              <a:t> </a:t>
            </a:r>
            <a:r>
              <a:rPr lang="uk-UA" b="1" dirty="0" smtClean="0"/>
              <a:t>ігор </a:t>
            </a:r>
            <a:endParaRPr lang="uk-UA" b="1" dirty="0"/>
          </a:p>
        </p:txBody>
      </p:sp>
      <p:sp>
        <p:nvSpPr>
          <p:cNvPr id="22" name="Овал 21"/>
          <p:cNvSpPr/>
          <p:nvPr/>
        </p:nvSpPr>
        <p:spPr>
          <a:xfrm>
            <a:off x="1357805" y="3292462"/>
            <a:ext cx="1029522" cy="1029522"/>
          </a:xfrm>
          <a:prstGeom prst="ellipse">
            <a:avLst/>
          </a:prstGeom>
          <a:solidFill>
            <a:schemeClr val="bg1"/>
          </a:solid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23" name="Овал 22"/>
          <p:cNvSpPr/>
          <p:nvPr/>
        </p:nvSpPr>
        <p:spPr>
          <a:xfrm>
            <a:off x="1357805" y="1785968"/>
            <a:ext cx="1029522" cy="1029522"/>
          </a:xfrm>
          <a:prstGeom prst="ellipse">
            <a:avLst/>
          </a:prstGeom>
          <a:solidFill>
            <a:schemeClr val="bg1"/>
          </a:solid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6" name="TextBox 15"/>
          <p:cNvSpPr txBox="1"/>
          <p:nvPr/>
        </p:nvSpPr>
        <p:spPr>
          <a:xfrm>
            <a:off x="2387327" y="5069704"/>
            <a:ext cx="5017519" cy="800219"/>
          </a:xfrm>
          <a:prstGeom prst="rect">
            <a:avLst/>
          </a:prstGeom>
          <a:noFill/>
        </p:spPr>
        <p:txBody>
          <a:bodyPr wrap="square" rtlCol="0">
            <a:spAutoFit/>
          </a:bodyPr>
          <a:lstStyle/>
          <a:p>
            <a:r>
              <a:rPr lang="uk-UA" b="1" dirty="0" smtClean="0">
                <a:latin typeface="Arial" pitchFamily="34" charset="0"/>
                <a:ea typeface="Times New Roman" pitchFamily="18" charset="0"/>
                <a:cs typeface="Arial" pitchFamily="34" charset="0"/>
              </a:rPr>
              <a:t>Загальна сума </a:t>
            </a:r>
            <a:r>
              <a:rPr lang="uk-UA" dirty="0" smtClean="0">
                <a:latin typeface="Arial" pitchFamily="34" charset="0"/>
                <a:ea typeface="Times New Roman" pitchFamily="18" charset="0"/>
                <a:cs typeface="Arial" pitchFamily="34" charset="0"/>
              </a:rPr>
              <a:t>виплат по програмі з 2019 року складає понад </a:t>
            </a:r>
            <a:r>
              <a:rPr lang="uk-UA" sz="2800" b="1" dirty="0" smtClean="0">
                <a:solidFill>
                  <a:srgbClr val="FF0000"/>
                </a:solidFill>
                <a:latin typeface="Arial" pitchFamily="34" charset="0"/>
                <a:ea typeface="Times New Roman" pitchFamily="18" charset="0"/>
                <a:cs typeface="Arial" pitchFamily="34" charset="0"/>
              </a:rPr>
              <a:t>7,5</a:t>
            </a:r>
            <a:r>
              <a:rPr lang="uk-UA" sz="2000" b="1" dirty="0" smtClean="0">
                <a:solidFill>
                  <a:srgbClr val="FF0000"/>
                </a:solidFill>
                <a:latin typeface="Arial" pitchFamily="34" charset="0"/>
                <a:ea typeface="Times New Roman" pitchFamily="18" charset="0"/>
                <a:cs typeface="Arial" pitchFamily="34" charset="0"/>
              </a:rPr>
              <a:t> млн гривень</a:t>
            </a:r>
            <a:endParaRPr lang="uk-UA" b="1" dirty="0">
              <a:solidFill>
                <a:srgbClr val="FF0000"/>
              </a:solidFill>
            </a:endParaRPr>
          </a:p>
        </p:txBody>
      </p:sp>
      <p:pic>
        <p:nvPicPr>
          <p:cNvPr id="24" name="Picture 2" descr="Картинки по запросу &quot;ткач юля&quot;&quot;"/>
          <p:cNvPicPr>
            <a:picLocks noChangeAspect="1" noChangeArrowheads="1"/>
          </p:cNvPicPr>
          <p:nvPr/>
        </p:nvPicPr>
        <p:blipFill rotWithShape="1">
          <a:blip r:embed="rId3">
            <a:extLst>
              <a:ext uri="{28A0092B-C50C-407E-A947-70E740481C1C}">
                <a14:useLocalDpi xmlns:a14="http://schemas.microsoft.com/office/drawing/2010/main" val="0"/>
              </a:ext>
            </a:extLst>
          </a:blip>
          <a:srcRect l="25839" r="19907"/>
          <a:stretch/>
        </p:blipFill>
        <p:spPr bwMode="auto">
          <a:xfrm flipH="1">
            <a:off x="8599672" y="1748560"/>
            <a:ext cx="3589244" cy="3721253"/>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3"/>
          <p:cNvSpPr>
            <a:spLocks noChangeArrowheads="1"/>
          </p:cNvSpPr>
          <p:nvPr/>
        </p:nvSpPr>
        <p:spPr bwMode="auto">
          <a:xfrm>
            <a:off x="4151704" y="119643"/>
            <a:ext cx="5196114" cy="550958"/>
          </a:xfrm>
          <a:prstGeom prst="rect">
            <a:avLst/>
          </a:prstGeom>
          <a:solidFill>
            <a:srgbClr val="FFC000"/>
          </a:solidFill>
          <a:ln>
            <a:noFill/>
            <a:headEnd/>
            <a:tailEnd/>
          </a:ln>
        </p:spPr>
        <p:style>
          <a:lnRef idx="3">
            <a:schemeClr val="lt1"/>
          </a:lnRef>
          <a:fillRef idx="1">
            <a:schemeClr val="accent2"/>
          </a:fillRef>
          <a:effectRef idx="1">
            <a:schemeClr val="accent2"/>
          </a:effectRef>
          <a:fontRef idx="minor">
            <a:schemeClr val="lt1"/>
          </a:fontRef>
        </p:style>
        <p:txBody>
          <a:bodyPr anchor="ctr"/>
          <a:lstStyle/>
          <a:p>
            <a:pPr algn="ctr"/>
            <a:endParaRPr lang="uk-UA" altLang="ru-RU" sz="2500" b="1" dirty="0" smtClean="0">
              <a:solidFill>
                <a:schemeClr val="bg1"/>
              </a:solidFill>
              <a:cs typeface="Times New Roman" panose="02020603050405020304" pitchFamily="18" charset="0"/>
            </a:endParaRPr>
          </a:p>
          <a:p>
            <a:pPr algn="ctr"/>
            <a:r>
              <a:rPr lang="uk-UA" altLang="ru-RU" sz="2500" b="1" dirty="0" smtClean="0">
                <a:solidFill>
                  <a:schemeClr val="bg1"/>
                </a:solidFill>
                <a:cs typeface="Times New Roman" panose="02020603050405020304" pitchFamily="18" charset="0"/>
              </a:rPr>
              <a:t>СПОРТ</a:t>
            </a:r>
          </a:p>
          <a:p>
            <a:pPr algn="ctr"/>
            <a:endParaRPr lang="uk-UA" altLang="ru-RU" sz="25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23325620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88916" cy="6858000"/>
          </a:xfrm>
          <a:prstGeom prst="rect">
            <a:avLst/>
          </a:prstGeom>
        </p:spPr>
      </p:pic>
      <p:sp>
        <p:nvSpPr>
          <p:cNvPr id="18" name="TextBox 17"/>
          <p:cNvSpPr txBox="1"/>
          <p:nvPr/>
        </p:nvSpPr>
        <p:spPr>
          <a:xfrm>
            <a:off x="3297997" y="383090"/>
            <a:ext cx="5252651" cy="646331"/>
          </a:xfrm>
          <a:prstGeom prst="rect">
            <a:avLst/>
          </a:prstGeom>
          <a:noFill/>
        </p:spPr>
        <p:txBody>
          <a:bodyPr wrap="square" rtlCol="0">
            <a:spAutoFit/>
          </a:bodyPr>
          <a:lstStyle/>
          <a:p>
            <a:r>
              <a:rPr lang="uk-UA" sz="3600" b="1" dirty="0" smtClean="0">
                <a:solidFill>
                  <a:srgbClr val="0070C0"/>
                </a:solidFill>
              </a:rPr>
              <a:t>СПОРТИВНИЙ ФОРУМ</a:t>
            </a:r>
            <a:endParaRPr lang="uk-UA" sz="3600" b="1" dirty="0">
              <a:solidFill>
                <a:srgbClr val="0070C0"/>
              </a:solidFill>
            </a:endParaRPr>
          </a:p>
        </p:txBody>
      </p:sp>
      <p:sp>
        <p:nvSpPr>
          <p:cNvPr id="16" name="Прямокутник 15"/>
          <p:cNvSpPr/>
          <p:nvPr/>
        </p:nvSpPr>
        <p:spPr>
          <a:xfrm>
            <a:off x="9727475" y="536601"/>
            <a:ext cx="2464525" cy="5262979"/>
          </a:xfrm>
          <a:prstGeom prst="rect">
            <a:avLst/>
          </a:prstGeom>
        </p:spPr>
        <p:txBody>
          <a:bodyPr wrap="square">
            <a:spAutoFit/>
          </a:bodyPr>
          <a:lstStyle/>
          <a:p>
            <a:r>
              <a:rPr lang="ru-RU" sz="2800" b="1" dirty="0" smtClean="0">
                <a:solidFill>
                  <a:srgbClr val="050505"/>
                </a:solidFill>
              </a:rPr>
              <a:t>1</a:t>
            </a:r>
            <a:r>
              <a:rPr lang="en-US" sz="2000" b="1" dirty="0" smtClean="0">
                <a:solidFill>
                  <a:srgbClr val="050505"/>
                </a:solidFill>
              </a:rPr>
              <a:t> </a:t>
            </a:r>
            <a:r>
              <a:rPr lang="ru-RU" sz="2000" b="1" dirty="0" err="1" smtClean="0">
                <a:solidFill>
                  <a:srgbClr val="050505"/>
                </a:solidFill>
              </a:rPr>
              <a:t>спортивний</a:t>
            </a:r>
            <a:r>
              <a:rPr lang="ru-RU" sz="2000" b="1" dirty="0" smtClean="0">
                <a:solidFill>
                  <a:srgbClr val="050505"/>
                </a:solidFill>
              </a:rPr>
              <a:t> форум</a:t>
            </a:r>
          </a:p>
          <a:p>
            <a:endParaRPr lang="ru-RU" sz="2000" b="1" dirty="0">
              <a:solidFill>
                <a:srgbClr val="050505"/>
              </a:solidFill>
            </a:endParaRPr>
          </a:p>
          <a:p>
            <a:r>
              <a:rPr lang="ru-RU" sz="2800" b="1" dirty="0" smtClean="0">
                <a:solidFill>
                  <a:srgbClr val="050505"/>
                </a:solidFill>
              </a:rPr>
              <a:t>2</a:t>
            </a:r>
            <a:r>
              <a:rPr lang="ru-RU" sz="2000" b="1" dirty="0" smtClean="0">
                <a:solidFill>
                  <a:srgbClr val="050505"/>
                </a:solidFill>
              </a:rPr>
              <a:t> </a:t>
            </a:r>
            <a:r>
              <a:rPr lang="ru-RU" sz="2000" b="1" dirty="0" err="1" smtClean="0">
                <a:solidFill>
                  <a:srgbClr val="050505"/>
                </a:solidFill>
              </a:rPr>
              <a:t>дн</a:t>
            </a:r>
            <a:r>
              <a:rPr lang="uk-UA" sz="2000" b="1" dirty="0" smtClean="0">
                <a:solidFill>
                  <a:srgbClr val="050505"/>
                </a:solidFill>
              </a:rPr>
              <a:t>і</a:t>
            </a:r>
          </a:p>
          <a:p>
            <a:endParaRPr lang="uk-UA" sz="2000" b="1" dirty="0" smtClean="0">
              <a:solidFill>
                <a:srgbClr val="050505"/>
              </a:solidFill>
            </a:endParaRPr>
          </a:p>
          <a:p>
            <a:r>
              <a:rPr lang="uk-UA" sz="2800" b="1" dirty="0">
                <a:solidFill>
                  <a:srgbClr val="050505"/>
                </a:solidFill>
              </a:rPr>
              <a:t>3</a:t>
            </a:r>
            <a:r>
              <a:rPr lang="uk-UA" sz="2000" b="1" dirty="0">
                <a:solidFill>
                  <a:srgbClr val="050505"/>
                </a:solidFill>
              </a:rPr>
              <a:t> майстер класи</a:t>
            </a:r>
          </a:p>
          <a:p>
            <a:endParaRPr lang="uk-UA" sz="2000" b="1" dirty="0">
              <a:solidFill>
                <a:srgbClr val="050505"/>
              </a:solidFill>
            </a:endParaRPr>
          </a:p>
          <a:p>
            <a:r>
              <a:rPr lang="uk-UA" sz="2800" b="1" dirty="0">
                <a:solidFill>
                  <a:srgbClr val="050505"/>
                </a:solidFill>
              </a:rPr>
              <a:t>4 </a:t>
            </a:r>
            <a:r>
              <a:rPr lang="uk-UA" sz="2000" b="1" dirty="0">
                <a:solidFill>
                  <a:srgbClr val="050505"/>
                </a:solidFill>
              </a:rPr>
              <a:t>спікери</a:t>
            </a:r>
          </a:p>
          <a:p>
            <a:endParaRPr lang="uk-UA" sz="2000" b="1" dirty="0">
              <a:solidFill>
                <a:srgbClr val="050505"/>
              </a:solidFill>
            </a:endParaRPr>
          </a:p>
          <a:p>
            <a:r>
              <a:rPr lang="uk-UA" sz="2800" b="1" dirty="0">
                <a:solidFill>
                  <a:srgbClr val="050505"/>
                </a:solidFill>
              </a:rPr>
              <a:t>14</a:t>
            </a:r>
            <a:r>
              <a:rPr lang="uk-UA" sz="2000" b="1" dirty="0">
                <a:solidFill>
                  <a:srgbClr val="050505"/>
                </a:solidFill>
              </a:rPr>
              <a:t> експертів</a:t>
            </a:r>
          </a:p>
          <a:p>
            <a:endParaRPr lang="uk-UA" sz="2000" b="1" dirty="0" smtClean="0">
              <a:solidFill>
                <a:srgbClr val="050505"/>
              </a:solidFill>
            </a:endParaRPr>
          </a:p>
          <a:p>
            <a:r>
              <a:rPr lang="uk-UA" sz="2800" b="1" dirty="0" smtClean="0">
                <a:solidFill>
                  <a:srgbClr val="050505"/>
                </a:solidFill>
              </a:rPr>
              <a:t>100 </a:t>
            </a:r>
            <a:r>
              <a:rPr lang="uk-UA" sz="2000" b="1" dirty="0" smtClean="0">
                <a:solidFill>
                  <a:srgbClr val="050505"/>
                </a:solidFill>
              </a:rPr>
              <a:t>учасників</a:t>
            </a:r>
          </a:p>
          <a:p>
            <a:endParaRPr lang="uk-UA" sz="2000" b="1" dirty="0">
              <a:solidFill>
                <a:srgbClr val="050505"/>
              </a:solidFill>
            </a:endParaRPr>
          </a:p>
          <a:p>
            <a:r>
              <a:rPr lang="uk-UA" sz="2800" b="1" dirty="0" smtClean="0">
                <a:solidFill>
                  <a:srgbClr val="050505"/>
                </a:solidFill>
              </a:rPr>
              <a:t>10 000 </a:t>
            </a:r>
            <a:r>
              <a:rPr lang="uk-UA" sz="2000" b="1" dirty="0" smtClean="0">
                <a:solidFill>
                  <a:srgbClr val="050505"/>
                </a:solidFill>
              </a:rPr>
              <a:t>переглядів</a:t>
            </a:r>
            <a:endParaRPr lang="uk-UA" sz="2000" i="1" dirty="0"/>
          </a:p>
        </p:txBody>
      </p:sp>
      <p:pic>
        <p:nvPicPr>
          <p:cNvPr id="4098" name="Picture 2" descr="https://scontent.flwo1-1.fna.fbcdn.net/v/t1.0-9/120619390_366100754799170_6932908719906218155_o.jpg?_nc_cat=101&amp;ccb=2&amp;_nc_sid=cdbe9c&amp;_nc_ohc=wCUhxvyiwFcAX8Qh0s8&amp;_nc_ht=scontent.flwo1-1.fna&amp;oh=78ab403db780b6151a04e9c840459feb&amp;oe=5FEBA04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59386" y="1226766"/>
            <a:ext cx="4464937" cy="297662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s://scontent.flwo1-1.fna.fbcdn.net/v/t1.0-9/120364180_366102301465682_1609284524145851875_o.jpg?_nc_cat=110&amp;ccb=2&amp;_nc_sid=cdbe9c&amp;_nc_ohc=O6ffLHAxdOAAX_hLaZg&amp;_nc_ht=scontent.flwo1-1.fna&amp;oh=3c8171c82b5f88f182c9a248dad18de7&amp;oe=5FEC664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24323" y="1226765"/>
            <a:ext cx="3370000" cy="5433891"/>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s://scontent.flwo1-1.fna.fbcdn.net/v/t1.0-9/120643655_366953298047249_8234567670192549437_o.jpg?_nc_cat=106&amp;ccb=2&amp;_nc_sid=0debeb&amp;_nc_ohc=mYmwUpjym60AX-zs7Iw&amp;_nc_ht=scontent.flwo1-1.fna&amp;oh=d139e951a4fee14edbfa0da5e0bb8f39&amp;oe=5FEBDCF7"/>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7323"/>
          <a:stretch/>
        </p:blipFill>
        <p:spPr bwMode="auto">
          <a:xfrm>
            <a:off x="1459386" y="4199657"/>
            <a:ext cx="4464937" cy="246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8973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0" y="-3670"/>
            <a:ext cx="12181490" cy="6861670"/>
          </a:xfrm>
          <a:prstGeom prst="rect">
            <a:avLst/>
          </a:prstGeom>
        </p:spPr>
      </p:pic>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9" y="1"/>
            <a:ext cx="1432778" cy="6558741"/>
          </a:xfrm>
          <a:prstGeom prst="rect">
            <a:avLst/>
          </a:prstGeom>
        </p:spPr>
      </p:pic>
      <p:sp>
        <p:nvSpPr>
          <p:cNvPr id="18" name="TextBox 17"/>
          <p:cNvSpPr txBox="1"/>
          <p:nvPr/>
        </p:nvSpPr>
        <p:spPr>
          <a:xfrm>
            <a:off x="2830162" y="348744"/>
            <a:ext cx="7942735" cy="830997"/>
          </a:xfrm>
          <a:prstGeom prst="rect">
            <a:avLst/>
          </a:prstGeom>
          <a:noFill/>
        </p:spPr>
        <p:txBody>
          <a:bodyPr wrap="square" rtlCol="0">
            <a:spAutoFit/>
          </a:bodyPr>
          <a:lstStyle/>
          <a:p>
            <a:pPr algn="ctr"/>
            <a:r>
              <a:rPr lang="uk-UA" sz="2400" b="1" dirty="0" smtClean="0">
                <a:solidFill>
                  <a:srgbClr val="0070C0"/>
                </a:solidFill>
              </a:rPr>
              <a:t>Створення нових ДЮСШ</a:t>
            </a:r>
          </a:p>
          <a:p>
            <a:pPr algn="ctr"/>
            <a:r>
              <a:rPr lang="uk-UA" sz="2400" b="1" dirty="0" smtClean="0">
                <a:solidFill>
                  <a:srgbClr val="0070C0"/>
                </a:solidFill>
              </a:rPr>
              <a:t>ДЮСШ з зимових видів спорту</a:t>
            </a:r>
            <a:endParaRPr lang="uk-UA" sz="2400" b="1" dirty="0">
              <a:solidFill>
                <a:srgbClr val="0070C0"/>
              </a:solidFill>
            </a:endParaRPr>
          </a:p>
        </p:txBody>
      </p:sp>
      <p:sp>
        <p:nvSpPr>
          <p:cNvPr id="19" name="Овал 18"/>
          <p:cNvSpPr/>
          <p:nvPr/>
        </p:nvSpPr>
        <p:spPr>
          <a:xfrm>
            <a:off x="1039775" y="4177316"/>
            <a:ext cx="788834" cy="765378"/>
          </a:xfrm>
          <a:prstGeom prst="ellipse">
            <a:avLst/>
          </a:prstGeom>
          <a:solidFill>
            <a:schemeClr val="bg1"/>
          </a:solid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20" name="TextBox 19"/>
          <p:cNvSpPr txBox="1"/>
          <p:nvPr/>
        </p:nvSpPr>
        <p:spPr>
          <a:xfrm>
            <a:off x="2433238" y="3053334"/>
            <a:ext cx="5017519" cy="369332"/>
          </a:xfrm>
          <a:prstGeom prst="rect">
            <a:avLst/>
          </a:prstGeom>
          <a:noFill/>
        </p:spPr>
        <p:txBody>
          <a:bodyPr wrap="square" rtlCol="0">
            <a:spAutoFit/>
          </a:bodyPr>
          <a:lstStyle/>
          <a:p>
            <a:r>
              <a:rPr lang="uk-UA" b="1" dirty="0" smtClean="0">
                <a:latin typeface="Arial" pitchFamily="34" charset="0"/>
                <a:ea typeface="Times New Roman" pitchFamily="18" charset="0"/>
                <a:cs typeface="Arial" pitchFamily="34" charset="0"/>
              </a:rPr>
              <a:t>13 тренерів</a:t>
            </a:r>
            <a:endParaRPr lang="uk-UA" b="1" dirty="0"/>
          </a:p>
        </p:txBody>
      </p:sp>
      <p:sp>
        <p:nvSpPr>
          <p:cNvPr id="21" name="TextBox 20"/>
          <p:cNvSpPr txBox="1"/>
          <p:nvPr/>
        </p:nvSpPr>
        <p:spPr>
          <a:xfrm>
            <a:off x="2387327" y="1963251"/>
            <a:ext cx="2593976" cy="646331"/>
          </a:xfrm>
          <a:prstGeom prst="rect">
            <a:avLst/>
          </a:prstGeom>
          <a:noFill/>
        </p:spPr>
        <p:txBody>
          <a:bodyPr wrap="square" rtlCol="0">
            <a:spAutoFit/>
          </a:bodyPr>
          <a:lstStyle/>
          <a:p>
            <a:r>
              <a:rPr lang="uk-UA" b="1" dirty="0" smtClean="0">
                <a:latin typeface="Arial" pitchFamily="34" charset="0"/>
                <a:ea typeface="Times New Roman" pitchFamily="18" charset="0"/>
                <a:cs typeface="Arial" pitchFamily="34" charset="0"/>
              </a:rPr>
              <a:t>2 відділення: </a:t>
            </a:r>
            <a:r>
              <a:rPr lang="uk-UA" dirty="0" smtClean="0">
                <a:latin typeface="Arial" pitchFamily="34" charset="0"/>
                <a:ea typeface="Times New Roman" pitchFamily="18" charset="0"/>
                <a:cs typeface="Arial" pitchFamily="34" charset="0"/>
              </a:rPr>
              <a:t>хокей та санний спорт</a:t>
            </a:r>
            <a:endParaRPr lang="uk-UA" b="1" dirty="0"/>
          </a:p>
        </p:txBody>
      </p:sp>
      <p:sp>
        <p:nvSpPr>
          <p:cNvPr id="22" name="Овал 21"/>
          <p:cNvSpPr/>
          <p:nvPr/>
        </p:nvSpPr>
        <p:spPr>
          <a:xfrm>
            <a:off x="1000460" y="2974765"/>
            <a:ext cx="788834" cy="765378"/>
          </a:xfrm>
          <a:prstGeom prst="ellipse">
            <a:avLst/>
          </a:prstGeom>
          <a:solidFill>
            <a:schemeClr val="bg1"/>
          </a:solid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23" name="Овал 22"/>
          <p:cNvSpPr/>
          <p:nvPr/>
        </p:nvSpPr>
        <p:spPr>
          <a:xfrm>
            <a:off x="996427" y="1819496"/>
            <a:ext cx="788834" cy="765378"/>
          </a:xfrm>
          <a:prstGeom prst="ellipse">
            <a:avLst/>
          </a:prstGeom>
          <a:solidFill>
            <a:schemeClr val="bg1"/>
          </a:solid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25" name="TextBox 24"/>
          <p:cNvSpPr txBox="1"/>
          <p:nvPr/>
        </p:nvSpPr>
        <p:spPr>
          <a:xfrm>
            <a:off x="2387327" y="5296259"/>
            <a:ext cx="3308079" cy="830997"/>
          </a:xfrm>
          <a:prstGeom prst="rect">
            <a:avLst/>
          </a:prstGeom>
          <a:noFill/>
        </p:spPr>
        <p:txBody>
          <a:bodyPr wrap="square" rtlCol="0">
            <a:spAutoFit/>
          </a:bodyPr>
          <a:lstStyle/>
          <a:p>
            <a:r>
              <a:rPr lang="uk-UA" b="1" dirty="0" smtClean="0">
                <a:latin typeface="Arial" pitchFamily="34" charset="0"/>
                <a:ea typeface="Times New Roman" pitchFamily="18" charset="0"/>
                <a:cs typeface="Arial" pitchFamily="34" charset="0"/>
              </a:rPr>
              <a:t>Бюджет школи</a:t>
            </a:r>
            <a:r>
              <a:rPr lang="uk-UA" dirty="0" smtClean="0">
                <a:latin typeface="Arial" pitchFamily="34" charset="0"/>
                <a:ea typeface="Times New Roman" pitchFamily="18" charset="0"/>
                <a:cs typeface="Arial" pitchFamily="34" charset="0"/>
              </a:rPr>
              <a:t> </a:t>
            </a:r>
            <a:r>
              <a:rPr lang="uk-UA" sz="2800" b="1" dirty="0" smtClean="0">
                <a:latin typeface="Arial" pitchFamily="34" charset="0"/>
                <a:ea typeface="Times New Roman" pitchFamily="18" charset="0"/>
                <a:cs typeface="Arial" pitchFamily="34" charset="0"/>
              </a:rPr>
              <a:t>968 000 </a:t>
            </a:r>
            <a:r>
              <a:rPr lang="uk-UA" sz="2000" b="1" dirty="0" smtClean="0">
                <a:latin typeface="Arial" pitchFamily="34" charset="0"/>
                <a:ea typeface="Times New Roman" pitchFamily="18" charset="0"/>
                <a:cs typeface="Arial" pitchFamily="34" charset="0"/>
              </a:rPr>
              <a:t>гривень</a:t>
            </a:r>
            <a:endParaRPr lang="uk-UA" b="1" dirty="0"/>
          </a:p>
        </p:txBody>
      </p:sp>
      <p:sp>
        <p:nvSpPr>
          <p:cNvPr id="26" name="Овал 25"/>
          <p:cNvSpPr/>
          <p:nvPr/>
        </p:nvSpPr>
        <p:spPr>
          <a:xfrm>
            <a:off x="1039775" y="5363417"/>
            <a:ext cx="788834" cy="765378"/>
          </a:xfrm>
          <a:prstGeom prst="ellipse">
            <a:avLst/>
          </a:prstGeom>
          <a:solidFill>
            <a:schemeClr val="bg1"/>
          </a:solid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27" name="TextBox 26"/>
          <p:cNvSpPr txBox="1"/>
          <p:nvPr/>
        </p:nvSpPr>
        <p:spPr>
          <a:xfrm>
            <a:off x="2434833" y="4225301"/>
            <a:ext cx="5017519" cy="369332"/>
          </a:xfrm>
          <a:prstGeom prst="rect">
            <a:avLst/>
          </a:prstGeom>
          <a:noFill/>
        </p:spPr>
        <p:txBody>
          <a:bodyPr wrap="square" rtlCol="0">
            <a:spAutoFit/>
          </a:bodyPr>
          <a:lstStyle/>
          <a:p>
            <a:r>
              <a:rPr lang="uk-UA" b="1" dirty="0" smtClean="0">
                <a:latin typeface="Arial" pitchFamily="34" charset="0"/>
                <a:ea typeface="Times New Roman" pitchFamily="18" charset="0"/>
                <a:cs typeface="Arial" pitchFamily="34" charset="0"/>
              </a:rPr>
              <a:t>143 спортсмени</a:t>
            </a:r>
            <a:endParaRPr lang="uk-UA" b="1" dirty="0"/>
          </a:p>
        </p:txBody>
      </p:sp>
      <p:pic>
        <p:nvPicPr>
          <p:cNvPr id="28" name="Рисунок 27"/>
          <p:cNvPicPr/>
          <p:nvPr/>
        </p:nvPicPr>
        <p:blipFill>
          <a:blip r:embed="rId4">
            <a:extLst>
              <a:ext uri="{28A0092B-C50C-407E-A947-70E740481C1C}">
                <a14:useLocalDpi xmlns:a14="http://schemas.microsoft.com/office/drawing/2010/main" val="0"/>
              </a:ext>
            </a:extLst>
          </a:blip>
          <a:stretch>
            <a:fillRect/>
          </a:stretch>
        </p:blipFill>
        <p:spPr>
          <a:xfrm>
            <a:off x="5474491" y="1293358"/>
            <a:ext cx="3001876" cy="3034802"/>
          </a:xfrm>
          <a:prstGeom prst="rect">
            <a:avLst/>
          </a:prstGeom>
        </p:spPr>
      </p:pic>
      <p:pic>
        <p:nvPicPr>
          <p:cNvPr id="29" name="Рисунок 28"/>
          <p:cNvPicPr/>
          <p:nvPr/>
        </p:nvPicPr>
        <p:blipFill>
          <a:blip r:embed="rId5">
            <a:extLst>
              <a:ext uri="{28A0092B-C50C-407E-A947-70E740481C1C}">
                <a14:useLocalDpi xmlns:a14="http://schemas.microsoft.com/office/drawing/2010/main" val="0"/>
              </a:ext>
            </a:extLst>
          </a:blip>
          <a:stretch>
            <a:fillRect/>
          </a:stretch>
        </p:blipFill>
        <p:spPr>
          <a:xfrm>
            <a:off x="8476367" y="2891880"/>
            <a:ext cx="3013665" cy="2872559"/>
          </a:xfrm>
          <a:prstGeom prst="rect">
            <a:avLst/>
          </a:prstGeom>
        </p:spPr>
      </p:pic>
    </p:spTree>
    <p:extLst>
      <p:ext uri="{BB962C8B-B14F-4D97-AF65-F5344CB8AC3E}">
        <p14:creationId xmlns:p14="http://schemas.microsoft.com/office/powerpoint/2010/main" val="359405113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Рисунок 25"/>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0" y="-3670"/>
            <a:ext cx="12181490" cy="6861670"/>
          </a:xfrm>
          <a:prstGeom prst="rect">
            <a:avLst/>
          </a:prstGeom>
        </p:spPr>
      </p:pic>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9" y="0"/>
            <a:ext cx="1423905" cy="6575367"/>
          </a:xfrm>
          <a:prstGeom prst="rect">
            <a:avLst/>
          </a:prstGeom>
        </p:spPr>
      </p:pic>
      <p:sp>
        <p:nvSpPr>
          <p:cNvPr id="15" name="TextBox 14"/>
          <p:cNvSpPr txBox="1"/>
          <p:nvPr/>
        </p:nvSpPr>
        <p:spPr>
          <a:xfrm>
            <a:off x="2016193" y="286585"/>
            <a:ext cx="8293443" cy="830997"/>
          </a:xfrm>
          <a:prstGeom prst="rect">
            <a:avLst/>
          </a:prstGeom>
          <a:noFill/>
        </p:spPr>
        <p:txBody>
          <a:bodyPr wrap="square" rtlCol="0">
            <a:spAutoFit/>
          </a:bodyPr>
          <a:lstStyle/>
          <a:p>
            <a:pPr algn="ctr"/>
            <a:r>
              <a:rPr lang="uk-UA" sz="2400" b="1" dirty="0" smtClean="0">
                <a:solidFill>
                  <a:srgbClr val="0070C0"/>
                </a:solidFill>
              </a:rPr>
              <a:t>Створення нових ДЮСШ</a:t>
            </a:r>
          </a:p>
          <a:p>
            <a:pPr algn="ctr"/>
            <a:r>
              <a:rPr lang="uk-UA" sz="2400" b="1" dirty="0" smtClean="0">
                <a:solidFill>
                  <a:srgbClr val="0070C0"/>
                </a:solidFill>
              </a:rPr>
              <a:t>ДЮСШ з футболу «Карпати»</a:t>
            </a:r>
            <a:endParaRPr lang="uk-UA" sz="2400" b="1" dirty="0">
              <a:solidFill>
                <a:srgbClr val="0070C0"/>
              </a:solidFill>
            </a:endParaRPr>
          </a:p>
        </p:txBody>
      </p:sp>
      <p:sp>
        <p:nvSpPr>
          <p:cNvPr id="16" name="Овал 15"/>
          <p:cNvSpPr/>
          <p:nvPr/>
        </p:nvSpPr>
        <p:spPr>
          <a:xfrm>
            <a:off x="1039775" y="4177316"/>
            <a:ext cx="788834" cy="765378"/>
          </a:xfrm>
          <a:prstGeom prst="ellipse">
            <a:avLst/>
          </a:prstGeom>
          <a:solidFill>
            <a:schemeClr val="bg1"/>
          </a:solid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8" name="TextBox 17"/>
          <p:cNvSpPr txBox="1"/>
          <p:nvPr/>
        </p:nvSpPr>
        <p:spPr>
          <a:xfrm>
            <a:off x="2433238" y="3053334"/>
            <a:ext cx="5017519" cy="369332"/>
          </a:xfrm>
          <a:prstGeom prst="rect">
            <a:avLst/>
          </a:prstGeom>
          <a:noFill/>
        </p:spPr>
        <p:txBody>
          <a:bodyPr wrap="square" rtlCol="0">
            <a:spAutoFit/>
          </a:bodyPr>
          <a:lstStyle/>
          <a:p>
            <a:r>
              <a:rPr lang="uk-UA" b="1" dirty="0" smtClean="0">
                <a:latin typeface="Arial" pitchFamily="34" charset="0"/>
                <a:ea typeface="Times New Roman" pitchFamily="18" charset="0"/>
                <a:cs typeface="Arial" pitchFamily="34" charset="0"/>
              </a:rPr>
              <a:t>24 тренери</a:t>
            </a:r>
            <a:endParaRPr lang="uk-UA" b="1" dirty="0"/>
          </a:p>
        </p:txBody>
      </p:sp>
      <p:sp>
        <p:nvSpPr>
          <p:cNvPr id="19" name="TextBox 18"/>
          <p:cNvSpPr txBox="1"/>
          <p:nvPr/>
        </p:nvSpPr>
        <p:spPr>
          <a:xfrm>
            <a:off x="2387327" y="1963251"/>
            <a:ext cx="3299370" cy="646331"/>
          </a:xfrm>
          <a:prstGeom prst="rect">
            <a:avLst/>
          </a:prstGeom>
          <a:noFill/>
        </p:spPr>
        <p:txBody>
          <a:bodyPr wrap="square" rtlCol="0">
            <a:spAutoFit/>
          </a:bodyPr>
          <a:lstStyle/>
          <a:p>
            <a:r>
              <a:rPr lang="uk-UA" b="1" dirty="0">
                <a:latin typeface="Arial" pitchFamily="34" charset="0"/>
                <a:ea typeface="Times New Roman" pitchFamily="18" charset="0"/>
                <a:cs typeface="Arial" pitchFamily="34" charset="0"/>
              </a:rPr>
              <a:t>1</a:t>
            </a:r>
            <a:r>
              <a:rPr lang="uk-UA" b="1" dirty="0" smtClean="0">
                <a:latin typeface="Arial" pitchFamily="34" charset="0"/>
                <a:ea typeface="Times New Roman" pitchFamily="18" charset="0"/>
                <a:cs typeface="Arial" pitchFamily="34" charset="0"/>
              </a:rPr>
              <a:t> відділення: </a:t>
            </a:r>
            <a:r>
              <a:rPr lang="uk-UA" dirty="0" smtClean="0">
                <a:latin typeface="Arial" pitchFamily="34" charset="0"/>
                <a:ea typeface="Times New Roman" pitchFamily="18" charset="0"/>
                <a:cs typeface="Arial" pitchFamily="34" charset="0"/>
              </a:rPr>
              <a:t>футбол</a:t>
            </a:r>
          </a:p>
          <a:p>
            <a:r>
              <a:rPr lang="uk-UA" b="1" dirty="0" smtClean="0">
                <a:latin typeface="Arial" pitchFamily="34" charset="0"/>
                <a:cs typeface="Arial" pitchFamily="34" charset="0"/>
              </a:rPr>
              <a:t>Збереження традицій</a:t>
            </a:r>
            <a:endParaRPr lang="uk-UA" b="1" dirty="0"/>
          </a:p>
        </p:txBody>
      </p:sp>
      <p:sp>
        <p:nvSpPr>
          <p:cNvPr id="20" name="Овал 19"/>
          <p:cNvSpPr/>
          <p:nvPr/>
        </p:nvSpPr>
        <p:spPr>
          <a:xfrm>
            <a:off x="1000460" y="2974765"/>
            <a:ext cx="788834" cy="765378"/>
          </a:xfrm>
          <a:prstGeom prst="ellipse">
            <a:avLst/>
          </a:prstGeom>
          <a:solidFill>
            <a:schemeClr val="bg1"/>
          </a:solid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21" name="Овал 20"/>
          <p:cNvSpPr/>
          <p:nvPr/>
        </p:nvSpPr>
        <p:spPr>
          <a:xfrm>
            <a:off x="996427" y="1819496"/>
            <a:ext cx="788834" cy="765378"/>
          </a:xfrm>
          <a:prstGeom prst="ellipse">
            <a:avLst/>
          </a:prstGeom>
          <a:solidFill>
            <a:schemeClr val="bg1"/>
          </a:solid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22" name="TextBox 21"/>
          <p:cNvSpPr txBox="1"/>
          <p:nvPr/>
        </p:nvSpPr>
        <p:spPr>
          <a:xfrm>
            <a:off x="2387326" y="5163858"/>
            <a:ext cx="3429999" cy="830997"/>
          </a:xfrm>
          <a:prstGeom prst="rect">
            <a:avLst/>
          </a:prstGeom>
          <a:noFill/>
        </p:spPr>
        <p:txBody>
          <a:bodyPr wrap="square" rtlCol="0">
            <a:spAutoFit/>
          </a:bodyPr>
          <a:lstStyle/>
          <a:p>
            <a:r>
              <a:rPr lang="uk-UA" b="1" dirty="0" smtClean="0">
                <a:latin typeface="Arial" pitchFamily="34" charset="0"/>
                <a:ea typeface="Times New Roman" pitchFamily="18" charset="0"/>
                <a:cs typeface="Arial" pitchFamily="34" charset="0"/>
              </a:rPr>
              <a:t>Бюджет школи</a:t>
            </a:r>
            <a:r>
              <a:rPr lang="uk-UA" dirty="0" smtClean="0">
                <a:latin typeface="Arial" pitchFamily="34" charset="0"/>
                <a:ea typeface="Times New Roman" pitchFamily="18" charset="0"/>
                <a:cs typeface="Arial" pitchFamily="34" charset="0"/>
              </a:rPr>
              <a:t> </a:t>
            </a:r>
            <a:r>
              <a:rPr lang="uk-UA" sz="2800" b="1" dirty="0" smtClean="0">
                <a:latin typeface="Arial" pitchFamily="34" charset="0"/>
                <a:ea typeface="Times New Roman" pitchFamily="18" charset="0"/>
                <a:cs typeface="Arial" pitchFamily="34" charset="0"/>
              </a:rPr>
              <a:t>2,72</a:t>
            </a:r>
            <a:r>
              <a:rPr lang="uk-UA" sz="2000" b="1" dirty="0" smtClean="0">
                <a:latin typeface="Arial" pitchFamily="34" charset="0"/>
                <a:ea typeface="Times New Roman" pitchFamily="18" charset="0"/>
                <a:cs typeface="Arial" pitchFamily="34" charset="0"/>
              </a:rPr>
              <a:t> млн гривень</a:t>
            </a:r>
            <a:endParaRPr lang="uk-UA" b="1" dirty="0"/>
          </a:p>
        </p:txBody>
      </p:sp>
      <p:sp>
        <p:nvSpPr>
          <p:cNvPr id="23" name="Овал 22"/>
          <p:cNvSpPr/>
          <p:nvPr/>
        </p:nvSpPr>
        <p:spPr>
          <a:xfrm>
            <a:off x="1039775" y="5363417"/>
            <a:ext cx="788834" cy="765378"/>
          </a:xfrm>
          <a:prstGeom prst="ellipse">
            <a:avLst/>
          </a:prstGeom>
          <a:solidFill>
            <a:schemeClr val="bg1"/>
          </a:solid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24" name="TextBox 23"/>
          <p:cNvSpPr txBox="1"/>
          <p:nvPr/>
        </p:nvSpPr>
        <p:spPr>
          <a:xfrm>
            <a:off x="2434833" y="4225301"/>
            <a:ext cx="5017519" cy="369332"/>
          </a:xfrm>
          <a:prstGeom prst="rect">
            <a:avLst/>
          </a:prstGeom>
          <a:noFill/>
        </p:spPr>
        <p:txBody>
          <a:bodyPr wrap="square" rtlCol="0">
            <a:spAutoFit/>
          </a:bodyPr>
          <a:lstStyle/>
          <a:p>
            <a:r>
              <a:rPr lang="uk-UA" b="1" dirty="0" smtClean="0">
                <a:latin typeface="Arial" pitchFamily="34" charset="0"/>
                <a:ea typeface="Times New Roman" pitchFamily="18" charset="0"/>
                <a:cs typeface="Arial" pitchFamily="34" charset="0"/>
              </a:rPr>
              <a:t>639 спортсменів</a:t>
            </a:r>
            <a:endParaRPr lang="uk-UA" b="1" dirty="0"/>
          </a:p>
        </p:txBody>
      </p:sp>
      <p:pic>
        <p:nvPicPr>
          <p:cNvPr id="25" name="Рисунок 24" descr="Зображення, що містить знак, монітор, годинник, малювання&#10;&#10;Автоматично згенерований опис"/>
          <p:cNvPicPr/>
          <p:nvPr/>
        </p:nvPicPr>
        <p:blipFill>
          <a:blip r:embed="rId4">
            <a:extLst>
              <a:ext uri="{28A0092B-C50C-407E-A947-70E740481C1C}">
                <a14:useLocalDpi xmlns:a14="http://schemas.microsoft.com/office/drawing/2010/main" val="0"/>
              </a:ext>
            </a:extLst>
          </a:blip>
          <a:stretch>
            <a:fillRect/>
          </a:stretch>
        </p:blipFill>
        <p:spPr>
          <a:xfrm>
            <a:off x="5982789" y="2430487"/>
            <a:ext cx="5451565" cy="2620483"/>
          </a:xfrm>
          <a:prstGeom prst="rect">
            <a:avLst/>
          </a:prstGeom>
        </p:spPr>
      </p:pic>
    </p:spTree>
    <p:extLst>
      <p:ext uri="{BB962C8B-B14F-4D97-AF65-F5344CB8AC3E}">
        <p14:creationId xmlns:p14="http://schemas.microsoft.com/office/powerpoint/2010/main" val="383273928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Рисунок 27"/>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0" y="-3670"/>
            <a:ext cx="12181490" cy="6861670"/>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8495" y="3487429"/>
            <a:ext cx="2102696" cy="1215924"/>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1272" y="2841856"/>
            <a:ext cx="2106570" cy="1150094"/>
          </a:xfrm>
          <a:prstGeom prst="rect">
            <a:avLst/>
          </a:prstGeom>
        </p:spPr>
      </p:pic>
      <p:pic>
        <p:nvPicPr>
          <p:cNvPr id="16" name="Рисунок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38670" y="2841856"/>
            <a:ext cx="2102697" cy="1150094"/>
          </a:xfrm>
          <a:prstGeom prst="rect">
            <a:avLst/>
          </a:prstGeom>
        </p:spPr>
      </p:pic>
      <p:pic>
        <p:nvPicPr>
          <p:cNvPr id="19" name="Рисунок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a:off x="4187509" y="3491877"/>
            <a:ext cx="2102697" cy="1150094"/>
          </a:xfrm>
          <a:prstGeom prst="rect">
            <a:avLst/>
          </a:prstGeom>
        </p:spPr>
      </p:pic>
      <p:pic>
        <p:nvPicPr>
          <p:cNvPr id="20" name="Рисунок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8085320" y="3487429"/>
            <a:ext cx="2106570" cy="1150094"/>
          </a:xfrm>
          <a:prstGeom prst="rect">
            <a:avLst/>
          </a:prstGeom>
        </p:spPr>
      </p:pic>
      <p:sp>
        <p:nvSpPr>
          <p:cNvPr id="21" name="TextBox 20"/>
          <p:cNvSpPr txBox="1"/>
          <p:nvPr/>
        </p:nvSpPr>
        <p:spPr>
          <a:xfrm>
            <a:off x="2959534" y="469675"/>
            <a:ext cx="5994574" cy="461665"/>
          </a:xfrm>
          <a:prstGeom prst="rect">
            <a:avLst/>
          </a:prstGeom>
          <a:noFill/>
        </p:spPr>
        <p:txBody>
          <a:bodyPr wrap="square" rtlCol="0">
            <a:spAutoFit/>
          </a:bodyPr>
          <a:lstStyle/>
          <a:p>
            <a:pPr algn="ctr"/>
            <a:r>
              <a:rPr lang="uk-UA" sz="2400" b="1" dirty="0" smtClean="0">
                <a:solidFill>
                  <a:srgbClr val="0070C0"/>
                </a:solidFill>
              </a:rPr>
              <a:t>Досягнення Управління спорту</a:t>
            </a:r>
            <a:endParaRPr lang="uk-UA" sz="2400" b="1" dirty="0">
              <a:solidFill>
                <a:srgbClr val="0070C0"/>
              </a:solidFill>
            </a:endParaRPr>
          </a:p>
        </p:txBody>
      </p:sp>
      <p:sp>
        <p:nvSpPr>
          <p:cNvPr id="8" name="Прямокутник 7"/>
          <p:cNvSpPr/>
          <p:nvPr/>
        </p:nvSpPr>
        <p:spPr>
          <a:xfrm>
            <a:off x="807345" y="3444015"/>
            <a:ext cx="1071154" cy="830997"/>
          </a:xfrm>
          <a:prstGeom prst="rect">
            <a:avLst/>
          </a:prstGeom>
        </p:spPr>
        <p:txBody>
          <a:bodyPr wrap="square">
            <a:spAutoFit/>
          </a:bodyPr>
          <a:lstStyle/>
          <a:p>
            <a:pPr algn="ctr"/>
            <a:r>
              <a:rPr lang="uk-UA" sz="1600" b="1" dirty="0" smtClean="0">
                <a:solidFill>
                  <a:schemeClr val="bg1"/>
                </a:solidFill>
              </a:rPr>
              <a:t>січень -  </a:t>
            </a:r>
            <a:r>
              <a:rPr lang="uk-UA" sz="1600" b="1" dirty="0">
                <a:solidFill>
                  <a:schemeClr val="bg1"/>
                </a:solidFill>
              </a:rPr>
              <a:t>лютий</a:t>
            </a:r>
          </a:p>
          <a:p>
            <a:pPr algn="ctr"/>
            <a:endParaRPr lang="uk-UA" sz="1600" b="1" dirty="0">
              <a:solidFill>
                <a:schemeClr val="bg1"/>
              </a:solidFill>
            </a:endParaRPr>
          </a:p>
        </p:txBody>
      </p:sp>
      <p:sp>
        <p:nvSpPr>
          <p:cNvPr id="22" name="TextBox 21"/>
          <p:cNvSpPr txBox="1"/>
          <p:nvPr/>
        </p:nvSpPr>
        <p:spPr>
          <a:xfrm>
            <a:off x="940112" y="2682914"/>
            <a:ext cx="845146" cy="707886"/>
          </a:xfrm>
          <a:prstGeom prst="rect">
            <a:avLst/>
          </a:prstGeom>
          <a:noFill/>
        </p:spPr>
        <p:txBody>
          <a:bodyPr wrap="square" rtlCol="0">
            <a:spAutoFit/>
          </a:bodyPr>
          <a:lstStyle/>
          <a:p>
            <a:r>
              <a:rPr lang="uk-UA" sz="2000" b="1" dirty="0" smtClean="0">
                <a:solidFill>
                  <a:schemeClr val="bg1"/>
                </a:solidFill>
              </a:rPr>
              <a:t>січень</a:t>
            </a:r>
            <a:endParaRPr lang="uk-UA" sz="2000" b="1" dirty="0">
              <a:solidFill>
                <a:schemeClr val="bg1"/>
              </a:solidFill>
            </a:endParaRPr>
          </a:p>
        </p:txBody>
      </p:sp>
      <p:sp>
        <p:nvSpPr>
          <p:cNvPr id="24" name="Прямокутник 23"/>
          <p:cNvSpPr/>
          <p:nvPr/>
        </p:nvSpPr>
        <p:spPr>
          <a:xfrm>
            <a:off x="2517623" y="3444015"/>
            <a:ext cx="1558554" cy="861774"/>
          </a:xfrm>
          <a:prstGeom prst="rect">
            <a:avLst/>
          </a:prstGeom>
        </p:spPr>
        <p:txBody>
          <a:bodyPr wrap="square">
            <a:spAutoFit/>
          </a:bodyPr>
          <a:lstStyle/>
          <a:p>
            <a:pPr algn="ctr"/>
            <a:r>
              <a:rPr lang="uk-UA" sz="1600" b="1" dirty="0" smtClean="0">
                <a:solidFill>
                  <a:schemeClr val="bg1"/>
                </a:solidFill>
              </a:rPr>
              <a:t>Березень -</a:t>
            </a:r>
          </a:p>
          <a:p>
            <a:pPr algn="ctr"/>
            <a:r>
              <a:rPr lang="uk-UA" sz="1600" b="1" dirty="0">
                <a:solidFill>
                  <a:schemeClr val="bg1"/>
                </a:solidFill>
              </a:rPr>
              <a:t>квітень</a:t>
            </a:r>
          </a:p>
          <a:p>
            <a:pPr algn="ctr"/>
            <a:endParaRPr lang="uk-UA" sz="1600" b="1" dirty="0">
              <a:solidFill>
                <a:schemeClr val="bg1"/>
              </a:solidFill>
            </a:endParaRPr>
          </a:p>
        </p:txBody>
      </p:sp>
      <p:sp>
        <p:nvSpPr>
          <p:cNvPr id="26" name="Прямокутник 25"/>
          <p:cNvSpPr/>
          <p:nvPr/>
        </p:nvSpPr>
        <p:spPr>
          <a:xfrm>
            <a:off x="6592568" y="3454643"/>
            <a:ext cx="1071154" cy="584775"/>
          </a:xfrm>
          <a:prstGeom prst="rect">
            <a:avLst/>
          </a:prstGeom>
        </p:spPr>
        <p:txBody>
          <a:bodyPr wrap="square">
            <a:spAutoFit/>
          </a:bodyPr>
          <a:lstStyle/>
          <a:p>
            <a:pPr algn="ctr"/>
            <a:r>
              <a:rPr lang="uk-UA" sz="1600" b="1" dirty="0" smtClean="0">
                <a:solidFill>
                  <a:schemeClr val="bg1"/>
                </a:solidFill>
              </a:rPr>
              <a:t>Липень - серпень </a:t>
            </a:r>
            <a:endParaRPr lang="uk-UA" sz="1600" b="1" dirty="0">
              <a:solidFill>
                <a:schemeClr val="bg1"/>
              </a:solidFill>
            </a:endParaRPr>
          </a:p>
        </p:txBody>
      </p:sp>
      <p:sp>
        <p:nvSpPr>
          <p:cNvPr id="27" name="TextBox 26"/>
          <p:cNvSpPr txBox="1"/>
          <p:nvPr/>
        </p:nvSpPr>
        <p:spPr>
          <a:xfrm>
            <a:off x="19050" y="4630518"/>
            <a:ext cx="2828653" cy="1323439"/>
          </a:xfrm>
          <a:prstGeom prst="rect">
            <a:avLst/>
          </a:prstGeom>
          <a:noFill/>
        </p:spPr>
        <p:txBody>
          <a:bodyPr wrap="square" rtlCol="0">
            <a:spAutoFit/>
          </a:bodyPr>
          <a:lstStyle/>
          <a:p>
            <a:pPr marL="285750" indent="-285750">
              <a:buFont typeface="Arial" panose="020B0604020202020204" pitchFamily="34" charset="0"/>
              <a:buChar char="•"/>
            </a:pPr>
            <a:r>
              <a:rPr lang="uk-UA" sz="1600" dirty="0" smtClean="0"/>
              <a:t>Управління спорту</a:t>
            </a:r>
          </a:p>
          <a:p>
            <a:pPr marL="285750" indent="-285750">
              <a:buFont typeface="Arial" panose="020B0604020202020204" pitchFamily="34" charset="0"/>
              <a:buChar char="•"/>
            </a:pPr>
            <a:r>
              <a:rPr lang="uk-UA" sz="1600" dirty="0"/>
              <a:t>Проведено конкурси по Програмі «Відкриті Кубки Львова» та </a:t>
            </a:r>
            <a:r>
              <a:rPr lang="uk-UA" sz="1600" dirty="0" err="1"/>
              <a:t>співфінансованих</a:t>
            </a:r>
            <a:r>
              <a:rPr lang="uk-UA" sz="1600" dirty="0"/>
              <a:t> </a:t>
            </a:r>
            <a:r>
              <a:rPr lang="uk-UA" sz="1600" dirty="0" smtClean="0"/>
              <a:t>заходах</a:t>
            </a:r>
            <a:endParaRPr lang="uk-UA" sz="1600" dirty="0"/>
          </a:p>
        </p:txBody>
      </p:sp>
      <p:pic>
        <p:nvPicPr>
          <p:cNvPr id="30" name="Рисунок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18796" y="2825418"/>
            <a:ext cx="2102697" cy="1150094"/>
          </a:xfrm>
          <a:prstGeom prst="rect">
            <a:avLst/>
          </a:prstGeom>
        </p:spPr>
      </p:pic>
      <p:sp>
        <p:nvSpPr>
          <p:cNvPr id="31" name="Прямокутник 30"/>
          <p:cNvSpPr/>
          <p:nvPr/>
        </p:nvSpPr>
        <p:spPr>
          <a:xfrm>
            <a:off x="10434567" y="3419065"/>
            <a:ext cx="1071154" cy="584775"/>
          </a:xfrm>
          <a:prstGeom prst="rect">
            <a:avLst/>
          </a:prstGeom>
        </p:spPr>
        <p:txBody>
          <a:bodyPr wrap="square">
            <a:spAutoFit/>
          </a:bodyPr>
          <a:lstStyle/>
          <a:p>
            <a:pPr algn="ctr"/>
            <a:r>
              <a:rPr lang="uk-UA" sz="1600" b="1" dirty="0" smtClean="0">
                <a:solidFill>
                  <a:schemeClr val="bg1"/>
                </a:solidFill>
              </a:rPr>
              <a:t>Листопад - грудень</a:t>
            </a:r>
            <a:endParaRPr lang="uk-UA" sz="1600" b="1" dirty="0">
              <a:solidFill>
                <a:schemeClr val="bg1"/>
              </a:solidFill>
            </a:endParaRPr>
          </a:p>
        </p:txBody>
      </p:sp>
      <p:sp>
        <p:nvSpPr>
          <p:cNvPr id="33" name="TextBox 32"/>
          <p:cNvSpPr txBox="1"/>
          <p:nvPr/>
        </p:nvSpPr>
        <p:spPr>
          <a:xfrm>
            <a:off x="2015464" y="1445354"/>
            <a:ext cx="2562872" cy="1077218"/>
          </a:xfrm>
          <a:prstGeom prst="rect">
            <a:avLst/>
          </a:prstGeom>
          <a:noFill/>
        </p:spPr>
        <p:txBody>
          <a:bodyPr wrap="square" rtlCol="0">
            <a:spAutoFit/>
          </a:bodyPr>
          <a:lstStyle/>
          <a:p>
            <a:pPr marL="285750" indent="-285750">
              <a:buFont typeface="Arial" panose="020B0604020202020204" pitchFamily="34" charset="0"/>
              <a:buChar char="•"/>
            </a:pPr>
            <a:r>
              <a:rPr lang="uk-UA" sz="1600" dirty="0" smtClean="0"/>
              <a:t>Пошук альтернативних напрямів роботи</a:t>
            </a:r>
          </a:p>
          <a:p>
            <a:pPr marL="285750" indent="-285750">
              <a:buFont typeface="Arial" panose="020B0604020202020204" pitchFamily="34" charset="0"/>
              <a:buChar char="•"/>
            </a:pPr>
            <a:r>
              <a:rPr lang="uk-UA" sz="1600" dirty="0" smtClean="0"/>
              <a:t>Започатковано «Спорт в </a:t>
            </a:r>
            <a:r>
              <a:rPr lang="uk-UA" sz="1600" dirty="0" err="1" smtClean="0"/>
              <a:t>онлайні</a:t>
            </a:r>
            <a:r>
              <a:rPr lang="uk-UA" sz="1600" dirty="0" smtClean="0"/>
              <a:t>»</a:t>
            </a:r>
            <a:endParaRPr lang="uk-UA" sz="1600" dirty="0"/>
          </a:p>
        </p:txBody>
      </p:sp>
      <p:sp>
        <p:nvSpPr>
          <p:cNvPr id="34" name="Прямокутник 33"/>
          <p:cNvSpPr/>
          <p:nvPr/>
        </p:nvSpPr>
        <p:spPr>
          <a:xfrm>
            <a:off x="4782814" y="3451713"/>
            <a:ext cx="1071154" cy="584775"/>
          </a:xfrm>
          <a:prstGeom prst="rect">
            <a:avLst/>
          </a:prstGeom>
        </p:spPr>
        <p:txBody>
          <a:bodyPr wrap="square">
            <a:spAutoFit/>
          </a:bodyPr>
          <a:lstStyle/>
          <a:p>
            <a:pPr algn="ctr"/>
            <a:r>
              <a:rPr lang="uk-UA" sz="1600" b="1" dirty="0" smtClean="0">
                <a:solidFill>
                  <a:schemeClr val="bg1"/>
                </a:solidFill>
              </a:rPr>
              <a:t>Травень - червень</a:t>
            </a:r>
            <a:endParaRPr lang="uk-UA" sz="1600" b="1" dirty="0">
              <a:solidFill>
                <a:schemeClr val="bg1"/>
              </a:solidFill>
            </a:endParaRPr>
          </a:p>
        </p:txBody>
      </p:sp>
      <p:sp>
        <p:nvSpPr>
          <p:cNvPr id="35" name="TextBox 34"/>
          <p:cNvSpPr txBox="1"/>
          <p:nvPr/>
        </p:nvSpPr>
        <p:spPr>
          <a:xfrm>
            <a:off x="3787991" y="4644921"/>
            <a:ext cx="2901732" cy="1323439"/>
          </a:xfrm>
          <a:prstGeom prst="rect">
            <a:avLst/>
          </a:prstGeom>
          <a:noFill/>
        </p:spPr>
        <p:txBody>
          <a:bodyPr wrap="square" rtlCol="0">
            <a:spAutoFit/>
          </a:bodyPr>
          <a:lstStyle/>
          <a:p>
            <a:pPr marL="285750" indent="-285750">
              <a:buFont typeface="Arial" panose="020B0604020202020204" pitchFamily="34" charset="0"/>
              <a:buChar char="•"/>
            </a:pPr>
            <a:r>
              <a:rPr lang="uk-UA" sz="1600" dirty="0" smtClean="0"/>
              <a:t>Проведено «Олімпійський день у форматі </a:t>
            </a:r>
            <a:r>
              <a:rPr lang="uk-UA" sz="1600" dirty="0" err="1" smtClean="0"/>
              <a:t>квесту</a:t>
            </a:r>
            <a:r>
              <a:rPr lang="uk-UA" sz="1600" dirty="0" smtClean="0"/>
              <a:t>.</a:t>
            </a:r>
          </a:p>
          <a:p>
            <a:pPr marL="285750" indent="-285750">
              <a:buFont typeface="Arial" panose="020B0604020202020204" pitchFamily="34" charset="0"/>
              <a:buChar char="•"/>
            </a:pPr>
            <a:r>
              <a:rPr lang="uk-UA" sz="1600" dirty="0" smtClean="0"/>
              <a:t>Затверджено календарний план заходів.</a:t>
            </a:r>
          </a:p>
          <a:p>
            <a:pPr algn="r"/>
            <a:endParaRPr lang="uk-UA" sz="1600" dirty="0"/>
          </a:p>
        </p:txBody>
      </p:sp>
      <p:sp>
        <p:nvSpPr>
          <p:cNvPr id="36" name="Прямокутник 35"/>
          <p:cNvSpPr/>
          <p:nvPr/>
        </p:nvSpPr>
        <p:spPr>
          <a:xfrm>
            <a:off x="8617066" y="3444015"/>
            <a:ext cx="1071154" cy="584775"/>
          </a:xfrm>
          <a:prstGeom prst="rect">
            <a:avLst/>
          </a:prstGeom>
        </p:spPr>
        <p:txBody>
          <a:bodyPr wrap="square">
            <a:spAutoFit/>
          </a:bodyPr>
          <a:lstStyle/>
          <a:p>
            <a:pPr algn="ctr"/>
            <a:r>
              <a:rPr lang="uk-UA" sz="1600" b="1" dirty="0" smtClean="0">
                <a:solidFill>
                  <a:schemeClr val="bg1"/>
                </a:solidFill>
              </a:rPr>
              <a:t>Вересень - жовтень</a:t>
            </a:r>
            <a:endParaRPr lang="uk-UA" sz="1600" b="1" dirty="0">
              <a:solidFill>
                <a:schemeClr val="bg1"/>
              </a:solidFill>
            </a:endParaRPr>
          </a:p>
        </p:txBody>
      </p:sp>
      <p:sp>
        <p:nvSpPr>
          <p:cNvPr id="37" name="TextBox 36"/>
          <p:cNvSpPr txBox="1"/>
          <p:nvPr/>
        </p:nvSpPr>
        <p:spPr>
          <a:xfrm>
            <a:off x="5803852" y="1328701"/>
            <a:ext cx="3117669" cy="1815882"/>
          </a:xfrm>
          <a:prstGeom prst="rect">
            <a:avLst/>
          </a:prstGeom>
          <a:noFill/>
        </p:spPr>
        <p:txBody>
          <a:bodyPr wrap="square" rtlCol="0">
            <a:spAutoFit/>
          </a:bodyPr>
          <a:lstStyle/>
          <a:p>
            <a:pPr marL="285750" indent="-285750">
              <a:buFont typeface="Arial" panose="020B0604020202020204" pitchFamily="34" charset="0"/>
              <a:buChar char="•"/>
            </a:pPr>
            <a:r>
              <a:rPr lang="uk-UA" sz="1600" dirty="0" smtClean="0"/>
              <a:t>Проведено тренінг для адміністрації ДЮСШ.</a:t>
            </a:r>
          </a:p>
          <a:p>
            <a:pPr marL="285750" indent="-285750">
              <a:buFont typeface="Arial" panose="020B0604020202020204" pitchFamily="34" charset="0"/>
              <a:buChar char="•"/>
            </a:pPr>
            <a:r>
              <a:rPr lang="uk-UA" sz="1600" dirty="0" smtClean="0"/>
              <a:t>Зустрічі по перейменуванню ДЮСШ</a:t>
            </a:r>
          </a:p>
          <a:p>
            <a:pPr marL="285750" indent="-285750">
              <a:buFont typeface="Arial" panose="020B0604020202020204" pitchFamily="34" charset="0"/>
              <a:buChar char="•"/>
            </a:pPr>
            <a:r>
              <a:rPr lang="uk-UA" sz="1600" dirty="0" smtClean="0"/>
              <a:t>Закінчення ремонтних робіт ДЮСШ №7</a:t>
            </a:r>
          </a:p>
          <a:p>
            <a:pPr algn="r"/>
            <a:endParaRPr lang="uk-UA" sz="1600" dirty="0"/>
          </a:p>
        </p:txBody>
      </p:sp>
      <p:sp>
        <p:nvSpPr>
          <p:cNvPr id="38" name="TextBox 37"/>
          <p:cNvSpPr txBox="1"/>
          <p:nvPr/>
        </p:nvSpPr>
        <p:spPr>
          <a:xfrm>
            <a:off x="7480597" y="4602997"/>
            <a:ext cx="3361574" cy="1815882"/>
          </a:xfrm>
          <a:prstGeom prst="rect">
            <a:avLst/>
          </a:prstGeom>
          <a:noFill/>
        </p:spPr>
        <p:txBody>
          <a:bodyPr wrap="square" rtlCol="0">
            <a:spAutoFit/>
          </a:bodyPr>
          <a:lstStyle/>
          <a:p>
            <a:pPr marL="285750" indent="-285750">
              <a:buFont typeface="Arial" panose="020B0604020202020204" pitchFamily="34" charset="0"/>
              <a:buChar char="•"/>
            </a:pPr>
            <a:r>
              <a:rPr lang="uk-UA" sz="1600" dirty="0" smtClean="0"/>
              <a:t>Проведено тренінги для тренерів ДЮСШ</a:t>
            </a:r>
          </a:p>
          <a:p>
            <a:pPr marL="285750" indent="-285750">
              <a:buFont typeface="Arial" panose="020B0604020202020204" pitchFamily="34" charset="0"/>
              <a:buChar char="•"/>
            </a:pPr>
            <a:r>
              <a:rPr lang="uk-UA" sz="1600" dirty="0" smtClean="0"/>
              <a:t>Спортивний форум</a:t>
            </a:r>
          </a:p>
          <a:p>
            <a:pPr marL="285750" indent="-285750">
              <a:buFont typeface="Arial" panose="020B0604020202020204" pitchFamily="34" charset="0"/>
              <a:buChar char="•"/>
            </a:pPr>
            <a:r>
              <a:rPr lang="uk-UA" sz="1600" dirty="0" smtClean="0"/>
              <a:t>Нагороджено переможців «Дитячий тренер»</a:t>
            </a:r>
          </a:p>
          <a:p>
            <a:pPr marL="285750" indent="-285750">
              <a:buFont typeface="Arial" panose="020B0604020202020204" pitchFamily="34" charset="0"/>
              <a:buChar char="•"/>
            </a:pPr>
            <a:r>
              <a:rPr lang="uk-UA" sz="1600" dirty="0" smtClean="0"/>
              <a:t>Проведено 37 заходів</a:t>
            </a:r>
          </a:p>
          <a:p>
            <a:pPr algn="r"/>
            <a:endParaRPr lang="uk-UA" sz="1600" dirty="0"/>
          </a:p>
        </p:txBody>
      </p:sp>
      <p:sp>
        <p:nvSpPr>
          <p:cNvPr id="39" name="TextBox 38"/>
          <p:cNvSpPr txBox="1"/>
          <p:nvPr/>
        </p:nvSpPr>
        <p:spPr>
          <a:xfrm>
            <a:off x="9170009" y="1307169"/>
            <a:ext cx="3082834" cy="1569660"/>
          </a:xfrm>
          <a:prstGeom prst="rect">
            <a:avLst/>
          </a:prstGeom>
          <a:noFill/>
        </p:spPr>
        <p:txBody>
          <a:bodyPr wrap="square" rtlCol="0">
            <a:spAutoFit/>
          </a:bodyPr>
          <a:lstStyle/>
          <a:p>
            <a:pPr marL="285750" indent="-285750">
              <a:buFont typeface="Arial" panose="020B0604020202020204" pitchFamily="34" charset="0"/>
              <a:buChar char="•"/>
            </a:pPr>
            <a:r>
              <a:rPr lang="uk-UA" sz="1600" dirty="0" smtClean="0"/>
              <a:t>Проведено конкурс на логотип «Шкільні ліги Львова»</a:t>
            </a:r>
          </a:p>
          <a:p>
            <a:pPr marL="285750" indent="-285750">
              <a:buFont typeface="Arial" panose="020B0604020202020204" pitchFamily="34" charset="0"/>
              <a:buChar char="•"/>
            </a:pPr>
            <a:r>
              <a:rPr lang="uk-UA" sz="1600" dirty="0" smtClean="0"/>
              <a:t>Виставка </a:t>
            </a:r>
            <a:r>
              <a:rPr lang="en-US" sz="1600" dirty="0" smtClean="0"/>
              <a:t>#</a:t>
            </a:r>
            <a:r>
              <a:rPr lang="en-US" sz="1600" dirty="0" err="1" smtClean="0"/>
              <a:t>LvivOlympicHope</a:t>
            </a:r>
            <a:endParaRPr lang="en-US" sz="1600" dirty="0" smtClean="0"/>
          </a:p>
          <a:p>
            <a:pPr marL="285750" indent="-285750">
              <a:buFont typeface="Arial" panose="020B0604020202020204" pitchFamily="34" charset="0"/>
              <a:buChar char="•"/>
            </a:pPr>
            <a:r>
              <a:rPr lang="uk-UA" sz="1600" dirty="0" smtClean="0"/>
              <a:t>Проведено сесії стратегічного планування ДЮСШ</a:t>
            </a:r>
          </a:p>
        </p:txBody>
      </p:sp>
    </p:spTree>
    <p:extLst>
      <p:ext uri="{BB962C8B-B14F-4D97-AF65-F5344CB8AC3E}">
        <p14:creationId xmlns:p14="http://schemas.microsoft.com/office/powerpoint/2010/main" val="19309338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 name="Рисунок 134">
            <a:extLst>
              <a:ext uri="{FF2B5EF4-FFF2-40B4-BE49-F238E27FC236}">
                <a16:creationId xmlns:a16="http://schemas.microsoft.com/office/drawing/2014/main" id="{93F9B236-8EB6-4A6A-A982-6ABB88244E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0157" y="5842477"/>
            <a:ext cx="373654" cy="324000"/>
          </a:xfrm>
          <a:prstGeom prst="rect">
            <a:avLst/>
          </a:prstGeom>
        </p:spPr>
      </p:pic>
      <p:pic>
        <p:nvPicPr>
          <p:cNvPr id="134" name="Рисунок 133">
            <a:extLst>
              <a:ext uri="{FF2B5EF4-FFF2-40B4-BE49-F238E27FC236}">
                <a16:creationId xmlns:a16="http://schemas.microsoft.com/office/drawing/2014/main" id="{AE3BC266-B985-43D8-ABF0-F9F4B6B7B9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8706" y="5282858"/>
            <a:ext cx="373654" cy="324000"/>
          </a:xfrm>
          <a:prstGeom prst="rect">
            <a:avLst/>
          </a:prstGeom>
        </p:spPr>
      </p:pic>
      <p:pic>
        <p:nvPicPr>
          <p:cNvPr id="133" name="Рисунок 132">
            <a:extLst>
              <a:ext uri="{FF2B5EF4-FFF2-40B4-BE49-F238E27FC236}">
                <a16:creationId xmlns:a16="http://schemas.microsoft.com/office/drawing/2014/main" id="{A1A1E13F-B744-4CB0-9E3D-63C2D48325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4340" y="4731763"/>
            <a:ext cx="373654" cy="324000"/>
          </a:xfrm>
          <a:prstGeom prst="rect">
            <a:avLst/>
          </a:prstGeom>
        </p:spPr>
      </p:pic>
      <p:pic>
        <p:nvPicPr>
          <p:cNvPr id="132" name="Рисунок 131">
            <a:extLst>
              <a:ext uri="{FF2B5EF4-FFF2-40B4-BE49-F238E27FC236}">
                <a16:creationId xmlns:a16="http://schemas.microsoft.com/office/drawing/2014/main" id="{9212B52B-E497-4B0F-A907-FA211D1866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8706" y="4175798"/>
            <a:ext cx="373654" cy="324000"/>
          </a:xfrm>
          <a:prstGeom prst="rect">
            <a:avLst/>
          </a:prstGeom>
        </p:spPr>
      </p:pic>
      <p:pic>
        <p:nvPicPr>
          <p:cNvPr id="131" name="Рисунок 130">
            <a:extLst>
              <a:ext uri="{FF2B5EF4-FFF2-40B4-BE49-F238E27FC236}">
                <a16:creationId xmlns:a16="http://schemas.microsoft.com/office/drawing/2014/main" id="{C9018CAD-8C93-46F6-9BA4-A33E10AD99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0157" y="3618390"/>
            <a:ext cx="373654" cy="324000"/>
          </a:xfrm>
          <a:prstGeom prst="rect">
            <a:avLst/>
          </a:prstGeom>
        </p:spPr>
      </p:pic>
      <p:pic>
        <p:nvPicPr>
          <p:cNvPr id="130" name="Рисунок 129">
            <a:extLst>
              <a:ext uri="{FF2B5EF4-FFF2-40B4-BE49-F238E27FC236}">
                <a16:creationId xmlns:a16="http://schemas.microsoft.com/office/drawing/2014/main" id="{D9E0DE6A-F6A5-4D0F-A59A-E2DED7D962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0157" y="3071448"/>
            <a:ext cx="373654" cy="324000"/>
          </a:xfrm>
          <a:prstGeom prst="rect">
            <a:avLst/>
          </a:prstGeom>
        </p:spPr>
      </p:pic>
      <p:pic>
        <p:nvPicPr>
          <p:cNvPr id="129" name="Рисунок 128">
            <a:extLst>
              <a:ext uri="{FF2B5EF4-FFF2-40B4-BE49-F238E27FC236}">
                <a16:creationId xmlns:a16="http://schemas.microsoft.com/office/drawing/2014/main" id="{2190270D-3B6A-4F3D-AE80-E9FA51AA48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0157" y="2511530"/>
            <a:ext cx="373654" cy="324000"/>
          </a:xfrm>
          <a:prstGeom prst="rect">
            <a:avLst/>
          </a:prstGeom>
        </p:spPr>
      </p:pic>
      <p:pic>
        <p:nvPicPr>
          <p:cNvPr id="39" name="Рисунок 38">
            <a:extLst>
              <a:ext uri="{FF2B5EF4-FFF2-40B4-BE49-F238E27FC236}">
                <a16:creationId xmlns:a16="http://schemas.microsoft.com/office/drawing/2014/main" id="{16194976-16FF-43C1-8B4A-D986B4CE41A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764"/>
          <a:stretch/>
        </p:blipFill>
        <p:spPr>
          <a:xfrm>
            <a:off x="0" y="0"/>
            <a:ext cx="12181490" cy="6861670"/>
          </a:xfrm>
          <a:prstGeom prst="rect">
            <a:avLst/>
          </a:prstGeom>
        </p:spPr>
      </p:pic>
      <p:pic>
        <p:nvPicPr>
          <p:cNvPr id="128" name="Рисунок 127">
            <a:extLst>
              <a:ext uri="{FF2B5EF4-FFF2-40B4-BE49-F238E27FC236}">
                <a16:creationId xmlns:a16="http://schemas.microsoft.com/office/drawing/2014/main" id="{51DA3E98-FADF-4774-A40A-4FC72AEFED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0691" y="1959354"/>
            <a:ext cx="373654" cy="324000"/>
          </a:xfrm>
          <a:prstGeom prst="rect">
            <a:avLst/>
          </a:prstGeom>
        </p:spPr>
      </p:pic>
      <p:sp>
        <p:nvSpPr>
          <p:cNvPr id="87" name="TextBox 86">
            <a:extLst>
              <a:ext uri="{FF2B5EF4-FFF2-40B4-BE49-F238E27FC236}">
                <a16:creationId xmlns:a16="http://schemas.microsoft.com/office/drawing/2014/main" id="{6ED30B4F-C078-4F13-A096-7D6039E4C2F6}"/>
              </a:ext>
            </a:extLst>
          </p:cNvPr>
          <p:cNvSpPr txBox="1"/>
          <p:nvPr/>
        </p:nvSpPr>
        <p:spPr>
          <a:xfrm>
            <a:off x="910280" y="2985687"/>
            <a:ext cx="3464775" cy="507831"/>
          </a:xfrm>
          <a:prstGeom prst="rect">
            <a:avLst/>
          </a:prstGeom>
          <a:noFill/>
        </p:spPr>
        <p:txBody>
          <a:bodyPr wrap="square" rtlCol="0">
            <a:spAutoFit/>
          </a:bodyPr>
          <a:lstStyle/>
          <a:p>
            <a:r>
              <a:rPr lang="uk-UA" sz="2700" dirty="0">
                <a:solidFill>
                  <a:srgbClr val="002060"/>
                </a:solidFill>
              </a:rPr>
              <a:t>ЗДО №160 </a:t>
            </a:r>
            <a:r>
              <a:rPr lang="uk-UA" sz="2700" b="1" dirty="0">
                <a:solidFill>
                  <a:srgbClr val="002060"/>
                </a:solidFill>
              </a:rPr>
              <a:t>(1 група)</a:t>
            </a:r>
          </a:p>
        </p:txBody>
      </p:sp>
      <p:sp>
        <p:nvSpPr>
          <p:cNvPr id="2" name="Заголовок 1">
            <a:extLst>
              <a:ext uri="{FF2B5EF4-FFF2-40B4-BE49-F238E27FC236}">
                <a16:creationId xmlns:a16="http://schemas.microsoft.com/office/drawing/2014/main" id="{6795E7E3-909A-4C21-A24E-106198EF6DBB}"/>
              </a:ext>
            </a:extLst>
          </p:cNvPr>
          <p:cNvSpPr>
            <a:spLocks noGrp="1"/>
          </p:cNvSpPr>
          <p:nvPr>
            <p:ph type="title"/>
          </p:nvPr>
        </p:nvSpPr>
        <p:spPr>
          <a:xfrm>
            <a:off x="2388079" y="15968"/>
            <a:ext cx="7714525" cy="992441"/>
          </a:xfrm>
        </p:spPr>
        <p:txBody>
          <a:bodyPr>
            <a:noAutofit/>
          </a:bodyPr>
          <a:lstStyle/>
          <a:p>
            <a:pPr algn="ctr"/>
            <a:r>
              <a:rPr lang="uk-UA" sz="3600" b="1" dirty="0">
                <a:solidFill>
                  <a:srgbClr val="002060"/>
                </a:solidFill>
                <a:latin typeface="+mn-lt"/>
                <a:cs typeface="Arial" panose="020B0604020202020204" pitchFamily="34" charset="0"/>
              </a:rPr>
              <a:t>Відкриття закладів дошкільної освіти</a:t>
            </a:r>
          </a:p>
        </p:txBody>
      </p:sp>
      <p:sp>
        <p:nvSpPr>
          <p:cNvPr id="11" name="TextBox 10">
            <a:extLst>
              <a:ext uri="{FF2B5EF4-FFF2-40B4-BE49-F238E27FC236}">
                <a16:creationId xmlns:a16="http://schemas.microsoft.com/office/drawing/2014/main" id="{B8A9849C-8F9C-495C-84D3-2D438B3E4A0A}"/>
              </a:ext>
            </a:extLst>
          </p:cNvPr>
          <p:cNvSpPr txBox="1"/>
          <p:nvPr/>
        </p:nvSpPr>
        <p:spPr>
          <a:xfrm>
            <a:off x="494225" y="1267850"/>
            <a:ext cx="5751116" cy="523220"/>
          </a:xfrm>
          <a:prstGeom prst="rect">
            <a:avLst/>
          </a:prstGeom>
          <a:noFill/>
        </p:spPr>
        <p:txBody>
          <a:bodyPr wrap="square" rtlCol="0">
            <a:spAutoFit/>
          </a:bodyPr>
          <a:lstStyle/>
          <a:p>
            <a:r>
              <a:rPr lang="uk-UA" sz="2800" b="1" dirty="0">
                <a:solidFill>
                  <a:srgbClr val="002060"/>
                </a:solidFill>
                <a:latin typeface="+mn-lt"/>
                <a:cs typeface="Arial" panose="020B0604020202020204" pitchFamily="34" charset="0"/>
              </a:rPr>
              <a:t>У 2020 році відкрито 17 груп:</a:t>
            </a:r>
            <a:endParaRPr lang="uk-UA" sz="2800" b="1" dirty="0">
              <a:solidFill>
                <a:srgbClr val="002060"/>
              </a:solidFill>
            </a:endParaRPr>
          </a:p>
        </p:txBody>
      </p:sp>
      <p:grpSp>
        <p:nvGrpSpPr>
          <p:cNvPr id="50" name="Групувати 49">
            <a:extLst>
              <a:ext uri="{FF2B5EF4-FFF2-40B4-BE49-F238E27FC236}">
                <a16:creationId xmlns:a16="http://schemas.microsoft.com/office/drawing/2014/main" id="{84795F5D-36F1-43DD-A2CA-5C74AEA3988F}"/>
              </a:ext>
            </a:extLst>
          </p:cNvPr>
          <p:cNvGrpSpPr/>
          <p:nvPr/>
        </p:nvGrpSpPr>
        <p:grpSpPr>
          <a:xfrm>
            <a:off x="10102604" y="3493518"/>
            <a:ext cx="1980000" cy="1980000"/>
            <a:chOff x="4810125" y="2143125"/>
            <a:chExt cx="2571750" cy="2571750"/>
          </a:xfrm>
        </p:grpSpPr>
        <p:sp>
          <p:nvSpPr>
            <p:cNvPr id="51" name="Овал 50">
              <a:extLst>
                <a:ext uri="{FF2B5EF4-FFF2-40B4-BE49-F238E27FC236}">
                  <a16:creationId xmlns:a16="http://schemas.microsoft.com/office/drawing/2014/main" id="{F9B32ABA-462E-44C6-9577-D0E471B24814}"/>
                </a:ext>
              </a:extLst>
            </p:cNvPr>
            <p:cNvSpPr/>
            <p:nvPr/>
          </p:nvSpPr>
          <p:spPr>
            <a:xfrm>
              <a:off x="4810125" y="2143125"/>
              <a:ext cx="2571750" cy="2571750"/>
            </a:xfrm>
            <a:prstGeom prst="ellipse">
              <a:avLst/>
            </a:prstGeom>
            <a:blipFill>
              <a:blip r:embed="rId5" cstate="print">
                <a:extLst>
                  <a:ext uri="{28A0092B-C50C-407E-A947-70E740481C1C}">
                    <a14:useLocalDpi xmlns:a14="http://schemas.microsoft.com/office/drawing/2010/main" val="0"/>
                  </a:ext>
                </a:extLst>
              </a:blip>
              <a:srcRect/>
              <a:stretch>
                <a:fillRect t="-17000" b="-17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52" name="Полілінія: фігура 51">
              <a:extLst>
                <a:ext uri="{FF2B5EF4-FFF2-40B4-BE49-F238E27FC236}">
                  <a16:creationId xmlns:a16="http://schemas.microsoft.com/office/drawing/2014/main" id="{96E11BE1-6BBB-4852-BCD4-E9D9A7C6D78D}"/>
                </a:ext>
              </a:extLst>
            </p:cNvPr>
            <p:cNvSpPr/>
            <p:nvPr/>
          </p:nvSpPr>
          <p:spPr>
            <a:xfrm>
              <a:off x="5273040" y="3508724"/>
              <a:ext cx="1645920" cy="848677"/>
            </a:xfrm>
            <a:custGeom>
              <a:avLst/>
              <a:gdLst>
                <a:gd name="connsiteX0" fmla="*/ 0 w 1645920"/>
                <a:gd name="connsiteY0" fmla="*/ 0 h 848677"/>
                <a:gd name="connsiteX1" fmla="*/ 1645920 w 1645920"/>
                <a:gd name="connsiteY1" fmla="*/ 0 h 848677"/>
                <a:gd name="connsiteX2" fmla="*/ 1645920 w 1645920"/>
                <a:gd name="connsiteY2" fmla="*/ 848677 h 848677"/>
                <a:gd name="connsiteX3" fmla="*/ 0 w 1645920"/>
                <a:gd name="connsiteY3" fmla="*/ 848677 h 848677"/>
                <a:gd name="connsiteX4" fmla="*/ 0 w 1645920"/>
                <a:gd name="connsiteY4" fmla="*/ 0 h 848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920" h="848677">
                  <a:moveTo>
                    <a:pt x="0" y="0"/>
                  </a:moveTo>
                  <a:lnTo>
                    <a:pt x="1645920" y="0"/>
                  </a:lnTo>
                  <a:lnTo>
                    <a:pt x="1645920" y="848677"/>
                  </a:lnTo>
                  <a:lnTo>
                    <a:pt x="0" y="848677"/>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2044700">
                <a:lnSpc>
                  <a:spcPct val="90000"/>
                </a:lnSpc>
                <a:spcBef>
                  <a:spcPct val="0"/>
                </a:spcBef>
                <a:spcAft>
                  <a:spcPct val="35000"/>
                </a:spcAft>
                <a:buNone/>
              </a:pPr>
              <a:endParaRPr lang="uk-UA" sz="4600" kern="1200"/>
            </a:p>
          </p:txBody>
        </p:sp>
      </p:grpSp>
      <p:grpSp>
        <p:nvGrpSpPr>
          <p:cNvPr id="67" name="Групувати 66">
            <a:extLst>
              <a:ext uri="{FF2B5EF4-FFF2-40B4-BE49-F238E27FC236}">
                <a16:creationId xmlns:a16="http://schemas.microsoft.com/office/drawing/2014/main" id="{CD40768B-98E6-4CEA-894C-579FEFBCC800}"/>
              </a:ext>
            </a:extLst>
          </p:cNvPr>
          <p:cNvGrpSpPr/>
          <p:nvPr/>
        </p:nvGrpSpPr>
        <p:grpSpPr>
          <a:xfrm>
            <a:off x="7103187" y="4226967"/>
            <a:ext cx="1980000" cy="1980000"/>
            <a:chOff x="3807608" y="1140608"/>
            <a:chExt cx="4576782" cy="4576782"/>
          </a:xfrm>
        </p:grpSpPr>
        <p:sp>
          <p:nvSpPr>
            <p:cNvPr id="68" name="Овал 67">
              <a:extLst>
                <a:ext uri="{FF2B5EF4-FFF2-40B4-BE49-F238E27FC236}">
                  <a16:creationId xmlns:a16="http://schemas.microsoft.com/office/drawing/2014/main" id="{736AFC8D-0F1E-42C1-B8BC-FFE4C4AB90E1}"/>
                </a:ext>
              </a:extLst>
            </p:cNvPr>
            <p:cNvSpPr/>
            <p:nvPr/>
          </p:nvSpPr>
          <p:spPr>
            <a:xfrm>
              <a:off x="3807608" y="1140608"/>
              <a:ext cx="4576782" cy="4576782"/>
            </a:xfrm>
            <a:prstGeom prst="ellipse">
              <a:avLst/>
            </a:prstGeom>
            <a:blipFill>
              <a:blip r:embed="rId6" cstate="print">
                <a:extLst>
                  <a:ext uri="{28A0092B-C50C-407E-A947-70E740481C1C}">
                    <a14:useLocalDpi xmlns:a14="http://schemas.microsoft.com/office/drawing/2010/main" val="0"/>
                  </a:ext>
                </a:extLst>
              </a:blip>
              <a:srcRect/>
              <a:stretch>
                <a:fillRect l="-17000" r="-17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69" name="Полілінія: фігура 68">
              <a:extLst>
                <a:ext uri="{FF2B5EF4-FFF2-40B4-BE49-F238E27FC236}">
                  <a16:creationId xmlns:a16="http://schemas.microsoft.com/office/drawing/2014/main" id="{4204C418-3A8E-4B55-8B30-5E320198FA2E}"/>
                </a:ext>
              </a:extLst>
            </p:cNvPr>
            <p:cNvSpPr/>
            <p:nvPr/>
          </p:nvSpPr>
          <p:spPr>
            <a:xfrm>
              <a:off x="4631429" y="3570880"/>
              <a:ext cx="2929140" cy="1510338"/>
            </a:xfrm>
            <a:custGeom>
              <a:avLst/>
              <a:gdLst>
                <a:gd name="connsiteX0" fmla="*/ 0 w 2929140"/>
                <a:gd name="connsiteY0" fmla="*/ 0 h 1510338"/>
                <a:gd name="connsiteX1" fmla="*/ 2929140 w 2929140"/>
                <a:gd name="connsiteY1" fmla="*/ 0 h 1510338"/>
                <a:gd name="connsiteX2" fmla="*/ 2929140 w 2929140"/>
                <a:gd name="connsiteY2" fmla="*/ 1510338 h 1510338"/>
                <a:gd name="connsiteX3" fmla="*/ 0 w 2929140"/>
                <a:gd name="connsiteY3" fmla="*/ 1510338 h 1510338"/>
                <a:gd name="connsiteX4" fmla="*/ 0 w 2929140"/>
                <a:gd name="connsiteY4" fmla="*/ 0 h 15103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9140" h="1510338">
                  <a:moveTo>
                    <a:pt x="0" y="0"/>
                  </a:moveTo>
                  <a:lnTo>
                    <a:pt x="2929140" y="0"/>
                  </a:lnTo>
                  <a:lnTo>
                    <a:pt x="2929140" y="1510338"/>
                  </a:lnTo>
                  <a:lnTo>
                    <a:pt x="0" y="1510338"/>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2889250">
                <a:lnSpc>
                  <a:spcPct val="90000"/>
                </a:lnSpc>
                <a:spcBef>
                  <a:spcPct val="0"/>
                </a:spcBef>
                <a:spcAft>
                  <a:spcPct val="35000"/>
                </a:spcAft>
                <a:buNone/>
              </a:pPr>
              <a:endParaRPr lang="uk-UA" sz="6500" kern="1200"/>
            </a:p>
          </p:txBody>
        </p:sp>
      </p:grpSp>
      <p:grpSp>
        <p:nvGrpSpPr>
          <p:cNvPr id="73" name="Групувати 72">
            <a:extLst>
              <a:ext uri="{FF2B5EF4-FFF2-40B4-BE49-F238E27FC236}">
                <a16:creationId xmlns:a16="http://schemas.microsoft.com/office/drawing/2014/main" id="{3F7F76C1-367E-4C32-ACC8-F244BAAF2FDB}"/>
              </a:ext>
            </a:extLst>
          </p:cNvPr>
          <p:cNvGrpSpPr/>
          <p:nvPr/>
        </p:nvGrpSpPr>
        <p:grpSpPr>
          <a:xfrm>
            <a:off x="4406371" y="4515334"/>
            <a:ext cx="1980000" cy="1980000"/>
            <a:chOff x="3807608" y="1140608"/>
            <a:chExt cx="4576782" cy="4576782"/>
          </a:xfrm>
        </p:grpSpPr>
        <p:sp>
          <p:nvSpPr>
            <p:cNvPr id="74" name="Овал 73">
              <a:extLst>
                <a:ext uri="{FF2B5EF4-FFF2-40B4-BE49-F238E27FC236}">
                  <a16:creationId xmlns:a16="http://schemas.microsoft.com/office/drawing/2014/main" id="{1D73A0D5-FBCC-414B-98A5-956BC7FC95C2}"/>
                </a:ext>
              </a:extLst>
            </p:cNvPr>
            <p:cNvSpPr/>
            <p:nvPr/>
          </p:nvSpPr>
          <p:spPr>
            <a:xfrm>
              <a:off x="3807608" y="1140608"/>
              <a:ext cx="4576782" cy="4576782"/>
            </a:xfrm>
            <a:prstGeom prst="ellipse">
              <a:avLst/>
            </a:prstGeom>
            <a:blipFill>
              <a:blip r:embed="rId7" cstate="print">
                <a:extLst>
                  <a:ext uri="{28A0092B-C50C-407E-A947-70E740481C1C}">
                    <a14:useLocalDpi xmlns:a14="http://schemas.microsoft.com/office/drawing/2010/main" val="0"/>
                  </a:ext>
                </a:extLst>
              </a:blip>
              <a:srcRect/>
              <a:stretch>
                <a:fillRect l="-17000" r="-17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75" name="Полілінія: фігура 74">
              <a:extLst>
                <a:ext uri="{FF2B5EF4-FFF2-40B4-BE49-F238E27FC236}">
                  <a16:creationId xmlns:a16="http://schemas.microsoft.com/office/drawing/2014/main" id="{9330D7D1-847A-4B77-A785-5901456389D8}"/>
                </a:ext>
              </a:extLst>
            </p:cNvPr>
            <p:cNvSpPr/>
            <p:nvPr/>
          </p:nvSpPr>
          <p:spPr>
            <a:xfrm>
              <a:off x="4631429" y="3570880"/>
              <a:ext cx="2929140" cy="1510338"/>
            </a:xfrm>
            <a:custGeom>
              <a:avLst/>
              <a:gdLst>
                <a:gd name="connsiteX0" fmla="*/ 0 w 2929140"/>
                <a:gd name="connsiteY0" fmla="*/ 0 h 1510338"/>
                <a:gd name="connsiteX1" fmla="*/ 2929140 w 2929140"/>
                <a:gd name="connsiteY1" fmla="*/ 0 h 1510338"/>
                <a:gd name="connsiteX2" fmla="*/ 2929140 w 2929140"/>
                <a:gd name="connsiteY2" fmla="*/ 1510338 h 1510338"/>
                <a:gd name="connsiteX3" fmla="*/ 0 w 2929140"/>
                <a:gd name="connsiteY3" fmla="*/ 1510338 h 1510338"/>
                <a:gd name="connsiteX4" fmla="*/ 0 w 2929140"/>
                <a:gd name="connsiteY4" fmla="*/ 0 h 15103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9140" h="1510338">
                  <a:moveTo>
                    <a:pt x="0" y="0"/>
                  </a:moveTo>
                  <a:lnTo>
                    <a:pt x="2929140" y="0"/>
                  </a:lnTo>
                  <a:lnTo>
                    <a:pt x="2929140" y="1510338"/>
                  </a:lnTo>
                  <a:lnTo>
                    <a:pt x="0" y="1510338"/>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2889250">
                <a:lnSpc>
                  <a:spcPct val="90000"/>
                </a:lnSpc>
                <a:spcBef>
                  <a:spcPct val="0"/>
                </a:spcBef>
                <a:spcAft>
                  <a:spcPct val="35000"/>
                </a:spcAft>
                <a:buNone/>
              </a:pPr>
              <a:endParaRPr lang="uk-UA" sz="6500" kern="1200"/>
            </a:p>
          </p:txBody>
        </p:sp>
      </p:grpSp>
      <p:pic>
        <p:nvPicPr>
          <p:cNvPr id="76" name="Рисунок 75">
            <a:extLst>
              <a:ext uri="{FF2B5EF4-FFF2-40B4-BE49-F238E27FC236}">
                <a16:creationId xmlns:a16="http://schemas.microsoft.com/office/drawing/2014/main" id="{80B96D0C-68ED-42EE-875B-DF0089FED63A}"/>
              </a:ext>
            </a:extLst>
          </p:cNvPr>
          <p:cNvPicPr>
            <a:picLocks noChangeAspect="1"/>
          </p:cNvPicPr>
          <p:nvPr/>
        </p:nvPicPr>
        <p:blipFill>
          <a:blip r:embed="rId8"/>
          <a:stretch>
            <a:fillRect/>
          </a:stretch>
        </p:blipFill>
        <p:spPr>
          <a:xfrm>
            <a:off x="8307118" y="2246967"/>
            <a:ext cx="1974420" cy="1980000"/>
          </a:xfrm>
          <a:prstGeom prst="rect">
            <a:avLst/>
          </a:prstGeom>
        </p:spPr>
      </p:pic>
      <p:pic>
        <p:nvPicPr>
          <p:cNvPr id="77" name="Рисунок 76">
            <a:extLst>
              <a:ext uri="{FF2B5EF4-FFF2-40B4-BE49-F238E27FC236}">
                <a16:creationId xmlns:a16="http://schemas.microsoft.com/office/drawing/2014/main" id="{C34FA568-3610-486F-AD8A-C9F1BAE9507F}"/>
              </a:ext>
            </a:extLst>
          </p:cNvPr>
          <p:cNvPicPr>
            <a:picLocks noChangeAspect="1"/>
          </p:cNvPicPr>
          <p:nvPr/>
        </p:nvPicPr>
        <p:blipFill>
          <a:blip r:embed="rId9"/>
          <a:stretch>
            <a:fillRect/>
          </a:stretch>
        </p:blipFill>
        <p:spPr>
          <a:xfrm>
            <a:off x="6465307" y="883274"/>
            <a:ext cx="1980000" cy="1985561"/>
          </a:xfrm>
          <a:prstGeom prst="rect">
            <a:avLst/>
          </a:prstGeom>
        </p:spPr>
      </p:pic>
      <p:grpSp>
        <p:nvGrpSpPr>
          <p:cNvPr id="84" name="Групувати 83">
            <a:extLst>
              <a:ext uri="{FF2B5EF4-FFF2-40B4-BE49-F238E27FC236}">
                <a16:creationId xmlns:a16="http://schemas.microsoft.com/office/drawing/2014/main" id="{97B5699F-65A3-4328-BCE5-2F0058C9414E}"/>
              </a:ext>
            </a:extLst>
          </p:cNvPr>
          <p:cNvGrpSpPr/>
          <p:nvPr/>
        </p:nvGrpSpPr>
        <p:grpSpPr>
          <a:xfrm>
            <a:off x="9981111" y="772276"/>
            <a:ext cx="1980000" cy="1980000"/>
            <a:chOff x="3048000" y="380999"/>
            <a:chExt cx="6096000" cy="6096000"/>
          </a:xfrm>
        </p:grpSpPr>
        <p:sp>
          <p:nvSpPr>
            <p:cNvPr id="85" name="Овал 84">
              <a:extLst>
                <a:ext uri="{FF2B5EF4-FFF2-40B4-BE49-F238E27FC236}">
                  <a16:creationId xmlns:a16="http://schemas.microsoft.com/office/drawing/2014/main" id="{074C079B-BC35-48F4-9654-CEBF2E153410}"/>
                </a:ext>
              </a:extLst>
            </p:cNvPr>
            <p:cNvSpPr/>
            <p:nvPr/>
          </p:nvSpPr>
          <p:spPr>
            <a:xfrm>
              <a:off x="3048000" y="380999"/>
              <a:ext cx="6096000" cy="6096000"/>
            </a:xfrm>
            <a:prstGeom prst="ellipse">
              <a:avLst/>
            </a:prstGeom>
            <a:blipFill>
              <a:blip r:embed="rId10" cstate="print">
                <a:extLst>
                  <a:ext uri="{28A0092B-C50C-407E-A947-70E740481C1C}">
                    <a14:useLocalDpi xmlns:a14="http://schemas.microsoft.com/office/drawing/2010/main" val="0"/>
                  </a:ext>
                </a:extLst>
              </a:blip>
              <a:srcRect/>
              <a:stretch>
                <a:fillRect l="-39000" r="-3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86" name="Полілінія: фігура 85">
              <a:extLst>
                <a:ext uri="{FF2B5EF4-FFF2-40B4-BE49-F238E27FC236}">
                  <a16:creationId xmlns:a16="http://schemas.microsoft.com/office/drawing/2014/main" id="{6A53E565-51DC-48D6-B980-0816C725524F}"/>
                </a:ext>
              </a:extLst>
            </p:cNvPr>
            <p:cNvSpPr/>
            <p:nvPr/>
          </p:nvSpPr>
          <p:spPr>
            <a:xfrm>
              <a:off x="4145280" y="3617975"/>
              <a:ext cx="3901440" cy="2011680"/>
            </a:xfrm>
            <a:custGeom>
              <a:avLst/>
              <a:gdLst>
                <a:gd name="connsiteX0" fmla="*/ 0 w 3901440"/>
                <a:gd name="connsiteY0" fmla="*/ 0 h 2011680"/>
                <a:gd name="connsiteX1" fmla="*/ 3901440 w 3901440"/>
                <a:gd name="connsiteY1" fmla="*/ 0 h 2011680"/>
                <a:gd name="connsiteX2" fmla="*/ 3901440 w 3901440"/>
                <a:gd name="connsiteY2" fmla="*/ 2011680 h 2011680"/>
                <a:gd name="connsiteX3" fmla="*/ 0 w 3901440"/>
                <a:gd name="connsiteY3" fmla="*/ 2011680 h 2011680"/>
                <a:gd name="connsiteX4" fmla="*/ 0 w 3901440"/>
                <a:gd name="connsiteY4" fmla="*/ 0 h 201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1440" h="2011680">
                  <a:moveTo>
                    <a:pt x="0" y="0"/>
                  </a:moveTo>
                  <a:lnTo>
                    <a:pt x="3901440" y="0"/>
                  </a:lnTo>
                  <a:lnTo>
                    <a:pt x="3901440" y="2011680"/>
                  </a:lnTo>
                  <a:lnTo>
                    <a:pt x="0" y="201168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2889250">
                <a:lnSpc>
                  <a:spcPct val="90000"/>
                </a:lnSpc>
                <a:spcBef>
                  <a:spcPct val="0"/>
                </a:spcBef>
                <a:spcAft>
                  <a:spcPct val="35000"/>
                </a:spcAft>
                <a:buNone/>
              </a:pPr>
              <a:endParaRPr lang="uk-UA" sz="6500" kern="1200"/>
            </a:p>
          </p:txBody>
        </p:sp>
      </p:grpSp>
      <p:grpSp>
        <p:nvGrpSpPr>
          <p:cNvPr id="98" name="Групувати 97">
            <a:extLst>
              <a:ext uri="{FF2B5EF4-FFF2-40B4-BE49-F238E27FC236}">
                <a16:creationId xmlns:a16="http://schemas.microsoft.com/office/drawing/2014/main" id="{5E3734AE-24B4-4256-B407-ABB06F4081EC}"/>
              </a:ext>
            </a:extLst>
          </p:cNvPr>
          <p:cNvGrpSpPr/>
          <p:nvPr/>
        </p:nvGrpSpPr>
        <p:grpSpPr>
          <a:xfrm>
            <a:off x="4941039" y="2405448"/>
            <a:ext cx="1980000" cy="1980000"/>
            <a:chOff x="3048000" y="380999"/>
            <a:chExt cx="6096000" cy="6096000"/>
          </a:xfrm>
        </p:grpSpPr>
        <p:sp>
          <p:nvSpPr>
            <p:cNvPr id="99" name="Овал 98">
              <a:extLst>
                <a:ext uri="{FF2B5EF4-FFF2-40B4-BE49-F238E27FC236}">
                  <a16:creationId xmlns:a16="http://schemas.microsoft.com/office/drawing/2014/main" id="{CA6172A6-A462-4672-9BEF-523EB60525C0}"/>
                </a:ext>
              </a:extLst>
            </p:cNvPr>
            <p:cNvSpPr/>
            <p:nvPr/>
          </p:nvSpPr>
          <p:spPr>
            <a:xfrm>
              <a:off x="3048000" y="380999"/>
              <a:ext cx="6096000" cy="6096000"/>
            </a:xfrm>
            <a:prstGeom prst="ellipse">
              <a:avLst/>
            </a:prstGeom>
            <a:blipFill>
              <a:blip r:embed="rId11" cstate="print">
                <a:extLst>
                  <a:ext uri="{28A0092B-C50C-407E-A947-70E740481C1C}">
                    <a14:useLocalDpi xmlns:a14="http://schemas.microsoft.com/office/drawing/2010/main" val="0"/>
                  </a:ext>
                </a:extLst>
              </a:blip>
              <a:srcRect/>
              <a:stretch>
                <a:fillRect l="-41000" r="-41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00" name="Полілінія: фігура 99">
              <a:extLst>
                <a:ext uri="{FF2B5EF4-FFF2-40B4-BE49-F238E27FC236}">
                  <a16:creationId xmlns:a16="http://schemas.microsoft.com/office/drawing/2014/main" id="{EB12DBD4-2081-421F-85EB-0B3168D7271B}"/>
                </a:ext>
              </a:extLst>
            </p:cNvPr>
            <p:cNvSpPr/>
            <p:nvPr/>
          </p:nvSpPr>
          <p:spPr>
            <a:xfrm>
              <a:off x="4145280" y="3617975"/>
              <a:ext cx="3901440" cy="2011680"/>
            </a:xfrm>
            <a:custGeom>
              <a:avLst/>
              <a:gdLst>
                <a:gd name="connsiteX0" fmla="*/ 0 w 3901440"/>
                <a:gd name="connsiteY0" fmla="*/ 0 h 2011680"/>
                <a:gd name="connsiteX1" fmla="*/ 3901440 w 3901440"/>
                <a:gd name="connsiteY1" fmla="*/ 0 h 2011680"/>
                <a:gd name="connsiteX2" fmla="*/ 3901440 w 3901440"/>
                <a:gd name="connsiteY2" fmla="*/ 2011680 h 2011680"/>
                <a:gd name="connsiteX3" fmla="*/ 0 w 3901440"/>
                <a:gd name="connsiteY3" fmla="*/ 2011680 h 2011680"/>
                <a:gd name="connsiteX4" fmla="*/ 0 w 3901440"/>
                <a:gd name="connsiteY4" fmla="*/ 0 h 201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1440" h="2011680">
                  <a:moveTo>
                    <a:pt x="0" y="0"/>
                  </a:moveTo>
                  <a:lnTo>
                    <a:pt x="3901440" y="0"/>
                  </a:lnTo>
                  <a:lnTo>
                    <a:pt x="3901440" y="2011680"/>
                  </a:lnTo>
                  <a:lnTo>
                    <a:pt x="0" y="201168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2889250">
                <a:lnSpc>
                  <a:spcPct val="90000"/>
                </a:lnSpc>
                <a:spcBef>
                  <a:spcPct val="0"/>
                </a:spcBef>
                <a:spcAft>
                  <a:spcPct val="35000"/>
                </a:spcAft>
                <a:buNone/>
              </a:pPr>
              <a:endParaRPr lang="uk-UA" sz="6500" kern="1200"/>
            </a:p>
          </p:txBody>
        </p:sp>
      </p:grpSp>
      <p:sp>
        <p:nvSpPr>
          <p:cNvPr id="112" name="Полілінія: фігура 111">
            <a:extLst>
              <a:ext uri="{FF2B5EF4-FFF2-40B4-BE49-F238E27FC236}">
                <a16:creationId xmlns:a16="http://schemas.microsoft.com/office/drawing/2014/main" id="{D168AAED-3010-4F93-98A9-2E63AA1B4BB1}"/>
              </a:ext>
            </a:extLst>
          </p:cNvPr>
          <p:cNvSpPr/>
          <p:nvPr/>
        </p:nvSpPr>
        <p:spPr>
          <a:xfrm>
            <a:off x="8756625" y="3336263"/>
            <a:ext cx="1267200" cy="653400"/>
          </a:xfrm>
          <a:custGeom>
            <a:avLst/>
            <a:gdLst>
              <a:gd name="connsiteX0" fmla="*/ 0 w 3901440"/>
              <a:gd name="connsiteY0" fmla="*/ 0 h 2011680"/>
              <a:gd name="connsiteX1" fmla="*/ 3901440 w 3901440"/>
              <a:gd name="connsiteY1" fmla="*/ 0 h 2011680"/>
              <a:gd name="connsiteX2" fmla="*/ 3901440 w 3901440"/>
              <a:gd name="connsiteY2" fmla="*/ 2011680 h 2011680"/>
              <a:gd name="connsiteX3" fmla="*/ 0 w 3901440"/>
              <a:gd name="connsiteY3" fmla="*/ 2011680 h 2011680"/>
              <a:gd name="connsiteX4" fmla="*/ 0 w 3901440"/>
              <a:gd name="connsiteY4" fmla="*/ 0 h 201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1440" h="2011680">
                <a:moveTo>
                  <a:pt x="0" y="0"/>
                </a:moveTo>
                <a:lnTo>
                  <a:pt x="3901440" y="0"/>
                </a:lnTo>
                <a:lnTo>
                  <a:pt x="3901440" y="2011680"/>
                </a:lnTo>
                <a:lnTo>
                  <a:pt x="0" y="201168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2889250">
              <a:lnSpc>
                <a:spcPct val="90000"/>
              </a:lnSpc>
              <a:spcBef>
                <a:spcPct val="0"/>
              </a:spcBef>
              <a:spcAft>
                <a:spcPct val="35000"/>
              </a:spcAft>
              <a:buNone/>
            </a:pPr>
            <a:endParaRPr lang="uk-UA" sz="6500" kern="1200"/>
          </a:p>
        </p:txBody>
      </p:sp>
      <p:sp>
        <p:nvSpPr>
          <p:cNvPr id="113" name="TextBox 112">
            <a:extLst>
              <a:ext uri="{FF2B5EF4-FFF2-40B4-BE49-F238E27FC236}">
                <a16:creationId xmlns:a16="http://schemas.microsoft.com/office/drawing/2014/main" id="{613A98DA-097C-46C0-93DA-A9ACD81C2092}"/>
              </a:ext>
            </a:extLst>
          </p:cNvPr>
          <p:cNvSpPr txBox="1"/>
          <p:nvPr/>
        </p:nvSpPr>
        <p:spPr>
          <a:xfrm>
            <a:off x="935348" y="4071164"/>
            <a:ext cx="3447206" cy="507831"/>
          </a:xfrm>
          <a:prstGeom prst="rect">
            <a:avLst/>
          </a:prstGeom>
          <a:noFill/>
        </p:spPr>
        <p:txBody>
          <a:bodyPr wrap="square" rtlCol="0">
            <a:spAutoFit/>
          </a:bodyPr>
          <a:lstStyle/>
          <a:p>
            <a:r>
              <a:rPr lang="uk-UA" sz="2700" dirty="0">
                <a:solidFill>
                  <a:srgbClr val="002060"/>
                </a:solidFill>
              </a:rPr>
              <a:t>ЗДО №128 </a:t>
            </a:r>
            <a:r>
              <a:rPr lang="uk-UA" sz="2700" b="1" dirty="0">
                <a:solidFill>
                  <a:srgbClr val="002060"/>
                </a:solidFill>
              </a:rPr>
              <a:t>(1 група)</a:t>
            </a:r>
          </a:p>
        </p:txBody>
      </p:sp>
      <p:sp>
        <p:nvSpPr>
          <p:cNvPr id="114" name="TextBox 113">
            <a:extLst>
              <a:ext uri="{FF2B5EF4-FFF2-40B4-BE49-F238E27FC236}">
                <a16:creationId xmlns:a16="http://schemas.microsoft.com/office/drawing/2014/main" id="{790EB409-87D7-4F3D-A0CF-78F09EE50F87}"/>
              </a:ext>
            </a:extLst>
          </p:cNvPr>
          <p:cNvSpPr txBox="1"/>
          <p:nvPr/>
        </p:nvSpPr>
        <p:spPr>
          <a:xfrm>
            <a:off x="935348" y="4602263"/>
            <a:ext cx="3011541" cy="507831"/>
          </a:xfrm>
          <a:prstGeom prst="rect">
            <a:avLst/>
          </a:prstGeom>
          <a:noFill/>
        </p:spPr>
        <p:txBody>
          <a:bodyPr wrap="square" rtlCol="0">
            <a:spAutoFit/>
          </a:bodyPr>
          <a:lstStyle/>
          <a:p>
            <a:r>
              <a:rPr lang="uk-UA" sz="2700" dirty="0">
                <a:solidFill>
                  <a:srgbClr val="002060"/>
                </a:solidFill>
              </a:rPr>
              <a:t>ЗДО №38 </a:t>
            </a:r>
            <a:r>
              <a:rPr lang="uk-UA" sz="2700" b="1" dirty="0">
                <a:solidFill>
                  <a:srgbClr val="002060"/>
                </a:solidFill>
              </a:rPr>
              <a:t>(1 група)</a:t>
            </a:r>
          </a:p>
        </p:txBody>
      </p:sp>
      <p:sp>
        <p:nvSpPr>
          <p:cNvPr id="115" name="TextBox 114">
            <a:extLst>
              <a:ext uri="{FF2B5EF4-FFF2-40B4-BE49-F238E27FC236}">
                <a16:creationId xmlns:a16="http://schemas.microsoft.com/office/drawing/2014/main" id="{24D4163E-19CE-4470-9611-DFC125DD7AE0}"/>
              </a:ext>
            </a:extLst>
          </p:cNvPr>
          <p:cNvSpPr txBox="1"/>
          <p:nvPr/>
        </p:nvSpPr>
        <p:spPr>
          <a:xfrm>
            <a:off x="935348" y="5156641"/>
            <a:ext cx="2665537" cy="507831"/>
          </a:xfrm>
          <a:prstGeom prst="rect">
            <a:avLst/>
          </a:prstGeom>
          <a:noFill/>
        </p:spPr>
        <p:txBody>
          <a:bodyPr wrap="square" rtlCol="0">
            <a:spAutoFit/>
          </a:bodyPr>
          <a:lstStyle/>
          <a:p>
            <a:r>
              <a:rPr lang="uk-UA" sz="2700" dirty="0">
                <a:solidFill>
                  <a:srgbClr val="002060"/>
                </a:solidFill>
              </a:rPr>
              <a:t>ЗДО №2</a:t>
            </a:r>
            <a:r>
              <a:rPr lang="uk-UA" sz="2700" b="1" dirty="0">
                <a:solidFill>
                  <a:srgbClr val="002060"/>
                </a:solidFill>
              </a:rPr>
              <a:t> (6 груп)</a:t>
            </a:r>
          </a:p>
        </p:txBody>
      </p:sp>
      <p:sp>
        <p:nvSpPr>
          <p:cNvPr id="116" name="TextBox 115">
            <a:extLst>
              <a:ext uri="{FF2B5EF4-FFF2-40B4-BE49-F238E27FC236}">
                <a16:creationId xmlns:a16="http://schemas.microsoft.com/office/drawing/2014/main" id="{A1521E02-012C-4204-A884-3632F97A8C19}"/>
              </a:ext>
            </a:extLst>
          </p:cNvPr>
          <p:cNvSpPr txBox="1"/>
          <p:nvPr/>
        </p:nvSpPr>
        <p:spPr>
          <a:xfrm>
            <a:off x="935348" y="5703101"/>
            <a:ext cx="3423403" cy="507831"/>
          </a:xfrm>
          <a:prstGeom prst="rect">
            <a:avLst/>
          </a:prstGeom>
          <a:noFill/>
        </p:spPr>
        <p:txBody>
          <a:bodyPr wrap="square" rtlCol="0">
            <a:spAutoFit/>
          </a:bodyPr>
          <a:lstStyle/>
          <a:p>
            <a:r>
              <a:rPr lang="uk-UA" sz="2700" dirty="0">
                <a:solidFill>
                  <a:srgbClr val="002060"/>
                </a:solidFill>
              </a:rPr>
              <a:t>ЗДО №39 </a:t>
            </a:r>
            <a:r>
              <a:rPr lang="uk-UA" sz="2700" b="1" dirty="0">
                <a:solidFill>
                  <a:srgbClr val="002060"/>
                </a:solidFill>
              </a:rPr>
              <a:t>(1 група)</a:t>
            </a:r>
          </a:p>
        </p:txBody>
      </p:sp>
      <p:sp>
        <p:nvSpPr>
          <p:cNvPr id="117" name="TextBox 116">
            <a:extLst>
              <a:ext uri="{FF2B5EF4-FFF2-40B4-BE49-F238E27FC236}">
                <a16:creationId xmlns:a16="http://schemas.microsoft.com/office/drawing/2014/main" id="{E312F96D-A52E-4180-BE62-F24A48339CA5}"/>
              </a:ext>
            </a:extLst>
          </p:cNvPr>
          <p:cNvSpPr txBox="1"/>
          <p:nvPr/>
        </p:nvSpPr>
        <p:spPr>
          <a:xfrm>
            <a:off x="935348" y="1876055"/>
            <a:ext cx="3500062" cy="507831"/>
          </a:xfrm>
          <a:prstGeom prst="rect">
            <a:avLst/>
          </a:prstGeom>
          <a:noFill/>
        </p:spPr>
        <p:txBody>
          <a:bodyPr wrap="square" rtlCol="0">
            <a:spAutoFit/>
          </a:bodyPr>
          <a:lstStyle/>
          <a:p>
            <a:r>
              <a:rPr lang="uk-UA" sz="2700" dirty="0">
                <a:solidFill>
                  <a:srgbClr val="002060"/>
                </a:solidFill>
              </a:rPr>
              <a:t>ЗДО №133 </a:t>
            </a:r>
            <a:r>
              <a:rPr lang="uk-UA" sz="2700" b="1" dirty="0">
                <a:solidFill>
                  <a:srgbClr val="002060"/>
                </a:solidFill>
              </a:rPr>
              <a:t>(4 групи)</a:t>
            </a:r>
          </a:p>
        </p:txBody>
      </p:sp>
      <p:sp>
        <p:nvSpPr>
          <p:cNvPr id="118" name="TextBox 117">
            <a:extLst>
              <a:ext uri="{FF2B5EF4-FFF2-40B4-BE49-F238E27FC236}">
                <a16:creationId xmlns:a16="http://schemas.microsoft.com/office/drawing/2014/main" id="{FB80043C-4486-4AB5-9D42-FB89AE923FC6}"/>
              </a:ext>
            </a:extLst>
          </p:cNvPr>
          <p:cNvSpPr txBox="1"/>
          <p:nvPr/>
        </p:nvSpPr>
        <p:spPr>
          <a:xfrm>
            <a:off x="918635" y="3531707"/>
            <a:ext cx="3124478" cy="507831"/>
          </a:xfrm>
          <a:prstGeom prst="rect">
            <a:avLst/>
          </a:prstGeom>
          <a:noFill/>
        </p:spPr>
        <p:txBody>
          <a:bodyPr wrap="square" rtlCol="0">
            <a:spAutoFit/>
          </a:bodyPr>
          <a:lstStyle/>
          <a:p>
            <a:r>
              <a:rPr lang="uk-UA" sz="2700" dirty="0">
                <a:solidFill>
                  <a:srgbClr val="002060"/>
                </a:solidFill>
              </a:rPr>
              <a:t>ЗДО №5</a:t>
            </a:r>
            <a:r>
              <a:rPr lang="uk-UA" sz="2700" b="1" dirty="0">
                <a:solidFill>
                  <a:srgbClr val="002060"/>
                </a:solidFill>
              </a:rPr>
              <a:t> (2 групи)</a:t>
            </a:r>
          </a:p>
        </p:txBody>
      </p:sp>
      <p:sp>
        <p:nvSpPr>
          <p:cNvPr id="119" name="TextBox 118">
            <a:extLst>
              <a:ext uri="{FF2B5EF4-FFF2-40B4-BE49-F238E27FC236}">
                <a16:creationId xmlns:a16="http://schemas.microsoft.com/office/drawing/2014/main" id="{9BC0E300-A1B0-4D78-B65C-B0772BC29049}"/>
              </a:ext>
            </a:extLst>
          </p:cNvPr>
          <p:cNvSpPr txBox="1"/>
          <p:nvPr/>
        </p:nvSpPr>
        <p:spPr>
          <a:xfrm>
            <a:off x="676694" y="2448233"/>
            <a:ext cx="3593037" cy="507831"/>
          </a:xfrm>
          <a:prstGeom prst="rect">
            <a:avLst/>
          </a:prstGeom>
          <a:noFill/>
        </p:spPr>
        <p:txBody>
          <a:bodyPr wrap="square" rtlCol="0">
            <a:spAutoFit/>
          </a:bodyPr>
          <a:lstStyle/>
          <a:p>
            <a:pPr algn="ctr"/>
            <a:r>
              <a:rPr lang="uk-UA" sz="2700" dirty="0">
                <a:solidFill>
                  <a:srgbClr val="002060"/>
                </a:solidFill>
              </a:rPr>
              <a:t>ЗДО №106 </a:t>
            </a:r>
            <a:r>
              <a:rPr lang="uk-UA" sz="2700" b="1" dirty="0">
                <a:solidFill>
                  <a:srgbClr val="002060"/>
                </a:solidFill>
              </a:rPr>
              <a:t>(1 група)</a:t>
            </a:r>
          </a:p>
        </p:txBody>
      </p:sp>
    </p:spTree>
    <p:extLst>
      <p:ext uri="{BB962C8B-B14F-4D97-AF65-F5344CB8AC3E}">
        <p14:creationId xmlns:p14="http://schemas.microsoft.com/office/powerpoint/2010/main" val="27590519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Рисунок 13"/>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0" y="-3670"/>
            <a:ext cx="12181490" cy="6861670"/>
          </a:xfrm>
          <a:prstGeom prst="rect">
            <a:avLst/>
          </a:prstGeom>
        </p:spPr>
      </p:pic>
      <p:sp>
        <p:nvSpPr>
          <p:cNvPr id="19" name="Rectangle 3"/>
          <p:cNvSpPr>
            <a:spLocks noChangeArrowheads="1"/>
          </p:cNvSpPr>
          <p:nvPr/>
        </p:nvSpPr>
        <p:spPr bwMode="auto">
          <a:xfrm>
            <a:off x="4058282" y="3046220"/>
            <a:ext cx="5153255" cy="1215829"/>
          </a:xfrm>
          <a:prstGeom prst="rect">
            <a:avLst/>
          </a:prstGeom>
          <a:ln>
            <a:noFill/>
            <a:headEnd/>
            <a:tailEnd/>
          </a:ln>
        </p:spPr>
        <p:style>
          <a:lnRef idx="2">
            <a:schemeClr val="accent1"/>
          </a:lnRef>
          <a:fillRef idx="1">
            <a:schemeClr val="lt1"/>
          </a:fillRef>
          <a:effectRef idx="0">
            <a:schemeClr val="accent1"/>
          </a:effectRef>
          <a:fontRef idx="minor">
            <a:schemeClr val="dk1"/>
          </a:fontRef>
        </p:style>
        <p:txBody>
          <a:bodyPr anchor="ctr"/>
          <a:lstStyle/>
          <a:p>
            <a:r>
              <a:rPr lang="uk-UA" sz="2000" b="1" dirty="0" smtClean="0">
                <a:solidFill>
                  <a:schemeClr val="tx1"/>
                </a:solidFill>
                <a:latin typeface="Arial" pitchFamily="34" charset="0"/>
                <a:cs typeface="Arial" pitchFamily="34" charset="0"/>
              </a:rPr>
              <a:t>заходів </a:t>
            </a:r>
            <a:r>
              <a:rPr lang="uk-UA" sz="2000" dirty="0" smtClean="0">
                <a:solidFill>
                  <a:schemeClr val="tx1"/>
                </a:solidFill>
                <a:latin typeface="Arial" pitchFamily="34" charset="0"/>
                <a:cs typeface="Arial" pitchFamily="34" charset="0"/>
              </a:rPr>
              <a:t>за програмою</a:t>
            </a:r>
            <a:endParaRPr lang="uk-UA" altLang="ru-RU" sz="1700" dirty="0">
              <a:solidFill>
                <a:schemeClr val="tx1"/>
              </a:solidFill>
              <a:latin typeface="Arial" pitchFamily="34" charset="0"/>
              <a:cs typeface="Arial" pitchFamily="34" charset="0"/>
            </a:endParaRPr>
          </a:p>
        </p:txBody>
      </p:sp>
      <p:sp>
        <p:nvSpPr>
          <p:cNvPr id="20" name="Прямокутник 19"/>
          <p:cNvSpPr/>
          <p:nvPr/>
        </p:nvSpPr>
        <p:spPr>
          <a:xfrm>
            <a:off x="2893778" y="3022557"/>
            <a:ext cx="1468672" cy="1015663"/>
          </a:xfrm>
          <a:prstGeom prst="rect">
            <a:avLst/>
          </a:prstGeom>
        </p:spPr>
        <p:txBody>
          <a:bodyPr wrap="square">
            <a:spAutoFit/>
          </a:bodyPr>
          <a:lstStyle/>
          <a:p>
            <a:r>
              <a:rPr lang="uk-UA" sz="6000" dirty="0" smtClean="0">
                <a:solidFill>
                  <a:srgbClr val="ED7D31"/>
                </a:solidFill>
                <a:latin typeface="Arial" pitchFamily="34" charset="0"/>
                <a:cs typeface="Arial" pitchFamily="34" charset="0"/>
              </a:rPr>
              <a:t>26</a:t>
            </a:r>
            <a:endParaRPr lang="uk-UA" sz="4000" dirty="0">
              <a:solidFill>
                <a:srgbClr val="ED7D31"/>
              </a:solidFill>
            </a:endParaRPr>
          </a:p>
        </p:txBody>
      </p:sp>
      <p:sp>
        <p:nvSpPr>
          <p:cNvPr id="21" name="Прямокутник 20"/>
          <p:cNvSpPr/>
          <p:nvPr/>
        </p:nvSpPr>
        <p:spPr>
          <a:xfrm>
            <a:off x="2820400" y="4749020"/>
            <a:ext cx="4943846" cy="646331"/>
          </a:xfrm>
          <a:prstGeom prst="rect">
            <a:avLst/>
          </a:prstGeom>
        </p:spPr>
        <p:txBody>
          <a:bodyPr wrap="square">
            <a:spAutoFit/>
          </a:bodyPr>
          <a:lstStyle/>
          <a:p>
            <a:pPr>
              <a:defRPr/>
            </a:pPr>
            <a:r>
              <a:rPr lang="ru-RU" b="1" dirty="0" smtClean="0"/>
              <a:t>ФІНАНСОВА ПІДТРИМКА: </a:t>
            </a:r>
            <a:r>
              <a:rPr lang="uk-UA" dirty="0" smtClean="0"/>
              <a:t>ГО </a:t>
            </a:r>
            <a:r>
              <a:rPr lang="uk-UA" dirty="0"/>
              <a:t>спортивного профілю від </a:t>
            </a:r>
            <a:r>
              <a:rPr lang="uk-UA" dirty="0" smtClean="0"/>
              <a:t>9 </a:t>
            </a:r>
            <a:r>
              <a:rPr lang="uk-UA" dirty="0"/>
              <a:t>000 грн. до </a:t>
            </a:r>
            <a:r>
              <a:rPr lang="uk-UA" dirty="0" smtClean="0"/>
              <a:t>33 </a:t>
            </a:r>
            <a:r>
              <a:rPr lang="uk-UA" dirty="0"/>
              <a:t>000 грн.</a:t>
            </a:r>
            <a:r>
              <a:rPr lang="uk-UA" dirty="0" smtClean="0"/>
              <a:t> </a:t>
            </a:r>
            <a:endParaRPr lang="uk-UA" dirty="0"/>
          </a:p>
        </p:txBody>
      </p:sp>
      <p:pic>
        <p:nvPicPr>
          <p:cNvPr id="10242" name="Picture 2" descr="https://scontent.flwo1-1.fna.fbcdn.net/v/t1.0-9/123562770_3667388113311744_3894280595360775171_o.jpg?_nc_cat=105&amp;ccb=2&amp;_nc_sid=730e14&amp;_nc_ohc=d06dCBMWu9sAX-wOTKY&amp;_nc_ht=scontent.flwo1-1.fna&amp;oh=d48fa62ed9003701fc5cf9d4e6f457c2&amp;oe=5FE5791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72146" y="382"/>
            <a:ext cx="4874022" cy="3252733"/>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https://scontent.flwo1-1.fna.fbcdn.net/v/t1.0-9/116875386_3383744258342799_8629948135329987865_o.jpg?_nc_cat=106&amp;ccb=2&amp;_nc_sid=730e14&amp;_nc_ohc=1ZL66fyOXqEAX8d7XNT&amp;_nc_ht=scontent.flwo1-1.fna&amp;oh=57dd37fb0e8c47780e0b3003721c7ba7&amp;oe=5FE6061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69138" y="3215948"/>
            <a:ext cx="4880037" cy="2565491"/>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3"/>
          <p:cNvSpPr>
            <a:spLocks noChangeArrowheads="1"/>
          </p:cNvSpPr>
          <p:nvPr/>
        </p:nvSpPr>
        <p:spPr bwMode="auto">
          <a:xfrm>
            <a:off x="-17541" y="1727947"/>
            <a:ext cx="2633286" cy="1224259"/>
          </a:xfrm>
          <a:prstGeom prst="rect">
            <a:avLst/>
          </a:prstGeom>
          <a:solidFill>
            <a:srgbClr val="ED7D31"/>
          </a:solidFill>
          <a:ln w="6350">
            <a:solidFill>
              <a:schemeClr val="tx1">
                <a:lumMod val="50000"/>
                <a:lumOff val="50000"/>
              </a:schemeClr>
            </a:solidFill>
            <a:headEnd/>
            <a:tailEnd/>
          </a:ln>
        </p:spPr>
        <p:style>
          <a:lnRef idx="3">
            <a:schemeClr val="lt1"/>
          </a:lnRef>
          <a:fillRef idx="1">
            <a:schemeClr val="accent3"/>
          </a:fillRef>
          <a:effectRef idx="1">
            <a:schemeClr val="accent3"/>
          </a:effectRef>
          <a:fontRef idx="minor">
            <a:schemeClr val="lt1"/>
          </a:fontRef>
        </p:style>
        <p:txBody>
          <a:bodyPr anchor="ctr"/>
          <a:lstStyle/>
          <a:p>
            <a:pPr>
              <a:defRPr/>
            </a:pPr>
            <a:r>
              <a:rPr lang="uk-UA" dirty="0">
                <a:solidFill>
                  <a:schemeClr val="bg1"/>
                </a:solidFill>
                <a:latin typeface="Arial" pitchFamily="34" charset="0"/>
                <a:cs typeface="Arial" pitchFamily="34" charset="0"/>
              </a:rPr>
              <a:t>ПРОГРАМА СПІВФІНАНСУВАННЯ СПОРТИВНО-МАСОВИХ ЗАХОДІВ</a:t>
            </a:r>
          </a:p>
        </p:txBody>
      </p:sp>
      <p:sp>
        <p:nvSpPr>
          <p:cNvPr id="18" name="Rectangle 1"/>
          <p:cNvSpPr>
            <a:spLocks noChangeArrowheads="1"/>
          </p:cNvSpPr>
          <p:nvPr/>
        </p:nvSpPr>
        <p:spPr bwMode="auto">
          <a:xfrm>
            <a:off x="2820400" y="1455971"/>
            <a:ext cx="4416424" cy="9694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eaLnBrk="0" fontAlgn="base" hangingPunct="0">
              <a:spcBef>
                <a:spcPct val="0"/>
              </a:spcBef>
              <a:spcAft>
                <a:spcPct val="0"/>
              </a:spcAft>
            </a:pPr>
            <a:r>
              <a:rPr lang="uk-UA" sz="2200" b="1" dirty="0" smtClean="0">
                <a:latin typeface="Arial" pitchFamily="34" charset="0"/>
                <a:ea typeface="Times New Roman" pitchFamily="18" charset="0"/>
                <a:cs typeface="Arial" pitchFamily="34" charset="0"/>
              </a:rPr>
              <a:t>ВИДІЛЕНО </a:t>
            </a:r>
            <a:r>
              <a:rPr lang="uk-UA" sz="4000" b="1" dirty="0" smtClean="0">
                <a:latin typeface="Arial" pitchFamily="34" charset="0"/>
                <a:ea typeface="Times New Roman" pitchFamily="18" charset="0"/>
                <a:cs typeface="Arial" pitchFamily="34" charset="0"/>
              </a:rPr>
              <a:t>1,1 </a:t>
            </a:r>
            <a:r>
              <a:rPr lang="uk-UA" sz="2200" b="1" dirty="0" smtClean="0">
                <a:latin typeface="Arial" pitchFamily="34" charset="0"/>
                <a:ea typeface="Times New Roman" pitchFamily="18" charset="0"/>
                <a:cs typeface="Arial" pitchFamily="34" charset="0"/>
              </a:rPr>
              <a:t>млн гривень </a:t>
            </a:r>
            <a:r>
              <a:rPr lang="uk-UA" sz="1700" dirty="0" smtClean="0">
                <a:latin typeface="Arial" pitchFamily="34" charset="0"/>
                <a:cs typeface="Arial" pitchFamily="34" charset="0"/>
              </a:rPr>
              <a:t>на заходи за програмою</a:t>
            </a:r>
            <a:endParaRPr lang="uk-UA" sz="1700" dirty="0">
              <a:latin typeface="Arial" pitchFamily="34" charset="0"/>
              <a:cs typeface="Arial" pitchFamily="34" charset="0"/>
            </a:endParaRPr>
          </a:p>
        </p:txBody>
      </p:sp>
      <p:sp>
        <p:nvSpPr>
          <p:cNvPr id="24" name="TextBox 23"/>
          <p:cNvSpPr txBox="1"/>
          <p:nvPr/>
        </p:nvSpPr>
        <p:spPr>
          <a:xfrm>
            <a:off x="511820" y="485108"/>
            <a:ext cx="7701259" cy="584775"/>
          </a:xfrm>
          <a:prstGeom prst="rect">
            <a:avLst/>
          </a:prstGeom>
          <a:noFill/>
        </p:spPr>
        <p:txBody>
          <a:bodyPr wrap="square" rtlCol="0">
            <a:spAutoFit/>
          </a:bodyPr>
          <a:lstStyle/>
          <a:p>
            <a:r>
              <a:rPr lang="uk-UA" sz="3200" b="1" dirty="0" smtClean="0">
                <a:solidFill>
                  <a:srgbClr val="0070C0"/>
                </a:solidFill>
              </a:rPr>
              <a:t>СПОРТИВНІ ІВЕНТИ МІСТА ЛЬВОВА</a:t>
            </a:r>
            <a:endParaRPr lang="uk-UA" sz="3200" b="1" dirty="0">
              <a:solidFill>
                <a:srgbClr val="0070C0"/>
              </a:solidFill>
            </a:endParaRPr>
          </a:p>
        </p:txBody>
      </p:sp>
    </p:spTree>
    <p:extLst>
      <p:ext uri="{BB962C8B-B14F-4D97-AF65-F5344CB8AC3E}">
        <p14:creationId xmlns:p14="http://schemas.microsoft.com/office/powerpoint/2010/main" val="21616374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Рисунок 15"/>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0" y="-3670"/>
            <a:ext cx="12211438" cy="6861670"/>
          </a:xfrm>
          <a:prstGeom prst="rect">
            <a:avLst/>
          </a:prstGeom>
        </p:spPr>
      </p:pic>
      <p:sp>
        <p:nvSpPr>
          <p:cNvPr id="15" name="TextBox 14"/>
          <p:cNvSpPr txBox="1"/>
          <p:nvPr/>
        </p:nvSpPr>
        <p:spPr>
          <a:xfrm>
            <a:off x="692814" y="574700"/>
            <a:ext cx="7759448" cy="584775"/>
          </a:xfrm>
          <a:prstGeom prst="rect">
            <a:avLst/>
          </a:prstGeom>
          <a:noFill/>
        </p:spPr>
        <p:txBody>
          <a:bodyPr wrap="square" rtlCol="0">
            <a:spAutoFit/>
          </a:bodyPr>
          <a:lstStyle/>
          <a:p>
            <a:pPr algn="ctr"/>
            <a:r>
              <a:rPr lang="uk-UA" sz="3200" b="1" dirty="0" smtClean="0">
                <a:solidFill>
                  <a:srgbClr val="0070C0"/>
                </a:solidFill>
              </a:rPr>
              <a:t>СПОРТИВНІ ІВЕНТИ МІСТА ЛЬВОВА</a:t>
            </a:r>
            <a:endParaRPr lang="uk-UA" sz="3200" b="1" dirty="0">
              <a:solidFill>
                <a:srgbClr val="0070C0"/>
              </a:solidFill>
            </a:endParaRPr>
          </a:p>
        </p:txBody>
      </p:sp>
      <p:sp>
        <p:nvSpPr>
          <p:cNvPr id="18" name="Rectangle 1"/>
          <p:cNvSpPr>
            <a:spLocks noChangeArrowheads="1"/>
          </p:cNvSpPr>
          <p:nvPr/>
        </p:nvSpPr>
        <p:spPr bwMode="auto">
          <a:xfrm>
            <a:off x="2671965" y="1686366"/>
            <a:ext cx="4838623" cy="9694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eaLnBrk="0" fontAlgn="base" hangingPunct="0">
              <a:spcBef>
                <a:spcPct val="0"/>
              </a:spcBef>
              <a:spcAft>
                <a:spcPct val="0"/>
              </a:spcAft>
            </a:pPr>
            <a:r>
              <a:rPr lang="uk-UA" sz="2200" b="1" dirty="0" smtClean="0">
                <a:latin typeface="Arial" pitchFamily="34" charset="0"/>
                <a:ea typeface="Times New Roman" pitchFamily="18" charset="0"/>
                <a:cs typeface="Arial" pitchFamily="34" charset="0"/>
              </a:rPr>
              <a:t>ВИДІЛЕНО </a:t>
            </a:r>
            <a:r>
              <a:rPr lang="uk-UA" sz="4000" b="1" dirty="0" smtClean="0">
                <a:latin typeface="Arial" pitchFamily="34" charset="0"/>
                <a:ea typeface="Times New Roman" pitchFamily="18" charset="0"/>
                <a:cs typeface="Arial" pitchFamily="34" charset="0"/>
              </a:rPr>
              <a:t>2,2 </a:t>
            </a:r>
            <a:r>
              <a:rPr lang="uk-UA" sz="2200" b="1" dirty="0" smtClean="0">
                <a:latin typeface="Arial" pitchFamily="34" charset="0"/>
                <a:ea typeface="Times New Roman" pitchFamily="18" charset="0"/>
                <a:cs typeface="Arial" pitchFamily="34" charset="0"/>
              </a:rPr>
              <a:t>млн гривень </a:t>
            </a:r>
            <a:r>
              <a:rPr lang="uk-UA" sz="1700" dirty="0" smtClean="0">
                <a:latin typeface="Arial" pitchFamily="34" charset="0"/>
                <a:cs typeface="Arial" pitchFamily="34" charset="0"/>
              </a:rPr>
              <a:t>на заходи за програмою</a:t>
            </a:r>
            <a:endParaRPr lang="uk-UA" sz="1700" dirty="0">
              <a:latin typeface="Arial" pitchFamily="34" charset="0"/>
              <a:cs typeface="Arial" pitchFamily="34" charset="0"/>
            </a:endParaRPr>
          </a:p>
        </p:txBody>
      </p:sp>
      <p:sp>
        <p:nvSpPr>
          <p:cNvPr id="19" name="Rectangle 3"/>
          <p:cNvSpPr>
            <a:spLocks noChangeArrowheads="1"/>
          </p:cNvSpPr>
          <p:nvPr/>
        </p:nvSpPr>
        <p:spPr bwMode="auto">
          <a:xfrm>
            <a:off x="3901219" y="2758027"/>
            <a:ext cx="5153255" cy="1215829"/>
          </a:xfrm>
          <a:prstGeom prst="rect">
            <a:avLst/>
          </a:prstGeom>
          <a:ln>
            <a:noFill/>
            <a:headEnd/>
            <a:tailEnd/>
          </a:ln>
        </p:spPr>
        <p:style>
          <a:lnRef idx="2">
            <a:schemeClr val="accent1"/>
          </a:lnRef>
          <a:fillRef idx="1">
            <a:schemeClr val="lt1"/>
          </a:fillRef>
          <a:effectRef idx="0">
            <a:schemeClr val="accent1"/>
          </a:effectRef>
          <a:fontRef idx="minor">
            <a:schemeClr val="dk1"/>
          </a:fontRef>
        </p:style>
        <p:txBody>
          <a:bodyPr anchor="ctr"/>
          <a:lstStyle/>
          <a:p>
            <a:r>
              <a:rPr lang="uk-UA" sz="2200" b="1" dirty="0">
                <a:solidFill>
                  <a:schemeClr val="tx1"/>
                </a:solidFill>
                <a:latin typeface="Arial" pitchFamily="34" charset="0"/>
                <a:ea typeface="Times New Roman" pitchFamily="18" charset="0"/>
                <a:cs typeface="Arial" pitchFamily="34" charset="0"/>
              </a:rPr>
              <a:t>заходів </a:t>
            </a:r>
            <a:r>
              <a:rPr lang="uk-UA" sz="2000" dirty="0" smtClean="0">
                <a:solidFill>
                  <a:schemeClr val="tx1"/>
                </a:solidFill>
                <a:latin typeface="Arial" pitchFamily="34" charset="0"/>
                <a:cs typeface="Arial" pitchFamily="34" charset="0"/>
              </a:rPr>
              <a:t>за програмою</a:t>
            </a:r>
            <a:endParaRPr lang="uk-UA" altLang="ru-RU" sz="1700" dirty="0">
              <a:solidFill>
                <a:schemeClr val="tx1"/>
              </a:solidFill>
              <a:latin typeface="Arial" pitchFamily="34" charset="0"/>
              <a:cs typeface="Arial" pitchFamily="34" charset="0"/>
            </a:endParaRPr>
          </a:p>
        </p:txBody>
      </p:sp>
      <p:sp>
        <p:nvSpPr>
          <p:cNvPr id="20" name="Прямокутник 19"/>
          <p:cNvSpPr/>
          <p:nvPr/>
        </p:nvSpPr>
        <p:spPr>
          <a:xfrm>
            <a:off x="2671965" y="2809172"/>
            <a:ext cx="1468672" cy="1200329"/>
          </a:xfrm>
          <a:prstGeom prst="rect">
            <a:avLst/>
          </a:prstGeom>
        </p:spPr>
        <p:txBody>
          <a:bodyPr wrap="square">
            <a:spAutoFit/>
          </a:bodyPr>
          <a:lstStyle/>
          <a:p>
            <a:r>
              <a:rPr lang="uk-UA" sz="7200" dirty="0" smtClean="0">
                <a:solidFill>
                  <a:srgbClr val="ED7D31"/>
                </a:solidFill>
                <a:latin typeface="Arial" pitchFamily="34" charset="0"/>
                <a:cs typeface="Arial" pitchFamily="34" charset="0"/>
              </a:rPr>
              <a:t>11</a:t>
            </a:r>
            <a:endParaRPr lang="uk-UA" sz="4800" dirty="0">
              <a:solidFill>
                <a:srgbClr val="ED7D31"/>
              </a:solidFill>
            </a:endParaRPr>
          </a:p>
        </p:txBody>
      </p:sp>
      <p:sp>
        <p:nvSpPr>
          <p:cNvPr id="21" name="Прямокутник 20"/>
          <p:cNvSpPr/>
          <p:nvPr/>
        </p:nvSpPr>
        <p:spPr>
          <a:xfrm>
            <a:off x="2671965" y="4261164"/>
            <a:ext cx="4965451" cy="646331"/>
          </a:xfrm>
          <a:prstGeom prst="rect">
            <a:avLst/>
          </a:prstGeom>
        </p:spPr>
        <p:txBody>
          <a:bodyPr wrap="square">
            <a:spAutoFit/>
          </a:bodyPr>
          <a:lstStyle/>
          <a:p>
            <a:pPr>
              <a:defRPr/>
            </a:pPr>
            <a:r>
              <a:rPr lang="ru-RU" b="1" dirty="0" smtClean="0"/>
              <a:t>ФІНАНСОВА ПІДТРИМКА: </a:t>
            </a:r>
            <a:r>
              <a:rPr lang="uk-UA" dirty="0" smtClean="0"/>
              <a:t>ГО </a:t>
            </a:r>
            <a:r>
              <a:rPr lang="uk-UA" dirty="0"/>
              <a:t>спортивного профілю від </a:t>
            </a:r>
            <a:r>
              <a:rPr lang="uk-UA" dirty="0" smtClean="0"/>
              <a:t>100 </a:t>
            </a:r>
            <a:r>
              <a:rPr lang="uk-UA" dirty="0"/>
              <a:t>000 грн. до </a:t>
            </a:r>
            <a:r>
              <a:rPr lang="uk-UA" dirty="0" smtClean="0"/>
              <a:t>350 </a:t>
            </a:r>
            <a:r>
              <a:rPr lang="uk-UA" dirty="0"/>
              <a:t>000 грн.</a:t>
            </a:r>
            <a:r>
              <a:rPr lang="uk-UA" dirty="0" smtClean="0"/>
              <a:t> </a:t>
            </a:r>
            <a:endParaRPr lang="uk-UA" dirty="0"/>
          </a:p>
        </p:txBody>
      </p:sp>
      <p:sp>
        <p:nvSpPr>
          <p:cNvPr id="22" name="Rectangle 3"/>
          <p:cNvSpPr>
            <a:spLocks noChangeArrowheads="1"/>
          </p:cNvSpPr>
          <p:nvPr/>
        </p:nvSpPr>
        <p:spPr bwMode="auto">
          <a:xfrm>
            <a:off x="29948" y="1737845"/>
            <a:ext cx="2121214" cy="918017"/>
          </a:xfrm>
          <a:prstGeom prst="rect">
            <a:avLst/>
          </a:prstGeom>
          <a:solidFill>
            <a:srgbClr val="ED7D31"/>
          </a:solidFill>
          <a:ln w="6350">
            <a:solidFill>
              <a:schemeClr val="tx1">
                <a:lumMod val="50000"/>
                <a:lumOff val="50000"/>
              </a:schemeClr>
            </a:solidFill>
            <a:headEnd/>
            <a:tailEnd/>
          </a:ln>
        </p:spPr>
        <p:style>
          <a:lnRef idx="3">
            <a:schemeClr val="lt1"/>
          </a:lnRef>
          <a:fillRef idx="1">
            <a:schemeClr val="accent3"/>
          </a:fillRef>
          <a:effectRef idx="1">
            <a:schemeClr val="accent3"/>
          </a:effectRef>
          <a:fontRef idx="minor">
            <a:schemeClr val="lt1"/>
          </a:fontRef>
        </p:style>
        <p:txBody>
          <a:bodyPr anchor="ctr"/>
          <a:lstStyle/>
          <a:p>
            <a:pPr>
              <a:defRPr/>
            </a:pPr>
            <a:r>
              <a:rPr lang="uk-UA" dirty="0">
                <a:solidFill>
                  <a:schemeClr val="bg1"/>
                </a:solidFill>
                <a:latin typeface="Arial" panose="020B0604020202020204" pitchFamily="34" charset="0"/>
                <a:cs typeface="Arial" pitchFamily="34" charset="0"/>
              </a:rPr>
              <a:t>ПРОГРАМА «ВІДКРИТІ КУБКИ ЛЬВОВА»</a:t>
            </a:r>
          </a:p>
        </p:txBody>
      </p:sp>
      <p:pic>
        <p:nvPicPr>
          <p:cNvPr id="23" name="Picture 4" descr="Картинки по запросу &quot;відкритий кубок львів&quot;&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755" y="3925328"/>
            <a:ext cx="2337210" cy="2424492"/>
          </a:xfrm>
          <a:prstGeom prst="rect">
            <a:avLst/>
          </a:prstGeom>
          <a:noFill/>
          <a:extLst>
            <a:ext uri="{909E8E84-426E-40DD-AFC4-6F175D3DCCD1}">
              <a14:hiddenFill xmlns:a14="http://schemas.microsoft.com/office/drawing/2010/main">
                <a:solidFill>
                  <a:srgbClr val="FFFFFF"/>
                </a:solidFill>
              </a14:hiddenFill>
            </a:ext>
          </a:extLst>
        </p:spPr>
      </p:pic>
      <p:pic>
        <p:nvPicPr>
          <p:cNvPr id="12290" name="Picture 2" descr="https://scontent.flwo1-1.fna.fbcdn.net/v/t1.0-9/118958616_3494724330578124_9198277847774999318_o.jpg?_nc_cat=100&amp;ccb=2&amp;_nc_sid=730e14&amp;_nc_ohc=gC7JO9-_P5QAX_BUZFn&amp;_nc_ht=scontent.flwo1-1.fna&amp;oh=2114bd43c3d5142e5f0299fcad9e7edc&amp;oe=5FE6AD1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flipV="1">
            <a:off x="9145076" y="12469"/>
            <a:ext cx="3042024" cy="1870364"/>
          </a:xfrm>
          <a:prstGeom prst="rect">
            <a:avLst/>
          </a:prstGeom>
          <a:noFill/>
          <a:extLst>
            <a:ext uri="{909E8E84-426E-40DD-AFC4-6F175D3DCCD1}">
              <a14:hiddenFill xmlns:a14="http://schemas.microsoft.com/office/drawing/2010/main">
                <a:solidFill>
                  <a:srgbClr val="FFFFFF"/>
                </a:solidFill>
              </a14:hiddenFill>
            </a:ext>
          </a:extLst>
        </p:spPr>
      </p:pic>
      <p:pic>
        <p:nvPicPr>
          <p:cNvPr id="12298" name="Picture 10" descr="https://scontent.flwo1-1.fna.fbcdn.net/v/t1.0-9/121581643_3612016572182232_8743966811043702251_o.jpg?_nc_cat=102&amp;ccb=2&amp;_nc_sid=730e14&amp;_nc_ohc=LPGgrPd_0w4AX-MWfpj&amp;_nc_ht=scontent.flwo1-1.fna&amp;oh=e76018f046ab789fc99e984a1a5feab5&amp;oe=5FE5D10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49976" y="1870364"/>
            <a:ext cx="3042024" cy="1895301"/>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ttps://scontent.flwo1-1.fna.fbcdn.net/v/t1.0-9/119775065_353635262712386_3399811300450717288_o.jpg?_nc_cat=101&amp;ccb=2&amp;_nc_sid=0debeb&amp;_nc_ohc=F6o8DjW6ZXUAX8tNoYt&amp;_nc_ht=scontent.flwo1-1.fna&amp;oh=7a6642e443cf5def7df9ba50e6494f73&amp;oe=5FE57FEB"/>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154876" y="3765665"/>
            <a:ext cx="3032224" cy="2021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944666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0" y="-3670"/>
            <a:ext cx="12181490" cy="6861670"/>
          </a:xfrm>
          <a:prstGeom prst="rect">
            <a:avLst/>
          </a:prstGeom>
        </p:spPr>
      </p:pic>
      <p:sp>
        <p:nvSpPr>
          <p:cNvPr id="19" name="Rectangle 3"/>
          <p:cNvSpPr>
            <a:spLocks noChangeArrowheads="1"/>
          </p:cNvSpPr>
          <p:nvPr/>
        </p:nvSpPr>
        <p:spPr bwMode="auto">
          <a:xfrm>
            <a:off x="4058282" y="3046220"/>
            <a:ext cx="5153255" cy="1215829"/>
          </a:xfrm>
          <a:prstGeom prst="rect">
            <a:avLst/>
          </a:prstGeom>
          <a:ln>
            <a:noFill/>
            <a:headEnd/>
            <a:tailEnd/>
          </a:ln>
        </p:spPr>
        <p:style>
          <a:lnRef idx="2">
            <a:schemeClr val="accent1"/>
          </a:lnRef>
          <a:fillRef idx="1">
            <a:schemeClr val="lt1"/>
          </a:fillRef>
          <a:effectRef idx="0">
            <a:schemeClr val="accent1"/>
          </a:effectRef>
          <a:fontRef idx="minor">
            <a:schemeClr val="dk1"/>
          </a:fontRef>
        </p:style>
        <p:txBody>
          <a:bodyPr anchor="ctr"/>
          <a:lstStyle/>
          <a:p>
            <a:r>
              <a:rPr lang="uk-UA" sz="2000" b="1" dirty="0" smtClean="0">
                <a:solidFill>
                  <a:schemeClr val="tx1"/>
                </a:solidFill>
                <a:latin typeface="Arial" pitchFamily="34" charset="0"/>
                <a:cs typeface="Arial" pitchFamily="34" charset="0"/>
              </a:rPr>
              <a:t>переможців</a:t>
            </a:r>
            <a:endParaRPr lang="uk-UA" altLang="ru-RU" sz="1700" dirty="0">
              <a:solidFill>
                <a:schemeClr val="tx1"/>
              </a:solidFill>
              <a:latin typeface="Arial" pitchFamily="34" charset="0"/>
              <a:cs typeface="Arial" pitchFamily="34" charset="0"/>
            </a:endParaRPr>
          </a:p>
        </p:txBody>
      </p:sp>
      <p:sp>
        <p:nvSpPr>
          <p:cNvPr id="20" name="Прямокутник 19"/>
          <p:cNvSpPr/>
          <p:nvPr/>
        </p:nvSpPr>
        <p:spPr>
          <a:xfrm>
            <a:off x="2589610" y="3048101"/>
            <a:ext cx="1468672" cy="1015663"/>
          </a:xfrm>
          <a:prstGeom prst="rect">
            <a:avLst/>
          </a:prstGeom>
        </p:spPr>
        <p:txBody>
          <a:bodyPr wrap="square">
            <a:spAutoFit/>
          </a:bodyPr>
          <a:lstStyle/>
          <a:p>
            <a:r>
              <a:rPr lang="uk-UA" sz="6000" dirty="0" smtClean="0">
                <a:solidFill>
                  <a:srgbClr val="ED7D31"/>
                </a:solidFill>
                <a:latin typeface="Arial" pitchFamily="34" charset="0"/>
                <a:cs typeface="Arial" pitchFamily="34" charset="0"/>
              </a:rPr>
              <a:t>100</a:t>
            </a:r>
            <a:endParaRPr lang="uk-UA" sz="4000" dirty="0">
              <a:solidFill>
                <a:srgbClr val="ED7D31"/>
              </a:solidFill>
            </a:endParaRPr>
          </a:p>
        </p:txBody>
      </p:sp>
      <p:sp>
        <p:nvSpPr>
          <p:cNvPr id="23" name="Rectangle 3"/>
          <p:cNvSpPr>
            <a:spLocks noChangeArrowheads="1"/>
          </p:cNvSpPr>
          <p:nvPr/>
        </p:nvSpPr>
        <p:spPr bwMode="auto">
          <a:xfrm>
            <a:off x="0" y="1734236"/>
            <a:ext cx="2633286" cy="989127"/>
          </a:xfrm>
          <a:prstGeom prst="rect">
            <a:avLst/>
          </a:prstGeom>
          <a:solidFill>
            <a:srgbClr val="ED7D31"/>
          </a:solidFill>
          <a:ln w="6350">
            <a:solidFill>
              <a:schemeClr val="tx1">
                <a:lumMod val="50000"/>
                <a:lumOff val="50000"/>
              </a:schemeClr>
            </a:solidFill>
            <a:headEnd/>
            <a:tailEnd/>
          </a:ln>
        </p:spPr>
        <p:style>
          <a:lnRef idx="3">
            <a:schemeClr val="lt1"/>
          </a:lnRef>
          <a:fillRef idx="1">
            <a:schemeClr val="accent3"/>
          </a:fillRef>
          <a:effectRef idx="1">
            <a:schemeClr val="accent3"/>
          </a:effectRef>
          <a:fontRef idx="minor">
            <a:schemeClr val="lt1"/>
          </a:fontRef>
        </p:style>
        <p:txBody>
          <a:bodyPr anchor="ctr"/>
          <a:lstStyle/>
          <a:p>
            <a:pPr>
              <a:defRPr/>
            </a:pPr>
            <a:r>
              <a:rPr lang="uk-UA" dirty="0">
                <a:solidFill>
                  <a:schemeClr val="bg1"/>
                </a:solidFill>
                <a:latin typeface="Arial" pitchFamily="34" charset="0"/>
                <a:cs typeface="Arial" pitchFamily="34" charset="0"/>
              </a:rPr>
              <a:t>ПРОГРАМА </a:t>
            </a:r>
            <a:r>
              <a:rPr lang="uk-UA" dirty="0" smtClean="0">
                <a:solidFill>
                  <a:schemeClr val="bg1"/>
                </a:solidFill>
                <a:latin typeface="Arial" pitchFamily="34" charset="0"/>
                <a:cs typeface="Arial" pitchFamily="34" charset="0"/>
              </a:rPr>
              <a:t>«ДИТЯЧИЙ ТРЕНЕР»</a:t>
            </a:r>
            <a:endParaRPr lang="uk-UA" dirty="0">
              <a:solidFill>
                <a:schemeClr val="bg1"/>
              </a:solidFill>
              <a:latin typeface="Arial" pitchFamily="34" charset="0"/>
              <a:cs typeface="Arial" pitchFamily="34" charset="0"/>
            </a:endParaRPr>
          </a:p>
        </p:txBody>
      </p:sp>
      <p:sp>
        <p:nvSpPr>
          <p:cNvPr id="18" name="Rectangle 1"/>
          <p:cNvSpPr>
            <a:spLocks noChangeArrowheads="1"/>
          </p:cNvSpPr>
          <p:nvPr/>
        </p:nvSpPr>
        <p:spPr bwMode="auto">
          <a:xfrm>
            <a:off x="2820400" y="1547416"/>
            <a:ext cx="4416424" cy="9694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eaLnBrk="0" fontAlgn="base" hangingPunct="0">
              <a:spcBef>
                <a:spcPct val="0"/>
              </a:spcBef>
              <a:spcAft>
                <a:spcPct val="0"/>
              </a:spcAft>
            </a:pPr>
            <a:r>
              <a:rPr lang="uk-UA" sz="2200" b="1" dirty="0" smtClean="0">
                <a:latin typeface="Arial" pitchFamily="34" charset="0"/>
                <a:ea typeface="Times New Roman" pitchFamily="18" charset="0"/>
                <a:cs typeface="Arial" pitchFamily="34" charset="0"/>
              </a:rPr>
              <a:t>ВИДІЛЕНО </a:t>
            </a:r>
            <a:r>
              <a:rPr lang="uk-UA" sz="4000" b="1" dirty="0">
                <a:latin typeface="Arial" pitchFamily="34" charset="0"/>
                <a:ea typeface="Times New Roman" pitchFamily="18" charset="0"/>
                <a:cs typeface="Arial" pitchFamily="34" charset="0"/>
              </a:rPr>
              <a:t>3</a:t>
            </a:r>
            <a:r>
              <a:rPr lang="uk-UA" sz="4000" b="1" dirty="0" smtClean="0">
                <a:latin typeface="Arial" pitchFamily="34" charset="0"/>
                <a:ea typeface="Times New Roman" pitchFamily="18" charset="0"/>
                <a:cs typeface="Arial" pitchFamily="34" charset="0"/>
              </a:rPr>
              <a:t>,1 </a:t>
            </a:r>
            <a:r>
              <a:rPr lang="uk-UA" sz="2200" b="1" dirty="0" smtClean="0">
                <a:latin typeface="Arial" pitchFamily="34" charset="0"/>
                <a:ea typeface="Times New Roman" pitchFamily="18" charset="0"/>
                <a:cs typeface="Arial" pitchFamily="34" charset="0"/>
              </a:rPr>
              <a:t>млн гривень </a:t>
            </a:r>
            <a:r>
              <a:rPr lang="uk-UA" sz="1700" dirty="0" smtClean="0">
                <a:latin typeface="Arial" pitchFamily="34" charset="0"/>
                <a:cs typeface="Arial" pitchFamily="34" charset="0"/>
              </a:rPr>
              <a:t>на реалізацію програми</a:t>
            </a:r>
            <a:endParaRPr lang="uk-UA" sz="1700" dirty="0">
              <a:latin typeface="Arial" pitchFamily="34" charset="0"/>
              <a:cs typeface="Arial" pitchFamily="34" charset="0"/>
            </a:endParaRPr>
          </a:p>
        </p:txBody>
      </p:sp>
      <p:sp>
        <p:nvSpPr>
          <p:cNvPr id="24" name="TextBox 23"/>
          <p:cNvSpPr txBox="1"/>
          <p:nvPr/>
        </p:nvSpPr>
        <p:spPr>
          <a:xfrm>
            <a:off x="2729150" y="375367"/>
            <a:ext cx="5994574" cy="584775"/>
          </a:xfrm>
          <a:prstGeom prst="rect">
            <a:avLst/>
          </a:prstGeom>
          <a:noFill/>
        </p:spPr>
        <p:txBody>
          <a:bodyPr wrap="square" rtlCol="0">
            <a:spAutoFit/>
          </a:bodyPr>
          <a:lstStyle/>
          <a:p>
            <a:pPr algn="ctr"/>
            <a:r>
              <a:rPr lang="uk-UA" sz="3200" b="1" dirty="0" smtClean="0">
                <a:solidFill>
                  <a:srgbClr val="0070C0"/>
                </a:solidFill>
              </a:rPr>
              <a:t>ПРЕМІЇ МІСЬКОЇ РАДИ</a:t>
            </a:r>
            <a:endParaRPr lang="uk-UA" sz="3200" b="1" dirty="0">
              <a:solidFill>
                <a:srgbClr val="0070C0"/>
              </a:solidFill>
            </a:endParaRPr>
          </a:p>
        </p:txBody>
      </p:sp>
      <p:sp>
        <p:nvSpPr>
          <p:cNvPr id="14" name="Прямокутник 13"/>
          <p:cNvSpPr/>
          <p:nvPr/>
        </p:nvSpPr>
        <p:spPr>
          <a:xfrm>
            <a:off x="2817672" y="4588012"/>
            <a:ext cx="6886426" cy="646331"/>
          </a:xfrm>
          <a:prstGeom prst="rect">
            <a:avLst/>
          </a:prstGeom>
        </p:spPr>
        <p:txBody>
          <a:bodyPr wrap="square">
            <a:spAutoFit/>
          </a:bodyPr>
          <a:lstStyle/>
          <a:p>
            <a:pPr>
              <a:defRPr/>
            </a:pPr>
            <a:r>
              <a:rPr lang="ru-RU" b="1" dirty="0" smtClean="0"/>
              <a:t>ОТРИМАЛИ </a:t>
            </a:r>
            <a:r>
              <a:rPr lang="uk-UA" b="1" dirty="0" smtClean="0"/>
              <a:t>ПО </a:t>
            </a:r>
            <a:r>
              <a:rPr lang="uk-UA" sz="3600" b="1" dirty="0" smtClean="0"/>
              <a:t>25 000 </a:t>
            </a:r>
            <a:r>
              <a:rPr lang="uk-UA" b="1" dirty="0" smtClean="0"/>
              <a:t>ГРИВЕНЬ </a:t>
            </a:r>
            <a:endParaRPr lang="uk-UA" b="1" dirty="0"/>
          </a:p>
        </p:txBody>
      </p:sp>
      <p:pic>
        <p:nvPicPr>
          <p:cNvPr id="16" name="Рисунок 15"/>
          <p:cNvPicPr/>
          <p:nvPr/>
        </p:nvPicPr>
        <p:blipFill>
          <a:blip r:embed="rId3" cstate="print">
            <a:extLst>
              <a:ext uri="{28A0092B-C50C-407E-A947-70E740481C1C}">
                <a14:useLocalDpi xmlns:a14="http://schemas.microsoft.com/office/drawing/2010/main" val="0"/>
              </a:ext>
            </a:extLst>
          </a:blip>
          <a:stretch>
            <a:fillRect/>
          </a:stretch>
        </p:blipFill>
        <p:spPr>
          <a:xfrm>
            <a:off x="9655242" y="1623414"/>
            <a:ext cx="1733627" cy="1676307"/>
          </a:xfrm>
          <a:prstGeom prst="rect">
            <a:avLst/>
          </a:prstGeom>
        </p:spPr>
      </p:pic>
      <p:pic>
        <p:nvPicPr>
          <p:cNvPr id="25" name="Рисунок 24"/>
          <p:cNvPicPr/>
          <p:nvPr/>
        </p:nvPicPr>
        <p:blipFill>
          <a:blip r:embed="rId4" cstate="print">
            <a:extLst>
              <a:ext uri="{28A0092B-C50C-407E-A947-70E740481C1C}">
                <a14:useLocalDpi xmlns:a14="http://schemas.microsoft.com/office/drawing/2010/main" val="0"/>
              </a:ext>
            </a:extLst>
          </a:blip>
          <a:stretch>
            <a:fillRect/>
          </a:stretch>
        </p:blipFill>
        <p:spPr>
          <a:xfrm>
            <a:off x="9556469" y="4021880"/>
            <a:ext cx="1492069" cy="1809849"/>
          </a:xfrm>
          <a:prstGeom prst="rect">
            <a:avLst/>
          </a:prstGeom>
        </p:spPr>
      </p:pic>
      <p:pic>
        <p:nvPicPr>
          <p:cNvPr id="26" name="Рисунок 25"/>
          <p:cNvPicPr/>
          <p:nvPr/>
        </p:nvPicPr>
        <p:blipFill>
          <a:blip r:embed="rId5">
            <a:extLst>
              <a:ext uri="{28A0092B-C50C-407E-A947-70E740481C1C}">
                <a14:useLocalDpi xmlns:a14="http://schemas.microsoft.com/office/drawing/2010/main" val="0"/>
              </a:ext>
            </a:extLst>
          </a:blip>
          <a:stretch>
            <a:fillRect/>
          </a:stretch>
        </p:blipFill>
        <p:spPr>
          <a:xfrm>
            <a:off x="7605291" y="2723363"/>
            <a:ext cx="1606246" cy="1568770"/>
          </a:xfrm>
          <a:prstGeom prst="rect">
            <a:avLst/>
          </a:prstGeom>
        </p:spPr>
      </p:pic>
    </p:spTree>
    <p:extLst>
      <p:ext uri="{BB962C8B-B14F-4D97-AF65-F5344CB8AC3E}">
        <p14:creationId xmlns:p14="http://schemas.microsoft.com/office/powerpoint/2010/main" val="224595389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Рисунок 24"/>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0" y="-3670"/>
            <a:ext cx="12181490" cy="6861670"/>
          </a:xfrm>
          <a:prstGeom prst="rect">
            <a:avLst/>
          </a:prstGeom>
        </p:spPr>
      </p:pic>
      <p:sp>
        <p:nvSpPr>
          <p:cNvPr id="19" name="Rectangle 3"/>
          <p:cNvSpPr>
            <a:spLocks noChangeArrowheads="1"/>
          </p:cNvSpPr>
          <p:nvPr/>
        </p:nvSpPr>
        <p:spPr bwMode="auto">
          <a:xfrm>
            <a:off x="3365098" y="2273060"/>
            <a:ext cx="3477329" cy="1215829"/>
          </a:xfrm>
          <a:prstGeom prst="rect">
            <a:avLst/>
          </a:prstGeom>
          <a:ln>
            <a:noFill/>
            <a:headEnd/>
            <a:tailEnd/>
          </a:ln>
        </p:spPr>
        <p:style>
          <a:lnRef idx="2">
            <a:schemeClr val="accent1"/>
          </a:lnRef>
          <a:fillRef idx="1">
            <a:schemeClr val="lt1"/>
          </a:fillRef>
          <a:effectRef idx="0">
            <a:schemeClr val="accent1"/>
          </a:effectRef>
          <a:fontRef idx="minor">
            <a:schemeClr val="dk1"/>
          </a:fontRef>
        </p:style>
        <p:txBody>
          <a:bodyPr anchor="ctr"/>
          <a:lstStyle/>
          <a:p>
            <a:r>
              <a:rPr lang="uk-UA" sz="2000" b="1" dirty="0" smtClean="0">
                <a:solidFill>
                  <a:schemeClr val="tx1"/>
                </a:solidFill>
                <a:latin typeface="Arial" pitchFamily="34" charset="0"/>
                <a:cs typeface="Arial" pitchFamily="34" charset="0"/>
              </a:rPr>
              <a:t>команди переможці </a:t>
            </a:r>
            <a:r>
              <a:rPr lang="uk-UA" sz="2000" dirty="0" smtClean="0">
                <a:solidFill>
                  <a:schemeClr val="tx1"/>
                </a:solidFill>
                <a:latin typeface="Arial" pitchFamily="34" charset="0"/>
                <a:cs typeface="Arial" pitchFamily="34" charset="0"/>
              </a:rPr>
              <a:t>супер ліги</a:t>
            </a:r>
            <a:endParaRPr lang="uk-UA" altLang="ru-RU" sz="1700" dirty="0">
              <a:solidFill>
                <a:schemeClr val="tx1"/>
              </a:solidFill>
              <a:latin typeface="Arial" pitchFamily="34" charset="0"/>
              <a:cs typeface="Arial" pitchFamily="34" charset="0"/>
            </a:endParaRPr>
          </a:p>
        </p:txBody>
      </p:sp>
      <p:sp>
        <p:nvSpPr>
          <p:cNvPr id="20" name="Прямокутник 19"/>
          <p:cNvSpPr/>
          <p:nvPr/>
        </p:nvSpPr>
        <p:spPr>
          <a:xfrm>
            <a:off x="2529163" y="2418965"/>
            <a:ext cx="728356" cy="1015663"/>
          </a:xfrm>
          <a:prstGeom prst="rect">
            <a:avLst/>
          </a:prstGeom>
        </p:spPr>
        <p:txBody>
          <a:bodyPr wrap="square">
            <a:spAutoFit/>
          </a:bodyPr>
          <a:lstStyle/>
          <a:p>
            <a:r>
              <a:rPr lang="uk-UA" sz="6000" dirty="0" smtClean="0">
                <a:solidFill>
                  <a:srgbClr val="ED7D31"/>
                </a:solidFill>
                <a:latin typeface="Arial" pitchFamily="34" charset="0"/>
                <a:cs typeface="Arial" pitchFamily="34" charset="0"/>
              </a:rPr>
              <a:t>3</a:t>
            </a:r>
            <a:endParaRPr lang="uk-UA" sz="4000" dirty="0">
              <a:solidFill>
                <a:srgbClr val="ED7D31"/>
              </a:solidFill>
            </a:endParaRPr>
          </a:p>
        </p:txBody>
      </p:sp>
      <p:sp>
        <p:nvSpPr>
          <p:cNvPr id="23" name="Rectangle 3"/>
          <p:cNvSpPr>
            <a:spLocks noChangeArrowheads="1"/>
          </p:cNvSpPr>
          <p:nvPr/>
        </p:nvSpPr>
        <p:spPr bwMode="auto">
          <a:xfrm>
            <a:off x="-17541" y="1727947"/>
            <a:ext cx="2403690" cy="1407139"/>
          </a:xfrm>
          <a:prstGeom prst="rect">
            <a:avLst/>
          </a:prstGeom>
          <a:solidFill>
            <a:srgbClr val="ED7D31"/>
          </a:solidFill>
          <a:ln w="6350">
            <a:solidFill>
              <a:schemeClr val="tx1">
                <a:lumMod val="50000"/>
                <a:lumOff val="50000"/>
              </a:schemeClr>
            </a:solidFill>
            <a:headEnd/>
            <a:tailEnd/>
          </a:ln>
        </p:spPr>
        <p:style>
          <a:lnRef idx="3">
            <a:schemeClr val="lt1"/>
          </a:lnRef>
          <a:fillRef idx="1">
            <a:schemeClr val="accent3"/>
          </a:fillRef>
          <a:effectRef idx="1">
            <a:schemeClr val="accent3"/>
          </a:effectRef>
          <a:fontRef idx="minor">
            <a:schemeClr val="lt1"/>
          </a:fontRef>
        </p:style>
        <p:txBody>
          <a:bodyPr anchor="ctr"/>
          <a:lstStyle/>
          <a:p>
            <a:pPr>
              <a:defRPr/>
            </a:pPr>
            <a:r>
              <a:rPr lang="uk-UA" dirty="0">
                <a:solidFill>
                  <a:schemeClr val="bg1"/>
                </a:solidFill>
                <a:latin typeface="Arial" pitchFamily="34" charset="0"/>
                <a:cs typeface="Arial" pitchFamily="34" charset="0"/>
              </a:rPr>
              <a:t>ПРОГРАМА ПРЕМІЙ ПЕРСПЕКТИВНИМ СПОРТСМЕНАМ І ТРЕНЕРАМ</a:t>
            </a:r>
          </a:p>
        </p:txBody>
      </p:sp>
      <p:sp>
        <p:nvSpPr>
          <p:cNvPr id="18" name="Rectangle 1"/>
          <p:cNvSpPr>
            <a:spLocks noChangeArrowheads="1"/>
          </p:cNvSpPr>
          <p:nvPr/>
        </p:nvSpPr>
        <p:spPr bwMode="auto">
          <a:xfrm>
            <a:off x="2463341" y="1153030"/>
            <a:ext cx="5295990" cy="12772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eaLnBrk="0" fontAlgn="base" hangingPunct="0">
              <a:spcBef>
                <a:spcPct val="0"/>
              </a:spcBef>
              <a:spcAft>
                <a:spcPct val="0"/>
              </a:spcAft>
            </a:pPr>
            <a:r>
              <a:rPr lang="uk-UA" sz="2200" b="1" dirty="0" smtClean="0">
                <a:latin typeface="Arial" pitchFamily="34" charset="0"/>
                <a:ea typeface="Times New Roman" pitchFamily="18" charset="0"/>
                <a:cs typeface="Arial" pitchFamily="34" charset="0"/>
              </a:rPr>
              <a:t>ВИДІЛЕНО </a:t>
            </a:r>
            <a:r>
              <a:rPr lang="uk-UA" sz="6000" dirty="0">
                <a:solidFill>
                  <a:srgbClr val="ED7D31"/>
                </a:solidFill>
                <a:latin typeface="Arial" pitchFamily="34" charset="0"/>
                <a:cs typeface="Arial" pitchFamily="34" charset="0"/>
              </a:rPr>
              <a:t>800</a:t>
            </a:r>
            <a:r>
              <a:rPr lang="uk-UA" sz="4000" b="1" dirty="0" smtClean="0">
                <a:latin typeface="Arial" pitchFamily="34" charset="0"/>
                <a:ea typeface="Times New Roman" pitchFamily="18" charset="0"/>
                <a:cs typeface="Arial" pitchFamily="34" charset="0"/>
              </a:rPr>
              <a:t> </a:t>
            </a:r>
            <a:r>
              <a:rPr lang="uk-UA" sz="2200" b="1" dirty="0" smtClean="0">
                <a:latin typeface="Arial" pitchFamily="34" charset="0"/>
                <a:ea typeface="Times New Roman" pitchFamily="18" charset="0"/>
                <a:cs typeface="Arial" pitchFamily="34" charset="0"/>
              </a:rPr>
              <a:t>тис. гривень </a:t>
            </a:r>
            <a:r>
              <a:rPr lang="uk-UA" sz="1700" dirty="0" smtClean="0">
                <a:latin typeface="Arial" pitchFamily="34" charset="0"/>
                <a:cs typeface="Arial" pitchFamily="34" charset="0"/>
              </a:rPr>
              <a:t>на реалізацію програми</a:t>
            </a:r>
            <a:endParaRPr lang="uk-UA" sz="1700" dirty="0">
              <a:latin typeface="Arial" pitchFamily="34" charset="0"/>
              <a:cs typeface="Arial" pitchFamily="34" charset="0"/>
            </a:endParaRPr>
          </a:p>
        </p:txBody>
      </p:sp>
      <p:sp>
        <p:nvSpPr>
          <p:cNvPr id="24" name="TextBox 23"/>
          <p:cNvSpPr txBox="1"/>
          <p:nvPr/>
        </p:nvSpPr>
        <p:spPr>
          <a:xfrm>
            <a:off x="1982529" y="453185"/>
            <a:ext cx="5994574" cy="584775"/>
          </a:xfrm>
          <a:prstGeom prst="rect">
            <a:avLst/>
          </a:prstGeom>
          <a:noFill/>
        </p:spPr>
        <p:txBody>
          <a:bodyPr wrap="square" rtlCol="0">
            <a:spAutoFit/>
          </a:bodyPr>
          <a:lstStyle/>
          <a:p>
            <a:pPr algn="ctr"/>
            <a:r>
              <a:rPr lang="uk-UA" sz="3200" b="1" dirty="0" smtClean="0">
                <a:solidFill>
                  <a:srgbClr val="0070C0"/>
                </a:solidFill>
              </a:rPr>
              <a:t>ПРЕМІЇ МІСЬКОЇ РАДИ</a:t>
            </a:r>
            <a:endParaRPr lang="uk-UA" sz="3200" b="1" dirty="0">
              <a:solidFill>
                <a:srgbClr val="0070C0"/>
              </a:solidFill>
            </a:endParaRPr>
          </a:p>
        </p:txBody>
      </p:sp>
      <p:sp>
        <p:nvSpPr>
          <p:cNvPr id="21" name="Rectangle 3"/>
          <p:cNvSpPr>
            <a:spLocks noChangeArrowheads="1"/>
          </p:cNvSpPr>
          <p:nvPr/>
        </p:nvSpPr>
        <p:spPr bwMode="auto">
          <a:xfrm>
            <a:off x="3365098" y="3281071"/>
            <a:ext cx="3477329" cy="1215829"/>
          </a:xfrm>
          <a:prstGeom prst="rect">
            <a:avLst/>
          </a:prstGeom>
          <a:ln>
            <a:noFill/>
            <a:headEnd/>
            <a:tailEnd/>
          </a:ln>
        </p:spPr>
        <p:style>
          <a:lnRef idx="2">
            <a:schemeClr val="accent1"/>
          </a:lnRef>
          <a:fillRef idx="1">
            <a:schemeClr val="lt1"/>
          </a:fillRef>
          <a:effectRef idx="0">
            <a:schemeClr val="accent1"/>
          </a:effectRef>
          <a:fontRef idx="minor">
            <a:schemeClr val="dk1"/>
          </a:fontRef>
        </p:style>
        <p:txBody>
          <a:bodyPr anchor="ctr"/>
          <a:lstStyle/>
          <a:p>
            <a:r>
              <a:rPr lang="uk-UA" sz="2000" b="1" dirty="0" smtClean="0">
                <a:solidFill>
                  <a:schemeClr val="tx1"/>
                </a:solidFill>
                <a:latin typeface="Arial" pitchFamily="34" charset="0"/>
                <a:cs typeface="Arial" pitchFamily="34" charset="0"/>
              </a:rPr>
              <a:t>Чемпіонів та призерів </a:t>
            </a:r>
            <a:r>
              <a:rPr lang="uk-UA" sz="2000" dirty="0" smtClean="0">
                <a:solidFill>
                  <a:schemeClr val="tx1"/>
                </a:solidFill>
                <a:latin typeface="Arial" pitchFamily="34" charset="0"/>
                <a:cs typeface="Arial" pitchFamily="34" charset="0"/>
              </a:rPr>
              <a:t>Чемпіонатів світу та Європи</a:t>
            </a:r>
            <a:endParaRPr lang="uk-UA" altLang="ru-RU" sz="1700" dirty="0">
              <a:solidFill>
                <a:schemeClr val="tx1"/>
              </a:solidFill>
              <a:latin typeface="Arial" pitchFamily="34" charset="0"/>
              <a:cs typeface="Arial" pitchFamily="34" charset="0"/>
            </a:endParaRPr>
          </a:p>
        </p:txBody>
      </p:sp>
      <p:sp>
        <p:nvSpPr>
          <p:cNvPr id="27" name="Прямокутник 26"/>
          <p:cNvSpPr/>
          <p:nvPr/>
        </p:nvSpPr>
        <p:spPr>
          <a:xfrm>
            <a:off x="2337834" y="3335332"/>
            <a:ext cx="1111013" cy="1015663"/>
          </a:xfrm>
          <a:prstGeom prst="rect">
            <a:avLst/>
          </a:prstGeom>
        </p:spPr>
        <p:txBody>
          <a:bodyPr wrap="square">
            <a:spAutoFit/>
          </a:bodyPr>
          <a:lstStyle/>
          <a:p>
            <a:r>
              <a:rPr lang="uk-UA" sz="6000" dirty="0" smtClean="0">
                <a:solidFill>
                  <a:srgbClr val="ED7D31"/>
                </a:solidFill>
                <a:latin typeface="Arial" pitchFamily="34" charset="0"/>
                <a:cs typeface="Arial" pitchFamily="34" charset="0"/>
              </a:rPr>
              <a:t>12</a:t>
            </a:r>
            <a:endParaRPr lang="uk-UA" sz="4000" dirty="0">
              <a:solidFill>
                <a:srgbClr val="ED7D31"/>
              </a:solidFill>
            </a:endParaRPr>
          </a:p>
        </p:txBody>
      </p:sp>
      <p:sp>
        <p:nvSpPr>
          <p:cNvPr id="28" name="Rectangle 3"/>
          <p:cNvSpPr>
            <a:spLocks noChangeArrowheads="1"/>
          </p:cNvSpPr>
          <p:nvPr/>
        </p:nvSpPr>
        <p:spPr bwMode="auto">
          <a:xfrm>
            <a:off x="3365098" y="4333467"/>
            <a:ext cx="3477329" cy="922557"/>
          </a:xfrm>
          <a:prstGeom prst="rect">
            <a:avLst/>
          </a:prstGeom>
          <a:ln>
            <a:noFill/>
            <a:headEnd/>
            <a:tailEnd/>
          </a:ln>
        </p:spPr>
        <p:style>
          <a:lnRef idx="2">
            <a:schemeClr val="accent1"/>
          </a:lnRef>
          <a:fillRef idx="1">
            <a:schemeClr val="lt1"/>
          </a:fillRef>
          <a:effectRef idx="0">
            <a:schemeClr val="accent1"/>
          </a:effectRef>
          <a:fontRef idx="minor">
            <a:schemeClr val="dk1"/>
          </a:fontRef>
        </p:style>
        <p:txBody>
          <a:bodyPr anchor="ctr"/>
          <a:lstStyle/>
          <a:p>
            <a:r>
              <a:rPr lang="uk-UA" sz="2000" b="1" dirty="0" smtClean="0">
                <a:solidFill>
                  <a:schemeClr val="tx1"/>
                </a:solidFill>
                <a:latin typeface="Arial" pitchFamily="34" charset="0"/>
                <a:cs typeface="Arial" pitchFamily="34" charset="0"/>
              </a:rPr>
              <a:t>тренерів</a:t>
            </a:r>
            <a:endParaRPr lang="uk-UA" altLang="ru-RU" sz="1700" dirty="0">
              <a:solidFill>
                <a:schemeClr val="tx1"/>
              </a:solidFill>
              <a:latin typeface="Arial" pitchFamily="34" charset="0"/>
              <a:cs typeface="Arial" pitchFamily="34" charset="0"/>
            </a:endParaRPr>
          </a:p>
        </p:txBody>
      </p:sp>
      <p:sp>
        <p:nvSpPr>
          <p:cNvPr id="29" name="Прямокутник 28"/>
          <p:cNvSpPr/>
          <p:nvPr/>
        </p:nvSpPr>
        <p:spPr>
          <a:xfrm>
            <a:off x="2337833" y="4333467"/>
            <a:ext cx="1111013" cy="1015663"/>
          </a:xfrm>
          <a:prstGeom prst="rect">
            <a:avLst/>
          </a:prstGeom>
        </p:spPr>
        <p:txBody>
          <a:bodyPr wrap="square">
            <a:spAutoFit/>
          </a:bodyPr>
          <a:lstStyle/>
          <a:p>
            <a:r>
              <a:rPr lang="uk-UA" sz="6000" dirty="0" smtClean="0">
                <a:solidFill>
                  <a:srgbClr val="ED7D31"/>
                </a:solidFill>
                <a:latin typeface="Arial" pitchFamily="34" charset="0"/>
                <a:cs typeface="Arial" pitchFamily="34" charset="0"/>
              </a:rPr>
              <a:t>15</a:t>
            </a:r>
            <a:endParaRPr lang="uk-UA" sz="4000" dirty="0">
              <a:solidFill>
                <a:srgbClr val="ED7D31"/>
              </a:solidFill>
            </a:endParaRPr>
          </a:p>
        </p:txBody>
      </p:sp>
      <p:sp>
        <p:nvSpPr>
          <p:cNvPr id="30" name="Прямокутник 29"/>
          <p:cNvSpPr/>
          <p:nvPr/>
        </p:nvSpPr>
        <p:spPr>
          <a:xfrm>
            <a:off x="2337832" y="5099835"/>
            <a:ext cx="6062548" cy="1015663"/>
          </a:xfrm>
          <a:prstGeom prst="rect">
            <a:avLst/>
          </a:prstGeom>
        </p:spPr>
        <p:txBody>
          <a:bodyPr wrap="square">
            <a:spAutoFit/>
          </a:bodyPr>
          <a:lstStyle/>
          <a:p>
            <a:pPr>
              <a:defRPr/>
            </a:pPr>
            <a:r>
              <a:rPr lang="uk-UA" b="1" dirty="0" smtClean="0"/>
              <a:t>РОЗМІР ПРЕМІЙ ДО </a:t>
            </a:r>
            <a:r>
              <a:rPr lang="uk-UA" sz="6000" dirty="0">
                <a:solidFill>
                  <a:srgbClr val="ED7D31"/>
                </a:solidFill>
                <a:latin typeface="Arial" pitchFamily="34" charset="0"/>
                <a:cs typeface="Arial" pitchFamily="34" charset="0"/>
              </a:rPr>
              <a:t>50 000 </a:t>
            </a:r>
            <a:r>
              <a:rPr lang="uk-UA" b="1" dirty="0" smtClean="0"/>
              <a:t>ГРИВЕНЬ </a:t>
            </a:r>
            <a:endParaRPr lang="uk-UA" b="1" dirty="0"/>
          </a:p>
        </p:txBody>
      </p:sp>
      <p:pic>
        <p:nvPicPr>
          <p:cNvPr id="1026" name="Picture 2" descr="https://scontent.flwo1-1.fna.fbcdn.net/v/t1.0-9/127618819_10159181615187042_2958798674810580974_o.jpg?_nc_cat=110&amp;ccb=2&amp;_nc_sid=730e14&amp;_nc_ohc=MpmQcb5PaGUAX-kWnMB&amp;_nc_ht=scontent.flwo1-1.fna&amp;oh=2a8fae151227514e43f6652870e11dda&amp;oe=5FEC196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7143" b="12924"/>
          <a:stretch/>
        </p:blipFill>
        <p:spPr bwMode="auto">
          <a:xfrm>
            <a:off x="7985872" y="2418965"/>
            <a:ext cx="4195617" cy="3353697"/>
          </a:xfrm>
          <a:prstGeom prst="rect">
            <a:avLst/>
          </a:prstGeom>
          <a:noFill/>
          <a:extLst>
            <a:ext uri="{909E8E84-426E-40DD-AFC4-6F175D3DCCD1}">
              <a14:hiddenFill xmlns:a14="http://schemas.microsoft.com/office/drawing/2010/main">
                <a:solidFill>
                  <a:srgbClr val="FFFFFF"/>
                </a:solidFill>
              </a14:hiddenFill>
            </a:ext>
          </a:extLst>
        </p:spPr>
      </p:pic>
      <p:pic>
        <p:nvPicPr>
          <p:cNvPr id="13314" name="Picture 2" descr="Старікова принесла Україні п'яту медаль на чемпіонаті Європи з велотреку"/>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5873" y="24954"/>
            <a:ext cx="4195617" cy="2397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928154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0" y="-3670"/>
            <a:ext cx="12181490" cy="6861670"/>
          </a:xfrm>
          <a:prstGeom prst="rect">
            <a:avLst/>
          </a:prstGeom>
        </p:spPr>
      </p:pic>
      <p:sp>
        <p:nvSpPr>
          <p:cNvPr id="10" name="Rectangle 3"/>
          <p:cNvSpPr>
            <a:spLocks noChangeArrowheads="1"/>
          </p:cNvSpPr>
          <p:nvPr/>
        </p:nvSpPr>
        <p:spPr bwMode="auto">
          <a:xfrm>
            <a:off x="105855" y="383044"/>
            <a:ext cx="9316586" cy="1020212"/>
          </a:xfrm>
          <a:prstGeom prst="rect">
            <a:avLst/>
          </a:prstGeom>
          <a:noFill/>
          <a:ln>
            <a:noFill/>
            <a:headEnd/>
            <a:tailEnd/>
          </a:ln>
        </p:spPr>
        <p:style>
          <a:lnRef idx="2">
            <a:schemeClr val="accent2"/>
          </a:lnRef>
          <a:fillRef idx="1">
            <a:schemeClr val="lt1"/>
          </a:fillRef>
          <a:effectRef idx="0">
            <a:schemeClr val="accent2"/>
          </a:effectRef>
          <a:fontRef idx="minor">
            <a:schemeClr val="dk1"/>
          </a:fontRef>
        </p:style>
        <p:txBody>
          <a:bodyPr anchor="ctr"/>
          <a:lstStyle/>
          <a:p>
            <a:pPr algn="ctr">
              <a:defRPr/>
            </a:pPr>
            <a:r>
              <a:rPr lang="uk-UA" altLang="ru-RU" sz="2400" b="1" dirty="0" smtClean="0">
                <a:solidFill>
                  <a:srgbClr val="0070C0"/>
                </a:solidFill>
                <a:latin typeface="Arial" pitchFamily="34" charset="0"/>
                <a:cs typeface="Arial" pitchFamily="34" charset="0"/>
              </a:rPr>
              <a:t>СОЦІАЛЬНИЙ ФОТОПРОЄКТ</a:t>
            </a:r>
            <a:r>
              <a:rPr lang="en-US" altLang="ru-RU" sz="2400" b="1" dirty="0" smtClean="0">
                <a:solidFill>
                  <a:srgbClr val="0070C0"/>
                </a:solidFill>
                <a:latin typeface="Arial" pitchFamily="34" charset="0"/>
                <a:cs typeface="Arial" pitchFamily="34" charset="0"/>
              </a:rPr>
              <a:t> #</a:t>
            </a:r>
            <a:r>
              <a:rPr lang="en-US" altLang="ru-RU" sz="2400" b="1" dirty="0" err="1">
                <a:solidFill>
                  <a:srgbClr val="0070C0"/>
                </a:solidFill>
                <a:latin typeface="Arial" pitchFamily="34" charset="0"/>
                <a:cs typeface="Arial" pitchFamily="34" charset="0"/>
              </a:rPr>
              <a:t>LvivOlympicHope</a:t>
            </a:r>
            <a:endParaRPr lang="uk-UA" sz="2400" b="1" dirty="0">
              <a:solidFill>
                <a:srgbClr val="0070C0"/>
              </a:solidFill>
              <a:latin typeface="Arial" pitchFamily="34" charset="0"/>
              <a:cs typeface="Arial" pitchFamily="34" charset="0"/>
            </a:endParaRPr>
          </a:p>
        </p:txBody>
      </p:sp>
      <p:sp>
        <p:nvSpPr>
          <p:cNvPr id="16" name="Rectangle 1"/>
          <p:cNvSpPr>
            <a:spLocks noChangeArrowheads="1"/>
          </p:cNvSpPr>
          <p:nvPr/>
        </p:nvSpPr>
        <p:spPr bwMode="auto">
          <a:xfrm>
            <a:off x="732639" y="3014690"/>
            <a:ext cx="4729066"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eaLnBrk="0" fontAlgn="base" hangingPunct="0">
              <a:spcBef>
                <a:spcPct val="0"/>
              </a:spcBef>
              <a:spcAft>
                <a:spcPct val="0"/>
              </a:spcAft>
            </a:pPr>
            <a:r>
              <a:rPr lang="uk-UA" sz="2200" b="1" dirty="0" smtClean="0">
                <a:latin typeface="Arial" pitchFamily="34" charset="0"/>
                <a:ea typeface="Times New Roman" pitchFamily="18" charset="0"/>
                <a:cs typeface="Arial" pitchFamily="34" charset="0"/>
              </a:rPr>
              <a:t>ПРОМОЦІЯ </a:t>
            </a:r>
            <a:r>
              <a:rPr lang="uk-UA" sz="4000" b="1" dirty="0" smtClean="0">
                <a:latin typeface="Arial" pitchFamily="34" charset="0"/>
                <a:ea typeface="Times New Roman" pitchFamily="18" charset="0"/>
                <a:cs typeface="Arial" pitchFamily="34" charset="0"/>
              </a:rPr>
              <a:t>25 </a:t>
            </a:r>
            <a:r>
              <a:rPr lang="uk-UA" sz="2200" b="1" dirty="0" smtClean="0">
                <a:latin typeface="Arial" pitchFamily="34" charset="0"/>
                <a:ea typeface="Times New Roman" pitchFamily="18" charset="0"/>
                <a:cs typeface="Arial" pitchFamily="34" charset="0"/>
              </a:rPr>
              <a:t>СТИПЕНДІАТІВ</a:t>
            </a:r>
            <a:endParaRPr lang="uk-UA" sz="1700" dirty="0">
              <a:latin typeface="Arial" pitchFamily="34" charset="0"/>
              <a:cs typeface="Arial" pitchFamily="34" charset="0"/>
            </a:endParaRPr>
          </a:p>
        </p:txBody>
      </p:sp>
      <p:sp>
        <p:nvSpPr>
          <p:cNvPr id="17" name="Rectangle 3"/>
          <p:cNvSpPr>
            <a:spLocks noChangeArrowheads="1"/>
          </p:cNvSpPr>
          <p:nvPr/>
        </p:nvSpPr>
        <p:spPr bwMode="auto">
          <a:xfrm>
            <a:off x="725423" y="3711611"/>
            <a:ext cx="4470400" cy="2036248"/>
          </a:xfrm>
          <a:prstGeom prst="rect">
            <a:avLst/>
          </a:prstGeom>
          <a:ln>
            <a:noFill/>
            <a:headEnd/>
            <a:tailEnd/>
          </a:ln>
        </p:spPr>
        <p:style>
          <a:lnRef idx="2">
            <a:schemeClr val="accent1"/>
          </a:lnRef>
          <a:fillRef idx="1">
            <a:schemeClr val="lt1"/>
          </a:fillRef>
          <a:effectRef idx="0">
            <a:schemeClr val="accent1"/>
          </a:effectRef>
          <a:fontRef idx="minor">
            <a:schemeClr val="dk1"/>
          </a:fontRef>
        </p:style>
        <p:txBody>
          <a:bodyPr anchor="ctr"/>
          <a:lstStyle/>
          <a:p>
            <a:pPr marL="285750" indent="-285750">
              <a:buFont typeface="Wingdings" panose="05000000000000000000" pitchFamily="2" charset="2"/>
              <a:buChar char="§"/>
            </a:pPr>
            <a:r>
              <a:rPr lang="uk-UA" sz="1600" b="1" dirty="0" smtClean="0">
                <a:solidFill>
                  <a:srgbClr val="C55A11"/>
                </a:solidFill>
                <a:latin typeface="Arial" pitchFamily="34" charset="0"/>
                <a:cs typeface="Arial" pitchFamily="34" charset="0"/>
              </a:rPr>
              <a:t>ФОТОВИСТАВКА</a:t>
            </a:r>
            <a:r>
              <a:rPr lang="uk-UA" sz="2000" b="1" dirty="0" smtClean="0">
                <a:solidFill>
                  <a:srgbClr val="C55A11"/>
                </a:solidFill>
                <a:latin typeface="Arial" pitchFamily="34" charset="0"/>
                <a:cs typeface="Arial" pitchFamily="34" charset="0"/>
              </a:rPr>
              <a:t> </a:t>
            </a:r>
          </a:p>
          <a:p>
            <a:pPr marL="285750" indent="-285750">
              <a:buFont typeface="Wingdings" panose="05000000000000000000" pitchFamily="2" charset="2"/>
              <a:buChar char="§"/>
            </a:pPr>
            <a:r>
              <a:rPr lang="ru-RU" sz="1600" b="1" dirty="0" smtClean="0">
                <a:solidFill>
                  <a:schemeClr val="tx1"/>
                </a:solidFill>
              </a:rPr>
              <a:t>ІНФО-БЛОГ</a:t>
            </a:r>
            <a:r>
              <a:rPr lang="ru-RU" sz="1600" b="1" dirty="0">
                <a:solidFill>
                  <a:schemeClr val="tx1"/>
                </a:solidFill>
              </a:rPr>
              <a:t>: </a:t>
            </a:r>
            <a:r>
              <a:rPr lang="uk-UA" sz="1600" dirty="0">
                <a:solidFill>
                  <a:schemeClr val="tx1"/>
                </a:solidFill>
              </a:rPr>
              <a:t>про кожного стипендіата </a:t>
            </a:r>
            <a:endParaRPr lang="uk-UA" sz="1600" dirty="0" smtClean="0">
              <a:solidFill>
                <a:schemeClr val="tx1"/>
              </a:solidFill>
            </a:endParaRPr>
          </a:p>
          <a:p>
            <a:pPr marL="285750" indent="-285750">
              <a:buFont typeface="Wingdings" panose="05000000000000000000" pitchFamily="2" charset="2"/>
              <a:buChar char="§"/>
            </a:pPr>
            <a:r>
              <a:rPr lang="uk-UA" sz="1600" b="1" dirty="0">
                <a:solidFill>
                  <a:srgbClr val="C55A11"/>
                </a:solidFill>
                <a:latin typeface="Arial" pitchFamily="34" charset="0"/>
                <a:cs typeface="Arial" pitchFamily="34" charset="0"/>
              </a:rPr>
              <a:t>ЩОМІСЯЦЯ </a:t>
            </a:r>
            <a:r>
              <a:rPr lang="ru-RU" sz="1600" dirty="0" err="1">
                <a:solidFill>
                  <a:schemeClr val="tx1"/>
                </a:solidFill>
                <a:latin typeface="Arial" pitchFamily="34" charset="0"/>
                <a:cs typeface="Arial" pitchFamily="34" charset="0"/>
              </a:rPr>
              <a:t>розміщення</a:t>
            </a:r>
            <a:r>
              <a:rPr lang="ru-RU" sz="1600" dirty="0">
                <a:solidFill>
                  <a:schemeClr val="tx1"/>
                </a:solidFill>
                <a:latin typeface="Arial" pitchFamily="34" charset="0"/>
                <a:cs typeface="Arial" pitchFamily="34" charset="0"/>
              </a:rPr>
              <a:t> </a:t>
            </a:r>
            <a:r>
              <a:rPr lang="ru-RU" sz="1600" b="1" dirty="0">
                <a:solidFill>
                  <a:srgbClr val="C55A11"/>
                </a:solidFill>
                <a:latin typeface="Arial" pitchFamily="34" charset="0"/>
                <a:cs typeface="Arial" pitchFamily="34" charset="0"/>
              </a:rPr>
              <a:t>4-6 </a:t>
            </a:r>
            <a:r>
              <a:rPr lang="uk-UA" sz="1600" b="1" dirty="0">
                <a:solidFill>
                  <a:srgbClr val="C55A11"/>
                </a:solidFill>
                <a:latin typeface="Arial" pitchFamily="34" charset="0"/>
                <a:cs typeface="Arial" pitchFamily="34" charset="0"/>
              </a:rPr>
              <a:t>біл-бордів </a:t>
            </a:r>
            <a:r>
              <a:rPr lang="ru-RU" sz="1600" dirty="0" err="1">
                <a:solidFill>
                  <a:schemeClr val="tx1"/>
                </a:solidFill>
                <a:latin typeface="Arial" pitchFamily="34" charset="0"/>
                <a:cs typeface="Arial" pitchFamily="34" charset="0"/>
              </a:rPr>
              <a:t>із</a:t>
            </a:r>
            <a:r>
              <a:rPr lang="ru-RU" sz="1600" dirty="0">
                <a:solidFill>
                  <a:schemeClr val="tx1"/>
                </a:solidFill>
                <a:latin typeface="Arial" pitchFamily="34" charset="0"/>
                <a:cs typeface="Arial" pitchFamily="34" charset="0"/>
              </a:rPr>
              <a:t> </a:t>
            </a:r>
            <a:r>
              <a:rPr lang="ru-RU" sz="1600" dirty="0" err="1">
                <a:solidFill>
                  <a:schemeClr val="tx1"/>
                </a:solidFill>
                <a:latin typeface="Arial" pitchFamily="34" charset="0"/>
                <a:cs typeface="Arial" pitchFamily="34" charset="0"/>
              </a:rPr>
              <a:t>фотографіями</a:t>
            </a:r>
            <a:r>
              <a:rPr lang="ru-RU" sz="1600" dirty="0">
                <a:solidFill>
                  <a:schemeClr val="tx1"/>
                </a:solidFill>
                <a:latin typeface="Arial" pitchFamily="34" charset="0"/>
                <a:cs typeface="Arial" pitchFamily="34" charset="0"/>
              </a:rPr>
              <a:t> </a:t>
            </a:r>
            <a:r>
              <a:rPr lang="en-US" altLang="ru-RU" sz="1600" b="1" dirty="0">
                <a:solidFill>
                  <a:schemeClr val="accent2">
                    <a:lumMod val="75000"/>
                  </a:schemeClr>
                </a:solidFill>
                <a:latin typeface="Arial" pitchFamily="34" charset="0"/>
                <a:cs typeface="Arial" pitchFamily="34" charset="0"/>
              </a:rPr>
              <a:t>#</a:t>
            </a:r>
            <a:r>
              <a:rPr lang="en-US" altLang="ru-RU" sz="1600" b="1" dirty="0" err="1" smtClean="0">
                <a:solidFill>
                  <a:schemeClr val="accent2">
                    <a:lumMod val="75000"/>
                  </a:schemeClr>
                </a:solidFill>
                <a:latin typeface="Arial" pitchFamily="34" charset="0"/>
                <a:cs typeface="Arial" pitchFamily="34" charset="0"/>
              </a:rPr>
              <a:t>LvivOlympicHope</a:t>
            </a:r>
            <a:endParaRPr lang="ru-RU" sz="1700" dirty="0">
              <a:solidFill>
                <a:schemeClr val="tx1">
                  <a:lumMod val="75000"/>
                  <a:lumOff val="25000"/>
                </a:schemeClr>
              </a:solidFill>
              <a:latin typeface="Arial" pitchFamily="34" charset="0"/>
              <a:cs typeface="Arial" pitchFamily="34" charset="0"/>
            </a:endParaRPr>
          </a:p>
        </p:txBody>
      </p:sp>
      <p:sp>
        <p:nvSpPr>
          <p:cNvPr id="19" name="Прямокутник 18"/>
          <p:cNvSpPr/>
          <p:nvPr/>
        </p:nvSpPr>
        <p:spPr>
          <a:xfrm>
            <a:off x="732639" y="1872822"/>
            <a:ext cx="8063018" cy="954107"/>
          </a:xfrm>
          <a:prstGeom prst="rect">
            <a:avLst/>
          </a:prstGeom>
        </p:spPr>
        <p:txBody>
          <a:bodyPr wrap="square">
            <a:spAutoFit/>
          </a:bodyPr>
          <a:lstStyle/>
          <a:p>
            <a:pPr>
              <a:defRPr/>
            </a:pPr>
            <a:r>
              <a:rPr lang="en-US" altLang="ru-RU" sz="2400" b="1" dirty="0">
                <a:solidFill>
                  <a:schemeClr val="accent2">
                    <a:lumMod val="75000"/>
                  </a:schemeClr>
                </a:solidFill>
                <a:latin typeface="Arial" pitchFamily="34" charset="0"/>
                <a:cs typeface="Arial" pitchFamily="34" charset="0"/>
              </a:rPr>
              <a:t>#</a:t>
            </a:r>
            <a:r>
              <a:rPr lang="en-US" altLang="ru-RU" sz="2400" b="1" dirty="0" err="1" smtClean="0">
                <a:solidFill>
                  <a:schemeClr val="accent2">
                    <a:lumMod val="75000"/>
                  </a:schemeClr>
                </a:solidFill>
                <a:latin typeface="Arial" pitchFamily="34" charset="0"/>
                <a:cs typeface="Arial" pitchFamily="34" charset="0"/>
              </a:rPr>
              <a:t>LvivOlympicHope</a:t>
            </a:r>
            <a:r>
              <a:rPr lang="uk-UA" altLang="ru-RU" sz="2400" b="1" dirty="0" smtClean="0">
                <a:solidFill>
                  <a:schemeClr val="accent2">
                    <a:lumMod val="75000"/>
                  </a:schemeClr>
                </a:solidFill>
                <a:latin typeface="Arial" pitchFamily="34" charset="0"/>
                <a:cs typeface="Arial" pitchFamily="34" charset="0"/>
              </a:rPr>
              <a:t> </a:t>
            </a:r>
            <a:r>
              <a:rPr lang="uk-UA" altLang="ru-RU" sz="1600" dirty="0"/>
              <a:t>– це соціальний </a:t>
            </a:r>
            <a:r>
              <a:rPr lang="uk-UA" altLang="ru-RU" sz="1600" dirty="0" err="1" smtClean="0"/>
              <a:t>проєкт</a:t>
            </a:r>
            <a:r>
              <a:rPr lang="uk-UA" altLang="ru-RU" sz="1600" dirty="0"/>
              <a:t>, метою якого є </a:t>
            </a:r>
            <a:r>
              <a:rPr lang="uk-UA" sz="1600" dirty="0" smtClean="0"/>
              <a:t>поєднання архітектурної </a:t>
            </a:r>
            <a:r>
              <a:rPr lang="uk-UA" sz="1600" dirty="0"/>
              <a:t>гордості міста </a:t>
            </a:r>
            <a:r>
              <a:rPr lang="uk-UA" sz="1600" dirty="0" smtClean="0"/>
              <a:t>та </a:t>
            </a:r>
            <a:r>
              <a:rPr lang="uk-UA" sz="1600" dirty="0"/>
              <a:t>спортсменів, які представляють </a:t>
            </a:r>
            <a:r>
              <a:rPr lang="uk-UA" sz="1600" dirty="0" smtClean="0"/>
              <a:t>Львів на міжнародній арені, </a:t>
            </a:r>
            <a:r>
              <a:rPr lang="uk-UA" sz="1600" dirty="0"/>
              <a:t>з метою їх </a:t>
            </a:r>
            <a:r>
              <a:rPr lang="uk-UA" sz="1600" dirty="0" smtClean="0"/>
              <a:t>промоції.</a:t>
            </a:r>
            <a:endParaRPr lang="uk-UA" sz="1600" b="1" dirty="0">
              <a:solidFill>
                <a:schemeClr val="accent2">
                  <a:lumMod val="75000"/>
                </a:schemeClr>
              </a:solidFill>
              <a:latin typeface="Arial" pitchFamily="34" charset="0"/>
              <a:cs typeface="Arial" pitchFamily="34" charset="0"/>
            </a:endParaRP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16450" y="3830394"/>
            <a:ext cx="4685212" cy="2342606"/>
          </a:xfrm>
          <a:prstGeom prst="rect">
            <a:avLst/>
          </a:prstGeom>
          <a:ln>
            <a:noFill/>
          </a:ln>
          <a:effectLst>
            <a:outerShdw blurRad="292100" dist="139700" dir="2700000" algn="tl" rotWithShape="0">
              <a:srgbClr val="333333">
                <a:alpha val="65000"/>
              </a:srgbClr>
            </a:outerShdw>
          </a:effectLst>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44142" y="401413"/>
            <a:ext cx="2706628" cy="382856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5506308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0" y="-3670"/>
            <a:ext cx="12181490" cy="6861670"/>
          </a:xfrm>
          <a:prstGeom prst="rect">
            <a:avLst/>
          </a:prstGeom>
        </p:spPr>
      </p:pic>
      <p:sp>
        <p:nvSpPr>
          <p:cNvPr id="21" name="Rectangle 3"/>
          <p:cNvSpPr>
            <a:spLocks noChangeArrowheads="1"/>
          </p:cNvSpPr>
          <p:nvPr/>
        </p:nvSpPr>
        <p:spPr bwMode="auto">
          <a:xfrm>
            <a:off x="1197033" y="214340"/>
            <a:ext cx="9077498" cy="1020212"/>
          </a:xfrm>
          <a:prstGeom prst="rect">
            <a:avLst/>
          </a:prstGeom>
          <a:noFill/>
          <a:ln>
            <a:noFill/>
            <a:headEnd/>
            <a:tailEnd/>
          </a:ln>
        </p:spPr>
        <p:style>
          <a:lnRef idx="2">
            <a:schemeClr val="accent2"/>
          </a:lnRef>
          <a:fillRef idx="1">
            <a:schemeClr val="lt1"/>
          </a:fillRef>
          <a:effectRef idx="0">
            <a:schemeClr val="accent2"/>
          </a:effectRef>
          <a:fontRef idx="minor">
            <a:schemeClr val="dk1"/>
          </a:fontRef>
        </p:style>
        <p:txBody>
          <a:bodyPr anchor="ctr"/>
          <a:lstStyle/>
          <a:p>
            <a:pPr algn="ctr">
              <a:defRPr/>
            </a:pPr>
            <a:r>
              <a:rPr lang="uk-UA" altLang="ru-RU" sz="2400" b="1" dirty="0" smtClean="0">
                <a:solidFill>
                  <a:srgbClr val="0070C0"/>
                </a:solidFill>
                <a:latin typeface="Arial" pitchFamily="34" charset="0"/>
                <a:cs typeface="Arial" pitchFamily="34" charset="0"/>
              </a:rPr>
              <a:t>ПРОГРАМА В ФЕЙСБУЦІ </a:t>
            </a:r>
            <a:endParaRPr lang="en-US" altLang="ru-RU" sz="2400" b="1" dirty="0">
              <a:solidFill>
                <a:srgbClr val="0070C0"/>
              </a:solidFill>
              <a:latin typeface="Arial" pitchFamily="34" charset="0"/>
              <a:cs typeface="Arial" pitchFamily="34" charset="0"/>
            </a:endParaRPr>
          </a:p>
          <a:p>
            <a:pPr algn="ctr">
              <a:defRPr/>
            </a:pPr>
            <a:r>
              <a:rPr lang="uk-UA" altLang="ru-RU" sz="2400" b="1" dirty="0" smtClean="0">
                <a:solidFill>
                  <a:srgbClr val="0070C0"/>
                </a:solidFill>
                <a:latin typeface="Arial" pitchFamily="34" charset="0"/>
                <a:cs typeface="Arial" pitchFamily="34" charset="0"/>
              </a:rPr>
              <a:t>«СПОРТ В ОНЛАЙНІ»</a:t>
            </a:r>
            <a:endParaRPr lang="uk-UA" sz="2400" b="1" dirty="0">
              <a:solidFill>
                <a:srgbClr val="0070C0"/>
              </a:solidFill>
              <a:latin typeface="Arial" pitchFamily="34" charset="0"/>
              <a:cs typeface="Arial" pitchFamily="34" charset="0"/>
            </a:endParaRPr>
          </a:p>
        </p:txBody>
      </p:sp>
      <p:sp>
        <p:nvSpPr>
          <p:cNvPr id="22" name="Прямокутник 21"/>
          <p:cNvSpPr/>
          <p:nvPr/>
        </p:nvSpPr>
        <p:spPr>
          <a:xfrm>
            <a:off x="366879" y="1794445"/>
            <a:ext cx="5493991" cy="1200329"/>
          </a:xfrm>
          <a:prstGeom prst="rect">
            <a:avLst/>
          </a:prstGeom>
        </p:spPr>
        <p:txBody>
          <a:bodyPr wrap="square">
            <a:spAutoFit/>
          </a:bodyPr>
          <a:lstStyle/>
          <a:p>
            <a:pPr algn="just">
              <a:defRPr/>
            </a:pPr>
            <a:r>
              <a:rPr lang="uk-UA" altLang="ru-RU" sz="2400" b="1" dirty="0" smtClean="0">
                <a:latin typeface="Arial" pitchFamily="34" charset="0"/>
                <a:cs typeface="Arial" pitchFamily="34" charset="0"/>
              </a:rPr>
              <a:t>«Спорт в </a:t>
            </a:r>
            <a:r>
              <a:rPr lang="uk-UA" altLang="ru-RU" sz="2400" b="1" dirty="0" err="1" smtClean="0">
                <a:latin typeface="Arial" pitchFamily="34" charset="0"/>
                <a:cs typeface="Arial" pitchFamily="34" charset="0"/>
              </a:rPr>
              <a:t>онлайні</a:t>
            </a:r>
            <a:r>
              <a:rPr lang="uk-UA" altLang="ru-RU" sz="2400" b="1" dirty="0" smtClean="0">
                <a:latin typeface="Arial" pitchFamily="34" charset="0"/>
                <a:cs typeface="Arial" pitchFamily="34" charset="0"/>
              </a:rPr>
              <a:t>» </a:t>
            </a:r>
            <a:r>
              <a:rPr lang="uk-UA" altLang="ru-RU" sz="1600" dirty="0" smtClean="0"/>
              <a:t>– спільний </a:t>
            </a:r>
            <a:r>
              <a:rPr lang="uk-UA" altLang="ru-RU" sz="1600" dirty="0" err="1" smtClean="0"/>
              <a:t>проєкт</a:t>
            </a:r>
            <a:r>
              <a:rPr lang="uk-UA" altLang="ru-RU" sz="1600" dirty="0" smtClean="0"/>
              <a:t> Управління спорту та компанії «Наживо», який з</a:t>
            </a:r>
            <a:r>
              <a:rPr lang="en-US" altLang="ru-RU" sz="1600" dirty="0" smtClean="0"/>
              <a:t>’</a:t>
            </a:r>
            <a:r>
              <a:rPr lang="uk-UA" altLang="ru-RU" sz="1600" dirty="0" smtClean="0"/>
              <a:t>явився під час карантину з метою обговорення актуальних питань щодо існування спортивної галузі під час пандемії.</a:t>
            </a:r>
            <a:endParaRPr lang="uk-UA" sz="1600" b="1" dirty="0">
              <a:latin typeface="Arial" pitchFamily="34" charset="0"/>
              <a:cs typeface="Arial" pitchFamily="34" charset="0"/>
            </a:endParaRPr>
          </a:p>
        </p:txBody>
      </p:sp>
      <p:sp>
        <p:nvSpPr>
          <p:cNvPr id="30" name="Rectangle 3"/>
          <p:cNvSpPr>
            <a:spLocks noChangeArrowheads="1"/>
          </p:cNvSpPr>
          <p:nvPr/>
        </p:nvSpPr>
        <p:spPr bwMode="auto">
          <a:xfrm>
            <a:off x="1286566" y="2973829"/>
            <a:ext cx="3477329" cy="812005"/>
          </a:xfrm>
          <a:prstGeom prst="rect">
            <a:avLst/>
          </a:prstGeom>
          <a:ln>
            <a:noFill/>
            <a:headEnd/>
            <a:tailEnd/>
          </a:ln>
        </p:spPr>
        <p:style>
          <a:lnRef idx="2">
            <a:schemeClr val="accent1"/>
          </a:lnRef>
          <a:fillRef idx="1">
            <a:schemeClr val="lt1"/>
          </a:fillRef>
          <a:effectRef idx="0">
            <a:schemeClr val="accent1"/>
          </a:effectRef>
          <a:fontRef idx="minor">
            <a:schemeClr val="dk1"/>
          </a:fontRef>
        </p:style>
        <p:txBody>
          <a:bodyPr anchor="ctr"/>
          <a:lstStyle/>
          <a:p>
            <a:r>
              <a:rPr lang="uk-UA" sz="2000" b="1" dirty="0" smtClean="0">
                <a:solidFill>
                  <a:schemeClr val="tx1"/>
                </a:solidFill>
                <a:latin typeface="Arial" pitchFamily="34" charset="0"/>
                <a:cs typeface="Arial" pitchFamily="34" charset="0"/>
              </a:rPr>
              <a:t>ВИПУСКІВ</a:t>
            </a:r>
            <a:endParaRPr lang="uk-UA" altLang="ru-RU" sz="1700" dirty="0">
              <a:solidFill>
                <a:schemeClr val="tx1"/>
              </a:solidFill>
              <a:latin typeface="Arial" pitchFamily="34" charset="0"/>
              <a:cs typeface="Arial" pitchFamily="34" charset="0"/>
            </a:endParaRPr>
          </a:p>
        </p:txBody>
      </p:sp>
      <p:sp>
        <p:nvSpPr>
          <p:cNvPr id="31" name="Прямокутник 30"/>
          <p:cNvSpPr/>
          <p:nvPr/>
        </p:nvSpPr>
        <p:spPr>
          <a:xfrm>
            <a:off x="573325" y="2899131"/>
            <a:ext cx="728356" cy="1015663"/>
          </a:xfrm>
          <a:prstGeom prst="rect">
            <a:avLst/>
          </a:prstGeom>
        </p:spPr>
        <p:txBody>
          <a:bodyPr wrap="square">
            <a:spAutoFit/>
          </a:bodyPr>
          <a:lstStyle/>
          <a:p>
            <a:r>
              <a:rPr lang="uk-UA" sz="6000" dirty="0" smtClean="0">
                <a:solidFill>
                  <a:srgbClr val="ED7D31"/>
                </a:solidFill>
                <a:latin typeface="Arial" pitchFamily="34" charset="0"/>
                <a:cs typeface="Arial" pitchFamily="34" charset="0"/>
              </a:rPr>
              <a:t>7</a:t>
            </a:r>
            <a:endParaRPr lang="uk-UA" sz="4000" dirty="0">
              <a:solidFill>
                <a:srgbClr val="ED7D31"/>
              </a:solidFill>
            </a:endParaRPr>
          </a:p>
        </p:txBody>
      </p:sp>
      <p:sp>
        <p:nvSpPr>
          <p:cNvPr id="32" name="Rectangle 3"/>
          <p:cNvSpPr>
            <a:spLocks noChangeArrowheads="1"/>
          </p:cNvSpPr>
          <p:nvPr/>
        </p:nvSpPr>
        <p:spPr bwMode="auto">
          <a:xfrm>
            <a:off x="1286566" y="3764889"/>
            <a:ext cx="4670098" cy="1215829"/>
          </a:xfrm>
          <a:prstGeom prst="rect">
            <a:avLst/>
          </a:prstGeom>
          <a:ln>
            <a:noFill/>
            <a:headEnd/>
            <a:tailEnd/>
          </a:ln>
        </p:spPr>
        <p:style>
          <a:lnRef idx="2">
            <a:schemeClr val="accent1"/>
          </a:lnRef>
          <a:fillRef idx="1">
            <a:schemeClr val="lt1"/>
          </a:fillRef>
          <a:effectRef idx="0">
            <a:schemeClr val="accent1"/>
          </a:effectRef>
          <a:fontRef idx="minor">
            <a:schemeClr val="dk1"/>
          </a:fontRef>
        </p:style>
        <p:txBody>
          <a:bodyPr anchor="ctr"/>
          <a:lstStyle/>
          <a:p>
            <a:r>
              <a:rPr lang="uk-UA" sz="2000" b="1" dirty="0" smtClean="0">
                <a:solidFill>
                  <a:schemeClr val="tx1"/>
                </a:solidFill>
                <a:latin typeface="Arial" pitchFamily="34" charset="0"/>
                <a:cs typeface="Arial" pitchFamily="34" charset="0"/>
              </a:rPr>
              <a:t>ГОСТЕЙ ПРОГРАМИ, </a:t>
            </a:r>
            <a:r>
              <a:rPr lang="uk-UA" sz="1600" dirty="0" smtClean="0">
                <a:solidFill>
                  <a:schemeClr val="tx1"/>
                </a:solidFill>
                <a:latin typeface="Arial" pitchFamily="34" charset="0"/>
                <a:cs typeface="Arial" pitchFamily="34" charset="0"/>
              </a:rPr>
              <a:t>серед яких Заступник міністра ММС, начальник Управління ФК і С ЛОДА, начальник УС ЛМР, організатори заходів, тренери, лектори та інші </a:t>
            </a:r>
            <a:endParaRPr lang="uk-UA" altLang="ru-RU" sz="1600" dirty="0">
              <a:solidFill>
                <a:schemeClr val="tx1"/>
              </a:solidFill>
              <a:latin typeface="Arial" pitchFamily="34" charset="0"/>
              <a:cs typeface="Arial" pitchFamily="34" charset="0"/>
            </a:endParaRPr>
          </a:p>
        </p:txBody>
      </p:sp>
      <p:sp>
        <p:nvSpPr>
          <p:cNvPr id="33" name="Прямокутник 32"/>
          <p:cNvSpPr/>
          <p:nvPr/>
        </p:nvSpPr>
        <p:spPr>
          <a:xfrm>
            <a:off x="301696" y="3819150"/>
            <a:ext cx="1111013" cy="1015663"/>
          </a:xfrm>
          <a:prstGeom prst="rect">
            <a:avLst/>
          </a:prstGeom>
        </p:spPr>
        <p:txBody>
          <a:bodyPr wrap="square">
            <a:spAutoFit/>
          </a:bodyPr>
          <a:lstStyle/>
          <a:p>
            <a:r>
              <a:rPr lang="uk-UA" sz="6000" dirty="0" smtClean="0">
                <a:solidFill>
                  <a:srgbClr val="ED7D31"/>
                </a:solidFill>
                <a:latin typeface="Arial" pitchFamily="34" charset="0"/>
                <a:cs typeface="Arial" pitchFamily="34" charset="0"/>
              </a:rPr>
              <a:t>18</a:t>
            </a:r>
            <a:endParaRPr lang="uk-UA" sz="4000" dirty="0">
              <a:solidFill>
                <a:srgbClr val="ED7D31"/>
              </a:solidFill>
            </a:endParaRPr>
          </a:p>
        </p:txBody>
      </p:sp>
      <p:sp>
        <p:nvSpPr>
          <p:cNvPr id="36" name="Прямокутник 35"/>
          <p:cNvSpPr/>
          <p:nvPr/>
        </p:nvSpPr>
        <p:spPr>
          <a:xfrm>
            <a:off x="427839" y="4943944"/>
            <a:ext cx="6062548" cy="1015663"/>
          </a:xfrm>
          <a:prstGeom prst="rect">
            <a:avLst/>
          </a:prstGeom>
        </p:spPr>
        <p:txBody>
          <a:bodyPr wrap="square">
            <a:spAutoFit/>
          </a:bodyPr>
          <a:lstStyle/>
          <a:p>
            <a:pPr>
              <a:defRPr/>
            </a:pPr>
            <a:r>
              <a:rPr lang="uk-UA" b="1" dirty="0" smtClean="0"/>
              <a:t>ПОНАД </a:t>
            </a:r>
            <a:r>
              <a:rPr lang="uk-UA" sz="6000" dirty="0" smtClean="0">
                <a:solidFill>
                  <a:srgbClr val="ED7D31"/>
                </a:solidFill>
                <a:latin typeface="Arial" pitchFamily="34" charset="0"/>
                <a:cs typeface="Arial" pitchFamily="34" charset="0"/>
              </a:rPr>
              <a:t>65 </a:t>
            </a:r>
            <a:r>
              <a:rPr lang="uk-UA" sz="6000" dirty="0">
                <a:solidFill>
                  <a:srgbClr val="ED7D31"/>
                </a:solidFill>
                <a:latin typeface="Arial" pitchFamily="34" charset="0"/>
                <a:cs typeface="Arial" pitchFamily="34" charset="0"/>
              </a:rPr>
              <a:t>000 </a:t>
            </a:r>
            <a:r>
              <a:rPr lang="uk-UA" b="1" dirty="0" smtClean="0"/>
              <a:t>ПЕРЕГЛЯДІВ </a:t>
            </a:r>
            <a:endParaRPr lang="uk-UA" b="1" dirty="0"/>
          </a:p>
        </p:txBody>
      </p:sp>
      <p:pic>
        <p:nvPicPr>
          <p:cNvPr id="7" name="Рисунок 6"/>
          <p:cNvPicPr>
            <a:picLocks noChangeAspect="1"/>
          </p:cNvPicPr>
          <p:nvPr/>
        </p:nvPicPr>
        <p:blipFill rotWithShape="1">
          <a:blip r:embed="rId3"/>
          <a:srcRect l="-28" t="17883" r="31334" b="14573"/>
          <a:stretch/>
        </p:blipFill>
        <p:spPr>
          <a:xfrm>
            <a:off x="5956664" y="2003181"/>
            <a:ext cx="6235336" cy="3448594"/>
          </a:xfrm>
          <a:prstGeom prst="rect">
            <a:avLst/>
          </a:prstGeom>
        </p:spPr>
      </p:pic>
    </p:spTree>
    <p:extLst>
      <p:ext uri="{BB962C8B-B14F-4D97-AF65-F5344CB8AC3E}">
        <p14:creationId xmlns:p14="http://schemas.microsoft.com/office/powerpoint/2010/main" val="11227123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Рисунок 15"/>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0" y="-3670"/>
            <a:ext cx="12181490" cy="6861670"/>
          </a:xfrm>
          <a:prstGeom prst="rect">
            <a:avLst/>
          </a:prstGeom>
        </p:spPr>
      </p:pic>
      <p:sp>
        <p:nvSpPr>
          <p:cNvPr id="8" name="Rectangle 3"/>
          <p:cNvSpPr>
            <a:spLocks noChangeArrowheads="1"/>
          </p:cNvSpPr>
          <p:nvPr/>
        </p:nvSpPr>
        <p:spPr bwMode="auto">
          <a:xfrm>
            <a:off x="1313411" y="215959"/>
            <a:ext cx="9415549" cy="839119"/>
          </a:xfrm>
          <a:prstGeom prst="rect">
            <a:avLst/>
          </a:prstGeom>
          <a:noFill/>
          <a:ln>
            <a:noFill/>
            <a:headEnd/>
            <a:tailEnd/>
          </a:ln>
        </p:spPr>
        <p:style>
          <a:lnRef idx="2">
            <a:schemeClr val="accent2"/>
          </a:lnRef>
          <a:fillRef idx="1">
            <a:schemeClr val="lt1"/>
          </a:fillRef>
          <a:effectRef idx="0">
            <a:schemeClr val="accent2"/>
          </a:effectRef>
          <a:fontRef idx="minor">
            <a:schemeClr val="dk1"/>
          </a:fontRef>
        </p:style>
        <p:txBody>
          <a:bodyPr anchor="ctr"/>
          <a:lstStyle/>
          <a:p>
            <a:pPr algn="ctr">
              <a:defRPr/>
            </a:pPr>
            <a:r>
              <a:rPr lang="uk-UA" sz="2400" b="1" dirty="0" smtClean="0">
                <a:solidFill>
                  <a:srgbClr val="0070C0"/>
                </a:solidFill>
                <a:latin typeface="Arial" pitchFamily="34" charset="0"/>
                <a:cs typeface="Arial" pitchFamily="34" charset="0"/>
              </a:rPr>
              <a:t>ПІДТРИМКА ЗАХОДІВ ВСЕУКРАЇНСЬКОГО ТА МІЖНАРОДНОГО РІВНЯ</a:t>
            </a:r>
            <a:endParaRPr lang="uk-UA" sz="2400" b="1" dirty="0">
              <a:solidFill>
                <a:srgbClr val="0070C0"/>
              </a:solidFill>
              <a:latin typeface="Arial" pitchFamily="34" charset="0"/>
              <a:cs typeface="Arial" pitchFamily="34" charset="0"/>
            </a:endParaRPr>
          </a:p>
        </p:txBody>
      </p:sp>
      <p:pic>
        <p:nvPicPr>
          <p:cNvPr id="21508" name="Picture 4" descr="https://scontent.flwo1-1.fna.fbcdn.net/v/t1.0-9/120390361_366100231465889_5828046968728388965_o.jpg?_nc_cat=102&amp;ccb=2&amp;_nc_sid=cdbe9c&amp;_nc_ohc=axHZ9zclbiEAX9GInSY&amp;_nc_ht=scontent.flwo1-1.fna&amp;oh=fd4be36ac0fe83bae68067cf24087733&amp;oe=5FE6C05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81694" y="1534420"/>
            <a:ext cx="3836540" cy="2557693"/>
          </a:xfrm>
          <a:prstGeom prst="rect">
            <a:avLst/>
          </a:prstGeom>
          <a:noFill/>
          <a:extLst>
            <a:ext uri="{909E8E84-426E-40DD-AFC4-6F175D3DCCD1}">
              <a14:hiddenFill xmlns:a14="http://schemas.microsoft.com/office/drawing/2010/main">
                <a:solidFill>
                  <a:srgbClr val="FFFFFF"/>
                </a:solidFill>
              </a14:hiddenFill>
            </a:ext>
          </a:extLst>
        </p:spPr>
      </p:pic>
      <p:pic>
        <p:nvPicPr>
          <p:cNvPr id="21506" name="Picture 2" descr="День хокею у Львові - Львівська Пошт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539558"/>
            <a:ext cx="3657600" cy="2557463"/>
          </a:xfrm>
          <a:prstGeom prst="rect">
            <a:avLst/>
          </a:prstGeom>
          <a:noFill/>
          <a:extLst>
            <a:ext uri="{909E8E84-426E-40DD-AFC4-6F175D3DCCD1}">
              <a14:hiddenFill xmlns:a14="http://schemas.microsoft.com/office/drawing/2010/main">
                <a:solidFill>
                  <a:srgbClr val="FFFFFF"/>
                </a:solidFill>
              </a14:hiddenFill>
            </a:ext>
          </a:extLst>
        </p:spPr>
      </p:pic>
      <p:pic>
        <p:nvPicPr>
          <p:cNvPr id="21512" name="Picture 8" descr="https://scontent.flwo1-1.fna.fbcdn.net/v/t1.0-9/119185869_10223442537876667_7068732305035383513_n.jpg?_nc_cat=107&amp;ccb=2&amp;_nc_sid=8bfeb9&amp;_nc_ohc=3bf2iDUQZ9QAX8XooOB&amp;_nc_ht=scontent.flwo1-1.fna&amp;oh=636630b4c35ef2b3aa25d9ac4108c353&amp;oe=5FE7637B"/>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55806" y="1525666"/>
            <a:ext cx="3836194" cy="2557463"/>
          </a:xfrm>
          <a:prstGeom prst="rect">
            <a:avLst/>
          </a:prstGeom>
          <a:noFill/>
          <a:extLst>
            <a:ext uri="{909E8E84-426E-40DD-AFC4-6F175D3DCCD1}">
              <a14:hiddenFill xmlns:a14="http://schemas.microsoft.com/office/drawing/2010/main">
                <a:solidFill>
                  <a:srgbClr val="FFFFFF"/>
                </a:solidFill>
              </a14:hiddenFill>
            </a:ext>
          </a:extLst>
        </p:spPr>
      </p:pic>
      <p:pic>
        <p:nvPicPr>
          <p:cNvPr id="21514" name="Picture 10" descr="Новини | ЛОДА/LODA – Львівська обласна державна адміністрація"/>
          <p:cNvPicPr>
            <a:picLocks noChangeAspect="1" noChangeArrowheads="1"/>
          </p:cNvPicPr>
          <p:nvPr/>
        </p:nvPicPr>
        <p:blipFill rotWithShape="1">
          <a:blip r:embed="rId6">
            <a:extLst>
              <a:ext uri="{28A0092B-C50C-407E-A947-70E740481C1C}">
                <a14:useLocalDpi xmlns:a14="http://schemas.microsoft.com/office/drawing/2010/main" val="0"/>
              </a:ext>
            </a:extLst>
          </a:blip>
          <a:srcRect l="15412" t="5197" r="11057" b="3945"/>
          <a:stretch/>
        </p:blipFill>
        <p:spPr bwMode="auto">
          <a:xfrm>
            <a:off x="1733007" y="4097504"/>
            <a:ext cx="4093028" cy="2648430"/>
          </a:xfrm>
          <a:prstGeom prst="rect">
            <a:avLst/>
          </a:prstGeom>
          <a:noFill/>
          <a:extLst>
            <a:ext uri="{909E8E84-426E-40DD-AFC4-6F175D3DCCD1}">
              <a14:hiddenFill xmlns:a14="http://schemas.microsoft.com/office/drawing/2010/main">
                <a:solidFill>
                  <a:srgbClr val="FFFFFF"/>
                </a:solidFill>
              </a14:hiddenFill>
            </a:ext>
          </a:extLst>
        </p:spPr>
      </p:pic>
      <p:pic>
        <p:nvPicPr>
          <p:cNvPr id="21516" name="Picture 12" descr="Нет описания."/>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95113" y="4092113"/>
            <a:ext cx="4007128" cy="267141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1223" y="3632323"/>
            <a:ext cx="1913261" cy="369332"/>
          </a:xfrm>
          <a:prstGeom prst="rect">
            <a:avLst/>
          </a:prstGeom>
          <a:noFill/>
        </p:spPr>
        <p:txBody>
          <a:bodyPr wrap="square" rtlCol="0">
            <a:spAutoFit/>
          </a:bodyPr>
          <a:lstStyle/>
          <a:p>
            <a:r>
              <a:rPr lang="uk-UA" b="1" dirty="0" smtClean="0">
                <a:solidFill>
                  <a:schemeClr val="bg1"/>
                </a:solidFill>
              </a:rPr>
              <a:t>ДЕНЬ ХОКЕЮ</a:t>
            </a:r>
            <a:endParaRPr lang="uk-UA" b="1" dirty="0">
              <a:solidFill>
                <a:schemeClr val="bg1"/>
              </a:solidFill>
            </a:endParaRPr>
          </a:p>
        </p:txBody>
      </p:sp>
      <p:sp>
        <p:nvSpPr>
          <p:cNvPr id="26" name="TextBox 25"/>
          <p:cNvSpPr txBox="1"/>
          <p:nvPr/>
        </p:nvSpPr>
        <p:spPr>
          <a:xfrm>
            <a:off x="4094889" y="3464903"/>
            <a:ext cx="1758713" cy="646331"/>
          </a:xfrm>
          <a:prstGeom prst="rect">
            <a:avLst/>
          </a:prstGeom>
          <a:solidFill>
            <a:schemeClr val="tx1"/>
          </a:solidFill>
        </p:spPr>
        <p:txBody>
          <a:bodyPr wrap="square" rtlCol="0">
            <a:spAutoFit/>
          </a:bodyPr>
          <a:lstStyle/>
          <a:p>
            <a:r>
              <a:rPr lang="uk-UA" b="1" dirty="0" smtClean="0">
                <a:solidFill>
                  <a:schemeClr val="bg1"/>
                </a:solidFill>
              </a:rPr>
              <a:t>СПОРТИВНИЙ ФОРУМ</a:t>
            </a:r>
            <a:endParaRPr lang="uk-UA" b="1" dirty="0">
              <a:solidFill>
                <a:schemeClr val="bg1"/>
              </a:solidFill>
            </a:endParaRPr>
          </a:p>
        </p:txBody>
      </p:sp>
      <p:sp>
        <p:nvSpPr>
          <p:cNvPr id="27" name="TextBox 26"/>
          <p:cNvSpPr txBox="1"/>
          <p:nvPr/>
        </p:nvSpPr>
        <p:spPr>
          <a:xfrm>
            <a:off x="9723600" y="3370134"/>
            <a:ext cx="2468400" cy="646331"/>
          </a:xfrm>
          <a:prstGeom prst="rect">
            <a:avLst/>
          </a:prstGeom>
          <a:noFill/>
        </p:spPr>
        <p:txBody>
          <a:bodyPr wrap="square" rtlCol="0">
            <a:spAutoFit/>
          </a:bodyPr>
          <a:lstStyle/>
          <a:p>
            <a:pPr algn="r"/>
            <a:r>
              <a:rPr lang="uk-UA" b="1" dirty="0" smtClean="0">
                <a:solidFill>
                  <a:schemeClr val="bg1"/>
                </a:solidFill>
              </a:rPr>
              <a:t>РОЗМИНКА ВІД ОЛІМПІЙЦІВ ДЛЯ ЛМР</a:t>
            </a:r>
            <a:endParaRPr lang="uk-UA" b="1" dirty="0">
              <a:solidFill>
                <a:schemeClr val="bg1"/>
              </a:solidFill>
            </a:endParaRPr>
          </a:p>
        </p:txBody>
      </p:sp>
      <p:sp>
        <p:nvSpPr>
          <p:cNvPr id="28" name="TextBox 27"/>
          <p:cNvSpPr txBox="1"/>
          <p:nvPr/>
        </p:nvSpPr>
        <p:spPr>
          <a:xfrm>
            <a:off x="1741729" y="4122530"/>
            <a:ext cx="1564470" cy="646331"/>
          </a:xfrm>
          <a:prstGeom prst="rect">
            <a:avLst/>
          </a:prstGeom>
          <a:noFill/>
        </p:spPr>
        <p:txBody>
          <a:bodyPr wrap="square" rtlCol="0">
            <a:spAutoFit/>
          </a:bodyPr>
          <a:lstStyle/>
          <a:p>
            <a:r>
              <a:rPr lang="uk-UA" b="1" dirty="0" smtClean="0">
                <a:solidFill>
                  <a:schemeClr val="bg1"/>
                </a:solidFill>
              </a:rPr>
              <a:t>«ЗОЛОТА ОСІНЬ»</a:t>
            </a:r>
            <a:endParaRPr lang="uk-UA" b="1" dirty="0">
              <a:solidFill>
                <a:schemeClr val="bg1"/>
              </a:solidFill>
            </a:endParaRPr>
          </a:p>
        </p:txBody>
      </p:sp>
      <p:sp>
        <p:nvSpPr>
          <p:cNvPr id="29" name="TextBox 28"/>
          <p:cNvSpPr txBox="1"/>
          <p:nvPr/>
        </p:nvSpPr>
        <p:spPr>
          <a:xfrm>
            <a:off x="8413343" y="6100501"/>
            <a:ext cx="1888898" cy="646331"/>
          </a:xfrm>
          <a:prstGeom prst="rect">
            <a:avLst/>
          </a:prstGeom>
          <a:noFill/>
        </p:spPr>
        <p:txBody>
          <a:bodyPr wrap="square" rtlCol="0">
            <a:spAutoFit/>
          </a:bodyPr>
          <a:lstStyle/>
          <a:p>
            <a:r>
              <a:rPr lang="uk-UA" b="1" dirty="0" smtClean="0">
                <a:solidFill>
                  <a:schemeClr val="bg1"/>
                </a:solidFill>
              </a:rPr>
              <a:t>«НОВА ПОШТА»</a:t>
            </a:r>
          </a:p>
          <a:p>
            <a:r>
              <a:rPr lang="uk-UA" b="1" dirty="0" smtClean="0">
                <a:solidFill>
                  <a:schemeClr val="bg1"/>
                </a:solidFill>
              </a:rPr>
              <a:t>НАПІВМАРАФОН</a:t>
            </a:r>
            <a:endParaRPr lang="uk-UA" b="1" dirty="0">
              <a:solidFill>
                <a:schemeClr val="bg1"/>
              </a:solidFill>
            </a:endParaRPr>
          </a:p>
        </p:txBody>
      </p:sp>
    </p:spTree>
    <p:extLst>
      <p:ext uri="{BB962C8B-B14F-4D97-AF65-F5344CB8AC3E}">
        <p14:creationId xmlns:p14="http://schemas.microsoft.com/office/powerpoint/2010/main" val="381302599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Рисунок 15"/>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0" y="-3670"/>
            <a:ext cx="12181490" cy="6861670"/>
          </a:xfrm>
          <a:prstGeom prst="rect">
            <a:avLst/>
          </a:prstGeom>
        </p:spPr>
      </p:pic>
      <p:sp>
        <p:nvSpPr>
          <p:cNvPr id="10" name="Rectangle 3"/>
          <p:cNvSpPr>
            <a:spLocks noChangeArrowheads="1"/>
          </p:cNvSpPr>
          <p:nvPr/>
        </p:nvSpPr>
        <p:spPr bwMode="auto">
          <a:xfrm>
            <a:off x="1903615" y="325855"/>
            <a:ext cx="8191673" cy="654725"/>
          </a:xfrm>
          <a:prstGeom prst="rect">
            <a:avLst/>
          </a:prstGeom>
          <a:ln>
            <a:noFill/>
            <a:headEnd/>
            <a:tailEnd/>
          </a:ln>
        </p:spPr>
        <p:style>
          <a:lnRef idx="2">
            <a:schemeClr val="accent1"/>
          </a:lnRef>
          <a:fillRef idx="1">
            <a:schemeClr val="lt1"/>
          </a:fillRef>
          <a:effectRef idx="0">
            <a:schemeClr val="accent1"/>
          </a:effectRef>
          <a:fontRef idx="minor">
            <a:schemeClr val="dk1"/>
          </a:fontRef>
        </p:style>
        <p:txBody>
          <a:bodyPr anchor="ctr"/>
          <a:lstStyle/>
          <a:p>
            <a:pPr algn="ctr"/>
            <a:r>
              <a:rPr lang="uk-UA" altLang="ru-RU" sz="2000" b="1" dirty="0" smtClean="0">
                <a:solidFill>
                  <a:srgbClr val="0070C0"/>
                </a:solidFill>
                <a:latin typeface="Arial" pitchFamily="34" charset="0"/>
                <a:cs typeface="Arial" pitchFamily="34" charset="0"/>
              </a:rPr>
              <a:t>БУДІВНИЦТВО СПОРТИВНИХ  КОМПЛЕКСІВ</a:t>
            </a:r>
            <a:endParaRPr lang="uk-UA" altLang="ru-RU" sz="1700" dirty="0">
              <a:solidFill>
                <a:srgbClr val="0070C0"/>
              </a:solidFill>
              <a:latin typeface="Arial" pitchFamily="34" charset="0"/>
              <a:cs typeface="Arial" pitchFamily="34" charset="0"/>
            </a:endParaRPr>
          </a:p>
        </p:txBody>
      </p:sp>
      <p:pic>
        <p:nvPicPr>
          <p:cNvPr id="4098" name="Picture 2" descr="C:\Users\Asus\Desktop\Фотосесія Майданчики\127886968_2609685495823341_8060215990452667433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80" y="3051451"/>
            <a:ext cx="6154983" cy="3459201"/>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C:\Users\Asus\Desktop\Фотосесія Майданчики\128526767_393412291776080_164214946465772758_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3479" y="1040610"/>
            <a:ext cx="5523561" cy="2753494"/>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C:\Users\Asus\Desktop\Фотосесія Майданчики\127276279_1358691334462977_3273183833845850654_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6193" y="3854134"/>
            <a:ext cx="4360847" cy="2656518"/>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3"/>
          <p:cNvSpPr>
            <a:spLocks noChangeArrowheads="1"/>
          </p:cNvSpPr>
          <p:nvPr/>
        </p:nvSpPr>
        <p:spPr bwMode="auto">
          <a:xfrm>
            <a:off x="221779" y="1490704"/>
            <a:ext cx="4639921" cy="1063748"/>
          </a:xfrm>
          <a:prstGeom prst="rect">
            <a:avLst/>
          </a:prstGeom>
          <a:ln>
            <a:noFill/>
            <a:headEnd/>
            <a:tailEnd/>
          </a:ln>
        </p:spPr>
        <p:style>
          <a:lnRef idx="2">
            <a:schemeClr val="accent1"/>
          </a:lnRef>
          <a:fillRef idx="1">
            <a:schemeClr val="lt1"/>
          </a:fillRef>
          <a:effectRef idx="0">
            <a:schemeClr val="accent1"/>
          </a:effectRef>
          <a:fontRef idx="minor">
            <a:schemeClr val="dk1"/>
          </a:fontRef>
        </p:style>
        <p:txBody>
          <a:bodyPr anchor="ctr"/>
          <a:lstStyle/>
          <a:p>
            <a:pPr marL="457200" indent="-457200" algn="just">
              <a:buFont typeface="+mj-lt"/>
              <a:buAutoNum type="arabicPeriod"/>
            </a:pPr>
            <a:r>
              <a:rPr lang="uk-UA" altLang="ru-RU" sz="2000" b="1" dirty="0" smtClean="0">
                <a:solidFill>
                  <a:schemeClr val="tx1"/>
                </a:solidFill>
                <a:latin typeface="Arial" pitchFamily="34" charset="0"/>
                <a:cs typeface="Arial" pitchFamily="34" charset="0"/>
              </a:rPr>
              <a:t>ВУЛ. КАСТЕЛІВКА, 8</a:t>
            </a:r>
          </a:p>
          <a:p>
            <a:pPr marL="457200" indent="-457200" algn="just">
              <a:buFont typeface="+mj-lt"/>
              <a:buAutoNum type="arabicPeriod"/>
            </a:pPr>
            <a:r>
              <a:rPr lang="uk-UA" altLang="ru-RU" sz="2000" b="1" dirty="0" smtClean="0">
                <a:solidFill>
                  <a:schemeClr val="tx1"/>
                </a:solidFill>
                <a:latin typeface="Arial" pitchFamily="34" charset="0"/>
                <a:cs typeface="Arial" pitchFamily="34" charset="0"/>
              </a:rPr>
              <a:t>ВУЛ. Й. СЛІПОГО, 33</a:t>
            </a:r>
          </a:p>
          <a:p>
            <a:pPr marL="457200" indent="-457200" algn="just">
              <a:buFont typeface="+mj-lt"/>
              <a:buAutoNum type="arabicPeriod"/>
            </a:pPr>
            <a:r>
              <a:rPr lang="uk-UA" altLang="ru-RU" sz="2000" b="1" dirty="0" smtClean="0">
                <a:solidFill>
                  <a:schemeClr val="tx1"/>
                </a:solidFill>
                <a:latin typeface="Arial" pitchFamily="34" charset="0"/>
                <a:cs typeface="Arial" pitchFamily="34" charset="0"/>
              </a:rPr>
              <a:t>ВУЛ. ВЕЛИЧКОВСЬКОГО, 16-18</a:t>
            </a:r>
          </a:p>
        </p:txBody>
      </p:sp>
      <p:sp>
        <p:nvSpPr>
          <p:cNvPr id="12" name="TextBox 11"/>
          <p:cNvSpPr txBox="1"/>
          <p:nvPr/>
        </p:nvSpPr>
        <p:spPr>
          <a:xfrm>
            <a:off x="4013195" y="3854134"/>
            <a:ext cx="1968198" cy="338554"/>
          </a:xfrm>
          <a:prstGeom prst="rect">
            <a:avLst/>
          </a:prstGeom>
          <a:solidFill>
            <a:srgbClr val="333B24"/>
          </a:solidFill>
        </p:spPr>
        <p:txBody>
          <a:bodyPr wrap="square" rtlCol="0">
            <a:spAutoFit/>
          </a:bodyPr>
          <a:lstStyle/>
          <a:p>
            <a:r>
              <a:rPr lang="ru-RU" sz="1600" b="1" dirty="0" smtClean="0">
                <a:solidFill>
                  <a:schemeClr val="bg1"/>
                </a:solidFill>
              </a:rPr>
              <a:t>ВУЛ.</a:t>
            </a:r>
            <a:r>
              <a:rPr lang="uk-UA" sz="1600" b="1" dirty="0" smtClean="0">
                <a:solidFill>
                  <a:schemeClr val="bg1"/>
                </a:solidFill>
              </a:rPr>
              <a:t> КАСТЕЛІВКА, 8</a:t>
            </a:r>
            <a:endParaRPr lang="uk-UA" sz="1600" b="1" dirty="0">
              <a:solidFill>
                <a:schemeClr val="bg1"/>
              </a:solidFill>
            </a:endParaRPr>
          </a:p>
        </p:txBody>
      </p:sp>
      <p:sp>
        <p:nvSpPr>
          <p:cNvPr id="14" name="TextBox 13"/>
          <p:cNvSpPr txBox="1"/>
          <p:nvPr/>
        </p:nvSpPr>
        <p:spPr>
          <a:xfrm>
            <a:off x="7442517" y="6125060"/>
            <a:ext cx="1968198" cy="338554"/>
          </a:xfrm>
          <a:prstGeom prst="rect">
            <a:avLst/>
          </a:prstGeom>
          <a:solidFill>
            <a:srgbClr val="395225"/>
          </a:solidFill>
        </p:spPr>
        <p:txBody>
          <a:bodyPr wrap="square" rtlCol="0">
            <a:spAutoFit/>
          </a:bodyPr>
          <a:lstStyle/>
          <a:p>
            <a:r>
              <a:rPr lang="ru-RU" sz="1600" b="1" dirty="0" smtClean="0">
                <a:solidFill>
                  <a:schemeClr val="bg1"/>
                </a:solidFill>
              </a:rPr>
              <a:t>ВУЛ.</a:t>
            </a:r>
            <a:r>
              <a:rPr lang="uk-UA" sz="1600" b="1" dirty="0" smtClean="0">
                <a:solidFill>
                  <a:schemeClr val="bg1"/>
                </a:solidFill>
              </a:rPr>
              <a:t> Й. СЛІПОГО, 33</a:t>
            </a:r>
            <a:endParaRPr lang="uk-UA" sz="1600" b="1" dirty="0">
              <a:solidFill>
                <a:schemeClr val="bg1"/>
              </a:solidFill>
            </a:endParaRPr>
          </a:p>
        </p:txBody>
      </p:sp>
      <p:sp>
        <p:nvSpPr>
          <p:cNvPr id="15" name="TextBox 14"/>
          <p:cNvSpPr txBox="1"/>
          <p:nvPr/>
        </p:nvSpPr>
        <p:spPr>
          <a:xfrm>
            <a:off x="7311556" y="3371566"/>
            <a:ext cx="2980425" cy="338554"/>
          </a:xfrm>
          <a:prstGeom prst="rect">
            <a:avLst/>
          </a:prstGeom>
          <a:solidFill>
            <a:srgbClr val="333B24"/>
          </a:solidFill>
        </p:spPr>
        <p:txBody>
          <a:bodyPr wrap="square" rtlCol="0">
            <a:spAutoFit/>
          </a:bodyPr>
          <a:lstStyle/>
          <a:p>
            <a:r>
              <a:rPr lang="ru-RU" sz="1600" b="1" dirty="0" smtClean="0">
                <a:solidFill>
                  <a:schemeClr val="bg1"/>
                </a:solidFill>
              </a:rPr>
              <a:t>ВУЛ.</a:t>
            </a:r>
            <a:r>
              <a:rPr lang="uk-UA" sz="1600" b="1" dirty="0" smtClean="0">
                <a:solidFill>
                  <a:schemeClr val="bg1"/>
                </a:solidFill>
              </a:rPr>
              <a:t> ВЕЛИЧКОВСЬКОГО, 16-18</a:t>
            </a:r>
            <a:endParaRPr lang="uk-UA" sz="1600" b="1" dirty="0">
              <a:solidFill>
                <a:schemeClr val="bg1"/>
              </a:solidFill>
            </a:endParaRPr>
          </a:p>
        </p:txBody>
      </p:sp>
    </p:spTree>
    <p:extLst>
      <p:ext uri="{BB962C8B-B14F-4D97-AF65-F5344CB8AC3E}">
        <p14:creationId xmlns:p14="http://schemas.microsoft.com/office/powerpoint/2010/main" val="3390648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BDCCE4A6-97AB-4123-8258-E05393C208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7" name="TextBox 6">
            <a:extLst>
              <a:ext uri="{FF2B5EF4-FFF2-40B4-BE49-F238E27FC236}">
                <a16:creationId xmlns:a16="http://schemas.microsoft.com/office/drawing/2014/main" id="{9ADC7953-C196-4335-84C5-3FB984F95816}"/>
              </a:ext>
            </a:extLst>
          </p:cNvPr>
          <p:cNvSpPr txBox="1"/>
          <p:nvPr/>
        </p:nvSpPr>
        <p:spPr>
          <a:xfrm>
            <a:off x="5002683" y="1114269"/>
            <a:ext cx="6183157" cy="1015663"/>
          </a:xfrm>
          <a:prstGeom prst="rect">
            <a:avLst/>
          </a:prstGeom>
          <a:noFill/>
        </p:spPr>
        <p:txBody>
          <a:bodyPr wrap="square" lIns="91440" tIns="45720" rIns="91440" bIns="45720" rtlCol="0" anchor="t">
            <a:spAutoFit/>
          </a:bodyPr>
          <a:lstStyle/>
          <a:p>
            <a:r>
              <a:rPr lang="uk-UA" sz="3600" b="1" dirty="0">
                <a:latin typeface="Arial" panose="020B0604020202020204" pitchFamily="34" charset="0"/>
                <a:cs typeface="Arial" panose="020B0604020202020204" pitchFamily="34" charset="0"/>
              </a:rPr>
              <a:t>КОНКУРС ПРОЄКТІВ </a:t>
            </a:r>
            <a:endParaRPr lang="en-US" sz="3600" b="1" dirty="0">
              <a:latin typeface="Arial" panose="020B0604020202020204" pitchFamily="34" charset="0"/>
              <a:cs typeface="Arial" panose="020B0604020202020204" pitchFamily="34" charset="0"/>
            </a:endParaRPr>
          </a:p>
          <a:p>
            <a:r>
              <a:rPr lang="ru-RU" sz="2400" b="1" dirty="0">
                <a:latin typeface="Arial" panose="020B0604020202020204" pitchFamily="34" charset="0"/>
                <a:ea typeface="+mn-lt"/>
                <a:cs typeface="Arial" panose="020B0604020202020204" pitchFamily="34" charset="0"/>
              </a:rPr>
              <a:t>28.01-15</a:t>
            </a:r>
            <a:r>
              <a:rPr lang="en-US" sz="2400" b="1" dirty="0">
                <a:latin typeface="Arial" panose="020B0604020202020204" pitchFamily="34" charset="0"/>
                <a:ea typeface="+mn-lt"/>
                <a:cs typeface="Arial" panose="020B0604020202020204" pitchFamily="34" charset="0"/>
              </a:rPr>
              <a:t>.</a:t>
            </a:r>
            <a:r>
              <a:rPr lang="ru-RU" sz="2400" b="1" dirty="0" smtClean="0">
                <a:latin typeface="Arial" panose="020B0604020202020204" pitchFamily="34" charset="0"/>
                <a:ea typeface="+mn-lt"/>
                <a:cs typeface="Arial" panose="020B0604020202020204" pitchFamily="34" charset="0"/>
              </a:rPr>
              <a:t>02</a:t>
            </a:r>
            <a:r>
              <a:rPr lang="en-US" sz="2400" b="1" dirty="0" smtClean="0">
                <a:latin typeface="Arial" panose="020B0604020202020204" pitchFamily="34" charset="0"/>
                <a:ea typeface="+mn-lt"/>
                <a:cs typeface="Arial" panose="020B0604020202020204" pitchFamily="34" charset="0"/>
              </a:rPr>
              <a:t> </a:t>
            </a:r>
            <a:endParaRPr lang="uk-UA" sz="2400" b="1" dirty="0">
              <a:latin typeface="Arial" panose="020B0604020202020204" pitchFamily="34" charset="0"/>
              <a:cs typeface="Arial" panose="020B0604020202020204" pitchFamily="34" charset="0"/>
            </a:endParaRPr>
          </a:p>
        </p:txBody>
      </p:sp>
      <p:sp>
        <p:nvSpPr>
          <p:cNvPr id="9" name="Овал 8">
            <a:extLst>
              <a:ext uri="{FF2B5EF4-FFF2-40B4-BE49-F238E27FC236}">
                <a16:creationId xmlns:a16="http://schemas.microsoft.com/office/drawing/2014/main" id="{BD6EACAB-AE8C-4C38-9B16-D4756EDCB563}"/>
              </a:ext>
            </a:extLst>
          </p:cNvPr>
          <p:cNvSpPr/>
          <p:nvPr/>
        </p:nvSpPr>
        <p:spPr>
          <a:xfrm>
            <a:off x="4033002" y="2043953"/>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a:t>1</a:t>
            </a:r>
          </a:p>
        </p:txBody>
      </p:sp>
      <p:sp>
        <p:nvSpPr>
          <p:cNvPr id="11" name="TextBox 10">
            <a:extLst>
              <a:ext uri="{FF2B5EF4-FFF2-40B4-BE49-F238E27FC236}">
                <a16:creationId xmlns:a16="http://schemas.microsoft.com/office/drawing/2014/main" id="{28CB6FA2-4A8A-4803-9D3F-33F11B7FDA7C}"/>
              </a:ext>
            </a:extLst>
          </p:cNvPr>
          <p:cNvSpPr txBox="1"/>
          <p:nvPr/>
        </p:nvSpPr>
        <p:spPr>
          <a:xfrm>
            <a:off x="5002683" y="5058451"/>
            <a:ext cx="6683296" cy="830997"/>
          </a:xfrm>
          <a:prstGeom prst="rect">
            <a:avLst/>
          </a:prstGeom>
          <a:noFill/>
        </p:spPr>
        <p:txBody>
          <a:bodyPr wrap="square" lIns="91440" tIns="45720" rIns="91440" bIns="45720" rtlCol="0" anchor="t">
            <a:spAutoFit/>
          </a:bodyPr>
          <a:lstStyle/>
          <a:p>
            <a:r>
              <a:rPr lang="uk-UA" sz="2400" b="1" dirty="0" smtClean="0">
                <a:latin typeface="Arial" panose="020B0604020202020204" pitchFamily="34" charset="0"/>
                <a:ea typeface="+mn-lt"/>
                <a:cs typeface="Arial" panose="020B0604020202020204" pitchFamily="34" charset="0"/>
              </a:rPr>
              <a:t>1,3 </a:t>
            </a:r>
            <a:r>
              <a:rPr lang="uk-UA" sz="2400" b="1" dirty="0">
                <a:latin typeface="Arial" panose="020B0604020202020204" pitchFamily="34" charset="0"/>
                <a:ea typeface="+mn-lt"/>
                <a:cs typeface="Arial" panose="020B0604020202020204" pitchFamily="34" charset="0"/>
              </a:rPr>
              <a:t>млн грн</a:t>
            </a:r>
            <a:r>
              <a:rPr lang="uk-UA" sz="2400" dirty="0">
                <a:latin typeface="Arial" panose="020B0604020202020204" pitchFamily="34" charset="0"/>
                <a:ea typeface="+mn-lt"/>
                <a:cs typeface="Arial" panose="020B0604020202020204" pitchFamily="34" charset="0"/>
              </a:rPr>
              <a:t> було передбачено на реалізацію проєктів-переможців у </a:t>
            </a:r>
            <a:r>
              <a:rPr lang="uk-UA" sz="2400" b="1" dirty="0">
                <a:latin typeface="Arial" panose="020B0604020202020204" pitchFamily="34" charset="0"/>
                <a:ea typeface="+mn-lt"/>
                <a:cs typeface="Arial" panose="020B0604020202020204" pitchFamily="34" charset="0"/>
              </a:rPr>
              <a:t>2020 році</a:t>
            </a:r>
            <a:endParaRPr lang="uk-UA" sz="2400" b="1"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F694BC6C-9265-42E8-9E13-CC0EA1035115}"/>
              </a:ext>
            </a:extLst>
          </p:cNvPr>
          <p:cNvSpPr txBox="1"/>
          <p:nvPr/>
        </p:nvSpPr>
        <p:spPr>
          <a:xfrm>
            <a:off x="4968918" y="3430844"/>
            <a:ext cx="6674275" cy="1200329"/>
          </a:xfrm>
          <a:prstGeom prst="rect">
            <a:avLst/>
          </a:prstGeom>
          <a:noFill/>
        </p:spPr>
        <p:txBody>
          <a:bodyPr wrap="square" lIns="91440" tIns="45720" rIns="91440" bIns="45720" rtlCol="0" anchor="t">
            <a:spAutoFit/>
          </a:bodyPr>
          <a:lstStyle/>
          <a:p>
            <a:r>
              <a:rPr lang="uk-UA" sz="2400" dirty="0">
                <a:latin typeface="Arial" panose="020B0604020202020204" pitchFamily="34" charset="0"/>
                <a:cs typeface="Arial" panose="020B0604020202020204" pitchFamily="34" charset="0"/>
              </a:rPr>
              <a:t>За результатами конкурсу </a:t>
            </a:r>
            <a:r>
              <a:rPr lang="uk-UA" sz="2400" b="1" dirty="0">
                <a:latin typeface="Arial" panose="020B0604020202020204" pitchFamily="34" charset="0"/>
                <a:cs typeface="Arial" panose="020B0604020202020204" pitchFamily="34" charset="0"/>
              </a:rPr>
              <a:t>14</a:t>
            </a:r>
            <a:r>
              <a:rPr lang="uk-UA" sz="2400" dirty="0">
                <a:latin typeface="Arial" panose="020B0604020202020204" pitchFamily="34" charset="0"/>
                <a:cs typeface="Arial" panose="020B0604020202020204" pitchFamily="34" charset="0"/>
              </a:rPr>
              <a:t> ГО отримали бюджетне фінансування, </a:t>
            </a:r>
          </a:p>
          <a:p>
            <a:r>
              <a:rPr lang="uk-UA" sz="2400" dirty="0">
                <a:latin typeface="Arial" panose="020B0604020202020204" pitchFamily="34" charset="0"/>
                <a:cs typeface="Arial" panose="020B0604020202020204" pitchFamily="34" charset="0"/>
              </a:rPr>
              <a:t>а це </a:t>
            </a:r>
            <a:r>
              <a:rPr lang="uk-UA" sz="2400" b="1" dirty="0">
                <a:latin typeface="Arial" panose="020B0604020202020204" pitchFamily="34" charset="0"/>
                <a:cs typeface="Arial" panose="020B0604020202020204" pitchFamily="34" charset="0"/>
              </a:rPr>
              <a:t>101 </a:t>
            </a:r>
            <a:r>
              <a:rPr lang="uk-UA" sz="2400" dirty="0">
                <a:latin typeface="Arial" panose="020B0604020202020204" pitchFamily="34" charset="0"/>
                <a:cs typeface="Arial" panose="020B0604020202020204" pitchFamily="34" charset="0"/>
              </a:rPr>
              <a:t>захід у </a:t>
            </a:r>
            <a:r>
              <a:rPr lang="uk-UA" sz="2400" b="1" dirty="0">
                <a:latin typeface="Arial" panose="020B0604020202020204" pitchFamily="34" charset="0"/>
                <a:cs typeface="Arial" panose="020B0604020202020204" pitchFamily="34" charset="0"/>
              </a:rPr>
              <a:t>2020 році</a:t>
            </a:r>
          </a:p>
        </p:txBody>
      </p:sp>
      <p:sp>
        <p:nvSpPr>
          <p:cNvPr id="15" name="TextBox 14">
            <a:extLst>
              <a:ext uri="{FF2B5EF4-FFF2-40B4-BE49-F238E27FC236}">
                <a16:creationId xmlns:a16="http://schemas.microsoft.com/office/drawing/2014/main" id="{E5F4C51D-C232-4681-B65C-D70023C57C55}"/>
              </a:ext>
            </a:extLst>
          </p:cNvPr>
          <p:cNvSpPr txBox="1"/>
          <p:nvPr/>
        </p:nvSpPr>
        <p:spPr>
          <a:xfrm>
            <a:off x="4968918" y="2298393"/>
            <a:ext cx="7315336" cy="461665"/>
          </a:xfrm>
          <a:prstGeom prst="rect">
            <a:avLst/>
          </a:prstGeom>
          <a:noFill/>
        </p:spPr>
        <p:txBody>
          <a:bodyPr wrap="none" lIns="91440" tIns="45720" rIns="91440" bIns="45720" rtlCol="0" anchor="t">
            <a:spAutoFit/>
          </a:bodyPr>
          <a:lstStyle/>
          <a:p>
            <a:r>
              <a:rPr lang="uk-UA" sz="2400" dirty="0">
                <a:latin typeface="Arial" panose="020B0604020202020204" pitchFamily="34" charset="0"/>
                <a:cs typeface="Arial" panose="020B0604020202020204" pitchFamily="34" charset="0"/>
              </a:rPr>
              <a:t>Отримали </a:t>
            </a:r>
            <a:r>
              <a:rPr lang="uk-UA" sz="2400" b="1" dirty="0">
                <a:latin typeface="Arial" panose="020B0604020202020204" pitchFamily="34" charset="0"/>
                <a:cs typeface="Arial" panose="020B0604020202020204" pitchFamily="34" charset="0"/>
              </a:rPr>
              <a:t>28</a:t>
            </a:r>
            <a:r>
              <a:rPr lang="uk-UA" sz="2400" dirty="0">
                <a:latin typeface="Arial" panose="020B0604020202020204" pitchFamily="34" charset="0"/>
                <a:cs typeface="Arial" panose="020B0604020202020204" pitchFamily="34" charset="0"/>
              </a:rPr>
              <a:t> заявок на фінансування </a:t>
            </a:r>
            <a:r>
              <a:rPr lang="uk-UA" sz="2400" b="1" dirty="0">
                <a:latin typeface="Arial" panose="020B0604020202020204" pitchFamily="34" charset="0"/>
                <a:cs typeface="Arial" panose="020B0604020202020204" pitchFamily="34" charset="0"/>
              </a:rPr>
              <a:t>256</a:t>
            </a:r>
            <a:r>
              <a:rPr lang="uk-UA" sz="2400" dirty="0">
                <a:latin typeface="Arial" panose="020B0604020202020204" pitchFamily="34" charset="0"/>
                <a:cs typeface="Arial" panose="020B0604020202020204" pitchFamily="34" charset="0"/>
              </a:rPr>
              <a:t> заходів</a:t>
            </a:r>
          </a:p>
        </p:txBody>
      </p:sp>
      <p:sp>
        <p:nvSpPr>
          <p:cNvPr id="17" name="Овал 16">
            <a:extLst>
              <a:ext uri="{FF2B5EF4-FFF2-40B4-BE49-F238E27FC236}">
                <a16:creationId xmlns:a16="http://schemas.microsoft.com/office/drawing/2014/main" id="{C4C0119E-599A-4267-B73F-1460A1A36AE2}"/>
              </a:ext>
            </a:extLst>
          </p:cNvPr>
          <p:cNvSpPr/>
          <p:nvPr/>
        </p:nvSpPr>
        <p:spPr>
          <a:xfrm>
            <a:off x="4033002" y="3516904"/>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a:t>2</a:t>
            </a:r>
          </a:p>
        </p:txBody>
      </p:sp>
      <p:sp>
        <p:nvSpPr>
          <p:cNvPr id="19" name="Овал 18">
            <a:extLst>
              <a:ext uri="{FF2B5EF4-FFF2-40B4-BE49-F238E27FC236}">
                <a16:creationId xmlns:a16="http://schemas.microsoft.com/office/drawing/2014/main" id="{F69C8D60-3BCA-456E-8720-A58A54C0145D}"/>
              </a:ext>
            </a:extLst>
          </p:cNvPr>
          <p:cNvSpPr/>
          <p:nvPr/>
        </p:nvSpPr>
        <p:spPr>
          <a:xfrm>
            <a:off x="4033002" y="5005992"/>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a:t>3</a:t>
            </a:r>
          </a:p>
        </p:txBody>
      </p:sp>
      <p:sp>
        <p:nvSpPr>
          <p:cNvPr id="10" name="Rectangle 3"/>
          <p:cNvSpPr>
            <a:spLocks noChangeArrowheads="1"/>
          </p:cNvSpPr>
          <p:nvPr/>
        </p:nvSpPr>
        <p:spPr bwMode="auto">
          <a:xfrm>
            <a:off x="5581493" y="148560"/>
            <a:ext cx="5196114" cy="838489"/>
          </a:xfrm>
          <a:prstGeom prst="rect">
            <a:avLst/>
          </a:prstGeom>
          <a:solidFill>
            <a:srgbClr val="FFC000"/>
          </a:solidFill>
          <a:ln>
            <a:noFill/>
            <a:headEnd/>
            <a:tailEnd/>
          </a:ln>
        </p:spPr>
        <p:style>
          <a:lnRef idx="3">
            <a:schemeClr val="lt1"/>
          </a:lnRef>
          <a:fillRef idx="1">
            <a:schemeClr val="accent2"/>
          </a:fillRef>
          <a:effectRef idx="1">
            <a:schemeClr val="accent2"/>
          </a:effectRef>
          <a:fontRef idx="minor">
            <a:schemeClr val="lt1"/>
          </a:fontRef>
        </p:style>
        <p:txBody>
          <a:bodyPr anchor="ctr"/>
          <a:lstStyle/>
          <a:p>
            <a:pPr algn="ctr"/>
            <a:endParaRPr lang="uk-UA" altLang="ru-RU" sz="2500" b="1" dirty="0" smtClean="0">
              <a:solidFill>
                <a:schemeClr val="bg1"/>
              </a:solidFill>
              <a:cs typeface="Times New Roman" panose="02020603050405020304" pitchFamily="18" charset="0"/>
            </a:endParaRPr>
          </a:p>
          <a:p>
            <a:pPr algn="ctr"/>
            <a:r>
              <a:rPr lang="uk-UA" altLang="ru-RU" sz="2500" b="1" dirty="0" smtClean="0">
                <a:solidFill>
                  <a:schemeClr val="bg1"/>
                </a:solidFill>
                <a:cs typeface="Times New Roman" panose="02020603050405020304" pitchFamily="18" charset="0"/>
              </a:rPr>
              <a:t>МОЛОДІЖНА ПОЛІТИКА</a:t>
            </a:r>
          </a:p>
          <a:p>
            <a:pPr algn="ctr"/>
            <a:endParaRPr lang="uk-UA" altLang="ru-RU" sz="25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4274900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50"/>
                                        <p:tgtEl>
                                          <p:spTgt spid="7"/>
                                        </p:tgtEl>
                                      </p:cBhvr>
                                    </p:animEffect>
                                  </p:childTnLst>
                                </p:cTn>
                              </p:par>
                            </p:childTnLst>
                          </p:cTn>
                        </p:par>
                        <p:par>
                          <p:cTn id="8" fill="hold">
                            <p:stCondLst>
                              <p:cond delay="250"/>
                            </p:stCondLst>
                            <p:childTnLst>
                              <p:par>
                                <p:cTn id="9" presetID="53" presetClass="entr" presetSubtype="16"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250" fill="hold"/>
                                        <p:tgtEl>
                                          <p:spTgt spid="9"/>
                                        </p:tgtEl>
                                        <p:attrNameLst>
                                          <p:attrName>ppt_w</p:attrName>
                                        </p:attrNameLst>
                                      </p:cBhvr>
                                      <p:tavLst>
                                        <p:tav tm="0">
                                          <p:val>
                                            <p:fltVal val="0"/>
                                          </p:val>
                                        </p:tav>
                                        <p:tav tm="100000">
                                          <p:val>
                                            <p:strVal val="#ppt_w"/>
                                          </p:val>
                                        </p:tav>
                                      </p:tavLst>
                                    </p:anim>
                                    <p:anim calcmode="lin" valueType="num">
                                      <p:cBhvr>
                                        <p:cTn id="12" dur="250" fill="hold"/>
                                        <p:tgtEl>
                                          <p:spTgt spid="9"/>
                                        </p:tgtEl>
                                        <p:attrNameLst>
                                          <p:attrName>ppt_h</p:attrName>
                                        </p:attrNameLst>
                                      </p:cBhvr>
                                      <p:tavLst>
                                        <p:tav tm="0">
                                          <p:val>
                                            <p:fltVal val="0"/>
                                          </p:val>
                                        </p:tav>
                                        <p:tav tm="100000">
                                          <p:val>
                                            <p:strVal val="#ppt_h"/>
                                          </p:val>
                                        </p:tav>
                                      </p:tavLst>
                                    </p:anim>
                                    <p:animEffect transition="in" filter="fade">
                                      <p:cBhvr>
                                        <p:cTn id="13" dur="25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250"/>
                                        <p:tgtEl>
                                          <p:spTgt spid="15"/>
                                        </p:tgtEl>
                                      </p:cBhvr>
                                    </p:animEffect>
                                  </p:childTnLst>
                                </p:cTn>
                              </p:par>
                            </p:childTnLst>
                          </p:cTn>
                        </p:par>
                        <p:par>
                          <p:cTn id="17" fill="hold">
                            <p:stCondLst>
                              <p:cond delay="500"/>
                            </p:stCondLst>
                            <p:childTnLst>
                              <p:par>
                                <p:cTn id="18" presetID="53" presetClass="entr" presetSubtype="16" fill="hold" grpId="0" nodeType="after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p:cTn id="20" dur="250" fill="hold"/>
                                        <p:tgtEl>
                                          <p:spTgt spid="17"/>
                                        </p:tgtEl>
                                        <p:attrNameLst>
                                          <p:attrName>ppt_w</p:attrName>
                                        </p:attrNameLst>
                                      </p:cBhvr>
                                      <p:tavLst>
                                        <p:tav tm="0">
                                          <p:val>
                                            <p:fltVal val="0"/>
                                          </p:val>
                                        </p:tav>
                                        <p:tav tm="100000">
                                          <p:val>
                                            <p:strVal val="#ppt_w"/>
                                          </p:val>
                                        </p:tav>
                                      </p:tavLst>
                                    </p:anim>
                                    <p:anim calcmode="lin" valueType="num">
                                      <p:cBhvr>
                                        <p:cTn id="21" dur="250" fill="hold"/>
                                        <p:tgtEl>
                                          <p:spTgt spid="17"/>
                                        </p:tgtEl>
                                        <p:attrNameLst>
                                          <p:attrName>ppt_h</p:attrName>
                                        </p:attrNameLst>
                                      </p:cBhvr>
                                      <p:tavLst>
                                        <p:tav tm="0">
                                          <p:val>
                                            <p:fltVal val="0"/>
                                          </p:val>
                                        </p:tav>
                                        <p:tav tm="100000">
                                          <p:val>
                                            <p:strVal val="#ppt_h"/>
                                          </p:val>
                                        </p:tav>
                                      </p:tavLst>
                                    </p:anim>
                                    <p:animEffect transition="in" filter="fade">
                                      <p:cBhvr>
                                        <p:cTn id="22" dur="250"/>
                                        <p:tgtEl>
                                          <p:spTgt spid="1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250"/>
                                        <p:tgtEl>
                                          <p:spTgt spid="13"/>
                                        </p:tgtEl>
                                      </p:cBhvr>
                                    </p:animEffect>
                                  </p:childTnLst>
                                </p:cTn>
                              </p:par>
                            </p:childTnLst>
                          </p:cTn>
                        </p:par>
                        <p:par>
                          <p:cTn id="26" fill="hold">
                            <p:stCondLst>
                              <p:cond delay="750"/>
                            </p:stCondLst>
                            <p:childTnLst>
                              <p:par>
                                <p:cTn id="27" presetID="53" presetClass="entr" presetSubtype="16" fill="hold" grpId="0" nodeType="after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p:cTn id="29" dur="250" fill="hold"/>
                                        <p:tgtEl>
                                          <p:spTgt spid="19"/>
                                        </p:tgtEl>
                                        <p:attrNameLst>
                                          <p:attrName>ppt_w</p:attrName>
                                        </p:attrNameLst>
                                      </p:cBhvr>
                                      <p:tavLst>
                                        <p:tav tm="0">
                                          <p:val>
                                            <p:fltVal val="0"/>
                                          </p:val>
                                        </p:tav>
                                        <p:tav tm="100000">
                                          <p:val>
                                            <p:strVal val="#ppt_w"/>
                                          </p:val>
                                        </p:tav>
                                      </p:tavLst>
                                    </p:anim>
                                    <p:anim calcmode="lin" valueType="num">
                                      <p:cBhvr>
                                        <p:cTn id="30" dur="250" fill="hold"/>
                                        <p:tgtEl>
                                          <p:spTgt spid="19"/>
                                        </p:tgtEl>
                                        <p:attrNameLst>
                                          <p:attrName>ppt_h</p:attrName>
                                        </p:attrNameLst>
                                      </p:cBhvr>
                                      <p:tavLst>
                                        <p:tav tm="0">
                                          <p:val>
                                            <p:fltVal val="0"/>
                                          </p:val>
                                        </p:tav>
                                        <p:tav tm="100000">
                                          <p:val>
                                            <p:strVal val="#ppt_h"/>
                                          </p:val>
                                        </p:tav>
                                      </p:tavLst>
                                    </p:anim>
                                    <p:animEffect transition="in" filter="fade">
                                      <p:cBhvr>
                                        <p:cTn id="31" dur="250"/>
                                        <p:tgtEl>
                                          <p:spTgt spid="19"/>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11" grpId="0"/>
      <p:bldP spid="13" grpId="0"/>
      <p:bldP spid="15" grpId="0"/>
      <p:bldP spid="17" grpId="0" animBg="1"/>
      <p:bldP spid="1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B17F017B-F99D-4AEE-980E-5763B918C0D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62796" y="3722297"/>
            <a:ext cx="1805208" cy="1562898"/>
          </a:xfrm>
          <a:prstGeom prst="rect">
            <a:avLst/>
          </a:prstGeom>
        </p:spPr>
      </p:pic>
      <p:pic>
        <p:nvPicPr>
          <p:cNvPr id="11" name="Рисунок 10"/>
          <p:cNvPicPr>
            <a:picLocks noChangeAspect="1"/>
          </p:cNvPicPr>
          <p:nvPr/>
        </p:nvPicPr>
        <p:blipFill>
          <a:blip r:embed="rId3"/>
          <a:stretch>
            <a:fillRect/>
          </a:stretch>
        </p:blipFill>
        <p:spPr>
          <a:xfrm>
            <a:off x="3963432" y="584042"/>
            <a:ext cx="1804572" cy="1566808"/>
          </a:xfrm>
          <a:prstGeom prst="rect">
            <a:avLst/>
          </a:prstGeom>
        </p:spPr>
      </p:pic>
      <p:pic>
        <p:nvPicPr>
          <p:cNvPr id="17" name="Рисунок 16">
            <a:extLst>
              <a:ext uri="{FF2B5EF4-FFF2-40B4-BE49-F238E27FC236}">
                <a16:creationId xmlns:a16="http://schemas.microsoft.com/office/drawing/2014/main" id="{2E14C040-EF37-43F6-8BEE-3BD545DD455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25706" y="1373676"/>
            <a:ext cx="1805208" cy="1562898"/>
          </a:xfrm>
          <a:prstGeom prst="rect">
            <a:avLst/>
          </a:prstGeom>
        </p:spPr>
      </p:pic>
      <p:pic>
        <p:nvPicPr>
          <p:cNvPr id="18" name="Рисунок 17">
            <a:extLst>
              <a:ext uri="{FF2B5EF4-FFF2-40B4-BE49-F238E27FC236}">
                <a16:creationId xmlns:a16="http://schemas.microsoft.com/office/drawing/2014/main" id="{1375C59C-4498-4C1F-AB2C-B8A10D0BEBC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25706" y="2932299"/>
            <a:ext cx="1805208" cy="1562898"/>
          </a:xfrm>
          <a:prstGeom prst="rect">
            <a:avLst/>
          </a:prstGeom>
        </p:spPr>
      </p:pic>
      <p:pic>
        <p:nvPicPr>
          <p:cNvPr id="19" name="Рисунок 18">
            <a:extLst>
              <a:ext uri="{FF2B5EF4-FFF2-40B4-BE49-F238E27FC236}">
                <a16:creationId xmlns:a16="http://schemas.microsoft.com/office/drawing/2014/main" id="{2A27C5F6-C86A-450F-B58A-5CC2B05438E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65591" y="2150850"/>
            <a:ext cx="1802413" cy="1562898"/>
          </a:xfrm>
          <a:prstGeom prst="rect">
            <a:avLst/>
          </a:prstGeom>
        </p:spPr>
      </p:pic>
      <p:sp>
        <p:nvSpPr>
          <p:cNvPr id="20" name="TextBox 19"/>
          <p:cNvSpPr txBox="1"/>
          <p:nvPr/>
        </p:nvSpPr>
        <p:spPr>
          <a:xfrm>
            <a:off x="1518535" y="1182780"/>
            <a:ext cx="2356338" cy="369332"/>
          </a:xfrm>
          <a:prstGeom prst="rect">
            <a:avLst/>
          </a:prstGeom>
          <a:noFill/>
        </p:spPr>
        <p:txBody>
          <a:bodyPr wrap="square" rtlCol="0">
            <a:spAutoFit/>
          </a:bodyPr>
          <a:lstStyle/>
          <a:p>
            <a:pPr algn="ctr"/>
            <a:r>
              <a:rPr lang="uk-UA" b="1" dirty="0" smtClean="0">
                <a:latin typeface="Arial" panose="020B0604020202020204" pitchFamily="34" charset="0"/>
                <a:cs typeface="Arial" panose="020B0604020202020204" pitchFamily="34" charset="0"/>
              </a:rPr>
              <a:t>44 заходи</a:t>
            </a:r>
          </a:p>
        </p:txBody>
      </p:sp>
      <p:sp>
        <p:nvSpPr>
          <p:cNvPr id="21" name="TextBox 20"/>
          <p:cNvSpPr txBox="1"/>
          <p:nvPr/>
        </p:nvSpPr>
        <p:spPr>
          <a:xfrm>
            <a:off x="1825383" y="2745678"/>
            <a:ext cx="1837593" cy="369332"/>
          </a:xfrm>
          <a:prstGeom prst="rect">
            <a:avLst/>
          </a:prstGeom>
          <a:noFill/>
        </p:spPr>
        <p:txBody>
          <a:bodyPr wrap="square" rtlCol="0">
            <a:spAutoFit/>
          </a:bodyPr>
          <a:lstStyle/>
          <a:p>
            <a:pPr algn="ctr"/>
            <a:r>
              <a:rPr lang="uk-UA" b="1" dirty="0" smtClean="0">
                <a:latin typeface="Arial" panose="020B0604020202020204" pitchFamily="34" charset="0"/>
                <a:cs typeface="Arial" panose="020B0604020202020204" pitchFamily="34" charset="0"/>
              </a:rPr>
              <a:t>1564 учасники</a:t>
            </a:r>
            <a:endParaRPr lang="uk-UA" b="1" dirty="0">
              <a:latin typeface="Arial" panose="020B0604020202020204" pitchFamily="34" charset="0"/>
              <a:cs typeface="Arial" panose="020B0604020202020204" pitchFamily="34" charset="0"/>
            </a:endParaRPr>
          </a:p>
        </p:txBody>
      </p:sp>
      <p:sp>
        <p:nvSpPr>
          <p:cNvPr id="22" name="TextBox 21"/>
          <p:cNvSpPr txBox="1"/>
          <p:nvPr/>
        </p:nvSpPr>
        <p:spPr>
          <a:xfrm>
            <a:off x="7272412" y="3537631"/>
            <a:ext cx="1863969" cy="369332"/>
          </a:xfrm>
          <a:prstGeom prst="rect">
            <a:avLst/>
          </a:prstGeom>
          <a:noFill/>
        </p:spPr>
        <p:txBody>
          <a:bodyPr wrap="square" rtlCol="0">
            <a:spAutoFit/>
          </a:bodyPr>
          <a:lstStyle/>
          <a:p>
            <a:pPr algn="ctr"/>
            <a:r>
              <a:rPr lang="uk-UA" b="1" dirty="0" smtClean="0">
                <a:latin typeface="Arial" panose="020B0604020202020204" pitchFamily="34" charset="0"/>
                <a:cs typeface="Arial" panose="020B0604020202020204" pitchFamily="34" charset="0"/>
              </a:rPr>
              <a:t>427914,00 грн</a:t>
            </a:r>
            <a:endParaRPr lang="uk-UA" b="1" dirty="0">
              <a:latin typeface="Arial" panose="020B0604020202020204" pitchFamily="34" charset="0"/>
              <a:cs typeface="Arial" panose="020B0604020202020204" pitchFamily="34" charset="0"/>
            </a:endParaRPr>
          </a:p>
        </p:txBody>
      </p:sp>
      <p:sp>
        <p:nvSpPr>
          <p:cNvPr id="23" name="TextBox 22"/>
          <p:cNvSpPr txBox="1"/>
          <p:nvPr/>
        </p:nvSpPr>
        <p:spPr>
          <a:xfrm>
            <a:off x="6503088" y="1766948"/>
            <a:ext cx="3975882" cy="923330"/>
          </a:xfrm>
          <a:prstGeom prst="rect">
            <a:avLst/>
          </a:prstGeom>
          <a:noFill/>
        </p:spPr>
        <p:txBody>
          <a:bodyPr wrap="square" rtlCol="0">
            <a:spAutoFit/>
          </a:bodyPr>
          <a:lstStyle/>
          <a:p>
            <a:pPr algn="ctr"/>
            <a:r>
              <a:rPr lang="uk-UA" b="1" dirty="0" smtClean="0">
                <a:latin typeface="Arial" panose="020B0604020202020204" pitchFamily="34" charset="0"/>
                <a:cs typeface="Arial" panose="020B0604020202020204" pitchFamily="34" charset="0"/>
              </a:rPr>
              <a:t>Пласт – 34 заходи,</a:t>
            </a:r>
          </a:p>
          <a:p>
            <a:pPr algn="ctr"/>
            <a:r>
              <a:rPr lang="uk-UA" b="1" dirty="0" smtClean="0">
                <a:latin typeface="Arial" panose="020B0604020202020204" pitchFamily="34" charset="0"/>
                <a:cs typeface="Arial" panose="020B0604020202020204" pitchFamily="34" charset="0"/>
              </a:rPr>
              <a:t>     Інші </a:t>
            </a:r>
            <a:r>
              <a:rPr lang="uk-UA" b="1" dirty="0">
                <a:latin typeface="Arial" panose="020B0604020202020204" pitchFamily="34" charset="0"/>
                <a:cs typeface="Arial" panose="020B0604020202020204" pitchFamily="34" charset="0"/>
              </a:rPr>
              <a:t>МГО – 10 заходів</a:t>
            </a:r>
          </a:p>
          <a:p>
            <a:pPr algn="ctr"/>
            <a:endParaRPr lang="uk-UA" b="1" dirty="0">
              <a:latin typeface="Arial" panose="020B0604020202020204" pitchFamily="34" charset="0"/>
              <a:cs typeface="Arial" panose="020B0604020202020204" pitchFamily="34" charset="0"/>
            </a:endParaRPr>
          </a:p>
        </p:txBody>
      </p:sp>
      <p:sp>
        <p:nvSpPr>
          <p:cNvPr id="25" name="TextBox 24"/>
          <p:cNvSpPr txBox="1"/>
          <p:nvPr/>
        </p:nvSpPr>
        <p:spPr>
          <a:xfrm>
            <a:off x="1951893" y="4319080"/>
            <a:ext cx="1922980" cy="369332"/>
          </a:xfrm>
          <a:prstGeom prst="rect">
            <a:avLst/>
          </a:prstGeom>
          <a:noFill/>
        </p:spPr>
        <p:txBody>
          <a:bodyPr wrap="square" rtlCol="0">
            <a:spAutoFit/>
          </a:bodyPr>
          <a:lstStyle/>
          <a:p>
            <a:pPr algn="ctr"/>
            <a:r>
              <a:rPr lang="uk-UA" b="1" dirty="0" smtClean="0">
                <a:latin typeface="Arial" panose="020B0604020202020204" pitchFamily="34" charset="0"/>
                <a:cs typeface="Arial" panose="020B0604020202020204" pitchFamily="34" charset="0"/>
              </a:rPr>
              <a:t>369540,00 грн</a:t>
            </a:r>
            <a:endParaRPr lang="uk-UA" b="1" dirty="0">
              <a:latin typeface="Arial" panose="020B0604020202020204" pitchFamily="34" charset="0"/>
              <a:cs typeface="Arial" panose="020B0604020202020204" pitchFamily="34" charset="0"/>
            </a:endParaRPr>
          </a:p>
        </p:txBody>
      </p:sp>
      <p:sp>
        <p:nvSpPr>
          <p:cNvPr id="26" name="TextBox 25"/>
          <p:cNvSpPr txBox="1"/>
          <p:nvPr/>
        </p:nvSpPr>
        <p:spPr>
          <a:xfrm>
            <a:off x="4236750" y="1172276"/>
            <a:ext cx="1257300" cy="369332"/>
          </a:xfrm>
          <a:prstGeom prst="rect">
            <a:avLst/>
          </a:prstGeom>
          <a:noFill/>
        </p:spPr>
        <p:txBody>
          <a:bodyPr wrap="square" rtlCol="0">
            <a:spAutoFit/>
          </a:bodyPr>
          <a:lstStyle/>
          <a:p>
            <a:pPr algn="ctr"/>
            <a:r>
              <a:rPr lang="uk-UA" dirty="0" smtClean="0">
                <a:solidFill>
                  <a:schemeClr val="bg2"/>
                </a:solidFill>
              </a:rPr>
              <a:t>проведено</a:t>
            </a:r>
            <a:endParaRPr lang="uk-UA" dirty="0">
              <a:solidFill>
                <a:schemeClr val="bg2"/>
              </a:solidFill>
            </a:endParaRPr>
          </a:p>
        </p:txBody>
      </p:sp>
      <p:sp>
        <p:nvSpPr>
          <p:cNvPr id="27" name="TextBox 26"/>
          <p:cNvSpPr txBox="1"/>
          <p:nvPr/>
        </p:nvSpPr>
        <p:spPr>
          <a:xfrm>
            <a:off x="4046230" y="2745678"/>
            <a:ext cx="1522211" cy="369332"/>
          </a:xfrm>
          <a:prstGeom prst="rect">
            <a:avLst/>
          </a:prstGeom>
          <a:noFill/>
        </p:spPr>
        <p:txBody>
          <a:bodyPr wrap="square" rtlCol="0">
            <a:spAutoFit/>
          </a:bodyPr>
          <a:lstStyle/>
          <a:p>
            <a:pPr algn="ctr"/>
            <a:r>
              <a:rPr lang="uk-UA" dirty="0" smtClean="0">
                <a:solidFill>
                  <a:schemeClr val="bg2"/>
                </a:solidFill>
              </a:rPr>
              <a:t>залучено</a:t>
            </a:r>
            <a:endParaRPr lang="uk-UA" dirty="0">
              <a:solidFill>
                <a:schemeClr val="bg2"/>
              </a:solidFill>
            </a:endParaRPr>
          </a:p>
        </p:txBody>
      </p:sp>
      <p:sp>
        <p:nvSpPr>
          <p:cNvPr id="28" name="TextBox 27"/>
          <p:cNvSpPr txBox="1"/>
          <p:nvPr/>
        </p:nvSpPr>
        <p:spPr>
          <a:xfrm>
            <a:off x="5300829" y="3515328"/>
            <a:ext cx="1854961" cy="369332"/>
          </a:xfrm>
          <a:prstGeom prst="rect">
            <a:avLst/>
          </a:prstGeom>
          <a:noFill/>
        </p:spPr>
        <p:txBody>
          <a:bodyPr wrap="square" rtlCol="0">
            <a:spAutoFit/>
          </a:bodyPr>
          <a:lstStyle/>
          <a:p>
            <a:pPr algn="ctr"/>
            <a:r>
              <a:rPr lang="uk-UA" dirty="0" smtClean="0">
                <a:solidFill>
                  <a:schemeClr val="bg2"/>
                </a:solidFill>
              </a:rPr>
              <a:t>профінансовано</a:t>
            </a:r>
            <a:endParaRPr lang="uk-UA" dirty="0">
              <a:solidFill>
                <a:schemeClr val="bg2"/>
              </a:solidFill>
            </a:endParaRPr>
          </a:p>
        </p:txBody>
      </p:sp>
      <p:sp>
        <p:nvSpPr>
          <p:cNvPr id="29" name="TextBox 28"/>
          <p:cNvSpPr txBox="1"/>
          <p:nvPr/>
        </p:nvSpPr>
        <p:spPr>
          <a:xfrm>
            <a:off x="5467204" y="1973662"/>
            <a:ext cx="1423884" cy="369332"/>
          </a:xfrm>
          <a:prstGeom prst="rect">
            <a:avLst/>
          </a:prstGeom>
          <a:noFill/>
        </p:spPr>
        <p:txBody>
          <a:bodyPr wrap="square" rtlCol="0">
            <a:spAutoFit/>
          </a:bodyPr>
          <a:lstStyle/>
          <a:p>
            <a:pPr algn="ctr"/>
            <a:r>
              <a:rPr lang="uk-UA" dirty="0" smtClean="0">
                <a:solidFill>
                  <a:schemeClr val="bg2"/>
                </a:solidFill>
              </a:rPr>
              <a:t>З них</a:t>
            </a:r>
            <a:endParaRPr lang="uk-UA" dirty="0">
              <a:solidFill>
                <a:schemeClr val="bg2"/>
              </a:solidFill>
            </a:endParaRPr>
          </a:p>
        </p:txBody>
      </p:sp>
      <p:sp>
        <p:nvSpPr>
          <p:cNvPr id="31" name="TextBox 30"/>
          <p:cNvSpPr txBox="1"/>
          <p:nvPr/>
        </p:nvSpPr>
        <p:spPr>
          <a:xfrm>
            <a:off x="3969156" y="4126681"/>
            <a:ext cx="1793630" cy="646331"/>
          </a:xfrm>
          <a:prstGeom prst="rect">
            <a:avLst/>
          </a:prstGeom>
          <a:noFill/>
        </p:spPr>
        <p:txBody>
          <a:bodyPr wrap="square" rtlCol="0">
            <a:spAutoFit/>
          </a:bodyPr>
          <a:lstStyle/>
          <a:p>
            <a:pPr algn="ctr"/>
            <a:r>
              <a:rPr lang="uk-UA" dirty="0" smtClean="0">
                <a:solidFill>
                  <a:schemeClr val="bg2"/>
                </a:solidFill>
              </a:rPr>
              <a:t>Пласт </a:t>
            </a:r>
            <a:endParaRPr lang="uk-UA" dirty="0">
              <a:solidFill>
                <a:schemeClr val="bg2"/>
              </a:solidFill>
            </a:endParaRPr>
          </a:p>
          <a:p>
            <a:pPr algn="ctr"/>
            <a:r>
              <a:rPr lang="uk-UA" dirty="0" smtClean="0">
                <a:solidFill>
                  <a:schemeClr val="bg2"/>
                </a:solidFill>
              </a:rPr>
              <a:t> інвентар</a:t>
            </a:r>
            <a:endParaRPr lang="uk-UA" dirty="0">
              <a:solidFill>
                <a:schemeClr val="bg2"/>
              </a:solidFill>
            </a:endParaRPr>
          </a:p>
        </p:txBody>
      </p:sp>
      <p:sp>
        <p:nvSpPr>
          <p:cNvPr id="2" name="TextBox 1"/>
          <p:cNvSpPr txBox="1"/>
          <p:nvPr/>
        </p:nvSpPr>
        <p:spPr>
          <a:xfrm>
            <a:off x="7438292" y="322432"/>
            <a:ext cx="4018084" cy="523220"/>
          </a:xfrm>
          <a:prstGeom prst="rect">
            <a:avLst/>
          </a:prstGeom>
          <a:noFill/>
          <a:ln>
            <a:solidFill>
              <a:schemeClr val="accent1"/>
            </a:solidFill>
          </a:ln>
        </p:spPr>
        <p:txBody>
          <a:bodyPr wrap="square" rtlCol="0">
            <a:spAutoFit/>
          </a:bodyPr>
          <a:lstStyle/>
          <a:p>
            <a:pPr algn="ctr"/>
            <a:r>
              <a:rPr lang="uk-UA" sz="2800" b="1" dirty="0" smtClean="0">
                <a:latin typeface="Arial" panose="020B0604020202020204" pitchFamily="34" charset="0"/>
                <a:cs typeface="Arial" panose="020B0604020202020204" pitchFamily="34" charset="0"/>
              </a:rPr>
              <a:t>КОНКУРС ПРОЄКТІВ</a:t>
            </a:r>
            <a:endParaRPr lang="uk-UA" sz="2800" b="1" dirty="0">
              <a:latin typeface="Arial" panose="020B0604020202020204" pitchFamily="34" charset="0"/>
              <a:cs typeface="Arial" panose="020B0604020202020204" pitchFamily="34" charset="0"/>
            </a:endParaRPr>
          </a:p>
        </p:txBody>
      </p:sp>
      <p:pic>
        <p:nvPicPr>
          <p:cNvPr id="30" name="Рисунок 29">
            <a:extLst>
              <a:ext uri="{FF2B5EF4-FFF2-40B4-BE49-F238E27FC236}">
                <a16:creationId xmlns:a16="http://schemas.microsoft.com/office/drawing/2014/main" id="{815C07E8-CA39-428F-A5C7-82338888939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12188916" cy="6858000"/>
          </a:xfrm>
          <a:prstGeom prst="rect">
            <a:avLst/>
          </a:prstGeom>
        </p:spPr>
      </p:pic>
    </p:spTree>
    <p:extLst>
      <p:ext uri="{BB962C8B-B14F-4D97-AF65-F5344CB8AC3E}">
        <p14:creationId xmlns:p14="http://schemas.microsoft.com/office/powerpoint/2010/main" val="15534204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250" fill="hold"/>
                                        <p:tgtEl>
                                          <p:spTgt spid="10"/>
                                        </p:tgtEl>
                                        <p:attrNameLst>
                                          <p:attrName>ppt_w</p:attrName>
                                        </p:attrNameLst>
                                      </p:cBhvr>
                                      <p:tavLst>
                                        <p:tav tm="0">
                                          <p:val>
                                            <p:fltVal val="0"/>
                                          </p:val>
                                        </p:tav>
                                        <p:tav tm="100000">
                                          <p:val>
                                            <p:strVal val="#ppt_w"/>
                                          </p:val>
                                        </p:tav>
                                      </p:tavLst>
                                    </p:anim>
                                    <p:anim calcmode="lin" valueType="num">
                                      <p:cBhvr>
                                        <p:cTn id="8" dur="250" fill="hold"/>
                                        <p:tgtEl>
                                          <p:spTgt spid="10"/>
                                        </p:tgtEl>
                                        <p:attrNameLst>
                                          <p:attrName>ppt_h</p:attrName>
                                        </p:attrNameLst>
                                      </p:cBhvr>
                                      <p:tavLst>
                                        <p:tav tm="0">
                                          <p:val>
                                            <p:fltVal val="0"/>
                                          </p:val>
                                        </p:tav>
                                        <p:tav tm="100000">
                                          <p:val>
                                            <p:strVal val="#ppt_h"/>
                                          </p:val>
                                        </p:tav>
                                      </p:tavLst>
                                    </p:anim>
                                    <p:animEffect transition="in" filter="fade">
                                      <p:cBhvr>
                                        <p:cTn id="9" dur="250"/>
                                        <p:tgtEl>
                                          <p:spTgt spid="10"/>
                                        </p:tgtEl>
                                      </p:cBhvr>
                                    </p:animEffect>
                                  </p:childTnLst>
                                </p:cTn>
                              </p:par>
                            </p:childTnLst>
                          </p:cTn>
                        </p:par>
                        <p:par>
                          <p:cTn id="10" fill="hold">
                            <p:stCondLst>
                              <p:cond delay="250"/>
                            </p:stCondLst>
                            <p:childTnLst>
                              <p:par>
                                <p:cTn id="11" presetID="53" presetClass="entr" presetSubtype="16" fill="hold" nodeType="after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250" fill="hold"/>
                                        <p:tgtEl>
                                          <p:spTgt spid="17"/>
                                        </p:tgtEl>
                                        <p:attrNameLst>
                                          <p:attrName>ppt_w</p:attrName>
                                        </p:attrNameLst>
                                      </p:cBhvr>
                                      <p:tavLst>
                                        <p:tav tm="0">
                                          <p:val>
                                            <p:fltVal val="0"/>
                                          </p:val>
                                        </p:tav>
                                        <p:tav tm="100000">
                                          <p:val>
                                            <p:strVal val="#ppt_w"/>
                                          </p:val>
                                        </p:tav>
                                      </p:tavLst>
                                    </p:anim>
                                    <p:anim calcmode="lin" valueType="num">
                                      <p:cBhvr>
                                        <p:cTn id="14" dur="250" fill="hold"/>
                                        <p:tgtEl>
                                          <p:spTgt spid="17"/>
                                        </p:tgtEl>
                                        <p:attrNameLst>
                                          <p:attrName>ppt_h</p:attrName>
                                        </p:attrNameLst>
                                      </p:cBhvr>
                                      <p:tavLst>
                                        <p:tav tm="0">
                                          <p:val>
                                            <p:fltVal val="0"/>
                                          </p:val>
                                        </p:tav>
                                        <p:tav tm="100000">
                                          <p:val>
                                            <p:strVal val="#ppt_h"/>
                                          </p:val>
                                        </p:tav>
                                      </p:tavLst>
                                    </p:anim>
                                    <p:animEffect transition="in" filter="fade">
                                      <p:cBhvr>
                                        <p:cTn id="15" dur="250"/>
                                        <p:tgtEl>
                                          <p:spTgt spid="17"/>
                                        </p:tgtEl>
                                      </p:cBhvr>
                                    </p:animEffect>
                                  </p:childTnLst>
                                </p:cTn>
                              </p:par>
                            </p:childTnLst>
                          </p:cTn>
                        </p:par>
                        <p:par>
                          <p:cTn id="16" fill="hold">
                            <p:stCondLst>
                              <p:cond delay="500"/>
                            </p:stCondLst>
                            <p:childTnLst>
                              <p:par>
                                <p:cTn id="17" presetID="53" presetClass="entr" presetSubtype="16"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p:cTn id="19" dur="250" fill="hold"/>
                                        <p:tgtEl>
                                          <p:spTgt spid="18"/>
                                        </p:tgtEl>
                                        <p:attrNameLst>
                                          <p:attrName>ppt_w</p:attrName>
                                        </p:attrNameLst>
                                      </p:cBhvr>
                                      <p:tavLst>
                                        <p:tav tm="0">
                                          <p:val>
                                            <p:fltVal val="0"/>
                                          </p:val>
                                        </p:tav>
                                        <p:tav tm="100000">
                                          <p:val>
                                            <p:strVal val="#ppt_w"/>
                                          </p:val>
                                        </p:tav>
                                      </p:tavLst>
                                    </p:anim>
                                    <p:anim calcmode="lin" valueType="num">
                                      <p:cBhvr>
                                        <p:cTn id="20" dur="250" fill="hold"/>
                                        <p:tgtEl>
                                          <p:spTgt spid="18"/>
                                        </p:tgtEl>
                                        <p:attrNameLst>
                                          <p:attrName>ppt_h</p:attrName>
                                        </p:attrNameLst>
                                      </p:cBhvr>
                                      <p:tavLst>
                                        <p:tav tm="0">
                                          <p:val>
                                            <p:fltVal val="0"/>
                                          </p:val>
                                        </p:tav>
                                        <p:tav tm="100000">
                                          <p:val>
                                            <p:strVal val="#ppt_h"/>
                                          </p:val>
                                        </p:tav>
                                      </p:tavLst>
                                    </p:anim>
                                    <p:animEffect transition="in" filter="fade">
                                      <p:cBhvr>
                                        <p:cTn id="21" dur="250"/>
                                        <p:tgtEl>
                                          <p:spTgt spid="18"/>
                                        </p:tgtEl>
                                      </p:cBhvr>
                                    </p:animEffect>
                                  </p:childTnLst>
                                </p:cTn>
                              </p:par>
                            </p:childTnLst>
                          </p:cTn>
                        </p:par>
                        <p:par>
                          <p:cTn id="22" fill="hold">
                            <p:stCondLst>
                              <p:cond delay="750"/>
                            </p:stCondLst>
                            <p:childTnLst>
                              <p:par>
                                <p:cTn id="23" presetID="53" presetClass="entr" presetSubtype="16" fill="hold" nodeType="after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p:cTn id="25" dur="250" fill="hold"/>
                                        <p:tgtEl>
                                          <p:spTgt spid="19"/>
                                        </p:tgtEl>
                                        <p:attrNameLst>
                                          <p:attrName>ppt_w</p:attrName>
                                        </p:attrNameLst>
                                      </p:cBhvr>
                                      <p:tavLst>
                                        <p:tav tm="0">
                                          <p:val>
                                            <p:fltVal val="0"/>
                                          </p:val>
                                        </p:tav>
                                        <p:tav tm="100000">
                                          <p:val>
                                            <p:strVal val="#ppt_w"/>
                                          </p:val>
                                        </p:tav>
                                      </p:tavLst>
                                    </p:anim>
                                    <p:anim calcmode="lin" valueType="num">
                                      <p:cBhvr>
                                        <p:cTn id="26" dur="250" fill="hold"/>
                                        <p:tgtEl>
                                          <p:spTgt spid="19"/>
                                        </p:tgtEl>
                                        <p:attrNameLst>
                                          <p:attrName>ppt_h</p:attrName>
                                        </p:attrNameLst>
                                      </p:cBhvr>
                                      <p:tavLst>
                                        <p:tav tm="0">
                                          <p:val>
                                            <p:fltVal val="0"/>
                                          </p:val>
                                        </p:tav>
                                        <p:tav tm="100000">
                                          <p:val>
                                            <p:strVal val="#ppt_h"/>
                                          </p:val>
                                        </p:tav>
                                      </p:tavLst>
                                    </p:anim>
                                    <p:animEffect transition="in" filter="fade">
                                      <p:cBhvr>
                                        <p:cTn id="27" dur="25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60AE0FDF-F086-4AF2-AFDC-47EB7DA4D88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10510" y="0"/>
            <a:ext cx="12181490" cy="6861670"/>
          </a:xfrm>
          <a:prstGeom prst="rect">
            <a:avLst/>
          </a:prstGeom>
        </p:spPr>
      </p:pic>
      <p:sp>
        <p:nvSpPr>
          <p:cNvPr id="5" name="TextBox 4">
            <a:extLst>
              <a:ext uri="{FF2B5EF4-FFF2-40B4-BE49-F238E27FC236}">
                <a16:creationId xmlns:a16="http://schemas.microsoft.com/office/drawing/2014/main" id="{CB8D5A9C-05A3-42E7-8E93-D0199605E77D}"/>
              </a:ext>
            </a:extLst>
          </p:cNvPr>
          <p:cNvSpPr txBox="1"/>
          <p:nvPr/>
        </p:nvSpPr>
        <p:spPr>
          <a:xfrm>
            <a:off x="2429607" y="98474"/>
            <a:ext cx="7332785"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sz="3600" b="1" i="0" u="none" strike="noStrike" kern="1200" cap="none" spc="0" normalizeH="0" baseline="0" noProof="0" dirty="0">
                <a:ln>
                  <a:noFill/>
                </a:ln>
                <a:solidFill>
                  <a:srgbClr val="002060"/>
                </a:solidFill>
                <a:effectLst/>
                <a:uLnTx/>
                <a:uFillTx/>
                <a:latin typeface="Calibri" panose="020F0502020204030204"/>
                <a:ea typeface="+mn-ea"/>
                <a:cs typeface="+mn-cs"/>
              </a:rPr>
              <a:t>Заклади загальної середньої освіти</a:t>
            </a:r>
          </a:p>
        </p:txBody>
      </p:sp>
      <p:graphicFrame>
        <p:nvGraphicFramePr>
          <p:cNvPr id="7" name="Діаграма 6">
            <a:extLst>
              <a:ext uri="{FF2B5EF4-FFF2-40B4-BE49-F238E27FC236}">
                <a16:creationId xmlns:a16="http://schemas.microsoft.com/office/drawing/2014/main" id="{013DB787-B22E-433D-98BD-20A08E2ED56F}"/>
              </a:ext>
            </a:extLst>
          </p:cNvPr>
          <p:cNvGraphicFramePr/>
          <p:nvPr>
            <p:extLst/>
          </p:nvPr>
        </p:nvGraphicFramePr>
        <p:xfrm>
          <a:off x="0" y="1145746"/>
          <a:ext cx="5090975" cy="3877188"/>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482BED37-64BD-4D2F-9A7A-5610676D3AAA}"/>
              </a:ext>
            </a:extLst>
          </p:cNvPr>
          <p:cNvSpPr txBox="1"/>
          <p:nvPr/>
        </p:nvSpPr>
        <p:spPr>
          <a:xfrm>
            <a:off x="226125" y="1322831"/>
            <a:ext cx="2784143" cy="400110"/>
          </a:xfrm>
          <a:prstGeom prst="rect">
            <a:avLst/>
          </a:prstGeom>
          <a:noFill/>
        </p:spPr>
        <p:txBody>
          <a:bodyPr wrap="square" rtlCol="0">
            <a:spAutoFit/>
          </a:bodyPr>
          <a:lstStyle/>
          <a:p>
            <a:pPr algn="ctr"/>
            <a:r>
              <a:rPr lang="uk-UA" sz="2000" b="1" dirty="0">
                <a:solidFill>
                  <a:srgbClr val="002060"/>
                </a:solidFill>
              </a:rPr>
              <a:t>Мережа класів</a:t>
            </a:r>
          </a:p>
        </p:txBody>
      </p:sp>
      <p:graphicFrame>
        <p:nvGraphicFramePr>
          <p:cNvPr id="9" name="Діаграма 8">
            <a:extLst>
              <a:ext uri="{FF2B5EF4-FFF2-40B4-BE49-F238E27FC236}">
                <a16:creationId xmlns:a16="http://schemas.microsoft.com/office/drawing/2014/main" id="{6AFC6A60-E490-47CC-AD15-97D277BCE3CE}"/>
              </a:ext>
            </a:extLst>
          </p:cNvPr>
          <p:cNvGraphicFramePr/>
          <p:nvPr>
            <p:extLst/>
          </p:nvPr>
        </p:nvGraphicFramePr>
        <p:xfrm>
          <a:off x="4920012" y="1086251"/>
          <a:ext cx="4581402" cy="246059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Місце для вмісту 21">
            <a:extLst>
              <a:ext uri="{FF2B5EF4-FFF2-40B4-BE49-F238E27FC236}">
                <a16:creationId xmlns:a16="http://schemas.microsoft.com/office/drawing/2014/main" id="{56080F42-AEAB-4233-AAD4-65EF82A71081}"/>
              </a:ext>
            </a:extLst>
          </p:cNvPr>
          <p:cNvGraphicFramePr>
            <a:graphicFrameLocks/>
          </p:cNvGraphicFramePr>
          <p:nvPr>
            <p:extLst/>
          </p:nvPr>
        </p:nvGraphicFramePr>
        <p:xfrm>
          <a:off x="9506669" y="1368824"/>
          <a:ext cx="2985953" cy="24201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12" name="Діаграма 11">
            <a:extLst>
              <a:ext uri="{FF2B5EF4-FFF2-40B4-BE49-F238E27FC236}">
                <a16:creationId xmlns:a16="http://schemas.microsoft.com/office/drawing/2014/main" id="{7A4B4D69-8F62-4FC4-A7D4-367C094D274D}"/>
              </a:ext>
            </a:extLst>
          </p:cNvPr>
          <p:cNvGraphicFramePr/>
          <p:nvPr>
            <p:extLst/>
          </p:nvPr>
        </p:nvGraphicFramePr>
        <p:xfrm>
          <a:off x="4623139" y="4228678"/>
          <a:ext cx="5904656" cy="2350419"/>
        </p:xfrm>
        <a:graphic>
          <a:graphicData uri="http://schemas.openxmlformats.org/drawingml/2006/chart">
            <c:chart xmlns:c="http://schemas.openxmlformats.org/drawingml/2006/chart" xmlns:r="http://schemas.openxmlformats.org/officeDocument/2006/relationships" r:id="rId10"/>
          </a:graphicData>
        </a:graphic>
      </p:graphicFrame>
      <p:sp>
        <p:nvSpPr>
          <p:cNvPr id="13" name="TextBox 12">
            <a:extLst>
              <a:ext uri="{FF2B5EF4-FFF2-40B4-BE49-F238E27FC236}">
                <a16:creationId xmlns:a16="http://schemas.microsoft.com/office/drawing/2014/main" id="{B3BA658A-AE09-4911-BF3C-70E7E6DB08CC}"/>
              </a:ext>
            </a:extLst>
          </p:cNvPr>
          <p:cNvSpPr txBox="1"/>
          <p:nvPr/>
        </p:nvSpPr>
        <p:spPr>
          <a:xfrm>
            <a:off x="6250676" y="3788999"/>
            <a:ext cx="2784143" cy="400110"/>
          </a:xfrm>
          <a:prstGeom prst="rect">
            <a:avLst/>
          </a:prstGeom>
          <a:noFill/>
        </p:spPr>
        <p:txBody>
          <a:bodyPr wrap="square" rtlCol="0">
            <a:spAutoFit/>
          </a:bodyPr>
          <a:lstStyle/>
          <a:p>
            <a:pPr algn="ctr"/>
            <a:r>
              <a:rPr lang="uk-UA" sz="2000" b="1" dirty="0">
                <a:solidFill>
                  <a:srgbClr val="002060"/>
                </a:solidFill>
              </a:rPr>
              <a:t>Контингент учнів</a:t>
            </a:r>
          </a:p>
        </p:txBody>
      </p:sp>
      <p:cxnSp>
        <p:nvCxnSpPr>
          <p:cNvPr id="15" name="Пряма сполучна лінія 14">
            <a:extLst>
              <a:ext uri="{FF2B5EF4-FFF2-40B4-BE49-F238E27FC236}">
                <a16:creationId xmlns:a16="http://schemas.microsoft.com/office/drawing/2014/main" id="{45B8DDEA-4E8D-41A5-BECD-E5E606698DF7}"/>
              </a:ext>
            </a:extLst>
          </p:cNvPr>
          <p:cNvCxnSpPr/>
          <p:nvPr/>
        </p:nvCxnSpPr>
        <p:spPr>
          <a:xfrm>
            <a:off x="411464" y="5642993"/>
            <a:ext cx="403628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647505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CFA68A38-AC8B-477A-B2C5-5F1B02C315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9735"/>
          </a:xfrm>
          <a:prstGeom prst="rect">
            <a:avLst/>
          </a:prstGeom>
        </p:spPr>
      </p:pic>
      <p:sp>
        <p:nvSpPr>
          <p:cNvPr id="19" name="TextBox 18">
            <a:extLst>
              <a:ext uri="{FF2B5EF4-FFF2-40B4-BE49-F238E27FC236}">
                <a16:creationId xmlns:a16="http://schemas.microsoft.com/office/drawing/2014/main" id="{8E911121-6745-4AEB-998D-E9DB975D2E6A}"/>
              </a:ext>
            </a:extLst>
          </p:cNvPr>
          <p:cNvSpPr txBox="1"/>
          <p:nvPr/>
        </p:nvSpPr>
        <p:spPr>
          <a:xfrm>
            <a:off x="1541252" y="2963174"/>
            <a:ext cx="5137749" cy="369332"/>
          </a:xfrm>
          <a:prstGeom prst="rect">
            <a:avLst/>
          </a:prstGeom>
          <a:noFill/>
        </p:spPr>
        <p:txBody>
          <a:bodyPr wrap="square">
            <a:spAutoFit/>
          </a:bodyPr>
          <a:lstStyle/>
          <a:p>
            <a:r>
              <a:rPr lang="uk-UA" b="1" dirty="0"/>
              <a:t>В</a:t>
            </a:r>
            <a:r>
              <a:rPr lang="en-US" b="1" dirty="0" err="1"/>
              <a:t>ідкриття</a:t>
            </a:r>
            <a:r>
              <a:rPr lang="en-US" b="1" dirty="0"/>
              <a:t> </a:t>
            </a:r>
            <a:r>
              <a:rPr lang="en-US" b="1" dirty="0" err="1"/>
              <a:t>пластового</a:t>
            </a:r>
            <a:r>
              <a:rPr lang="en-US" b="1" dirty="0"/>
              <a:t> </a:t>
            </a:r>
            <a:r>
              <a:rPr lang="en-US" b="1" dirty="0" err="1"/>
              <a:t>року</a:t>
            </a:r>
            <a:endParaRPr lang="en-US" b="1" dirty="0"/>
          </a:p>
        </p:txBody>
      </p:sp>
      <p:pic>
        <p:nvPicPr>
          <p:cNvPr id="9" name="Рисунок 8">
            <a:extLst>
              <a:ext uri="{FF2B5EF4-FFF2-40B4-BE49-F238E27FC236}">
                <a16:creationId xmlns:a16="http://schemas.microsoft.com/office/drawing/2014/main" id="{869E6C22-3646-4F17-9676-AA94DBD249C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4949" b="4420"/>
          <a:stretch/>
        </p:blipFill>
        <p:spPr>
          <a:xfrm>
            <a:off x="6878128" y="241539"/>
            <a:ext cx="5137749" cy="2721635"/>
          </a:xfrm>
          <a:prstGeom prst="rect">
            <a:avLst/>
          </a:prstGeom>
        </p:spPr>
      </p:pic>
      <p:pic>
        <p:nvPicPr>
          <p:cNvPr id="12" name="Рисунок 11">
            <a:extLst>
              <a:ext uri="{FF2B5EF4-FFF2-40B4-BE49-F238E27FC236}">
                <a16:creationId xmlns:a16="http://schemas.microsoft.com/office/drawing/2014/main" id="{18CE93D9-EF58-4AE4-B67A-25F1F235722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4403" b="6226"/>
          <a:stretch/>
        </p:blipFill>
        <p:spPr>
          <a:xfrm>
            <a:off x="1541252" y="241539"/>
            <a:ext cx="5143500" cy="2721635"/>
          </a:xfrm>
          <a:prstGeom prst="rect">
            <a:avLst/>
          </a:prstGeom>
        </p:spPr>
      </p:pic>
      <p:pic>
        <p:nvPicPr>
          <p:cNvPr id="6" name="Рисунок 5">
            <a:extLst>
              <a:ext uri="{FF2B5EF4-FFF2-40B4-BE49-F238E27FC236}">
                <a16:creationId xmlns:a16="http://schemas.microsoft.com/office/drawing/2014/main" id="{7808D1E7-BB1C-4E48-8CD1-4450BE0416B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0191" r="-112" b="9179"/>
          <a:stretch/>
        </p:blipFill>
        <p:spPr>
          <a:xfrm>
            <a:off x="1535501" y="3365970"/>
            <a:ext cx="5143500" cy="2721635"/>
          </a:xfrm>
          <a:prstGeom prst="rect">
            <a:avLst/>
          </a:prstGeom>
        </p:spPr>
      </p:pic>
      <p:sp>
        <p:nvSpPr>
          <p:cNvPr id="22" name="TextBox 21">
            <a:extLst>
              <a:ext uri="{FF2B5EF4-FFF2-40B4-BE49-F238E27FC236}">
                <a16:creationId xmlns:a16="http://schemas.microsoft.com/office/drawing/2014/main" id="{84BF62B9-F43F-454C-8AA2-2E0B946C9FF0}"/>
              </a:ext>
            </a:extLst>
          </p:cNvPr>
          <p:cNvSpPr txBox="1"/>
          <p:nvPr/>
        </p:nvSpPr>
        <p:spPr>
          <a:xfrm>
            <a:off x="6878128" y="2959663"/>
            <a:ext cx="5137749" cy="369332"/>
          </a:xfrm>
          <a:prstGeom prst="rect">
            <a:avLst/>
          </a:prstGeom>
          <a:noFill/>
        </p:spPr>
        <p:txBody>
          <a:bodyPr wrap="square">
            <a:spAutoFit/>
          </a:bodyPr>
          <a:lstStyle/>
          <a:p>
            <a:r>
              <a:rPr lang="en-US" b="1" dirty="0" err="1"/>
              <a:t>Освітньо-вишкільний</a:t>
            </a:r>
            <a:r>
              <a:rPr lang="en-US" b="1" dirty="0"/>
              <a:t> </a:t>
            </a:r>
            <a:r>
              <a:rPr lang="en-US" b="1" dirty="0" err="1"/>
              <a:t>табір</a:t>
            </a:r>
            <a:r>
              <a:rPr lang="en-US" b="1" dirty="0"/>
              <a:t> УМХ</a:t>
            </a:r>
          </a:p>
        </p:txBody>
      </p:sp>
      <p:sp>
        <p:nvSpPr>
          <p:cNvPr id="24" name="TextBox 23">
            <a:extLst>
              <a:ext uri="{FF2B5EF4-FFF2-40B4-BE49-F238E27FC236}">
                <a16:creationId xmlns:a16="http://schemas.microsoft.com/office/drawing/2014/main" id="{89C5026C-03C2-4133-A3F1-D21A9DBB5821}"/>
              </a:ext>
            </a:extLst>
          </p:cNvPr>
          <p:cNvSpPr txBox="1"/>
          <p:nvPr/>
        </p:nvSpPr>
        <p:spPr>
          <a:xfrm>
            <a:off x="1960101" y="6104337"/>
            <a:ext cx="5143500" cy="369332"/>
          </a:xfrm>
          <a:prstGeom prst="rect">
            <a:avLst/>
          </a:prstGeom>
          <a:noFill/>
        </p:spPr>
        <p:txBody>
          <a:bodyPr wrap="square">
            <a:spAutoFit/>
          </a:bodyPr>
          <a:lstStyle/>
          <a:p>
            <a:r>
              <a:rPr lang="uk-UA" b="1" dirty="0"/>
              <a:t>Е</a:t>
            </a:r>
            <a:r>
              <a:rPr lang="en-US" b="1" dirty="0" err="1"/>
              <a:t>кологічно-пізнавальний</a:t>
            </a:r>
            <a:r>
              <a:rPr lang="en-US" b="1" dirty="0"/>
              <a:t> </a:t>
            </a:r>
            <a:r>
              <a:rPr lang="en-US" b="1" dirty="0" err="1"/>
              <a:t>табір</a:t>
            </a:r>
            <a:r>
              <a:rPr lang="en-US" b="1" dirty="0"/>
              <a:t> </a:t>
            </a:r>
            <a:r>
              <a:rPr lang="en-US" b="1" dirty="0" err="1" smtClean="0"/>
              <a:t>Еко-бум</a:t>
            </a:r>
            <a:endParaRPr lang="en-US" b="1" dirty="0"/>
          </a:p>
        </p:txBody>
      </p:sp>
      <p:sp>
        <p:nvSpPr>
          <p:cNvPr id="2" name="TextBox 1"/>
          <p:cNvSpPr txBox="1"/>
          <p:nvPr/>
        </p:nvSpPr>
        <p:spPr>
          <a:xfrm>
            <a:off x="7244528" y="4439667"/>
            <a:ext cx="4404947" cy="553998"/>
          </a:xfrm>
          <a:prstGeom prst="rect">
            <a:avLst/>
          </a:prstGeom>
          <a:noFill/>
          <a:ln>
            <a:solidFill>
              <a:schemeClr val="accent1"/>
            </a:solidFill>
          </a:ln>
        </p:spPr>
        <p:txBody>
          <a:bodyPr wrap="square" rtlCol="0">
            <a:spAutoFit/>
          </a:bodyPr>
          <a:lstStyle/>
          <a:p>
            <a:pPr algn="ctr"/>
            <a:r>
              <a:rPr lang="uk-UA" sz="3000" b="1" dirty="0" smtClean="0">
                <a:latin typeface="Arial" panose="020B0604020202020204" pitchFamily="34" charset="0"/>
                <a:cs typeface="Arial" panose="020B0604020202020204" pitchFamily="34" charset="0"/>
              </a:rPr>
              <a:t>КОНКУРС ПРОЄКТІВ</a:t>
            </a:r>
            <a:endParaRPr lang="uk-UA" sz="3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58148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50"/>
                                        <p:tgtEl>
                                          <p:spTgt spid="12"/>
                                        </p:tgtEl>
                                      </p:cBhvr>
                                    </p:animEffect>
                                  </p:child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250"/>
                                        <p:tgtEl>
                                          <p:spTgt spid="19"/>
                                        </p:tgtEl>
                                      </p:cBhvr>
                                    </p:animEffect>
                                  </p:childTnLst>
                                </p:cTn>
                              </p:par>
                            </p:childTnLst>
                          </p:cTn>
                        </p:par>
                        <p:par>
                          <p:cTn id="12" fill="hold">
                            <p:stCondLst>
                              <p:cond delay="5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250"/>
                                        <p:tgtEl>
                                          <p:spTgt spid="9"/>
                                        </p:tgtEl>
                                      </p:cBhvr>
                                    </p:animEffect>
                                  </p:childTnLst>
                                </p:cTn>
                              </p:par>
                            </p:childTnLst>
                          </p:cTn>
                        </p:par>
                        <p:par>
                          <p:cTn id="16" fill="hold">
                            <p:stCondLst>
                              <p:cond delay="750"/>
                            </p:stCondLst>
                            <p:childTnLst>
                              <p:par>
                                <p:cTn id="17" presetID="10" presetClass="entr" presetSubtype="0" fill="hold" grpId="0"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250"/>
                                        <p:tgtEl>
                                          <p:spTgt spid="22"/>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250"/>
                                        <p:tgtEl>
                                          <p:spTgt spid="6"/>
                                        </p:tgtEl>
                                      </p:cBhvr>
                                    </p:animEffect>
                                  </p:childTnLst>
                                </p:cTn>
                              </p:par>
                            </p:childTnLst>
                          </p:cTn>
                        </p:par>
                        <p:par>
                          <p:cTn id="24" fill="hold">
                            <p:stCondLst>
                              <p:cond delay="1250"/>
                            </p:stCondLst>
                            <p:childTnLst>
                              <p:par>
                                <p:cTn id="25" presetID="10" presetClass="entr" presetSubtype="0" fill="hold" grpId="0" nodeType="after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25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2" grpId="0"/>
      <p:bldP spid="2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70938" y="365125"/>
            <a:ext cx="6482861" cy="1325563"/>
          </a:xfrm>
        </p:spPr>
        <p:txBody>
          <a:bodyPr/>
          <a:lstStyle/>
          <a:p>
            <a:pPr algn="ctr"/>
            <a:r>
              <a:rPr lang="uk-UA" b="1" dirty="0" smtClean="0">
                <a:latin typeface="Arial" panose="020B0604020202020204" pitchFamily="34" charset="0"/>
                <a:cs typeface="Arial" panose="020B0604020202020204" pitchFamily="34" charset="0"/>
              </a:rPr>
              <a:t>Конкурс - «Зробимо Львів Кращим»</a:t>
            </a:r>
            <a:endParaRPr lang="uk-UA"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4739054" y="1776045"/>
            <a:ext cx="7095392" cy="4000501"/>
          </a:xfrm>
        </p:spPr>
        <p:txBody>
          <a:bodyPr>
            <a:normAutofit fontScale="62500" lnSpcReduction="20000"/>
          </a:bodyPr>
          <a:lstStyle/>
          <a:p>
            <a:pPr algn="ctr"/>
            <a:r>
              <a:rPr lang="uk-UA" dirty="0" smtClean="0">
                <a:latin typeface="Arial" panose="020B0604020202020204" pitchFamily="34" charset="0"/>
                <a:cs typeface="Arial" panose="020B0604020202020204" pitchFamily="34" charset="0"/>
              </a:rPr>
              <a:t>Пріоритети </a:t>
            </a:r>
          </a:p>
          <a:p>
            <a:r>
              <a:rPr lang="uk-UA" dirty="0" smtClean="0">
                <a:latin typeface="Arial" panose="020B0604020202020204" pitchFamily="34" charset="0"/>
                <a:cs typeface="Arial" panose="020B0604020202020204" pitchFamily="34" charset="0"/>
              </a:rPr>
              <a:t>1</a:t>
            </a:r>
            <a:r>
              <a:rPr lang="uk-UA" dirty="0">
                <a:latin typeface="Arial" panose="020B0604020202020204" pitchFamily="34" charset="0"/>
                <a:cs typeface="Arial" panose="020B0604020202020204" pitchFamily="34" charset="0"/>
              </a:rPr>
              <a:t>. Неформальна освіта організована дитячими та молодіжними організаціями.</a:t>
            </a:r>
          </a:p>
          <a:p>
            <a:r>
              <a:rPr lang="uk-UA" dirty="0">
                <a:latin typeface="Arial" panose="020B0604020202020204" pitchFamily="34" charset="0"/>
                <a:cs typeface="Arial" panose="020B0604020202020204" pitchFamily="34" charset="0"/>
              </a:rPr>
              <a:t>2. Організація дозвілля та відпочинку дітей і молоді, яке проводиться дитячими та молодіжними організаціями.</a:t>
            </a:r>
          </a:p>
          <a:p>
            <a:r>
              <a:rPr lang="uk-UA" dirty="0" smtClean="0">
                <a:latin typeface="Arial" panose="020B0604020202020204" pitchFamily="34" charset="0"/>
                <a:cs typeface="Arial" panose="020B0604020202020204" pitchFamily="34" charset="0"/>
              </a:rPr>
              <a:t>4</a:t>
            </a:r>
            <a:r>
              <a:rPr lang="uk-UA" dirty="0">
                <a:latin typeface="Arial" panose="020B0604020202020204" pitchFamily="34" charset="0"/>
                <a:cs typeface="Arial" panose="020B0604020202020204" pitchFamily="34" charset="0"/>
              </a:rPr>
              <a:t>. Підтримка творчої та обдарованої молоді, яке проводиться дитячими та молодіжними організаціями.</a:t>
            </a:r>
          </a:p>
          <a:p>
            <a:r>
              <a:rPr lang="uk-UA" dirty="0">
                <a:latin typeface="Arial" panose="020B0604020202020204" pitchFamily="34" charset="0"/>
                <a:cs typeface="Arial" panose="020B0604020202020204" pitchFamily="34" charset="0"/>
              </a:rPr>
              <a:t>5. Формування здорового способу життя та профілактика негативних явищ у молодіжному середовищі, яке підтримується дитячими та молодіжними організаціями.</a:t>
            </a:r>
          </a:p>
          <a:p>
            <a:r>
              <a:rPr lang="uk-UA" dirty="0">
                <a:latin typeface="Arial" panose="020B0604020202020204" pitchFamily="34" charset="0"/>
                <a:cs typeface="Arial" panose="020B0604020202020204" pitchFamily="34" charset="0"/>
              </a:rPr>
              <a:t>6. Підтримка студентської молоді м. Львова та її залучення до громадської діяльності, яке проводиться дитячими та молодіжними організаціями.</a:t>
            </a:r>
          </a:p>
          <a:p>
            <a:r>
              <a:rPr lang="uk-UA" dirty="0">
                <a:latin typeface="Arial" panose="020B0604020202020204" pitchFamily="34" charset="0"/>
                <a:cs typeface="Arial" panose="020B0604020202020204" pitchFamily="34" charset="0"/>
              </a:rPr>
              <a:t>7. Міжнародні програми обміну досвідом, міжнародна мобільність, які проводять дитячими та молодіжними організаціями</a:t>
            </a:r>
            <a:r>
              <a:rPr lang="uk-UA" dirty="0" smtClean="0">
                <a:latin typeface="Arial" panose="020B0604020202020204" pitchFamily="34" charset="0"/>
                <a:cs typeface="Arial" panose="020B0604020202020204" pitchFamily="34" charset="0"/>
              </a:rPr>
              <a:t>.</a:t>
            </a:r>
            <a:endParaRPr lang="uk-UA" dirty="0">
              <a:latin typeface="Arial" panose="020B0604020202020204" pitchFamily="34" charset="0"/>
              <a:cs typeface="Arial" panose="020B0604020202020204" pitchFamily="34" charset="0"/>
            </a:endParaRPr>
          </a:p>
        </p:txBody>
      </p:sp>
      <p:pic>
        <p:nvPicPr>
          <p:cNvPr id="5" name="Рисунок 4">
            <a:extLst>
              <a:ext uri="{FF2B5EF4-FFF2-40B4-BE49-F238E27FC236}">
                <a16:creationId xmlns:a16="http://schemas.microsoft.com/office/drawing/2014/main" id="{2B8CA8D2-E4B4-4D81-B920-56C192764F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17"/>
            <a:ext cx="12192000" cy="6858217"/>
          </a:xfrm>
          <a:prstGeom prst="rect">
            <a:avLst/>
          </a:prstGeom>
        </p:spPr>
      </p:pic>
    </p:spTree>
    <p:extLst>
      <p:ext uri="{BB962C8B-B14F-4D97-AF65-F5344CB8AC3E}">
        <p14:creationId xmlns:p14="http://schemas.microsoft.com/office/powerpoint/2010/main" val="7435799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B9C135D8-7073-4482-B62B-3D4FF985E3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735"/>
            <a:ext cx="12192000" cy="6859735"/>
          </a:xfrm>
          <a:prstGeom prst="rect">
            <a:avLst/>
          </a:prstGeom>
        </p:spPr>
      </p:pic>
      <p:sp>
        <p:nvSpPr>
          <p:cNvPr id="7" name="TextBox 6">
            <a:extLst>
              <a:ext uri="{FF2B5EF4-FFF2-40B4-BE49-F238E27FC236}">
                <a16:creationId xmlns:a16="http://schemas.microsoft.com/office/drawing/2014/main" id="{5CD83F5D-A243-4753-8111-59B422426A4C}"/>
              </a:ext>
            </a:extLst>
          </p:cNvPr>
          <p:cNvSpPr txBox="1"/>
          <p:nvPr/>
        </p:nvSpPr>
        <p:spPr>
          <a:xfrm>
            <a:off x="4801284" y="321279"/>
            <a:ext cx="6390561" cy="646331"/>
          </a:xfrm>
          <a:prstGeom prst="rect">
            <a:avLst/>
          </a:prstGeom>
          <a:noFill/>
        </p:spPr>
        <p:txBody>
          <a:bodyPr wrap="square" rtlCol="0">
            <a:spAutoFit/>
          </a:bodyPr>
          <a:lstStyle/>
          <a:p>
            <a:pPr algn="ctr"/>
            <a:r>
              <a:rPr lang="uk-UA" sz="3600" b="1" dirty="0">
                <a:latin typeface="Arial" panose="020B0604020202020204" pitchFamily="34" charset="0"/>
                <a:cs typeface="Arial" panose="020B0604020202020204" pitchFamily="34" charset="0"/>
              </a:rPr>
              <a:t>ПРОГРАМИ </a:t>
            </a:r>
            <a:r>
              <a:rPr lang="uk-UA" sz="3600" b="1" dirty="0" smtClean="0">
                <a:latin typeface="Arial" panose="020B0604020202020204" pitchFamily="34" charset="0"/>
                <a:cs typeface="Arial" panose="020B0604020202020204" pitchFamily="34" charset="0"/>
              </a:rPr>
              <a:t>ПІДТРИМКИ</a:t>
            </a:r>
            <a:endParaRPr lang="uk-UA" sz="3600" b="1"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1882AC2E-17D8-44DC-B34B-219A3928C6A2}"/>
              </a:ext>
            </a:extLst>
          </p:cNvPr>
          <p:cNvSpPr txBox="1"/>
          <p:nvPr/>
        </p:nvSpPr>
        <p:spPr>
          <a:xfrm>
            <a:off x="4801284" y="1342454"/>
            <a:ext cx="6267450" cy="1569660"/>
          </a:xfrm>
          <a:prstGeom prst="rect">
            <a:avLst/>
          </a:prstGeom>
          <a:noFill/>
        </p:spPr>
        <p:txBody>
          <a:bodyPr wrap="square" rtlCol="0">
            <a:spAutoFit/>
          </a:bodyPr>
          <a:lstStyle/>
          <a:p>
            <a:r>
              <a:rPr lang="ru-RU" sz="2400" dirty="0" err="1">
                <a:latin typeface="Arial" panose="020B0604020202020204" pitchFamily="34" charset="0"/>
                <a:cs typeface="Arial" panose="020B0604020202020204" pitchFamily="34" charset="0"/>
              </a:rPr>
              <a:t>Програма</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сприятливих</a:t>
            </a:r>
            <a:r>
              <a:rPr lang="ru-RU" sz="2400" dirty="0">
                <a:latin typeface="Arial" panose="020B0604020202020204" pitchFamily="34" charset="0"/>
                <a:cs typeface="Arial" panose="020B0604020202020204" pitchFamily="34" charset="0"/>
              </a:rPr>
              <a:t> умов </a:t>
            </a:r>
            <a:r>
              <a:rPr lang="ru-RU" sz="2400" dirty="0" err="1">
                <a:latin typeface="Arial" panose="020B0604020202020204" pitchFamily="34" charset="0"/>
                <a:cs typeface="Arial" panose="020B0604020202020204" pitchFamily="34" charset="0"/>
              </a:rPr>
              <a:t>розвитку</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молодих</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лідерів</a:t>
            </a:r>
            <a:r>
              <a:rPr lang="ru-RU" sz="2400" dirty="0">
                <a:latin typeface="Arial" panose="020B0604020202020204" pitchFamily="34" charset="0"/>
                <a:cs typeface="Arial" panose="020B0604020202020204" pitchFamily="34" charset="0"/>
              </a:rPr>
              <a:t> і </a:t>
            </a:r>
            <a:r>
              <a:rPr lang="ru-RU" sz="2400" dirty="0" err="1">
                <a:latin typeface="Arial" panose="020B0604020202020204" pitchFamily="34" charset="0"/>
                <a:cs typeface="Arial" panose="020B0604020202020204" pitchFamily="34" charset="0"/>
              </a:rPr>
              <a:t>підтримки</a:t>
            </a:r>
            <a:r>
              <a:rPr lang="ru-RU" sz="2400"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Української</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академії</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лідерства</a:t>
            </a:r>
            <a:r>
              <a:rPr lang="ru-RU" sz="2400" b="1" dirty="0">
                <a:latin typeface="Arial" panose="020B0604020202020204" pitchFamily="34" charset="0"/>
                <a:cs typeface="Arial" panose="020B0604020202020204" pitchFamily="34" charset="0"/>
              </a:rPr>
              <a:t> у </a:t>
            </a:r>
            <a:r>
              <a:rPr lang="ru-RU" sz="2400" b="1" dirty="0" err="1">
                <a:latin typeface="Arial" panose="020B0604020202020204" pitchFamily="34" charset="0"/>
                <a:cs typeface="Arial" panose="020B0604020202020204" pitchFamily="34" charset="0"/>
              </a:rPr>
              <a:t>Львові</a:t>
            </a:r>
            <a:r>
              <a:rPr lang="ru-RU" sz="2400" dirty="0">
                <a:latin typeface="Arial" panose="020B0604020202020204" pitchFamily="34" charset="0"/>
                <a:cs typeface="Arial" panose="020B0604020202020204" pitchFamily="34" charset="0"/>
              </a:rPr>
              <a:t> – </a:t>
            </a:r>
            <a:r>
              <a:rPr lang="ru-RU" sz="2400" b="1" dirty="0">
                <a:latin typeface="Arial" panose="020B0604020202020204" pitchFamily="34" charset="0"/>
                <a:cs typeface="Arial" panose="020B0604020202020204" pitchFamily="34" charset="0"/>
              </a:rPr>
              <a:t>500</a:t>
            </a:r>
            <a:r>
              <a:rPr lang="ru-RU" sz="2400" dirty="0">
                <a:latin typeface="Arial" panose="020B0604020202020204" pitchFamily="34" charset="0"/>
                <a:cs typeface="Arial" panose="020B0604020202020204" pitchFamily="34" charset="0"/>
              </a:rPr>
              <a:t> тис </a:t>
            </a:r>
            <a:r>
              <a:rPr lang="ru-RU" sz="2400" dirty="0" err="1">
                <a:latin typeface="Arial" panose="020B0604020202020204" pitchFamily="34" charset="0"/>
                <a:cs typeface="Arial" panose="020B0604020202020204" pitchFamily="34" charset="0"/>
              </a:rPr>
              <a:t>грн</a:t>
            </a:r>
            <a:r>
              <a:rPr lang="ru-RU" sz="2400" dirty="0">
                <a:latin typeface="Arial" panose="020B0604020202020204" pitchFamily="34" charset="0"/>
                <a:cs typeface="Arial" panose="020B0604020202020204" pitchFamily="34" charset="0"/>
              </a:rPr>
              <a:t> у </a:t>
            </a:r>
            <a:r>
              <a:rPr lang="ru-RU" sz="2400" b="1" dirty="0">
                <a:latin typeface="Arial" panose="020B0604020202020204" pitchFamily="34" charset="0"/>
                <a:cs typeface="Arial" panose="020B0604020202020204" pitchFamily="34" charset="0"/>
              </a:rPr>
              <a:t>2020 </a:t>
            </a:r>
            <a:r>
              <a:rPr lang="ru-RU" sz="2400" dirty="0" err="1">
                <a:latin typeface="Arial" panose="020B0604020202020204" pitchFamily="34" charset="0"/>
                <a:cs typeface="Arial" panose="020B0604020202020204" pitchFamily="34" charset="0"/>
              </a:rPr>
              <a:t>році</a:t>
            </a:r>
            <a:endParaRPr lang="ru-RU" sz="24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62745992-4E1F-40ED-A52A-7DC6B9173AC0}"/>
              </a:ext>
            </a:extLst>
          </p:cNvPr>
          <p:cNvSpPr txBox="1"/>
          <p:nvPr/>
        </p:nvSpPr>
        <p:spPr>
          <a:xfrm>
            <a:off x="4801284" y="3015472"/>
            <a:ext cx="6717587" cy="3046988"/>
          </a:xfrm>
          <a:prstGeom prst="rect">
            <a:avLst/>
          </a:prstGeom>
          <a:noFill/>
        </p:spPr>
        <p:txBody>
          <a:bodyPr wrap="square" rtlCol="0">
            <a:spAutoFit/>
          </a:bodyPr>
          <a:lstStyle/>
          <a:p>
            <a:r>
              <a:rPr lang="ru-RU" sz="2400" dirty="0" err="1">
                <a:latin typeface="Arial" panose="020B0604020202020204" pitchFamily="34" charset="0"/>
                <a:cs typeface="Arial" panose="020B0604020202020204" pitchFamily="34" charset="0"/>
              </a:rPr>
              <a:t>Програми</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розвитку</a:t>
            </a:r>
            <a:r>
              <a:rPr lang="ru-RU" sz="2400" dirty="0">
                <a:latin typeface="Arial" panose="020B0604020202020204" pitchFamily="34" charset="0"/>
                <a:cs typeface="Arial" panose="020B0604020202020204" pitchFamily="34" charset="0"/>
              </a:rPr>
              <a:t> пластового руху та </a:t>
            </a:r>
            <a:r>
              <a:rPr lang="ru-RU" sz="2400" b="1" dirty="0" err="1">
                <a:latin typeface="Arial" panose="020B0604020202020204" pitchFamily="34" charset="0"/>
                <a:cs typeface="Arial" panose="020B0604020202020204" pitchFamily="34" charset="0"/>
              </a:rPr>
              <a:t>Львівської</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міської</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молодіжної</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громадської</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організації</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Станиця</a:t>
            </a:r>
            <a:r>
              <a:rPr lang="ru-RU" sz="2400" b="1" dirty="0">
                <a:latin typeface="Arial" panose="020B0604020202020204" pitchFamily="34" charset="0"/>
                <a:cs typeface="Arial" panose="020B0604020202020204" pitchFamily="34" charset="0"/>
              </a:rPr>
              <a:t> Львів Пласту – </a:t>
            </a:r>
            <a:r>
              <a:rPr lang="ru-RU" sz="2400" b="1" dirty="0" err="1">
                <a:latin typeface="Arial" panose="020B0604020202020204" pitchFamily="34" charset="0"/>
                <a:cs typeface="Arial" panose="020B0604020202020204" pitchFamily="34" charset="0"/>
              </a:rPr>
              <a:t>Національної</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скаутської</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організації</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України</a:t>
            </a:r>
            <a:r>
              <a:rPr lang="ru-RU" sz="2400" b="1" dirty="0">
                <a:latin typeface="Arial" panose="020B0604020202020204" pitchFamily="34" charset="0"/>
                <a:cs typeface="Arial" panose="020B0604020202020204" pitchFamily="34" charset="0"/>
              </a:rPr>
              <a:t>» </a:t>
            </a:r>
            <a:r>
              <a:rPr lang="ru-RU" sz="2400" dirty="0">
                <a:latin typeface="Arial" panose="020B0604020202020204" pitchFamily="34" charset="0"/>
                <a:cs typeface="Arial" panose="020B0604020202020204" pitchFamily="34" charset="0"/>
              </a:rPr>
              <a:t>–</a:t>
            </a:r>
            <a:r>
              <a:rPr lang="ru-RU" sz="2400" b="1" dirty="0">
                <a:latin typeface="Arial" panose="020B0604020202020204" pitchFamily="34" charset="0"/>
                <a:cs typeface="Arial" panose="020B0604020202020204" pitchFamily="34" charset="0"/>
              </a:rPr>
              <a:t> 856 тис </a:t>
            </a:r>
            <a:r>
              <a:rPr lang="ru-RU" sz="2400" b="1" dirty="0" err="1">
                <a:latin typeface="Arial" panose="020B0604020202020204" pitchFamily="34" charset="0"/>
                <a:cs typeface="Arial" panose="020B0604020202020204" pitchFamily="34" charset="0"/>
              </a:rPr>
              <a:t>грн</a:t>
            </a:r>
            <a:r>
              <a:rPr lang="ru-RU" sz="2400" b="1" dirty="0">
                <a:latin typeface="Arial" panose="020B0604020202020204" pitchFamily="34" charset="0"/>
                <a:cs typeface="Arial" panose="020B0604020202020204" pitchFamily="34" charset="0"/>
              </a:rPr>
              <a:t> </a:t>
            </a:r>
            <a:r>
              <a:rPr lang="ru-RU" sz="2400" dirty="0">
                <a:latin typeface="Arial" panose="020B0604020202020204" pitchFamily="34" charset="0"/>
                <a:cs typeface="Arial" panose="020B0604020202020204" pitchFamily="34" charset="0"/>
              </a:rPr>
              <a:t>у </a:t>
            </a:r>
            <a:r>
              <a:rPr lang="ru-RU" sz="2400" b="1" dirty="0">
                <a:latin typeface="Arial" panose="020B0604020202020204" pitchFamily="34" charset="0"/>
                <a:cs typeface="Arial" panose="020B0604020202020204" pitchFamily="34" charset="0"/>
              </a:rPr>
              <a:t>2020 </a:t>
            </a:r>
            <a:r>
              <a:rPr lang="ru-RU" sz="2400" b="1" dirty="0" err="1">
                <a:latin typeface="Arial" panose="020B0604020202020204" pitchFamily="34" charset="0"/>
                <a:cs typeface="Arial" panose="020B0604020202020204" pitchFamily="34" charset="0"/>
              </a:rPr>
              <a:t>році</a:t>
            </a:r>
            <a:endParaRPr lang="ru-RU" sz="2400" b="1" dirty="0">
              <a:latin typeface="Arial" panose="020B0604020202020204" pitchFamily="34" charset="0"/>
              <a:cs typeface="Arial" panose="020B0604020202020204" pitchFamily="34" charset="0"/>
            </a:endParaRPr>
          </a:p>
          <a:p>
            <a:r>
              <a:rPr lang="ru-RU" sz="2400" b="1" dirty="0" smtClean="0">
                <a:latin typeface="Arial" panose="020B0604020202020204" pitchFamily="34" charset="0"/>
                <a:cs typeface="Arial" panose="020B0604020202020204" pitchFamily="34" charset="0"/>
              </a:rPr>
              <a:t>369</a:t>
            </a:r>
            <a:r>
              <a:rPr lang="ru-RU" sz="2400" dirty="0" smtClean="0">
                <a:latin typeface="Arial" panose="020B0604020202020204" pitchFamily="34" charset="0"/>
                <a:cs typeface="Arial" panose="020B0604020202020204" pitchFamily="34" charset="0"/>
              </a:rPr>
              <a:t> </a:t>
            </a:r>
            <a:r>
              <a:rPr lang="ru-RU" sz="2400" b="1" dirty="0">
                <a:latin typeface="Arial" panose="020B0604020202020204" pitchFamily="34" charset="0"/>
                <a:cs typeface="Arial" panose="020B0604020202020204" pitchFamily="34" charset="0"/>
              </a:rPr>
              <a:t>тис</a:t>
            </a:r>
            <a:r>
              <a:rPr lang="ru-RU" sz="2400" dirty="0">
                <a:latin typeface="Arial" panose="020B0604020202020204" pitchFamily="34" charset="0"/>
                <a:cs typeface="Arial" panose="020B0604020202020204" pitchFamily="34" charset="0"/>
              </a:rPr>
              <a:t> </a:t>
            </a:r>
            <a:r>
              <a:rPr lang="ru-RU" sz="2400" b="1" dirty="0">
                <a:latin typeface="Arial" panose="020B0604020202020204" pitchFamily="34" charset="0"/>
                <a:cs typeface="Arial" panose="020B0604020202020204" pitchFamily="34" charset="0"/>
              </a:rPr>
              <a:t>540</a:t>
            </a:r>
            <a:r>
              <a:rPr lang="ru-RU" sz="2400"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грн</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придбання</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інвентарю</a:t>
            </a:r>
            <a:r>
              <a:rPr lang="ru-RU" sz="2400" dirty="0">
                <a:latin typeface="Arial" panose="020B0604020202020204" pitchFamily="34" charset="0"/>
                <a:cs typeface="Arial" panose="020B0604020202020204" pitchFamily="34" charset="0"/>
              </a:rPr>
              <a:t>) </a:t>
            </a:r>
            <a:br>
              <a:rPr lang="ru-RU" sz="2400" dirty="0">
                <a:latin typeface="Arial" panose="020B0604020202020204" pitchFamily="34" charset="0"/>
                <a:cs typeface="Arial" panose="020B0604020202020204" pitchFamily="34" charset="0"/>
              </a:rPr>
            </a:br>
            <a:r>
              <a:rPr lang="ru-RU" sz="2400" b="1" dirty="0">
                <a:latin typeface="Arial" panose="020B0604020202020204" pitchFamily="34" charset="0"/>
                <a:cs typeface="Arial" panose="020B0604020202020204" pitchFamily="34" charset="0"/>
              </a:rPr>
              <a:t>460 тис </a:t>
            </a:r>
            <a:r>
              <a:rPr lang="ru-RU" sz="2400" dirty="0">
                <a:latin typeface="Arial" panose="020B0604020202020204" pitchFamily="34" charset="0"/>
                <a:cs typeface="Arial" panose="020B0604020202020204" pitchFamily="34" charset="0"/>
              </a:rPr>
              <a:t>(заходи </a:t>
            </a:r>
            <a:r>
              <a:rPr lang="ru-RU" sz="2400" dirty="0" err="1">
                <a:latin typeface="Arial" panose="020B0604020202020204" pitchFamily="34" charset="0"/>
                <a:cs typeface="Arial" panose="020B0604020202020204" pitchFamily="34" charset="0"/>
              </a:rPr>
              <a:t>Станиця</a:t>
            </a:r>
            <a:r>
              <a:rPr lang="ru-RU" sz="2400" dirty="0">
                <a:latin typeface="Arial" panose="020B0604020202020204" pitchFamily="34" charset="0"/>
                <a:cs typeface="Arial" panose="020B0604020202020204" pitchFamily="34" charset="0"/>
              </a:rPr>
              <a:t> Львів Пласт)</a:t>
            </a:r>
          </a:p>
        </p:txBody>
      </p:sp>
    </p:spTree>
    <p:extLst>
      <p:ext uri="{BB962C8B-B14F-4D97-AF65-F5344CB8AC3E}">
        <p14:creationId xmlns:p14="http://schemas.microsoft.com/office/powerpoint/2010/main" val="13496433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81F23462-8EA8-4052-9C3E-70824D0D3D0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0" y="-3670"/>
            <a:ext cx="12181490" cy="6861670"/>
          </a:xfrm>
          <a:prstGeom prst="rect">
            <a:avLst/>
          </a:prstGeom>
        </p:spPr>
      </p:pic>
      <p:sp>
        <p:nvSpPr>
          <p:cNvPr id="12" name="TextBox 11"/>
          <p:cNvSpPr txBox="1"/>
          <p:nvPr/>
        </p:nvSpPr>
        <p:spPr>
          <a:xfrm>
            <a:off x="2307103" y="1541592"/>
            <a:ext cx="2003981" cy="1200329"/>
          </a:xfrm>
          <a:prstGeom prst="rect">
            <a:avLst/>
          </a:prstGeom>
          <a:noFill/>
        </p:spPr>
        <p:txBody>
          <a:bodyPr wrap="square" lIns="91440" tIns="45720" rIns="91440" bIns="45720" rtlCol="0" anchor="t">
            <a:spAutoFit/>
          </a:bodyPr>
          <a:lstStyle/>
          <a:p>
            <a:pPr algn="ctr"/>
            <a:r>
              <a:rPr lang="uk-UA" b="1" dirty="0">
                <a:latin typeface="Arial" panose="020B0604020202020204" pitchFamily="34" charset="0"/>
                <a:cs typeface="Arial" panose="020B0604020202020204" pitchFamily="34" charset="0"/>
              </a:rPr>
              <a:t>4000</a:t>
            </a:r>
            <a:r>
              <a:rPr lang="uk-UA" dirty="0">
                <a:latin typeface="Arial" panose="020B0604020202020204" pitchFamily="34" charset="0"/>
                <a:cs typeface="Arial" panose="020B0604020202020204" pitchFamily="34" charset="0"/>
              </a:rPr>
              <a:t> учнів Дитячих клубів Львова</a:t>
            </a:r>
            <a:r>
              <a:rPr lang="uk-UA" dirty="0"/>
              <a:t> </a:t>
            </a:r>
            <a:endParaRPr lang="en-US" dirty="0">
              <a:ea typeface="+mn-lt"/>
              <a:cs typeface="+mn-lt"/>
            </a:endParaRPr>
          </a:p>
          <a:p>
            <a:endParaRPr lang="uk-UA" dirty="0">
              <a:cs typeface="Calibri"/>
            </a:endParaRPr>
          </a:p>
        </p:txBody>
      </p:sp>
      <p:sp>
        <p:nvSpPr>
          <p:cNvPr id="13" name="TextBox 12"/>
          <p:cNvSpPr txBox="1"/>
          <p:nvPr/>
        </p:nvSpPr>
        <p:spPr>
          <a:xfrm>
            <a:off x="293997" y="4226256"/>
            <a:ext cx="2434570" cy="1200329"/>
          </a:xfrm>
          <a:prstGeom prst="rect">
            <a:avLst/>
          </a:prstGeom>
          <a:noFill/>
        </p:spPr>
        <p:txBody>
          <a:bodyPr wrap="square" lIns="91440" tIns="45720" rIns="91440" bIns="45720" rtlCol="0" anchor="t">
            <a:spAutoFit/>
          </a:bodyPr>
          <a:lstStyle/>
          <a:p>
            <a:pPr algn="ctr"/>
            <a:r>
              <a:rPr lang="uk-UA" dirty="0">
                <a:latin typeface="Arial" panose="020B0604020202020204" pitchFamily="34" charset="0"/>
                <a:ea typeface="+mn-lt"/>
                <a:cs typeface="Arial" panose="020B0604020202020204" pitchFamily="34" charset="0"/>
              </a:rPr>
              <a:t>Унікальний приклад </a:t>
            </a:r>
            <a:r>
              <a:rPr lang="uk-UA" dirty="0" smtClean="0">
                <a:latin typeface="Arial" panose="020B0604020202020204" pitchFamily="34" charset="0"/>
                <a:ea typeface="+mn-lt"/>
                <a:cs typeface="Arial" panose="020B0604020202020204" pitchFamily="34" charset="0"/>
              </a:rPr>
              <a:t>збереження </a:t>
            </a:r>
            <a:r>
              <a:rPr lang="uk-UA" dirty="0">
                <a:latin typeface="Arial" panose="020B0604020202020204" pitchFamily="34" charset="0"/>
                <a:ea typeface="+mn-lt"/>
                <a:cs typeface="Arial" panose="020B0604020202020204" pitchFamily="34" charset="0"/>
              </a:rPr>
              <a:t>системи УДЮМК </a:t>
            </a:r>
          </a:p>
          <a:p>
            <a:pPr algn="ctr"/>
            <a:r>
              <a:rPr lang="uk-UA" dirty="0">
                <a:latin typeface="Arial" panose="020B0604020202020204" pitchFamily="34" charset="0"/>
                <a:ea typeface="+mn-lt"/>
                <a:cs typeface="Arial" panose="020B0604020202020204" pitchFamily="34" charset="0"/>
              </a:rPr>
              <a:t>в Україні</a:t>
            </a:r>
            <a:endParaRPr lang="uk-UA" dirty="0">
              <a:latin typeface="Arial" panose="020B0604020202020204" pitchFamily="34" charset="0"/>
              <a:cs typeface="Arial" panose="020B0604020202020204" pitchFamily="34" charset="0"/>
            </a:endParaRPr>
          </a:p>
        </p:txBody>
      </p:sp>
      <p:sp>
        <p:nvSpPr>
          <p:cNvPr id="14" name="TextBox 13"/>
          <p:cNvSpPr txBox="1"/>
          <p:nvPr/>
        </p:nvSpPr>
        <p:spPr>
          <a:xfrm>
            <a:off x="9250993" y="1143223"/>
            <a:ext cx="2963938" cy="1477328"/>
          </a:xfrm>
          <a:prstGeom prst="rect">
            <a:avLst/>
          </a:prstGeom>
          <a:noFill/>
        </p:spPr>
        <p:txBody>
          <a:bodyPr wrap="square" lIns="91440" tIns="45720" rIns="91440" bIns="45720" rtlCol="0" anchor="t">
            <a:spAutoFit/>
          </a:bodyPr>
          <a:lstStyle/>
          <a:p>
            <a:pPr algn="ctr"/>
            <a:r>
              <a:rPr lang="uk-UA" dirty="0">
                <a:latin typeface="Arial" panose="020B0604020202020204" pitchFamily="34" charset="0"/>
                <a:ea typeface="+mn-lt"/>
                <a:cs typeface="Arial" panose="020B0604020202020204" pitchFamily="34" charset="0"/>
              </a:rPr>
              <a:t>У </a:t>
            </a:r>
            <a:r>
              <a:rPr lang="uk-UA" b="1" dirty="0">
                <a:latin typeface="Arial" panose="020B0604020202020204" pitchFamily="34" charset="0"/>
                <a:ea typeface="+mn-lt"/>
                <a:cs typeface="Arial" panose="020B0604020202020204" pitchFamily="34" charset="0"/>
              </a:rPr>
              <a:t>2020</a:t>
            </a:r>
            <a:r>
              <a:rPr lang="uk-UA" dirty="0">
                <a:latin typeface="Arial" panose="020B0604020202020204" pitchFamily="34" charset="0"/>
                <a:ea typeface="+mn-lt"/>
                <a:cs typeface="Arial" panose="020B0604020202020204" pitchFamily="34" charset="0"/>
              </a:rPr>
              <a:t> році </a:t>
            </a:r>
          </a:p>
          <a:p>
            <a:pPr algn="ctr"/>
            <a:r>
              <a:rPr lang="uk-UA" dirty="0">
                <a:latin typeface="Arial" panose="020B0604020202020204" pitchFamily="34" charset="0"/>
                <a:ea typeface="+mn-lt"/>
                <a:cs typeface="Arial" panose="020B0604020202020204" pitchFamily="34" charset="0"/>
              </a:rPr>
              <a:t>створено </a:t>
            </a:r>
            <a:r>
              <a:rPr lang="uk-UA" b="1" dirty="0">
                <a:latin typeface="Arial" panose="020B0604020202020204" pitchFamily="34" charset="0"/>
                <a:ea typeface="+mn-lt"/>
                <a:cs typeface="Arial" panose="020B0604020202020204" pitchFamily="34" charset="0"/>
              </a:rPr>
              <a:t>7</a:t>
            </a:r>
            <a:r>
              <a:rPr lang="uk-UA" dirty="0">
                <a:latin typeface="Arial" panose="020B0604020202020204" pitchFamily="34" charset="0"/>
                <a:ea typeface="+mn-lt"/>
                <a:cs typeface="Arial" panose="020B0604020202020204" pitchFamily="34" charset="0"/>
              </a:rPr>
              <a:t> нових безкоштовних гуртків, </a:t>
            </a:r>
          </a:p>
          <a:p>
            <a:pPr algn="ctr"/>
            <a:r>
              <a:rPr lang="uk-UA" dirty="0">
                <a:latin typeface="Arial" panose="020B0604020202020204" pitchFamily="34" charset="0"/>
                <a:ea typeface="+mn-lt"/>
                <a:cs typeface="Arial" panose="020B0604020202020204" pitchFamily="34" charset="0"/>
              </a:rPr>
              <a:t>зокрема інклюзивний</a:t>
            </a:r>
          </a:p>
          <a:p>
            <a:endParaRPr lang="uk-UA" dirty="0">
              <a:cs typeface="Calibri"/>
            </a:endParaRPr>
          </a:p>
        </p:txBody>
      </p:sp>
      <p:grpSp>
        <p:nvGrpSpPr>
          <p:cNvPr id="16" name="Группа 15"/>
          <p:cNvGrpSpPr/>
          <p:nvPr/>
        </p:nvGrpSpPr>
        <p:grpSpPr>
          <a:xfrm>
            <a:off x="537844" y="2383209"/>
            <a:ext cx="11105799" cy="1811669"/>
            <a:chOff x="226597" y="2321960"/>
            <a:chExt cx="11693300" cy="1907507"/>
          </a:xfrm>
        </p:grpSpPr>
        <p:grpSp>
          <p:nvGrpSpPr>
            <p:cNvPr id="11" name="Группа 10"/>
            <p:cNvGrpSpPr/>
            <p:nvPr/>
          </p:nvGrpSpPr>
          <p:grpSpPr>
            <a:xfrm>
              <a:off x="226597" y="2398834"/>
              <a:ext cx="9786812" cy="1830633"/>
              <a:chOff x="226598" y="2421567"/>
              <a:chExt cx="7936049" cy="1484446"/>
            </a:xfrm>
          </p:grpSpPr>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97935" y="2421567"/>
                <a:ext cx="1655067" cy="905258"/>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6598" y="2951987"/>
                <a:ext cx="1655067" cy="954026"/>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63603" y="2421567"/>
                <a:ext cx="1658115" cy="905258"/>
              </a:xfrm>
              <a:prstGeom prst="rect">
                <a:avLst/>
              </a:prstGeom>
            </p:spPr>
          </p:pic>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57882" y="2951987"/>
                <a:ext cx="1658115" cy="954026"/>
              </a:xfrm>
              <a:prstGeom prst="rect">
                <a:avLst/>
              </a:prstGeom>
            </p:spPr>
          </p:pic>
          <p:pic>
            <p:nvPicPr>
              <p:cNvPr id="10" name="Рисунок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07580" y="2950152"/>
                <a:ext cx="1655067" cy="954026"/>
              </a:xfrm>
              <a:prstGeom prst="rect">
                <a:avLst/>
              </a:prstGeom>
            </p:spPr>
          </p:pic>
        </p:grpSp>
        <p:pic>
          <p:nvPicPr>
            <p:cNvPr id="15" name="Рисунок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V="1">
              <a:off x="10002185" y="2321960"/>
              <a:ext cx="1917712" cy="1216620"/>
            </a:xfrm>
            <a:prstGeom prst="rect">
              <a:avLst/>
            </a:prstGeom>
          </p:spPr>
        </p:pic>
      </p:grpSp>
      <p:sp>
        <p:nvSpPr>
          <p:cNvPr id="17" name="TextBox 16"/>
          <p:cNvSpPr txBox="1"/>
          <p:nvPr/>
        </p:nvSpPr>
        <p:spPr>
          <a:xfrm>
            <a:off x="10564416" y="3144200"/>
            <a:ext cx="314510" cy="400110"/>
          </a:xfrm>
          <a:prstGeom prst="rect">
            <a:avLst/>
          </a:prstGeom>
          <a:noFill/>
        </p:spPr>
        <p:txBody>
          <a:bodyPr wrap="none" lIns="91440" tIns="45720" rIns="91440" bIns="45720" rtlCol="0" anchor="t">
            <a:spAutoFit/>
          </a:bodyPr>
          <a:lstStyle/>
          <a:p>
            <a:r>
              <a:rPr lang="uk-UA" sz="2000" b="1" dirty="0">
                <a:solidFill>
                  <a:schemeClr val="bg1"/>
                </a:solidFill>
              </a:rPr>
              <a:t>6</a:t>
            </a:r>
          </a:p>
        </p:txBody>
      </p:sp>
      <p:sp>
        <p:nvSpPr>
          <p:cNvPr id="18" name="TextBox 17"/>
          <p:cNvSpPr txBox="1"/>
          <p:nvPr/>
        </p:nvSpPr>
        <p:spPr>
          <a:xfrm>
            <a:off x="6819322" y="3122001"/>
            <a:ext cx="314510" cy="400110"/>
          </a:xfrm>
          <a:prstGeom prst="rect">
            <a:avLst/>
          </a:prstGeom>
          <a:noFill/>
        </p:spPr>
        <p:txBody>
          <a:bodyPr wrap="none" lIns="91440" tIns="45720" rIns="91440" bIns="45720" rtlCol="0" anchor="t">
            <a:spAutoFit/>
          </a:bodyPr>
          <a:lstStyle/>
          <a:p>
            <a:r>
              <a:rPr lang="uk-UA" sz="2000" b="1" dirty="0">
                <a:solidFill>
                  <a:schemeClr val="bg1"/>
                </a:solidFill>
              </a:rPr>
              <a:t>4</a:t>
            </a:r>
          </a:p>
        </p:txBody>
      </p:sp>
      <p:sp>
        <p:nvSpPr>
          <p:cNvPr id="19" name="TextBox 18"/>
          <p:cNvSpPr txBox="1"/>
          <p:nvPr/>
        </p:nvSpPr>
        <p:spPr>
          <a:xfrm>
            <a:off x="8712364" y="3117126"/>
            <a:ext cx="314510" cy="400110"/>
          </a:xfrm>
          <a:prstGeom prst="rect">
            <a:avLst/>
          </a:prstGeom>
          <a:noFill/>
        </p:spPr>
        <p:txBody>
          <a:bodyPr wrap="none" lIns="91440" tIns="45720" rIns="91440" bIns="45720" rtlCol="0" anchor="t">
            <a:spAutoFit/>
          </a:bodyPr>
          <a:lstStyle/>
          <a:p>
            <a:r>
              <a:rPr lang="uk-UA" sz="2000" b="1" dirty="0">
                <a:solidFill>
                  <a:schemeClr val="bg1"/>
                </a:solidFill>
                <a:cs typeface="Calibri"/>
              </a:rPr>
              <a:t>5</a:t>
            </a:r>
          </a:p>
        </p:txBody>
      </p:sp>
      <p:sp>
        <p:nvSpPr>
          <p:cNvPr id="20" name="TextBox 19"/>
          <p:cNvSpPr txBox="1"/>
          <p:nvPr/>
        </p:nvSpPr>
        <p:spPr>
          <a:xfrm>
            <a:off x="5011602" y="3117126"/>
            <a:ext cx="314510" cy="400110"/>
          </a:xfrm>
          <a:prstGeom prst="rect">
            <a:avLst/>
          </a:prstGeom>
          <a:noFill/>
        </p:spPr>
        <p:txBody>
          <a:bodyPr wrap="none" lIns="91440" tIns="45720" rIns="91440" bIns="45720" rtlCol="0" anchor="t">
            <a:spAutoFit/>
          </a:bodyPr>
          <a:lstStyle/>
          <a:p>
            <a:r>
              <a:rPr lang="uk-UA" sz="2000" b="1" dirty="0">
                <a:solidFill>
                  <a:schemeClr val="bg1"/>
                </a:solidFill>
              </a:rPr>
              <a:t>3</a:t>
            </a:r>
          </a:p>
        </p:txBody>
      </p:sp>
      <p:sp>
        <p:nvSpPr>
          <p:cNvPr id="21" name="TextBox 20"/>
          <p:cNvSpPr txBox="1"/>
          <p:nvPr/>
        </p:nvSpPr>
        <p:spPr>
          <a:xfrm>
            <a:off x="3130238" y="3110056"/>
            <a:ext cx="314510" cy="400110"/>
          </a:xfrm>
          <a:prstGeom prst="rect">
            <a:avLst/>
          </a:prstGeom>
          <a:noFill/>
        </p:spPr>
        <p:txBody>
          <a:bodyPr wrap="none" lIns="91440" tIns="45720" rIns="91440" bIns="45720" rtlCol="0" anchor="t">
            <a:spAutoFit/>
          </a:bodyPr>
          <a:lstStyle/>
          <a:p>
            <a:r>
              <a:rPr lang="uk-UA" sz="2000" b="1" dirty="0">
                <a:solidFill>
                  <a:schemeClr val="bg1"/>
                </a:solidFill>
              </a:rPr>
              <a:t>2</a:t>
            </a:r>
          </a:p>
        </p:txBody>
      </p:sp>
      <p:sp>
        <p:nvSpPr>
          <p:cNvPr id="22" name="TextBox 21"/>
          <p:cNvSpPr txBox="1"/>
          <p:nvPr/>
        </p:nvSpPr>
        <p:spPr>
          <a:xfrm>
            <a:off x="1321898" y="3144200"/>
            <a:ext cx="314510" cy="400110"/>
          </a:xfrm>
          <a:prstGeom prst="rect">
            <a:avLst/>
          </a:prstGeom>
          <a:noFill/>
        </p:spPr>
        <p:txBody>
          <a:bodyPr wrap="none" lIns="91440" tIns="45720" rIns="91440" bIns="45720" rtlCol="0" anchor="t">
            <a:spAutoFit/>
          </a:bodyPr>
          <a:lstStyle/>
          <a:p>
            <a:r>
              <a:rPr lang="uk-UA" sz="2000" b="1" dirty="0">
                <a:solidFill>
                  <a:schemeClr val="bg1"/>
                </a:solidFill>
                <a:cs typeface="Calibri"/>
              </a:rPr>
              <a:t>1</a:t>
            </a:r>
          </a:p>
        </p:txBody>
      </p:sp>
      <p:sp>
        <p:nvSpPr>
          <p:cNvPr id="23" name="TextBox 22"/>
          <p:cNvSpPr txBox="1"/>
          <p:nvPr/>
        </p:nvSpPr>
        <p:spPr>
          <a:xfrm>
            <a:off x="4105420" y="3949258"/>
            <a:ext cx="2141947" cy="1200329"/>
          </a:xfrm>
          <a:prstGeom prst="rect">
            <a:avLst/>
          </a:prstGeom>
          <a:noFill/>
        </p:spPr>
        <p:txBody>
          <a:bodyPr wrap="square" lIns="91440" tIns="45720" rIns="91440" bIns="45720" rtlCol="0" anchor="t">
            <a:spAutoFit/>
          </a:bodyPr>
          <a:lstStyle/>
          <a:p>
            <a:endParaRPr lang="uk-UA" dirty="0">
              <a:ea typeface="+mn-lt"/>
              <a:cs typeface="+mn-lt"/>
            </a:endParaRPr>
          </a:p>
          <a:p>
            <a:pPr algn="ctr"/>
            <a:r>
              <a:rPr lang="uk-UA" dirty="0">
                <a:latin typeface="Arial" panose="020B0604020202020204" pitchFamily="34" charset="0"/>
                <a:ea typeface="+mn-lt"/>
                <a:cs typeface="Arial" panose="020B0604020202020204" pitchFamily="34" charset="0"/>
              </a:rPr>
              <a:t>У Львові працює </a:t>
            </a:r>
          </a:p>
          <a:p>
            <a:pPr algn="ctr"/>
            <a:r>
              <a:rPr lang="uk-UA" b="1" dirty="0">
                <a:latin typeface="Arial" panose="020B0604020202020204" pitchFamily="34" charset="0"/>
                <a:ea typeface="+mn-lt"/>
                <a:cs typeface="Arial" panose="020B0604020202020204" pitchFamily="34" charset="0"/>
              </a:rPr>
              <a:t>40</a:t>
            </a:r>
            <a:r>
              <a:rPr lang="uk-UA" dirty="0">
                <a:latin typeface="Arial" panose="020B0604020202020204" pitchFamily="34" charset="0"/>
                <a:ea typeface="+mn-lt"/>
                <a:cs typeface="Arial" panose="020B0604020202020204" pitchFamily="34" charset="0"/>
              </a:rPr>
              <a:t> дитячих клубів</a:t>
            </a:r>
            <a:endParaRPr lang="uk-UA" dirty="0">
              <a:latin typeface="Arial" panose="020B0604020202020204" pitchFamily="34" charset="0"/>
              <a:cs typeface="Arial" panose="020B0604020202020204" pitchFamily="34" charset="0"/>
            </a:endParaRPr>
          </a:p>
          <a:p>
            <a:endParaRPr lang="uk-UA" dirty="0">
              <a:cs typeface="Calibri"/>
            </a:endParaRPr>
          </a:p>
        </p:txBody>
      </p:sp>
      <p:sp>
        <p:nvSpPr>
          <p:cNvPr id="25" name="TextBox 24">
            <a:extLst>
              <a:ext uri="{FF2B5EF4-FFF2-40B4-BE49-F238E27FC236}">
                <a16:creationId xmlns:a16="http://schemas.microsoft.com/office/drawing/2014/main" id="{3B1CAB6A-BB7B-4339-91BB-1F2AD8B12C30}"/>
              </a:ext>
            </a:extLst>
          </p:cNvPr>
          <p:cNvSpPr txBox="1"/>
          <p:nvPr/>
        </p:nvSpPr>
        <p:spPr>
          <a:xfrm>
            <a:off x="5963409" y="1541592"/>
            <a:ext cx="2141947" cy="923330"/>
          </a:xfrm>
          <a:prstGeom prst="rect">
            <a:avLst/>
          </a:prstGeom>
          <a:noFill/>
        </p:spPr>
        <p:txBody>
          <a:bodyPr wrap="square" lIns="91440" tIns="45720" rIns="91440" bIns="45720" rtlCol="0" anchor="t">
            <a:spAutoFit/>
          </a:bodyPr>
          <a:lstStyle/>
          <a:p>
            <a:pPr algn="ctr"/>
            <a:r>
              <a:rPr lang="uk-UA" b="1" dirty="0">
                <a:latin typeface="Arial" panose="020B0604020202020204" pitchFamily="34" charset="0"/>
                <a:cs typeface="Arial" panose="020B0604020202020204" pitchFamily="34" charset="0"/>
              </a:rPr>
              <a:t>82</a:t>
            </a:r>
            <a:r>
              <a:rPr lang="uk-UA" dirty="0">
                <a:latin typeface="Arial" panose="020B0604020202020204" pitchFamily="34" charset="0"/>
                <a:cs typeface="Arial" panose="020B0604020202020204" pitchFamily="34" charset="0"/>
              </a:rPr>
              <a:t> безкоштовні </a:t>
            </a:r>
            <a:endParaRPr lang="en-US" dirty="0">
              <a:latin typeface="Arial" panose="020B0604020202020204" pitchFamily="34" charset="0"/>
              <a:ea typeface="+mn-lt"/>
              <a:cs typeface="Arial" panose="020B0604020202020204" pitchFamily="34" charset="0"/>
            </a:endParaRPr>
          </a:p>
          <a:p>
            <a:pPr algn="ctr"/>
            <a:r>
              <a:rPr lang="uk-UA" dirty="0">
                <a:latin typeface="Arial" panose="020B0604020202020204" pitchFamily="34" charset="0"/>
                <a:cs typeface="Arial" panose="020B0604020202020204" pitchFamily="34" charset="0"/>
              </a:rPr>
              <a:t>дитячі гуртки у </a:t>
            </a:r>
            <a:r>
              <a:rPr lang="uk-UA" b="1" dirty="0">
                <a:latin typeface="Arial" panose="020B0604020202020204" pitchFamily="34" charset="0"/>
                <a:cs typeface="Arial" panose="020B0604020202020204" pitchFamily="34" charset="0"/>
              </a:rPr>
              <a:t>6</a:t>
            </a:r>
            <a:r>
              <a:rPr lang="uk-UA" dirty="0">
                <a:latin typeface="Arial" panose="020B0604020202020204" pitchFamily="34" charset="0"/>
                <a:cs typeface="Arial" panose="020B0604020202020204" pitchFamily="34" charset="0"/>
              </a:rPr>
              <a:t> районах міста</a:t>
            </a:r>
            <a:endParaRPr lang="en-US" dirty="0">
              <a:latin typeface="Arial" panose="020B0604020202020204" pitchFamily="34" charset="0"/>
              <a:ea typeface="+mn-lt"/>
              <a:cs typeface="Arial" panose="020B0604020202020204" pitchFamily="34" charset="0"/>
            </a:endParaRPr>
          </a:p>
        </p:txBody>
      </p:sp>
      <p:sp>
        <p:nvSpPr>
          <p:cNvPr id="26" name="TextBox 25">
            <a:extLst>
              <a:ext uri="{FF2B5EF4-FFF2-40B4-BE49-F238E27FC236}">
                <a16:creationId xmlns:a16="http://schemas.microsoft.com/office/drawing/2014/main" id="{6FE2F54C-0011-4976-A0B4-A2A522D4A2B3}"/>
              </a:ext>
            </a:extLst>
          </p:cNvPr>
          <p:cNvSpPr txBox="1"/>
          <p:nvPr/>
        </p:nvSpPr>
        <p:spPr>
          <a:xfrm>
            <a:off x="7792719" y="4226256"/>
            <a:ext cx="2141947" cy="1477328"/>
          </a:xfrm>
          <a:prstGeom prst="rect">
            <a:avLst/>
          </a:prstGeom>
          <a:noFill/>
        </p:spPr>
        <p:txBody>
          <a:bodyPr wrap="square" lIns="91440" tIns="45720" rIns="91440" bIns="45720" rtlCol="0" anchor="t">
            <a:spAutoFit/>
          </a:bodyPr>
          <a:lstStyle/>
          <a:p>
            <a:pPr algn="ctr"/>
            <a:r>
              <a:rPr lang="uk-UA" dirty="0">
                <a:latin typeface="Arial" panose="020B0604020202020204" pitchFamily="34" charset="0"/>
                <a:ea typeface="+mn-lt"/>
                <a:cs typeface="Arial" panose="020B0604020202020204" pitchFamily="34" charset="0"/>
              </a:rPr>
              <a:t>У </a:t>
            </a:r>
            <a:r>
              <a:rPr lang="uk-UA" b="1" dirty="0">
                <a:latin typeface="Arial" panose="020B0604020202020204" pitchFamily="34" charset="0"/>
                <a:ea typeface="+mn-lt"/>
                <a:cs typeface="Arial" panose="020B0604020202020204" pitchFamily="34" charset="0"/>
              </a:rPr>
              <a:t>2020</a:t>
            </a:r>
            <a:r>
              <a:rPr lang="uk-UA" dirty="0">
                <a:latin typeface="Arial" panose="020B0604020202020204" pitchFamily="34" charset="0"/>
                <a:ea typeface="+mn-lt"/>
                <a:cs typeface="Arial" panose="020B0604020202020204" pitchFamily="34" charset="0"/>
              </a:rPr>
              <a:t> році відкрито два нових дитячих клуби</a:t>
            </a:r>
            <a:r>
              <a:rPr lang="uk-UA" dirty="0">
                <a:ea typeface="+mn-lt"/>
                <a:cs typeface="+mn-lt"/>
              </a:rPr>
              <a:t> </a:t>
            </a:r>
          </a:p>
          <a:p>
            <a:endParaRPr lang="uk-UA" dirty="0">
              <a:cs typeface="Calibri"/>
            </a:endParaRPr>
          </a:p>
        </p:txBody>
      </p:sp>
      <p:pic>
        <p:nvPicPr>
          <p:cNvPr id="29" name="Рисунок 28">
            <a:extLst>
              <a:ext uri="{FF2B5EF4-FFF2-40B4-BE49-F238E27FC236}">
                <a16:creationId xmlns:a16="http://schemas.microsoft.com/office/drawing/2014/main" id="{1E3731E7-A5FC-4877-8321-427F76E5AFF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975391" y="5185416"/>
            <a:ext cx="2415849" cy="1284972"/>
          </a:xfrm>
          <a:prstGeom prst="rect">
            <a:avLst/>
          </a:prstGeom>
        </p:spPr>
      </p:pic>
      <p:sp>
        <p:nvSpPr>
          <p:cNvPr id="31" name="TextBox 30">
            <a:extLst>
              <a:ext uri="{FF2B5EF4-FFF2-40B4-BE49-F238E27FC236}">
                <a16:creationId xmlns:a16="http://schemas.microsoft.com/office/drawing/2014/main" id="{65CBAEAE-D491-4114-953B-DD3D6ADAFD7E}"/>
              </a:ext>
            </a:extLst>
          </p:cNvPr>
          <p:cNvSpPr txBox="1"/>
          <p:nvPr/>
        </p:nvSpPr>
        <p:spPr>
          <a:xfrm>
            <a:off x="2999166" y="265171"/>
            <a:ext cx="6183157" cy="646331"/>
          </a:xfrm>
          <a:prstGeom prst="rect">
            <a:avLst/>
          </a:prstGeom>
          <a:noFill/>
        </p:spPr>
        <p:txBody>
          <a:bodyPr wrap="square" lIns="91440" tIns="45720" rIns="91440" bIns="45720" rtlCol="0" anchor="t">
            <a:spAutoFit/>
          </a:bodyPr>
          <a:lstStyle/>
          <a:p>
            <a:pPr algn="ctr"/>
            <a:r>
              <a:rPr lang="uk-UA" sz="3600" b="1" dirty="0">
                <a:latin typeface="Arial" panose="020B0604020202020204" pitchFamily="34" charset="0"/>
                <a:cs typeface="Arial" panose="020B0604020202020204" pitchFamily="34" charset="0"/>
              </a:rPr>
              <a:t>ДИТЯЧІ КЛУБИ ЛЬВОВА</a:t>
            </a:r>
            <a:endParaRPr lang="uk-UA"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69675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250"/>
                                        <p:tgtEl>
                                          <p:spTgt spid="31"/>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500"/>
                                        <p:tgtEl>
                                          <p:spTgt spid="29"/>
                                        </p:tgtEl>
                                      </p:cBhvr>
                                    </p:animEffect>
                                  </p:childTnLst>
                                </p:cTn>
                              </p:par>
                            </p:childTnLst>
                          </p:cTn>
                        </p:par>
                        <p:par>
                          <p:cTn id="12" fill="hold">
                            <p:stCondLst>
                              <p:cond delay="75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250"/>
                                        <p:tgtEl>
                                          <p:spTgt spid="16"/>
                                        </p:tgtEl>
                                      </p:cBhvr>
                                    </p:animEffect>
                                  </p:childTnLst>
                                </p:cTn>
                              </p:par>
                            </p:childTnLst>
                          </p:cTn>
                        </p:par>
                        <p:par>
                          <p:cTn id="16" fill="hold">
                            <p:stCondLst>
                              <p:cond delay="1000"/>
                            </p:stCondLst>
                            <p:childTnLst>
                              <p:par>
                                <p:cTn id="17" presetID="10" presetClass="entr" presetSubtype="0"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250"/>
                                        <p:tgtEl>
                                          <p:spTgt spid="13"/>
                                        </p:tgtEl>
                                      </p:cBhvr>
                                    </p:animEffect>
                                  </p:childTnLst>
                                </p:cTn>
                              </p:par>
                            </p:childTnLst>
                          </p:cTn>
                        </p:par>
                        <p:par>
                          <p:cTn id="20" fill="hold">
                            <p:stCondLst>
                              <p:cond delay="1250"/>
                            </p:stCondLst>
                            <p:childTnLst>
                              <p:par>
                                <p:cTn id="21" presetID="10"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250"/>
                                        <p:tgtEl>
                                          <p:spTgt spid="12"/>
                                        </p:tgtEl>
                                      </p:cBhvr>
                                    </p:animEffect>
                                  </p:childTnLst>
                                </p:cTn>
                              </p:par>
                            </p:childTnLst>
                          </p:cTn>
                        </p:par>
                        <p:par>
                          <p:cTn id="24" fill="hold">
                            <p:stCondLst>
                              <p:cond delay="1500"/>
                            </p:stCondLst>
                            <p:childTnLst>
                              <p:par>
                                <p:cTn id="25" presetID="10" presetClass="entr" presetSubtype="0"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par>
                          <p:cTn id="28" fill="hold">
                            <p:stCondLst>
                              <p:cond delay="2000"/>
                            </p:stCondLst>
                            <p:childTnLst>
                              <p:par>
                                <p:cTn id="29" presetID="10" presetClass="entr" presetSubtype="0" fill="hold" grpId="0" nodeType="after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250"/>
                                        <p:tgtEl>
                                          <p:spTgt spid="25"/>
                                        </p:tgtEl>
                                      </p:cBhvr>
                                    </p:animEffect>
                                  </p:childTnLst>
                                </p:cTn>
                              </p:par>
                            </p:childTnLst>
                          </p:cTn>
                        </p:par>
                        <p:par>
                          <p:cTn id="32" fill="hold">
                            <p:stCondLst>
                              <p:cond delay="2250"/>
                            </p:stCondLst>
                            <p:childTnLst>
                              <p:par>
                                <p:cTn id="33" presetID="10" presetClass="entr" presetSubtype="0" fill="hold" grpId="0" nodeType="after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250"/>
                                        <p:tgtEl>
                                          <p:spTgt spid="26"/>
                                        </p:tgtEl>
                                      </p:cBhvr>
                                    </p:animEffect>
                                  </p:childTnLst>
                                </p:cTn>
                              </p:par>
                            </p:childTnLst>
                          </p:cTn>
                        </p:par>
                        <p:par>
                          <p:cTn id="36" fill="hold">
                            <p:stCondLst>
                              <p:cond delay="2500"/>
                            </p:stCondLst>
                            <p:childTnLst>
                              <p:par>
                                <p:cTn id="37" presetID="10" presetClass="entr" presetSubtype="0"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23" grpId="0"/>
      <p:bldP spid="25" grpId="0"/>
      <p:bldP spid="26" grpId="0"/>
      <p:bldP spid="31"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 name="Рисунок 124">
            <a:extLst>
              <a:ext uri="{FF2B5EF4-FFF2-40B4-BE49-F238E27FC236}">
                <a16:creationId xmlns:a16="http://schemas.microsoft.com/office/drawing/2014/main" id="{2E14C040-EF37-43F6-8BEE-3BD545DD455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90437" y="3336662"/>
            <a:ext cx="1805208" cy="1562898"/>
          </a:xfrm>
          <a:prstGeom prst="rect">
            <a:avLst/>
          </a:prstGeom>
        </p:spPr>
      </p:pic>
      <p:pic>
        <p:nvPicPr>
          <p:cNvPr id="127" name="Рисунок 126">
            <a:extLst>
              <a:ext uri="{FF2B5EF4-FFF2-40B4-BE49-F238E27FC236}">
                <a16:creationId xmlns:a16="http://schemas.microsoft.com/office/drawing/2014/main" id="{B17F017B-F99D-4AEE-980E-5763B918C0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88056" y="228072"/>
            <a:ext cx="1805208" cy="1562898"/>
          </a:xfrm>
          <a:prstGeom prst="rect">
            <a:avLst/>
          </a:prstGeom>
        </p:spPr>
      </p:pic>
      <p:pic>
        <p:nvPicPr>
          <p:cNvPr id="129" name="Рисунок 128">
            <a:extLst>
              <a:ext uri="{FF2B5EF4-FFF2-40B4-BE49-F238E27FC236}">
                <a16:creationId xmlns:a16="http://schemas.microsoft.com/office/drawing/2014/main" id="{083F14F7-EFD7-4AA8-AC16-C5C54653BAD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90437" y="1775086"/>
            <a:ext cx="1805208" cy="1562898"/>
          </a:xfrm>
          <a:prstGeom prst="rect">
            <a:avLst/>
          </a:prstGeom>
        </p:spPr>
      </p:pic>
      <p:pic>
        <p:nvPicPr>
          <p:cNvPr id="131" name="Рисунок 130">
            <a:extLst>
              <a:ext uri="{FF2B5EF4-FFF2-40B4-BE49-F238E27FC236}">
                <a16:creationId xmlns:a16="http://schemas.microsoft.com/office/drawing/2014/main" id="{CAE3185E-F10A-47E5-9329-7A5DD3F30A0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35975" y="995609"/>
            <a:ext cx="1805208" cy="1565321"/>
          </a:xfrm>
          <a:prstGeom prst="rect">
            <a:avLst/>
          </a:prstGeom>
        </p:spPr>
      </p:pic>
      <p:pic>
        <p:nvPicPr>
          <p:cNvPr id="133" name="Рисунок 132">
            <a:extLst>
              <a:ext uri="{FF2B5EF4-FFF2-40B4-BE49-F238E27FC236}">
                <a16:creationId xmlns:a16="http://schemas.microsoft.com/office/drawing/2014/main" id="{86DEE098-3426-4CA4-8FC3-482577540AC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41769" y="4114173"/>
            <a:ext cx="1805208" cy="1565321"/>
          </a:xfrm>
          <a:prstGeom prst="rect">
            <a:avLst/>
          </a:prstGeom>
        </p:spPr>
      </p:pic>
      <p:pic>
        <p:nvPicPr>
          <p:cNvPr id="135" name="Рисунок 134">
            <a:extLst>
              <a:ext uri="{FF2B5EF4-FFF2-40B4-BE49-F238E27FC236}">
                <a16:creationId xmlns:a16="http://schemas.microsoft.com/office/drawing/2014/main" id="{2A27C5F6-C86A-450F-B58A-5CC2B05438E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40021" y="2560760"/>
            <a:ext cx="1802413" cy="1562898"/>
          </a:xfrm>
          <a:prstGeom prst="rect">
            <a:avLst/>
          </a:prstGeom>
        </p:spPr>
      </p:pic>
      <p:sp>
        <p:nvSpPr>
          <p:cNvPr id="141" name="TextBox 140">
            <a:extLst>
              <a:ext uri="{FF2B5EF4-FFF2-40B4-BE49-F238E27FC236}">
                <a16:creationId xmlns:a16="http://schemas.microsoft.com/office/drawing/2014/main" id="{2F39BF3C-DE31-4268-955F-B3BA24EEAECA}"/>
              </a:ext>
            </a:extLst>
          </p:cNvPr>
          <p:cNvSpPr txBox="1"/>
          <p:nvPr/>
        </p:nvSpPr>
        <p:spPr>
          <a:xfrm>
            <a:off x="597367" y="641666"/>
            <a:ext cx="3856497" cy="707886"/>
          </a:xfrm>
          <a:prstGeom prst="rect">
            <a:avLst/>
          </a:prstGeom>
          <a:noFill/>
        </p:spPr>
        <p:txBody>
          <a:bodyPr wrap="square" rtlCol="0">
            <a:spAutoFit/>
          </a:bodyPr>
          <a:lstStyle/>
          <a:p>
            <a:pPr algn="r"/>
            <a:r>
              <a:rPr lang="uk-UA" sz="2000" b="1" dirty="0">
                <a:ea typeface="+mn-lt"/>
                <a:cs typeface="+mn-lt"/>
              </a:rPr>
              <a:t>Театральний гурток </a:t>
            </a:r>
          </a:p>
          <a:p>
            <a:pPr algn="r"/>
            <a:r>
              <a:rPr lang="uk-UA" sz="2000" dirty="0">
                <a:ea typeface="+mn-lt"/>
                <a:cs typeface="+mn-lt"/>
              </a:rPr>
              <a:t>(</a:t>
            </a:r>
            <a:r>
              <a:rPr lang="uk-UA" sz="2000" dirty="0" err="1">
                <a:ea typeface="+mn-lt"/>
                <a:cs typeface="+mn-lt"/>
              </a:rPr>
              <a:t>пл</a:t>
            </a:r>
            <a:r>
              <a:rPr lang="uk-UA" sz="2000" dirty="0">
                <a:ea typeface="+mn-lt"/>
                <a:cs typeface="+mn-lt"/>
              </a:rPr>
              <a:t>. </a:t>
            </a:r>
            <a:r>
              <a:rPr lang="uk-UA" sz="2000" dirty="0" err="1">
                <a:ea typeface="+mn-lt"/>
                <a:cs typeface="+mn-lt"/>
              </a:rPr>
              <a:t>Св</a:t>
            </a:r>
            <a:r>
              <a:rPr lang="uk-UA" sz="2000" dirty="0">
                <a:ea typeface="+mn-lt"/>
                <a:cs typeface="+mn-lt"/>
              </a:rPr>
              <a:t>. Теодора,3)</a:t>
            </a:r>
            <a:endParaRPr lang="uk-UA" sz="2000" dirty="0"/>
          </a:p>
        </p:txBody>
      </p:sp>
      <p:sp>
        <p:nvSpPr>
          <p:cNvPr id="151" name="TextBox 150">
            <a:extLst>
              <a:ext uri="{FF2B5EF4-FFF2-40B4-BE49-F238E27FC236}">
                <a16:creationId xmlns:a16="http://schemas.microsoft.com/office/drawing/2014/main" id="{00206AFF-C2B1-403D-AE3F-85F88CE96D0F}"/>
              </a:ext>
            </a:extLst>
          </p:cNvPr>
          <p:cNvSpPr txBox="1"/>
          <p:nvPr/>
        </p:nvSpPr>
        <p:spPr>
          <a:xfrm>
            <a:off x="862093" y="2204457"/>
            <a:ext cx="3591771" cy="707886"/>
          </a:xfrm>
          <a:prstGeom prst="rect">
            <a:avLst/>
          </a:prstGeom>
          <a:noFill/>
        </p:spPr>
        <p:txBody>
          <a:bodyPr wrap="square" rtlCol="0">
            <a:spAutoFit/>
          </a:bodyPr>
          <a:lstStyle/>
          <a:p>
            <a:pPr algn="r"/>
            <a:r>
              <a:rPr lang="uk-UA" sz="2000" b="1" dirty="0">
                <a:ea typeface="+mn-lt"/>
                <a:cs typeface="+mn-lt"/>
              </a:rPr>
              <a:t>Гурток оздоровчої гімнастики </a:t>
            </a:r>
            <a:r>
              <a:rPr lang="uk-UA" sz="2000" dirty="0">
                <a:ea typeface="+mn-lt"/>
                <a:cs typeface="+mn-lt"/>
              </a:rPr>
              <a:t>для дітей (вул. Довженка,6)</a:t>
            </a:r>
            <a:endParaRPr lang="uk-UA" sz="2000" dirty="0">
              <a:cs typeface="Calibri"/>
            </a:endParaRPr>
          </a:p>
        </p:txBody>
      </p:sp>
      <p:sp>
        <p:nvSpPr>
          <p:cNvPr id="153" name="TextBox 152">
            <a:extLst>
              <a:ext uri="{FF2B5EF4-FFF2-40B4-BE49-F238E27FC236}">
                <a16:creationId xmlns:a16="http://schemas.microsoft.com/office/drawing/2014/main" id="{D6769416-FC0B-4BC4-A24A-675E840C49A6}"/>
              </a:ext>
            </a:extLst>
          </p:cNvPr>
          <p:cNvSpPr txBox="1"/>
          <p:nvPr/>
        </p:nvSpPr>
        <p:spPr>
          <a:xfrm>
            <a:off x="1013412" y="3728709"/>
            <a:ext cx="3440452" cy="707886"/>
          </a:xfrm>
          <a:prstGeom prst="rect">
            <a:avLst/>
          </a:prstGeom>
          <a:noFill/>
        </p:spPr>
        <p:txBody>
          <a:bodyPr wrap="square" rtlCol="0">
            <a:spAutoFit/>
          </a:bodyPr>
          <a:lstStyle/>
          <a:p>
            <a:pPr algn="r"/>
            <a:r>
              <a:rPr lang="uk-UA" sz="2000" dirty="0">
                <a:ea typeface="+mn-lt"/>
                <a:cs typeface="+mn-lt"/>
              </a:rPr>
              <a:t> </a:t>
            </a:r>
            <a:r>
              <a:rPr lang="uk-UA" sz="2000" b="1" dirty="0">
                <a:ea typeface="+mn-lt"/>
                <a:cs typeface="+mn-lt"/>
              </a:rPr>
              <a:t>Хімічний гурток</a:t>
            </a:r>
            <a:endParaRPr lang="uk-UA" sz="2000" b="1" dirty="0"/>
          </a:p>
          <a:p>
            <a:pPr algn="r"/>
            <a:r>
              <a:rPr lang="uk-UA" sz="2000" dirty="0">
                <a:ea typeface="+mn-lt"/>
                <a:cs typeface="+mn-lt"/>
              </a:rPr>
              <a:t>(вул. Наукова,76)</a:t>
            </a:r>
            <a:endParaRPr lang="uk-UA" sz="2000" dirty="0"/>
          </a:p>
        </p:txBody>
      </p:sp>
      <p:sp>
        <p:nvSpPr>
          <p:cNvPr id="155" name="TextBox 154">
            <a:extLst>
              <a:ext uri="{FF2B5EF4-FFF2-40B4-BE49-F238E27FC236}">
                <a16:creationId xmlns:a16="http://schemas.microsoft.com/office/drawing/2014/main" id="{0E4D7704-5083-4A0F-9519-33CEE2BFBEA7}"/>
              </a:ext>
            </a:extLst>
          </p:cNvPr>
          <p:cNvSpPr txBox="1"/>
          <p:nvPr/>
        </p:nvSpPr>
        <p:spPr>
          <a:xfrm>
            <a:off x="5182010" y="696069"/>
            <a:ext cx="418704" cy="646331"/>
          </a:xfrm>
          <a:prstGeom prst="rect">
            <a:avLst/>
          </a:prstGeom>
          <a:noFill/>
        </p:spPr>
        <p:txBody>
          <a:bodyPr wrap="none" rtlCol="0">
            <a:spAutoFit/>
          </a:bodyPr>
          <a:lstStyle/>
          <a:p>
            <a:r>
              <a:rPr lang="uk-UA" sz="3600" b="1" dirty="0">
                <a:solidFill>
                  <a:schemeClr val="bg1"/>
                </a:solidFill>
              </a:rPr>
              <a:t>1</a:t>
            </a:r>
          </a:p>
        </p:txBody>
      </p:sp>
      <p:sp>
        <p:nvSpPr>
          <p:cNvPr id="157" name="TextBox 156">
            <a:extLst>
              <a:ext uri="{FF2B5EF4-FFF2-40B4-BE49-F238E27FC236}">
                <a16:creationId xmlns:a16="http://schemas.microsoft.com/office/drawing/2014/main" id="{85D561A1-33FC-446D-878E-03E2531ADDBF}"/>
              </a:ext>
            </a:extLst>
          </p:cNvPr>
          <p:cNvSpPr txBox="1"/>
          <p:nvPr/>
        </p:nvSpPr>
        <p:spPr>
          <a:xfrm>
            <a:off x="6528525" y="1510705"/>
            <a:ext cx="418704" cy="646331"/>
          </a:xfrm>
          <a:prstGeom prst="rect">
            <a:avLst/>
          </a:prstGeom>
          <a:noFill/>
        </p:spPr>
        <p:txBody>
          <a:bodyPr wrap="none" rtlCol="0">
            <a:spAutoFit/>
          </a:bodyPr>
          <a:lstStyle/>
          <a:p>
            <a:r>
              <a:rPr lang="uk-UA" sz="3600" b="1" dirty="0">
                <a:solidFill>
                  <a:schemeClr val="bg1"/>
                </a:solidFill>
              </a:rPr>
              <a:t>2</a:t>
            </a:r>
          </a:p>
        </p:txBody>
      </p:sp>
      <p:sp>
        <p:nvSpPr>
          <p:cNvPr id="159" name="TextBox 158">
            <a:extLst>
              <a:ext uri="{FF2B5EF4-FFF2-40B4-BE49-F238E27FC236}">
                <a16:creationId xmlns:a16="http://schemas.microsoft.com/office/drawing/2014/main" id="{65C0647C-76D9-403A-93EA-B9E23C06B26F}"/>
              </a:ext>
            </a:extLst>
          </p:cNvPr>
          <p:cNvSpPr txBox="1"/>
          <p:nvPr/>
        </p:nvSpPr>
        <p:spPr>
          <a:xfrm>
            <a:off x="5181308" y="2253924"/>
            <a:ext cx="418704" cy="646331"/>
          </a:xfrm>
          <a:prstGeom prst="rect">
            <a:avLst/>
          </a:prstGeom>
          <a:noFill/>
        </p:spPr>
        <p:txBody>
          <a:bodyPr wrap="none" rtlCol="0">
            <a:spAutoFit/>
          </a:bodyPr>
          <a:lstStyle/>
          <a:p>
            <a:r>
              <a:rPr lang="uk-UA" sz="3600" b="1" dirty="0">
                <a:solidFill>
                  <a:schemeClr val="bg1"/>
                </a:solidFill>
              </a:rPr>
              <a:t>3</a:t>
            </a:r>
          </a:p>
        </p:txBody>
      </p:sp>
      <p:sp>
        <p:nvSpPr>
          <p:cNvPr id="161" name="TextBox 160">
            <a:extLst>
              <a:ext uri="{FF2B5EF4-FFF2-40B4-BE49-F238E27FC236}">
                <a16:creationId xmlns:a16="http://schemas.microsoft.com/office/drawing/2014/main" id="{676C855B-531F-4644-AA53-BA014C24AF62}"/>
              </a:ext>
            </a:extLst>
          </p:cNvPr>
          <p:cNvSpPr txBox="1"/>
          <p:nvPr/>
        </p:nvSpPr>
        <p:spPr>
          <a:xfrm>
            <a:off x="6521941" y="3077652"/>
            <a:ext cx="418704" cy="646331"/>
          </a:xfrm>
          <a:prstGeom prst="rect">
            <a:avLst/>
          </a:prstGeom>
          <a:noFill/>
        </p:spPr>
        <p:txBody>
          <a:bodyPr wrap="none" rtlCol="0">
            <a:spAutoFit/>
          </a:bodyPr>
          <a:lstStyle/>
          <a:p>
            <a:r>
              <a:rPr lang="uk-UA" sz="3600" b="1" dirty="0">
                <a:solidFill>
                  <a:schemeClr val="bg1"/>
                </a:solidFill>
              </a:rPr>
              <a:t>4</a:t>
            </a:r>
          </a:p>
        </p:txBody>
      </p:sp>
      <p:sp>
        <p:nvSpPr>
          <p:cNvPr id="163" name="TextBox 162">
            <a:extLst>
              <a:ext uri="{FF2B5EF4-FFF2-40B4-BE49-F238E27FC236}">
                <a16:creationId xmlns:a16="http://schemas.microsoft.com/office/drawing/2014/main" id="{F451689E-0DC2-4CAA-A017-94CEE2BDE98E}"/>
              </a:ext>
            </a:extLst>
          </p:cNvPr>
          <p:cNvSpPr txBox="1"/>
          <p:nvPr/>
        </p:nvSpPr>
        <p:spPr>
          <a:xfrm>
            <a:off x="5178291" y="3794295"/>
            <a:ext cx="418704" cy="646331"/>
          </a:xfrm>
          <a:prstGeom prst="rect">
            <a:avLst/>
          </a:prstGeom>
          <a:noFill/>
        </p:spPr>
        <p:txBody>
          <a:bodyPr wrap="none" rtlCol="0">
            <a:spAutoFit/>
          </a:bodyPr>
          <a:lstStyle/>
          <a:p>
            <a:r>
              <a:rPr lang="uk-UA" sz="3600" b="1" dirty="0">
                <a:solidFill>
                  <a:schemeClr val="bg1"/>
                </a:solidFill>
              </a:rPr>
              <a:t>5</a:t>
            </a:r>
          </a:p>
        </p:txBody>
      </p:sp>
      <p:sp>
        <p:nvSpPr>
          <p:cNvPr id="165" name="TextBox 164">
            <a:extLst>
              <a:ext uri="{FF2B5EF4-FFF2-40B4-BE49-F238E27FC236}">
                <a16:creationId xmlns:a16="http://schemas.microsoft.com/office/drawing/2014/main" id="{D22BEFC3-4085-45E1-9F0A-E4A1DBA5CFEA}"/>
              </a:ext>
            </a:extLst>
          </p:cNvPr>
          <p:cNvSpPr txBox="1"/>
          <p:nvPr/>
        </p:nvSpPr>
        <p:spPr>
          <a:xfrm>
            <a:off x="6491788" y="4630895"/>
            <a:ext cx="418704" cy="646331"/>
          </a:xfrm>
          <a:prstGeom prst="rect">
            <a:avLst/>
          </a:prstGeom>
          <a:noFill/>
        </p:spPr>
        <p:txBody>
          <a:bodyPr wrap="none" rtlCol="0">
            <a:spAutoFit/>
          </a:bodyPr>
          <a:lstStyle/>
          <a:p>
            <a:r>
              <a:rPr lang="uk-UA" sz="3600" b="1" dirty="0">
                <a:solidFill>
                  <a:schemeClr val="bg1"/>
                </a:solidFill>
              </a:rPr>
              <a:t>6</a:t>
            </a:r>
          </a:p>
        </p:txBody>
      </p:sp>
      <p:sp>
        <p:nvSpPr>
          <p:cNvPr id="167" name="TextBox 166">
            <a:extLst>
              <a:ext uri="{FF2B5EF4-FFF2-40B4-BE49-F238E27FC236}">
                <a16:creationId xmlns:a16="http://schemas.microsoft.com/office/drawing/2014/main" id="{B92C9357-0049-4C64-9379-109809502DFA}"/>
              </a:ext>
            </a:extLst>
          </p:cNvPr>
          <p:cNvSpPr txBox="1"/>
          <p:nvPr/>
        </p:nvSpPr>
        <p:spPr>
          <a:xfrm>
            <a:off x="7738136" y="2982719"/>
            <a:ext cx="3440452" cy="707886"/>
          </a:xfrm>
          <a:prstGeom prst="rect">
            <a:avLst/>
          </a:prstGeom>
          <a:noFill/>
        </p:spPr>
        <p:txBody>
          <a:bodyPr wrap="square" rtlCol="0">
            <a:spAutoFit/>
          </a:bodyPr>
          <a:lstStyle/>
          <a:p>
            <a:r>
              <a:rPr lang="uk-UA" sz="2000" b="1" dirty="0">
                <a:ea typeface="+mn-lt"/>
                <a:cs typeface="+mn-lt"/>
              </a:rPr>
              <a:t>Танцювальний гурток </a:t>
            </a:r>
          </a:p>
          <a:p>
            <a:r>
              <a:rPr lang="uk-UA" sz="2000" dirty="0">
                <a:ea typeface="+mn-lt"/>
                <a:cs typeface="+mn-lt"/>
              </a:rPr>
              <a:t>(вул. Дж.Вашингтона,5а)</a:t>
            </a:r>
            <a:endParaRPr lang="uk-UA" sz="2000" dirty="0">
              <a:cs typeface="Calibri"/>
            </a:endParaRPr>
          </a:p>
        </p:txBody>
      </p:sp>
      <p:pic>
        <p:nvPicPr>
          <p:cNvPr id="169" name="Рисунок 168">
            <a:extLst>
              <a:ext uri="{FF2B5EF4-FFF2-40B4-BE49-F238E27FC236}">
                <a16:creationId xmlns:a16="http://schemas.microsoft.com/office/drawing/2014/main" id="{1375C59C-4498-4C1F-AB2C-B8A10D0BEB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92818" y="4895839"/>
            <a:ext cx="1805208" cy="1562898"/>
          </a:xfrm>
          <a:prstGeom prst="rect">
            <a:avLst/>
          </a:prstGeom>
        </p:spPr>
      </p:pic>
      <p:sp>
        <p:nvSpPr>
          <p:cNvPr id="173" name="TextBox 172">
            <a:extLst>
              <a:ext uri="{FF2B5EF4-FFF2-40B4-BE49-F238E27FC236}">
                <a16:creationId xmlns:a16="http://schemas.microsoft.com/office/drawing/2014/main" id="{E77B6F28-5071-4BA0-AA25-26C46606B196}"/>
              </a:ext>
            </a:extLst>
          </p:cNvPr>
          <p:cNvSpPr txBox="1"/>
          <p:nvPr/>
        </p:nvSpPr>
        <p:spPr>
          <a:xfrm>
            <a:off x="5175723" y="5384900"/>
            <a:ext cx="418704" cy="646331"/>
          </a:xfrm>
          <a:prstGeom prst="rect">
            <a:avLst/>
          </a:prstGeom>
          <a:noFill/>
        </p:spPr>
        <p:txBody>
          <a:bodyPr wrap="none" rtlCol="0">
            <a:spAutoFit/>
          </a:bodyPr>
          <a:lstStyle/>
          <a:p>
            <a:r>
              <a:rPr lang="uk-UA" sz="3600" b="1" dirty="0">
                <a:solidFill>
                  <a:schemeClr val="bg1"/>
                </a:solidFill>
              </a:rPr>
              <a:t>7</a:t>
            </a:r>
          </a:p>
        </p:txBody>
      </p:sp>
      <p:sp>
        <p:nvSpPr>
          <p:cNvPr id="177" name="TextBox 176">
            <a:extLst>
              <a:ext uri="{FF2B5EF4-FFF2-40B4-BE49-F238E27FC236}">
                <a16:creationId xmlns:a16="http://schemas.microsoft.com/office/drawing/2014/main" id="{FF3CA064-8DBF-4657-8FC3-D57AE0D8401C}"/>
              </a:ext>
            </a:extLst>
          </p:cNvPr>
          <p:cNvSpPr txBox="1"/>
          <p:nvPr/>
        </p:nvSpPr>
        <p:spPr>
          <a:xfrm>
            <a:off x="7738136" y="1421143"/>
            <a:ext cx="344045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2000" b="1" i="0" u="none" strike="noStrike" kern="1200" cap="none" spc="0" normalizeH="0" baseline="0" noProof="0" dirty="0">
                <a:ln>
                  <a:noFill/>
                </a:ln>
                <a:solidFill>
                  <a:prstClr val="black"/>
                </a:solidFill>
                <a:effectLst/>
                <a:uLnTx/>
                <a:uFillTx/>
                <a:latin typeface="Calibri" panose="020F0502020204030204"/>
                <a:ea typeface="+mn-lt"/>
                <a:cs typeface="Calibri" panose="020F0502020204030204"/>
              </a:rPr>
              <a:t>Гурток сучасних танців </a:t>
            </a:r>
            <a:endParaRPr kumimoji="0" lang="uk-UA" sz="2000" b="1" i="0" u="none" strike="noStrike" kern="1200" cap="none" spc="0" normalizeH="0" baseline="0" noProof="0" dirty="0">
              <a:ln>
                <a:noFill/>
              </a:ln>
              <a:solidFill>
                <a:prstClr val="black"/>
              </a:solidFill>
              <a:effectLst/>
              <a:uLnTx/>
              <a:uFillTx/>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2000" b="0" i="0" u="none" strike="noStrike" kern="1200" cap="none" spc="0" normalizeH="0" baseline="0" noProof="0" dirty="0">
                <a:ln>
                  <a:noFill/>
                </a:ln>
                <a:solidFill>
                  <a:prstClr val="black"/>
                </a:solidFill>
                <a:effectLst/>
                <a:uLnTx/>
                <a:uFillTx/>
                <a:latin typeface="Calibri" panose="020F0502020204030204"/>
                <a:ea typeface="+mn-lt"/>
                <a:cs typeface="Calibri" panose="020F0502020204030204"/>
              </a:rPr>
              <a:t>(вул. Огієнка, 18)</a:t>
            </a:r>
            <a:endParaRPr kumimoji="0" lang="uk-UA"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1" name="TextBox 180">
            <a:extLst>
              <a:ext uri="{FF2B5EF4-FFF2-40B4-BE49-F238E27FC236}">
                <a16:creationId xmlns:a16="http://schemas.microsoft.com/office/drawing/2014/main" id="{DCB38FBC-510E-4EDA-A9A7-BBA5772885DC}"/>
              </a:ext>
            </a:extLst>
          </p:cNvPr>
          <p:cNvSpPr txBox="1"/>
          <p:nvPr/>
        </p:nvSpPr>
        <p:spPr>
          <a:xfrm>
            <a:off x="7738136" y="4541896"/>
            <a:ext cx="3440452" cy="707886"/>
          </a:xfrm>
          <a:prstGeom prst="rect">
            <a:avLst/>
          </a:prstGeom>
          <a:noFill/>
        </p:spPr>
        <p:txBody>
          <a:bodyPr wrap="square" rtlCol="0">
            <a:spAutoFit/>
          </a:bodyPr>
          <a:lstStyle/>
          <a:p>
            <a:r>
              <a:rPr lang="uk-UA" sz="2000" b="1" dirty="0">
                <a:ea typeface="+mn-lt"/>
                <a:cs typeface="+mn-lt"/>
              </a:rPr>
              <a:t>Гурток </a:t>
            </a:r>
            <a:r>
              <a:rPr lang="uk-UA" sz="2000" b="1" dirty="0" err="1">
                <a:ea typeface="+mn-lt"/>
                <a:cs typeface="+mn-lt"/>
              </a:rPr>
              <a:t>тхеквондо</a:t>
            </a:r>
            <a:endParaRPr lang="uk-UA" sz="2000" b="1" dirty="0"/>
          </a:p>
          <a:p>
            <a:r>
              <a:rPr lang="uk-UA" sz="2000" dirty="0">
                <a:ea typeface="+mn-lt"/>
                <a:cs typeface="+mn-lt"/>
              </a:rPr>
              <a:t>(вул. Дж.Вашингтона,5а)</a:t>
            </a:r>
            <a:endParaRPr lang="uk-UA" sz="2000" dirty="0">
              <a:cs typeface="Calibri"/>
            </a:endParaRPr>
          </a:p>
        </p:txBody>
      </p:sp>
      <p:sp>
        <p:nvSpPr>
          <p:cNvPr id="185" name="TextBox 184">
            <a:extLst>
              <a:ext uri="{FF2B5EF4-FFF2-40B4-BE49-F238E27FC236}">
                <a16:creationId xmlns:a16="http://schemas.microsoft.com/office/drawing/2014/main" id="{C38740F8-8A91-4123-9EF3-83FDBFC5EC8D}"/>
              </a:ext>
            </a:extLst>
          </p:cNvPr>
          <p:cNvSpPr txBox="1"/>
          <p:nvPr/>
        </p:nvSpPr>
        <p:spPr>
          <a:xfrm>
            <a:off x="1013412" y="5323345"/>
            <a:ext cx="3440452" cy="707886"/>
          </a:xfrm>
          <a:prstGeom prst="rect">
            <a:avLst/>
          </a:prstGeom>
          <a:noFill/>
        </p:spPr>
        <p:txBody>
          <a:bodyPr wrap="square" rtlCol="0">
            <a:spAutoFit/>
          </a:bodyPr>
          <a:lstStyle/>
          <a:p>
            <a:pPr algn="r"/>
            <a:r>
              <a:rPr lang="uk-UA" sz="2000" b="1" dirty="0">
                <a:cs typeface="Segoe UI"/>
              </a:rPr>
              <a:t>Гурток англійської мови</a:t>
            </a:r>
            <a:r>
              <a:rPr lang="uk-UA" sz="2000" dirty="0">
                <a:cs typeface="Segoe UI"/>
              </a:rPr>
              <a:t> ​</a:t>
            </a:r>
          </a:p>
          <a:p>
            <a:pPr algn="r"/>
            <a:r>
              <a:rPr lang="uk-UA" sz="2000" dirty="0">
                <a:cs typeface="Segoe UI"/>
              </a:rPr>
              <a:t>(</a:t>
            </a:r>
            <a:r>
              <a:rPr lang="uk-UA" sz="2000" dirty="0" err="1">
                <a:cs typeface="Segoe UI"/>
              </a:rPr>
              <a:t>пл</a:t>
            </a:r>
            <a:r>
              <a:rPr lang="uk-UA" sz="2000" dirty="0">
                <a:cs typeface="Segoe UI"/>
              </a:rPr>
              <a:t>. </a:t>
            </a:r>
            <a:r>
              <a:rPr lang="uk-UA" sz="2000" dirty="0" err="1">
                <a:cs typeface="Segoe UI"/>
              </a:rPr>
              <a:t>Св</a:t>
            </a:r>
            <a:r>
              <a:rPr lang="uk-UA" sz="2000" dirty="0">
                <a:cs typeface="Segoe UI"/>
              </a:rPr>
              <a:t>. Теодора,3)</a:t>
            </a:r>
          </a:p>
        </p:txBody>
      </p:sp>
      <p:sp>
        <p:nvSpPr>
          <p:cNvPr id="3" name="TextBox 2"/>
          <p:cNvSpPr txBox="1"/>
          <p:nvPr/>
        </p:nvSpPr>
        <p:spPr>
          <a:xfrm>
            <a:off x="7738136" y="440300"/>
            <a:ext cx="4009293" cy="369332"/>
          </a:xfrm>
          <a:prstGeom prst="rect">
            <a:avLst/>
          </a:prstGeom>
          <a:noFill/>
          <a:ln>
            <a:solidFill>
              <a:schemeClr val="accent1"/>
            </a:solidFill>
          </a:ln>
        </p:spPr>
        <p:txBody>
          <a:bodyPr wrap="square" rtlCol="0">
            <a:spAutoFit/>
          </a:bodyPr>
          <a:lstStyle/>
          <a:p>
            <a:r>
              <a:rPr lang="uk-UA" b="1" dirty="0" smtClean="0">
                <a:latin typeface="Arial" panose="020B0604020202020204" pitchFamily="34" charset="0"/>
                <a:cs typeface="Arial" panose="020B0604020202020204" pitchFamily="34" charset="0"/>
              </a:rPr>
              <a:t>НОВІ ГУРТКИ ДИТЯЧИХ КЛУБІВ</a:t>
            </a:r>
            <a:endParaRPr lang="uk-UA" b="1" dirty="0">
              <a:latin typeface="Arial" panose="020B0604020202020204" pitchFamily="34" charset="0"/>
              <a:cs typeface="Arial" panose="020B0604020202020204" pitchFamily="34" charset="0"/>
            </a:endParaRPr>
          </a:p>
        </p:txBody>
      </p:sp>
      <p:pic>
        <p:nvPicPr>
          <p:cNvPr id="27" name="Рисунок 26">
            <a:extLst>
              <a:ext uri="{FF2B5EF4-FFF2-40B4-BE49-F238E27FC236}">
                <a16:creationId xmlns:a16="http://schemas.microsoft.com/office/drawing/2014/main" id="{81F23462-8EA8-4052-9C3E-70824D0D3D00}"/>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r="764"/>
          <a:stretch/>
        </p:blipFill>
        <p:spPr>
          <a:xfrm>
            <a:off x="0" y="-3670"/>
            <a:ext cx="12181490" cy="6861670"/>
          </a:xfrm>
          <a:prstGeom prst="rect">
            <a:avLst/>
          </a:prstGeom>
        </p:spPr>
      </p:pic>
    </p:spTree>
    <p:extLst>
      <p:ext uri="{BB962C8B-B14F-4D97-AF65-F5344CB8AC3E}">
        <p14:creationId xmlns:p14="http://schemas.microsoft.com/office/powerpoint/2010/main" val="32006657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27"/>
                                        </p:tgtEl>
                                        <p:attrNameLst>
                                          <p:attrName>style.visibility</p:attrName>
                                        </p:attrNameLst>
                                      </p:cBhvr>
                                      <p:to>
                                        <p:strVal val="visible"/>
                                      </p:to>
                                    </p:set>
                                    <p:anim calcmode="lin" valueType="num">
                                      <p:cBhvr>
                                        <p:cTn id="7" dur="250" fill="hold"/>
                                        <p:tgtEl>
                                          <p:spTgt spid="127"/>
                                        </p:tgtEl>
                                        <p:attrNameLst>
                                          <p:attrName>ppt_w</p:attrName>
                                        </p:attrNameLst>
                                      </p:cBhvr>
                                      <p:tavLst>
                                        <p:tav tm="0">
                                          <p:val>
                                            <p:fltVal val="0"/>
                                          </p:val>
                                        </p:tav>
                                        <p:tav tm="100000">
                                          <p:val>
                                            <p:strVal val="#ppt_w"/>
                                          </p:val>
                                        </p:tav>
                                      </p:tavLst>
                                    </p:anim>
                                    <p:anim calcmode="lin" valueType="num">
                                      <p:cBhvr>
                                        <p:cTn id="8" dur="250" fill="hold"/>
                                        <p:tgtEl>
                                          <p:spTgt spid="127"/>
                                        </p:tgtEl>
                                        <p:attrNameLst>
                                          <p:attrName>ppt_h</p:attrName>
                                        </p:attrNameLst>
                                      </p:cBhvr>
                                      <p:tavLst>
                                        <p:tav tm="0">
                                          <p:val>
                                            <p:fltVal val="0"/>
                                          </p:val>
                                        </p:tav>
                                        <p:tav tm="100000">
                                          <p:val>
                                            <p:strVal val="#ppt_h"/>
                                          </p:val>
                                        </p:tav>
                                      </p:tavLst>
                                    </p:anim>
                                    <p:animEffect transition="in" filter="fade">
                                      <p:cBhvr>
                                        <p:cTn id="9" dur="250"/>
                                        <p:tgtEl>
                                          <p:spTgt spid="127"/>
                                        </p:tgtEl>
                                      </p:cBhvr>
                                    </p:animEffect>
                                  </p:childTnLst>
                                </p:cTn>
                              </p:par>
                            </p:childTnLst>
                          </p:cTn>
                        </p:par>
                        <p:par>
                          <p:cTn id="10" fill="hold">
                            <p:stCondLst>
                              <p:cond delay="250"/>
                            </p:stCondLst>
                            <p:childTnLst>
                              <p:par>
                                <p:cTn id="11" presetID="22" presetClass="entr" presetSubtype="2" fill="hold" grpId="0" nodeType="afterEffect">
                                  <p:stCondLst>
                                    <p:cond delay="0"/>
                                  </p:stCondLst>
                                  <p:childTnLst>
                                    <p:set>
                                      <p:cBhvr>
                                        <p:cTn id="12" dur="1" fill="hold">
                                          <p:stCondLst>
                                            <p:cond delay="0"/>
                                          </p:stCondLst>
                                        </p:cTn>
                                        <p:tgtEl>
                                          <p:spTgt spid="141"/>
                                        </p:tgtEl>
                                        <p:attrNameLst>
                                          <p:attrName>style.visibility</p:attrName>
                                        </p:attrNameLst>
                                      </p:cBhvr>
                                      <p:to>
                                        <p:strVal val="visible"/>
                                      </p:to>
                                    </p:set>
                                    <p:animEffect transition="in" filter="wipe(right)">
                                      <p:cBhvr>
                                        <p:cTn id="13" dur="250"/>
                                        <p:tgtEl>
                                          <p:spTgt spid="141"/>
                                        </p:tgtEl>
                                      </p:cBhvr>
                                    </p:animEffect>
                                  </p:childTnLst>
                                </p:cTn>
                              </p:par>
                            </p:childTnLst>
                          </p:cTn>
                        </p:par>
                        <p:par>
                          <p:cTn id="14" fill="hold">
                            <p:stCondLst>
                              <p:cond delay="500"/>
                            </p:stCondLst>
                            <p:childTnLst>
                              <p:par>
                                <p:cTn id="15" presetID="53" presetClass="entr" presetSubtype="16" fill="hold" nodeType="afterEffect">
                                  <p:stCondLst>
                                    <p:cond delay="0"/>
                                  </p:stCondLst>
                                  <p:childTnLst>
                                    <p:set>
                                      <p:cBhvr>
                                        <p:cTn id="16" dur="1" fill="hold">
                                          <p:stCondLst>
                                            <p:cond delay="0"/>
                                          </p:stCondLst>
                                        </p:cTn>
                                        <p:tgtEl>
                                          <p:spTgt spid="131"/>
                                        </p:tgtEl>
                                        <p:attrNameLst>
                                          <p:attrName>style.visibility</p:attrName>
                                        </p:attrNameLst>
                                      </p:cBhvr>
                                      <p:to>
                                        <p:strVal val="visible"/>
                                      </p:to>
                                    </p:set>
                                    <p:anim calcmode="lin" valueType="num">
                                      <p:cBhvr>
                                        <p:cTn id="17" dur="250" fill="hold"/>
                                        <p:tgtEl>
                                          <p:spTgt spid="131"/>
                                        </p:tgtEl>
                                        <p:attrNameLst>
                                          <p:attrName>ppt_w</p:attrName>
                                        </p:attrNameLst>
                                      </p:cBhvr>
                                      <p:tavLst>
                                        <p:tav tm="0">
                                          <p:val>
                                            <p:fltVal val="0"/>
                                          </p:val>
                                        </p:tav>
                                        <p:tav tm="100000">
                                          <p:val>
                                            <p:strVal val="#ppt_w"/>
                                          </p:val>
                                        </p:tav>
                                      </p:tavLst>
                                    </p:anim>
                                    <p:anim calcmode="lin" valueType="num">
                                      <p:cBhvr>
                                        <p:cTn id="18" dur="250" fill="hold"/>
                                        <p:tgtEl>
                                          <p:spTgt spid="131"/>
                                        </p:tgtEl>
                                        <p:attrNameLst>
                                          <p:attrName>ppt_h</p:attrName>
                                        </p:attrNameLst>
                                      </p:cBhvr>
                                      <p:tavLst>
                                        <p:tav tm="0">
                                          <p:val>
                                            <p:fltVal val="0"/>
                                          </p:val>
                                        </p:tav>
                                        <p:tav tm="100000">
                                          <p:val>
                                            <p:strVal val="#ppt_h"/>
                                          </p:val>
                                        </p:tav>
                                      </p:tavLst>
                                    </p:anim>
                                    <p:animEffect transition="in" filter="fade">
                                      <p:cBhvr>
                                        <p:cTn id="19" dur="250"/>
                                        <p:tgtEl>
                                          <p:spTgt spid="131"/>
                                        </p:tgtEl>
                                      </p:cBhvr>
                                    </p:animEffect>
                                  </p:childTnLst>
                                </p:cTn>
                              </p:par>
                            </p:childTnLst>
                          </p:cTn>
                        </p:par>
                        <p:par>
                          <p:cTn id="20" fill="hold">
                            <p:stCondLst>
                              <p:cond delay="750"/>
                            </p:stCondLst>
                            <p:childTnLst>
                              <p:par>
                                <p:cTn id="21" presetID="22" presetClass="entr" presetSubtype="8" fill="hold" grpId="0" nodeType="afterEffect">
                                  <p:stCondLst>
                                    <p:cond delay="0"/>
                                  </p:stCondLst>
                                  <p:childTnLst>
                                    <p:set>
                                      <p:cBhvr>
                                        <p:cTn id="22" dur="1" fill="hold">
                                          <p:stCondLst>
                                            <p:cond delay="0"/>
                                          </p:stCondLst>
                                        </p:cTn>
                                        <p:tgtEl>
                                          <p:spTgt spid="177"/>
                                        </p:tgtEl>
                                        <p:attrNameLst>
                                          <p:attrName>style.visibility</p:attrName>
                                        </p:attrNameLst>
                                      </p:cBhvr>
                                      <p:to>
                                        <p:strVal val="visible"/>
                                      </p:to>
                                    </p:set>
                                    <p:animEffect transition="in" filter="wipe(left)">
                                      <p:cBhvr>
                                        <p:cTn id="23" dur="250"/>
                                        <p:tgtEl>
                                          <p:spTgt spid="177"/>
                                        </p:tgtEl>
                                      </p:cBhvr>
                                    </p:animEffect>
                                  </p:childTnLst>
                                </p:cTn>
                              </p:par>
                            </p:childTnLst>
                          </p:cTn>
                        </p:par>
                        <p:par>
                          <p:cTn id="24" fill="hold">
                            <p:stCondLst>
                              <p:cond delay="1000"/>
                            </p:stCondLst>
                            <p:childTnLst>
                              <p:par>
                                <p:cTn id="25" presetID="53" presetClass="entr" presetSubtype="16" fill="hold" nodeType="afterEffect">
                                  <p:stCondLst>
                                    <p:cond delay="0"/>
                                  </p:stCondLst>
                                  <p:childTnLst>
                                    <p:set>
                                      <p:cBhvr>
                                        <p:cTn id="26" dur="1" fill="hold">
                                          <p:stCondLst>
                                            <p:cond delay="0"/>
                                          </p:stCondLst>
                                        </p:cTn>
                                        <p:tgtEl>
                                          <p:spTgt spid="129"/>
                                        </p:tgtEl>
                                        <p:attrNameLst>
                                          <p:attrName>style.visibility</p:attrName>
                                        </p:attrNameLst>
                                      </p:cBhvr>
                                      <p:to>
                                        <p:strVal val="visible"/>
                                      </p:to>
                                    </p:set>
                                    <p:anim calcmode="lin" valueType="num">
                                      <p:cBhvr>
                                        <p:cTn id="27" dur="250" fill="hold"/>
                                        <p:tgtEl>
                                          <p:spTgt spid="129"/>
                                        </p:tgtEl>
                                        <p:attrNameLst>
                                          <p:attrName>ppt_w</p:attrName>
                                        </p:attrNameLst>
                                      </p:cBhvr>
                                      <p:tavLst>
                                        <p:tav tm="0">
                                          <p:val>
                                            <p:fltVal val="0"/>
                                          </p:val>
                                        </p:tav>
                                        <p:tav tm="100000">
                                          <p:val>
                                            <p:strVal val="#ppt_w"/>
                                          </p:val>
                                        </p:tav>
                                      </p:tavLst>
                                    </p:anim>
                                    <p:anim calcmode="lin" valueType="num">
                                      <p:cBhvr>
                                        <p:cTn id="28" dur="250" fill="hold"/>
                                        <p:tgtEl>
                                          <p:spTgt spid="129"/>
                                        </p:tgtEl>
                                        <p:attrNameLst>
                                          <p:attrName>ppt_h</p:attrName>
                                        </p:attrNameLst>
                                      </p:cBhvr>
                                      <p:tavLst>
                                        <p:tav tm="0">
                                          <p:val>
                                            <p:fltVal val="0"/>
                                          </p:val>
                                        </p:tav>
                                        <p:tav tm="100000">
                                          <p:val>
                                            <p:strVal val="#ppt_h"/>
                                          </p:val>
                                        </p:tav>
                                      </p:tavLst>
                                    </p:anim>
                                    <p:animEffect transition="in" filter="fade">
                                      <p:cBhvr>
                                        <p:cTn id="29" dur="250"/>
                                        <p:tgtEl>
                                          <p:spTgt spid="129"/>
                                        </p:tgtEl>
                                      </p:cBhvr>
                                    </p:animEffect>
                                  </p:childTnLst>
                                </p:cTn>
                              </p:par>
                            </p:childTnLst>
                          </p:cTn>
                        </p:par>
                        <p:par>
                          <p:cTn id="30" fill="hold">
                            <p:stCondLst>
                              <p:cond delay="1250"/>
                            </p:stCondLst>
                            <p:childTnLst>
                              <p:par>
                                <p:cTn id="31" presetID="22" presetClass="entr" presetSubtype="2" fill="hold" grpId="0" nodeType="afterEffect">
                                  <p:stCondLst>
                                    <p:cond delay="0"/>
                                  </p:stCondLst>
                                  <p:childTnLst>
                                    <p:set>
                                      <p:cBhvr>
                                        <p:cTn id="32" dur="1" fill="hold">
                                          <p:stCondLst>
                                            <p:cond delay="0"/>
                                          </p:stCondLst>
                                        </p:cTn>
                                        <p:tgtEl>
                                          <p:spTgt spid="151"/>
                                        </p:tgtEl>
                                        <p:attrNameLst>
                                          <p:attrName>style.visibility</p:attrName>
                                        </p:attrNameLst>
                                      </p:cBhvr>
                                      <p:to>
                                        <p:strVal val="visible"/>
                                      </p:to>
                                    </p:set>
                                    <p:animEffect transition="in" filter="wipe(right)">
                                      <p:cBhvr>
                                        <p:cTn id="33" dur="250"/>
                                        <p:tgtEl>
                                          <p:spTgt spid="151"/>
                                        </p:tgtEl>
                                      </p:cBhvr>
                                    </p:animEffect>
                                  </p:childTnLst>
                                </p:cTn>
                              </p:par>
                            </p:childTnLst>
                          </p:cTn>
                        </p:par>
                        <p:par>
                          <p:cTn id="34" fill="hold">
                            <p:stCondLst>
                              <p:cond delay="1500"/>
                            </p:stCondLst>
                            <p:childTnLst>
                              <p:par>
                                <p:cTn id="35" presetID="53" presetClass="entr" presetSubtype="16" fill="hold" nodeType="afterEffect">
                                  <p:stCondLst>
                                    <p:cond delay="0"/>
                                  </p:stCondLst>
                                  <p:childTnLst>
                                    <p:set>
                                      <p:cBhvr>
                                        <p:cTn id="36" dur="1" fill="hold">
                                          <p:stCondLst>
                                            <p:cond delay="0"/>
                                          </p:stCondLst>
                                        </p:cTn>
                                        <p:tgtEl>
                                          <p:spTgt spid="135"/>
                                        </p:tgtEl>
                                        <p:attrNameLst>
                                          <p:attrName>style.visibility</p:attrName>
                                        </p:attrNameLst>
                                      </p:cBhvr>
                                      <p:to>
                                        <p:strVal val="visible"/>
                                      </p:to>
                                    </p:set>
                                    <p:anim calcmode="lin" valueType="num">
                                      <p:cBhvr>
                                        <p:cTn id="37" dur="250" fill="hold"/>
                                        <p:tgtEl>
                                          <p:spTgt spid="135"/>
                                        </p:tgtEl>
                                        <p:attrNameLst>
                                          <p:attrName>ppt_w</p:attrName>
                                        </p:attrNameLst>
                                      </p:cBhvr>
                                      <p:tavLst>
                                        <p:tav tm="0">
                                          <p:val>
                                            <p:fltVal val="0"/>
                                          </p:val>
                                        </p:tav>
                                        <p:tav tm="100000">
                                          <p:val>
                                            <p:strVal val="#ppt_w"/>
                                          </p:val>
                                        </p:tav>
                                      </p:tavLst>
                                    </p:anim>
                                    <p:anim calcmode="lin" valueType="num">
                                      <p:cBhvr>
                                        <p:cTn id="38" dur="250" fill="hold"/>
                                        <p:tgtEl>
                                          <p:spTgt spid="135"/>
                                        </p:tgtEl>
                                        <p:attrNameLst>
                                          <p:attrName>ppt_h</p:attrName>
                                        </p:attrNameLst>
                                      </p:cBhvr>
                                      <p:tavLst>
                                        <p:tav tm="0">
                                          <p:val>
                                            <p:fltVal val="0"/>
                                          </p:val>
                                        </p:tav>
                                        <p:tav tm="100000">
                                          <p:val>
                                            <p:strVal val="#ppt_h"/>
                                          </p:val>
                                        </p:tav>
                                      </p:tavLst>
                                    </p:anim>
                                    <p:animEffect transition="in" filter="fade">
                                      <p:cBhvr>
                                        <p:cTn id="39" dur="250"/>
                                        <p:tgtEl>
                                          <p:spTgt spid="135"/>
                                        </p:tgtEl>
                                      </p:cBhvr>
                                    </p:animEffect>
                                  </p:childTnLst>
                                </p:cTn>
                              </p:par>
                            </p:childTnLst>
                          </p:cTn>
                        </p:par>
                        <p:par>
                          <p:cTn id="40" fill="hold">
                            <p:stCondLst>
                              <p:cond delay="1750"/>
                            </p:stCondLst>
                            <p:childTnLst>
                              <p:par>
                                <p:cTn id="41" presetID="22" presetClass="entr" presetSubtype="8" fill="hold" grpId="0" nodeType="afterEffect">
                                  <p:stCondLst>
                                    <p:cond delay="0"/>
                                  </p:stCondLst>
                                  <p:childTnLst>
                                    <p:set>
                                      <p:cBhvr>
                                        <p:cTn id="42" dur="1" fill="hold">
                                          <p:stCondLst>
                                            <p:cond delay="0"/>
                                          </p:stCondLst>
                                        </p:cTn>
                                        <p:tgtEl>
                                          <p:spTgt spid="167"/>
                                        </p:tgtEl>
                                        <p:attrNameLst>
                                          <p:attrName>style.visibility</p:attrName>
                                        </p:attrNameLst>
                                      </p:cBhvr>
                                      <p:to>
                                        <p:strVal val="visible"/>
                                      </p:to>
                                    </p:set>
                                    <p:animEffect transition="in" filter="wipe(left)">
                                      <p:cBhvr>
                                        <p:cTn id="43" dur="250"/>
                                        <p:tgtEl>
                                          <p:spTgt spid="167"/>
                                        </p:tgtEl>
                                      </p:cBhvr>
                                    </p:animEffect>
                                  </p:childTnLst>
                                </p:cTn>
                              </p:par>
                            </p:childTnLst>
                          </p:cTn>
                        </p:par>
                        <p:par>
                          <p:cTn id="44" fill="hold">
                            <p:stCondLst>
                              <p:cond delay="2000"/>
                            </p:stCondLst>
                            <p:childTnLst>
                              <p:par>
                                <p:cTn id="45" presetID="53" presetClass="entr" presetSubtype="16" fill="hold" nodeType="afterEffect">
                                  <p:stCondLst>
                                    <p:cond delay="0"/>
                                  </p:stCondLst>
                                  <p:childTnLst>
                                    <p:set>
                                      <p:cBhvr>
                                        <p:cTn id="46" dur="1" fill="hold">
                                          <p:stCondLst>
                                            <p:cond delay="0"/>
                                          </p:stCondLst>
                                        </p:cTn>
                                        <p:tgtEl>
                                          <p:spTgt spid="125"/>
                                        </p:tgtEl>
                                        <p:attrNameLst>
                                          <p:attrName>style.visibility</p:attrName>
                                        </p:attrNameLst>
                                      </p:cBhvr>
                                      <p:to>
                                        <p:strVal val="visible"/>
                                      </p:to>
                                    </p:set>
                                    <p:anim calcmode="lin" valueType="num">
                                      <p:cBhvr>
                                        <p:cTn id="47" dur="250" fill="hold"/>
                                        <p:tgtEl>
                                          <p:spTgt spid="125"/>
                                        </p:tgtEl>
                                        <p:attrNameLst>
                                          <p:attrName>ppt_w</p:attrName>
                                        </p:attrNameLst>
                                      </p:cBhvr>
                                      <p:tavLst>
                                        <p:tav tm="0">
                                          <p:val>
                                            <p:fltVal val="0"/>
                                          </p:val>
                                        </p:tav>
                                        <p:tav tm="100000">
                                          <p:val>
                                            <p:strVal val="#ppt_w"/>
                                          </p:val>
                                        </p:tav>
                                      </p:tavLst>
                                    </p:anim>
                                    <p:anim calcmode="lin" valueType="num">
                                      <p:cBhvr>
                                        <p:cTn id="48" dur="250" fill="hold"/>
                                        <p:tgtEl>
                                          <p:spTgt spid="125"/>
                                        </p:tgtEl>
                                        <p:attrNameLst>
                                          <p:attrName>ppt_h</p:attrName>
                                        </p:attrNameLst>
                                      </p:cBhvr>
                                      <p:tavLst>
                                        <p:tav tm="0">
                                          <p:val>
                                            <p:fltVal val="0"/>
                                          </p:val>
                                        </p:tav>
                                        <p:tav tm="100000">
                                          <p:val>
                                            <p:strVal val="#ppt_h"/>
                                          </p:val>
                                        </p:tav>
                                      </p:tavLst>
                                    </p:anim>
                                    <p:animEffect transition="in" filter="fade">
                                      <p:cBhvr>
                                        <p:cTn id="49" dur="250"/>
                                        <p:tgtEl>
                                          <p:spTgt spid="125"/>
                                        </p:tgtEl>
                                      </p:cBhvr>
                                    </p:animEffect>
                                  </p:childTnLst>
                                </p:cTn>
                              </p:par>
                            </p:childTnLst>
                          </p:cTn>
                        </p:par>
                        <p:par>
                          <p:cTn id="50" fill="hold">
                            <p:stCondLst>
                              <p:cond delay="2250"/>
                            </p:stCondLst>
                            <p:childTnLst>
                              <p:par>
                                <p:cTn id="51" presetID="22" presetClass="entr" presetSubtype="2" fill="hold" grpId="0" nodeType="afterEffect">
                                  <p:stCondLst>
                                    <p:cond delay="0"/>
                                  </p:stCondLst>
                                  <p:childTnLst>
                                    <p:set>
                                      <p:cBhvr>
                                        <p:cTn id="52" dur="1" fill="hold">
                                          <p:stCondLst>
                                            <p:cond delay="0"/>
                                          </p:stCondLst>
                                        </p:cTn>
                                        <p:tgtEl>
                                          <p:spTgt spid="153"/>
                                        </p:tgtEl>
                                        <p:attrNameLst>
                                          <p:attrName>style.visibility</p:attrName>
                                        </p:attrNameLst>
                                      </p:cBhvr>
                                      <p:to>
                                        <p:strVal val="visible"/>
                                      </p:to>
                                    </p:set>
                                    <p:animEffect transition="in" filter="wipe(right)">
                                      <p:cBhvr>
                                        <p:cTn id="53" dur="250"/>
                                        <p:tgtEl>
                                          <p:spTgt spid="153"/>
                                        </p:tgtEl>
                                      </p:cBhvr>
                                    </p:animEffect>
                                  </p:childTnLst>
                                </p:cTn>
                              </p:par>
                            </p:childTnLst>
                          </p:cTn>
                        </p:par>
                        <p:par>
                          <p:cTn id="54" fill="hold">
                            <p:stCondLst>
                              <p:cond delay="2500"/>
                            </p:stCondLst>
                            <p:childTnLst>
                              <p:par>
                                <p:cTn id="55" presetID="53" presetClass="entr" presetSubtype="16" fill="hold" nodeType="afterEffect">
                                  <p:stCondLst>
                                    <p:cond delay="0"/>
                                  </p:stCondLst>
                                  <p:childTnLst>
                                    <p:set>
                                      <p:cBhvr>
                                        <p:cTn id="56" dur="1" fill="hold">
                                          <p:stCondLst>
                                            <p:cond delay="0"/>
                                          </p:stCondLst>
                                        </p:cTn>
                                        <p:tgtEl>
                                          <p:spTgt spid="133"/>
                                        </p:tgtEl>
                                        <p:attrNameLst>
                                          <p:attrName>style.visibility</p:attrName>
                                        </p:attrNameLst>
                                      </p:cBhvr>
                                      <p:to>
                                        <p:strVal val="visible"/>
                                      </p:to>
                                    </p:set>
                                    <p:anim calcmode="lin" valueType="num">
                                      <p:cBhvr>
                                        <p:cTn id="57" dur="250" fill="hold"/>
                                        <p:tgtEl>
                                          <p:spTgt spid="133"/>
                                        </p:tgtEl>
                                        <p:attrNameLst>
                                          <p:attrName>ppt_w</p:attrName>
                                        </p:attrNameLst>
                                      </p:cBhvr>
                                      <p:tavLst>
                                        <p:tav tm="0">
                                          <p:val>
                                            <p:fltVal val="0"/>
                                          </p:val>
                                        </p:tav>
                                        <p:tav tm="100000">
                                          <p:val>
                                            <p:strVal val="#ppt_w"/>
                                          </p:val>
                                        </p:tav>
                                      </p:tavLst>
                                    </p:anim>
                                    <p:anim calcmode="lin" valueType="num">
                                      <p:cBhvr>
                                        <p:cTn id="58" dur="250" fill="hold"/>
                                        <p:tgtEl>
                                          <p:spTgt spid="133"/>
                                        </p:tgtEl>
                                        <p:attrNameLst>
                                          <p:attrName>ppt_h</p:attrName>
                                        </p:attrNameLst>
                                      </p:cBhvr>
                                      <p:tavLst>
                                        <p:tav tm="0">
                                          <p:val>
                                            <p:fltVal val="0"/>
                                          </p:val>
                                        </p:tav>
                                        <p:tav tm="100000">
                                          <p:val>
                                            <p:strVal val="#ppt_h"/>
                                          </p:val>
                                        </p:tav>
                                      </p:tavLst>
                                    </p:anim>
                                    <p:animEffect transition="in" filter="fade">
                                      <p:cBhvr>
                                        <p:cTn id="59" dur="250"/>
                                        <p:tgtEl>
                                          <p:spTgt spid="133"/>
                                        </p:tgtEl>
                                      </p:cBhvr>
                                    </p:animEffect>
                                  </p:childTnLst>
                                </p:cTn>
                              </p:par>
                            </p:childTnLst>
                          </p:cTn>
                        </p:par>
                        <p:par>
                          <p:cTn id="60" fill="hold">
                            <p:stCondLst>
                              <p:cond delay="2750"/>
                            </p:stCondLst>
                            <p:childTnLst>
                              <p:par>
                                <p:cTn id="61" presetID="22" presetClass="entr" presetSubtype="8" fill="hold" grpId="0" nodeType="afterEffect">
                                  <p:stCondLst>
                                    <p:cond delay="0"/>
                                  </p:stCondLst>
                                  <p:childTnLst>
                                    <p:set>
                                      <p:cBhvr>
                                        <p:cTn id="62" dur="1" fill="hold">
                                          <p:stCondLst>
                                            <p:cond delay="0"/>
                                          </p:stCondLst>
                                        </p:cTn>
                                        <p:tgtEl>
                                          <p:spTgt spid="181"/>
                                        </p:tgtEl>
                                        <p:attrNameLst>
                                          <p:attrName>style.visibility</p:attrName>
                                        </p:attrNameLst>
                                      </p:cBhvr>
                                      <p:to>
                                        <p:strVal val="visible"/>
                                      </p:to>
                                    </p:set>
                                    <p:animEffect transition="in" filter="wipe(left)">
                                      <p:cBhvr>
                                        <p:cTn id="63" dur="250"/>
                                        <p:tgtEl>
                                          <p:spTgt spid="181"/>
                                        </p:tgtEl>
                                      </p:cBhvr>
                                    </p:animEffect>
                                  </p:childTnLst>
                                </p:cTn>
                              </p:par>
                            </p:childTnLst>
                          </p:cTn>
                        </p:par>
                        <p:par>
                          <p:cTn id="64" fill="hold">
                            <p:stCondLst>
                              <p:cond delay="3000"/>
                            </p:stCondLst>
                            <p:childTnLst>
                              <p:par>
                                <p:cTn id="65" presetID="53" presetClass="entr" presetSubtype="16" fill="hold" nodeType="afterEffect">
                                  <p:stCondLst>
                                    <p:cond delay="0"/>
                                  </p:stCondLst>
                                  <p:childTnLst>
                                    <p:set>
                                      <p:cBhvr>
                                        <p:cTn id="66" dur="1" fill="hold">
                                          <p:stCondLst>
                                            <p:cond delay="0"/>
                                          </p:stCondLst>
                                        </p:cTn>
                                        <p:tgtEl>
                                          <p:spTgt spid="169"/>
                                        </p:tgtEl>
                                        <p:attrNameLst>
                                          <p:attrName>style.visibility</p:attrName>
                                        </p:attrNameLst>
                                      </p:cBhvr>
                                      <p:to>
                                        <p:strVal val="visible"/>
                                      </p:to>
                                    </p:set>
                                    <p:anim calcmode="lin" valueType="num">
                                      <p:cBhvr>
                                        <p:cTn id="67" dur="250" fill="hold"/>
                                        <p:tgtEl>
                                          <p:spTgt spid="169"/>
                                        </p:tgtEl>
                                        <p:attrNameLst>
                                          <p:attrName>ppt_w</p:attrName>
                                        </p:attrNameLst>
                                      </p:cBhvr>
                                      <p:tavLst>
                                        <p:tav tm="0">
                                          <p:val>
                                            <p:fltVal val="0"/>
                                          </p:val>
                                        </p:tav>
                                        <p:tav tm="100000">
                                          <p:val>
                                            <p:strVal val="#ppt_w"/>
                                          </p:val>
                                        </p:tav>
                                      </p:tavLst>
                                    </p:anim>
                                    <p:anim calcmode="lin" valueType="num">
                                      <p:cBhvr>
                                        <p:cTn id="68" dur="250" fill="hold"/>
                                        <p:tgtEl>
                                          <p:spTgt spid="169"/>
                                        </p:tgtEl>
                                        <p:attrNameLst>
                                          <p:attrName>ppt_h</p:attrName>
                                        </p:attrNameLst>
                                      </p:cBhvr>
                                      <p:tavLst>
                                        <p:tav tm="0">
                                          <p:val>
                                            <p:fltVal val="0"/>
                                          </p:val>
                                        </p:tav>
                                        <p:tav tm="100000">
                                          <p:val>
                                            <p:strVal val="#ppt_h"/>
                                          </p:val>
                                        </p:tav>
                                      </p:tavLst>
                                    </p:anim>
                                    <p:animEffect transition="in" filter="fade">
                                      <p:cBhvr>
                                        <p:cTn id="69" dur="250"/>
                                        <p:tgtEl>
                                          <p:spTgt spid="169"/>
                                        </p:tgtEl>
                                      </p:cBhvr>
                                    </p:animEffect>
                                  </p:childTnLst>
                                </p:cTn>
                              </p:par>
                            </p:childTnLst>
                          </p:cTn>
                        </p:par>
                        <p:par>
                          <p:cTn id="70" fill="hold">
                            <p:stCondLst>
                              <p:cond delay="3250"/>
                            </p:stCondLst>
                            <p:childTnLst>
                              <p:par>
                                <p:cTn id="71" presetID="22" presetClass="entr" presetSubtype="2" fill="hold" grpId="0" nodeType="afterEffect">
                                  <p:stCondLst>
                                    <p:cond delay="0"/>
                                  </p:stCondLst>
                                  <p:childTnLst>
                                    <p:set>
                                      <p:cBhvr>
                                        <p:cTn id="72" dur="1" fill="hold">
                                          <p:stCondLst>
                                            <p:cond delay="0"/>
                                          </p:stCondLst>
                                        </p:cTn>
                                        <p:tgtEl>
                                          <p:spTgt spid="185"/>
                                        </p:tgtEl>
                                        <p:attrNameLst>
                                          <p:attrName>style.visibility</p:attrName>
                                        </p:attrNameLst>
                                      </p:cBhvr>
                                      <p:to>
                                        <p:strVal val="visible"/>
                                      </p:to>
                                    </p:set>
                                    <p:animEffect transition="in" filter="wipe(right)">
                                      <p:cBhvr>
                                        <p:cTn id="73" dur="250"/>
                                        <p:tgtEl>
                                          <p:spTgt spid="1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 grpId="0"/>
      <p:bldP spid="151" grpId="0"/>
      <p:bldP spid="153" grpId="0"/>
      <p:bldP spid="167" grpId="0"/>
      <p:bldP spid="177" grpId="0"/>
      <p:bldP spid="181" grpId="0"/>
      <p:bldP spid="18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815C07E8-CA39-428F-A5C7-82338888939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88916" cy="6858000"/>
          </a:xfrm>
          <a:prstGeom prst="rect">
            <a:avLst/>
          </a:prstGeom>
        </p:spPr>
      </p:pic>
      <p:pic>
        <p:nvPicPr>
          <p:cNvPr id="7" name="Рисунок 6">
            <a:extLst>
              <a:ext uri="{FF2B5EF4-FFF2-40B4-BE49-F238E27FC236}">
                <a16:creationId xmlns:a16="http://schemas.microsoft.com/office/drawing/2014/main" id="{206981FA-4264-4C1E-8DFE-D30820C679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94836" y="1816026"/>
            <a:ext cx="1655067" cy="905258"/>
          </a:xfrm>
          <a:prstGeom prst="rect">
            <a:avLst/>
          </a:prstGeom>
        </p:spPr>
      </p:pic>
      <p:pic>
        <p:nvPicPr>
          <p:cNvPr id="9" name="Рисунок 8">
            <a:extLst>
              <a:ext uri="{FF2B5EF4-FFF2-40B4-BE49-F238E27FC236}">
                <a16:creationId xmlns:a16="http://schemas.microsoft.com/office/drawing/2014/main" id="{001E5593-9EBB-482D-81CB-24BAA0D189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80931" y="1797714"/>
            <a:ext cx="1658115" cy="905258"/>
          </a:xfrm>
          <a:prstGeom prst="rect">
            <a:avLst/>
          </a:prstGeom>
        </p:spPr>
      </p:pic>
      <p:pic>
        <p:nvPicPr>
          <p:cNvPr id="11" name="Рисунок 10">
            <a:extLst>
              <a:ext uri="{FF2B5EF4-FFF2-40B4-BE49-F238E27FC236}">
                <a16:creationId xmlns:a16="http://schemas.microsoft.com/office/drawing/2014/main" id="{97330FC8-1B8C-4994-916E-6AD0C58B687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45127" y="2116237"/>
            <a:ext cx="1655067" cy="954026"/>
          </a:xfrm>
          <a:prstGeom prst="rect">
            <a:avLst/>
          </a:prstGeom>
        </p:spPr>
      </p:pic>
      <p:pic>
        <p:nvPicPr>
          <p:cNvPr id="13" name="Рисунок 12">
            <a:extLst>
              <a:ext uri="{FF2B5EF4-FFF2-40B4-BE49-F238E27FC236}">
                <a16:creationId xmlns:a16="http://schemas.microsoft.com/office/drawing/2014/main" id="{6EF298F1-9409-4B86-8D4E-F610FF6B9F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73715" y="2118507"/>
            <a:ext cx="1655067" cy="954026"/>
          </a:xfrm>
          <a:prstGeom prst="rect">
            <a:avLst/>
          </a:prstGeom>
        </p:spPr>
      </p:pic>
      <p:sp>
        <p:nvSpPr>
          <p:cNvPr id="15" name="TextBox 14">
            <a:extLst>
              <a:ext uri="{FF2B5EF4-FFF2-40B4-BE49-F238E27FC236}">
                <a16:creationId xmlns:a16="http://schemas.microsoft.com/office/drawing/2014/main" id="{ACCA393D-C080-43F2-B2E7-4E7A4D760E68}"/>
              </a:ext>
            </a:extLst>
          </p:cNvPr>
          <p:cNvSpPr txBox="1"/>
          <p:nvPr/>
        </p:nvSpPr>
        <p:spPr>
          <a:xfrm>
            <a:off x="1371600" y="243451"/>
            <a:ext cx="10817316" cy="646331"/>
          </a:xfrm>
          <a:prstGeom prst="rect">
            <a:avLst/>
          </a:prstGeom>
          <a:noFill/>
        </p:spPr>
        <p:txBody>
          <a:bodyPr wrap="square" lIns="91440" tIns="45720" rIns="91440" bIns="45720" rtlCol="0" anchor="t">
            <a:spAutoFit/>
          </a:bodyPr>
          <a:lstStyle/>
          <a:p>
            <a:pPr algn="ctr"/>
            <a:r>
              <a:rPr lang="uk-UA" sz="3600" b="1" dirty="0">
                <a:latin typeface="Arial" panose="020B0604020202020204" pitchFamily="34" charset="0"/>
                <a:cs typeface="Arial" panose="020B0604020202020204" pitchFamily="34" charset="0"/>
              </a:rPr>
              <a:t>РЕМОНТНІ РОБОТИ</a:t>
            </a:r>
          </a:p>
        </p:txBody>
      </p:sp>
      <p:sp>
        <p:nvSpPr>
          <p:cNvPr id="17" name="TextBox 16">
            <a:extLst>
              <a:ext uri="{FF2B5EF4-FFF2-40B4-BE49-F238E27FC236}">
                <a16:creationId xmlns:a16="http://schemas.microsoft.com/office/drawing/2014/main" id="{DE81261C-4289-4B38-9455-1F95A6830E3D}"/>
              </a:ext>
            </a:extLst>
          </p:cNvPr>
          <p:cNvSpPr txBox="1"/>
          <p:nvPr/>
        </p:nvSpPr>
        <p:spPr>
          <a:xfrm>
            <a:off x="3016202" y="3097770"/>
            <a:ext cx="251291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uk-UA" dirty="0">
                <a:cs typeface="Segoe UI"/>
              </a:rPr>
              <a:t>​вул.Тарнавського,104б</a:t>
            </a:r>
            <a:br>
              <a:rPr lang="uk-UA" dirty="0">
                <a:cs typeface="Segoe UI"/>
              </a:rPr>
            </a:br>
            <a:r>
              <a:rPr lang="uk-UA" b="1" dirty="0">
                <a:cs typeface="Segoe UI"/>
              </a:rPr>
              <a:t>виготовлено ПКД</a:t>
            </a:r>
          </a:p>
        </p:txBody>
      </p:sp>
      <p:sp>
        <p:nvSpPr>
          <p:cNvPr id="19" name="TextBox 18">
            <a:extLst>
              <a:ext uri="{FF2B5EF4-FFF2-40B4-BE49-F238E27FC236}">
                <a16:creationId xmlns:a16="http://schemas.microsoft.com/office/drawing/2014/main" id="{7F8F415B-EBCB-454B-AD60-0BC27A934CEB}"/>
              </a:ext>
            </a:extLst>
          </p:cNvPr>
          <p:cNvSpPr txBox="1"/>
          <p:nvPr/>
        </p:nvSpPr>
        <p:spPr>
          <a:xfrm>
            <a:off x="4555837" y="1177896"/>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uk-UA" dirty="0"/>
              <a:t>вул. Пекарська, 22 </a:t>
            </a:r>
          </a:p>
          <a:p>
            <a:pPr algn="ctr"/>
            <a:r>
              <a:rPr lang="uk-UA" b="1" dirty="0"/>
              <a:t>40</a:t>
            </a:r>
            <a:r>
              <a:rPr lang="en-US" b="1" dirty="0"/>
              <a:t>​ %</a:t>
            </a:r>
            <a:r>
              <a:rPr lang="uk-UA" b="1" dirty="0"/>
              <a:t> готовності</a:t>
            </a:r>
            <a:r>
              <a:rPr lang="uk-UA" dirty="0">
                <a:cs typeface="Calibri"/>
              </a:rPr>
              <a:t>​</a:t>
            </a:r>
            <a:endParaRPr lang="uk-UA" dirty="0"/>
          </a:p>
        </p:txBody>
      </p:sp>
      <p:sp>
        <p:nvSpPr>
          <p:cNvPr id="21" name="TextBox 20">
            <a:extLst>
              <a:ext uri="{FF2B5EF4-FFF2-40B4-BE49-F238E27FC236}">
                <a16:creationId xmlns:a16="http://schemas.microsoft.com/office/drawing/2014/main" id="{4DE0B609-1C7E-43C6-A06D-9548ADE7B128}"/>
              </a:ext>
            </a:extLst>
          </p:cNvPr>
          <p:cNvSpPr txBox="1"/>
          <p:nvPr/>
        </p:nvSpPr>
        <p:spPr>
          <a:xfrm>
            <a:off x="5944487" y="3133856"/>
            <a:ext cx="311701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uk-UA" dirty="0"/>
              <a:t>вул. </a:t>
            </a:r>
            <a:r>
              <a:rPr lang="uk-UA" dirty="0" err="1"/>
              <a:t>Карманського</a:t>
            </a:r>
            <a:r>
              <a:rPr lang="uk-UA" dirty="0"/>
              <a:t>, 19</a:t>
            </a:r>
          </a:p>
          <a:p>
            <a:pPr algn="ctr"/>
            <a:r>
              <a:rPr lang="uk-UA" b="1" dirty="0"/>
              <a:t>60 %</a:t>
            </a:r>
            <a:r>
              <a:rPr lang="uk-UA" b="1" dirty="0">
                <a:cs typeface="Calibri"/>
              </a:rPr>
              <a:t>​ готовності</a:t>
            </a:r>
          </a:p>
        </p:txBody>
      </p:sp>
      <p:sp>
        <p:nvSpPr>
          <p:cNvPr id="23" name="TextBox 22">
            <a:extLst>
              <a:ext uri="{FF2B5EF4-FFF2-40B4-BE49-F238E27FC236}">
                <a16:creationId xmlns:a16="http://schemas.microsoft.com/office/drawing/2014/main" id="{47061783-EB19-4A10-9AE0-29A16E2FB198}"/>
              </a:ext>
            </a:extLst>
          </p:cNvPr>
          <p:cNvSpPr txBox="1"/>
          <p:nvPr/>
        </p:nvSpPr>
        <p:spPr>
          <a:xfrm>
            <a:off x="7738388" y="1123836"/>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uk-UA" dirty="0"/>
              <a:t>вул. Наукова, 29</a:t>
            </a:r>
          </a:p>
          <a:p>
            <a:pPr algn="ctr"/>
            <a:r>
              <a:rPr lang="uk-UA" b="1" dirty="0"/>
              <a:t>97% готовності </a:t>
            </a:r>
          </a:p>
        </p:txBody>
      </p:sp>
      <p:pic>
        <p:nvPicPr>
          <p:cNvPr id="25" name="Рисунок 2" descr="Зображення, що містить у приміщенні, стіл, кухня, комп’ютер&#10;&#10;Опис створено автоматично">
            <a:extLst>
              <a:ext uri="{FF2B5EF4-FFF2-40B4-BE49-F238E27FC236}">
                <a16:creationId xmlns:a16="http://schemas.microsoft.com/office/drawing/2014/main" id="{9D446DF1-50F7-4A58-B1A9-E627BF0458E5}"/>
              </a:ext>
            </a:extLst>
          </p:cNvPr>
          <p:cNvPicPr>
            <a:picLocks noChangeAspect="1"/>
          </p:cNvPicPr>
          <p:nvPr/>
        </p:nvPicPr>
        <p:blipFill rotWithShape="1">
          <a:blip r:embed="rId7"/>
          <a:srcRect l="6443" r="18496"/>
          <a:stretch/>
        </p:blipFill>
        <p:spPr>
          <a:xfrm>
            <a:off x="1541393" y="4261448"/>
            <a:ext cx="2773234" cy="2122839"/>
          </a:xfrm>
          <a:prstGeom prst="rect">
            <a:avLst/>
          </a:prstGeom>
        </p:spPr>
      </p:pic>
      <p:pic>
        <p:nvPicPr>
          <p:cNvPr id="27" name="Рисунок 3" descr="Зображення, що містить будівля, сидить, малий, вулиця&#10;&#10;Опис створено автоматично">
            <a:extLst>
              <a:ext uri="{FF2B5EF4-FFF2-40B4-BE49-F238E27FC236}">
                <a16:creationId xmlns:a16="http://schemas.microsoft.com/office/drawing/2014/main" id="{6D097D39-CF50-4E90-8E78-26C66D3BDA95}"/>
              </a:ext>
            </a:extLst>
          </p:cNvPr>
          <p:cNvPicPr>
            <a:picLocks noChangeAspect="1"/>
          </p:cNvPicPr>
          <p:nvPr/>
        </p:nvPicPr>
        <p:blipFill rotWithShape="1">
          <a:blip r:embed="rId8"/>
          <a:srcRect l="9712" r="13523"/>
          <a:stretch/>
        </p:blipFill>
        <p:spPr>
          <a:xfrm>
            <a:off x="4516839" y="4261448"/>
            <a:ext cx="2782198" cy="2122839"/>
          </a:xfrm>
          <a:prstGeom prst="rect">
            <a:avLst/>
          </a:prstGeom>
        </p:spPr>
      </p:pic>
      <p:pic>
        <p:nvPicPr>
          <p:cNvPr id="34" name="Рисунок 33">
            <a:extLst>
              <a:ext uri="{FF2B5EF4-FFF2-40B4-BE49-F238E27FC236}">
                <a16:creationId xmlns:a16="http://schemas.microsoft.com/office/drawing/2014/main" id="{EC4C9337-EB6C-40BF-B40B-67ACFDE7F9EF}"/>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6269" r="692"/>
          <a:stretch/>
        </p:blipFill>
        <p:spPr>
          <a:xfrm>
            <a:off x="7501249" y="4261448"/>
            <a:ext cx="2799749" cy="2122839"/>
          </a:xfrm>
          <a:prstGeom prst="rect">
            <a:avLst/>
          </a:prstGeom>
        </p:spPr>
      </p:pic>
    </p:spTree>
    <p:extLst>
      <p:ext uri="{BB962C8B-B14F-4D97-AF65-F5344CB8AC3E}">
        <p14:creationId xmlns:p14="http://schemas.microsoft.com/office/powerpoint/2010/main" val="39273904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250"/>
                                        <p:tgtEl>
                                          <p:spTgt spid="15"/>
                                        </p:tgtEl>
                                      </p:cBhvr>
                                    </p:animEffect>
                                  </p:childTnLst>
                                </p:cTn>
                              </p:par>
                            </p:childTnLst>
                          </p:cTn>
                        </p:par>
                        <p:par>
                          <p:cTn id="8" fill="hold">
                            <p:stCondLst>
                              <p:cond delay="250"/>
                            </p:stCondLst>
                            <p:childTnLst>
                              <p:par>
                                <p:cTn id="9" presetID="47"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200"/>
                                        <p:tgtEl>
                                          <p:spTgt spid="11"/>
                                        </p:tgtEl>
                                      </p:cBhvr>
                                    </p:animEffect>
                                    <p:anim calcmode="lin" valueType="num">
                                      <p:cBhvr>
                                        <p:cTn id="12" dur="200" fill="hold"/>
                                        <p:tgtEl>
                                          <p:spTgt spid="11"/>
                                        </p:tgtEl>
                                        <p:attrNameLst>
                                          <p:attrName>ppt_x</p:attrName>
                                        </p:attrNameLst>
                                      </p:cBhvr>
                                      <p:tavLst>
                                        <p:tav tm="0">
                                          <p:val>
                                            <p:strVal val="#ppt_x"/>
                                          </p:val>
                                        </p:tav>
                                        <p:tav tm="100000">
                                          <p:val>
                                            <p:strVal val="#ppt_x"/>
                                          </p:val>
                                        </p:tav>
                                      </p:tavLst>
                                    </p:anim>
                                    <p:anim calcmode="lin" valueType="num">
                                      <p:cBhvr>
                                        <p:cTn id="13" dur="200" fill="hold"/>
                                        <p:tgtEl>
                                          <p:spTgt spid="11"/>
                                        </p:tgtEl>
                                        <p:attrNameLst>
                                          <p:attrName>ppt_y</p:attrName>
                                        </p:attrNameLst>
                                      </p:cBhvr>
                                      <p:tavLst>
                                        <p:tav tm="0">
                                          <p:val>
                                            <p:strVal val="#ppt_y-.1"/>
                                          </p:val>
                                        </p:tav>
                                        <p:tav tm="100000">
                                          <p:val>
                                            <p:strVal val="#ppt_y"/>
                                          </p:val>
                                        </p:tav>
                                      </p:tavLst>
                                    </p:anim>
                                  </p:childTnLst>
                                </p:cTn>
                              </p:par>
                            </p:childTnLst>
                          </p:cTn>
                        </p:par>
                        <p:par>
                          <p:cTn id="14" fill="hold">
                            <p:stCondLst>
                              <p:cond delay="450"/>
                            </p:stCondLst>
                            <p:childTnLst>
                              <p:par>
                                <p:cTn id="15" presetID="10" presetClass="entr" presetSubtype="0" fill="hold" grpId="0" nodeType="after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200"/>
                                        <p:tgtEl>
                                          <p:spTgt spid="17"/>
                                        </p:tgtEl>
                                      </p:cBhvr>
                                    </p:animEffect>
                                  </p:childTnLst>
                                </p:cTn>
                              </p:par>
                            </p:childTnLst>
                          </p:cTn>
                        </p:par>
                        <p:par>
                          <p:cTn id="18" fill="hold">
                            <p:stCondLst>
                              <p:cond delay="650"/>
                            </p:stCondLst>
                            <p:childTnLst>
                              <p:par>
                                <p:cTn id="19" presetID="42" presetClass="entr" presetSubtype="0"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200"/>
                                        <p:tgtEl>
                                          <p:spTgt spid="7"/>
                                        </p:tgtEl>
                                      </p:cBhvr>
                                    </p:animEffect>
                                    <p:anim calcmode="lin" valueType="num">
                                      <p:cBhvr>
                                        <p:cTn id="22" dur="200" fill="hold"/>
                                        <p:tgtEl>
                                          <p:spTgt spid="7"/>
                                        </p:tgtEl>
                                        <p:attrNameLst>
                                          <p:attrName>ppt_x</p:attrName>
                                        </p:attrNameLst>
                                      </p:cBhvr>
                                      <p:tavLst>
                                        <p:tav tm="0">
                                          <p:val>
                                            <p:strVal val="#ppt_x"/>
                                          </p:val>
                                        </p:tav>
                                        <p:tav tm="100000">
                                          <p:val>
                                            <p:strVal val="#ppt_x"/>
                                          </p:val>
                                        </p:tav>
                                      </p:tavLst>
                                    </p:anim>
                                    <p:anim calcmode="lin" valueType="num">
                                      <p:cBhvr>
                                        <p:cTn id="23" dur="200" fill="hold"/>
                                        <p:tgtEl>
                                          <p:spTgt spid="7"/>
                                        </p:tgtEl>
                                        <p:attrNameLst>
                                          <p:attrName>ppt_y</p:attrName>
                                        </p:attrNameLst>
                                      </p:cBhvr>
                                      <p:tavLst>
                                        <p:tav tm="0">
                                          <p:val>
                                            <p:strVal val="#ppt_y+.1"/>
                                          </p:val>
                                        </p:tav>
                                        <p:tav tm="100000">
                                          <p:val>
                                            <p:strVal val="#ppt_y"/>
                                          </p:val>
                                        </p:tav>
                                      </p:tavLst>
                                    </p:anim>
                                  </p:childTnLst>
                                </p:cTn>
                              </p:par>
                            </p:childTnLst>
                          </p:cTn>
                        </p:par>
                        <p:par>
                          <p:cTn id="24" fill="hold">
                            <p:stCondLst>
                              <p:cond delay="850"/>
                            </p:stCondLst>
                            <p:childTnLst>
                              <p:par>
                                <p:cTn id="25" presetID="10" presetClass="entr" presetSubtype="0"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200"/>
                                        <p:tgtEl>
                                          <p:spTgt spid="19"/>
                                        </p:tgtEl>
                                      </p:cBhvr>
                                    </p:animEffect>
                                  </p:childTnLst>
                                </p:cTn>
                              </p:par>
                            </p:childTnLst>
                          </p:cTn>
                        </p:par>
                        <p:par>
                          <p:cTn id="28" fill="hold">
                            <p:stCondLst>
                              <p:cond delay="1050"/>
                            </p:stCondLst>
                            <p:childTnLst>
                              <p:par>
                                <p:cTn id="29" presetID="47" presetClass="entr" presetSubtype="0"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200"/>
                                        <p:tgtEl>
                                          <p:spTgt spid="13"/>
                                        </p:tgtEl>
                                      </p:cBhvr>
                                    </p:animEffect>
                                    <p:anim calcmode="lin" valueType="num">
                                      <p:cBhvr>
                                        <p:cTn id="32" dur="200" fill="hold"/>
                                        <p:tgtEl>
                                          <p:spTgt spid="13"/>
                                        </p:tgtEl>
                                        <p:attrNameLst>
                                          <p:attrName>ppt_x</p:attrName>
                                        </p:attrNameLst>
                                      </p:cBhvr>
                                      <p:tavLst>
                                        <p:tav tm="0">
                                          <p:val>
                                            <p:strVal val="#ppt_x"/>
                                          </p:val>
                                        </p:tav>
                                        <p:tav tm="100000">
                                          <p:val>
                                            <p:strVal val="#ppt_x"/>
                                          </p:val>
                                        </p:tav>
                                      </p:tavLst>
                                    </p:anim>
                                    <p:anim calcmode="lin" valueType="num">
                                      <p:cBhvr>
                                        <p:cTn id="33" dur="200" fill="hold"/>
                                        <p:tgtEl>
                                          <p:spTgt spid="13"/>
                                        </p:tgtEl>
                                        <p:attrNameLst>
                                          <p:attrName>ppt_y</p:attrName>
                                        </p:attrNameLst>
                                      </p:cBhvr>
                                      <p:tavLst>
                                        <p:tav tm="0">
                                          <p:val>
                                            <p:strVal val="#ppt_y-.1"/>
                                          </p:val>
                                        </p:tav>
                                        <p:tav tm="100000">
                                          <p:val>
                                            <p:strVal val="#ppt_y"/>
                                          </p:val>
                                        </p:tav>
                                      </p:tavLst>
                                    </p:anim>
                                  </p:childTnLst>
                                </p:cTn>
                              </p:par>
                            </p:childTnLst>
                          </p:cTn>
                        </p:par>
                        <p:par>
                          <p:cTn id="34" fill="hold">
                            <p:stCondLst>
                              <p:cond delay="1250"/>
                            </p:stCondLst>
                            <p:childTnLst>
                              <p:par>
                                <p:cTn id="35" presetID="10" presetClass="entr" presetSubtype="0" fill="hold" grpId="0" nodeType="after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200"/>
                                        <p:tgtEl>
                                          <p:spTgt spid="21"/>
                                        </p:tgtEl>
                                      </p:cBhvr>
                                    </p:animEffect>
                                  </p:childTnLst>
                                </p:cTn>
                              </p:par>
                            </p:childTnLst>
                          </p:cTn>
                        </p:par>
                        <p:par>
                          <p:cTn id="38" fill="hold">
                            <p:stCondLst>
                              <p:cond delay="1450"/>
                            </p:stCondLst>
                            <p:childTnLst>
                              <p:par>
                                <p:cTn id="39" presetID="42" presetClass="entr" presetSubtype="0" fill="hold"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200"/>
                                        <p:tgtEl>
                                          <p:spTgt spid="9"/>
                                        </p:tgtEl>
                                      </p:cBhvr>
                                    </p:animEffect>
                                    <p:anim calcmode="lin" valueType="num">
                                      <p:cBhvr>
                                        <p:cTn id="42" dur="200" fill="hold"/>
                                        <p:tgtEl>
                                          <p:spTgt spid="9"/>
                                        </p:tgtEl>
                                        <p:attrNameLst>
                                          <p:attrName>ppt_x</p:attrName>
                                        </p:attrNameLst>
                                      </p:cBhvr>
                                      <p:tavLst>
                                        <p:tav tm="0">
                                          <p:val>
                                            <p:strVal val="#ppt_x"/>
                                          </p:val>
                                        </p:tav>
                                        <p:tav tm="100000">
                                          <p:val>
                                            <p:strVal val="#ppt_x"/>
                                          </p:val>
                                        </p:tav>
                                      </p:tavLst>
                                    </p:anim>
                                    <p:anim calcmode="lin" valueType="num">
                                      <p:cBhvr>
                                        <p:cTn id="43" dur="200" fill="hold"/>
                                        <p:tgtEl>
                                          <p:spTgt spid="9"/>
                                        </p:tgtEl>
                                        <p:attrNameLst>
                                          <p:attrName>ppt_y</p:attrName>
                                        </p:attrNameLst>
                                      </p:cBhvr>
                                      <p:tavLst>
                                        <p:tav tm="0">
                                          <p:val>
                                            <p:strVal val="#ppt_y+.1"/>
                                          </p:val>
                                        </p:tav>
                                        <p:tav tm="100000">
                                          <p:val>
                                            <p:strVal val="#ppt_y"/>
                                          </p:val>
                                        </p:tav>
                                      </p:tavLst>
                                    </p:anim>
                                  </p:childTnLst>
                                </p:cTn>
                              </p:par>
                            </p:childTnLst>
                          </p:cTn>
                        </p:par>
                        <p:par>
                          <p:cTn id="44" fill="hold">
                            <p:stCondLst>
                              <p:cond delay="1650"/>
                            </p:stCondLst>
                            <p:childTnLst>
                              <p:par>
                                <p:cTn id="45" presetID="10" presetClass="entr" presetSubtype="0" fill="hold" grpId="0" nodeType="after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200"/>
                                        <p:tgtEl>
                                          <p:spTgt spid="23"/>
                                        </p:tgtEl>
                                      </p:cBhvr>
                                    </p:animEffect>
                                  </p:childTnLst>
                                </p:cTn>
                              </p:par>
                            </p:childTnLst>
                          </p:cTn>
                        </p:par>
                        <p:par>
                          <p:cTn id="48" fill="hold">
                            <p:stCondLst>
                              <p:cond delay="1850"/>
                            </p:stCondLst>
                            <p:childTnLst>
                              <p:par>
                                <p:cTn id="49" presetID="42" presetClass="entr" presetSubtype="0" fill="hold" nodeType="after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fade">
                                      <p:cBhvr>
                                        <p:cTn id="51" dur="250"/>
                                        <p:tgtEl>
                                          <p:spTgt spid="25"/>
                                        </p:tgtEl>
                                      </p:cBhvr>
                                    </p:animEffect>
                                    <p:anim calcmode="lin" valueType="num">
                                      <p:cBhvr>
                                        <p:cTn id="52" dur="250" fill="hold"/>
                                        <p:tgtEl>
                                          <p:spTgt spid="25"/>
                                        </p:tgtEl>
                                        <p:attrNameLst>
                                          <p:attrName>ppt_x</p:attrName>
                                        </p:attrNameLst>
                                      </p:cBhvr>
                                      <p:tavLst>
                                        <p:tav tm="0">
                                          <p:val>
                                            <p:strVal val="#ppt_x"/>
                                          </p:val>
                                        </p:tav>
                                        <p:tav tm="100000">
                                          <p:val>
                                            <p:strVal val="#ppt_x"/>
                                          </p:val>
                                        </p:tav>
                                      </p:tavLst>
                                    </p:anim>
                                    <p:anim calcmode="lin" valueType="num">
                                      <p:cBhvr>
                                        <p:cTn id="53" dur="250" fill="hold"/>
                                        <p:tgtEl>
                                          <p:spTgt spid="25"/>
                                        </p:tgtEl>
                                        <p:attrNameLst>
                                          <p:attrName>ppt_y</p:attrName>
                                        </p:attrNameLst>
                                      </p:cBhvr>
                                      <p:tavLst>
                                        <p:tav tm="0">
                                          <p:val>
                                            <p:strVal val="#ppt_y+.1"/>
                                          </p:val>
                                        </p:tav>
                                        <p:tav tm="100000">
                                          <p:val>
                                            <p:strVal val="#ppt_y"/>
                                          </p:val>
                                        </p:tav>
                                      </p:tavLst>
                                    </p:anim>
                                  </p:childTnLst>
                                </p:cTn>
                              </p:par>
                            </p:childTnLst>
                          </p:cTn>
                        </p:par>
                        <p:par>
                          <p:cTn id="54" fill="hold">
                            <p:stCondLst>
                              <p:cond delay="2100"/>
                            </p:stCondLst>
                            <p:childTnLst>
                              <p:par>
                                <p:cTn id="55" presetID="42" presetClass="entr" presetSubtype="0" fill="hold" nodeType="afterEffect">
                                  <p:stCondLst>
                                    <p:cond delay="0"/>
                                  </p:stCondLst>
                                  <p:childTnLst>
                                    <p:set>
                                      <p:cBhvr>
                                        <p:cTn id="56" dur="1" fill="hold">
                                          <p:stCondLst>
                                            <p:cond delay="0"/>
                                          </p:stCondLst>
                                        </p:cTn>
                                        <p:tgtEl>
                                          <p:spTgt spid="27"/>
                                        </p:tgtEl>
                                        <p:attrNameLst>
                                          <p:attrName>style.visibility</p:attrName>
                                        </p:attrNameLst>
                                      </p:cBhvr>
                                      <p:to>
                                        <p:strVal val="visible"/>
                                      </p:to>
                                    </p:set>
                                    <p:animEffect transition="in" filter="fade">
                                      <p:cBhvr>
                                        <p:cTn id="57" dur="250"/>
                                        <p:tgtEl>
                                          <p:spTgt spid="27"/>
                                        </p:tgtEl>
                                      </p:cBhvr>
                                    </p:animEffect>
                                    <p:anim calcmode="lin" valueType="num">
                                      <p:cBhvr>
                                        <p:cTn id="58" dur="250" fill="hold"/>
                                        <p:tgtEl>
                                          <p:spTgt spid="27"/>
                                        </p:tgtEl>
                                        <p:attrNameLst>
                                          <p:attrName>ppt_x</p:attrName>
                                        </p:attrNameLst>
                                      </p:cBhvr>
                                      <p:tavLst>
                                        <p:tav tm="0">
                                          <p:val>
                                            <p:strVal val="#ppt_x"/>
                                          </p:val>
                                        </p:tav>
                                        <p:tav tm="100000">
                                          <p:val>
                                            <p:strVal val="#ppt_x"/>
                                          </p:val>
                                        </p:tav>
                                      </p:tavLst>
                                    </p:anim>
                                    <p:anim calcmode="lin" valueType="num">
                                      <p:cBhvr>
                                        <p:cTn id="59" dur="250" fill="hold"/>
                                        <p:tgtEl>
                                          <p:spTgt spid="27"/>
                                        </p:tgtEl>
                                        <p:attrNameLst>
                                          <p:attrName>ppt_y</p:attrName>
                                        </p:attrNameLst>
                                      </p:cBhvr>
                                      <p:tavLst>
                                        <p:tav tm="0">
                                          <p:val>
                                            <p:strVal val="#ppt_y+.1"/>
                                          </p:val>
                                        </p:tav>
                                        <p:tav tm="100000">
                                          <p:val>
                                            <p:strVal val="#ppt_y"/>
                                          </p:val>
                                        </p:tav>
                                      </p:tavLst>
                                    </p:anim>
                                  </p:childTnLst>
                                </p:cTn>
                              </p:par>
                            </p:childTnLst>
                          </p:cTn>
                        </p:par>
                        <p:par>
                          <p:cTn id="60" fill="hold">
                            <p:stCondLst>
                              <p:cond delay="2350"/>
                            </p:stCondLst>
                            <p:childTnLst>
                              <p:par>
                                <p:cTn id="61" presetID="42" presetClass="entr" presetSubtype="0" fill="hold" nodeType="afterEffect">
                                  <p:stCondLst>
                                    <p:cond delay="0"/>
                                  </p:stCondLst>
                                  <p:childTnLst>
                                    <p:set>
                                      <p:cBhvr>
                                        <p:cTn id="62" dur="1" fill="hold">
                                          <p:stCondLst>
                                            <p:cond delay="0"/>
                                          </p:stCondLst>
                                        </p:cTn>
                                        <p:tgtEl>
                                          <p:spTgt spid="34"/>
                                        </p:tgtEl>
                                        <p:attrNameLst>
                                          <p:attrName>style.visibility</p:attrName>
                                        </p:attrNameLst>
                                      </p:cBhvr>
                                      <p:to>
                                        <p:strVal val="visible"/>
                                      </p:to>
                                    </p:set>
                                    <p:animEffect transition="in" filter="fade">
                                      <p:cBhvr>
                                        <p:cTn id="63" dur="250"/>
                                        <p:tgtEl>
                                          <p:spTgt spid="34"/>
                                        </p:tgtEl>
                                      </p:cBhvr>
                                    </p:animEffect>
                                    <p:anim calcmode="lin" valueType="num">
                                      <p:cBhvr>
                                        <p:cTn id="64" dur="250" fill="hold"/>
                                        <p:tgtEl>
                                          <p:spTgt spid="34"/>
                                        </p:tgtEl>
                                        <p:attrNameLst>
                                          <p:attrName>ppt_x</p:attrName>
                                        </p:attrNameLst>
                                      </p:cBhvr>
                                      <p:tavLst>
                                        <p:tav tm="0">
                                          <p:val>
                                            <p:strVal val="#ppt_x"/>
                                          </p:val>
                                        </p:tav>
                                        <p:tav tm="100000">
                                          <p:val>
                                            <p:strVal val="#ppt_x"/>
                                          </p:val>
                                        </p:tav>
                                      </p:tavLst>
                                    </p:anim>
                                    <p:anim calcmode="lin" valueType="num">
                                      <p:cBhvr>
                                        <p:cTn id="65" dur="25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9" grpId="0"/>
      <p:bldP spid="21" grpId="0"/>
      <p:bldP spid="2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51C28763-B049-4344-A46D-659476516FA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84" y="0"/>
            <a:ext cx="12188916" cy="6858000"/>
          </a:xfrm>
          <a:prstGeom prst="rect">
            <a:avLst/>
          </a:prstGeom>
        </p:spPr>
      </p:pic>
      <p:pic>
        <p:nvPicPr>
          <p:cNvPr id="9" name="Рисунок 8" descr="Зображення, що містить будівля, покритий, чоловік, молодий&#10;&#10;Опис створено автоматично">
            <a:extLst>
              <a:ext uri="{FF2B5EF4-FFF2-40B4-BE49-F238E27FC236}">
                <a16:creationId xmlns:a16="http://schemas.microsoft.com/office/drawing/2014/main" id="{83E9E8AA-F810-43C0-90D9-5CB2EBDF6A1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654" t="14322" r="6563" b="682"/>
          <a:stretch/>
        </p:blipFill>
        <p:spPr>
          <a:xfrm>
            <a:off x="6356988" y="195767"/>
            <a:ext cx="2703199" cy="1754326"/>
          </a:xfrm>
          <a:prstGeom prst="rect">
            <a:avLst/>
          </a:prstGeom>
        </p:spPr>
      </p:pic>
      <p:sp>
        <p:nvSpPr>
          <p:cNvPr id="11" name="TextBox 10">
            <a:extLst>
              <a:ext uri="{FF2B5EF4-FFF2-40B4-BE49-F238E27FC236}">
                <a16:creationId xmlns:a16="http://schemas.microsoft.com/office/drawing/2014/main" id="{B5AD0478-70F7-43C2-B2E6-4DFF8F938075}"/>
              </a:ext>
            </a:extLst>
          </p:cNvPr>
          <p:cNvSpPr txBox="1"/>
          <p:nvPr/>
        </p:nvSpPr>
        <p:spPr>
          <a:xfrm>
            <a:off x="3839513" y="494230"/>
            <a:ext cx="2385441"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uk-UA" sz="3000" b="1" dirty="0">
                <a:latin typeface="Arial" panose="020B0604020202020204" pitchFamily="34" charset="0"/>
                <a:cs typeface="Arial" panose="020B0604020202020204" pitchFamily="34" charset="0"/>
              </a:rPr>
              <a:t>ТЕРИТОРІЯ </a:t>
            </a:r>
            <a:endParaRPr lang="en-US" sz="3000" b="1" dirty="0">
              <a:latin typeface="Arial" panose="020B0604020202020204" pitchFamily="34" charset="0"/>
              <a:cs typeface="Arial" panose="020B0604020202020204" pitchFamily="34" charset="0"/>
            </a:endParaRPr>
          </a:p>
          <a:p>
            <a:r>
              <a:rPr lang="uk-UA" sz="3000" b="1" dirty="0">
                <a:latin typeface="Arial" panose="020B0604020202020204" pitchFamily="34" charset="0"/>
                <a:cs typeface="Arial" panose="020B0604020202020204" pitchFamily="34" charset="0"/>
              </a:rPr>
              <a:t>ДИТЯЧОГО </a:t>
            </a:r>
            <a:endParaRPr lang="en-US" sz="3000" b="1" dirty="0">
              <a:latin typeface="Arial" panose="020B0604020202020204" pitchFamily="34" charset="0"/>
              <a:cs typeface="Arial" panose="020B0604020202020204" pitchFamily="34" charset="0"/>
            </a:endParaRPr>
          </a:p>
          <a:p>
            <a:r>
              <a:rPr lang="uk-UA" sz="3000" b="1" dirty="0">
                <a:latin typeface="Arial" panose="020B0604020202020204" pitchFamily="34" charset="0"/>
                <a:cs typeface="Arial" panose="020B0604020202020204" pitchFamily="34" charset="0"/>
              </a:rPr>
              <a:t>ДОЗВІЛЛЯ</a:t>
            </a:r>
            <a:r>
              <a:rPr lang="uk-UA" sz="3600" dirty="0">
                <a:latin typeface="municipal_lviv_108" panose="02000000000000000000" pitchFamily="50" charset="0"/>
              </a:rPr>
              <a:t>​</a:t>
            </a:r>
            <a:endParaRPr lang="uk-UA" sz="3600" dirty="0">
              <a:latin typeface="municipal_lviv_108" panose="02000000000000000000" pitchFamily="50" charset="0"/>
              <a:cs typeface="Calibri"/>
            </a:endParaRPr>
          </a:p>
        </p:txBody>
      </p:sp>
      <p:sp>
        <p:nvSpPr>
          <p:cNvPr id="13" name="TextBox 12">
            <a:extLst>
              <a:ext uri="{FF2B5EF4-FFF2-40B4-BE49-F238E27FC236}">
                <a16:creationId xmlns:a16="http://schemas.microsoft.com/office/drawing/2014/main" id="{828D6996-0B2A-4706-ACD1-E320B821C935}"/>
              </a:ext>
            </a:extLst>
          </p:cNvPr>
          <p:cNvSpPr txBox="1"/>
          <p:nvPr/>
        </p:nvSpPr>
        <p:spPr>
          <a:xfrm>
            <a:off x="1675094" y="2660280"/>
            <a:ext cx="4328838"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uk-UA" dirty="0">
                <a:latin typeface="Arial" panose="020B0604020202020204" pitchFamily="34" charset="0"/>
                <a:ea typeface="+mn-lt"/>
                <a:cs typeface="Arial" panose="020B0604020202020204" pitchFamily="34" charset="0"/>
              </a:rPr>
              <a:t>Втретє у Львові відбувся масштабний </a:t>
            </a:r>
            <a:r>
              <a:rPr lang="uk-UA" dirty="0" err="1">
                <a:latin typeface="Arial" panose="020B0604020202020204" pitchFamily="34" charset="0"/>
                <a:ea typeface="+mn-lt"/>
                <a:cs typeface="Arial" panose="020B0604020202020204" pitchFamily="34" charset="0"/>
              </a:rPr>
              <a:t>промоційний</a:t>
            </a:r>
            <a:r>
              <a:rPr lang="uk-UA" dirty="0">
                <a:latin typeface="Arial" panose="020B0604020202020204" pitchFamily="34" charset="0"/>
                <a:ea typeface="+mn-lt"/>
                <a:cs typeface="Arial" panose="020B0604020202020204" pitchFamily="34" charset="0"/>
              </a:rPr>
              <a:t> захід, на якому </a:t>
            </a:r>
            <a:r>
              <a:rPr lang="uk-UA" dirty="0" err="1">
                <a:latin typeface="Arial" panose="020B0604020202020204" pitchFamily="34" charset="0"/>
                <a:ea typeface="+mn-lt"/>
                <a:cs typeface="Arial" panose="020B0604020202020204" pitchFamily="34" charset="0"/>
              </a:rPr>
              <a:t>львів</a:t>
            </a:r>
            <a:r>
              <a:rPr lang="en-US" dirty="0">
                <a:latin typeface="Arial" panose="020B0604020202020204" pitchFamily="34" charset="0"/>
                <a:ea typeface="+mn-lt"/>
                <a:cs typeface="Arial" panose="020B0604020202020204" pitchFamily="34" charset="0"/>
              </a:rPr>
              <a:t>’</a:t>
            </a:r>
            <a:r>
              <a:rPr lang="uk-UA" dirty="0" err="1">
                <a:latin typeface="Arial" panose="020B0604020202020204" pitchFamily="34" charset="0"/>
                <a:ea typeface="+mn-lt"/>
                <a:cs typeface="Arial" panose="020B0604020202020204" pitchFamily="34" charset="0"/>
              </a:rPr>
              <a:t>ян</a:t>
            </a:r>
            <a:r>
              <a:rPr lang="uk-UA" dirty="0">
                <a:latin typeface="Arial" panose="020B0604020202020204" pitchFamily="34" charset="0"/>
                <a:ea typeface="+mn-lt"/>
                <a:cs typeface="Arial" panose="020B0604020202020204" pitchFamily="34" charset="0"/>
              </a:rPr>
              <a:t> ознайомили з безкоштовними можливостями дитячого дозвілля</a:t>
            </a:r>
            <a:endParaRPr lang="en-US" dirty="0">
              <a:latin typeface="Arial" panose="020B0604020202020204" pitchFamily="34" charset="0"/>
              <a:ea typeface="+mn-lt"/>
              <a:cs typeface="Arial" panose="020B0604020202020204" pitchFamily="34" charset="0"/>
            </a:endParaRPr>
          </a:p>
          <a:p>
            <a:endParaRPr lang="uk-UA" dirty="0">
              <a:latin typeface="Arial" panose="020B0604020202020204" pitchFamily="34" charset="0"/>
              <a:ea typeface="+mn-lt"/>
              <a:cs typeface="Arial" panose="020B0604020202020204" pitchFamily="34" charset="0"/>
            </a:endParaRPr>
          </a:p>
          <a:p>
            <a:pPr algn="l"/>
            <a:r>
              <a:rPr lang="ru-RU" dirty="0" err="1">
                <a:latin typeface="Arial" panose="020B0604020202020204" pitchFamily="34" charset="0"/>
                <a:cs typeface="Arial" panose="020B0604020202020204" pitchFamily="34" charset="0"/>
              </a:rPr>
              <a:t>Кількість</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учасників</a:t>
            </a:r>
            <a:r>
              <a:rPr lang="ru-RU" dirty="0">
                <a:latin typeface="Arial" panose="020B0604020202020204" pitchFamily="34" charset="0"/>
                <a:cs typeface="Arial" panose="020B0604020202020204" pitchFamily="34" charset="0"/>
              </a:rPr>
              <a:t> на </a:t>
            </a:r>
            <a:r>
              <a:rPr lang="ru-RU" dirty="0" err="1">
                <a:latin typeface="Arial" panose="020B0604020202020204" pitchFamily="34" charset="0"/>
                <a:cs typeface="Arial" panose="020B0604020202020204" pitchFamily="34" charset="0"/>
              </a:rPr>
              <a:t>центральній</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локації</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біля</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університету</a:t>
            </a:r>
            <a:r>
              <a:rPr lang="ru-RU" dirty="0">
                <a:latin typeface="Arial" panose="020B0604020202020204" pitchFamily="34" charset="0"/>
                <a:cs typeface="Arial" panose="020B0604020202020204" pitchFamily="34" charset="0"/>
              </a:rPr>
              <a:t> Франка) – </a:t>
            </a:r>
            <a:r>
              <a:rPr lang="ru-RU" b="1" dirty="0" err="1">
                <a:latin typeface="Arial" panose="020B0604020202020204" pitchFamily="34" charset="0"/>
                <a:cs typeface="Arial" panose="020B0604020202020204" pitchFamily="34" charset="0"/>
              </a:rPr>
              <a:t>більше</a:t>
            </a:r>
            <a:r>
              <a:rPr lang="ru-RU" b="1" dirty="0">
                <a:latin typeface="Arial" panose="020B0604020202020204" pitchFamily="34" charset="0"/>
                <a:cs typeface="Arial" panose="020B0604020202020204" pitchFamily="34" charset="0"/>
              </a:rPr>
              <a:t> 250</a:t>
            </a:r>
            <a:r>
              <a:rPr lang="en-US" b="1" dirty="0">
                <a:latin typeface="Arial" panose="020B0604020202020204" pitchFamily="34" charset="0"/>
                <a:cs typeface="Arial" panose="020B0604020202020204" pitchFamily="34" charset="0"/>
              </a:rPr>
              <a:t> </a:t>
            </a:r>
            <a:r>
              <a:rPr lang="uk-UA" b="1" dirty="0">
                <a:latin typeface="Arial" panose="020B0604020202020204" pitchFamily="34" charset="0"/>
                <a:cs typeface="Arial" panose="020B0604020202020204" pitchFamily="34" charset="0"/>
              </a:rPr>
              <a:t>учасників</a:t>
            </a:r>
            <a:endParaRPr lang="en-US" b="1" dirty="0">
              <a:latin typeface="Arial" panose="020B0604020202020204" pitchFamily="34" charset="0"/>
              <a:cs typeface="Arial" panose="020B0604020202020204" pitchFamily="34" charset="0"/>
            </a:endParaRPr>
          </a:p>
          <a:p>
            <a:pPr algn="l"/>
            <a:endParaRPr lang="ru-RU" dirty="0">
              <a:latin typeface="Arial" panose="020B0604020202020204" pitchFamily="34" charset="0"/>
              <a:cs typeface="Arial" panose="020B0604020202020204" pitchFamily="34" charset="0"/>
            </a:endParaRPr>
          </a:p>
          <a:p>
            <a:r>
              <a:rPr lang="ru-RU" dirty="0" err="1">
                <a:latin typeface="Arial" panose="020B0604020202020204" pitchFamily="34" charset="0"/>
                <a:cs typeface="Arial" panose="020B0604020202020204" pitchFamily="34" charset="0"/>
              </a:rPr>
              <a:t>Нові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локації</a:t>
            </a:r>
            <a:r>
              <a:rPr lang="ru-RU" dirty="0">
                <a:latin typeface="Arial" panose="020B0604020202020204" pitchFamily="34" charset="0"/>
                <a:cs typeface="Arial" panose="020B0604020202020204" pitchFamily="34" charset="0"/>
              </a:rPr>
              <a:t> у </a:t>
            </a:r>
            <a:r>
              <a:rPr lang="ru-RU" dirty="0" err="1">
                <a:latin typeface="Arial" panose="020B0604020202020204" pitchFamily="34" charset="0"/>
                <a:cs typeface="Arial" panose="020B0604020202020204" pitchFamily="34" charset="0"/>
              </a:rPr>
              <a:t>всіх</a:t>
            </a:r>
            <a:r>
              <a:rPr lang="ru-RU" dirty="0">
                <a:latin typeface="Arial" panose="020B0604020202020204" pitchFamily="34" charset="0"/>
                <a:cs typeface="Arial" panose="020B0604020202020204" pitchFamily="34" charset="0"/>
              </a:rPr>
              <a:t> районах</a:t>
            </a:r>
          </a:p>
          <a:p>
            <a:r>
              <a:rPr lang="ru-RU" dirty="0">
                <a:latin typeface="Arial" panose="020B0604020202020204" pitchFamily="34" charset="0"/>
                <a:cs typeface="Arial" panose="020B0604020202020204" pitchFamily="34" charset="0"/>
              </a:rPr>
              <a:t>Львова, де </a:t>
            </a:r>
            <a:r>
              <a:rPr lang="ru-RU" dirty="0" err="1">
                <a:latin typeface="Arial" panose="020B0604020202020204" pitchFamily="34" charset="0"/>
                <a:cs typeface="Arial" panose="020B0604020202020204" pitchFamily="34" charset="0"/>
              </a:rPr>
              <a:t>презентувало</a:t>
            </a:r>
            <a:r>
              <a:rPr lang="ru-RU" dirty="0">
                <a:latin typeface="Arial" panose="020B0604020202020204" pitchFamily="34" charset="0"/>
                <a:cs typeface="Arial" panose="020B0604020202020204" pitchFamily="34" charset="0"/>
              </a:rPr>
              <a:t> свою роботу </a:t>
            </a:r>
            <a:r>
              <a:rPr lang="ru-RU" dirty="0" err="1">
                <a:latin typeface="Arial" panose="020B0604020202020204" pitchFamily="34" charset="0"/>
                <a:cs typeface="Arial" panose="020B0604020202020204" pitchFamily="34" charset="0"/>
              </a:rPr>
              <a:t>освітянське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позашкілля</a:t>
            </a:r>
            <a:r>
              <a:rPr lang="ru-RU" dirty="0" smtClean="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p:txBody>
      </p:sp>
      <p:pic>
        <p:nvPicPr>
          <p:cNvPr id="19" name="Рисунок 18">
            <a:extLst>
              <a:ext uri="{FF2B5EF4-FFF2-40B4-BE49-F238E27FC236}">
                <a16:creationId xmlns:a16="http://schemas.microsoft.com/office/drawing/2014/main" id="{E21B380C-4D74-486A-A916-521B63F8FBA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49235" y="71403"/>
            <a:ext cx="2517475" cy="2517475"/>
          </a:xfrm>
          <a:prstGeom prst="rect">
            <a:avLst/>
          </a:prstGeom>
        </p:spPr>
      </p:pic>
      <p:pic>
        <p:nvPicPr>
          <p:cNvPr id="21" name="Рисунок 20">
            <a:extLst>
              <a:ext uri="{FF2B5EF4-FFF2-40B4-BE49-F238E27FC236}">
                <a16:creationId xmlns:a16="http://schemas.microsoft.com/office/drawing/2014/main" id="{64D49DEE-378C-4D2C-A172-E7E9FC2D4B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56987" y="4152304"/>
            <a:ext cx="3810000" cy="2133600"/>
          </a:xfrm>
          <a:prstGeom prst="rect">
            <a:avLst/>
          </a:prstGeom>
        </p:spPr>
      </p:pic>
      <p:pic>
        <p:nvPicPr>
          <p:cNvPr id="7" name="Рисунок 6" descr="Зображення, що містить особа, у приміщенні, стіл, дитина&#10;&#10;Опис створено автоматично">
            <a:extLst>
              <a:ext uri="{FF2B5EF4-FFF2-40B4-BE49-F238E27FC236}">
                <a16:creationId xmlns:a16="http://schemas.microsoft.com/office/drawing/2014/main" id="{70952AA1-B7BB-4F93-8160-1787141CF3E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3175" t="5269" r="10789" b="7822"/>
          <a:stretch/>
        </p:blipFill>
        <p:spPr>
          <a:xfrm>
            <a:off x="9274493" y="195766"/>
            <a:ext cx="2703200" cy="1768415"/>
          </a:xfrm>
          <a:prstGeom prst="rect">
            <a:avLst/>
          </a:prstGeom>
        </p:spPr>
      </p:pic>
      <p:pic>
        <p:nvPicPr>
          <p:cNvPr id="23" name="Рисунок 22">
            <a:extLst>
              <a:ext uri="{FF2B5EF4-FFF2-40B4-BE49-F238E27FC236}">
                <a16:creationId xmlns:a16="http://schemas.microsoft.com/office/drawing/2014/main" id="{5D027E56-FDCD-4565-B905-BFD6B53B86F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68" t="34867" r="168" b="15903"/>
          <a:stretch/>
        </p:blipFill>
        <p:spPr>
          <a:xfrm>
            <a:off x="9262513" y="2174035"/>
            <a:ext cx="2694139" cy="1768415"/>
          </a:xfrm>
          <a:prstGeom prst="rect">
            <a:avLst/>
          </a:prstGeom>
        </p:spPr>
      </p:pic>
      <p:pic>
        <p:nvPicPr>
          <p:cNvPr id="25" name="Рисунок 24">
            <a:extLst>
              <a:ext uri="{FF2B5EF4-FFF2-40B4-BE49-F238E27FC236}">
                <a16:creationId xmlns:a16="http://schemas.microsoft.com/office/drawing/2014/main" id="{1287AC85-EE2C-4AFC-B8AB-1408A1EE19DC}"/>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4927" t="768" r="51" b="16347"/>
          <a:stretch/>
        </p:blipFill>
        <p:spPr>
          <a:xfrm>
            <a:off x="6356987" y="2159948"/>
            <a:ext cx="2703200" cy="1768416"/>
          </a:xfrm>
          <a:prstGeom prst="rect">
            <a:avLst/>
          </a:prstGeom>
        </p:spPr>
      </p:pic>
    </p:spTree>
    <p:extLst>
      <p:ext uri="{BB962C8B-B14F-4D97-AF65-F5344CB8AC3E}">
        <p14:creationId xmlns:p14="http://schemas.microsoft.com/office/powerpoint/2010/main" val="3899610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25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250"/>
                                        <p:tgtEl>
                                          <p:spTgt spid="11"/>
                                        </p:tgtEl>
                                      </p:cBhvr>
                                    </p:animEffect>
                                  </p:childTnLst>
                                </p:cTn>
                              </p:par>
                            </p:childTnLst>
                          </p:cTn>
                        </p:par>
                        <p:par>
                          <p:cTn id="11" fill="hold">
                            <p:stCondLst>
                              <p:cond delay="250"/>
                            </p:stCondLst>
                            <p:childTnLst>
                              <p:par>
                                <p:cTn id="12" presetID="10" presetClass="entr" presetSubtype="0" fill="hold" grpId="0" nodeType="after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250"/>
                                        <p:tgtEl>
                                          <p:spTgt spid="13"/>
                                        </p:tgtEl>
                                      </p:cBhvr>
                                    </p:animEffect>
                                  </p:childTnLst>
                                </p:cTn>
                              </p:par>
                            </p:childTnLst>
                          </p:cTn>
                        </p:par>
                        <p:par>
                          <p:cTn id="15" fill="hold">
                            <p:stCondLst>
                              <p:cond delay="500"/>
                            </p:stCondLst>
                            <p:childTnLst>
                              <p:par>
                                <p:cTn id="16" presetID="10"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250"/>
                                        <p:tgtEl>
                                          <p:spTgt spid="9"/>
                                        </p:tgtEl>
                                      </p:cBhvr>
                                    </p:animEffect>
                                  </p:childTnLst>
                                </p:cTn>
                              </p:par>
                            </p:childTnLst>
                          </p:cTn>
                        </p:par>
                        <p:par>
                          <p:cTn id="19" fill="hold">
                            <p:stCondLst>
                              <p:cond delay="750"/>
                            </p:stCondLst>
                            <p:childTnLst>
                              <p:par>
                                <p:cTn id="20" presetID="10" presetClass="entr" presetSubtype="0" fill="hold"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250"/>
                                        <p:tgtEl>
                                          <p:spTgt spid="7"/>
                                        </p:tgtEl>
                                      </p:cBhvr>
                                    </p:animEffect>
                                  </p:childTnLst>
                                </p:cTn>
                              </p:par>
                            </p:childTnLst>
                          </p:cTn>
                        </p:par>
                        <p:par>
                          <p:cTn id="23" fill="hold">
                            <p:stCondLst>
                              <p:cond delay="1000"/>
                            </p:stCondLst>
                            <p:childTnLst>
                              <p:par>
                                <p:cTn id="24" presetID="10" presetClass="entr" presetSubtype="0" fill="hold" nodeType="after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fade">
                                      <p:cBhvr>
                                        <p:cTn id="26" dur="250"/>
                                        <p:tgtEl>
                                          <p:spTgt spid="25"/>
                                        </p:tgtEl>
                                      </p:cBhvr>
                                    </p:animEffect>
                                  </p:childTnLst>
                                </p:cTn>
                              </p:par>
                            </p:childTnLst>
                          </p:cTn>
                        </p:par>
                        <p:par>
                          <p:cTn id="27" fill="hold">
                            <p:stCondLst>
                              <p:cond delay="1250"/>
                            </p:stCondLst>
                            <p:childTnLst>
                              <p:par>
                                <p:cTn id="28" presetID="10" presetClass="entr" presetSubtype="0" fill="hold" nodeType="after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250"/>
                                        <p:tgtEl>
                                          <p:spTgt spid="23"/>
                                        </p:tgtEl>
                                      </p:cBhvr>
                                    </p:animEffect>
                                  </p:childTnLst>
                                </p:cTn>
                              </p:par>
                            </p:childTnLst>
                          </p:cTn>
                        </p:par>
                        <p:par>
                          <p:cTn id="31" fill="hold">
                            <p:stCondLst>
                              <p:cond delay="1500"/>
                            </p:stCondLst>
                            <p:childTnLst>
                              <p:par>
                                <p:cTn id="32" presetID="10" presetClass="entr" presetSubtype="0" fill="hold" nodeType="after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2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CFA68A38-AC8B-477A-B2C5-5F1B02C315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9735"/>
          </a:xfrm>
          <a:prstGeom prst="rect">
            <a:avLst/>
          </a:prstGeom>
        </p:spPr>
      </p:pic>
      <p:sp>
        <p:nvSpPr>
          <p:cNvPr id="7" name="Заголовок 1">
            <a:extLst>
              <a:ext uri="{FF2B5EF4-FFF2-40B4-BE49-F238E27FC236}">
                <a16:creationId xmlns:a16="http://schemas.microsoft.com/office/drawing/2014/main" id="{83B11566-EBC1-40AF-B949-9DF457413127}"/>
              </a:ext>
            </a:extLst>
          </p:cNvPr>
          <p:cNvSpPr>
            <a:spLocks noGrp="1"/>
          </p:cNvSpPr>
          <p:nvPr>
            <p:ph type="title"/>
          </p:nvPr>
        </p:nvSpPr>
        <p:spPr>
          <a:xfrm>
            <a:off x="3715005" y="370922"/>
            <a:ext cx="5305938" cy="951421"/>
          </a:xfrm>
        </p:spPr>
        <p:txBody>
          <a:bodyPr>
            <a:noAutofit/>
          </a:bodyPr>
          <a:lstStyle/>
          <a:p>
            <a:r>
              <a:rPr lang="uk-UA" sz="2900" b="1" dirty="0">
                <a:latin typeface="Arial" panose="020B0604020202020204" pitchFamily="34" charset="0"/>
                <a:cs typeface="Arial" panose="020B0604020202020204" pitchFamily="34" charset="0"/>
              </a:rPr>
              <a:t>ПЕРША МІСЦЕВА</a:t>
            </a:r>
            <a:r>
              <a:rPr lang="en-US" sz="2900" b="1" dirty="0">
                <a:latin typeface="Arial" panose="020B0604020202020204" pitchFamily="34" charset="0"/>
                <a:cs typeface="Arial" panose="020B0604020202020204" pitchFamily="34" charset="0"/>
              </a:rPr>
              <a:t> </a:t>
            </a:r>
            <a:r>
              <a:rPr lang="uk-UA" sz="2900" b="1" dirty="0">
                <a:latin typeface="Arial" panose="020B0604020202020204" pitchFamily="34" charset="0"/>
                <a:cs typeface="Arial" panose="020B0604020202020204" pitchFamily="34" charset="0"/>
              </a:rPr>
              <a:t>ШКОЛА </a:t>
            </a:r>
            <a:r>
              <a:rPr lang="en-US" sz="2900" b="1" dirty="0">
                <a:latin typeface="Arial" panose="020B0604020202020204" pitchFamily="34" charset="0"/>
                <a:cs typeface="Arial" panose="020B0604020202020204" pitchFamily="34" charset="0"/>
              </a:rPr>
              <a:t/>
            </a:r>
            <a:br>
              <a:rPr lang="en-US" sz="2900" b="1" dirty="0">
                <a:latin typeface="Arial" panose="020B0604020202020204" pitchFamily="34" charset="0"/>
                <a:cs typeface="Arial" panose="020B0604020202020204" pitchFamily="34" charset="0"/>
              </a:rPr>
            </a:br>
            <a:r>
              <a:rPr lang="uk-UA" sz="2900" b="1" dirty="0">
                <a:latin typeface="Arial" panose="020B0604020202020204" pitchFamily="34" charset="0"/>
                <a:cs typeface="Arial" panose="020B0604020202020204" pitchFamily="34" charset="0"/>
              </a:rPr>
              <a:t>САМОВРЯДУВАННЯ</a:t>
            </a:r>
            <a:br>
              <a:rPr lang="uk-UA" sz="2900" b="1" dirty="0">
                <a:latin typeface="Arial" panose="020B0604020202020204" pitchFamily="34" charset="0"/>
                <a:cs typeface="Arial" panose="020B0604020202020204" pitchFamily="34" charset="0"/>
              </a:rPr>
            </a:br>
            <a:r>
              <a:rPr lang="uk-UA" sz="2900" b="1" dirty="0">
                <a:latin typeface="Arial" panose="020B0604020202020204" pitchFamily="34" charset="0"/>
                <a:cs typeface="Arial" panose="020B0604020202020204" pitchFamily="34" charset="0"/>
              </a:rPr>
              <a:t>10-24 СЕРПНЯ</a:t>
            </a:r>
          </a:p>
        </p:txBody>
      </p:sp>
      <p:sp>
        <p:nvSpPr>
          <p:cNvPr id="11" name="TextBox 10">
            <a:extLst>
              <a:ext uri="{FF2B5EF4-FFF2-40B4-BE49-F238E27FC236}">
                <a16:creationId xmlns:a16="http://schemas.microsoft.com/office/drawing/2014/main" id="{8C03AB71-A22D-493F-86A8-68250CDAC519}"/>
              </a:ext>
            </a:extLst>
          </p:cNvPr>
          <p:cNvSpPr txBox="1"/>
          <p:nvPr/>
        </p:nvSpPr>
        <p:spPr>
          <a:xfrm>
            <a:off x="1581330" y="2011850"/>
            <a:ext cx="2743200"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uk-UA" sz="2000" dirty="0">
                <a:latin typeface="Arial" panose="020B0604020202020204" pitchFamily="34" charset="0"/>
                <a:ea typeface="+mn-lt"/>
                <a:cs typeface="Arial" panose="020B0604020202020204" pitchFamily="34" charset="0"/>
              </a:rPr>
              <a:t>Двотижнева програма тренінгів і лекцій для молоді</a:t>
            </a:r>
          </a:p>
          <a:p>
            <a:endParaRPr lang="en-US" sz="2000" dirty="0">
              <a:latin typeface="Arial" panose="020B0604020202020204" pitchFamily="34" charset="0"/>
              <a:cs typeface="Arial" panose="020B0604020202020204" pitchFamily="34" charset="0"/>
            </a:endParaRPr>
          </a:p>
          <a:p>
            <a:r>
              <a:rPr lang="uk-UA" sz="2000" dirty="0">
                <a:latin typeface="Arial" panose="020B0604020202020204" pitchFamily="34" charset="0"/>
                <a:cs typeface="Arial" panose="020B0604020202020204" pitchFamily="34" charset="0"/>
              </a:rPr>
              <a:t>Більше </a:t>
            </a:r>
            <a:r>
              <a:rPr lang="uk-UA" sz="2000" b="1" dirty="0">
                <a:latin typeface="Arial" panose="020B0604020202020204" pitchFamily="34" charset="0"/>
                <a:cs typeface="Arial" panose="020B0604020202020204" pitchFamily="34" charset="0"/>
              </a:rPr>
              <a:t>300</a:t>
            </a:r>
            <a:r>
              <a:rPr lang="uk-UA" sz="2000" dirty="0">
                <a:latin typeface="Arial" panose="020B0604020202020204" pitchFamily="34" charset="0"/>
                <a:cs typeface="Arial" panose="020B0604020202020204" pitchFamily="34" charset="0"/>
              </a:rPr>
              <a:t> учасників школи в </a:t>
            </a:r>
            <a:r>
              <a:rPr lang="uk-UA" sz="2000" dirty="0" err="1">
                <a:latin typeface="Arial" panose="020B0604020202020204" pitchFamily="34" charset="0"/>
                <a:cs typeface="Arial" panose="020B0604020202020204" pitchFamily="34" charset="0"/>
              </a:rPr>
              <a:t>онлайні</a:t>
            </a:r>
            <a:r>
              <a:rPr lang="uk-UA" sz="2000" dirty="0">
                <a:latin typeface="Arial" panose="020B060402020202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a:p>
            <a:r>
              <a:rPr lang="uk-UA" sz="2000" b="1" dirty="0">
                <a:latin typeface="Arial" panose="020B0604020202020204" pitchFamily="34" charset="0"/>
                <a:cs typeface="Arial" panose="020B0604020202020204" pitchFamily="34" charset="0"/>
              </a:rPr>
              <a:t>35</a:t>
            </a:r>
            <a:r>
              <a:rPr lang="uk-UA" sz="2000" dirty="0">
                <a:solidFill>
                  <a:schemeClr val="bg1"/>
                </a:solidFill>
                <a:latin typeface="Arial" panose="020B0604020202020204" pitchFamily="34" charset="0"/>
                <a:cs typeface="Arial" panose="020B0604020202020204" pitchFamily="34" charset="0"/>
              </a:rPr>
              <a:t> </a:t>
            </a:r>
            <a:r>
              <a:rPr lang="uk-UA" sz="2000" dirty="0">
                <a:latin typeface="Arial" panose="020B0604020202020204" pitchFamily="34" charset="0"/>
                <a:cs typeface="Arial" panose="020B0604020202020204" pitchFamily="34" charset="0"/>
              </a:rPr>
              <a:t>випускників школи</a:t>
            </a: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uk-UA" sz="2000" dirty="0">
                <a:latin typeface="Arial" panose="020B0604020202020204" pitchFamily="34" charset="0"/>
                <a:cs typeface="Arial" panose="020B0604020202020204" pitchFamily="34" charset="0"/>
              </a:rPr>
              <a:t>кризові ситуації</a:t>
            </a:r>
            <a:r>
              <a:rPr lang="en-US" sz="2000"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uk-UA" sz="2000" dirty="0">
                <a:latin typeface="Arial" panose="020B0604020202020204" pitchFamily="34" charset="0"/>
                <a:cs typeface="Arial" panose="020B0604020202020204" pitchFamily="34" charset="0"/>
              </a:rPr>
              <a:t>емоційний інтелект</a:t>
            </a:r>
            <a:r>
              <a:rPr lang="en-US" sz="2000"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uk-UA" sz="2000" dirty="0">
                <a:latin typeface="Arial" panose="020B0604020202020204" pitchFamily="34" charset="0"/>
                <a:cs typeface="Arial" panose="020B0604020202020204" pitchFamily="34" charset="0"/>
              </a:rPr>
              <a:t>самопрезентація</a:t>
            </a:r>
            <a:r>
              <a:rPr lang="en-US" sz="2000"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uk-UA" sz="2000" dirty="0">
                <a:latin typeface="Arial" panose="020B0604020202020204" pitchFamily="34" charset="0"/>
                <a:cs typeface="Arial" panose="020B0604020202020204" pitchFamily="34" charset="0"/>
              </a:rPr>
              <a:t>співпраця з містом</a:t>
            </a:r>
            <a:r>
              <a:rPr lang="en-US" sz="2000"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uk-UA" sz="2000" dirty="0">
                <a:latin typeface="Arial" panose="020B0604020202020204" pitchFamily="34" charset="0"/>
                <a:cs typeface="Arial" panose="020B0604020202020204" pitchFamily="34" charset="0"/>
              </a:rPr>
              <a:t>менеджмент </a:t>
            </a:r>
            <a:r>
              <a:rPr lang="en-US" sz="2000" dirty="0">
                <a:latin typeface="Arial" panose="020B0604020202020204" pitchFamily="34" charset="0"/>
                <a:cs typeface="Arial" panose="020B0604020202020204" pitchFamily="34" charset="0"/>
              </a:rPr>
              <a:t>​</a:t>
            </a:r>
            <a:br>
              <a:rPr lang="en-US" sz="2000" dirty="0">
                <a:latin typeface="Arial" panose="020B0604020202020204" pitchFamily="34" charset="0"/>
                <a:cs typeface="Arial" panose="020B0604020202020204" pitchFamily="34" charset="0"/>
              </a:rPr>
            </a:br>
            <a:r>
              <a:rPr lang="uk-UA" sz="2000" dirty="0">
                <a:latin typeface="Arial" panose="020B0604020202020204" pitchFamily="34" charset="0"/>
                <a:cs typeface="Arial" panose="020B0604020202020204" pitchFamily="34" charset="0"/>
              </a:rPr>
              <a:t>організацій</a:t>
            </a:r>
            <a:r>
              <a:rPr lang="en-US" sz="2000" dirty="0">
                <a:latin typeface="municipal_lviv_106"/>
                <a:cs typeface="Arial"/>
              </a:rPr>
              <a:t>​</a:t>
            </a:r>
          </a:p>
        </p:txBody>
      </p:sp>
      <p:pic>
        <p:nvPicPr>
          <p:cNvPr id="21" name="Рисунок 20">
            <a:extLst>
              <a:ext uri="{FF2B5EF4-FFF2-40B4-BE49-F238E27FC236}">
                <a16:creationId xmlns:a16="http://schemas.microsoft.com/office/drawing/2014/main" id="{B518CA20-DA9B-47BD-9E66-B347C0D28A1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407" t="31537" b="9394"/>
          <a:stretch/>
        </p:blipFill>
        <p:spPr>
          <a:xfrm>
            <a:off x="4429305" y="3594171"/>
            <a:ext cx="5569880" cy="2664995"/>
          </a:xfrm>
          <a:prstGeom prst="rect">
            <a:avLst/>
          </a:prstGeom>
        </p:spPr>
      </p:pic>
      <p:pic>
        <p:nvPicPr>
          <p:cNvPr id="23" name="Рисунок 22">
            <a:extLst>
              <a:ext uri="{FF2B5EF4-FFF2-40B4-BE49-F238E27FC236}">
                <a16:creationId xmlns:a16="http://schemas.microsoft.com/office/drawing/2014/main" id="{B0298215-080B-4D2C-B801-15605E63E0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81330" y="75071"/>
            <a:ext cx="1943175" cy="1943175"/>
          </a:xfrm>
          <a:prstGeom prst="rect">
            <a:avLst/>
          </a:prstGeom>
        </p:spPr>
      </p:pic>
      <p:pic>
        <p:nvPicPr>
          <p:cNvPr id="25" name="Рисунок 24">
            <a:extLst>
              <a:ext uri="{FF2B5EF4-FFF2-40B4-BE49-F238E27FC236}">
                <a16:creationId xmlns:a16="http://schemas.microsoft.com/office/drawing/2014/main" id="{D2AA6472-5501-45B0-A4AF-5C01D3AC22B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0275" r="9431" b="1167"/>
          <a:stretch/>
        </p:blipFill>
        <p:spPr>
          <a:xfrm>
            <a:off x="10161110" y="3594170"/>
            <a:ext cx="1740252" cy="1835079"/>
          </a:xfrm>
          <a:prstGeom prst="rect">
            <a:avLst/>
          </a:prstGeom>
        </p:spPr>
      </p:pic>
      <p:pic>
        <p:nvPicPr>
          <p:cNvPr id="27" name="Рисунок 26">
            <a:extLst>
              <a:ext uri="{FF2B5EF4-FFF2-40B4-BE49-F238E27FC236}">
                <a16:creationId xmlns:a16="http://schemas.microsoft.com/office/drawing/2014/main" id="{32D68A53-5452-4B96-ADE5-CBA43A603B90}"/>
              </a:ext>
            </a:extLst>
          </p:cNvPr>
          <p:cNvPicPr>
            <a:picLocks noChangeAspect="1"/>
          </p:cNvPicPr>
          <p:nvPr/>
        </p:nvPicPr>
        <p:blipFill rotWithShape="1">
          <a:blip r:embed="rId6">
            <a:extLst>
              <a:ext uri="{28A0092B-C50C-407E-A947-70E740481C1C}">
                <a14:useLocalDpi xmlns:a14="http://schemas.microsoft.com/office/drawing/2010/main" val="0"/>
              </a:ext>
            </a:extLst>
          </a:blip>
          <a:srcRect l="568" t="26814" r="-1" b="19780"/>
          <a:stretch/>
        </p:blipFill>
        <p:spPr>
          <a:xfrm>
            <a:off x="4429306" y="1755111"/>
            <a:ext cx="4176819" cy="1672994"/>
          </a:xfrm>
          <a:prstGeom prst="rect">
            <a:avLst/>
          </a:prstGeom>
        </p:spPr>
      </p:pic>
      <p:pic>
        <p:nvPicPr>
          <p:cNvPr id="29" name="Рисунок 28">
            <a:extLst>
              <a:ext uri="{FF2B5EF4-FFF2-40B4-BE49-F238E27FC236}">
                <a16:creationId xmlns:a16="http://schemas.microsoft.com/office/drawing/2014/main" id="{E83E3EAE-78AF-407C-AF4F-05DF5B09501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2073"/>
          <a:stretch/>
        </p:blipFill>
        <p:spPr>
          <a:xfrm>
            <a:off x="8796625" y="331085"/>
            <a:ext cx="3104737" cy="3097019"/>
          </a:xfrm>
          <a:prstGeom prst="rect">
            <a:avLst/>
          </a:prstGeom>
        </p:spPr>
      </p:pic>
    </p:spTree>
    <p:extLst>
      <p:ext uri="{BB962C8B-B14F-4D97-AF65-F5344CB8AC3E}">
        <p14:creationId xmlns:p14="http://schemas.microsoft.com/office/powerpoint/2010/main" val="6846725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250"/>
                                        <p:tgtEl>
                                          <p:spTgt spid="23"/>
                                        </p:tgtEl>
                                      </p:cBhvr>
                                    </p:animEffect>
                                  </p:child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50"/>
                                        <p:tgtEl>
                                          <p:spTgt spid="7"/>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250"/>
                                        <p:tgtEl>
                                          <p:spTgt spid="11"/>
                                        </p:tgtEl>
                                      </p:cBhvr>
                                    </p:animEffect>
                                  </p:childTnLst>
                                </p:cTn>
                              </p:par>
                            </p:childTnLst>
                          </p:cTn>
                        </p:par>
                        <p:par>
                          <p:cTn id="16" fill="hold">
                            <p:stCondLst>
                              <p:cond delay="750"/>
                            </p:stCondLst>
                            <p:childTnLst>
                              <p:par>
                                <p:cTn id="17" presetID="10" presetClass="entr" presetSubtype="0"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250"/>
                                        <p:tgtEl>
                                          <p:spTgt spid="21"/>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250"/>
                                        <p:tgtEl>
                                          <p:spTgt spid="25"/>
                                        </p:tgtEl>
                                      </p:cBhvr>
                                    </p:animEffect>
                                  </p:childTnLst>
                                </p:cTn>
                              </p:par>
                            </p:childTnLst>
                          </p:cTn>
                        </p:par>
                        <p:par>
                          <p:cTn id="24" fill="hold">
                            <p:stCondLst>
                              <p:cond delay="1250"/>
                            </p:stCondLst>
                            <p:childTnLst>
                              <p:par>
                                <p:cTn id="25" presetID="10" presetClass="entr" presetSubtype="0" fill="hold" nodeType="after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250"/>
                                        <p:tgtEl>
                                          <p:spTgt spid="27"/>
                                        </p:tgtEl>
                                      </p:cBhvr>
                                    </p:animEffect>
                                  </p:childTnLst>
                                </p:cTn>
                              </p:par>
                            </p:childTnLst>
                          </p:cTn>
                        </p:par>
                        <p:par>
                          <p:cTn id="28" fill="hold">
                            <p:stCondLst>
                              <p:cond delay="1500"/>
                            </p:stCondLst>
                            <p:childTnLst>
                              <p:par>
                                <p:cTn id="29" presetID="10" presetClass="entr" presetSubtype="0" fill="hold" nodeType="after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fade">
                                      <p:cBhvr>
                                        <p:cTn id="31" dur="25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0C5032F2-690A-496C-B5E1-E48B8F6E602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9735"/>
          </a:xfrm>
          <a:prstGeom prst="rect">
            <a:avLst/>
          </a:prstGeom>
        </p:spPr>
      </p:pic>
      <p:sp>
        <p:nvSpPr>
          <p:cNvPr id="7" name="TextBox 6">
            <a:extLst>
              <a:ext uri="{FF2B5EF4-FFF2-40B4-BE49-F238E27FC236}">
                <a16:creationId xmlns:a16="http://schemas.microsoft.com/office/drawing/2014/main" id="{C0E41F37-E438-4AFF-BA06-EA284D06E41D}"/>
              </a:ext>
            </a:extLst>
          </p:cNvPr>
          <p:cNvSpPr txBox="1"/>
          <p:nvPr/>
        </p:nvSpPr>
        <p:spPr>
          <a:xfrm>
            <a:off x="5141040" y="838850"/>
            <a:ext cx="4412359" cy="646331"/>
          </a:xfrm>
          <a:prstGeom prst="rect">
            <a:avLst/>
          </a:prstGeom>
          <a:noFill/>
        </p:spPr>
        <p:txBody>
          <a:bodyPr wrap="square" lIns="91440" tIns="45720" rIns="91440" bIns="45720" rtlCol="0" anchor="t">
            <a:spAutoFit/>
          </a:bodyPr>
          <a:lstStyle/>
          <a:p>
            <a:endParaRPr lang="uk-UA" sz="3600" b="1" dirty="0">
              <a:cs typeface="Calibri"/>
            </a:endParaRPr>
          </a:p>
        </p:txBody>
      </p:sp>
      <p:sp>
        <p:nvSpPr>
          <p:cNvPr id="9" name="Заголовок 1">
            <a:extLst>
              <a:ext uri="{FF2B5EF4-FFF2-40B4-BE49-F238E27FC236}">
                <a16:creationId xmlns:a16="http://schemas.microsoft.com/office/drawing/2014/main" id="{0A35AACD-D833-4061-B410-3E8A0B1C2009}"/>
              </a:ext>
            </a:extLst>
          </p:cNvPr>
          <p:cNvSpPr>
            <a:spLocks noGrp="1"/>
          </p:cNvSpPr>
          <p:nvPr>
            <p:ph type="title"/>
          </p:nvPr>
        </p:nvSpPr>
        <p:spPr>
          <a:xfrm>
            <a:off x="4700902" y="337233"/>
            <a:ext cx="7056784" cy="692696"/>
          </a:xfrm>
        </p:spPr>
        <p:txBody>
          <a:bodyPr>
            <a:noAutofit/>
          </a:bodyPr>
          <a:lstStyle/>
          <a:p>
            <a:r>
              <a:rPr lang="uk-UA" sz="3400" b="1" dirty="0">
                <a:latin typeface="Arial" panose="020B0604020202020204" pitchFamily="34" charset="0"/>
                <a:cs typeface="Arial" panose="020B0604020202020204" pitchFamily="34" charset="0"/>
              </a:rPr>
              <a:t>СПІВПРАЦЯ З МОЛОДІЖНИМИ ІНІЦІАТИВАМИ</a:t>
            </a:r>
          </a:p>
        </p:txBody>
      </p:sp>
      <p:pic>
        <p:nvPicPr>
          <p:cNvPr id="13" name="Рисунок 12" descr="Зображення, що містить особа, група, надворі, позує&#10;&#10;Опис створено автоматично">
            <a:extLst>
              <a:ext uri="{FF2B5EF4-FFF2-40B4-BE49-F238E27FC236}">
                <a16:creationId xmlns:a16="http://schemas.microsoft.com/office/drawing/2014/main" id="{1A311A63-F8F3-4C67-A73D-E28CAB364BE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02" t="9731" r="15063" b="15330"/>
          <a:stretch/>
        </p:blipFill>
        <p:spPr>
          <a:xfrm>
            <a:off x="4771529" y="1983291"/>
            <a:ext cx="3438715" cy="2212126"/>
          </a:xfrm>
          <a:prstGeom prst="rect">
            <a:avLst/>
          </a:prstGeom>
        </p:spPr>
      </p:pic>
      <p:sp>
        <p:nvSpPr>
          <p:cNvPr id="15" name="TextBox 14">
            <a:extLst>
              <a:ext uri="{FF2B5EF4-FFF2-40B4-BE49-F238E27FC236}">
                <a16:creationId xmlns:a16="http://schemas.microsoft.com/office/drawing/2014/main" id="{CC39BA37-AFA0-44FE-B3C5-5F8A8A8DDCA0}"/>
              </a:ext>
            </a:extLst>
          </p:cNvPr>
          <p:cNvSpPr txBox="1"/>
          <p:nvPr/>
        </p:nvSpPr>
        <p:spPr>
          <a:xfrm>
            <a:off x="8466007" y="4614656"/>
            <a:ext cx="3485534" cy="923330"/>
          </a:xfrm>
          <a:prstGeom prst="rect">
            <a:avLst/>
          </a:prstGeom>
          <a:noFill/>
        </p:spPr>
        <p:txBody>
          <a:bodyPr wrap="square" rtlCol="0">
            <a:spAutoFit/>
          </a:bodyPr>
          <a:lstStyle/>
          <a:p>
            <a:r>
              <a:rPr lang="uk-UA" dirty="0">
                <a:latin typeface="Arial" panose="020B0604020202020204" pitchFamily="34" charset="0"/>
                <a:cs typeface="Arial" panose="020B0604020202020204" pitchFamily="34" charset="0"/>
              </a:rPr>
              <a:t>Участь у розробці стратегії ініціативи </a:t>
            </a:r>
            <a:r>
              <a:rPr lang="uk-UA" b="1" dirty="0">
                <a:latin typeface="Arial" panose="020B0604020202020204" pitchFamily="34" charset="0"/>
                <a:cs typeface="Arial" panose="020B0604020202020204" pitchFamily="34" charset="0"/>
              </a:rPr>
              <a:t>«Громада дружня до дітей та молоді»</a:t>
            </a:r>
          </a:p>
        </p:txBody>
      </p:sp>
      <p:sp>
        <p:nvSpPr>
          <p:cNvPr id="17" name="TextBox 16">
            <a:extLst>
              <a:ext uri="{FF2B5EF4-FFF2-40B4-BE49-F238E27FC236}">
                <a16:creationId xmlns:a16="http://schemas.microsoft.com/office/drawing/2014/main" id="{AD7043A9-61A0-4C57-88AE-748FB79F6388}"/>
              </a:ext>
            </a:extLst>
          </p:cNvPr>
          <p:cNvSpPr txBox="1"/>
          <p:nvPr/>
        </p:nvSpPr>
        <p:spPr>
          <a:xfrm>
            <a:off x="4700902" y="4306165"/>
            <a:ext cx="343871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uk-UA" dirty="0">
                <a:latin typeface="Arial" panose="020B0604020202020204" pitchFamily="34" charset="0"/>
                <a:cs typeface="Arial" panose="020B0604020202020204" pitchFamily="34" charset="0"/>
              </a:rPr>
              <a:t>Екологічно-пізнавальний табір для молоді </a:t>
            </a:r>
            <a:r>
              <a:rPr lang="uk-UA" b="1" dirty="0">
                <a:latin typeface="Arial" panose="020B0604020202020204" pitchFamily="34" charset="0"/>
                <a:cs typeface="Arial" panose="020B0604020202020204" pitchFamily="34" charset="0"/>
              </a:rPr>
              <a:t>«Еко-бум»</a:t>
            </a:r>
          </a:p>
        </p:txBody>
      </p:sp>
      <p:sp>
        <p:nvSpPr>
          <p:cNvPr id="19" name="TextBox 18">
            <a:extLst>
              <a:ext uri="{FF2B5EF4-FFF2-40B4-BE49-F238E27FC236}">
                <a16:creationId xmlns:a16="http://schemas.microsoft.com/office/drawing/2014/main" id="{29F83129-F4DB-45BA-ACE0-AD42BA719F54}"/>
              </a:ext>
            </a:extLst>
          </p:cNvPr>
          <p:cNvSpPr txBox="1"/>
          <p:nvPr/>
        </p:nvSpPr>
        <p:spPr>
          <a:xfrm>
            <a:off x="4644475" y="1087905"/>
            <a:ext cx="349514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uk-UA" dirty="0">
                <a:latin typeface="Arial" panose="020B0604020202020204" pitchFamily="34" charset="0"/>
                <a:cs typeface="Arial" panose="020B0604020202020204" pitchFamily="34" charset="0"/>
              </a:rPr>
              <a:t>Всесвітній день прибирання з </a:t>
            </a:r>
            <a:r>
              <a:rPr lang="uk-UA" dirty="0" err="1">
                <a:latin typeface="Arial" panose="020B0604020202020204" pitchFamily="34" charset="0"/>
                <a:cs typeface="Arial" panose="020B0604020202020204" pitchFamily="34" charset="0"/>
              </a:rPr>
              <a:t>проєктом</a:t>
            </a:r>
            <a:r>
              <a:rPr lang="en-US"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Let’s do it, Ukraine</a:t>
            </a:r>
            <a:r>
              <a:rPr lang="en-US" b="1" dirty="0">
                <a:latin typeface="municipal_lviv_106"/>
              </a:rPr>
              <a:t>!</a:t>
            </a:r>
            <a:r>
              <a:rPr lang="uk-UA" b="1" dirty="0"/>
              <a:t> </a:t>
            </a:r>
          </a:p>
        </p:txBody>
      </p:sp>
      <p:pic>
        <p:nvPicPr>
          <p:cNvPr id="21" name="Рисунок 20">
            <a:extLst>
              <a:ext uri="{FF2B5EF4-FFF2-40B4-BE49-F238E27FC236}">
                <a16:creationId xmlns:a16="http://schemas.microsoft.com/office/drawing/2014/main" id="{2B818C85-297B-4FD2-8751-21E82038A3B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936" r="25005" b="744"/>
          <a:stretch/>
        </p:blipFill>
        <p:spPr>
          <a:xfrm>
            <a:off x="8586604" y="1330987"/>
            <a:ext cx="3047257" cy="3192407"/>
          </a:xfrm>
          <a:prstGeom prst="rect">
            <a:avLst/>
          </a:prstGeom>
        </p:spPr>
      </p:pic>
      <p:pic>
        <p:nvPicPr>
          <p:cNvPr id="23" name="Рисунок 22">
            <a:extLst>
              <a:ext uri="{FF2B5EF4-FFF2-40B4-BE49-F238E27FC236}">
                <a16:creationId xmlns:a16="http://schemas.microsoft.com/office/drawing/2014/main" id="{948B9F7A-A6AA-4C4F-BCDF-C335E00CC87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9835" b="12329"/>
          <a:stretch/>
        </p:blipFill>
        <p:spPr>
          <a:xfrm>
            <a:off x="4790579" y="5054397"/>
            <a:ext cx="3485534" cy="1398901"/>
          </a:xfrm>
          <a:prstGeom prst="rect">
            <a:avLst/>
          </a:prstGeom>
        </p:spPr>
      </p:pic>
    </p:spTree>
    <p:extLst>
      <p:ext uri="{BB962C8B-B14F-4D97-AF65-F5344CB8AC3E}">
        <p14:creationId xmlns:p14="http://schemas.microsoft.com/office/powerpoint/2010/main" val="38358782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50"/>
                                        <p:tgtEl>
                                          <p:spTgt spid="9"/>
                                        </p:tgtEl>
                                      </p:cBhvr>
                                    </p:animEffect>
                                  </p:child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250"/>
                                        <p:tgtEl>
                                          <p:spTgt spid="19"/>
                                        </p:tgtEl>
                                      </p:cBhvr>
                                    </p:animEffect>
                                  </p:childTnLst>
                                </p:cTn>
                              </p:par>
                              <p:par>
                                <p:cTn id="12" presetID="10" presetClass="entr" presetSubtype="0" fill="hold"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250"/>
                                        <p:tgtEl>
                                          <p:spTgt spid="13"/>
                                        </p:tgtEl>
                                      </p:cBhvr>
                                    </p:animEffect>
                                  </p:childTnLst>
                                </p:cTn>
                              </p:par>
                            </p:childTnLst>
                          </p:cTn>
                        </p:par>
                        <p:par>
                          <p:cTn id="15" fill="hold">
                            <p:stCondLst>
                              <p:cond delay="500"/>
                            </p:stCondLst>
                            <p:childTnLst>
                              <p:par>
                                <p:cTn id="16" presetID="10" presetClass="entr" presetSubtype="0"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250"/>
                                        <p:tgtEl>
                                          <p:spTgt spid="2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250"/>
                                        <p:tgtEl>
                                          <p:spTgt spid="15"/>
                                        </p:tgtEl>
                                      </p:cBhvr>
                                    </p:animEffect>
                                  </p:childTnLst>
                                </p:cTn>
                              </p:par>
                            </p:childTnLst>
                          </p:cTn>
                        </p:par>
                        <p:par>
                          <p:cTn id="22" fill="hold">
                            <p:stCondLst>
                              <p:cond delay="750"/>
                            </p:stCondLst>
                            <p:childTnLst>
                              <p:par>
                                <p:cTn id="23" presetID="10" presetClass="entr" presetSubtype="0"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250"/>
                                        <p:tgtEl>
                                          <p:spTgt spid="17"/>
                                        </p:tgtEl>
                                      </p:cBhvr>
                                    </p:animEffect>
                                  </p:childTnLst>
                                </p:cTn>
                              </p:par>
                              <p:par>
                                <p:cTn id="26" presetID="10" presetClass="entr" presetSubtype="0" fill="hold"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25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p:bldP spid="17" grpId="0"/>
      <p:bldP spid="19"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9735"/>
          </a:xfrm>
          <a:prstGeom prst="rect">
            <a:avLst/>
          </a:prstGeom>
        </p:spPr>
      </p:pic>
      <p:sp>
        <p:nvSpPr>
          <p:cNvPr id="8" name="Rectangle 3"/>
          <p:cNvSpPr>
            <a:spLocks noChangeArrowheads="1"/>
          </p:cNvSpPr>
          <p:nvPr/>
        </p:nvSpPr>
        <p:spPr bwMode="auto">
          <a:xfrm>
            <a:off x="1448235" y="880586"/>
            <a:ext cx="3547414" cy="964108"/>
          </a:xfrm>
          <a:prstGeom prst="rect">
            <a:avLst/>
          </a:prstGeom>
          <a:noFill/>
          <a:ln>
            <a:noFill/>
            <a:headEnd/>
            <a:tailEnd/>
          </a:ln>
        </p:spPr>
        <p:style>
          <a:lnRef idx="3">
            <a:schemeClr val="lt1"/>
          </a:lnRef>
          <a:fillRef idx="1">
            <a:schemeClr val="accent2"/>
          </a:fillRef>
          <a:effectRef idx="1">
            <a:schemeClr val="accent2"/>
          </a:effectRef>
          <a:fontRef idx="minor">
            <a:schemeClr val="lt1"/>
          </a:fontRef>
        </p:style>
        <p:txBody>
          <a:bodyPr anchor="ctr"/>
          <a:lstStyle/>
          <a:p>
            <a:r>
              <a:rPr lang="uk-UA" altLang="ru-RU" sz="2500" dirty="0">
                <a:solidFill>
                  <a:srgbClr val="002060"/>
                </a:solidFill>
                <a:cs typeface="Times New Roman" panose="02020603050405020304" pitchFamily="18" charset="0"/>
              </a:rPr>
              <a:t>СИСТЕМА </a:t>
            </a:r>
          </a:p>
          <a:p>
            <a:r>
              <a:rPr lang="uk-UA" altLang="ru-RU" sz="2500" b="1" dirty="0">
                <a:solidFill>
                  <a:srgbClr val="002060"/>
                </a:solidFill>
                <a:cs typeface="Times New Roman" panose="02020603050405020304" pitchFamily="18" charset="0"/>
              </a:rPr>
              <a:t>СОЦІАЛЬНОГО ЗАХИСТУ</a:t>
            </a:r>
            <a:r>
              <a:rPr lang="en-US" altLang="ru-RU" sz="2500" b="1" dirty="0">
                <a:solidFill>
                  <a:srgbClr val="002060"/>
                </a:solidFill>
                <a:cs typeface="Times New Roman" panose="02020603050405020304" pitchFamily="18" charset="0"/>
              </a:rPr>
              <a:t> </a:t>
            </a:r>
            <a:endParaRPr lang="uk-UA" altLang="ru-RU" sz="2500" b="1" dirty="0">
              <a:solidFill>
                <a:srgbClr val="002060"/>
              </a:solidFill>
              <a:cs typeface="Times New Roman" panose="02020603050405020304" pitchFamily="18" charset="0"/>
            </a:endParaRPr>
          </a:p>
        </p:txBody>
      </p:sp>
      <p:grpSp>
        <p:nvGrpSpPr>
          <p:cNvPr id="28" name="Группа 27"/>
          <p:cNvGrpSpPr/>
          <p:nvPr/>
        </p:nvGrpSpPr>
        <p:grpSpPr>
          <a:xfrm>
            <a:off x="2142849" y="1214446"/>
            <a:ext cx="8595410" cy="4430839"/>
            <a:chOff x="800344" y="1502189"/>
            <a:chExt cx="8595410" cy="4430839"/>
          </a:xfrm>
        </p:grpSpPr>
        <p:sp>
          <p:nvSpPr>
            <p:cNvPr id="2" name="Блок-схема: узел 1"/>
            <p:cNvSpPr/>
            <p:nvPr/>
          </p:nvSpPr>
          <p:spPr>
            <a:xfrm>
              <a:off x="6914652" y="4861532"/>
              <a:ext cx="2481102" cy="1071496"/>
            </a:xfrm>
            <a:prstGeom prst="flowChartConnector">
              <a:avLst/>
            </a:prstGeom>
            <a:solidFill>
              <a:schemeClr val="accent1"/>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uk-UA" sz="2100" b="1" dirty="0"/>
                <a:t>ДЕРЖАВНІ </a:t>
              </a:r>
              <a:r>
                <a:rPr lang="uk-UA" sz="2100" dirty="0"/>
                <a:t>програми</a:t>
              </a:r>
              <a:endParaRPr lang="ru-RU" sz="2100" dirty="0"/>
            </a:p>
          </p:txBody>
        </p:sp>
        <p:sp>
          <p:nvSpPr>
            <p:cNvPr id="22" name="Блок-схема: узел 21"/>
            <p:cNvSpPr/>
            <p:nvPr/>
          </p:nvSpPr>
          <p:spPr>
            <a:xfrm>
              <a:off x="800344" y="4818992"/>
              <a:ext cx="2424193" cy="1114035"/>
            </a:xfrm>
            <a:prstGeom prst="flowChartConnector">
              <a:avLst/>
            </a:prstGeom>
            <a:solidFill>
              <a:schemeClr val="accent2"/>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uk-UA" sz="2100" b="1" dirty="0"/>
                <a:t>МІСЦЕВІ</a:t>
              </a:r>
            </a:p>
            <a:p>
              <a:pPr algn="ctr"/>
              <a:r>
                <a:rPr lang="uk-UA" sz="2100" dirty="0"/>
                <a:t>програми</a:t>
              </a:r>
              <a:endParaRPr lang="ru-RU" sz="2100" dirty="0"/>
            </a:p>
          </p:txBody>
        </p:sp>
        <p:sp>
          <p:nvSpPr>
            <p:cNvPr id="23" name="Блок-схема: узел 22"/>
            <p:cNvSpPr/>
            <p:nvPr/>
          </p:nvSpPr>
          <p:spPr>
            <a:xfrm>
              <a:off x="3783009" y="1502189"/>
              <a:ext cx="2432592" cy="1168665"/>
            </a:xfrm>
            <a:prstGeom prst="flowChartConnector">
              <a:avLst/>
            </a:prstGeom>
            <a:solidFill>
              <a:schemeClr val="bg1">
                <a:lumMod val="65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uk-UA" sz="1900" b="1" dirty="0"/>
                <a:t>ГРОМАДСЬКІ </a:t>
              </a:r>
              <a:r>
                <a:rPr lang="uk-UA" sz="1900" dirty="0"/>
                <a:t>ініціативи</a:t>
              </a:r>
              <a:endParaRPr lang="ru-RU" sz="1900" dirty="0"/>
            </a:p>
          </p:txBody>
        </p:sp>
        <p:cxnSp>
          <p:nvCxnSpPr>
            <p:cNvPr id="9" name="Прямая со стрелкой 8"/>
            <p:cNvCxnSpPr/>
            <p:nvPr/>
          </p:nvCxnSpPr>
          <p:spPr>
            <a:xfrm>
              <a:off x="3763699" y="5398101"/>
              <a:ext cx="2557221" cy="23534"/>
            </a:xfrm>
            <a:prstGeom prst="straightConnector1">
              <a:avLst/>
            </a:prstGeom>
            <a:ln w="76200">
              <a:headEnd type="triangle"/>
              <a:tailEnd type="triangle"/>
            </a:ln>
          </p:spPr>
          <p:style>
            <a:lnRef idx="3">
              <a:schemeClr val="accent3"/>
            </a:lnRef>
            <a:fillRef idx="0">
              <a:schemeClr val="accent3"/>
            </a:fillRef>
            <a:effectRef idx="2">
              <a:schemeClr val="accent3"/>
            </a:effectRef>
            <a:fontRef idx="minor">
              <a:schemeClr val="tx1"/>
            </a:fontRef>
          </p:style>
        </p:cxnSp>
        <p:cxnSp>
          <p:nvCxnSpPr>
            <p:cNvPr id="27" name="Прямая со стрелкой 26"/>
            <p:cNvCxnSpPr/>
            <p:nvPr/>
          </p:nvCxnSpPr>
          <p:spPr>
            <a:xfrm flipH="1" flipV="1">
              <a:off x="6395078" y="2856039"/>
              <a:ext cx="1230565" cy="1587784"/>
            </a:xfrm>
            <a:prstGeom prst="straightConnector1">
              <a:avLst/>
            </a:prstGeom>
            <a:ln w="76200">
              <a:solidFill>
                <a:schemeClr val="accent2"/>
              </a:solidFill>
              <a:headEnd type="triangle"/>
              <a:tailEnd type="triangle"/>
            </a:ln>
          </p:spPr>
          <p:style>
            <a:lnRef idx="3">
              <a:schemeClr val="accent3"/>
            </a:lnRef>
            <a:fillRef idx="0">
              <a:schemeClr val="accent3"/>
            </a:fillRef>
            <a:effectRef idx="2">
              <a:schemeClr val="accent3"/>
            </a:effectRef>
            <a:fontRef idx="minor">
              <a:schemeClr val="tx1"/>
            </a:fontRef>
          </p:style>
        </p:cxnSp>
        <p:cxnSp>
          <p:nvCxnSpPr>
            <p:cNvPr id="29" name="Прямая со стрелкой 28"/>
            <p:cNvCxnSpPr/>
            <p:nvPr/>
          </p:nvCxnSpPr>
          <p:spPr>
            <a:xfrm flipV="1">
              <a:off x="2213137" y="2820229"/>
              <a:ext cx="1334277" cy="1528049"/>
            </a:xfrm>
            <a:prstGeom prst="straightConnector1">
              <a:avLst/>
            </a:prstGeom>
            <a:ln w="76200">
              <a:solidFill>
                <a:schemeClr val="accent1"/>
              </a:solidFill>
              <a:headEnd type="triangle"/>
              <a:tailEnd type="triangle"/>
            </a:ln>
          </p:spPr>
          <p:style>
            <a:lnRef idx="3">
              <a:schemeClr val="accent3"/>
            </a:lnRef>
            <a:fillRef idx="0">
              <a:schemeClr val="accent3"/>
            </a:fillRef>
            <a:effectRef idx="2">
              <a:schemeClr val="accent3"/>
            </a:effectRef>
            <a:fontRef idx="minor">
              <a:schemeClr val="tx1"/>
            </a:fontRef>
          </p:style>
        </p:cxn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3748" y="3013023"/>
              <a:ext cx="2832040" cy="1967369"/>
            </a:xfrm>
            <a:prstGeom prst="rect">
              <a:avLst/>
            </a:prstGeom>
          </p:spPr>
        </p:pic>
      </p:grpSp>
      <p:grpSp>
        <p:nvGrpSpPr>
          <p:cNvPr id="30" name="Группа 29"/>
          <p:cNvGrpSpPr/>
          <p:nvPr/>
        </p:nvGrpSpPr>
        <p:grpSpPr>
          <a:xfrm>
            <a:off x="1001542" y="5571597"/>
            <a:ext cx="8369211" cy="1015663"/>
            <a:chOff x="313441" y="5391172"/>
            <a:chExt cx="5424754" cy="1015663"/>
          </a:xfrm>
        </p:grpSpPr>
        <p:sp>
          <p:nvSpPr>
            <p:cNvPr id="31" name="Прямокутник 21"/>
            <p:cNvSpPr>
              <a:spLocks noChangeArrowheads="1"/>
            </p:cNvSpPr>
            <p:nvPr/>
          </p:nvSpPr>
          <p:spPr bwMode="auto">
            <a:xfrm>
              <a:off x="1342295" y="5575837"/>
              <a:ext cx="4395900" cy="707886"/>
            </a:xfrm>
            <a:prstGeom prst="rect">
              <a:avLst/>
            </a:prstGeom>
            <a:noFill/>
            <a:ln w="9525">
              <a:noFill/>
              <a:miter lim="800000"/>
              <a:headEnd/>
              <a:tailEnd/>
            </a:ln>
          </p:spPr>
          <p:txBody>
            <a:bodyPr wrap="square">
              <a:spAutoFit/>
            </a:bodyPr>
            <a:lstStyle/>
            <a:p>
              <a:r>
                <a:rPr lang="uk-UA" altLang="ru-RU" sz="2000" dirty="0"/>
                <a:t>ПОСЛУГ (в т. ч. консультацій) надано відділами управління </a:t>
              </a:r>
            </a:p>
            <a:p>
              <a:r>
                <a:rPr lang="uk-UA" altLang="ru-RU" sz="2000" dirty="0"/>
                <a:t>соціального захисту та бюджетними установами</a:t>
              </a:r>
            </a:p>
          </p:txBody>
        </p:sp>
        <p:sp>
          <p:nvSpPr>
            <p:cNvPr id="32" name="Прямокутник 11"/>
            <p:cNvSpPr/>
            <p:nvPr/>
          </p:nvSpPr>
          <p:spPr>
            <a:xfrm>
              <a:off x="313441" y="5391172"/>
              <a:ext cx="1188500" cy="1015663"/>
            </a:xfrm>
            <a:prstGeom prst="rect">
              <a:avLst/>
            </a:prstGeom>
          </p:spPr>
          <p:txBody>
            <a:bodyPr wrap="square">
              <a:spAutoFit/>
            </a:bodyPr>
            <a:lstStyle/>
            <a:p>
              <a:pPr algn="ctr"/>
              <a:r>
                <a:rPr lang="en-US" sz="3600" b="1" dirty="0">
                  <a:cs typeface="Arial" pitchFamily="34" charset="0"/>
                </a:rPr>
                <a:t>817</a:t>
              </a:r>
            </a:p>
            <a:p>
              <a:pPr algn="ctr"/>
              <a:r>
                <a:rPr lang="uk-UA" sz="2400" dirty="0">
                  <a:cs typeface="Arial" pitchFamily="34" charset="0"/>
                </a:rPr>
                <a:t>т и с.</a:t>
              </a:r>
              <a:endParaRPr lang="uk-UA" sz="2400" dirty="0"/>
            </a:p>
          </p:txBody>
        </p:sp>
      </p:grpSp>
      <p:sp>
        <p:nvSpPr>
          <p:cNvPr id="15" name="Rectangle 3"/>
          <p:cNvSpPr>
            <a:spLocks noChangeArrowheads="1"/>
          </p:cNvSpPr>
          <p:nvPr/>
        </p:nvSpPr>
        <p:spPr bwMode="auto">
          <a:xfrm>
            <a:off x="4151704" y="119643"/>
            <a:ext cx="5196114" cy="550958"/>
          </a:xfrm>
          <a:prstGeom prst="rect">
            <a:avLst/>
          </a:prstGeom>
          <a:solidFill>
            <a:srgbClr val="FFC000"/>
          </a:solidFill>
          <a:ln>
            <a:noFill/>
            <a:headEnd/>
            <a:tailEnd/>
          </a:ln>
        </p:spPr>
        <p:style>
          <a:lnRef idx="3">
            <a:schemeClr val="lt1"/>
          </a:lnRef>
          <a:fillRef idx="1">
            <a:schemeClr val="accent2"/>
          </a:fillRef>
          <a:effectRef idx="1">
            <a:schemeClr val="accent2"/>
          </a:effectRef>
          <a:fontRef idx="minor">
            <a:schemeClr val="lt1"/>
          </a:fontRef>
        </p:style>
        <p:txBody>
          <a:bodyPr anchor="ctr"/>
          <a:lstStyle/>
          <a:p>
            <a:pPr algn="ctr"/>
            <a:endParaRPr lang="uk-UA" altLang="ru-RU" sz="2500" b="1" dirty="0" smtClean="0">
              <a:solidFill>
                <a:schemeClr val="bg1"/>
              </a:solidFill>
              <a:cs typeface="Times New Roman" panose="02020603050405020304" pitchFamily="18" charset="0"/>
            </a:endParaRPr>
          </a:p>
          <a:p>
            <a:pPr algn="ctr"/>
            <a:r>
              <a:rPr lang="uk-UA" altLang="ru-RU" sz="2500" b="1" dirty="0" smtClean="0">
                <a:solidFill>
                  <a:schemeClr val="bg1"/>
                </a:solidFill>
                <a:cs typeface="Times New Roman" panose="02020603050405020304" pitchFamily="18" charset="0"/>
              </a:rPr>
              <a:t>СОЦІАЛЬНИЙ ЗАХИСТ</a:t>
            </a:r>
            <a:endParaRPr lang="uk-UA" altLang="ru-RU" sz="2500" b="1" dirty="0" smtClean="0">
              <a:solidFill>
                <a:schemeClr val="bg1"/>
              </a:solidFill>
              <a:cs typeface="Times New Roman" panose="02020603050405020304" pitchFamily="18" charset="0"/>
            </a:endParaRPr>
          </a:p>
          <a:p>
            <a:pPr algn="ctr"/>
            <a:endParaRPr lang="uk-UA" altLang="ru-RU" sz="25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30066918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0" y="22406"/>
            <a:ext cx="12192000" cy="6867591"/>
          </a:xfrm>
          <a:prstGeom prst="rect">
            <a:avLst/>
          </a:prstGeom>
        </p:spPr>
      </p:pic>
      <p:sp>
        <p:nvSpPr>
          <p:cNvPr id="2" name="TextBox 1">
            <a:extLst>
              <a:ext uri="{FF2B5EF4-FFF2-40B4-BE49-F238E27FC236}">
                <a16:creationId xmlns:a16="http://schemas.microsoft.com/office/drawing/2014/main" id="{83DBEBE9-7C76-4E54-B3F3-BC91C45A2F93}"/>
              </a:ext>
            </a:extLst>
          </p:cNvPr>
          <p:cNvSpPr txBox="1"/>
          <p:nvPr/>
        </p:nvSpPr>
        <p:spPr>
          <a:xfrm>
            <a:off x="6934536" y="205030"/>
            <a:ext cx="5252676" cy="6801862"/>
          </a:xfrm>
          <a:prstGeom prst="rect">
            <a:avLst/>
          </a:prstGeom>
          <a:noFill/>
        </p:spPr>
        <p:txBody>
          <a:bodyPr wrap="square" rtlCol="0">
            <a:spAutoFit/>
          </a:bodyPr>
          <a:lstStyle/>
          <a:p>
            <a:pPr marL="285750" indent="-285750">
              <a:buFont typeface="Arial" panose="020B0604020202020204" pitchFamily="34" charset="0"/>
              <a:buChar char="•"/>
            </a:pPr>
            <a:r>
              <a:rPr lang="uk-UA" sz="2000" b="1" dirty="0">
                <a:solidFill>
                  <a:srgbClr val="002060"/>
                </a:solidFill>
              </a:rPr>
              <a:t>Львівський фізико-математичний ліцей</a:t>
            </a:r>
          </a:p>
          <a:p>
            <a:pPr marL="285750" indent="-285750">
              <a:buFont typeface="Arial" panose="020B0604020202020204" pitchFamily="34" charset="0"/>
              <a:buChar char="•"/>
            </a:pPr>
            <a:r>
              <a:rPr lang="uk-UA" sz="2000" b="1" dirty="0">
                <a:solidFill>
                  <a:srgbClr val="002060"/>
                </a:solidFill>
              </a:rPr>
              <a:t>Львівська академічна гімназія</a:t>
            </a:r>
          </a:p>
          <a:p>
            <a:pPr marL="285750" indent="-285750">
              <a:buFont typeface="Arial" panose="020B0604020202020204" pitchFamily="34" charset="0"/>
              <a:buChar char="•"/>
            </a:pPr>
            <a:r>
              <a:rPr lang="uk-UA" sz="2000" b="1" dirty="0">
                <a:solidFill>
                  <a:srgbClr val="002060"/>
                </a:solidFill>
              </a:rPr>
              <a:t>Гімназія «Євшан»</a:t>
            </a:r>
          </a:p>
          <a:p>
            <a:pPr marL="285750" indent="-285750">
              <a:buFont typeface="Arial" panose="020B0604020202020204" pitchFamily="34" charset="0"/>
              <a:buChar char="•"/>
            </a:pPr>
            <a:r>
              <a:rPr lang="uk-UA" sz="2000" b="1" dirty="0">
                <a:solidFill>
                  <a:srgbClr val="002060"/>
                </a:solidFill>
              </a:rPr>
              <a:t>Ліцей ім. В. Симоненка</a:t>
            </a:r>
          </a:p>
          <a:p>
            <a:pPr marL="285750" indent="-285750">
              <a:buFont typeface="Arial" panose="020B0604020202020204" pitchFamily="34" charset="0"/>
              <a:buChar char="•"/>
            </a:pPr>
            <a:r>
              <a:rPr lang="uk-UA" sz="2000" b="1" dirty="0">
                <a:solidFill>
                  <a:srgbClr val="002060"/>
                </a:solidFill>
              </a:rPr>
              <a:t>Львівська класична гімназія </a:t>
            </a:r>
          </a:p>
          <a:p>
            <a:pPr marL="285750" indent="-285750">
              <a:buFont typeface="Arial" panose="020B0604020202020204" pitchFamily="34" charset="0"/>
              <a:buChar char="•"/>
            </a:pPr>
            <a:r>
              <a:rPr lang="uk-UA" sz="2000" b="1" dirty="0">
                <a:solidFill>
                  <a:srgbClr val="005D9B"/>
                </a:solidFill>
              </a:rPr>
              <a:t>НВК «Школа-гімназія блаженних </a:t>
            </a:r>
            <a:r>
              <a:rPr lang="uk-UA" sz="2000" b="1" dirty="0" err="1">
                <a:solidFill>
                  <a:srgbClr val="005D9B"/>
                </a:solidFill>
              </a:rPr>
              <a:t>Клементія</a:t>
            </a:r>
            <a:r>
              <a:rPr lang="uk-UA" sz="2000" b="1" dirty="0">
                <a:solidFill>
                  <a:srgbClr val="005D9B"/>
                </a:solidFill>
              </a:rPr>
              <a:t> та </a:t>
            </a:r>
            <a:r>
              <a:rPr lang="uk-UA" sz="2000" b="1" dirty="0" err="1">
                <a:solidFill>
                  <a:srgbClr val="005D9B"/>
                </a:solidFill>
              </a:rPr>
              <a:t>Андрея</a:t>
            </a:r>
            <a:r>
              <a:rPr lang="uk-UA" sz="2000" b="1" dirty="0">
                <a:solidFill>
                  <a:srgbClr val="005D9B"/>
                </a:solidFill>
              </a:rPr>
              <a:t> Шептицьких»</a:t>
            </a:r>
          </a:p>
          <a:p>
            <a:pPr marL="285750" indent="-285750">
              <a:buFont typeface="Arial" panose="020B0604020202020204" pitchFamily="34" charset="0"/>
              <a:buChar char="•"/>
            </a:pPr>
            <a:r>
              <a:rPr lang="uk-UA" sz="2000" b="1" dirty="0">
                <a:solidFill>
                  <a:srgbClr val="005D9B"/>
                </a:solidFill>
              </a:rPr>
              <a:t>Львівська лінгвістична гімназія</a:t>
            </a:r>
          </a:p>
          <a:p>
            <a:pPr marL="285750" indent="-285750">
              <a:buFont typeface="Arial" panose="020B0604020202020204" pitchFamily="34" charset="0"/>
              <a:buChar char="•"/>
            </a:pPr>
            <a:r>
              <a:rPr lang="uk-UA" sz="2000" b="1" dirty="0">
                <a:solidFill>
                  <a:srgbClr val="005D9B"/>
                </a:solidFill>
              </a:rPr>
              <a:t>Ліцей №37</a:t>
            </a:r>
          </a:p>
          <a:p>
            <a:pPr marL="285750" indent="-285750">
              <a:buFont typeface="Arial" panose="020B0604020202020204" pitchFamily="34" charset="0"/>
              <a:buChar char="•"/>
            </a:pPr>
            <a:r>
              <a:rPr lang="uk-UA" sz="2000" b="1" dirty="0">
                <a:solidFill>
                  <a:srgbClr val="005D9B"/>
                </a:solidFill>
              </a:rPr>
              <a:t>Львівська українська гуманітарна гімназія ім. О. Степанівни</a:t>
            </a:r>
          </a:p>
          <a:p>
            <a:pPr marL="285750" indent="-285750">
              <a:buFont typeface="Arial" panose="020B0604020202020204" pitchFamily="34" charset="0"/>
              <a:buChar char="•"/>
            </a:pPr>
            <a:r>
              <a:rPr lang="uk-UA" sz="2000" b="1" dirty="0">
                <a:solidFill>
                  <a:srgbClr val="005D9B"/>
                </a:solidFill>
              </a:rPr>
              <a:t>Гімназія «Престиж»</a:t>
            </a:r>
          </a:p>
          <a:p>
            <a:pPr marL="285750" indent="-285750">
              <a:buFont typeface="Arial" panose="020B0604020202020204" pitchFamily="34" charset="0"/>
              <a:buChar char="•"/>
            </a:pPr>
            <a:r>
              <a:rPr lang="uk-UA" sz="2000" b="1" dirty="0">
                <a:solidFill>
                  <a:srgbClr val="005D9B"/>
                </a:solidFill>
              </a:rPr>
              <a:t>Ліцей міжнародних відносин ім. В. Стуса</a:t>
            </a:r>
          </a:p>
          <a:p>
            <a:pPr marL="285750" indent="-285750">
              <a:buFont typeface="Arial" panose="020B0604020202020204" pitchFamily="34" charset="0"/>
              <a:buChar char="•"/>
            </a:pPr>
            <a:r>
              <a:rPr lang="uk-UA" sz="2000" b="1" dirty="0">
                <a:solidFill>
                  <a:srgbClr val="005D9B"/>
                </a:solidFill>
              </a:rPr>
              <a:t>Ліцей №93</a:t>
            </a:r>
          </a:p>
          <a:p>
            <a:pPr marL="285750" indent="-285750">
              <a:buFont typeface="Arial" panose="020B0604020202020204" pitchFamily="34" charset="0"/>
              <a:buChar char="•"/>
            </a:pPr>
            <a:r>
              <a:rPr lang="uk-UA" sz="2000" b="1" dirty="0">
                <a:solidFill>
                  <a:srgbClr val="005D9B"/>
                </a:solidFill>
              </a:rPr>
              <a:t>Ліцей №8</a:t>
            </a:r>
          </a:p>
          <a:p>
            <a:pPr marL="285750" indent="-285750">
              <a:buFont typeface="Arial" panose="020B0604020202020204" pitchFamily="34" charset="0"/>
              <a:buChar char="•"/>
            </a:pPr>
            <a:r>
              <a:rPr lang="uk-UA" sz="2000" b="1" dirty="0">
                <a:solidFill>
                  <a:srgbClr val="005D9B"/>
                </a:solidFill>
              </a:rPr>
              <a:t>Ліцей №28</a:t>
            </a:r>
          </a:p>
          <a:p>
            <a:pPr marL="285750" indent="-285750">
              <a:buFont typeface="Arial" panose="020B0604020202020204" pitchFamily="34" charset="0"/>
              <a:buChar char="•"/>
            </a:pPr>
            <a:r>
              <a:rPr lang="uk-UA" sz="2000" b="1" dirty="0">
                <a:solidFill>
                  <a:srgbClr val="005D9B"/>
                </a:solidFill>
              </a:rPr>
              <a:t>Львівська правнича гімназія</a:t>
            </a:r>
          </a:p>
          <a:p>
            <a:pPr marL="285750" indent="-285750">
              <a:buFont typeface="Arial" panose="020B0604020202020204" pitchFamily="34" charset="0"/>
              <a:buChar char="•"/>
            </a:pPr>
            <a:r>
              <a:rPr lang="uk-UA" sz="2000" b="1" dirty="0">
                <a:solidFill>
                  <a:srgbClr val="005D9B"/>
                </a:solidFill>
              </a:rPr>
              <a:t>Ліцей №2</a:t>
            </a:r>
          </a:p>
          <a:p>
            <a:pPr marL="285750" indent="-285750">
              <a:buFont typeface="Arial" panose="020B0604020202020204" pitchFamily="34" charset="0"/>
              <a:buChar char="•"/>
            </a:pPr>
            <a:r>
              <a:rPr lang="uk-UA" sz="2000" b="1" dirty="0">
                <a:solidFill>
                  <a:srgbClr val="005D9B"/>
                </a:solidFill>
              </a:rPr>
              <a:t>Ліцей №81</a:t>
            </a:r>
          </a:p>
          <a:p>
            <a:pPr marL="285750" indent="-285750">
              <a:buFont typeface="Arial" panose="020B0604020202020204" pitchFamily="34" charset="0"/>
              <a:buChar char="•"/>
            </a:pPr>
            <a:r>
              <a:rPr lang="uk-UA" sz="2000" b="1" dirty="0">
                <a:solidFill>
                  <a:srgbClr val="005D9B"/>
                </a:solidFill>
              </a:rPr>
              <a:t>Ліцей «Львівський»</a:t>
            </a:r>
          </a:p>
          <a:p>
            <a:pPr marL="285750" indent="-285750">
              <a:buFont typeface="Arial" panose="020B0604020202020204" pitchFamily="34" charset="0"/>
              <a:buChar char="•"/>
            </a:pPr>
            <a:endParaRPr lang="uk-UA" dirty="0"/>
          </a:p>
          <a:p>
            <a:pPr marL="285750" indent="-285750">
              <a:buFont typeface="Arial" panose="020B0604020202020204" pitchFamily="34" charset="0"/>
              <a:buChar char="•"/>
            </a:pPr>
            <a:endParaRPr lang="uk-UA" dirty="0"/>
          </a:p>
        </p:txBody>
      </p:sp>
      <p:grpSp>
        <p:nvGrpSpPr>
          <p:cNvPr id="6" name="Групувати 5"/>
          <p:cNvGrpSpPr/>
          <p:nvPr/>
        </p:nvGrpSpPr>
        <p:grpSpPr>
          <a:xfrm>
            <a:off x="2438972" y="4272981"/>
            <a:ext cx="1800000" cy="1800000"/>
            <a:chOff x="3048000" y="380999"/>
            <a:chExt cx="6096000" cy="6096000"/>
          </a:xfrm>
        </p:grpSpPr>
        <p:sp>
          <p:nvSpPr>
            <p:cNvPr id="8" name="Овал 7"/>
            <p:cNvSpPr/>
            <p:nvPr/>
          </p:nvSpPr>
          <p:spPr>
            <a:xfrm>
              <a:off x="3048000" y="380999"/>
              <a:ext cx="6096000" cy="6096000"/>
            </a:xfrm>
            <a:prstGeom prst="ellipse">
              <a:avLst/>
            </a:prstGeom>
            <a:blipFill>
              <a:blip r:embed="rId3" cstate="print">
                <a:extLst>
                  <a:ext uri="{28A0092B-C50C-407E-A947-70E740481C1C}">
                    <a14:useLocalDpi xmlns:a14="http://schemas.microsoft.com/office/drawing/2010/main" val="0"/>
                  </a:ext>
                </a:extLst>
              </a:blip>
              <a:srcRect/>
              <a:stretch>
                <a:fillRect l="-39000" r="-3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 name="Полілінія 8"/>
            <p:cNvSpPr/>
            <p:nvPr/>
          </p:nvSpPr>
          <p:spPr>
            <a:xfrm>
              <a:off x="4145280" y="3617975"/>
              <a:ext cx="3901440" cy="2011680"/>
            </a:xfrm>
            <a:custGeom>
              <a:avLst/>
              <a:gdLst>
                <a:gd name="connsiteX0" fmla="*/ 0 w 3901440"/>
                <a:gd name="connsiteY0" fmla="*/ 0 h 2011680"/>
                <a:gd name="connsiteX1" fmla="*/ 3901440 w 3901440"/>
                <a:gd name="connsiteY1" fmla="*/ 0 h 2011680"/>
                <a:gd name="connsiteX2" fmla="*/ 3901440 w 3901440"/>
                <a:gd name="connsiteY2" fmla="*/ 2011680 h 2011680"/>
                <a:gd name="connsiteX3" fmla="*/ 0 w 3901440"/>
                <a:gd name="connsiteY3" fmla="*/ 2011680 h 2011680"/>
                <a:gd name="connsiteX4" fmla="*/ 0 w 3901440"/>
                <a:gd name="connsiteY4" fmla="*/ 0 h 201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1440" h="2011680">
                  <a:moveTo>
                    <a:pt x="0" y="0"/>
                  </a:moveTo>
                  <a:lnTo>
                    <a:pt x="3901440" y="0"/>
                  </a:lnTo>
                  <a:lnTo>
                    <a:pt x="3901440" y="2011680"/>
                  </a:lnTo>
                  <a:lnTo>
                    <a:pt x="0" y="201168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lvl="0" algn="ctr" defTabSz="2889250">
                <a:lnSpc>
                  <a:spcPct val="90000"/>
                </a:lnSpc>
                <a:spcBef>
                  <a:spcPct val="0"/>
                </a:spcBef>
                <a:spcAft>
                  <a:spcPct val="35000"/>
                </a:spcAft>
              </a:pPr>
              <a:endParaRPr lang="uk-UA" sz="6500" kern="1200"/>
            </a:p>
          </p:txBody>
        </p:sp>
      </p:grpSp>
      <p:grpSp>
        <p:nvGrpSpPr>
          <p:cNvPr id="13" name="Групувати 12"/>
          <p:cNvGrpSpPr/>
          <p:nvPr/>
        </p:nvGrpSpPr>
        <p:grpSpPr>
          <a:xfrm>
            <a:off x="4575306" y="4272981"/>
            <a:ext cx="1800000" cy="1800000"/>
            <a:chOff x="3048000" y="380999"/>
            <a:chExt cx="6096000" cy="6096000"/>
          </a:xfrm>
        </p:grpSpPr>
        <p:sp>
          <p:nvSpPr>
            <p:cNvPr id="14" name="Овал 13"/>
            <p:cNvSpPr/>
            <p:nvPr/>
          </p:nvSpPr>
          <p:spPr>
            <a:xfrm>
              <a:off x="3048000" y="380999"/>
              <a:ext cx="6096000" cy="6096000"/>
            </a:xfrm>
            <a:prstGeom prst="ellipse">
              <a:avLst/>
            </a:prstGeom>
            <a:blipFill>
              <a:blip r:embed="rId4" cstate="print">
                <a:extLst>
                  <a:ext uri="{28A0092B-C50C-407E-A947-70E740481C1C}">
                    <a14:useLocalDpi xmlns:a14="http://schemas.microsoft.com/office/drawing/2010/main" val="0"/>
                  </a:ext>
                </a:extLst>
              </a:blip>
              <a:srcRect/>
              <a:stretch>
                <a:fillRect l="-39000" r="-3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5" name="Полілінія 14"/>
            <p:cNvSpPr/>
            <p:nvPr/>
          </p:nvSpPr>
          <p:spPr>
            <a:xfrm>
              <a:off x="4145280" y="3617975"/>
              <a:ext cx="3901440" cy="2011680"/>
            </a:xfrm>
            <a:custGeom>
              <a:avLst/>
              <a:gdLst>
                <a:gd name="connsiteX0" fmla="*/ 0 w 3901440"/>
                <a:gd name="connsiteY0" fmla="*/ 0 h 2011680"/>
                <a:gd name="connsiteX1" fmla="*/ 3901440 w 3901440"/>
                <a:gd name="connsiteY1" fmla="*/ 0 h 2011680"/>
                <a:gd name="connsiteX2" fmla="*/ 3901440 w 3901440"/>
                <a:gd name="connsiteY2" fmla="*/ 2011680 h 2011680"/>
                <a:gd name="connsiteX3" fmla="*/ 0 w 3901440"/>
                <a:gd name="connsiteY3" fmla="*/ 2011680 h 2011680"/>
                <a:gd name="connsiteX4" fmla="*/ 0 w 3901440"/>
                <a:gd name="connsiteY4" fmla="*/ 0 h 201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1440" h="2011680">
                  <a:moveTo>
                    <a:pt x="0" y="0"/>
                  </a:moveTo>
                  <a:lnTo>
                    <a:pt x="3901440" y="0"/>
                  </a:lnTo>
                  <a:lnTo>
                    <a:pt x="3901440" y="2011680"/>
                  </a:lnTo>
                  <a:lnTo>
                    <a:pt x="0" y="201168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lvl="0" algn="ctr" defTabSz="2889250">
                <a:lnSpc>
                  <a:spcPct val="90000"/>
                </a:lnSpc>
                <a:spcBef>
                  <a:spcPct val="0"/>
                </a:spcBef>
                <a:spcAft>
                  <a:spcPct val="35000"/>
                </a:spcAft>
              </a:pPr>
              <a:endParaRPr lang="uk-UA" sz="6500" kern="1200"/>
            </a:p>
          </p:txBody>
        </p:sp>
      </p:grpSp>
      <p:grpSp>
        <p:nvGrpSpPr>
          <p:cNvPr id="18" name="Групувати 17"/>
          <p:cNvGrpSpPr/>
          <p:nvPr/>
        </p:nvGrpSpPr>
        <p:grpSpPr>
          <a:xfrm>
            <a:off x="302638" y="4272981"/>
            <a:ext cx="1800000" cy="1800000"/>
            <a:chOff x="5343524" y="2676525"/>
            <a:chExt cx="1504950" cy="1504950"/>
          </a:xfrm>
        </p:grpSpPr>
        <p:sp>
          <p:nvSpPr>
            <p:cNvPr id="19" name="Овал 18"/>
            <p:cNvSpPr/>
            <p:nvPr/>
          </p:nvSpPr>
          <p:spPr>
            <a:xfrm>
              <a:off x="5343524" y="2676525"/>
              <a:ext cx="1504950" cy="1504950"/>
            </a:xfrm>
            <a:prstGeom prst="ellipse">
              <a:avLst/>
            </a:prstGeom>
            <a:blipFill>
              <a:blip r:embed="rId5"/>
              <a:srcRect/>
              <a:stretch>
                <a:fillRect l="-51000" r="-51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0" name="Полілінія 19"/>
            <p:cNvSpPr/>
            <p:nvPr/>
          </p:nvSpPr>
          <p:spPr>
            <a:xfrm>
              <a:off x="5614415" y="3475653"/>
              <a:ext cx="963168" cy="496633"/>
            </a:xfrm>
            <a:custGeom>
              <a:avLst/>
              <a:gdLst>
                <a:gd name="connsiteX0" fmla="*/ 0 w 963168"/>
                <a:gd name="connsiteY0" fmla="*/ 0 h 496633"/>
                <a:gd name="connsiteX1" fmla="*/ 963168 w 963168"/>
                <a:gd name="connsiteY1" fmla="*/ 0 h 496633"/>
                <a:gd name="connsiteX2" fmla="*/ 963168 w 963168"/>
                <a:gd name="connsiteY2" fmla="*/ 496633 h 496633"/>
                <a:gd name="connsiteX3" fmla="*/ 0 w 963168"/>
                <a:gd name="connsiteY3" fmla="*/ 496633 h 496633"/>
                <a:gd name="connsiteX4" fmla="*/ 0 w 963168"/>
                <a:gd name="connsiteY4" fmla="*/ 0 h 496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3168" h="496633">
                  <a:moveTo>
                    <a:pt x="0" y="0"/>
                  </a:moveTo>
                  <a:lnTo>
                    <a:pt x="963168" y="0"/>
                  </a:lnTo>
                  <a:lnTo>
                    <a:pt x="963168" y="496633"/>
                  </a:lnTo>
                  <a:lnTo>
                    <a:pt x="0" y="496633"/>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lvl="0" algn="ctr" defTabSz="1200150">
                <a:lnSpc>
                  <a:spcPct val="90000"/>
                </a:lnSpc>
                <a:spcBef>
                  <a:spcPct val="0"/>
                </a:spcBef>
                <a:spcAft>
                  <a:spcPct val="35000"/>
                </a:spcAft>
              </a:pPr>
              <a:endParaRPr lang="uk-UA" sz="2700" kern="1200"/>
            </a:p>
          </p:txBody>
        </p:sp>
      </p:grpSp>
      <p:cxnSp>
        <p:nvCxnSpPr>
          <p:cNvPr id="22" name="Пряма сполучна лінія 21"/>
          <p:cNvCxnSpPr/>
          <p:nvPr/>
        </p:nvCxnSpPr>
        <p:spPr>
          <a:xfrm>
            <a:off x="6787672" y="649285"/>
            <a:ext cx="0" cy="5556443"/>
          </a:xfrm>
          <a:prstGeom prst="line">
            <a:avLst/>
          </a:prstGeom>
        </p:spPr>
        <p:style>
          <a:lnRef idx="1">
            <a:schemeClr val="accent4"/>
          </a:lnRef>
          <a:fillRef idx="0">
            <a:schemeClr val="accent4"/>
          </a:fillRef>
          <a:effectRef idx="0">
            <a:schemeClr val="accent4"/>
          </a:effectRef>
          <a:fontRef idx="minor">
            <a:schemeClr val="tx1"/>
          </a:fontRef>
        </p:style>
      </p:cxnSp>
      <p:sp>
        <p:nvSpPr>
          <p:cNvPr id="3" name="TextBox 2">
            <a:extLst>
              <a:ext uri="{FF2B5EF4-FFF2-40B4-BE49-F238E27FC236}">
                <a16:creationId xmlns:a16="http://schemas.microsoft.com/office/drawing/2014/main" id="{7BBA3F38-7106-4A4A-B327-46567AC59043}"/>
              </a:ext>
            </a:extLst>
          </p:cNvPr>
          <p:cNvSpPr txBox="1"/>
          <p:nvPr/>
        </p:nvSpPr>
        <p:spPr>
          <a:xfrm>
            <a:off x="1336688" y="1188064"/>
            <a:ext cx="4348581" cy="2831544"/>
          </a:xfrm>
          <a:prstGeom prst="rect">
            <a:avLst/>
          </a:prstGeom>
          <a:noFill/>
        </p:spPr>
        <p:txBody>
          <a:bodyPr wrap="square" rtlCol="0">
            <a:spAutoFit/>
          </a:bodyPr>
          <a:lstStyle/>
          <a:p>
            <a:pPr algn="ctr"/>
            <a:r>
              <a:rPr lang="uk-UA" sz="3200" b="1" dirty="0">
                <a:solidFill>
                  <a:srgbClr val="002060"/>
                </a:solidFill>
              </a:rPr>
              <a:t>Заклади загальної середньої освіти</a:t>
            </a:r>
            <a:r>
              <a:rPr lang="uk-UA" sz="3200" b="1" baseline="0" dirty="0">
                <a:solidFill>
                  <a:srgbClr val="002060"/>
                </a:solidFill>
              </a:rPr>
              <a:t>, які ввійшли до рейтингу ТОП-200 шкіл України за результатами ЗНО  </a:t>
            </a:r>
            <a:endParaRPr lang="uk-UA" sz="3200" b="1" dirty="0">
              <a:solidFill>
                <a:srgbClr val="002060"/>
              </a:solidFill>
            </a:endParaRPr>
          </a:p>
          <a:p>
            <a:endParaRPr lang="uk-UA" dirty="0"/>
          </a:p>
        </p:txBody>
      </p:sp>
      <p:cxnSp>
        <p:nvCxnSpPr>
          <p:cNvPr id="10" name="Пряма сполучна лінія 9">
            <a:extLst>
              <a:ext uri="{FF2B5EF4-FFF2-40B4-BE49-F238E27FC236}">
                <a16:creationId xmlns:a16="http://schemas.microsoft.com/office/drawing/2014/main" id="{E9535C12-B6FC-430D-9114-810DBC1F2FAD}"/>
              </a:ext>
            </a:extLst>
          </p:cNvPr>
          <p:cNvCxnSpPr/>
          <p:nvPr/>
        </p:nvCxnSpPr>
        <p:spPr>
          <a:xfrm>
            <a:off x="2030140" y="954085"/>
            <a:ext cx="299875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90028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Рисунок 3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88916" cy="6858000"/>
          </a:xfrm>
          <a:prstGeom prst="rect">
            <a:avLst/>
          </a:prstGeom>
        </p:spPr>
      </p:pic>
      <p:sp>
        <p:nvSpPr>
          <p:cNvPr id="8" name="Rectangle 3"/>
          <p:cNvSpPr>
            <a:spLocks noChangeArrowheads="1"/>
          </p:cNvSpPr>
          <p:nvPr/>
        </p:nvSpPr>
        <p:spPr bwMode="auto">
          <a:xfrm>
            <a:off x="1494143" y="130042"/>
            <a:ext cx="4467524" cy="562025"/>
          </a:xfrm>
          <a:prstGeom prst="rect">
            <a:avLst/>
          </a:prstGeom>
          <a:noFill/>
          <a:ln>
            <a:noFill/>
            <a:headEnd/>
            <a:tailEnd/>
          </a:ln>
        </p:spPr>
        <p:style>
          <a:lnRef idx="3">
            <a:schemeClr val="lt1"/>
          </a:lnRef>
          <a:fillRef idx="1">
            <a:schemeClr val="accent2"/>
          </a:fillRef>
          <a:effectRef idx="1">
            <a:schemeClr val="accent2"/>
          </a:effectRef>
          <a:fontRef idx="minor">
            <a:schemeClr val="lt1"/>
          </a:fontRef>
        </p:style>
        <p:txBody>
          <a:bodyPr anchor="ctr"/>
          <a:lstStyle/>
          <a:p>
            <a:r>
              <a:rPr lang="uk-UA" altLang="ru-RU" sz="2500" b="1" dirty="0">
                <a:solidFill>
                  <a:srgbClr val="002060"/>
                </a:solidFill>
                <a:cs typeface="Times New Roman" panose="02020603050405020304" pitchFamily="18" charset="0"/>
              </a:rPr>
              <a:t>ОСНОВНІ </a:t>
            </a:r>
            <a:r>
              <a:rPr lang="uk-UA" altLang="ru-RU" sz="2500" dirty="0">
                <a:solidFill>
                  <a:srgbClr val="002060"/>
                </a:solidFill>
                <a:cs typeface="Times New Roman" panose="02020603050405020304" pitchFamily="18" charset="0"/>
              </a:rPr>
              <a:t>ОДЕРЖУВАЧІ ПОСЛУГ</a:t>
            </a:r>
          </a:p>
        </p:txBody>
      </p:sp>
      <p:pic>
        <p:nvPicPr>
          <p:cNvPr id="10" name="Рисунок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6940" y="4151449"/>
            <a:ext cx="1296325" cy="1123521"/>
          </a:xfrm>
          <a:prstGeom prst="rect">
            <a:avLst/>
          </a:prstGeom>
        </p:spPr>
      </p:pic>
      <p:pic>
        <p:nvPicPr>
          <p:cNvPr id="11" name="Рисунок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07363" y="5419698"/>
            <a:ext cx="1316735" cy="1147704"/>
          </a:xfrm>
          <a:prstGeom prst="rect">
            <a:avLst/>
          </a:prstGeom>
        </p:spPr>
      </p:pic>
      <p:pic>
        <p:nvPicPr>
          <p:cNvPr id="12" name="Рисунок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56939" y="3024055"/>
            <a:ext cx="1417585" cy="982666"/>
          </a:xfrm>
          <a:prstGeom prst="rect">
            <a:avLst/>
          </a:prstGeom>
        </p:spPr>
      </p:pic>
      <p:pic>
        <p:nvPicPr>
          <p:cNvPr id="13" name="Рисунок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51980" y="1764029"/>
            <a:ext cx="1255256" cy="1074630"/>
          </a:xfrm>
          <a:prstGeom prst="rect">
            <a:avLst/>
          </a:prstGeom>
        </p:spPr>
      </p:pic>
      <p:grpSp>
        <p:nvGrpSpPr>
          <p:cNvPr id="17" name="Группа 16"/>
          <p:cNvGrpSpPr/>
          <p:nvPr/>
        </p:nvGrpSpPr>
        <p:grpSpPr>
          <a:xfrm>
            <a:off x="5543726" y="625706"/>
            <a:ext cx="1607883" cy="954078"/>
            <a:chOff x="3557547" y="827029"/>
            <a:chExt cx="2210617" cy="1433919"/>
          </a:xfrm>
        </p:grpSpPr>
        <p:pic>
          <p:nvPicPr>
            <p:cNvPr id="14" name="Рисунок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3557547" y="874772"/>
              <a:ext cx="1149223" cy="1386176"/>
            </a:xfrm>
            <a:prstGeom prst="rect">
              <a:avLst/>
            </a:prstGeom>
          </p:spPr>
        </p:pic>
        <p:pic>
          <p:nvPicPr>
            <p:cNvPr id="15" name="Рисунок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88655" y="827029"/>
              <a:ext cx="879509" cy="1415795"/>
            </a:xfrm>
            <a:prstGeom prst="rect">
              <a:avLst/>
            </a:prstGeom>
          </p:spPr>
        </p:pic>
      </p:grpSp>
      <p:sp>
        <p:nvSpPr>
          <p:cNvPr id="38" name="Шестикутник 108"/>
          <p:cNvSpPr/>
          <p:nvPr/>
        </p:nvSpPr>
        <p:spPr>
          <a:xfrm>
            <a:off x="12771438" y="531998"/>
            <a:ext cx="1692218" cy="1287864"/>
          </a:xfrm>
          <a:prstGeom prst="hexagon">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600" dirty="0">
              <a:solidFill>
                <a:schemeClr val="accent2">
                  <a:lumMod val="75000"/>
                </a:schemeClr>
              </a:solidFill>
              <a:cs typeface="Arial" pitchFamily="34" charset="0"/>
            </a:endParaRPr>
          </a:p>
        </p:txBody>
      </p:sp>
      <p:sp>
        <p:nvSpPr>
          <p:cNvPr id="39" name="Шестикутник 109"/>
          <p:cNvSpPr/>
          <p:nvPr/>
        </p:nvSpPr>
        <p:spPr>
          <a:xfrm>
            <a:off x="14199135" y="1326485"/>
            <a:ext cx="1685907" cy="1293652"/>
          </a:xfrm>
          <a:prstGeom prst="hexagon">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schemeClr val="accent2">
                  <a:lumMod val="75000"/>
                </a:schemeClr>
              </a:solidFill>
            </a:endParaRPr>
          </a:p>
        </p:txBody>
      </p:sp>
      <p:sp>
        <p:nvSpPr>
          <p:cNvPr id="41" name="Шестикутник 111"/>
          <p:cNvSpPr/>
          <p:nvPr/>
        </p:nvSpPr>
        <p:spPr>
          <a:xfrm>
            <a:off x="12771438" y="2129343"/>
            <a:ext cx="1648228" cy="1261743"/>
          </a:xfrm>
          <a:prstGeom prst="hexagon">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uk-UA" sz="1600" dirty="0">
              <a:solidFill>
                <a:schemeClr val="accent2">
                  <a:lumMod val="75000"/>
                </a:schemeClr>
              </a:solidFill>
              <a:cs typeface="Arial" pitchFamily="34" charset="0"/>
            </a:endParaRPr>
          </a:p>
        </p:txBody>
      </p:sp>
      <p:sp>
        <p:nvSpPr>
          <p:cNvPr id="42" name="Шестикутник 112"/>
          <p:cNvSpPr/>
          <p:nvPr/>
        </p:nvSpPr>
        <p:spPr>
          <a:xfrm>
            <a:off x="14470942" y="4445212"/>
            <a:ext cx="1617121" cy="1144681"/>
          </a:xfrm>
          <a:prstGeom prst="hexagon">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uk-UA" sz="1400" dirty="0">
              <a:solidFill>
                <a:schemeClr val="accent2">
                  <a:lumMod val="75000"/>
                </a:schemeClr>
              </a:solidFill>
              <a:cs typeface="Arial" pitchFamily="34" charset="0"/>
            </a:endParaRPr>
          </a:p>
        </p:txBody>
      </p:sp>
      <p:sp>
        <p:nvSpPr>
          <p:cNvPr id="43" name="Шестикутник 113"/>
          <p:cNvSpPr/>
          <p:nvPr/>
        </p:nvSpPr>
        <p:spPr>
          <a:xfrm>
            <a:off x="13106758" y="5259343"/>
            <a:ext cx="1607486" cy="1332802"/>
          </a:xfrm>
          <a:prstGeom prst="hexagon">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uk-UA" sz="1400" dirty="0">
              <a:solidFill>
                <a:schemeClr val="accent2">
                  <a:lumMod val="75000"/>
                </a:schemeClr>
              </a:solidFill>
              <a:cs typeface="Arial" pitchFamily="34" charset="0"/>
            </a:endParaRPr>
          </a:p>
        </p:txBody>
      </p:sp>
      <p:sp>
        <p:nvSpPr>
          <p:cNvPr id="18" name="Прямоугольник 17"/>
          <p:cNvSpPr/>
          <p:nvPr/>
        </p:nvSpPr>
        <p:spPr>
          <a:xfrm>
            <a:off x="7944864" y="4410912"/>
            <a:ext cx="1995773" cy="892552"/>
          </a:xfrm>
          <a:prstGeom prst="rect">
            <a:avLst/>
          </a:prstGeom>
          <a:solidFill>
            <a:schemeClr val="accent2">
              <a:lumMod val="75000"/>
            </a:schemeClr>
          </a:solidFill>
        </p:spPr>
        <p:txBody>
          <a:bodyPr wrap="square">
            <a:spAutoFit/>
          </a:bodyPr>
          <a:lstStyle/>
          <a:p>
            <a:pPr algn="ctr"/>
            <a:r>
              <a:rPr lang="uk-UA" sz="2400" b="1" dirty="0">
                <a:solidFill>
                  <a:schemeClr val="bg1"/>
                </a:solidFill>
                <a:cs typeface="Arial" pitchFamily="34" charset="0"/>
              </a:rPr>
              <a:t>29,8 </a:t>
            </a:r>
            <a:r>
              <a:rPr lang="uk-UA" dirty="0">
                <a:solidFill>
                  <a:schemeClr val="bg1"/>
                </a:solidFill>
                <a:cs typeface="Arial" pitchFamily="34" charset="0"/>
              </a:rPr>
              <a:t>тис. </a:t>
            </a:r>
          </a:p>
          <a:p>
            <a:pPr algn="ctr"/>
            <a:r>
              <a:rPr lang="uk-UA" sz="1400" dirty="0">
                <a:solidFill>
                  <a:schemeClr val="bg1"/>
                </a:solidFill>
                <a:cs typeface="Arial" pitchFamily="34" charset="0"/>
              </a:rPr>
              <a:t>одержувачів допомог</a:t>
            </a:r>
          </a:p>
          <a:p>
            <a:pPr algn="ctr"/>
            <a:r>
              <a:rPr lang="uk-UA" sz="1400" dirty="0">
                <a:solidFill>
                  <a:schemeClr val="bg1"/>
                </a:solidFill>
                <a:cs typeface="Arial" pitchFamily="34" charset="0"/>
              </a:rPr>
              <a:t> сім</a:t>
            </a:r>
            <a:r>
              <a:rPr lang="en-US" sz="1400" dirty="0">
                <a:solidFill>
                  <a:schemeClr val="bg1"/>
                </a:solidFill>
                <a:cs typeface="Arial" pitchFamily="34" charset="0"/>
              </a:rPr>
              <a:t>’</a:t>
            </a:r>
            <a:r>
              <a:rPr lang="uk-UA" sz="1400" dirty="0">
                <a:solidFill>
                  <a:schemeClr val="bg1"/>
                </a:solidFill>
                <a:cs typeface="Arial" pitchFamily="34" charset="0"/>
              </a:rPr>
              <a:t>ям з дітьми</a:t>
            </a:r>
          </a:p>
        </p:txBody>
      </p:sp>
      <p:sp>
        <p:nvSpPr>
          <p:cNvPr id="27" name="Прямоугольник 26"/>
          <p:cNvSpPr/>
          <p:nvPr/>
        </p:nvSpPr>
        <p:spPr>
          <a:xfrm>
            <a:off x="7847976" y="3286887"/>
            <a:ext cx="2107009" cy="677108"/>
          </a:xfrm>
          <a:prstGeom prst="rect">
            <a:avLst/>
          </a:prstGeom>
        </p:spPr>
        <p:txBody>
          <a:bodyPr wrap="square">
            <a:spAutoFit/>
          </a:bodyPr>
          <a:lstStyle/>
          <a:p>
            <a:pPr algn="ctr">
              <a:defRPr/>
            </a:pPr>
            <a:r>
              <a:rPr lang="uk-UA" sz="2400" b="1" dirty="0" smtClean="0">
                <a:solidFill>
                  <a:schemeClr val="accent2">
                    <a:lumMod val="75000"/>
                  </a:schemeClr>
                </a:solidFill>
                <a:cs typeface="Arial" pitchFamily="34" charset="0"/>
              </a:rPr>
              <a:t>3</a:t>
            </a:r>
            <a:r>
              <a:rPr lang="uk-UA" sz="2400" b="1" dirty="0">
                <a:solidFill>
                  <a:schemeClr val="accent2">
                    <a:lumMod val="75000"/>
                  </a:schemeClr>
                </a:solidFill>
                <a:cs typeface="Arial" pitchFamily="34" charset="0"/>
              </a:rPr>
              <a:t>7</a:t>
            </a:r>
            <a:r>
              <a:rPr lang="uk-UA" sz="2400" b="1" dirty="0" smtClean="0">
                <a:solidFill>
                  <a:schemeClr val="accent2">
                    <a:lumMod val="75000"/>
                  </a:schemeClr>
                </a:solidFill>
                <a:cs typeface="Arial" pitchFamily="34" charset="0"/>
              </a:rPr>
              <a:t> </a:t>
            </a:r>
            <a:r>
              <a:rPr lang="uk-UA" dirty="0">
                <a:solidFill>
                  <a:schemeClr val="accent2">
                    <a:lumMod val="75000"/>
                  </a:schemeClr>
                </a:solidFill>
                <a:cs typeface="Arial" pitchFamily="34" charset="0"/>
              </a:rPr>
              <a:t>тис. </a:t>
            </a:r>
          </a:p>
          <a:p>
            <a:pPr algn="ctr">
              <a:defRPr/>
            </a:pPr>
            <a:r>
              <a:rPr lang="uk-UA" sz="1400" dirty="0">
                <a:solidFill>
                  <a:schemeClr val="accent2">
                    <a:lumMod val="75000"/>
                  </a:schemeClr>
                </a:solidFill>
                <a:cs typeface="Arial" pitchFamily="34" charset="0"/>
              </a:rPr>
              <a:t>осіб з інвалідністю</a:t>
            </a:r>
          </a:p>
        </p:txBody>
      </p:sp>
      <p:sp>
        <p:nvSpPr>
          <p:cNvPr id="28" name="Прямоугольник 27"/>
          <p:cNvSpPr/>
          <p:nvPr/>
        </p:nvSpPr>
        <p:spPr>
          <a:xfrm>
            <a:off x="1729108" y="848339"/>
            <a:ext cx="3371508" cy="892552"/>
          </a:xfrm>
          <a:prstGeom prst="rect">
            <a:avLst/>
          </a:prstGeom>
        </p:spPr>
        <p:txBody>
          <a:bodyPr wrap="square">
            <a:spAutoFit/>
          </a:bodyPr>
          <a:lstStyle/>
          <a:p>
            <a:pPr algn="ctr">
              <a:defRPr/>
            </a:pPr>
            <a:r>
              <a:rPr lang="uk-UA" sz="2400" b="1" dirty="0">
                <a:solidFill>
                  <a:schemeClr val="accent2">
                    <a:lumMod val="75000"/>
                  </a:schemeClr>
                </a:solidFill>
                <a:cs typeface="Arial" pitchFamily="34" charset="0"/>
              </a:rPr>
              <a:t>1,3 </a:t>
            </a:r>
            <a:r>
              <a:rPr lang="uk-UA" dirty="0">
                <a:solidFill>
                  <a:schemeClr val="accent2">
                    <a:lumMod val="75000"/>
                  </a:schemeClr>
                </a:solidFill>
                <a:cs typeface="Arial" pitchFamily="34" charset="0"/>
              </a:rPr>
              <a:t>тис. </a:t>
            </a:r>
          </a:p>
          <a:p>
            <a:pPr algn="ctr">
              <a:defRPr/>
            </a:pPr>
            <a:r>
              <a:rPr lang="uk-UA" sz="1400" dirty="0">
                <a:solidFill>
                  <a:schemeClr val="accent2">
                    <a:lumMod val="75000"/>
                  </a:schemeClr>
                </a:solidFill>
                <a:cs typeface="Arial" pitchFamily="34" charset="0"/>
              </a:rPr>
              <a:t>одержувачів допомог </a:t>
            </a:r>
          </a:p>
          <a:p>
            <a:pPr algn="ctr">
              <a:defRPr/>
            </a:pPr>
            <a:r>
              <a:rPr lang="uk-UA" sz="1400" dirty="0">
                <a:solidFill>
                  <a:schemeClr val="accent2">
                    <a:lumMod val="75000"/>
                  </a:schemeClr>
                </a:solidFill>
                <a:cs typeface="Arial" pitchFamily="34" charset="0"/>
              </a:rPr>
              <a:t>малозабезпеченим сім</a:t>
            </a:r>
            <a:r>
              <a:rPr lang="en-US" sz="1400" dirty="0">
                <a:solidFill>
                  <a:schemeClr val="accent2">
                    <a:lumMod val="75000"/>
                  </a:schemeClr>
                </a:solidFill>
                <a:cs typeface="Arial" pitchFamily="34" charset="0"/>
              </a:rPr>
              <a:t>’</a:t>
            </a:r>
            <a:r>
              <a:rPr lang="uk-UA" sz="1400" dirty="0">
                <a:solidFill>
                  <a:schemeClr val="accent2">
                    <a:lumMod val="75000"/>
                  </a:schemeClr>
                </a:solidFill>
                <a:cs typeface="Arial" pitchFamily="34" charset="0"/>
              </a:rPr>
              <a:t>ям</a:t>
            </a:r>
            <a:endParaRPr lang="uk-UA" sz="1600" dirty="0">
              <a:solidFill>
                <a:schemeClr val="accent2">
                  <a:lumMod val="75000"/>
                </a:schemeClr>
              </a:solidFill>
              <a:cs typeface="Arial" pitchFamily="34" charset="0"/>
            </a:endParaRPr>
          </a:p>
        </p:txBody>
      </p:sp>
      <p:sp>
        <p:nvSpPr>
          <p:cNvPr id="29" name="Прямоугольник 28"/>
          <p:cNvSpPr/>
          <p:nvPr/>
        </p:nvSpPr>
        <p:spPr>
          <a:xfrm>
            <a:off x="2101528" y="4612377"/>
            <a:ext cx="2563813" cy="677108"/>
          </a:xfrm>
          <a:prstGeom prst="rect">
            <a:avLst/>
          </a:prstGeom>
        </p:spPr>
        <p:txBody>
          <a:bodyPr wrap="square">
            <a:spAutoFit/>
          </a:bodyPr>
          <a:lstStyle/>
          <a:p>
            <a:pPr algn="ctr">
              <a:defRPr/>
            </a:pPr>
            <a:r>
              <a:rPr lang="en-US" sz="2400" b="1" dirty="0">
                <a:solidFill>
                  <a:schemeClr val="accent2">
                    <a:lumMod val="75000"/>
                  </a:schemeClr>
                </a:solidFill>
                <a:cs typeface="Arial" pitchFamily="34" charset="0"/>
              </a:rPr>
              <a:t>6</a:t>
            </a:r>
            <a:r>
              <a:rPr lang="uk-UA" sz="2400" b="1" dirty="0">
                <a:solidFill>
                  <a:schemeClr val="accent2">
                    <a:lumMod val="75000"/>
                  </a:schemeClr>
                </a:solidFill>
                <a:cs typeface="Arial" pitchFamily="34" charset="0"/>
              </a:rPr>
              <a:t>,8</a:t>
            </a:r>
            <a:r>
              <a:rPr lang="uk-UA" sz="2000" b="1" dirty="0">
                <a:solidFill>
                  <a:schemeClr val="accent2">
                    <a:lumMod val="75000"/>
                  </a:schemeClr>
                </a:solidFill>
                <a:cs typeface="Arial" pitchFamily="34" charset="0"/>
              </a:rPr>
              <a:t> </a:t>
            </a:r>
            <a:r>
              <a:rPr lang="uk-UA" dirty="0">
                <a:solidFill>
                  <a:schemeClr val="accent2">
                    <a:lumMod val="75000"/>
                  </a:schemeClr>
                </a:solidFill>
                <a:cs typeface="Arial" pitchFamily="34" charset="0"/>
              </a:rPr>
              <a:t>тис.</a:t>
            </a:r>
            <a:r>
              <a:rPr lang="uk-UA" sz="2000" dirty="0">
                <a:solidFill>
                  <a:schemeClr val="accent2">
                    <a:lumMod val="75000"/>
                  </a:schemeClr>
                </a:solidFill>
                <a:cs typeface="Arial" pitchFamily="34" charset="0"/>
              </a:rPr>
              <a:t> </a:t>
            </a:r>
          </a:p>
          <a:p>
            <a:pPr algn="ctr">
              <a:defRPr/>
            </a:pPr>
            <a:r>
              <a:rPr lang="uk-UA" sz="1400" dirty="0">
                <a:solidFill>
                  <a:schemeClr val="accent2">
                    <a:lumMod val="75000"/>
                  </a:schemeClr>
                </a:solidFill>
                <a:cs typeface="Arial" pitchFamily="34" charset="0"/>
              </a:rPr>
              <a:t>багатодітних сімей</a:t>
            </a:r>
            <a:endParaRPr lang="uk-UA" sz="1600" dirty="0">
              <a:solidFill>
                <a:schemeClr val="accent2">
                  <a:lumMod val="75000"/>
                </a:schemeClr>
              </a:solidFill>
              <a:cs typeface="Arial" pitchFamily="34" charset="0"/>
            </a:endParaRPr>
          </a:p>
        </p:txBody>
      </p:sp>
      <p:sp>
        <p:nvSpPr>
          <p:cNvPr id="30" name="Прямоугольник 29"/>
          <p:cNvSpPr/>
          <p:nvPr/>
        </p:nvSpPr>
        <p:spPr>
          <a:xfrm>
            <a:off x="2077072" y="5842843"/>
            <a:ext cx="2637064" cy="677108"/>
          </a:xfrm>
          <a:prstGeom prst="rect">
            <a:avLst/>
          </a:prstGeom>
        </p:spPr>
        <p:txBody>
          <a:bodyPr wrap="square">
            <a:spAutoFit/>
          </a:bodyPr>
          <a:lstStyle/>
          <a:p>
            <a:pPr algn="ctr">
              <a:defRPr/>
            </a:pPr>
            <a:r>
              <a:rPr lang="en-US" sz="2400" b="1" dirty="0">
                <a:solidFill>
                  <a:schemeClr val="accent2">
                    <a:lumMod val="75000"/>
                  </a:schemeClr>
                </a:solidFill>
                <a:cs typeface="Arial" pitchFamily="34" charset="0"/>
              </a:rPr>
              <a:t>7</a:t>
            </a:r>
            <a:r>
              <a:rPr lang="uk-UA" sz="2400" b="1" dirty="0">
                <a:solidFill>
                  <a:schemeClr val="accent2">
                    <a:lumMod val="75000"/>
                  </a:schemeClr>
                </a:solidFill>
                <a:cs typeface="Arial" pitchFamily="34" charset="0"/>
              </a:rPr>
              <a:t> </a:t>
            </a:r>
            <a:r>
              <a:rPr lang="uk-UA" sz="1600" dirty="0">
                <a:solidFill>
                  <a:schemeClr val="accent2">
                    <a:lumMod val="75000"/>
                  </a:schemeClr>
                </a:solidFill>
                <a:cs typeface="Arial" pitchFamily="34" charset="0"/>
              </a:rPr>
              <a:t>тис</a:t>
            </a:r>
            <a:r>
              <a:rPr lang="uk-UA" sz="2400" dirty="0">
                <a:solidFill>
                  <a:schemeClr val="accent2">
                    <a:lumMod val="75000"/>
                  </a:schemeClr>
                </a:solidFill>
                <a:cs typeface="Arial" pitchFamily="34" charset="0"/>
              </a:rPr>
              <a:t>. </a:t>
            </a:r>
          </a:p>
          <a:p>
            <a:pPr algn="ctr">
              <a:defRPr/>
            </a:pPr>
            <a:r>
              <a:rPr lang="uk-UA" sz="1400" dirty="0">
                <a:solidFill>
                  <a:schemeClr val="accent2">
                    <a:lumMod val="75000"/>
                  </a:schemeClr>
                </a:solidFill>
                <a:cs typeface="Arial" pitchFamily="34" charset="0"/>
              </a:rPr>
              <a:t>учасників  АТО</a:t>
            </a:r>
            <a:r>
              <a:rPr lang="en-US" sz="1400" dirty="0">
                <a:solidFill>
                  <a:schemeClr val="accent2">
                    <a:lumMod val="75000"/>
                  </a:schemeClr>
                </a:solidFill>
                <a:cs typeface="Arial" pitchFamily="34" charset="0"/>
              </a:rPr>
              <a:t>/</a:t>
            </a:r>
            <a:r>
              <a:rPr lang="uk-UA" sz="1400" dirty="0">
                <a:solidFill>
                  <a:schemeClr val="accent2">
                    <a:lumMod val="75000"/>
                  </a:schemeClr>
                </a:solidFill>
                <a:cs typeface="Arial" pitchFamily="34" charset="0"/>
              </a:rPr>
              <a:t>ООС</a:t>
            </a:r>
          </a:p>
        </p:txBody>
      </p:sp>
      <p:sp>
        <p:nvSpPr>
          <p:cNvPr id="31" name="Прямоугольник 30"/>
          <p:cNvSpPr/>
          <p:nvPr/>
        </p:nvSpPr>
        <p:spPr>
          <a:xfrm>
            <a:off x="7979801" y="943857"/>
            <a:ext cx="1964384" cy="892552"/>
          </a:xfrm>
          <a:prstGeom prst="rect">
            <a:avLst/>
          </a:prstGeom>
          <a:solidFill>
            <a:schemeClr val="accent2">
              <a:lumMod val="75000"/>
            </a:schemeClr>
          </a:solidFill>
        </p:spPr>
        <p:txBody>
          <a:bodyPr wrap="none">
            <a:spAutoFit/>
          </a:bodyPr>
          <a:lstStyle/>
          <a:p>
            <a:pPr algn="ctr"/>
            <a:r>
              <a:rPr lang="uk-UA" sz="2400" b="1" dirty="0">
                <a:solidFill>
                  <a:schemeClr val="bg1"/>
                </a:solidFill>
                <a:cs typeface="Arial" pitchFamily="34" charset="0"/>
              </a:rPr>
              <a:t>68,8 </a:t>
            </a:r>
            <a:r>
              <a:rPr lang="uk-UA" dirty="0">
                <a:solidFill>
                  <a:schemeClr val="bg1"/>
                </a:solidFill>
                <a:cs typeface="Arial" pitchFamily="34" charset="0"/>
              </a:rPr>
              <a:t>тис. </a:t>
            </a:r>
          </a:p>
          <a:p>
            <a:pPr algn="ctr"/>
            <a:r>
              <a:rPr lang="uk-UA" sz="1400" dirty="0">
                <a:solidFill>
                  <a:schemeClr val="bg1"/>
                </a:solidFill>
                <a:cs typeface="Arial" pitchFamily="34" charset="0"/>
              </a:rPr>
              <a:t>одержувачів  субсидій/</a:t>
            </a:r>
          </a:p>
          <a:p>
            <a:pPr algn="ctr"/>
            <a:r>
              <a:rPr lang="uk-UA" sz="1400" dirty="0">
                <a:solidFill>
                  <a:schemeClr val="bg1"/>
                </a:solidFill>
                <a:cs typeface="Arial" pitchFamily="34" charset="0"/>
              </a:rPr>
              <a:t>пільг ЖКП</a:t>
            </a:r>
            <a:endParaRPr lang="uk-UA" sz="1600" dirty="0">
              <a:solidFill>
                <a:schemeClr val="bg1"/>
              </a:solidFill>
              <a:cs typeface="Arial" pitchFamily="34" charset="0"/>
            </a:endParaRPr>
          </a:p>
        </p:txBody>
      </p:sp>
      <p:sp>
        <p:nvSpPr>
          <p:cNvPr id="32" name="Прямоугольник 31"/>
          <p:cNvSpPr/>
          <p:nvPr/>
        </p:nvSpPr>
        <p:spPr>
          <a:xfrm>
            <a:off x="7901966" y="2112133"/>
            <a:ext cx="1818449" cy="677108"/>
          </a:xfrm>
          <a:prstGeom prst="rect">
            <a:avLst/>
          </a:prstGeom>
        </p:spPr>
        <p:txBody>
          <a:bodyPr wrap="square">
            <a:spAutoFit/>
          </a:bodyPr>
          <a:lstStyle/>
          <a:p>
            <a:pPr algn="ctr">
              <a:defRPr/>
            </a:pPr>
            <a:r>
              <a:rPr lang="uk-UA" sz="2400" b="1" dirty="0">
                <a:solidFill>
                  <a:srgbClr val="CC6600"/>
                </a:solidFill>
                <a:cs typeface="Arial" pitchFamily="34" charset="0"/>
              </a:rPr>
              <a:t>90</a:t>
            </a:r>
            <a:r>
              <a:rPr lang="uk-UA" sz="2000" b="1" dirty="0">
                <a:solidFill>
                  <a:srgbClr val="CC6600"/>
                </a:solidFill>
                <a:cs typeface="Arial" pitchFamily="34" charset="0"/>
              </a:rPr>
              <a:t> </a:t>
            </a:r>
            <a:r>
              <a:rPr lang="uk-UA" dirty="0">
                <a:solidFill>
                  <a:srgbClr val="CC6600"/>
                </a:solidFill>
                <a:cs typeface="Arial" pitchFamily="34" charset="0"/>
              </a:rPr>
              <a:t>тис. </a:t>
            </a:r>
          </a:p>
          <a:p>
            <a:pPr algn="ctr">
              <a:defRPr/>
            </a:pPr>
            <a:r>
              <a:rPr lang="uk-UA" sz="1400" dirty="0">
                <a:solidFill>
                  <a:srgbClr val="CC6600"/>
                </a:solidFill>
                <a:cs typeface="Arial" pitchFamily="34" charset="0"/>
              </a:rPr>
              <a:t>пенсіонерів за віком </a:t>
            </a:r>
          </a:p>
        </p:txBody>
      </p:sp>
      <p:sp>
        <p:nvSpPr>
          <p:cNvPr id="34" name="Прямоугольник 33"/>
          <p:cNvSpPr/>
          <p:nvPr/>
        </p:nvSpPr>
        <p:spPr>
          <a:xfrm>
            <a:off x="2387478" y="2074911"/>
            <a:ext cx="1978568" cy="892552"/>
          </a:xfrm>
          <a:prstGeom prst="rect">
            <a:avLst/>
          </a:prstGeom>
        </p:spPr>
        <p:txBody>
          <a:bodyPr wrap="square">
            <a:spAutoFit/>
          </a:bodyPr>
          <a:lstStyle/>
          <a:p>
            <a:pPr algn="ctr">
              <a:defRPr/>
            </a:pPr>
            <a:r>
              <a:rPr lang="uk-UA" sz="2400" b="1" dirty="0">
                <a:solidFill>
                  <a:schemeClr val="accent2">
                    <a:lumMod val="75000"/>
                  </a:schemeClr>
                </a:solidFill>
                <a:cs typeface="Arial" pitchFamily="34" charset="0"/>
              </a:rPr>
              <a:t>3,</a:t>
            </a:r>
            <a:r>
              <a:rPr lang="en-US" sz="2400" b="1" dirty="0">
                <a:solidFill>
                  <a:schemeClr val="accent2">
                    <a:lumMod val="75000"/>
                  </a:schemeClr>
                </a:solidFill>
                <a:cs typeface="Arial" pitchFamily="34" charset="0"/>
              </a:rPr>
              <a:t>1</a:t>
            </a:r>
            <a:r>
              <a:rPr lang="uk-UA" sz="2400" b="1" dirty="0">
                <a:solidFill>
                  <a:schemeClr val="accent2">
                    <a:lumMod val="75000"/>
                  </a:schemeClr>
                </a:solidFill>
                <a:cs typeface="Arial" pitchFamily="34" charset="0"/>
              </a:rPr>
              <a:t> </a:t>
            </a:r>
            <a:r>
              <a:rPr lang="uk-UA" dirty="0">
                <a:solidFill>
                  <a:schemeClr val="accent2">
                    <a:lumMod val="75000"/>
                  </a:schemeClr>
                </a:solidFill>
                <a:cs typeface="Arial" pitchFamily="34" charset="0"/>
              </a:rPr>
              <a:t>тис.</a:t>
            </a:r>
            <a:r>
              <a:rPr lang="uk-UA" sz="2400" b="1" dirty="0">
                <a:solidFill>
                  <a:schemeClr val="accent2">
                    <a:lumMod val="75000"/>
                  </a:schemeClr>
                </a:solidFill>
                <a:cs typeface="Arial" pitchFamily="34" charset="0"/>
              </a:rPr>
              <a:t> </a:t>
            </a:r>
          </a:p>
          <a:p>
            <a:pPr algn="ctr">
              <a:defRPr/>
            </a:pPr>
            <a:r>
              <a:rPr lang="uk-UA" sz="1400" dirty="0">
                <a:solidFill>
                  <a:schemeClr val="accent2">
                    <a:lumMod val="75000"/>
                  </a:schemeClr>
                </a:solidFill>
                <a:cs typeface="Arial" pitchFamily="34" charset="0"/>
              </a:rPr>
              <a:t>постраждалих </a:t>
            </a:r>
          </a:p>
          <a:p>
            <a:pPr algn="ctr">
              <a:defRPr/>
            </a:pPr>
            <a:r>
              <a:rPr lang="uk-UA" sz="1400" dirty="0">
                <a:solidFill>
                  <a:schemeClr val="accent2">
                    <a:lumMod val="75000"/>
                  </a:schemeClr>
                </a:solidFill>
                <a:cs typeface="Arial" pitchFamily="34" charset="0"/>
              </a:rPr>
              <a:t>від аварії на ЧАЕС</a:t>
            </a:r>
          </a:p>
        </p:txBody>
      </p:sp>
      <p:sp>
        <p:nvSpPr>
          <p:cNvPr id="35" name="Прямоугольник 34"/>
          <p:cNvSpPr/>
          <p:nvPr/>
        </p:nvSpPr>
        <p:spPr>
          <a:xfrm>
            <a:off x="2387479" y="3342357"/>
            <a:ext cx="1947969" cy="892552"/>
          </a:xfrm>
          <a:prstGeom prst="rect">
            <a:avLst/>
          </a:prstGeom>
          <a:solidFill>
            <a:schemeClr val="accent2">
              <a:lumMod val="75000"/>
            </a:schemeClr>
          </a:solidFill>
        </p:spPr>
        <p:txBody>
          <a:bodyPr wrap="square">
            <a:spAutoFit/>
          </a:bodyPr>
          <a:lstStyle/>
          <a:p>
            <a:pPr algn="ctr">
              <a:defRPr/>
            </a:pPr>
            <a:r>
              <a:rPr lang="uk-UA" sz="2400" b="1" dirty="0">
                <a:solidFill>
                  <a:schemeClr val="bg1"/>
                </a:solidFill>
                <a:cs typeface="Arial" pitchFamily="34" charset="0"/>
              </a:rPr>
              <a:t>36,1</a:t>
            </a:r>
            <a:r>
              <a:rPr lang="uk-UA" sz="2000" b="1" dirty="0">
                <a:solidFill>
                  <a:schemeClr val="bg1"/>
                </a:solidFill>
                <a:cs typeface="Arial" pitchFamily="34" charset="0"/>
              </a:rPr>
              <a:t> </a:t>
            </a:r>
            <a:r>
              <a:rPr lang="uk-UA" dirty="0">
                <a:solidFill>
                  <a:schemeClr val="bg1"/>
                </a:solidFill>
                <a:cs typeface="Arial" pitchFamily="34" charset="0"/>
              </a:rPr>
              <a:t>тис.</a:t>
            </a:r>
            <a:r>
              <a:rPr lang="uk-UA" b="1" dirty="0">
                <a:solidFill>
                  <a:schemeClr val="bg1"/>
                </a:solidFill>
                <a:cs typeface="Arial" pitchFamily="34" charset="0"/>
              </a:rPr>
              <a:t> </a:t>
            </a:r>
          </a:p>
          <a:p>
            <a:pPr algn="ctr">
              <a:defRPr/>
            </a:pPr>
            <a:r>
              <a:rPr lang="uk-UA" sz="1400" dirty="0">
                <a:solidFill>
                  <a:schemeClr val="bg1"/>
                </a:solidFill>
                <a:cs typeface="Arial" pitchFamily="34" charset="0"/>
              </a:rPr>
              <a:t>одержувачів допомог/</a:t>
            </a:r>
          </a:p>
          <a:p>
            <a:pPr algn="ctr">
              <a:defRPr/>
            </a:pPr>
            <a:r>
              <a:rPr lang="uk-UA" sz="1400" dirty="0">
                <a:solidFill>
                  <a:schemeClr val="bg1"/>
                </a:solidFill>
                <a:cs typeface="Arial" pitchFamily="34" charset="0"/>
              </a:rPr>
              <a:t>пільг від міста</a:t>
            </a:r>
          </a:p>
        </p:txBody>
      </p:sp>
      <p:sp>
        <p:nvSpPr>
          <p:cNvPr id="36" name="Прямоугольник 35"/>
          <p:cNvSpPr/>
          <p:nvPr/>
        </p:nvSpPr>
        <p:spPr>
          <a:xfrm>
            <a:off x="7333445" y="5838575"/>
            <a:ext cx="3078017" cy="641201"/>
          </a:xfrm>
          <a:prstGeom prst="rect">
            <a:avLst/>
          </a:prstGeom>
        </p:spPr>
        <p:txBody>
          <a:bodyPr wrap="square">
            <a:spAutoFit/>
          </a:bodyPr>
          <a:lstStyle/>
          <a:p>
            <a:pPr algn="ctr">
              <a:defRPr/>
            </a:pPr>
            <a:r>
              <a:rPr lang="uk-UA" sz="2400" b="1" dirty="0">
                <a:solidFill>
                  <a:schemeClr val="accent2">
                    <a:lumMod val="75000"/>
                  </a:schemeClr>
                </a:solidFill>
                <a:cs typeface="Arial" pitchFamily="34" charset="0"/>
              </a:rPr>
              <a:t>7,</a:t>
            </a:r>
            <a:r>
              <a:rPr lang="en-US" sz="2400" b="1" dirty="0">
                <a:solidFill>
                  <a:schemeClr val="accent2">
                    <a:lumMod val="75000"/>
                  </a:schemeClr>
                </a:solidFill>
                <a:cs typeface="Arial" pitchFamily="34" charset="0"/>
              </a:rPr>
              <a:t>9</a:t>
            </a:r>
            <a:r>
              <a:rPr lang="uk-UA" sz="2400" b="1" dirty="0">
                <a:solidFill>
                  <a:schemeClr val="accent2">
                    <a:lumMod val="75000"/>
                  </a:schemeClr>
                </a:solidFill>
                <a:cs typeface="Arial" pitchFamily="34" charset="0"/>
              </a:rPr>
              <a:t> </a:t>
            </a:r>
            <a:r>
              <a:rPr lang="uk-UA" dirty="0">
                <a:solidFill>
                  <a:schemeClr val="accent2">
                    <a:lumMod val="75000"/>
                  </a:schemeClr>
                </a:solidFill>
                <a:cs typeface="Arial" pitchFamily="34" charset="0"/>
              </a:rPr>
              <a:t>тис. </a:t>
            </a:r>
          </a:p>
          <a:p>
            <a:pPr algn="ctr">
              <a:lnSpc>
                <a:spcPts val="1400"/>
              </a:lnSpc>
              <a:defRPr/>
            </a:pPr>
            <a:r>
              <a:rPr lang="uk-UA" sz="1400" dirty="0">
                <a:solidFill>
                  <a:schemeClr val="accent2">
                    <a:lumMod val="75000"/>
                  </a:schemeClr>
                </a:solidFill>
                <a:cs typeface="Arial" pitchFamily="34" charset="0"/>
              </a:rPr>
              <a:t>внутрішньо переміщених осіб</a:t>
            </a:r>
          </a:p>
        </p:txBody>
      </p:sp>
    </p:spTree>
    <p:extLst>
      <p:ext uri="{BB962C8B-B14F-4D97-AF65-F5344CB8AC3E}">
        <p14:creationId xmlns:p14="http://schemas.microsoft.com/office/powerpoint/2010/main" val="63803671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9" name="Прямокутник 8"/>
          <p:cNvSpPr/>
          <p:nvPr/>
        </p:nvSpPr>
        <p:spPr>
          <a:xfrm>
            <a:off x="1406214" y="1878389"/>
            <a:ext cx="1523999" cy="2585323"/>
          </a:xfrm>
          <a:prstGeom prst="rect">
            <a:avLst/>
          </a:prstGeom>
          <a:ln>
            <a:noFill/>
          </a:ln>
        </p:spPr>
        <p:style>
          <a:lnRef idx="3">
            <a:schemeClr val="lt1"/>
          </a:lnRef>
          <a:fillRef idx="1">
            <a:schemeClr val="accent3"/>
          </a:fillRef>
          <a:effectRef idx="1">
            <a:schemeClr val="accent3"/>
          </a:effectRef>
          <a:fontRef idx="minor">
            <a:schemeClr val="lt1"/>
          </a:fontRef>
        </p:style>
        <p:txBody>
          <a:bodyPr wrap="square">
            <a:spAutoFit/>
          </a:bodyPr>
          <a:lstStyle/>
          <a:p>
            <a:pPr algn="ctr">
              <a:defRPr/>
            </a:pPr>
            <a:r>
              <a:rPr lang="uk-UA" sz="13800" dirty="0">
                <a:solidFill>
                  <a:schemeClr val="bg1"/>
                </a:solidFill>
              </a:rPr>
              <a:t>2</a:t>
            </a:r>
            <a:r>
              <a:rPr lang="uk-UA" sz="2000" b="1" dirty="0">
                <a:solidFill>
                  <a:schemeClr val="bg1"/>
                </a:solidFill>
              </a:rPr>
              <a:t> </a:t>
            </a:r>
            <a:r>
              <a:rPr lang="uk-UA" sz="2400" b="1" dirty="0">
                <a:solidFill>
                  <a:schemeClr val="bg1"/>
                </a:solidFill>
              </a:rPr>
              <a:t>СИСТЕМИ</a:t>
            </a:r>
          </a:p>
        </p:txBody>
      </p:sp>
      <p:sp>
        <p:nvSpPr>
          <p:cNvPr id="10" name="Прямокутник 9"/>
          <p:cNvSpPr/>
          <p:nvPr/>
        </p:nvSpPr>
        <p:spPr>
          <a:xfrm>
            <a:off x="2842952" y="565550"/>
            <a:ext cx="6889121" cy="600164"/>
          </a:xfrm>
          <a:prstGeom prst="rect">
            <a:avLst/>
          </a:prstGeom>
        </p:spPr>
        <p:txBody>
          <a:bodyPr wrap="square">
            <a:spAutoFit/>
          </a:bodyPr>
          <a:lstStyle/>
          <a:p>
            <a:pPr algn="ctr">
              <a:lnSpc>
                <a:spcPct val="150000"/>
              </a:lnSpc>
              <a:defRPr/>
            </a:pPr>
            <a:r>
              <a:rPr lang="uk-UA" sz="2200" dirty="0">
                <a:solidFill>
                  <a:srgbClr val="002060"/>
                </a:solidFill>
                <a:latin typeface="Arial" pitchFamily="34" charset="0"/>
                <a:cs typeface="Arial" pitchFamily="34" charset="0"/>
              </a:rPr>
              <a:t>ЖИТЛОВІ </a:t>
            </a:r>
            <a:r>
              <a:rPr lang="uk-UA" sz="2200" b="1" dirty="0">
                <a:solidFill>
                  <a:srgbClr val="002060"/>
                </a:solidFill>
                <a:latin typeface="Arial" pitchFamily="34" charset="0"/>
                <a:cs typeface="Arial" pitchFamily="34" charset="0"/>
              </a:rPr>
              <a:t> СУБСИДІЇ.  МОНЕТИЗАЦІЯ</a:t>
            </a:r>
          </a:p>
        </p:txBody>
      </p:sp>
      <p:sp>
        <p:nvSpPr>
          <p:cNvPr id="89089" name="Rectangle 1"/>
          <p:cNvSpPr>
            <a:spLocks noChangeArrowheads="1"/>
          </p:cNvSpPr>
          <p:nvPr/>
        </p:nvSpPr>
        <p:spPr bwMode="auto">
          <a:xfrm>
            <a:off x="2945492" y="1870220"/>
            <a:ext cx="7794172" cy="11079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eaLnBrk="0" fontAlgn="base" hangingPunct="0">
              <a:spcBef>
                <a:spcPct val="0"/>
              </a:spcBef>
              <a:spcAft>
                <a:spcPct val="0"/>
              </a:spcAft>
            </a:pPr>
            <a:r>
              <a:rPr lang="uk-UA" sz="2200" b="1" dirty="0">
                <a:solidFill>
                  <a:schemeClr val="tx1">
                    <a:lumMod val="75000"/>
                    <a:lumOff val="25000"/>
                  </a:schemeClr>
                </a:solidFill>
                <a:ea typeface="Times New Roman" pitchFamily="18" charset="0"/>
                <a:cs typeface="Arial" pitchFamily="34" charset="0"/>
              </a:rPr>
              <a:t>БЕЗГОТІВКОВА</a:t>
            </a:r>
            <a:r>
              <a:rPr lang="uk-UA" sz="2200" b="1" dirty="0">
                <a:solidFill>
                  <a:schemeClr val="accent2">
                    <a:lumMod val="75000"/>
                  </a:schemeClr>
                </a:solidFill>
                <a:ea typeface="Times New Roman" pitchFamily="18" charset="0"/>
                <a:cs typeface="Arial" pitchFamily="34" charset="0"/>
              </a:rPr>
              <a:t> / </a:t>
            </a:r>
            <a:r>
              <a:rPr lang="uk-UA" sz="3200" b="1" dirty="0">
                <a:solidFill>
                  <a:schemeClr val="accent2">
                    <a:lumMod val="75000"/>
                  </a:schemeClr>
                </a:solidFill>
                <a:ea typeface="Times New Roman" pitchFamily="18" charset="0"/>
                <a:cs typeface="Arial" pitchFamily="34" charset="0"/>
              </a:rPr>
              <a:t>3 185</a:t>
            </a:r>
            <a:r>
              <a:rPr lang="uk-UA" sz="2200" b="1" dirty="0">
                <a:solidFill>
                  <a:schemeClr val="accent2">
                    <a:lumMod val="75000"/>
                  </a:schemeClr>
                </a:solidFill>
                <a:ea typeface="Times New Roman" pitchFamily="18" charset="0"/>
                <a:cs typeface="Arial" pitchFamily="34" charset="0"/>
              </a:rPr>
              <a:t> виплат на суму </a:t>
            </a:r>
            <a:r>
              <a:rPr lang="uk-UA" sz="3200" b="1" dirty="0">
                <a:solidFill>
                  <a:schemeClr val="tx1">
                    <a:lumMod val="75000"/>
                    <a:lumOff val="25000"/>
                  </a:schemeClr>
                </a:solidFill>
                <a:ea typeface="Times New Roman" pitchFamily="18" charset="0"/>
                <a:cs typeface="Arial" pitchFamily="34" charset="0"/>
              </a:rPr>
              <a:t>36,1</a:t>
            </a:r>
            <a:r>
              <a:rPr lang="uk-UA" sz="2200" b="1" dirty="0">
                <a:solidFill>
                  <a:schemeClr val="tx1">
                    <a:lumMod val="75000"/>
                    <a:lumOff val="25000"/>
                  </a:schemeClr>
                </a:solidFill>
                <a:ea typeface="Times New Roman" pitchFamily="18" charset="0"/>
                <a:cs typeface="Arial" pitchFamily="34" charset="0"/>
              </a:rPr>
              <a:t> млн грн</a:t>
            </a:r>
          </a:p>
          <a:p>
            <a:pPr algn="just" eaLnBrk="0" fontAlgn="base" hangingPunct="0">
              <a:spcBef>
                <a:spcPct val="0"/>
              </a:spcBef>
              <a:spcAft>
                <a:spcPct val="0"/>
              </a:spcAft>
            </a:pPr>
            <a:r>
              <a:rPr lang="uk-UA" sz="1700" b="1" dirty="0">
                <a:solidFill>
                  <a:schemeClr val="tx1">
                    <a:lumMod val="75000"/>
                    <a:lumOff val="25000"/>
                  </a:schemeClr>
                </a:solidFill>
                <a:ea typeface="Times New Roman" pitchFamily="18" charset="0"/>
                <a:cs typeface="Arial" pitchFamily="34" charset="0"/>
              </a:rPr>
              <a:t>Суми</a:t>
            </a:r>
            <a:r>
              <a:rPr lang="uk-UA" sz="1700" dirty="0">
                <a:solidFill>
                  <a:schemeClr val="tx1">
                    <a:lumMod val="75000"/>
                    <a:lumOff val="25000"/>
                  </a:schemeClr>
                </a:solidFill>
                <a:ea typeface="Times New Roman" pitchFamily="18" charset="0"/>
                <a:cs typeface="Arial" pitchFamily="34" charset="0"/>
              </a:rPr>
              <a:t> субсидії </a:t>
            </a:r>
            <a:r>
              <a:rPr lang="uk-UA" sz="1700" b="1" dirty="0">
                <a:solidFill>
                  <a:schemeClr val="tx1">
                    <a:lumMod val="75000"/>
                    <a:lumOff val="25000"/>
                  </a:schemeClr>
                </a:solidFill>
                <a:ea typeface="Times New Roman" pitchFamily="18" charset="0"/>
                <a:cs typeface="Arial" pitchFamily="34" charset="0"/>
              </a:rPr>
              <a:t>надходять на персональний обліковий запис одержувача </a:t>
            </a:r>
            <a:r>
              <a:rPr lang="uk-UA" sz="1700" dirty="0">
                <a:solidFill>
                  <a:schemeClr val="tx1">
                    <a:lumMod val="75000"/>
                    <a:lumOff val="25000"/>
                  </a:schemeClr>
                </a:solidFill>
                <a:ea typeface="Times New Roman" pitchFamily="18" charset="0"/>
                <a:cs typeface="Arial" pitchFamily="34" charset="0"/>
              </a:rPr>
              <a:t>субсидії в АТ "Ощадбанк", /створюється автоматично без звернення громадян.</a:t>
            </a:r>
            <a:r>
              <a:rPr lang="uk-UA" sz="1700" b="1" dirty="0">
                <a:solidFill>
                  <a:schemeClr val="tx1">
                    <a:lumMod val="75000"/>
                    <a:lumOff val="25000"/>
                  </a:schemeClr>
                </a:solidFill>
                <a:ea typeface="Times New Roman" pitchFamily="18" charset="0"/>
                <a:cs typeface="Arial" pitchFamily="34" charset="0"/>
              </a:rPr>
              <a:t>.</a:t>
            </a:r>
          </a:p>
        </p:txBody>
      </p:sp>
      <p:sp>
        <p:nvSpPr>
          <p:cNvPr id="13" name="Прямокутник 12"/>
          <p:cNvSpPr/>
          <p:nvPr/>
        </p:nvSpPr>
        <p:spPr>
          <a:xfrm>
            <a:off x="2945492" y="3167109"/>
            <a:ext cx="8002814" cy="1107996"/>
          </a:xfrm>
          <a:prstGeom prst="rect">
            <a:avLst/>
          </a:prstGeom>
        </p:spPr>
        <p:txBody>
          <a:bodyPr wrap="square">
            <a:spAutoFit/>
          </a:bodyPr>
          <a:lstStyle/>
          <a:p>
            <a:pPr lvl="0" algn="just" eaLnBrk="0" fontAlgn="base" hangingPunct="0">
              <a:spcBef>
                <a:spcPct val="0"/>
              </a:spcBef>
              <a:spcAft>
                <a:spcPct val="0"/>
              </a:spcAft>
            </a:pPr>
            <a:r>
              <a:rPr lang="uk-UA" sz="2200" b="1" dirty="0">
                <a:solidFill>
                  <a:schemeClr val="accent2">
                    <a:lumMod val="75000"/>
                  </a:schemeClr>
                </a:solidFill>
                <a:ea typeface="Times New Roman" pitchFamily="18" charset="0"/>
                <a:cs typeface="Arial" pitchFamily="34" charset="0"/>
              </a:rPr>
              <a:t>ГОТІВКОВА </a:t>
            </a:r>
            <a:r>
              <a:rPr lang="uk-UA" sz="2200" b="1" dirty="0">
                <a:solidFill>
                  <a:schemeClr val="accent5">
                    <a:lumMod val="75000"/>
                  </a:schemeClr>
                </a:solidFill>
                <a:ea typeface="Times New Roman" pitchFamily="18" charset="0"/>
                <a:cs typeface="Arial" pitchFamily="34" charset="0"/>
              </a:rPr>
              <a:t>/ </a:t>
            </a:r>
            <a:r>
              <a:rPr lang="uk-UA" sz="3200" b="1" dirty="0">
                <a:solidFill>
                  <a:schemeClr val="tx1">
                    <a:lumMod val="75000"/>
                    <a:lumOff val="25000"/>
                  </a:schemeClr>
                </a:solidFill>
                <a:ea typeface="Times New Roman" pitchFamily="18" charset="0"/>
                <a:cs typeface="Arial" pitchFamily="34" charset="0"/>
              </a:rPr>
              <a:t>36 797</a:t>
            </a:r>
            <a:r>
              <a:rPr lang="uk-UA" sz="2200" b="1" dirty="0">
                <a:solidFill>
                  <a:schemeClr val="tx1">
                    <a:lumMod val="75000"/>
                    <a:lumOff val="25000"/>
                  </a:schemeClr>
                </a:solidFill>
                <a:ea typeface="Times New Roman" pitchFamily="18" charset="0"/>
                <a:cs typeface="Arial" pitchFamily="34" charset="0"/>
              </a:rPr>
              <a:t> виплат на суму </a:t>
            </a:r>
            <a:r>
              <a:rPr lang="uk-UA" sz="3200" b="1" dirty="0">
                <a:solidFill>
                  <a:schemeClr val="accent2">
                    <a:lumMod val="75000"/>
                  </a:schemeClr>
                </a:solidFill>
                <a:ea typeface="Times New Roman" pitchFamily="18" charset="0"/>
                <a:cs typeface="Arial" pitchFamily="34" charset="0"/>
              </a:rPr>
              <a:t>296,2</a:t>
            </a:r>
            <a:r>
              <a:rPr lang="uk-UA" sz="2200" b="1" dirty="0">
                <a:solidFill>
                  <a:schemeClr val="accent2">
                    <a:lumMod val="75000"/>
                  </a:schemeClr>
                </a:solidFill>
                <a:ea typeface="Times New Roman" pitchFamily="18" charset="0"/>
                <a:cs typeface="Arial" pitchFamily="34" charset="0"/>
              </a:rPr>
              <a:t> млн грн</a:t>
            </a:r>
          </a:p>
          <a:p>
            <a:pPr lvl="0" algn="just" eaLnBrk="0" fontAlgn="base" hangingPunct="0">
              <a:spcBef>
                <a:spcPct val="0"/>
              </a:spcBef>
              <a:spcAft>
                <a:spcPct val="0"/>
              </a:spcAft>
            </a:pPr>
            <a:r>
              <a:rPr lang="uk-UA" sz="1700" b="1" dirty="0">
                <a:solidFill>
                  <a:schemeClr val="tx1">
                    <a:lumMod val="75000"/>
                    <a:lumOff val="25000"/>
                  </a:schemeClr>
                </a:solidFill>
                <a:ea typeface="Times New Roman" pitchFamily="18" charset="0"/>
                <a:cs typeface="Arial" pitchFamily="34" charset="0"/>
              </a:rPr>
              <a:t>Суми</a:t>
            </a:r>
            <a:r>
              <a:rPr lang="uk-UA" sz="1700" dirty="0">
                <a:solidFill>
                  <a:schemeClr val="tx1">
                    <a:lumMod val="75000"/>
                    <a:lumOff val="25000"/>
                  </a:schemeClr>
                </a:solidFill>
                <a:ea typeface="Times New Roman" pitchFamily="18" charset="0"/>
                <a:cs typeface="Arial" pitchFamily="34" charset="0"/>
              </a:rPr>
              <a:t> субсидії </a:t>
            </a:r>
            <a:r>
              <a:rPr lang="uk-UA" sz="1700" b="1" dirty="0">
                <a:solidFill>
                  <a:schemeClr val="tx1">
                    <a:lumMod val="75000"/>
                    <a:lumOff val="25000"/>
                  </a:schemeClr>
                </a:solidFill>
                <a:ea typeface="Times New Roman" pitchFamily="18" charset="0"/>
                <a:cs typeface="Arial" pitchFamily="34" charset="0"/>
              </a:rPr>
              <a:t>громадяни отримують </a:t>
            </a:r>
            <a:r>
              <a:rPr lang="uk-UA" sz="1700" dirty="0">
                <a:solidFill>
                  <a:schemeClr val="tx1">
                    <a:lumMod val="75000"/>
                    <a:lumOff val="25000"/>
                  </a:schemeClr>
                </a:solidFill>
                <a:ea typeface="Times New Roman" pitchFamily="18" charset="0"/>
                <a:cs typeface="Arial" pitchFamily="34" charset="0"/>
              </a:rPr>
              <a:t>на відкритий рахунок обраного </a:t>
            </a:r>
            <a:r>
              <a:rPr lang="uk-UA" sz="1700" b="1" dirty="0">
                <a:solidFill>
                  <a:schemeClr val="tx1">
                    <a:lumMod val="75000"/>
                    <a:lumOff val="25000"/>
                  </a:schemeClr>
                </a:solidFill>
                <a:ea typeface="Times New Roman" pitchFamily="18" charset="0"/>
                <a:cs typeface="Arial" pitchFamily="34" charset="0"/>
              </a:rPr>
              <a:t>банку</a:t>
            </a:r>
            <a:r>
              <a:rPr lang="uk-UA" sz="1700" dirty="0">
                <a:solidFill>
                  <a:schemeClr val="tx1">
                    <a:lumMod val="75000"/>
                    <a:lumOff val="25000"/>
                  </a:schemeClr>
                </a:solidFill>
                <a:ea typeface="Times New Roman" pitchFamily="18" charset="0"/>
                <a:cs typeface="Arial" pitchFamily="34" charset="0"/>
              </a:rPr>
              <a:t>, </a:t>
            </a:r>
            <a:r>
              <a:rPr lang="uk-UA" sz="1700" b="1" dirty="0">
                <a:solidFill>
                  <a:schemeClr val="tx1">
                    <a:lumMod val="75000"/>
                    <a:lumOff val="25000"/>
                  </a:schemeClr>
                </a:solidFill>
                <a:ea typeface="Times New Roman" pitchFamily="18" charset="0"/>
                <a:cs typeface="Arial" pitchFamily="34" charset="0"/>
              </a:rPr>
              <a:t>або</a:t>
            </a:r>
            <a:r>
              <a:rPr lang="uk-UA" sz="1700" dirty="0">
                <a:solidFill>
                  <a:schemeClr val="tx1">
                    <a:lumMod val="75000"/>
                    <a:lumOff val="25000"/>
                  </a:schemeClr>
                </a:solidFill>
                <a:ea typeface="Times New Roman" pitchFamily="18" charset="0"/>
                <a:cs typeface="Arial" pitchFamily="34" charset="0"/>
              </a:rPr>
              <a:t> через </a:t>
            </a:r>
            <a:r>
              <a:rPr lang="uk-UA" sz="1700" b="1" dirty="0">
                <a:solidFill>
                  <a:schemeClr val="tx1">
                    <a:lumMod val="75000"/>
                    <a:lumOff val="25000"/>
                  </a:schemeClr>
                </a:solidFill>
                <a:ea typeface="Times New Roman" pitchFamily="18" charset="0"/>
                <a:cs typeface="Arial" pitchFamily="34" charset="0"/>
              </a:rPr>
              <a:t>АТ “ Укрпошта ” </a:t>
            </a:r>
            <a:r>
              <a:rPr lang="uk-UA" sz="1700" dirty="0">
                <a:solidFill>
                  <a:schemeClr val="tx1">
                    <a:lumMod val="75000"/>
                    <a:lumOff val="25000"/>
                  </a:schemeClr>
                </a:solidFill>
                <a:ea typeface="Times New Roman" pitchFamily="18" charset="0"/>
                <a:cs typeface="Arial" pitchFamily="34" charset="0"/>
              </a:rPr>
              <a:t>(каса відділення / доставка поштарем).</a:t>
            </a:r>
            <a:endParaRPr lang="uk-UA" sz="1700" dirty="0">
              <a:solidFill>
                <a:schemeClr val="tx1">
                  <a:lumMod val="75000"/>
                  <a:lumOff val="25000"/>
                </a:schemeClr>
              </a:solidFill>
              <a:cs typeface="Arial" pitchFamily="34" charset="0"/>
            </a:endParaRPr>
          </a:p>
        </p:txBody>
      </p:sp>
      <p:sp>
        <p:nvSpPr>
          <p:cNvPr id="14" name="Прямокутник 13"/>
          <p:cNvSpPr/>
          <p:nvPr/>
        </p:nvSpPr>
        <p:spPr>
          <a:xfrm>
            <a:off x="3661681" y="5151953"/>
            <a:ext cx="7286625" cy="1200329"/>
          </a:xfrm>
          <a:prstGeom prst="rect">
            <a:avLst/>
          </a:prstGeom>
          <a:noFill/>
          <a:ln>
            <a:noFill/>
          </a:ln>
        </p:spPr>
        <p:style>
          <a:lnRef idx="3">
            <a:schemeClr val="lt1"/>
          </a:lnRef>
          <a:fillRef idx="1">
            <a:schemeClr val="accent1"/>
          </a:fillRef>
          <a:effectRef idx="1">
            <a:schemeClr val="accent1"/>
          </a:effectRef>
          <a:fontRef idx="minor">
            <a:schemeClr val="lt1"/>
          </a:fontRef>
        </p:style>
        <p:txBody>
          <a:bodyPr>
            <a:spAutoFit/>
          </a:bodyPr>
          <a:lstStyle/>
          <a:p>
            <a:pPr>
              <a:defRPr/>
            </a:pPr>
            <a:r>
              <a:rPr lang="uk-UA" sz="2200" dirty="0">
                <a:solidFill>
                  <a:schemeClr val="accent2">
                    <a:lumMod val="75000"/>
                  </a:schemeClr>
                </a:solidFill>
              </a:rPr>
              <a:t>Муніципальні</a:t>
            </a:r>
            <a:r>
              <a:rPr lang="uk-UA" sz="2200" b="1" dirty="0">
                <a:solidFill>
                  <a:schemeClr val="accent2">
                    <a:lumMod val="75000"/>
                  </a:schemeClr>
                </a:solidFill>
              </a:rPr>
              <a:t> субсидії </a:t>
            </a:r>
            <a:r>
              <a:rPr lang="uk-UA" sz="2200" dirty="0">
                <a:solidFill>
                  <a:schemeClr val="accent2">
                    <a:lumMod val="75000"/>
                  </a:schemeClr>
                </a:solidFill>
              </a:rPr>
              <a:t>для</a:t>
            </a:r>
            <a:r>
              <a:rPr lang="uk-UA" sz="2200" b="1" dirty="0">
                <a:solidFill>
                  <a:schemeClr val="accent2">
                    <a:lumMod val="75000"/>
                  </a:schemeClr>
                </a:solidFill>
              </a:rPr>
              <a:t>  </a:t>
            </a:r>
            <a:r>
              <a:rPr lang="uk-UA" sz="3600" b="1" dirty="0">
                <a:solidFill>
                  <a:schemeClr val="tx1">
                    <a:lumMod val="75000"/>
                    <a:lumOff val="25000"/>
                  </a:schemeClr>
                </a:solidFill>
              </a:rPr>
              <a:t>1 487 </a:t>
            </a:r>
            <a:r>
              <a:rPr lang="uk-UA" sz="2200" b="1" dirty="0">
                <a:solidFill>
                  <a:schemeClr val="accent2">
                    <a:lumMod val="75000"/>
                  </a:schemeClr>
                </a:solidFill>
              </a:rPr>
              <a:t>сімей </a:t>
            </a:r>
            <a:r>
              <a:rPr lang="uk-UA" sz="2200" dirty="0">
                <a:solidFill>
                  <a:schemeClr val="accent2">
                    <a:lumMod val="75000"/>
                  </a:schemeClr>
                </a:solidFill>
              </a:rPr>
              <a:t>на суму понад </a:t>
            </a:r>
            <a:r>
              <a:rPr lang="uk-UA" sz="3600" b="1" dirty="0">
                <a:solidFill>
                  <a:schemeClr val="tx1">
                    <a:lumMod val="75000"/>
                    <a:lumOff val="25000"/>
                  </a:schemeClr>
                </a:solidFill>
              </a:rPr>
              <a:t>1,3</a:t>
            </a:r>
            <a:r>
              <a:rPr lang="uk-UA" sz="3600" b="1" dirty="0">
                <a:solidFill>
                  <a:schemeClr val="accent2">
                    <a:lumMod val="75000"/>
                  </a:schemeClr>
                </a:solidFill>
              </a:rPr>
              <a:t> </a:t>
            </a:r>
            <a:r>
              <a:rPr lang="uk-UA" sz="2200" b="1" dirty="0">
                <a:solidFill>
                  <a:schemeClr val="accent2">
                    <a:lumMod val="75000"/>
                  </a:schemeClr>
                </a:solidFill>
              </a:rPr>
              <a:t>млн. грн. </a:t>
            </a:r>
            <a:r>
              <a:rPr lang="uk-UA" sz="2200" i="1" dirty="0">
                <a:solidFill>
                  <a:schemeClr val="tx1">
                    <a:lumMod val="75000"/>
                    <a:lumOff val="25000"/>
                  </a:schemeClr>
                </a:solidFill>
              </a:rPr>
              <a:t>(погашення </a:t>
            </a:r>
            <a:r>
              <a:rPr lang="uk-UA" sz="2200" i="1" dirty="0" err="1">
                <a:solidFill>
                  <a:schemeClr val="tx1">
                    <a:lumMod val="75000"/>
                    <a:lumOff val="25000"/>
                  </a:schemeClr>
                </a:solidFill>
              </a:rPr>
              <a:t>обов</a:t>
            </a:r>
            <a:r>
              <a:rPr lang="en-US" sz="2200" i="1" dirty="0">
                <a:solidFill>
                  <a:schemeClr val="tx1">
                    <a:lumMod val="75000"/>
                    <a:lumOff val="25000"/>
                  </a:schemeClr>
                </a:solidFill>
              </a:rPr>
              <a:t>’</a:t>
            </a:r>
            <a:r>
              <a:rPr lang="uk-UA" sz="2200" i="1" dirty="0" err="1">
                <a:solidFill>
                  <a:schemeClr val="tx1">
                    <a:lumMod val="75000"/>
                    <a:lumOff val="25000"/>
                  </a:schemeClr>
                </a:solidFill>
              </a:rPr>
              <a:t>язкового</a:t>
            </a:r>
            <a:r>
              <a:rPr lang="uk-UA" sz="2200" i="1" dirty="0">
                <a:solidFill>
                  <a:schemeClr val="tx1">
                    <a:lumMod val="75000"/>
                    <a:lumOff val="25000"/>
                  </a:schemeClr>
                </a:solidFill>
              </a:rPr>
              <a:t> </a:t>
            </a:r>
            <a:r>
              <a:rPr lang="uk-UA" sz="3200" b="1" i="1" dirty="0">
                <a:solidFill>
                  <a:schemeClr val="tx1">
                    <a:lumMod val="75000"/>
                    <a:lumOff val="25000"/>
                  </a:schemeClr>
                </a:solidFill>
              </a:rPr>
              <a:t>%</a:t>
            </a:r>
            <a:r>
              <a:rPr lang="uk-UA" sz="3200" i="1" dirty="0">
                <a:solidFill>
                  <a:schemeClr val="tx1">
                    <a:lumMod val="75000"/>
                    <a:lumOff val="25000"/>
                  </a:schemeClr>
                </a:solidFill>
              </a:rPr>
              <a:t> </a:t>
            </a:r>
            <a:r>
              <a:rPr lang="uk-UA" sz="2200" i="1" dirty="0">
                <a:solidFill>
                  <a:schemeClr val="tx1">
                    <a:lumMod val="75000"/>
                    <a:lumOff val="25000"/>
                  </a:schemeClr>
                </a:solidFill>
              </a:rPr>
              <a:t>платежу</a:t>
            </a:r>
            <a:r>
              <a:rPr lang="uk-UA" sz="2200" i="1" dirty="0" smtClean="0">
                <a:solidFill>
                  <a:schemeClr val="tx1">
                    <a:lumMod val="75000"/>
                    <a:lumOff val="25000"/>
                  </a:schemeClr>
                </a:solidFill>
              </a:rPr>
              <a:t>).</a:t>
            </a:r>
            <a:endParaRPr lang="uk-UA" sz="2200" i="1" dirty="0">
              <a:solidFill>
                <a:schemeClr val="tx1">
                  <a:lumMod val="75000"/>
                  <a:lumOff val="25000"/>
                </a:schemeClr>
              </a:solidFill>
            </a:endParaRPr>
          </a:p>
        </p:txBody>
      </p:sp>
      <p:sp>
        <p:nvSpPr>
          <p:cNvPr id="15" name="Прямокутник 14"/>
          <p:cNvSpPr/>
          <p:nvPr/>
        </p:nvSpPr>
        <p:spPr>
          <a:xfrm>
            <a:off x="1406214" y="5375884"/>
            <a:ext cx="2090057" cy="769441"/>
          </a:xfrm>
          <a:prstGeom prst="rect">
            <a:avLst/>
          </a:prstGeom>
          <a:ln>
            <a:noFill/>
          </a:ln>
        </p:spPr>
        <p:style>
          <a:lnRef idx="3">
            <a:schemeClr val="lt1"/>
          </a:lnRef>
          <a:fillRef idx="1">
            <a:schemeClr val="accent2"/>
          </a:fillRef>
          <a:effectRef idx="1">
            <a:schemeClr val="accent2"/>
          </a:effectRef>
          <a:fontRef idx="minor">
            <a:schemeClr val="lt1"/>
          </a:fontRef>
        </p:style>
        <p:txBody>
          <a:bodyPr wrap="square">
            <a:spAutoFit/>
          </a:bodyPr>
          <a:lstStyle/>
          <a:p>
            <a:pPr>
              <a:defRPr/>
            </a:pPr>
            <a:r>
              <a:rPr lang="uk-UA" sz="2200" dirty="0">
                <a:solidFill>
                  <a:schemeClr val="bg1"/>
                </a:solidFill>
              </a:rPr>
              <a:t>НА МІСЦЕВОМУ</a:t>
            </a:r>
          </a:p>
          <a:p>
            <a:pPr>
              <a:defRPr/>
            </a:pPr>
            <a:r>
              <a:rPr lang="uk-UA" sz="2200" dirty="0">
                <a:solidFill>
                  <a:schemeClr val="bg1"/>
                </a:solidFill>
              </a:rPr>
              <a:t>РІВНІ:</a:t>
            </a:r>
          </a:p>
        </p:txBody>
      </p:sp>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5775" y="301341"/>
            <a:ext cx="565959" cy="664563"/>
          </a:xfrm>
          <a:prstGeom prst="rect">
            <a:avLst/>
          </a:prstGeom>
        </p:spPr>
      </p:pic>
    </p:spTree>
    <p:extLst>
      <p:ext uri="{BB962C8B-B14F-4D97-AF65-F5344CB8AC3E}">
        <p14:creationId xmlns:p14="http://schemas.microsoft.com/office/powerpoint/2010/main" val="94872893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4924"/>
            <a:ext cx="12192000" cy="6858217"/>
          </a:xfrm>
          <a:prstGeom prst="rect">
            <a:avLst/>
          </a:prstGeom>
        </p:spPr>
      </p:pic>
      <p:sp>
        <p:nvSpPr>
          <p:cNvPr id="9" name="Прямокутник 8"/>
          <p:cNvSpPr/>
          <p:nvPr/>
        </p:nvSpPr>
        <p:spPr>
          <a:xfrm>
            <a:off x="1384069" y="1938885"/>
            <a:ext cx="1523999" cy="2231380"/>
          </a:xfrm>
          <a:prstGeom prst="rect">
            <a:avLst/>
          </a:prstGeom>
          <a:ln>
            <a:noFill/>
          </a:ln>
        </p:spPr>
        <p:style>
          <a:lnRef idx="3">
            <a:schemeClr val="lt1"/>
          </a:lnRef>
          <a:fillRef idx="1">
            <a:schemeClr val="accent3"/>
          </a:fillRef>
          <a:effectRef idx="1">
            <a:schemeClr val="accent3"/>
          </a:effectRef>
          <a:fontRef idx="minor">
            <a:schemeClr val="lt1"/>
          </a:fontRef>
        </p:style>
        <p:txBody>
          <a:bodyPr wrap="square">
            <a:spAutoFit/>
          </a:bodyPr>
          <a:lstStyle/>
          <a:p>
            <a:pPr algn="ctr">
              <a:defRPr/>
            </a:pPr>
            <a:r>
              <a:rPr lang="uk-UA" sz="11500" dirty="0">
                <a:solidFill>
                  <a:schemeClr val="bg1"/>
                </a:solidFill>
              </a:rPr>
              <a:t>2</a:t>
            </a:r>
            <a:r>
              <a:rPr lang="uk-UA" sz="2000" b="1" dirty="0">
                <a:solidFill>
                  <a:schemeClr val="bg1"/>
                </a:solidFill>
              </a:rPr>
              <a:t> </a:t>
            </a:r>
            <a:r>
              <a:rPr lang="uk-UA" sz="2400" b="1" dirty="0">
                <a:solidFill>
                  <a:schemeClr val="bg1"/>
                </a:solidFill>
              </a:rPr>
              <a:t>СИСТЕМИ</a:t>
            </a:r>
            <a:endParaRPr lang="en-US" sz="2400" b="1" dirty="0">
              <a:solidFill>
                <a:schemeClr val="bg1"/>
              </a:solidFill>
            </a:endParaRPr>
          </a:p>
        </p:txBody>
      </p:sp>
      <p:sp>
        <p:nvSpPr>
          <p:cNvPr id="10" name="Прямокутник 9"/>
          <p:cNvSpPr/>
          <p:nvPr/>
        </p:nvSpPr>
        <p:spPr>
          <a:xfrm>
            <a:off x="4779107" y="327667"/>
            <a:ext cx="4724353" cy="1107996"/>
          </a:xfrm>
          <a:prstGeom prst="rect">
            <a:avLst/>
          </a:prstGeom>
        </p:spPr>
        <p:txBody>
          <a:bodyPr wrap="square">
            <a:spAutoFit/>
          </a:bodyPr>
          <a:lstStyle/>
          <a:p>
            <a:pPr>
              <a:lnSpc>
                <a:spcPct val="150000"/>
              </a:lnSpc>
              <a:defRPr/>
            </a:pPr>
            <a:r>
              <a:rPr lang="uk-UA" sz="2200" b="1" dirty="0">
                <a:solidFill>
                  <a:srgbClr val="002060"/>
                </a:solidFill>
                <a:latin typeface="Arial" pitchFamily="34" charset="0"/>
                <a:cs typeface="Arial" pitchFamily="34" charset="0"/>
              </a:rPr>
              <a:t>ПІЛЬГ </a:t>
            </a:r>
            <a:r>
              <a:rPr lang="uk-UA" sz="2200" dirty="0">
                <a:solidFill>
                  <a:srgbClr val="002060"/>
                </a:solidFill>
                <a:latin typeface="Arial" pitchFamily="34" charset="0"/>
                <a:cs typeface="Arial" pitchFamily="34" charset="0"/>
              </a:rPr>
              <a:t>НА ЖКП</a:t>
            </a:r>
            <a:r>
              <a:rPr lang="uk-UA" sz="2200" b="1" dirty="0">
                <a:solidFill>
                  <a:srgbClr val="002060"/>
                </a:solidFill>
                <a:latin typeface="Arial" pitchFamily="34" charset="0"/>
                <a:cs typeface="Arial" pitchFamily="34" charset="0"/>
              </a:rPr>
              <a:t>.  </a:t>
            </a:r>
          </a:p>
          <a:p>
            <a:pPr>
              <a:lnSpc>
                <a:spcPct val="150000"/>
              </a:lnSpc>
              <a:defRPr/>
            </a:pPr>
            <a:r>
              <a:rPr lang="uk-UA" sz="2200" b="1" dirty="0">
                <a:solidFill>
                  <a:srgbClr val="002060"/>
                </a:solidFill>
                <a:latin typeface="Arial" pitchFamily="34" charset="0"/>
                <a:cs typeface="Arial" pitchFamily="34" charset="0"/>
              </a:rPr>
              <a:t>МОНЕТИЗАЦІЯ</a:t>
            </a:r>
          </a:p>
        </p:txBody>
      </p:sp>
      <p:sp>
        <p:nvSpPr>
          <p:cNvPr id="89089" name="Rectangle 1"/>
          <p:cNvSpPr>
            <a:spLocks noChangeArrowheads="1"/>
          </p:cNvSpPr>
          <p:nvPr/>
        </p:nvSpPr>
        <p:spPr bwMode="auto">
          <a:xfrm>
            <a:off x="3027563" y="1778253"/>
            <a:ext cx="7794172" cy="11079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eaLnBrk="0" fontAlgn="base" hangingPunct="0">
              <a:spcBef>
                <a:spcPct val="0"/>
              </a:spcBef>
              <a:spcAft>
                <a:spcPct val="0"/>
              </a:spcAft>
            </a:pPr>
            <a:r>
              <a:rPr lang="uk-UA" sz="2200" b="1" dirty="0">
                <a:solidFill>
                  <a:schemeClr val="tx1">
                    <a:lumMod val="75000"/>
                    <a:lumOff val="25000"/>
                  </a:schemeClr>
                </a:solidFill>
                <a:ea typeface="Times New Roman" pitchFamily="18" charset="0"/>
                <a:cs typeface="Arial" pitchFamily="34" charset="0"/>
              </a:rPr>
              <a:t>БЕЗГОТІВКОВА</a:t>
            </a:r>
            <a:r>
              <a:rPr lang="uk-UA" sz="2200" b="1" dirty="0">
                <a:solidFill>
                  <a:schemeClr val="accent2">
                    <a:lumMod val="75000"/>
                  </a:schemeClr>
                </a:solidFill>
                <a:ea typeface="Times New Roman" pitchFamily="18" charset="0"/>
                <a:cs typeface="Arial" pitchFamily="34" charset="0"/>
              </a:rPr>
              <a:t> / </a:t>
            </a:r>
            <a:r>
              <a:rPr lang="uk-UA" sz="3200" b="1" dirty="0">
                <a:solidFill>
                  <a:schemeClr val="accent2">
                    <a:lumMod val="75000"/>
                  </a:schemeClr>
                </a:solidFill>
                <a:ea typeface="Times New Roman" pitchFamily="18" charset="0"/>
                <a:cs typeface="Arial" pitchFamily="34" charset="0"/>
              </a:rPr>
              <a:t>24 524</a:t>
            </a:r>
            <a:r>
              <a:rPr lang="uk-UA" sz="2200" b="1" dirty="0">
                <a:solidFill>
                  <a:schemeClr val="accent2">
                    <a:lumMod val="75000"/>
                  </a:schemeClr>
                </a:solidFill>
                <a:ea typeface="Times New Roman" pitchFamily="18" charset="0"/>
                <a:cs typeface="Arial" pitchFamily="34" charset="0"/>
              </a:rPr>
              <a:t> виплат на суму </a:t>
            </a:r>
            <a:r>
              <a:rPr lang="uk-UA" sz="3200" b="1" dirty="0">
                <a:solidFill>
                  <a:schemeClr val="tx1">
                    <a:lumMod val="75000"/>
                    <a:lumOff val="25000"/>
                  </a:schemeClr>
                </a:solidFill>
                <a:ea typeface="Times New Roman" pitchFamily="18" charset="0"/>
                <a:cs typeface="Arial" pitchFamily="34" charset="0"/>
              </a:rPr>
              <a:t>122,4</a:t>
            </a:r>
            <a:r>
              <a:rPr lang="uk-UA" sz="2200" b="1" dirty="0">
                <a:solidFill>
                  <a:schemeClr val="tx1">
                    <a:lumMod val="75000"/>
                    <a:lumOff val="25000"/>
                  </a:schemeClr>
                </a:solidFill>
                <a:ea typeface="Times New Roman" pitchFamily="18" charset="0"/>
                <a:cs typeface="Arial" pitchFamily="34" charset="0"/>
              </a:rPr>
              <a:t> млн грн</a:t>
            </a:r>
            <a:endParaRPr lang="uk-UA" sz="2200" b="1" dirty="0">
              <a:solidFill>
                <a:schemeClr val="accent2">
                  <a:lumMod val="75000"/>
                </a:schemeClr>
              </a:solidFill>
              <a:ea typeface="Times New Roman" pitchFamily="18" charset="0"/>
              <a:cs typeface="Arial" pitchFamily="34" charset="0"/>
            </a:endParaRPr>
          </a:p>
          <a:p>
            <a:pPr algn="just"/>
            <a:r>
              <a:rPr lang="uk-UA" sz="1700" b="1" dirty="0">
                <a:solidFill>
                  <a:schemeClr val="tx1">
                    <a:lumMod val="75000"/>
                    <a:lumOff val="25000"/>
                  </a:schemeClr>
                </a:solidFill>
                <a:cs typeface="Arial" pitchFamily="34" charset="0"/>
              </a:rPr>
              <a:t>суму</a:t>
            </a:r>
            <a:r>
              <a:rPr lang="uk-UA" sz="1700" dirty="0">
                <a:solidFill>
                  <a:schemeClr val="tx1">
                    <a:lumMod val="75000"/>
                    <a:lumOff val="25000"/>
                  </a:schemeClr>
                </a:solidFill>
                <a:cs typeface="Arial" pitchFamily="34" charset="0"/>
              </a:rPr>
              <a:t> пільги перераховують АТ «Ощадбанк» для подальшого проведення розрахунків з надавачами послуг за пільговика.</a:t>
            </a:r>
          </a:p>
        </p:txBody>
      </p:sp>
      <p:sp>
        <p:nvSpPr>
          <p:cNvPr id="13" name="Прямокутник 12"/>
          <p:cNvSpPr/>
          <p:nvPr/>
        </p:nvSpPr>
        <p:spPr>
          <a:xfrm>
            <a:off x="3024412" y="3151677"/>
            <a:ext cx="7857672" cy="1184940"/>
          </a:xfrm>
          <a:prstGeom prst="rect">
            <a:avLst/>
          </a:prstGeom>
        </p:spPr>
        <p:txBody>
          <a:bodyPr wrap="square">
            <a:spAutoFit/>
          </a:bodyPr>
          <a:lstStyle/>
          <a:p>
            <a:pPr algn="just" eaLnBrk="0" fontAlgn="base" hangingPunct="0">
              <a:spcBef>
                <a:spcPct val="0"/>
              </a:spcBef>
              <a:spcAft>
                <a:spcPct val="0"/>
              </a:spcAft>
            </a:pPr>
            <a:r>
              <a:rPr lang="uk-UA" sz="2200" b="1" dirty="0">
                <a:solidFill>
                  <a:schemeClr val="accent2">
                    <a:lumMod val="75000"/>
                  </a:schemeClr>
                </a:solidFill>
                <a:ea typeface="Times New Roman" pitchFamily="18" charset="0"/>
                <a:cs typeface="Arial" pitchFamily="34" charset="0"/>
              </a:rPr>
              <a:t>ГОТІВКОВА </a:t>
            </a:r>
            <a:r>
              <a:rPr lang="uk-UA" sz="2200" b="1" dirty="0">
                <a:solidFill>
                  <a:schemeClr val="tx1">
                    <a:lumMod val="75000"/>
                    <a:lumOff val="25000"/>
                  </a:schemeClr>
                </a:solidFill>
                <a:ea typeface="Times New Roman" pitchFamily="18" charset="0"/>
                <a:cs typeface="Arial" pitchFamily="34" charset="0"/>
              </a:rPr>
              <a:t>/ </a:t>
            </a:r>
            <a:r>
              <a:rPr lang="uk-UA" sz="3200" b="1" dirty="0">
                <a:solidFill>
                  <a:schemeClr val="tx1">
                    <a:lumMod val="75000"/>
                    <a:lumOff val="25000"/>
                  </a:schemeClr>
                </a:solidFill>
                <a:ea typeface="Times New Roman" pitchFamily="18" charset="0"/>
                <a:cs typeface="Arial" pitchFamily="34" charset="0"/>
              </a:rPr>
              <a:t>9 257</a:t>
            </a:r>
            <a:r>
              <a:rPr lang="uk-UA" sz="2200" b="1" dirty="0">
                <a:solidFill>
                  <a:schemeClr val="tx1">
                    <a:lumMod val="75000"/>
                    <a:lumOff val="25000"/>
                  </a:schemeClr>
                </a:solidFill>
                <a:ea typeface="Times New Roman" pitchFamily="18" charset="0"/>
                <a:cs typeface="Arial" pitchFamily="34" charset="0"/>
              </a:rPr>
              <a:t> виплат на суму </a:t>
            </a:r>
            <a:r>
              <a:rPr lang="uk-UA" sz="3200" b="1" dirty="0">
                <a:solidFill>
                  <a:schemeClr val="accent2">
                    <a:lumMod val="75000"/>
                  </a:schemeClr>
                </a:solidFill>
                <a:ea typeface="Times New Roman" pitchFamily="18" charset="0"/>
                <a:cs typeface="Arial" pitchFamily="34" charset="0"/>
              </a:rPr>
              <a:t>70,2</a:t>
            </a:r>
            <a:r>
              <a:rPr lang="uk-UA" sz="2200" b="1" dirty="0">
                <a:solidFill>
                  <a:schemeClr val="accent2">
                    <a:lumMod val="75000"/>
                  </a:schemeClr>
                </a:solidFill>
                <a:ea typeface="Times New Roman" pitchFamily="18" charset="0"/>
                <a:cs typeface="Arial" pitchFamily="34" charset="0"/>
              </a:rPr>
              <a:t> млн грн</a:t>
            </a:r>
          </a:p>
          <a:p>
            <a:pPr lvl="0" algn="just" eaLnBrk="0" fontAlgn="base" hangingPunct="0">
              <a:spcBef>
                <a:spcPct val="0"/>
              </a:spcBef>
              <a:spcAft>
                <a:spcPct val="0"/>
              </a:spcAft>
            </a:pPr>
            <a:endParaRPr lang="uk-UA" sz="2200" b="1" dirty="0">
              <a:solidFill>
                <a:schemeClr val="tx1">
                  <a:lumMod val="75000"/>
                  <a:lumOff val="25000"/>
                </a:schemeClr>
              </a:solidFill>
              <a:ea typeface="Times New Roman" pitchFamily="18" charset="0"/>
              <a:cs typeface="Arial" pitchFamily="34" charset="0"/>
            </a:endParaRPr>
          </a:p>
          <a:p>
            <a:pPr algn="just"/>
            <a:r>
              <a:rPr lang="uk-UA" sz="1700" dirty="0">
                <a:solidFill>
                  <a:schemeClr val="tx1">
                    <a:lumMod val="75000"/>
                    <a:lumOff val="25000"/>
                  </a:schemeClr>
                </a:solidFill>
                <a:cs typeface="Arial" pitchFamily="34" charset="0"/>
              </a:rPr>
              <a:t>Виплата здійснюється через обраний банк або АТ </a:t>
            </a:r>
            <a:r>
              <a:rPr lang="en-US" sz="1700" dirty="0">
                <a:solidFill>
                  <a:schemeClr val="tx1">
                    <a:lumMod val="75000"/>
                    <a:lumOff val="25000"/>
                  </a:schemeClr>
                </a:solidFill>
                <a:cs typeface="Arial" pitchFamily="34" charset="0"/>
              </a:rPr>
              <a:t>“</a:t>
            </a:r>
            <a:r>
              <a:rPr lang="uk-UA" sz="1700" dirty="0">
                <a:solidFill>
                  <a:schemeClr val="tx1">
                    <a:lumMod val="75000"/>
                    <a:lumOff val="25000"/>
                  </a:schemeClr>
                </a:solidFill>
                <a:cs typeface="Arial" pitchFamily="34" charset="0"/>
              </a:rPr>
              <a:t>Укрпошта</a:t>
            </a:r>
            <a:r>
              <a:rPr lang="en-US" sz="1700" dirty="0">
                <a:solidFill>
                  <a:schemeClr val="tx1">
                    <a:lumMod val="75000"/>
                    <a:lumOff val="25000"/>
                  </a:schemeClr>
                </a:solidFill>
                <a:cs typeface="Arial" pitchFamily="34" charset="0"/>
              </a:rPr>
              <a:t>”</a:t>
            </a:r>
            <a:r>
              <a:rPr lang="uk-UA" sz="1700" dirty="0">
                <a:solidFill>
                  <a:schemeClr val="tx1">
                    <a:lumMod val="75000"/>
                    <a:lumOff val="25000"/>
                  </a:schemeClr>
                </a:solidFill>
                <a:cs typeface="Arial" pitchFamily="34" charset="0"/>
              </a:rPr>
              <a:t>.</a:t>
            </a:r>
          </a:p>
        </p:txBody>
      </p:sp>
      <p:sp>
        <p:nvSpPr>
          <p:cNvPr id="15" name="Прямокутник 14"/>
          <p:cNvSpPr/>
          <p:nvPr/>
        </p:nvSpPr>
        <p:spPr>
          <a:xfrm>
            <a:off x="1392602" y="5077566"/>
            <a:ext cx="2177143" cy="707886"/>
          </a:xfrm>
          <a:prstGeom prst="rect">
            <a:avLst/>
          </a:prstGeom>
          <a:ln>
            <a:noFill/>
          </a:ln>
        </p:spPr>
        <p:style>
          <a:lnRef idx="3">
            <a:schemeClr val="lt1"/>
          </a:lnRef>
          <a:fillRef idx="1">
            <a:schemeClr val="accent2"/>
          </a:fillRef>
          <a:effectRef idx="1">
            <a:schemeClr val="accent2"/>
          </a:effectRef>
          <a:fontRef idx="minor">
            <a:schemeClr val="lt1"/>
          </a:fontRef>
        </p:style>
        <p:txBody>
          <a:bodyPr wrap="square">
            <a:spAutoFit/>
          </a:bodyPr>
          <a:lstStyle/>
          <a:p>
            <a:pPr>
              <a:defRPr/>
            </a:pPr>
            <a:r>
              <a:rPr lang="uk-UA" sz="2000" dirty="0">
                <a:solidFill>
                  <a:schemeClr val="bg1"/>
                </a:solidFill>
              </a:rPr>
              <a:t>НА МІСЦЕВОМУ</a:t>
            </a:r>
          </a:p>
          <a:p>
            <a:pPr>
              <a:defRPr/>
            </a:pPr>
            <a:r>
              <a:rPr lang="uk-UA" sz="2000" dirty="0">
                <a:solidFill>
                  <a:schemeClr val="bg1"/>
                </a:solidFill>
              </a:rPr>
              <a:t>РІВНІ:</a:t>
            </a:r>
          </a:p>
        </p:txBody>
      </p:sp>
      <p:sp>
        <p:nvSpPr>
          <p:cNvPr id="20" name="Прямокутник 19"/>
          <p:cNvSpPr/>
          <p:nvPr/>
        </p:nvSpPr>
        <p:spPr>
          <a:xfrm>
            <a:off x="3595459" y="4831344"/>
            <a:ext cx="7286625" cy="1200329"/>
          </a:xfrm>
          <a:prstGeom prst="rect">
            <a:avLst/>
          </a:prstGeom>
          <a:noFill/>
          <a:ln>
            <a:noFill/>
          </a:ln>
        </p:spPr>
        <p:style>
          <a:lnRef idx="3">
            <a:schemeClr val="lt1"/>
          </a:lnRef>
          <a:fillRef idx="1">
            <a:schemeClr val="accent1"/>
          </a:fillRef>
          <a:effectRef idx="1">
            <a:schemeClr val="accent1"/>
          </a:effectRef>
          <a:fontRef idx="minor">
            <a:schemeClr val="lt1"/>
          </a:fontRef>
        </p:style>
        <p:txBody>
          <a:bodyPr>
            <a:spAutoFit/>
          </a:bodyPr>
          <a:lstStyle/>
          <a:p>
            <a:pPr>
              <a:defRPr/>
            </a:pPr>
            <a:r>
              <a:rPr lang="uk-UA" sz="2200" dirty="0">
                <a:solidFill>
                  <a:schemeClr val="accent2">
                    <a:lumMod val="75000"/>
                  </a:schemeClr>
                </a:solidFill>
              </a:rPr>
              <a:t>Муніципальні</a:t>
            </a:r>
            <a:r>
              <a:rPr lang="uk-UA" sz="2200" b="1" dirty="0">
                <a:solidFill>
                  <a:schemeClr val="accent2">
                    <a:lumMod val="75000"/>
                  </a:schemeClr>
                </a:solidFill>
              </a:rPr>
              <a:t> пільги (в т. ч. на ЖКП)  </a:t>
            </a:r>
            <a:r>
              <a:rPr lang="uk-UA" sz="3600" b="1" dirty="0">
                <a:solidFill>
                  <a:schemeClr val="tx1">
                    <a:lumMod val="75000"/>
                    <a:lumOff val="25000"/>
                  </a:schemeClr>
                </a:solidFill>
              </a:rPr>
              <a:t>10 847 </a:t>
            </a:r>
            <a:r>
              <a:rPr lang="uk-UA" sz="2200" b="1" dirty="0">
                <a:solidFill>
                  <a:schemeClr val="tx1">
                    <a:lumMod val="75000"/>
                    <a:lumOff val="25000"/>
                  </a:schemeClr>
                </a:solidFill>
              </a:rPr>
              <a:t>особам</a:t>
            </a:r>
            <a:r>
              <a:rPr lang="uk-UA" sz="2200" b="1" dirty="0">
                <a:solidFill>
                  <a:schemeClr val="accent2">
                    <a:lumMod val="75000"/>
                  </a:schemeClr>
                </a:solidFill>
              </a:rPr>
              <a:t> </a:t>
            </a:r>
          </a:p>
          <a:p>
            <a:pPr>
              <a:defRPr/>
            </a:pPr>
            <a:r>
              <a:rPr lang="uk-UA" sz="2200" b="1" dirty="0">
                <a:solidFill>
                  <a:schemeClr val="accent2">
                    <a:lumMod val="75000"/>
                  </a:schemeClr>
                </a:solidFill>
              </a:rPr>
              <a:t>		     </a:t>
            </a:r>
            <a:r>
              <a:rPr lang="uk-UA" sz="2200" dirty="0">
                <a:solidFill>
                  <a:schemeClr val="accent2">
                    <a:lumMod val="75000"/>
                  </a:schemeClr>
                </a:solidFill>
              </a:rPr>
              <a:t>на суму </a:t>
            </a:r>
            <a:r>
              <a:rPr lang="uk-UA" sz="3600" b="1" dirty="0">
                <a:solidFill>
                  <a:schemeClr val="tx1">
                    <a:lumMod val="75000"/>
                    <a:lumOff val="25000"/>
                  </a:schemeClr>
                </a:solidFill>
              </a:rPr>
              <a:t>10</a:t>
            </a:r>
            <a:r>
              <a:rPr lang="uk-UA" sz="3600" b="1" dirty="0">
                <a:solidFill>
                  <a:schemeClr val="accent2">
                    <a:lumMod val="75000"/>
                  </a:schemeClr>
                </a:solidFill>
              </a:rPr>
              <a:t> </a:t>
            </a:r>
            <a:r>
              <a:rPr lang="uk-UA" sz="2200" b="1" dirty="0">
                <a:solidFill>
                  <a:schemeClr val="tx1">
                    <a:lumMod val="75000"/>
                    <a:lumOff val="25000"/>
                  </a:schemeClr>
                </a:solidFill>
              </a:rPr>
              <a:t>млн грн </a:t>
            </a:r>
            <a:endParaRPr lang="uk-UA" sz="2200" i="1" dirty="0">
              <a:solidFill>
                <a:schemeClr val="tx1">
                  <a:lumMod val="75000"/>
                  <a:lumOff val="25000"/>
                </a:schemeClr>
              </a:solidFill>
            </a:endParaRPr>
          </a:p>
        </p:txBody>
      </p:sp>
    </p:spTree>
    <p:extLst>
      <p:ext uri="{BB962C8B-B14F-4D97-AF65-F5344CB8AC3E}">
        <p14:creationId xmlns:p14="http://schemas.microsoft.com/office/powerpoint/2010/main" val="129141675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Рисунок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12192000" cy="6859735"/>
          </a:xfrm>
          <a:prstGeom prst="rect">
            <a:avLst/>
          </a:prstGeom>
        </p:spPr>
      </p:pic>
      <p:sp>
        <p:nvSpPr>
          <p:cNvPr id="15" name="Прямокутник 14"/>
          <p:cNvSpPr/>
          <p:nvPr/>
        </p:nvSpPr>
        <p:spPr>
          <a:xfrm>
            <a:off x="2923058" y="506766"/>
            <a:ext cx="8488485" cy="1631216"/>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a:spAutoFit/>
          </a:bodyPr>
          <a:lstStyle/>
          <a:p>
            <a:r>
              <a:rPr lang="uk-UA" sz="2800" b="1" dirty="0">
                <a:solidFill>
                  <a:schemeClr val="tx1">
                    <a:lumMod val="75000"/>
                    <a:lumOff val="25000"/>
                  </a:schemeClr>
                </a:solidFill>
              </a:rPr>
              <a:t>ЗАПРОВАДЖЕНО</a:t>
            </a:r>
            <a:r>
              <a:rPr lang="uk-UA" sz="2800" dirty="0">
                <a:solidFill>
                  <a:schemeClr val="tx1">
                    <a:lumMod val="75000"/>
                    <a:lumOff val="25000"/>
                  </a:schemeClr>
                </a:solidFill>
              </a:rPr>
              <a:t> </a:t>
            </a:r>
          </a:p>
          <a:p>
            <a:r>
              <a:rPr lang="uk-UA" sz="2100" b="1" dirty="0">
                <a:solidFill>
                  <a:schemeClr val="accent2">
                    <a:lumMod val="75000"/>
                  </a:schemeClr>
                </a:solidFill>
              </a:rPr>
              <a:t>ЩОМІСЯЧНУ АДРЕСНУ ГРОШОВУ ДОПОМОГУ </a:t>
            </a:r>
            <a:r>
              <a:rPr lang="uk-UA" sz="2000" dirty="0">
                <a:solidFill>
                  <a:schemeClr val="accent2">
                    <a:lumMod val="75000"/>
                  </a:schemeClr>
                </a:solidFill>
              </a:rPr>
              <a:t>(</a:t>
            </a:r>
            <a:r>
              <a:rPr lang="uk-UA" sz="3200" dirty="0">
                <a:solidFill>
                  <a:schemeClr val="accent2">
                    <a:lumMod val="75000"/>
                  </a:schemeClr>
                </a:solidFill>
              </a:rPr>
              <a:t>2 </a:t>
            </a:r>
            <a:r>
              <a:rPr lang="uk-UA" sz="2000" dirty="0">
                <a:solidFill>
                  <a:schemeClr val="accent2">
                    <a:lumMod val="75000"/>
                  </a:schemeClr>
                </a:solidFill>
              </a:rPr>
              <a:t>прожиткові мінімуми) </a:t>
            </a:r>
          </a:p>
          <a:p>
            <a:r>
              <a:rPr lang="uk-UA" sz="2000" dirty="0">
                <a:solidFill>
                  <a:schemeClr val="tx1">
                    <a:lumMod val="75000"/>
                    <a:lumOff val="25000"/>
                  </a:schemeClr>
                </a:solidFill>
              </a:rPr>
              <a:t>непрацездатним членам сімей загиблих учасників АТО/ООС, загиблих учасників Революції Гідності та Героїв Небесної Сотні. </a:t>
            </a:r>
          </a:p>
        </p:txBody>
      </p:sp>
      <p:pic>
        <p:nvPicPr>
          <p:cNvPr id="18" name="Picture 2" descr="Ð ÐµÐ·ÑÐ»ÑÑÐ°Ñ Ð¿Ð¾ÑÑÐºÑ Ð·Ð¾Ð±ÑÐ°Ð¶ÐµÐ½Ñ Ð·Ð° Ð·Ð°Ð¿Ð¸ÑÐ¾Ð¼ &quot;Ð³ÑÐ¾ÑÑ Ð¿ÑÐºÑÐ¾Ð³ÑÐ°Ð¼Ð°&quot;"/>
          <p:cNvPicPr>
            <a:picLocks noChangeAspect="1" noChangeArrowheads="1"/>
          </p:cNvPicPr>
          <p:nvPr/>
        </p:nvPicPr>
        <p:blipFill>
          <a:blip r:embed="rId4">
            <a:duotone>
              <a:schemeClr val="accent2">
                <a:shade val="45000"/>
                <a:satMod val="135000"/>
              </a:schemeClr>
              <a:prstClr val="white"/>
            </a:duotone>
          </a:blip>
          <a:srcRect/>
          <a:stretch>
            <a:fillRect/>
          </a:stretch>
        </p:blipFill>
        <p:spPr bwMode="auto">
          <a:xfrm>
            <a:off x="1442258" y="1249192"/>
            <a:ext cx="1060051" cy="1060051"/>
          </a:xfrm>
          <a:prstGeom prst="rect">
            <a:avLst/>
          </a:prstGeom>
          <a:noFill/>
        </p:spPr>
      </p:pic>
      <p:sp>
        <p:nvSpPr>
          <p:cNvPr id="20" name="Прямокутник 19"/>
          <p:cNvSpPr/>
          <p:nvPr/>
        </p:nvSpPr>
        <p:spPr>
          <a:xfrm>
            <a:off x="5424056" y="2748102"/>
            <a:ext cx="5624945" cy="646331"/>
          </a:xfrm>
          <a:prstGeom prst="rect">
            <a:avLst/>
          </a:prstGeom>
          <a:solidFill>
            <a:schemeClr val="tx1">
              <a:lumMod val="50000"/>
              <a:lumOff val="50000"/>
            </a:schemeClr>
          </a:solidFill>
          <a:ln>
            <a:noFill/>
          </a:ln>
        </p:spPr>
        <p:style>
          <a:lnRef idx="2">
            <a:schemeClr val="accent2"/>
          </a:lnRef>
          <a:fillRef idx="1">
            <a:schemeClr val="lt1"/>
          </a:fillRef>
          <a:effectRef idx="0">
            <a:schemeClr val="accent2"/>
          </a:effectRef>
          <a:fontRef idx="minor">
            <a:schemeClr val="dk1"/>
          </a:fontRef>
        </p:style>
        <p:txBody>
          <a:bodyPr wrap="square">
            <a:spAutoFit/>
          </a:bodyPr>
          <a:lstStyle/>
          <a:p>
            <a:r>
              <a:rPr lang="uk-UA" sz="3600" dirty="0">
                <a:solidFill>
                  <a:schemeClr val="bg1"/>
                </a:solidFill>
              </a:rPr>
              <a:t>157 </a:t>
            </a:r>
            <a:r>
              <a:rPr lang="uk-UA" sz="2400" dirty="0">
                <a:solidFill>
                  <a:schemeClr val="bg1"/>
                </a:solidFill>
              </a:rPr>
              <a:t>особам виплачено </a:t>
            </a:r>
            <a:r>
              <a:rPr lang="uk-UA" sz="3600" dirty="0">
                <a:solidFill>
                  <a:schemeClr val="bg1"/>
                </a:solidFill>
              </a:rPr>
              <a:t>2,8</a:t>
            </a:r>
            <a:r>
              <a:rPr lang="uk-UA" sz="2400" dirty="0">
                <a:solidFill>
                  <a:schemeClr val="bg1"/>
                </a:solidFill>
              </a:rPr>
              <a:t> млн грн</a:t>
            </a:r>
          </a:p>
        </p:txBody>
      </p:sp>
      <p:sp>
        <p:nvSpPr>
          <p:cNvPr id="21" name="Rectangle 3"/>
          <p:cNvSpPr>
            <a:spLocks noChangeArrowheads="1"/>
          </p:cNvSpPr>
          <p:nvPr/>
        </p:nvSpPr>
        <p:spPr bwMode="auto">
          <a:xfrm>
            <a:off x="5312588" y="4229921"/>
            <a:ext cx="5980610" cy="1347104"/>
          </a:xfrm>
          <a:prstGeom prst="rect">
            <a:avLst/>
          </a:prstGeom>
          <a:ln>
            <a:noFill/>
            <a:headEnd/>
            <a:tailEnd/>
          </a:ln>
        </p:spPr>
        <p:style>
          <a:lnRef idx="2">
            <a:schemeClr val="accent1"/>
          </a:lnRef>
          <a:fillRef idx="1">
            <a:schemeClr val="lt1"/>
          </a:fillRef>
          <a:effectRef idx="0">
            <a:schemeClr val="accent1"/>
          </a:effectRef>
          <a:fontRef idx="minor">
            <a:schemeClr val="dk1"/>
          </a:fontRef>
        </p:style>
        <p:txBody>
          <a:bodyPr anchor="ctr"/>
          <a:lstStyle/>
          <a:p>
            <a:r>
              <a:rPr lang="uk-UA" sz="2100" b="1" dirty="0">
                <a:solidFill>
                  <a:schemeClr val="accent2">
                    <a:lumMod val="75000"/>
                  </a:schemeClr>
                </a:solidFill>
                <a:cs typeface="Arial" pitchFamily="34" charset="0"/>
              </a:rPr>
              <a:t>ПІЛЬГИ НА ЖКП </a:t>
            </a:r>
            <a:r>
              <a:rPr lang="uk-UA" sz="2000" dirty="0">
                <a:solidFill>
                  <a:schemeClr val="tx1">
                    <a:lumMod val="75000"/>
                    <a:lumOff val="25000"/>
                  </a:schemeClr>
                </a:solidFill>
              </a:rPr>
              <a:t>дружинам/чоловікам померлих громадян з числа учасників ліквідації наслідків аварії на Чорнобильській АЕС смерть яких пов’язана з катастрофою /віднесених до категорій 1,2.</a:t>
            </a:r>
            <a:endParaRPr lang="uk-UA" altLang="ru-RU" sz="2000" dirty="0">
              <a:solidFill>
                <a:schemeClr val="tx1">
                  <a:lumMod val="75000"/>
                  <a:lumOff val="25000"/>
                </a:schemeClr>
              </a:solidFill>
              <a:cs typeface="Arial" pitchFamily="34" charset="0"/>
            </a:endParaRPr>
          </a:p>
        </p:txBody>
      </p:sp>
      <p:sp>
        <p:nvSpPr>
          <p:cNvPr id="22" name="Прямокутник 21"/>
          <p:cNvSpPr/>
          <p:nvPr/>
        </p:nvSpPr>
        <p:spPr>
          <a:xfrm>
            <a:off x="3629757" y="4324177"/>
            <a:ext cx="1568058" cy="1092607"/>
          </a:xfrm>
          <a:prstGeom prst="rect">
            <a:avLst/>
          </a:prstGeom>
        </p:spPr>
        <p:txBody>
          <a:bodyPr wrap="none">
            <a:spAutoFit/>
          </a:bodyPr>
          <a:lstStyle/>
          <a:p>
            <a:r>
              <a:rPr lang="uk-UA" sz="6500" dirty="0">
                <a:solidFill>
                  <a:schemeClr val="accent2">
                    <a:lumMod val="75000"/>
                  </a:schemeClr>
                </a:solidFill>
                <a:latin typeface="Arial" pitchFamily="34" charset="0"/>
                <a:cs typeface="Arial" pitchFamily="34" charset="0"/>
              </a:rPr>
              <a:t>50</a:t>
            </a:r>
            <a:r>
              <a:rPr lang="uk-UA" sz="4000" dirty="0">
                <a:solidFill>
                  <a:schemeClr val="accent2">
                    <a:lumMod val="75000"/>
                  </a:schemeClr>
                </a:solidFill>
                <a:latin typeface="Arial" pitchFamily="34" charset="0"/>
                <a:cs typeface="Arial" pitchFamily="34" charset="0"/>
              </a:rPr>
              <a:t>%</a:t>
            </a:r>
            <a:endParaRPr lang="uk-UA" sz="4000" dirty="0">
              <a:solidFill>
                <a:schemeClr val="accent2">
                  <a:lumMod val="75000"/>
                </a:schemeClr>
              </a:solidFill>
            </a:endParaRPr>
          </a:p>
        </p:txBody>
      </p:sp>
      <p:sp>
        <p:nvSpPr>
          <p:cNvPr id="23" name="Прямокутник 22"/>
          <p:cNvSpPr/>
          <p:nvPr/>
        </p:nvSpPr>
        <p:spPr>
          <a:xfrm>
            <a:off x="4900354" y="5815093"/>
            <a:ext cx="5624944" cy="646331"/>
          </a:xfrm>
          <a:prstGeom prst="rect">
            <a:avLst/>
          </a:prstGeom>
          <a:solidFill>
            <a:schemeClr val="tx1">
              <a:lumMod val="50000"/>
              <a:lumOff val="50000"/>
            </a:schemeClr>
          </a:solidFill>
          <a:ln>
            <a:noFill/>
          </a:ln>
        </p:spPr>
        <p:style>
          <a:lnRef idx="2">
            <a:schemeClr val="accent2"/>
          </a:lnRef>
          <a:fillRef idx="1">
            <a:schemeClr val="lt1"/>
          </a:fillRef>
          <a:effectRef idx="0">
            <a:schemeClr val="accent2"/>
          </a:effectRef>
          <a:fontRef idx="minor">
            <a:schemeClr val="dk1"/>
          </a:fontRef>
        </p:style>
        <p:txBody>
          <a:bodyPr wrap="square">
            <a:spAutoFit/>
          </a:bodyPr>
          <a:lstStyle/>
          <a:p>
            <a:r>
              <a:rPr lang="uk-UA" sz="3600" dirty="0">
                <a:solidFill>
                  <a:schemeClr val="bg1"/>
                </a:solidFill>
              </a:rPr>
              <a:t>1</a:t>
            </a:r>
            <a:r>
              <a:rPr lang="en-US" sz="3600" dirty="0">
                <a:solidFill>
                  <a:schemeClr val="bg1"/>
                </a:solidFill>
              </a:rPr>
              <a:t>61</a:t>
            </a:r>
            <a:r>
              <a:rPr lang="uk-UA" sz="3600" dirty="0">
                <a:solidFill>
                  <a:schemeClr val="bg1"/>
                </a:solidFill>
              </a:rPr>
              <a:t> </a:t>
            </a:r>
            <a:r>
              <a:rPr lang="uk-UA" sz="2400" dirty="0">
                <a:solidFill>
                  <a:schemeClr val="bg1"/>
                </a:solidFill>
              </a:rPr>
              <a:t>одержувач на суму </a:t>
            </a:r>
            <a:r>
              <a:rPr lang="uk-UA" sz="3600" dirty="0">
                <a:solidFill>
                  <a:schemeClr val="bg1"/>
                </a:solidFill>
              </a:rPr>
              <a:t>504,2</a:t>
            </a:r>
            <a:r>
              <a:rPr lang="uk-UA" sz="2400" dirty="0">
                <a:solidFill>
                  <a:schemeClr val="bg1"/>
                </a:solidFill>
              </a:rPr>
              <a:t> тис. грн</a:t>
            </a:r>
          </a:p>
        </p:txBody>
      </p:sp>
      <p:pic>
        <p:nvPicPr>
          <p:cNvPr id="4098" name="Picture 2" descr="Комунальні платежі в Приватбанку"/>
          <p:cNvPicPr>
            <a:picLocks noChangeAspect="1" noChangeArrowheads="1"/>
          </p:cNvPicPr>
          <p:nvPr/>
        </p:nvPicPr>
        <p:blipFill rotWithShape="1">
          <a:blip r:embed="rId5">
            <a:duotone>
              <a:schemeClr val="accent2">
                <a:shade val="45000"/>
                <a:satMod val="135000"/>
              </a:schemeClr>
              <a:prstClr val="white"/>
            </a:duotone>
            <a:extLst>
              <a:ext uri="{BEBA8EAE-BF5A-486C-A8C5-ECC9F3942E4B}">
                <a14:imgProps xmlns:a14="http://schemas.microsoft.com/office/drawing/2010/main">
                  <a14:imgLayer r:embed="rId6">
                    <a14:imgEffect>
                      <a14:artisticGlowEdges/>
                    </a14:imgEffect>
                    <a14:imgEffect>
                      <a14:sharpenSoften amount="50000"/>
                    </a14:imgEffect>
                  </a14:imgLayer>
                </a14:imgProps>
              </a:ext>
              <a:ext uri="{28A0092B-C50C-407E-A947-70E740481C1C}">
                <a14:useLocalDpi xmlns:a14="http://schemas.microsoft.com/office/drawing/2010/main" val="0"/>
              </a:ext>
            </a:extLst>
          </a:blip>
          <a:srcRect r="25084" b="49447"/>
          <a:stretch/>
        </p:blipFill>
        <p:spPr bwMode="auto">
          <a:xfrm>
            <a:off x="1384069" y="4163528"/>
            <a:ext cx="2108166" cy="1413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828278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88916" cy="6858000"/>
          </a:xfrm>
          <a:prstGeom prst="rect">
            <a:avLst/>
          </a:prstGeom>
        </p:spPr>
      </p:pic>
      <p:sp>
        <p:nvSpPr>
          <p:cNvPr id="9" name="Rectangle 3"/>
          <p:cNvSpPr>
            <a:spLocks noChangeArrowheads="1"/>
          </p:cNvSpPr>
          <p:nvPr/>
        </p:nvSpPr>
        <p:spPr bwMode="auto">
          <a:xfrm>
            <a:off x="2014645" y="144430"/>
            <a:ext cx="6022903" cy="1041928"/>
          </a:xfrm>
          <a:prstGeom prst="rect">
            <a:avLst/>
          </a:prstGeom>
          <a:noFill/>
          <a:ln>
            <a:noFill/>
            <a:headEnd/>
            <a:tailEnd/>
          </a:ln>
        </p:spPr>
        <p:style>
          <a:lnRef idx="2">
            <a:schemeClr val="accent2"/>
          </a:lnRef>
          <a:fillRef idx="1">
            <a:schemeClr val="lt1"/>
          </a:fillRef>
          <a:effectRef idx="0">
            <a:schemeClr val="accent2"/>
          </a:effectRef>
          <a:fontRef idx="minor">
            <a:schemeClr val="dk1"/>
          </a:fontRef>
        </p:style>
        <p:txBody>
          <a:bodyPr anchor="ctr"/>
          <a:lstStyle/>
          <a:p>
            <a:pPr>
              <a:defRPr/>
            </a:pPr>
            <a:r>
              <a:rPr lang="uk-UA" altLang="ru-RU" sz="2200" dirty="0">
                <a:solidFill>
                  <a:srgbClr val="002060"/>
                </a:solidFill>
                <a:latin typeface="Arial" pitchFamily="34" charset="0"/>
                <a:cs typeface="Arial" pitchFamily="34" charset="0"/>
              </a:rPr>
              <a:t>Закупівля ПОСЛУГ </a:t>
            </a:r>
          </a:p>
          <a:p>
            <a:pPr>
              <a:defRPr/>
            </a:pPr>
            <a:r>
              <a:rPr lang="uk-UA" altLang="ru-RU" sz="2200" dirty="0">
                <a:solidFill>
                  <a:srgbClr val="002060"/>
                </a:solidFill>
                <a:latin typeface="Arial" pitchFamily="34" charset="0"/>
                <a:cs typeface="Arial" pitchFamily="34" charset="0"/>
              </a:rPr>
              <a:t>БЕЗДОМНИМ/ПАЛІАТИВНО ХВОРИМ/</a:t>
            </a:r>
          </a:p>
          <a:p>
            <a:pPr>
              <a:defRPr/>
            </a:pPr>
            <a:r>
              <a:rPr lang="uk-UA" altLang="ru-RU" sz="2200" dirty="0">
                <a:solidFill>
                  <a:srgbClr val="002060"/>
                </a:solidFill>
                <a:latin typeface="Arial" pitchFamily="34" charset="0"/>
                <a:cs typeface="Arial" pitchFamily="34" charset="0"/>
              </a:rPr>
              <a:t>КРИВДНИКАМ </a:t>
            </a:r>
          </a:p>
        </p:txBody>
      </p:sp>
      <p:sp>
        <p:nvSpPr>
          <p:cNvPr id="10" name="Прямокутник 21"/>
          <p:cNvSpPr>
            <a:spLocks noChangeArrowheads="1"/>
          </p:cNvSpPr>
          <p:nvPr/>
        </p:nvSpPr>
        <p:spPr bwMode="auto">
          <a:xfrm>
            <a:off x="1575216" y="1241710"/>
            <a:ext cx="6145968" cy="1508105"/>
          </a:xfrm>
          <a:prstGeom prst="rect">
            <a:avLst/>
          </a:prstGeom>
          <a:noFill/>
          <a:ln w="9525">
            <a:noFill/>
            <a:miter lim="800000"/>
            <a:headEnd/>
            <a:tailEnd/>
          </a:ln>
        </p:spPr>
        <p:txBody>
          <a:bodyPr wrap="square">
            <a:spAutoFit/>
          </a:bodyPr>
          <a:lstStyle/>
          <a:p>
            <a:r>
              <a:rPr lang="uk-UA" altLang="ru-RU" sz="3600" dirty="0">
                <a:solidFill>
                  <a:schemeClr val="accent2">
                    <a:lumMod val="75000"/>
                  </a:schemeClr>
                </a:solidFill>
              </a:rPr>
              <a:t>119</a:t>
            </a:r>
            <a:r>
              <a:rPr lang="uk-UA" altLang="ru-RU" sz="2000" b="1" dirty="0">
                <a:solidFill>
                  <a:schemeClr val="accent2">
                    <a:lumMod val="75000"/>
                  </a:schemeClr>
                </a:solidFill>
              </a:rPr>
              <a:t> тис. грн</a:t>
            </a:r>
            <a:endParaRPr lang="uk-UA" altLang="ru-RU" sz="2000" b="1" dirty="0">
              <a:solidFill>
                <a:schemeClr val="tx1">
                  <a:lumMod val="65000"/>
                  <a:lumOff val="35000"/>
                </a:schemeClr>
              </a:solidFill>
            </a:endParaRPr>
          </a:p>
          <a:p>
            <a:r>
              <a:rPr lang="uk-UA" altLang="ru-RU" dirty="0">
                <a:solidFill>
                  <a:schemeClr val="tx1">
                    <a:lumMod val="65000"/>
                    <a:lumOff val="35000"/>
                  </a:schemeClr>
                </a:solidFill>
              </a:rPr>
              <a:t>проєкти:</a:t>
            </a:r>
          </a:p>
          <a:p>
            <a:r>
              <a:rPr lang="uk-UA" altLang="ru-RU" b="1" dirty="0">
                <a:solidFill>
                  <a:schemeClr val="tx1">
                    <a:lumMod val="65000"/>
                    <a:lumOff val="35000"/>
                  </a:schemeClr>
                </a:solidFill>
              </a:rPr>
              <a:t>СОЦІАЛЬНА ЛАЗНЯ </a:t>
            </a:r>
            <a:r>
              <a:rPr lang="uk-UA" altLang="ru-RU" dirty="0">
                <a:solidFill>
                  <a:schemeClr val="tx1">
                    <a:lumMod val="65000"/>
                    <a:lumOff val="35000"/>
                  </a:schemeClr>
                </a:solidFill>
              </a:rPr>
              <a:t>та </a:t>
            </a:r>
            <a:r>
              <a:rPr lang="uk-UA" altLang="ru-RU" b="1" dirty="0">
                <a:solidFill>
                  <a:schemeClr val="tx1">
                    <a:lumMod val="65000"/>
                    <a:lumOff val="35000"/>
                  </a:schemeClr>
                </a:solidFill>
              </a:rPr>
              <a:t>ТИМЧАСОВЕ ПЕРЕБУВАННЯ</a:t>
            </a:r>
            <a:endParaRPr lang="uk-UA" altLang="ru-RU" sz="1050" b="1" dirty="0">
              <a:solidFill>
                <a:schemeClr val="tx1">
                  <a:lumMod val="65000"/>
                  <a:lumOff val="35000"/>
                </a:schemeClr>
              </a:solidFill>
            </a:endParaRPr>
          </a:p>
          <a:p>
            <a:r>
              <a:rPr lang="uk-UA" altLang="ru-RU" dirty="0">
                <a:solidFill>
                  <a:schemeClr val="accent2">
                    <a:lumMod val="75000"/>
                  </a:schemeClr>
                </a:solidFill>
                <a:cs typeface="Arial" pitchFamily="34" charset="0"/>
              </a:rPr>
              <a:t>в </a:t>
            </a:r>
            <a:r>
              <a:rPr lang="en-US" altLang="ru-RU" dirty="0">
                <a:solidFill>
                  <a:schemeClr val="accent2">
                    <a:lumMod val="75000"/>
                  </a:schemeClr>
                </a:solidFill>
                <a:cs typeface="Arial" pitchFamily="34" charset="0"/>
              </a:rPr>
              <a:t>“</a:t>
            </a:r>
            <a:r>
              <a:rPr lang="uk-UA" altLang="ru-RU" dirty="0">
                <a:solidFill>
                  <a:schemeClr val="accent2">
                    <a:lumMod val="75000"/>
                  </a:schemeClr>
                </a:solidFill>
                <a:cs typeface="Arial" pitchFamily="34" charset="0"/>
              </a:rPr>
              <a:t>ДОМІ МИЛОСЕРДЯ</a:t>
            </a:r>
            <a:r>
              <a:rPr lang="en-US" altLang="ru-RU" dirty="0">
                <a:solidFill>
                  <a:schemeClr val="accent2">
                    <a:lumMod val="75000"/>
                  </a:schemeClr>
                </a:solidFill>
                <a:cs typeface="Arial" pitchFamily="34" charset="0"/>
              </a:rPr>
              <a:t>”</a:t>
            </a:r>
            <a:r>
              <a:rPr lang="uk-UA" altLang="ru-RU" dirty="0">
                <a:solidFill>
                  <a:schemeClr val="accent2">
                    <a:lumMod val="75000"/>
                  </a:schemeClr>
                </a:solidFill>
                <a:cs typeface="Arial" pitchFamily="34" charset="0"/>
              </a:rPr>
              <a:t> братів Альбертинців</a:t>
            </a:r>
            <a:r>
              <a:rPr lang="uk-UA" altLang="ru-RU" dirty="0">
                <a:solidFill>
                  <a:schemeClr val="tx1">
                    <a:lumMod val="65000"/>
                    <a:lumOff val="35000"/>
                  </a:schemeClr>
                </a:solidFill>
              </a:rPr>
              <a:t>  </a:t>
            </a:r>
            <a:endParaRPr lang="uk-UA" altLang="ru-RU" dirty="0">
              <a:solidFill>
                <a:srgbClr val="C55A11"/>
              </a:solidFill>
            </a:endParaRPr>
          </a:p>
        </p:txBody>
      </p:sp>
      <p:pic>
        <p:nvPicPr>
          <p:cNvPr id="15" name="Рисунок 14"/>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 uri="{28A0092B-C50C-407E-A947-70E740481C1C}">
                <a14:useLocalDpi xmlns:a14="http://schemas.microsoft.com/office/drawing/2010/main" val="0"/>
              </a:ext>
            </a:extLst>
          </a:blip>
          <a:srcRect l="10304" r="17392" b="50238"/>
          <a:stretch/>
        </p:blipFill>
        <p:spPr>
          <a:xfrm>
            <a:off x="7721183" y="875542"/>
            <a:ext cx="3327816" cy="2966701"/>
          </a:xfrm>
          <a:prstGeom prst="rect">
            <a:avLst/>
          </a:prstGeom>
          <a:solidFill>
            <a:srgbClr val="FFFFFF">
              <a:shade val="85000"/>
            </a:srgbClr>
          </a:solidFill>
          <a:ln w="88900" cap="sq">
            <a:noFill/>
            <a:miter lim="800000"/>
          </a:ln>
          <a:effectLst>
            <a:outerShdw blurRad="55000" dist="18000" dir="5400000" algn="tl" rotWithShape="0">
              <a:schemeClr val="bg1">
                <a:alpha val="40000"/>
              </a:schemeClr>
            </a:outerShdw>
          </a:effectLst>
          <a:scene3d>
            <a:camera prst="orthographicFront"/>
            <a:lightRig rig="twoPt" dir="t">
              <a:rot lat="0" lon="0" rev="7200000"/>
            </a:lightRig>
          </a:scene3d>
          <a:sp3d>
            <a:bevelT w="25400" h="19050"/>
            <a:contourClr>
              <a:srgbClr val="FFFFFF"/>
            </a:contourClr>
          </a:sp3d>
        </p:spPr>
      </p:pic>
      <p:pic>
        <p:nvPicPr>
          <p:cNvPr id="16" name="Picture 4" descr="C:\Users\Andriy Oliyarnuk\Desktop\Відеосюжет\Обрізане\Ролик_УСЗ_2018\Вихідна_інфо\Паліатив\паліативно.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21183" y="3295939"/>
            <a:ext cx="3327816" cy="2464781"/>
          </a:xfrm>
          <a:prstGeom prst="parallelogram">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Прямокутник 21"/>
          <p:cNvSpPr>
            <a:spLocks noChangeArrowheads="1"/>
          </p:cNvSpPr>
          <p:nvPr/>
        </p:nvSpPr>
        <p:spPr bwMode="auto">
          <a:xfrm>
            <a:off x="1575216" y="4055740"/>
            <a:ext cx="6145967" cy="2531462"/>
          </a:xfrm>
          <a:prstGeom prst="rect">
            <a:avLst/>
          </a:prstGeom>
          <a:solidFill>
            <a:schemeClr val="tx1">
              <a:lumMod val="50000"/>
              <a:lumOff val="50000"/>
            </a:schemeClr>
          </a:solidFill>
          <a:ln w="9525">
            <a:noFill/>
            <a:miter lim="800000"/>
            <a:headEnd/>
            <a:tailEnd/>
          </a:ln>
        </p:spPr>
        <p:txBody>
          <a:bodyPr wrap="square">
            <a:spAutoFit/>
          </a:bodyPr>
          <a:lstStyle/>
          <a:p>
            <a:r>
              <a:rPr lang="uk-UA" altLang="ru-RU" sz="3600" dirty="0">
                <a:solidFill>
                  <a:schemeClr val="bg1"/>
                </a:solidFill>
              </a:rPr>
              <a:t>76,8</a:t>
            </a:r>
            <a:r>
              <a:rPr lang="uk-UA" altLang="ru-RU" sz="4000" b="1" dirty="0">
                <a:solidFill>
                  <a:schemeClr val="bg1"/>
                </a:solidFill>
              </a:rPr>
              <a:t> </a:t>
            </a:r>
            <a:r>
              <a:rPr lang="uk-UA" altLang="ru-RU" sz="2000" b="1" dirty="0">
                <a:solidFill>
                  <a:schemeClr val="bg1"/>
                </a:solidFill>
              </a:rPr>
              <a:t>тис. грн </a:t>
            </a:r>
          </a:p>
          <a:p>
            <a:endParaRPr lang="uk-UA" altLang="ru-RU" dirty="0">
              <a:solidFill>
                <a:schemeClr val="bg1"/>
              </a:solidFill>
            </a:endParaRPr>
          </a:p>
          <a:p>
            <a:r>
              <a:rPr lang="uk-UA" altLang="ru-RU" dirty="0">
                <a:solidFill>
                  <a:schemeClr val="bg1"/>
                </a:solidFill>
              </a:rPr>
              <a:t>проєкт 1:</a:t>
            </a:r>
          </a:p>
          <a:p>
            <a:r>
              <a:rPr lang="uk-UA" altLang="ru-RU" b="1" dirty="0">
                <a:solidFill>
                  <a:schemeClr val="bg1"/>
                </a:solidFill>
              </a:rPr>
              <a:t>ПСИХОЛОГІЧНА  ДОПОМОГА  </a:t>
            </a:r>
            <a:r>
              <a:rPr lang="uk-UA" altLang="ru-RU" dirty="0">
                <a:solidFill>
                  <a:schemeClr val="bg1"/>
                </a:solidFill>
              </a:rPr>
              <a:t>паліативно хворим</a:t>
            </a:r>
            <a:endParaRPr lang="uk-UA" altLang="ru-RU" sz="1050" dirty="0">
              <a:solidFill>
                <a:schemeClr val="bg1"/>
              </a:solidFill>
            </a:endParaRPr>
          </a:p>
          <a:p>
            <a:endParaRPr lang="ru-RU" altLang="ru-RU" sz="1050" dirty="0">
              <a:solidFill>
                <a:schemeClr val="bg1"/>
              </a:solidFill>
            </a:endParaRPr>
          </a:p>
          <a:p>
            <a:r>
              <a:rPr lang="uk-UA" altLang="ru-RU" dirty="0">
                <a:solidFill>
                  <a:schemeClr val="bg1"/>
                </a:solidFill>
              </a:rPr>
              <a:t>проєкт 2:</a:t>
            </a:r>
          </a:p>
          <a:p>
            <a:r>
              <a:rPr lang="uk-UA" altLang="ru-RU" b="1" dirty="0">
                <a:solidFill>
                  <a:schemeClr val="bg1"/>
                </a:solidFill>
              </a:rPr>
              <a:t>ПРОХОДЖЕННЯ  КОРЕКЦІЇ  </a:t>
            </a:r>
            <a:r>
              <a:rPr lang="uk-UA" altLang="ru-RU" dirty="0">
                <a:solidFill>
                  <a:schemeClr val="bg1"/>
                </a:solidFill>
              </a:rPr>
              <a:t>для кривдників, які вчинили домашнє насильство</a:t>
            </a:r>
            <a:endParaRPr lang="uk-UA" altLang="ru-RU" sz="1050" dirty="0">
              <a:solidFill>
                <a:schemeClr val="bg1"/>
              </a:solidFill>
            </a:endParaRPr>
          </a:p>
        </p:txBody>
      </p:sp>
      <p:sp>
        <p:nvSpPr>
          <p:cNvPr id="18" name="Прямокутник 21"/>
          <p:cNvSpPr>
            <a:spLocks noChangeArrowheads="1"/>
          </p:cNvSpPr>
          <p:nvPr/>
        </p:nvSpPr>
        <p:spPr bwMode="auto">
          <a:xfrm>
            <a:off x="1575216" y="2737402"/>
            <a:ext cx="5923614" cy="1261884"/>
          </a:xfrm>
          <a:prstGeom prst="rect">
            <a:avLst/>
          </a:prstGeom>
          <a:noFill/>
          <a:ln w="9525">
            <a:noFill/>
            <a:miter lim="800000"/>
            <a:headEnd/>
            <a:tailEnd/>
          </a:ln>
        </p:spPr>
        <p:txBody>
          <a:bodyPr wrap="square">
            <a:spAutoFit/>
          </a:bodyPr>
          <a:lstStyle/>
          <a:p>
            <a:r>
              <a:rPr lang="uk-UA" altLang="ru-RU" sz="3600" dirty="0">
                <a:solidFill>
                  <a:schemeClr val="accent2">
                    <a:lumMod val="75000"/>
                  </a:schemeClr>
                </a:solidFill>
              </a:rPr>
              <a:t>50</a:t>
            </a:r>
            <a:r>
              <a:rPr lang="uk-UA" altLang="ru-RU" sz="2000" b="1" dirty="0">
                <a:solidFill>
                  <a:schemeClr val="accent2">
                    <a:lumMod val="75000"/>
                  </a:schemeClr>
                </a:solidFill>
              </a:rPr>
              <a:t> тис. грн</a:t>
            </a:r>
            <a:endParaRPr lang="uk-UA" altLang="ru-RU" sz="2000" b="1" dirty="0">
              <a:solidFill>
                <a:schemeClr val="tx1">
                  <a:lumMod val="65000"/>
                  <a:lumOff val="35000"/>
                </a:schemeClr>
              </a:solidFill>
            </a:endParaRPr>
          </a:p>
          <a:p>
            <a:r>
              <a:rPr lang="uk-UA" altLang="ru-RU" dirty="0">
                <a:solidFill>
                  <a:schemeClr val="tx1">
                    <a:lumMod val="65000"/>
                    <a:lumOff val="35000"/>
                  </a:schemeClr>
                </a:solidFill>
              </a:rPr>
              <a:t>проєкт:</a:t>
            </a:r>
          </a:p>
          <a:p>
            <a:r>
              <a:rPr lang="uk-UA" altLang="ru-RU" b="1" dirty="0">
                <a:solidFill>
                  <a:schemeClr val="tx1">
                    <a:lumMod val="65000"/>
                    <a:lumOff val="35000"/>
                  </a:schemeClr>
                </a:solidFill>
              </a:rPr>
              <a:t>БЛАГОДІЙНА КУХНЯ </a:t>
            </a:r>
            <a:r>
              <a:rPr lang="uk-UA" altLang="ru-RU" dirty="0">
                <a:solidFill>
                  <a:schemeClr val="accent2">
                    <a:lumMod val="75000"/>
                  </a:schemeClr>
                </a:solidFill>
                <a:cs typeface="Arial" pitchFamily="34" charset="0"/>
              </a:rPr>
              <a:t>в Храмі Христового Воскресіння</a:t>
            </a:r>
            <a:r>
              <a:rPr lang="uk-UA" altLang="ru-RU" dirty="0">
                <a:solidFill>
                  <a:schemeClr val="tx1">
                    <a:lumMod val="65000"/>
                    <a:lumOff val="35000"/>
                  </a:schemeClr>
                </a:solidFill>
              </a:rPr>
              <a:t> </a:t>
            </a:r>
            <a:r>
              <a:rPr lang="uk-UA" altLang="ru-RU" sz="2000" dirty="0">
                <a:solidFill>
                  <a:schemeClr val="tx1">
                    <a:lumMod val="65000"/>
                    <a:lumOff val="35000"/>
                  </a:schemeClr>
                </a:solidFill>
              </a:rPr>
              <a:t> </a:t>
            </a:r>
            <a:endParaRPr lang="uk-UA" altLang="ru-RU" sz="2000" dirty="0">
              <a:solidFill>
                <a:srgbClr val="C55A11"/>
              </a:solidFill>
            </a:endParaRPr>
          </a:p>
        </p:txBody>
      </p:sp>
      <p:sp>
        <p:nvSpPr>
          <p:cNvPr id="2" name="Прямокутник 1"/>
          <p:cNvSpPr/>
          <p:nvPr/>
        </p:nvSpPr>
        <p:spPr>
          <a:xfrm>
            <a:off x="4161971" y="4055740"/>
            <a:ext cx="3559212" cy="923330"/>
          </a:xfrm>
          <a:prstGeom prst="rect">
            <a:avLst/>
          </a:prstGeom>
          <a:solidFill>
            <a:schemeClr val="bg1"/>
          </a:solidFill>
        </p:spPr>
        <p:txBody>
          <a:bodyPr wrap="square">
            <a:spAutoFit/>
          </a:bodyPr>
          <a:lstStyle/>
          <a:p>
            <a:r>
              <a:rPr lang="ru-RU" altLang="ru-RU" b="1" dirty="0">
                <a:solidFill>
                  <a:schemeClr val="tx1">
                    <a:lumMod val="65000"/>
                    <a:lumOff val="35000"/>
                  </a:schemeClr>
                </a:solidFill>
              </a:rPr>
              <a:t>БО "</a:t>
            </a:r>
            <a:r>
              <a:rPr lang="uk-UA" altLang="ru-RU" b="1" dirty="0">
                <a:solidFill>
                  <a:schemeClr val="tx1">
                    <a:lumMod val="65000"/>
                    <a:lumOff val="35000"/>
                  </a:schemeClr>
                </a:solidFill>
              </a:rPr>
              <a:t>Благодійне</a:t>
            </a:r>
            <a:r>
              <a:rPr lang="ru-RU" altLang="ru-RU" b="1" dirty="0">
                <a:solidFill>
                  <a:schemeClr val="tx1">
                    <a:lumMod val="65000"/>
                    <a:lumOff val="35000"/>
                  </a:schemeClr>
                </a:solidFill>
              </a:rPr>
              <a:t> </a:t>
            </a:r>
            <a:r>
              <a:rPr lang="uk-UA" altLang="ru-RU" b="1" dirty="0">
                <a:solidFill>
                  <a:schemeClr val="tx1">
                    <a:lumMod val="65000"/>
                    <a:lumOff val="35000"/>
                  </a:schemeClr>
                </a:solidFill>
              </a:rPr>
              <a:t>товариство </a:t>
            </a:r>
            <a:r>
              <a:rPr lang="ru-RU" altLang="ru-RU" b="1" dirty="0">
                <a:solidFill>
                  <a:schemeClr val="tx1">
                    <a:lumMod val="65000"/>
                    <a:lumOff val="35000"/>
                  </a:schemeClr>
                </a:solidFill>
              </a:rPr>
              <a:t>"</a:t>
            </a:r>
            <a:r>
              <a:rPr lang="uk-UA" altLang="ru-RU" b="1" dirty="0">
                <a:solidFill>
                  <a:schemeClr val="tx1">
                    <a:lumMod val="65000"/>
                    <a:lumOff val="35000"/>
                  </a:schemeClr>
                </a:solidFill>
              </a:rPr>
              <a:t>Всеукраїнська</a:t>
            </a:r>
            <a:r>
              <a:rPr lang="ru-RU" altLang="ru-RU" b="1" dirty="0">
                <a:solidFill>
                  <a:schemeClr val="tx1">
                    <a:lumMod val="65000"/>
                    <a:lumOff val="35000"/>
                  </a:schemeClr>
                </a:solidFill>
              </a:rPr>
              <a:t> мережа людей, </a:t>
            </a:r>
          </a:p>
          <a:p>
            <a:r>
              <a:rPr lang="uk-UA" altLang="ru-RU" b="1" dirty="0">
                <a:solidFill>
                  <a:schemeClr val="tx1">
                    <a:lumMod val="65000"/>
                    <a:lumOff val="35000"/>
                  </a:schemeClr>
                </a:solidFill>
              </a:rPr>
              <a:t>які живуть з </a:t>
            </a:r>
            <a:r>
              <a:rPr lang="ru-RU" altLang="ru-RU" b="1" dirty="0">
                <a:solidFill>
                  <a:schemeClr val="tx1">
                    <a:lumMod val="65000"/>
                    <a:lumOff val="35000"/>
                  </a:schemeClr>
                </a:solidFill>
              </a:rPr>
              <a:t>ВІЛ/СНІД" м. </a:t>
            </a:r>
            <a:r>
              <a:rPr lang="uk-UA" altLang="ru-RU" b="1" dirty="0">
                <a:solidFill>
                  <a:schemeClr val="tx1">
                    <a:lumMod val="65000"/>
                    <a:lumOff val="35000"/>
                  </a:schemeClr>
                </a:solidFill>
              </a:rPr>
              <a:t>Львів</a:t>
            </a:r>
            <a:r>
              <a:rPr lang="ru-RU" altLang="ru-RU" b="1" dirty="0">
                <a:solidFill>
                  <a:schemeClr val="tx1">
                    <a:lumMod val="65000"/>
                    <a:lumOff val="35000"/>
                  </a:schemeClr>
                </a:solidFill>
              </a:rPr>
              <a:t>"</a:t>
            </a:r>
            <a:endParaRPr lang="uk-UA" altLang="ru-RU" b="1" dirty="0">
              <a:solidFill>
                <a:schemeClr val="tx1">
                  <a:lumMod val="65000"/>
                  <a:lumOff val="35000"/>
                </a:schemeClr>
              </a:solidFill>
              <a:cs typeface="Times New Roman" pitchFamily="18" charset="0"/>
            </a:endParaRPr>
          </a:p>
        </p:txBody>
      </p:sp>
    </p:spTree>
    <p:extLst>
      <p:ext uri="{BB962C8B-B14F-4D97-AF65-F5344CB8AC3E}">
        <p14:creationId xmlns:p14="http://schemas.microsoft.com/office/powerpoint/2010/main" val="33548817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Рисунок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30" name="object 2"/>
          <p:cNvSpPr txBox="1"/>
          <p:nvPr/>
        </p:nvSpPr>
        <p:spPr>
          <a:xfrm>
            <a:off x="3866771" y="284448"/>
            <a:ext cx="6418062" cy="1194045"/>
          </a:xfrm>
          <a:prstGeom prst="rect">
            <a:avLst/>
          </a:prstGeom>
          <a:noFill/>
        </p:spPr>
        <p:txBody>
          <a:bodyPr vert="horz" wrap="square" lIns="0" tIns="0" rIns="0" bIns="0" rtlCol="0">
            <a:spAutoFit/>
          </a:bodyPr>
          <a:lstStyle/>
          <a:p>
            <a:pPr marL="74295">
              <a:lnSpc>
                <a:spcPts val="2271"/>
              </a:lnSpc>
            </a:pPr>
            <a:r>
              <a:rPr lang="uk-UA" sz="2300" b="1" spc="-20" dirty="0">
                <a:solidFill>
                  <a:schemeClr val="tx1">
                    <a:lumMod val="75000"/>
                    <a:lumOff val="25000"/>
                  </a:schemeClr>
                </a:solidFill>
                <a:cs typeface="Arial"/>
              </a:rPr>
              <a:t>ПРИДБАНО</a:t>
            </a:r>
          </a:p>
          <a:p>
            <a:pPr marL="74295">
              <a:lnSpc>
                <a:spcPts val="2271"/>
              </a:lnSpc>
            </a:pPr>
            <a:r>
              <a:rPr lang="uk-UA" sz="2300" spc="-20" dirty="0">
                <a:solidFill>
                  <a:schemeClr val="tx1">
                    <a:lumMod val="75000"/>
                    <a:lumOff val="25000"/>
                  </a:schemeClr>
                </a:solidFill>
                <a:cs typeface="Arial"/>
              </a:rPr>
              <a:t>автомобіль для оперативної</a:t>
            </a:r>
            <a:r>
              <a:rPr lang="en-US" sz="2300" spc="-20" dirty="0">
                <a:solidFill>
                  <a:schemeClr val="tx1">
                    <a:lumMod val="75000"/>
                    <a:lumOff val="25000"/>
                  </a:schemeClr>
                </a:solidFill>
                <a:cs typeface="Arial"/>
              </a:rPr>
              <a:t> </a:t>
            </a:r>
            <a:r>
              <a:rPr lang="uk-UA" sz="2300" spc="-20" dirty="0">
                <a:solidFill>
                  <a:schemeClr val="tx1">
                    <a:lumMod val="75000"/>
                    <a:lumOff val="25000"/>
                  </a:schemeClr>
                </a:solidFill>
                <a:cs typeface="Arial"/>
              </a:rPr>
              <a:t>роботи</a:t>
            </a:r>
          </a:p>
          <a:p>
            <a:pPr marL="74295">
              <a:lnSpc>
                <a:spcPts val="2271"/>
              </a:lnSpc>
            </a:pPr>
            <a:r>
              <a:rPr lang="uk-UA" sz="2300" b="1" spc="-20" dirty="0">
                <a:solidFill>
                  <a:schemeClr val="accent2">
                    <a:lumMod val="75000"/>
                  </a:schemeClr>
                </a:solidFill>
                <a:cs typeface="Arial"/>
              </a:rPr>
              <a:t>МОБІЛЬНОЇ БРИГАДИ </a:t>
            </a:r>
            <a:r>
              <a:rPr lang="uk-UA" sz="2300" spc="-20" dirty="0">
                <a:solidFill>
                  <a:schemeClr val="accent2">
                    <a:lumMod val="75000"/>
                  </a:schemeClr>
                </a:solidFill>
                <a:cs typeface="Arial"/>
              </a:rPr>
              <a:t>допомоги </a:t>
            </a:r>
          </a:p>
          <a:p>
            <a:pPr marL="74295">
              <a:lnSpc>
                <a:spcPts val="2271"/>
              </a:lnSpc>
            </a:pPr>
            <a:r>
              <a:rPr lang="uk-UA" sz="2300" spc="-20" dirty="0">
                <a:solidFill>
                  <a:schemeClr val="accent2">
                    <a:lumMod val="75000"/>
                  </a:schemeClr>
                </a:solidFill>
                <a:cs typeface="Arial"/>
              </a:rPr>
              <a:t>постраждалим від домашнього насильства</a:t>
            </a:r>
            <a:endParaRPr sz="2300" dirty="0">
              <a:solidFill>
                <a:schemeClr val="accent2">
                  <a:lumMod val="75000"/>
                </a:schemeClr>
              </a:solidFill>
              <a:cs typeface="Arial"/>
            </a:endParaRPr>
          </a:p>
        </p:txBody>
      </p:sp>
      <p:pic>
        <p:nvPicPr>
          <p:cNvPr id="3074" name="Picture 2" descr="Купить Рено Доккер Симферополь цена 2019-2020 на Renault Dokker новый,  официальный дилер - все комплектации"/>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8040922" y="5320171"/>
            <a:ext cx="2600754" cy="1343723"/>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5583818" y="1870616"/>
            <a:ext cx="5465183" cy="4031873"/>
          </a:xfrm>
          <a:prstGeom prst="rect">
            <a:avLst/>
          </a:prstGeom>
          <a:noFill/>
        </p:spPr>
        <p:txBody>
          <a:bodyPr wrap="square" rtlCol="0">
            <a:spAutoFit/>
          </a:bodyPr>
          <a:lstStyle/>
          <a:p>
            <a:r>
              <a:rPr lang="uk-UA" sz="3600" dirty="0">
                <a:solidFill>
                  <a:schemeClr val="accent2">
                    <a:lumMod val="75000"/>
                  </a:schemeClr>
                </a:solidFill>
                <a:cs typeface="Arial" pitchFamily="34" charset="0"/>
              </a:rPr>
              <a:t>167</a:t>
            </a:r>
            <a:r>
              <a:rPr lang="uk-UA" sz="3600" b="1" dirty="0">
                <a:solidFill>
                  <a:schemeClr val="tx1">
                    <a:lumMod val="75000"/>
                    <a:lumOff val="25000"/>
                  </a:schemeClr>
                </a:solidFill>
                <a:cs typeface="Arial" pitchFamily="34" charset="0"/>
              </a:rPr>
              <a:t> </a:t>
            </a:r>
            <a:r>
              <a:rPr lang="uk-UA" sz="1600" b="1" dirty="0">
                <a:solidFill>
                  <a:schemeClr val="tx1">
                    <a:lumMod val="75000"/>
                    <a:lumOff val="25000"/>
                  </a:schemeClr>
                </a:solidFill>
                <a:cs typeface="Arial" pitchFamily="34" charset="0"/>
              </a:rPr>
              <a:t>оперативних виїздів </a:t>
            </a:r>
          </a:p>
          <a:p>
            <a:endParaRPr lang="uk-UA" sz="1600" b="1" dirty="0">
              <a:solidFill>
                <a:schemeClr val="tx1">
                  <a:lumMod val="75000"/>
                  <a:lumOff val="25000"/>
                </a:schemeClr>
              </a:solidFill>
              <a:cs typeface="Arial" pitchFamily="34" charset="0"/>
            </a:endParaRPr>
          </a:p>
          <a:p>
            <a:r>
              <a:rPr lang="uk-UA" sz="3600" dirty="0">
                <a:solidFill>
                  <a:schemeClr val="accent2">
                    <a:lumMod val="75000"/>
                  </a:schemeClr>
                </a:solidFill>
              </a:rPr>
              <a:t>847</a:t>
            </a:r>
            <a:r>
              <a:rPr lang="uk-UA" sz="3600" dirty="0"/>
              <a:t> </a:t>
            </a:r>
            <a:r>
              <a:rPr lang="uk-UA" sz="1600" b="1" dirty="0">
                <a:solidFill>
                  <a:schemeClr val="tx1">
                    <a:lumMod val="75000"/>
                    <a:lumOff val="25000"/>
                  </a:schemeClr>
                </a:solidFill>
              </a:rPr>
              <a:t>осіб охоплено соціальними послугами </a:t>
            </a:r>
          </a:p>
          <a:p>
            <a:r>
              <a:rPr lang="uk-UA" sz="1600" dirty="0">
                <a:solidFill>
                  <a:schemeClr val="accent2">
                    <a:lumMod val="75000"/>
                  </a:schemeClr>
                </a:solidFill>
              </a:rPr>
              <a:t>                 (з приводу домашнього насильства).</a:t>
            </a:r>
          </a:p>
          <a:p>
            <a:endParaRPr lang="ru-RU" sz="1600" dirty="0">
              <a:solidFill>
                <a:schemeClr val="accent2">
                  <a:lumMod val="75000"/>
                </a:schemeClr>
              </a:solidFill>
              <a:cs typeface="Arial" pitchFamily="34" charset="0"/>
            </a:endParaRPr>
          </a:p>
          <a:p>
            <a:r>
              <a:rPr lang="uk-UA" sz="3600" dirty="0">
                <a:solidFill>
                  <a:schemeClr val="accent2">
                    <a:lumMod val="75000"/>
                  </a:schemeClr>
                </a:solidFill>
              </a:rPr>
              <a:t>934</a:t>
            </a:r>
            <a:r>
              <a:rPr lang="uk-UA" sz="3600" b="1" dirty="0">
                <a:solidFill>
                  <a:schemeClr val="tx1">
                    <a:lumMod val="75000"/>
                    <a:lumOff val="25000"/>
                  </a:schemeClr>
                </a:solidFill>
              </a:rPr>
              <a:t> </a:t>
            </a:r>
            <a:r>
              <a:rPr lang="uk-UA" sz="1600" b="1" dirty="0">
                <a:solidFill>
                  <a:schemeClr val="tx1">
                    <a:lumMod val="75000"/>
                    <a:lumOff val="25000"/>
                  </a:schemeClr>
                </a:solidFill>
              </a:rPr>
              <a:t>особи перебувають на обліку в органах внутрішніх </a:t>
            </a:r>
          </a:p>
          <a:p>
            <a:r>
              <a:rPr lang="uk-UA" sz="1600" b="1" dirty="0">
                <a:solidFill>
                  <a:schemeClr val="tx1">
                    <a:lumMod val="75000"/>
                    <a:lumOff val="25000"/>
                  </a:schemeClr>
                </a:solidFill>
              </a:rPr>
              <a:t>                  справ </a:t>
            </a:r>
            <a:r>
              <a:rPr lang="uk-UA" sz="1600" dirty="0">
                <a:solidFill>
                  <a:schemeClr val="accent2">
                    <a:lumMod val="75000"/>
                  </a:schemeClr>
                </a:solidFill>
              </a:rPr>
              <a:t>з приводу вчинення насильства </a:t>
            </a:r>
            <a:r>
              <a:rPr lang="uk-UA" sz="1600" b="1" dirty="0">
                <a:solidFill>
                  <a:schemeClr val="tx1">
                    <a:lumMod val="75000"/>
                    <a:lumOff val="25000"/>
                  </a:schemeClr>
                </a:solidFill>
              </a:rPr>
              <a:t>в сім’ї.</a:t>
            </a:r>
          </a:p>
          <a:p>
            <a:endParaRPr lang="uk-UA" sz="1600" b="1" dirty="0">
              <a:solidFill>
                <a:schemeClr val="tx1">
                  <a:lumMod val="75000"/>
                  <a:lumOff val="25000"/>
                </a:schemeClr>
              </a:solidFill>
            </a:endParaRPr>
          </a:p>
          <a:p>
            <a:r>
              <a:rPr lang="uk-UA" sz="3600" dirty="0" smtClean="0">
                <a:solidFill>
                  <a:schemeClr val="accent2">
                    <a:lumMod val="75000"/>
                  </a:schemeClr>
                </a:solidFill>
              </a:rPr>
              <a:t>558</a:t>
            </a:r>
            <a:r>
              <a:rPr lang="uk-UA" sz="3600" dirty="0" smtClean="0"/>
              <a:t> </a:t>
            </a:r>
            <a:r>
              <a:rPr lang="uk-UA" sz="1600" b="1" dirty="0">
                <a:solidFill>
                  <a:schemeClr val="tx1">
                    <a:lumMod val="75000"/>
                    <a:lumOff val="25000"/>
                  </a:schemeClr>
                </a:solidFill>
              </a:rPr>
              <a:t>термінових заборонних приписів винесено </a:t>
            </a:r>
          </a:p>
          <a:p>
            <a:r>
              <a:rPr lang="uk-UA" sz="1600" b="1" dirty="0">
                <a:solidFill>
                  <a:schemeClr val="tx1">
                    <a:lumMod val="75000"/>
                    <a:lumOff val="25000"/>
                  </a:schemeClr>
                </a:solidFill>
              </a:rPr>
              <a:t>                  стосовно кривдника.</a:t>
            </a:r>
          </a:p>
          <a:p>
            <a:endParaRPr lang="uk-UA" sz="1600" b="1" dirty="0">
              <a:solidFill>
                <a:schemeClr val="tx1">
                  <a:lumMod val="75000"/>
                  <a:lumOff val="25000"/>
                </a:schemeClr>
              </a:solidFill>
            </a:endParaRPr>
          </a:p>
        </p:txBody>
      </p:sp>
      <p:pic>
        <p:nvPicPr>
          <p:cNvPr id="3076" name="Picture 4" descr="У Львові діє мобільна бригада соціально-психологічної допомоги людям, які є  у кризовій ситуації або постраждали від домашнього насильства — Львівська  міська рада"/>
          <p:cNvPicPr>
            <a:picLocks noChangeAspect="1" noChangeArrowheads="1"/>
          </p:cNvPicPr>
          <p:nvPr/>
        </p:nvPicPr>
        <p:blipFill rotWithShape="1">
          <a:blip r:embed="rId4">
            <a:extLst>
              <a:ext uri="{28A0092B-C50C-407E-A947-70E740481C1C}">
                <a14:useLocalDpi xmlns:a14="http://schemas.microsoft.com/office/drawing/2010/main" val="0"/>
              </a:ext>
            </a:extLst>
          </a:blip>
          <a:srcRect l="20657" r="21139"/>
          <a:stretch/>
        </p:blipFill>
        <p:spPr bwMode="auto">
          <a:xfrm>
            <a:off x="1406895" y="1816778"/>
            <a:ext cx="3964483" cy="4039894"/>
          </a:xfrm>
          <a:prstGeom prst="round1Rect">
            <a:avLst>
              <a:gd name="adj" fmla="val 26810"/>
            </a:avLst>
          </a:prstGeom>
          <a:noFill/>
          <a:extLst>
            <a:ext uri="{909E8E84-426E-40DD-AFC4-6F175D3DCCD1}">
              <a14:hiddenFill xmlns:a14="http://schemas.microsoft.com/office/drawing/2010/main">
                <a:solidFill>
                  <a:srgbClr val="FFFFFF"/>
                </a:solidFill>
              </a14:hiddenFill>
            </a:ext>
          </a:extLst>
        </p:spPr>
      </p:pic>
      <p:sp>
        <p:nvSpPr>
          <p:cNvPr id="2" name="Прямокутник 1"/>
          <p:cNvSpPr/>
          <p:nvPr/>
        </p:nvSpPr>
        <p:spPr>
          <a:xfrm>
            <a:off x="2447953" y="5977613"/>
            <a:ext cx="2837636" cy="646331"/>
          </a:xfrm>
          <a:prstGeom prst="rect">
            <a:avLst/>
          </a:prstGeom>
        </p:spPr>
        <p:txBody>
          <a:bodyPr wrap="none">
            <a:spAutoFit/>
          </a:bodyPr>
          <a:lstStyle/>
          <a:p>
            <a:r>
              <a:rPr lang="uk-UA" sz="3600" b="1" dirty="0">
                <a:solidFill>
                  <a:schemeClr val="accent2">
                    <a:lumMod val="75000"/>
                  </a:schemeClr>
                </a:solidFill>
              </a:rPr>
              <a:t>0 800 307 305</a:t>
            </a:r>
          </a:p>
        </p:txBody>
      </p:sp>
      <p:pic>
        <p:nvPicPr>
          <p:cNvPr id="3078" name="Picture 6" descr="У Сумах запрацювала «гаряча лінія» з підтримки хворих на COVID-19. ОНОВЛЕНО"/>
          <p:cNvPicPr>
            <a:picLocks noChangeAspect="1" noChangeArrowheads="1"/>
          </p:cNvPicPr>
          <p:nvPr/>
        </p:nvPicPr>
        <p:blipFill rotWithShape="1">
          <a:blip r:embed="rId5" cstate="print">
            <a:duotone>
              <a:schemeClr val="accent2">
                <a:shade val="45000"/>
                <a:satMod val="135000"/>
              </a:schemeClr>
              <a:prstClr val="white"/>
            </a:duotone>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l="17725" t="5326" r="16485" b="5218"/>
          <a:stretch/>
        </p:blipFill>
        <p:spPr bwMode="auto">
          <a:xfrm>
            <a:off x="1406895" y="5856673"/>
            <a:ext cx="809619" cy="767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270284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4924"/>
            <a:ext cx="12192000" cy="6858217"/>
          </a:xfrm>
          <a:prstGeom prst="rect">
            <a:avLst/>
          </a:prstGeom>
        </p:spPr>
      </p:pic>
      <p:sp>
        <p:nvSpPr>
          <p:cNvPr id="13" name="Rectangle 3"/>
          <p:cNvSpPr>
            <a:spLocks noChangeArrowheads="1"/>
          </p:cNvSpPr>
          <p:nvPr/>
        </p:nvSpPr>
        <p:spPr bwMode="auto">
          <a:xfrm>
            <a:off x="7697278" y="1536023"/>
            <a:ext cx="3457047" cy="1360215"/>
          </a:xfrm>
          <a:prstGeom prst="rect">
            <a:avLst/>
          </a:prstGeom>
          <a:noFill/>
          <a:ln>
            <a:noFill/>
            <a:headEnd/>
            <a:tailEnd/>
          </a:ln>
        </p:spPr>
        <p:style>
          <a:lnRef idx="2">
            <a:schemeClr val="accent2"/>
          </a:lnRef>
          <a:fillRef idx="1">
            <a:schemeClr val="lt1"/>
          </a:fillRef>
          <a:effectRef idx="0">
            <a:schemeClr val="accent2"/>
          </a:effectRef>
          <a:fontRef idx="minor">
            <a:schemeClr val="dk1"/>
          </a:fontRef>
        </p:style>
        <p:txBody>
          <a:bodyPr anchor="ctr"/>
          <a:lstStyle/>
          <a:p>
            <a:pPr>
              <a:defRPr/>
            </a:pPr>
            <a:r>
              <a:rPr lang="uk-UA" altLang="ru-RU" sz="6600" dirty="0">
                <a:solidFill>
                  <a:schemeClr val="accent2">
                    <a:lumMod val="75000"/>
                  </a:schemeClr>
                </a:solidFill>
                <a:cs typeface="Arial" pitchFamily="34" charset="0"/>
              </a:rPr>
              <a:t>4</a:t>
            </a:r>
            <a:r>
              <a:rPr lang="uk-UA" altLang="ru-RU" sz="3200" b="1" dirty="0">
                <a:solidFill>
                  <a:schemeClr val="accent2">
                    <a:lumMod val="75000"/>
                  </a:schemeClr>
                </a:solidFill>
                <a:cs typeface="Arial" pitchFamily="34" charset="0"/>
              </a:rPr>
              <a:t>-ий</a:t>
            </a:r>
            <a:r>
              <a:rPr lang="uk-UA" altLang="ru-RU" sz="3200" dirty="0">
                <a:solidFill>
                  <a:schemeClr val="accent2">
                    <a:lumMod val="75000"/>
                  </a:schemeClr>
                </a:solidFill>
                <a:cs typeface="Arial" pitchFamily="34" charset="0"/>
              </a:rPr>
              <a:t> </a:t>
            </a:r>
            <a:r>
              <a:rPr lang="uk-UA" altLang="ru-RU" sz="3200" b="1" dirty="0">
                <a:solidFill>
                  <a:schemeClr val="accent2">
                    <a:lumMod val="75000"/>
                  </a:schemeClr>
                </a:solidFill>
                <a:cs typeface="Arial" pitchFamily="34" charset="0"/>
              </a:rPr>
              <a:t>осередок</a:t>
            </a:r>
            <a:r>
              <a:rPr lang="uk-UA" altLang="ru-RU" sz="3200" dirty="0">
                <a:solidFill>
                  <a:schemeClr val="accent2">
                    <a:lumMod val="75000"/>
                  </a:schemeClr>
                </a:solidFill>
                <a:cs typeface="Arial" pitchFamily="34" charset="0"/>
              </a:rPr>
              <a:t> </a:t>
            </a:r>
            <a:r>
              <a:rPr lang="en-US" altLang="ru-RU" sz="3200" dirty="0">
                <a:solidFill>
                  <a:schemeClr val="accent2">
                    <a:lumMod val="75000"/>
                  </a:schemeClr>
                </a:solidFill>
                <a:cs typeface="Arial" pitchFamily="34" charset="0"/>
              </a:rPr>
              <a:t> </a:t>
            </a:r>
            <a:r>
              <a:rPr lang="uk-UA" altLang="ru-RU" sz="2000" dirty="0">
                <a:solidFill>
                  <a:schemeClr val="accent2">
                    <a:lumMod val="75000"/>
                  </a:schemeClr>
                </a:solidFill>
                <a:cs typeface="Arial" pitchFamily="34" charset="0"/>
              </a:rPr>
              <a:t>для осіб з інвалідністю </a:t>
            </a:r>
            <a:r>
              <a:rPr lang="en-US" altLang="ru-RU" sz="2000" dirty="0">
                <a:solidFill>
                  <a:schemeClr val="accent2">
                    <a:lumMod val="75000"/>
                  </a:schemeClr>
                </a:solidFill>
                <a:cs typeface="Arial" pitchFamily="34" charset="0"/>
              </a:rPr>
              <a:t> </a:t>
            </a:r>
            <a:r>
              <a:rPr lang="uk-UA" altLang="ru-RU" sz="2000" dirty="0">
                <a:solidFill>
                  <a:schemeClr val="accent2">
                    <a:lumMod val="75000"/>
                  </a:schemeClr>
                </a:solidFill>
                <a:cs typeface="Arial" pitchFamily="34" charset="0"/>
              </a:rPr>
              <a:t>віком </a:t>
            </a:r>
            <a:r>
              <a:rPr lang="en-US" altLang="ru-RU" sz="2000" dirty="0">
                <a:solidFill>
                  <a:schemeClr val="accent2">
                    <a:lumMod val="75000"/>
                  </a:schemeClr>
                </a:solidFill>
                <a:cs typeface="Arial" pitchFamily="34" charset="0"/>
              </a:rPr>
              <a:t>“</a:t>
            </a:r>
            <a:r>
              <a:rPr lang="uk-UA" altLang="ru-RU" sz="2000" dirty="0">
                <a:solidFill>
                  <a:schemeClr val="accent2">
                    <a:lumMod val="75000"/>
                  </a:schemeClr>
                </a:solidFill>
                <a:cs typeface="Arial" pitchFamily="34" charset="0"/>
              </a:rPr>
              <a:t>18+</a:t>
            </a:r>
            <a:r>
              <a:rPr lang="en-US" altLang="ru-RU" sz="2000" dirty="0">
                <a:solidFill>
                  <a:schemeClr val="accent2">
                    <a:lumMod val="75000"/>
                  </a:schemeClr>
                </a:solidFill>
                <a:cs typeface="Arial" pitchFamily="34" charset="0"/>
              </a:rPr>
              <a:t>”</a:t>
            </a:r>
            <a:r>
              <a:rPr lang="uk-UA" altLang="ru-RU" sz="2000" dirty="0">
                <a:solidFill>
                  <a:schemeClr val="accent2">
                    <a:lumMod val="75000"/>
                  </a:schemeClr>
                </a:solidFill>
                <a:cs typeface="Arial" pitchFamily="34" charset="0"/>
              </a:rPr>
              <a:t> при ЛМЦР </a:t>
            </a:r>
            <a:r>
              <a:rPr lang="en-US" altLang="ru-RU" sz="2000" dirty="0">
                <a:solidFill>
                  <a:schemeClr val="accent2">
                    <a:lumMod val="75000"/>
                  </a:schemeClr>
                </a:solidFill>
                <a:cs typeface="Arial" pitchFamily="34" charset="0"/>
              </a:rPr>
              <a:t>“</a:t>
            </a:r>
            <a:r>
              <a:rPr lang="uk-UA" altLang="ru-RU" sz="2000" dirty="0">
                <a:solidFill>
                  <a:schemeClr val="accent2">
                    <a:lumMod val="75000"/>
                  </a:schemeClr>
                </a:solidFill>
                <a:cs typeface="Arial" pitchFamily="34" charset="0"/>
              </a:rPr>
              <a:t>Джерело</a:t>
            </a:r>
            <a:r>
              <a:rPr lang="en-US" altLang="ru-RU" sz="2000" dirty="0">
                <a:solidFill>
                  <a:schemeClr val="accent2">
                    <a:lumMod val="75000"/>
                  </a:schemeClr>
                </a:solidFill>
                <a:cs typeface="Arial" pitchFamily="34" charset="0"/>
              </a:rPr>
              <a:t>”</a:t>
            </a:r>
            <a:endParaRPr lang="uk-UA" sz="2000" dirty="0">
              <a:solidFill>
                <a:schemeClr val="accent2">
                  <a:lumMod val="75000"/>
                </a:schemeClr>
              </a:solidFill>
              <a:cs typeface="Arial" pitchFamily="34" charset="0"/>
            </a:endParaRPr>
          </a:p>
        </p:txBody>
      </p:sp>
      <p:sp>
        <p:nvSpPr>
          <p:cNvPr id="14" name="Прямокутник 13"/>
          <p:cNvSpPr/>
          <p:nvPr/>
        </p:nvSpPr>
        <p:spPr>
          <a:xfrm>
            <a:off x="7780791" y="3152574"/>
            <a:ext cx="3219050" cy="523220"/>
          </a:xfrm>
          <a:prstGeom prst="rect">
            <a:avLst/>
          </a:prstGeom>
        </p:spPr>
        <p:txBody>
          <a:bodyPr wrap="square">
            <a:spAutoFit/>
          </a:bodyPr>
          <a:lstStyle/>
          <a:p>
            <a:r>
              <a:rPr lang="uk-UA" altLang="ru-RU" sz="2000" dirty="0">
                <a:solidFill>
                  <a:schemeClr val="tx1">
                    <a:lumMod val="65000"/>
                    <a:lumOff val="35000"/>
                  </a:schemeClr>
                </a:solidFill>
              </a:rPr>
              <a:t>вул. </a:t>
            </a:r>
            <a:r>
              <a:rPr lang="uk-UA" altLang="ru-RU" sz="2800" dirty="0">
                <a:solidFill>
                  <a:schemeClr val="tx1">
                    <a:lumMod val="65000"/>
                    <a:lumOff val="35000"/>
                  </a:schemeClr>
                </a:solidFill>
              </a:rPr>
              <a:t>В. Великого, 40 </a:t>
            </a:r>
            <a:endParaRPr lang="uk-UA" altLang="ru-RU" sz="2000" dirty="0">
              <a:solidFill>
                <a:schemeClr val="tx1">
                  <a:lumMod val="65000"/>
                  <a:lumOff val="35000"/>
                </a:schemeClr>
              </a:solidFill>
            </a:endParaRPr>
          </a:p>
        </p:txBody>
      </p:sp>
      <p:sp>
        <p:nvSpPr>
          <p:cNvPr id="15" name="Прямокутник 14"/>
          <p:cNvSpPr/>
          <p:nvPr/>
        </p:nvSpPr>
        <p:spPr>
          <a:xfrm>
            <a:off x="7626307" y="4337024"/>
            <a:ext cx="3528017" cy="1538883"/>
          </a:xfrm>
          <a:prstGeom prst="rect">
            <a:avLst/>
          </a:prstGeom>
        </p:spPr>
        <p:txBody>
          <a:bodyPr wrap="none">
            <a:spAutoFit/>
          </a:bodyPr>
          <a:lstStyle/>
          <a:p>
            <a:r>
              <a:rPr lang="uk-UA" altLang="ru-RU" sz="2000" b="1" dirty="0">
                <a:solidFill>
                  <a:schemeClr val="accent2">
                    <a:lumMod val="75000"/>
                  </a:schemeClr>
                </a:solidFill>
              </a:rPr>
              <a:t>до ЦЬОГО відкрито</a:t>
            </a:r>
          </a:p>
          <a:p>
            <a:endParaRPr lang="uk-UA" altLang="ru-RU" sz="1100" b="1" dirty="0">
              <a:solidFill>
                <a:schemeClr val="accent2">
                  <a:lumMod val="75000"/>
                </a:schemeClr>
              </a:solidFill>
            </a:endParaRPr>
          </a:p>
          <a:p>
            <a:pPr marL="342900" indent="-342900">
              <a:buFont typeface="Wingdings" panose="05000000000000000000" pitchFamily="2" charset="2"/>
              <a:buChar char="ü"/>
            </a:pPr>
            <a:r>
              <a:rPr lang="uk-UA" altLang="ru-RU" sz="2000" dirty="0">
                <a:solidFill>
                  <a:schemeClr val="tx1">
                    <a:lumMod val="65000"/>
                    <a:lumOff val="35000"/>
                  </a:schemeClr>
                </a:solidFill>
              </a:rPr>
              <a:t>вул. Кирилівська, 3А</a:t>
            </a:r>
          </a:p>
          <a:p>
            <a:pPr marL="342900" indent="-342900">
              <a:buFont typeface="Wingdings" panose="05000000000000000000" pitchFamily="2" charset="2"/>
              <a:buChar char="ü"/>
            </a:pPr>
            <a:r>
              <a:rPr lang="uk-UA" altLang="ru-RU" sz="2000" dirty="0">
                <a:solidFill>
                  <a:schemeClr val="tx1">
                    <a:lumMod val="65000"/>
                    <a:lumOff val="35000"/>
                  </a:schemeClr>
                </a:solidFill>
              </a:rPr>
              <a:t>вул. Роксоляни, 23</a:t>
            </a:r>
          </a:p>
          <a:p>
            <a:pPr marL="342900" indent="-342900">
              <a:buFont typeface="Wingdings" panose="05000000000000000000" pitchFamily="2" charset="2"/>
              <a:buChar char="ü"/>
            </a:pPr>
            <a:r>
              <a:rPr lang="uk-UA" altLang="ru-RU" sz="2000" dirty="0">
                <a:solidFill>
                  <a:schemeClr val="tx1">
                    <a:lumMod val="65000"/>
                    <a:lumOff val="35000"/>
                  </a:schemeClr>
                </a:solidFill>
              </a:rPr>
              <a:t>вул. Б. Хмельницького, 195 </a:t>
            </a:r>
          </a:p>
        </p:txBody>
      </p:sp>
      <p:pic>
        <p:nvPicPr>
          <p:cNvPr id="28" name="Picture 2" descr="C:\Users\Andriy Oliyarnuk\Desktop\09_1.jpg"/>
          <p:cNvPicPr>
            <a:picLocks noChangeAspect="1" noChangeArrowheads="1"/>
          </p:cNvPicPr>
          <p:nvPr/>
        </p:nvPicPr>
        <p:blipFill>
          <a:blip r:embed="rId4"/>
          <a:srcRect/>
          <a:stretch>
            <a:fillRect/>
          </a:stretch>
        </p:blipFill>
        <p:spPr bwMode="auto">
          <a:xfrm>
            <a:off x="8948436" y="281351"/>
            <a:ext cx="1075112" cy="749276"/>
          </a:xfrm>
          <a:prstGeom prst="rect">
            <a:avLst/>
          </a:prstGeom>
          <a:noFill/>
          <a:ln w="9525">
            <a:noFill/>
            <a:miter lim="800000"/>
            <a:headEnd/>
            <a:tailEnd/>
          </a:ln>
        </p:spPr>
      </p:pic>
      <p:pic>
        <p:nvPicPr>
          <p:cNvPr id="2" name="Picture 2" descr="https://dzherelocentre.org.ua/wp-content/uploads/2020/01/Hmelnytskogo.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9762"/>
          <a:stretch/>
        </p:blipFill>
        <p:spPr bwMode="auto">
          <a:xfrm>
            <a:off x="1392382" y="1534195"/>
            <a:ext cx="6190938" cy="4573789"/>
          </a:xfrm>
          <a:prstGeom prst="rect">
            <a:avLst/>
          </a:prstGeom>
          <a:noFill/>
          <a:extLst>
            <a:ext uri="{909E8E84-426E-40DD-AFC4-6F175D3DCCD1}">
              <a14:hiddenFill xmlns:a14="http://schemas.microsoft.com/office/drawing/2010/main">
                <a:solidFill>
                  <a:srgbClr val="FFFFFF"/>
                </a:solidFill>
              </a14:hiddenFill>
            </a:ext>
          </a:extLst>
        </p:spPr>
      </p:pic>
      <p:sp>
        <p:nvSpPr>
          <p:cNvPr id="21" name="object 3"/>
          <p:cNvSpPr txBox="1"/>
          <p:nvPr/>
        </p:nvSpPr>
        <p:spPr>
          <a:xfrm>
            <a:off x="2611817" y="258136"/>
            <a:ext cx="1714649" cy="1002999"/>
          </a:xfrm>
          <a:prstGeom prst="rect">
            <a:avLst/>
          </a:prstGeom>
        </p:spPr>
        <p:txBody>
          <a:bodyPr vert="horz" wrap="square" lIns="0" tIns="10319" rIns="0" bIns="0" rtlCol="0">
            <a:spAutoFit/>
          </a:bodyPr>
          <a:lstStyle/>
          <a:p>
            <a:pPr algn="ctr">
              <a:spcBef>
                <a:spcPts val="81"/>
              </a:spcBef>
            </a:pPr>
            <a:r>
              <a:rPr lang="uk-UA" sz="1950" spc="-4" dirty="0">
                <a:solidFill>
                  <a:schemeClr val="accent2">
                    <a:lumMod val="75000"/>
                  </a:schemeClr>
                </a:solidFill>
                <a:cs typeface="Verdana"/>
              </a:rPr>
              <a:t>с і ч е н ь</a:t>
            </a:r>
            <a:endParaRPr sz="1950" dirty="0">
              <a:solidFill>
                <a:schemeClr val="accent2">
                  <a:lumMod val="75000"/>
                </a:schemeClr>
              </a:solidFill>
              <a:cs typeface="Verdana"/>
            </a:endParaRPr>
          </a:p>
          <a:p>
            <a:pPr algn="ctr">
              <a:lnSpc>
                <a:spcPts val="3299"/>
              </a:lnSpc>
              <a:spcBef>
                <a:spcPts val="154"/>
              </a:spcBef>
            </a:pPr>
            <a:r>
              <a:rPr sz="3600" b="1" spc="-8" dirty="0">
                <a:solidFill>
                  <a:schemeClr val="accent2">
                    <a:lumMod val="75000"/>
                  </a:schemeClr>
                </a:solidFill>
                <a:cs typeface="Verdana"/>
              </a:rPr>
              <a:t>2020</a:t>
            </a:r>
            <a:endParaRPr sz="3600" b="1" dirty="0">
              <a:solidFill>
                <a:schemeClr val="accent2">
                  <a:lumMod val="75000"/>
                </a:schemeClr>
              </a:solidFill>
              <a:cs typeface="Verdana"/>
            </a:endParaRPr>
          </a:p>
          <a:p>
            <a:pPr algn="ctr">
              <a:lnSpc>
                <a:spcPts val="1934"/>
              </a:lnSpc>
            </a:pPr>
            <a:r>
              <a:rPr lang="uk-UA" sz="2000" dirty="0">
                <a:solidFill>
                  <a:schemeClr val="accent2">
                    <a:lumMod val="75000"/>
                  </a:schemeClr>
                </a:solidFill>
                <a:cs typeface="Verdana"/>
              </a:rPr>
              <a:t>р </a:t>
            </a:r>
            <a:r>
              <a:rPr sz="2000" dirty="0">
                <a:solidFill>
                  <a:schemeClr val="accent2">
                    <a:lumMod val="75000"/>
                  </a:schemeClr>
                </a:solidFill>
                <a:cs typeface="Verdana"/>
              </a:rPr>
              <a:t> о</a:t>
            </a:r>
            <a:r>
              <a:rPr lang="uk-UA" sz="2000" dirty="0">
                <a:solidFill>
                  <a:schemeClr val="accent2">
                    <a:lumMod val="75000"/>
                  </a:schemeClr>
                </a:solidFill>
                <a:cs typeface="Verdana"/>
              </a:rPr>
              <a:t> </a:t>
            </a:r>
            <a:r>
              <a:rPr sz="2000" dirty="0">
                <a:solidFill>
                  <a:schemeClr val="accent2">
                    <a:lumMod val="75000"/>
                  </a:schemeClr>
                </a:solidFill>
                <a:cs typeface="Verdana"/>
              </a:rPr>
              <a:t> к</a:t>
            </a:r>
            <a:r>
              <a:rPr lang="uk-UA" sz="2000" dirty="0">
                <a:solidFill>
                  <a:schemeClr val="accent2">
                    <a:lumMod val="75000"/>
                  </a:schemeClr>
                </a:solidFill>
                <a:cs typeface="Verdana"/>
              </a:rPr>
              <a:t> </a:t>
            </a:r>
            <a:r>
              <a:rPr sz="2000" spc="-93" dirty="0">
                <a:solidFill>
                  <a:schemeClr val="accent2">
                    <a:lumMod val="75000"/>
                  </a:schemeClr>
                </a:solidFill>
                <a:cs typeface="Verdana"/>
              </a:rPr>
              <a:t> </a:t>
            </a:r>
            <a:r>
              <a:rPr sz="2000" dirty="0">
                <a:solidFill>
                  <a:schemeClr val="accent2">
                    <a:lumMod val="75000"/>
                  </a:schemeClr>
                </a:solidFill>
                <a:cs typeface="Verdana"/>
              </a:rPr>
              <a:t>у</a:t>
            </a:r>
          </a:p>
        </p:txBody>
      </p:sp>
    </p:spTree>
    <p:extLst>
      <p:ext uri="{BB962C8B-B14F-4D97-AF65-F5344CB8AC3E}">
        <p14:creationId xmlns:p14="http://schemas.microsoft.com/office/powerpoint/2010/main" val="349027333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Рисунок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735"/>
            <a:ext cx="12192000" cy="6859735"/>
          </a:xfrm>
          <a:prstGeom prst="rect">
            <a:avLst/>
          </a:prstGeom>
        </p:spPr>
      </p:pic>
      <p:sp>
        <p:nvSpPr>
          <p:cNvPr id="21" name="object 3"/>
          <p:cNvSpPr txBox="1"/>
          <p:nvPr/>
        </p:nvSpPr>
        <p:spPr>
          <a:xfrm>
            <a:off x="2852464" y="210308"/>
            <a:ext cx="1714649" cy="1002999"/>
          </a:xfrm>
          <a:prstGeom prst="rect">
            <a:avLst/>
          </a:prstGeom>
        </p:spPr>
        <p:txBody>
          <a:bodyPr vert="horz" wrap="square" lIns="0" tIns="10319" rIns="0" bIns="0" rtlCol="0">
            <a:spAutoFit/>
          </a:bodyPr>
          <a:lstStyle/>
          <a:p>
            <a:pPr algn="ctr">
              <a:spcBef>
                <a:spcPts val="81"/>
              </a:spcBef>
            </a:pPr>
            <a:r>
              <a:rPr lang="uk-UA" sz="1950" spc="-4" dirty="0">
                <a:solidFill>
                  <a:schemeClr val="accent2">
                    <a:lumMod val="75000"/>
                  </a:schemeClr>
                </a:solidFill>
                <a:cs typeface="Verdana"/>
              </a:rPr>
              <a:t>л ю т и й</a:t>
            </a:r>
            <a:endParaRPr sz="1950" dirty="0">
              <a:solidFill>
                <a:schemeClr val="accent2">
                  <a:lumMod val="75000"/>
                </a:schemeClr>
              </a:solidFill>
              <a:cs typeface="Verdana"/>
            </a:endParaRPr>
          </a:p>
          <a:p>
            <a:pPr algn="ctr">
              <a:lnSpc>
                <a:spcPts val="3299"/>
              </a:lnSpc>
              <a:spcBef>
                <a:spcPts val="154"/>
              </a:spcBef>
            </a:pPr>
            <a:r>
              <a:rPr sz="3600" b="1" spc="-8" dirty="0">
                <a:solidFill>
                  <a:schemeClr val="accent2">
                    <a:lumMod val="75000"/>
                  </a:schemeClr>
                </a:solidFill>
                <a:cs typeface="Verdana"/>
              </a:rPr>
              <a:t>2020</a:t>
            </a:r>
            <a:endParaRPr sz="3600" b="1" dirty="0">
              <a:solidFill>
                <a:schemeClr val="accent2">
                  <a:lumMod val="75000"/>
                </a:schemeClr>
              </a:solidFill>
              <a:cs typeface="Verdana"/>
            </a:endParaRPr>
          </a:p>
          <a:p>
            <a:pPr algn="ctr">
              <a:lnSpc>
                <a:spcPts val="1934"/>
              </a:lnSpc>
            </a:pPr>
            <a:r>
              <a:rPr lang="uk-UA" sz="2000" dirty="0">
                <a:solidFill>
                  <a:schemeClr val="accent2">
                    <a:lumMod val="75000"/>
                  </a:schemeClr>
                </a:solidFill>
                <a:cs typeface="Verdana"/>
              </a:rPr>
              <a:t>р </a:t>
            </a:r>
            <a:r>
              <a:rPr sz="2000" dirty="0">
                <a:solidFill>
                  <a:schemeClr val="accent2">
                    <a:lumMod val="75000"/>
                  </a:schemeClr>
                </a:solidFill>
                <a:cs typeface="Verdana"/>
              </a:rPr>
              <a:t> о</a:t>
            </a:r>
            <a:r>
              <a:rPr lang="uk-UA" sz="2000" dirty="0">
                <a:solidFill>
                  <a:schemeClr val="accent2">
                    <a:lumMod val="75000"/>
                  </a:schemeClr>
                </a:solidFill>
                <a:cs typeface="Verdana"/>
              </a:rPr>
              <a:t> </a:t>
            </a:r>
            <a:r>
              <a:rPr sz="2000" dirty="0">
                <a:solidFill>
                  <a:schemeClr val="accent2">
                    <a:lumMod val="75000"/>
                  </a:schemeClr>
                </a:solidFill>
                <a:cs typeface="Verdana"/>
              </a:rPr>
              <a:t> к</a:t>
            </a:r>
            <a:r>
              <a:rPr lang="uk-UA" sz="2000" dirty="0">
                <a:solidFill>
                  <a:schemeClr val="accent2">
                    <a:lumMod val="75000"/>
                  </a:schemeClr>
                </a:solidFill>
                <a:cs typeface="Verdana"/>
              </a:rPr>
              <a:t> </a:t>
            </a:r>
            <a:r>
              <a:rPr sz="2000" spc="-93" dirty="0">
                <a:solidFill>
                  <a:schemeClr val="accent2">
                    <a:lumMod val="75000"/>
                  </a:schemeClr>
                </a:solidFill>
                <a:cs typeface="Verdana"/>
              </a:rPr>
              <a:t> </a:t>
            </a:r>
            <a:r>
              <a:rPr sz="2000" dirty="0">
                <a:solidFill>
                  <a:schemeClr val="accent2">
                    <a:lumMod val="75000"/>
                  </a:schemeClr>
                </a:solidFill>
                <a:cs typeface="Verdana"/>
              </a:rPr>
              <a:t>у</a:t>
            </a:r>
          </a:p>
        </p:txBody>
      </p:sp>
      <p:pic>
        <p:nvPicPr>
          <p:cNvPr id="23" name="Picture 6" descr="C:\Users\zamte\OneDrive\Робочий стіл\foto1-6403b34d.jpg"/>
          <p:cNvPicPr>
            <a:picLocks noChangeAspect="1" noChangeArrowheads="1"/>
          </p:cNvPicPr>
          <p:nvPr/>
        </p:nvPicPr>
        <p:blipFill rotWithShape="1">
          <a:blip r:embed="rId4"/>
          <a:srcRect l="11380" r="11202"/>
          <a:stretch/>
        </p:blipFill>
        <p:spPr bwMode="auto">
          <a:xfrm>
            <a:off x="1375757" y="1447217"/>
            <a:ext cx="3810027" cy="2918919"/>
          </a:xfrm>
          <a:prstGeom prst="rect">
            <a:avLst/>
          </a:prstGeom>
          <a:noFill/>
        </p:spPr>
      </p:pic>
      <p:pic>
        <p:nvPicPr>
          <p:cNvPr id="22"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25000"/>
                    </a14:imgEffect>
                    <a14:imgEffect>
                      <a14:saturation sat="200000"/>
                    </a14:imgEffect>
                  </a14:imgLayer>
                </a14:imgProps>
              </a:ext>
            </a:extLst>
          </a:blip>
          <a:srcRect/>
          <a:stretch>
            <a:fillRect/>
          </a:stretch>
        </p:blipFill>
        <p:spPr bwMode="auto">
          <a:xfrm>
            <a:off x="1375757" y="3859629"/>
            <a:ext cx="3810027" cy="2526180"/>
          </a:xfrm>
          <a:prstGeom prst="rect">
            <a:avLst/>
          </a:prstGeom>
          <a:noFill/>
          <a:ln w="9525">
            <a:noFill/>
            <a:miter lim="800000"/>
            <a:headEnd/>
            <a:tailEnd/>
          </a:ln>
          <a:effectLst/>
        </p:spPr>
      </p:pic>
      <p:sp>
        <p:nvSpPr>
          <p:cNvPr id="27" name="object 2"/>
          <p:cNvSpPr txBox="1"/>
          <p:nvPr/>
        </p:nvSpPr>
        <p:spPr>
          <a:xfrm>
            <a:off x="5524494" y="1570436"/>
            <a:ext cx="5631936" cy="1179810"/>
          </a:xfrm>
          <a:prstGeom prst="rect">
            <a:avLst/>
          </a:prstGeom>
          <a:noFill/>
        </p:spPr>
        <p:txBody>
          <a:bodyPr vert="horz" wrap="square" lIns="0" tIns="0" rIns="0" bIns="0" rtlCol="0">
            <a:spAutoFit/>
          </a:bodyPr>
          <a:lstStyle/>
          <a:p>
            <a:pPr marL="74295">
              <a:lnSpc>
                <a:spcPts val="2271"/>
              </a:lnSpc>
            </a:pPr>
            <a:r>
              <a:rPr lang="uk-UA" sz="4400" spc="-20" dirty="0">
                <a:solidFill>
                  <a:schemeClr val="accent2">
                    <a:lumMod val="75000"/>
                  </a:schemeClr>
                </a:solidFill>
                <a:cs typeface="Arial"/>
              </a:rPr>
              <a:t>10</a:t>
            </a:r>
            <a:r>
              <a:rPr lang="uk-UA" sz="2800" b="1" spc="-20" dirty="0">
                <a:solidFill>
                  <a:schemeClr val="accent2">
                    <a:lumMod val="75000"/>
                  </a:schemeClr>
                </a:solidFill>
                <a:cs typeface="Arial"/>
              </a:rPr>
              <a:t>-</a:t>
            </a:r>
            <a:r>
              <a:rPr lang="uk-UA" sz="2400" b="1" spc="-20" dirty="0">
                <a:solidFill>
                  <a:schemeClr val="accent2">
                    <a:lumMod val="75000"/>
                  </a:schemeClr>
                </a:solidFill>
                <a:cs typeface="Arial"/>
              </a:rPr>
              <a:t>й</a:t>
            </a:r>
            <a:r>
              <a:rPr lang="uk-UA" sz="2400" spc="-20" dirty="0">
                <a:solidFill>
                  <a:schemeClr val="accent2">
                    <a:lumMod val="75000"/>
                  </a:schemeClr>
                </a:solidFill>
                <a:cs typeface="Arial"/>
              </a:rPr>
              <a:t> </a:t>
            </a:r>
          </a:p>
          <a:p>
            <a:pPr marL="74295">
              <a:lnSpc>
                <a:spcPts val="2271"/>
              </a:lnSpc>
            </a:pPr>
            <a:r>
              <a:rPr lang="uk-UA" sz="2800" spc="-20" dirty="0">
                <a:solidFill>
                  <a:schemeClr val="tx1">
                    <a:lumMod val="75000"/>
                    <a:lumOff val="25000"/>
                  </a:schemeClr>
                </a:solidFill>
                <a:cs typeface="Arial"/>
              </a:rPr>
              <a:t>ЦЕНТР  ДОЗВІЛЛЯ </a:t>
            </a:r>
          </a:p>
          <a:p>
            <a:pPr marL="74295">
              <a:lnSpc>
                <a:spcPts val="2271"/>
              </a:lnSpc>
            </a:pPr>
            <a:r>
              <a:rPr lang="uk-UA" sz="2400" spc="-20" dirty="0">
                <a:solidFill>
                  <a:schemeClr val="tx1">
                    <a:lumMod val="75000"/>
                    <a:lumOff val="25000"/>
                  </a:schemeClr>
                </a:solidFill>
                <a:cs typeface="Arial"/>
              </a:rPr>
              <a:t>для осіб літнього віку </a:t>
            </a:r>
          </a:p>
          <a:p>
            <a:pPr marL="74295">
              <a:lnSpc>
                <a:spcPts val="2271"/>
              </a:lnSpc>
            </a:pPr>
            <a:r>
              <a:rPr lang="uk-UA" sz="2200" b="1" spc="-20" dirty="0">
                <a:solidFill>
                  <a:schemeClr val="tx1">
                    <a:lumMod val="75000"/>
                    <a:lumOff val="25000"/>
                  </a:schemeClr>
                </a:solidFill>
                <a:cs typeface="Arial"/>
              </a:rPr>
              <a:t>Львівського міського територіального центру</a:t>
            </a:r>
            <a:endParaRPr sz="2200" b="1" dirty="0">
              <a:solidFill>
                <a:schemeClr val="tx1">
                  <a:lumMod val="75000"/>
                  <a:lumOff val="25000"/>
                </a:schemeClr>
              </a:solidFill>
              <a:cs typeface="Arial"/>
            </a:endParaRPr>
          </a:p>
        </p:txBody>
      </p:sp>
      <p:sp>
        <p:nvSpPr>
          <p:cNvPr id="29" name="Прямокутник 13"/>
          <p:cNvSpPr/>
          <p:nvPr/>
        </p:nvSpPr>
        <p:spPr>
          <a:xfrm>
            <a:off x="5524495" y="2996161"/>
            <a:ext cx="4410029" cy="584775"/>
          </a:xfrm>
          <a:prstGeom prst="rect">
            <a:avLst/>
          </a:prstGeom>
        </p:spPr>
        <p:txBody>
          <a:bodyPr wrap="square">
            <a:spAutoFit/>
          </a:bodyPr>
          <a:lstStyle/>
          <a:p>
            <a:r>
              <a:rPr lang="uk-UA" altLang="ru-RU" sz="2400" dirty="0">
                <a:solidFill>
                  <a:schemeClr val="accent2">
                    <a:lumMod val="75000"/>
                  </a:schemeClr>
                </a:solidFill>
              </a:rPr>
              <a:t>смт. </a:t>
            </a:r>
            <a:r>
              <a:rPr lang="uk-UA" altLang="ru-RU" sz="3200" dirty="0">
                <a:solidFill>
                  <a:schemeClr val="accent2">
                    <a:lumMod val="75000"/>
                  </a:schemeClr>
                </a:solidFill>
              </a:rPr>
              <a:t>Рудно (</a:t>
            </a:r>
            <a:r>
              <a:rPr lang="uk-UA" altLang="ru-RU" sz="2400" dirty="0">
                <a:solidFill>
                  <a:schemeClr val="accent2">
                    <a:lumMod val="75000"/>
                  </a:schemeClr>
                </a:solidFill>
              </a:rPr>
              <a:t>будівля </a:t>
            </a:r>
            <a:r>
              <a:rPr lang="uk-UA" altLang="ru-RU" sz="2800" dirty="0">
                <a:solidFill>
                  <a:schemeClr val="accent2">
                    <a:lumMod val="75000"/>
                  </a:schemeClr>
                </a:solidFill>
              </a:rPr>
              <a:t>ЦНАП</a:t>
            </a:r>
            <a:r>
              <a:rPr lang="uk-UA" altLang="ru-RU" sz="2400" dirty="0">
                <a:solidFill>
                  <a:schemeClr val="accent2">
                    <a:lumMod val="75000"/>
                  </a:schemeClr>
                </a:solidFill>
              </a:rPr>
              <a:t>у</a:t>
            </a:r>
            <a:r>
              <a:rPr lang="uk-UA" altLang="ru-RU" sz="3200" dirty="0">
                <a:solidFill>
                  <a:schemeClr val="accent2">
                    <a:lumMod val="75000"/>
                  </a:schemeClr>
                </a:solidFill>
              </a:rPr>
              <a:t>) </a:t>
            </a:r>
            <a:endParaRPr lang="uk-UA" altLang="ru-RU" sz="2400" dirty="0">
              <a:solidFill>
                <a:schemeClr val="accent2">
                  <a:lumMod val="75000"/>
                </a:schemeClr>
              </a:solidFill>
            </a:endParaRPr>
          </a:p>
        </p:txBody>
      </p:sp>
      <p:pic>
        <p:nvPicPr>
          <p:cNvPr id="30" name="Picture 3"/>
          <p:cNvPicPr>
            <a:picLocks noChangeAspect="1" noChangeArrowheads="1"/>
          </p:cNvPicPr>
          <p:nvPr/>
        </p:nvPicPr>
        <p:blipFill>
          <a:blip r:embed="rId7"/>
          <a:srcRect/>
          <a:stretch>
            <a:fillRect/>
          </a:stretch>
        </p:blipFill>
        <p:spPr bwMode="auto">
          <a:xfrm>
            <a:off x="9134226" y="346932"/>
            <a:ext cx="800298" cy="729752"/>
          </a:xfrm>
          <a:prstGeom prst="rect">
            <a:avLst/>
          </a:prstGeom>
          <a:noFill/>
          <a:ln w="9525">
            <a:noFill/>
            <a:miter lim="800000"/>
            <a:headEnd/>
            <a:tailEnd/>
          </a:ln>
        </p:spPr>
      </p:pic>
      <p:sp>
        <p:nvSpPr>
          <p:cNvPr id="31" name="Прямокутник 17"/>
          <p:cNvSpPr/>
          <p:nvPr/>
        </p:nvSpPr>
        <p:spPr>
          <a:xfrm>
            <a:off x="5645675" y="4115128"/>
            <a:ext cx="4610100" cy="1569660"/>
          </a:xfrm>
          <a:prstGeom prst="rect">
            <a:avLst/>
          </a:prstGeom>
        </p:spPr>
        <p:txBody>
          <a:bodyPr wrap="square">
            <a:spAutoFit/>
          </a:bodyPr>
          <a:lstStyle/>
          <a:p>
            <a:pPr marL="342900" indent="-342900">
              <a:buFont typeface="Wingdings" panose="05000000000000000000" pitchFamily="2" charset="2"/>
              <a:buChar char="ü"/>
            </a:pPr>
            <a:r>
              <a:rPr lang="uk-UA" sz="2400" dirty="0">
                <a:solidFill>
                  <a:schemeClr val="tx1">
                    <a:lumMod val="75000"/>
                    <a:lumOff val="25000"/>
                  </a:schemeClr>
                </a:solidFill>
              </a:rPr>
              <a:t>майстер-класи; </a:t>
            </a:r>
          </a:p>
          <a:p>
            <a:pPr marL="342900" indent="-342900">
              <a:buFont typeface="Wingdings" panose="05000000000000000000" pitchFamily="2" charset="2"/>
              <a:buChar char="ü"/>
            </a:pPr>
            <a:r>
              <a:rPr lang="uk-UA" sz="2400" dirty="0">
                <a:solidFill>
                  <a:schemeClr val="tx1">
                    <a:lumMod val="75000"/>
                    <a:lumOff val="25000"/>
                  </a:schemeClr>
                </a:solidFill>
              </a:rPr>
              <a:t>пізнавальні сторінки;</a:t>
            </a:r>
          </a:p>
          <a:p>
            <a:pPr marL="342900" indent="-342900">
              <a:buFont typeface="Wingdings" panose="05000000000000000000" pitchFamily="2" charset="2"/>
              <a:buChar char="ü"/>
            </a:pPr>
            <a:r>
              <a:rPr lang="uk-UA" sz="2400" dirty="0">
                <a:solidFill>
                  <a:schemeClr val="tx1">
                    <a:lumMod val="75000"/>
                    <a:lumOff val="25000"/>
                  </a:schemeClr>
                </a:solidFill>
              </a:rPr>
              <a:t>поетичні заходи; </a:t>
            </a:r>
          </a:p>
          <a:p>
            <a:pPr marL="342900" indent="-342900">
              <a:buFont typeface="Wingdings" panose="05000000000000000000" pitchFamily="2" charset="2"/>
              <a:buChar char="ü"/>
            </a:pPr>
            <a:r>
              <a:rPr lang="uk-UA" sz="2400" dirty="0">
                <a:solidFill>
                  <a:schemeClr val="tx1">
                    <a:lumMod val="75000"/>
                    <a:lumOff val="25000"/>
                  </a:schemeClr>
                </a:solidFill>
              </a:rPr>
              <a:t>спортивні забави.</a:t>
            </a:r>
          </a:p>
        </p:txBody>
      </p:sp>
    </p:spTree>
    <p:extLst>
      <p:ext uri="{BB962C8B-B14F-4D97-AF65-F5344CB8AC3E}">
        <p14:creationId xmlns:p14="http://schemas.microsoft.com/office/powerpoint/2010/main" val="352094704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30" name="object 2"/>
          <p:cNvSpPr txBox="1"/>
          <p:nvPr/>
        </p:nvSpPr>
        <p:spPr>
          <a:xfrm>
            <a:off x="2014294" y="454757"/>
            <a:ext cx="6238528" cy="972061"/>
          </a:xfrm>
          <a:prstGeom prst="rect">
            <a:avLst/>
          </a:prstGeom>
          <a:noFill/>
        </p:spPr>
        <p:txBody>
          <a:bodyPr vert="horz" wrap="square" lIns="0" tIns="0" rIns="0" bIns="0" rtlCol="0">
            <a:spAutoFit/>
          </a:bodyPr>
          <a:lstStyle/>
          <a:p>
            <a:pPr marL="74295">
              <a:lnSpc>
                <a:spcPts val="2271"/>
              </a:lnSpc>
            </a:pPr>
            <a:r>
              <a:rPr lang="uk-UA" sz="2200" b="1" spc="-20" dirty="0">
                <a:solidFill>
                  <a:schemeClr val="tx1">
                    <a:lumMod val="75000"/>
                    <a:lumOff val="25000"/>
                  </a:schemeClr>
                </a:solidFill>
                <a:cs typeface="Arial"/>
              </a:rPr>
              <a:t>ВІДКРИТО</a:t>
            </a:r>
            <a:endParaRPr sz="2200" b="1" dirty="0">
              <a:solidFill>
                <a:schemeClr val="tx1">
                  <a:lumMod val="75000"/>
                  <a:lumOff val="25000"/>
                </a:schemeClr>
              </a:solidFill>
              <a:cs typeface="Arial"/>
            </a:endParaRPr>
          </a:p>
          <a:p>
            <a:pPr marL="74295" marR="311626"/>
            <a:r>
              <a:rPr lang="uk-UA" sz="2200" spc="-4" dirty="0">
                <a:solidFill>
                  <a:schemeClr val="tx1">
                    <a:lumMod val="75000"/>
                    <a:lumOff val="25000"/>
                  </a:schemeClr>
                </a:solidFill>
                <a:cs typeface="Arial"/>
              </a:rPr>
              <a:t>окремі</a:t>
            </a:r>
            <a:r>
              <a:rPr sz="2200" spc="-4" dirty="0">
                <a:solidFill>
                  <a:schemeClr val="tx1">
                    <a:lumMod val="75000"/>
                    <a:lumOff val="25000"/>
                  </a:schemeClr>
                </a:solidFill>
                <a:cs typeface="Arial"/>
              </a:rPr>
              <a:t> </a:t>
            </a:r>
            <a:r>
              <a:rPr lang="uk-UA" sz="2200" spc="-4" dirty="0">
                <a:solidFill>
                  <a:schemeClr val="tx1">
                    <a:lumMod val="75000"/>
                    <a:lumOff val="25000"/>
                  </a:schemeClr>
                </a:solidFill>
                <a:cs typeface="Arial"/>
              </a:rPr>
              <a:t>“КРИЗОВІ кімнати” та </a:t>
            </a:r>
          </a:p>
          <a:p>
            <a:pPr marL="74295" marR="311626"/>
            <a:r>
              <a:rPr lang="uk-UA" sz="2200" spc="-4" dirty="0">
                <a:solidFill>
                  <a:schemeClr val="tx1">
                    <a:lumMod val="75000"/>
                    <a:lumOff val="25000"/>
                  </a:schemeClr>
                </a:solidFill>
                <a:cs typeface="Arial"/>
              </a:rPr>
              <a:t>ПРИТУЛОК </a:t>
            </a:r>
            <a:r>
              <a:rPr sz="2200" spc="-4" dirty="0">
                <a:solidFill>
                  <a:schemeClr val="tx1">
                    <a:lumMod val="75000"/>
                    <a:lumOff val="25000"/>
                  </a:schemeClr>
                </a:solidFill>
                <a:cs typeface="Arial"/>
              </a:rPr>
              <a:t>для </a:t>
            </a:r>
            <a:r>
              <a:rPr lang="uk-UA" sz="2200" spc="-12" dirty="0">
                <a:solidFill>
                  <a:schemeClr val="tx1">
                    <a:lumMod val="75000"/>
                    <a:lumOff val="25000"/>
                  </a:schemeClr>
                </a:solidFill>
                <a:cs typeface="Arial"/>
              </a:rPr>
              <a:t>жертв</a:t>
            </a:r>
            <a:r>
              <a:rPr sz="2200" spc="-12" dirty="0">
                <a:solidFill>
                  <a:schemeClr val="tx1">
                    <a:lumMod val="75000"/>
                    <a:lumOff val="25000"/>
                  </a:schemeClr>
                </a:solidFill>
                <a:cs typeface="Arial"/>
              </a:rPr>
              <a:t> </a:t>
            </a:r>
            <a:r>
              <a:rPr lang="uk-UA" sz="2200" spc="-8" dirty="0">
                <a:solidFill>
                  <a:schemeClr val="tx1">
                    <a:lumMod val="75000"/>
                    <a:lumOff val="25000"/>
                  </a:schemeClr>
                </a:solidFill>
                <a:cs typeface="Arial"/>
              </a:rPr>
              <a:t>домашнього</a:t>
            </a:r>
            <a:r>
              <a:rPr sz="2200" spc="-8" dirty="0">
                <a:solidFill>
                  <a:schemeClr val="tx1">
                    <a:lumMod val="75000"/>
                    <a:lumOff val="25000"/>
                  </a:schemeClr>
                </a:solidFill>
                <a:cs typeface="Arial"/>
              </a:rPr>
              <a:t>  </a:t>
            </a:r>
            <a:r>
              <a:rPr lang="uk-UA" sz="2200" spc="-4" dirty="0">
                <a:solidFill>
                  <a:schemeClr val="tx1">
                    <a:lumMod val="75000"/>
                    <a:lumOff val="25000"/>
                  </a:schemeClr>
                </a:solidFill>
                <a:cs typeface="Arial"/>
              </a:rPr>
              <a:t>насильства </a:t>
            </a:r>
          </a:p>
        </p:txBody>
      </p:sp>
      <p:pic>
        <p:nvPicPr>
          <p:cNvPr id="33" name="object 5"/>
          <p:cNvPicPr/>
          <p:nvPr/>
        </p:nvPicPr>
        <p:blipFill>
          <a:blip r:embed="rId3" cstate="print"/>
          <a:stretch>
            <a:fillRect/>
          </a:stretch>
        </p:blipFill>
        <p:spPr>
          <a:xfrm>
            <a:off x="8356729" y="1300285"/>
            <a:ext cx="3731363" cy="4344058"/>
          </a:xfrm>
          <a:prstGeom prst="rect">
            <a:avLst/>
          </a:prstGeom>
        </p:spPr>
      </p:pic>
      <p:pic>
        <p:nvPicPr>
          <p:cNvPr id="34" name="object 6"/>
          <p:cNvPicPr/>
          <p:nvPr/>
        </p:nvPicPr>
        <p:blipFill>
          <a:blip r:embed="rId4" cstate="print">
            <a:extLst>
              <a:ext uri="{BEBA8EAE-BF5A-486C-A8C5-ECC9F3942E4B}">
                <a14:imgProps xmlns:a14="http://schemas.microsoft.com/office/drawing/2010/main">
                  <a14:imgLayer r:embed="rId5">
                    <a14:imgEffect>
                      <a14:sharpenSoften amount="25000"/>
                    </a14:imgEffect>
                    <a14:imgEffect>
                      <a14:saturation sat="200000"/>
                    </a14:imgEffect>
                    <a14:imgEffect>
                      <a14:brightnessContrast bright="20000" contrast="-40000"/>
                    </a14:imgEffect>
                  </a14:imgLayer>
                </a14:imgProps>
              </a:ext>
            </a:extLst>
          </a:blip>
          <a:stretch>
            <a:fillRect/>
          </a:stretch>
        </p:blipFill>
        <p:spPr>
          <a:xfrm>
            <a:off x="1793545" y="4349069"/>
            <a:ext cx="6174637" cy="2005965"/>
          </a:xfrm>
          <a:prstGeom prst="rect">
            <a:avLst/>
          </a:prstGeom>
        </p:spPr>
      </p:pic>
      <p:sp>
        <p:nvSpPr>
          <p:cNvPr id="35" name="object 7"/>
          <p:cNvSpPr txBox="1"/>
          <p:nvPr/>
        </p:nvSpPr>
        <p:spPr>
          <a:xfrm>
            <a:off x="1793545" y="1929784"/>
            <a:ext cx="4873546" cy="2177680"/>
          </a:xfrm>
          <a:prstGeom prst="rect">
            <a:avLst/>
          </a:prstGeom>
        </p:spPr>
        <p:txBody>
          <a:bodyPr vert="horz" wrap="square" lIns="0" tIns="10319" rIns="0" bIns="0" rtlCol="0">
            <a:spAutoFit/>
          </a:bodyPr>
          <a:lstStyle/>
          <a:p>
            <a:pPr marL="381794" indent="-371475">
              <a:spcBef>
                <a:spcPts val="81"/>
              </a:spcBef>
              <a:buFont typeface="Wingdings"/>
              <a:buChar char=""/>
              <a:tabLst>
                <a:tab pos="381278" algn="l"/>
                <a:tab pos="381794" algn="l"/>
              </a:tabLst>
            </a:pPr>
            <a:r>
              <a:rPr sz="2200" b="1" spc="-20" dirty="0">
                <a:solidFill>
                  <a:schemeClr val="tx1">
                    <a:lumMod val="75000"/>
                    <a:lumOff val="25000"/>
                  </a:schemeClr>
                </a:solidFill>
                <a:cs typeface="Arial"/>
              </a:rPr>
              <a:t>Убезпечення </a:t>
            </a:r>
            <a:r>
              <a:rPr sz="2200" b="1" spc="-8" dirty="0">
                <a:solidFill>
                  <a:schemeClr val="tx1">
                    <a:lumMod val="75000"/>
                    <a:lumOff val="25000"/>
                  </a:schemeClr>
                </a:solidFill>
                <a:cs typeface="Arial"/>
              </a:rPr>
              <a:t>жертви </a:t>
            </a:r>
            <a:r>
              <a:rPr sz="2200" spc="-4" dirty="0">
                <a:solidFill>
                  <a:schemeClr val="tx1">
                    <a:lumMod val="75000"/>
                    <a:lumOff val="25000"/>
                  </a:schemeClr>
                </a:solidFill>
                <a:cs typeface="Arial"/>
              </a:rPr>
              <a:t>від</a:t>
            </a:r>
            <a:r>
              <a:rPr sz="2200" spc="4" dirty="0">
                <a:solidFill>
                  <a:schemeClr val="tx1">
                    <a:lumMod val="75000"/>
                    <a:lumOff val="25000"/>
                  </a:schemeClr>
                </a:solidFill>
                <a:cs typeface="Arial"/>
              </a:rPr>
              <a:t> </a:t>
            </a:r>
            <a:r>
              <a:rPr sz="2200" dirty="0" err="1">
                <a:solidFill>
                  <a:schemeClr val="tx1">
                    <a:lumMod val="75000"/>
                    <a:lumOff val="25000"/>
                  </a:schemeClr>
                </a:solidFill>
                <a:cs typeface="Arial"/>
              </a:rPr>
              <a:t>кривдника</a:t>
            </a:r>
            <a:r>
              <a:rPr sz="2200" dirty="0">
                <a:solidFill>
                  <a:schemeClr val="tx1">
                    <a:lumMod val="75000"/>
                    <a:lumOff val="25000"/>
                  </a:schemeClr>
                </a:solidFill>
                <a:cs typeface="Arial"/>
              </a:rPr>
              <a:t>;</a:t>
            </a:r>
            <a:endParaRPr lang="uk-UA" sz="2200" dirty="0">
              <a:solidFill>
                <a:schemeClr val="tx1">
                  <a:lumMod val="75000"/>
                  <a:lumOff val="25000"/>
                </a:schemeClr>
              </a:solidFill>
              <a:cs typeface="Arial"/>
            </a:endParaRPr>
          </a:p>
          <a:p>
            <a:pPr marL="381794" indent="-371475">
              <a:spcBef>
                <a:spcPts val="81"/>
              </a:spcBef>
              <a:buFont typeface="Wingdings"/>
              <a:buChar char=""/>
              <a:tabLst>
                <a:tab pos="381278" algn="l"/>
                <a:tab pos="381794" algn="l"/>
              </a:tabLst>
            </a:pPr>
            <a:endParaRPr sz="1000" dirty="0">
              <a:solidFill>
                <a:schemeClr val="tx1">
                  <a:lumMod val="75000"/>
                  <a:lumOff val="25000"/>
                </a:schemeClr>
              </a:solidFill>
              <a:cs typeface="Arial"/>
            </a:endParaRPr>
          </a:p>
          <a:p>
            <a:pPr marL="381794" indent="-371475">
              <a:buFont typeface="Wingdings"/>
              <a:buChar char=""/>
              <a:tabLst>
                <a:tab pos="381278" algn="l"/>
                <a:tab pos="381794" algn="l"/>
              </a:tabLst>
            </a:pPr>
            <a:r>
              <a:rPr sz="2200" spc="-12" dirty="0">
                <a:solidFill>
                  <a:schemeClr val="tx1">
                    <a:lumMod val="75000"/>
                    <a:lumOff val="25000"/>
                  </a:schemeClr>
                </a:solidFill>
                <a:cs typeface="Arial"/>
              </a:rPr>
              <a:t>Тимчасове </a:t>
            </a:r>
            <a:r>
              <a:rPr sz="2200" b="1" spc="-12" dirty="0">
                <a:solidFill>
                  <a:schemeClr val="tx1">
                    <a:lumMod val="75000"/>
                    <a:lumOff val="25000"/>
                  </a:schemeClr>
                </a:solidFill>
                <a:cs typeface="Arial"/>
              </a:rPr>
              <a:t>перебування</a:t>
            </a:r>
            <a:r>
              <a:rPr sz="2200" spc="8" dirty="0">
                <a:solidFill>
                  <a:schemeClr val="tx1">
                    <a:lumMod val="75000"/>
                    <a:lumOff val="25000"/>
                  </a:schemeClr>
                </a:solidFill>
                <a:cs typeface="Arial"/>
              </a:rPr>
              <a:t> </a:t>
            </a:r>
            <a:r>
              <a:rPr sz="2200" spc="-8" dirty="0">
                <a:solidFill>
                  <a:schemeClr val="tx1">
                    <a:lumMod val="75000"/>
                    <a:lumOff val="25000"/>
                  </a:schemeClr>
                </a:solidFill>
                <a:cs typeface="Arial"/>
              </a:rPr>
              <a:t>(</a:t>
            </a:r>
            <a:r>
              <a:rPr sz="2200" spc="-8" dirty="0" err="1">
                <a:solidFill>
                  <a:schemeClr val="tx1">
                    <a:lumMod val="75000"/>
                    <a:lumOff val="25000"/>
                  </a:schemeClr>
                </a:solidFill>
                <a:cs typeface="Arial"/>
              </a:rPr>
              <a:t>проживання</a:t>
            </a:r>
            <a:r>
              <a:rPr sz="2200" spc="-8" dirty="0">
                <a:solidFill>
                  <a:schemeClr val="tx1">
                    <a:lumMod val="75000"/>
                    <a:lumOff val="25000"/>
                  </a:schemeClr>
                </a:solidFill>
                <a:cs typeface="Arial"/>
              </a:rPr>
              <a:t>);</a:t>
            </a:r>
            <a:endParaRPr lang="uk-UA" sz="2200" spc="-8" dirty="0">
              <a:solidFill>
                <a:schemeClr val="tx1">
                  <a:lumMod val="75000"/>
                  <a:lumOff val="25000"/>
                </a:schemeClr>
              </a:solidFill>
              <a:cs typeface="Arial"/>
            </a:endParaRPr>
          </a:p>
          <a:p>
            <a:pPr marL="381794" indent="-371475">
              <a:buFont typeface="Wingdings"/>
              <a:buChar char=""/>
              <a:tabLst>
                <a:tab pos="381278" algn="l"/>
                <a:tab pos="381794" algn="l"/>
              </a:tabLst>
            </a:pPr>
            <a:endParaRPr sz="1000" dirty="0">
              <a:solidFill>
                <a:schemeClr val="tx1">
                  <a:lumMod val="75000"/>
                  <a:lumOff val="25000"/>
                </a:schemeClr>
              </a:solidFill>
              <a:cs typeface="Arial"/>
            </a:endParaRPr>
          </a:p>
          <a:p>
            <a:pPr marL="381794" indent="-371475">
              <a:buFont typeface="Wingdings"/>
              <a:buChar char=""/>
              <a:tabLst>
                <a:tab pos="381278" algn="l"/>
                <a:tab pos="381794" algn="l"/>
              </a:tabLst>
            </a:pPr>
            <a:r>
              <a:rPr sz="2200" spc="-4" dirty="0">
                <a:solidFill>
                  <a:schemeClr val="tx1">
                    <a:lumMod val="75000"/>
                    <a:lumOff val="25000"/>
                  </a:schemeClr>
                </a:solidFill>
                <a:cs typeface="Arial"/>
              </a:rPr>
              <a:t>Соціальний </a:t>
            </a:r>
            <a:r>
              <a:rPr sz="2200" spc="-8" dirty="0">
                <a:solidFill>
                  <a:schemeClr val="tx1">
                    <a:lumMod val="75000"/>
                    <a:lumOff val="25000"/>
                  </a:schemeClr>
                </a:solidFill>
                <a:cs typeface="Arial"/>
              </a:rPr>
              <a:t>та </a:t>
            </a:r>
            <a:r>
              <a:rPr sz="2200" dirty="0">
                <a:solidFill>
                  <a:schemeClr val="tx1">
                    <a:lumMod val="75000"/>
                    <a:lumOff val="25000"/>
                  </a:schemeClr>
                </a:solidFill>
                <a:cs typeface="Arial"/>
              </a:rPr>
              <a:t>юридичний</a:t>
            </a:r>
            <a:r>
              <a:rPr sz="2200" spc="-41" dirty="0">
                <a:solidFill>
                  <a:schemeClr val="tx1">
                    <a:lumMod val="75000"/>
                    <a:lumOff val="25000"/>
                  </a:schemeClr>
                </a:solidFill>
                <a:cs typeface="Arial"/>
              </a:rPr>
              <a:t> </a:t>
            </a:r>
            <a:r>
              <a:rPr sz="2200" b="1" spc="-4" dirty="0" err="1">
                <a:solidFill>
                  <a:schemeClr val="tx1">
                    <a:lumMod val="75000"/>
                    <a:lumOff val="25000"/>
                  </a:schemeClr>
                </a:solidFill>
                <a:cs typeface="Arial"/>
              </a:rPr>
              <a:t>супровід</a:t>
            </a:r>
            <a:r>
              <a:rPr sz="2200" spc="-4" dirty="0">
                <a:solidFill>
                  <a:schemeClr val="tx1">
                    <a:lumMod val="75000"/>
                    <a:lumOff val="25000"/>
                  </a:schemeClr>
                </a:solidFill>
                <a:cs typeface="Arial"/>
              </a:rPr>
              <a:t>;</a:t>
            </a:r>
            <a:endParaRPr lang="uk-UA" sz="2200" spc="-4" dirty="0">
              <a:solidFill>
                <a:schemeClr val="tx1">
                  <a:lumMod val="75000"/>
                  <a:lumOff val="25000"/>
                </a:schemeClr>
              </a:solidFill>
              <a:cs typeface="Arial"/>
            </a:endParaRPr>
          </a:p>
          <a:p>
            <a:pPr marL="381794" indent="-371475">
              <a:buFont typeface="Wingdings"/>
              <a:buChar char=""/>
              <a:tabLst>
                <a:tab pos="381278" algn="l"/>
                <a:tab pos="381794" algn="l"/>
              </a:tabLst>
            </a:pPr>
            <a:endParaRPr sz="1000" dirty="0">
              <a:solidFill>
                <a:schemeClr val="tx1">
                  <a:lumMod val="75000"/>
                  <a:lumOff val="25000"/>
                </a:schemeClr>
              </a:solidFill>
              <a:cs typeface="Arial"/>
            </a:endParaRPr>
          </a:p>
          <a:p>
            <a:pPr marL="381794" indent="-371475">
              <a:buFont typeface="Wingdings"/>
              <a:buChar char=""/>
              <a:tabLst>
                <a:tab pos="381278" algn="l"/>
                <a:tab pos="381794" algn="l"/>
              </a:tabLst>
            </a:pPr>
            <a:r>
              <a:rPr sz="2200" spc="-8" dirty="0">
                <a:solidFill>
                  <a:schemeClr val="tx1">
                    <a:lumMod val="75000"/>
                    <a:lumOff val="25000"/>
                  </a:schemeClr>
                </a:solidFill>
                <a:cs typeface="Arial"/>
              </a:rPr>
              <a:t>Допомога</a:t>
            </a:r>
            <a:r>
              <a:rPr sz="2200" spc="4" dirty="0">
                <a:solidFill>
                  <a:schemeClr val="tx1">
                    <a:lumMod val="75000"/>
                    <a:lumOff val="25000"/>
                  </a:schemeClr>
                </a:solidFill>
                <a:cs typeface="Arial"/>
              </a:rPr>
              <a:t> </a:t>
            </a:r>
            <a:r>
              <a:rPr sz="2200" b="1" spc="-12" dirty="0">
                <a:solidFill>
                  <a:schemeClr val="tx1">
                    <a:lumMod val="75000"/>
                    <a:lumOff val="25000"/>
                  </a:schemeClr>
                </a:solidFill>
                <a:cs typeface="Arial"/>
              </a:rPr>
              <a:t>психолога</a:t>
            </a:r>
            <a:r>
              <a:rPr sz="2200" spc="-12" dirty="0">
                <a:solidFill>
                  <a:schemeClr val="tx1">
                    <a:lumMod val="75000"/>
                    <a:lumOff val="25000"/>
                  </a:schemeClr>
                </a:solidFill>
                <a:cs typeface="Arial"/>
              </a:rPr>
              <a:t>.</a:t>
            </a:r>
            <a:endParaRPr sz="2200" dirty="0">
              <a:solidFill>
                <a:schemeClr val="tx1">
                  <a:lumMod val="75000"/>
                  <a:lumOff val="25000"/>
                </a:schemeClr>
              </a:solidFill>
              <a:cs typeface="Arial"/>
            </a:endParaRPr>
          </a:p>
        </p:txBody>
      </p:sp>
    </p:spTree>
    <p:extLst>
      <p:ext uri="{BB962C8B-B14F-4D97-AF65-F5344CB8AC3E}">
        <p14:creationId xmlns:p14="http://schemas.microsoft.com/office/powerpoint/2010/main" val="66599267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4924"/>
            <a:ext cx="12192000" cy="6858217"/>
          </a:xfrm>
          <a:prstGeom prst="rect">
            <a:avLst/>
          </a:prstGeom>
        </p:spPr>
      </p:pic>
      <p:pic>
        <p:nvPicPr>
          <p:cNvPr id="1026" name="Picture 2" descr="https://scontent.flwo4-1.fna.fbcdn.net/v/t1.0-9/87501211_105200551086839_4759569310161043456_n.jpg?_nc_cat=107&amp;ccb=2&amp;_nc_sid=09cbfe&amp;_nc_ohc=lgkJuAhDW7EAX_MolKI&amp;_nc_oc=AQmxFVZLuBAkSC6EhuyANLRwjXBIyrfeK10B2pLBvQuEk9T8osrywVaq6D_7ofnQ7U0&amp;_nc_ht=scontent.flwo4-1.fna&amp;oh=caf9831188ac420bbf989703925d4ed3&amp;oe=5FF0C8D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1734" y="157245"/>
            <a:ext cx="884420" cy="96705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Львів'ян закликають допомогти з продуктами і доставкою самотнім людям в  потребі - ZAXID.N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6041" y="711409"/>
            <a:ext cx="3547814" cy="295692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s://scontent.flwo4-2.fna.fbcdn.net/v/t1.0-9/90251939_1093532597673030_5461346462153572352_o.png?_nc_cat=103&amp;ccb=2&amp;_nc_sid=730e14&amp;_nc_ohc=4WIq4zN1mVgAX8NhyEo&amp;_nc_ht=scontent.flwo4-2.fna&amp;oh=58d4efd89fe8e3250381fba1fb179d25&amp;oe=5FF222A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63420" y="3820781"/>
            <a:ext cx="3390435" cy="2400125"/>
          </a:xfrm>
          <a:prstGeom prst="rect">
            <a:avLst/>
          </a:prstGeom>
          <a:noFill/>
          <a:extLst>
            <a:ext uri="{909E8E84-426E-40DD-AFC4-6F175D3DCCD1}">
              <a14:hiddenFill xmlns:a14="http://schemas.microsoft.com/office/drawing/2010/main">
                <a:solidFill>
                  <a:srgbClr val="FFFFFF"/>
                </a:solidFill>
              </a14:hiddenFill>
            </a:ext>
          </a:extLst>
        </p:spPr>
      </p:pic>
      <p:sp>
        <p:nvSpPr>
          <p:cNvPr id="23" name="Прямоугольник 22"/>
          <p:cNvSpPr/>
          <p:nvPr/>
        </p:nvSpPr>
        <p:spPr>
          <a:xfrm>
            <a:off x="4755132" y="574731"/>
            <a:ext cx="6193125" cy="830997"/>
          </a:xfrm>
          <a:prstGeom prst="rect">
            <a:avLst/>
          </a:prstGeom>
          <a:solidFill>
            <a:schemeClr val="accent2">
              <a:lumMod val="75000"/>
            </a:schemeClr>
          </a:solidFill>
        </p:spPr>
        <p:txBody>
          <a:bodyPr wrap="square">
            <a:spAutoFit/>
          </a:bodyPr>
          <a:lstStyle/>
          <a:p>
            <a:r>
              <a:rPr lang="uk-UA" sz="2400" b="1" dirty="0">
                <a:solidFill>
                  <a:schemeClr val="bg1"/>
                </a:solidFill>
                <a:cs typeface="Arial" panose="020B0604020202020204" pitchFamily="34" charset="0"/>
              </a:rPr>
              <a:t>ЦЕНТР </a:t>
            </a:r>
            <a:r>
              <a:rPr lang="uk-UA" sz="2400" dirty="0">
                <a:solidFill>
                  <a:schemeClr val="bg1"/>
                </a:solidFill>
                <a:cs typeface="Arial" panose="020B0604020202020204" pitchFamily="34" charset="0"/>
              </a:rPr>
              <a:t>КООРДИНАЦІЇ</a:t>
            </a:r>
          </a:p>
          <a:p>
            <a:r>
              <a:rPr lang="uk-UA" sz="2400" dirty="0">
                <a:solidFill>
                  <a:schemeClr val="bg1"/>
                </a:solidFill>
                <a:cs typeface="Arial" panose="020B0604020202020204" pitchFamily="34" charset="0"/>
              </a:rPr>
              <a:t>на базі Львівського центру </a:t>
            </a:r>
            <a:r>
              <a:rPr lang="uk-UA" sz="2400" b="1" dirty="0">
                <a:solidFill>
                  <a:schemeClr val="bg1"/>
                </a:solidFill>
                <a:cs typeface="Arial" panose="020B0604020202020204" pitchFamily="34" charset="0"/>
              </a:rPr>
              <a:t>соціальних служб</a:t>
            </a:r>
            <a:endParaRPr lang="uk-UA" sz="2800" b="1" dirty="0">
              <a:solidFill>
                <a:schemeClr val="bg1"/>
              </a:solidFill>
              <a:cs typeface="Arial" panose="020B0604020202020204" pitchFamily="34" charset="0"/>
            </a:endParaRPr>
          </a:p>
        </p:txBody>
      </p:sp>
      <p:sp>
        <p:nvSpPr>
          <p:cNvPr id="14" name="TextBox 13"/>
          <p:cNvSpPr txBox="1"/>
          <p:nvPr/>
        </p:nvSpPr>
        <p:spPr>
          <a:xfrm>
            <a:off x="5155452" y="1713955"/>
            <a:ext cx="5666282" cy="3908762"/>
          </a:xfrm>
          <a:prstGeom prst="rect">
            <a:avLst/>
          </a:prstGeom>
          <a:noFill/>
        </p:spPr>
        <p:txBody>
          <a:bodyPr wrap="square" rtlCol="0">
            <a:spAutoFit/>
          </a:bodyPr>
          <a:lstStyle/>
          <a:p>
            <a:pPr marL="342900" indent="-342900">
              <a:buFont typeface="Wingdings" panose="05000000000000000000" pitchFamily="2" charset="2"/>
              <a:buChar char="ü"/>
            </a:pPr>
            <a:r>
              <a:rPr lang="uk-UA" sz="2000" dirty="0">
                <a:solidFill>
                  <a:schemeClr val="tx1">
                    <a:lumMod val="75000"/>
                    <a:lumOff val="25000"/>
                  </a:schemeClr>
                </a:solidFill>
                <a:cs typeface="Arial" pitchFamily="34" charset="0"/>
              </a:rPr>
              <a:t>Опрацювання </a:t>
            </a:r>
            <a:r>
              <a:rPr lang="uk-UA" sz="2000" b="1" dirty="0">
                <a:solidFill>
                  <a:schemeClr val="accent2">
                    <a:lumMod val="75000"/>
                  </a:schemeClr>
                </a:solidFill>
                <a:cs typeface="Arial" pitchFamily="34" charset="0"/>
              </a:rPr>
              <a:t>потреб</a:t>
            </a:r>
            <a:r>
              <a:rPr lang="uk-UA" sz="2000" dirty="0">
                <a:solidFill>
                  <a:schemeClr val="accent2">
                    <a:lumMod val="75000"/>
                  </a:schemeClr>
                </a:solidFill>
                <a:cs typeface="Arial" pitchFamily="34" charset="0"/>
              </a:rPr>
              <a:t> </a:t>
            </a:r>
            <a:r>
              <a:rPr lang="uk-UA" sz="2000" dirty="0">
                <a:solidFill>
                  <a:schemeClr val="tx1">
                    <a:lumMod val="75000"/>
                    <a:lumOff val="25000"/>
                  </a:schemeClr>
                </a:solidFill>
                <a:cs typeface="Arial" pitchFamily="34" charset="0"/>
              </a:rPr>
              <a:t>мешканців;</a:t>
            </a:r>
          </a:p>
          <a:p>
            <a:pPr marL="342900" indent="-342900">
              <a:buFont typeface="Wingdings" panose="05000000000000000000" pitchFamily="2" charset="2"/>
              <a:buChar char="ü"/>
            </a:pPr>
            <a:r>
              <a:rPr lang="uk-UA" sz="2000" b="1" dirty="0">
                <a:solidFill>
                  <a:schemeClr val="accent2">
                    <a:lumMod val="75000"/>
                  </a:schemeClr>
                </a:solidFill>
                <a:cs typeface="Arial" pitchFamily="34" charset="0"/>
              </a:rPr>
              <a:t>Акумулювання</a:t>
            </a:r>
            <a:r>
              <a:rPr lang="uk-UA" sz="2000" dirty="0">
                <a:solidFill>
                  <a:schemeClr val="tx1">
                    <a:lumMod val="75000"/>
                    <a:lumOff val="25000"/>
                  </a:schemeClr>
                </a:solidFill>
                <a:cs typeface="Arial" pitchFamily="34" charset="0"/>
              </a:rPr>
              <a:t> продуктів, речей та засобів першої необхідності;</a:t>
            </a:r>
          </a:p>
          <a:p>
            <a:pPr marL="342900" indent="-342900">
              <a:buFont typeface="Wingdings" panose="05000000000000000000" pitchFamily="2" charset="2"/>
              <a:buChar char="ü"/>
            </a:pPr>
            <a:endParaRPr lang="uk-UA" sz="1600" dirty="0">
              <a:solidFill>
                <a:schemeClr val="tx1">
                  <a:lumMod val="75000"/>
                  <a:lumOff val="25000"/>
                </a:schemeClr>
              </a:solidFill>
              <a:cs typeface="Arial" pitchFamily="34" charset="0"/>
            </a:endParaRPr>
          </a:p>
          <a:p>
            <a:pPr marL="342900" indent="-342900">
              <a:buFont typeface="Wingdings" panose="05000000000000000000" pitchFamily="2" charset="2"/>
              <a:buChar char="ü"/>
            </a:pPr>
            <a:r>
              <a:rPr lang="uk-UA" sz="2000" dirty="0">
                <a:solidFill>
                  <a:schemeClr val="tx1">
                    <a:lumMod val="75000"/>
                    <a:lumOff val="25000"/>
                  </a:schemeClr>
                </a:solidFill>
                <a:cs typeface="Arial" pitchFamily="34" charset="0"/>
              </a:rPr>
              <a:t>Координація </a:t>
            </a:r>
            <a:r>
              <a:rPr lang="uk-UA" sz="2000" b="1" dirty="0">
                <a:solidFill>
                  <a:schemeClr val="accent2">
                    <a:lumMod val="75000"/>
                  </a:schemeClr>
                </a:solidFill>
                <a:cs typeface="Arial" pitchFamily="34" charset="0"/>
              </a:rPr>
              <a:t>волонтерської</a:t>
            </a:r>
            <a:r>
              <a:rPr lang="uk-UA" sz="2000" dirty="0">
                <a:solidFill>
                  <a:schemeClr val="accent2">
                    <a:lumMod val="75000"/>
                  </a:schemeClr>
                </a:solidFill>
                <a:cs typeface="Arial" pitchFamily="34" charset="0"/>
              </a:rPr>
              <a:t> </a:t>
            </a:r>
            <a:r>
              <a:rPr lang="uk-UA" sz="2000" dirty="0">
                <a:solidFill>
                  <a:schemeClr val="tx1">
                    <a:lumMod val="75000"/>
                    <a:lumOff val="25000"/>
                  </a:schemeClr>
                </a:solidFill>
                <a:cs typeface="Arial" pitchFamily="34" charset="0"/>
              </a:rPr>
              <a:t>ініціативи;</a:t>
            </a:r>
          </a:p>
          <a:p>
            <a:pPr marL="342900" indent="-342900">
              <a:buFont typeface="Wingdings" panose="05000000000000000000" pitchFamily="2" charset="2"/>
              <a:buChar char="ü"/>
            </a:pPr>
            <a:r>
              <a:rPr lang="uk-UA" sz="2000" b="1" dirty="0">
                <a:solidFill>
                  <a:schemeClr val="accent2">
                    <a:lumMod val="75000"/>
                  </a:schemeClr>
                </a:solidFill>
                <a:cs typeface="Arial" pitchFamily="34" charset="0"/>
              </a:rPr>
              <a:t>Логістика/розповсюдження</a:t>
            </a:r>
            <a:r>
              <a:rPr lang="uk-UA" sz="2000" dirty="0">
                <a:solidFill>
                  <a:schemeClr val="tx1">
                    <a:lumMod val="75000"/>
                    <a:lumOff val="25000"/>
                  </a:schemeClr>
                </a:solidFill>
                <a:cs typeface="Arial" pitchFamily="34" charset="0"/>
              </a:rPr>
              <a:t> пакунків серед нужденних </a:t>
            </a:r>
            <a:r>
              <a:rPr lang="uk-UA" sz="2000" dirty="0" err="1">
                <a:solidFill>
                  <a:schemeClr val="tx1">
                    <a:lumMod val="75000"/>
                    <a:lumOff val="25000"/>
                  </a:schemeClr>
                </a:solidFill>
                <a:cs typeface="Arial" pitchFamily="34" charset="0"/>
              </a:rPr>
              <a:t>львів</a:t>
            </a:r>
            <a:r>
              <a:rPr lang="en-US" sz="2000" dirty="0">
                <a:solidFill>
                  <a:schemeClr val="tx1">
                    <a:lumMod val="75000"/>
                    <a:lumOff val="25000"/>
                  </a:schemeClr>
                </a:solidFill>
                <a:cs typeface="Arial" pitchFamily="34" charset="0"/>
              </a:rPr>
              <a:t>’</a:t>
            </a:r>
            <a:r>
              <a:rPr lang="uk-UA" sz="2000" dirty="0" err="1">
                <a:solidFill>
                  <a:schemeClr val="tx1">
                    <a:lumMod val="75000"/>
                    <a:lumOff val="25000"/>
                  </a:schemeClr>
                </a:solidFill>
                <a:cs typeface="Arial" pitchFamily="34" charset="0"/>
              </a:rPr>
              <a:t>ян</a:t>
            </a:r>
            <a:r>
              <a:rPr lang="uk-UA" sz="2000" dirty="0">
                <a:solidFill>
                  <a:schemeClr val="tx1">
                    <a:lumMod val="75000"/>
                    <a:lumOff val="25000"/>
                  </a:schemeClr>
                </a:solidFill>
                <a:cs typeface="Arial" pitchFamily="34" charset="0"/>
              </a:rPr>
              <a:t>;</a:t>
            </a:r>
          </a:p>
          <a:p>
            <a:endParaRPr lang="uk-UA" sz="1600" dirty="0">
              <a:solidFill>
                <a:schemeClr val="tx1">
                  <a:lumMod val="75000"/>
                  <a:lumOff val="25000"/>
                </a:schemeClr>
              </a:solidFill>
              <a:cs typeface="Arial" pitchFamily="34" charset="0"/>
            </a:endParaRPr>
          </a:p>
          <a:p>
            <a:pPr marL="342900" indent="-342900">
              <a:buFont typeface="Wingdings" panose="05000000000000000000" pitchFamily="2" charset="2"/>
              <a:buChar char="ü"/>
            </a:pPr>
            <a:r>
              <a:rPr lang="uk-UA" sz="2000" dirty="0">
                <a:solidFill>
                  <a:schemeClr val="tx1">
                    <a:lumMod val="75000"/>
                    <a:lumOff val="25000"/>
                  </a:schemeClr>
                </a:solidFill>
                <a:cs typeface="Arial" pitchFamily="34" charset="0"/>
              </a:rPr>
              <a:t>Співпраця із </a:t>
            </a:r>
            <a:r>
              <a:rPr lang="uk-UA" sz="2000" b="1" dirty="0">
                <a:solidFill>
                  <a:schemeClr val="accent2">
                    <a:lumMod val="75000"/>
                  </a:schemeClr>
                </a:solidFill>
                <a:cs typeface="Arial" pitchFamily="34" charset="0"/>
              </a:rPr>
              <a:t>бізнес</a:t>
            </a:r>
            <a:r>
              <a:rPr lang="uk-UA" sz="2000" dirty="0">
                <a:solidFill>
                  <a:schemeClr val="tx1">
                    <a:lumMod val="75000"/>
                    <a:lumOff val="25000"/>
                  </a:schemeClr>
                </a:solidFill>
                <a:cs typeface="Arial" pitchFamily="34" charset="0"/>
              </a:rPr>
              <a:t> середовищами;</a:t>
            </a:r>
          </a:p>
          <a:p>
            <a:pPr marL="342900" indent="-342900">
              <a:buFont typeface="Wingdings" panose="05000000000000000000" pitchFamily="2" charset="2"/>
              <a:buChar char="ü"/>
            </a:pPr>
            <a:r>
              <a:rPr lang="uk-UA" sz="2000" b="1" dirty="0">
                <a:solidFill>
                  <a:schemeClr val="accent2">
                    <a:lumMod val="75000"/>
                  </a:schemeClr>
                </a:solidFill>
                <a:cs typeface="Arial" pitchFamily="34" charset="0"/>
              </a:rPr>
              <a:t>Психологічна</a:t>
            </a:r>
            <a:r>
              <a:rPr lang="uk-UA" sz="2000" dirty="0">
                <a:solidFill>
                  <a:schemeClr val="tx1">
                    <a:lumMod val="75000"/>
                    <a:lumOff val="25000"/>
                  </a:schemeClr>
                </a:solidFill>
                <a:cs typeface="Arial" pitchFamily="34" charset="0"/>
              </a:rPr>
              <a:t> допомога;</a:t>
            </a:r>
          </a:p>
          <a:p>
            <a:endParaRPr lang="uk-UA" sz="1600" dirty="0">
              <a:solidFill>
                <a:schemeClr val="tx1">
                  <a:lumMod val="75000"/>
                  <a:lumOff val="25000"/>
                </a:schemeClr>
              </a:solidFill>
              <a:cs typeface="Arial" pitchFamily="34" charset="0"/>
            </a:endParaRPr>
          </a:p>
          <a:p>
            <a:pPr marL="342900" indent="-342900">
              <a:buFont typeface="Wingdings" panose="05000000000000000000" pitchFamily="2" charset="2"/>
              <a:buChar char="ü"/>
            </a:pPr>
            <a:r>
              <a:rPr lang="uk-UA" sz="2000" dirty="0">
                <a:solidFill>
                  <a:schemeClr val="tx1">
                    <a:lumMod val="75000"/>
                    <a:lumOff val="25000"/>
                  </a:schemeClr>
                </a:solidFill>
                <a:cs typeface="Arial" pitchFamily="34" charset="0"/>
              </a:rPr>
              <a:t>Координаційна робота з іншими </a:t>
            </a:r>
            <a:r>
              <a:rPr lang="uk-UA" sz="2000" b="1" dirty="0">
                <a:solidFill>
                  <a:schemeClr val="accent2">
                    <a:lumMod val="75000"/>
                  </a:schemeClr>
                </a:solidFill>
                <a:cs typeface="Arial" pitchFamily="34" charset="0"/>
              </a:rPr>
              <a:t>соціальними установами</a:t>
            </a:r>
            <a:r>
              <a:rPr lang="uk-UA" sz="2000" b="1" dirty="0">
                <a:solidFill>
                  <a:schemeClr val="tx1">
                    <a:lumMod val="75000"/>
                    <a:lumOff val="25000"/>
                  </a:schemeClr>
                </a:solidFill>
                <a:cs typeface="Arial" pitchFamily="34" charset="0"/>
              </a:rPr>
              <a:t> </a:t>
            </a:r>
            <a:r>
              <a:rPr lang="uk-UA" sz="2000" dirty="0">
                <a:solidFill>
                  <a:schemeClr val="tx1">
                    <a:lumMod val="75000"/>
                    <a:lumOff val="25000"/>
                  </a:schemeClr>
                </a:solidFill>
                <a:cs typeface="Arial" pitchFamily="34" charset="0"/>
              </a:rPr>
              <a:t>міста.</a:t>
            </a:r>
          </a:p>
        </p:txBody>
      </p:sp>
    </p:spTree>
    <p:extLst>
      <p:ext uri="{BB962C8B-B14F-4D97-AF65-F5344CB8AC3E}">
        <p14:creationId xmlns:p14="http://schemas.microsoft.com/office/powerpoint/2010/main" val="21369511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a:extLst>
              <a:ext uri="{FF2B5EF4-FFF2-40B4-BE49-F238E27FC236}">
                <a16:creationId xmlns:a16="http://schemas.microsoft.com/office/drawing/2014/main" id="{ACFAFA57-5040-4A42-A8E5-7893EEAE753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0" y="0"/>
            <a:ext cx="12192000" cy="6867591"/>
          </a:xfrm>
          <a:prstGeom prst="rect">
            <a:avLst/>
          </a:prstGeom>
        </p:spPr>
      </p:pic>
      <p:sp>
        <p:nvSpPr>
          <p:cNvPr id="26" name="TextBox 25">
            <a:extLst>
              <a:ext uri="{FF2B5EF4-FFF2-40B4-BE49-F238E27FC236}">
                <a16:creationId xmlns:a16="http://schemas.microsoft.com/office/drawing/2014/main" id="{15145950-1EBC-4FF8-8904-8AD62008094A}"/>
              </a:ext>
            </a:extLst>
          </p:cNvPr>
          <p:cNvSpPr txBox="1"/>
          <p:nvPr/>
        </p:nvSpPr>
        <p:spPr>
          <a:xfrm>
            <a:off x="6793298" y="598177"/>
            <a:ext cx="5001461" cy="1384995"/>
          </a:xfrm>
          <a:prstGeom prst="rect">
            <a:avLst/>
          </a:prstGeom>
          <a:noFill/>
        </p:spPr>
        <p:txBody>
          <a:bodyPr wrap="square" rtlCol="0">
            <a:spAutoFit/>
          </a:bodyPr>
          <a:lstStyle/>
          <a:p>
            <a:pPr algn="ctr"/>
            <a:r>
              <a:rPr lang="uk-UA" sz="2400" b="1" dirty="0">
                <a:solidFill>
                  <a:schemeClr val="accent1">
                    <a:lumMod val="50000"/>
                  </a:schemeClr>
                </a:solidFill>
                <a:cs typeface="Arial" panose="020B0604020202020204" pitchFamily="34" charset="0"/>
              </a:rPr>
              <a:t>ЗНО 20</a:t>
            </a:r>
            <a:r>
              <a:rPr lang="en-US" sz="2400" b="1" dirty="0">
                <a:solidFill>
                  <a:schemeClr val="accent1">
                    <a:lumMod val="50000"/>
                  </a:schemeClr>
                </a:solidFill>
                <a:cs typeface="Arial" panose="020B0604020202020204" pitchFamily="34" charset="0"/>
              </a:rPr>
              <a:t>20</a:t>
            </a:r>
            <a:endParaRPr lang="uk-UA" sz="2400" b="1" dirty="0">
              <a:solidFill>
                <a:schemeClr val="accent1">
                  <a:lumMod val="50000"/>
                </a:schemeClr>
              </a:solidFill>
              <a:cs typeface="Arial" panose="020B0604020202020204" pitchFamily="34" charset="0"/>
            </a:endParaRPr>
          </a:p>
          <a:p>
            <a:pPr algn="ctr"/>
            <a:r>
              <a:rPr lang="uk-UA" sz="2000" b="1" dirty="0">
                <a:solidFill>
                  <a:schemeClr val="accent1">
                    <a:lumMod val="50000"/>
                  </a:schemeClr>
                </a:solidFill>
                <a:cs typeface="Arial" panose="020B0604020202020204" pitchFamily="34" charset="0"/>
              </a:rPr>
              <a:t>3</a:t>
            </a:r>
            <a:r>
              <a:rPr lang="en-US" sz="2000" b="1" dirty="0">
                <a:solidFill>
                  <a:schemeClr val="accent1">
                    <a:lumMod val="50000"/>
                  </a:schemeClr>
                </a:solidFill>
                <a:cs typeface="Arial" panose="020B0604020202020204" pitchFamily="34" charset="0"/>
              </a:rPr>
              <a:t>4</a:t>
            </a:r>
            <a:r>
              <a:rPr lang="uk-UA" sz="2000" b="1" dirty="0">
                <a:solidFill>
                  <a:schemeClr val="accent1">
                    <a:lumMod val="50000"/>
                  </a:schemeClr>
                </a:solidFill>
                <a:cs typeface="Arial" panose="020B0604020202020204" pitchFamily="34" charset="0"/>
              </a:rPr>
              <a:t> випускники львівських шкіл отримали найвищі бали на зовнішньому незалежному оцінюванні 2020</a:t>
            </a:r>
          </a:p>
        </p:txBody>
      </p:sp>
      <p:sp>
        <p:nvSpPr>
          <p:cNvPr id="2" name="Прямокутник 1">
            <a:extLst>
              <a:ext uri="{FF2B5EF4-FFF2-40B4-BE49-F238E27FC236}">
                <a16:creationId xmlns:a16="http://schemas.microsoft.com/office/drawing/2014/main" id="{E8902D3E-8FBB-429F-8FE8-25996273CF36}"/>
              </a:ext>
            </a:extLst>
          </p:cNvPr>
          <p:cNvSpPr/>
          <p:nvPr/>
        </p:nvSpPr>
        <p:spPr>
          <a:xfrm>
            <a:off x="6295170" y="4330091"/>
            <a:ext cx="5752296" cy="707886"/>
          </a:xfrm>
          <a:prstGeom prst="rect">
            <a:avLst/>
          </a:prstGeom>
        </p:spPr>
        <p:txBody>
          <a:bodyPr wrap="square">
            <a:spAutoFit/>
          </a:bodyPr>
          <a:lstStyle/>
          <a:p>
            <a:r>
              <a:rPr lang="uk-UA" sz="2000" b="1" dirty="0">
                <a:solidFill>
                  <a:srgbClr val="002060"/>
                </a:solidFill>
                <a:cs typeface="Arial" panose="020B0604020202020204" pitchFamily="34" charset="0"/>
              </a:rPr>
              <a:t>У рамках підтримки обдарованої молоді нашого міста учні отримали грошову винагороду:</a:t>
            </a:r>
          </a:p>
        </p:txBody>
      </p:sp>
      <p:sp>
        <p:nvSpPr>
          <p:cNvPr id="28" name="TextBox 27">
            <a:extLst>
              <a:ext uri="{FF2B5EF4-FFF2-40B4-BE49-F238E27FC236}">
                <a16:creationId xmlns:a16="http://schemas.microsoft.com/office/drawing/2014/main" id="{4971544B-1B9A-4376-AAA0-70D98014E241}"/>
              </a:ext>
            </a:extLst>
          </p:cNvPr>
          <p:cNvSpPr txBox="1"/>
          <p:nvPr/>
        </p:nvSpPr>
        <p:spPr>
          <a:xfrm>
            <a:off x="6400800" y="5064412"/>
            <a:ext cx="5025352" cy="400110"/>
          </a:xfrm>
          <a:prstGeom prst="rect">
            <a:avLst/>
          </a:prstGeom>
          <a:noFill/>
        </p:spPr>
        <p:txBody>
          <a:bodyPr wrap="square" rtlCol="0">
            <a:spAutoFit/>
          </a:bodyPr>
          <a:lstStyle/>
          <a:p>
            <a:r>
              <a:rPr lang="uk-UA" sz="2000" b="1" dirty="0">
                <a:solidFill>
                  <a:srgbClr val="002060"/>
                </a:solidFill>
                <a:cs typeface="Arial" panose="020B0604020202020204" pitchFamily="34" charset="0"/>
              </a:rPr>
              <a:t>За 200 балів 2</a:t>
            </a:r>
            <a:r>
              <a:rPr lang="en-US" sz="2000" b="1" dirty="0">
                <a:solidFill>
                  <a:srgbClr val="002060"/>
                </a:solidFill>
                <a:cs typeface="Arial" panose="020B0604020202020204" pitchFamily="34" charset="0"/>
              </a:rPr>
              <a:t>6</a:t>
            </a:r>
            <a:r>
              <a:rPr lang="uk-UA" sz="2000" b="1" dirty="0">
                <a:solidFill>
                  <a:srgbClr val="002060"/>
                </a:solidFill>
                <a:cs typeface="Arial" panose="020B0604020202020204" pitchFamily="34" charset="0"/>
              </a:rPr>
              <a:t> учнів отримали по 5 тис. грн</a:t>
            </a:r>
          </a:p>
        </p:txBody>
      </p:sp>
      <p:sp>
        <p:nvSpPr>
          <p:cNvPr id="29" name="TextBox 28">
            <a:extLst>
              <a:ext uri="{FF2B5EF4-FFF2-40B4-BE49-F238E27FC236}">
                <a16:creationId xmlns:a16="http://schemas.microsoft.com/office/drawing/2014/main" id="{02627304-D07E-44FF-ACF4-9E3377D722BE}"/>
              </a:ext>
            </a:extLst>
          </p:cNvPr>
          <p:cNvSpPr txBox="1"/>
          <p:nvPr/>
        </p:nvSpPr>
        <p:spPr>
          <a:xfrm>
            <a:off x="6400800" y="5381964"/>
            <a:ext cx="5025351" cy="400110"/>
          </a:xfrm>
          <a:prstGeom prst="rect">
            <a:avLst/>
          </a:prstGeom>
          <a:noFill/>
        </p:spPr>
        <p:txBody>
          <a:bodyPr wrap="square" rtlCol="0">
            <a:spAutoFit/>
          </a:bodyPr>
          <a:lstStyle/>
          <a:p>
            <a:r>
              <a:rPr lang="uk-UA" sz="2000" b="1" dirty="0">
                <a:solidFill>
                  <a:srgbClr val="002060"/>
                </a:solidFill>
                <a:cs typeface="Arial" panose="020B0604020202020204" pitchFamily="34" charset="0"/>
              </a:rPr>
              <a:t>За 400 балів 8 учнів отримали по 10 тис. грн</a:t>
            </a:r>
          </a:p>
        </p:txBody>
      </p:sp>
      <p:pic>
        <p:nvPicPr>
          <p:cNvPr id="32" name="Рисунок 31">
            <a:extLst>
              <a:ext uri="{FF2B5EF4-FFF2-40B4-BE49-F238E27FC236}">
                <a16:creationId xmlns:a16="http://schemas.microsoft.com/office/drawing/2014/main" id="{B2F3EFFD-6929-4BB4-8DBA-C4C0FDAF99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07768" y="5165964"/>
            <a:ext cx="172053" cy="216000"/>
          </a:xfrm>
          <a:prstGeom prst="rect">
            <a:avLst/>
          </a:prstGeom>
        </p:spPr>
      </p:pic>
      <p:sp>
        <p:nvSpPr>
          <p:cNvPr id="30" name="Прямокутник 29">
            <a:extLst>
              <a:ext uri="{FF2B5EF4-FFF2-40B4-BE49-F238E27FC236}">
                <a16:creationId xmlns:a16="http://schemas.microsoft.com/office/drawing/2014/main" id="{E82C4144-17C0-4751-AE2E-58FAC0B31166}"/>
              </a:ext>
            </a:extLst>
          </p:cNvPr>
          <p:cNvSpPr/>
          <p:nvPr/>
        </p:nvSpPr>
        <p:spPr>
          <a:xfrm>
            <a:off x="4771502" y="145572"/>
            <a:ext cx="2648995" cy="646331"/>
          </a:xfrm>
          <a:prstGeom prst="rect">
            <a:avLst/>
          </a:prstGeom>
        </p:spPr>
        <p:txBody>
          <a:bodyPr wrap="none">
            <a:spAutoFit/>
          </a:bodyPr>
          <a:lstStyle/>
          <a:p>
            <a:r>
              <a:rPr lang="uk-UA" sz="3600" b="1" dirty="0">
                <a:solidFill>
                  <a:srgbClr val="002060"/>
                </a:solidFill>
                <a:cs typeface="Arial" panose="020B0604020202020204" pitchFamily="34" charset="0"/>
              </a:rPr>
              <a:t>Досягнення</a:t>
            </a:r>
            <a:r>
              <a:rPr lang="ru-RU" sz="3600" b="1" dirty="0">
                <a:solidFill>
                  <a:srgbClr val="002060"/>
                </a:solidFill>
              </a:rPr>
              <a:t> </a:t>
            </a:r>
            <a:endParaRPr lang="uk-UA" sz="3600" dirty="0">
              <a:solidFill>
                <a:srgbClr val="002060"/>
              </a:solidFill>
            </a:endParaRPr>
          </a:p>
        </p:txBody>
      </p:sp>
      <p:pic>
        <p:nvPicPr>
          <p:cNvPr id="33" name="Рисунок 32">
            <a:extLst>
              <a:ext uri="{FF2B5EF4-FFF2-40B4-BE49-F238E27FC236}">
                <a16:creationId xmlns:a16="http://schemas.microsoft.com/office/drawing/2014/main" id="{9E09D089-DDB4-43DB-A893-5D225703AC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07768" y="5474019"/>
            <a:ext cx="172053" cy="216000"/>
          </a:xfrm>
          <a:prstGeom prst="rect">
            <a:avLst/>
          </a:prstGeom>
        </p:spPr>
      </p:pic>
      <p:sp>
        <p:nvSpPr>
          <p:cNvPr id="31" name="Прямоугольник 1"/>
          <p:cNvSpPr/>
          <p:nvPr/>
        </p:nvSpPr>
        <p:spPr>
          <a:xfrm>
            <a:off x="1205954" y="4346063"/>
            <a:ext cx="3713302" cy="2146742"/>
          </a:xfrm>
          <a:prstGeom prst="rect">
            <a:avLst/>
          </a:prstGeom>
        </p:spPr>
        <p:txBody>
          <a:bodyPr wrap="square">
            <a:spAutoFit/>
          </a:bodyPr>
          <a:lstStyle/>
          <a:p>
            <a:pPr lvl="0" algn="ctr"/>
            <a:r>
              <a:rPr lang="uk-UA" sz="2000" b="1" dirty="0">
                <a:solidFill>
                  <a:srgbClr val="002060"/>
                </a:solidFill>
                <a:cs typeface="Arial" panose="020B0604020202020204" pitchFamily="34" charset="0"/>
              </a:rPr>
              <a:t>В рамках програми «Обдарована молодь» виплатили 30 премій у розмірі 10 000 грн найкращим учням за результатами досягнень за попередній рік</a:t>
            </a:r>
          </a:p>
          <a:p>
            <a:pPr lvl="0" algn="ctr"/>
            <a:endParaRPr lang="uk-UA" sz="1350" b="1" dirty="0">
              <a:solidFill>
                <a:srgbClr val="002060"/>
              </a:solidFill>
              <a:latin typeface="Arial" panose="020B0604020202020204" pitchFamily="34" charset="0"/>
              <a:cs typeface="Arial" panose="020B0604020202020204" pitchFamily="34" charset="0"/>
            </a:endParaRPr>
          </a:p>
        </p:txBody>
      </p:sp>
      <p:cxnSp>
        <p:nvCxnSpPr>
          <p:cNvPr id="5" name="Пряма сполучна лінія 4">
            <a:extLst>
              <a:ext uri="{FF2B5EF4-FFF2-40B4-BE49-F238E27FC236}">
                <a16:creationId xmlns:a16="http://schemas.microsoft.com/office/drawing/2014/main" id="{24C8479C-CC5E-4278-A453-EFCB7D0849DF}"/>
              </a:ext>
            </a:extLst>
          </p:cNvPr>
          <p:cNvCxnSpPr/>
          <p:nvPr/>
        </p:nvCxnSpPr>
        <p:spPr>
          <a:xfrm>
            <a:off x="5966345" y="1290674"/>
            <a:ext cx="0" cy="5043054"/>
          </a:xfrm>
          <a:prstGeom prst="line">
            <a:avLst/>
          </a:prstGeom>
        </p:spPr>
        <p:style>
          <a:lnRef idx="1">
            <a:schemeClr val="accent4"/>
          </a:lnRef>
          <a:fillRef idx="0">
            <a:schemeClr val="accent4"/>
          </a:fillRef>
          <a:effectRef idx="0">
            <a:schemeClr val="accent4"/>
          </a:effectRef>
          <a:fontRef idx="minor">
            <a:schemeClr val="tx1"/>
          </a:fontRef>
        </p:style>
      </p:cxnSp>
      <p:sp>
        <p:nvSpPr>
          <p:cNvPr id="22" name="AutoShape 2">
            <a:extLst>
              <a:ext uri="{FF2B5EF4-FFF2-40B4-BE49-F238E27FC236}">
                <a16:creationId xmlns:a16="http://schemas.microsoft.com/office/drawing/2014/main" id="{F1AD29C9-D75F-47FA-8657-33EE83FFD17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grpSp>
        <p:nvGrpSpPr>
          <p:cNvPr id="40" name="Групувати 39">
            <a:extLst>
              <a:ext uri="{FF2B5EF4-FFF2-40B4-BE49-F238E27FC236}">
                <a16:creationId xmlns:a16="http://schemas.microsoft.com/office/drawing/2014/main" id="{C4DCD202-A53D-4BDB-B474-2D1C3EF5152C}"/>
              </a:ext>
            </a:extLst>
          </p:cNvPr>
          <p:cNvGrpSpPr/>
          <p:nvPr/>
        </p:nvGrpSpPr>
        <p:grpSpPr>
          <a:xfrm>
            <a:off x="6720645" y="2085967"/>
            <a:ext cx="2160000" cy="2160000"/>
            <a:chOff x="3524250" y="857250"/>
            <a:chExt cx="5143500" cy="5143500"/>
          </a:xfrm>
        </p:grpSpPr>
        <p:sp>
          <p:nvSpPr>
            <p:cNvPr id="41" name="Овал 40">
              <a:extLst>
                <a:ext uri="{FF2B5EF4-FFF2-40B4-BE49-F238E27FC236}">
                  <a16:creationId xmlns:a16="http://schemas.microsoft.com/office/drawing/2014/main" id="{05F61F1F-ABAA-41D7-A8F8-5BE9DEA95FED}"/>
                </a:ext>
              </a:extLst>
            </p:cNvPr>
            <p:cNvSpPr/>
            <p:nvPr/>
          </p:nvSpPr>
          <p:spPr>
            <a:xfrm>
              <a:off x="3524250" y="857250"/>
              <a:ext cx="5143500" cy="5143500"/>
            </a:xfrm>
            <a:prstGeom prst="ellipse">
              <a:avLst/>
            </a:prstGeom>
            <a:blipFill>
              <a:blip r:embed="rId4" cstate="print">
                <a:extLst>
                  <a:ext uri="{28A0092B-C50C-407E-A947-70E740481C1C}">
                    <a14:useLocalDpi xmlns:a14="http://schemas.microsoft.com/office/drawing/2010/main" val="0"/>
                  </a:ext>
                </a:extLst>
              </a:blip>
              <a:srcRect/>
              <a:stretch>
                <a:fillRect l="-25000" r="-25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42" name="Полілінія: фігура 41">
              <a:extLst>
                <a:ext uri="{FF2B5EF4-FFF2-40B4-BE49-F238E27FC236}">
                  <a16:creationId xmlns:a16="http://schemas.microsoft.com/office/drawing/2014/main" id="{FF2A1CE0-CA42-4383-8DD7-76A65B12FF27}"/>
                </a:ext>
              </a:extLst>
            </p:cNvPr>
            <p:cNvSpPr/>
            <p:nvPr/>
          </p:nvSpPr>
          <p:spPr>
            <a:xfrm>
              <a:off x="4450080" y="3588448"/>
              <a:ext cx="3291840" cy="1697355"/>
            </a:xfrm>
            <a:custGeom>
              <a:avLst/>
              <a:gdLst>
                <a:gd name="connsiteX0" fmla="*/ 0 w 3291840"/>
                <a:gd name="connsiteY0" fmla="*/ 0 h 1697355"/>
                <a:gd name="connsiteX1" fmla="*/ 3291840 w 3291840"/>
                <a:gd name="connsiteY1" fmla="*/ 0 h 1697355"/>
                <a:gd name="connsiteX2" fmla="*/ 3291840 w 3291840"/>
                <a:gd name="connsiteY2" fmla="*/ 1697355 h 1697355"/>
                <a:gd name="connsiteX3" fmla="*/ 0 w 3291840"/>
                <a:gd name="connsiteY3" fmla="*/ 1697355 h 1697355"/>
                <a:gd name="connsiteX4" fmla="*/ 0 w 3291840"/>
                <a:gd name="connsiteY4" fmla="*/ 0 h 1697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1840" h="1697355">
                  <a:moveTo>
                    <a:pt x="0" y="0"/>
                  </a:moveTo>
                  <a:lnTo>
                    <a:pt x="3291840" y="0"/>
                  </a:lnTo>
                  <a:lnTo>
                    <a:pt x="3291840" y="1697355"/>
                  </a:lnTo>
                  <a:lnTo>
                    <a:pt x="0" y="1697355"/>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2889250">
                <a:lnSpc>
                  <a:spcPct val="90000"/>
                </a:lnSpc>
                <a:spcBef>
                  <a:spcPct val="0"/>
                </a:spcBef>
                <a:spcAft>
                  <a:spcPct val="35000"/>
                </a:spcAft>
                <a:buNone/>
              </a:pPr>
              <a:endParaRPr lang="uk-UA" sz="6500" kern="1200"/>
            </a:p>
          </p:txBody>
        </p:sp>
      </p:grpSp>
      <p:grpSp>
        <p:nvGrpSpPr>
          <p:cNvPr id="46" name="Групувати 45">
            <a:extLst>
              <a:ext uri="{FF2B5EF4-FFF2-40B4-BE49-F238E27FC236}">
                <a16:creationId xmlns:a16="http://schemas.microsoft.com/office/drawing/2014/main" id="{5BC3307B-87CC-402B-AD2E-23C69DE74C0C}"/>
              </a:ext>
            </a:extLst>
          </p:cNvPr>
          <p:cNvGrpSpPr/>
          <p:nvPr/>
        </p:nvGrpSpPr>
        <p:grpSpPr>
          <a:xfrm>
            <a:off x="1872273" y="365195"/>
            <a:ext cx="2160000" cy="2160000"/>
            <a:chOff x="3810000" y="1143000"/>
            <a:chExt cx="4572000" cy="4572000"/>
          </a:xfrm>
        </p:grpSpPr>
        <p:sp>
          <p:nvSpPr>
            <p:cNvPr id="47" name="Овал 46">
              <a:extLst>
                <a:ext uri="{FF2B5EF4-FFF2-40B4-BE49-F238E27FC236}">
                  <a16:creationId xmlns:a16="http://schemas.microsoft.com/office/drawing/2014/main" id="{E2818094-CFA6-4179-B0E0-3A7E92B26E86}"/>
                </a:ext>
              </a:extLst>
            </p:cNvPr>
            <p:cNvSpPr/>
            <p:nvPr/>
          </p:nvSpPr>
          <p:spPr>
            <a:xfrm>
              <a:off x="3810000" y="1143000"/>
              <a:ext cx="4572000" cy="4572000"/>
            </a:xfrm>
            <a:prstGeom prst="ellipse">
              <a:avLst/>
            </a:prstGeom>
            <a:blipFill>
              <a:blip r:embed="rId5"/>
              <a:srcRect/>
              <a:stretch>
                <a:fillRect l="-17000" r="-17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48" name="Полілінія: фігура 47">
              <a:extLst>
                <a:ext uri="{FF2B5EF4-FFF2-40B4-BE49-F238E27FC236}">
                  <a16:creationId xmlns:a16="http://schemas.microsoft.com/office/drawing/2014/main" id="{A74F9AE3-2B8A-4FA7-AF82-4A8E382E9E05}"/>
                </a:ext>
              </a:extLst>
            </p:cNvPr>
            <p:cNvSpPr/>
            <p:nvPr/>
          </p:nvSpPr>
          <p:spPr>
            <a:xfrm>
              <a:off x="4632960" y="3570732"/>
              <a:ext cx="2926080" cy="1508760"/>
            </a:xfrm>
            <a:custGeom>
              <a:avLst/>
              <a:gdLst>
                <a:gd name="connsiteX0" fmla="*/ 0 w 2926080"/>
                <a:gd name="connsiteY0" fmla="*/ 0 h 1508760"/>
                <a:gd name="connsiteX1" fmla="*/ 2926080 w 2926080"/>
                <a:gd name="connsiteY1" fmla="*/ 0 h 1508760"/>
                <a:gd name="connsiteX2" fmla="*/ 2926080 w 2926080"/>
                <a:gd name="connsiteY2" fmla="*/ 1508760 h 1508760"/>
                <a:gd name="connsiteX3" fmla="*/ 0 w 2926080"/>
                <a:gd name="connsiteY3" fmla="*/ 1508760 h 1508760"/>
                <a:gd name="connsiteX4" fmla="*/ 0 w 2926080"/>
                <a:gd name="connsiteY4" fmla="*/ 0 h 1508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6080" h="1508760">
                  <a:moveTo>
                    <a:pt x="0" y="0"/>
                  </a:moveTo>
                  <a:lnTo>
                    <a:pt x="2926080" y="0"/>
                  </a:lnTo>
                  <a:lnTo>
                    <a:pt x="2926080" y="1508760"/>
                  </a:lnTo>
                  <a:lnTo>
                    <a:pt x="0" y="150876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2889250">
                <a:lnSpc>
                  <a:spcPct val="90000"/>
                </a:lnSpc>
                <a:spcBef>
                  <a:spcPct val="0"/>
                </a:spcBef>
                <a:spcAft>
                  <a:spcPct val="35000"/>
                </a:spcAft>
                <a:buNone/>
              </a:pPr>
              <a:endParaRPr lang="uk-UA" sz="6500" kern="1200"/>
            </a:p>
          </p:txBody>
        </p:sp>
      </p:grpSp>
      <p:grpSp>
        <p:nvGrpSpPr>
          <p:cNvPr id="51" name="Групувати 50">
            <a:extLst>
              <a:ext uri="{FF2B5EF4-FFF2-40B4-BE49-F238E27FC236}">
                <a16:creationId xmlns:a16="http://schemas.microsoft.com/office/drawing/2014/main" id="{2127C69C-7437-4DA2-BAEF-1C5CFD69DDB3}"/>
              </a:ext>
            </a:extLst>
          </p:cNvPr>
          <p:cNvGrpSpPr/>
          <p:nvPr/>
        </p:nvGrpSpPr>
        <p:grpSpPr>
          <a:xfrm>
            <a:off x="161954" y="2204275"/>
            <a:ext cx="2160000" cy="2160000"/>
            <a:chOff x="4063784" y="1396784"/>
            <a:chExt cx="4064430" cy="4064430"/>
          </a:xfrm>
        </p:grpSpPr>
        <p:sp>
          <p:nvSpPr>
            <p:cNvPr id="52" name="Овал 51">
              <a:extLst>
                <a:ext uri="{FF2B5EF4-FFF2-40B4-BE49-F238E27FC236}">
                  <a16:creationId xmlns:a16="http://schemas.microsoft.com/office/drawing/2014/main" id="{05E852A9-C339-4325-A849-ABB34783B567}"/>
                </a:ext>
              </a:extLst>
            </p:cNvPr>
            <p:cNvSpPr/>
            <p:nvPr/>
          </p:nvSpPr>
          <p:spPr>
            <a:xfrm>
              <a:off x="4063784" y="1396784"/>
              <a:ext cx="4064430" cy="4064430"/>
            </a:xfrm>
            <a:prstGeom prst="ellipse">
              <a:avLst/>
            </a:prstGeom>
            <a:blipFill>
              <a:blip r:embed="rId6"/>
              <a:srcRect/>
              <a:stretch>
                <a:fillRect l="-9000" r="-9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53" name="Полілінія: фігура 52">
              <a:extLst>
                <a:ext uri="{FF2B5EF4-FFF2-40B4-BE49-F238E27FC236}">
                  <a16:creationId xmlns:a16="http://schemas.microsoft.com/office/drawing/2014/main" id="{F6EA5756-BAA3-4E9A-A7A6-1AE480F9179A}"/>
                </a:ext>
              </a:extLst>
            </p:cNvPr>
            <p:cNvSpPr/>
            <p:nvPr/>
          </p:nvSpPr>
          <p:spPr>
            <a:xfrm>
              <a:off x="4795381" y="3554997"/>
              <a:ext cx="2601235" cy="1341262"/>
            </a:xfrm>
            <a:custGeom>
              <a:avLst/>
              <a:gdLst>
                <a:gd name="connsiteX0" fmla="*/ 0 w 2601235"/>
                <a:gd name="connsiteY0" fmla="*/ 0 h 1341262"/>
                <a:gd name="connsiteX1" fmla="*/ 2601235 w 2601235"/>
                <a:gd name="connsiteY1" fmla="*/ 0 h 1341262"/>
                <a:gd name="connsiteX2" fmla="*/ 2601235 w 2601235"/>
                <a:gd name="connsiteY2" fmla="*/ 1341262 h 1341262"/>
                <a:gd name="connsiteX3" fmla="*/ 0 w 2601235"/>
                <a:gd name="connsiteY3" fmla="*/ 1341262 h 1341262"/>
                <a:gd name="connsiteX4" fmla="*/ 0 w 2601235"/>
                <a:gd name="connsiteY4" fmla="*/ 0 h 1341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1235" h="1341262">
                  <a:moveTo>
                    <a:pt x="0" y="0"/>
                  </a:moveTo>
                  <a:lnTo>
                    <a:pt x="2601235" y="0"/>
                  </a:lnTo>
                  <a:lnTo>
                    <a:pt x="2601235" y="1341262"/>
                  </a:lnTo>
                  <a:lnTo>
                    <a:pt x="0" y="1341262"/>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2889250">
                <a:lnSpc>
                  <a:spcPct val="90000"/>
                </a:lnSpc>
                <a:spcBef>
                  <a:spcPct val="0"/>
                </a:spcBef>
                <a:spcAft>
                  <a:spcPct val="35000"/>
                </a:spcAft>
                <a:buNone/>
              </a:pPr>
              <a:endParaRPr lang="uk-UA" sz="6500" kern="1200"/>
            </a:p>
          </p:txBody>
        </p:sp>
      </p:grpSp>
      <p:sp>
        <p:nvSpPr>
          <p:cNvPr id="54" name="AutoShape 4">
            <a:extLst>
              <a:ext uri="{FF2B5EF4-FFF2-40B4-BE49-F238E27FC236}">
                <a16:creationId xmlns:a16="http://schemas.microsoft.com/office/drawing/2014/main" id="{C26CB56F-F686-4E6F-AE23-13109DF5FE82}"/>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grpSp>
        <p:nvGrpSpPr>
          <p:cNvPr id="58" name="Групувати 57">
            <a:extLst>
              <a:ext uri="{FF2B5EF4-FFF2-40B4-BE49-F238E27FC236}">
                <a16:creationId xmlns:a16="http://schemas.microsoft.com/office/drawing/2014/main" id="{EBBE073D-572E-4BD0-9789-22D4DE7B23BB}"/>
              </a:ext>
            </a:extLst>
          </p:cNvPr>
          <p:cNvGrpSpPr/>
          <p:nvPr/>
        </p:nvGrpSpPr>
        <p:grpSpPr>
          <a:xfrm>
            <a:off x="3625122" y="2271235"/>
            <a:ext cx="2160000" cy="2160000"/>
            <a:chOff x="3810000" y="1143000"/>
            <a:chExt cx="4572000" cy="4572000"/>
          </a:xfrm>
        </p:grpSpPr>
        <p:sp>
          <p:nvSpPr>
            <p:cNvPr id="59" name="Овал 58">
              <a:extLst>
                <a:ext uri="{FF2B5EF4-FFF2-40B4-BE49-F238E27FC236}">
                  <a16:creationId xmlns:a16="http://schemas.microsoft.com/office/drawing/2014/main" id="{94C2AE04-6DD2-4F2D-8C5F-4403DE6DA3BF}"/>
                </a:ext>
              </a:extLst>
            </p:cNvPr>
            <p:cNvSpPr/>
            <p:nvPr/>
          </p:nvSpPr>
          <p:spPr>
            <a:xfrm>
              <a:off x="3810000" y="1143000"/>
              <a:ext cx="4572000" cy="4572000"/>
            </a:xfrm>
            <a:prstGeom prst="ellipse">
              <a:avLst/>
            </a:prstGeom>
            <a:blipFill>
              <a:blip r:embed="rId7"/>
              <a:srcRect/>
              <a:stretch>
                <a:fillRect l="-17000" r="-17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60" name="Полілінія: фігура 59">
              <a:extLst>
                <a:ext uri="{FF2B5EF4-FFF2-40B4-BE49-F238E27FC236}">
                  <a16:creationId xmlns:a16="http://schemas.microsoft.com/office/drawing/2014/main" id="{582AC461-B633-4226-9F0D-A7C8108D91E4}"/>
                </a:ext>
              </a:extLst>
            </p:cNvPr>
            <p:cNvSpPr/>
            <p:nvPr/>
          </p:nvSpPr>
          <p:spPr>
            <a:xfrm>
              <a:off x="4632960" y="3570732"/>
              <a:ext cx="2926080" cy="1508760"/>
            </a:xfrm>
            <a:custGeom>
              <a:avLst/>
              <a:gdLst>
                <a:gd name="connsiteX0" fmla="*/ 0 w 2926080"/>
                <a:gd name="connsiteY0" fmla="*/ 0 h 1508760"/>
                <a:gd name="connsiteX1" fmla="*/ 2926080 w 2926080"/>
                <a:gd name="connsiteY1" fmla="*/ 0 h 1508760"/>
                <a:gd name="connsiteX2" fmla="*/ 2926080 w 2926080"/>
                <a:gd name="connsiteY2" fmla="*/ 1508760 h 1508760"/>
                <a:gd name="connsiteX3" fmla="*/ 0 w 2926080"/>
                <a:gd name="connsiteY3" fmla="*/ 1508760 h 1508760"/>
                <a:gd name="connsiteX4" fmla="*/ 0 w 2926080"/>
                <a:gd name="connsiteY4" fmla="*/ 0 h 1508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6080" h="1508760">
                  <a:moveTo>
                    <a:pt x="0" y="0"/>
                  </a:moveTo>
                  <a:lnTo>
                    <a:pt x="2926080" y="0"/>
                  </a:lnTo>
                  <a:lnTo>
                    <a:pt x="2926080" y="1508760"/>
                  </a:lnTo>
                  <a:lnTo>
                    <a:pt x="0" y="150876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2889250">
                <a:lnSpc>
                  <a:spcPct val="90000"/>
                </a:lnSpc>
                <a:spcBef>
                  <a:spcPct val="0"/>
                </a:spcBef>
                <a:spcAft>
                  <a:spcPct val="35000"/>
                </a:spcAft>
                <a:buNone/>
              </a:pPr>
              <a:endParaRPr lang="uk-UA" sz="6500" kern="1200"/>
            </a:p>
          </p:txBody>
        </p:sp>
      </p:grpSp>
      <p:grpSp>
        <p:nvGrpSpPr>
          <p:cNvPr id="1024" name="Групувати 1023">
            <a:extLst>
              <a:ext uri="{FF2B5EF4-FFF2-40B4-BE49-F238E27FC236}">
                <a16:creationId xmlns:a16="http://schemas.microsoft.com/office/drawing/2014/main" id="{8F6C0341-E417-4A05-8286-1BF68417272E}"/>
              </a:ext>
            </a:extLst>
          </p:cNvPr>
          <p:cNvGrpSpPr/>
          <p:nvPr/>
        </p:nvGrpSpPr>
        <p:grpSpPr>
          <a:xfrm>
            <a:off x="9398444" y="2085967"/>
            <a:ext cx="2160000" cy="2160000"/>
            <a:chOff x="3524250" y="857250"/>
            <a:chExt cx="5143500" cy="5143500"/>
          </a:xfrm>
        </p:grpSpPr>
        <p:sp>
          <p:nvSpPr>
            <p:cNvPr id="1025" name="Овал 1024">
              <a:extLst>
                <a:ext uri="{FF2B5EF4-FFF2-40B4-BE49-F238E27FC236}">
                  <a16:creationId xmlns:a16="http://schemas.microsoft.com/office/drawing/2014/main" id="{5AB99738-ABB2-4652-9D1C-2135B5979A22}"/>
                </a:ext>
              </a:extLst>
            </p:cNvPr>
            <p:cNvSpPr/>
            <p:nvPr/>
          </p:nvSpPr>
          <p:spPr>
            <a:xfrm>
              <a:off x="3524250" y="857250"/>
              <a:ext cx="5143500" cy="5143500"/>
            </a:xfrm>
            <a:prstGeom prst="ellipse">
              <a:avLst/>
            </a:prstGeom>
            <a:blipFill>
              <a:blip r:embed="rId8" cstate="print">
                <a:extLst>
                  <a:ext uri="{28A0092B-C50C-407E-A947-70E740481C1C}">
                    <a14:useLocalDpi xmlns:a14="http://schemas.microsoft.com/office/drawing/2010/main" val="0"/>
                  </a:ext>
                </a:extLst>
              </a:blip>
              <a:srcRect/>
              <a:stretch>
                <a:fillRect l="-25000" r="-25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027" name="Полілінія: фігура 1026">
              <a:extLst>
                <a:ext uri="{FF2B5EF4-FFF2-40B4-BE49-F238E27FC236}">
                  <a16:creationId xmlns:a16="http://schemas.microsoft.com/office/drawing/2014/main" id="{F41EAB71-EF92-47A5-B98E-5C4087B654AB}"/>
                </a:ext>
              </a:extLst>
            </p:cNvPr>
            <p:cNvSpPr/>
            <p:nvPr/>
          </p:nvSpPr>
          <p:spPr>
            <a:xfrm>
              <a:off x="4450080" y="3588448"/>
              <a:ext cx="3291840" cy="1697355"/>
            </a:xfrm>
            <a:custGeom>
              <a:avLst/>
              <a:gdLst>
                <a:gd name="connsiteX0" fmla="*/ 0 w 3291840"/>
                <a:gd name="connsiteY0" fmla="*/ 0 h 1697355"/>
                <a:gd name="connsiteX1" fmla="*/ 3291840 w 3291840"/>
                <a:gd name="connsiteY1" fmla="*/ 0 h 1697355"/>
                <a:gd name="connsiteX2" fmla="*/ 3291840 w 3291840"/>
                <a:gd name="connsiteY2" fmla="*/ 1697355 h 1697355"/>
                <a:gd name="connsiteX3" fmla="*/ 0 w 3291840"/>
                <a:gd name="connsiteY3" fmla="*/ 1697355 h 1697355"/>
                <a:gd name="connsiteX4" fmla="*/ 0 w 3291840"/>
                <a:gd name="connsiteY4" fmla="*/ 0 h 1697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1840" h="1697355">
                  <a:moveTo>
                    <a:pt x="0" y="0"/>
                  </a:moveTo>
                  <a:lnTo>
                    <a:pt x="3291840" y="0"/>
                  </a:lnTo>
                  <a:lnTo>
                    <a:pt x="3291840" y="1697355"/>
                  </a:lnTo>
                  <a:lnTo>
                    <a:pt x="0" y="1697355"/>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2889250">
                <a:lnSpc>
                  <a:spcPct val="90000"/>
                </a:lnSpc>
                <a:spcBef>
                  <a:spcPct val="0"/>
                </a:spcBef>
                <a:spcAft>
                  <a:spcPct val="35000"/>
                </a:spcAft>
                <a:buNone/>
              </a:pPr>
              <a:endParaRPr lang="uk-UA" sz="6500" kern="1200"/>
            </a:p>
          </p:txBody>
        </p:sp>
      </p:grpSp>
      <p:cxnSp>
        <p:nvCxnSpPr>
          <p:cNvPr id="1031" name="Пряма сполучна лінія 1030">
            <a:extLst>
              <a:ext uri="{FF2B5EF4-FFF2-40B4-BE49-F238E27FC236}">
                <a16:creationId xmlns:a16="http://schemas.microsoft.com/office/drawing/2014/main" id="{C3450F46-F652-4456-BEA6-135D4C3AA703}"/>
              </a:ext>
            </a:extLst>
          </p:cNvPr>
          <p:cNvCxnSpPr/>
          <p:nvPr/>
        </p:nvCxnSpPr>
        <p:spPr>
          <a:xfrm>
            <a:off x="6545179" y="6176211"/>
            <a:ext cx="338644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982056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Рисунок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735"/>
            <a:ext cx="12192000" cy="6859735"/>
          </a:xfrm>
          <a:prstGeom prst="rect">
            <a:avLst/>
          </a:prstGeom>
        </p:spPr>
      </p:pic>
      <p:pic>
        <p:nvPicPr>
          <p:cNvPr id="1026" name="Picture 2" descr="https://scontent.flwo4-1.fna.fbcdn.net/v/t1.0-9/87501211_105200551086839_4759569310161043456_n.jpg?_nc_cat=107&amp;ccb=2&amp;_nc_sid=09cbfe&amp;_nc_ohc=lgkJuAhDW7EAX_MolKI&amp;_nc_oc=AQmxFVZLuBAkSC6EhuyANLRwjXBIyrfeK10B2pLBvQuEk9T8osrywVaq6D_7ofnQ7U0&amp;_nc_ht=scontent.flwo4-1.fna&amp;oh=caf9831188ac420bbf989703925d4ed3&amp;oe=5FF0C8D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45744" y="229867"/>
            <a:ext cx="884420" cy="96705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Потребуючих львів'ян під час карантину безкоштовно забезпечують продуктами  - ZAXID.NET"/>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16526"/>
          <a:stretch/>
        </p:blipFill>
        <p:spPr bwMode="auto">
          <a:xfrm>
            <a:off x="1586450" y="1428524"/>
            <a:ext cx="3100640" cy="208942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scontent.flwo4-1.fna.fbcdn.net/v/t1.0-9/90115930_1094912557535034_5740571631915368448_n.jpg?_nc_cat=101&amp;ccb=2&amp;_nc_sid=8bfeb9&amp;_nc_ohc=rqF6hUlEVhQAX8xgNQo&amp;_nc_ht=scontent.flwo4-1.fna&amp;oh=a98f7ad679278ea974fc17c0308aaced&amp;oe=5FF21C9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94843" y="1042164"/>
            <a:ext cx="4155698" cy="3116775"/>
          </a:xfrm>
          <a:prstGeom prst="rect">
            <a:avLst/>
          </a:prstGeom>
          <a:noFill/>
          <a:extLst>
            <a:ext uri="{909E8E84-426E-40DD-AFC4-6F175D3DCCD1}">
              <a14:hiddenFill xmlns:a14="http://schemas.microsoft.com/office/drawing/2010/main">
                <a:solidFill>
                  <a:srgbClr val="FFFFFF"/>
                </a:solidFill>
              </a14:hiddenFill>
            </a:ext>
          </a:extLst>
        </p:spPr>
      </p:pic>
      <p:sp>
        <p:nvSpPr>
          <p:cNvPr id="23" name="Прямоугольник 22"/>
          <p:cNvSpPr/>
          <p:nvPr/>
        </p:nvSpPr>
        <p:spPr>
          <a:xfrm>
            <a:off x="1428121" y="3850147"/>
            <a:ext cx="4986863" cy="2569934"/>
          </a:xfrm>
          <a:prstGeom prst="rect">
            <a:avLst/>
          </a:prstGeom>
        </p:spPr>
        <p:txBody>
          <a:bodyPr wrap="square">
            <a:spAutoFit/>
          </a:bodyPr>
          <a:lstStyle/>
          <a:p>
            <a:r>
              <a:rPr lang="uk-UA" sz="4000" dirty="0">
                <a:solidFill>
                  <a:schemeClr val="accent2">
                    <a:lumMod val="75000"/>
                  </a:schemeClr>
                </a:solidFill>
                <a:cs typeface="Arial" panose="020B0604020202020204" pitchFamily="34" charset="0"/>
              </a:rPr>
              <a:t>12</a:t>
            </a:r>
            <a:r>
              <a:rPr lang="uk-UA" sz="2400" dirty="0">
                <a:solidFill>
                  <a:schemeClr val="tx2">
                    <a:lumMod val="75000"/>
                  </a:schemeClr>
                </a:solidFill>
                <a:cs typeface="Arial" panose="020B0604020202020204" pitchFamily="34" charset="0"/>
              </a:rPr>
              <a:t> </a:t>
            </a:r>
            <a:r>
              <a:rPr lang="uk-UA" sz="2000" dirty="0">
                <a:solidFill>
                  <a:schemeClr val="tx2">
                    <a:lumMod val="75000"/>
                  </a:schemeClr>
                </a:solidFill>
                <a:cs typeface="Arial" panose="020B0604020202020204" pitchFamily="34" charset="0"/>
              </a:rPr>
              <a:t>тис. пакунків з продуктами </a:t>
            </a:r>
          </a:p>
          <a:p>
            <a:r>
              <a:rPr lang="uk-UA" sz="2000" dirty="0">
                <a:solidFill>
                  <a:schemeClr val="tx2">
                    <a:lumMod val="75000"/>
                  </a:schemeClr>
                </a:solidFill>
                <a:cs typeface="Arial" panose="020B0604020202020204" pitchFamily="34" charset="0"/>
              </a:rPr>
              <a:t>та засобами гігієни роздано:</a:t>
            </a:r>
          </a:p>
          <a:p>
            <a:endParaRPr lang="uk-UA" sz="1100" dirty="0">
              <a:solidFill>
                <a:schemeClr val="tx2">
                  <a:lumMod val="75000"/>
                </a:schemeClr>
              </a:solidFill>
              <a:cs typeface="Arial" panose="020B0604020202020204" pitchFamily="34" charset="0"/>
            </a:endParaRPr>
          </a:p>
          <a:p>
            <a:pPr marL="449263" lvl="1" indent="-285750">
              <a:buFont typeface="Wingdings" panose="05000000000000000000" pitchFamily="2" charset="2"/>
              <a:buChar char="ü"/>
            </a:pPr>
            <a:r>
              <a:rPr lang="uk-UA" dirty="0">
                <a:solidFill>
                  <a:schemeClr val="tx2">
                    <a:lumMod val="75000"/>
                  </a:schemeClr>
                </a:solidFill>
                <a:cs typeface="Arial" panose="020B0604020202020204" pitchFamily="34" charset="0"/>
              </a:rPr>
              <a:t>Львівським центром </a:t>
            </a:r>
            <a:r>
              <a:rPr lang="uk-UA" dirty="0">
                <a:solidFill>
                  <a:schemeClr val="accent2">
                    <a:lumMod val="75000"/>
                  </a:schemeClr>
                </a:solidFill>
                <a:cs typeface="Arial" panose="020B0604020202020204" pitchFamily="34" charset="0"/>
              </a:rPr>
              <a:t>соціальних служб</a:t>
            </a:r>
            <a:r>
              <a:rPr lang="uk-UA" dirty="0">
                <a:solidFill>
                  <a:schemeClr val="tx2">
                    <a:lumMod val="75000"/>
                  </a:schemeClr>
                </a:solidFill>
                <a:cs typeface="Arial" panose="020B0604020202020204" pitchFamily="34" charset="0"/>
              </a:rPr>
              <a:t>;</a:t>
            </a:r>
          </a:p>
          <a:p>
            <a:pPr marL="449263" lvl="1" indent="-285750">
              <a:buFont typeface="Wingdings" panose="05000000000000000000" pitchFamily="2" charset="2"/>
              <a:buChar char="ü"/>
            </a:pPr>
            <a:r>
              <a:rPr lang="uk-UA" dirty="0">
                <a:solidFill>
                  <a:schemeClr val="tx2">
                    <a:lumMod val="75000"/>
                  </a:schemeClr>
                </a:solidFill>
                <a:cs typeface="Arial" panose="020B0604020202020204" pitchFamily="34" charset="0"/>
              </a:rPr>
              <a:t>Львівським </a:t>
            </a:r>
            <a:r>
              <a:rPr lang="uk-UA" dirty="0">
                <a:solidFill>
                  <a:schemeClr val="accent2">
                    <a:lumMod val="75000"/>
                  </a:schemeClr>
                </a:solidFill>
                <a:cs typeface="Arial" panose="020B0604020202020204" pitchFamily="34" charset="0"/>
              </a:rPr>
              <a:t>територіальним центром</a:t>
            </a:r>
            <a:r>
              <a:rPr lang="uk-UA" dirty="0">
                <a:solidFill>
                  <a:schemeClr val="tx2">
                    <a:lumMod val="75000"/>
                  </a:schemeClr>
                </a:solidFill>
                <a:cs typeface="Arial" panose="020B0604020202020204" pitchFamily="34" charset="0"/>
              </a:rPr>
              <a:t>;</a:t>
            </a:r>
          </a:p>
          <a:p>
            <a:pPr marL="449263" lvl="1" indent="-285750">
              <a:buFont typeface="Wingdings" panose="05000000000000000000" pitchFamily="2" charset="2"/>
              <a:buChar char="ü"/>
            </a:pPr>
            <a:r>
              <a:rPr lang="uk-UA" dirty="0">
                <a:solidFill>
                  <a:schemeClr val="accent2">
                    <a:lumMod val="75000"/>
                  </a:schemeClr>
                </a:solidFill>
                <a:cs typeface="Arial" panose="020B0604020202020204" pitchFamily="34" charset="0"/>
              </a:rPr>
              <a:t>Волонтерами/громадськими</a:t>
            </a:r>
            <a:r>
              <a:rPr lang="uk-UA" dirty="0">
                <a:solidFill>
                  <a:schemeClr val="tx2">
                    <a:lumMod val="75000"/>
                  </a:schemeClr>
                </a:solidFill>
                <a:cs typeface="Arial" panose="020B0604020202020204" pitchFamily="34" charset="0"/>
              </a:rPr>
              <a:t> організаціями;</a:t>
            </a:r>
          </a:p>
          <a:p>
            <a:pPr marL="449263" lvl="1" indent="-285750">
              <a:buFont typeface="Wingdings" panose="05000000000000000000" pitchFamily="2" charset="2"/>
              <a:buChar char="ü"/>
            </a:pPr>
            <a:r>
              <a:rPr lang="uk-UA" dirty="0">
                <a:solidFill>
                  <a:schemeClr val="tx2">
                    <a:lumMod val="75000"/>
                  </a:schemeClr>
                </a:solidFill>
                <a:cs typeface="Arial" panose="020B0604020202020204" pitchFamily="34" charset="0"/>
              </a:rPr>
              <a:t>Львівським </a:t>
            </a:r>
            <a:r>
              <a:rPr lang="uk-UA" dirty="0">
                <a:solidFill>
                  <a:schemeClr val="accent2">
                    <a:lumMod val="75000"/>
                  </a:schemeClr>
                </a:solidFill>
                <a:cs typeface="Arial" panose="020B0604020202020204" pitchFamily="34" charset="0"/>
              </a:rPr>
              <a:t>центром УБД</a:t>
            </a:r>
          </a:p>
          <a:p>
            <a:pPr marL="449263" lvl="1" indent="-285750">
              <a:buFont typeface="Wingdings" panose="05000000000000000000" pitchFamily="2" charset="2"/>
              <a:buChar char="ü"/>
            </a:pPr>
            <a:r>
              <a:rPr lang="uk-UA" dirty="0">
                <a:solidFill>
                  <a:schemeClr val="tx2">
                    <a:lumMod val="75000"/>
                  </a:schemeClr>
                </a:solidFill>
                <a:cs typeface="Arial" panose="020B0604020202020204" pitchFamily="34" charset="0"/>
              </a:rPr>
              <a:t>Львівським </a:t>
            </a:r>
            <a:r>
              <a:rPr lang="uk-UA" dirty="0">
                <a:solidFill>
                  <a:schemeClr val="accent2">
                    <a:lumMod val="75000"/>
                  </a:schemeClr>
                </a:solidFill>
                <a:cs typeface="Arial" panose="020B0604020202020204" pitchFamily="34" charset="0"/>
              </a:rPr>
              <a:t>центром </a:t>
            </a:r>
            <a:r>
              <a:rPr lang="en-US" dirty="0">
                <a:solidFill>
                  <a:schemeClr val="accent2">
                    <a:lumMod val="75000"/>
                  </a:schemeClr>
                </a:solidFill>
                <a:cs typeface="Arial" panose="020B0604020202020204" pitchFamily="34" charset="0"/>
              </a:rPr>
              <a:t>“</a:t>
            </a:r>
            <a:r>
              <a:rPr lang="uk-UA" dirty="0">
                <a:solidFill>
                  <a:schemeClr val="accent2">
                    <a:lumMod val="75000"/>
                  </a:schemeClr>
                </a:solidFill>
                <a:cs typeface="Arial" panose="020B0604020202020204" pitchFamily="34" charset="0"/>
              </a:rPr>
              <a:t>Джерело</a:t>
            </a:r>
            <a:r>
              <a:rPr lang="en-US" dirty="0">
                <a:solidFill>
                  <a:schemeClr val="accent2">
                    <a:lumMod val="75000"/>
                  </a:schemeClr>
                </a:solidFill>
                <a:cs typeface="Arial" panose="020B0604020202020204" pitchFamily="34" charset="0"/>
              </a:rPr>
              <a:t>”</a:t>
            </a:r>
            <a:endParaRPr lang="uk-UA" dirty="0">
              <a:solidFill>
                <a:schemeClr val="accent2">
                  <a:lumMod val="75000"/>
                </a:schemeClr>
              </a:solidFill>
              <a:cs typeface="Arial" panose="020B0604020202020204" pitchFamily="34" charset="0"/>
            </a:endParaRPr>
          </a:p>
        </p:txBody>
      </p:sp>
      <p:pic>
        <p:nvPicPr>
          <p:cNvPr id="26" name="Рисунок 7"/>
          <p:cNvPicPr>
            <a:picLocks noChangeAspect="1"/>
          </p:cNvPicPr>
          <p:nvPr/>
        </p:nvPicPr>
        <p:blipFill rotWithShape="1">
          <a:blip r:embed="rId6">
            <a:extLst>
              <a:ext uri="{28A0092B-C50C-407E-A947-70E740481C1C}">
                <a14:useLocalDpi xmlns:a14="http://schemas.microsoft.com/office/drawing/2010/main" val="0"/>
              </a:ext>
            </a:extLst>
          </a:blip>
          <a:srcRect t="18979" b="1"/>
          <a:stretch/>
        </p:blipFill>
        <p:spPr bwMode="auto">
          <a:xfrm>
            <a:off x="4967759" y="1256803"/>
            <a:ext cx="2536911" cy="2927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16" descr="У Львові за період карантину роздали понад 12 тисяч продуктових наборів потребуючим мешканцям"/>
          <p:cNvPicPr>
            <a:picLocks noChangeAspect="1" noChangeArrowheads="1"/>
          </p:cNvPicPr>
          <p:nvPr/>
        </p:nvPicPr>
        <p:blipFill rotWithShape="1">
          <a:blip r:embed="rId7">
            <a:extLst>
              <a:ext uri="{BEBA8EAE-BF5A-486C-A8C5-ECC9F3942E4B}">
                <a14:imgProps xmlns:a14="http://schemas.microsoft.com/office/drawing/2010/main">
                  <a14:imgLayer r:embed="rId8">
                    <a14:imgEffect>
                      <a14:sharpenSoften amount="25000"/>
                    </a14:imgEffect>
                  </a14:imgLayer>
                </a14:imgProps>
              </a:ext>
              <a:ext uri="{28A0092B-C50C-407E-A947-70E740481C1C}">
                <a14:useLocalDpi xmlns:a14="http://schemas.microsoft.com/office/drawing/2010/main" val="0"/>
              </a:ext>
            </a:extLst>
          </a:blip>
          <a:srcRect l="48693" t="29328" b="24228"/>
          <a:stretch/>
        </p:blipFill>
        <p:spPr bwMode="auto">
          <a:xfrm>
            <a:off x="6414984" y="4158939"/>
            <a:ext cx="4183743" cy="24247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37757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84" y="0"/>
            <a:ext cx="12188916" cy="6858000"/>
          </a:xfrm>
          <a:prstGeom prst="rect">
            <a:avLst/>
          </a:prstGeom>
        </p:spPr>
      </p:pic>
      <p:pic>
        <p:nvPicPr>
          <p:cNvPr id="1026" name="Picture 2" descr="https://scontent.flwo4-1.fna.fbcdn.net/v/t1.0-9/87501211_105200551086839_4759569310161043456_n.jpg?_nc_cat=107&amp;ccb=2&amp;_nc_sid=09cbfe&amp;_nc_ohc=lgkJuAhDW7EAX_MolKI&amp;_nc_oc=AQmxFVZLuBAkSC6EhuyANLRwjXBIyrfeK10B2pLBvQuEk9T8osrywVaq6D_7ofnQ7U0&amp;_nc_ht=scontent.flwo4-1.fna&amp;oh=caf9831188ac420bbf989703925d4ed3&amp;oe=5FF0C8D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9546" y="180904"/>
            <a:ext cx="1422630" cy="1555552"/>
          </a:xfrm>
          <a:prstGeom prst="rect">
            <a:avLst/>
          </a:prstGeom>
          <a:noFill/>
          <a:extLst>
            <a:ext uri="{909E8E84-426E-40DD-AFC4-6F175D3DCCD1}">
              <a14:hiddenFill xmlns:a14="http://schemas.microsoft.com/office/drawing/2010/main">
                <a:solidFill>
                  <a:srgbClr val="FFFFFF"/>
                </a:solidFill>
              </a14:hiddenFill>
            </a:ext>
          </a:extLst>
        </p:spPr>
      </p:pic>
      <p:sp>
        <p:nvSpPr>
          <p:cNvPr id="23" name="Прямоугольник 22"/>
          <p:cNvSpPr/>
          <p:nvPr/>
        </p:nvSpPr>
        <p:spPr>
          <a:xfrm>
            <a:off x="7352236" y="2243658"/>
            <a:ext cx="4517453" cy="3293209"/>
          </a:xfrm>
          <a:prstGeom prst="rect">
            <a:avLst/>
          </a:prstGeom>
        </p:spPr>
        <p:txBody>
          <a:bodyPr wrap="square">
            <a:spAutoFit/>
          </a:bodyPr>
          <a:lstStyle/>
          <a:p>
            <a:r>
              <a:rPr lang="uk-UA" sz="4400" dirty="0">
                <a:solidFill>
                  <a:schemeClr val="accent2">
                    <a:lumMod val="75000"/>
                  </a:schemeClr>
                </a:solidFill>
                <a:cs typeface="Arial" panose="020B0604020202020204" pitchFamily="34" charset="0"/>
              </a:rPr>
              <a:t>1564</a:t>
            </a:r>
            <a:r>
              <a:rPr lang="uk-UA" sz="2800" dirty="0">
                <a:solidFill>
                  <a:schemeClr val="tx2">
                    <a:lumMod val="75000"/>
                  </a:schemeClr>
                </a:solidFill>
                <a:cs typeface="Arial" panose="020B0604020202020204" pitchFamily="34" charset="0"/>
              </a:rPr>
              <a:t> </a:t>
            </a:r>
            <a:r>
              <a:rPr lang="uk-UA" sz="2400" dirty="0">
                <a:solidFill>
                  <a:schemeClr val="tx2">
                    <a:lumMod val="75000"/>
                  </a:schemeClr>
                </a:solidFill>
                <a:cs typeface="Arial" panose="020B0604020202020204" pitchFamily="34" charset="0"/>
              </a:rPr>
              <a:t>медикам Львова  </a:t>
            </a:r>
          </a:p>
          <a:p>
            <a:r>
              <a:rPr lang="uk-UA" sz="4000" dirty="0">
                <a:solidFill>
                  <a:schemeClr val="accent2">
                    <a:lumMod val="75000"/>
                  </a:schemeClr>
                </a:solidFill>
                <a:cs typeface="Arial" panose="020B0604020202020204" pitchFamily="34" charset="0"/>
              </a:rPr>
              <a:t>21,4</a:t>
            </a:r>
            <a:r>
              <a:rPr lang="uk-UA" sz="2400" dirty="0">
                <a:solidFill>
                  <a:schemeClr val="tx2">
                    <a:lumMod val="75000"/>
                  </a:schemeClr>
                </a:solidFill>
                <a:cs typeface="Arial" panose="020B0604020202020204" pitchFamily="34" charset="0"/>
              </a:rPr>
              <a:t> </a:t>
            </a:r>
            <a:r>
              <a:rPr lang="uk-UA" sz="2400" dirty="0">
                <a:solidFill>
                  <a:schemeClr val="accent2">
                    <a:lumMod val="75000"/>
                  </a:schemeClr>
                </a:solidFill>
                <a:cs typeface="Arial" panose="020B0604020202020204" pitchFamily="34" charset="0"/>
              </a:rPr>
              <a:t>млн грн </a:t>
            </a:r>
            <a:r>
              <a:rPr lang="uk-UA" sz="2300" dirty="0">
                <a:solidFill>
                  <a:schemeClr val="tx2">
                    <a:lumMod val="75000"/>
                  </a:schemeClr>
                </a:solidFill>
                <a:cs typeface="Arial" panose="020B0604020202020204" pitchFamily="34" charset="0"/>
              </a:rPr>
              <a:t>виплат від міста</a:t>
            </a:r>
            <a:endParaRPr lang="uk-UA" sz="2400" dirty="0">
              <a:solidFill>
                <a:schemeClr val="tx2">
                  <a:lumMod val="75000"/>
                </a:schemeClr>
              </a:solidFill>
              <a:cs typeface="Arial" panose="020B0604020202020204" pitchFamily="34" charset="0"/>
            </a:endParaRPr>
          </a:p>
          <a:p>
            <a:endParaRPr lang="uk-UA" sz="2000" dirty="0">
              <a:solidFill>
                <a:schemeClr val="tx2">
                  <a:lumMod val="75000"/>
                </a:schemeClr>
              </a:solidFill>
              <a:cs typeface="Arial" panose="020B0604020202020204" pitchFamily="34" charset="0"/>
            </a:endParaRPr>
          </a:p>
          <a:p>
            <a:pPr algn="ctr"/>
            <a:r>
              <a:rPr lang="uk-UA" sz="2400" dirty="0">
                <a:solidFill>
                  <a:schemeClr val="accent2">
                    <a:lumMod val="75000"/>
                  </a:schemeClr>
                </a:solidFill>
                <a:cs typeface="Arial" panose="020B0604020202020204" pitchFamily="34" charset="0"/>
              </a:rPr>
              <a:t>З НИХ:</a:t>
            </a:r>
          </a:p>
          <a:p>
            <a:r>
              <a:rPr lang="uk-UA" sz="3600" dirty="0">
                <a:solidFill>
                  <a:schemeClr val="accent2">
                    <a:lumMod val="75000"/>
                  </a:schemeClr>
                </a:solidFill>
                <a:cs typeface="Arial" panose="020B0604020202020204" pitchFamily="34" charset="0"/>
              </a:rPr>
              <a:t>570 </a:t>
            </a:r>
            <a:r>
              <a:rPr lang="uk-UA" sz="2400" dirty="0">
                <a:solidFill>
                  <a:schemeClr val="tx1">
                    <a:lumMod val="75000"/>
                    <a:lumOff val="25000"/>
                  </a:schemeClr>
                </a:solidFill>
                <a:cs typeface="Arial" panose="020B0604020202020204" pitchFamily="34" charset="0"/>
              </a:rPr>
              <a:t>медикам,</a:t>
            </a:r>
            <a:r>
              <a:rPr lang="uk-UA" sz="2400" dirty="0">
                <a:solidFill>
                  <a:schemeClr val="accent2">
                    <a:lumMod val="75000"/>
                  </a:schemeClr>
                </a:solidFill>
                <a:cs typeface="Arial" panose="020B0604020202020204" pitchFamily="34" charset="0"/>
              </a:rPr>
              <a:t> </a:t>
            </a:r>
            <a:r>
              <a:rPr lang="uk-UA" sz="2400" dirty="0">
                <a:solidFill>
                  <a:schemeClr val="tx1">
                    <a:lumMod val="75000"/>
                    <a:lumOff val="25000"/>
                  </a:schemeClr>
                </a:solidFill>
                <a:cs typeface="Arial" panose="020B0604020202020204" pitchFamily="34" charset="0"/>
              </a:rPr>
              <a:t>які захворіли </a:t>
            </a:r>
            <a:r>
              <a:rPr lang="uk-UA" sz="3600" dirty="0">
                <a:solidFill>
                  <a:schemeClr val="accent2">
                    <a:lumMod val="75000"/>
                  </a:schemeClr>
                </a:solidFill>
                <a:cs typeface="Arial" panose="020B0604020202020204" pitchFamily="34" charset="0"/>
              </a:rPr>
              <a:t>11,4 </a:t>
            </a:r>
            <a:r>
              <a:rPr lang="uk-UA" sz="2400" dirty="0">
                <a:solidFill>
                  <a:schemeClr val="tx1">
                    <a:lumMod val="75000"/>
                    <a:lumOff val="25000"/>
                  </a:schemeClr>
                </a:solidFill>
                <a:cs typeface="Arial" panose="020B0604020202020204" pitchFamily="34" charset="0"/>
              </a:rPr>
              <a:t>млн грн виплат</a:t>
            </a:r>
          </a:p>
        </p:txBody>
      </p:sp>
      <p:sp>
        <p:nvSpPr>
          <p:cNvPr id="14" name="Прямокутник 19"/>
          <p:cNvSpPr/>
          <p:nvPr/>
        </p:nvSpPr>
        <p:spPr>
          <a:xfrm>
            <a:off x="2600556" y="446700"/>
            <a:ext cx="3484360" cy="892552"/>
          </a:xfrm>
          <a:prstGeom prst="rect">
            <a:avLst/>
          </a:prstGeom>
        </p:spPr>
        <p:txBody>
          <a:bodyPr wrap="square">
            <a:spAutoFit/>
          </a:bodyPr>
          <a:lstStyle/>
          <a:p>
            <a:r>
              <a:rPr lang="uk-UA" sz="2600" b="1" dirty="0">
                <a:solidFill>
                  <a:schemeClr val="accent2">
                    <a:lumMod val="75000"/>
                  </a:schemeClr>
                </a:solidFill>
              </a:rPr>
              <a:t>ДОПОМОГА </a:t>
            </a:r>
          </a:p>
          <a:p>
            <a:r>
              <a:rPr lang="uk-UA" sz="2600" dirty="0">
                <a:solidFill>
                  <a:schemeClr val="accent2">
                    <a:lumMod val="75000"/>
                  </a:schemeClr>
                </a:solidFill>
              </a:rPr>
              <a:t>медикам від міста </a:t>
            </a:r>
          </a:p>
        </p:txBody>
      </p:sp>
      <p:pic>
        <p:nvPicPr>
          <p:cNvPr id="3078" name="Picture 6" descr="У лікарні швидкої допомоги уже 66 захворілих медиків на Covid-19. Що відомо"/>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1691"/>
          <a:stretch/>
        </p:blipFill>
        <p:spPr bwMode="auto">
          <a:xfrm>
            <a:off x="1384070" y="2243658"/>
            <a:ext cx="5497114" cy="3451785"/>
          </a:xfrm>
          <a:prstGeom prst="flowChartDocumen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869821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Рисунок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8" name="Rectangle 3"/>
          <p:cNvSpPr>
            <a:spLocks noChangeArrowheads="1"/>
          </p:cNvSpPr>
          <p:nvPr/>
        </p:nvSpPr>
        <p:spPr bwMode="auto">
          <a:xfrm>
            <a:off x="1515233" y="420148"/>
            <a:ext cx="6090793" cy="815918"/>
          </a:xfrm>
          <a:prstGeom prst="rect">
            <a:avLst/>
          </a:prstGeom>
          <a:noFill/>
          <a:ln>
            <a:noFill/>
            <a:headEnd/>
            <a:tailEnd/>
          </a:ln>
        </p:spPr>
        <p:style>
          <a:lnRef idx="3">
            <a:schemeClr val="lt1"/>
          </a:lnRef>
          <a:fillRef idx="1">
            <a:schemeClr val="accent2"/>
          </a:fillRef>
          <a:effectRef idx="1">
            <a:schemeClr val="accent2"/>
          </a:effectRef>
          <a:fontRef idx="minor">
            <a:schemeClr val="lt1"/>
          </a:fontRef>
        </p:style>
        <p:txBody>
          <a:bodyPr anchor="ctr"/>
          <a:lstStyle/>
          <a:p>
            <a:pPr>
              <a:defRPr/>
            </a:pPr>
            <a:r>
              <a:rPr lang="uk-UA" sz="2000" b="1" dirty="0">
                <a:solidFill>
                  <a:schemeClr val="tx1">
                    <a:lumMod val="85000"/>
                    <a:lumOff val="15000"/>
                  </a:schemeClr>
                </a:solidFill>
                <a:latin typeface="Arial" pitchFamily="34" charset="0"/>
                <a:cs typeface="Arial" pitchFamily="34" charset="0"/>
              </a:rPr>
              <a:t>ЛЬВІВСЬКИЙ ЦЕНТР </a:t>
            </a:r>
            <a:r>
              <a:rPr lang="uk-UA" sz="2000" dirty="0">
                <a:solidFill>
                  <a:schemeClr val="tx1">
                    <a:lumMod val="85000"/>
                    <a:lumOff val="15000"/>
                  </a:schemeClr>
                </a:solidFill>
                <a:latin typeface="Arial" pitchFamily="34" charset="0"/>
                <a:cs typeface="Arial" pitchFamily="34" charset="0"/>
              </a:rPr>
              <a:t>НАДАННЯ ПОСЛУГ </a:t>
            </a:r>
            <a:r>
              <a:rPr lang="uk-UA" sz="2000" b="1" dirty="0">
                <a:solidFill>
                  <a:schemeClr val="tx1">
                    <a:lumMod val="85000"/>
                    <a:lumOff val="15000"/>
                  </a:schemeClr>
                </a:solidFill>
                <a:latin typeface="Arial" pitchFamily="34" charset="0"/>
                <a:cs typeface="Arial" pitchFamily="34" charset="0"/>
              </a:rPr>
              <a:t>УЧАСНИКАМ БОЙОВИХ ДІЙ </a:t>
            </a:r>
            <a:r>
              <a:rPr lang="uk-UA" dirty="0">
                <a:solidFill>
                  <a:schemeClr val="tx1">
                    <a:lumMod val="85000"/>
                    <a:lumOff val="15000"/>
                  </a:schemeClr>
                </a:solidFill>
                <a:latin typeface="Arial" pitchFamily="34" charset="0"/>
                <a:cs typeface="Arial" pitchFamily="34" charset="0"/>
              </a:rPr>
              <a:t>(вул. Пекарська, 41)</a:t>
            </a:r>
          </a:p>
        </p:txBody>
      </p:sp>
      <p:grpSp>
        <p:nvGrpSpPr>
          <p:cNvPr id="23" name="Группа 22"/>
          <p:cNvGrpSpPr/>
          <p:nvPr/>
        </p:nvGrpSpPr>
        <p:grpSpPr>
          <a:xfrm>
            <a:off x="1382347" y="1978369"/>
            <a:ext cx="5223844" cy="1323439"/>
            <a:chOff x="-13963" y="1639803"/>
            <a:chExt cx="5223844" cy="1323439"/>
          </a:xfrm>
        </p:grpSpPr>
        <p:sp>
          <p:nvSpPr>
            <p:cNvPr id="2" name="Прямоугольник 1"/>
            <p:cNvSpPr/>
            <p:nvPr/>
          </p:nvSpPr>
          <p:spPr>
            <a:xfrm>
              <a:off x="-13963" y="1712627"/>
              <a:ext cx="1624790" cy="1107996"/>
            </a:xfrm>
            <a:prstGeom prst="rect">
              <a:avLst/>
            </a:prstGeom>
            <a:solidFill>
              <a:schemeClr val="accent2"/>
            </a:solidFill>
          </p:spPr>
          <p:txBody>
            <a:bodyPr wrap="square">
              <a:spAutoFit/>
            </a:bodyPr>
            <a:lstStyle/>
            <a:p>
              <a:pPr algn="ctr">
                <a:defRPr/>
              </a:pPr>
              <a:r>
                <a:rPr lang="en-US" sz="2000" b="1" dirty="0">
                  <a:solidFill>
                    <a:schemeClr val="bg1"/>
                  </a:solidFill>
                  <a:cs typeface="Arial" pitchFamily="34" charset="0"/>
                </a:rPr>
                <a:t>100</a:t>
              </a:r>
              <a:r>
                <a:rPr lang="uk-UA" sz="2000" b="1" dirty="0">
                  <a:solidFill>
                    <a:schemeClr val="bg1"/>
                  </a:solidFill>
                  <a:cs typeface="Arial" pitchFamily="34" charset="0"/>
                </a:rPr>
                <a:t>0 </a:t>
              </a:r>
            </a:p>
            <a:p>
              <a:pPr algn="ctr">
                <a:defRPr/>
              </a:pPr>
              <a:r>
                <a:rPr lang="uk-UA" sz="1400" dirty="0">
                  <a:solidFill>
                    <a:schemeClr val="bg1"/>
                  </a:solidFill>
                  <a:cs typeface="Arial" pitchFamily="34" charset="0"/>
                </a:rPr>
                <a:t>бійців АТО </a:t>
              </a:r>
            </a:p>
            <a:p>
              <a:pPr algn="ctr">
                <a:defRPr/>
              </a:pPr>
              <a:r>
                <a:rPr lang="uk-UA" sz="1400" dirty="0">
                  <a:solidFill>
                    <a:schemeClr val="bg1"/>
                  </a:solidFill>
                  <a:cs typeface="Arial" pitchFamily="34" charset="0"/>
                </a:rPr>
                <a:t>отримали по</a:t>
              </a:r>
            </a:p>
            <a:p>
              <a:pPr algn="ctr">
                <a:defRPr/>
              </a:pPr>
              <a:r>
                <a:rPr lang="uk-UA" b="1" dirty="0">
                  <a:solidFill>
                    <a:schemeClr val="bg1"/>
                  </a:solidFill>
                  <a:cs typeface="Arial" pitchFamily="34" charset="0"/>
                </a:rPr>
                <a:t>100 000</a:t>
              </a:r>
              <a:r>
                <a:rPr lang="uk-UA" dirty="0">
                  <a:solidFill>
                    <a:schemeClr val="bg1"/>
                  </a:solidFill>
                  <a:cs typeface="Arial" pitchFamily="34" charset="0"/>
                </a:rPr>
                <a:t> </a:t>
              </a:r>
              <a:r>
                <a:rPr lang="uk-UA" sz="1400" dirty="0">
                  <a:solidFill>
                    <a:schemeClr val="bg1"/>
                  </a:solidFill>
                  <a:cs typeface="Arial" pitchFamily="34" charset="0"/>
                </a:rPr>
                <a:t>грн</a:t>
              </a:r>
              <a:endParaRPr lang="uk-UA" sz="1200" dirty="0">
                <a:solidFill>
                  <a:schemeClr val="bg1"/>
                </a:solidFill>
                <a:cs typeface="Arial" pitchFamily="34" charset="0"/>
              </a:endParaRPr>
            </a:p>
          </p:txBody>
        </p:sp>
        <p:sp>
          <p:nvSpPr>
            <p:cNvPr id="3" name="Прямоугольник 2"/>
            <p:cNvSpPr/>
            <p:nvPr/>
          </p:nvSpPr>
          <p:spPr>
            <a:xfrm>
              <a:off x="3689963" y="1679884"/>
              <a:ext cx="1519918" cy="1046440"/>
            </a:xfrm>
            <a:prstGeom prst="rect">
              <a:avLst/>
            </a:prstGeom>
            <a:solidFill>
              <a:schemeClr val="accent2"/>
            </a:solidFill>
          </p:spPr>
          <p:txBody>
            <a:bodyPr wrap="square">
              <a:spAutoFit/>
            </a:bodyPr>
            <a:lstStyle/>
            <a:p>
              <a:pPr algn="ctr">
                <a:defRPr/>
              </a:pPr>
              <a:r>
                <a:rPr lang="uk-UA" sz="2000" b="1" dirty="0">
                  <a:solidFill>
                    <a:schemeClr val="bg1"/>
                  </a:solidFill>
                  <a:cs typeface="Arial" pitchFamily="34" charset="0"/>
                </a:rPr>
                <a:t>11 000 </a:t>
              </a:r>
              <a:r>
                <a:rPr lang="uk-UA" sz="2000" dirty="0">
                  <a:solidFill>
                    <a:schemeClr val="bg1"/>
                  </a:solidFill>
                  <a:cs typeface="Arial" pitchFamily="34" charset="0"/>
                </a:rPr>
                <a:t> </a:t>
              </a:r>
            </a:p>
            <a:p>
              <a:pPr algn="ctr">
                <a:defRPr/>
              </a:pPr>
              <a:r>
                <a:rPr lang="uk-UA" sz="1400" dirty="0">
                  <a:solidFill>
                    <a:schemeClr val="bg1"/>
                  </a:solidFill>
                  <a:cs typeface="Arial" pitchFamily="34" charset="0"/>
                </a:rPr>
                <a:t>інформаційних послуг</a:t>
              </a:r>
            </a:p>
            <a:p>
              <a:pPr algn="ctr">
                <a:defRPr/>
              </a:pPr>
              <a:endParaRPr lang="uk-UA" sz="1400" dirty="0">
                <a:solidFill>
                  <a:schemeClr val="accent2">
                    <a:lumMod val="75000"/>
                  </a:schemeClr>
                </a:solidFill>
                <a:cs typeface="Arial" pitchFamily="34" charset="0"/>
              </a:endParaRPr>
            </a:p>
          </p:txBody>
        </p:sp>
        <p:sp>
          <p:nvSpPr>
            <p:cNvPr id="5" name="Прямоугольник 4"/>
            <p:cNvSpPr/>
            <p:nvPr/>
          </p:nvSpPr>
          <p:spPr>
            <a:xfrm>
              <a:off x="1599966" y="1639803"/>
              <a:ext cx="1880281" cy="1323439"/>
            </a:xfrm>
            <a:prstGeom prst="rect">
              <a:avLst/>
            </a:prstGeom>
          </p:spPr>
          <p:txBody>
            <a:bodyPr wrap="square">
              <a:spAutoFit/>
            </a:bodyPr>
            <a:lstStyle/>
            <a:p>
              <a:pPr algn="ctr">
                <a:defRPr/>
              </a:pPr>
              <a:r>
                <a:rPr lang="uk-UA" sz="2000" b="1" dirty="0">
                  <a:solidFill>
                    <a:schemeClr val="accent2">
                      <a:lumMod val="75000"/>
                    </a:schemeClr>
                  </a:solidFill>
                  <a:cs typeface="Arial" pitchFamily="34" charset="0"/>
                </a:rPr>
                <a:t>117 </a:t>
              </a:r>
            </a:p>
            <a:p>
              <a:pPr algn="ctr">
                <a:defRPr/>
              </a:pPr>
              <a:r>
                <a:rPr lang="uk-UA" sz="1400" dirty="0">
                  <a:solidFill>
                    <a:schemeClr val="accent2">
                      <a:lumMod val="75000"/>
                    </a:schemeClr>
                  </a:solidFill>
                  <a:cs typeface="Arial" pitchFamily="34" charset="0"/>
                </a:rPr>
                <a:t>батькам загиблих</a:t>
              </a:r>
            </a:p>
            <a:p>
              <a:pPr algn="ctr">
                <a:defRPr/>
              </a:pPr>
              <a:r>
                <a:rPr lang="uk-UA" sz="1400" dirty="0">
                  <a:solidFill>
                    <a:schemeClr val="accent2">
                      <a:lumMod val="75000"/>
                    </a:schemeClr>
                  </a:solidFill>
                  <a:cs typeface="Arial" pitchFamily="34" charset="0"/>
                </a:rPr>
                <a:t>Допомога до </a:t>
              </a:r>
            </a:p>
            <a:p>
              <a:pPr algn="ctr">
                <a:defRPr/>
              </a:pPr>
              <a:r>
                <a:rPr lang="uk-UA" sz="1400" dirty="0">
                  <a:solidFill>
                    <a:schemeClr val="accent2">
                      <a:lumMod val="75000"/>
                    </a:schemeClr>
                  </a:solidFill>
                  <a:cs typeface="Arial" pitchFamily="34" charset="0"/>
                </a:rPr>
                <a:t>Дня батька і матері</a:t>
              </a:r>
            </a:p>
            <a:p>
              <a:pPr algn="ctr">
                <a:defRPr/>
              </a:pPr>
              <a:r>
                <a:rPr lang="uk-UA" b="1" dirty="0">
                  <a:solidFill>
                    <a:schemeClr val="accent2">
                      <a:lumMod val="75000"/>
                    </a:schemeClr>
                  </a:solidFill>
                  <a:cs typeface="Arial" pitchFamily="34" charset="0"/>
                </a:rPr>
                <a:t>585</a:t>
              </a:r>
              <a:r>
                <a:rPr lang="uk-UA" dirty="0">
                  <a:solidFill>
                    <a:schemeClr val="accent2">
                      <a:lumMod val="75000"/>
                    </a:schemeClr>
                  </a:solidFill>
                  <a:cs typeface="Arial" pitchFamily="34" charset="0"/>
                </a:rPr>
                <a:t> </a:t>
              </a:r>
              <a:r>
                <a:rPr lang="uk-UA" sz="1400" dirty="0">
                  <a:solidFill>
                    <a:schemeClr val="accent2">
                      <a:lumMod val="75000"/>
                    </a:schemeClr>
                  </a:solidFill>
                  <a:cs typeface="Arial" pitchFamily="34" charset="0"/>
                </a:rPr>
                <a:t>тис. грн</a:t>
              </a:r>
              <a:endParaRPr lang="uk-UA" sz="1200" dirty="0">
                <a:solidFill>
                  <a:schemeClr val="accent2">
                    <a:lumMod val="75000"/>
                  </a:schemeClr>
                </a:solidFill>
                <a:cs typeface="Arial" pitchFamily="34" charset="0"/>
              </a:endParaRPr>
            </a:p>
          </p:txBody>
        </p:sp>
      </p:grpSp>
      <p:grpSp>
        <p:nvGrpSpPr>
          <p:cNvPr id="17" name="Группа 16"/>
          <p:cNvGrpSpPr/>
          <p:nvPr/>
        </p:nvGrpSpPr>
        <p:grpSpPr>
          <a:xfrm>
            <a:off x="1315820" y="3449716"/>
            <a:ext cx="5179895" cy="1600438"/>
            <a:chOff x="-98166" y="3176207"/>
            <a:chExt cx="5179895" cy="1600438"/>
          </a:xfrm>
        </p:grpSpPr>
        <p:sp>
          <p:nvSpPr>
            <p:cNvPr id="6" name="Прямоугольник 5"/>
            <p:cNvSpPr/>
            <p:nvPr/>
          </p:nvSpPr>
          <p:spPr>
            <a:xfrm>
              <a:off x="-98166" y="3176207"/>
              <a:ext cx="1793195" cy="1600438"/>
            </a:xfrm>
            <a:prstGeom prst="rect">
              <a:avLst/>
            </a:prstGeom>
          </p:spPr>
          <p:txBody>
            <a:bodyPr wrap="square">
              <a:spAutoFit/>
            </a:bodyPr>
            <a:lstStyle/>
            <a:p>
              <a:pPr algn="ctr">
                <a:defRPr/>
              </a:pPr>
              <a:r>
                <a:rPr lang="ru-RU" sz="2000" b="1" dirty="0">
                  <a:solidFill>
                    <a:schemeClr val="tx1">
                      <a:lumMod val="65000"/>
                      <a:lumOff val="35000"/>
                    </a:schemeClr>
                  </a:solidFill>
                  <a:cs typeface="Arial" pitchFamily="34" charset="0"/>
                </a:rPr>
                <a:t>442</a:t>
              </a:r>
              <a:r>
                <a:rPr lang="ru-RU" sz="2400" dirty="0">
                  <a:solidFill>
                    <a:schemeClr val="tx1">
                      <a:lumMod val="65000"/>
                      <a:lumOff val="35000"/>
                    </a:schemeClr>
                  </a:solidFill>
                  <a:cs typeface="Arial" pitchFamily="34" charset="0"/>
                </a:rPr>
                <a:t> </a:t>
              </a:r>
            </a:p>
            <a:p>
              <a:pPr algn="ctr">
                <a:defRPr/>
              </a:pPr>
              <a:r>
                <a:rPr lang="uk-UA" sz="1400" dirty="0">
                  <a:solidFill>
                    <a:schemeClr val="tx1">
                      <a:lumMod val="65000"/>
                      <a:lumOff val="35000"/>
                    </a:schemeClr>
                  </a:solidFill>
                  <a:cs typeface="Arial" pitchFamily="34" charset="0"/>
                </a:rPr>
                <a:t>дітям</a:t>
              </a:r>
              <a:r>
                <a:rPr lang="ru-RU" sz="1400" dirty="0">
                  <a:solidFill>
                    <a:schemeClr val="tx1">
                      <a:lumMod val="65000"/>
                      <a:lumOff val="35000"/>
                    </a:schemeClr>
                  </a:solidFill>
                  <a:cs typeface="Arial" pitchFamily="34" charset="0"/>
                </a:rPr>
                <a:t> УБД </a:t>
              </a:r>
            </a:p>
            <a:p>
              <a:pPr algn="ctr">
                <a:defRPr/>
              </a:pPr>
              <a:r>
                <a:rPr lang="uk-UA" sz="1400" dirty="0">
                  <a:solidFill>
                    <a:schemeClr val="tx1">
                      <a:lumMod val="65000"/>
                      <a:lumOff val="35000"/>
                    </a:schemeClr>
                  </a:solidFill>
                  <a:cs typeface="Arial" pitchFamily="34" charset="0"/>
                </a:rPr>
                <a:t>допомога</a:t>
              </a:r>
              <a:r>
                <a:rPr lang="ru-RU" sz="1400" dirty="0">
                  <a:solidFill>
                    <a:schemeClr val="tx1">
                      <a:lumMod val="65000"/>
                      <a:lumOff val="35000"/>
                    </a:schemeClr>
                  </a:solidFill>
                  <a:cs typeface="Arial" pitchFamily="34" charset="0"/>
                </a:rPr>
                <a:t> </a:t>
              </a:r>
            </a:p>
            <a:p>
              <a:pPr algn="ctr">
                <a:defRPr/>
              </a:pPr>
              <a:r>
                <a:rPr lang="ru-RU" sz="1400" dirty="0">
                  <a:solidFill>
                    <a:schemeClr val="tx1">
                      <a:lumMod val="65000"/>
                      <a:lumOff val="35000"/>
                    </a:schemeClr>
                  </a:solidFill>
                  <a:cs typeface="Arial" pitchFamily="34" charset="0"/>
                </a:rPr>
                <a:t>на </a:t>
              </a:r>
              <a:r>
                <a:rPr lang="uk-UA" sz="1400" dirty="0">
                  <a:solidFill>
                    <a:schemeClr val="tx1">
                      <a:lumMod val="65000"/>
                      <a:lumOff val="35000"/>
                    </a:schemeClr>
                  </a:solidFill>
                  <a:cs typeface="Arial" pitchFamily="34" charset="0"/>
                </a:rPr>
                <a:t>оздоровлення</a:t>
              </a:r>
            </a:p>
            <a:p>
              <a:pPr algn="ctr">
                <a:defRPr/>
              </a:pPr>
              <a:r>
                <a:rPr lang="uk-UA" b="1" dirty="0">
                  <a:solidFill>
                    <a:schemeClr val="tx1">
                      <a:lumMod val="65000"/>
                      <a:lumOff val="35000"/>
                    </a:schemeClr>
                  </a:solidFill>
                  <a:cs typeface="Arial" pitchFamily="34" charset="0"/>
                </a:rPr>
                <a:t>1,38</a:t>
              </a:r>
              <a:r>
                <a:rPr lang="uk-UA" sz="1400" dirty="0">
                  <a:solidFill>
                    <a:schemeClr val="tx1">
                      <a:lumMod val="65000"/>
                      <a:lumOff val="35000"/>
                    </a:schemeClr>
                  </a:solidFill>
                  <a:cs typeface="Arial" pitchFamily="34" charset="0"/>
                </a:rPr>
                <a:t> млн грн</a:t>
              </a:r>
            </a:p>
            <a:p>
              <a:pPr algn="ctr">
                <a:defRPr/>
              </a:pPr>
              <a:endParaRPr lang="uk-UA" sz="1400" dirty="0">
                <a:solidFill>
                  <a:schemeClr val="tx1">
                    <a:lumMod val="65000"/>
                    <a:lumOff val="35000"/>
                  </a:schemeClr>
                </a:solidFill>
                <a:cs typeface="Arial" pitchFamily="34" charset="0"/>
              </a:endParaRPr>
            </a:p>
          </p:txBody>
        </p:sp>
        <p:sp>
          <p:nvSpPr>
            <p:cNvPr id="12" name="Прямоугольник 11"/>
            <p:cNvSpPr/>
            <p:nvPr/>
          </p:nvSpPr>
          <p:spPr>
            <a:xfrm>
              <a:off x="1904539" y="3229796"/>
              <a:ext cx="1242105" cy="830997"/>
            </a:xfrm>
            <a:prstGeom prst="rect">
              <a:avLst/>
            </a:prstGeom>
          </p:spPr>
          <p:txBody>
            <a:bodyPr wrap="square">
              <a:spAutoFit/>
            </a:bodyPr>
            <a:lstStyle/>
            <a:p>
              <a:pPr algn="ctr">
                <a:defRPr/>
              </a:pPr>
              <a:r>
                <a:rPr lang="uk-UA" sz="2000" b="1" dirty="0">
                  <a:solidFill>
                    <a:schemeClr val="accent2">
                      <a:lumMod val="75000"/>
                    </a:schemeClr>
                  </a:solidFill>
                  <a:cs typeface="Arial" pitchFamily="34" charset="0"/>
                </a:rPr>
                <a:t>600</a:t>
              </a:r>
            </a:p>
            <a:p>
              <a:pPr algn="ctr">
                <a:defRPr/>
              </a:pPr>
              <a:r>
                <a:rPr lang="uk-UA" sz="1400" dirty="0">
                  <a:solidFill>
                    <a:schemeClr val="accent2">
                      <a:lumMod val="75000"/>
                    </a:schemeClr>
                  </a:solidFill>
                  <a:cs typeface="Arial" pitchFamily="34" charset="0"/>
                </a:rPr>
                <a:t>юридичних </a:t>
              </a:r>
            </a:p>
            <a:p>
              <a:pPr algn="ctr">
                <a:defRPr/>
              </a:pPr>
              <a:r>
                <a:rPr lang="uk-UA" sz="1400" dirty="0">
                  <a:solidFill>
                    <a:schemeClr val="accent2">
                      <a:lumMod val="75000"/>
                    </a:schemeClr>
                  </a:solidFill>
                  <a:cs typeface="Arial" pitchFamily="34" charset="0"/>
                </a:rPr>
                <a:t>послуг</a:t>
              </a:r>
            </a:p>
          </p:txBody>
        </p:sp>
        <p:sp>
          <p:nvSpPr>
            <p:cNvPr id="15" name="Прямоугольник 14"/>
            <p:cNvSpPr/>
            <p:nvPr/>
          </p:nvSpPr>
          <p:spPr>
            <a:xfrm>
              <a:off x="3810141" y="3210708"/>
              <a:ext cx="1271588" cy="830997"/>
            </a:xfrm>
            <a:prstGeom prst="rect">
              <a:avLst/>
            </a:prstGeom>
          </p:spPr>
          <p:txBody>
            <a:bodyPr wrap="square">
              <a:spAutoFit/>
            </a:bodyPr>
            <a:lstStyle/>
            <a:p>
              <a:pPr algn="ctr">
                <a:defRPr/>
              </a:pPr>
              <a:r>
                <a:rPr lang="uk-UA" sz="2000" b="1" dirty="0">
                  <a:solidFill>
                    <a:schemeClr val="accent2">
                      <a:lumMod val="75000"/>
                    </a:schemeClr>
                  </a:solidFill>
                  <a:cs typeface="Arial" pitchFamily="34" charset="0"/>
                </a:rPr>
                <a:t>400 </a:t>
              </a:r>
            </a:p>
            <a:p>
              <a:pPr algn="ctr">
                <a:defRPr/>
              </a:pPr>
              <a:r>
                <a:rPr lang="uk-UA" sz="1400" dirty="0">
                  <a:solidFill>
                    <a:schemeClr val="accent2">
                      <a:lumMod val="75000"/>
                    </a:schemeClr>
                  </a:solidFill>
                  <a:cs typeface="Arial" pitchFamily="34" charset="0"/>
                </a:rPr>
                <a:t>психологічних</a:t>
              </a:r>
              <a:endParaRPr lang="uk-UA" sz="1600" dirty="0">
                <a:solidFill>
                  <a:schemeClr val="accent2">
                    <a:lumMod val="75000"/>
                  </a:schemeClr>
                </a:solidFill>
                <a:cs typeface="Arial" pitchFamily="34" charset="0"/>
              </a:endParaRPr>
            </a:p>
            <a:p>
              <a:pPr algn="ctr">
                <a:defRPr/>
              </a:pPr>
              <a:r>
                <a:rPr lang="uk-UA" sz="1400" dirty="0">
                  <a:solidFill>
                    <a:schemeClr val="accent2">
                      <a:lumMod val="75000"/>
                    </a:schemeClr>
                  </a:solidFill>
                  <a:cs typeface="Arial" pitchFamily="34" charset="0"/>
                </a:rPr>
                <a:t>послуг</a:t>
              </a:r>
              <a:endParaRPr lang="uk-UA" b="1" dirty="0">
                <a:solidFill>
                  <a:schemeClr val="accent2">
                    <a:lumMod val="75000"/>
                  </a:schemeClr>
                </a:solidFill>
                <a:cs typeface="Arial" pitchFamily="34" charset="0"/>
              </a:endParaRPr>
            </a:p>
          </p:txBody>
        </p:sp>
      </p:grpSp>
      <p:grpSp>
        <p:nvGrpSpPr>
          <p:cNvPr id="22" name="Группа 21"/>
          <p:cNvGrpSpPr/>
          <p:nvPr/>
        </p:nvGrpSpPr>
        <p:grpSpPr>
          <a:xfrm>
            <a:off x="1382347" y="4807621"/>
            <a:ext cx="5234725" cy="1538883"/>
            <a:chOff x="-13963" y="4477987"/>
            <a:chExt cx="5234725" cy="1538883"/>
          </a:xfrm>
        </p:grpSpPr>
        <p:sp>
          <p:nvSpPr>
            <p:cNvPr id="7" name="Прямоугольник 6"/>
            <p:cNvSpPr/>
            <p:nvPr/>
          </p:nvSpPr>
          <p:spPr>
            <a:xfrm>
              <a:off x="1793021" y="4477987"/>
              <a:ext cx="1704922" cy="1538883"/>
            </a:xfrm>
            <a:prstGeom prst="rect">
              <a:avLst/>
            </a:prstGeom>
          </p:spPr>
          <p:txBody>
            <a:bodyPr wrap="square">
              <a:spAutoFit/>
            </a:bodyPr>
            <a:lstStyle/>
            <a:p>
              <a:pPr algn="ctr">
                <a:defRPr/>
              </a:pPr>
              <a:r>
                <a:rPr lang="ru-RU" sz="2000" b="1" dirty="0">
                  <a:solidFill>
                    <a:schemeClr val="tx1">
                      <a:lumMod val="65000"/>
                      <a:lumOff val="35000"/>
                    </a:schemeClr>
                  </a:solidFill>
                  <a:cs typeface="Arial" pitchFamily="34" charset="0"/>
                </a:rPr>
                <a:t>75</a:t>
              </a:r>
              <a:r>
                <a:rPr lang="ru-RU" sz="2400" b="1" dirty="0">
                  <a:solidFill>
                    <a:schemeClr val="tx1">
                      <a:lumMod val="65000"/>
                      <a:lumOff val="35000"/>
                    </a:schemeClr>
                  </a:solidFill>
                  <a:cs typeface="Arial" pitchFamily="34" charset="0"/>
                </a:rPr>
                <a:t> </a:t>
              </a:r>
            </a:p>
            <a:p>
              <a:pPr algn="ctr">
                <a:defRPr/>
              </a:pPr>
              <a:r>
                <a:rPr lang="uk-UA" sz="1300" dirty="0">
                  <a:solidFill>
                    <a:schemeClr val="tx1">
                      <a:lumMod val="65000"/>
                      <a:lumOff val="35000"/>
                    </a:schemeClr>
                  </a:solidFill>
                  <a:cs typeface="Arial" pitchFamily="34" charset="0"/>
                </a:rPr>
                <a:t>особам</a:t>
              </a:r>
            </a:p>
            <a:p>
              <a:pPr algn="ctr">
                <a:defRPr/>
              </a:pPr>
              <a:r>
                <a:rPr lang="uk-UA" sz="1300" dirty="0">
                  <a:solidFill>
                    <a:schemeClr val="tx1">
                      <a:lumMod val="65000"/>
                      <a:lumOff val="35000"/>
                    </a:schemeClr>
                  </a:solidFill>
                  <a:cs typeface="Arial" pitchFamily="34" charset="0"/>
                </a:rPr>
                <a:t>допомога на</a:t>
              </a:r>
            </a:p>
            <a:p>
              <a:pPr algn="ctr">
                <a:defRPr/>
              </a:pPr>
              <a:r>
                <a:rPr lang="uk-UA" sz="1300" dirty="0" err="1">
                  <a:solidFill>
                    <a:schemeClr val="tx1">
                      <a:lumMod val="65000"/>
                      <a:lumOff val="35000"/>
                    </a:schemeClr>
                  </a:solidFill>
                  <a:cs typeface="Arial" pitchFamily="34" charset="0"/>
                </a:rPr>
                <a:t>дороговартісне</a:t>
              </a:r>
              <a:r>
                <a:rPr lang="uk-UA" sz="1300" dirty="0">
                  <a:solidFill>
                    <a:schemeClr val="tx1">
                      <a:lumMod val="65000"/>
                      <a:lumOff val="35000"/>
                    </a:schemeClr>
                  </a:solidFill>
                  <a:cs typeface="Arial" pitchFamily="34" charset="0"/>
                </a:rPr>
                <a:t> лікування</a:t>
              </a:r>
            </a:p>
            <a:p>
              <a:pPr algn="ctr">
                <a:defRPr/>
              </a:pPr>
              <a:r>
                <a:rPr lang="uk-UA" b="1" dirty="0">
                  <a:solidFill>
                    <a:schemeClr val="tx1">
                      <a:lumMod val="65000"/>
                      <a:lumOff val="35000"/>
                    </a:schemeClr>
                  </a:solidFill>
                  <a:cs typeface="Arial" pitchFamily="34" charset="0"/>
                </a:rPr>
                <a:t>2,5</a:t>
              </a:r>
              <a:r>
                <a:rPr lang="uk-UA" sz="1400" dirty="0">
                  <a:solidFill>
                    <a:schemeClr val="tx1">
                      <a:lumMod val="65000"/>
                      <a:lumOff val="35000"/>
                    </a:schemeClr>
                  </a:solidFill>
                  <a:cs typeface="Arial" pitchFamily="34" charset="0"/>
                </a:rPr>
                <a:t> </a:t>
              </a:r>
              <a:r>
                <a:rPr lang="uk-UA" sz="1300" dirty="0">
                  <a:solidFill>
                    <a:schemeClr val="tx1">
                      <a:lumMod val="65000"/>
                      <a:lumOff val="35000"/>
                    </a:schemeClr>
                  </a:solidFill>
                  <a:cs typeface="Arial" pitchFamily="34" charset="0"/>
                </a:rPr>
                <a:t>млн грн</a:t>
              </a:r>
            </a:p>
          </p:txBody>
        </p:sp>
        <p:sp>
          <p:nvSpPr>
            <p:cNvPr id="9" name="Прямоугольник 8"/>
            <p:cNvSpPr/>
            <p:nvPr/>
          </p:nvSpPr>
          <p:spPr>
            <a:xfrm>
              <a:off x="-13963" y="4620167"/>
              <a:ext cx="1647692" cy="1323439"/>
            </a:xfrm>
            <a:prstGeom prst="rect">
              <a:avLst/>
            </a:prstGeom>
            <a:solidFill>
              <a:schemeClr val="tx1">
                <a:lumMod val="65000"/>
                <a:lumOff val="35000"/>
              </a:schemeClr>
            </a:solidFill>
          </p:spPr>
          <p:txBody>
            <a:bodyPr wrap="square">
              <a:spAutoFit/>
            </a:bodyPr>
            <a:lstStyle/>
            <a:p>
              <a:pPr algn="ctr">
                <a:defRPr/>
              </a:pPr>
              <a:r>
                <a:rPr lang="uk-UA" sz="2000" b="1" dirty="0">
                  <a:solidFill>
                    <a:schemeClr val="bg1"/>
                  </a:solidFill>
                  <a:cs typeface="Arial" pitchFamily="34" charset="0"/>
                </a:rPr>
                <a:t>93 </a:t>
              </a:r>
            </a:p>
            <a:p>
              <a:pPr algn="ctr">
                <a:defRPr/>
              </a:pPr>
              <a:r>
                <a:rPr lang="uk-UA" sz="1400" dirty="0">
                  <a:solidFill>
                    <a:schemeClr val="bg1"/>
                  </a:solidFill>
                  <a:cs typeface="Arial" pitchFamily="34" charset="0"/>
                </a:rPr>
                <a:t>дітям загиблих </a:t>
              </a:r>
            </a:p>
            <a:p>
              <a:pPr algn="ctr">
                <a:defRPr/>
              </a:pPr>
              <a:r>
                <a:rPr lang="uk-UA" sz="1400" dirty="0">
                  <a:solidFill>
                    <a:schemeClr val="bg1"/>
                  </a:solidFill>
                  <a:cs typeface="Arial" pitchFamily="34" charset="0"/>
                </a:rPr>
                <a:t>Героїв до свята</a:t>
              </a:r>
            </a:p>
            <a:p>
              <a:pPr algn="ctr">
                <a:defRPr/>
              </a:pPr>
              <a:r>
                <a:rPr lang="uk-UA" sz="1400" dirty="0">
                  <a:solidFill>
                    <a:schemeClr val="bg1"/>
                  </a:solidFill>
                  <a:cs typeface="Arial" pitchFamily="34" charset="0"/>
                </a:rPr>
                <a:t>Миколая по</a:t>
              </a:r>
            </a:p>
            <a:p>
              <a:pPr algn="ctr">
                <a:defRPr/>
              </a:pPr>
              <a:r>
                <a:rPr lang="uk-UA" b="1" dirty="0">
                  <a:solidFill>
                    <a:schemeClr val="bg1"/>
                  </a:solidFill>
                  <a:cs typeface="Arial" pitchFamily="34" charset="0"/>
                </a:rPr>
                <a:t>10 000</a:t>
              </a:r>
              <a:r>
                <a:rPr lang="uk-UA" sz="1400" dirty="0">
                  <a:solidFill>
                    <a:schemeClr val="bg1"/>
                  </a:solidFill>
                  <a:cs typeface="Arial" pitchFamily="34" charset="0"/>
                </a:rPr>
                <a:t> </a:t>
              </a:r>
              <a:r>
                <a:rPr lang="uk-UA" sz="1400" b="1" dirty="0">
                  <a:solidFill>
                    <a:schemeClr val="bg1"/>
                  </a:solidFill>
                  <a:cs typeface="Arial" pitchFamily="34" charset="0"/>
                </a:rPr>
                <a:t>грн</a:t>
              </a:r>
            </a:p>
          </p:txBody>
        </p:sp>
        <p:sp>
          <p:nvSpPr>
            <p:cNvPr id="16" name="Прямоугольник 15"/>
            <p:cNvSpPr/>
            <p:nvPr/>
          </p:nvSpPr>
          <p:spPr>
            <a:xfrm>
              <a:off x="3671108" y="4552966"/>
              <a:ext cx="1549654" cy="1107996"/>
            </a:xfrm>
            <a:prstGeom prst="rect">
              <a:avLst/>
            </a:prstGeom>
          </p:spPr>
          <p:txBody>
            <a:bodyPr wrap="square">
              <a:spAutoFit/>
            </a:bodyPr>
            <a:lstStyle/>
            <a:p>
              <a:pPr algn="ctr">
                <a:defRPr/>
              </a:pPr>
              <a:r>
                <a:rPr lang="uk-UA" sz="2000" b="1" dirty="0">
                  <a:solidFill>
                    <a:schemeClr val="tx1">
                      <a:lumMod val="65000"/>
                      <a:lumOff val="35000"/>
                    </a:schemeClr>
                  </a:solidFill>
                  <a:cs typeface="Arial" pitchFamily="34" charset="0"/>
                </a:rPr>
                <a:t>35</a:t>
              </a:r>
              <a:r>
                <a:rPr lang="uk-UA" sz="2400" b="1" dirty="0">
                  <a:solidFill>
                    <a:schemeClr val="tx1">
                      <a:lumMod val="65000"/>
                      <a:lumOff val="35000"/>
                    </a:schemeClr>
                  </a:solidFill>
                  <a:cs typeface="Arial" pitchFamily="34" charset="0"/>
                </a:rPr>
                <a:t> </a:t>
              </a:r>
            </a:p>
            <a:p>
              <a:pPr algn="ctr">
                <a:defRPr/>
              </a:pPr>
              <a:r>
                <a:rPr lang="uk-UA" sz="1400" dirty="0">
                  <a:solidFill>
                    <a:schemeClr val="tx1">
                      <a:lumMod val="65000"/>
                      <a:lumOff val="35000"/>
                    </a:schemeClr>
                  </a:solidFill>
                  <a:cs typeface="Arial" pitchFamily="34" charset="0"/>
                </a:rPr>
                <a:t>осіб забезпечено </a:t>
              </a:r>
            </a:p>
            <a:p>
              <a:pPr algn="ctr">
                <a:defRPr/>
              </a:pPr>
              <a:r>
                <a:rPr lang="uk-UA" sz="1400" dirty="0">
                  <a:solidFill>
                    <a:schemeClr val="tx1">
                      <a:lumMod val="65000"/>
                      <a:lumOff val="35000"/>
                    </a:schemeClr>
                  </a:solidFill>
                  <a:cs typeface="Arial" pitchFamily="34" charset="0"/>
                </a:rPr>
                <a:t>тимчасовим </a:t>
              </a:r>
            </a:p>
            <a:p>
              <a:pPr algn="ctr">
                <a:defRPr/>
              </a:pPr>
              <a:r>
                <a:rPr lang="uk-UA" sz="1400" dirty="0">
                  <a:solidFill>
                    <a:schemeClr val="tx1">
                      <a:lumMod val="65000"/>
                      <a:lumOff val="35000"/>
                    </a:schemeClr>
                  </a:solidFill>
                  <a:cs typeface="Arial" pitchFamily="34" charset="0"/>
                </a:rPr>
                <a:t>проживанням</a:t>
              </a:r>
            </a:p>
          </p:txBody>
        </p:sp>
      </p:grpSp>
      <p:pic>
        <p:nvPicPr>
          <p:cNvPr id="31" name="Рисунок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55665" y="897907"/>
            <a:ext cx="3764475" cy="5647918"/>
          </a:xfrm>
          <a:prstGeom prst="flowChartManualInpu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Рисунок 20"/>
          <p:cNvPicPr>
            <a:picLocks noChangeAspect="1"/>
          </p:cNvPicPr>
          <p:nvPr/>
        </p:nvPicPr>
        <p:blipFill>
          <a:blip r:embed="rId4"/>
          <a:srcRect/>
          <a:stretch>
            <a:fillRect/>
          </a:stretch>
        </p:blipFill>
        <p:spPr bwMode="auto">
          <a:xfrm>
            <a:off x="9462419" y="5476460"/>
            <a:ext cx="1057721" cy="1069365"/>
          </a:xfrm>
          <a:prstGeom prst="rect">
            <a:avLst/>
          </a:prstGeom>
          <a:noFill/>
          <a:ln w="9525">
            <a:noFill/>
            <a:miter lim="800000"/>
            <a:headEnd/>
            <a:tailEnd/>
          </a:ln>
        </p:spPr>
      </p:pic>
    </p:spTree>
    <p:extLst>
      <p:ext uri="{BB962C8B-B14F-4D97-AF65-F5344CB8AC3E}">
        <p14:creationId xmlns:p14="http://schemas.microsoft.com/office/powerpoint/2010/main" val="170817258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4924"/>
            <a:ext cx="12192000" cy="6858217"/>
          </a:xfrm>
          <a:prstGeom prst="rect">
            <a:avLst/>
          </a:prstGeom>
        </p:spPr>
      </p:pic>
      <p:grpSp>
        <p:nvGrpSpPr>
          <p:cNvPr id="12" name="Групувати 11"/>
          <p:cNvGrpSpPr/>
          <p:nvPr/>
        </p:nvGrpSpPr>
        <p:grpSpPr>
          <a:xfrm>
            <a:off x="1342506" y="3321576"/>
            <a:ext cx="5905501" cy="1182512"/>
            <a:chOff x="63500" y="1222829"/>
            <a:chExt cx="7772400" cy="1182512"/>
          </a:xfrm>
        </p:grpSpPr>
        <p:sp>
          <p:nvSpPr>
            <p:cNvPr id="5" name="Rectangle 3"/>
            <p:cNvSpPr>
              <a:spLocks noChangeArrowheads="1"/>
            </p:cNvSpPr>
            <p:nvPr/>
          </p:nvSpPr>
          <p:spPr bwMode="auto">
            <a:xfrm>
              <a:off x="2195031" y="1309083"/>
              <a:ext cx="5640869" cy="1096258"/>
            </a:xfrm>
            <a:prstGeom prst="rect">
              <a:avLst/>
            </a:prstGeom>
            <a:solidFill>
              <a:schemeClr val="bg1">
                <a:lumMod val="65000"/>
              </a:schemeClr>
            </a:solidFill>
            <a:ln>
              <a:noFill/>
              <a:headEnd/>
              <a:tailEnd/>
            </a:ln>
          </p:spPr>
          <p:style>
            <a:lnRef idx="3">
              <a:schemeClr val="lt1"/>
            </a:lnRef>
            <a:fillRef idx="1">
              <a:schemeClr val="accent3"/>
            </a:fillRef>
            <a:effectRef idx="1">
              <a:schemeClr val="accent3"/>
            </a:effectRef>
            <a:fontRef idx="minor">
              <a:schemeClr val="lt1"/>
            </a:fontRef>
          </p:style>
          <p:txBody>
            <a:bodyPr anchor="ctr"/>
            <a:lstStyle/>
            <a:p>
              <a:pPr>
                <a:defRPr/>
              </a:pPr>
              <a:r>
                <a:rPr lang="uk-UA" sz="2400" dirty="0">
                  <a:solidFill>
                    <a:schemeClr val="bg1"/>
                  </a:solidFill>
                  <a:latin typeface="Arial" pitchFamily="34" charset="0"/>
                  <a:cs typeface="Arial" pitchFamily="34" charset="0"/>
                </a:rPr>
                <a:t>КОМПЛЕКСНА  ПРОГРАМА підтримки учасників АТО та членів їх сімей</a:t>
              </a:r>
            </a:p>
          </p:txBody>
        </p:sp>
        <p:sp>
          <p:nvSpPr>
            <p:cNvPr id="9" name="Прямокутник 8"/>
            <p:cNvSpPr>
              <a:spLocks noChangeArrowheads="1"/>
            </p:cNvSpPr>
            <p:nvPr/>
          </p:nvSpPr>
          <p:spPr bwMode="auto">
            <a:xfrm>
              <a:off x="63500" y="1222829"/>
              <a:ext cx="1768734" cy="1037771"/>
            </a:xfrm>
            <a:prstGeom prst="rect">
              <a:avLst/>
            </a:prstGeom>
            <a:noFill/>
            <a:ln>
              <a:noFill/>
              <a:headEnd/>
              <a:tailEnd/>
            </a:ln>
          </p:spPr>
          <p:style>
            <a:lnRef idx="3">
              <a:schemeClr val="lt1"/>
            </a:lnRef>
            <a:fillRef idx="1">
              <a:schemeClr val="accent2"/>
            </a:fillRef>
            <a:effectRef idx="1">
              <a:schemeClr val="accent2"/>
            </a:effectRef>
            <a:fontRef idx="minor">
              <a:schemeClr val="lt1"/>
            </a:fontRef>
          </p:style>
          <p:txBody>
            <a:bodyPr/>
            <a:lstStyle/>
            <a:p>
              <a:pPr algn="ctr" eaLnBrk="1" hangingPunct="1"/>
              <a:r>
                <a:rPr lang="uk-UA" sz="4400" b="1" dirty="0">
                  <a:solidFill>
                    <a:schemeClr val="tx1">
                      <a:lumMod val="65000"/>
                      <a:lumOff val="35000"/>
                    </a:schemeClr>
                  </a:solidFill>
                </a:rPr>
                <a:t>9,8</a:t>
              </a:r>
            </a:p>
            <a:p>
              <a:pPr algn="ctr" eaLnBrk="1" hangingPunct="1"/>
              <a:r>
                <a:rPr lang="uk-UA" sz="2400" b="1" dirty="0">
                  <a:solidFill>
                    <a:schemeClr val="tx1">
                      <a:lumMod val="65000"/>
                      <a:lumOff val="35000"/>
                    </a:schemeClr>
                  </a:solidFill>
                </a:rPr>
                <a:t>млн. грн</a:t>
              </a:r>
            </a:p>
          </p:txBody>
        </p:sp>
      </p:grpSp>
      <p:grpSp>
        <p:nvGrpSpPr>
          <p:cNvPr id="11" name="Групувати 10"/>
          <p:cNvGrpSpPr/>
          <p:nvPr/>
        </p:nvGrpSpPr>
        <p:grpSpPr>
          <a:xfrm>
            <a:off x="1254991" y="1395991"/>
            <a:ext cx="7806202" cy="1050471"/>
            <a:chOff x="0" y="2594429"/>
            <a:chExt cx="7888215" cy="1050471"/>
          </a:xfrm>
        </p:grpSpPr>
        <p:sp>
          <p:nvSpPr>
            <p:cNvPr id="6" name="Rectangle 3"/>
            <p:cNvSpPr>
              <a:spLocks noChangeArrowheads="1"/>
            </p:cNvSpPr>
            <p:nvPr/>
          </p:nvSpPr>
          <p:spPr bwMode="auto">
            <a:xfrm>
              <a:off x="1562099" y="2658508"/>
              <a:ext cx="6326116" cy="986392"/>
            </a:xfrm>
            <a:prstGeom prst="rect">
              <a:avLst/>
            </a:prstGeom>
            <a:solidFill>
              <a:schemeClr val="bg1">
                <a:lumMod val="65000"/>
              </a:schemeClr>
            </a:solidFill>
            <a:ln w="6350">
              <a:noFill/>
              <a:headEnd/>
              <a:tailEnd/>
            </a:ln>
          </p:spPr>
          <p:style>
            <a:lnRef idx="3">
              <a:schemeClr val="lt1"/>
            </a:lnRef>
            <a:fillRef idx="1">
              <a:schemeClr val="accent3"/>
            </a:fillRef>
            <a:effectRef idx="1">
              <a:schemeClr val="accent3"/>
            </a:effectRef>
            <a:fontRef idx="minor">
              <a:schemeClr val="lt1"/>
            </a:fontRef>
          </p:style>
          <p:txBody>
            <a:bodyPr anchor="ctr"/>
            <a:lstStyle/>
            <a:p>
              <a:pPr>
                <a:defRPr/>
              </a:pPr>
              <a:r>
                <a:rPr lang="uk-UA" sz="2400" dirty="0">
                  <a:solidFill>
                    <a:schemeClr val="bg1"/>
                  </a:solidFill>
                  <a:latin typeface="Arial" pitchFamily="34" charset="0"/>
                  <a:cs typeface="Arial" pitchFamily="34" charset="0"/>
                </a:rPr>
                <a:t>ПРОГРАМА про захист інтересів учасників АТО</a:t>
              </a:r>
            </a:p>
          </p:txBody>
        </p:sp>
        <p:sp>
          <p:nvSpPr>
            <p:cNvPr id="7" name="Прямокутник 6"/>
            <p:cNvSpPr>
              <a:spLocks noChangeArrowheads="1"/>
            </p:cNvSpPr>
            <p:nvPr/>
          </p:nvSpPr>
          <p:spPr bwMode="auto">
            <a:xfrm>
              <a:off x="0" y="2594429"/>
              <a:ext cx="1536700" cy="1025071"/>
            </a:xfrm>
            <a:prstGeom prst="rect">
              <a:avLst/>
            </a:prstGeom>
            <a:noFill/>
            <a:ln>
              <a:noFill/>
              <a:headEnd/>
              <a:tailEnd/>
            </a:ln>
          </p:spPr>
          <p:style>
            <a:lnRef idx="3">
              <a:schemeClr val="lt1"/>
            </a:lnRef>
            <a:fillRef idx="1">
              <a:schemeClr val="accent2"/>
            </a:fillRef>
            <a:effectRef idx="1">
              <a:schemeClr val="accent2"/>
            </a:effectRef>
            <a:fontRef idx="minor">
              <a:schemeClr val="lt1"/>
            </a:fontRef>
          </p:style>
          <p:txBody>
            <a:bodyPr/>
            <a:lstStyle/>
            <a:p>
              <a:pPr algn="ctr" eaLnBrk="1" hangingPunct="1"/>
              <a:r>
                <a:rPr lang="uk-UA" sz="4400" b="1" dirty="0">
                  <a:solidFill>
                    <a:schemeClr val="tx1">
                      <a:lumMod val="65000"/>
                      <a:lumOff val="35000"/>
                    </a:schemeClr>
                  </a:solidFill>
                </a:rPr>
                <a:t>100</a:t>
              </a:r>
            </a:p>
            <a:p>
              <a:pPr algn="ctr" eaLnBrk="1" hangingPunct="1"/>
              <a:r>
                <a:rPr lang="uk-UA" sz="2400" b="1" dirty="0">
                  <a:solidFill>
                    <a:schemeClr val="tx1">
                      <a:lumMod val="65000"/>
                      <a:lumOff val="35000"/>
                    </a:schemeClr>
                  </a:solidFill>
                </a:rPr>
                <a:t>млн. грн</a:t>
              </a:r>
            </a:p>
          </p:txBody>
        </p:sp>
        <p:sp>
          <p:nvSpPr>
            <p:cNvPr id="10" name="Прямокутник 12"/>
            <p:cNvSpPr>
              <a:spLocks noChangeArrowheads="1"/>
            </p:cNvSpPr>
            <p:nvPr/>
          </p:nvSpPr>
          <p:spPr bwMode="auto">
            <a:xfrm>
              <a:off x="3403085" y="3187700"/>
              <a:ext cx="4472286" cy="457200"/>
            </a:xfrm>
            <a:prstGeom prst="rect">
              <a:avLst/>
            </a:prstGeom>
            <a:solidFill>
              <a:schemeClr val="bg1"/>
            </a:solidFill>
            <a:ln>
              <a:noFill/>
              <a:headEnd/>
              <a:tailEnd/>
            </a:ln>
          </p:spPr>
          <p:style>
            <a:lnRef idx="3">
              <a:schemeClr val="lt1"/>
            </a:lnRef>
            <a:fillRef idx="1">
              <a:schemeClr val="accent2"/>
            </a:fillRef>
            <a:effectRef idx="1">
              <a:schemeClr val="accent2"/>
            </a:effectRef>
            <a:fontRef idx="minor">
              <a:schemeClr val="lt1"/>
            </a:fontRef>
          </p:style>
          <p:txBody>
            <a:bodyPr/>
            <a:lstStyle/>
            <a:p>
              <a:pPr algn="r">
                <a:defRPr/>
              </a:pPr>
              <a:r>
                <a:rPr lang="uk-UA" sz="2000" dirty="0">
                  <a:solidFill>
                    <a:schemeClr val="tx1">
                      <a:lumMod val="65000"/>
                      <a:lumOff val="35000"/>
                    </a:schemeClr>
                  </a:solidFill>
                </a:rPr>
                <a:t>Виплата допомоги по </a:t>
              </a:r>
              <a:r>
                <a:rPr lang="uk-UA" sz="3200" dirty="0">
                  <a:solidFill>
                    <a:schemeClr val="tx1">
                      <a:lumMod val="65000"/>
                      <a:lumOff val="35000"/>
                    </a:schemeClr>
                  </a:solidFill>
                </a:rPr>
                <a:t>100000</a:t>
              </a:r>
              <a:r>
                <a:rPr lang="uk-UA" sz="2400" dirty="0">
                  <a:solidFill>
                    <a:schemeClr val="tx1">
                      <a:lumMod val="65000"/>
                      <a:lumOff val="35000"/>
                    </a:schemeClr>
                  </a:solidFill>
                </a:rPr>
                <a:t> </a:t>
              </a:r>
              <a:r>
                <a:rPr lang="uk-UA" sz="2000" dirty="0">
                  <a:solidFill>
                    <a:schemeClr val="tx1">
                      <a:lumMod val="65000"/>
                      <a:lumOff val="35000"/>
                    </a:schemeClr>
                  </a:solidFill>
                </a:rPr>
                <a:t>грн. </a:t>
              </a:r>
            </a:p>
          </p:txBody>
        </p:sp>
      </p:grpSp>
      <p:sp>
        <p:nvSpPr>
          <p:cNvPr id="13" name="Прямокутник 12"/>
          <p:cNvSpPr>
            <a:spLocks noChangeArrowheads="1"/>
          </p:cNvSpPr>
          <p:nvPr/>
        </p:nvSpPr>
        <p:spPr bwMode="auto">
          <a:xfrm>
            <a:off x="2957979" y="4522911"/>
            <a:ext cx="4049740" cy="1923604"/>
          </a:xfrm>
          <a:prstGeom prst="rect">
            <a:avLst/>
          </a:prstGeom>
          <a:solidFill>
            <a:schemeClr val="bg2">
              <a:lumMod val="90000"/>
              <a:alpha val="40000"/>
            </a:schemeClr>
          </a:solidFill>
          <a:ln>
            <a:noFill/>
            <a:headEnd/>
            <a:tailEnd/>
          </a:ln>
        </p:spPr>
        <p:style>
          <a:lnRef idx="3">
            <a:schemeClr val="lt1"/>
          </a:lnRef>
          <a:fillRef idx="1">
            <a:schemeClr val="accent2"/>
          </a:fillRef>
          <a:effectRef idx="1">
            <a:schemeClr val="accent2"/>
          </a:effectRef>
          <a:fontRef idx="minor">
            <a:schemeClr val="lt1"/>
          </a:fontRef>
        </p:style>
        <p:txBody>
          <a:bodyPr wrap="square">
            <a:spAutoFit/>
          </a:bodyPr>
          <a:lstStyle/>
          <a:p>
            <a:pPr>
              <a:defRPr/>
            </a:pPr>
            <a:r>
              <a:rPr lang="uk-UA" sz="2000" dirty="0">
                <a:solidFill>
                  <a:schemeClr val="tx1">
                    <a:lumMod val="65000"/>
                    <a:lumOff val="35000"/>
                  </a:schemeClr>
                </a:solidFill>
              </a:rPr>
              <a:t>ВИПЛАТИ ЗГІДНО ПРОГРАМИ:</a:t>
            </a:r>
          </a:p>
          <a:p>
            <a:pPr>
              <a:defRPr/>
            </a:pPr>
            <a:endParaRPr lang="uk-UA" sz="600" dirty="0">
              <a:solidFill>
                <a:schemeClr val="tx1">
                  <a:lumMod val="65000"/>
                  <a:lumOff val="35000"/>
                </a:schemeClr>
              </a:solidFill>
            </a:endParaRPr>
          </a:p>
          <a:p>
            <a:pPr>
              <a:buFont typeface="Arial" pitchFamily="34" charset="0"/>
              <a:buChar char="•"/>
              <a:defRPr/>
            </a:pPr>
            <a:r>
              <a:rPr lang="uk-UA" sz="2000" dirty="0">
                <a:solidFill>
                  <a:schemeClr val="tx1">
                    <a:lumMod val="65000"/>
                    <a:lumOff val="35000"/>
                  </a:schemeClr>
                </a:solidFill>
              </a:rPr>
              <a:t>  </a:t>
            </a:r>
            <a:r>
              <a:rPr lang="uk-UA" dirty="0">
                <a:solidFill>
                  <a:schemeClr val="tx1">
                    <a:lumMod val="65000"/>
                    <a:lumOff val="35000"/>
                  </a:schemeClr>
                </a:solidFill>
              </a:rPr>
              <a:t>на дороговартісне лікування</a:t>
            </a:r>
          </a:p>
          <a:p>
            <a:pPr>
              <a:buFont typeface="Arial" pitchFamily="34" charset="0"/>
              <a:buChar char="•"/>
              <a:defRPr/>
            </a:pPr>
            <a:r>
              <a:rPr lang="uk-UA" dirty="0">
                <a:solidFill>
                  <a:schemeClr val="tx1">
                    <a:lumMod val="65000"/>
                    <a:lumOff val="35000"/>
                  </a:schemeClr>
                </a:solidFill>
              </a:rPr>
              <a:t>  на терапію залежностей</a:t>
            </a:r>
          </a:p>
          <a:p>
            <a:pPr>
              <a:buFont typeface="Arial" pitchFamily="34" charset="0"/>
              <a:buChar char="•"/>
              <a:defRPr/>
            </a:pPr>
            <a:r>
              <a:rPr lang="uk-UA" dirty="0">
                <a:solidFill>
                  <a:schemeClr val="tx1">
                    <a:lumMod val="65000"/>
                    <a:lumOff val="35000"/>
                  </a:schemeClr>
                </a:solidFill>
              </a:rPr>
              <a:t>  на оздоровлення дітей</a:t>
            </a:r>
          </a:p>
          <a:p>
            <a:pPr>
              <a:buFont typeface="Arial" pitchFamily="34" charset="0"/>
              <a:buChar char="•"/>
              <a:defRPr/>
            </a:pPr>
            <a:r>
              <a:rPr lang="uk-UA" dirty="0">
                <a:solidFill>
                  <a:schemeClr val="tx1">
                    <a:lumMod val="65000"/>
                    <a:lumOff val="35000"/>
                  </a:schemeClr>
                </a:solidFill>
              </a:rPr>
              <a:t>  пільги на ЖКП</a:t>
            </a:r>
          </a:p>
          <a:p>
            <a:pPr>
              <a:buFont typeface="Arial" pitchFamily="34" charset="0"/>
              <a:buChar char="•"/>
              <a:defRPr/>
            </a:pPr>
            <a:r>
              <a:rPr lang="uk-UA" dirty="0">
                <a:solidFill>
                  <a:schemeClr val="tx1">
                    <a:lumMod val="65000"/>
                    <a:lumOff val="35000"/>
                  </a:schemeClr>
                </a:solidFill>
              </a:rPr>
              <a:t>  до Дня матері/батька, свято Миколая</a:t>
            </a:r>
            <a:endParaRPr lang="ru-RU" dirty="0">
              <a:solidFill>
                <a:schemeClr val="tx1">
                  <a:lumMod val="65000"/>
                  <a:lumOff val="35000"/>
                </a:schemeClr>
              </a:solidFill>
            </a:endParaRPr>
          </a:p>
        </p:txBody>
      </p:sp>
      <p:sp>
        <p:nvSpPr>
          <p:cNvPr id="27" name="Прямокутник 26"/>
          <p:cNvSpPr/>
          <p:nvPr/>
        </p:nvSpPr>
        <p:spPr>
          <a:xfrm>
            <a:off x="4030705" y="318877"/>
            <a:ext cx="5389623" cy="1092607"/>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square">
            <a:spAutoFit/>
          </a:bodyPr>
          <a:lstStyle/>
          <a:p>
            <a:pPr algn="just" fontAlgn="base">
              <a:spcBef>
                <a:spcPct val="0"/>
              </a:spcBef>
              <a:spcAft>
                <a:spcPct val="0"/>
              </a:spcAft>
              <a:tabLst>
                <a:tab pos="269875" algn="l"/>
              </a:tabLst>
            </a:pPr>
            <a:r>
              <a:rPr lang="uk-UA" sz="3600" b="1" dirty="0">
                <a:solidFill>
                  <a:schemeClr val="accent2">
                    <a:lumMod val="75000"/>
                  </a:schemeClr>
                </a:solidFill>
                <a:latin typeface="Arial" pitchFamily="34" charset="0"/>
                <a:ea typeface="Times New Roman" pitchFamily="18" charset="0"/>
                <a:cs typeface="Arial" pitchFamily="34" charset="0"/>
              </a:rPr>
              <a:t>7</a:t>
            </a:r>
            <a:r>
              <a:rPr lang="uk-UA" sz="2400" dirty="0">
                <a:solidFill>
                  <a:schemeClr val="accent2">
                    <a:lumMod val="75000"/>
                  </a:schemeClr>
                </a:solidFill>
                <a:latin typeface="Arial" pitchFamily="34" charset="0"/>
                <a:ea typeface="Times New Roman" pitchFamily="18" charset="0"/>
                <a:cs typeface="Arial" pitchFamily="34" charset="0"/>
              </a:rPr>
              <a:t> тис.</a:t>
            </a:r>
            <a:r>
              <a:rPr lang="uk-UA" dirty="0">
                <a:solidFill>
                  <a:schemeClr val="accent2">
                    <a:lumMod val="75000"/>
                  </a:schemeClr>
                </a:solidFill>
                <a:latin typeface="Arial" pitchFamily="34" charset="0"/>
                <a:ea typeface="Times New Roman" pitchFamily="18" charset="0"/>
                <a:cs typeface="Arial" pitchFamily="34" charset="0"/>
              </a:rPr>
              <a:t> </a:t>
            </a:r>
            <a:r>
              <a:rPr lang="uk-UA" sz="2400" dirty="0">
                <a:solidFill>
                  <a:schemeClr val="accent2">
                    <a:lumMod val="75000"/>
                  </a:schemeClr>
                </a:solidFill>
                <a:latin typeface="Arial" pitchFamily="34" charset="0"/>
                <a:ea typeface="Times New Roman" pitchFamily="18" charset="0"/>
                <a:cs typeface="Arial" pitchFamily="34" charset="0"/>
              </a:rPr>
              <a:t>учасників  АТО/ООС</a:t>
            </a:r>
            <a:r>
              <a:rPr lang="en-US" dirty="0">
                <a:solidFill>
                  <a:schemeClr val="accent2">
                    <a:lumMod val="75000"/>
                  </a:schemeClr>
                </a:solidFill>
                <a:latin typeface="Arial" pitchFamily="34" charset="0"/>
                <a:ea typeface="Times New Roman" pitchFamily="18" charset="0"/>
                <a:cs typeface="Arial" pitchFamily="34" charset="0"/>
              </a:rPr>
              <a:t> </a:t>
            </a:r>
          </a:p>
          <a:p>
            <a:pPr algn="just" fontAlgn="base">
              <a:spcBef>
                <a:spcPct val="0"/>
              </a:spcBef>
              <a:spcAft>
                <a:spcPct val="0"/>
              </a:spcAft>
              <a:tabLst>
                <a:tab pos="269875" algn="l"/>
              </a:tabLst>
            </a:pPr>
            <a:r>
              <a:rPr lang="uk-UA" dirty="0">
                <a:solidFill>
                  <a:schemeClr val="accent2">
                    <a:lumMod val="75000"/>
                  </a:schemeClr>
                </a:solidFill>
                <a:latin typeface="Arial" pitchFamily="34" charset="0"/>
                <a:ea typeface="Times New Roman" pitchFamily="18" charset="0"/>
                <a:cs typeface="Arial" pitchFamily="34" charset="0"/>
              </a:rPr>
              <a:t>	       перебувають у Львові на обліку</a:t>
            </a:r>
            <a:endParaRPr lang="uk-UA" sz="1100" dirty="0">
              <a:solidFill>
                <a:schemeClr val="accent2">
                  <a:lumMod val="75000"/>
                </a:schemeClr>
              </a:solidFill>
              <a:latin typeface="Arial" pitchFamily="34" charset="0"/>
              <a:ea typeface="Times New Roman" pitchFamily="18" charset="0"/>
              <a:cs typeface="Arial" pitchFamily="34" charset="0"/>
            </a:endParaRPr>
          </a:p>
          <a:p>
            <a:pPr algn="just" fontAlgn="base">
              <a:spcBef>
                <a:spcPct val="0"/>
              </a:spcBef>
              <a:spcAft>
                <a:spcPct val="0"/>
              </a:spcAft>
              <a:tabLst>
                <a:tab pos="269875" algn="l"/>
              </a:tabLst>
            </a:pPr>
            <a:endParaRPr lang="uk-UA" sz="1100" dirty="0">
              <a:solidFill>
                <a:schemeClr val="bg1"/>
              </a:solidFill>
              <a:latin typeface="Arial" pitchFamily="34" charset="0"/>
              <a:cs typeface="Arial" pitchFamily="34" charset="0"/>
            </a:endParaRPr>
          </a:p>
        </p:txBody>
      </p:sp>
      <p:sp>
        <p:nvSpPr>
          <p:cNvPr id="14" name="Прямокутник 12"/>
          <p:cNvSpPr>
            <a:spLocks noChangeArrowheads="1"/>
          </p:cNvSpPr>
          <p:nvPr/>
        </p:nvSpPr>
        <p:spPr bwMode="auto">
          <a:xfrm>
            <a:off x="5989317" y="2359317"/>
            <a:ext cx="1047750" cy="792668"/>
          </a:xfrm>
          <a:prstGeom prst="rect">
            <a:avLst/>
          </a:prstGeom>
          <a:noFill/>
          <a:ln>
            <a:noFill/>
            <a:headEnd/>
            <a:tailEnd/>
          </a:ln>
        </p:spPr>
        <p:style>
          <a:lnRef idx="3">
            <a:schemeClr val="lt1"/>
          </a:lnRef>
          <a:fillRef idx="1">
            <a:schemeClr val="accent2"/>
          </a:fillRef>
          <a:effectRef idx="1">
            <a:schemeClr val="accent2"/>
          </a:effectRef>
          <a:fontRef idx="minor">
            <a:schemeClr val="lt1"/>
          </a:fontRef>
        </p:style>
        <p:txBody>
          <a:bodyPr/>
          <a:lstStyle/>
          <a:p>
            <a:pPr>
              <a:defRPr/>
            </a:pPr>
            <a:r>
              <a:rPr lang="uk-UA" sz="3000" b="1" dirty="0">
                <a:solidFill>
                  <a:schemeClr val="accent2">
                    <a:lumMod val="75000"/>
                  </a:schemeClr>
                </a:solidFill>
              </a:rPr>
              <a:t>4100</a:t>
            </a:r>
            <a:r>
              <a:rPr lang="uk-UA" sz="2800" b="1" dirty="0">
                <a:solidFill>
                  <a:schemeClr val="accent2">
                    <a:lumMod val="75000"/>
                  </a:schemeClr>
                </a:solidFill>
              </a:rPr>
              <a:t> </a:t>
            </a:r>
          </a:p>
          <a:p>
            <a:pPr algn="ctr">
              <a:defRPr/>
            </a:pPr>
            <a:r>
              <a:rPr lang="uk-UA" sz="2400" dirty="0">
                <a:solidFill>
                  <a:schemeClr val="accent2">
                    <a:lumMod val="75000"/>
                  </a:schemeClr>
                </a:solidFill>
              </a:rPr>
              <a:t>осіб</a:t>
            </a:r>
          </a:p>
          <a:p>
            <a:pPr>
              <a:defRPr/>
            </a:pPr>
            <a:endParaRPr lang="uk-UA" sz="2000" dirty="0">
              <a:solidFill>
                <a:schemeClr val="tx1">
                  <a:lumMod val="65000"/>
                  <a:lumOff val="35000"/>
                </a:schemeClr>
              </a:solidFill>
            </a:endParaRPr>
          </a:p>
        </p:txBody>
      </p:sp>
      <p:sp>
        <p:nvSpPr>
          <p:cNvPr id="15" name="Прямокутник 14"/>
          <p:cNvSpPr/>
          <p:nvPr/>
        </p:nvSpPr>
        <p:spPr>
          <a:xfrm>
            <a:off x="7007720" y="2448791"/>
            <a:ext cx="2448008" cy="769441"/>
          </a:xfrm>
          <a:prstGeom prst="rect">
            <a:avLst/>
          </a:prstGeom>
          <a:ln>
            <a:noFill/>
          </a:ln>
        </p:spPr>
        <p:style>
          <a:lnRef idx="3">
            <a:schemeClr val="lt1"/>
          </a:lnRef>
          <a:fillRef idx="1">
            <a:schemeClr val="accent2"/>
          </a:fillRef>
          <a:effectRef idx="1">
            <a:schemeClr val="accent2"/>
          </a:effectRef>
          <a:fontRef idx="minor">
            <a:schemeClr val="lt1"/>
          </a:fontRef>
        </p:style>
        <p:txBody>
          <a:bodyPr wrap="square">
            <a:spAutoFit/>
          </a:bodyPr>
          <a:lstStyle/>
          <a:p>
            <a:r>
              <a:rPr lang="uk-UA" sz="2200" dirty="0">
                <a:solidFill>
                  <a:schemeClr val="bg1"/>
                </a:solidFill>
              </a:rPr>
              <a:t>виплати за період дії </a:t>
            </a:r>
            <a:r>
              <a:rPr lang="uk-UA" sz="2200" b="1" dirty="0">
                <a:solidFill>
                  <a:schemeClr val="bg1"/>
                </a:solidFill>
              </a:rPr>
              <a:t>ПРОГРАМИ</a:t>
            </a:r>
          </a:p>
        </p:txBody>
      </p:sp>
      <p:pic>
        <p:nvPicPr>
          <p:cNvPr id="5122" name="Picture 2" descr="https://scontent.fiev13-1.fna.fbcdn.net/v/t1.0-9/126427381_4085928298091224_6996615508143010790_n.jpg?_nc_cat=109&amp;ccb=2&amp;_nc_sid=730e14&amp;_nc_ohc=R0WmuEKHg0wAX8XvuNc&amp;_nc_ht=scontent.fiev13-1.fna&amp;oh=1e94cf058e97e4559325666a4a938f21&amp;oe=5FF6EB79"/>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Effect>
                      <a14:colorTemperature colorTemp="5900"/>
                    </a14:imgEffect>
                    <a14:imgEffect>
                      <a14:saturation sat="200000"/>
                    </a14:imgEffect>
                  </a14:imgLayer>
                </a14:imgProps>
              </a:ext>
              <a:ext uri="{28A0092B-C50C-407E-A947-70E740481C1C}">
                <a14:useLocalDpi xmlns:a14="http://schemas.microsoft.com/office/drawing/2010/main" val="0"/>
              </a:ext>
            </a:extLst>
          </a:blip>
          <a:srcRect t="2995"/>
          <a:stretch/>
        </p:blipFill>
        <p:spPr bwMode="auto">
          <a:xfrm flipH="1">
            <a:off x="7036635" y="3413797"/>
            <a:ext cx="4236714" cy="2438364"/>
          </a:xfrm>
          <a:prstGeom prst="flowChartDocumen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832114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Рисунок 2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735"/>
            <a:ext cx="12192000" cy="6859735"/>
          </a:xfrm>
          <a:prstGeom prst="rect">
            <a:avLst/>
          </a:prstGeom>
        </p:spPr>
      </p:pic>
      <p:sp>
        <p:nvSpPr>
          <p:cNvPr id="12" name="Rectangle 3"/>
          <p:cNvSpPr>
            <a:spLocks noChangeArrowheads="1"/>
          </p:cNvSpPr>
          <p:nvPr/>
        </p:nvSpPr>
        <p:spPr bwMode="auto">
          <a:xfrm>
            <a:off x="3815542" y="197190"/>
            <a:ext cx="5895139" cy="789763"/>
          </a:xfrm>
          <a:prstGeom prst="rect">
            <a:avLst/>
          </a:prstGeom>
          <a:noFill/>
          <a:ln>
            <a:noFill/>
            <a:headEnd/>
            <a:tailEnd/>
          </a:ln>
        </p:spPr>
        <p:style>
          <a:lnRef idx="3">
            <a:schemeClr val="lt1"/>
          </a:lnRef>
          <a:fillRef idx="1">
            <a:schemeClr val="accent2"/>
          </a:fillRef>
          <a:effectRef idx="1">
            <a:schemeClr val="accent2"/>
          </a:effectRef>
          <a:fontRef idx="minor">
            <a:schemeClr val="lt1"/>
          </a:fontRef>
        </p:style>
        <p:txBody>
          <a:bodyPr anchor="ctr"/>
          <a:lstStyle/>
          <a:p>
            <a:pPr>
              <a:defRPr/>
            </a:pPr>
            <a:r>
              <a:rPr lang="uk-UA" sz="2800" dirty="0">
                <a:solidFill>
                  <a:schemeClr val="accent2">
                    <a:lumMod val="75000"/>
                  </a:schemeClr>
                </a:solidFill>
              </a:rPr>
              <a:t>ЯКІСНІ ПОСЛУГИ </a:t>
            </a:r>
            <a:r>
              <a:rPr lang="uk-UA" sz="2800" b="1" dirty="0">
                <a:solidFill>
                  <a:schemeClr val="accent2">
                    <a:lumMod val="75000"/>
                  </a:schemeClr>
                </a:solidFill>
              </a:rPr>
              <a:t>ДЛЯ БЕЗДОМНИХ</a:t>
            </a:r>
          </a:p>
        </p:txBody>
      </p:sp>
      <p:grpSp>
        <p:nvGrpSpPr>
          <p:cNvPr id="2" name="Групувати 10"/>
          <p:cNvGrpSpPr>
            <a:grpSpLocks/>
          </p:cNvGrpSpPr>
          <p:nvPr/>
        </p:nvGrpSpPr>
        <p:grpSpPr bwMode="auto">
          <a:xfrm>
            <a:off x="1405297" y="5954641"/>
            <a:ext cx="1887692" cy="735354"/>
            <a:chOff x="1" y="6171581"/>
            <a:chExt cx="1535944" cy="757869"/>
          </a:xfrm>
        </p:grpSpPr>
        <p:pic>
          <p:nvPicPr>
            <p:cNvPr id="17" name="Picture 9" descr="C:\Users\Andriy Oliyarnuk\Desktop\ПЛАН_ЗВІТ_2018-19\ЗВІТ_2018\Вихідна_інфо\фото\телефон.png"/>
            <p:cNvPicPr>
              <a:picLocks noChangeAspect="1" noChangeArrowheads="1"/>
            </p:cNvPicPr>
            <p:nvPr/>
          </p:nvPicPr>
          <p:blipFill>
            <a:blip r:embed="rId3"/>
            <a:srcRect/>
            <a:stretch>
              <a:fillRect/>
            </a:stretch>
          </p:blipFill>
          <p:spPr bwMode="auto">
            <a:xfrm>
              <a:off x="1" y="6215077"/>
              <a:ext cx="563019" cy="714373"/>
            </a:xfrm>
            <a:prstGeom prst="rect">
              <a:avLst/>
            </a:prstGeom>
            <a:noFill/>
            <a:ln w="9525">
              <a:noFill/>
              <a:miter lim="800000"/>
              <a:headEnd/>
              <a:tailEnd/>
            </a:ln>
          </p:spPr>
        </p:pic>
        <p:sp>
          <p:nvSpPr>
            <p:cNvPr id="19" name="Прямокутник 9"/>
            <p:cNvSpPr>
              <a:spLocks noChangeArrowheads="1"/>
            </p:cNvSpPr>
            <p:nvPr/>
          </p:nvSpPr>
          <p:spPr bwMode="auto">
            <a:xfrm>
              <a:off x="540114" y="6171581"/>
              <a:ext cx="995831" cy="729560"/>
            </a:xfrm>
            <a:prstGeom prst="rect">
              <a:avLst/>
            </a:prstGeom>
            <a:solidFill>
              <a:schemeClr val="bg1"/>
            </a:solidFill>
            <a:ln w="9525">
              <a:noFill/>
              <a:miter lim="800000"/>
              <a:headEnd/>
              <a:tailEnd/>
            </a:ln>
          </p:spPr>
          <p:txBody>
            <a:bodyPr wrap="square">
              <a:spAutoFit/>
            </a:bodyPr>
            <a:lstStyle/>
            <a:p>
              <a:pPr algn="r"/>
              <a:r>
                <a:rPr lang="uk-UA" sz="2000" b="1" dirty="0">
                  <a:solidFill>
                    <a:srgbClr val="376092"/>
                  </a:solidFill>
                </a:rPr>
                <a:t>233 10 49</a:t>
              </a:r>
            </a:p>
            <a:p>
              <a:pPr algn="r"/>
              <a:r>
                <a:rPr lang="uk-UA" sz="2000" b="1" dirty="0">
                  <a:solidFill>
                    <a:srgbClr val="376092"/>
                  </a:solidFill>
                </a:rPr>
                <a:t>233 14 79</a:t>
              </a:r>
            </a:p>
          </p:txBody>
        </p:sp>
      </p:grpSp>
      <p:sp>
        <p:nvSpPr>
          <p:cNvPr id="22" name="Прямокутник 21"/>
          <p:cNvSpPr/>
          <p:nvPr/>
        </p:nvSpPr>
        <p:spPr>
          <a:xfrm>
            <a:off x="3401414" y="6085084"/>
            <a:ext cx="6039823" cy="604911"/>
          </a:xfrm>
          <a:prstGeom prst="rect">
            <a:avLst/>
          </a:prstGeom>
          <a:ln>
            <a:noFill/>
          </a:ln>
        </p:spPr>
        <p:style>
          <a:lnRef idx="3">
            <a:schemeClr val="lt1"/>
          </a:lnRef>
          <a:fillRef idx="1">
            <a:schemeClr val="accent1"/>
          </a:fillRef>
          <a:effectRef idx="1">
            <a:schemeClr val="accent1"/>
          </a:effectRef>
          <a:fontRef idx="minor">
            <a:schemeClr val="lt1"/>
          </a:fontRef>
        </p:style>
        <p:txBody>
          <a:bodyPr wrap="none">
            <a:noAutofit/>
          </a:bodyPr>
          <a:lstStyle/>
          <a:p>
            <a:r>
              <a:rPr lang="uk-UA" b="1" dirty="0">
                <a:solidFill>
                  <a:schemeClr val="bg1"/>
                </a:solidFill>
              </a:rPr>
              <a:t>КИРИЛІВСЬКА, 3А</a:t>
            </a:r>
          </a:p>
          <a:p>
            <a:r>
              <a:rPr lang="uk-UA" dirty="0">
                <a:solidFill>
                  <a:schemeClr val="bg1"/>
                </a:solidFill>
              </a:rPr>
              <a:t>ЦЕНТР ОБЛІКУ ТА НІЧНОГОПЕРЕБУВАННЯ БЕЗДОМНИХ ОСІБ</a:t>
            </a:r>
          </a:p>
        </p:txBody>
      </p:sp>
      <p:sp>
        <p:nvSpPr>
          <p:cNvPr id="16" name="Прямокутник 15"/>
          <p:cNvSpPr/>
          <p:nvPr/>
        </p:nvSpPr>
        <p:spPr>
          <a:xfrm>
            <a:off x="1389653" y="2439110"/>
            <a:ext cx="5320926" cy="3600986"/>
          </a:xfrm>
          <a:prstGeom prst="rect">
            <a:avLst/>
          </a:prstGeom>
          <a:solidFill>
            <a:schemeClr val="bg1"/>
          </a:solidFill>
        </p:spPr>
        <p:txBody>
          <a:bodyPr wrap="square">
            <a:spAutoFit/>
          </a:bodyPr>
          <a:lstStyle/>
          <a:p>
            <a:r>
              <a:rPr lang="uk-UA" sz="3200" dirty="0">
                <a:solidFill>
                  <a:schemeClr val="accent2">
                    <a:lumMod val="75000"/>
                  </a:schemeClr>
                </a:solidFill>
              </a:rPr>
              <a:t>71     </a:t>
            </a:r>
            <a:r>
              <a:rPr lang="uk-UA" sz="1700" dirty="0">
                <a:solidFill>
                  <a:schemeClr val="tx1">
                    <a:lumMod val="75000"/>
                    <a:lumOff val="25000"/>
                  </a:schemeClr>
                </a:solidFill>
              </a:rPr>
              <a:t>особі відновлено/ виготовлено паспортів;</a:t>
            </a:r>
            <a:r>
              <a:rPr lang="uk-UA" sz="1700" dirty="0">
                <a:solidFill>
                  <a:schemeClr val="accent2">
                    <a:lumMod val="75000"/>
                  </a:schemeClr>
                </a:solidFill>
              </a:rPr>
              <a:t> </a:t>
            </a:r>
          </a:p>
          <a:p>
            <a:r>
              <a:rPr lang="uk-UA" sz="3200" dirty="0">
                <a:solidFill>
                  <a:schemeClr val="accent2">
                    <a:lumMod val="75000"/>
                  </a:schemeClr>
                </a:solidFill>
              </a:rPr>
              <a:t>184</a:t>
            </a:r>
            <a:r>
              <a:rPr lang="uk-UA" sz="2800" dirty="0">
                <a:solidFill>
                  <a:schemeClr val="accent2">
                    <a:lumMod val="75000"/>
                  </a:schemeClr>
                </a:solidFill>
              </a:rPr>
              <a:t>   </a:t>
            </a:r>
            <a:r>
              <a:rPr lang="uk-UA" sz="1700" dirty="0">
                <a:solidFill>
                  <a:schemeClr val="tx1">
                    <a:lumMod val="75000"/>
                    <a:lumOff val="25000"/>
                  </a:schemeClr>
                </a:solidFill>
              </a:rPr>
              <a:t>осіб отримали тимчасову реєстрацію; </a:t>
            </a:r>
          </a:p>
          <a:p>
            <a:r>
              <a:rPr lang="uk-UA" sz="3200" dirty="0">
                <a:solidFill>
                  <a:schemeClr val="accent2">
                    <a:lumMod val="75000"/>
                  </a:schemeClr>
                </a:solidFill>
              </a:rPr>
              <a:t>2298 </a:t>
            </a:r>
            <a:r>
              <a:rPr lang="uk-UA" sz="1700" dirty="0">
                <a:solidFill>
                  <a:schemeClr val="tx1">
                    <a:lumMod val="75000"/>
                    <a:lumOff val="25000"/>
                  </a:schemeClr>
                </a:solidFill>
              </a:rPr>
              <a:t>інформаційні консультацій осіб </a:t>
            </a:r>
          </a:p>
          <a:p>
            <a:r>
              <a:rPr lang="uk-UA" sz="1700" dirty="0">
                <a:solidFill>
                  <a:schemeClr val="tx1">
                    <a:lumMod val="75000"/>
                    <a:lumOff val="25000"/>
                  </a:schemeClr>
                </a:solidFill>
              </a:rPr>
              <a:t>	зареєстровано повторно;</a:t>
            </a:r>
          </a:p>
          <a:p>
            <a:pPr marL="342900" indent="-342900"/>
            <a:r>
              <a:rPr lang="uk-UA" sz="3200" dirty="0">
                <a:solidFill>
                  <a:schemeClr val="accent2">
                    <a:lumMod val="75000"/>
                  </a:schemeClr>
                </a:solidFill>
              </a:rPr>
              <a:t>163 </a:t>
            </a:r>
            <a:r>
              <a:rPr lang="uk-UA" sz="2000" dirty="0">
                <a:solidFill>
                  <a:schemeClr val="accent2">
                    <a:lumMod val="75000"/>
                  </a:schemeClr>
                </a:solidFill>
              </a:rPr>
              <a:t>    </a:t>
            </a:r>
            <a:r>
              <a:rPr lang="uk-UA" sz="1700" dirty="0">
                <a:solidFill>
                  <a:schemeClr val="tx1">
                    <a:lumMod val="75000"/>
                    <a:lumOff val="25000"/>
                  </a:schemeClr>
                </a:solidFill>
              </a:rPr>
              <a:t>скерування на флюорографічне  </a:t>
            </a:r>
          </a:p>
          <a:p>
            <a:pPr marL="342900" indent="-342900"/>
            <a:r>
              <a:rPr lang="uk-UA" sz="1700" dirty="0">
                <a:solidFill>
                  <a:schemeClr val="tx1">
                    <a:lumMod val="75000"/>
                    <a:lumOff val="25000"/>
                  </a:schemeClr>
                </a:solidFill>
              </a:rPr>
              <a:t>                   обстеження; </a:t>
            </a:r>
          </a:p>
          <a:p>
            <a:pPr marL="342900" indent="-342900"/>
            <a:r>
              <a:rPr lang="uk-UA" sz="3200" dirty="0">
                <a:solidFill>
                  <a:schemeClr val="accent2">
                    <a:lumMod val="75000"/>
                  </a:schemeClr>
                </a:solidFill>
              </a:rPr>
              <a:t>93      </a:t>
            </a:r>
            <a:r>
              <a:rPr lang="uk-UA" sz="1700" dirty="0">
                <a:solidFill>
                  <a:schemeClr val="tx1">
                    <a:lumMod val="75000"/>
                    <a:lumOff val="25000"/>
                  </a:schemeClr>
                </a:solidFill>
              </a:rPr>
              <a:t>до Шкір-вен диспансеру;</a:t>
            </a:r>
          </a:p>
          <a:p>
            <a:pPr marL="342900" indent="-342900"/>
            <a:r>
              <a:rPr lang="uk-UA" sz="3200" dirty="0">
                <a:solidFill>
                  <a:schemeClr val="accent2">
                    <a:lumMod val="75000"/>
                  </a:schemeClr>
                </a:solidFill>
              </a:rPr>
              <a:t>124    </a:t>
            </a:r>
            <a:r>
              <a:rPr lang="uk-UA" sz="1700" dirty="0">
                <a:solidFill>
                  <a:schemeClr val="tx1">
                    <a:lumMod val="75000"/>
                    <a:lumOff val="25000"/>
                  </a:schemeClr>
                </a:solidFill>
              </a:rPr>
              <a:t>виїзди соціального патруля.</a:t>
            </a:r>
          </a:p>
        </p:txBody>
      </p:sp>
      <p:sp>
        <p:nvSpPr>
          <p:cNvPr id="66569" name="AutoShape 9" descr="Ð ÐµÐ·ÑÐ»ÑÑÐ°Ñ Ð¿Ð¾ÑÑÐºÑ Ð·Ð¾Ð±ÑÐ°Ð¶ÐµÐ½Ñ Ð·Ð° Ð·Ð°Ð¿Ð¸ÑÐ¾Ð¼ &quot;Ð¶ÑÑÐ½Ð°Ð» Ð¿ÑÐºÑÐ¾Ð³ÑÐ°Ð¼Ð°&quot;"/>
          <p:cNvSpPr>
            <a:spLocks noChangeAspect="1" noChangeArrowheads="1"/>
          </p:cNvSpPr>
          <p:nvPr/>
        </p:nvSpPr>
        <p:spPr bwMode="auto">
          <a:xfrm>
            <a:off x="1298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66571" name="AutoShape 11" descr="Ð ÐµÐ·ÑÐ»ÑÑÐ°Ñ Ð¿Ð¾ÑÑÐºÑ Ð·Ð¾Ð±ÑÐ°Ð¶ÐµÐ½Ñ Ð·Ð° Ð·Ð°Ð¿Ð¸ÑÐ¾Ð¼ &quot;Ð¶ÑÑÐ½Ð°Ð» Ð¿ÑÐºÑÐ¾Ð³ÑÐ°Ð¼Ð°&quot;"/>
          <p:cNvSpPr>
            <a:spLocks noChangeAspect="1" noChangeArrowheads="1"/>
          </p:cNvSpPr>
          <p:nvPr/>
        </p:nvSpPr>
        <p:spPr bwMode="auto">
          <a:xfrm>
            <a:off x="1298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66573" name="AutoShape 13" descr="Ð ÐµÐ·ÑÐ»ÑÑÐ°Ñ Ð¿Ð¾ÑÑÐºÑ Ð·Ð¾Ð±ÑÐ°Ð¶ÐµÐ½Ñ Ð·Ð° Ð·Ð°Ð¿Ð¸ÑÐ¾Ð¼ &quot;Ð¶ÑÑÐ½Ð°Ð» Ð¿ÑÐºÑÐ¾Ð³ÑÐ°Ð¼Ð°&quot;"/>
          <p:cNvSpPr>
            <a:spLocks noChangeAspect="1" noChangeArrowheads="1"/>
          </p:cNvSpPr>
          <p:nvPr/>
        </p:nvSpPr>
        <p:spPr bwMode="auto">
          <a:xfrm>
            <a:off x="1298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66575" name="AutoShape 15" descr="Ð ÐµÐ·ÑÐ»ÑÑÐ°Ñ Ð¿Ð¾ÑÑÐºÑ Ð·Ð¾Ð±ÑÐ°Ð¶ÐµÐ½Ñ Ð·Ð° Ð·Ð°Ð¿Ð¸ÑÐ¾Ð¼ &quot;Ð¶ÑÑÐ½Ð°Ð» Ð¿ÑÐºÑÐ¾Ð³ÑÐ°Ð¼Ð°&quot;"/>
          <p:cNvSpPr>
            <a:spLocks noChangeAspect="1" noChangeArrowheads="1"/>
          </p:cNvSpPr>
          <p:nvPr/>
        </p:nvSpPr>
        <p:spPr bwMode="auto">
          <a:xfrm>
            <a:off x="1298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66577" name="AutoShape 17" descr="Ð ÐµÐ·ÑÐ»ÑÑÐ°Ñ Ð¿Ð¾ÑÑÐºÑ Ð·Ð¾Ð±ÑÐ°Ð¶ÐµÐ½Ñ Ð·Ð° Ð·Ð°Ð¿Ð¸ÑÐ¾Ð¼ &quot;Ð¶ÑÑÐ½Ð°Ð» Ð¿ÑÐºÑÐ¾Ð³ÑÐ°Ð¼Ð°&quot;"/>
          <p:cNvSpPr>
            <a:spLocks noChangeAspect="1" noChangeArrowheads="1"/>
          </p:cNvSpPr>
          <p:nvPr/>
        </p:nvSpPr>
        <p:spPr bwMode="auto">
          <a:xfrm>
            <a:off x="1298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66579" name="AutoShape 19" descr="Ð ÐµÐ·ÑÐ»ÑÑÐ°Ñ Ð¿Ð¾ÑÑÐºÑ Ð·Ð¾Ð±ÑÐ°Ð¶ÐµÐ½Ñ Ð·Ð° Ð·Ð°Ð¿Ð¸ÑÐ¾Ð¼ &quot;Ð¶ÑÑÐ½Ð°Ð» Ð¿ÑÐºÑÐ¾Ð³ÑÐ°Ð¼Ð°&quot;"/>
          <p:cNvSpPr>
            <a:spLocks noChangeAspect="1" noChangeArrowheads="1"/>
          </p:cNvSpPr>
          <p:nvPr/>
        </p:nvSpPr>
        <p:spPr bwMode="auto">
          <a:xfrm>
            <a:off x="1298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66581" name="AutoShape 21" descr="Ð ÐµÐ·ÑÐ»ÑÑÐ°Ñ Ð¿Ð¾ÑÑÐºÑ Ð·Ð¾Ð±ÑÐ°Ð¶ÐµÐ½Ñ Ð·Ð° Ð·Ð°Ð¿Ð¸ÑÐ¾Ð¼ &quot;Ð¶ÑÑÐ½Ð°Ð» Ð¿ÑÐºÑÐ¾Ð³ÑÐ°Ð¼Ð°&quot;"/>
          <p:cNvSpPr>
            <a:spLocks noChangeAspect="1" noChangeArrowheads="1"/>
          </p:cNvSpPr>
          <p:nvPr/>
        </p:nvSpPr>
        <p:spPr bwMode="auto">
          <a:xfrm>
            <a:off x="1298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66583" name="AutoShape 23" descr="Ð ÐµÐ·ÑÐ»ÑÑÐ°Ñ Ð¿Ð¾ÑÑÐºÑ Ð·Ð¾Ð±ÑÐ°Ð¶ÐµÐ½Ñ Ð·Ð° Ð·Ð°Ð¿Ð¸ÑÐ¾Ð¼ &quot;Ð¶ÑÑÐ½Ð°Ð» Ð¿ÑÐºÑÐ¾Ð³ÑÐ°Ð¼Ð°&quot;"/>
          <p:cNvSpPr>
            <a:spLocks noChangeAspect="1" noChangeArrowheads="1"/>
          </p:cNvSpPr>
          <p:nvPr/>
        </p:nvSpPr>
        <p:spPr bwMode="auto">
          <a:xfrm>
            <a:off x="1298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66593" name="AutoShape 33" descr="Ð ÐµÐ·ÑÐ»ÑÑÐ°Ñ Ð¿Ð¾ÑÑÐºÑ Ð·Ð¾Ð±ÑÐ°Ð¶ÐµÐ½Ñ Ð·Ð° Ð·Ð°Ð¿Ð¸ÑÐ¾Ð¼ &quot;Ð¼ÐµÐ´Ð¸ÑÐ¸Ð½Ð° Ð¿ÑÐºÑÐ¾Ð³ÑÐ°Ð¼Ð°&quot;"/>
          <p:cNvSpPr>
            <a:spLocks noChangeAspect="1" noChangeArrowheads="1"/>
          </p:cNvSpPr>
          <p:nvPr/>
        </p:nvSpPr>
        <p:spPr bwMode="auto">
          <a:xfrm>
            <a:off x="1298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66595" name="AutoShape 35" descr="Ð ÐµÐ·ÑÐ»ÑÑÐ°Ñ Ð¿Ð¾ÑÑÐºÑ Ð·Ð¾Ð±ÑÐ°Ð¶ÐµÐ½Ñ Ð·Ð° Ð·Ð°Ð¿Ð¸ÑÐ¾Ð¼ &quot;Ð¼ÐµÐ´Ð¸ÑÐ¸Ð½Ð° Ð¿ÑÐºÑÐ¾Ð³ÑÐ°Ð¼Ð°&quot;"/>
          <p:cNvSpPr>
            <a:spLocks noChangeAspect="1" noChangeArrowheads="1"/>
          </p:cNvSpPr>
          <p:nvPr/>
        </p:nvSpPr>
        <p:spPr bwMode="auto">
          <a:xfrm>
            <a:off x="1298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66597" name="AutoShape 37" descr="Ð ÐµÐ·ÑÐ»ÑÑÐ°Ñ Ð¿Ð¾ÑÑÐºÑ Ð·Ð¾Ð±ÑÐ°Ð¶ÐµÐ½Ñ Ð·Ð° Ð·Ð°Ð¿Ð¸ÑÐ¾Ð¼ &quot;Ð¼ÐµÐ´Ð¸ÑÐ¸Ð½Ð° Ð¿ÑÐºÑÐ¾Ð³ÑÐ°Ð¼Ð°&quot;"/>
          <p:cNvSpPr>
            <a:spLocks noChangeAspect="1" noChangeArrowheads="1"/>
          </p:cNvSpPr>
          <p:nvPr/>
        </p:nvSpPr>
        <p:spPr bwMode="auto">
          <a:xfrm>
            <a:off x="1298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66599" name="AutoShape 39" descr="Ð ÐµÐ·ÑÐ»ÑÑÐ°Ñ Ð¿Ð¾ÑÑÐºÑ Ð·Ð¾Ð±ÑÐ°Ð¶ÐµÐ½Ñ Ð·Ð° Ð·Ð°Ð¿Ð¸ÑÐ¾Ð¼ &quot;Ð¼ÐµÐ´Ð¸ÑÐ¸Ð½Ð° Ð¿ÑÐºÑÐ¾Ð³ÑÐ°Ð¼Ð°&quot;"/>
          <p:cNvSpPr>
            <a:spLocks noChangeAspect="1" noChangeArrowheads="1"/>
          </p:cNvSpPr>
          <p:nvPr/>
        </p:nvSpPr>
        <p:spPr bwMode="auto">
          <a:xfrm>
            <a:off x="1298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66601" name="AutoShape 41" descr="Ð ÐµÐ·ÑÐ»ÑÑÐ°Ñ Ð¿Ð¾ÑÑÐºÑ Ð·Ð¾Ð±ÑÐ°Ð¶ÐµÐ½Ñ Ð·Ð° Ð·Ð°Ð¿Ð¸ÑÐ¾Ð¼ &quot;Ð¼ÐµÐ´Ð¸ÑÐ¸Ð½Ð° Ð¿ÑÐºÑÐ¾Ð³ÑÐ°Ð¼Ð°&quot;"/>
          <p:cNvSpPr>
            <a:spLocks noChangeAspect="1" noChangeArrowheads="1"/>
          </p:cNvSpPr>
          <p:nvPr/>
        </p:nvSpPr>
        <p:spPr bwMode="auto">
          <a:xfrm>
            <a:off x="1298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24" name="Прямокутник 23"/>
          <p:cNvSpPr/>
          <p:nvPr/>
        </p:nvSpPr>
        <p:spPr>
          <a:xfrm>
            <a:off x="2150266" y="1172925"/>
            <a:ext cx="4700808" cy="1338828"/>
          </a:xfrm>
          <a:prstGeom prst="rect">
            <a:avLst/>
          </a:prstGeom>
          <a:solidFill>
            <a:schemeClr val="bg1">
              <a:lumMod val="50000"/>
            </a:schemeClr>
          </a:solidFill>
        </p:spPr>
        <p:txBody>
          <a:bodyPr wrap="square">
            <a:spAutoFit/>
          </a:bodyPr>
          <a:lstStyle/>
          <a:p>
            <a:pPr>
              <a:lnSpc>
                <a:spcPct val="150000"/>
              </a:lnSpc>
            </a:pPr>
            <a:r>
              <a:rPr lang="uk-UA" sz="3600" b="1" dirty="0">
                <a:solidFill>
                  <a:schemeClr val="bg1"/>
                </a:solidFill>
              </a:rPr>
              <a:t>3310</a:t>
            </a:r>
            <a:r>
              <a:rPr lang="uk-UA" sz="3200" dirty="0">
                <a:solidFill>
                  <a:schemeClr val="bg1"/>
                </a:solidFill>
              </a:rPr>
              <a:t> </a:t>
            </a:r>
            <a:r>
              <a:rPr lang="uk-UA" dirty="0">
                <a:solidFill>
                  <a:schemeClr val="bg1"/>
                </a:solidFill>
              </a:rPr>
              <a:t>обліковано </a:t>
            </a:r>
            <a:r>
              <a:rPr lang="uk-UA" b="1" dirty="0">
                <a:solidFill>
                  <a:schemeClr val="bg1"/>
                </a:solidFill>
              </a:rPr>
              <a:t>бездомних</a:t>
            </a:r>
            <a:r>
              <a:rPr lang="uk-UA" dirty="0">
                <a:solidFill>
                  <a:schemeClr val="bg1"/>
                </a:solidFill>
              </a:rPr>
              <a:t> осіб </a:t>
            </a:r>
          </a:p>
          <a:p>
            <a:pPr>
              <a:lnSpc>
                <a:spcPct val="150000"/>
              </a:lnSpc>
            </a:pPr>
            <a:r>
              <a:rPr lang="uk-UA" dirty="0">
                <a:solidFill>
                  <a:schemeClr val="bg1"/>
                </a:solidFill>
              </a:rPr>
              <a:t>                    за весь період роботи Центру.</a:t>
            </a:r>
          </a:p>
        </p:txBody>
      </p:sp>
      <p:pic>
        <p:nvPicPr>
          <p:cNvPr id="2050" name="Picture 2" descr="У Львові помили 27 безпритульних (фото) | Новини Дивись.info"/>
          <p:cNvPicPr>
            <a:picLocks noChangeAspect="1" noChangeArrowheads="1"/>
          </p:cNvPicPr>
          <p:nvPr/>
        </p:nvPicPr>
        <p:blipFill rotWithShape="1">
          <a:blip r:embed="rId4">
            <a:extLst>
              <a:ext uri="{28A0092B-C50C-407E-A947-70E740481C1C}">
                <a14:useLocalDpi xmlns:a14="http://schemas.microsoft.com/office/drawing/2010/main" val="0"/>
              </a:ext>
            </a:extLst>
          </a:blip>
          <a:srcRect l="16727" r="12635"/>
          <a:stretch/>
        </p:blipFill>
        <p:spPr bwMode="auto">
          <a:xfrm>
            <a:off x="6219598" y="987290"/>
            <a:ext cx="5211789" cy="5067912"/>
          </a:xfrm>
          <a:prstGeom prst="parallelogram">
            <a:avLst>
              <a:gd name="adj" fmla="val 17180"/>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430027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Рисунок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88916" cy="6858000"/>
          </a:xfrm>
          <a:prstGeom prst="rect">
            <a:avLst/>
          </a:prstGeom>
        </p:spPr>
      </p:pic>
      <p:pic>
        <p:nvPicPr>
          <p:cNvPr id="17" name="Picture 3"/>
          <p:cNvPicPr>
            <a:picLocks noChangeAspect="1" noChangeArrowheads="1"/>
          </p:cNvPicPr>
          <p:nvPr/>
        </p:nvPicPr>
        <p:blipFill>
          <a:blip r:embed="rId3"/>
          <a:srcRect/>
          <a:stretch>
            <a:fillRect/>
          </a:stretch>
        </p:blipFill>
        <p:spPr bwMode="auto">
          <a:xfrm>
            <a:off x="10079980" y="291828"/>
            <a:ext cx="778654" cy="710016"/>
          </a:xfrm>
          <a:prstGeom prst="rect">
            <a:avLst/>
          </a:prstGeom>
          <a:noFill/>
          <a:ln w="9525">
            <a:noFill/>
            <a:miter lim="800000"/>
            <a:headEnd/>
            <a:tailEnd/>
          </a:ln>
        </p:spPr>
      </p:pic>
      <p:sp>
        <p:nvSpPr>
          <p:cNvPr id="15" name="Rectangle 10"/>
          <p:cNvSpPr>
            <a:spLocks noChangeArrowheads="1"/>
          </p:cNvSpPr>
          <p:nvPr/>
        </p:nvSpPr>
        <p:spPr bwMode="auto">
          <a:xfrm>
            <a:off x="6740697" y="1749173"/>
            <a:ext cx="4867130" cy="3647152"/>
          </a:xfrm>
          <a:prstGeom prst="rect">
            <a:avLst/>
          </a:prstGeom>
          <a:noFill/>
          <a:ln w="9525" algn="ctr">
            <a:noFill/>
            <a:miter lim="800000"/>
            <a:headEnd/>
            <a:tailEnd/>
          </a:ln>
        </p:spPr>
        <p:txBody>
          <a:bodyPr wrap="square" anchor="ctr">
            <a:spAutoFit/>
          </a:bodyPr>
          <a:lstStyle/>
          <a:p>
            <a:r>
              <a:rPr lang="uk-UA" sz="2400" dirty="0">
                <a:solidFill>
                  <a:schemeClr val="accent2">
                    <a:lumMod val="75000"/>
                  </a:schemeClr>
                </a:solidFill>
              </a:rPr>
              <a:t>1916</a:t>
            </a:r>
            <a:r>
              <a:rPr lang="uk-UA" sz="2000" dirty="0">
                <a:solidFill>
                  <a:schemeClr val="tx1">
                    <a:lumMod val="75000"/>
                    <a:lumOff val="25000"/>
                  </a:schemeClr>
                </a:solidFill>
              </a:rPr>
              <a:t>  особам соціальна послуга догляду   </a:t>
            </a:r>
          </a:p>
          <a:p>
            <a:r>
              <a:rPr lang="uk-UA" sz="2000" dirty="0">
                <a:solidFill>
                  <a:schemeClr val="tx1">
                    <a:lumMod val="75000"/>
                    <a:lumOff val="25000"/>
                  </a:schemeClr>
                </a:solidFill>
              </a:rPr>
              <a:t>             вдома;</a:t>
            </a:r>
          </a:p>
          <a:p>
            <a:pPr>
              <a:lnSpc>
                <a:spcPct val="150000"/>
              </a:lnSpc>
            </a:pPr>
            <a:endParaRPr lang="uk-UA" sz="600" dirty="0">
              <a:solidFill>
                <a:schemeClr val="tx1">
                  <a:lumMod val="75000"/>
                  <a:lumOff val="25000"/>
                </a:schemeClr>
              </a:solidFill>
            </a:endParaRPr>
          </a:p>
          <a:p>
            <a:r>
              <a:rPr lang="uk-UA" sz="2400" dirty="0">
                <a:solidFill>
                  <a:schemeClr val="accent2">
                    <a:lumMod val="75000"/>
                  </a:schemeClr>
                </a:solidFill>
              </a:rPr>
              <a:t>1837</a:t>
            </a:r>
            <a:r>
              <a:rPr lang="uk-UA" sz="2000" dirty="0">
                <a:solidFill>
                  <a:schemeClr val="tx1">
                    <a:lumMod val="75000"/>
                    <a:lumOff val="25000"/>
                  </a:schemeClr>
                </a:solidFill>
              </a:rPr>
              <a:t>  особам </a:t>
            </a:r>
            <a:r>
              <a:rPr lang="uk-UA" sz="2000" b="1" dirty="0">
                <a:solidFill>
                  <a:schemeClr val="tx1">
                    <a:lumMod val="75000"/>
                    <a:lumOff val="25000"/>
                  </a:schemeClr>
                </a:solidFill>
              </a:rPr>
              <a:t>соціально-економічні</a:t>
            </a:r>
            <a:r>
              <a:rPr lang="uk-UA" sz="2000" dirty="0">
                <a:solidFill>
                  <a:schemeClr val="tx1">
                    <a:lumMod val="75000"/>
                    <a:lumOff val="25000"/>
                  </a:schemeClr>
                </a:solidFill>
              </a:rPr>
              <a:t> </a:t>
            </a:r>
          </a:p>
          <a:p>
            <a:r>
              <a:rPr lang="uk-UA" sz="2000" dirty="0">
                <a:solidFill>
                  <a:schemeClr val="tx1">
                    <a:lumMod val="75000"/>
                    <a:lumOff val="25000"/>
                  </a:schemeClr>
                </a:solidFill>
              </a:rPr>
              <a:t>             (послуги техніка,</a:t>
            </a:r>
            <a:r>
              <a:rPr lang="ru-RU" sz="2000" dirty="0">
                <a:solidFill>
                  <a:schemeClr val="tx1">
                    <a:lumMod val="75000"/>
                    <a:lumOff val="25000"/>
                  </a:schemeClr>
                </a:solidFill>
              </a:rPr>
              <a:t> </a:t>
            </a:r>
            <a:r>
              <a:rPr lang="uk-UA" sz="2000" dirty="0">
                <a:solidFill>
                  <a:schemeClr val="tx1">
                    <a:lumMod val="75000"/>
                    <a:lumOff val="25000"/>
                  </a:schemeClr>
                </a:solidFill>
              </a:rPr>
              <a:t>перукаря, ремонт  </a:t>
            </a:r>
          </a:p>
          <a:p>
            <a:r>
              <a:rPr lang="uk-UA" sz="2000" dirty="0">
                <a:solidFill>
                  <a:schemeClr val="tx1">
                    <a:lumMod val="75000"/>
                    <a:lumOff val="25000"/>
                  </a:schemeClr>
                </a:solidFill>
              </a:rPr>
              <a:t>             одягу/взуття тощо);</a:t>
            </a:r>
            <a:endParaRPr lang="uk-UA" sz="600" dirty="0">
              <a:solidFill>
                <a:schemeClr val="tx1">
                  <a:lumMod val="75000"/>
                  <a:lumOff val="25000"/>
                </a:schemeClr>
              </a:solidFill>
            </a:endParaRPr>
          </a:p>
          <a:p>
            <a:pPr>
              <a:lnSpc>
                <a:spcPct val="150000"/>
              </a:lnSpc>
            </a:pPr>
            <a:r>
              <a:rPr lang="uk-UA" sz="2400" dirty="0">
                <a:solidFill>
                  <a:schemeClr val="accent2">
                    <a:lumMod val="75000"/>
                  </a:schemeClr>
                </a:solidFill>
              </a:rPr>
              <a:t>643</a:t>
            </a:r>
            <a:r>
              <a:rPr lang="uk-UA" sz="2000" dirty="0">
                <a:solidFill>
                  <a:schemeClr val="tx1">
                    <a:lumMod val="75000"/>
                    <a:lumOff val="25000"/>
                  </a:schemeClr>
                </a:solidFill>
              </a:rPr>
              <a:t>     </a:t>
            </a:r>
            <a:r>
              <a:rPr lang="uk-UA" sz="2000" b="1" dirty="0">
                <a:solidFill>
                  <a:schemeClr val="tx1">
                    <a:lumMod val="75000"/>
                    <a:lumOff val="25000"/>
                  </a:schemeClr>
                </a:solidFill>
              </a:rPr>
              <a:t>послуг</a:t>
            </a:r>
            <a:r>
              <a:rPr lang="ru-RU" sz="2000" b="1" dirty="0">
                <a:solidFill>
                  <a:schemeClr val="tx1">
                    <a:lumMod val="75000"/>
                    <a:lumOff val="25000"/>
                  </a:schemeClr>
                </a:solidFill>
              </a:rPr>
              <a:t> </a:t>
            </a:r>
            <a:r>
              <a:rPr lang="uk-UA" sz="2000" b="1" dirty="0">
                <a:solidFill>
                  <a:schemeClr val="tx1">
                    <a:lumMod val="75000"/>
                    <a:lumOff val="25000"/>
                  </a:schemeClr>
                </a:solidFill>
              </a:rPr>
              <a:t>з масажу</a:t>
            </a:r>
            <a:r>
              <a:rPr lang="uk-UA" sz="2000" dirty="0">
                <a:solidFill>
                  <a:schemeClr val="tx1">
                    <a:lumMod val="75000"/>
                    <a:lumOff val="25000"/>
                  </a:schemeClr>
                </a:solidFill>
              </a:rPr>
              <a:t>;</a:t>
            </a:r>
          </a:p>
          <a:p>
            <a:pPr>
              <a:lnSpc>
                <a:spcPct val="150000"/>
              </a:lnSpc>
            </a:pPr>
            <a:r>
              <a:rPr lang="uk-UA" sz="2400" dirty="0">
                <a:solidFill>
                  <a:schemeClr val="accent2">
                    <a:lumMod val="75000"/>
                  </a:schemeClr>
                </a:solidFill>
              </a:rPr>
              <a:t>825</a:t>
            </a:r>
            <a:r>
              <a:rPr lang="uk-UA" sz="2000" dirty="0">
                <a:solidFill>
                  <a:schemeClr val="tx1">
                    <a:lumMod val="75000"/>
                    <a:lumOff val="25000"/>
                  </a:schemeClr>
                </a:solidFill>
              </a:rPr>
              <a:t>     особам психологічна допомога</a:t>
            </a:r>
          </a:p>
          <a:p>
            <a:pPr>
              <a:lnSpc>
                <a:spcPct val="150000"/>
              </a:lnSpc>
            </a:pPr>
            <a:r>
              <a:rPr lang="uk-UA" sz="2400" dirty="0">
                <a:solidFill>
                  <a:schemeClr val="accent2">
                    <a:lumMod val="75000"/>
                  </a:schemeClr>
                </a:solidFill>
              </a:rPr>
              <a:t>4,7</a:t>
            </a:r>
            <a:r>
              <a:rPr lang="uk-UA" sz="2000" dirty="0">
                <a:solidFill>
                  <a:schemeClr val="accent2">
                    <a:lumMod val="75000"/>
                  </a:schemeClr>
                </a:solidFill>
              </a:rPr>
              <a:t>тис</a:t>
            </a:r>
            <a:r>
              <a:rPr lang="uk-UA" sz="2000" dirty="0">
                <a:solidFill>
                  <a:schemeClr val="tx1">
                    <a:lumMod val="75000"/>
                    <a:lumOff val="25000"/>
                  </a:schemeClr>
                </a:solidFill>
              </a:rPr>
              <a:t>. послуг </a:t>
            </a:r>
            <a:r>
              <a:rPr lang="uk-UA" sz="2000" b="1" dirty="0">
                <a:solidFill>
                  <a:schemeClr val="tx1">
                    <a:lumMod val="75000"/>
                    <a:lumOff val="25000"/>
                  </a:schemeClr>
                </a:solidFill>
              </a:rPr>
              <a:t>транспортної</a:t>
            </a:r>
            <a:r>
              <a:rPr lang="uk-UA" sz="2000" dirty="0">
                <a:solidFill>
                  <a:schemeClr val="tx1">
                    <a:lumMod val="75000"/>
                    <a:lumOff val="25000"/>
                  </a:schemeClr>
                </a:solidFill>
              </a:rPr>
              <a:t> служби.</a:t>
            </a:r>
            <a:endParaRPr lang="ru-RU" sz="2000" dirty="0">
              <a:solidFill>
                <a:schemeClr val="tx1">
                  <a:lumMod val="75000"/>
                  <a:lumOff val="25000"/>
                </a:schemeClr>
              </a:solidFill>
            </a:endParaRPr>
          </a:p>
        </p:txBody>
      </p:sp>
      <p:sp>
        <p:nvSpPr>
          <p:cNvPr id="14" name="Rectangle 3"/>
          <p:cNvSpPr>
            <a:spLocks noChangeArrowheads="1"/>
          </p:cNvSpPr>
          <p:nvPr/>
        </p:nvSpPr>
        <p:spPr bwMode="auto">
          <a:xfrm>
            <a:off x="3865418" y="274119"/>
            <a:ext cx="5325964" cy="781398"/>
          </a:xfrm>
          <a:prstGeom prst="rect">
            <a:avLst/>
          </a:prstGeom>
          <a:noFill/>
          <a:ln>
            <a:noFill/>
            <a:headEnd/>
            <a:tailEnd/>
          </a:ln>
        </p:spPr>
        <p:style>
          <a:lnRef idx="3">
            <a:schemeClr val="lt1"/>
          </a:lnRef>
          <a:fillRef idx="1">
            <a:schemeClr val="accent2"/>
          </a:fillRef>
          <a:effectRef idx="1">
            <a:schemeClr val="accent2"/>
          </a:effectRef>
          <a:fontRef idx="minor">
            <a:schemeClr val="lt1"/>
          </a:fontRef>
        </p:style>
        <p:txBody>
          <a:bodyPr anchor="ctr"/>
          <a:lstStyle/>
          <a:p>
            <a:pPr algn="ctr">
              <a:defRPr/>
            </a:pPr>
            <a:r>
              <a:rPr lang="uk-UA" sz="2800" dirty="0">
                <a:solidFill>
                  <a:schemeClr val="accent2">
                    <a:lumMod val="75000"/>
                  </a:schemeClr>
                </a:solidFill>
              </a:rPr>
              <a:t>ЯКІСНІ ПОСЛУГИ </a:t>
            </a:r>
          </a:p>
          <a:p>
            <a:pPr algn="ctr">
              <a:defRPr/>
            </a:pPr>
            <a:r>
              <a:rPr lang="uk-UA" sz="2400" dirty="0">
                <a:solidFill>
                  <a:schemeClr val="accent2">
                    <a:lumMod val="75000"/>
                  </a:schemeClr>
                </a:solidFill>
              </a:rPr>
              <a:t>особам поважного віку</a:t>
            </a:r>
          </a:p>
        </p:txBody>
      </p:sp>
      <p:sp>
        <p:nvSpPr>
          <p:cNvPr id="18" name="Rectangle 3"/>
          <p:cNvSpPr>
            <a:spLocks noChangeArrowheads="1"/>
          </p:cNvSpPr>
          <p:nvPr/>
        </p:nvSpPr>
        <p:spPr bwMode="auto">
          <a:xfrm>
            <a:off x="5602177" y="5676793"/>
            <a:ext cx="4867130" cy="848282"/>
          </a:xfrm>
          <a:prstGeom prst="rect">
            <a:avLst/>
          </a:prstGeom>
          <a:solidFill>
            <a:schemeClr val="tx1">
              <a:lumMod val="50000"/>
              <a:lumOff val="50000"/>
            </a:schemeClr>
          </a:solidFill>
          <a:ln>
            <a:noFill/>
            <a:headEnd/>
            <a:tailEnd/>
          </a:ln>
        </p:spPr>
        <p:style>
          <a:lnRef idx="3">
            <a:schemeClr val="lt1"/>
          </a:lnRef>
          <a:fillRef idx="1">
            <a:schemeClr val="accent3"/>
          </a:fillRef>
          <a:effectRef idx="1">
            <a:schemeClr val="accent3"/>
          </a:effectRef>
          <a:fontRef idx="minor">
            <a:schemeClr val="lt1"/>
          </a:fontRef>
        </p:style>
        <p:txBody>
          <a:bodyPr anchor="ctr"/>
          <a:lstStyle/>
          <a:p>
            <a:pPr>
              <a:defRPr/>
            </a:pPr>
            <a:r>
              <a:rPr lang="uk-UA" altLang="ru-RU" sz="2400" dirty="0">
                <a:solidFill>
                  <a:schemeClr val="bg1"/>
                </a:solidFill>
                <a:latin typeface="Arial" pitchFamily="34" charset="0"/>
                <a:cs typeface="Arial" pitchFamily="34" charset="0"/>
              </a:rPr>
              <a:t>на обслуговуванні у </a:t>
            </a:r>
          </a:p>
          <a:p>
            <a:pPr>
              <a:defRPr/>
            </a:pPr>
            <a:r>
              <a:rPr lang="uk-UA" altLang="ru-RU" sz="2400" dirty="0">
                <a:solidFill>
                  <a:schemeClr val="bg1"/>
                </a:solidFill>
                <a:latin typeface="Arial" pitchFamily="34" charset="0"/>
                <a:cs typeface="Arial" pitchFamily="34" charset="0"/>
              </a:rPr>
              <a:t>Львівському міському </a:t>
            </a:r>
            <a:r>
              <a:rPr lang="uk-UA" altLang="ru-RU" sz="2400" dirty="0" err="1">
                <a:solidFill>
                  <a:schemeClr val="bg1"/>
                </a:solidFill>
                <a:latin typeface="Arial" pitchFamily="34" charset="0"/>
                <a:cs typeface="Arial" pitchFamily="34" charset="0"/>
              </a:rPr>
              <a:t>терцентрі</a:t>
            </a:r>
            <a:endParaRPr lang="uk-UA" sz="2400" b="1" dirty="0">
              <a:solidFill>
                <a:schemeClr val="bg1"/>
              </a:solidFill>
              <a:latin typeface="Arial" pitchFamily="34" charset="0"/>
              <a:cs typeface="Arial" pitchFamily="34" charset="0"/>
            </a:endParaRPr>
          </a:p>
        </p:txBody>
      </p:sp>
      <p:sp>
        <p:nvSpPr>
          <p:cNvPr id="19" name="Прямокутник 18"/>
          <p:cNvSpPr/>
          <p:nvPr/>
        </p:nvSpPr>
        <p:spPr>
          <a:xfrm>
            <a:off x="3559937" y="5623880"/>
            <a:ext cx="1714500" cy="954107"/>
          </a:xfrm>
          <a:prstGeom prst="rect">
            <a:avLst/>
          </a:prstGeom>
        </p:spPr>
        <p:txBody>
          <a:bodyPr wrap="square">
            <a:spAutoFit/>
          </a:bodyPr>
          <a:lstStyle/>
          <a:p>
            <a:r>
              <a:rPr lang="uk-UA" altLang="ru-RU" sz="3800" b="1" dirty="0">
                <a:solidFill>
                  <a:schemeClr val="tx1">
                    <a:lumMod val="65000"/>
                    <a:lumOff val="35000"/>
                  </a:schemeClr>
                </a:solidFill>
                <a:latin typeface="Arial" pitchFamily="34" charset="0"/>
                <a:cs typeface="Arial" pitchFamily="34" charset="0"/>
              </a:rPr>
              <a:t>1,9</a:t>
            </a:r>
            <a:r>
              <a:rPr lang="uk-UA" altLang="ru-RU" sz="3600" dirty="0">
                <a:solidFill>
                  <a:schemeClr val="tx1">
                    <a:lumMod val="65000"/>
                    <a:lumOff val="35000"/>
                  </a:schemeClr>
                </a:solidFill>
                <a:latin typeface="Arial" pitchFamily="34" charset="0"/>
                <a:cs typeface="Arial" pitchFamily="34" charset="0"/>
              </a:rPr>
              <a:t> </a:t>
            </a:r>
            <a:r>
              <a:rPr lang="uk-UA" altLang="ru-RU" sz="2400" b="1" dirty="0">
                <a:solidFill>
                  <a:schemeClr val="tx1">
                    <a:lumMod val="65000"/>
                    <a:lumOff val="35000"/>
                  </a:schemeClr>
                </a:solidFill>
                <a:latin typeface="Arial" pitchFamily="34" charset="0"/>
                <a:cs typeface="Arial" pitchFamily="34" charset="0"/>
              </a:rPr>
              <a:t>тис</a:t>
            </a:r>
            <a:r>
              <a:rPr lang="uk-UA" altLang="ru-RU" dirty="0">
                <a:solidFill>
                  <a:schemeClr val="tx1">
                    <a:lumMod val="65000"/>
                    <a:lumOff val="35000"/>
                  </a:schemeClr>
                </a:solidFill>
                <a:latin typeface="Arial" pitchFamily="34" charset="0"/>
                <a:cs typeface="Arial" pitchFamily="34" charset="0"/>
              </a:rPr>
              <a:t>.    </a:t>
            </a:r>
          </a:p>
          <a:p>
            <a:r>
              <a:rPr lang="uk-UA" altLang="ru-RU" b="1" dirty="0">
                <a:solidFill>
                  <a:schemeClr val="tx1">
                    <a:lumMod val="65000"/>
                    <a:lumOff val="35000"/>
                  </a:schemeClr>
                </a:solidFill>
                <a:latin typeface="Arial" pitchFamily="34" charset="0"/>
                <a:cs typeface="Arial" pitchFamily="34" charset="0"/>
              </a:rPr>
              <a:t>  громадян </a:t>
            </a:r>
            <a:endParaRPr lang="uk-UA" b="1" dirty="0">
              <a:solidFill>
                <a:schemeClr val="tx1">
                  <a:lumMod val="65000"/>
                  <a:lumOff val="35000"/>
                </a:schemeClr>
              </a:solidFill>
            </a:endParaRPr>
          </a:p>
        </p:txBody>
      </p:sp>
      <p:pic>
        <p:nvPicPr>
          <p:cNvPr id="3" name="Рисунок 2"/>
          <p:cNvPicPr>
            <a:picLocks noChangeAspect="1"/>
          </p:cNvPicPr>
          <p:nvPr/>
        </p:nvPicPr>
        <p:blipFill rotWithShape="1">
          <a:blip r:embed="rId4" cstate="print">
            <a:extLst>
              <a:ext uri="{28A0092B-C50C-407E-A947-70E740481C1C}">
                <a14:useLocalDpi xmlns:a14="http://schemas.microsoft.com/office/drawing/2010/main" val="0"/>
              </a:ext>
            </a:extLst>
          </a:blip>
          <a:srcRect b="14051"/>
          <a:stretch/>
        </p:blipFill>
        <p:spPr>
          <a:xfrm flipH="1">
            <a:off x="4097664" y="1772330"/>
            <a:ext cx="2493121" cy="3600837"/>
          </a:xfrm>
          <a:prstGeom prst="rect">
            <a:avLst/>
          </a:prstGeom>
        </p:spPr>
      </p:pic>
      <p:pic>
        <p:nvPicPr>
          <p:cNvPr id="2" name="Рисунок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92550" y="1776210"/>
            <a:ext cx="2559125" cy="3620115"/>
          </a:xfrm>
          <a:prstGeom prst="rect">
            <a:avLst/>
          </a:prstGeom>
        </p:spPr>
      </p:pic>
    </p:spTree>
    <p:extLst>
      <p:ext uri="{BB962C8B-B14F-4D97-AF65-F5344CB8AC3E}">
        <p14:creationId xmlns:p14="http://schemas.microsoft.com/office/powerpoint/2010/main" val="94821832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4924"/>
            <a:ext cx="12192000" cy="6858217"/>
          </a:xfrm>
          <a:prstGeom prst="rect">
            <a:avLst/>
          </a:prstGeom>
        </p:spPr>
      </p:pic>
      <p:sp>
        <p:nvSpPr>
          <p:cNvPr id="10" name="Rectangle 3"/>
          <p:cNvSpPr>
            <a:spLocks noChangeArrowheads="1"/>
          </p:cNvSpPr>
          <p:nvPr/>
        </p:nvSpPr>
        <p:spPr bwMode="auto">
          <a:xfrm>
            <a:off x="2128058" y="267294"/>
            <a:ext cx="8371696" cy="1167611"/>
          </a:xfrm>
          <a:prstGeom prst="rect">
            <a:avLst/>
          </a:prstGeom>
          <a:ln>
            <a:noFill/>
            <a:headEnd/>
            <a:tailEnd/>
          </a:ln>
        </p:spPr>
        <p:style>
          <a:lnRef idx="2">
            <a:schemeClr val="accent2"/>
          </a:lnRef>
          <a:fillRef idx="1">
            <a:schemeClr val="lt1"/>
          </a:fillRef>
          <a:effectRef idx="0">
            <a:schemeClr val="accent2"/>
          </a:effectRef>
          <a:fontRef idx="minor">
            <a:schemeClr val="dk1"/>
          </a:fontRef>
        </p:style>
        <p:txBody>
          <a:bodyPr anchor="ctr"/>
          <a:lstStyle/>
          <a:p>
            <a:r>
              <a:rPr lang="uk-UA" altLang="ru-RU" sz="2200" b="1" dirty="0">
                <a:solidFill>
                  <a:schemeClr val="accent2">
                    <a:lumMod val="75000"/>
                  </a:schemeClr>
                </a:solidFill>
                <a:cs typeface="Times New Roman" panose="02020603050405020304" pitchFamily="18" charset="0"/>
              </a:rPr>
              <a:t>ПРОГРАМА</a:t>
            </a:r>
            <a:r>
              <a:rPr lang="uk-UA" altLang="ru-RU" sz="2200" dirty="0">
                <a:solidFill>
                  <a:schemeClr val="accent2">
                    <a:lumMod val="75000"/>
                  </a:schemeClr>
                </a:solidFill>
                <a:cs typeface="Times New Roman" panose="02020603050405020304" pitchFamily="18" charset="0"/>
              </a:rPr>
              <a:t> забезпечення </a:t>
            </a:r>
            <a:r>
              <a:rPr lang="uk-UA" altLang="ru-RU" sz="2200" b="1" dirty="0">
                <a:solidFill>
                  <a:schemeClr val="accent2">
                    <a:lumMod val="75000"/>
                  </a:schemeClr>
                </a:solidFill>
                <a:cs typeface="Times New Roman" panose="02020603050405020304" pitchFamily="18" charset="0"/>
              </a:rPr>
              <a:t>ДОСТУПНОСТІ</a:t>
            </a:r>
            <a:r>
              <a:rPr lang="uk-UA" altLang="ru-RU" sz="2200" dirty="0">
                <a:solidFill>
                  <a:schemeClr val="accent2">
                    <a:lumMod val="75000"/>
                  </a:schemeClr>
                </a:solidFill>
                <a:cs typeface="Times New Roman" panose="02020603050405020304" pitchFamily="18" charset="0"/>
              </a:rPr>
              <a:t> </a:t>
            </a:r>
            <a:r>
              <a:rPr lang="uk-UA" altLang="ru-RU" sz="2200" b="1" dirty="0">
                <a:solidFill>
                  <a:schemeClr val="accent2">
                    <a:lumMod val="75000"/>
                  </a:schemeClr>
                </a:solidFill>
                <a:cs typeface="Times New Roman" panose="02020603050405020304" pitchFamily="18" charset="0"/>
              </a:rPr>
              <a:t>житлових приміщень </a:t>
            </a:r>
            <a:r>
              <a:rPr lang="uk-UA" altLang="ru-RU" sz="2200" dirty="0">
                <a:solidFill>
                  <a:schemeClr val="accent2">
                    <a:lumMod val="75000"/>
                  </a:schemeClr>
                </a:solidFill>
                <a:cs typeface="Times New Roman" panose="02020603050405020304" pitchFamily="18" charset="0"/>
              </a:rPr>
              <a:t>осіб з інвалідністю (крісла колісні) та осіб з інвалідністю по зору 1 групи</a:t>
            </a:r>
            <a:endParaRPr lang="ru-RU" altLang="ru-RU" sz="2200" dirty="0">
              <a:solidFill>
                <a:schemeClr val="accent2">
                  <a:lumMod val="75000"/>
                </a:schemeClr>
              </a:solidFill>
            </a:endParaRPr>
          </a:p>
        </p:txBody>
      </p:sp>
      <p:sp>
        <p:nvSpPr>
          <p:cNvPr id="15" name="Прямокутник 14"/>
          <p:cNvSpPr/>
          <p:nvPr/>
        </p:nvSpPr>
        <p:spPr>
          <a:xfrm>
            <a:off x="1386494" y="4164938"/>
            <a:ext cx="3779827" cy="2000548"/>
          </a:xfrm>
          <a:prstGeom prst="rect">
            <a:avLst/>
          </a:prstGeom>
        </p:spPr>
        <p:txBody>
          <a:bodyPr wrap="square">
            <a:spAutoFit/>
          </a:bodyPr>
          <a:lstStyle/>
          <a:p>
            <a:r>
              <a:rPr lang="uk-UA" sz="2400" dirty="0">
                <a:solidFill>
                  <a:schemeClr val="accent2">
                    <a:lumMod val="75000"/>
                  </a:schemeClr>
                </a:solidFill>
              </a:rPr>
              <a:t>За </a:t>
            </a:r>
            <a:r>
              <a:rPr lang="uk-UA" sz="3600" b="1" dirty="0">
                <a:solidFill>
                  <a:schemeClr val="accent2">
                    <a:lumMod val="75000"/>
                  </a:schemeClr>
                </a:solidFill>
              </a:rPr>
              <a:t>2</a:t>
            </a:r>
            <a:r>
              <a:rPr lang="uk-UA" sz="2400" dirty="0">
                <a:solidFill>
                  <a:schemeClr val="accent2">
                    <a:lumMod val="75000"/>
                  </a:schemeClr>
                </a:solidFill>
              </a:rPr>
              <a:t> </a:t>
            </a:r>
            <a:r>
              <a:rPr lang="uk-UA" sz="2400" b="1" dirty="0">
                <a:solidFill>
                  <a:schemeClr val="accent2">
                    <a:lumMod val="75000"/>
                  </a:schemeClr>
                </a:solidFill>
              </a:rPr>
              <a:t>роки </a:t>
            </a:r>
            <a:r>
              <a:rPr lang="uk-UA" sz="2400" dirty="0">
                <a:solidFill>
                  <a:schemeClr val="accent2">
                    <a:lumMod val="75000"/>
                  </a:schemeClr>
                </a:solidFill>
              </a:rPr>
              <a:t>дії Програми  облаштовано </a:t>
            </a:r>
            <a:r>
              <a:rPr lang="uk-UA" sz="3200" b="1" dirty="0">
                <a:solidFill>
                  <a:schemeClr val="accent2">
                    <a:lumMod val="75000"/>
                  </a:schemeClr>
                </a:solidFill>
              </a:rPr>
              <a:t>43</a:t>
            </a:r>
            <a:r>
              <a:rPr lang="uk-UA" sz="2800" dirty="0">
                <a:solidFill>
                  <a:schemeClr val="accent2">
                    <a:lumMod val="75000"/>
                  </a:schemeClr>
                </a:solidFill>
              </a:rPr>
              <a:t> </a:t>
            </a:r>
            <a:r>
              <a:rPr lang="uk-UA" sz="2400" dirty="0">
                <a:solidFill>
                  <a:schemeClr val="accent2">
                    <a:lumMod val="75000"/>
                  </a:schemeClr>
                </a:solidFill>
              </a:rPr>
              <a:t>об</a:t>
            </a:r>
            <a:r>
              <a:rPr lang="en-US" sz="2400" dirty="0">
                <a:solidFill>
                  <a:schemeClr val="accent2">
                    <a:lumMod val="75000"/>
                  </a:schemeClr>
                </a:solidFill>
              </a:rPr>
              <a:t>’</a:t>
            </a:r>
            <a:r>
              <a:rPr lang="uk-UA" sz="2400" dirty="0" err="1">
                <a:solidFill>
                  <a:schemeClr val="accent2">
                    <a:lumMod val="75000"/>
                  </a:schemeClr>
                </a:solidFill>
              </a:rPr>
              <a:t>єкти</a:t>
            </a:r>
            <a:r>
              <a:rPr lang="uk-UA" sz="2400" dirty="0">
                <a:solidFill>
                  <a:schemeClr val="accent2">
                    <a:lumMod val="75000"/>
                  </a:schemeClr>
                </a:solidFill>
              </a:rPr>
              <a:t> </a:t>
            </a:r>
            <a:endParaRPr lang="en-US" sz="2400" dirty="0">
              <a:solidFill>
                <a:schemeClr val="accent2">
                  <a:lumMod val="75000"/>
                </a:schemeClr>
              </a:solidFill>
            </a:endParaRPr>
          </a:p>
          <a:p>
            <a:r>
              <a:rPr lang="uk-UA" sz="2400" b="1" dirty="0">
                <a:solidFill>
                  <a:schemeClr val="tx1">
                    <a:lumMod val="75000"/>
                    <a:lumOff val="25000"/>
                  </a:schemeClr>
                </a:solidFill>
              </a:rPr>
              <a:t>(</a:t>
            </a:r>
            <a:r>
              <a:rPr lang="uk-UA" sz="2800" b="1" dirty="0">
                <a:solidFill>
                  <a:schemeClr val="tx1">
                    <a:lumMod val="75000"/>
                    <a:lumOff val="25000"/>
                  </a:schemeClr>
                </a:solidFill>
              </a:rPr>
              <a:t>2</a:t>
            </a:r>
            <a:r>
              <a:rPr lang="en-US" sz="2800" b="1" dirty="0">
                <a:solidFill>
                  <a:schemeClr val="tx1">
                    <a:lumMod val="75000"/>
                    <a:lumOff val="25000"/>
                  </a:schemeClr>
                </a:solidFill>
              </a:rPr>
              <a:t>3</a:t>
            </a:r>
            <a:r>
              <a:rPr lang="uk-UA" sz="2400" b="1" dirty="0">
                <a:solidFill>
                  <a:schemeClr val="tx1">
                    <a:lumMod val="75000"/>
                    <a:lumOff val="25000"/>
                  </a:schemeClr>
                </a:solidFill>
              </a:rPr>
              <a:t> </a:t>
            </a:r>
            <a:r>
              <a:rPr lang="uk-UA" sz="2400" dirty="0">
                <a:solidFill>
                  <a:schemeClr val="tx1">
                    <a:lumMod val="75000"/>
                    <a:lumOff val="25000"/>
                  </a:schemeClr>
                </a:solidFill>
              </a:rPr>
              <a:t>пандуси</a:t>
            </a:r>
            <a:r>
              <a:rPr lang="uk-UA" sz="2400" b="1" dirty="0">
                <a:solidFill>
                  <a:schemeClr val="tx1">
                    <a:lumMod val="75000"/>
                    <a:lumOff val="25000"/>
                  </a:schemeClr>
                </a:solidFill>
              </a:rPr>
              <a:t> </a:t>
            </a:r>
          </a:p>
          <a:p>
            <a:r>
              <a:rPr lang="uk-UA" sz="2400" b="1" dirty="0">
                <a:solidFill>
                  <a:schemeClr val="tx1">
                    <a:lumMod val="75000"/>
                    <a:lumOff val="25000"/>
                  </a:schemeClr>
                </a:solidFill>
              </a:rPr>
              <a:t>	</a:t>
            </a:r>
            <a:r>
              <a:rPr lang="uk-UA" sz="2400" dirty="0">
                <a:solidFill>
                  <a:schemeClr val="tx1">
                    <a:lumMod val="75000"/>
                    <a:lumOff val="25000"/>
                  </a:schemeClr>
                </a:solidFill>
              </a:rPr>
              <a:t>    та </a:t>
            </a:r>
            <a:r>
              <a:rPr lang="en-US" sz="2800" b="1" dirty="0">
                <a:solidFill>
                  <a:schemeClr val="tx1">
                    <a:lumMod val="75000"/>
                    <a:lumOff val="25000"/>
                  </a:schemeClr>
                </a:solidFill>
              </a:rPr>
              <a:t>20</a:t>
            </a:r>
            <a:r>
              <a:rPr lang="en-US" sz="2400" b="1" dirty="0">
                <a:solidFill>
                  <a:schemeClr val="tx1">
                    <a:lumMod val="75000"/>
                    <a:lumOff val="25000"/>
                  </a:schemeClr>
                </a:solidFill>
              </a:rPr>
              <a:t> </a:t>
            </a:r>
            <a:r>
              <a:rPr lang="uk-UA" sz="2400" dirty="0">
                <a:solidFill>
                  <a:schemeClr val="tx1">
                    <a:lumMod val="75000"/>
                    <a:lumOff val="25000"/>
                  </a:schemeClr>
                </a:solidFill>
              </a:rPr>
              <a:t>підйомнків).</a:t>
            </a:r>
          </a:p>
        </p:txBody>
      </p:sp>
      <p:sp>
        <p:nvSpPr>
          <p:cNvPr id="16" name="Прямокутник 15"/>
          <p:cNvSpPr/>
          <p:nvPr/>
        </p:nvSpPr>
        <p:spPr>
          <a:xfrm>
            <a:off x="1386494" y="2198118"/>
            <a:ext cx="4087091" cy="1754326"/>
          </a:xfrm>
          <a:prstGeom prst="rect">
            <a:avLst/>
          </a:prstGeom>
          <a:ln>
            <a:noFill/>
          </a:ln>
        </p:spPr>
        <p:style>
          <a:lnRef idx="3">
            <a:schemeClr val="lt1"/>
          </a:lnRef>
          <a:fillRef idx="1">
            <a:schemeClr val="accent3"/>
          </a:fillRef>
          <a:effectRef idx="1">
            <a:schemeClr val="accent3"/>
          </a:effectRef>
          <a:fontRef idx="minor">
            <a:schemeClr val="lt1"/>
          </a:fontRef>
        </p:style>
        <p:txBody>
          <a:bodyPr wrap="square">
            <a:spAutoFit/>
          </a:bodyPr>
          <a:lstStyle/>
          <a:p>
            <a:r>
              <a:rPr lang="uk-UA" sz="2400" b="1" dirty="0">
                <a:solidFill>
                  <a:schemeClr val="bg1"/>
                </a:solidFill>
              </a:rPr>
              <a:t>Облаштовано</a:t>
            </a:r>
            <a:r>
              <a:rPr lang="uk-UA" sz="2000" b="1" dirty="0">
                <a:solidFill>
                  <a:schemeClr val="bg1"/>
                </a:solidFill>
              </a:rPr>
              <a:t> </a:t>
            </a:r>
            <a:r>
              <a:rPr lang="en-US" sz="3600" b="1" dirty="0">
                <a:solidFill>
                  <a:schemeClr val="bg1"/>
                </a:solidFill>
              </a:rPr>
              <a:t>20</a:t>
            </a:r>
            <a:r>
              <a:rPr lang="uk-UA" sz="2000" b="1" dirty="0">
                <a:solidFill>
                  <a:schemeClr val="bg1"/>
                </a:solidFill>
              </a:rPr>
              <a:t> </a:t>
            </a:r>
            <a:r>
              <a:rPr lang="uk-UA" sz="2400" b="1" dirty="0">
                <a:solidFill>
                  <a:schemeClr val="bg1"/>
                </a:solidFill>
              </a:rPr>
              <a:t>об’єктів,</a:t>
            </a:r>
            <a:r>
              <a:rPr lang="uk-UA" sz="2000" b="1" dirty="0">
                <a:solidFill>
                  <a:schemeClr val="bg1"/>
                </a:solidFill>
              </a:rPr>
              <a:t> </a:t>
            </a:r>
          </a:p>
          <a:p>
            <a:r>
              <a:rPr lang="uk-UA" sz="2400" b="1" dirty="0">
                <a:solidFill>
                  <a:schemeClr val="bg1"/>
                </a:solidFill>
              </a:rPr>
              <a:t>з них </a:t>
            </a:r>
            <a:r>
              <a:rPr lang="uk-UA" sz="3600" b="1" dirty="0">
                <a:solidFill>
                  <a:schemeClr val="bg1"/>
                </a:solidFill>
              </a:rPr>
              <a:t>16</a:t>
            </a:r>
            <a:r>
              <a:rPr lang="uk-UA" sz="2000" b="1" dirty="0">
                <a:solidFill>
                  <a:schemeClr val="bg1"/>
                </a:solidFill>
              </a:rPr>
              <a:t> – </a:t>
            </a:r>
            <a:r>
              <a:rPr lang="uk-UA" sz="2400" b="1" dirty="0">
                <a:solidFill>
                  <a:schemeClr val="bg1"/>
                </a:solidFill>
              </a:rPr>
              <a:t>пандусів </a:t>
            </a:r>
          </a:p>
          <a:p>
            <a:r>
              <a:rPr lang="uk-UA" sz="2400" b="1" dirty="0">
                <a:solidFill>
                  <a:schemeClr val="bg1"/>
                </a:solidFill>
              </a:rPr>
              <a:t>та </a:t>
            </a:r>
            <a:r>
              <a:rPr lang="uk-UA" sz="3600" b="1" dirty="0">
                <a:solidFill>
                  <a:schemeClr val="bg1"/>
                </a:solidFill>
              </a:rPr>
              <a:t>4 </a:t>
            </a:r>
            <a:r>
              <a:rPr lang="uk-UA" sz="2400" b="1" dirty="0">
                <a:solidFill>
                  <a:schemeClr val="bg1"/>
                </a:solidFill>
              </a:rPr>
              <a:t>підйомники.</a:t>
            </a:r>
            <a:r>
              <a:rPr lang="uk-UA" sz="2000" b="1" dirty="0">
                <a:solidFill>
                  <a:schemeClr val="bg1"/>
                </a:solidFill>
              </a:rPr>
              <a:t> </a:t>
            </a:r>
          </a:p>
        </p:txBody>
      </p:sp>
      <p:pic>
        <p:nvPicPr>
          <p:cNvPr id="1026" name="Picture 2" descr="https://galinfo.com.ua/media/gallery/intxt/p/a/pandus.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5306657" y="1975498"/>
            <a:ext cx="6024977" cy="3953892"/>
          </a:xfrm>
          <a:prstGeom prst="flowChartDocumen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748180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735"/>
            <a:ext cx="12192000" cy="6859735"/>
          </a:xfrm>
          <a:prstGeom prst="rect">
            <a:avLst/>
          </a:prstGeom>
        </p:spPr>
      </p:pic>
      <p:sp>
        <p:nvSpPr>
          <p:cNvPr id="8" name="Rectangle 3"/>
          <p:cNvSpPr>
            <a:spLocks noChangeArrowheads="1"/>
          </p:cNvSpPr>
          <p:nvPr/>
        </p:nvSpPr>
        <p:spPr bwMode="auto">
          <a:xfrm>
            <a:off x="2510444" y="196110"/>
            <a:ext cx="8395854" cy="1019500"/>
          </a:xfrm>
          <a:prstGeom prst="rect">
            <a:avLst/>
          </a:prstGeom>
          <a:ln>
            <a:noFill/>
            <a:headEnd/>
            <a:tailEnd/>
          </a:ln>
        </p:spPr>
        <p:style>
          <a:lnRef idx="2">
            <a:schemeClr val="accent2"/>
          </a:lnRef>
          <a:fillRef idx="1">
            <a:schemeClr val="lt1"/>
          </a:fillRef>
          <a:effectRef idx="0">
            <a:schemeClr val="accent2"/>
          </a:effectRef>
          <a:fontRef idx="minor">
            <a:schemeClr val="dk1"/>
          </a:fontRef>
        </p:style>
        <p:txBody>
          <a:bodyPr anchor="ctr"/>
          <a:lstStyle/>
          <a:p>
            <a:pPr algn="ctr">
              <a:defRPr/>
            </a:pPr>
            <a:r>
              <a:rPr lang="uk-UA" sz="2800" dirty="0">
                <a:solidFill>
                  <a:schemeClr val="accent2">
                    <a:lumMod val="75000"/>
                  </a:schemeClr>
                </a:solidFill>
              </a:rPr>
              <a:t>ФІНАНСОВА  ДОПОМОГА</a:t>
            </a:r>
            <a:r>
              <a:rPr lang="uk-UA" sz="2400" dirty="0">
                <a:solidFill>
                  <a:schemeClr val="accent2">
                    <a:lumMod val="75000"/>
                  </a:schemeClr>
                </a:solidFill>
              </a:rPr>
              <a:t> </a:t>
            </a:r>
          </a:p>
          <a:p>
            <a:pPr algn="ctr">
              <a:defRPr/>
            </a:pPr>
            <a:r>
              <a:rPr lang="en-US" sz="2400" dirty="0">
                <a:solidFill>
                  <a:schemeClr val="accent2">
                    <a:lumMod val="75000"/>
                  </a:schemeClr>
                </a:solidFill>
              </a:rPr>
              <a:t>“</a:t>
            </a:r>
            <a:r>
              <a:rPr lang="uk-UA" sz="2400" dirty="0">
                <a:solidFill>
                  <a:schemeClr val="accent2">
                    <a:lumMod val="75000"/>
                  </a:schemeClr>
                </a:solidFill>
              </a:rPr>
              <a:t>приватним сиротинцям</a:t>
            </a:r>
            <a:r>
              <a:rPr lang="en-US" sz="2400" dirty="0">
                <a:solidFill>
                  <a:schemeClr val="accent2">
                    <a:lumMod val="75000"/>
                  </a:schemeClr>
                </a:solidFill>
              </a:rPr>
              <a:t>”</a:t>
            </a:r>
            <a:r>
              <a:rPr lang="uk-UA" sz="2400" dirty="0">
                <a:solidFill>
                  <a:schemeClr val="accent2">
                    <a:lumMod val="75000"/>
                  </a:schemeClr>
                </a:solidFill>
              </a:rPr>
              <a:t> </a:t>
            </a:r>
            <a:r>
              <a:rPr lang="uk-UA" sz="2400" b="1" dirty="0">
                <a:solidFill>
                  <a:schemeClr val="tx1">
                    <a:lumMod val="65000"/>
                    <a:lumOff val="35000"/>
                  </a:schemeClr>
                </a:solidFill>
              </a:rPr>
              <a:t>на оплату ЖКП</a:t>
            </a:r>
            <a:endParaRPr lang="uk-UA" b="1" dirty="0">
              <a:solidFill>
                <a:schemeClr val="tx1">
                  <a:lumMod val="65000"/>
                  <a:lumOff val="35000"/>
                </a:schemeClr>
              </a:solidFill>
              <a:latin typeface="Arial" pitchFamily="34" charset="0"/>
              <a:cs typeface="Arial" pitchFamily="34" charset="0"/>
            </a:endParaRPr>
          </a:p>
        </p:txBody>
      </p:sp>
      <p:sp>
        <p:nvSpPr>
          <p:cNvPr id="1025" name="Rectangle 1"/>
          <p:cNvSpPr>
            <a:spLocks noChangeArrowheads="1"/>
          </p:cNvSpPr>
          <p:nvPr/>
        </p:nvSpPr>
        <p:spPr bwMode="auto">
          <a:xfrm>
            <a:off x="6445003" y="1527773"/>
            <a:ext cx="4542972"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uk-UA" sz="2000" dirty="0">
                <a:solidFill>
                  <a:schemeClr val="tx1">
                    <a:lumMod val="65000"/>
                    <a:lumOff val="35000"/>
                  </a:schemeClr>
                </a:solidFill>
                <a:ea typeface="Times New Roman" pitchFamily="18" charset="0"/>
                <a:cs typeface="Arial" pitchFamily="34" charset="0"/>
              </a:rPr>
              <a:t>Заклад релігійної організації </a:t>
            </a:r>
          </a:p>
          <a:p>
            <a:pPr fontAlgn="base">
              <a:spcBef>
                <a:spcPct val="0"/>
              </a:spcBef>
              <a:spcAft>
                <a:spcPct val="0"/>
              </a:spcAft>
            </a:pPr>
            <a:r>
              <a:rPr lang="uk-UA" sz="2000" b="1" dirty="0">
                <a:solidFill>
                  <a:schemeClr val="tx1">
                    <a:lumMod val="65000"/>
                    <a:lumOff val="35000"/>
                  </a:schemeClr>
                </a:solidFill>
                <a:ea typeface="Times New Roman" pitchFamily="18" charset="0"/>
                <a:cs typeface="Arial" pitchFamily="34" charset="0"/>
              </a:rPr>
              <a:t>«РОДИННИЙ  ДІМ «ПОКРОВА»</a:t>
            </a:r>
            <a:r>
              <a:rPr lang="uk-UA" sz="2000" dirty="0">
                <a:solidFill>
                  <a:schemeClr val="tx1">
                    <a:lumMod val="65000"/>
                    <a:lumOff val="35000"/>
                  </a:schemeClr>
                </a:solidFill>
                <a:ea typeface="Times New Roman" pitchFamily="18" charset="0"/>
                <a:cs typeface="Arial" pitchFamily="34" charset="0"/>
              </a:rPr>
              <a:t>  </a:t>
            </a:r>
          </a:p>
          <a:p>
            <a:pPr algn="r" fontAlgn="base">
              <a:spcBef>
                <a:spcPct val="0"/>
              </a:spcBef>
              <a:spcAft>
                <a:spcPct val="0"/>
              </a:spcAft>
            </a:pPr>
            <a:r>
              <a:rPr lang="uk-UA" sz="2000" dirty="0">
                <a:solidFill>
                  <a:schemeClr val="accent2">
                    <a:lumMod val="75000"/>
                  </a:schemeClr>
                </a:solidFill>
                <a:ea typeface="Times New Roman" pitchFamily="18" charset="0"/>
                <a:cs typeface="Arial" pitchFamily="34" charset="0"/>
              </a:rPr>
              <a:t>(вул. Дорога Кривчицька, 19)</a:t>
            </a:r>
            <a:endParaRPr lang="uk-UA" sz="2000" dirty="0">
              <a:solidFill>
                <a:schemeClr val="accent2">
                  <a:lumMod val="75000"/>
                </a:schemeClr>
              </a:solidFill>
              <a:cs typeface="Arial" pitchFamily="34" charset="0"/>
            </a:endParaRPr>
          </a:p>
          <a:p>
            <a:pPr eaLnBrk="0" fontAlgn="base" hangingPunct="0">
              <a:spcBef>
                <a:spcPct val="0"/>
              </a:spcBef>
              <a:spcAft>
                <a:spcPct val="0"/>
              </a:spcAft>
            </a:pPr>
            <a:endParaRPr lang="uk-UA" dirty="0">
              <a:solidFill>
                <a:schemeClr val="tx1">
                  <a:lumMod val="65000"/>
                  <a:lumOff val="35000"/>
                </a:schemeClr>
              </a:solidFill>
              <a:ea typeface="Times New Roman" pitchFamily="18" charset="0"/>
              <a:cs typeface="Arial" pitchFamily="34" charset="0"/>
            </a:endParaRPr>
          </a:p>
          <a:p>
            <a:pPr eaLnBrk="0" fontAlgn="base" hangingPunct="0">
              <a:spcBef>
                <a:spcPct val="0"/>
              </a:spcBef>
              <a:spcAft>
                <a:spcPct val="0"/>
              </a:spcAft>
            </a:pPr>
            <a:r>
              <a:rPr lang="uk-UA" sz="2000" dirty="0">
                <a:solidFill>
                  <a:schemeClr val="tx1">
                    <a:lumMod val="65000"/>
                    <a:lumOff val="35000"/>
                  </a:schemeClr>
                </a:solidFill>
                <a:ea typeface="Times New Roman" pitchFamily="18" charset="0"/>
                <a:cs typeface="Arial" pitchFamily="34" charset="0"/>
              </a:rPr>
              <a:t>«Приватний дитячий будинок </a:t>
            </a:r>
            <a:r>
              <a:rPr lang="uk-UA" sz="2000" b="1" dirty="0">
                <a:solidFill>
                  <a:schemeClr val="tx1">
                    <a:lumMod val="65000"/>
                    <a:lumOff val="35000"/>
                  </a:schemeClr>
                </a:solidFill>
                <a:ea typeface="Times New Roman" pitchFamily="18" charset="0"/>
                <a:cs typeface="Arial" pitchFamily="34" charset="0"/>
              </a:rPr>
              <a:t>«БЛАГОДАТЬ»</a:t>
            </a:r>
            <a:r>
              <a:rPr lang="uk-UA" sz="2000" dirty="0">
                <a:solidFill>
                  <a:schemeClr val="tx1">
                    <a:lumMod val="65000"/>
                    <a:lumOff val="35000"/>
                  </a:schemeClr>
                </a:solidFill>
                <a:ea typeface="Times New Roman" pitchFamily="18" charset="0"/>
                <a:cs typeface="Arial" pitchFamily="34" charset="0"/>
              </a:rPr>
              <a:t>  </a:t>
            </a:r>
          </a:p>
          <a:p>
            <a:pPr algn="r" eaLnBrk="0" fontAlgn="base" hangingPunct="0">
              <a:spcBef>
                <a:spcPct val="0"/>
              </a:spcBef>
              <a:spcAft>
                <a:spcPct val="0"/>
              </a:spcAft>
            </a:pPr>
            <a:r>
              <a:rPr lang="uk-UA" sz="2000" dirty="0">
                <a:solidFill>
                  <a:schemeClr val="accent2">
                    <a:lumMod val="75000"/>
                  </a:schemeClr>
                </a:solidFill>
                <a:ea typeface="Times New Roman" pitchFamily="18" charset="0"/>
                <a:cs typeface="Arial" pitchFamily="34" charset="0"/>
              </a:rPr>
              <a:t>(вул. </a:t>
            </a:r>
            <a:r>
              <a:rPr lang="uk-UA" sz="2000" dirty="0" err="1">
                <a:solidFill>
                  <a:schemeClr val="accent2">
                    <a:lumMod val="75000"/>
                  </a:schemeClr>
                </a:solidFill>
                <a:ea typeface="Times New Roman" pitchFamily="18" charset="0"/>
                <a:cs typeface="Arial" pitchFamily="34" charset="0"/>
              </a:rPr>
              <a:t>Папарівка</a:t>
            </a:r>
            <a:r>
              <a:rPr lang="uk-UA" sz="2000" dirty="0">
                <a:solidFill>
                  <a:schemeClr val="accent2">
                    <a:lumMod val="75000"/>
                  </a:schemeClr>
                </a:solidFill>
                <a:ea typeface="Times New Roman" pitchFamily="18" charset="0"/>
                <a:cs typeface="Arial" pitchFamily="34" charset="0"/>
              </a:rPr>
              <a:t>, 1)</a:t>
            </a:r>
            <a:endParaRPr lang="uk-UA" sz="2000" dirty="0">
              <a:solidFill>
                <a:schemeClr val="accent2">
                  <a:lumMod val="75000"/>
                </a:schemeClr>
              </a:solidFill>
              <a:cs typeface="Arial" pitchFamily="34" charset="0"/>
            </a:endParaRPr>
          </a:p>
          <a:p>
            <a:pPr eaLnBrk="0" fontAlgn="base" hangingPunct="0">
              <a:spcBef>
                <a:spcPct val="0"/>
              </a:spcBef>
              <a:spcAft>
                <a:spcPct val="0"/>
              </a:spcAft>
            </a:pPr>
            <a:endParaRPr lang="uk-UA" dirty="0">
              <a:solidFill>
                <a:schemeClr val="tx1">
                  <a:lumMod val="65000"/>
                  <a:lumOff val="35000"/>
                </a:schemeClr>
              </a:solidFill>
              <a:ea typeface="Times New Roman" pitchFamily="18" charset="0"/>
              <a:cs typeface="Arial" pitchFamily="34" charset="0"/>
            </a:endParaRPr>
          </a:p>
          <a:p>
            <a:pPr eaLnBrk="0" fontAlgn="base" hangingPunct="0">
              <a:spcBef>
                <a:spcPct val="0"/>
              </a:spcBef>
              <a:spcAft>
                <a:spcPct val="0"/>
              </a:spcAft>
            </a:pPr>
            <a:r>
              <a:rPr lang="uk-UA" sz="2000" b="1" dirty="0">
                <a:solidFill>
                  <a:schemeClr val="tx1">
                    <a:lumMod val="65000"/>
                    <a:lumOff val="35000"/>
                  </a:schemeClr>
                </a:solidFill>
                <a:ea typeface="Times New Roman" pitchFamily="18" charset="0"/>
                <a:cs typeface="Arial" pitchFamily="34" charset="0"/>
              </a:rPr>
              <a:t>СОЦІАЛЬНИЙ ЦЕНТР </a:t>
            </a:r>
          </a:p>
          <a:p>
            <a:pPr eaLnBrk="0" fontAlgn="base" hangingPunct="0">
              <a:spcBef>
                <a:spcPct val="0"/>
              </a:spcBef>
              <a:spcAft>
                <a:spcPct val="0"/>
              </a:spcAft>
            </a:pPr>
            <a:r>
              <a:rPr lang="uk-UA" sz="2000" dirty="0">
                <a:solidFill>
                  <a:schemeClr val="tx1">
                    <a:lumMod val="65000"/>
                    <a:lumOff val="35000"/>
                  </a:schemeClr>
                </a:solidFill>
                <a:ea typeface="Times New Roman" pitchFamily="18" charset="0"/>
                <a:cs typeface="Arial" pitchFamily="34" charset="0"/>
              </a:rPr>
              <a:t>Сестер Служебниць  </a:t>
            </a:r>
          </a:p>
          <a:p>
            <a:pPr eaLnBrk="0" fontAlgn="base" hangingPunct="0">
              <a:spcBef>
                <a:spcPct val="0"/>
              </a:spcBef>
              <a:spcAft>
                <a:spcPct val="0"/>
              </a:spcAft>
            </a:pPr>
            <a:r>
              <a:rPr lang="uk-UA" sz="2000" dirty="0">
                <a:solidFill>
                  <a:schemeClr val="tx1">
                    <a:lumMod val="65000"/>
                    <a:lumOff val="35000"/>
                  </a:schemeClr>
                </a:solidFill>
                <a:ea typeface="Times New Roman" pitchFamily="18" charset="0"/>
                <a:cs typeface="Arial" pitchFamily="34" charset="0"/>
              </a:rPr>
              <a:t>НЕПОРОЧНОЇ ДІВИ МАРІЇ  </a:t>
            </a:r>
          </a:p>
          <a:p>
            <a:pPr algn="r" eaLnBrk="0" fontAlgn="base" hangingPunct="0">
              <a:spcBef>
                <a:spcPct val="0"/>
              </a:spcBef>
              <a:spcAft>
                <a:spcPct val="0"/>
              </a:spcAft>
            </a:pPr>
            <a:r>
              <a:rPr lang="uk-UA" sz="2000" dirty="0">
                <a:solidFill>
                  <a:schemeClr val="accent2">
                    <a:lumMod val="75000"/>
                  </a:schemeClr>
                </a:solidFill>
                <a:ea typeface="Times New Roman" pitchFamily="18" charset="0"/>
                <a:cs typeface="Arial" pitchFamily="34" charset="0"/>
              </a:rPr>
              <a:t>(вул. </a:t>
            </a:r>
            <a:r>
              <a:rPr lang="uk-UA" sz="2000" dirty="0" err="1">
                <a:solidFill>
                  <a:schemeClr val="accent2">
                    <a:lumMod val="75000"/>
                  </a:schemeClr>
                </a:solidFill>
                <a:ea typeface="Times New Roman" pitchFamily="18" charset="0"/>
                <a:cs typeface="Arial" pitchFamily="34" charset="0"/>
              </a:rPr>
              <a:t>Равська</a:t>
            </a:r>
            <a:r>
              <a:rPr lang="uk-UA" sz="2000" dirty="0">
                <a:solidFill>
                  <a:schemeClr val="accent2">
                    <a:lumMod val="75000"/>
                  </a:schemeClr>
                </a:solidFill>
                <a:ea typeface="Times New Roman" pitchFamily="18" charset="0"/>
                <a:cs typeface="Arial" pitchFamily="34" charset="0"/>
              </a:rPr>
              <a:t>, 8)</a:t>
            </a:r>
            <a:endParaRPr lang="uk-UA" sz="2000" dirty="0">
              <a:solidFill>
                <a:schemeClr val="accent2">
                  <a:lumMod val="75000"/>
                </a:schemeClr>
              </a:solidFill>
              <a:cs typeface="Arial" pitchFamily="34" charset="0"/>
            </a:endParaRPr>
          </a:p>
        </p:txBody>
      </p:sp>
      <p:sp>
        <p:nvSpPr>
          <p:cNvPr id="13" name="Прямокутник 12"/>
          <p:cNvSpPr/>
          <p:nvPr/>
        </p:nvSpPr>
        <p:spPr>
          <a:xfrm>
            <a:off x="8186518" y="5406199"/>
            <a:ext cx="2175164" cy="1015663"/>
          </a:xfrm>
          <a:prstGeom prst="rect">
            <a:avLst/>
          </a:prstGeom>
          <a:solidFill>
            <a:schemeClr val="accent2">
              <a:lumMod val="75000"/>
            </a:schemeClr>
          </a:solidFill>
          <a:ln>
            <a:noFill/>
          </a:ln>
        </p:spPr>
        <p:style>
          <a:lnRef idx="3">
            <a:schemeClr val="lt1"/>
          </a:lnRef>
          <a:fillRef idx="1">
            <a:schemeClr val="accent3"/>
          </a:fillRef>
          <a:effectRef idx="1">
            <a:schemeClr val="accent3"/>
          </a:effectRef>
          <a:fontRef idx="minor">
            <a:schemeClr val="lt1"/>
          </a:fontRef>
        </p:style>
        <p:txBody>
          <a:bodyPr wrap="square">
            <a:spAutoFit/>
          </a:bodyPr>
          <a:lstStyle/>
          <a:p>
            <a:pPr algn="ctr"/>
            <a:r>
              <a:rPr lang="uk-UA" sz="6000" dirty="0">
                <a:solidFill>
                  <a:schemeClr val="bg1"/>
                </a:solidFill>
              </a:rPr>
              <a:t>55 </a:t>
            </a:r>
            <a:r>
              <a:rPr lang="uk-UA" sz="2400" b="1" dirty="0">
                <a:solidFill>
                  <a:schemeClr val="bg1"/>
                </a:solidFill>
              </a:rPr>
              <a:t>тис. грн</a:t>
            </a:r>
          </a:p>
        </p:txBody>
      </p:sp>
      <p:pic>
        <p:nvPicPr>
          <p:cNvPr id="2050" name="Picture 2" descr="Зимова казка у РД “Покрова” – Салезіянське Згромадження, УГКЦ"/>
          <p:cNvPicPr>
            <a:picLocks noChangeAspect="1" noChangeArrowheads="1"/>
          </p:cNvPicPr>
          <p:nvPr/>
        </p:nvPicPr>
        <p:blipFill rotWithShape="1">
          <a:blip r:embed="rId3">
            <a:extLst>
              <a:ext uri="{28A0092B-C50C-407E-A947-70E740481C1C}">
                <a14:useLocalDpi xmlns:a14="http://schemas.microsoft.com/office/drawing/2010/main" val="0"/>
              </a:ext>
            </a:extLst>
          </a:blip>
          <a:srcRect l="7227"/>
          <a:stretch/>
        </p:blipFill>
        <p:spPr bwMode="auto">
          <a:xfrm>
            <a:off x="1450902" y="3996654"/>
            <a:ext cx="4426857" cy="2578714"/>
          </a:xfrm>
          <a:prstGeom prst="snip2DiagRect">
            <a:avLst>
              <a:gd name="adj1" fmla="val 0"/>
              <a:gd name="adj2" fmla="val 0"/>
            </a:avLst>
          </a:prstGeom>
          <a:noFill/>
          <a:extLst>
            <a:ext uri="{909E8E84-426E-40DD-AFC4-6F175D3DCCD1}">
              <a14:hiddenFill xmlns:a14="http://schemas.microsoft.com/office/drawing/2010/main">
                <a:solidFill>
                  <a:srgbClr val="FFFFFF"/>
                </a:solidFill>
              </a14:hiddenFill>
            </a:ext>
          </a:extLst>
        </p:spPr>
      </p:pic>
      <p:pic>
        <p:nvPicPr>
          <p:cNvPr id="1031" name="Picture 7" descr="Ð ÐµÐ·ÑÐ»ÑÑÐ°Ñ Ð¿Ð¾ÑÑÐºÑ Ð·Ð¾Ð±ÑÐ°Ð¶ÐµÐ½Ñ Ð·Ð° Ð·Ð°Ð¿Ð¸ÑÐ¾Ð¼ &quot;Ð¡Ð¾ÑÑÐ°Ð»ÑÐ½Ð¸Ð¹ ÑÐµÐ½ÑÑ Ð¡ÐµÑÑÐµÑ Ð¡Ð»ÑÐ¶ÐµÐ±Ð½Ð¸ÑÑ ÐÐµÐ¿Ð¾ÑÐ¾ÑÐ½Ð¾Ñ ÐÑÐ²Ð¸ ÐÐ°ÑÑÑ Ð»ÑÐ²ÑÐ²&quot;"/>
          <p:cNvPicPr>
            <a:picLocks noChangeAspect="1" noChangeArrowheads="1"/>
          </p:cNvPicPr>
          <p:nvPr/>
        </p:nvPicPr>
        <p:blipFill>
          <a:blip r:embed="rId4"/>
          <a:srcRect t="4762"/>
          <a:stretch>
            <a:fillRect/>
          </a:stretch>
        </p:blipFill>
        <p:spPr bwMode="auto">
          <a:xfrm>
            <a:off x="1450903" y="1527773"/>
            <a:ext cx="4426857" cy="2667000"/>
          </a:xfrm>
          <a:prstGeom prst="snip1Rect">
            <a:avLst>
              <a:gd name="adj" fmla="val 41256"/>
            </a:avLst>
          </a:prstGeom>
          <a:noFill/>
        </p:spPr>
      </p:pic>
    </p:spTree>
    <p:extLst>
      <p:ext uri="{BB962C8B-B14F-4D97-AF65-F5344CB8AC3E}">
        <p14:creationId xmlns:p14="http://schemas.microsoft.com/office/powerpoint/2010/main" val="159977887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88916" cy="6858000"/>
          </a:xfrm>
          <a:prstGeom prst="rect">
            <a:avLst/>
          </a:prstGeom>
        </p:spPr>
      </p:pic>
      <p:pic>
        <p:nvPicPr>
          <p:cNvPr id="5" name="Picture 2" descr="C:\Users\Andriy Oliyarnuk\Desktop\09_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58135" y="5697431"/>
            <a:ext cx="1123090" cy="86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Прямокутник 10"/>
          <p:cNvSpPr/>
          <p:nvPr/>
        </p:nvSpPr>
        <p:spPr>
          <a:xfrm>
            <a:off x="3619500" y="1640116"/>
            <a:ext cx="4953000" cy="646331"/>
          </a:xfrm>
          <a:prstGeom prst="rect">
            <a:avLst/>
          </a:prstGeom>
        </p:spPr>
        <p:txBody>
          <a:bodyPr wrap="square">
            <a:spAutoFit/>
          </a:bodyPr>
          <a:lstStyle/>
          <a:p>
            <a:r>
              <a:rPr lang="uk-UA" altLang="ru-RU" dirty="0">
                <a:solidFill>
                  <a:schemeClr val="bg1"/>
                </a:solidFill>
                <a:cs typeface="Times New Roman" pitchFamily="18" charset="0"/>
              </a:rPr>
              <a:t>Міська мобільна служба домашніх візитів для сімей,  які виховують дітей з групи ризику </a:t>
            </a:r>
          </a:p>
        </p:txBody>
      </p:sp>
      <p:pic>
        <p:nvPicPr>
          <p:cNvPr id="1026" name="Picture 2" descr="https://scontent.flwo4-2.fna.fbcdn.net/v/t1.0-9/78137509_777668066084535_5604538640282681344_n.jpg?_nc_cat=104&amp;ccb=2&amp;_nc_sid=8bfeb9&amp;_nc_ohc=fbz_UnzDPCoAX-pfEvn&amp;_nc_ht=scontent.flwo4-2.fna&amp;oh=adf50b9a0174c52c822fe9495ec00115&amp;oe=5FEE799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7585" y="140265"/>
            <a:ext cx="6122312" cy="4438963"/>
          </a:xfrm>
          <a:prstGeom prst="parallelogram">
            <a:avLst>
              <a:gd name="adj" fmla="val 19492"/>
            </a:avLst>
          </a:prstGeom>
          <a:noFill/>
          <a:extLst>
            <a:ext uri="{909E8E84-426E-40DD-AFC4-6F175D3DCCD1}">
              <a14:hiddenFill xmlns:a14="http://schemas.microsoft.com/office/drawing/2010/main">
                <a:solidFill>
                  <a:srgbClr val="FFFFFF"/>
                </a:solidFill>
              </a14:hiddenFill>
            </a:ext>
          </a:extLst>
        </p:spPr>
      </p:pic>
      <p:pic>
        <p:nvPicPr>
          <p:cNvPr id="5122" name="Picture 2" descr="C:\Users\Andriy Oliyarnuk\Desktop\Звіт_УСЗ_2019\фото\Джерело.png"/>
          <p:cNvPicPr>
            <a:picLocks noChangeAspect="1" noChangeArrowheads="1"/>
          </p:cNvPicPr>
          <p:nvPr/>
        </p:nvPicPr>
        <p:blipFill rotWithShape="1">
          <a:blip r:embed="rId5"/>
          <a:srcRect t="24437"/>
          <a:stretch/>
        </p:blipFill>
        <p:spPr bwMode="auto">
          <a:xfrm>
            <a:off x="5419922" y="3097832"/>
            <a:ext cx="5720518" cy="3469224"/>
          </a:xfrm>
          <a:prstGeom prst="parallelogram">
            <a:avLst>
              <a:gd name="adj" fmla="val 22537"/>
            </a:avLst>
          </a:prstGeom>
          <a:noFill/>
        </p:spPr>
      </p:pic>
      <p:sp>
        <p:nvSpPr>
          <p:cNvPr id="15" name="object 2"/>
          <p:cNvSpPr txBox="1"/>
          <p:nvPr/>
        </p:nvSpPr>
        <p:spPr>
          <a:xfrm>
            <a:off x="1558485" y="2132737"/>
            <a:ext cx="3546092" cy="1179810"/>
          </a:xfrm>
          <a:prstGeom prst="rect">
            <a:avLst/>
          </a:prstGeom>
          <a:noFill/>
        </p:spPr>
        <p:txBody>
          <a:bodyPr vert="horz" wrap="square" lIns="0" tIns="0" rIns="0" bIns="0" rtlCol="0">
            <a:spAutoFit/>
          </a:bodyPr>
          <a:lstStyle/>
          <a:p>
            <a:pPr marL="74295">
              <a:lnSpc>
                <a:spcPts val="2271"/>
              </a:lnSpc>
            </a:pPr>
            <a:r>
              <a:rPr lang="uk-UA" sz="4800" b="1" spc="-20" dirty="0">
                <a:solidFill>
                  <a:schemeClr val="tx1">
                    <a:lumMod val="75000"/>
                    <a:lumOff val="25000"/>
                  </a:schemeClr>
                </a:solidFill>
                <a:cs typeface="Arial"/>
              </a:rPr>
              <a:t>600</a:t>
            </a:r>
            <a:r>
              <a:rPr lang="uk-UA" sz="2400" spc="-20" dirty="0">
                <a:solidFill>
                  <a:schemeClr val="tx1">
                    <a:lumMod val="75000"/>
                    <a:lumOff val="25000"/>
                  </a:schemeClr>
                </a:solidFill>
                <a:cs typeface="Arial"/>
              </a:rPr>
              <a:t> </a:t>
            </a:r>
          </a:p>
          <a:p>
            <a:pPr marL="74295">
              <a:lnSpc>
                <a:spcPts val="2271"/>
              </a:lnSpc>
            </a:pPr>
            <a:r>
              <a:rPr lang="uk-UA" sz="2400" b="1" spc="-20" dirty="0">
                <a:solidFill>
                  <a:schemeClr val="tx1">
                    <a:lumMod val="75000"/>
                    <a:lumOff val="25000"/>
                  </a:schemeClr>
                </a:solidFill>
                <a:cs typeface="Arial"/>
              </a:rPr>
              <a:t>домашніх візитів </a:t>
            </a:r>
          </a:p>
          <a:p>
            <a:pPr marL="74295">
              <a:lnSpc>
                <a:spcPts val="2271"/>
              </a:lnSpc>
            </a:pPr>
            <a:r>
              <a:rPr lang="uk-UA" sz="2400" spc="-20" dirty="0">
                <a:solidFill>
                  <a:schemeClr val="tx1">
                    <a:lumMod val="75000"/>
                    <a:lumOff val="25000"/>
                  </a:schemeClr>
                </a:solidFill>
                <a:cs typeface="Arial"/>
              </a:rPr>
              <a:t>фахівців мобільної служби </a:t>
            </a:r>
          </a:p>
          <a:p>
            <a:pPr marL="74295">
              <a:lnSpc>
                <a:spcPts val="2271"/>
              </a:lnSpc>
            </a:pPr>
            <a:r>
              <a:rPr lang="uk-UA" sz="2400" spc="-20" dirty="0">
                <a:solidFill>
                  <a:schemeClr val="tx1">
                    <a:lumMod val="75000"/>
                    <a:lumOff val="25000"/>
                  </a:schemeClr>
                </a:solidFill>
                <a:cs typeface="Arial"/>
              </a:rPr>
              <a:t>до дітей із групи ризику</a:t>
            </a:r>
            <a:endParaRPr sz="2400" dirty="0">
              <a:solidFill>
                <a:schemeClr val="tx1">
                  <a:lumMod val="75000"/>
                  <a:lumOff val="25000"/>
                </a:schemeClr>
              </a:solidFill>
              <a:cs typeface="Arial"/>
            </a:endParaRPr>
          </a:p>
        </p:txBody>
      </p:sp>
      <p:sp>
        <p:nvSpPr>
          <p:cNvPr id="16" name="object 2"/>
          <p:cNvSpPr txBox="1"/>
          <p:nvPr/>
        </p:nvSpPr>
        <p:spPr>
          <a:xfrm>
            <a:off x="1557662" y="4904580"/>
            <a:ext cx="3518710" cy="589905"/>
          </a:xfrm>
          <a:prstGeom prst="rect">
            <a:avLst/>
          </a:prstGeom>
          <a:noFill/>
        </p:spPr>
        <p:txBody>
          <a:bodyPr vert="horz" wrap="square" lIns="0" tIns="0" rIns="0" bIns="0" rtlCol="0">
            <a:spAutoFit/>
          </a:bodyPr>
          <a:lstStyle/>
          <a:p>
            <a:pPr marL="74295">
              <a:lnSpc>
                <a:spcPts val="2271"/>
              </a:lnSpc>
            </a:pPr>
            <a:r>
              <a:rPr lang="uk-UA" sz="2800" b="1" dirty="0">
                <a:solidFill>
                  <a:schemeClr val="accent2">
                    <a:lumMod val="75000"/>
                  </a:schemeClr>
                </a:solidFill>
                <a:cs typeface="Arial"/>
              </a:rPr>
              <a:t>ОПЕРАТИВНА ФАХОВА</a:t>
            </a:r>
          </a:p>
          <a:p>
            <a:pPr marL="74295">
              <a:lnSpc>
                <a:spcPts val="2271"/>
              </a:lnSpc>
            </a:pPr>
            <a:r>
              <a:rPr lang="uk-UA" sz="2400" dirty="0">
                <a:solidFill>
                  <a:schemeClr val="accent2">
                    <a:lumMod val="75000"/>
                  </a:schemeClr>
                </a:solidFill>
                <a:cs typeface="Arial"/>
              </a:rPr>
              <a:t>консультація та підтримка</a:t>
            </a:r>
          </a:p>
        </p:txBody>
      </p:sp>
    </p:spTree>
    <p:extLst>
      <p:ext uri="{BB962C8B-B14F-4D97-AF65-F5344CB8AC3E}">
        <p14:creationId xmlns:p14="http://schemas.microsoft.com/office/powerpoint/2010/main" val="316045054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Рисунок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06" y="0"/>
            <a:ext cx="12191999" cy="6858000"/>
          </a:xfrm>
          <a:prstGeom prst="rect">
            <a:avLst/>
          </a:prstGeom>
        </p:spPr>
      </p:pic>
      <p:sp>
        <p:nvSpPr>
          <p:cNvPr id="11" name="Прямокутник 10"/>
          <p:cNvSpPr/>
          <p:nvPr/>
        </p:nvSpPr>
        <p:spPr>
          <a:xfrm>
            <a:off x="3619500" y="1640116"/>
            <a:ext cx="4953000" cy="646331"/>
          </a:xfrm>
          <a:prstGeom prst="rect">
            <a:avLst/>
          </a:prstGeom>
        </p:spPr>
        <p:txBody>
          <a:bodyPr wrap="square">
            <a:spAutoFit/>
          </a:bodyPr>
          <a:lstStyle/>
          <a:p>
            <a:r>
              <a:rPr lang="uk-UA" altLang="ru-RU" dirty="0">
                <a:solidFill>
                  <a:schemeClr val="bg1"/>
                </a:solidFill>
                <a:cs typeface="Times New Roman" pitchFamily="18" charset="0"/>
              </a:rPr>
              <a:t>Міська мобільна служба домашніх візитів для сімей,  які виховують дітей з групи ризику </a:t>
            </a:r>
          </a:p>
        </p:txBody>
      </p:sp>
      <p:pic>
        <p:nvPicPr>
          <p:cNvPr id="17" name="Рисунок 3"/>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Effect>
                      <a14:saturation sat="200000"/>
                    </a14:imgEffect>
                  </a14:imgLayer>
                </a14:imgProps>
              </a:ext>
              <a:ext uri="{28A0092B-C50C-407E-A947-70E740481C1C}">
                <a14:useLocalDpi xmlns:a14="http://schemas.microsoft.com/office/drawing/2010/main" val="0"/>
              </a:ext>
            </a:extLst>
          </a:blip>
          <a:srcRect l="6927" r="10211"/>
          <a:stretch>
            <a:fillRect/>
          </a:stretch>
        </p:blipFill>
        <p:spPr bwMode="auto">
          <a:xfrm>
            <a:off x="5049355" y="63373"/>
            <a:ext cx="6204857" cy="6495369"/>
          </a:xfrm>
          <a:prstGeom prst="parallelogram">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3"/>
          <p:cNvSpPr>
            <a:spLocks noChangeArrowheads="1"/>
          </p:cNvSpPr>
          <p:nvPr/>
        </p:nvSpPr>
        <p:spPr bwMode="auto">
          <a:xfrm>
            <a:off x="1375270" y="703216"/>
            <a:ext cx="4517810" cy="584775"/>
          </a:xfrm>
          <a:prstGeom prst="rect">
            <a:avLst/>
          </a:prstGeom>
          <a:noFill/>
          <a:ln w="9525">
            <a:noFill/>
            <a:miter lim="800000"/>
            <a:headEnd/>
            <a:tailEnd/>
          </a:ln>
        </p:spPr>
        <p:txBody>
          <a:bodyPr wrap="square" anchor="ctr">
            <a:spAutoFit/>
          </a:bodyPr>
          <a:lstStyle/>
          <a:p>
            <a:r>
              <a:rPr lang="uk-UA" altLang="ru-RU" sz="3200" dirty="0">
                <a:solidFill>
                  <a:schemeClr val="accent2">
                    <a:lumMod val="75000"/>
                  </a:schemeClr>
                </a:solidFill>
                <a:cs typeface="Times New Roman" pitchFamily="18" charset="0"/>
              </a:rPr>
              <a:t>для ветеранів АТО/ООС</a:t>
            </a:r>
            <a:endParaRPr lang="uk-UA" altLang="ru-RU" sz="4400" dirty="0">
              <a:solidFill>
                <a:schemeClr val="accent2">
                  <a:lumMod val="75000"/>
                </a:schemeClr>
              </a:solidFill>
            </a:endParaRPr>
          </a:p>
        </p:txBody>
      </p:sp>
      <p:sp>
        <p:nvSpPr>
          <p:cNvPr id="21" name="Прямокутник 1"/>
          <p:cNvSpPr>
            <a:spLocks noChangeArrowheads="1"/>
          </p:cNvSpPr>
          <p:nvPr/>
        </p:nvSpPr>
        <p:spPr bwMode="auto">
          <a:xfrm>
            <a:off x="1375270" y="2050093"/>
            <a:ext cx="393499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eaLnBrk="1" hangingPunct="1">
              <a:defRPr/>
            </a:pPr>
            <a:r>
              <a:rPr lang="uk-UA" sz="2000" dirty="0">
                <a:solidFill>
                  <a:schemeClr val="tx1">
                    <a:lumMod val="75000"/>
                    <a:lumOff val="25000"/>
                  </a:schemeClr>
                </a:solidFill>
                <a:cs typeface="Arial" pitchFamily="34" charset="0"/>
              </a:rPr>
              <a:t>ПСИХОЛОГІЧНА РЕАБІЛІТАЦІЯ</a:t>
            </a:r>
          </a:p>
          <a:p>
            <a:pPr algn="just" eaLnBrk="1" hangingPunct="1">
              <a:defRPr/>
            </a:pPr>
            <a:r>
              <a:rPr lang="uk-UA" sz="2000" dirty="0">
                <a:solidFill>
                  <a:schemeClr val="tx1">
                    <a:lumMod val="75000"/>
                    <a:lumOff val="25000"/>
                  </a:schemeClr>
                </a:solidFill>
                <a:cs typeface="Arial" pitchFamily="34" charset="0"/>
              </a:rPr>
              <a:t>проєкт </a:t>
            </a:r>
            <a:r>
              <a:rPr lang="uk-UA" sz="2000" b="1" dirty="0">
                <a:solidFill>
                  <a:schemeClr val="accent2">
                    <a:lumMod val="75000"/>
                  </a:schemeClr>
                </a:solidFill>
                <a:cs typeface="Arial" pitchFamily="34" charset="0"/>
              </a:rPr>
              <a:t>«Іпотерапія. Досвід роду». </a:t>
            </a:r>
          </a:p>
        </p:txBody>
      </p:sp>
      <p:sp>
        <p:nvSpPr>
          <p:cNvPr id="2" name="Прямоугольник 1"/>
          <p:cNvSpPr/>
          <p:nvPr/>
        </p:nvSpPr>
        <p:spPr>
          <a:xfrm>
            <a:off x="1375271" y="3072923"/>
            <a:ext cx="3612271" cy="707886"/>
          </a:xfrm>
          <a:prstGeom prst="rect">
            <a:avLst/>
          </a:prstGeom>
        </p:spPr>
        <p:txBody>
          <a:bodyPr wrap="none">
            <a:spAutoFit/>
          </a:bodyPr>
          <a:lstStyle/>
          <a:p>
            <a:r>
              <a:rPr lang="uk-UA" altLang="ru-RU" sz="2000" dirty="0">
                <a:solidFill>
                  <a:schemeClr val="tx1">
                    <a:lumMod val="75000"/>
                    <a:lumOff val="25000"/>
                  </a:schemeClr>
                </a:solidFill>
                <a:cs typeface="Arial" panose="020B0604020202020204" pitchFamily="34" charset="0"/>
              </a:rPr>
              <a:t>КУРСИ ВИВЧЕННЯ</a:t>
            </a:r>
          </a:p>
          <a:p>
            <a:r>
              <a:rPr lang="uk-UA" altLang="ru-RU" sz="2000" b="1" dirty="0">
                <a:solidFill>
                  <a:schemeClr val="accent2">
                    <a:lumMod val="75000"/>
                  </a:schemeClr>
                </a:solidFill>
                <a:cs typeface="Arial" panose="020B0604020202020204" pitchFamily="34" charset="0"/>
              </a:rPr>
              <a:t>англійської та китайської мови</a:t>
            </a:r>
            <a:endParaRPr lang="ru-RU" sz="2000" b="1" dirty="0">
              <a:solidFill>
                <a:schemeClr val="accent2">
                  <a:lumMod val="75000"/>
                </a:schemeClr>
              </a:solidFill>
            </a:endParaRPr>
          </a:p>
        </p:txBody>
      </p:sp>
      <p:sp>
        <p:nvSpPr>
          <p:cNvPr id="22" name="Прямокутник 5"/>
          <p:cNvSpPr>
            <a:spLocks noChangeArrowheads="1"/>
          </p:cNvSpPr>
          <p:nvPr/>
        </p:nvSpPr>
        <p:spPr bwMode="auto">
          <a:xfrm>
            <a:off x="1375271" y="4282183"/>
            <a:ext cx="364807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lvl="2">
              <a:defRPr/>
            </a:pPr>
            <a:r>
              <a:rPr lang="ru-RU" sz="2000" dirty="0">
                <a:solidFill>
                  <a:schemeClr val="tx1">
                    <a:lumMod val="75000"/>
                    <a:lumOff val="25000"/>
                  </a:schemeClr>
                </a:solidFill>
                <a:cs typeface="Arial" charset="0"/>
              </a:rPr>
              <a:t>ФОТОПРОЄКТ </a:t>
            </a:r>
          </a:p>
          <a:p>
            <a:pPr algn="just" eaLnBrk="1" hangingPunct="1">
              <a:defRPr/>
            </a:pPr>
            <a:r>
              <a:rPr lang="ru-RU" sz="2000" b="1" dirty="0">
                <a:solidFill>
                  <a:schemeClr val="accent2">
                    <a:lumMod val="75000"/>
                  </a:schemeClr>
                </a:solidFill>
                <a:cs typeface="Arial" charset="0"/>
              </a:rPr>
              <a:t>«Війна. Родина. Україна» </a:t>
            </a:r>
            <a:endParaRPr lang="ru-RU" sz="2000" dirty="0">
              <a:cs typeface="Arial" charset="0"/>
            </a:endParaRPr>
          </a:p>
          <a:p>
            <a:pPr algn="just" eaLnBrk="1" hangingPunct="1">
              <a:defRPr/>
            </a:pPr>
            <a:r>
              <a:rPr lang="uk-UA" sz="2000" dirty="0">
                <a:solidFill>
                  <a:schemeClr val="tx1">
                    <a:lumMod val="75000"/>
                    <a:lumOff val="25000"/>
                  </a:schemeClr>
                </a:solidFill>
                <a:cs typeface="Arial" charset="0"/>
              </a:rPr>
              <a:t>Як вплинула війна на сімейні відносини 10-ти родин.</a:t>
            </a:r>
            <a:endParaRPr lang="ru-RU" sz="2000" dirty="0">
              <a:solidFill>
                <a:schemeClr val="tx1">
                  <a:lumMod val="75000"/>
                  <a:lumOff val="25000"/>
                </a:schemeClr>
              </a:solidFill>
              <a:cs typeface="Arial" charset="0"/>
            </a:endParaRPr>
          </a:p>
        </p:txBody>
      </p:sp>
    </p:spTree>
    <p:extLst>
      <p:ext uri="{BB962C8B-B14F-4D97-AF65-F5344CB8AC3E}">
        <p14:creationId xmlns:p14="http://schemas.microsoft.com/office/powerpoint/2010/main" val="17580744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Рисунок 24">
            <a:extLst>
              <a:ext uri="{FF2B5EF4-FFF2-40B4-BE49-F238E27FC236}">
                <a16:creationId xmlns:a16="http://schemas.microsoft.com/office/drawing/2014/main" id="{56DB98C0-9678-4263-9268-7945608AF6B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0" y="0"/>
            <a:ext cx="12192000" cy="6867591"/>
          </a:xfrm>
          <a:prstGeom prst="rect">
            <a:avLst/>
          </a:prstGeom>
        </p:spPr>
      </p:pic>
      <p:pic>
        <p:nvPicPr>
          <p:cNvPr id="19" name="Рисунок 18">
            <a:extLst>
              <a:ext uri="{FF2B5EF4-FFF2-40B4-BE49-F238E27FC236}">
                <a16:creationId xmlns:a16="http://schemas.microsoft.com/office/drawing/2014/main" id="{2FD3C38A-181E-4518-95E6-9EDB14BAA3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397909" y="1032275"/>
            <a:ext cx="2947385" cy="1612106"/>
          </a:xfrm>
          <a:prstGeom prst="rect">
            <a:avLst/>
          </a:prstGeom>
        </p:spPr>
      </p:pic>
      <p:sp>
        <p:nvSpPr>
          <p:cNvPr id="12" name="TextBox 11"/>
          <p:cNvSpPr txBox="1"/>
          <p:nvPr/>
        </p:nvSpPr>
        <p:spPr>
          <a:xfrm>
            <a:off x="4197636" y="2348120"/>
            <a:ext cx="4072424" cy="707886"/>
          </a:xfrm>
          <a:prstGeom prst="rect">
            <a:avLst/>
          </a:prstGeom>
          <a:noFill/>
        </p:spPr>
        <p:txBody>
          <a:bodyPr wrap="square" rtlCol="0">
            <a:spAutoFit/>
          </a:bodyPr>
          <a:lstStyle/>
          <a:p>
            <a:pPr algn="ctr"/>
            <a:r>
              <a:rPr lang="uk-UA" sz="2000" b="1" dirty="0">
                <a:solidFill>
                  <a:srgbClr val="002060"/>
                </a:solidFill>
                <a:cs typeface="Arial" panose="020B0604020202020204" pitchFamily="34" charset="0"/>
              </a:rPr>
              <a:t>Срібло на Міжнародному змаганні винахідників </a:t>
            </a:r>
            <a:r>
              <a:rPr lang="uk-UA" sz="2000" b="1" dirty="0" err="1">
                <a:solidFill>
                  <a:srgbClr val="002060"/>
                </a:solidFill>
                <a:cs typeface="Arial" panose="020B0604020202020204" pitchFamily="34" charset="0"/>
              </a:rPr>
              <a:t>іС</a:t>
            </a:r>
            <a:r>
              <a:rPr lang="en-US" sz="2000" b="1" dirty="0">
                <a:solidFill>
                  <a:srgbClr val="002060"/>
                </a:solidFill>
                <a:cs typeface="Arial" panose="020B0604020202020204" pitchFamily="34" charset="0"/>
              </a:rPr>
              <a:t>an 2020</a:t>
            </a:r>
            <a:r>
              <a:rPr lang="uk-UA" sz="2000" b="1" dirty="0">
                <a:solidFill>
                  <a:srgbClr val="002060"/>
                </a:solidFill>
                <a:cs typeface="Arial" panose="020B0604020202020204" pitchFamily="34" charset="0"/>
              </a:rPr>
              <a:t>, Канада</a:t>
            </a:r>
          </a:p>
        </p:txBody>
      </p:sp>
      <p:sp>
        <p:nvSpPr>
          <p:cNvPr id="13" name="TextBox 12"/>
          <p:cNvSpPr txBox="1"/>
          <p:nvPr/>
        </p:nvSpPr>
        <p:spPr>
          <a:xfrm>
            <a:off x="-178740" y="2626582"/>
            <a:ext cx="4100681" cy="1015663"/>
          </a:xfrm>
          <a:prstGeom prst="rect">
            <a:avLst/>
          </a:prstGeom>
          <a:noFill/>
        </p:spPr>
        <p:txBody>
          <a:bodyPr wrap="square" rtlCol="0">
            <a:spAutoFit/>
          </a:bodyPr>
          <a:lstStyle/>
          <a:p>
            <a:pPr algn="ctr"/>
            <a:r>
              <a:rPr lang="uk-UA" sz="2000" b="1" dirty="0">
                <a:solidFill>
                  <a:schemeClr val="accent1">
                    <a:lumMod val="50000"/>
                  </a:schemeClr>
                </a:solidFill>
                <a:cs typeface="Arial" panose="020B0604020202020204" pitchFamily="34" charset="0"/>
              </a:rPr>
              <a:t>Золото на </a:t>
            </a:r>
            <a:r>
              <a:rPr lang="ru-RU" sz="2000" b="1" dirty="0" err="1">
                <a:solidFill>
                  <a:schemeClr val="accent1">
                    <a:lumMod val="50000"/>
                  </a:schemeClr>
                </a:solidFill>
                <a:cs typeface="Arial" panose="020B0604020202020204" pitchFamily="34" charset="0"/>
              </a:rPr>
              <a:t>Міжнародному</a:t>
            </a:r>
            <a:r>
              <a:rPr lang="ru-RU" sz="2000" b="1" dirty="0">
                <a:solidFill>
                  <a:schemeClr val="accent1">
                    <a:lumMod val="50000"/>
                  </a:schemeClr>
                </a:solidFill>
                <a:cs typeface="Arial" panose="020B0604020202020204" pitchFamily="34" charset="0"/>
              </a:rPr>
              <a:t> </a:t>
            </a:r>
            <a:r>
              <a:rPr lang="ru-RU" sz="2000" b="1" dirty="0" err="1">
                <a:solidFill>
                  <a:schemeClr val="accent1">
                    <a:lumMod val="50000"/>
                  </a:schemeClr>
                </a:solidFill>
                <a:cs typeface="Arial" panose="020B0604020202020204" pitchFamily="34" charset="0"/>
              </a:rPr>
              <a:t>фестивалі</a:t>
            </a:r>
            <a:r>
              <a:rPr lang="ru-RU" sz="2000" b="1" dirty="0">
                <a:solidFill>
                  <a:schemeClr val="accent1">
                    <a:lumMod val="50000"/>
                  </a:schemeClr>
                </a:solidFill>
                <a:cs typeface="Arial" panose="020B0604020202020204" pitchFamily="34" charset="0"/>
              </a:rPr>
              <a:t> </a:t>
            </a:r>
            <a:r>
              <a:rPr lang="ru-RU" sz="2000" b="1" dirty="0" err="1">
                <a:solidFill>
                  <a:schemeClr val="accent1">
                    <a:lumMod val="50000"/>
                  </a:schemeClr>
                </a:solidFill>
                <a:cs typeface="Arial" panose="020B0604020202020204" pitchFamily="34" charset="0"/>
              </a:rPr>
              <a:t>інженерії</a:t>
            </a:r>
            <a:r>
              <a:rPr lang="ru-RU" sz="2000" b="1" dirty="0">
                <a:solidFill>
                  <a:schemeClr val="accent1">
                    <a:lumMod val="50000"/>
                  </a:schemeClr>
                </a:solidFill>
                <a:cs typeface="Arial" panose="020B0604020202020204" pitchFamily="34" charset="0"/>
              </a:rPr>
              <a:t>, науки та </a:t>
            </a:r>
            <a:r>
              <a:rPr lang="ru-RU" sz="2000" b="1" dirty="0" err="1">
                <a:solidFill>
                  <a:schemeClr val="accent1">
                    <a:lumMod val="50000"/>
                  </a:schemeClr>
                </a:solidFill>
                <a:cs typeface="Arial" panose="020B0604020202020204" pitchFamily="34" charset="0"/>
              </a:rPr>
              <a:t>технологій</a:t>
            </a:r>
            <a:r>
              <a:rPr lang="ru-RU" sz="2000" b="1" dirty="0">
                <a:solidFill>
                  <a:schemeClr val="accent1">
                    <a:lumMod val="50000"/>
                  </a:schemeClr>
                </a:solidFill>
                <a:cs typeface="Arial" panose="020B0604020202020204" pitchFamily="34" charset="0"/>
              </a:rPr>
              <a:t> (I-FEST) 2020, </a:t>
            </a:r>
            <a:r>
              <a:rPr lang="ru-RU" sz="2000" b="1" dirty="0" err="1">
                <a:solidFill>
                  <a:schemeClr val="accent1">
                    <a:lumMod val="50000"/>
                  </a:schemeClr>
                </a:solidFill>
                <a:cs typeface="Arial" panose="020B0604020202020204" pitchFamily="34" charset="0"/>
              </a:rPr>
              <a:t>Туніс</a:t>
            </a:r>
            <a:endParaRPr lang="uk-UA" sz="2000" b="1" dirty="0">
              <a:solidFill>
                <a:schemeClr val="accent1">
                  <a:lumMod val="50000"/>
                </a:schemeClr>
              </a:solidFill>
              <a:cs typeface="Arial" panose="020B0604020202020204" pitchFamily="34" charset="0"/>
            </a:endParaRPr>
          </a:p>
        </p:txBody>
      </p:sp>
      <p:sp>
        <p:nvSpPr>
          <p:cNvPr id="22" name="TextBox 21"/>
          <p:cNvSpPr txBox="1"/>
          <p:nvPr/>
        </p:nvSpPr>
        <p:spPr>
          <a:xfrm>
            <a:off x="783600" y="1049492"/>
            <a:ext cx="2263430" cy="646331"/>
          </a:xfrm>
          <a:prstGeom prst="rect">
            <a:avLst/>
          </a:prstGeom>
          <a:noFill/>
        </p:spPr>
        <p:txBody>
          <a:bodyPr wrap="square" rtlCol="0">
            <a:spAutoFit/>
          </a:bodyPr>
          <a:lstStyle/>
          <a:p>
            <a:pPr algn="ctr"/>
            <a:r>
              <a:rPr lang="uk-UA" b="1" dirty="0">
                <a:solidFill>
                  <a:schemeClr val="bg1"/>
                </a:solidFill>
                <a:cs typeface="Arial" panose="020B0604020202020204" pitchFamily="34" charset="0"/>
              </a:rPr>
              <a:t>Дарія </a:t>
            </a:r>
            <a:r>
              <a:rPr lang="uk-UA" b="1" dirty="0" err="1">
                <a:solidFill>
                  <a:schemeClr val="bg1"/>
                </a:solidFill>
                <a:cs typeface="Arial" panose="020B0604020202020204" pitchFamily="34" charset="0"/>
              </a:rPr>
              <a:t>Мінєєва</a:t>
            </a:r>
            <a:endParaRPr lang="uk-UA" b="1" dirty="0">
              <a:solidFill>
                <a:schemeClr val="bg1"/>
              </a:solidFill>
              <a:cs typeface="Arial" panose="020B0604020202020204" pitchFamily="34" charset="0"/>
            </a:endParaRPr>
          </a:p>
          <a:p>
            <a:pPr algn="ctr"/>
            <a:r>
              <a:rPr lang="uk-UA" b="1" dirty="0">
                <a:solidFill>
                  <a:schemeClr val="bg1"/>
                </a:solidFill>
                <a:cs typeface="Arial" panose="020B0604020202020204" pitchFamily="34" charset="0"/>
              </a:rPr>
              <a:t>ліцей «Львівський»</a:t>
            </a:r>
          </a:p>
        </p:txBody>
      </p:sp>
      <p:sp>
        <p:nvSpPr>
          <p:cNvPr id="24" name="TextBox 23">
            <a:extLst>
              <a:ext uri="{FF2B5EF4-FFF2-40B4-BE49-F238E27FC236}">
                <a16:creationId xmlns:a16="http://schemas.microsoft.com/office/drawing/2014/main" id="{34CA2067-32A3-4F10-9AD6-85B4EDC77D68}"/>
              </a:ext>
            </a:extLst>
          </p:cNvPr>
          <p:cNvSpPr txBox="1"/>
          <p:nvPr/>
        </p:nvSpPr>
        <p:spPr>
          <a:xfrm>
            <a:off x="2922818" y="46785"/>
            <a:ext cx="6504352" cy="646331"/>
          </a:xfrm>
          <a:prstGeom prst="rect">
            <a:avLst/>
          </a:prstGeom>
          <a:noFill/>
        </p:spPr>
        <p:txBody>
          <a:bodyPr wrap="square" rtlCol="0">
            <a:spAutoFit/>
          </a:bodyPr>
          <a:lstStyle/>
          <a:p>
            <a:pPr algn="ctr"/>
            <a:r>
              <a:rPr lang="uk-UA" sz="3600" b="1" dirty="0">
                <a:solidFill>
                  <a:schemeClr val="accent1">
                    <a:lumMod val="50000"/>
                  </a:schemeClr>
                </a:solidFill>
                <a:cs typeface="Arial" panose="020B0604020202020204" pitchFamily="34" charset="0"/>
              </a:rPr>
              <a:t>Міжнародні учнівські змагання</a:t>
            </a:r>
          </a:p>
        </p:txBody>
      </p:sp>
      <p:pic>
        <p:nvPicPr>
          <p:cNvPr id="2058" name="Picture 10" descr="https://scontent.flwo1-1.fna.fbcdn.net/v/t1.0-9/59685201_2123957070986240_8485739763435831296_o.jpg?_nc_cat=106&amp;ccb=2&amp;_nc_sid=cdbe9c&amp;_nc_ohc=dBM5JzxKMGEAX9TXW7I&amp;_nc_ht=scontent.flwo1-1.fna&amp;oh=1a03630f1352505688b1f1d425db0202&amp;oe=5FED972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0900" y="4354008"/>
            <a:ext cx="2694394" cy="1795814"/>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p:cNvSpPr txBox="1"/>
          <p:nvPr/>
        </p:nvSpPr>
        <p:spPr>
          <a:xfrm>
            <a:off x="8174679" y="2648802"/>
            <a:ext cx="4072424" cy="707886"/>
          </a:xfrm>
          <a:prstGeom prst="rect">
            <a:avLst/>
          </a:prstGeom>
          <a:noFill/>
        </p:spPr>
        <p:txBody>
          <a:bodyPr wrap="square" rtlCol="0">
            <a:spAutoFit/>
          </a:bodyPr>
          <a:lstStyle/>
          <a:p>
            <a:pPr algn="ctr"/>
            <a:r>
              <a:rPr lang="uk-UA" sz="2000" b="1" dirty="0">
                <a:solidFill>
                  <a:srgbClr val="002060"/>
                </a:solidFill>
                <a:cs typeface="Arial" panose="020B0604020202020204" pitchFamily="34" charset="0"/>
              </a:rPr>
              <a:t>Золото на Міжнародному змаганні винахідників </a:t>
            </a:r>
            <a:r>
              <a:rPr lang="uk-UA" sz="2000" b="1" dirty="0" err="1">
                <a:solidFill>
                  <a:srgbClr val="002060"/>
                </a:solidFill>
                <a:cs typeface="Arial" panose="020B0604020202020204" pitchFamily="34" charset="0"/>
              </a:rPr>
              <a:t>іС</a:t>
            </a:r>
            <a:r>
              <a:rPr lang="en-US" sz="2000" b="1" dirty="0">
                <a:solidFill>
                  <a:srgbClr val="002060"/>
                </a:solidFill>
                <a:cs typeface="Arial" panose="020B0604020202020204" pitchFamily="34" charset="0"/>
              </a:rPr>
              <a:t>an 2020</a:t>
            </a:r>
            <a:r>
              <a:rPr lang="uk-UA" sz="2000" b="1" dirty="0">
                <a:solidFill>
                  <a:srgbClr val="002060"/>
                </a:solidFill>
                <a:cs typeface="Arial" panose="020B0604020202020204" pitchFamily="34" charset="0"/>
              </a:rPr>
              <a:t>, Канада</a:t>
            </a:r>
          </a:p>
        </p:txBody>
      </p:sp>
      <p:pic>
        <p:nvPicPr>
          <p:cNvPr id="2060" name="Picture 12" descr="https://scontent.flwo1-1.fna.fbcdn.net/v/t1.0-9/36226158_490219801409532_8654776104109735936_n.jpg?_nc_cat=106&amp;ccb=2&amp;_nc_sid=e3f864&amp;_nc_ohc=QBVFGoihzJYAX_iUeuh&amp;_nc_ht=scontent.flwo1-1.fna&amp;oh=10c5ad0e657f0d7dd5d45bc6792d8375&amp;oe=5FEFC52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58478" y="4887714"/>
            <a:ext cx="2149474" cy="1612106"/>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https://scontent.flwo1-1.fna.fbcdn.net/v/t1.0-9/59628531_1024157481117539_3197573903144714240_n.jpg?_nc_cat=101&amp;ccb=2&amp;_nc_sid=8bfeb9&amp;_nc_ohc=WzTA9ngZNmYAX_arbRt&amp;_nc_ht=scontent.flwo1-1.fna&amp;oh=55bf0c2488684d9d6fbf1b9745bc8642&amp;oe=5FEE839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861216" y="3482046"/>
            <a:ext cx="2919382" cy="2189537"/>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a:extLst>
              <a:ext uri="{FF2B5EF4-FFF2-40B4-BE49-F238E27FC236}">
                <a16:creationId xmlns:a16="http://schemas.microsoft.com/office/drawing/2014/main" id="{BDF85DD0-3A65-4527-9F15-DA982144BCA4}"/>
              </a:ext>
            </a:extLst>
          </p:cNvPr>
          <p:cNvPicPr>
            <a:picLocks noChangeAspect="1"/>
          </p:cNvPicPr>
          <p:nvPr/>
        </p:nvPicPr>
        <p:blipFill>
          <a:blip r:embed="rId7"/>
          <a:stretch>
            <a:fillRect/>
          </a:stretch>
        </p:blipFill>
        <p:spPr>
          <a:xfrm rot="10800000">
            <a:off x="8846707" y="1040583"/>
            <a:ext cx="2948400" cy="1608218"/>
          </a:xfrm>
          <a:prstGeom prst="rect">
            <a:avLst/>
          </a:prstGeom>
        </p:spPr>
      </p:pic>
      <p:sp>
        <p:nvSpPr>
          <p:cNvPr id="36" name="Прямоугольник 1"/>
          <p:cNvSpPr/>
          <p:nvPr/>
        </p:nvSpPr>
        <p:spPr>
          <a:xfrm>
            <a:off x="9095507" y="1060995"/>
            <a:ext cx="2450800" cy="646331"/>
          </a:xfrm>
          <a:prstGeom prst="rect">
            <a:avLst/>
          </a:prstGeom>
        </p:spPr>
        <p:txBody>
          <a:bodyPr wrap="none">
            <a:spAutoFit/>
          </a:bodyPr>
          <a:lstStyle/>
          <a:p>
            <a:pPr algn="ctr"/>
            <a:r>
              <a:rPr lang="uk-UA" b="1" dirty="0">
                <a:solidFill>
                  <a:schemeClr val="bg1"/>
                </a:solidFill>
                <a:cs typeface="Arial" panose="020B0604020202020204" pitchFamily="34" charset="0"/>
              </a:rPr>
              <a:t>Анастасія </a:t>
            </a:r>
            <a:r>
              <a:rPr lang="uk-UA" b="1" dirty="0" err="1">
                <a:solidFill>
                  <a:schemeClr val="bg1"/>
                </a:solidFill>
                <a:cs typeface="Arial" panose="020B0604020202020204" pitchFamily="34" charset="0"/>
              </a:rPr>
              <a:t>Венчковська</a:t>
            </a:r>
            <a:endParaRPr lang="uk-UA" b="1" dirty="0">
              <a:solidFill>
                <a:schemeClr val="bg1"/>
              </a:solidFill>
              <a:cs typeface="Arial" panose="020B0604020202020204" pitchFamily="34" charset="0"/>
            </a:endParaRPr>
          </a:p>
          <a:p>
            <a:pPr algn="ctr"/>
            <a:r>
              <a:rPr lang="uk-UA" b="1" dirty="0">
                <a:solidFill>
                  <a:schemeClr val="bg1"/>
                </a:solidFill>
                <a:cs typeface="Arial" panose="020B0604020202020204" pitchFamily="34" charset="0"/>
              </a:rPr>
              <a:t>НВК «ШКТ-ЛТЛ»</a:t>
            </a:r>
          </a:p>
        </p:txBody>
      </p:sp>
      <p:pic>
        <p:nvPicPr>
          <p:cNvPr id="21" name="Рисунок 20">
            <a:extLst>
              <a:ext uri="{FF2B5EF4-FFF2-40B4-BE49-F238E27FC236}">
                <a16:creationId xmlns:a16="http://schemas.microsoft.com/office/drawing/2014/main" id="{F16A6629-275B-4C8A-BEF2-BE24F344D2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0800000">
            <a:off x="4896780" y="3133266"/>
            <a:ext cx="2872873" cy="1656000"/>
          </a:xfrm>
          <a:prstGeom prst="rect">
            <a:avLst/>
          </a:prstGeom>
        </p:spPr>
      </p:pic>
      <p:sp>
        <p:nvSpPr>
          <p:cNvPr id="2" name="Прямоугольник 1"/>
          <p:cNvSpPr/>
          <p:nvPr/>
        </p:nvSpPr>
        <p:spPr>
          <a:xfrm>
            <a:off x="5190755" y="4142935"/>
            <a:ext cx="2284921" cy="646331"/>
          </a:xfrm>
          <a:prstGeom prst="rect">
            <a:avLst/>
          </a:prstGeom>
        </p:spPr>
        <p:txBody>
          <a:bodyPr wrap="none">
            <a:spAutoFit/>
          </a:bodyPr>
          <a:lstStyle/>
          <a:p>
            <a:pPr algn="ctr"/>
            <a:r>
              <a:rPr lang="uk-UA" b="1" dirty="0">
                <a:solidFill>
                  <a:schemeClr val="bg1"/>
                </a:solidFill>
                <a:cs typeface="Arial" panose="020B0604020202020204" pitchFamily="34" charset="0"/>
              </a:rPr>
              <a:t>Андрій </a:t>
            </a:r>
            <a:r>
              <a:rPr lang="uk-UA" b="1" dirty="0" err="1">
                <a:solidFill>
                  <a:schemeClr val="bg1"/>
                </a:solidFill>
                <a:cs typeface="Arial" panose="020B0604020202020204" pitchFamily="34" charset="0"/>
              </a:rPr>
              <a:t>Веліховський</a:t>
            </a:r>
            <a:endParaRPr lang="uk-UA" b="1" dirty="0">
              <a:solidFill>
                <a:schemeClr val="bg1"/>
              </a:solidFill>
              <a:cs typeface="Arial" panose="020B0604020202020204" pitchFamily="34" charset="0"/>
            </a:endParaRPr>
          </a:p>
          <a:p>
            <a:pPr algn="ctr"/>
            <a:r>
              <a:rPr lang="uk-UA" b="1" dirty="0">
                <a:solidFill>
                  <a:schemeClr val="bg1"/>
                </a:solidFill>
                <a:cs typeface="Arial" panose="020B0604020202020204" pitchFamily="34" charset="0"/>
              </a:rPr>
              <a:t>ліцей «Надія» </a:t>
            </a:r>
          </a:p>
        </p:txBody>
      </p:sp>
      <p:pic>
        <p:nvPicPr>
          <p:cNvPr id="23" name="Рисунок 22">
            <a:extLst>
              <a:ext uri="{FF2B5EF4-FFF2-40B4-BE49-F238E27FC236}">
                <a16:creationId xmlns:a16="http://schemas.microsoft.com/office/drawing/2014/main" id="{F1FAA746-C535-4821-8C63-3EDD6F9CB49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76815" y="765445"/>
            <a:ext cx="2872873" cy="1656000"/>
          </a:xfrm>
          <a:prstGeom prst="rect">
            <a:avLst/>
          </a:prstGeom>
        </p:spPr>
      </p:pic>
      <p:sp>
        <p:nvSpPr>
          <p:cNvPr id="18" name="TextBox 17"/>
          <p:cNvSpPr txBox="1"/>
          <p:nvPr/>
        </p:nvSpPr>
        <p:spPr>
          <a:xfrm>
            <a:off x="5313157" y="778498"/>
            <a:ext cx="2040121" cy="646331"/>
          </a:xfrm>
          <a:prstGeom prst="rect">
            <a:avLst/>
          </a:prstGeom>
          <a:noFill/>
        </p:spPr>
        <p:txBody>
          <a:bodyPr wrap="square" rtlCol="0">
            <a:spAutoFit/>
          </a:bodyPr>
          <a:lstStyle/>
          <a:p>
            <a:pPr algn="ctr"/>
            <a:r>
              <a:rPr lang="uk-UA" b="1" dirty="0">
                <a:solidFill>
                  <a:schemeClr val="bg1"/>
                </a:solidFill>
                <a:cs typeface="Arial" panose="020B0604020202020204" pitchFamily="34" charset="0"/>
              </a:rPr>
              <a:t>Максим Лань</a:t>
            </a:r>
          </a:p>
          <a:p>
            <a:pPr algn="ctr"/>
            <a:r>
              <a:rPr lang="uk-UA" b="1" dirty="0">
                <a:solidFill>
                  <a:schemeClr val="bg1"/>
                </a:solidFill>
                <a:cs typeface="Arial" panose="020B0604020202020204" pitchFamily="34" charset="0"/>
              </a:rPr>
              <a:t>СЗШ №23</a:t>
            </a:r>
          </a:p>
        </p:txBody>
      </p:sp>
    </p:spTree>
    <p:extLst>
      <p:ext uri="{BB962C8B-B14F-4D97-AF65-F5344CB8AC3E}">
        <p14:creationId xmlns:p14="http://schemas.microsoft.com/office/powerpoint/2010/main" val="210133900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Рисунок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735"/>
            <a:ext cx="12192000" cy="6859735"/>
          </a:xfrm>
          <a:prstGeom prst="rect">
            <a:avLst/>
          </a:prstGeom>
        </p:spPr>
      </p:pic>
      <p:sp>
        <p:nvSpPr>
          <p:cNvPr id="11" name="Прямокутник 10"/>
          <p:cNvSpPr/>
          <p:nvPr/>
        </p:nvSpPr>
        <p:spPr>
          <a:xfrm>
            <a:off x="3619500" y="1640116"/>
            <a:ext cx="4953000" cy="646331"/>
          </a:xfrm>
          <a:prstGeom prst="rect">
            <a:avLst/>
          </a:prstGeom>
        </p:spPr>
        <p:txBody>
          <a:bodyPr wrap="square">
            <a:spAutoFit/>
          </a:bodyPr>
          <a:lstStyle/>
          <a:p>
            <a:r>
              <a:rPr lang="uk-UA" altLang="ru-RU" dirty="0">
                <a:solidFill>
                  <a:schemeClr val="bg1"/>
                </a:solidFill>
                <a:cs typeface="Times New Roman" pitchFamily="18" charset="0"/>
              </a:rPr>
              <a:t>Міська мобільна служба домашніх візитів для сімей,  які виховують дітей з групи ризику </a:t>
            </a:r>
          </a:p>
        </p:txBody>
      </p:sp>
      <p:sp>
        <p:nvSpPr>
          <p:cNvPr id="17" name="TextBox 16"/>
          <p:cNvSpPr txBox="1"/>
          <p:nvPr/>
        </p:nvSpPr>
        <p:spPr>
          <a:xfrm>
            <a:off x="1493966" y="571673"/>
            <a:ext cx="4937073" cy="2400657"/>
          </a:xfrm>
          <a:prstGeom prst="rect">
            <a:avLst/>
          </a:prstGeom>
          <a:noFill/>
        </p:spPr>
        <p:txBody>
          <a:bodyPr wrap="square" rtlCol="0">
            <a:spAutoFit/>
          </a:bodyPr>
          <a:lstStyle/>
          <a:p>
            <a:r>
              <a:rPr lang="uk-UA" sz="2800" dirty="0">
                <a:solidFill>
                  <a:schemeClr val="tx1">
                    <a:lumMod val="75000"/>
                    <a:lumOff val="25000"/>
                  </a:schemeClr>
                </a:solidFill>
                <a:cs typeface="Arial" pitchFamily="34" charset="0"/>
              </a:rPr>
              <a:t>Новий сайт </a:t>
            </a:r>
            <a:r>
              <a:rPr lang="en-US" sz="2400" b="1" dirty="0">
                <a:solidFill>
                  <a:schemeClr val="accent2">
                    <a:lumMod val="75000"/>
                  </a:schemeClr>
                </a:solidFill>
                <a:cs typeface="Arial" pitchFamily="34" charset="0"/>
              </a:rPr>
              <a:t>#</a:t>
            </a:r>
            <a:r>
              <a:rPr lang="uk-UA" sz="2400" b="1" dirty="0">
                <a:solidFill>
                  <a:schemeClr val="accent2">
                    <a:lumMod val="75000"/>
                  </a:schemeClr>
                </a:solidFill>
                <a:cs typeface="Arial" pitchFamily="34" charset="0"/>
              </a:rPr>
              <a:t>ЛЬВІВСОЦАЛЬНИЙ</a:t>
            </a:r>
            <a:r>
              <a:rPr lang="en-US" sz="2400" b="1" dirty="0">
                <a:solidFill>
                  <a:schemeClr val="accent2">
                    <a:lumMod val="75000"/>
                  </a:schemeClr>
                </a:solidFill>
                <a:cs typeface="Arial" pitchFamily="34" charset="0"/>
              </a:rPr>
              <a:t>  </a:t>
            </a:r>
            <a:endParaRPr lang="uk-UA" sz="2400" b="1" dirty="0">
              <a:solidFill>
                <a:schemeClr val="accent2">
                  <a:lumMod val="75000"/>
                </a:schemeClr>
              </a:solidFill>
              <a:cs typeface="Arial" pitchFamily="34" charset="0"/>
            </a:endParaRPr>
          </a:p>
          <a:p>
            <a:endParaRPr lang="uk-UA" sz="1400" b="1" dirty="0">
              <a:solidFill>
                <a:schemeClr val="accent2">
                  <a:lumMod val="75000"/>
                </a:schemeClr>
              </a:solidFill>
              <a:cs typeface="Arial" pitchFamily="34" charset="0"/>
            </a:endParaRPr>
          </a:p>
          <a:p>
            <a:pPr marL="342900" indent="-342900">
              <a:buFont typeface="Wingdings" panose="05000000000000000000" pitchFamily="2" charset="2"/>
              <a:buChar char="ü"/>
            </a:pPr>
            <a:r>
              <a:rPr lang="uk-UA" dirty="0">
                <a:solidFill>
                  <a:schemeClr val="tx1">
                    <a:lumMod val="75000"/>
                    <a:lumOff val="25000"/>
                  </a:schemeClr>
                </a:solidFill>
                <a:cs typeface="Arial" pitchFamily="34" charset="0"/>
              </a:rPr>
              <a:t>Новини</a:t>
            </a:r>
            <a:r>
              <a:rPr lang="uk-UA" dirty="0">
                <a:solidFill>
                  <a:schemeClr val="accent2">
                    <a:lumMod val="75000"/>
                  </a:schemeClr>
                </a:solidFill>
                <a:cs typeface="Arial" pitchFamily="34" charset="0"/>
              </a:rPr>
              <a:t> соціальної сфери</a:t>
            </a:r>
          </a:p>
          <a:p>
            <a:pPr marL="342900" indent="-342900">
              <a:buFont typeface="Wingdings" panose="05000000000000000000" pitchFamily="2" charset="2"/>
              <a:buChar char="ü"/>
            </a:pPr>
            <a:r>
              <a:rPr lang="uk-UA" dirty="0">
                <a:solidFill>
                  <a:schemeClr val="tx1">
                    <a:lumMod val="75000"/>
                    <a:lumOff val="25000"/>
                  </a:schemeClr>
                </a:solidFill>
                <a:cs typeface="Arial" pitchFamily="34" charset="0"/>
              </a:rPr>
              <a:t>Інформація про </a:t>
            </a:r>
            <a:r>
              <a:rPr lang="uk-UA" dirty="0">
                <a:solidFill>
                  <a:schemeClr val="accent2">
                    <a:lumMod val="75000"/>
                  </a:schemeClr>
                </a:solidFill>
                <a:cs typeface="Arial" pitchFamily="34" charset="0"/>
              </a:rPr>
              <a:t>виплати, допомоги</a:t>
            </a:r>
          </a:p>
          <a:p>
            <a:pPr marL="342900" indent="-342900">
              <a:buFont typeface="Wingdings" panose="05000000000000000000" pitchFamily="2" charset="2"/>
              <a:buChar char="ü"/>
            </a:pPr>
            <a:r>
              <a:rPr lang="uk-UA" dirty="0">
                <a:solidFill>
                  <a:schemeClr val="accent2">
                    <a:lumMod val="75000"/>
                  </a:schemeClr>
                </a:solidFill>
                <a:cs typeface="Arial" pitchFamily="34" charset="0"/>
              </a:rPr>
              <a:t>Оголошення </a:t>
            </a:r>
            <a:r>
              <a:rPr lang="uk-UA" dirty="0">
                <a:solidFill>
                  <a:schemeClr val="tx1">
                    <a:lumMod val="75000"/>
                    <a:lumOff val="25000"/>
                  </a:schemeClr>
                </a:solidFill>
                <a:cs typeface="Arial" pitchFamily="34" charset="0"/>
              </a:rPr>
              <a:t>про конкурси грантів міста</a:t>
            </a:r>
          </a:p>
          <a:p>
            <a:pPr marL="342900" indent="-342900">
              <a:buFont typeface="Wingdings" panose="05000000000000000000" pitchFamily="2" charset="2"/>
              <a:buChar char="ü"/>
            </a:pPr>
            <a:r>
              <a:rPr lang="uk-UA" dirty="0">
                <a:solidFill>
                  <a:schemeClr val="accent2">
                    <a:lumMod val="75000"/>
                  </a:schemeClr>
                </a:solidFill>
                <a:cs typeface="Arial" pitchFamily="34" charset="0"/>
              </a:rPr>
              <a:t>Електронні сервіси </a:t>
            </a:r>
            <a:r>
              <a:rPr lang="uk-UA" dirty="0">
                <a:solidFill>
                  <a:schemeClr val="tx1">
                    <a:lumMod val="75000"/>
                    <a:lumOff val="25000"/>
                  </a:schemeClr>
                </a:solidFill>
                <a:cs typeface="Arial" pitchFamily="34" charset="0"/>
              </a:rPr>
              <a:t>подачі документів</a:t>
            </a:r>
          </a:p>
          <a:p>
            <a:pPr marL="342900" indent="-342900">
              <a:buFont typeface="Wingdings" panose="05000000000000000000" pitchFamily="2" charset="2"/>
              <a:buChar char="ü"/>
            </a:pPr>
            <a:r>
              <a:rPr lang="uk-UA" dirty="0">
                <a:solidFill>
                  <a:schemeClr val="accent2">
                    <a:lumMod val="75000"/>
                  </a:schemeClr>
                </a:solidFill>
                <a:cs typeface="Arial" pitchFamily="34" charset="0"/>
              </a:rPr>
              <a:t>Запис на прийом онлайн </a:t>
            </a:r>
            <a:r>
              <a:rPr lang="uk-UA" dirty="0">
                <a:solidFill>
                  <a:schemeClr val="tx1">
                    <a:lumMod val="75000"/>
                    <a:lumOff val="25000"/>
                  </a:schemeClr>
                </a:solidFill>
                <a:cs typeface="Arial" pitchFamily="34" charset="0"/>
              </a:rPr>
              <a:t>у відділ соцзахисту</a:t>
            </a:r>
          </a:p>
          <a:p>
            <a:pPr marL="342900" indent="-342900">
              <a:buFont typeface="Wingdings" panose="05000000000000000000" pitchFamily="2" charset="2"/>
              <a:buChar char="ü"/>
            </a:pPr>
            <a:r>
              <a:rPr lang="uk-UA" dirty="0">
                <a:solidFill>
                  <a:schemeClr val="tx1">
                    <a:lumMod val="75000"/>
                    <a:lumOff val="25000"/>
                  </a:schemeClr>
                </a:solidFill>
                <a:cs typeface="Arial" pitchFamily="34" charset="0"/>
              </a:rPr>
              <a:t>Звіти </a:t>
            </a:r>
            <a:r>
              <a:rPr lang="uk-UA" dirty="0">
                <a:solidFill>
                  <a:schemeClr val="accent2">
                    <a:lumMod val="75000"/>
                  </a:schemeClr>
                </a:solidFill>
                <a:cs typeface="Arial" pitchFamily="34" charset="0"/>
              </a:rPr>
              <a:t>про роботу</a:t>
            </a:r>
          </a:p>
        </p:txBody>
      </p:sp>
      <p:pic>
        <p:nvPicPr>
          <p:cNvPr id="4" name="Рисунок 3"/>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1684" t="4166" b="5990"/>
          <a:stretch/>
        </p:blipFill>
        <p:spPr>
          <a:xfrm>
            <a:off x="4688378" y="3372683"/>
            <a:ext cx="5926976" cy="3136644"/>
          </a:xfrm>
          <a:prstGeom prst="rect">
            <a:avLst/>
          </a:prstGeom>
        </p:spPr>
      </p:pic>
      <p:pic>
        <p:nvPicPr>
          <p:cNvPr id="5" name="Рисунок 4"/>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Layer>
                </a14:imgProps>
              </a:ext>
            </a:extLst>
          </a:blip>
          <a:srcRect l="14861" t="13281" r="17643" b="5208"/>
          <a:stretch/>
        </p:blipFill>
        <p:spPr>
          <a:xfrm>
            <a:off x="6716754" y="301294"/>
            <a:ext cx="4332247" cy="2941417"/>
          </a:xfrm>
          <a:prstGeom prst="rect">
            <a:avLst/>
          </a:prstGeom>
        </p:spPr>
      </p:pic>
      <p:sp>
        <p:nvSpPr>
          <p:cNvPr id="6" name="Прямоугольник 5"/>
          <p:cNvSpPr/>
          <p:nvPr/>
        </p:nvSpPr>
        <p:spPr>
          <a:xfrm>
            <a:off x="1669555" y="3971612"/>
            <a:ext cx="2942280" cy="461665"/>
          </a:xfrm>
          <a:prstGeom prst="rect">
            <a:avLst/>
          </a:prstGeom>
        </p:spPr>
        <p:txBody>
          <a:bodyPr wrap="none">
            <a:spAutoFit/>
          </a:bodyPr>
          <a:lstStyle/>
          <a:p>
            <a:r>
              <a:rPr lang="ru-RU" sz="2400" b="1" dirty="0">
                <a:solidFill>
                  <a:schemeClr val="tx1">
                    <a:lumMod val="75000"/>
                    <a:lumOff val="25000"/>
                  </a:schemeClr>
                </a:solidFill>
                <a:hlinkClick r:id="rId7"/>
              </a:rPr>
              <a:t>https://social.lviv.ua/</a:t>
            </a:r>
            <a:endParaRPr lang="ru-RU" sz="2400" b="1" dirty="0">
              <a:solidFill>
                <a:schemeClr val="tx1">
                  <a:lumMod val="75000"/>
                  <a:lumOff val="25000"/>
                </a:schemeClr>
              </a:solidFill>
            </a:endParaRPr>
          </a:p>
        </p:txBody>
      </p:sp>
      <p:pic>
        <p:nvPicPr>
          <p:cNvPr id="7" name="Рисунок 6"/>
          <p:cNvPicPr>
            <a:picLocks noChangeAspect="1"/>
          </p:cNvPicPr>
          <p:nvPr/>
        </p:nvPicPr>
        <p:blipFill>
          <a:blip r:embed="rId8"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2132350" y="4603390"/>
            <a:ext cx="1905936" cy="1905936"/>
          </a:xfrm>
          <a:prstGeom prst="rect">
            <a:avLst/>
          </a:prstGeom>
        </p:spPr>
      </p:pic>
    </p:spTree>
    <p:extLst>
      <p:ext uri="{BB962C8B-B14F-4D97-AF65-F5344CB8AC3E}">
        <p14:creationId xmlns:p14="http://schemas.microsoft.com/office/powerpoint/2010/main" val="367389313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735"/>
            <a:ext cx="12192000" cy="6859735"/>
          </a:xfrm>
          <a:prstGeom prst="rect">
            <a:avLst/>
          </a:prstGeom>
        </p:spPr>
      </p:pic>
      <p:sp>
        <p:nvSpPr>
          <p:cNvPr id="7" name="Rectangle 3"/>
          <p:cNvSpPr>
            <a:spLocks noChangeArrowheads="1"/>
          </p:cNvSpPr>
          <p:nvPr/>
        </p:nvSpPr>
        <p:spPr bwMode="auto">
          <a:xfrm>
            <a:off x="1345706" y="1799313"/>
            <a:ext cx="4036889" cy="1969770"/>
          </a:xfrm>
          <a:prstGeom prst="rect">
            <a:avLst/>
          </a:prstGeom>
          <a:noFill/>
          <a:ln w="9525">
            <a:noFill/>
            <a:miter lim="800000"/>
            <a:headEnd/>
            <a:tailEnd/>
          </a:ln>
        </p:spPr>
        <p:txBody>
          <a:bodyPr wrap="square" anchor="ctr">
            <a:spAutoFit/>
          </a:bodyPr>
          <a:lstStyle/>
          <a:p>
            <a:pPr algn="ctr"/>
            <a:r>
              <a:rPr lang="uk-UA" altLang="ru-RU" sz="5400" dirty="0">
                <a:solidFill>
                  <a:schemeClr val="accent2">
                    <a:lumMod val="75000"/>
                  </a:schemeClr>
                </a:solidFill>
                <a:cs typeface="Times New Roman" pitchFamily="18" charset="0"/>
              </a:rPr>
              <a:t>4000</a:t>
            </a:r>
            <a:r>
              <a:rPr lang="uk-UA" altLang="ru-RU" sz="3200" dirty="0">
                <a:solidFill>
                  <a:schemeClr val="accent2">
                    <a:lumMod val="75000"/>
                  </a:schemeClr>
                </a:solidFill>
                <a:cs typeface="Times New Roman" pitchFamily="18" charset="0"/>
              </a:rPr>
              <a:t> </a:t>
            </a:r>
          </a:p>
          <a:p>
            <a:r>
              <a:rPr lang="uk-UA" altLang="ru-RU" sz="2000" dirty="0">
                <a:solidFill>
                  <a:schemeClr val="tx1">
                    <a:lumMod val="65000"/>
                    <a:lumOff val="35000"/>
                  </a:schemeClr>
                </a:solidFill>
                <a:cs typeface="Times New Roman" pitchFamily="18" charset="0"/>
              </a:rPr>
              <a:t>продуктових наборів для нужденних до </a:t>
            </a:r>
          </a:p>
          <a:p>
            <a:r>
              <a:rPr lang="uk-UA" altLang="ru-RU" sz="2800" dirty="0">
                <a:solidFill>
                  <a:schemeClr val="tx1">
                    <a:lumMod val="65000"/>
                    <a:lumOff val="35000"/>
                  </a:schemeClr>
                </a:solidFill>
                <a:cs typeface="Times New Roman" pitchFamily="18" charset="0"/>
              </a:rPr>
              <a:t>Великодня</a:t>
            </a:r>
            <a:r>
              <a:rPr lang="uk-UA" altLang="ru-RU" sz="2000" dirty="0">
                <a:solidFill>
                  <a:schemeClr val="tx1">
                    <a:lumMod val="65000"/>
                    <a:lumOff val="35000"/>
                  </a:schemeClr>
                </a:solidFill>
                <a:cs typeface="Times New Roman" pitchFamily="18" charset="0"/>
              </a:rPr>
              <a:t> та </a:t>
            </a:r>
            <a:r>
              <a:rPr lang="uk-UA" altLang="ru-RU" sz="2800" dirty="0">
                <a:solidFill>
                  <a:schemeClr val="tx1">
                    <a:lumMod val="65000"/>
                    <a:lumOff val="35000"/>
                  </a:schemeClr>
                </a:solidFill>
                <a:cs typeface="Times New Roman" pitchFamily="18" charset="0"/>
              </a:rPr>
              <a:t>Дня міста</a:t>
            </a:r>
            <a:endParaRPr lang="uk-UA" altLang="ru-RU" sz="1600" dirty="0">
              <a:solidFill>
                <a:schemeClr val="tx1">
                  <a:lumMod val="65000"/>
                  <a:lumOff val="35000"/>
                </a:schemeClr>
              </a:solidFill>
              <a:cs typeface="Times New Roman" pitchFamily="18" charset="0"/>
            </a:endParaRPr>
          </a:p>
        </p:txBody>
      </p:sp>
      <p:sp>
        <p:nvSpPr>
          <p:cNvPr id="10" name="Rectangle 3"/>
          <p:cNvSpPr>
            <a:spLocks noChangeArrowheads="1"/>
          </p:cNvSpPr>
          <p:nvPr/>
        </p:nvSpPr>
        <p:spPr bwMode="auto">
          <a:xfrm>
            <a:off x="1345706" y="3858734"/>
            <a:ext cx="4169765" cy="1661993"/>
          </a:xfrm>
          <a:prstGeom prst="rect">
            <a:avLst/>
          </a:prstGeom>
          <a:noFill/>
          <a:ln w="9525">
            <a:noFill/>
            <a:miter lim="800000"/>
            <a:headEnd/>
            <a:tailEnd/>
          </a:ln>
        </p:spPr>
        <p:txBody>
          <a:bodyPr wrap="square" anchor="ctr">
            <a:spAutoFit/>
          </a:bodyPr>
          <a:lstStyle/>
          <a:p>
            <a:pPr algn="ctr"/>
            <a:r>
              <a:rPr lang="uk-UA" altLang="ru-RU" sz="5400" dirty="0">
                <a:solidFill>
                  <a:schemeClr val="accent2">
                    <a:lumMod val="75000"/>
                  </a:schemeClr>
                </a:solidFill>
                <a:cs typeface="Times New Roman" pitchFamily="18" charset="0"/>
              </a:rPr>
              <a:t>800</a:t>
            </a:r>
            <a:r>
              <a:rPr lang="uk-UA" altLang="ru-RU" sz="2800" dirty="0">
                <a:solidFill>
                  <a:schemeClr val="tx1">
                    <a:lumMod val="65000"/>
                    <a:lumOff val="35000"/>
                  </a:schemeClr>
                </a:solidFill>
                <a:cs typeface="Times New Roman" pitchFamily="18" charset="0"/>
              </a:rPr>
              <a:t> </a:t>
            </a:r>
          </a:p>
          <a:p>
            <a:r>
              <a:rPr lang="uk-UA" altLang="ru-RU" sz="2000" dirty="0">
                <a:solidFill>
                  <a:schemeClr val="tx1">
                    <a:lumMod val="65000"/>
                    <a:lumOff val="35000"/>
                  </a:schemeClr>
                </a:solidFill>
                <a:cs typeface="Times New Roman" pitchFamily="18" charset="0"/>
              </a:rPr>
              <a:t>солодких подарунків потребуючим діткам до </a:t>
            </a:r>
            <a:r>
              <a:rPr lang="uk-UA" altLang="ru-RU" sz="2800" dirty="0">
                <a:solidFill>
                  <a:schemeClr val="tx1">
                    <a:lumMod val="65000"/>
                    <a:lumOff val="35000"/>
                  </a:schemeClr>
                </a:solidFill>
                <a:cs typeface="Times New Roman" pitchFamily="18" charset="0"/>
              </a:rPr>
              <a:t>Свята Миколая</a:t>
            </a:r>
            <a:endParaRPr lang="uk-UA" altLang="ru-RU" sz="1600" dirty="0">
              <a:solidFill>
                <a:schemeClr val="tx1">
                  <a:lumMod val="65000"/>
                  <a:lumOff val="35000"/>
                </a:schemeClr>
              </a:solidFill>
              <a:cs typeface="Times New Roman" pitchFamily="18" charset="0"/>
            </a:endParaRPr>
          </a:p>
        </p:txBody>
      </p:sp>
      <p:sp>
        <p:nvSpPr>
          <p:cNvPr id="11" name="Rectangle 3"/>
          <p:cNvSpPr>
            <a:spLocks noChangeArrowheads="1"/>
          </p:cNvSpPr>
          <p:nvPr/>
        </p:nvSpPr>
        <p:spPr bwMode="auto">
          <a:xfrm>
            <a:off x="1476467" y="415227"/>
            <a:ext cx="5067134" cy="1123384"/>
          </a:xfrm>
          <a:prstGeom prst="rect">
            <a:avLst/>
          </a:prstGeom>
          <a:noFill/>
          <a:ln w="9525">
            <a:noFill/>
            <a:miter lim="800000"/>
            <a:headEnd/>
            <a:tailEnd/>
          </a:ln>
        </p:spPr>
        <p:txBody>
          <a:bodyPr wrap="square" anchor="ctr">
            <a:spAutoFit/>
          </a:bodyPr>
          <a:lstStyle/>
          <a:p>
            <a:pPr algn="ctr"/>
            <a:r>
              <a:rPr lang="uk-UA" altLang="ru-RU" sz="4400" b="1" dirty="0">
                <a:solidFill>
                  <a:schemeClr val="accent2">
                    <a:lumMod val="75000"/>
                  </a:schemeClr>
                </a:solidFill>
                <a:cs typeface="Times New Roman" pitchFamily="18" charset="0"/>
              </a:rPr>
              <a:t>730</a:t>
            </a:r>
            <a:r>
              <a:rPr lang="uk-UA" altLang="ru-RU" sz="3600" b="1" dirty="0">
                <a:solidFill>
                  <a:schemeClr val="accent2">
                    <a:lumMod val="75000"/>
                  </a:schemeClr>
                </a:solidFill>
                <a:cs typeface="Times New Roman" pitchFamily="18" charset="0"/>
              </a:rPr>
              <a:t> </a:t>
            </a:r>
            <a:r>
              <a:rPr lang="uk-UA" altLang="ru-RU" sz="2400" dirty="0">
                <a:solidFill>
                  <a:schemeClr val="accent2">
                    <a:lumMod val="75000"/>
                  </a:schemeClr>
                </a:solidFill>
                <a:cs typeface="Times New Roman" pitchFamily="18" charset="0"/>
              </a:rPr>
              <a:t>тис. грн </a:t>
            </a:r>
            <a:endParaRPr lang="uk-UA" altLang="ru-RU" sz="2800" dirty="0">
              <a:solidFill>
                <a:schemeClr val="accent2">
                  <a:lumMod val="75000"/>
                </a:schemeClr>
              </a:solidFill>
              <a:cs typeface="Times New Roman" pitchFamily="18" charset="0"/>
            </a:endParaRPr>
          </a:p>
          <a:p>
            <a:pPr algn="ctr"/>
            <a:r>
              <a:rPr lang="uk-UA" altLang="ru-RU" sz="2200" dirty="0">
                <a:solidFill>
                  <a:schemeClr val="tx1">
                    <a:lumMod val="75000"/>
                    <a:lumOff val="25000"/>
                  </a:schemeClr>
                </a:solidFill>
                <a:cs typeface="Times New Roman" pitchFamily="18" charset="0"/>
              </a:rPr>
              <a:t>на соціальні заходи від міста</a:t>
            </a:r>
            <a:endParaRPr lang="uk-UA" altLang="ru-RU" sz="2200" dirty="0">
              <a:solidFill>
                <a:schemeClr val="tx1">
                  <a:lumMod val="75000"/>
                  <a:lumOff val="25000"/>
                </a:schemeClr>
              </a:solidFill>
            </a:endParaRPr>
          </a:p>
        </p:txBody>
      </p:sp>
      <p:pic>
        <p:nvPicPr>
          <p:cNvPr id="17" name="Picture 8" descr="C:\Users\zamte\OneDrive\Робочий стіл\слайди\благодійник\АТБ\IMG-b84667382e49469435ad9ba11335f29a-V.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a:stretch>
            <a:fillRect/>
          </a:stretch>
        </p:blipFill>
        <p:spPr bwMode="auto">
          <a:xfrm>
            <a:off x="5286421" y="2028876"/>
            <a:ext cx="2514361" cy="3659716"/>
          </a:xfrm>
          <a:prstGeom prst="rect">
            <a:avLst/>
          </a:prstGeom>
          <a:noFill/>
        </p:spPr>
      </p:pic>
      <p:pic>
        <p:nvPicPr>
          <p:cNvPr id="18" name="Picture 7" descr="C:\Users\zamte\OneDrive\Робочий стіл\слайди\благодійник\Сихів та ін\91140087_2980379215316317_8406589224182087680_o.jpg"/>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25000"/>
                    </a14:imgEffect>
                    <a14:imgEffect>
                      <a14:colorTemperature colorTemp="7200"/>
                    </a14:imgEffect>
                  </a14:imgLayer>
                </a14:imgProps>
              </a:ext>
            </a:extLst>
          </a:blip>
          <a:srcRect/>
          <a:stretch>
            <a:fillRect/>
          </a:stretch>
        </p:blipFill>
        <p:spPr bwMode="auto">
          <a:xfrm>
            <a:off x="7863114" y="1405758"/>
            <a:ext cx="3185886" cy="4282835"/>
          </a:xfrm>
          <a:prstGeom prst="rect">
            <a:avLst/>
          </a:prstGeom>
          <a:noFill/>
        </p:spPr>
      </p:pic>
      <p:sp>
        <p:nvSpPr>
          <p:cNvPr id="19" name="Прямоугольник 26"/>
          <p:cNvSpPr/>
          <p:nvPr/>
        </p:nvSpPr>
        <p:spPr>
          <a:xfrm>
            <a:off x="4516207" y="5642526"/>
            <a:ext cx="6096000" cy="984885"/>
          </a:xfrm>
          <a:prstGeom prst="rect">
            <a:avLst/>
          </a:prstGeom>
          <a:noFill/>
        </p:spPr>
        <p:txBody>
          <a:bodyPr wrap="square">
            <a:spAutoFit/>
          </a:bodyPr>
          <a:lstStyle/>
          <a:p>
            <a:r>
              <a:rPr lang="uk-UA" sz="3600" dirty="0">
                <a:solidFill>
                  <a:schemeClr val="tx1">
                    <a:lumMod val="65000"/>
                    <a:lumOff val="35000"/>
                  </a:schemeClr>
                </a:solidFill>
                <a:cs typeface="Arial" panose="020B0604020202020204" pitchFamily="34" charset="0"/>
              </a:rPr>
              <a:t>15,5</a:t>
            </a:r>
            <a:r>
              <a:rPr lang="uk-UA" sz="2200" dirty="0">
                <a:solidFill>
                  <a:schemeClr val="tx1">
                    <a:lumMod val="65000"/>
                    <a:lumOff val="35000"/>
                  </a:schemeClr>
                </a:solidFill>
                <a:cs typeface="Arial" panose="020B0604020202020204" pitchFamily="34" charset="0"/>
              </a:rPr>
              <a:t> </a:t>
            </a:r>
            <a:r>
              <a:rPr lang="uk-UA" sz="2200" dirty="0">
                <a:solidFill>
                  <a:schemeClr val="accent2">
                    <a:lumMod val="75000"/>
                  </a:schemeClr>
                </a:solidFill>
                <a:cs typeface="Arial" panose="020B0604020202020204" pitchFamily="34" charset="0"/>
              </a:rPr>
              <a:t>тис. </a:t>
            </a:r>
            <a:r>
              <a:rPr lang="uk-UA" sz="2200" dirty="0" err="1">
                <a:solidFill>
                  <a:schemeClr val="accent2">
                    <a:lumMod val="75000"/>
                  </a:schemeClr>
                </a:solidFill>
                <a:cs typeface="Arial" panose="020B0604020202020204" pitchFamily="34" charset="0"/>
              </a:rPr>
              <a:t>львів</a:t>
            </a:r>
            <a:r>
              <a:rPr lang="en-US" sz="2200" dirty="0">
                <a:solidFill>
                  <a:schemeClr val="accent2">
                    <a:lumMod val="75000"/>
                  </a:schemeClr>
                </a:solidFill>
                <a:cs typeface="Arial" panose="020B0604020202020204" pitchFamily="34" charset="0"/>
              </a:rPr>
              <a:t>’</a:t>
            </a:r>
            <a:r>
              <a:rPr lang="uk-UA" sz="2200" dirty="0" err="1">
                <a:solidFill>
                  <a:schemeClr val="accent2">
                    <a:lumMod val="75000"/>
                  </a:schemeClr>
                </a:solidFill>
                <a:cs typeface="Arial" panose="020B0604020202020204" pitchFamily="34" charset="0"/>
              </a:rPr>
              <a:t>янам</a:t>
            </a:r>
            <a:r>
              <a:rPr lang="uk-UA" sz="2200" dirty="0">
                <a:solidFill>
                  <a:schemeClr val="accent2">
                    <a:lumMod val="75000"/>
                  </a:schemeClr>
                </a:solidFill>
                <a:cs typeface="Arial" panose="020B0604020202020204" pitchFamily="34" charset="0"/>
              </a:rPr>
              <a:t> виплачено </a:t>
            </a:r>
            <a:r>
              <a:rPr lang="uk-UA" sz="3600" dirty="0">
                <a:solidFill>
                  <a:schemeClr val="tx1">
                    <a:lumMod val="65000"/>
                    <a:lumOff val="35000"/>
                  </a:schemeClr>
                </a:solidFill>
                <a:cs typeface="Arial" panose="020B0604020202020204" pitchFamily="34" charset="0"/>
              </a:rPr>
              <a:t>16,5</a:t>
            </a:r>
            <a:r>
              <a:rPr lang="uk-UA" sz="2200" dirty="0">
                <a:solidFill>
                  <a:schemeClr val="tx1">
                    <a:lumMod val="65000"/>
                    <a:lumOff val="35000"/>
                  </a:schemeClr>
                </a:solidFill>
                <a:cs typeface="Arial" panose="020B0604020202020204" pitchFamily="34" charset="0"/>
              </a:rPr>
              <a:t> </a:t>
            </a:r>
            <a:r>
              <a:rPr lang="uk-UA" sz="2200" dirty="0">
                <a:solidFill>
                  <a:schemeClr val="accent2">
                    <a:lumMod val="75000"/>
                  </a:schemeClr>
                </a:solidFill>
                <a:cs typeface="Arial" panose="020B0604020202020204" pitchFamily="34" charset="0"/>
              </a:rPr>
              <a:t>млн грн   </a:t>
            </a:r>
          </a:p>
          <a:p>
            <a:pPr algn="r"/>
            <a:r>
              <a:rPr lang="uk-UA" sz="2200" dirty="0">
                <a:solidFill>
                  <a:schemeClr val="accent2">
                    <a:lumMod val="75000"/>
                  </a:schemeClr>
                </a:solidFill>
                <a:cs typeface="Arial" panose="020B0604020202020204" pitchFamily="34" charset="0"/>
              </a:rPr>
              <a:t> допомог до свят та знакових дат </a:t>
            </a:r>
          </a:p>
        </p:txBody>
      </p:sp>
      <p:pic>
        <p:nvPicPr>
          <p:cNvPr id="3078" name="Picture 6" descr="Banknotes Icons | images, .png, transparent"/>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3804870" y="5779301"/>
            <a:ext cx="711337" cy="711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80709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88916" cy="6858000"/>
          </a:xfrm>
          <a:prstGeom prst="rect">
            <a:avLst/>
          </a:prstGeom>
        </p:spPr>
      </p:pic>
      <p:pic>
        <p:nvPicPr>
          <p:cNvPr id="14" name="Picture 3"/>
          <p:cNvPicPr>
            <a:picLocks noChangeAspect="1" noChangeArrowheads="1"/>
          </p:cNvPicPr>
          <p:nvPr/>
        </p:nvPicPr>
        <p:blipFill>
          <a:blip r:embed="rId3"/>
          <a:srcRect/>
          <a:stretch>
            <a:fillRect/>
          </a:stretch>
        </p:blipFill>
        <p:spPr bwMode="auto">
          <a:xfrm>
            <a:off x="9500879" y="323623"/>
            <a:ext cx="934158" cy="808642"/>
          </a:xfrm>
          <a:prstGeom prst="rect">
            <a:avLst/>
          </a:prstGeom>
          <a:noFill/>
          <a:ln w="9525">
            <a:noFill/>
            <a:miter lim="800000"/>
            <a:headEnd/>
            <a:tailEnd/>
          </a:ln>
        </p:spPr>
      </p:pic>
      <p:sp>
        <p:nvSpPr>
          <p:cNvPr id="16" name="Rectangle 3"/>
          <p:cNvSpPr>
            <a:spLocks noChangeArrowheads="1"/>
          </p:cNvSpPr>
          <p:nvPr/>
        </p:nvSpPr>
        <p:spPr bwMode="auto">
          <a:xfrm>
            <a:off x="2967644" y="291832"/>
            <a:ext cx="6323608" cy="954107"/>
          </a:xfrm>
          <a:prstGeom prst="rect">
            <a:avLst/>
          </a:prstGeom>
          <a:noFill/>
          <a:ln w="9525">
            <a:noFill/>
            <a:miter lim="800000"/>
            <a:headEnd/>
            <a:tailEnd/>
          </a:ln>
        </p:spPr>
        <p:txBody>
          <a:bodyPr wrap="square" anchor="ctr">
            <a:spAutoFit/>
          </a:bodyPr>
          <a:lstStyle/>
          <a:p>
            <a:pPr algn="ctr"/>
            <a:r>
              <a:rPr lang="uk-UA" altLang="ru-RU" sz="2800" dirty="0">
                <a:solidFill>
                  <a:schemeClr val="accent2">
                    <a:lumMod val="75000"/>
                  </a:schemeClr>
                </a:solidFill>
                <a:cs typeface="Times New Roman" pitchFamily="18" charset="0"/>
              </a:rPr>
              <a:t>ЦІКАВЕ  ДОЗВІЛЛЯ</a:t>
            </a:r>
          </a:p>
          <a:p>
            <a:pPr algn="ctr"/>
            <a:r>
              <a:rPr lang="uk-UA" altLang="ru-RU" sz="2800" dirty="0">
                <a:solidFill>
                  <a:schemeClr val="accent2">
                    <a:lumMod val="75000"/>
                  </a:schemeClr>
                </a:solidFill>
                <a:cs typeface="Times New Roman" pitchFamily="18" charset="0"/>
              </a:rPr>
              <a:t>для осіб поважного віку</a:t>
            </a:r>
            <a:endParaRPr lang="uk-UA" altLang="ru-RU" sz="4000" dirty="0">
              <a:solidFill>
                <a:schemeClr val="accent2">
                  <a:lumMod val="75000"/>
                </a:schemeClr>
              </a:solidFill>
            </a:endParaRPr>
          </a:p>
        </p:txBody>
      </p:sp>
      <p:sp>
        <p:nvSpPr>
          <p:cNvPr id="11" name="Прямоугольник 10"/>
          <p:cNvSpPr/>
          <p:nvPr/>
        </p:nvSpPr>
        <p:spPr>
          <a:xfrm>
            <a:off x="1350819" y="1714967"/>
            <a:ext cx="3658666" cy="677108"/>
          </a:xfrm>
          <a:prstGeom prst="rect">
            <a:avLst/>
          </a:prstGeom>
        </p:spPr>
        <p:txBody>
          <a:bodyPr wrap="square">
            <a:spAutoFit/>
          </a:bodyPr>
          <a:lstStyle/>
          <a:p>
            <a:pPr algn="ctr"/>
            <a:r>
              <a:rPr lang="uk-UA" sz="3800" dirty="0">
                <a:solidFill>
                  <a:schemeClr val="accent2">
                    <a:lumMod val="75000"/>
                  </a:schemeClr>
                </a:solidFill>
                <a:cs typeface="Arial" pitchFamily="34" charset="0"/>
              </a:rPr>
              <a:t>227</a:t>
            </a:r>
            <a:r>
              <a:rPr lang="uk-UA" sz="2800" dirty="0">
                <a:solidFill>
                  <a:schemeClr val="tx2">
                    <a:lumMod val="75000"/>
                  </a:schemeClr>
                </a:solidFill>
                <a:cs typeface="Arial" pitchFamily="34" charset="0"/>
              </a:rPr>
              <a:t> </a:t>
            </a:r>
            <a:r>
              <a:rPr lang="uk-UA" sz="2400" dirty="0">
                <a:solidFill>
                  <a:schemeClr val="tx1">
                    <a:lumMod val="75000"/>
                    <a:lumOff val="25000"/>
                  </a:schemeClr>
                </a:solidFill>
                <a:cs typeface="Arial" pitchFamily="34" charset="0"/>
              </a:rPr>
              <a:t>колективних заходів</a:t>
            </a:r>
            <a:endParaRPr lang="ru-RU" sz="2400" dirty="0">
              <a:solidFill>
                <a:schemeClr val="tx1">
                  <a:lumMod val="75000"/>
                  <a:lumOff val="25000"/>
                </a:schemeClr>
              </a:solidFill>
              <a:cs typeface="Arial" pitchFamily="34" charset="0"/>
            </a:endParaRPr>
          </a:p>
        </p:txBody>
      </p:sp>
      <p:pic>
        <p:nvPicPr>
          <p:cNvPr id="12" name="Picture 2"/>
          <p:cNvPicPr>
            <a:picLocks noChangeAspect="1" noChangeArrowheads="1"/>
          </p:cNvPicPr>
          <p:nvPr/>
        </p:nvPicPr>
        <p:blipFill rotWithShape="1">
          <a:blip r:embed="rId4"/>
          <a:srcRect t="9548"/>
          <a:stretch/>
        </p:blipFill>
        <p:spPr bwMode="auto">
          <a:xfrm>
            <a:off x="1496495" y="2801394"/>
            <a:ext cx="3367314" cy="2271003"/>
          </a:xfrm>
          <a:prstGeom prst="roundRect">
            <a:avLst>
              <a:gd name="adj" fmla="val 21297"/>
            </a:avLst>
          </a:prstGeom>
          <a:noFill/>
          <a:ln w="9525">
            <a:noFill/>
            <a:miter lim="800000"/>
            <a:headEnd/>
            <a:tailEnd/>
          </a:ln>
          <a:effectLst/>
        </p:spPr>
      </p:pic>
      <p:pic>
        <p:nvPicPr>
          <p:cNvPr id="23" name="Picture 5" descr="C:\Users\zamte\OneDrive\Робочий стіл\слайди\АДАПТАЦІЯ\пошиття масок для воїнів\95215857_3046541228700115_7273819044703109120_o.jpg"/>
          <p:cNvPicPr>
            <a:picLocks noChangeAspect="1" noChangeArrowheads="1"/>
          </p:cNvPicPr>
          <p:nvPr/>
        </p:nvPicPr>
        <p:blipFill rotWithShape="1">
          <a:blip r:embed="rId5"/>
          <a:srcRect r="3260"/>
          <a:stretch/>
        </p:blipFill>
        <p:spPr bwMode="auto">
          <a:xfrm>
            <a:off x="8352832" y="2797531"/>
            <a:ext cx="3230253" cy="2244846"/>
          </a:xfrm>
          <a:prstGeom prst="roundRect">
            <a:avLst>
              <a:gd name="adj" fmla="val 21216"/>
            </a:avLst>
          </a:prstGeom>
          <a:noFill/>
        </p:spPr>
      </p:pic>
      <p:sp>
        <p:nvSpPr>
          <p:cNvPr id="25" name="Прямоугольник 24"/>
          <p:cNvSpPr/>
          <p:nvPr/>
        </p:nvSpPr>
        <p:spPr>
          <a:xfrm>
            <a:off x="5548484" y="1743194"/>
            <a:ext cx="5273251" cy="892552"/>
          </a:xfrm>
          <a:prstGeom prst="rect">
            <a:avLst/>
          </a:prstGeom>
        </p:spPr>
        <p:txBody>
          <a:bodyPr wrap="square">
            <a:spAutoFit/>
          </a:bodyPr>
          <a:lstStyle/>
          <a:p>
            <a:r>
              <a:rPr lang="uk-UA" sz="2400" dirty="0">
                <a:solidFill>
                  <a:schemeClr val="tx2">
                    <a:lumMod val="75000"/>
                  </a:schemeClr>
                </a:solidFill>
                <a:cs typeface="Arial" panose="020B0604020202020204" pitchFamily="34" charset="0"/>
              </a:rPr>
              <a:t>Долучення до волонтерської допомоги</a:t>
            </a:r>
          </a:p>
          <a:p>
            <a:r>
              <a:rPr lang="uk-UA" sz="2800" dirty="0">
                <a:solidFill>
                  <a:schemeClr val="accent2">
                    <a:lumMod val="75000"/>
                  </a:schemeClr>
                </a:solidFill>
                <a:cs typeface="Arial" panose="020B0604020202020204" pitchFamily="34" charset="0"/>
              </a:rPr>
              <a:t>“Поший маску солдату”</a:t>
            </a:r>
          </a:p>
        </p:txBody>
      </p:sp>
      <p:pic>
        <p:nvPicPr>
          <p:cNvPr id="26" name="Picture 2"/>
          <p:cNvPicPr>
            <a:picLocks noChangeAspect="1" noChangeArrowheads="1"/>
          </p:cNvPicPr>
          <p:nvPr/>
        </p:nvPicPr>
        <p:blipFill rotWithShape="1">
          <a:blip r:embed="rId6"/>
          <a:srcRect t="9459" r="6843"/>
          <a:stretch/>
        </p:blipFill>
        <p:spPr bwMode="auto">
          <a:xfrm>
            <a:off x="5050196" y="2801394"/>
            <a:ext cx="3134913" cy="2271003"/>
          </a:xfrm>
          <a:prstGeom prst="roundRect">
            <a:avLst>
              <a:gd name="adj" fmla="val 20918"/>
            </a:avLst>
          </a:prstGeom>
          <a:noFill/>
          <a:ln w="9525">
            <a:noFill/>
            <a:miter lim="800000"/>
            <a:headEnd/>
            <a:tailEnd/>
          </a:ln>
          <a:effectLst/>
        </p:spPr>
      </p:pic>
      <p:sp>
        <p:nvSpPr>
          <p:cNvPr id="27" name="Прямоугольник 26"/>
          <p:cNvSpPr/>
          <p:nvPr/>
        </p:nvSpPr>
        <p:spPr>
          <a:xfrm>
            <a:off x="1418981" y="5592469"/>
            <a:ext cx="1610421" cy="830997"/>
          </a:xfrm>
          <a:prstGeom prst="rect">
            <a:avLst/>
          </a:prstGeom>
          <a:solidFill>
            <a:schemeClr val="tx1">
              <a:lumMod val="65000"/>
              <a:lumOff val="35000"/>
            </a:schemeClr>
          </a:solidFill>
        </p:spPr>
        <p:txBody>
          <a:bodyPr wrap="square">
            <a:spAutoFit/>
          </a:bodyPr>
          <a:lstStyle/>
          <a:p>
            <a:r>
              <a:rPr lang="uk-UA" sz="2400" b="1" dirty="0">
                <a:solidFill>
                  <a:schemeClr val="bg1"/>
                </a:solidFill>
                <a:cs typeface="Arial" panose="020B0604020202020204" pitchFamily="34" charset="0"/>
              </a:rPr>
              <a:t>ОНЛАЙН</a:t>
            </a:r>
          </a:p>
          <a:p>
            <a:r>
              <a:rPr lang="uk-UA" sz="2400" dirty="0">
                <a:solidFill>
                  <a:schemeClr val="bg1"/>
                </a:solidFill>
                <a:cs typeface="Arial" panose="020B0604020202020204" pitchFamily="34" charset="0"/>
              </a:rPr>
              <a:t>конкурси</a:t>
            </a:r>
          </a:p>
        </p:txBody>
      </p:sp>
      <p:sp>
        <p:nvSpPr>
          <p:cNvPr id="28" name="Прямоугольник 27"/>
          <p:cNvSpPr/>
          <p:nvPr/>
        </p:nvSpPr>
        <p:spPr>
          <a:xfrm>
            <a:off x="3056118" y="5439323"/>
            <a:ext cx="2555590" cy="461665"/>
          </a:xfrm>
          <a:prstGeom prst="rect">
            <a:avLst/>
          </a:prstGeom>
        </p:spPr>
        <p:txBody>
          <a:bodyPr wrap="square">
            <a:spAutoFit/>
          </a:bodyPr>
          <a:lstStyle/>
          <a:p>
            <a:pPr algn="ctr"/>
            <a:r>
              <a:rPr lang="ru-RU" sz="2400" dirty="0">
                <a:solidFill>
                  <a:schemeClr val="accent2">
                    <a:lumMod val="75000"/>
                  </a:schemeClr>
                </a:solidFill>
                <a:cs typeface="Arial" panose="020B0604020202020204" pitchFamily="34" charset="0"/>
              </a:rPr>
              <a:t>«Краса без віку»</a:t>
            </a:r>
          </a:p>
        </p:txBody>
      </p:sp>
      <p:sp>
        <p:nvSpPr>
          <p:cNvPr id="29" name="Прямоугольник 28"/>
          <p:cNvSpPr/>
          <p:nvPr/>
        </p:nvSpPr>
        <p:spPr>
          <a:xfrm>
            <a:off x="3044716" y="5944031"/>
            <a:ext cx="3223247" cy="461665"/>
          </a:xfrm>
          <a:prstGeom prst="rect">
            <a:avLst/>
          </a:prstGeom>
        </p:spPr>
        <p:txBody>
          <a:bodyPr wrap="square">
            <a:spAutoFit/>
          </a:bodyPr>
          <a:lstStyle/>
          <a:p>
            <a:pPr algn="ctr"/>
            <a:r>
              <a:rPr lang="ru-RU" sz="2400" dirty="0">
                <a:solidFill>
                  <a:schemeClr val="accent2">
                    <a:lumMod val="75000"/>
                  </a:schemeClr>
                </a:solidFill>
                <a:cs typeface="Arial" panose="020B0604020202020204" pitchFamily="34" charset="0"/>
              </a:rPr>
              <a:t>«Конкурс вишиванок»</a:t>
            </a:r>
          </a:p>
        </p:txBody>
      </p:sp>
      <p:sp>
        <p:nvSpPr>
          <p:cNvPr id="30" name="TextBox 29"/>
          <p:cNvSpPr txBox="1"/>
          <p:nvPr/>
        </p:nvSpPr>
        <p:spPr>
          <a:xfrm>
            <a:off x="6871609" y="5411863"/>
            <a:ext cx="3352200" cy="430887"/>
          </a:xfrm>
          <a:prstGeom prst="rect">
            <a:avLst/>
          </a:prstGeom>
          <a:noFill/>
        </p:spPr>
        <p:txBody>
          <a:bodyPr wrap="none" rtlCol="0">
            <a:spAutoFit/>
          </a:bodyPr>
          <a:lstStyle/>
          <a:p>
            <a:r>
              <a:rPr lang="uk-UA" sz="2200" dirty="0">
                <a:solidFill>
                  <a:schemeClr val="tx1">
                    <a:lumMod val="75000"/>
                    <a:lumOff val="25000"/>
                  </a:schemeClr>
                </a:solidFill>
                <a:cs typeface="Arial" pitchFamily="34" charset="0"/>
              </a:rPr>
              <a:t>Хор</a:t>
            </a:r>
            <a:r>
              <a:rPr lang="uk-UA" sz="2200" b="1" dirty="0">
                <a:solidFill>
                  <a:schemeClr val="tx1">
                    <a:lumMod val="75000"/>
                    <a:lumOff val="25000"/>
                  </a:schemeClr>
                </a:solidFill>
                <a:cs typeface="Arial" pitchFamily="34" charset="0"/>
              </a:rPr>
              <a:t> </a:t>
            </a:r>
            <a:r>
              <a:rPr lang="uk-UA" sz="2200" b="1" dirty="0" err="1">
                <a:solidFill>
                  <a:schemeClr val="accent2">
                    <a:lumMod val="75000"/>
                  </a:schemeClr>
                </a:solidFill>
                <a:cs typeface="Arial" pitchFamily="34" charset="0"/>
              </a:rPr>
              <a:t>“Львівська</a:t>
            </a:r>
            <a:r>
              <a:rPr lang="uk-UA" sz="2200" b="1" dirty="0">
                <a:solidFill>
                  <a:schemeClr val="accent2">
                    <a:lumMod val="75000"/>
                  </a:schemeClr>
                </a:solidFill>
                <a:cs typeface="Arial" pitchFamily="34" charset="0"/>
              </a:rPr>
              <a:t> </a:t>
            </a:r>
            <a:r>
              <a:rPr lang="uk-UA" sz="2200" b="1" dirty="0" err="1">
                <a:solidFill>
                  <a:schemeClr val="accent2">
                    <a:lumMod val="75000"/>
                  </a:schemeClr>
                </a:solidFill>
                <a:cs typeface="Arial" pitchFamily="34" charset="0"/>
              </a:rPr>
              <a:t>дефіляда”</a:t>
            </a:r>
            <a:endParaRPr lang="uk-UA" sz="2200" b="1" dirty="0">
              <a:solidFill>
                <a:schemeClr val="accent2">
                  <a:lumMod val="75000"/>
                </a:schemeClr>
              </a:solidFill>
              <a:cs typeface="Arial" pitchFamily="34" charset="0"/>
            </a:endParaRPr>
          </a:p>
        </p:txBody>
      </p:sp>
      <p:sp>
        <p:nvSpPr>
          <p:cNvPr id="31" name="TextBox 30"/>
          <p:cNvSpPr txBox="1"/>
          <p:nvPr/>
        </p:nvSpPr>
        <p:spPr>
          <a:xfrm>
            <a:off x="6871610" y="5871057"/>
            <a:ext cx="3255891" cy="769441"/>
          </a:xfrm>
          <a:prstGeom prst="rect">
            <a:avLst/>
          </a:prstGeom>
          <a:noFill/>
        </p:spPr>
        <p:txBody>
          <a:bodyPr wrap="none" rtlCol="0">
            <a:spAutoFit/>
          </a:bodyPr>
          <a:lstStyle/>
          <a:p>
            <a:r>
              <a:rPr lang="uk-UA" sz="2200" dirty="0">
                <a:solidFill>
                  <a:schemeClr val="tx1">
                    <a:lumMod val="75000"/>
                    <a:lumOff val="25000"/>
                  </a:schemeClr>
                </a:solidFill>
                <a:cs typeface="Arial" pitchFamily="34" charset="0"/>
              </a:rPr>
              <a:t>Танцювальний колектив </a:t>
            </a:r>
          </a:p>
          <a:p>
            <a:r>
              <a:rPr lang="uk-UA" sz="2200" b="1" dirty="0">
                <a:solidFill>
                  <a:schemeClr val="accent2">
                    <a:lumMod val="75000"/>
                  </a:schemeClr>
                </a:solidFill>
                <a:cs typeface="Arial" pitchFamily="34" charset="0"/>
              </a:rPr>
              <a:t>“Відлуння сердець”</a:t>
            </a:r>
          </a:p>
        </p:txBody>
      </p:sp>
    </p:spTree>
    <p:extLst>
      <p:ext uri="{BB962C8B-B14F-4D97-AF65-F5344CB8AC3E}">
        <p14:creationId xmlns:p14="http://schemas.microsoft.com/office/powerpoint/2010/main" val="70427949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4924"/>
            <a:ext cx="12192000" cy="6858217"/>
          </a:xfrm>
          <a:prstGeom prst="rect">
            <a:avLst/>
          </a:prstGeom>
        </p:spPr>
      </p:pic>
      <p:sp>
        <p:nvSpPr>
          <p:cNvPr id="2" name="Прямокутник 1"/>
          <p:cNvSpPr/>
          <p:nvPr/>
        </p:nvSpPr>
        <p:spPr>
          <a:xfrm>
            <a:off x="4217517" y="380967"/>
            <a:ext cx="5955606" cy="523220"/>
          </a:xfrm>
          <a:prstGeom prst="rect">
            <a:avLst/>
          </a:prstGeom>
        </p:spPr>
        <p:txBody>
          <a:bodyPr wrap="none">
            <a:spAutoFit/>
          </a:bodyPr>
          <a:lstStyle/>
          <a:p>
            <a:pPr algn="ctr"/>
            <a:r>
              <a:rPr lang="uk-UA" sz="2800" b="1" spc="105" dirty="0">
                <a:solidFill>
                  <a:srgbClr val="CC6600"/>
                </a:solidFill>
                <a:cs typeface="Arial" pitchFamily="34" charset="0"/>
              </a:rPr>
              <a:t>Акція </a:t>
            </a:r>
            <a:r>
              <a:rPr lang="en-US" sz="2800" b="1" spc="105" dirty="0">
                <a:solidFill>
                  <a:srgbClr val="CC6600"/>
                </a:solidFill>
                <a:cs typeface="Arial" pitchFamily="34" charset="0"/>
              </a:rPr>
              <a:t>“</a:t>
            </a:r>
            <a:r>
              <a:rPr lang="uk-UA" sz="2800" b="1" spc="105" dirty="0">
                <a:solidFill>
                  <a:srgbClr val="CC6600"/>
                </a:solidFill>
                <a:cs typeface="Arial" pitchFamily="34" charset="0"/>
              </a:rPr>
              <a:t>16 днів ПРОТИ насильства</a:t>
            </a:r>
            <a:r>
              <a:rPr lang="en-US" sz="2800" b="1" spc="105" dirty="0">
                <a:solidFill>
                  <a:srgbClr val="CC6600"/>
                </a:solidFill>
                <a:cs typeface="Arial" pitchFamily="34" charset="0"/>
              </a:rPr>
              <a:t>”</a:t>
            </a:r>
            <a:endParaRPr lang="uk-UA" sz="2800" b="1" dirty="0">
              <a:solidFill>
                <a:srgbClr val="CC6600"/>
              </a:solidFill>
              <a:effectLst>
                <a:outerShdw blurRad="38100" dist="38100" dir="2700000" algn="tl">
                  <a:srgbClr val="000000">
                    <a:alpha val="43137"/>
                  </a:srgbClr>
                </a:outerShdw>
              </a:effectLst>
            </a:endParaRPr>
          </a:p>
        </p:txBody>
      </p:sp>
      <p:sp>
        <p:nvSpPr>
          <p:cNvPr id="17" name="TextBox 16"/>
          <p:cNvSpPr txBox="1"/>
          <p:nvPr/>
        </p:nvSpPr>
        <p:spPr>
          <a:xfrm>
            <a:off x="1388968" y="1300078"/>
            <a:ext cx="5084618" cy="2308324"/>
          </a:xfrm>
          <a:prstGeom prst="rect">
            <a:avLst/>
          </a:prstGeom>
          <a:noFill/>
        </p:spPr>
        <p:txBody>
          <a:bodyPr wrap="square" rtlCol="0">
            <a:spAutoFit/>
          </a:bodyPr>
          <a:lstStyle/>
          <a:p>
            <a:pPr marL="285750" indent="-285750">
              <a:buFont typeface="Wingdings" panose="05000000000000000000" pitchFamily="2" charset="2"/>
              <a:buChar char="ü"/>
            </a:pPr>
            <a:r>
              <a:rPr lang="uk-UA" sz="2400" dirty="0">
                <a:solidFill>
                  <a:schemeClr val="tx1">
                    <a:lumMod val="75000"/>
                    <a:lumOff val="25000"/>
                  </a:schemeClr>
                </a:solidFill>
                <a:cs typeface="Arial" pitchFamily="34" charset="0"/>
              </a:rPr>
              <a:t> </a:t>
            </a:r>
            <a:r>
              <a:rPr lang="uk-UA" sz="2000" dirty="0">
                <a:solidFill>
                  <a:schemeClr val="tx1">
                    <a:lumMod val="75000"/>
                    <a:lumOff val="25000"/>
                  </a:schemeClr>
                </a:solidFill>
                <a:cs typeface="Arial" pitchFamily="34" charset="0"/>
              </a:rPr>
              <a:t>Соціальні </a:t>
            </a:r>
            <a:r>
              <a:rPr lang="uk-UA" sz="2000" dirty="0" err="1">
                <a:solidFill>
                  <a:schemeClr val="tx1">
                    <a:lumMod val="75000"/>
                    <a:lumOff val="25000"/>
                  </a:schemeClr>
                </a:solidFill>
                <a:cs typeface="Arial" pitchFamily="34" charset="0"/>
              </a:rPr>
              <a:t>перформенси</a:t>
            </a:r>
            <a:r>
              <a:rPr lang="uk-UA" sz="2000" dirty="0">
                <a:solidFill>
                  <a:schemeClr val="tx1">
                    <a:lumMod val="75000"/>
                    <a:lumOff val="25000"/>
                  </a:schemeClr>
                </a:solidFill>
                <a:cs typeface="Arial" pitchFamily="34" charset="0"/>
              </a:rPr>
              <a:t>: </a:t>
            </a:r>
          </a:p>
          <a:p>
            <a:r>
              <a:rPr lang="uk-UA" sz="2000" dirty="0">
                <a:solidFill>
                  <a:schemeClr val="tx1">
                    <a:lumMod val="75000"/>
                    <a:lumOff val="25000"/>
                  </a:schemeClr>
                </a:solidFill>
                <a:cs typeface="Arial" pitchFamily="34" charset="0"/>
              </a:rPr>
              <a:t>      5 локацій по місту.</a:t>
            </a:r>
          </a:p>
          <a:p>
            <a:pPr marL="285750" indent="-285750">
              <a:buFont typeface="Wingdings" panose="05000000000000000000" pitchFamily="2" charset="2"/>
              <a:buChar char="ü"/>
            </a:pPr>
            <a:r>
              <a:rPr lang="uk-UA" sz="2000" dirty="0">
                <a:solidFill>
                  <a:schemeClr val="tx1">
                    <a:lumMod val="75000"/>
                    <a:lumOff val="25000"/>
                  </a:schemeClr>
                </a:solidFill>
                <a:cs typeface="Arial" pitchFamily="34" charset="0"/>
              </a:rPr>
              <a:t> Соціальна акція </a:t>
            </a:r>
            <a:r>
              <a:rPr lang="uk-UA" sz="2000" dirty="0">
                <a:solidFill>
                  <a:srgbClr val="CC6600"/>
                </a:solidFill>
                <a:cs typeface="Arial" pitchFamily="34" charset="0"/>
              </a:rPr>
              <a:t>“Насильство на відстані </a:t>
            </a:r>
          </a:p>
          <a:p>
            <a:r>
              <a:rPr lang="uk-UA" sz="2000" dirty="0">
                <a:solidFill>
                  <a:srgbClr val="CC6600"/>
                </a:solidFill>
                <a:cs typeface="Arial" pitchFamily="34" charset="0"/>
              </a:rPr>
              <a:t>      одного кроку”</a:t>
            </a:r>
            <a:r>
              <a:rPr lang="uk-UA" sz="2000" dirty="0">
                <a:solidFill>
                  <a:schemeClr val="tx1">
                    <a:lumMod val="75000"/>
                    <a:lumOff val="25000"/>
                  </a:schemeClr>
                </a:solidFill>
                <a:cs typeface="Arial" pitchFamily="34" charset="0"/>
              </a:rPr>
              <a:t>: 6 локацій по місту.</a:t>
            </a:r>
          </a:p>
          <a:p>
            <a:pPr marL="285750" indent="-285750">
              <a:buFont typeface="Wingdings" panose="05000000000000000000" pitchFamily="2" charset="2"/>
              <a:buChar char="ü"/>
            </a:pPr>
            <a:r>
              <a:rPr lang="uk-UA" sz="2000" dirty="0">
                <a:solidFill>
                  <a:schemeClr val="tx1">
                    <a:lumMod val="75000"/>
                    <a:lumOff val="25000"/>
                  </a:schemeClr>
                </a:solidFill>
                <a:cs typeface="Arial" pitchFamily="34" charset="0"/>
              </a:rPr>
              <a:t> Панельна дискусія </a:t>
            </a:r>
            <a:r>
              <a:rPr lang="uk-UA" sz="2000" dirty="0">
                <a:solidFill>
                  <a:srgbClr val="CC6600"/>
                </a:solidFill>
                <a:cs typeface="Arial" pitchFamily="34" charset="0"/>
              </a:rPr>
              <a:t>“Насильство. Діти”.</a:t>
            </a:r>
          </a:p>
          <a:p>
            <a:pPr marL="285750" indent="-285750">
              <a:buFont typeface="Wingdings" panose="05000000000000000000" pitchFamily="2" charset="2"/>
              <a:buChar char="ü"/>
            </a:pPr>
            <a:r>
              <a:rPr lang="uk-UA" sz="2000" dirty="0">
                <a:solidFill>
                  <a:schemeClr val="tx1">
                    <a:lumMod val="75000"/>
                    <a:lumOff val="25000"/>
                  </a:schemeClr>
                </a:solidFill>
                <a:cs typeface="Arial" pitchFamily="34" charset="0"/>
              </a:rPr>
              <a:t> Трансляція </a:t>
            </a:r>
            <a:r>
              <a:rPr lang="uk-UA" sz="2000" dirty="0" err="1">
                <a:solidFill>
                  <a:schemeClr val="tx1">
                    <a:lumMod val="75000"/>
                    <a:lumOff val="25000"/>
                  </a:schemeClr>
                </a:solidFill>
                <a:cs typeface="Arial" pitchFamily="34" charset="0"/>
              </a:rPr>
              <a:t>відеоуроку</a:t>
            </a:r>
            <a:r>
              <a:rPr lang="uk-UA" sz="2000" dirty="0">
                <a:solidFill>
                  <a:schemeClr val="tx1">
                    <a:lumMod val="75000"/>
                    <a:lumOff val="25000"/>
                  </a:schemeClr>
                </a:solidFill>
                <a:cs typeface="Arial" pitchFamily="34" charset="0"/>
              </a:rPr>
              <a:t> у школах </a:t>
            </a:r>
          </a:p>
          <a:p>
            <a:r>
              <a:rPr lang="uk-UA" sz="2000" dirty="0">
                <a:solidFill>
                  <a:schemeClr val="tx1">
                    <a:lumMod val="75000"/>
                    <a:lumOff val="25000"/>
                  </a:schemeClr>
                </a:solidFill>
                <a:cs typeface="Arial" pitchFamily="34" charset="0"/>
              </a:rPr>
              <a:t>      </a:t>
            </a:r>
            <a:r>
              <a:rPr lang="uk-UA" sz="2000" dirty="0">
                <a:solidFill>
                  <a:srgbClr val="CC6600"/>
                </a:solidFill>
                <a:cs typeface="Arial" pitchFamily="34" charset="0"/>
              </a:rPr>
              <a:t>“Я обираю стосунки без насильства”.</a:t>
            </a:r>
          </a:p>
        </p:txBody>
      </p:sp>
      <p:pic>
        <p:nvPicPr>
          <p:cNvPr id="25" name="Picture 4" descr="C:\Users\Olya Haraschak\Desktop\127458941_1297717137254574_5476749602907931528_o.jpg"/>
          <p:cNvPicPr>
            <a:picLocks noChangeAspect="1" noChangeArrowheads="1"/>
          </p:cNvPicPr>
          <p:nvPr/>
        </p:nvPicPr>
        <p:blipFill rotWithShape="1">
          <a:blip r:embed="rId3" cstate="print"/>
          <a:srcRect l="6612" r="6612"/>
          <a:stretch/>
        </p:blipFill>
        <p:spPr bwMode="auto">
          <a:xfrm>
            <a:off x="6241472" y="1098426"/>
            <a:ext cx="5056910" cy="5098595"/>
          </a:xfrm>
          <a:prstGeom prst="flowChartDocument">
            <a:avLst/>
          </a:prstGeom>
          <a:noFill/>
        </p:spPr>
      </p:pic>
      <p:pic>
        <p:nvPicPr>
          <p:cNvPr id="18" name="Picture 3" descr="C:\Users\Olya Haraschak\Desktop\20201204162614.jpg"/>
          <p:cNvPicPr>
            <a:picLocks noChangeAspect="1" noChangeArrowheads="1"/>
          </p:cNvPicPr>
          <p:nvPr/>
        </p:nvPicPr>
        <p:blipFill>
          <a:blip r:embed="rId4" cstate="print"/>
          <a:srcRect/>
          <a:stretch>
            <a:fillRect/>
          </a:stretch>
        </p:blipFill>
        <p:spPr bwMode="auto">
          <a:xfrm>
            <a:off x="1446652" y="3608402"/>
            <a:ext cx="1886751" cy="2925403"/>
          </a:xfrm>
          <a:prstGeom prst="rect">
            <a:avLst/>
          </a:prstGeom>
          <a:noFill/>
        </p:spPr>
      </p:pic>
    </p:spTree>
    <p:extLst>
      <p:ext uri="{BB962C8B-B14F-4D97-AF65-F5344CB8AC3E}">
        <p14:creationId xmlns:p14="http://schemas.microsoft.com/office/powerpoint/2010/main" val="147336532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0" y="-3670"/>
            <a:ext cx="12181490" cy="6861670"/>
          </a:xfrm>
          <a:prstGeom prst="rect">
            <a:avLst/>
          </a:prstGeom>
        </p:spPr>
      </p:pic>
      <p:sp>
        <p:nvSpPr>
          <p:cNvPr id="15" name="TextBox 14"/>
          <p:cNvSpPr txBox="1"/>
          <p:nvPr/>
        </p:nvSpPr>
        <p:spPr>
          <a:xfrm>
            <a:off x="2858763" y="575089"/>
            <a:ext cx="7872992" cy="954107"/>
          </a:xfrm>
          <a:prstGeom prst="rect">
            <a:avLst/>
          </a:prstGeom>
          <a:noFill/>
        </p:spPr>
        <p:txBody>
          <a:bodyPr wrap="square" rtlCol="0">
            <a:spAutoFit/>
          </a:bodyPr>
          <a:lstStyle/>
          <a:p>
            <a:r>
              <a:rPr lang="uk-UA" sz="2800" b="1" dirty="0"/>
              <a:t>Діти, які перебувають в складних життєвих обставинах (СЖО)                </a:t>
            </a:r>
          </a:p>
        </p:txBody>
      </p:sp>
      <p:sp>
        <p:nvSpPr>
          <p:cNvPr id="4" name="Прямоугольник 3"/>
          <p:cNvSpPr/>
          <p:nvPr/>
        </p:nvSpPr>
        <p:spPr>
          <a:xfrm>
            <a:off x="6090745" y="4760261"/>
            <a:ext cx="4850330" cy="2031325"/>
          </a:xfrm>
          <a:prstGeom prst="rect">
            <a:avLst/>
          </a:prstGeom>
        </p:spPr>
        <p:txBody>
          <a:bodyPr wrap="square">
            <a:spAutoFit/>
          </a:bodyPr>
          <a:lstStyle/>
          <a:p>
            <a:pPr algn="just"/>
            <a:r>
              <a:rPr lang="uk-UA" altLang="uk-UA" b="1" dirty="0">
                <a:latin typeface="Calibri" pitchFamily="34" charset="0"/>
                <a:cs typeface="Arial" charset="0"/>
              </a:rPr>
              <a:t>Знято</a:t>
            </a:r>
            <a:r>
              <a:rPr lang="ru-RU" altLang="uk-UA" b="1" dirty="0">
                <a:latin typeface="Calibri" pitchFamily="34" charset="0"/>
                <a:cs typeface="Arial" charset="0"/>
              </a:rPr>
              <a:t> з </a:t>
            </a:r>
            <a:r>
              <a:rPr lang="uk-UA" altLang="uk-UA" b="1" dirty="0">
                <a:latin typeface="Calibri" pitchFamily="34" charset="0"/>
                <a:cs typeface="Arial" charset="0"/>
              </a:rPr>
              <a:t>обліку</a:t>
            </a:r>
            <a:r>
              <a:rPr lang="ru-RU" altLang="uk-UA" b="1" dirty="0">
                <a:latin typeface="Calibri" pitchFamily="34" charset="0"/>
                <a:cs typeface="Arial" charset="0"/>
              </a:rPr>
              <a:t> 59 </a:t>
            </a:r>
            <a:r>
              <a:rPr lang="uk-UA" altLang="uk-UA" b="1" dirty="0">
                <a:latin typeface="Calibri" pitchFamily="34" charset="0"/>
                <a:cs typeface="Arial" charset="0"/>
              </a:rPr>
              <a:t>дітей</a:t>
            </a:r>
            <a:r>
              <a:rPr lang="ru-RU" altLang="uk-UA" b="1" dirty="0">
                <a:latin typeface="Calibri" pitchFamily="34" charset="0"/>
                <a:cs typeface="Arial" charset="0"/>
              </a:rPr>
              <a:t>, в т.ч. з причин:</a:t>
            </a:r>
          </a:p>
          <a:p>
            <a:pPr marL="285750" indent="-285750">
              <a:buFont typeface="Wingdings" panose="05000000000000000000" pitchFamily="2" charset="2"/>
              <a:buChar char="ü"/>
            </a:pPr>
            <a:r>
              <a:rPr lang="uk-UA" altLang="uk-UA" dirty="0">
                <a:latin typeface="Calibri" pitchFamily="34" charset="0"/>
                <a:cs typeface="Arial" charset="0"/>
              </a:rPr>
              <a:t>зникнення підстав – 28 дітей (47, 46 %)</a:t>
            </a:r>
          </a:p>
          <a:p>
            <a:pPr marL="285750" indent="-285750">
              <a:buFont typeface="Wingdings" panose="05000000000000000000" pitchFamily="2" charset="2"/>
              <a:buChar char="ü"/>
            </a:pPr>
            <a:r>
              <a:rPr lang="uk-UA" altLang="uk-UA" dirty="0">
                <a:latin typeface="Calibri" pitchFamily="34" charset="0"/>
                <a:cs typeface="Arial" charset="0"/>
              </a:rPr>
              <a:t>надання статусу ДПБП </a:t>
            </a:r>
            <a:r>
              <a:rPr lang="uk-UA" altLang="uk-UA" dirty="0">
                <a:latin typeface="Calibri" pitchFamily="34" charset="0"/>
              </a:rPr>
              <a:t>– </a:t>
            </a:r>
            <a:r>
              <a:rPr lang="uk-UA" altLang="uk-UA" dirty="0">
                <a:latin typeface="Calibri" pitchFamily="34" charset="0"/>
                <a:cs typeface="Arial" charset="0"/>
              </a:rPr>
              <a:t>22 дітям (37, 29 %)</a:t>
            </a:r>
          </a:p>
          <a:p>
            <a:pPr marL="285750" indent="-285750">
              <a:buFont typeface="Wingdings" panose="05000000000000000000" pitchFamily="2" charset="2"/>
              <a:buChar char="ü"/>
            </a:pPr>
            <a:r>
              <a:rPr lang="uk-UA" altLang="uk-UA" dirty="0">
                <a:latin typeface="Calibri" pitchFamily="34" charset="0"/>
                <a:cs typeface="Arial" charset="0"/>
              </a:rPr>
              <a:t>інші підстави – 9 (15, 25 %)</a:t>
            </a:r>
          </a:p>
          <a:p>
            <a:r>
              <a:rPr lang="uk-UA" altLang="uk-UA" b="1" dirty="0">
                <a:latin typeface="Calibri" pitchFamily="34" charset="0"/>
                <a:cs typeface="Arial" charset="0"/>
              </a:rPr>
              <a:t>Здійснено </a:t>
            </a:r>
            <a:r>
              <a:rPr lang="ru-RU" altLang="uk-UA" b="1" dirty="0">
                <a:latin typeface="Calibri" pitchFamily="34" charset="0"/>
                <a:cs typeface="Arial" charset="0"/>
              </a:rPr>
              <a:t>233</a:t>
            </a:r>
            <a:r>
              <a:rPr lang="uk-UA" altLang="uk-UA" b="1" dirty="0">
                <a:latin typeface="Calibri" pitchFamily="34" charset="0"/>
                <a:cs typeface="Arial" charset="0"/>
              </a:rPr>
              <a:t> обстежень умов проживання дітей, які перебувають на обліку в СЖО </a:t>
            </a:r>
            <a:endParaRPr lang="ru-RU" altLang="uk-UA" b="1" dirty="0">
              <a:latin typeface="Calibri" pitchFamily="34" charset="0"/>
              <a:cs typeface="Arial" charset="0"/>
            </a:endParaRPr>
          </a:p>
          <a:p>
            <a:endParaRPr lang="uk-UA" altLang="uk-UA" dirty="0">
              <a:latin typeface="Calibri" pitchFamily="34" charset="0"/>
              <a:cs typeface="Arial" charset="0"/>
            </a:endParaRPr>
          </a:p>
        </p:txBody>
      </p:sp>
      <p:graphicFrame>
        <p:nvGraphicFramePr>
          <p:cNvPr id="14" name="Object 19">
            <a:extLst>
              <a:ext uri="{FF2B5EF4-FFF2-40B4-BE49-F238E27FC236}">
                <a16:creationId xmlns:a16="http://schemas.microsoft.com/office/drawing/2014/main" id="{60E51414-7776-450C-9580-A2EF6505FA06}"/>
              </a:ext>
            </a:extLst>
          </p:cNvPr>
          <p:cNvGraphicFramePr>
            <a:graphicFrameLocks/>
          </p:cNvGraphicFramePr>
          <p:nvPr>
            <p:extLst>
              <p:ext uri="{D42A27DB-BD31-4B8C-83A1-F6EECF244321}">
                <p14:modId xmlns:p14="http://schemas.microsoft.com/office/powerpoint/2010/main" val="1668821477"/>
              </p:ext>
            </p:extLst>
          </p:nvPr>
        </p:nvGraphicFramePr>
        <p:xfrm>
          <a:off x="145500" y="2183351"/>
          <a:ext cx="6013669" cy="3862120"/>
        </p:xfrm>
        <a:graphic>
          <a:graphicData uri="http://schemas.openxmlformats.org/drawingml/2006/chart">
            <c:chart xmlns:c="http://schemas.openxmlformats.org/drawingml/2006/chart" xmlns:r="http://schemas.openxmlformats.org/officeDocument/2006/relationships" r:id="rId3"/>
          </a:graphicData>
        </a:graphic>
      </p:graphicFrame>
      <p:sp>
        <p:nvSpPr>
          <p:cNvPr id="10" name="Прямокутник 9">
            <a:extLst>
              <a:ext uri="{FF2B5EF4-FFF2-40B4-BE49-F238E27FC236}">
                <a16:creationId xmlns:a16="http://schemas.microsoft.com/office/drawing/2014/main" id="{AE510D00-16E2-4706-B79A-BF03CB00C4E5}"/>
              </a:ext>
            </a:extLst>
          </p:cNvPr>
          <p:cNvSpPr/>
          <p:nvPr/>
        </p:nvSpPr>
        <p:spPr>
          <a:xfrm>
            <a:off x="49155" y="575089"/>
            <a:ext cx="2760453" cy="9144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endParaRPr lang="uk-UA" dirty="0"/>
          </a:p>
          <a:p>
            <a:r>
              <a:rPr lang="uk-UA" b="1" dirty="0"/>
              <a:t>І. Облік дітей в СЖО</a:t>
            </a:r>
          </a:p>
          <a:p>
            <a:pPr algn="ctr"/>
            <a:endParaRPr lang="uk-UA" dirty="0"/>
          </a:p>
        </p:txBody>
      </p:sp>
      <p:sp>
        <p:nvSpPr>
          <p:cNvPr id="17" name="TextBox 16">
            <a:extLst>
              <a:ext uri="{FF2B5EF4-FFF2-40B4-BE49-F238E27FC236}">
                <a16:creationId xmlns:a16="http://schemas.microsoft.com/office/drawing/2014/main" id="{3E95B914-DD81-4D2B-B3F7-94CFA5055FD5}"/>
              </a:ext>
            </a:extLst>
          </p:cNvPr>
          <p:cNvSpPr txBox="1"/>
          <p:nvPr/>
        </p:nvSpPr>
        <p:spPr>
          <a:xfrm>
            <a:off x="6090745" y="4227865"/>
            <a:ext cx="4641010" cy="464871"/>
          </a:xfrm>
          <a:prstGeom prst="rect">
            <a:avLst/>
          </a:prstGeom>
          <a:noFill/>
        </p:spPr>
        <p:txBody>
          <a:bodyPr wrap="square">
            <a:spAutoFit/>
          </a:bodyPr>
          <a:lstStyle/>
          <a:p>
            <a:pPr>
              <a:lnSpc>
                <a:spcPct val="150000"/>
              </a:lnSpc>
            </a:pPr>
            <a:r>
              <a:rPr lang="uk-UA" altLang="uk-UA" b="1" dirty="0">
                <a:latin typeface="Calibri" pitchFamily="34" charset="0"/>
                <a:cs typeface="Arial" charset="0"/>
              </a:rPr>
              <a:t>Впродовж </a:t>
            </a:r>
            <a:r>
              <a:rPr lang="ru-RU" altLang="uk-UA" b="1" dirty="0">
                <a:latin typeface="Calibri" pitchFamily="34" charset="0"/>
                <a:cs typeface="Arial" charset="0"/>
              </a:rPr>
              <a:t>року взято на </a:t>
            </a:r>
            <a:r>
              <a:rPr lang="uk-UA" altLang="uk-UA" b="1" dirty="0">
                <a:latin typeface="Calibri" pitchFamily="34" charset="0"/>
                <a:cs typeface="Arial" charset="0"/>
              </a:rPr>
              <a:t>облік</a:t>
            </a:r>
            <a:r>
              <a:rPr lang="ru-RU" altLang="uk-UA" b="1" dirty="0">
                <a:latin typeface="Calibri" pitchFamily="34" charset="0"/>
                <a:cs typeface="Arial" charset="0"/>
              </a:rPr>
              <a:t> 56 </a:t>
            </a:r>
            <a:r>
              <a:rPr lang="ru-RU" altLang="uk-UA" b="1" dirty="0" err="1">
                <a:latin typeface="Calibri" pitchFamily="34" charset="0"/>
                <a:cs typeface="Arial" charset="0"/>
              </a:rPr>
              <a:t>діт</a:t>
            </a:r>
            <a:r>
              <a:rPr lang="uk-UA" altLang="uk-UA" b="1" dirty="0">
                <a:latin typeface="Calibri" pitchFamily="34" charset="0"/>
                <a:cs typeface="Arial" charset="0"/>
              </a:rPr>
              <a:t>ей</a:t>
            </a:r>
          </a:p>
        </p:txBody>
      </p:sp>
      <p:graphicFrame>
        <p:nvGraphicFramePr>
          <p:cNvPr id="13" name="Диаграмма 2">
            <a:extLst>
              <a:ext uri="{FF2B5EF4-FFF2-40B4-BE49-F238E27FC236}">
                <a16:creationId xmlns:a16="http://schemas.microsoft.com/office/drawing/2014/main" id="{45F50C57-61FA-4DFB-83F1-05D4E123756A}"/>
              </a:ext>
            </a:extLst>
          </p:cNvPr>
          <p:cNvGraphicFramePr>
            <a:graphicFrameLocks/>
          </p:cNvGraphicFramePr>
          <p:nvPr>
            <p:extLst>
              <p:ext uri="{D42A27DB-BD31-4B8C-83A1-F6EECF244321}">
                <p14:modId xmlns:p14="http://schemas.microsoft.com/office/powerpoint/2010/main" val="3249540271"/>
              </p:ext>
            </p:extLst>
          </p:nvPr>
        </p:nvGraphicFramePr>
        <p:xfrm>
          <a:off x="7194010" y="1132139"/>
          <a:ext cx="4641010" cy="3119370"/>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Box 2">
            <a:extLst>
              <a:ext uri="{FF2B5EF4-FFF2-40B4-BE49-F238E27FC236}">
                <a16:creationId xmlns:a16="http://schemas.microsoft.com/office/drawing/2014/main" id="{22F4FC31-8C48-41C8-8556-636941A01ACE}"/>
              </a:ext>
            </a:extLst>
          </p:cNvPr>
          <p:cNvSpPr txBox="1">
            <a:spLocks noChangeArrowheads="1"/>
          </p:cNvSpPr>
          <p:nvPr/>
        </p:nvSpPr>
        <p:spPr bwMode="auto">
          <a:xfrm>
            <a:off x="145500" y="1541768"/>
            <a:ext cx="4043363" cy="738664"/>
          </a:xfrm>
          <a:prstGeom prst="rect">
            <a:avLst/>
          </a:prstGeom>
          <a:noFill/>
          <a:ln w="9525">
            <a:noFill/>
            <a:miter lim="800000"/>
            <a:headEnd/>
            <a:tailEnd/>
          </a:ln>
        </p:spPr>
        <p:txBody>
          <a:bodyPr>
            <a:spAutoFit/>
          </a:bodyPr>
          <a:lstStyle/>
          <a:p>
            <a:pPr algn="ctr">
              <a:defRPr/>
            </a:pPr>
            <a:r>
              <a:rPr lang="uk-UA" altLang="uk-UA" sz="2400" b="1" u="sng" dirty="0">
                <a:latin typeface="+mn-lt"/>
              </a:rPr>
              <a:t>На обліку в СЖО 144 дітей</a:t>
            </a:r>
            <a:r>
              <a:rPr lang="en-US" altLang="uk-UA" sz="2400" b="1" u="sng" dirty="0">
                <a:latin typeface="+mn-lt"/>
              </a:rPr>
              <a:t>        </a:t>
            </a:r>
            <a:r>
              <a:rPr lang="uk-UA" altLang="uk-UA" b="1" dirty="0">
                <a:solidFill>
                  <a:schemeClr val="accent2"/>
                </a:solidFill>
                <a:latin typeface="+mn-lt"/>
              </a:rPr>
              <a:t>(станом на 01.12.20</a:t>
            </a:r>
            <a:r>
              <a:rPr lang="en-US" altLang="uk-UA" b="1" dirty="0">
                <a:solidFill>
                  <a:schemeClr val="accent2"/>
                </a:solidFill>
                <a:latin typeface="+mn-lt"/>
              </a:rPr>
              <a:t>20</a:t>
            </a:r>
            <a:r>
              <a:rPr lang="uk-UA" altLang="uk-UA" b="1" dirty="0">
                <a:solidFill>
                  <a:schemeClr val="accent2"/>
                </a:solidFill>
                <a:latin typeface="+mn-lt"/>
              </a:rPr>
              <a:t>)</a:t>
            </a:r>
          </a:p>
        </p:txBody>
      </p:sp>
      <p:sp>
        <p:nvSpPr>
          <p:cNvPr id="11" name="Rectangle 3"/>
          <p:cNvSpPr>
            <a:spLocks noChangeArrowheads="1"/>
          </p:cNvSpPr>
          <p:nvPr/>
        </p:nvSpPr>
        <p:spPr bwMode="auto">
          <a:xfrm>
            <a:off x="4159113" y="72429"/>
            <a:ext cx="5196114" cy="550958"/>
          </a:xfrm>
          <a:prstGeom prst="rect">
            <a:avLst/>
          </a:prstGeom>
          <a:solidFill>
            <a:srgbClr val="FFC000"/>
          </a:solidFill>
          <a:ln>
            <a:noFill/>
            <a:headEnd/>
            <a:tailEnd/>
          </a:ln>
        </p:spPr>
        <p:style>
          <a:lnRef idx="3">
            <a:schemeClr val="lt1"/>
          </a:lnRef>
          <a:fillRef idx="1">
            <a:schemeClr val="accent2"/>
          </a:fillRef>
          <a:effectRef idx="1">
            <a:schemeClr val="accent2"/>
          </a:effectRef>
          <a:fontRef idx="minor">
            <a:schemeClr val="lt1"/>
          </a:fontRef>
        </p:style>
        <p:txBody>
          <a:bodyPr anchor="ctr"/>
          <a:lstStyle/>
          <a:p>
            <a:pPr algn="ctr"/>
            <a:endParaRPr lang="uk-UA" altLang="ru-RU" sz="2500" b="1" dirty="0" smtClean="0">
              <a:solidFill>
                <a:schemeClr val="bg1"/>
              </a:solidFill>
              <a:cs typeface="Times New Roman" panose="02020603050405020304" pitchFamily="18" charset="0"/>
            </a:endParaRPr>
          </a:p>
          <a:p>
            <a:pPr algn="ctr"/>
            <a:r>
              <a:rPr lang="uk-UA" altLang="ru-RU" sz="2500" b="1" dirty="0" smtClean="0">
                <a:solidFill>
                  <a:schemeClr val="bg1"/>
                </a:solidFill>
                <a:cs typeface="Times New Roman" panose="02020603050405020304" pitchFamily="18" charset="0"/>
              </a:rPr>
              <a:t>С</a:t>
            </a:r>
            <a:r>
              <a:rPr lang="uk-UA" altLang="ru-RU" sz="2500" b="1" dirty="0" smtClean="0">
                <a:solidFill>
                  <a:schemeClr val="bg1"/>
                </a:solidFill>
                <a:cs typeface="Times New Roman" panose="02020603050405020304" pitchFamily="18" charset="0"/>
              </a:rPr>
              <a:t>ЛУЖБА У СПРАВАХ ДІТЕЙ</a:t>
            </a:r>
            <a:endParaRPr lang="uk-UA" altLang="ru-RU" sz="2500" b="1" dirty="0" smtClean="0">
              <a:solidFill>
                <a:schemeClr val="bg1"/>
              </a:solidFill>
              <a:cs typeface="Times New Roman" panose="02020603050405020304" pitchFamily="18" charset="0"/>
            </a:endParaRPr>
          </a:p>
          <a:p>
            <a:pPr algn="ctr"/>
            <a:endParaRPr lang="uk-UA" altLang="ru-RU" sz="25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186670492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0" y="-3670"/>
            <a:ext cx="12181490" cy="6861670"/>
          </a:xfrm>
          <a:prstGeom prst="rect">
            <a:avLst/>
          </a:prstGeom>
        </p:spPr>
      </p:pic>
      <p:sp>
        <p:nvSpPr>
          <p:cNvPr id="4116" name="Заголовок 1"/>
          <p:cNvSpPr>
            <a:spLocks/>
          </p:cNvSpPr>
          <p:nvPr/>
        </p:nvSpPr>
        <p:spPr bwMode="auto">
          <a:xfrm>
            <a:off x="2805071" y="206800"/>
            <a:ext cx="8080048" cy="914400"/>
          </a:xfrm>
          <a:prstGeom prst="rect">
            <a:avLst/>
          </a:prstGeom>
          <a:noFill/>
          <a:ln w="9525">
            <a:noFill/>
            <a:miter lim="800000"/>
            <a:headEnd/>
            <a:tailEnd/>
          </a:ln>
        </p:spPr>
        <p:txBody>
          <a:bodyPr anchor="ctr"/>
          <a:lstStyle/>
          <a:p>
            <a:pPr algn="ctr">
              <a:defRPr/>
            </a:pPr>
            <a:r>
              <a:rPr lang="uk-UA" altLang="uk-UA" sz="2800" b="1" dirty="0">
                <a:latin typeface="+mn-lt"/>
                <a:cs typeface="Arial" charset="0"/>
              </a:rPr>
              <a:t>Кількість злочинів, скоєних дітьми у м. Львові</a:t>
            </a:r>
          </a:p>
          <a:p>
            <a:pPr algn="ctr">
              <a:defRPr/>
            </a:pPr>
            <a:r>
              <a:rPr lang="uk-UA" altLang="uk-UA" sz="2400" b="1" dirty="0">
                <a:solidFill>
                  <a:schemeClr val="accent2"/>
                </a:solidFill>
                <a:latin typeface="+mn-lt"/>
              </a:rPr>
              <a:t>(станом на 17.11.20</a:t>
            </a:r>
            <a:r>
              <a:rPr lang="en-US" altLang="uk-UA" sz="2400" b="1" dirty="0">
                <a:solidFill>
                  <a:schemeClr val="accent2"/>
                </a:solidFill>
                <a:latin typeface="+mn-lt"/>
              </a:rPr>
              <a:t>20</a:t>
            </a:r>
            <a:r>
              <a:rPr lang="uk-UA" altLang="uk-UA" sz="2400" b="1" dirty="0">
                <a:solidFill>
                  <a:schemeClr val="accent2"/>
                </a:solidFill>
                <a:latin typeface="+mn-lt"/>
              </a:rPr>
              <a:t>)</a:t>
            </a:r>
            <a:endParaRPr lang="en-US" altLang="uk-UA" sz="2400" b="1" dirty="0">
              <a:solidFill>
                <a:schemeClr val="accent2">
                  <a:lumMod val="60000"/>
                  <a:lumOff val="40000"/>
                </a:schemeClr>
              </a:solidFill>
              <a:latin typeface="+mn-lt"/>
              <a:cs typeface="Arial" charset="0"/>
            </a:endParaRPr>
          </a:p>
        </p:txBody>
      </p:sp>
      <p:cxnSp>
        <p:nvCxnSpPr>
          <p:cNvPr id="5" name="Пряма сполучна лінія 4">
            <a:extLst>
              <a:ext uri="{FF2B5EF4-FFF2-40B4-BE49-F238E27FC236}">
                <a16:creationId xmlns:a16="http://schemas.microsoft.com/office/drawing/2014/main" id="{DEA5401B-E3EA-4BA4-85D0-7AE1498938D6}"/>
              </a:ext>
            </a:extLst>
          </p:cNvPr>
          <p:cNvCxnSpPr>
            <a:cxnSpLocks/>
          </p:cNvCxnSpPr>
          <p:nvPr/>
        </p:nvCxnSpPr>
        <p:spPr>
          <a:xfrm>
            <a:off x="337149" y="6144165"/>
            <a:ext cx="7696345" cy="0"/>
          </a:xfrm>
          <a:prstGeom prst="line">
            <a:avLst/>
          </a:prstGeom>
          <a:ln w="19050"/>
          <a:effectLst>
            <a:outerShdw blurRad="50800" dist="38100" dir="2700000" algn="tl" rotWithShape="0">
              <a:prstClr val="black">
                <a:alpha val="40000"/>
              </a:prstClr>
            </a:outerShdw>
          </a:effectLst>
        </p:spPr>
        <p:style>
          <a:lnRef idx="1">
            <a:schemeClr val="accent6"/>
          </a:lnRef>
          <a:fillRef idx="0">
            <a:schemeClr val="accent6"/>
          </a:fillRef>
          <a:effectRef idx="0">
            <a:schemeClr val="accent6"/>
          </a:effectRef>
          <a:fontRef idx="minor">
            <a:schemeClr val="tx1"/>
          </a:fontRef>
        </p:style>
      </p:cxnSp>
      <p:sp>
        <p:nvSpPr>
          <p:cNvPr id="20" name="Прямокутник 19">
            <a:extLst>
              <a:ext uri="{FF2B5EF4-FFF2-40B4-BE49-F238E27FC236}">
                <a16:creationId xmlns:a16="http://schemas.microsoft.com/office/drawing/2014/main" id="{C940D66F-409F-41C0-BBB5-5FCD963BE875}"/>
              </a:ext>
            </a:extLst>
          </p:cNvPr>
          <p:cNvSpPr/>
          <p:nvPr/>
        </p:nvSpPr>
        <p:spPr>
          <a:xfrm>
            <a:off x="-3681" y="34572"/>
            <a:ext cx="2760453" cy="9144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endParaRPr lang="uk-UA" b="1" dirty="0"/>
          </a:p>
          <a:p>
            <a:r>
              <a:rPr lang="en-US" b="1" dirty="0"/>
              <a:t>II.</a:t>
            </a:r>
            <a:r>
              <a:rPr lang="uk-UA" b="1" dirty="0"/>
              <a:t>Злочини</a:t>
            </a:r>
          </a:p>
          <a:p>
            <a:pPr algn="ctr"/>
            <a:endParaRPr lang="uk-UA" dirty="0"/>
          </a:p>
        </p:txBody>
      </p:sp>
      <p:graphicFrame>
        <p:nvGraphicFramePr>
          <p:cNvPr id="21" name="Діаграма 20">
            <a:extLst>
              <a:ext uri="{FF2B5EF4-FFF2-40B4-BE49-F238E27FC236}">
                <a16:creationId xmlns:a16="http://schemas.microsoft.com/office/drawing/2014/main" id="{E42D82C7-6C05-4281-9D24-13C6648B0ACE}"/>
              </a:ext>
            </a:extLst>
          </p:cNvPr>
          <p:cNvGraphicFramePr/>
          <p:nvPr>
            <p:extLst/>
          </p:nvPr>
        </p:nvGraphicFramePr>
        <p:xfrm>
          <a:off x="357648" y="1728358"/>
          <a:ext cx="7675846" cy="4243579"/>
        </p:xfrm>
        <a:graphic>
          <a:graphicData uri="http://schemas.openxmlformats.org/drawingml/2006/chart">
            <c:chart xmlns:c="http://schemas.openxmlformats.org/drawingml/2006/chart" xmlns:r="http://schemas.openxmlformats.org/officeDocument/2006/relationships" r:id="rId3"/>
          </a:graphicData>
        </a:graphic>
      </p:graphicFrame>
      <p:sp>
        <p:nvSpPr>
          <p:cNvPr id="2" name="Бульбашка прямої мови: овальна 1">
            <a:extLst>
              <a:ext uri="{FF2B5EF4-FFF2-40B4-BE49-F238E27FC236}">
                <a16:creationId xmlns:a16="http://schemas.microsoft.com/office/drawing/2014/main" id="{3F13B01C-83F8-4DF6-AF93-89F08048962A}"/>
              </a:ext>
            </a:extLst>
          </p:cNvPr>
          <p:cNvSpPr/>
          <p:nvPr/>
        </p:nvSpPr>
        <p:spPr>
          <a:xfrm>
            <a:off x="8459122" y="3082823"/>
            <a:ext cx="3249767" cy="1595887"/>
          </a:xfrm>
          <a:prstGeom prst="wedgeEllipseCallout">
            <a:avLst>
              <a:gd name="adj1" fmla="val -62243"/>
              <a:gd name="adj2" fmla="val 63581"/>
            </a:avLst>
          </a:prstGeom>
          <a:gradFill>
            <a:gsLst>
              <a:gs pos="40000">
                <a:schemeClr val="accent4">
                  <a:lumMod val="60000"/>
                  <a:lumOff val="40000"/>
                </a:schemeClr>
              </a:gs>
              <a:gs pos="83000">
                <a:schemeClr val="accent6">
                  <a:lumMod val="105000"/>
                  <a:satMod val="103000"/>
                  <a:tint val="73000"/>
                </a:schemeClr>
              </a:gs>
              <a:gs pos="100000">
                <a:schemeClr val="accent6">
                  <a:lumMod val="105000"/>
                  <a:satMod val="109000"/>
                  <a:tint val="81000"/>
                </a:schemeClr>
              </a:gs>
            </a:gsLst>
          </a:gradFill>
        </p:spPr>
        <p:style>
          <a:lnRef idx="1">
            <a:schemeClr val="accent6"/>
          </a:lnRef>
          <a:fillRef idx="2">
            <a:schemeClr val="accent6"/>
          </a:fillRef>
          <a:effectRef idx="1">
            <a:schemeClr val="accent6"/>
          </a:effectRef>
          <a:fontRef idx="minor">
            <a:schemeClr val="dk1"/>
          </a:fontRef>
        </p:style>
        <p:txBody>
          <a:bodyPr rtlCol="0" anchor="ctr"/>
          <a:lstStyle/>
          <a:p>
            <a:pPr indent="180975" algn="ctr">
              <a:defRPr/>
            </a:pPr>
            <a:r>
              <a:rPr lang="uk-UA" b="1" dirty="0">
                <a:solidFill>
                  <a:schemeClr val="tx1"/>
                </a:solidFill>
                <a:cs typeface="Arial" charset="0"/>
              </a:rPr>
              <a:t>20 дітей вчинили 22 злочини, </a:t>
            </a:r>
            <a:r>
              <a:rPr lang="uk-UA" dirty="0">
                <a:solidFill>
                  <a:schemeClr val="tx1"/>
                </a:solidFill>
                <a:cs typeface="Arial" charset="0"/>
              </a:rPr>
              <a:t>з них:</a:t>
            </a:r>
          </a:p>
          <a:p>
            <a:pPr>
              <a:defRPr/>
            </a:pPr>
            <a:r>
              <a:rPr lang="uk-UA" sz="1600" dirty="0">
                <a:solidFill>
                  <a:schemeClr val="tx1"/>
                </a:solidFill>
                <a:cs typeface="Arial" charset="0"/>
              </a:rPr>
              <a:t>10  становлять крадіжки</a:t>
            </a:r>
          </a:p>
          <a:p>
            <a:pPr algn="ctr"/>
            <a:endParaRPr lang="uk-UA" dirty="0"/>
          </a:p>
        </p:txBody>
      </p:sp>
    </p:spTree>
    <p:extLst>
      <p:ext uri="{BB962C8B-B14F-4D97-AF65-F5344CB8AC3E}">
        <p14:creationId xmlns:p14="http://schemas.microsoft.com/office/powerpoint/2010/main" val="215234232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0" y="-3670"/>
            <a:ext cx="12181490" cy="6861670"/>
          </a:xfrm>
          <a:prstGeom prst="rect">
            <a:avLst/>
          </a:prstGeom>
        </p:spPr>
      </p:pic>
      <p:sp>
        <p:nvSpPr>
          <p:cNvPr id="15" name="TextBox 14"/>
          <p:cNvSpPr txBox="1"/>
          <p:nvPr/>
        </p:nvSpPr>
        <p:spPr>
          <a:xfrm>
            <a:off x="2853369" y="176953"/>
            <a:ext cx="7893963" cy="954107"/>
          </a:xfrm>
          <a:prstGeom prst="rect">
            <a:avLst/>
          </a:prstGeom>
          <a:noFill/>
        </p:spPr>
        <p:txBody>
          <a:bodyPr wrap="square" rtlCol="0">
            <a:spAutoFit/>
          </a:bodyPr>
          <a:lstStyle/>
          <a:p>
            <a:pPr algn="ctr"/>
            <a:r>
              <a:rPr lang="uk-UA" sz="2800" b="1" dirty="0">
                <a:solidFill>
                  <a:srgbClr val="000000"/>
                </a:solidFill>
                <a:latin typeface="Calibri" pitchFamily="34" charset="0"/>
              </a:rPr>
              <a:t>Профілактика негативних тенденцій </a:t>
            </a:r>
          </a:p>
          <a:p>
            <a:pPr algn="ctr"/>
            <a:r>
              <a:rPr lang="uk-UA" sz="2800" b="1" dirty="0">
                <a:solidFill>
                  <a:srgbClr val="000000"/>
                </a:solidFill>
                <a:latin typeface="Calibri" pitchFamily="34" charset="0"/>
              </a:rPr>
              <a:t>в дитячому середовищі</a:t>
            </a:r>
            <a:endParaRPr lang="uk-UA" sz="2800" b="1" dirty="0">
              <a:solidFill>
                <a:srgbClr val="FF0000"/>
              </a:solidFill>
              <a:latin typeface="Calibri" pitchFamily="34" charset="0"/>
            </a:endParaRPr>
          </a:p>
        </p:txBody>
      </p:sp>
      <p:sp>
        <p:nvSpPr>
          <p:cNvPr id="7" name="Прямокутник 5">
            <a:extLst>
              <a:ext uri="{FF2B5EF4-FFF2-40B4-BE49-F238E27FC236}">
                <a16:creationId xmlns:a16="http://schemas.microsoft.com/office/drawing/2014/main" id="{04DCDF9F-6E70-4D6D-92E9-3521EEB87E6A}"/>
              </a:ext>
            </a:extLst>
          </p:cNvPr>
          <p:cNvSpPr>
            <a:spLocks noChangeArrowheads="1"/>
          </p:cNvSpPr>
          <p:nvPr/>
        </p:nvSpPr>
        <p:spPr bwMode="auto">
          <a:xfrm>
            <a:off x="250164" y="1078227"/>
            <a:ext cx="5434435" cy="1200329"/>
          </a:xfrm>
          <a:prstGeom prst="rect">
            <a:avLst/>
          </a:prstGeom>
          <a:noFill/>
          <a:ln w="9525">
            <a:noFill/>
            <a:miter lim="800000"/>
            <a:headEnd/>
            <a:tailEnd/>
          </a:ln>
        </p:spPr>
        <p:txBody>
          <a:bodyPr wrap="square">
            <a:spAutoFit/>
          </a:bodyPr>
          <a:lstStyle/>
          <a:p>
            <a:pPr marL="342900" indent="-342900">
              <a:buFont typeface="Wingdings" pitchFamily="2" charset="2"/>
              <a:buChar char="ü"/>
            </a:pPr>
            <a:r>
              <a:rPr lang="uk-UA" dirty="0">
                <a:solidFill>
                  <a:srgbClr val="000000"/>
                </a:solidFill>
                <a:latin typeface="Calibri" pitchFamily="34" charset="0"/>
              </a:rPr>
              <a:t>проведено </a:t>
            </a:r>
            <a:r>
              <a:rPr lang="uk-UA" dirty="0">
                <a:latin typeface="Calibri" pitchFamily="34" charset="0"/>
              </a:rPr>
              <a:t>70 профілактичних </a:t>
            </a:r>
            <a:r>
              <a:rPr lang="uk-UA" dirty="0">
                <a:solidFill>
                  <a:srgbClr val="000000"/>
                </a:solidFill>
                <a:latin typeface="Calibri" pitchFamily="34" charset="0"/>
              </a:rPr>
              <a:t>рейдів</a:t>
            </a:r>
            <a:endParaRPr lang="uk-UA" dirty="0">
              <a:latin typeface="Calibri" pitchFamily="34" charset="0"/>
            </a:endParaRPr>
          </a:p>
          <a:p>
            <a:pPr marL="342900" indent="-342900">
              <a:buFont typeface="Wingdings" pitchFamily="2" charset="2"/>
              <a:buChar char="ü"/>
            </a:pPr>
            <a:r>
              <a:rPr lang="uk-UA" dirty="0">
                <a:solidFill>
                  <a:srgbClr val="000000"/>
                </a:solidFill>
                <a:latin typeface="Calibri" pitchFamily="34" charset="0"/>
              </a:rPr>
              <a:t>влаштовано в притулок – </a:t>
            </a:r>
            <a:r>
              <a:rPr lang="uk-UA" dirty="0">
                <a:latin typeface="Calibri" pitchFamily="34" charset="0"/>
              </a:rPr>
              <a:t>15 дітей</a:t>
            </a:r>
          </a:p>
          <a:p>
            <a:pPr marL="342900" indent="-342900">
              <a:buFont typeface="Wingdings" pitchFamily="2" charset="2"/>
              <a:buChar char="ü"/>
            </a:pPr>
            <a:r>
              <a:rPr lang="uk-UA" dirty="0">
                <a:solidFill>
                  <a:srgbClr val="000000"/>
                </a:solidFill>
                <a:latin typeface="Calibri" pitchFamily="34" charset="0"/>
              </a:rPr>
              <a:t>влаштовано</a:t>
            </a:r>
            <a:r>
              <a:rPr lang="en-US" dirty="0">
                <a:solidFill>
                  <a:srgbClr val="000000"/>
                </a:solidFill>
                <a:latin typeface="Calibri" pitchFamily="34" charset="0"/>
              </a:rPr>
              <a:t>/</a:t>
            </a:r>
            <a:r>
              <a:rPr lang="uk-UA" dirty="0">
                <a:solidFill>
                  <a:srgbClr val="000000"/>
                </a:solidFill>
                <a:latin typeface="Calibri" pitchFamily="34" charset="0"/>
              </a:rPr>
              <a:t>повернуто на навчання – </a:t>
            </a:r>
            <a:r>
              <a:rPr lang="uk-UA" dirty="0">
                <a:latin typeface="Calibri" pitchFamily="34" charset="0"/>
              </a:rPr>
              <a:t>13 дітей</a:t>
            </a:r>
          </a:p>
          <a:p>
            <a:pPr marL="342900" indent="-342900">
              <a:buFont typeface="Wingdings" pitchFamily="2" charset="2"/>
              <a:buChar char="ü"/>
            </a:pPr>
            <a:r>
              <a:rPr lang="uk-UA" dirty="0">
                <a:latin typeface="Calibri" pitchFamily="34" charset="0"/>
              </a:rPr>
              <a:t>відібрано від батьків – 5 дітей</a:t>
            </a:r>
          </a:p>
        </p:txBody>
      </p:sp>
      <p:sp>
        <p:nvSpPr>
          <p:cNvPr id="8" name="Прямокутник 3">
            <a:extLst>
              <a:ext uri="{FF2B5EF4-FFF2-40B4-BE49-F238E27FC236}">
                <a16:creationId xmlns:a16="http://schemas.microsoft.com/office/drawing/2014/main" id="{BEDF3480-C90D-44F9-AD4D-C9F85D0B3FA6}"/>
              </a:ext>
            </a:extLst>
          </p:cNvPr>
          <p:cNvSpPr>
            <a:spLocks noChangeArrowheads="1"/>
          </p:cNvSpPr>
          <p:nvPr/>
        </p:nvSpPr>
        <p:spPr bwMode="auto">
          <a:xfrm>
            <a:off x="7157422" y="1444539"/>
            <a:ext cx="4867800" cy="1200329"/>
          </a:xfrm>
          <a:prstGeom prst="rect">
            <a:avLst/>
          </a:prstGeom>
          <a:noFill/>
          <a:ln w="9525">
            <a:noFill/>
            <a:miter lim="800000"/>
            <a:headEnd/>
            <a:tailEnd/>
          </a:ln>
        </p:spPr>
        <p:txBody>
          <a:bodyPr wrap="square">
            <a:spAutoFit/>
          </a:bodyPr>
          <a:lstStyle/>
          <a:p>
            <a:pPr marL="285750" indent="-285750">
              <a:buFont typeface="Wingdings" pitchFamily="2" charset="2"/>
              <a:buChar char="ü"/>
            </a:pPr>
            <a:r>
              <a:rPr lang="uk-UA" dirty="0">
                <a:solidFill>
                  <a:srgbClr val="000000"/>
                </a:solidFill>
                <a:latin typeface="Calibri" pitchFamily="34" charset="0"/>
              </a:rPr>
              <a:t>Проведено </a:t>
            </a:r>
            <a:r>
              <a:rPr lang="uk-UA" dirty="0">
                <a:latin typeface="Calibri" pitchFamily="34" charset="0"/>
              </a:rPr>
              <a:t>1 528</a:t>
            </a:r>
            <a:r>
              <a:rPr lang="uk-UA" dirty="0">
                <a:solidFill>
                  <a:srgbClr val="000000"/>
                </a:solidFill>
                <a:latin typeface="Calibri" pitchFamily="34" charset="0"/>
              </a:rPr>
              <a:t> індивідуальних бесід з батьками</a:t>
            </a:r>
            <a:endParaRPr lang="uk-UA" dirty="0">
              <a:latin typeface="Calibri" pitchFamily="34" charset="0"/>
            </a:endParaRPr>
          </a:p>
          <a:p>
            <a:pPr marL="285750" indent="-285750">
              <a:buFont typeface="Wingdings" pitchFamily="2" charset="2"/>
              <a:buChar char="ü"/>
            </a:pPr>
            <a:r>
              <a:rPr lang="uk-UA" dirty="0">
                <a:latin typeface="Calibri" pitchFamily="34" charset="0"/>
              </a:rPr>
              <a:t>ініційовано</a:t>
            </a:r>
            <a:r>
              <a:rPr lang="ru-RU" dirty="0">
                <a:latin typeface="Calibri" pitchFamily="34" charset="0"/>
              </a:rPr>
              <a:t> </a:t>
            </a:r>
            <a:r>
              <a:rPr lang="uk-UA" dirty="0">
                <a:latin typeface="Calibri" pitchFamily="34" charset="0"/>
              </a:rPr>
              <a:t>притягнення</a:t>
            </a:r>
            <a:r>
              <a:rPr lang="ru-RU" dirty="0">
                <a:latin typeface="Calibri" pitchFamily="34" charset="0"/>
              </a:rPr>
              <a:t> до </a:t>
            </a:r>
            <a:r>
              <a:rPr lang="uk-UA" dirty="0">
                <a:latin typeface="Calibri" pitchFamily="34" charset="0"/>
              </a:rPr>
              <a:t>відповідальності</a:t>
            </a:r>
            <a:r>
              <a:rPr lang="ru-RU" dirty="0">
                <a:latin typeface="Calibri" pitchFamily="34" charset="0"/>
              </a:rPr>
              <a:t> 11 </a:t>
            </a:r>
            <a:r>
              <a:rPr lang="uk-UA" dirty="0">
                <a:latin typeface="Calibri" pitchFamily="34" charset="0"/>
              </a:rPr>
              <a:t>батьків</a:t>
            </a:r>
          </a:p>
        </p:txBody>
      </p:sp>
      <p:sp>
        <p:nvSpPr>
          <p:cNvPr id="11" name="Прямокутник 5">
            <a:extLst>
              <a:ext uri="{FF2B5EF4-FFF2-40B4-BE49-F238E27FC236}">
                <a16:creationId xmlns:a16="http://schemas.microsoft.com/office/drawing/2014/main" id="{5E304E62-1C14-45B7-8F03-F677CA01EEDD}"/>
              </a:ext>
            </a:extLst>
          </p:cNvPr>
          <p:cNvSpPr>
            <a:spLocks noChangeArrowheads="1"/>
          </p:cNvSpPr>
          <p:nvPr/>
        </p:nvSpPr>
        <p:spPr bwMode="auto">
          <a:xfrm>
            <a:off x="3397730" y="4490131"/>
            <a:ext cx="3759692" cy="923330"/>
          </a:xfrm>
          <a:prstGeom prst="rect">
            <a:avLst/>
          </a:prstGeom>
          <a:noFill/>
          <a:ln w="9525">
            <a:noFill/>
            <a:miter lim="800000"/>
            <a:headEnd/>
            <a:tailEnd/>
          </a:ln>
        </p:spPr>
        <p:txBody>
          <a:bodyPr wrap="square">
            <a:spAutoFit/>
          </a:bodyPr>
          <a:lstStyle/>
          <a:p>
            <a:pPr>
              <a:buFont typeface="Wingdings" panose="05000000000000000000" pitchFamily="2" charset="2"/>
              <a:buChar char="ü"/>
              <a:defRPr/>
            </a:pPr>
            <a:r>
              <a:rPr lang="uk-UA" dirty="0">
                <a:solidFill>
                  <a:srgbClr val="000000"/>
                </a:solidFill>
                <a:latin typeface="Calibri" pitchFamily="34" charset="0"/>
              </a:rPr>
              <a:t>опрацьовано </a:t>
            </a:r>
            <a:r>
              <a:rPr lang="uk-UA" altLang="uk-UA" dirty="0">
                <a:cs typeface="Arial" charset="0"/>
              </a:rPr>
              <a:t>312 </a:t>
            </a:r>
            <a:r>
              <a:rPr lang="uk-UA" dirty="0">
                <a:solidFill>
                  <a:srgbClr val="000000"/>
                </a:solidFill>
                <a:cs typeface="Arial" charset="0"/>
              </a:rPr>
              <a:t>п</a:t>
            </a:r>
            <a:r>
              <a:rPr lang="uk-UA" altLang="uk-UA" dirty="0">
                <a:latin typeface="+mn-lt"/>
                <a:cs typeface="Arial" charset="0"/>
              </a:rPr>
              <a:t>овідомлень щодо насильства над дітьми або </a:t>
            </a:r>
          </a:p>
          <a:p>
            <a:pPr>
              <a:defRPr/>
            </a:pPr>
            <a:r>
              <a:rPr lang="uk-UA" altLang="uk-UA" dirty="0">
                <a:latin typeface="+mn-lt"/>
                <a:cs typeface="Arial" charset="0"/>
              </a:rPr>
              <a:t>за їх присутності</a:t>
            </a:r>
            <a:endParaRPr lang="ru-RU" altLang="uk-UA" dirty="0">
              <a:latin typeface="+mn-lt"/>
              <a:cs typeface="Arial" charset="0"/>
            </a:endParaRPr>
          </a:p>
        </p:txBody>
      </p:sp>
      <p:pic>
        <p:nvPicPr>
          <p:cNvPr id="12" name="Рисунок 11">
            <a:extLst>
              <a:ext uri="{FF2B5EF4-FFF2-40B4-BE49-F238E27FC236}">
                <a16:creationId xmlns:a16="http://schemas.microsoft.com/office/drawing/2014/main" id="{98F30503-E3E4-4AF1-AD30-E37650163BB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8832"/>
          <a:stretch/>
        </p:blipFill>
        <p:spPr>
          <a:xfrm>
            <a:off x="145456" y="2313514"/>
            <a:ext cx="3034302" cy="4129459"/>
          </a:xfrm>
          <a:prstGeom prst="rect">
            <a:avLst/>
          </a:prstGeom>
        </p:spPr>
      </p:pic>
      <p:pic>
        <p:nvPicPr>
          <p:cNvPr id="14" name="Рисунок 13">
            <a:extLst>
              <a:ext uri="{FF2B5EF4-FFF2-40B4-BE49-F238E27FC236}">
                <a16:creationId xmlns:a16="http://schemas.microsoft.com/office/drawing/2014/main" id="{9C722109-C98F-4D45-B67B-15FBD2C045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78300" y="2338394"/>
            <a:ext cx="3588589" cy="2018581"/>
          </a:xfrm>
          <a:prstGeom prst="rect">
            <a:avLst/>
          </a:prstGeom>
        </p:spPr>
      </p:pic>
      <p:pic>
        <p:nvPicPr>
          <p:cNvPr id="16" name="Рисунок 15">
            <a:extLst>
              <a:ext uri="{FF2B5EF4-FFF2-40B4-BE49-F238E27FC236}">
                <a16:creationId xmlns:a16="http://schemas.microsoft.com/office/drawing/2014/main" id="{8A3C4EAD-3B11-4601-B3AE-2157E8FE258E}"/>
              </a:ext>
            </a:extLst>
          </p:cNvPr>
          <p:cNvPicPr>
            <a:picLocks noChangeAspect="1"/>
          </p:cNvPicPr>
          <p:nvPr/>
        </p:nvPicPr>
        <p:blipFill rotWithShape="1">
          <a:blip r:embed="rId5">
            <a:extLst>
              <a:ext uri="{28A0092B-C50C-407E-A947-70E740481C1C}">
                <a14:useLocalDpi xmlns:a14="http://schemas.microsoft.com/office/drawing/2010/main" val="0"/>
              </a:ext>
            </a:extLst>
          </a:blip>
          <a:srcRect t="22819"/>
          <a:stretch/>
        </p:blipFill>
        <p:spPr>
          <a:xfrm>
            <a:off x="7165431" y="2768288"/>
            <a:ext cx="4890655" cy="2830968"/>
          </a:xfrm>
          <a:prstGeom prst="rect">
            <a:avLst/>
          </a:prstGeom>
        </p:spPr>
      </p:pic>
      <p:sp>
        <p:nvSpPr>
          <p:cNvPr id="17" name="Прямокутник 5">
            <a:extLst>
              <a:ext uri="{FF2B5EF4-FFF2-40B4-BE49-F238E27FC236}">
                <a16:creationId xmlns:a16="http://schemas.microsoft.com/office/drawing/2014/main" id="{60220704-A89C-4726-8467-98088DB2B9F5}"/>
              </a:ext>
            </a:extLst>
          </p:cNvPr>
          <p:cNvSpPr>
            <a:spLocks noChangeArrowheads="1"/>
          </p:cNvSpPr>
          <p:nvPr/>
        </p:nvSpPr>
        <p:spPr bwMode="auto">
          <a:xfrm>
            <a:off x="6596512" y="5732412"/>
            <a:ext cx="4323120" cy="369332"/>
          </a:xfrm>
          <a:prstGeom prst="rect">
            <a:avLst/>
          </a:prstGeom>
          <a:noFill/>
          <a:ln w="9525">
            <a:noFill/>
            <a:miter lim="800000"/>
            <a:headEnd/>
            <a:tailEnd/>
          </a:ln>
        </p:spPr>
        <p:txBody>
          <a:bodyPr wrap="square">
            <a:spAutoFit/>
          </a:bodyPr>
          <a:lstStyle/>
          <a:p>
            <a:pPr marL="342900" indent="-342900">
              <a:buFont typeface="Wingdings" panose="05000000000000000000" pitchFamily="2" charset="2"/>
              <a:buChar char="ü"/>
            </a:pPr>
            <a:r>
              <a:rPr lang="uk-UA" dirty="0">
                <a:latin typeface="Calibri" pitchFamily="34" charset="0"/>
              </a:rPr>
              <a:t>проведено 22 лекцій, круглих столів</a:t>
            </a:r>
          </a:p>
        </p:txBody>
      </p:sp>
      <p:sp>
        <p:nvSpPr>
          <p:cNvPr id="13" name="Прямокутник 12">
            <a:extLst>
              <a:ext uri="{FF2B5EF4-FFF2-40B4-BE49-F238E27FC236}">
                <a16:creationId xmlns:a16="http://schemas.microsoft.com/office/drawing/2014/main" id="{ACC3D2BC-8A9F-417E-B035-1DA0E82A7AE9}"/>
              </a:ext>
            </a:extLst>
          </p:cNvPr>
          <p:cNvSpPr/>
          <p:nvPr/>
        </p:nvSpPr>
        <p:spPr>
          <a:xfrm>
            <a:off x="-8009" y="37345"/>
            <a:ext cx="2760453" cy="9144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endParaRPr lang="uk-UA" dirty="0"/>
          </a:p>
          <a:p>
            <a:r>
              <a:rPr lang="uk-UA" b="1" dirty="0"/>
              <a:t>ІІІ. Профілактична робота</a:t>
            </a:r>
          </a:p>
          <a:p>
            <a:pPr algn="ctr"/>
            <a:endParaRPr lang="uk-UA" dirty="0"/>
          </a:p>
        </p:txBody>
      </p:sp>
    </p:spTree>
    <p:extLst>
      <p:ext uri="{BB962C8B-B14F-4D97-AF65-F5344CB8AC3E}">
        <p14:creationId xmlns:p14="http://schemas.microsoft.com/office/powerpoint/2010/main" val="417053474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Рисунок 21"/>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0" y="-3670"/>
            <a:ext cx="12181490" cy="6861670"/>
          </a:xfrm>
          <a:prstGeom prst="rect">
            <a:avLst/>
          </a:prstGeom>
        </p:spPr>
      </p:pic>
      <p:pic>
        <p:nvPicPr>
          <p:cNvPr id="21" name="Рисунок 20">
            <a:extLst>
              <a:ext uri="{FF2B5EF4-FFF2-40B4-BE49-F238E27FC236}">
                <a16:creationId xmlns:a16="http://schemas.microsoft.com/office/drawing/2014/main" id="{32721777-EC95-418C-8B95-FF944D346610}"/>
              </a:ext>
            </a:extLst>
          </p:cNvPr>
          <p:cNvPicPr>
            <a:picLocks noChangeAspect="1"/>
          </p:cNvPicPr>
          <p:nvPr/>
        </p:nvPicPr>
        <p:blipFill rotWithShape="1">
          <a:blip r:embed="rId3">
            <a:extLst>
              <a:ext uri="{28A0092B-C50C-407E-A947-70E740481C1C}">
                <a14:useLocalDpi xmlns:a14="http://schemas.microsoft.com/office/drawing/2010/main" val="0"/>
              </a:ext>
            </a:extLst>
          </a:blip>
          <a:srcRect l="9060" r="9076" b="3852"/>
          <a:stretch/>
        </p:blipFill>
        <p:spPr>
          <a:xfrm>
            <a:off x="3480484" y="2579153"/>
            <a:ext cx="7093547" cy="3849474"/>
          </a:xfrm>
          <a:prstGeom prst="rect">
            <a:avLst/>
          </a:prstGeom>
        </p:spPr>
      </p:pic>
      <p:sp>
        <p:nvSpPr>
          <p:cNvPr id="3" name="Прямокутник 2">
            <a:extLst>
              <a:ext uri="{FF2B5EF4-FFF2-40B4-BE49-F238E27FC236}">
                <a16:creationId xmlns:a16="http://schemas.microsoft.com/office/drawing/2014/main" id="{B7637069-8448-4AF5-8552-06BE07B47DA6}"/>
              </a:ext>
            </a:extLst>
          </p:cNvPr>
          <p:cNvSpPr/>
          <p:nvPr/>
        </p:nvSpPr>
        <p:spPr>
          <a:xfrm>
            <a:off x="0" y="106432"/>
            <a:ext cx="2725947" cy="104537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uk-UA" b="1" dirty="0"/>
              <a:t>І</a:t>
            </a:r>
            <a:r>
              <a:rPr lang="en-US" b="1" dirty="0"/>
              <a:t>V</a:t>
            </a:r>
            <a:r>
              <a:rPr lang="uk-UA" b="1" dirty="0"/>
              <a:t>. Захист </a:t>
            </a:r>
            <a:endParaRPr lang="uk-UA" dirty="0"/>
          </a:p>
        </p:txBody>
      </p:sp>
      <p:sp>
        <p:nvSpPr>
          <p:cNvPr id="10" name="TextBox 9">
            <a:extLst>
              <a:ext uri="{FF2B5EF4-FFF2-40B4-BE49-F238E27FC236}">
                <a16:creationId xmlns:a16="http://schemas.microsoft.com/office/drawing/2014/main" id="{8B3D431D-3E5F-4495-8B44-27ED614D9168}"/>
              </a:ext>
            </a:extLst>
          </p:cNvPr>
          <p:cNvSpPr txBox="1"/>
          <p:nvPr/>
        </p:nvSpPr>
        <p:spPr>
          <a:xfrm>
            <a:off x="2818357" y="213622"/>
            <a:ext cx="8015676" cy="523220"/>
          </a:xfrm>
          <a:prstGeom prst="rect">
            <a:avLst/>
          </a:prstGeom>
          <a:noFill/>
        </p:spPr>
        <p:txBody>
          <a:bodyPr wrap="square" rtlCol="0">
            <a:spAutoFit/>
          </a:bodyPr>
          <a:lstStyle/>
          <a:p>
            <a:pPr algn="ctr"/>
            <a:r>
              <a:rPr lang="uk-UA" sz="2800" b="1" dirty="0"/>
              <a:t>Захист прав та інтересів дітей</a:t>
            </a:r>
          </a:p>
        </p:txBody>
      </p:sp>
      <p:sp>
        <p:nvSpPr>
          <p:cNvPr id="2" name="TextBox 1">
            <a:extLst>
              <a:ext uri="{FF2B5EF4-FFF2-40B4-BE49-F238E27FC236}">
                <a16:creationId xmlns:a16="http://schemas.microsoft.com/office/drawing/2014/main" id="{C6EEB712-BF42-433B-BCB1-5710F4CD1D7F}"/>
              </a:ext>
            </a:extLst>
          </p:cNvPr>
          <p:cNvSpPr txBox="1"/>
          <p:nvPr/>
        </p:nvSpPr>
        <p:spPr>
          <a:xfrm>
            <a:off x="86848" y="1219397"/>
            <a:ext cx="3547941" cy="1015663"/>
          </a:xfrm>
          <a:prstGeom prst="rect">
            <a:avLst/>
          </a:prstGeom>
          <a:solidFill>
            <a:schemeClr val="accent2"/>
          </a:solidFill>
        </p:spPr>
        <p:txBody>
          <a:bodyPr wrap="square" rtlCol="0">
            <a:spAutoFit/>
          </a:bodyPr>
          <a:lstStyle/>
          <a:p>
            <a:pPr algn="ctr"/>
            <a:r>
              <a:rPr lang="uk-UA" sz="2000" b="1" dirty="0">
                <a:solidFill>
                  <a:schemeClr val="bg1"/>
                </a:solidFill>
              </a:rPr>
              <a:t>Забезпечення діяльності </a:t>
            </a:r>
          </a:p>
          <a:p>
            <a:pPr algn="ctr"/>
            <a:r>
              <a:rPr lang="uk-UA" sz="2000" b="1" dirty="0">
                <a:solidFill>
                  <a:schemeClr val="bg1"/>
                </a:solidFill>
              </a:rPr>
              <a:t>комісій з питань захисту прав дитини</a:t>
            </a:r>
          </a:p>
        </p:txBody>
      </p:sp>
      <p:sp>
        <p:nvSpPr>
          <p:cNvPr id="5" name="TextBox 4">
            <a:extLst>
              <a:ext uri="{FF2B5EF4-FFF2-40B4-BE49-F238E27FC236}">
                <a16:creationId xmlns:a16="http://schemas.microsoft.com/office/drawing/2014/main" id="{5202CD2C-9058-42D9-A86F-6817F8601C55}"/>
              </a:ext>
            </a:extLst>
          </p:cNvPr>
          <p:cNvSpPr txBox="1"/>
          <p:nvPr/>
        </p:nvSpPr>
        <p:spPr>
          <a:xfrm>
            <a:off x="86848" y="2214808"/>
            <a:ext cx="3547941" cy="2585323"/>
          </a:xfrm>
          <a:prstGeom prst="rect">
            <a:avLst/>
          </a:prstGeom>
          <a:solidFill>
            <a:schemeClr val="accent2">
              <a:lumMod val="20000"/>
              <a:lumOff val="80000"/>
            </a:schemeClr>
          </a:solidFill>
        </p:spPr>
        <p:txBody>
          <a:bodyPr wrap="square" rtlCol="0">
            <a:spAutoFit/>
          </a:bodyPr>
          <a:lstStyle/>
          <a:p>
            <a:r>
              <a:rPr lang="uk-UA" sz="1600" dirty="0"/>
              <a:t>          </a:t>
            </a:r>
            <a:r>
              <a:rPr lang="uk-UA" dirty="0"/>
              <a:t> Організовано проведення </a:t>
            </a:r>
          </a:p>
          <a:p>
            <a:r>
              <a:rPr lang="uk-UA" dirty="0"/>
              <a:t>          </a:t>
            </a:r>
            <a:r>
              <a:rPr lang="uk-UA" b="1" dirty="0"/>
              <a:t>150 </a:t>
            </a:r>
            <a:r>
              <a:rPr lang="uk-UA" dirty="0"/>
              <a:t>засідань комісій з                            </a:t>
            </a:r>
          </a:p>
          <a:p>
            <a:r>
              <a:rPr lang="uk-UA" dirty="0"/>
              <a:t>          питань захисту прав дитини</a:t>
            </a:r>
          </a:p>
          <a:p>
            <a:endParaRPr lang="uk-UA" dirty="0"/>
          </a:p>
          <a:p>
            <a:r>
              <a:rPr lang="uk-UA" dirty="0"/>
              <a:t>          Розглянуто </a:t>
            </a:r>
            <a:r>
              <a:rPr lang="uk-UA" b="1" dirty="0"/>
              <a:t>1305</a:t>
            </a:r>
            <a:r>
              <a:rPr lang="uk-UA" dirty="0"/>
              <a:t> питань</a:t>
            </a:r>
          </a:p>
          <a:p>
            <a:endParaRPr lang="uk-UA" dirty="0"/>
          </a:p>
          <a:p>
            <a:r>
              <a:rPr lang="uk-UA" dirty="0"/>
              <a:t>           Підготовлено </a:t>
            </a:r>
            <a:r>
              <a:rPr lang="uk-UA" b="1" dirty="0"/>
              <a:t>880</a:t>
            </a:r>
            <a:r>
              <a:rPr lang="uk-UA" dirty="0"/>
              <a:t> проектів</a:t>
            </a:r>
          </a:p>
          <a:p>
            <a:r>
              <a:rPr lang="uk-UA" dirty="0"/>
              <a:t>           рішень органів опіки та      </a:t>
            </a:r>
          </a:p>
          <a:p>
            <a:r>
              <a:rPr lang="uk-UA" dirty="0"/>
              <a:t>           піклування</a:t>
            </a:r>
          </a:p>
        </p:txBody>
      </p:sp>
      <p:sp>
        <p:nvSpPr>
          <p:cNvPr id="11" name="Овал 10">
            <a:extLst>
              <a:ext uri="{FF2B5EF4-FFF2-40B4-BE49-F238E27FC236}">
                <a16:creationId xmlns:a16="http://schemas.microsoft.com/office/drawing/2014/main" id="{7AAEAB73-C174-4026-A7A1-E87D943DD6D8}"/>
              </a:ext>
            </a:extLst>
          </p:cNvPr>
          <p:cNvSpPr/>
          <p:nvPr/>
        </p:nvSpPr>
        <p:spPr>
          <a:xfrm>
            <a:off x="214270" y="2487764"/>
            <a:ext cx="333953" cy="319899"/>
          </a:xfrm>
          <a:prstGeom prst="ellipse">
            <a:avLst/>
          </a:prstGeom>
          <a:solidFill>
            <a:schemeClr val="bg1"/>
          </a:solid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uk-UA"/>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uk-UA" dirty="0">
                <a:solidFill>
                  <a:schemeClr val="tx1"/>
                </a:solidFill>
              </a:rPr>
              <a:t>1</a:t>
            </a:r>
          </a:p>
        </p:txBody>
      </p:sp>
      <p:sp>
        <p:nvSpPr>
          <p:cNvPr id="12" name="Овал 11">
            <a:extLst>
              <a:ext uri="{FF2B5EF4-FFF2-40B4-BE49-F238E27FC236}">
                <a16:creationId xmlns:a16="http://schemas.microsoft.com/office/drawing/2014/main" id="{B95ABF3C-809B-4EFC-B0D6-BAD3E0C8667E}"/>
              </a:ext>
            </a:extLst>
          </p:cNvPr>
          <p:cNvSpPr/>
          <p:nvPr/>
        </p:nvSpPr>
        <p:spPr>
          <a:xfrm>
            <a:off x="214269" y="3336249"/>
            <a:ext cx="333953" cy="319899"/>
          </a:xfrm>
          <a:prstGeom prst="ellipse">
            <a:avLst/>
          </a:prstGeom>
          <a:solidFill>
            <a:schemeClr val="bg1"/>
          </a:solid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uk-UA"/>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uk-UA" dirty="0">
                <a:solidFill>
                  <a:schemeClr val="tx1"/>
                </a:solidFill>
              </a:rPr>
              <a:t>2</a:t>
            </a:r>
          </a:p>
        </p:txBody>
      </p:sp>
      <p:sp>
        <p:nvSpPr>
          <p:cNvPr id="14" name="TextBox 13">
            <a:extLst>
              <a:ext uri="{FF2B5EF4-FFF2-40B4-BE49-F238E27FC236}">
                <a16:creationId xmlns:a16="http://schemas.microsoft.com/office/drawing/2014/main" id="{7ED57A2D-9BB7-4371-BDA5-5623ABD219F3}"/>
              </a:ext>
            </a:extLst>
          </p:cNvPr>
          <p:cNvSpPr txBox="1"/>
          <p:nvPr/>
        </p:nvSpPr>
        <p:spPr>
          <a:xfrm>
            <a:off x="119876" y="4991496"/>
            <a:ext cx="4289286" cy="400110"/>
          </a:xfrm>
          <a:prstGeom prst="rect">
            <a:avLst/>
          </a:prstGeom>
          <a:solidFill>
            <a:schemeClr val="accent2"/>
          </a:solidFill>
        </p:spPr>
        <p:txBody>
          <a:bodyPr wrap="square" rtlCol="0">
            <a:spAutoFit/>
          </a:bodyPr>
          <a:lstStyle/>
          <a:p>
            <a:r>
              <a:rPr lang="uk-UA" sz="2000" b="1" dirty="0">
                <a:solidFill>
                  <a:schemeClr val="bg1"/>
                </a:solidFill>
              </a:rPr>
              <a:t>Захист прав та інтересів дітей в судах</a:t>
            </a:r>
          </a:p>
        </p:txBody>
      </p:sp>
      <p:sp>
        <p:nvSpPr>
          <p:cNvPr id="7" name="TextBox 6">
            <a:extLst>
              <a:ext uri="{FF2B5EF4-FFF2-40B4-BE49-F238E27FC236}">
                <a16:creationId xmlns:a16="http://schemas.microsoft.com/office/drawing/2014/main" id="{F7FD654C-E319-4FE3-B660-09D88CCFDBBC}"/>
              </a:ext>
            </a:extLst>
          </p:cNvPr>
          <p:cNvSpPr txBox="1"/>
          <p:nvPr/>
        </p:nvSpPr>
        <p:spPr>
          <a:xfrm>
            <a:off x="128226" y="5412496"/>
            <a:ext cx="4280936" cy="1138773"/>
          </a:xfrm>
          <a:prstGeom prst="rect">
            <a:avLst/>
          </a:prstGeom>
          <a:solidFill>
            <a:schemeClr val="accent2">
              <a:lumMod val="20000"/>
              <a:lumOff val="80000"/>
            </a:schemeClr>
          </a:solidFill>
        </p:spPr>
        <p:txBody>
          <a:bodyPr wrap="square" rtlCol="0">
            <a:spAutoFit/>
          </a:bodyPr>
          <a:lstStyle/>
          <a:p>
            <a:r>
              <a:rPr lang="uk-UA" sz="1600" dirty="0">
                <a:cs typeface="Arial" panose="020B0604020202020204" pitchFamily="34" charset="0"/>
              </a:rPr>
              <a:t>          </a:t>
            </a:r>
            <a:r>
              <a:rPr lang="uk-UA" dirty="0">
                <a:cs typeface="Arial" panose="020B0604020202020204" pitchFamily="34" charset="0"/>
              </a:rPr>
              <a:t>Прийнято участь у </a:t>
            </a:r>
            <a:r>
              <a:rPr lang="uk-UA" b="1" dirty="0">
                <a:cs typeface="Arial" panose="020B0604020202020204" pitchFamily="34" charset="0"/>
              </a:rPr>
              <a:t>1455                     </a:t>
            </a:r>
          </a:p>
          <a:p>
            <a:r>
              <a:rPr lang="uk-UA" b="1" dirty="0">
                <a:cs typeface="Arial" panose="020B0604020202020204" pitchFamily="34" charset="0"/>
              </a:rPr>
              <a:t>         </a:t>
            </a:r>
            <a:r>
              <a:rPr lang="uk-UA" dirty="0">
                <a:cs typeface="Arial" panose="020B0604020202020204" pitchFamily="34" charset="0"/>
              </a:rPr>
              <a:t>судових засіданнях </a:t>
            </a:r>
            <a:r>
              <a:rPr lang="uk-UA" b="0" i="0" dirty="0">
                <a:solidFill>
                  <a:srgbClr val="000000"/>
                </a:solidFill>
                <a:effectLst/>
                <a:cs typeface="Arial" panose="020B0604020202020204" pitchFamily="34" charset="0"/>
              </a:rPr>
              <a:t> </a:t>
            </a:r>
            <a:endParaRPr lang="uk-UA" dirty="0">
              <a:solidFill>
                <a:srgbClr val="000000"/>
              </a:solidFill>
              <a:cs typeface="Arial" panose="020B0604020202020204" pitchFamily="34" charset="0"/>
            </a:endParaRPr>
          </a:p>
          <a:p>
            <a:r>
              <a:rPr lang="uk-UA" dirty="0">
                <a:solidFill>
                  <a:srgbClr val="000000"/>
                </a:solidFill>
                <a:cs typeface="Arial" panose="020B0604020202020204" pitchFamily="34" charset="0"/>
              </a:rPr>
              <a:t>         Подано до суду </a:t>
            </a:r>
            <a:r>
              <a:rPr lang="uk-UA" b="1" dirty="0">
                <a:solidFill>
                  <a:srgbClr val="000000"/>
                </a:solidFill>
                <a:cs typeface="Arial" panose="020B0604020202020204" pitchFamily="34" charset="0"/>
              </a:rPr>
              <a:t>63</a:t>
            </a:r>
            <a:r>
              <a:rPr lang="uk-UA" dirty="0">
                <a:solidFill>
                  <a:srgbClr val="000000"/>
                </a:solidFill>
                <a:cs typeface="Arial" panose="020B0604020202020204" pitchFamily="34" charset="0"/>
              </a:rPr>
              <a:t> позови</a:t>
            </a:r>
          </a:p>
          <a:p>
            <a:endParaRPr lang="uk-UA" sz="1400" dirty="0">
              <a:latin typeface="Arial" panose="020B0604020202020204" pitchFamily="34" charset="0"/>
              <a:cs typeface="Arial" panose="020B0604020202020204" pitchFamily="34" charset="0"/>
            </a:endParaRPr>
          </a:p>
        </p:txBody>
      </p:sp>
      <p:sp>
        <p:nvSpPr>
          <p:cNvPr id="15" name="Овал 14">
            <a:extLst>
              <a:ext uri="{FF2B5EF4-FFF2-40B4-BE49-F238E27FC236}">
                <a16:creationId xmlns:a16="http://schemas.microsoft.com/office/drawing/2014/main" id="{0FED1B45-854E-4AE5-8E52-8D670EAE18CA}"/>
              </a:ext>
            </a:extLst>
          </p:cNvPr>
          <p:cNvSpPr/>
          <p:nvPr/>
        </p:nvSpPr>
        <p:spPr>
          <a:xfrm>
            <a:off x="209781" y="4083601"/>
            <a:ext cx="333953" cy="319899"/>
          </a:xfrm>
          <a:prstGeom prst="ellipse">
            <a:avLst/>
          </a:prstGeom>
          <a:solidFill>
            <a:schemeClr val="bg1"/>
          </a:solid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uk-UA"/>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uk-UA" dirty="0">
                <a:solidFill>
                  <a:schemeClr val="tx1"/>
                </a:solidFill>
              </a:rPr>
              <a:t>3</a:t>
            </a:r>
          </a:p>
        </p:txBody>
      </p:sp>
      <p:sp>
        <p:nvSpPr>
          <p:cNvPr id="16" name="Овал 15">
            <a:extLst>
              <a:ext uri="{FF2B5EF4-FFF2-40B4-BE49-F238E27FC236}">
                <a16:creationId xmlns:a16="http://schemas.microsoft.com/office/drawing/2014/main" id="{A9E99A00-A806-4C3A-B915-3EB6B596238F}"/>
              </a:ext>
            </a:extLst>
          </p:cNvPr>
          <p:cNvSpPr/>
          <p:nvPr/>
        </p:nvSpPr>
        <p:spPr>
          <a:xfrm>
            <a:off x="196581" y="5520610"/>
            <a:ext cx="333953" cy="319899"/>
          </a:xfrm>
          <a:prstGeom prst="ellipse">
            <a:avLst/>
          </a:prstGeom>
          <a:solidFill>
            <a:schemeClr val="bg1"/>
          </a:solid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uk-UA"/>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uk-UA" dirty="0">
                <a:solidFill>
                  <a:schemeClr val="tx1"/>
                </a:solidFill>
              </a:rPr>
              <a:t>1</a:t>
            </a:r>
          </a:p>
        </p:txBody>
      </p:sp>
      <p:sp>
        <p:nvSpPr>
          <p:cNvPr id="18" name="Овал 17">
            <a:extLst>
              <a:ext uri="{FF2B5EF4-FFF2-40B4-BE49-F238E27FC236}">
                <a16:creationId xmlns:a16="http://schemas.microsoft.com/office/drawing/2014/main" id="{579B34F8-4FD2-4981-B4E6-C4F657229217}"/>
              </a:ext>
            </a:extLst>
          </p:cNvPr>
          <p:cNvSpPr/>
          <p:nvPr/>
        </p:nvSpPr>
        <p:spPr>
          <a:xfrm>
            <a:off x="196580" y="5999899"/>
            <a:ext cx="333953" cy="319899"/>
          </a:xfrm>
          <a:prstGeom prst="ellipse">
            <a:avLst/>
          </a:prstGeom>
          <a:solidFill>
            <a:schemeClr val="bg1"/>
          </a:solid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uk-UA"/>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uk-UA" dirty="0">
                <a:solidFill>
                  <a:schemeClr val="tx1"/>
                </a:solidFill>
              </a:rPr>
              <a:t>2</a:t>
            </a:r>
          </a:p>
        </p:txBody>
      </p:sp>
      <p:sp>
        <p:nvSpPr>
          <p:cNvPr id="4" name="TextBox 3">
            <a:extLst>
              <a:ext uri="{FF2B5EF4-FFF2-40B4-BE49-F238E27FC236}">
                <a16:creationId xmlns:a16="http://schemas.microsoft.com/office/drawing/2014/main" id="{BA0F5179-BEBB-42AB-A2F4-79E930BF9938}"/>
              </a:ext>
            </a:extLst>
          </p:cNvPr>
          <p:cNvSpPr txBox="1"/>
          <p:nvPr/>
        </p:nvSpPr>
        <p:spPr>
          <a:xfrm>
            <a:off x="3832613" y="1220173"/>
            <a:ext cx="8015676" cy="646331"/>
          </a:xfrm>
          <a:prstGeom prst="rect">
            <a:avLst/>
          </a:prstGeom>
          <a:solidFill>
            <a:schemeClr val="accent2"/>
          </a:solidFill>
        </p:spPr>
        <p:txBody>
          <a:bodyPr wrap="square" rtlCol="0">
            <a:spAutoFit/>
          </a:bodyPr>
          <a:lstStyle/>
          <a:p>
            <a:r>
              <a:rPr lang="uk-UA" b="1" dirty="0">
                <a:solidFill>
                  <a:schemeClr val="bg1"/>
                </a:solidFill>
              </a:rPr>
              <a:t>Нагляд за умовами проживання, навчання та виховання дітей-сиріт та дітей, позбавлених батьківського піклування</a:t>
            </a:r>
          </a:p>
        </p:txBody>
      </p:sp>
      <p:sp>
        <p:nvSpPr>
          <p:cNvPr id="8" name="TextBox 7">
            <a:extLst>
              <a:ext uri="{FF2B5EF4-FFF2-40B4-BE49-F238E27FC236}">
                <a16:creationId xmlns:a16="http://schemas.microsoft.com/office/drawing/2014/main" id="{FDC9FE6C-9B0C-4C3A-A5CB-FBA0A1AAAEDC}"/>
              </a:ext>
            </a:extLst>
          </p:cNvPr>
          <p:cNvSpPr txBox="1"/>
          <p:nvPr/>
        </p:nvSpPr>
        <p:spPr>
          <a:xfrm>
            <a:off x="3832613" y="1845476"/>
            <a:ext cx="8015676" cy="1231106"/>
          </a:xfrm>
          <a:prstGeom prst="rect">
            <a:avLst/>
          </a:prstGeom>
          <a:solidFill>
            <a:schemeClr val="accent2">
              <a:lumMod val="20000"/>
              <a:lumOff val="80000"/>
            </a:schemeClr>
          </a:solidFill>
        </p:spPr>
        <p:txBody>
          <a:bodyPr wrap="square" rtlCol="0">
            <a:spAutoFit/>
          </a:bodyPr>
          <a:lstStyle/>
          <a:p>
            <a:r>
              <a:rPr lang="uk-UA" dirty="0"/>
              <a:t>        Проведено перевірку умов проживання </a:t>
            </a:r>
            <a:r>
              <a:rPr lang="uk-UA" b="1" dirty="0"/>
              <a:t>332</a:t>
            </a:r>
            <a:r>
              <a:rPr lang="uk-UA" dirty="0"/>
              <a:t> дітей</a:t>
            </a:r>
          </a:p>
          <a:p>
            <a:endParaRPr lang="uk-UA" dirty="0"/>
          </a:p>
          <a:p>
            <a:pPr algn="ctr"/>
            <a:r>
              <a:rPr lang="uk-UA" dirty="0"/>
              <a:t> Заслухано</a:t>
            </a:r>
            <a:r>
              <a:rPr lang="uk-UA" sz="2000" dirty="0"/>
              <a:t> </a:t>
            </a:r>
            <a:r>
              <a:rPr lang="uk-UA" b="1" dirty="0"/>
              <a:t>12</a:t>
            </a:r>
            <a:r>
              <a:rPr lang="uk-UA" sz="2000" dirty="0"/>
              <a:t> </a:t>
            </a:r>
            <a:r>
              <a:rPr lang="uk-UA" dirty="0"/>
              <a:t>звітів про стан </a:t>
            </a:r>
            <a:r>
              <a:rPr lang="uk-UA" sz="1800" dirty="0">
                <a:effectLst/>
                <a:ea typeface="Times New Roman" panose="02020603050405020304" pitchFamily="18" charset="0"/>
              </a:rPr>
              <a:t>про стан виховання, утримання та розвитку </a:t>
            </a:r>
          </a:p>
          <a:p>
            <a:r>
              <a:rPr lang="uk-UA" sz="1800" dirty="0">
                <a:effectLst/>
                <a:ea typeface="Times New Roman" panose="02020603050405020304" pitchFamily="18" charset="0"/>
              </a:rPr>
              <a:t>         дітей </a:t>
            </a:r>
            <a:r>
              <a:rPr lang="uk-UA" dirty="0"/>
              <a:t>у дитячих будинках   сімейного типу та прийомних сім'ях </a:t>
            </a:r>
          </a:p>
        </p:txBody>
      </p:sp>
      <p:sp>
        <p:nvSpPr>
          <p:cNvPr id="19" name="Овал 18">
            <a:extLst>
              <a:ext uri="{FF2B5EF4-FFF2-40B4-BE49-F238E27FC236}">
                <a16:creationId xmlns:a16="http://schemas.microsoft.com/office/drawing/2014/main" id="{C8498E63-ED01-4592-8A6D-A869A8E59054}"/>
              </a:ext>
            </a:extLst>
          </p:cNvPr>
          <p:cNvSpPr/>
          <p:nvPr/>
        </p:nvSpPr>
        <p:spPr>
          <a:xfrm>
            <a:off x="3865300" y="1887394"/>
            <a:ext cx="333953" cy="319899"/>
          </a:xfrm>
          <a:prstGeom prst="ellipse">
            <a:avLst/>
          </a:prstGeom>
          <a:solidFill>
            <a:schemeClr val="bg1"/>
          </a:solid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uk-UA"/>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uk-UA" dirty="0">
                <a:solidFill>
                  <a:schemeClr val="tx1"/>
                </a:solidFill>
              </a:rPr>
              <a:t>1</a:t>
            </a:r>
          </a:p>
        </p:txBody>
      </p:sp>
      <p:sp>
        <p:nvSpPr>
          <p:cNvPr id="20" name="Овал 19">
            <a:extLst>
              <a:ext uri="{FF2B5EF4-FFF2-40B4-BE49-F238E27FC236}">
                <a16:creationId xmlns:a16="http://schemas.microsoft.com/office/drawing/2014/main" id="{B4DEA5D7-C510-4B46-9364-01B05A262173}"/>
              </a:ext>
            </a:extLst>
          </p:cNvPr>
          <p:cNvSpPr/>
          <p:nvPr/>
        </p:nvSpPr>
        <p:spPr>
          <a:xfrm>
            <a:off x="3865300" y="2585207"/>
            <a:ext cx="333953" cy="319899"/>
          </a:xfrm>
          <a:prstGeom prst="ellipse">
            <a:avLst/>
          </a:prstGeom>
          <a:solidFill>
            <a:schemeClr val="bg1"/>
          </a:solid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uk-UA"/>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uk-UA" dirty="0">
                <a:solidFill>
                  <a:schemeClr val="tx1"/>
                </a:solidFill>
              </a:rPr>
              <a:t>2</a:t>
            </a:r>
          </a:p>
        </p:txBody>
      </p:sp>
    </p:spTree>
    <p:extLst>
      <p:ext uri="{BB962C8B-B14F-4D97-AF65-F5344CB8AC3E}">
        <p14:creationId xmlns:p14="http://schemas.microsoft.com/office/powerpoint/2010/main" val="159619579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0" y="-3670"/>
            <a:ext cx="12181490" cy="6861670"/>
          </a:xfrm>
          <a:prstGeom prst="rect">
            <a:avLst/>
          </a:prstGeom>
        </p:spPr>
      </p:pic>
      <p:sp>
        <p:nvSpPr>
          <p:cNvPr id="15" name="TextBox 14"/>
          <p:cNvSpPr txBox="1"/>
          <p:nvPr/>
        </p:nvSpPr>
        <p:spPr>
          <a:xfrm>
            <a:off x="2841057" y="169773"/>
            <a:ext cx="8079288" cy="954107"/>
          </a:xfrm>
          <a:prstGeom prst="rect">
            <a:avLst/>
          </a:prstGeom>
          <a:noFill/>
        </p:spPr>
        <p:txBody>
          <a:bodyPr wrap="square" rtlCol="0">
            <a:spAutoFit/>
          </a:bodyPr>
          <a:lstStyle/>
          <a:p>
            <a:r>
              <a:rPr lang="uk-UA" sz="2800" b="1" dirty="0"/>
              <a:t>Облік дітей-сиріт та </a:t>
            </a:r>
          </a:p>
          <a:p>
            <a:r>
              <a:rPr lang="uk-UA" sz="2800" b="1" dirty="0"/>
              <a:t>дітей, позбавлених батьківського піклування</a:t>
            </a:r>
          </a:p>
        </p:txBody>
      </p:sp>
      <p:sp>
        <p:nvSpPr>
          <p:cNvPr id="3" name="Прямокутник 2">
            <a:extLst>
              <a:ext uri="{FF2B5EF4-FFF2-40B4-BE49-F238E27FC236}">
                <a16:creationId xmlns:a16="http://schemas.microsoft.com/office/drawing/2014/main" id="{B7637069-8448-4AF5-8552-06BE07B47DA6}"/>
              </a:ext>
            </a:extLst>
          </p:cNvPr>
          <p:cNvSpPr/>
          <p:nvPr/>
        </p:nvSpPr>
        <p:spPr>
          <a:xfrm>
            <a:off x="0" y="106432"/>
            <a:ext cx="2725947" cy="104537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endParaRPr lang="uk-UA" dirty="0"/>
          </a:p>
          <a:p>
            <a:r>
              <a:rPr lang="en-US" b="1" dirty="0"/>
              <a:t>V</a:t>
            </a:r>
            <a:r>
              <a:rPr lang="uk-UA" b="1" dirty="0"/>
              <a:t>. Діти-сироти та діти,  позбавлені батьківського піклування</a:t>
            </a:r>
            <a:endParaRPr lang="uk-UA" dirty="0"/>
          </a:p>
        </p:txBody>
      </p:sp>
      <p:graphicFrame>
        <p:nvGraphicFramePr>
          <p:cNvPr id="7" name="Діаграма 6">
            <a:extLst>
              <a:ext uri="{FF2B5EF4-FFF2-40B4-BE49-F238E27FC236}">
                <a16:creationId xmlns:a16="http://schemas.microsoft.com/office/drawing/2014/main" id="{B572453E-25B0-45E0-A8C1-45F7CE628C4B}"/>
              </a:ext>
            </a:extLst>
          </p:cNvPr>
          <p:cNvGraphicFramePr/>
          <p:nvPr>
            <p:extLst>
              <p:ext uri="{D42A27DB-BD31-4B8C-83A1-F6EECF244321}">
                <p14:modId xmlns:p14="http://schemas.microsoft.com/office/powerpoint/2010/main" val="1015848337"/>
              </p:ext>
            </p:extLst>
          </p:nvPr>
        </p:nvGraphicFramePr>
        <p:xfrm>
          <a:off x="5892574" y="1297323"/>
          <a:ext cx="6102691" cy="4372474"/>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00D31DB9-CC4D-4B2C-BC98-B2E0CFF27505}"/>
              </a:ext>
            </a:extLst>
          </p:cNvPr>
          <p:cNvSpPr txBox="1"/>
          <p:nvPr/>
        </p:nvSpPr>
        <p:spPr>
          <a:xfrm>
            <a:off x="907913" y="1406185"/>
            <a:ext cx="3511685" cy="1077218"/>
          </a:xfrm>
          <a:prstGeom prst="rect">
            <a:avLst/>
          </a:prstGeom>
          <a:noFill/>
        </p:spPr>
        <p:txBody>
          <a:bodyPr wrap="square" rtlCol="0">
            <a:spAutoFit/>
          </a:bodyPr>
          <a:lstStyle/>
          <a:p>
            <a:pPr algn="ctr"/>
            <a:r>
              <a:rPr lang="uk-UA" sz="2400" b="1" dirty="0"/>
              <a:t>Станом на 01.12.2020</a:t>
            </a:r>
          </a:p>
          <a:p>
            <a:pPr algn="ctr"/>
            <a:r>
              <a:rPr lang="uk-UA" sz="2000" b="1" dirty="0"/>
              <a:t>на обліку перебуває</a:t>
            </a:r>
          </a:p>
          <a:p>
            <a:pPr algn="ctr"/>
            <a:r>
              <a:rPr lang="uk-UA" sz="2000" b="1" dirty="0"/>
              <a:t>507 дітей</a:t>
            </a:r>
          </a:p>
        </p:txBody>
      </p:sp>
      <p:sp>
        <p:nvSpPr>
          <p:cNvPr id="13" name="Овал 12">
            <a:extLst>
              <a:ext uri="{FF2B5EF4-FFF2-40B4-BE49-F238E27FC236}">
                <a16:creationId xmlns:a16="http://schemas.microsoft.com/office/drawing/2014/main" id="{711FA5CC-FDFB-4C8C-B6C4-9D97A3FBFD8F}"/>
              </a:ext>
            </a:extLst>
          </p:cNvPr>
          <p:cNvSpPr/>
          <p:nvPr/>
        </p:nvSpPr>
        <p:spPr>
          <a:xfrm>
            <a:off x="66272" y="2588558"/>
            <a:ext cx="841641" cy="960129"/>
          </a:xfrm>
          <a:prstGeom prst="ellipse">
            <a:avLst/>
          </a:prstGeom>
          <a:solidFill>
            <a:schemeClr val="bg1"/>
          </a:solid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solidFill>
                  <a:schemeClr val="tx1"/>
                </a:solidFill>
              </a:rPr>
              <a:t>184</a:t>
            </a:r>
          </a:p>
        </p:txBody>
      </p:sp>
      <p:sp>
        <p:nvSpPr>
          <p:cNvPr id="16" name="Овал 15">
            <a:extLst>
              <a:ext uri="{FF2B5EF4-FFF2-40B4-BE49-F238E27FC236}">
                <a16:creationId xmlns:a16="http://schemas.microsoft.com/office/drawing/2014/main" id="{39166484-BF35-443D-BDBA-C0097A1E06CC}"/>
              </a:ext>
            </a:extLst>
          </p:cNvPr>
          <p:cNvSpPr/>
          <p:nvPr/>
        </p:nvSpPr>
        <p:spPr>
          <a:xfrm>
            <a:off x="66272" y="3783155"/>
            <a:ext cx="841641" cy="960129"/>
          </a:xfrm>
          <a:prstGeom prst="ellipse">
            <a:avLst/>
          </a:prstGeom>
          <a:solidFill>
            <a:schemeClr val="bg1"/>
          </a:solid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solidFill>
                  <a:schemeClr val="tx1"/>
                </a:solidFill>
              </a:rPr>
              <a:t>323</a:t>
            </a:r>
          </a:p>
        </p:txBody>
      </p:sp>
      <p:sp>
        <p:nvSpPr>
          <p:cNvPr id="12" name="TextBox 11">
            <a:extLst>
              <a:ext uri="{FF2B5EF4-FFF2-40B4-BE49-F238E27FC236}">
                <a16:creationId xmlns:a16="http://schemas.microsoft.com/office/drawing/2014/main" id="{AFB93026-4B97-45DA-BB36-D3CDACEF0C08}"/>
              </a:ext>
            </a:extLst>
          </p:cNvPr>
          <p:cNvSpPr txBox="1"/>
          <p:nvPr/>
        </p:nvSpPr>
        <p:spPr>
          <a:xfrm>
            <a:off x="1178865" y="2883956"/>
            <a:ext cx="1964987" cy="369332"/>
          </a:xfrm>
          <a:prstGeom prst="rect">
            <a:avLst/>
          </a:prstGeom>
          <a:noFill/>
        </p:spPr>
        <p:txBody>
          <a:bodyPr wrap="square" rtlCol="0">
            <a:spAutoFit/>
          </a:bodyPr>
          <a:lstStyle/>
          <a:p>
            <a:r>
              <a:rPr lang="uk-UA" dirty="0"/>
              <a:t>дітей-сиріт</a:t>
            </a:r>
          </a:p>
        </p:txBody>
      </p:sp>
      <p:sp>
        <p:nvSpPr>
          <p:cNvPr id="18" name="TextBox 17">
            <a:extLst>
              <a:ext uri="{FF2B5EF4-FFF2-40B4-BE49-F238E27FC236}">
                <a16:creationId xmlns:a16="http://schemas.microsoft.com/office/drawing/2014/main" id="{01C6704A-077B-4790-A2A5-EDEE887A8215}"/>
              </a:ext>
            </a:extLst>
          </p:cNvPr>
          <p:cNvSpPr txBox="1"/>
          <p:nvPr/>
        </p:nvSpPr>
        <p:spPr>
          <a:xfrm>
            <a:off x="1178865" y="4046965"/>
            <a:ext cx="4638993" cy="369332"/>
          </a:xfrm>
          <a:prstGeom prst="rect">
            <a:avLst/>
          </a:prstGeom>
          <a:noFill/>
        </p:spPr>
        <p:txBody>
          <a:bodyPr wrap="square" rtlCol="0">
            <a:spAutoFit/>
          </a:bodyPr>
          <a:lstStyle/>
          <a:p>
            <a:r>
              <a:rPr lang="uk-UA" dirty="0"/>
              <a:t>дітей, позбавлених батьківського піклування</a:t>
            </a:r>
          </a:p>
        </p:txBody>
      </p:sp>
      <p:graphicFrame>
        <p:nvGraphicFramePr>
          <p:cNvPr id="2" name="Таблиця 3">
            <a:extLst>
              <a:ext uri="{FF2B5EF4-FFF2-40B4-BE49-F238E27FC236}">
                <a16:creationId xmlns:a16="http://schemas.microsoft.com/office/drawing/2014/main" id="{80EC275C-49AE-446C-845B-4B872F0C6743}"/>
              </a:ext>
            </a:extLst>
          </p:cNvPr>
          <p:cNvGraphicFramePr>
            <a:graphicFrameLocks noGrp="1"/>
          </p:cNvGraphicFramePr>
          <p:nvPr>
            <p:extLst/>
          </p:nvPr>
        </p:nvGraphicFramePr>
        <p:xfrm>
          <a:off x="828834" y="4732308"/>
          <a:ext cx="5259976" cy="1770224"/>
        </p:xfrm>
        <a:graphic>
          <a:graphicData uri="http://schemas.openxmlformats.org/drawingml/2006/table">
            <a:tbl>
              <a:tblPr firstRow="1" bandRow="1">
                <a:tableStyleId>{5C22544A-7EE6-4342-B048-85BDC9FD1C3A}</a:tableStyleId>
              </a:tblPr>
              <a:tblGrid>
                <a:gridCol w="2629988">
                  <a:extLst>
                    <a:ext uri="{9D8B030D-6E8A-4147-A177-3AD203B41FA5}">
                      <a16:colId xmlns:a16="http://schemas.microsoft.com/office/drawing/2014/main" val="3246198805"/>
                    </a:ext>
                  </a:extLst>
                </a:gridCol>
                <a:gridCol w="2629988">
                  <a:extLst>
                    <a:ext uri="{9D8B030D-6E8A-4147-A177-3AD203B41FA5}">
                      <a16:colId xmlns:a16="http://schemas.microsoft.com/office/drawing/2014/main" val="2517110454"/>
                    </a:ext>
                  </a:extLst>
                </a:gridCol>
              </a:tblGrid>
              <a:tr h="581504">
                <a:tc gridSpan="2">
                  <a:txBody>
                    <a:bodyPr/>
                    <a:lstStyle/>
                    <a:p>
                      <a:pPr algn="ctr"/>
                      <a:r>
                        <a:rPr lang="uk-UA" b="1" dirty="0">
                          <a:solidFill>
                            <a:schemeClr val="tx1"/>
                          </a:solidFill>
                        </a:rPr>
                        <a:t>Впродовж 2020 року в м. Львові</a:t>
                      </a:r>
                    </a:p>
                  </a:txBody>
                  <a:tcPr anchor="ctr">
                    <a:solidFill>
                      <a:schemeClr val="accent2">
                        <a:lumMod val="60000"/>
                        <a:lumOff val="40000"/>
                      </a:schemeClr>
                    </a:solidFill>
                  </a:tcPr>
                </a:tc>
                <a:tc hMerge="1">
                  <a:txBody>
                    <a:bodyPr/>
                    <a:lstStyle/>
                    <a:p>
                      <a:endParaRPr lang="uk-UA" dirty="0"/>
                    </a:p>
                  </a:txBody>
                  <a:tcPr/>
                </a:tc>
                <a:extLst>
                  <a:ext uri="{0D108BD9-81ED-4DB2-BD59-A6C34878D82A}">
                    <a16:rowId xmlns:a16="http://schemas.microsoft.com/office/drawing/2014/main" val="3368064536"/>
                  </a:ext>
                </a:extLst>
              </a:tr>
              <a:tr h="581504">
                <a:tc>
                  <a:txBody>
                    <a:bodyPr/>
                    <a:lstStyle/>
                    <a:p>
                      <a:pPr algn="ctr"/>
                      <a:r>
                        <a:rPr lang="uk-UA" dirty="0"/>
                        <a:t>Усиновлено</a:t>
                      </a:r>
                    </a:p>
                    <a:p>
                      <a:pPr algn="ctr"/>
                      <a:r>
                        <a:rPr lang="uk-UA" dirty="0"/>
                        <a:t>22 дитини </a:t>
                      </a:r>
                    </a:p>
                    <a:p>
                      <a:pPr algn="ctr"/>
                      <a:r>
                        <a:rPr lang="uk-UA" sz="1800" dirty="0"/>
                        <a:t>(11 з первинного обліку)</a:t>
                      </a:r>
                    </a:p>
                    <a:p>
                      <a:pPr algn="ctr"/>
                      <a:endParaRPr lang="uk-UA" dirty="0"/>
                    </a:p>
                  </a:txBody>
                  <a:tcPr>
                    <a:solidFill>
                      <a:schemeClr val="accent2">
                        <a:lumMod val="60000"/>
                        <a:lumOff val="40000"/>
                      </a:schemeClr>
                    </a:solidFill>
                  </a:tcPr>
                </a:tc>
                <a:tc>
                  <a:txBody>
                    <a:bodyPr/>
                    <a:lstStyle/>
                    <a:p>
                      <a:pPr algn="ctr"/>
                      <a:r>
                        <a:rPr lang="uk-UA" dirty="0"/>
                        <a:t>Влаштовано під опіку/піклування</a:t>
                      </a:r>
                    </a:p>
                    <a:p>
                      <a:pPr algn="ctr"/>
                      <a:r>
                        <a:rPr lang="uk-UA" dirty="0"/>
                        <a:t>53 дитини</a:t>
                      </a:r>
                    </a:p>
                  </a:txBody>
                  <a:tcPr>
                    <a:solidFill>
                      <a:schemeClr val="accent2">
                        <a:lumMod val="60000"/>
                        <a:lumOff val="40000"/>
                      </a:schemeClr>
                    </a:solidFill>
                  </a:tcPr>
                </a:tc>
                <a:extLst>
                  <a:ext uri="{0D108BD9-81ED-4DB2-BD59-A6C34878D82A}">
                    <a16:rowId xmlns:a16="http://schemas.microsoft.com/office/drawing/2014/main" val="1627550166"/>
                  </a:ext>
                </a:extLst>
              </a:tr>
            </a:tbl>
          </a:graphicData>
        </a:graphic>
      </p:graphicFrame>
      <p:graphicFrame>
        <p:nvGraphicFramePr>
          <p:cNvPr id="4" name="Таблиця 4">
            <a:extLst>
              <a:ext uri="{FF2B5EF4-FFF2-40B4-BE49-F238E27FC236}">
                <a16:creationId xmlns:a16="http://schemas.microsoft.com/office/drawing/2014/main" id="{2778170C-C738-4DCA-B6BF-81586303D222}"/>
              </a:ext>
            </a:extLst>
          </p:cNvPr>
          <p:cNvGraphicFramePr>
            <a:graphicFrameLocks noGrp="1"/>
          </p:cNvGraphicFramePr>
          <p:nvPr>
            <p:extLst>
              <p:ext uri="{D42A27DB-BD31-4B8C-83A1-F6EECF244321}">
                <p14:modId xmlns:p14="http://schemas.microsoft.com/office/powerpoint/2010/main" val="2866034951"/>
              </p:ext>
            </p:extLst>
          </p:nvPr>
        </p:nvGraphicFramePr>
        <p:xfrm>
          <a:off x="6185570" y="1406185"/>
          <a:ext cx="5567032" cy="396258"/>
        </p:xfrm>
        <a:graphic>
          <a:graphicData uri="http://schemas.openxmlformats.org/drawingml/2006/table">
            <a:tbl>
              <a:tblPr firstRow="1" bandRow="1">
                <a:tableStyleId>{5C22544A-7EE6-4342-B048-85BDC9FD1C3A}</a:tableStyleId>
              </a:tblPr>
              <a:tblGrid>
                <a:gridCol w="704252">
                  <a:extLst>
                    <a:ext uri="{9D8B030D-6E8A-4147-A177-3AD203B41FA5}">
                      <a16:colId xmlns:a16="http://schemas.microsoft.com/office/drawing/2014/main" val="3826727910"/>
                    </a:ext>
                  </a:extLst>
                </a:gridCol>
                <a:gridCol w="704252">
                  <a:extLst>
                    <a:ext uri="{9D8B030D-6E8A-4147-A177-3AD203B41FA5}">
                      <a16:colId xmlns:a16="http://schemas.microsoft.com/office/drawing/2014/main" val="53800705"/>
                    </a:ext>
                  </a:extLst>
                </a:gridCol>
                <a:gridCol w="704252">
                  <a:extLst>
                    <a:ext uri="{9D8B030D-6E8A-4147-A177-3AD203B41FA5}">
                      <a16:colId xmlns:a16="http://schemas.microsoft.com/office/drawing/2014/main" val="296568132"/>
                    </a:ext>
                  </a:extLst>
                </a:gridCol>
                <a:gridCol w="704252">
                  <a:extLst>
                    <a:ext uri="{9D8B030D-6E8A-4147-A177-3AD203B41FA5}">
                      <a16:colId xmlns:a16="http://schemas.microsoft.com/office/drawing/2014/main" val="1252868724"/>
                    </a:ext>
                  </a:extLst>
                </a:gridCol>
                <a:gridCol w="704252">
                  <a:extLst>
                    <a:ext uri="{9D8B030D-6E8A-4147-A177-3AD203B41FA5}">
                      <a16:colId xmlns:a16="http://schemas.microsoft.com/office/drawing/2014/main" val="2288104673"/>
                    </a:ext>
                  </a:extLst>
                </a:gridCol>
                <a:gridCol w="704252">
                  <a:extLst>
                    <a:ext uri="{9D8B030D-6E8A-4147-A177-3AD203B41FA5}">
                      <a16:colId xmlns:a16="http://schemas.microsoft.com/office/drawing/2014/main" val="574723748"/>
                    </a:ext>
                  </a:extLst>
                </a:gridCol>
                <a:gridCol w="704252">
                  <a:extLst>
                    <a:ext uri="{9D8B030D-6E8A-4147-A177-3AD203B41FA5}">
                      <a16:colId xmlns:a16="http://schemas.microsoft.com/office/drawing/2014/main" val="3020411541"/>
                    </a:ext>
                  </a:extLst>
                </a:gridCol>
                <a:gridCol w="637268">
                  <a:extLst>
                    <a:ext uri="{9D8B030D-6E8A-4147-A177-3AD203B41FA5}">
                      <a16:colId xmlns:a16="http://schemas.microsoft.com/office/drawing/2014/main" val="3092736710"/>
                    </a:ext>
                  </a:extLst>
                </a:gridCol>
              </a:tblGrid>
              <a:tr h="396258">
                <a:tc>
                  <a:txBody>
                    <a:bodyPr/>
                    <a:lstStyle/>
                    <a:p>
                      <a:pPr algn="ctr"/>
                      <a:r>
                        <a:rPr lang="uk-UA" sz="1600" b="1" dirty="0">
                          <a:solidFill>
                            <a:schemeClr val="tx1"/>
                          </a:solidFill>
                        </a:rPr>
                        <a:t>620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uk-UA" sz="1600" b="1" dirty="0">
                          <a:solidFill>
                            <a:schemeClr val="tx1"/>
                          </a:solidFill>
                        </a:rPr>
                        <a:t>621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uk-UA" sz="1600" b="1" dirty="0">
                          <a:solidFill>
                            <a:schemeClr val="tx1"/>
                          </a:solidFill>
                        </a:rPr>
                        <a:t>598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uk-UA" sz="1600" b="1" dirty="0">
                          <a:solidFill>
                            <a:schemeClr val="tx1"/>
                          </a:solidFill>
                        </a:rPr>
                        <a:t>570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uk-UA" sz="1600" b="1" dirty="0">
                          <a:solidFill>
                            <a:schemeClr val="tx1"/>
                          </a:solidFill>
                        </a:rPr>
                        <a:t>562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uk-UA" sz="1600" b="1" dirty="0">
                          <a:solidFill>
                            <a:schemeClr val="tx1"/>
                          </a:solidFill>
                        </a:rPr>
                        <a:t>526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uk-UA" sz="1600" b="1" dirty="0">
                          <a:solidFill>
                            <a:schemeClr val="tx1"/>
                          </a:solidFill>
                        </a:rPr>
                        <a:t>510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uk-UA" sz="1600" b="1" dirty="0">
                          <a:solidFill>
                            <a:schemeClr val="tx1"/>
                          </a:solidFill>
                        </a:rPr>
                        <a:t>495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38544099"/>
                  </a:ext>
                </a:extLst>
              </a:tr>
            </a:tbl>
          </a:graphicData>
        </a:graphic>
      </p:graphicFrame>
    </p:spTree>
    <p:extLst>
      <p:ext uri="{BB962C8B-B14F-4D97-AF65-F5344CB8AC3E}">
        <p14:creationId xmlns:p14="http://schemas.microsoft.com/office/powerpoint/2010/main" val="271320490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0" y="-3670"/>
            <a:ext cx="12181490" cy="6861670"/>
          </a:xfrm>
          <a:prstGeom prst="rect">
            <a:avLst/>
          </a:prstGeom>
        </p:spPr>
      </p:pic>
      <p:graphicFrame>
        <p:nvGraphicFramePr>
          <p:cNvPr id="16" name="Діаграма 15">
            <a:extLst>
              <a:ext uri="{FF2B5EF4-FFF2-40B4-BE49-F238E27FC236}">
                <a16:creationId xmlns:a16="http://schemas.microsoft.com/office/drawing/2014/main" id="{E80754F0-037C-4E52-897A-9922A5161B6D}"/>
              </a:ext>
            </a:extLst>
          </p:cNvPr>
          <p:cNvGraphicFramePr/>
          <p:nvPr>
            <p:extLst/>
          </p:nvPr>
        </p:nvGraphicFramePr>
        <p:xfrm>
          <a:off x="147319" y="1112119"/>
          <a:ext cx="11769064" cy="5425066"/>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p:cNvSpPr txBox="1"/>
          <p:nvPr/>
        </p:nvSpPr>
        <p:spPr>
          <a:xfrm>
            <a:off x="2855934" y="174052"/>
            <a:ext cx="7995160" cy="954107"/>
          </a:xfrm>
          <a:prstGeom prst="rect">
            <a:avLst/>
          </a:prstGeom>
          <a:noFill/>
        </p:spPr>
        <p:txBody>
          <a:bodyPr wrap="square" rtlCol="0">
            <a:spAutoFit/>
          </a:bodyPr>
          <a:lstStyle/>
          <a:p>
            <a:r>
              <a:rPr lang="uk-UA" altLang="uk-UA" sz="2800" b="1" dirty="0">
                <a:latin typeface="+mn-lt"/>
                <a:cs typeface="Arial" panose="020B0604020202020204" pitchFamily="34" charset="0"/>
              </a:rPr>
              <a:t>Влаштування дітей-сиріт та </a:t>
            </a:r>
          </a:p>
          <a:p>
            <a:r>
              <a:rPr lang="uk-UA" altLang="uk-UA" sz="2800" b="1" dirty="0">
                <a:latin typeface="+mn-lt"/>
                <a:cs typeface="Arial" panose="020B0604020202020204" pitchFamily="34" charset="0"/>
              </a:rPr>
              <a:t>дітей, позбавлених батьківського піклування</a:t>
            </a:r>
            <a:endParaRPr lang="uk-UA" sz="2800" b="1" dirty="0"/>
          </a:p>
        </p:txBody>
      </p:sp>
      <p:sp>
        <p:nvSpPr>
          <p:cNvPr id="3" name="Прямокутник 2">
            <a:extLst>
              <a:ext uri="{FF2B5EF4-FFF2-40B4-BE49-F238E27FC236}">
                <a16:creationId xmlns:a16="http://schemas.microsoft.com/office/drawing/2014/main" id="{B7637069-8448-4AF5-8552-06BE07B47DA6}"/>
              </a:ext>
            </a:extLst>
          </p:cNvPr>
          <p:cNvSpPr/>
          <p:nvPr/>
        </p:nvSpPr>
        <p:spPr>
          <a:xfrm>
            <a:off x="0" y="106432"/>
            <a:ext cx="2725947" cy="104537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b="1" dirty="0"/>
              <a:t>V</a:t>
            </a:r>
            <a:r>
              <a:rPr lang="uk-UA" b="1" dirty="0"/>
              <a:t>. Діти-сироти та діти, позбавлені батьківського піклування</a:t>
            </a:r>
            <a:endParaRPr lang="uk-UA" dirty="0"/>
          </a:p>
        </p:txBody>
      </p:sp>
      <p:sp>
        <p:nvSpPr>
          <p:cNvPr id="18" name="TextBox 17">
            <a:extLst>
              <a:ext uri="{FF2B5EF4-FFF2-40B4-BE49-F238E27FC236}">
                <a16:creationId xmlns:a16="http://schemas.microsoft.com/office/drawing/2014/main" id="{2B8D2C05-2CC2-446C-9885-CED16E5B7260}"/>
              </a:ext>
            </a:extLst>
          </p:cNvPr>
          <p:cNvSpPr txBox="1"/>
          <p:nvPr/>
        </p:nvSpPr>
        <p:spPr>
          <a:xfrm>
            <a:off x="147319" y="1359495"/>
            <a:ext cx="2595996" cy="707886"/>
          </a:xfrm>
          <a:prstGeom prst="rect">
            <a:avLst/>
          </a:prstGeom>
          <a:solidFill>
            <a:schemeClr val="accent2">
              <a:lumMod val="75000"/>
            </a:schemeClr>
          </a:solidFill>
        </p:spPr>
        <p:txBody>
          <a:bodyPr wrap="square" rtlCol="0">
            <a:spAutoFit/>
          </a:bodyPr>
          <a:lstStyle/>
          <a:p>
            <a:pPr algn="ctr"/>
            <a:r>
              <a:rPr lang="uk-UA" sz="4000" b="1" dirty="0">
                <a:solidFill>
                  <a:schemeClr val="bg1"/>
                </a:solidFill>
              </a:rPr>
              <a:t>507 дітей </a:t>
            </a:r>
          </a:p>
        </p:txBody>
      </p:sp>
      <p:sp>
        <p:nvSpPr>
          <p:cNvPr id="19" name="TextBox 18">
            <a:extLst>
              <a:ext uri="{FF2B5EF4-FFF2-40B4-BE49-F238E27FC236}">
                <a16:creationId xmlns:a16="http://schemas.microsoft.com/office/drawing/2014/main" id="{5AEDD7F3-3487-4D45-9D69-3B2E468FE2FD}"/>
              </a:ext>
            </a:extLst>
          </p:cNvPr>
          <p:cNvSpPr txBox="1"/>
          <p:nvPr/>
        </p:nvSpPr>
        <p:spPr>
          <a:xfrm>
            <a:off x="147319" y="5521522"/>
            <a:ext cx="3780104" cy="1015663"/>
          </a:xfrm>
          <a:prstGeom prst="rect">
            <a:avLst/>
          </a:prstGeom>
          <a:solidFill>
            <a:schemeClr val="accent6"/>
          </a:solidFill>
        </p:spPr>
        <p:txBody>
          <a:bodyPr wrap="square" rtlCol="0">
            <a:spAutoFit/>
          </a:bodyPr>
          <a:lstStyle/>
          <a:p>
            <a:r>
              <a:rPr lang="uk-UA" sz="2000" b="1" dirty="0"/>
              <a:t>Загалом сімейними формами виховання охоплено 454 дітей, що становить 90 %</a:t>
            </a:r>
          </a:p>
        </p:txBody>
      </p:sp>
    </p:spTree>
    <p:extLst>
      <p:ext uri="{BB962C8B-B14F-4D97-AF65-F5344CB8AC3E}">
        <p14:creationId xmlns:p14="http://schemas.microsoft.com/office/powerpoint/2010/main" val="443375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Рисунок 26">
            <a:extLst>
              <a:ext uri="{FF2B5EF4-FFF2-40B4-BE49-F238E27FC236}">
                <a16:creationId xmlns:a16="http://schemas.microsoft.com/office/drawing/2014/main" id="{A6E5C1FF-D144-4D18-8693-B6CDB7A9460C}"/>
              </a:ext>
            </a:extLst>
          </p:cNvPr>
          <p:cNvPicPr>
            <a:picLocks noChangeAspect="1"/>
          </p:cNvPicPr>
          <p:nvPr/>
        </p:nvPicPr>
        <p:blipFill>
          <a:blip r:embed="rId2"/>
          <a:stretch>
            <a:fillRect/>
          </a:stretch>
        </p:blipFill>
        <p:spPr>
          <a:xfrm>
            <a:off x="10817" y="0"/>
            <a:ext cx="12170365" cy="6858000"/>
          </a:xfrm>
          <a:prstGeom prst="rect">
            <a:avLst/>
          </a:prstGeom>
        </p:spPr>
      </p:pic>
      <p:sp>
        <p:nvSpPr>
          <p:cNvPr id="20" name="Прямокутник 19">
            <a:extLst>
              <a:ext uri="{FF2B5EF4-FFF2-40B4-BE49-F238E27FC236}">
                <a16:creationId xmlns:a16="http://schemas.microsoft.com/office/drawing/2014/main" id="{EBCD2052-3578-4129-889A-4FD5BCCE3436}"/>
              </a:ext>
            </a:extLst>
          </p:cNvPr>
          <p:cNvSpPr/>
          <p:nvPr/>
        </p:nvSpPr>
        <p:spPr>
          <a:xfrm>
            <a:off x="3661147" y="876242"/>
            <a:ext cx="3812072" cy="707886"/>
          </a:xfrm>
          <a:prstGeom prst="rect">
            <a:avLst/>
          </a:prstGeom>
        </p:spPr>
        <p:txBody>
          <a:bodyPr wrap="square">
            <a:spAutoFit/>
          </a:bodyPr>
          <a:lstStyle/>
          <a:p>
            <a:pPr algn="ctr"/>
            <a:r>
              <a:rPr lang="uk-UA" sz="2000" b="1" dirty="0">
                <a:solidFill>
                  <a:srgbClr val="002060"/>
                </a:solidFill>
                <a:cs typeface="Arial" panose="020B0604020202020204" pitchFamily="34" charset="0"/>
              </a:rPr>
              <a:t>Українсько-канадський проект</a:t>
            </a:r>
          </a:p>
          <a:p>
            <a:pPr algn="ctr"/>
            <a:r>
              <a:rPr lang="uk-UA" sz="2000" b="1" dirty="0">
                <a:solidFill>
                  <a:srgbClr val="002060"/>
                </a:solidFill>
                <a:cs typeface="Arial" panose="020B0604020202020204" pitchFamily="34" charset="0"/>
              </a:rPr>
              <a:t>«Літній інститут 2020»</a:t>
            </a:r>
          </a:p>
        </p:txBody>
      </p:sp>
      <p:sp>
        <p:nvSpPr>
          <p:cNvPr id="6" name="Прямокутник 5">
            <a:extLst>
              <a:ext uri="{FF2B5EF4-FFF2-40B4-BE49-F238E27FC236}">
                <a16:creationId xmlns:a16="http://schemas.microsoft.com/office/drawing/2014/main" id="{CE491536-88D2-4019-975F-E95E9409517C}"/>
              </a:ext>
            </a:extLst>
          </p:cNvPr>
          <p:cNvSpPr/>
          <p:nvPr/>
        </p:nvSpPr>
        <p:spPr>
          <a:xfrm>
            <a:off x="123039" y="3477982"/>
            <a:ext cx="3214744" cy="2567963"/>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000" dirty="0">
                <a:solidFill>
                  <a:srgbClr val="002060"/>
                </a:solidFill>
                <a:cs typeface="Arial" panose="020B0604020202020204" pitchFamily="34" charset="0"/>
              </a:rPr>
              <a:t>На базі Інституту банківської справи для 8 команд.</a:t>
            </a:r>
          </a:p>
          <a:p>
            <a:pPr algn="ctr"/>
            <a:r>
              <a:rPr lang="uk-UA" sz="2000" dirty="0">
                <a:solidFill>
                  <a:srgbClr val="002060"/>
                </a:solidFill>
                <a:cs typeface="Arial" panose="020B0604020202020204" pitchFamily="34" charset="0"/>
              </a:rPr>
              <a:t>Учасники – керівники закладів освіти та їхні команди.</a:t>
            </a:r>
          </a:p>
        </p:txBody>
      </p:sp>
      <p:sp>
        <p:nvSpPr>
          <p:cNvPr id="8" name="Прямокутник 7">
            <a:extLst>
              <a:ext uri="{FF2B5EF4-FFF2-40B4-BE49-F238E27FC236}">
                <a16:creationId xmlns:a16="http://schemas.microsoft.com/office/drawing/2014/main" id="{61640AD9-2333-4E8E-8769-C3EA55477D1D}"/>
              </a:ext>
            </a:extLst>
          </p:cNvPr>
          <p:cNvSpPr/>
          <p:nvPr/>
        </p:nvSpPr>
        <p:spPr>
          <a:xfrm>
            <a:off x="133175" y="3163588"/>
            <a:ext cx="3061995" cy="707886"/>
          </a:xfrm>
          <a:prstGeom prst="rect">
            <a:avLst/>
          </a:prstGeom>
        </p:spPr>
        <p:txBody>
          <a:bodyPr wrap="square">
            <a:spAutoFit/>
          </a:bodyPr>
          <a:lstStyle/>
          <a:p>
            <a:pPr algn="ctr"/>
            <a:r>
              <a:rPr lang="uk-UA" sz="2000" b="1" dirty="0">
                <a:solidFill>
                  <a:schemeClr val="accent1">
                    <a:lumMod val="50000"/>
                  </a:schemeClr>
                </a:solidFill>
                <a:cs typeface="Arial" panose="020B0604020202020204" pitchFamily="34" charset="0"/>
              </a:rPr>
              <a:t>Навчання з ефективного управління </a:t>
            </a:r>
          </a:p>
        </p:txBody>
      </p:sp>
      <p:sp>
        <p:nvSpPr>
          <p:cNvPr id="17" name="Прямокутник 16">
            <a:extLst>
              <a:ext uri="{FF2B5EF4-FFF2-40B4-BE49-F238E27FC236}">
                <a16:creationId xmlns:a16="http://schemas.microsoft.com/office/drawing/2014/main" id="{0D98E89E-DC25-4749-9168-8F17D7B49566}"/>
              </a:ext>
            </a:extLst>
          </p:cNvPr>
          <p:cNvSpPr/>
          <p:nvPr/>
        </p:nvSpPr>
        <p:spPr>
          <a:xfrm>
            <a:off x="8148509" y="2893372"/>
            <a:ext cx="3608680" cy="400110"/>
          </a:xfrm>
          <a:prstGeom prst="rect">
            <a:avLst/>
          </a:prstGeom>
        </p:spPr>
        <p:txBody>
          <a:bodyPr wrap="none">
            <a:spAutoFit/>
          </a:bodyPr>
          <a:lstStyle/>
          <a:p>
            <a:pPr algn="ctr"/>
            <a:r>
              <a:rPr lang="uk-UA" sz="2000" b="1" dirty="0">
                <a:solidFill>
                  <a:srgbClr val="002060"/>
                </a:solidFill>
                <a:cs typeface="Arial" panose="020B0604020202020204" pitchFamily="34" charset="0"/>
              </a:rPr>
              <a:t>Програма «Успішний педагог»</a:t>
            </a:r>
          </a:p>
        </p:txBody>
      </p:sp>
      <p:sp>
        <p:nvSpPr>
          <p:cNvPr id="19" name="Прямокутник 18">
            <a:extLst>
              <a:ext uri="{FF2B5EF4-FFF2-40B4-BE49-F238E27FC236}">
                <a16:creationId xmlns:a16="http://schemas.microsoft.com/office/drawing/2014/main" id="{5871B33C-16BD-4BBE-ADB9-3EDB1CEA3744}"/>
              </a:ext>
            </a:extLst>
          </p:cNvPr>
          <p:cNvSpPr/>
          <p:nvPr/>
        </p:nvSpPr>
        <p:spPr>
          <a:xfrm>
            <a:off x="7921564" y="3376767"/>
            <a:ext cx="4147397" cy="2246769"/>
          </a:xfrm>
          <a:prstGeom prst="rect">
            <a:avLst/>
          </a:prstGeom>
        </p:spPr>
        <p:txBody>
          <a:bodyPr wrap="square">
            <a:spAutoFit/>
          </a:bodyPr>
          <a:lstStyle/>
          <a:p>
            <a:pPr algn="ctr"/>
            <a:r>
              <a:rPr lang="uk-UA" sz="2000" dirty="0">
                <a:solidFill>
                  <a:schemeClr val="accent1">
                    <a:lumMod val="50000"/>
                  </a:schemeClr>
                </a:solidFill>
                <a:ea typeface="Calibri" panose="020F0502020204030204" pitchFamily="34" charset="0"/>
                <a:cs typeface="Arial" panose="020B0604020202020204" pitchFamily="34" charset="0"/>
              </a:rPr>
              <a:t>У 2020 році переможцями Програми стало 100  педагогів.</a:t>
            </a:r>
          </a:p>
          <a:p>
            <a:pPr algn="ctr"/>
            <a:r>
              <a:rPr lang="uk-UA" sz="2000" dirty="0">
                <a:solidFill>
                  <a:schemeClr val="accent1">
                    <a:lumMod val="50000"/>
                  </a:schemeClr>
                </a:solidFill>
                <a:ea typeface="Calibri" panose="020F0502020204030204" pitchFamily="34" charset="0"/>
                <a:cs typeface="Arial" panose="020B0604020202020204" pitchFamily="34" charset="0"/>
              </a:rPr>
              <a:t> Ц</a:t>
            </a:r>
            <a:r>
              <a:rPr lang="ru-RU" sz="2000" dirty="0">
                <a:solidFill>
                  <a:schemeClr val="accent1">
                    <a:lumMod val="50000"/>
                  </a:schemeClr>
                </a:solidFill>
                <a:cs typeface="Arial" panose="020B0604020202020204" pitchFamily="34" charset="0"/>
              </a:rPr>
              <a:t>ьогоріч у конкурсі взяли участь 1</a:t>
            </a:r>
            <a:r>
              <a:rPr lang="en-US" sz="2000" dirty="0">
                <a:solidFill>
                  <a:schemeClr val="accent1">
                    <a:lumMod val="50000"/>
                  </a:schemeClr>
                </a:solidFill>
                <a:cs typeface="Arial" panose="020B0604020202020204" pitchFamily="34" charset="0"/>
              </a:rPr>
              <a:t>48</a:t>
            </a:r>
            <a:r>
              <a:rPr lang="ru-RU" sz="2000" dirty="0">
                <a:solidFill>
                  <a:schemeClr val="accent1">
                    <a:lumMod val="50000"/>
                  </a:schemeClr>
                </a:solidFill>
                <a:cs typeface="Arial" panose="020B0604020202020204" pitchFamily="34" charset="0"/>
              </a:rPr>
              <a:t> </a:t>
            </a:r>
            <a:r>
              <a:rPr lang="ru-RU" sz="2000" dirty="0" err="1">
                <a:solidFill>
                  <a:schemeClr val="accent1">
                    <a:lumMod val="50000"/>
                  </a:schemeClr>
                </a:solidFill>
                <a:cs typeface="Arial" panose="020B0604020202020204" pitchFamily="34" charset="0"/>
              </a:rPr>
              <a:t>працівників</a:t>
            </a:r>
            <a:r>
              <a:rPr lang="ru-RU" sz="2000" dirty="0">
                <a:solidFill>
                  <a:schemeClr val="accent1">
                    <a:lumMod val="50000"/>
                  </a:schemeClr>
                </a:solidFill>
                <a:cs typeface="Arial" panose="020B0604020202020204" pitchFamily="34" charset="0"/>
              </a:rPr>
              <a:t>:  </a:t>
            </a:r>
          </a:p>
          <a:p>
            <a:pPr algn="ctr"/>
            <a:r>
              <a:rPr lang="ru-RU" sz="2000" dirty="0">
                <a:solidFill>
                  <a:schemeClr val="accent1">
                    <a:lumMod val="50000"/>
                  </a:schemeClr>
                </a:solidFill>
                <a:cs typeface="Arial" panose="020B0604020202020204" pitchFamily="34" charset="0"/>
              </a:rPr>
              <a:t>52 - садки</a:t>
            </a:r>
          </a:p>
          <a:p>
            <a:pPr algn="ctr"/>
            <a:r>
              <a:rPr lang="ru-RU" sz="2000" dirty="0">
                <a:solidFill>
                  <a:schemeClr val="accent1">
                    <a:lumMod val="50000"/>
                  </a:schemeClr>
                </a:solidFill>
                <a:cs typeface="Arial" panose="020B0604020202020204" pitchFamily="34" charset="0"/>
              </a:rPr>
              <a:t>18 – позашкілля</a:t>
            </a:r>
          </a:p>
          <a:p>
            <a:pPr algn="ctr"/>
            <a:r>
              <a:rPr lang="ru-RU" sz="2000" dirty="0">
                <a:solidFill>
                  <a:schemeClr val="accent1">
                    <a:lumMod val="50000"/>
                  </a:schemeClr>
                </a:solidFill>
                <a:cs typeface="Arial" panose="020B0604020202020204" pitchFamily="34" charset="0"/>
              </a:rPr>
              <a:t> 78 – </a:t>
            </a:r>
            <a:r>
              <a:rPr lang="ru-RU" sz="2000" dirty="0" err="1">
                <a:solidFill>
                  <a:schemeClr val="accent1">
                    <a:lumMod val="50000"/>
                  </a:schemeClr>
                </a:solidFill>
                <a:cs typeface="Arial" panose="020B0604020202020204" pitchFamily="34" charset="0"/>
              </a:rPr>
              <a:t>школи</a:t>
            </a:r>
            <a:endParaRPr lang="uk-UA" sz="2000" dirty="0">
              <a:solidFill>
                <a:schemeClr val="accent1">
                  <a:lumMod val="50000"/>
                </a:schemeClr>
              </a:solidFill>
              <a:cs typeface="Arial" panose="020B0604020202020204" pitchFamily="34" charset="0"/>
            </a:endParaRPr>
          </a:p>
        </p:txBody>
      </p:sp>
      <p:sp>
        <p:nvSpPr>
          <p:cNvPr id="28" name="Прямокутник 27">
            <a:extLst>
              <a:ext uri="{FF2B5EF4-FFF2-40B4-BE49-F238E27FC236}">
                <a16:creationId xmlns:a16="http://schemas.microsoft.com/office/drawing/2014/main" id="{2455A0B4-3F93-443C-9156-D3AB4B10992A}"/>
              </a:ext>
            </a:extLst>
          </p:cNvPr>
          <p:cNvSpPr/>
          <p:nvPr/>
        </p:nvSpPr>
        <p:spPr>
          <a:xfrm>
            <a:off x="4887189" y="106034"/>
            <a:ext cx="2417622" cy="646331"/>
          </a:xfrm>
          <a:prstGeom prst="rect">
            <a:avLst/>
          </a:prstGeom>
        </p:spPr>
        <p:txBody>
          <a:bodyPr wrap="square">
            <a:spAutoFit/>
          </a:bodyPr>
          <a:lstStyle/>
          <a:p>
            <a:pPr algn="ctr"/>
            <a:r>
              <a:rPr lang="uk-UA" sz="3600" b="1" dirty="0">
                <a:solidFill>
                  <a:srgbClr val="002060"/>
                </a:solidFill>
                <a:cs typeface="Arial" panose="020B0604020202020204" pitchFamily="34" charset="0"/>
              </a:rPr>
              <a:t>Навчання</a:t>
            </a:r>
          </a:p>
        </p:txBody>
      </p:sp>
      <p:grpSp>
        <p:nvGrpSpPr>
          <p:cNvPr id="13" name="Групувати 12">
            <a:extLst>
              <a:ext uri="{FF2B5EF4-FFF2-40B4-BE49-F238E27FC236}">
                <a16:creationId xmlns:a16="http://schemas.microsoft.com/office/drawing/2014/main" id="{D72D41B6-E76D-47E4-A10E-F8E576B30335}"/>
              </a:ext>
            </a:extLst>
          </p:cNvPr>
          <p:cNvGrpSpPr/>
          <p:nvPr/>
        </p:nvGrpSpPr>
        <p:grpSpPr>
          <a:xfrm>
            <a:off x="4477377" y="4616488"/>
            <a:ext cx="1944000" cy="1944000"/>
            <a:chOff x="4951784" y="1118152"/>
            <a:chExt cx="1372135" cy="1372135"/>
          </a:xfrm>
        </p:grpSpPr>
        <p:sp>
          <p:nvSpPr>
            <p:cNvPr id="14" name="Овал 13" descr="https://scontent.flwo1-1.fna.fbcdn.net/v/t1.0-9/108159425_1439738979559802_6169193830897988924_n.jpg?_nc_cat=107&amp;ccb=2&amp;_nc_sid=8bfeb9&amp;_nc_ohc=vAG8n0AjF8kAX998qZe&amp;_nc_oc=AQkzuLzIAOCa2Vik510B8w8Si71L63NK47pox5fUOdLbbqXAgszDPArXHNvCBUk09rQ&amp;_nc_ht=scontent.flwo1-1.fna&amp;oh=464af9a17bad1e672a13e1f79baf95ea&amp;oe=5FED8BC2"/>
            <p:cNvSpPr/>
            <p:nvPr/>
          </p:nvSpPr>
          <p:spPr>
            <a:xfrm>
              <a:off x="4951784" y="1118152"/>
              <a:ext cx="1372135" cy="1372135"/>
            </a:xfrm>
            <a:prstGeom prst="ellipse">
              <a:avLst/>
            </a:prstGeom>
            <a:blipFill>
              <a:blip r:embed="rId3" cstate="print">
                <a:extLst>
                  <a:ext uri="{28A0092B-C50C-407E-A947-70E740481C1C}">
                    <a14:useLocalDpi xmlns:a14="http://schemas.microsoft.com/office/drawing/2010/main" val="0"/>
                  </a:ext>
                </a:extLst>
              </a:blip>
              <a:srcRect/>
              <a:stretch>
                <a:fillRect l="-39000" r="-3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5" name="Полілінія: фігура 14">
              <a:extLst>
                <a:ext uri="{FF2B5EF4-FFF2-40B4-BE49-F238E27FC236}">
                  <a16:creationId xmlns:a16="http://schemas.microsoft.com/office/drawing/2014/main" id="{CDD7A8CB-4930-4BD6-AC2A-FF26B02780CC}"/>
                </a:ext>
              </a:extLst>
            </p:cNvPr>
            <p:cNvSpPr/>
            <p:nvPr/>
          </p:nvSpPr>
          <p:spPr>
            <a:xfrm>
              <a:off x="5198768" y="1846756"/>
              <a:ext cx="878166" cy="452804"/>
            </a:xfrm>
            <a:custGeom>
              <a:avLst/>
              <a:gdLst>
                <a:gd name="connsiteX0" fmla="*/ 0 w 878166"/>
                <a:gd name="connsiteY0" fmla="*/ 0 h 452804"/>
                <a:gd name="connsiteX1" fmla="*/ 878166 w 878166"/>
                <a:gd name="connsiteY1" fmla="*/ 0 h 452804"/>
                <a:gd name="connsiteX2" fmla="*/ 878166 w 878166"/>
                <a:gd name="connsiteY2" fmla="*/ 452804 h 452804"/>
                <a:gd name="connsiteX3" fmla="*/ 0 w 878166"/>
                <a:gd name="connsiteY3" fmla="*/ 452804 h 452804"/>
                <a:gd name="connsiteX4" fmla="*/ 0 w 878166"/>
                <a:gd name="connsiteY4" fmla="*/ 0 h 45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166" h="452804">
                  <a:moveTo>
                    <a:pt x="0" y="0"/>
                  </a:moveTo>
                  <a:lnTo>
                    <a:pt x="878166" y="0"/>
                  </a:lnTo>
                  <a:lnTo>
                    <a:pt x="878166" y="452804"/>
                  </a:lnTo>
                  <a:lnTo>
                    <a:pt x="0" y="452804"/>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1066800">
                <a:lnSpc>
                  <a:spcPct val="90000"/>
                </a:lnSpc>
                <a:spcBef>
                  <a:spcPct val="0"/>
                </a:spcBef>
                <a:spcAft>
                  <a:spcPct val="35000"/>
                </a:spcAft>
                <a:buNone/>
              </a:pPr>
              <a:endParaRPr lang="uk-UA" sz="2400" kern="1200"/>
            </a:p>
          </p:txBody>
        </p:sp>
      </p:grpSp>
      <p:sp>
        <p:nvSpPr>
          <p:cNvPr id="4" name="Rectangle 7"/>
          <p:cNvSpPr>
            <a:spLocks noChangeArrowheads="1"/>
          </p:cNvSpPr>
          <p:nvPr/>
        </p:nvSpPr>
        <p:spPr bwMode="auto">
          <a:xfrm>
            <a:off x="3337783" y="1464232"/>
            <a:ext cx="4556131"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ctr" eaLnBrk="1" fontAlgn="ctr" hangingPunct="1"/>
            <a:r>
              <a:rPr lang="uk-UA" altLang="uk-UA" sz="2000" dirty="0">
                <a:solidFill>
                  <a:schemeClr val="accent1">
                    <a:lumMod val="50000"/>
                  </a:schemeClr>
                </a:solidFill>
                <a:latin typeface="+mn-lt"/>
                <a:cs typeface="Arial" panose="020B0604020202020204" pitchFamily="34" charset="0"/>
              </a:rPr>
              <a:t>Освітяни </a:t>
            </a:r>
            <a:r>
              <a:rPr lang="uk-UA" altLang="uk-UA" sz="2000" dirty="0" err="1">
                <a:solidFill>
                  <a:schemeClr val="accent1">
                    <a:lumMod val="50000"/>
                  </a:schemeClr>
                </a:solidFill>
                <a:latin typeface="+mn-lt"/>
                <a:cs typeface="Arial" panose="020B0604020202020204" pitchFamily="34" charset="0"/>
              </a:rPr>
              <a:t>України</a:t>
            </a:r>
            <a:r>
              <a:rPr lang="uk-UA" altLang="uk-UA" sz="2000" dirty="0">
                <a:solidFill>
                  <a:schemeClr val="accent1">
                    <a:lumMod val="50000"/>
                  </a:schemeClr>
                </a:solidFill>
                <a:latin typeface="+mn-lt"/>
                <a:cs typeface="Arial" panose="020B0604020202020204" pitchFamily="34" charset="0"/>
              </a:rPr>
              <a:t> і діаспори, члени Інституту </a:t>
            </a:r>
            <a:r>
              <a:rPr lang="uk-UA" altLang="uk-UA" sz="2000" dirty="0" err="1">
                <a:solidFill>
                  <a:schemeClr val="accent1">
                    <a:lumMod val="50000"/>
                  </a:schemeClr>
                </a:solidFill>
                <a:latin typeface="+mn-lt"/>
                <a:cs typeface="Arial" panose="020B0604020202020204" pitchFamily="34" charset="0"/>
              </a:rPr>
              <a:t>професійного</a:t>
            </a:r>
            <a:r>
              <a:rPr lang="uk-UA" altLang="uk-UA" sz="2000" dirty="0">
                <a:solidFill>
                  <a:schemeClr val="accent1">
                    <a:lumMod val="50000"/>
                  </a:schemeClr>
                </a:solidFill>
                <a:latin typeface="+mn-lt"/>
                <a:cs typeface="Arial" panose="020B0604020202020204" pitchFamily="34" charset="0"/>
              </a:rPr>
              <a:t> розвитку вчителів </a:t>
            </a:r>
            <a:r>
              <a:rPr lang="uk-UA" altLang="uk-UA" sz="2000" dirty="0" err="1">
                <a:solidFill>
                  <a:schemeClr val="accent1">
                    <a:lumMod val="50000"/>
                  </a:schemeClr>
                </a:solidFill>
                <a:latin typeface="+mn-lt"/>
                <a:cs typeface="Arial" panose="020B0604020202020204" pitchFamily="34" charset="0"/>
              </a:rPr>
              <a:t>Світовоі</a:t>
            </a:r>
            <a:r>
              <a:rPr lang="uk-UA" altLang="uk-UA" sz="2000" dirty="0">
                <a:solidFill>
                  <a:schemeClr val="accent1">
                    <a:lumMod val="50000"/>
                  </a:schemeClr>
                </a:solidFill>
                <a:latin typeface="+mn-lt"/>
                <a:cs typeface="Arial" panose="020B0604020202020204" pitchFamily="34" charset="0"/>
              </a:rPr>
              <a:t>̈ </a:t>
            </a:r>
            <a:r>
              <a:rPr lang="uk-UA" altLang="uk-UA" sz="2000" dirty="0" err="1">
                <a:solidFill>
                  <a:schemeClr val="accent1">
                    <a:lumMod val="50000"/>
                  </a:schemeClr>
                </a:solidFill>
                <a:latin typeface="+mn-lt"/>
                <a:cs typeface="Arial" panose="020B0604020202020204" pitchFamily="34" charset="0"/>
              </a:rPr>
              <a:t>координаційноі</a:t>
            </a:r>
            <a:r>
              <a:rPr lang="uk-UA" altLang="uk-UA" sz="2000" dirty="0">
                <a:solidFill>
                  <a:schemeClr val="accent1">
                    <a:lumMod val="50000"/>
                  </a:schemeClr>
                </a:solidFill>
                <a:latin typeface="+mn-lt"/>
                <a:cs typeface="Arial" panose="020B0604020202020204" pitchFamily="34" charset="0"/>
              </a:rPr>
              <a:t>̈ </a:t>
            </a:r>
            <a:r>
              <a:rPr lang="uk-UA" altLang="uk-UA" sz="2000" dirty="0" err="1">
                <a:solidFill>
                  <a:schemeClr val="accent1">
                    <a:lumMod val="50000"/>
                  </a:schemeClr>
                </a:solidFill>
                <a:latin typeface="+mn-lt"/>
                <a:cs typeface="Arial" panose="020B0604020202020204" pitchFamily="34" charset="0"/>
              </a:rPr>
              <a:t>виховно-освітньоі</a:t>
            </a:r>
            <a:r>
              <a:rPr lang="uk-UA" altLang="uk-UA" sz="2000" dirty="0">
                <a:solidFill>
                  <a:schemeClr val="accent1">
                    <a:lumMod val="50000"/>
                  </a:schemeClr>
                </a:solidFill>
                <a:latin typeface="+mn-lt"/>
                <a:cs typeface="Arial" panose="020B0604020202020204" pitchFamily="34" charset="0"/>
              </a:rPr>
              <a:t>̈ ради працювали в </a:t>
            </a:r>
            <a:r>
              <a:rPr lang="uk-UA" altLang="uk-UA" sz="2000" dirty="0" err="1">
                <a:solidFill>
                  <a:schemeClr val="accent1">
                    <a:lumMod val="50000"/>
                  </a:schemeClr>
                </a:solidFill>
                <a:latin typeface="+mn-lt"/>
                <a:cs typeface="Arial" panose="020B0604020202020204" pitchFamily="34" charset="0"/>
              </a:rPr>
              <a:t>онлайн-режимі</a:t>
            </a:r>
            <a:r>
              <a:rPr lang="uk-UA" altLang="uk-UA" sz="2000" dirty="0">
                <a:solidFill>
                  <a:schemeClr val="accent1">
                    <a:lumMod val="50000"/>
                  </a:schemeClr>
                </a:solidFill>
                <a:latin typeface="+mn-lt"/>
                <a:cs typeface="Arial" panose="020B0604020202020204" pitchFamily="34" charset="0"/>
              </a:rPr>
              <a:t>, щоб </a:t>
            </a:r>
          </a:p>
          <a:p>
            <a:pPr lvl="0" algn="ctr" eaLnBrk="1" fontAlgn="ctr" hangingPunct="1"/>
            <a:r>
              <a:rPr lang="uk-UA" altLang="uk-UA" sz="2000" dirty="0">
                <a:solidFill>
                  <a:schemeClr val="accent1">
                    <a:lumMod val="50000"/>
                  </a:schemeClr>
                </a:solidFill>
                <a:latin typeface="+mn-lt"/>
                <a:cs typeface="Arial" panose="020B0604020202020204" pitchFamily="34" charset="0"/>
              </a:rPr>
              <a:t>упорядкувати педагогічні напрацювання Літніх інститутів 2018-2019 років. </a:t>
            </a:r>
            <a:r>
              <a:rPr lang="ru-RU" sz="2000" dirty="0" err="1">
                <a:solidFill>
                  <a:schemeClr val="accent1">
                    <a:lumMod val="50000"/>
                  </a:schemeClr>
                </a:solidFill>
                <a:latin typeface="+mn-lt"/>
                <a:cs typeface="Arial" panose="020B0604020202020204" pitchFamily="34" charset="0"/>
              </a:rPr>
              <a:t>Підсумком</a:t>
            </a:r>
            <a:r>
              <a:rPr lang="ru-RU" sz="2000" dirty="0">
                <a:solidFill>
                  <a:schemeClr val="accent1">
                    <a:lumMod val="50000"/>
                  </a:schemeClr>
                </a:solidFill>
                <a:latin typeface="+mn-lt"/>
                <a:cs typeface="Arial" panose="020B0604020202020204" pitchFamily="34" charset="0"/>
              </a:rPr>
              <a:t> </a:t>
            </a:r>
            <a:r>
              <a:rPr lang="ru-RU" sz="2000" dirty="0" err="1">
                <a:solidFill>
                  <a:schemeClr val="accent1">
                    <a:lumMod val="50000"/>
                  </a:schemeClr>
                </a:solidFill>
                <a:latin typeface="+mn-lt"/>
                <a:cs typeface="Arial" panose="020B0604020202020204" pitchFamily="34" charset="0"/>
              </a:rPr>
              <a:t>мають</a:t>
            </a:r>
            <a:r>
              <a:rPr lang="ru-RU" sz="2000" dirty="0">
                <a:solidFill>
                  <a:schemeClr val="accent1">
                    <a:lumMod val="50000"/>
                  </a:schemeClr>
                </a:solidFill>
                <a:latin typeface="+mn-lt"/>
                <a:cs typeface="Arial" panose="020B0604020202020204" pitchFamily="34" charset="0"/>
              </a:rPr>
              <a:t> стати </a:t>
            </a:r>
            <a:r>
              <a:rPr lang="ru-RU" sz="2000" dirty="0" err="1">
                <a:solidFill>
                  <a:schemeClr val="accent1">
                    <a:lumMod val="50000"/>
                  </a:schemeClr>
                </a:solidFill>
                <a:latin typeface="+mn-lt"/>
                <a:cs typeface="Arial" panose="020B0604020202020204" pitchFamily="34" charset="0"/>
              </a:rPr>
              <a:t>посібники</a:t>
            </a:r>
            <a:r>
              <a:rPr lang="ru-RU" sz="2000" dirty="0">
                <a:solidFill>
                  <a:schemeClr val="accent1">
                    <a:lumMod val="50000"/>
                  </a:schemeClr>
                </a:solidFill>
                <a:latin typeface="+mn-lt"/>
                <a:cs typeface="Arial" panose="020B0604020202020204" pitchFamily="34" charset="0"/>
              </a:rPr>
              <a:t>, </a:t>
            </a:r>
            <a:r>
              <a:rPr lang="ru-RU" sz="2000" dirty="0" err="1">
                <a:solidFill>
                  <a:schemeClr val="accent1">
                    <a:lumMod val="50000"/>
                  </a:schemeClr>
                </a:solidFill>
                <a:latin typeface="+mn-lt"/>
                <a:cs typeface="Arial" panose="020B0604020202020204" pitchFamily="34" charset="0"/>
              </a:rPr>
              <a:t>розроблені</a:t>
            </a:r>
            <a:r>
              <a:rPr lang="ru-RU" sz="2000" dirty="0">
                <a:solidFill>
                  <a:schemeClr val="accent1">
                    <a:lumMod val="50000"/>
                  </a:schemeClr>
                </a:solidFill>
                <a:latin typeface="+mn-lt"/>
                <a:cs typeface="Arial" panose="020B0604020202020204" pitchFamily="34" charset="0"/>
              </a:rPr>
              <a:t> на </a:t>
            </a:r>
            <a:r>
              <a:rPr lang="ru-RU" sz="2000" dirty="0" err="1">
                <a:solidFill>
                  <a:schemeClr val="accent1">
                    <a:lumMod val="50000"/>
                  </a:schemeClr>
                </a:solidFill>
                <a:latin typeface="+mn-lt"/>
                <a:cs typeface="Arial" panose="020B0604020202020204" pitchFamily="34" charset="0"/>
              </a:rPr>
              <a:t>основі</a:t>
            </a:r>
            <a:r>
              <a:rPr lang="ru-RU" sz="2000" dirty="0">
                <a:solidFill>
                  <a:schemeClr val="accent1">
                    <a:lumMod val="50000"/>
                  </a:schemeClr>
                </a:solidFill>
                <a:latin typeface="+mn-lt"/>
                <a:cs typeface="Arial" panose="020B0604020202020204" pitchFamily="34" charset="0"/>
              </a:rPr>
              <a:t> </a:t>
            </a:r>
            <a:r>
              <a:rPr lang="ru-RU" sz="2000" dirty="0" err="1">
                <a:solidFill>
                  <a:schemeClr val="accent1">
                    <a:lumMod val="50000"/>
                  </a:schemeClr>
                </a:solidFill>
                <a:latin typeface="+mn-lt"/>
                <a:cs typeface="Arial" panose="020B0604020202020204" pitchFamily="34" charset="0"/>
              </a:rPr>
              <a:t>досвіду</a:t>
            </a:r>
            <a:r>
              <a:rPr lang="ru-RU" sz="2000" dirty="0">
                <a:solidFill>
                  <a:schemeClr val="accent1">
                    <a:lumMod val="50000"/>
                  </a:schemeClr>
                </a:solidFill>
                <a:latin typeface="+mn-lt"/>
                <a:cs typeface="Arial" panose="020B0604020202020204" pitchFamily="34" charset="0"/>
              </a:rPr>
              <a:t> </a:t>
            </a:r>
            <a:r>
              <a:rPr lang="ru-RU" sz="2000" dirty="0" err="1">
                <a:solidFill>
                  <a:schemeClr val="accent1">
                    <a:lumMod val="50000"/>
                  </a:schemeClr>
                </a:solidFill>
                <a:latin typeface="+mn-lt"/>
                <a:cs typeface="Arial" panose="020B0604020202020204" pitchFamily="34" charset="0"/>
              </a:rPr>
              <a:t>попередніх</a:t>
            </a:r>
            <a:r>
              <a:rPr lang="ru-RU" sz="2000" dirty="0">
                <a:solidFill>
                  <a:schemeClr val="accent1">
                    <a:lumMod val="50000"/>
                  </a:schemeClr>
                </a:solidFill>
                <a:latin typeface="+mn-lt"/>
                <a:cs typeface="Arial" panose="020B0604020202020204" pitchFamily="34" charset="0"/>
              </a:rPr>
              <a:t> </a:t>
            </a:r>
            <a:r>
              <a:rPr lang="ru-RU" sz="2000" dirty="0" err="1">
                <a:solidFill>
                  <a:schemeClr val="accent1">
                    <a:lumMod val="50000"/>
                  </a:schemeClr>
                </a:solidFill>
                <a:latin typeface="+mn-lt"/>
                <a:cs typeface="Arial" panose="020B0604020202020204" pitchFamily="34" charset="0"/>
              </a:rPr>
              <a:t>років</a:t>
            </a:r>
            <a:r>
              <a:rPr lang="ru-RU" sz="2000" dirty="0">
                <a:solidFill>
                  <a:schemeClr val="accent1">
                    <a:lumMod val="50000"/>
                  </a:schemeClr>
                </a:solidFill>
                <a:latin typeface="+mn-lt"/>
                <a:cs typeface="Arial" panose="020B0604020202020204" pitchFamily="34" charset="0"/>
              </a:rPr>
              <a:t>.</a:t>
            </a:r>
            <a:endParaRPr lang="uk-UA" altLang="uk-UA" sz="2000" dirty="0">
              <a:solidFill>
                <a:schemeClr val="accent1">
                  <a:lumMod val="50000"/>
                </a:schemeClr>
              </a:solidFill>
              <a:latin typeface="+mn-lt"/>
              <a:cs typeface="Arial" panose="020B0604020202020204" pitchFamily="34" charset="0"/>
            </a:endParaRPr>
          </a:p>
        </p:txBody>
      </p:sp>
      <p:grpSp>
        <p:nvGrpSpPr>
          <p:cNvPr id="24" name="Групувати 23">
            <a:extLst>
              <a:ext uri="{FF2B5EF4-FFF2-40B4-BE49-F238E27FC236}">
                <a16:creationId xmlns:a16="http://schemas.microsoft.com/office/drawing/2014/main" id="{63E47DB1-B142-4AB1-AE6F-79ADFEC0F4F5}"/>
              </a:ext>
            </a:extLst>
          </p:cNvPr>
          <p:cNvGrpSpPr/>
          <p:nvPr/>
        </p:nvGrpSpPr>
        <p:grpSpPr>
          <a:xfrm>
            <a:off x="8877764" y="659048"/>
            <a:ext cx="1944000" cy="1944000"/>
            <a:chOff x="9347592" y="2860345"/>
            <a:chExt cx="1048297" cy="1048297"/>
          </a:xfrm>
        </p:grpSpPr>
        <p:sp>
          <p:nvSpPr>
            <p:cNvPr id="25" name="Овал 24" descr="https://scontent.flwo1-1.fna.fbcdn.net/v/t1.0-9/124754597_1550679101799122_3265362986044074498_n.jpg?_nc_cat=102&amp;ccb=2&amp;_nc_sid=8bfeb9&amp;_nc_ohc=aWt9QNpGCpUAX_Mb9TA&amp;_nc_ht=scontent.flwo1-1.fna&amp;oh=f08d4cdd7db182b10f2be9fb6f637236&amp;oe=5FEE6FA1"/>
            <p:cNvSpPr/>
            <p:nvPr/>
          </p:nvSpPr>
          <p:spPr>
            <a:xfrm>
              <a:off x="9347592" y="2860345"/>
              <a:ext cx="1048297" cy="1048297"/>
            </a:xfrm>
            <a:prstGeom prst="ellipse">
              <a:avLst/>
            </a:prstGeom>
            <a:blipFill>
              <a:blip r:embed="rId4" cstate="print">
                <a:extLst>
                  <a:ext uri="{28A0092B-C50C-407E-A947-70E740481C1C}">
                    <a14:useLocalDpi xmlns:a14="http://schemas.microsoft.com/office/drawing/2010/main" val="0"/>
                  </a:ext>
                </a:extLst>
              </a:blip>
              <a:srcRect/>
              <a:stretch>
                <a:fillRect t="-17000" b="-17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6" name="Полілінія: фігура 25">
              <a:extLst>
                <a:ext uri="{FF2B5EF4-FFF2-40B4-BE49-F238E27FC236}">
                  <a16:creationId xmlns:a16="http://schemas.microsoft.com/office/drawing/2014/main" id="{4711C387-6A3D-4325-B358-791DCA20E42A}"/>
                </a:ext>
              </a:extLst>
            </p:cNvPr>
            <p:cNvSpPr/>
            <p:nvPr/>
          </p:nvSpPr>
          <p:spPr>
            <a:xfrm>
              <a:off x="9536286" y="3416991"/>
              <a:ext cx="670910" cy="345938"/>
            </a:xfrm>
            <a:custGeom>
              <a:avLst/>
              <a:gdLst>
                <a:gd name="connsiteX0" fmla="*/ 0 w 670910"/>
                <a:gd name="connsiteY0" fmla="*/ 0 h 345938"/>
                <a:gd name="connsiteX1" fmla="*/ 670910 w 670910"/>
                <a:gd name="connsiteY1" fmla="*/ 0 h 345938"/>
                <a:gd name="connsiteX2" fmla="*/ 670910 w 670910"/>
                <a:gd name="connsiteY2" fmla="*/ 345938 h 345938"/>
                <a:gd name="connsiteX3" fmla="*/ 0 w 670910"/>
                <a:gd name="connsiteY3" fmla="*/ 345938 h 345938"/>
                <a:gd name="connsiteX4" fmla="*/ 0 w 670910"/>
                <a:gd name="connsiteY4" fmla="*/ 0 h 345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910" h="345938">
                  <a:moveTo>
                    <a:pt x="0" y="0"/>
                  </a:moveTo>
                  <a:lnTo>
                    <a:pt x="670910" y="0"/>
                  </a:lnTo>
                  <a:lnTo>
                    <a:pt x="670910" y="345938"/>
                  </a:lnTo>
                  <a:lnTo>
                    <a:pt x="0" y="345938"/>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800100">
                <a:lnSpc>
                  <a:spcPct val="90000"/>
                </a:lnSpc>
                <a:spcBef>
                  <a:spcPct val="0"/>
                </a:spcBef>
                <a:spcAft>
                  <a:spcPct val="35000"/>
                </a:spcAft>
                <a:buNone/>
              </a:pPr>
              <a:endParaRPr lang="uk-UA" sz="1800" kern="1200"/>
            </a:p>
          </p:txBody>
        </p:sp>
      </p:grpSp>
      <p:grpSp>
        <p:nvGrpSpPr>
          <p:cNvPr id="5" name="Групувати 4">
            <a:extLst>
              <a:ext uri="{FF2B5EF4-FFF2-40B4-BE49-F238E27FC236}">
                <a16:creationId xmlns:a16="http://schemas.microsoft.com/office/drawing/2014/main" id="{B5ADF120-4098-4BC5-9C23-F9AC334401F1}"/>
              </a:ext>
            </a:extLst>
          </p:cNvPr>
          <p:cNvGrpSpPr/>
          <p:nvPr/>
        </p:nvGrpSpPr>
        <p:grpSpPr>
          <a:xfrm>
            <a:off x="616005" y="1219588"/>
            <a:ext cx="1944000" cy="1944000"/>
            <a:chOff x="1089173" y="1081878"/>
            <a:chExt cx="1498995" cy="1498995"/>
          </a:xfrm>
        </p:grpSpPr>
        <p:sp>
          <p:nvSpPr>
            <p:cNvPr id="7" name="Овал 6" descr="https://scontent.flwo1-1.fna.fbcdn.net/v/t1.0-9/123322201_3738750212836763_3580955682822066377_n.jpg?_nc_cat=102&amp;ccb=2&amp;_nc_sid=8bfeb9&amp;_nc_ohc=JecnxY3c3IAAX9j2ZxZ&amp;_nc_oc=AQllk3VKrrPgOG5P_KY5zA8cTikC3pGyPRRJH9E1wDqxDMQBKpZYbBrq-LHpvAieZuY&amp;_nc_ht=scontent.flwo1-1.fna&amp;oh=30d9139540c43f674cf99de55a605db5&amp;oe=5FF18185"/>
            <p:cNvSpPr/>
            <p:nvPr/>
          </p:nvSpPr>
          <p:spPr>
            <a:xfrm>
              <a:off x="1089173" y="1081878"/>
              <a:ext cx="1498995" cy="1498995"/>
            </a:xfrm>
            <a:prstGeom prst="ellipse">
              <a:avLst/>
            </a:prstGeom>
            <a:blipFill>
              <a:blip r:embed="rId5" cstate="print">
                <a:extLst>
                  <a:ext uri="{28A0092B-C50C-407E-A947-70E740481C1C}">
                    <a14:useLocalDpi xmlns:a14="http://schemas.microsoft.com/office/drawing/2010/main" val="0"/>
                  </a:ext>
                </a:extLst>
              </a:blip>
              <a:srcRect/>
              <a:stretch>
                <a:fillRect l="-17000" r="-17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 name="Полілінія: фігура 8">
              <a:extLst>
                <a:ext uri="{FF2B5EF4-FFF2-40B4-BE49-F238E27FC236}">
                  <a16:creationId xmlns:a16="http://schemas.microsoft.com/office/drawing/2014/main" id="{3799024A-8889-4C5A-AB68-4DA89049CDAA}"/>
                </a:ext>
              </a:extLst>
            </p:cNvPr>
            <p:cNvSpPr/>
            <p:nvPr/>
          </p:nvSpPr>
          <p:spPr>
            <a:xfrm>
              <a:off x="1358992" y="1877844"/>
              <a:ext cx="959356" cy="494668"/>
            </a:xfrm>
            <a:custGeom>
              <a:avLst/>
              <a:gdLst>
                <a:gd name="connsiteX0" fmla="*/ 0 w 959356"/>
                <a:gd name="connsiteY0" fmla="*/ 0 h 494668"/>
                <a:gd name="connsiteX1" fmla="*/ 959356 w 959356"/>
                <a:gd name="connsiteY1" fmla="*/ 0 h 494668"/>
                <a:gd name="connsiteX2" fmla="*/ 959356 w 959356"/>
                <a:gd name="connsiteY2" fmla="*/ 494668 h 494668"/>
                <a:gd name="connsiteX3" fmla="*/ 0 w 959356"/>
                <a:gd name="connsiteY3" fmla="*/ 494668 h 494668"/>
                <a:gd name="connsiteX4" fmla="*/ 0 w 959356"/>
                <a:gd name="connsiteY4" fmla="*/ 0 h 494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356" h="494668">
                  <a:moveTo>
                    <a:pt x="0" y="0"/>
                  </a:moveTo>
                  <a:lnTo>
                    <a:pt x="959356" y="0"/>
                  </a:lnTo>
                  <a:lnTo>
                    <a:pt x="959356" y="494668"/>
                  </a:lnTo>
                  <a:lnTo>
                    <a:pt x="0" y="494668"/>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1155700">
                <a:lnSpc>
                  <a:spcPct val="90000"/>
                </a:lnSpc>
                <a:spcBef>
                  <a:spcPct val="0"/>
                </a:spcBef>
                <a:spcAft>
                  <a:spcPct val="35000"/>
                </a:spcAft>
                <a:buNone/>
              </a:pPr>
              <a:endParaRPr lang="uk-UA" sz="2600" kern="1200"/>
            </a:p>
          </p:txBody>
        </p:sp>
      </p:grpSp>
      <p:cxnSp>
        <p:nvCxnSpPr>
          <p:cNvPr id="11" name="Пряма сполучна лінія 10">
            <a:extLst>
              <a:ext uri="{FF2B5EF4-FFF2-40B4-BE49-F238E27FC236}">
                <a16:creationId xmlns:a16="http://schemas.microsoft.com/office/drawing/2014/main" id="{014A6441-2CB6-4EC7-B474-EEC78141E403}"/>
              </a:ext>
            </a:extLst>
          </p:cNvPr>
          <p:cNvCxnSpPr/>
          <p:nvPr/>
        </p:nvCxnSpPr>
        <p:spPr>
          <a:xfrm>
            <a:off x="3337783" y="1404104"/>
            <a:ext cx="0" cy="4244648"/>
          </a:xfrm>
          <a:prstGeom prst="line">
            <a:avLst/>
          </a:prstGeom>
        </p:spPr>
        <p:style>
          <a:lnRef idx="1">
            <a:schemeClr val="accent4"/>
          </a:lnRef>
          <a:fillRef idx="0">
            <a:schemeClr val="accent4"/>
          </a:fillRef>
          <a:effectRef idx="0">
            <a:schemeClr val="accent4"/>
          </a:effectRef>
          <a:fontRef idx="minor">
            <a:schemeClr val="tx1"/>
          </a:fontRef>
        </p:style>
      </p:cxnSp>
      <p:cxnSp>
        <p:nvCxnSpPr>
          <p:cNvPr id="18" name="Пряма сполучна лінія 17">
            <a:extLst>
              <a:ext uri="{FF2B5EF4-FFF2-40B4-BE49-F238E27FC236}">
                <a16:creationId xmlns:a16="http://schemas.microsoft.com/office/drawing/2014/main" id="{3AD72441-FF06-4297-B967-A4402DC87ADA}"/>
              </a:ext>
            </a:extLst>
          </p:cNvPr>
          <p:cNvCxnSpPr>
            <a:cxnSpLocks/>
          </p:cNvCxnSpPr>
          <p:nvPr/>
        </p:nvCxnSpPr>
        <p:spPr>
          <a:xfrm>
            <a:off x="7921564" y="648288"/>
            <a:ext cx="0" cy="5434132"/>
          </a:xfrm>
          <a:prstGeom prst="line">
            <a:avLst/>
          </a:prstGeom>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63096807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Рисунок 23"/>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0" y="-3670"/>
            <a:ext cx="12181490" cy="6861670"/>
          </a:xfrm>
          <a:prstGeom prst="rect">
            <a:avLst/>
          </a:prstGeom>
        </p:spPr>
      </p:pic>
      <p:sp>
        <p:nvSpPr>
          <p:cNvPr id="15" name="TextBox 14"/>
          <p:cNvSpPr txBox="1"/>
          <p:nvPr/>
        </p:nvSpPr>
        <p:spPr>
          <a:xfrm>
            <a:off x="2884231" y="98718"/>
            <a:ext cx="7992941" cy="1320361"/>
          </a:xfrm>
          <a:prstGeom prst="rect">
            <a:avLst/>
          </a:prstGeom>
          <a:noFill/>
        </p:spPr>
        <p:txBody>
          <a:bodyPr wrap="square" rtlCol="0">
            <a:spAutoFit/>
          </a:bodyPr>
          <a:lstStyle/>
          <a:p>
            <a:pPr>
              <a:lnSpc>
                <a:spcPct val="95000"/>
              </a:lnSpc>
            </a:pPr>
            <a:r>
              <a:rPr lang="uk-UA" altLang="uk-UA" sz="2800" b="1" dirty="0">
                <a:latin typeface="+mn-lt"/>
                <a:cs typeface="Arial" panose="020B0604020202020204" pitchFamily="34" charset="0"/>
              </a:rPr>
              <a:t>Патронатні сім'ї </a:t>
            </a:r>
          </a:p>
          <a:p>
            <a:pPr>
              <a:lnSpc>
                <a:spcPct val="95000"/>
              </a:lnSpc>
            </a:pPr>
            <a:r>
              <a:rPr lang="uk-UA" altLang="uk-UA" sz="2800" b="1" dirty="0">
                <a:latin typeface="+mn-lt"/>
                <a:cs typeface="Arial" panose="020B0604020202020204" pitchFamily="34" charset="0"/>
              </a:rPr>
              <a:t>Прийомні сім’ї (ПС)</a:t>
            </a:r>
          </a:p>
          <a:p>
            <a:pPr>
              <a:lnSpc>
                <a:spcPct val="95000"/>
              </a:lnSpc>
            </a:pPr>
            <a:r>
              <a:rPr lang="uk-UA" sz="2800" b="1" dirty="0"/>
              <a:t>Дитячі будинки сімейного типу (ДБСТ)</a:t>
            </a:r>
          </a:p>
        </p:txBody>
      </p:sp>
      <p:sp>
        <p:nvSpPr>
          <p:cNvPr id="3" name="Прямокутник 2">
            <a:extLst>
              <a:ext uri="{FF2B5EF4-FFF2-40B4-BE49-F238E27FC236}">
                <a16:creationId xmlns:a16="http://schemas.microsoft.com/office/drawing/2014/main" id="{B7637069-8448-4AF5-8552-06BE07B47DA6}"/>
              </a:ext>
            </a:extLst>
          </p:cNvPr>
          <p:cNvSpPr/>
          <p:nvPr/>
        </p:nvSpPr>
        <p:spPr>
          <a:xfrm>
            <a:off x="0" y="106432"/>
            <a:ext cx="2725947" cy="104537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b="1" dirty="0"/>
              <a:t>VI</a:t>
            </a:r>
            <a:r>
              <a:rPr lang="uk-UA" b="1" dirty="0"/>
              <a:t>. Розвиток сімейних та альтернативних форм виховання</a:t>
            </a:r>
            <a:endParaRPr lang="uk-UA" dirty="0"/>
          </a:p>
        </p:txBody>
      </p:sp>
      <p:cxnSp>
        <p:nvCxnSpPr>
          <p:cNvPr id="4" name="Пряма сполучна лінія 3">
            <a:extLst>
              <a:ext uri="{FF2B5EF4-FFF2-40B4-BE49-F238E27FC236}">
                <a16:creationId xmlns:a16="http://schemas.microsoft.com/office/drawing/2014/main" id="{B701BB8C-7712-4CF1-9CBF-230E19E9BA7F}"/>
              </a:ext>
            </a:extLst>
          </p:cNvPr>
          <p:cNvCxnSpPr>
            <a:cxnSpLocks/>
          </p:cNvCxnSpPr>
          <p:nvPr/>
        </p:nvCxnSpPr>
        <p:spPr>
          <a:xfrm>
            <a:off x="6096000" y="1614791"/>
            <a:ext cx="0" cy="4902741"/>
          </a:xfrm>
          <a:prstGeom prst="line">
            <a:avLst/>
          </a:prstGeom>
          <a:ln w="38100"/>
        </p:spPr>
        <p:style>
          <a:lnRef idx="1">
            <a:schemeClr val="accent5"/>
          </a:lnRef>
          <a:fillRef idx="0">
            <a:schemeClr val="accent5"/>
          </a:fillRef>
          <a:effectRef idx="0">
            <a:schemeClr val="accent5"/>
          </a:effectRef>
          <a:fontRef idx="minor">
            <a:schemeClr val="tx1"/>
          </a:fontRef>
        </p:style>
      </p:cxnSp>
      <p:sp>
        <p:nvSpPr>
          <p:cNvPr id="10" name="TextBox 9">
            <a:extLst>
              <a:ext uri="{FF2B5EF4-FFF2-40B4-BE49-F238E27FC236}">
                <a16:creationId xmlns:a16="http://schemas.microsoft.com/office/drawing/2014/main" id="{559A3CF1-E64E-46BA-806F-CA3DF47A05C5}"/>
              </a:ext>
            </a:extLst>
          </p:cNvPr>
          <p:cNvSpPr txBox="1"/>
          <p:nvPr/>
        </p:nvSpPr>
        <p:spPr>
          <a:xfrm>
            <a:off x="8816191" y="734249"/>
            <a:ext cx="3237654" cy="1323439"/>
          </a:xfrm>
          <a:prstGeom prst="rect">
            <a:avLst/>
          </a:prstGeom>
          <a:noFill/>
        </p:spPr>
        <p:txBody>
          <a:bodyPr wrap="square" rtlCol="0">
            <a:spAutoFit/>
          </a:bodyPr>
          <a:lstStyle/>
          <a:p>
            <a:pPr algn="ctr"/>
            <a:r>
              <a:rPr lang="uk-UA" sz="2000" dirty="0"/>
              <a:t>У місті функціонує </a:t>
            </a:r>
          </a:p>
          <a:p>
            <a:pPr algn="ctr"/>
            <a:r>
              <a:rPr lang="uk-UA" sz="2000" b="1" dirty="0"/>
              <a:t>5 дитячих будинків сімейного типу </a:t>
            </a:r>
            <a:r>
              <a:rPr lang="uk-UA" sz="2000" dirty="0"/>
              <a:t>у яких виховується 46 дітей</a:t>
            </a:r>
          </a:p>
        </p:txBody>
      </p:sp>
      <p:sp>
        <p:nvSpPr>
          <p:cNvPr id="5" name="TextBox 4">
            <a:extLst>
              <a:ext uri="{FF2B5EF4-FFF2-40B4-BE49-F238E27FC236}">
                <a16:creationId xmlns:a16="http://schemas.microsoft.com/office/drawing/2014/main" id="{12180271-AC0D-43A6-A9D4-1972DE4F6FAD}"/>
              </a:ext>
            </a:extLst>
          </p:cNvPr>
          <p:cNvSpPr txBox="1"/>
          <p:nvPr/>
        </p:nvSpPr>
        <p:spPr>
          <a:xfrm>
            <a:off x="3019333" y="1395969"/>
            <a:ext cx="2455742" cy="1323439"/>
          </a:xfrm>
          <a:prstGeom prst="rect">
            <a:avLst/>
          </a:prstGeom>
          <a:noFill/>
        </p:spPr>
        <p:txBody>
          <a:bodyPr wrap="square" rtlCol="0">
            <a:spAutoFit/>
          </a:bodyPr>
          <a:lstStyle/>
          <a:p>
            <a:pPr algn="ctr"/>
            <a:r>
              <a:rPr lang="uk-UA" sz="2000" dirty="0"/>
              <a:t>У місті функціонує </a:t>
            </a:r>
            <a:r>
              <a:rPr lang="uk-UA" sz="2000" b="1" dirty="0"/>
              <a:t>11 прийомних сімей </a:t>
            </a:r>
            <a:r>
              <a:rPr lang="uk-UA" sz="2000" dirty="0"/>
              <a:t>у яких виховується 18 дітей</a:t>
            </a:r>
          </a:p>
        </p:txBody>
      </p:sp>
      <p:pic>
        <p:nvPicPr>
          <p:cNvPr id="8" name="Рисунок 7">
            <a:extLst>
              <a:ext uri="{FF2B5EF4-FFF2-40B4-BE49-F238E27FC236}">
                <a16:creationId xmlns:a16="http://schemas.microsoft.com/office/drawing/2014/main" id="{424FB344-4DD0-4E60-8CA9-36B418EC31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0441" y="2732464"/>
            <a:ext cx="3453526" cy="2302350"/>
          </a:xfrm>
          <a:prstGeom prst="rect">
            <a:avLst/>
          </a:prstGeom>
        </p:spPr>
      </p:pic>
      <p:sp>
        <p:nvSpPr>
          <p:cNvPr id="13" name="TextBox 12">
            <a:extLst>
              <a:ext uri="{FF2B5EF4-FFF2-40B4-BE49-F238E27FC236}">
                <a16:creationId xmlns:a16="http://schemas.microsoft.com/office/drawing/2014/main" id="{69088643-4848-4B2E-810C-629BCD0286D1}"/>
              </a:ext>
            </a:extLst>
          </p:cNvPr>
          <p:cNvSpPr txBox="1"/>
          <p:nvPr/>
        </p:nvSpPr>
        <p:spPr>
          <a:xfrm>
            <a:off x="1123724" y="5032985"/>
            <a:ext cx="4926617" cy="1631216"/>
          </a:xfrm>
          <a:prstGeom prst="rect">
            <a:avLst/>
          </a:prstGeom>
          <a:noFill/>
        </p:spPr>
        <p:txBody>
          <a:bodyPr wrap="square" rtlCol="0">
            <a:spAutoFit/>
          </a:bodyPr>
          <a:lstStyle/>
          <a:p>
            <a:r>
              <a:rPr lang="uk-UA" sz="2000" dirty="0"/>
              <a:t>Впродовж року створено 2 прийомні сім’ї та вирішується питання щодо забезпечення функціонування ще однієї ПС.</a:t>
            </a:r>
          </a:p>
          <a:p>
            <a:r>
              <a:rPr lang="uk-UA" sz="2000" dirty="0"/>
              <a:t>Ще 1 сім’я завершила навчання кандидатів у прийомні батьки</a:t>
            </a:r>
          </a:p>
        </p:txBody>
      </p:sp>
      <p:pic>
        <p:nvPicPr>
          <p:cNvPr id="19" name="Рисунок 18">
            <a:extLst>
              <a:ext uri="{FF2B5EF4-FFF2-40B4-BE49-F238E27FC236}">
                <a16:creationId xmlns:a16="http://schemas.microsoft.com/office/drawing/2014/main" id="{8D00EE44-A05E-47F4-94B0-8FE54D6896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67791" y="1614791"/>
            <a:ext cx="2648406" cy="1765604"/>
          </a:xfrm>
          <a:prstGeom prst="rect">
            <a:avLst/>
          </a:prstGeom>
        </p:spPr>
      </p:pic>
      <p:sp>
        <p:nvSpPr>
          <p:cNvPr id="20" name="TextBox 19">
            <a:extLst>
              <a:ext uri="{FF2B5EF4-FFF2-40B4-BE49-F238E27FC236}">
                <a16:creationId xmlns:a16="http://schemas.microsoft.com/office/drawing/2014/main" id="{8134600A-5B1C-440D-B13E-A6B647849198}"/>
              </a:ext>
            </a:extLst>
          </p:cNvPr>
          <p:cNvSpPr txBox="1"/>
          <p:nvPr/>
        </p:nvSpPr>
        <p:spPr>
          <a:xfrm>
            <a:off x="6167790" y="3376082"/>
            <a:ext cx="2648405" cy="1015663"/>
          </a:xfrm>
          <a:prstGeom prst="rect">
            <a:avLst/>
          </a:prstGeom>
          <a:noFill/>
        </p:spPr>
        <p:txBody>
          <a:bodyPr wrap="square" rtlCol="0">
            <a:spAutoFit/>
          </a:bodyPr>
          <a:lstStyle/>
          <a:p>
            <a:r>
              <a:rPr lang="uk-UA" sz="2000" dirty="0"/>
              <a:t>До кінця року планується створити ДБСТ у Винниках</a:t>
            </a:r>
          </a:p>
        </p:txBody>
      </p:sp>
      <p:sp>
        <p:nvSpPr>
          <p:cNvPr id="21" name="TextBox 20">
            <a:extLst>
              <a:ext uri="{FF2B5EF4-FFF2-40B4-BE49-F238E27FC236}">
                <a16:creationId xmlns:a16="http://schemas.microsoft.com/office/drawing/2014/main" id="{2C0F4F4B-87BC-46E7-AF0D-328383826B77}"/>
              </a:ext>
            </a:extLst>
          </p:cNvPr>
          <p:cNvSpPr txBox="1"/>
          <p:nvPr/>
        </p:nvSpPr>
        <p:spPr>
          <a:xfrm>
            <a:off x="8792961" y="4509032"/>
            <a:ext cx="3260884" cy="1631216"/>
          </a:xfrm>
          <a:prstGeom prst="rect">
            <a:avLst/>
          </a:prstGeom>
          <a:noFill/>
        </p:spPr>
        <p:txBody>
          <a:bodyPr wrap="square" rtlCol="0">
            <a:spAutoFit/>
          </a:bodyPr>
          <a:lstStyle/>
          <a:p>
            <a:r>
              <a:rPr lang="uk-UA" sz="2000" dirty="0"/>
              <a:t>Розпочато будівництво </a:t>
            </a:r>
          </a:p>
          <a:p>
            <a:r>
              <a:rPr lang="uk-UA" sz="2000" dirty="0"/>
              <a:t>2 дитячих будинків </a:t>
            </a:r>
          </a:p>
          <a:p>
            <a:r>
              <a:rPr lang="uk-UA" sz="2000" dirty="0"/>
              <a:t>сімейного типу у Шевченківському районі </a:t>
            </a:r>
          </a:p>
          <a:p>
            <a:r>
              <a:rPr lang="uk-UA" sz="2000" dirty="0"/>
              <a:t>м. Львова</a:t>
            </a:r>
          </a:p>
        </p:txBody>
      </p:sp>
      <p:pic>
        <p:nvPicPr>
          <p:cNvPr id="23" name="Рисунок 22">
            <a:extLst>
              <a:ext uri="{FF2B5EF4-FFF2-40B4-BE49-F238E27FC236}">
                <a16:creationId xmlns:a16="http://schemas.microsoft.com/office/drawing/2014/main" id="{BBB2D0F6-0684-4ABC-B049-E4937FB04B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67788" y="4391745"/>
            <a:ext cx="2648403" cy="2125787"/>
          </a:xfrm>
          <a:prstGeom prst="rect">
            <a:avLst/>
          </a:prstGeom>
        </p:spPr>
      </p:pic>
      <p:pic>
        <p:nvPicPr>
          <p:cNvPr id="7" name="Рисунок 6">
            <a:extLst>
              <a:ext uri="{FF2B5EF4-FFF2-40B4-BE49-F238E27FC236}">
                <a16:creationId xmlns:a16="http://schemas.microsoft.com/office/drawing/2014/main" id="{96C6DB05-942D-4F0A-9663-58668D22CEA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39421" y="2054610"/>
            <a:ext cx="3237654" cy="2433673"/>
          </a:xfrm>
          <a:prstGeom prst="rect">
            <a:avLst/>
          </a:prstGeom>
        </p:spPr>
      </p:pic>
      <p:cxnSp>
        <p:nvCxnSpPr>
          <p:cNvPr id="18" name="Пряма сполучна лінія 3">
            <a:extLst>
              <a:ext uri="{FF2B5EF4-FFF2-40B4-BE49-F238E27FC236}">
                <a16:creationId xmlns:a16="http://schemas.microsoft.com/office/drawing/2014/main" id="{63FBA697-914B-4C14-ACB7-2D6DCF4B355C}"/>
              </a:ext>
            </a:extLst>
          </p:cNvPr>
          <p:cNvCxnSpPr>
            <a:cxnSpLocks/>
          </p:cNvCxnSpPr>
          <p:nvPr/>
        </p:nvCxnSpPr>
        <p:spPr>
          <a:xfrm flipH="1" flipV="1">
            <a:off x="165818" y="4639712"/>
            <a:ext cx="2232590" cy="6402"/>
          </a:xfrm>
          <a:prstGeom prst="line">
            <a:avLst/>
          </a:prstGeom>
          <a:ln w="38100"/>
        </p:spPr>
        <p:style>
          <a:lnRef idx="1">
            <a:schemeClr val="accent5"/>
          </a:lnRef>
          <a:fillRef idx="0">
            <a:schemeClr val="accent5"/>
          </a:fillRef>
          <a:effectRef idx="0">
            <a:schemeClr val="accent5"/>
          </a:effectRef>
          <a:fontRef idx="minor">
            <a:schemeClr val="tx1"/>
          </a:fontRef>
        </p:style>
      </p:cxnSp>
      <p:sp>
        <p:nvSpPr>
          <p:cNvPr id="22" name="TextBox 21">
            <a:extLst>
              <a:ext uri="{FF2B5EF4-FFF2-40B4-BE49-F238E27FC236}">
                <a16:creationId xmlns:a16="http://schemas.microsoft.com/office/drawing/2014/main" id="{A5393F14-9214-475C-B3DF-13B0D7425403}"/>
              </a:ext>
            </a:extLst>
          </p:cNvPr>
          <p:cNvSpPr txBox="1"/>
          <p:nvPr/>
        </p:nvSpPr>
        <p:spPr>
          <a:xfrm>
            <a:off x="135102" y="1428727"/>
            <a:ext cx="2455742" cy="3023905"/>
          </a:xfrm>
          <a:prstGeom prst="rect">
            <a:avLst/>
          </a:prstGeom>
          <a:noFill/>
        </p:spPr>
        <p:txBody>
          <a:bodyPr wrap="square" rtlCol="0">
            <a:spAutoFit/>
          </a:bodyPr>
          <a:lstStyle/>
          <a:p>
            <a:pPr algn="ctr"/>
            <a:r>
              <a:rPr lang="uk-UA" dirty="0"/>
              <a:t>У місті функціонує </a:t>
            </a:r>
          </a:p>
          <a:p>
            <a:pPr algn="ctr"/>
            <a:r>
              <a:rPr lang="uk-UA" b="1" dirty="0"/>
              <a:t>1 патронатна сім'я </a:t>
            </a:r>
            <a:r>
              <a:rPr lang="uk-UA" dirty="0"/>
              <a:t>у якій перебувало </a:t>
            </a:r>
          </a:p>
          <a:p>
            <a:pPr algn="ctr"/>
            <a:r>
              <a:rPr lang="uk-UA" dirty="0"/>
              <a:t>5 дітей, з яких: </a:t>
            </a:r>
          </a:p>
          <a:p>
            <a:pPr algn="ctr"/>
            <a:r>
              <a:rPr lang="uk-UA" dirty="0"/>
              <a:t>1 усиновлено, </a:t>
            </a:r>
          </a:p>
          <a:p>
            <a:pPr algn="ctr"/>
            <a:r>
              <a:rPr lang="uk-UA" dirty="0"/>
              <a:t>4 вибули під опіку.</a:t>
            </a:r>
          </a:p>
          <a:p>
            <a:endParaRPr lang="uk-UA" sz="1050" dirty="0"/>
          </a:p>
          <a:p>
            <a:pPr algn="ctr"/>
            <a:r>
              <a:rPr lang="uk-UA" dirty="0"/>
              <a:t>Ще 1 патронатна сім’я на стадії створення та ще 1 сім'я проходить навчання</a:t>
            </a:r>
          </a:p>
        </p:txBody>
      </p:sp>
    </p:spTree>
    <p:extLst>
      <p:ext uri="{BB962C8B-B14F-4D97-AF65-F5344CB8AC3E}">
        <p14:creationId xmlns:p14="http://schemas.microsoft.com/office/powerpoint/2010/main" val="309676560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0" y="-3670"/>
            <a:ext cx="12181490" cy="6861670"/>
          </a:xfrm>
          <a:prstGeom prst="rect">
            <a:avLst/>
          </a:prstGeom>
        </p:spPr>
      </p:pic>
      <p:sp>
        <p:nvSpPr>
          <p:cNvPr id="15" name="TextBox 14"/>
          <p:cNvSpPr txBox="1"/>
          <p:nvPr/>
        </p:nvSpPr>
        <p:spPr>
          <a:xfrm>
            <a:off x="2855934" y="157843"/>
            <a:ext cx="8066762" cy="954107"/>
          </a:xfrm>
          <a:prstGeom prst="rect">
            <a:avLst/>
          </a:prstGeom>
          <a:noFill/>
        </p:spPr>
        <p:txBody>
          <a:bodyPr wrap="square" rtlCol="0">
            <a:spAutoFit/>
          </a:bodyPr>
          <a:lstStyle/>
          <a:p>
            <a:r>
              <a:rPr lang="uk-UA" altLang="uk-UA" sz="2800" b="1" dirty="0">
                <a:latin typeface="+mn-lt"/>
                <a:cs typeface="Arial" panose="020B0604020202020204" pitchFamily="34" charset="0"/>
              </a:rPr>
              <a:t>Житло для дітей-сиріт та </a:t>
            </a:r>
          </a:p>
          <a:p>
            <a:r>
              <a:rPr lang="uk-UA" altLang="uk-UA" sz="2800" b="1" dirty="0">
                <a:latin typeface="+mn-lt"/>
                <a:cs typeface="Arial" panose="020B0604020202020204" pitchFamily="34" charset="0"/>
              </a:rPr>
              <a:t>дітей, позбавлених батьківського піклування</a:t>
            </a:r>
            <a:endParaRPr lang="uk-UA" sz="2800" b="1" dirty="0"/>
          </a:p>
        </p:txBody>
      </p:sp>
      <p:sp>
        <p:nvSpPr>
          <p:cNvPr id="3" name="Прямокутник 2">
            <a:extLst>
              <a:ext uri="{FF2B5EF4-FFF2-40B4-BE49-F238E27FC236}">
                <a16:creationId xmlns:a16="http://schemas.microsoft.com/office/drawing/2014/main" id="{B7637069-8448-4AF5-8552-06BE07B47DA6}"/>
              </a:ext>
            </a:extLst>
          </p:cNvPr>
          <p:cNvSpPr/>
          <p:nvPr/>
        </p:nvSpPr>
        <p:spPr>
          <a:xfrm>
            <a:off x="0" y="106432"/>
            <a:ext cx="2725947" cy="104537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b="1" dirty="0"/>
              <a:t>V</a:t>
            </a:r>
            <a:r>
              <a:rPr lang="uk-UA" b="1" dirty="0"/>
              <a:t>ІІ. Реалізація житлових програм</a:t>
            </a:r>
            <a:endParaRPr lang="uk-UA" dirty="0"/>
          </a:p>
        </p:txBody>
      </p:sp>
      <p:sp>
        <p:nvSpPr>
          <p:cNvPr id="10" name="Місце для вмісту 2">
            <a:extLst>
              <a:ext uri="{FF2B5EF4-FFF2-40B4-BE49-F238E27FC236}">
                <a16:creationId xmlns:a16="http://schemas.microsoft.com/office/drawing/2014/main" id="{A471982C-C8FE-413D-9E29-3A20BC29EA4F}"/>
              </a:ext>
            </a:extLst>
          </p:cNvPr>
          <p:cNvSpPr txBox="1">
            <a:spLocks/>
          </p:cNvSpPr>
          <p:nvPr/>
        </p:nvSpPr>
        <p:spPr bwMode="auto">
          <a:xfrm>
            <a:off x="1268082" y="1343248"/>
            <a:ext cx="6069152" cy="1396962"/>
          </a:xfrm>
          <a:prstGeom prst="rect">
            <a:avLst/>
          </a:prstGeom>
          <a:solidFill>
            <a:schemeClr val="bg1">
              <a:lumMod val="85000"/>
            </a:schemeClr>
          </a:solidFill>
          <a:ln w="9525">
            <a:noFill/>
            <a:miter lim="800000"/>
            <a:headEnd/>
            <a:tailEnd/>
          </a:ln>
        </p:spPr>
        <p:txBody>
          <a:bodyPr/>
          <a:lstStyle/>
          <a:p>
            <a:pPr>
              <a:buFont typeface="Arial" charset="0"/>
              <a:buNone/>
            </a:pPr>
            <a:r>
              <a:rPr lang="uk-UA" dirty="0">
                <a:latin typeface="Calibri" pitchFamily="34" charset="0"/>
              </a:rPr>
              <a:t>Програма </a:t>
            </a:r>
            <a:r>
              <a:rPr lang="uk-UA" u="sng" dirty="0">
                <a:latin typeface="Calibri" pitchFamily="34" charset="0"/>
              </a:rPr>
              <a:t>співфінансування</a:t>
            </a:r>
            <a:r>
              <a:rPr lang="uk-UA" dirty="0">
                <a:latin typeface="Calibri" pitchFamily="34" charset="0"/>
              </a:rPr>
              <a:t> придбання житла для дітей-сиріт, дітей позбавлених батьківського піклування та осіб з їх числа – придбано 6 квартир</a:t>
            </a:r>
          </a:p>
          <a:p>
            <a:pPr>
              <a:buFont typeface="Arial" charset="0"/>
              <a:buNone/>
            </a:pPr>
            <a:r>
              <a:rPr lang="uk-UA" dirty="0">
                <a:latin typeface="Calibri" pitchFamily="34" charset="0"/>
              </a:rPr>
              <a:t>Заплановано придбання ще 3 квартир</a:t>
            </a:r>
          </a:p>
          <a:p>
            <a:pPr>
              <a:buFont typeface="Arial" charset="0"/>
              <a:buNone/>
            </a:pPr>
            <a:r>
              <a:rPr lang="uk-UA" dirty="0">
                <a:latin typeface="Calibri" pitchFamily="34" charset="0"/>
              </a:rPr>
              <a:t>З 2016 року придбано 29 квартир</a:t>
            </a:r>
          </a:p>
        </p:txBody>
      </p:sp>
      <p:pic>
        <p:nvPicPr>
          <p:cNvPr id="4" name="Рисунок 3">
            <a:extLst>
              <a:ext uri="{FF2B5EF4-FFF2-40B4-BE49-F238E27FC236}">
                <a16:creationId xmlns:a16="http://schemas.microsoft.com/office/drawing/2014/main" id="{9772F853-ABA1-4094-963A-780A26AAE3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9558" y="1239484"/>
            <a:ext cx="4229761" cy="2288657"/>
          </a:xfrm>
          <a:prstGeom prst="rect">
            <a:avLst/>
          </a:prstGeom>
        </p:spPr>
      </p:pic>
      <p:pic>
        <p:nvPicPr>
          <p:cNvPr id="7" name="Рисунок 6">
            <a:extLst>
              <a:ext uri="{FF2B5EF4-FFF2-40B4-BE49-F238E27FC236}">
                <a16:creationId xmlns:a16="http://schemas.microsoft.com/office/drawing/2014/main" id="{4CA5398F-6F5B-465C-B57E-25F7DCAA9523}"/>
              </a:ext>
            </a:extLst>
          </p:cNvPr>
          <p:cNvPicPr>
            <a:picLocks noChangeAspect="1"/>
          </p:cNvPicPr>
          <p:nvPr/>
        </p:nvPicPr>
        <p:blipFill rotWithShape="1">
          <a:blip r:embed="rId4">
            <a:extLst>
              <a:ext uri="{28A0092B-C50C-407E-A947-70E740481C1C}">
                <a14:useLocalDpi xmlns:a14="http://schemas.microsoft.com/office/drawing/2010/main" val="0"/>
              </a:ext>
            </a:extLst>
          </a:blip>
          <a:srcRect t="5530" b="5373"/>
          <a:stretch/>
        </p:blipFill>
        <p:spPr>
          <a:xfrm>
            <a:off x="7439559" y="3528141"/>
            <a:ext cx="4229760" cy="2303339"/>
          </a:xfrm>
          <a:prstGeom prst="rect">
            <a:avLst/>
          </a:prstGeom>
        </p:spPr>
      </p:pic>
      <p:sp>
        <p:nvSpPr>
          <p:cNvPr id="20" name="Овал 19">
            <a:extLst>
              <a:ext uri="{FF2B5EF4-FFF2-40B4-BE49-F238E27FC236}">
                <a16:creationId xmlns:a16="http://schemas.microsoft.com/office/drawing/2014/main" id="{B586A136-C27A-499A-BA6E-DF943D5E2987}"/>
              </a:ext>
            </a:extLst>
          </p:cNvPr>
          <p:cNvSpPr/>
          <p:nvPr/>
        </p:nvSpPr>
        <p:spPr>
          <a:xfrm>
            <a:off x="136230" y="1474325"/>
            <a:ext cx="1029522" cy="1029522"/>
          </a:xfrm>
          <a:prstGeom prst="ellipse">
            <a:avLst/>
          </a:prstGeom>
          <a:solidFill>
            <a:schemeClr val="bg2">
              <a:lumMod val="75000"/>
            </a:schemeClr>
          </a:solid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000" b="1" dirty="0"/>
              <a:t>1</a:t>
            </a:r>
          </a:p>
        </p:txBody>
      </p:sp>
      <p:sp>
        <p:nvSpPr>
          <p:cNvPr id="21" name="Овал 20">
            <a:extLst>
              <a:ext uri="{FF2B5EF4-FFF2-40B4-BE49-F238E27FC236}">
                <a16:creationId xmlns:a16="http://schemas.microsoft.com/office/drawing/2014/main" id="{FEBC024E-E269-4C83-B99B-625BE202969A}"/>
              </a:ext>
            </a:extLst>
          </p:cNvPr>
          <p:cNvSpPr/>
          <p:nvPr/>
        </p:nvSpPr>
        <p:spPr>
          <a:xfrm>
            <a:off x="136230" y="3013380"/>
            <a:ext cx="1029522" cy="1029522"/>
          </a:xfrm>
          <a:prstGeom prst="ellipse">
            <a:avLst/>
          </a:prstGeom>
          <a:solidFill>
            <a:schemeClr val="bg2">
              <a:lumMod val="75000"/>
            </a:schemeClr>
          </a:solid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000" b="1" dirty="0"/>
              <a:t>2</a:t>
            </a:r>
          </a:p>
        </p:txBody>
      </p:sp>
      <p:sp>
        <p:nvSpPr>
          <p:cNvPr id="22" name="Овал 21">
            <a:extLst>
              <a:ext uri="{FF2B5EF4-FFF2-40B4-BE49-F238E27FC236}">
                <a16:creationId xmlns:a16="http://schemas.microsoft.com/office/drawing/2014/main" id="{B1454FF8-6612-4675-B10E-3225B751980B}"/>
              </a:ext>
            </a:extLst>
          </p:cNvPr>
          <p:cNvSpPr/>
          <p:nvPr/>
        </p:nvSpPr>
        <p:spPr>
          <a:xfrm>
            <a:off x="136230" y="4448801"/>
            <a:ext cx="1029522" cy="1029522"/>
          </a:xfrm>
          <a:prstGeom prst="ellipse">
            <a:avLst/>
          </a:prstGeom>
          <a:solidFill>
            <a:schemeClr val="bg2">
              <a:lumMod val="75000"/>
            </a:schemeClr>
          </a:solid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000" b="1" dirty="0"/>
              <a:t>3</a:t>
            </a:r>
          </a:p>
        </p:txBody>
      </p:sp>
      <p:sp>
        <p:nvSpPr>
          <p:cNvPr id="23" name="Овал 22">
            <a:extLst>
              <a:ext uri="{FF2B5EF4-FFF2-40B4-BE49-F238E27FC236}">
                <a16:creationId xmlns:a16="http://schemas.microsoft.com/office/drawing/2014/main" id="{D0788CD7-8FD6-4684-9E8F-017325666272}"/>
              </a:ext>
            </a:extLst>
          </p:cNvPr>
          <p:cNvSpPr/>
          <p:nvPr/>
        </p:nvSpPr>
        <p:spPr>
          <a:xfrm>
            <a:off x="136230" y="5656602"/>
            <a:ext cx="1029522" cy="1029522"/>
          </a:xfrm>
          <a:prstGeom prst="ellipse">
            <a:avLst/>
          </a:prstGeom>
          <a:solidFill>
            <a:schemeClr val="bg2">
              <a:lumMod val="75000"/>
            </a:schemeClr>
          </a:solid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000" b="1" dirty="0"/>
              <a:t>4</a:t>
            </a:r>
          </a:p>
        </p:txBody>
      </p:sp>
      <p:sp>
        <p:nvSpPr>
          <p:cNvPr id="11" name="TextBox 10">
            <a:extLst>
              <a:ext uri="{FF2B5EF4-FFF2-40B4-BE49-F238E27FC236}">
                <a16:creationId xmlns:a16="http://schemas.microsoft.com/office/drawing/2014/main" id="{873B0A98-CEBB-4F19-A1C0-07A4DDCADB8D}"/>
              </a:ext>
            </a:extLst>
          </p:cNvPr>
          <p:cNvSpPr txBox="1"/>
          <p:nvPr/>
        </p:nvSpPr>
        <p:spPr>
          <a:xfrm>
            <a:off x="1268080" y="2994397"/>
            <a:ext cx="6069154" cy="1089529"/>
          </a:xfrm>
          <a:prstGeom prst="rect">
            <a:avLst/>
          </a:prstGeom>
          <a:solidFill>
            <a:schemeClr val="bg1">
              <a:lumMod val="85000"/>
            </a:schemeClr>
          </a:solidFill>
        </p:spPr>
        <p:txBody>
          <a:bodyPr wrap="square" rtlCol="0">
            <a:spAutoFit/>
          </a:bodyPr>
          <a:lstStyle/>
          <a:p>
            <a:pPr>
              <a:lnSpc>
                <a:spcPct val="90000"/>
              </a:lnSpc>
              <a:buFont typeface="Arial" charset="0"/>
              <a:buNone/>
            </a:pPr>
            <a:r>
              <a:rPr lang="uk-UA" dirty="0">
                <a:latin typeface="Calibri" pitchFamily="34" charset="0"/>
              </a:rPr>
              <a:t>Програма </a:t>
            </a:r>
            <a:r>
              <a:rPr lang="uk-UA" u="sng" dirty="0">
                <a:latin typeface="Calibri" pitchFamily="34" charset="0"/>
              </a:rPr>
              <a:t>ремонту</a:t>
            </a:r>
            <a:r>
              <a:rPr lang="uk-UA" dirty="0">
                <a:latin typeface="Calibri" pitchFamily="34" charset="0"/>
              </a:rPr>
              <a:t> житла дітей-сиріт, дітей позбавлених батьківського піклування та осіб з їх числа - відремонтовано 2 квартири, завершується ремонт 5 квартир</a:t>
            </a:r>
          </a:p>
          <a:p>
            <a:pPr>
              <a:lnSpc>
                <a:spcPct val="90000"/>
              </a:lnSpc>
              <a:buFont typeface="Arial" charset="0"/>
              <a:buNone/>
            </a:pPr>
            <a:r>
              <a:rPr lang="uk-UA" dirty="0">
                <a:latin typeface="Calibri" pitchFamily="34" charset="0"/>
              </a:rPr>
              <a:t>З 2016 року відремонтовано 39 квартир</a:t>
            </a:r>
          </a:p>
        </p:txBody>
      </p:sp>
      <p:sp>
        <p:nvSpPr>
          <p:cNvPr id="12" name="TextBox 11">
            <a:extLst>
              <a:ext uri="{FF2B5EF4-FFF2-40B4-BE49-F238E27FC236}">
                <a16:creationId xmlns:a16="http://schemas.microsoft.com/office/drawing/2014/main" id="{5757EEAF-DD91-4B1A-B984-6F2B90A1569E}"/>
              </a:ext>
            </a:extLst>
          </p:cNvPr>
          <p:cNvSpPr txBox="1"/>
          <p:nvPr/>
        </p:nvSpPr>
        <p:spPr>
          <a:xfrm>
            <a:off x="1268079" y="4509234"/>
            <a:ext cx="6069152" cy="840230"/>
          </a:xfrm>
          <a:prstGeom prst="rect">
            <a:avLst/>
          </a:prstGeom>
          <a:solidFill>
            <a:schemeClr val="bg1">
              <a:lumMod val="85000"/>
            </a:schemeClr>
          </a:solidFill>
        </p:spPr>
        <p:txBody>
          <a:bodyPr wrap="square" rtlCol="0">
            <a:spAutoFit/>
          </a:bodyPr>
          <a:lstStyle/>
          <a:p>
            <a:pPr>
              <a:lnSpc>
                <a:spcPct val="90000"/>
              </a:lnSpc>
            </a:pPr>
            <a:r>
              <a:rPr lang="uk-UA" dirty="0">
                <a:latin typeface="Calibri" pitchFamily="34" charset="0"/>
              </a:rPr>
              <a:t>За рахунок </a:t>
            </a:r>
            <a:r>
              <a:rPr lang="uk-UA" u="sng" dirty="0">
                <a:latin typeface="Calibri" pitchFamily="34" charset="0"/>
              </a:rPr>
              <a:t>субвенції </a:t>
            </a:r>
            <a:r>
              <a:rPr lang="uk-UA" dirty="0">
                <a:latin typeface="Calibri" pitchFamily="34" charset="0"/>
              </a:rPr>
              <a:t>з державного бюджету виділеної у 2019 році придбано 12 квартир</a:t>
            </a:r>
          </a:p>
          <a:p>
            <a:pPr>
              <a:lnSpc>
                <a:spcPct val="90000"/>
              </a:lnSpc>
            </a:pPr>
            <a:r>
              <a:rPr lang="uk-UA" dirty="0">
                <a:latin typeface="Calibri" pitchFamily="34" charset="0"/>
              </a:rPr>
              <a:t>У 2020 виділено кошти для придбання 6 помешкань</a:t>
            </a:r>
          </a:p>
        </p:txBody>
      </p:sp>
      <p:sp>
        <p:nvSpPr>
          <p:cNvPr id="13" name="TextBox 12">
            <a:extLst>
              <a:ext uri="{FF2B5EF4-FFF2-40B4-BE49-F238E27FC236}">
                <a16:creationId xmlns:a16="http://schemas.microsoft.com/office/drawing/2014/main" id="{D105D73B-046E-4DAD-BCD7-638979E1D6ED}"/>
              </a:ext>
            </a:extLst>
          </p:cNvPr>
          <p:cNvSpPr txBox="1"/>
          <p:nvPr/>
        </p:nvSpPr>
        <p:spPr>
          <a:xfrm>
            <a:off x="1268080" y="5751248"/>
            <a:ext cx="6069151" cy="840230"/>
          </a:xfrm>
          <a:prstGeom prst="rect">
            <a:avLst/>
          </a:prstGeom>
          <a:solidFill>
            <a:schemeClr val="bg1">
              <a:lumMod val="85000"/>
            </a:schemeClr>
          </a:solidFill>
        </p:spPr>
        <p:txBody>
          <a:bodyPr wrap="square" rtlCol="0">
            <a:spAutoFit/>
          </a:bodyPr>
          <a:lstStyle/>
          <a:p>
            <a:pPr>
              <a:lnSpc>
                <a:spcPct val="90000"/>
              </a:lnSpc>
              <a:spcBef>
                <a:spcPts val="1000"/>
              </a:spcBef>
              <a:buFont typeface="Arial" charset="0"/>
              <a:buNone/>
            </a:pPr>
            <a:r>
              <a:rPr lang="uk-UA" dirty="0">
                <a:latin typeface="Calibri" pitchFamily="34" charset="0"/>
              </a:rPr>
              <a:t>При досягненні 16 років постановки на пільгову квартирну чергу потребує 89 дітей-сиріт та дітей, позбавлених батьківського піклування</a:t>
            </a:r>
          </a:p>
        </p:txBody>
      </p:sp>
    </p:spTree>
    <p:extLst>
      <p:ext uri="{BB962C8B-B14F-4D97-AF65-F5344CB8AC3E}">
        <p14:creationId xmlns:p14="http://schemas.microsoft.com/office/powerpoint/2010/main" val="312647926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0" y="-3670"/>
            <a:ext cx="12181490" cy="6861670"/>
          </a:xfrm>
          <a:prstGeom prst="rect">
            <a:avLst/>
          </a:prstGeom>
        </p:spPr>
      </p:pic>
      <p:sp>
        <p:nvSpPr>
          <p:cNvPr id="3" name="Прямокутник 2">
            <a:extLst>
              <a:ext uri="{FF2B5EF4-FFF2-40B4-BE49-F238E27FC236}">
                <a16:creationId xmlns:a16="http://schemas.microsoft.com/office/drawing/2014/main" id="{B7637069-8448-4AF5-8552-06BE07B47DA6}"/>
              </a:ext>
            </a:extLst>
          </p:cNvPr>
          <p:cNvSpPr/>
          <p:nvPr/>
        </p:nvSpPr>
        <p:spPr>
          <a:xfrm>
            <a:off x="0" y="106432"/>
            <a:ext cx="2725947" cy="104537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b="1" dirty="0"/>
              <a:t>VI</a:t>
            </a:r>
            <a:r>
              <a:rPr lang="uk-UA" b="1" dirty="0"/>
              <a:t>ІІ. Сервіси</a:t>
            </a:r>
            <a:endParaRPr lang="uk-UA" dirty="0"/>
          </a:p>
        </p:txBody>
      </p:sp>
      <p:cxnSp>
        <p:nvCxnSpPr>
          <p:cNvPr id="5" name="Пряма сполучна лінія 4">
            <a:extLst>
              <a:ext uri="{FF2B5EF4-FFF2-40B4-BE49-F238E27FC236}">
                <a16:creationId xmlns:a16="http://schemas.microsoft.com/office/drawing/2014/main" id="{38D07022-513F-45D8-BC1A-F29CEA411681}"/>
              </a:ext>
            </a:extLst>
          </p:cNvPr>
          <p:cNvCxnSpPr>
            <a:cxnSpLocks/>
          </p:cNvCxnSpPr>
          <p:nvPr/>
        </p:nvCxnSpPr>
        <p:spPr>
          <a:xfrm>
            <a:off x="4166557" y="1249735"/>
            <a:ext cx="0" cy="5436605"/>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Пряма сполучна лінія 15">
            <a:extLst>
              <a:ext uri="{FF2B5EF4-FFF2-40B4-BE49-F238E27FC236}">
                <a16:creationId xmlns:a16="http://schemas.microsoft.com/office/drawing/2014/main" id="{59DD94E1-AF08-438B-A0E4-0C058F9AC4B0}"/>
              </a:ext>
            </a:extLst>
          </p:cNvPr>
          <p:cNvCxnSpPr>
            <a:cxnSpLocks/>
          </p:cNvCxnSpPr>
          <p:nvPr/>
        </p:nvCxnSpPr>
        <p:spPr>
          <a:xfrm>
            <a:off x="8264104" y="1249735"/>
            <a:ext cx="0" cy="5436604"/>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5AB1ADC-25D5-43CC-BB72-AF453B20A7B9}"/>
              </a:ext>
            </a:extLst>
          </p:cNvPr>
          <p:cNvSpPr txBox="1"/>
          <p:nvPr/>
        </p:nvSpPr>
        <p:spPr>
          <a:xfrm>
            <a:off x="64707" y="1249735"/>
            <a:ext cx="4019910" cy="1323439"/>
          </a:xfrm>
          <a:prstGeom prst="rect">
            <a:avLst/>
          </a:prstGeom>
          <a:solidFill>
            <a:schemeClr val="accent2"/>
          </a:solidFill>
        </p:spPr>
        <p:txBody>
          <a:bodyPr wrap="square" rtlCol="0">
            <a:spAutoFit/>
          </a:bodyPr>
          <a:lstStyle/>
          <a:p>
            <a:r>
              <a:rPr lang="uk-UA" sz="2000" b="1" dirty="0">
                <a:solidFill>
                  <a:schemeClr val="bg1"/>
                </a:solidFill>
              </a:rPr>
              <a:t>Чат-бот управління «Служба у справах дітей» в месенджері </a:t>
            </a:r>
            <a:r>
              <a:rPr lang="en-US" sz="2000" b="1" dirty="0">
                <a:solidFill>
                  <a:schemeClr val="bg1"/>
                </a:solidFill>
              </a:rPr>
              <a:t>Telegram –</a:t>
            </a:r>
            <a:r>
              <a:rPr lang="uk-UA" sz="2000" b="1" dirty="0">
                <a:solidFill>
                  <a:schemeClr val="bg1"/>
                </a:solidFill>
              </a:rPr>
              <a:t> </a:t>
            </a:r>
            <a:r>
              <a:rPr lang="en-US" sz="2000" b="1" dirty="0">
                <a:solidFill>
                  <a:schemeClr val="bg1"/>
                </a:solidFill>
              </a:rPr>
              <a:t> </a:t>
            </a:r>
          </a:p>
          <a:p>
            <a:r>
              <a:rPr lang="en-US" sz="2000" b="1" dirty="0">
                <a:solidFill>
                  <a:schemeClr val="bg1"/>
                </a:solidFill>
              </a:rPr>
              <a:t>SuSD_LMR</a:t>
            </a:r>
            <a:endParaRPr lang="uk-UA" sz="2000" b="1" dirty="0">
              <a:solidFill>
                <a:schemeClr val="bg1"/>
              </a:solidFill>
            </a:endParaRPr>
          </a:p>
        </p:txBody>
      </p:sp>
      <p:pic>
        <p:nvPicPr>
          <p:cNvPr id="12" name="Рисунок 11">
            <a:extLst>
              <a:ext uri="{FF2B5EF4-FFF2-40B4-BE49-F238E27FC236}">
                <a16:creationId xmlns:a16="http://schemas.microsoft.com/office/drawing/2014/main" id="{44DBD8A2-94AC-4E4E-81BA-3B898E5FCA0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334" y="5023068"/>
            <a:ext cx="4019900" cy="1663272"/>
          </a:xfrm>
          <a:prstGeom prst="rect">
            <a:avLst/>
          </a:prstGeom>
        </p:spPr>
      </p:pic>
      <p:sp>
        <p:nvSpPr>
          <p:cNvPr id="13" name="TextBox 12">
            <a:extLst>
              <a:ext uri="{FF2B5EF4-FFF2-40B4-BE49-F238E27FC236}">
                <a16:creationId xmlns:a16="http://schemas.microsoft.com/office/drawing/2014/main" id="{739FE740-AA1A-4967-B3EB-70BCCD0AC3AC}"/>
              </a:ext>
            </a:extLst>
          </p:cNvPr>
          <p:cNvSpPr txBox="1"/>
          <p:nvPr/>
        </p:nvSpPr>
        <p:spPr>
          <a:xfrm>
            <a:off x="64698" y="2556327"/>
            <a:ext cx="4019909" cy="2308324"/>
          </a:xfrm>
          <a:prstGeom prst="rect">
            <a:avLst/>
          </a:prstGeom>
          <a:solidFill>
            <a:schemeClr val="accent2">
              <a:lumMod val="20000"/>
              <a:lumOff val="80000"/>
            </a:schemeClr>
          </a:solidFill>
        </p:spPr>
        <p:txBody>
          <a:bodyPr wrap="square" rtlCol="0">
            <a:spAutoFit/>
          </a:bodyPr>
          <a:lstStyle/>
          <a:p>
            <a:pPr marL="285750" indent="-285750">
              <a:buFontTx/>
              <a:buChar char="-"/>
            </a:pPr>
            <a:r>
              <a:rPr lang="uk-UA" dirty="0">
                <a:ea typeface="Calibri" panose="020F0502020204030204" pitchFamily="34" charset="0"/>
              </a:rPr>
              <a:t>містить інформацію про </a:t>
            </a:r>
            <a:r>
              <a:rPr lang="uk-UA" dirty="0">
                <a:effectLst/>
                <a:ea typeface="Calibri" panose="020F0502020204030204" pitchFamily="34" charset="0"/>
              </a:rPr>
              <a:t>16 послуг, які надаються управлінням щодо прав дітей та їх захисту</a:t>
            </a:r>
          </a:p>
          <a:p>
            <a:pPr marL="285750" indent="-285750">
              <a:buFontTx/>
              <a:buChar char="-"/>
            </a:pPr>
            <a:r>
              <a:rPr lang="uk-UA" dirty="0">
                <a:ea typeface="Calibri" panose="020F0502020204030204" pitchFamily="34" charset="0"/>
              </a:rPr>
              <a:t>забезпечує можливість повідомити про дітей в складних життєвих обставинах</a:t>
            </a:r>
          </a:p>
          <a:p>
            <a:pPr marL="285750" indent="-285750">
              <a:buFontTx/>
              <a:buChar char="-"/>
            </a:pPr>
            <a:r>
              <a:rPr lang="uk-UA" dirty="0">
                <a:ea typeface="Calibri" panose="020F0502020204030204" pitchFamily="34" charset="0"/>
              </a:rPr>
              <a:t>надає можливість запису</a:t>
            </a:r>
            <a:r>
              <a:rPr lang="uk-UA" dirty="0">
                <a:effectLst/>
                <a:ea typeface="Calibri" panose="020F0502020204030204" pitchFamily="34" charset="0"/>
              </a:rPr>
              <a:t> на онлайн консультацію в управління</a:t>
            </a:r>
          </a:p>
        </p:txBody>
      </p:sp>
      <p:sp>
        <p:nvSpPr>
          <p:cNvPr id="14" name="TextBox 13">
            <a:extLst>
              <a:ext uri="{FF2B5EF4-FFF2-40B4-BE49-F238E27FC236}">
                <a16:creationId xmlns:a16="http://schemas.microsoft.com/office/drawing/2014/main" id="{4AAA76E2-A3E7-4C6B-87A0-0B8C8D926877}"/>
              </a:ext>
            </a:extLst>
          </p:cNvPr>
          <p:cNvSpPr txBox="1"/>
          <p:nvPr/>
        </p:nvSpPr>
        <p:spPr>
          <a:xfrm>
            <a:off x="4248497" y="1255796"/>
            <a:ext cx="3933657" cy="1323439"/>
          </a:xfrm>
          <a:prstGeom prst="rect">
            <a:avLst/>
          </a:prstGeom>
          <a:solidFill>
            <a:schemeClr val="accent2"/>
          </a:solidFill>
        </p:spPr>
        <p:txBody>
          <a:bodyPr wrap="square" rtlCol="0">
            <a:spAutoFit/>
          </a:bodyPr>
          <a:lstStyle/>
          <a:p>
            <a:r>
              <a:rPr lang="uk-UA" sz="2000" b="1" dirty="0">
                <a:solidFill>
                  <a:schemeClr val="bg1"/>
                </a:solidFill>
              </a:rPr>
              <a:t>Онлайн консультування фахівцями управлінням «Служба у справах дітей» щодо захисту прав дітей </a:t>
            </a:r>
          </a:p>
        </p:txBody>
      </p:sp>
      <p:sp>
        <p:nvSpPr>
          <p:cNvPr id="18" name="TextBox 17">
            <a:extLst>
              <a:ext uri="{FF2B5EF4-FFF2-40B4-BE49-F238E27FC236}">
                <a16:creationId xmlns:a16="http://schemas.microsoft.com/office/drawing/2014/main" id="{4CFF1ED4-B0C4-4175-A31B-32EDB6F90787}"/>
              </a:ext>
            </a:extLst>
          </p:cNvPr>
          <p:cNvSpPr txBox="1"/>
          <p:nvPr/>
        </p:nvSpPr>
        <p:spPr>
          <a:xfrm>
            <a:off x="4248497" y="2573175"/>
            <a:ext cx="3933657" cy="2585323"/>
          </a:xfrm>
          <a:prstGeom prst="rect">
            <a:avLst/>
          </a:prstGeom>
          <a:solidFill>
            <a:schemeClr val="accent2">
              <a:lumMod val="20000"/>
              <a:lumOff val="80000"/>
            </a:schemeClr>
          </a:solidFill>
        </p:spPr>
        <p:txBody>
          <a:bodyPr wrap="square" rtlCol="0">
            <a:spAutoFit/>
          </a:bodyPr>
          <a:lstStyle/>
          <a:p>
            <a:r>
              <a:rPr lang="uk-UA" dirty="0">
                <a:ea typeface="Calibri" panose="020F0502020204030204" pitchFamily="34" charset="0"/>
                <a:cs typeface="Times New Roman" panose="02020603050405020304" pitchFamily="18" charset="0"/>
              </a:rPr>
              <a:t>Для отримання онлайн консультації фахівців управління необхідно на офіційному </a:t>
            </a:r>
            <a:r>
              <a:rPr lang="uk-UA" dirty="0">
                <a:effectLst/>
                <a:ea typeface="Calibri" panose="020F0502020204030204" pitchFamily="34" charset="0"/>
                <a:cs typeface="Times New Roman" panose="02020603050405020304" pitchFamily="18" charset="0"/>
              </a:rPr>
              <a:t>сайті ЛМР обрати </a:t>
            </a:r>
            <a:r>
              <a:rPr lang="uk-UA" dirty="0">
                <a:ea typeface="Calibri" panose="020F0502020204030204" pitchFamily="34" charset="0"/>
                <a:cs typeface="Times New Roman" panose="02020603050405020304" pitchFamily="18" charset="0"/>
              </a:rPr>
              <a:t>«Консультування щодо захисту прав дітей», записатись </a:t>
            </a:r>
            <a:r>
              <a:rPr lang="uk-UA" dirty="0">
                <a:effectLst/>
                <a:ea typeface="Calibri" panose="020F0502020204030204" pitchFamily="34" charset="0"/>
                <a:cs typeface="Times New Roman" panose="02020603050405020304" pitchFamily="18" charset="0"/>
              </a:rPr>
              <a:t>на онлайн </a:t>
            </a:r>
            <a:br>
              <a:rPr lang="uk-UA" dirty="0">
                <a:effectLst/>
                <a:ea typeface="Calibri" panose="020F0502020204030204" pitchFamily="34" charset="0"/>
                <a:cs typeface="Times New Roman" panose="02020603050405020304" pitchFamily="18" charset="0"/>
              </a:rPr>
            </a:br>
            <a:r>
              <a:rPr lang="uk-UA" dirty="0">
                <a:effectLst/>
                <a:ea typeface="Calibri" panose="020F0502020204030204" pitchFamily="34" charset="0"/>
                <a:cs typeface="Times New Roman" panose="02020603050405020304" pitchFamily="18" charset="0"/>
              </a:rPr>
              <a:t>консультацію заповнити запропоновану форму. Консультація надається з використанням платформи </a:t>
            </a:r>
            <a:r>
              <a:rPr lang="en-US" dirty="0">
                <a:ea typeface="Calibri" panose="020F0502020204030204" pitchFamily="34" charset="0"/>
                <a:cs typeface="Times New Roman" panose="02020603050405020304" pitchFamily="18" charset="0"/>
              </a:rPr>
              <a:t>Z</a:t>
            </a:r>
            <a:r>
              <a:rPr lang="en-US" dirty="0">
                <a:effectLst/>
                <a:ea typeface="Calibri" panose="020F0502020204030204" pitchFamily="34" charset="0"/>
                <a:cs typeface="Times New Roman" panose="02020603050405020304" pitchFamily="18" charset="0"/>
              </a:rPr>
              <a:t>oom</a:t>
            </a:r>
            <a:endParaRPr lang="uk-UA" dirty="0">
              <a:effectLst/>
              <a:ea typeface="Calibri" panose="020F0502020204030204" pitchFamily="34" charset="0"/>
              <a:cs typeface="Times New Roman" panose="02020603050405020304" pitchFamily="18" charset="0"/>
            </a:endParaRPr>
          </a:p>
        </p:txBody>
      </p:sp>
      <p:pic>
        <p:nvPicPr>
          <p:cNvPr id="20" name="Рисунок 19">
            <a:extLst>
              <a:ext uri="{FF2B5EF4-FFF2-40B4-BE49-F238E27FC236}">
                <a16:creationId xmlns:a16="http://schemas.microsoft.com/office/drawing/2014/main" id="{93D7311D-0EB1-4C02-82DE-59D3E046993A}"/>
              </a:ext>
            </a:extLst>
          </p:cNvPr>
          <p:cNvPicPr>
            <a:picLocks noChangeAspect="1"/>
          </p:cNvPicPr>
          <p:nvPr/>
        </p:nvPicPr>
        <p:blipFill rotWithShape="1">
          <a:blip r:embed="rId4">
            <a:extLst>
              <a:ext uri="{28A0092B-C50C-407E-A947-70E740481C1C}">
                <a14:useLocalDpi xmlns:a14="http://schemas.microsoft.com/office/drawing/2010/main" val="0"/>
              </a:ext>
            </a:extLst>
          </a:blip>
          <a:srcRect t="5639"/>
          <a:stretch/>
        </p:blipFill>
        <p:spPr>
          <a:xfrm>
            <a:off x="4248497" y="5158498"/>
            <a:ext cx="3933653" cy="1571909"/>
          </a:xfrm>
          <a:prstGeom prst="rect">
            <a:avLst/>
          </a:prstGeom>
        </p:spPr>
      </p:pic>
      <p:sp>
        <p:nvSpPr>
          <p:cNvPr id="24" name="TextBox 23">
            <a:extLst>
              <a:ext uri="{FF2B5EF4-FFF2-40B4-BE49-F238E27FC236}">
                <a16:creationId xmlns:a16="http://schemas.microsoft.com/office/drawing/2014/main" id="{E297953B-9AD0-43B0-9133-E21A6D26FDBB}"/>
              </a:ext>
            </a:extLst>
          </p:cNvPr>
          <p:cNvSpPr txBox="1"/>
          <p:nvPr/>
        </p:nvSpPr>
        <p:spPr>
          <a:xfrm>
            <a:off x="8343923" y="1253629"/>
            <a:ext cx="3783364" cy="1292662"/>
          </a:xfrm>
          <a:prstGeom prst="rect">
            <a:avLst/>
          </a:prstGeom>
          <a:solidFill>
            <a:schemeClr val="accent2"/>
          </a:solidFill>
        </p:spPr>
        <p:txBody>
          <a:bodyPr wrap="square" rtlCol="0">
            <a:spAutoFit/>
          </a:bodyPr>
          <a:lstStyle/>
          <a:p>
            <a:r>
              <a:rPr lang="uk-UA" sz="2000" b="1" dirty="0">
                <a:solidFill>
                  <a:schemeClr val="bg1"/>
                </a:solidFill>
              </a:rPr>
              <a:t>Повідомлення про складні </a:t>
            </a:r>
          </a:p>
          <a:p>
            <a:r>
              <a:rPr lang="uk-UA" sz="2000" b="1" dirty="0">
                <a:solidFill>
                  <a:schemeClr val="bg1"/>
                </a:solidFill>
              </a:rPr>
              <a:t>життєві обставини </a:t>
            </a:r>
          </a:p>
          <a:p>
            <a:r>
              <a:rPr lang="uk-UA" sz="2000" b="1" dirty="0">
                <a:solidFill>
                  <a:schemeClr val="bg1"/>
                </a:solidFill>
              </a:rPr>
              <a:t>в яких перебуває дитина</a:t>
            </a:r>
          </a:p>
          <a:p>
            <a:endParaRPr lang="uk-UA" b="1" dirty="0"/>
          </a:p>
        </p:txBody>
      </p:sp>
      <p:sp>
        <p:nvSpPr>
          <p:cNvPr id="25" name="TextBox 24">
            <a:extLst>
              <a:ext uri="{FF2B5EF4-FFF2-40B4-BE49-F238E27FC236}">
                <a16:creationId xmlns:a16="http://schemas.microsoft.com/office/drawing/2014/main" id="{EA0F1218-72EC-45FC-B574-40A7F891E2C0}"/>
              </a:ext>
            </a:extLst>
          </p:cNvPr>
          <p:cNvSpPr txBox="1"/>
          <p:nvPr/>
        </p:nvSpPr>
        <p:spPr>
          <a:xfrm>
            <a:off x="8335299" y="2559668"/>
            <a:ext cx="3783365" cy="2308324"/>
          </a:xfrm>
          <a:prstGeom prst="rect">
            <a:avLst/>
          </a:prstGeom>
          <a:solidFill>
            <a:schemeClr val="accent2">
              <a:lumMod val="20000"/>
              <a:lumOff val="80000"/>
            </a:schemeClr>
          </a:solidFill>
        </p:spPr>
        <p:txBody>
          <a:bodyPr wrap="square" rtlCol="0">
            <a:spAutoFit/>
          </a:bodyPr>
          <a:lstStyle/>
          <a:p>
            <a:r>
              <a:rPr lang="uk-UA" dirty="0"/>
              <a:t>Скориставшись сервісом, можна повідомити про дитину, яка перебуває у складних життєвих обставинах. Для цього на офіційному сайті ЛМР необхідно обрати функцію «Повідомлення про складні життєві обставини в яких перебуває дитина»</a:t>
            </a:r>
          </a:p>
        </p:txBody>
      </p:sp>
      <p:pic>
        <p:nvPicPr>
          <p:cNvPr id="30" name="Рисунок 29">
            <a:extLst>
              <a:ext uri="{FF2B5EF4-FFF2-40B4-BE49-F238E27FC236}">
                <a16:creationId xmlns:a16="http://schemas.microsoft.com/office/drawing/2014/main" id="{8D807CE8-469C-41FB-8C9C-01DDD4489077}"/>
              </a:ext>
            </a:extLst>
          </p:cNvPr>
          <p:cNvPicPr>
            <a:picLocks noChangeAspect="1"/>
          </p:cNvPicPr>
          <p:nvPr/>
        </p:nvPicPr>
        <p:blipFill rotWithShape="1">
          <a:blip r:embed="rId5">
            <a:extLst>
              <a:ext uri="{28A0092B-C50C-407E-A947-70E740481C1C}">
                <a14:useLocalDpi xmlns:a14="http://schemas.microsoft.com/office/drawing/2010/main" val="0"/>
              </a:ext>
            </a:extLst>
          </a:blip>
          <a:srcRect l="7550" t="1" r="23025" b="-5509"/>
          <a:stretch/>
        </p:blipFill>
        <p:spPr>
          <a:xfrm>
            <a:off x="8333104" y="4777644"/>
            <a:ext cx="3848386" cy="1099454"/>
          </a:xfrm>
          <a:prstGeom prst="rect">
            <a:avLst/>
          </a:prstGeom>
        </p:spPr>
      </p:pic>
      <p:sp>
        <p:nvSpPr>
          <p:cNvPr id="15" name="TextBox 14"/>
          <p:cNvSpPr txBox="1"/>
          <p:nvPr/>
        </p:nvSpPr>
        <p:spPr>
          <a:xfrm>
            <a:off x="2818365" y="320815"/>
            <a:ext cx="8041700" cy="523220"/>
          </a:xfrm>
          <a:prstGeom prst="rect">
            <a:avLst/>
          </a:prstGeom>
          <a:noFill/>
        </p:spPr>
        <p:txBody>
          <a:bodyPr wrap="square" rtlCol="0">
            <a:spAutoFit/>
          </a:bodyPr>
          <a:lstStyle/>
          <a:p>
            <a:r>
              <a:rPr lang="uk-UA" altLang="uk-UA" sz="2800" b="1" dirty="0">
                <a:latin typeface="+mn-lt"/>
                <a:cs typeface="Arial" panose="020B0604020202020204" pitchFamily="34" charset="0"/>
              </a:rPr>
              <a:t>Впровадження нових сервісів</a:t>
            </a:r>
            <a:r>
              <a:rPr lang="uk-UA" sz="2400" b="1" dirty="0"/>
              <a:t>             </a:t>
            </a:r>
          </a:p>
        </p:txBody>
      </p:sp>
    </p:spTree>
    <p:extLst>
      <p:ext uri="{BB962C8B-B14F-4D97-AF65-F5344CB8AC3E}">
        <p14:creationId xmlns:p14="http://schemas.microsoft.com/office/powerpoint/2010/main" val="103944908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2819246" y="220576"/>
            <a:ext cx="8078398" cy="830997"/>
          </a:xfrm>
          <a:prstGeom prst="rect">
            <a:avLst/>
          </a:prstGeom>
          <a:noFill/>
        </p:spPr>
        <p:txBody>
          <a:bodyPr wrap="square" rtlCol="0">
            <a:spAutoFit/>
          </a:bodyPr>
          <a:lstStyle/>
          <a:p>
            <a:pPr algn="ctr"/>
            <a:r>
              <a:rPr lang="uk-UA" altLang="uk-UA" sz="2400" b="1" dirty="0">
                <a:latin typeface="+mn-lt"/>
                <a:cs typeface="Arial" panose="020B0604020202020204" pitchFamily="34" charset="0"/>
              </a:rPr>
              <a:t>Центр соціальної підтримки дітей та сімей «Рідні» Львівської міської ради</a:t>
            </a:r>
            <a:endParaRPr lang="uk-UA" sz="2400" b="1" dirty="0"/>
          </a:p>
        </p:txBody>
      </p:sp>
      <p:sp>
        <p:nvSpPr>
          <p:cNvPr id="3" name="Прямокутник 2">
            <a:extLst>
              <a:ext uri="{FF2B5EF4-FFF2-40B4-BE49-F238E27FC236}">
                <a16:creationId xmlns:a16="http://schemas.microsoft.com/office/drawing/2014/main" id="{B7637069-8448-4AF5-8552-06BE07B47DA6}"/>
              </a:ext>
            </a:extLst>
          </p:cNvPr>
          <p:cNvSpPr/>
          <p:nvPr/>
        </p:nvSpPr>
        <p:spPr>
          <a:xfrm>
            <a:off x="0" y="106432"/>
            <a:ext cx="2725947" cy="104537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uk-UA" b="1" dirty="0"/>
              <a:t>ІХ. Реалізація проектів</a:t>
            </a:r>
            <a:endParaRPr lang="uk-UA" dirty="0"/>
          </a:p>
        </p:txBody>
      </p:sp>
      <p:sp>
        <p:nvSpPr>
          <p:cNvPr id="2" name="TextBox 1">
            <a:extLst>
              <a:ext uri="{FF2B5EF4-FFF2-40B4-BE49-F238E27FC236}">
                <a16:creationId xmlns:a16="http://schemas.microsoft.com/office/drawing/2014/main" id="{96395DD6-2775-456A-8CD2-FC71BB1B6794}"/>
              </a:ext>
            </a:extLst>
          </p:cNvPr>
          <p:cNvSpPr txBox="1"/>
          <p:nvPr/>
        </p:nvSpPr>
        <p:spPr>
          <a:xfrm>
            <a:off x="70339" y="1251893"/>
            <a:ext cx="5829300" cy="923330"/>
          </a:xfrm>
          <a:prstGeom prst="rect">
            <a:avLst/>
          </a:prstGeom>
          <a:solidFill>
            <a:schemeClr val="accent2"/>
          </a:solidFill>
        </p:spPr>
        <p:txBody>
          <a:bodyPr wrap="square" rtlCol="0">
            <a:spAutoFit/>
          </a:bodyPr>
          <a:lstStyle/>
          <a:p>
            <a:r>
              <a:rPr lang="uk-UA" altLang="uk-UA" b="1" dirty="0">
                <a:solidFill>
                  <a:schemeClr val="bg1"/>
                </a:solidFill>
                <a:latin typeface="+mn-lt"/>
                <a:cs typeface="Arial" panose="020B0604020202020204" pitchFamily="34" charset="0"/>
              </a:rPr>
              <a:t>Центр соціальної підтримки дітей та сімей «Рідні» </a:t>
            </a:r>
          </a:p>
          <a:p>
            <a:r>
              <a:rPr lang="uk-UA" altLang="uk-UA" b="1" dirty="0">
                <a:solidFill>
                  <a:schemeClr val="bg1"/>
                </a:solidFill>
                <a:latin typeface="+mn-lt"/>
                <a:cs typeface="Arial" panose="020B0604020202020204" pitchFamily="34" charset="0"/>
              </a:rPr>
              <a:t>Львівської міської ради</a:t>
            </a:r>
            <a:r>
              <a:rPr lang="uk-UA" altLang="uk-UA" b="1" dirty="0">
                <a:solidFill>
                  <a:schemeClr val="bg1"/>
                </a:solidFill>
                <a:cs typeface="Arial" panose="020B0604020202020204" pitchFamily="34" charset="0"/>
              </a:rPr>
              <a:t> </a:t>
            </a:r>
            <a:r>
              <a:rPr lang="uk-UA" b="1" i="0" dirty="0">
                <a:solidFill>
                  <a:schemeClr val="bg1"/>
                </a:solidFill>
                <a:effectLst/>
                <a:latin typeface="GolosTextWebRegular"/>
              </a:rPr>
              <a:t>створений Благодійний фондом </a:t>
            </a:r>
          </a:p>
          <a:p>
            <a:r>
              <a:rPr lang="uk-UA" b="1" i="0" dirty="0">
                <a:solidFill>
                  <a:schemeClr val="bg1"/>
                </a:solidFill>
                <a:effectLst/>
                <a:latin typeface="GolosTextWebRegular"/>
              </a:rPr>
              <a:t>«Рідні» спільно з Львівською міською радою.</a:t>
            </a:r>
          </a:p>
        </p:txBody>
      </p:sp>
      <p:sp>
        <p:nvSpPr>
          <p:cNvPr id="4" name="TextBox 3">
            <a:extLst>
              <a:ext uri="{FF2B5EF4-FFF2-40B4-BE49-F238E27FC236}">
                <a16:creationId xmlns:a16="http://schemas.microsoft.com/office/drawing/2014/main" id="{65C46B61-3884-4F55-BA22-543D60A8F791}"/>
              </a:ext>
            </a:extLst>
          </p:cNvPr>
          <p:cNvSpPr txBox="1"/>
          <p:nvPr/>
        </p:nvSpPr>
        <p:spPr>
          <a:xfrm>
            <a:off x="82057" y="2551715"/>
            <a:ext cx="2787299" cy="1754326"/>
          </a:xfrm>
          <a:prstGeom prst="rect">
            <a:avLst/>
          </a:prstGeom>
          <a:solidFill>
            <a:schemeClr val="bg1"/>
          </a:solidFill>
        </p:spPr>
        <p:txBody>
          <a:bodyPr wrap="square" rtlCol="0">
            <a:spAutoFit/>
          </a:bodyPr>
          <a:lstStyle/>
          <a:p>
            <a:r>
              <a:rPr lang="ru-RU" dirty="0">
                <a:effectLst/>
              </a:rPr>
              <a:t>Це сучасний заклад </a:t>
            </a:r>
          </a:p>
          <a:p>
            <a:r>
              <a:rPr lang="ru-RU" dirty="0">
                <a:effectLst/>
              </a:rPr>
              <a:t>соціального захисту дітей з умовами</a:t>
            </a:r>
            <a:r>
              <a:rPr lang="ru-RU" dirty="0"/>
              <a:t> </a:t>
            </a:r>
            <a:r>
              <a:rPr lang="ru-RU" dirty="0">
                <a:effectLst/>
              </a:rPr>
              <a:t>перебування, </a:t>
            </a:r>
          </a:p>
          <a:p>
            <a:r>
              <a:rPr lang="ru-RU" dirty="0">
                <a:effectLst/>
              </a:rPr>
              <a:t>максимально наближеними </a:t>
            </a:r>
          </a:p>
          <a:p>
            <a:r>
              <a:rPr lang="ru-RU" dirty="0">
                <a:effectLst/>
              </a:rPr>
              <a:t>до сімейних</a:t>
            </a:r>
            <a:endParaRPr lang="uk-UA" dirty="0"/>
          </a:p>
        </p:txBody>
      </p:sp>
      <p:pic>
        <p:nvPicPr>
          <p:cNvPr id="8" name="Рисунок 7">
            <a:extLst>
              <a:ext uri="{FF2B5EF4-FFF2-40B4-BE49-F238E27FC236}">
                <a16:creationId xmlns:a16="http://schemas.microsoft.com/office/drawing/2014/main" id="{B7990910-A4DE-4887-9061-258F4964906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8915"/>
          <a:stretch/>
        </p:blipFill>
        <p:spPr>
          <a:xfrm>
            <a:off x="2996707" y="2290946"/>
            <a:ext cx="2902932" cy="2125779"/>
          </a:xfrm>
          <a:prstGeom prst="rect">
            <a:avLst/>
          </a:prstGeom>
        </p:spPr>
      </p:pic>
      <p:pic>
        <p:nvPicPr>
          <p:cNvPr id="22" name="Рисунок 21">
            <a:extLst>
              <a:ext uri="{FF2B5EF4-FFF2-40B4-BE49-F238E27FC236}">
                <a16:creationId xmlns:a16="http://schemas.microsoft.com/office/drawing/2014/main" id="{8249997A-6C43-4696-8235-046F646743A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618"/>
          <a:stretch/>
        </p:blipFill>
        <p:spPr>
          <a:xfrm>
            <a:off x="6026989" y="1251893"/>
            <a:ext cx="2902932" cy="2118858"/>
          </a:xfrm>
          <a:prstGeom prst="rect">
            <a:avLst/>
          </a:prstGeom>
        </p:spPr>
      </p:pic>
      <p:pic>
        <p:nvPicPr>
          <p:cNvPr id="26" name="Рисунок 25">
            <a:extLst>
              <a:ext uri="{FF2B5EF4-FFF2-40B4-BE49-F238E27FC236}">
                <a16:creationId xmlns:a16="http://schemas.microsoft.com/office/drawing/2014/main" id="{94072D80-9A40-482B-BC36-26D631EF91A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535"/>
          <a:stretch/>
        </p:blipFill>
        <p:spPr>
          <a:xfrm>
            <a:off x="9057272" y="1242687"/>
            <a:ext cx="3064390" cy="2118858"/>
          </a:xfrm>
          <a:prstGeom prst="rect">
            <a:avLst/>
          </a:prstGeom>
        </p:spPr>
      </p:pic>
      <p:sp>
        <p:nvSpPr>
          <p:cNvPr id="27" name="TextBox 26">
            <a:extLst>
              <a:ext uri="{FF2B5EF4-FFF2-40B4-BE49-F238E27FC236}">
                <a16:creationId xmlns:a16="http://schemas.microsoft.com/office/drawing/2014/main" id="{848F0A1B-E14C-42D2-A852-6F86FC0C8663}"/>
              </a:ext>
            </a:extLst>
          </p:cNvPr>
          <p:cNvSpPr txBox="1"/>
          <p:nvPr/>
        </p:nvSpPr>
        <p:spPr>
          <a:xfrm>
            <a:off x="6026989" y="3524076"/>
            <a:ext cx="6094672" cy="892552"/>
          </a:xfrm>
          <a:prstGeom prst="rect">
            <a:avLst/>
          </a:prstGeom>
          <a:noFill/>
        </p:spPr>
        <p:txBody>
          <a:bodyPr wrap="square" rtlCol="0">
            <a:spAutoFit/>
          </a:bodyPr>
          <a:lstStyle/>
          <a:p>
            <a:pPr algn="ctr"/>
            <a:r>
              <a:rPr lang="uk-UA" b="1" dirty="0"/>
              <a:t>Функціонуватиме 2 відділення</a:t>
            </a:r>
          </a:p>
          <a:p>
            <a:pPr algn="just"/>
            <a:r>
              <a:rPr lang="uk-UA" dirty="0"/>
              <a:t>   Термінового влаштування                  Служба підтримки сім’ї</a:t>
            </a:r>
          </a:p>
          <a:p>
            <a:pPr algn="just"/>
            <a:r>
              <a:rPr lang="uk-UA" sz="1600" dirty="0"/>
              <a:t>       (цілодобове перебування)                            (денне перебування)   </a:t>
            </a:r>
          </a:p>
        </p:txBody>
      </p:sp>
      <p:pic>
        <p:nvPicPr>
          <p:cNvPr id="29" name="Рисунок 28">
            <a:extLst>
              <a:ext uri="{FF2B5EF4-FFF2-40B4-BE49-F238E27FC236}">
                <a16:creationId xmlns:a16="http://schemas.microsoft.com/office/drawing/2014/main" id="{506728BA-EE47-4CB3-A2FA-3274961121B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1575"/>
          <a:stretch/>
        </p:blipFill>
        <p:spPr>
          <a:xfrm>
            <a:off x="2996708" y="4569954"/>
            <a:ext cx="2902932" cy="2036488"/>
          </a:xfrm>
          <a:prstGeom prst="rect">
            <a:avLst/>
          </a:prstGeom>
        </p:spPr>
      </p:pic>
      <p:pic>
        <p:nvPicPr>
          <p:cNvPr id="32" name="Рисунок 31">
            <a:extLst>
              <a:ext uri="{FF2B5EF4-FFF2-40B4-BE49-F238E27FC236}">
                <a16:creationId xmlns:a16="http://schemas.microsoft.com/office/drawing/2014/main" id="{A9D1CEA5-636B-40CC-BA0D-2A41E1BF734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6497"/>
          <a:stretch/>
        </p:blipFill>
        <p:spPr>
          <a:xfrm>
            <a:off x="6026989" y="4569953"/>
            <a:ext cx="2902932" cy="2067228"/>
          </a:xfrm>
          <a:prstGeom prst="rect">
            <a:avLst/>
          </a:prstGeom>
        </p:spPr>
      </p:pic>
      <p:pic>
        <p:nvPicPr>
          <p:cNvPr id="34" name="Рисунок 33">
            <a:extLst>
              <a:ext uri="{FF2B5EF4-FFF2-40B4-BE49-F238E27FC236}">
                <a16:creationId xmlns:a16="http://schemas.microsoft.com/office/drawing/2014/main" id="{1F762F55-9DC5-4392-BBD2-ED6A94B669B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57269" y="4569953"/>
            <a:ext cx="3053206" cy="2036489"/>
          </a:xfrm>
          <a:prstGeom prst="rect">
            <a:avLst/>
          </a:prstGeom>
        </p:spPr>
      </p:pic>
      <p:pic>
        <p:nvPicPr>
          <p:cNvPr id="7" name="Рисунок 6">
            <a:extLst>
              <a:ext uri="{FF2B5EF4-FFF2-40B4-BE49-F238E27FC236}">
                <a16:creationId xmlns:a16="http://schemas.microsoft.com/office/drawing/2014/main" id="{F08B6891-08C2-4950-A674-A5C037433B7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0724" t="12321" r="13153"/>
          <a:stretch/>
        </p:blipFill>
        <p:spPr>
          <a:xfrm>
            <a:off x="146649" y="4557780"/>
            <a:ext cx="2647545" cy="2034000"/>
          </a:xfrm>
          <a:prstGeom prst="rect">
            <a:avLst/>
          </a:prstGeom>
        </p:spPr>
      </p:pic>
      <p:pic>
        <p:nvPicPr>
          <p:cNvPr id="18" name="Рисунок 17"/>
          <p:cNvPicPr>
            <a:picLocks noChangeAspect="1"/>
          </p:cNvPicPr>
          <p:nvPr/>
        </p:nvPicPr>
        <p:blipFill rotWithShape="1">
          <a:blip r:embed="rId9" cstate="print">
            <a:extLst>
              <a:ext uri="{28A0092B-C50C-407E-A947-70E740481C1C}">
                <a14:useLocalDpi xmlns:a14="http://schemas.microsoft.com/office/drawing/2010/main" val="0"/>
              </a:ext>
            </a:extLst>
          </a:blip>
          <a:srcRect r="764"/>
          <a:stretch/>
        </p:blipFill>
        <p:spPr>
          <a:xfrm>
            <a:off x="10510" y="-3670"/>
            <a:ext cx="12181490" cy="6861670"/>
          </a:xfrm>
          <a:prstGeom prst="rect">
            <a:avLst/>
          </a:prstGeom>
        </p:spPr>
      </p:pic>
    </p:spTree>
    <p:extLst>
      <p:ext uri="{BB962C8B-B14F-4D97-AF65-F5344CB8AC3E}">
        <p14:creationId xmlns:p14="http://schemas.microsoft.com/office/powerpoint/2010/main" val="239620836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r="764"/>
          <a:stretch/>
        </p:blipFill>
        <p:spPr>
          <a:xfrm>
            <a:off x="0" y="-3670"/>
            <a:ext cx="12181490" cy="6861670"/>
          </a:xfrm>
          <a:prstGeom prst="rect">
            <a:avLst/>
          </a:prstGeom>
        </p:spPr>
      </p:pic>
      <p:sp>
        <p:nvSpPr>
          <p:cNvPr id="15" name="Прямокутник 4">
            <a:extLst>
              <a:ext uri="{FF2B5EF4-FFF2-40B4-BE49-F238E27FC236}">
                <a16:creationId xmlns:a16="http://schemas.microsoft.com/office/drawing/2014/main" id="{53E214D6-C782-415E-A424-EE3C199AC4AB}"/>
              </a:ext>
            </a:extLst>
          </p:cNvPr>
          <p:cNvSpPr>
            <a:spLocks noChangeArrowheads="1"/>
          </p:cNvSpPr>
          <p:nvPr/>
        </p:nvSpPr>
        <p:spPr bwMode="auto">
          <a:xfrm>
            <a:off x="5152558" y="5211182"/>
            <a:ext cx="5815414" cy="1323439"/>
          </a:xfrm>
          <a:prstGeom prst="rect">
            <a:avLst/>
          </a:prstGeom>
          <a:noFill/>
          <a:ln w="9525">
            <a:noFill/>
            <a:miter lim="800000"/>
            <a:headEnd/>
            <a:tailEnd/>
          </a:ln>
        </p:spPr>
        <p:txBody>
          <a:bodyPr wrap="square">
            <a:spAutoFit/>
          </a:bodyPr>
          <a:lstStyle/>
          <a:p>
            <a:r>
              <a:rPr lang="uk-UA" sz="2000" b="1" dirty="0">
                <a:latin typeface="Calibri" pitchFamily="34" charset="0"/>
              </a:rPr>
              <a:t>Шкільні служби порозуміння  </a:t>
            </a:r>
            <a:r>
              <a:rPr lang="uk-UA" sz="2000" dirty="0">
                <a:latin typeface="Calibri" pitchFamily="34" charset="0"/>
              </a:rPr>
              <a:t>створені в СЗШ №</a:t>
            </a:r>
            <a:r>
              <a:rPr lang="ru-RU" sz="2000" dirty="0">
                <a:latin typeface="Calibri" pitchFamily="34" charset="0"/>
              </a:rPr>
              <a:t>68, 87</a:t>
            </a:r>
            <a:r>
              <a:rPr lang="uk-UA" sz="2000" dirty="0">
                <a:latin typeface="Calibri" pitchFamily="34" charset="0"/>
              </a:rPr>
              <a:t> та ліцей міжнародних відносин імені В. Стуса з метою розв'язання шкільних конфліктів учнями-медіаторами  </a:t>
            </a:r>
          </a:p>
        </p:txBody>
      </p:sp>
      <p:sp>
        <p:nvSpPr>
          <p:cNvPr id="14" name="Прямокутник 13">
            <a:extLst>
              <a:ext uri="{FF2B5EF4-FFF2-40B4-BE49-F238E27FC236}">
                <a16:creationId xmlns:a16="http://schemas.microsoft.com/office/drawing/2014/main" id="{A989BE8D-63DB-4731-85FC-AA15163B47B1}"/>
              </a:ext>
            </a:extLst>
          </p:cNvPr>
          <p:cNvSpPr/>
          <p:nvPr/>
        </p:nvSpPr>
        <p:spPr>
          <a:xfrm>
            <a:off x="95754" y="920621"/>
            <a:ext cx="5545890" cy="5016758"/>
          </a:xfrm>
          <a:prstGeom prst="rect">
            <a:avLst/>
          </a:prstGeom>
        </p:spPr>
        <p:txBody>
          <a:bodyPr wrap="square">
            <a:spAutoFit/>
          </a:bodyPr>
          <a:lstStyle/>
          <a:p>
            <a:pPr fontAlgn="auto">
              <a:spcBef>
                <a:spcPts val="0"/>
              </a:spcBef>
              <a:spcAft>
                <a:spcPts val="0"/>
              </a:spcAft>
              <a:tabLst>
                <a:tab pos="0" algn="l"/>
              </a:tabLst>
              <a:defRPr/>
            </a:pPr>
            <a:r>
              <a:rPr lang="uk-UA" sz="2000" b="1" dirty="0"/>
              <a:t>Проведено 8 засідань</a:t>
            </a:r>
            <a:endParaRPr lang="uk-UA" sz="2000" dirty="0"/>
          </a:p>
          <a:p>
            <a:pPr fontAlgn="auto">
              <a:spcBef>
                <a:spcPts val="0"/>
              </a:spcBef>
              <a:spcAft>
                <a:spcPts val="0"/>
              </a:spcAft>
              <a:tabLst>
                <a:tab pos="0" algn="l"/>
              </a:tabLst>
              <a:defRPr/>
            </a:pPr>
            <a:r>
              <a:rPr lang="uk-UA" sz="2000" b="1" dirty="0"/>
              <a:t>Проекти: </a:t>
            </a:r>
            <a:endParaRPr lang="en-US" sz="2000" b="1" dirty="0"/>
          </a:p>
          <a:p>
            <a:pPr marL="342900" indent="-342900">
              <a:buFont typeface="Arial" panose="020B0604020202020204" pitchFamily="34" charset="0"/>
              <a:buChar char="•"/>
              <a:tabLst>
                <a:tab pos="0" algn="l"/>
              </a:tabLst>
              <a:defRPr/>
            </a:pPr>
            <a:r>
              <a:rPr lang="uk-UA" sz="2000" dirty="0"/>
              <a:t>Булінг </a:t>
            </a:r>
            <a:r>
              <a:rPr lang="en-GB" sz="2000" dirty="0"/>
              <a:t>stops </a:t>
            </a:r>
            <a:r>
              <a:rPr lang="ru-RU" sz="2000" dirty="0"/>
              <a:t>тут</a:t>
            </a:r>
          </a:p>
          <a:p>
            <a:pPr marL="342900" indent="-342900">
              <a:buFont typeface="Arial" panose="020B0604020202020204" pitchFamily="34" charset="0"/>
              <a:buChar char="•"/>
              <a:tabLst>
                <a:tab pos="0" algn="l"/>
              </a:tabLst>
              <a:defRPr/>
            </a:pPr>
            <a:r>
              <a:rPr lang="ru-RU" sz="2000" dirty="0"/>
              <a:t> Інтерактивна гра-пошук "16:48 за Львівським часом </a:t>
            </a:r>
          </a:p>
          <a:p>
            <a:pPr marL="342900" indent="-342900">
              <a:buFont typeface="Arial" panose="020B0604020202020204" pitchFamily="34" charset="0"/>
              <a:buChar char="•"/>
              <a:tabLst>
                <a:tab pos="0" algn="l"/>
              </a:tabLst>
              <a:defRPr/>
            </a:pPr>
            <a:r>
              <a:rPr lang="ru-RU" sz="2000" dirty="0"/>
              <a:t>Організація толоки в Замарстинівському парку до </a:t>
            </a:r>
            <a:r>
              <a:rPr lang="uk-UA" sz="2000" dirty="0"/>
              <a:t>Всесвітнього дня прибирання</a:t>
            </a:r>
          </a:p>
          <a:p>
            <a:pPr marL="342900" indent="-342900">
              <a:buFont typeface="Arial" panose="020B0604020202020204" pitchFamily="34" charset="0"/>
              <a:buChar char="•"/>
              <a:tabLst>
                <a:tab pos="0" algn="l"/>
              </a:tabLst>
              <a:defRPr/>
            </a:pPr>
            <a:r>
              <a:rPr lang="ru-RU" sz="2000" dirty="0"/>
              <a:t> конкурс малюнків “Безпека починається з тебе”</a:t>
            </a:r>
          </a:p>
          <a:p>
            <a:pPr marL="342900" indent="-342900">
              <a:buFont typeface="Arial" panose="020B0604020202020204" pitchFamily="34" charset="0"/>
              <a:buChar char="•"/>
              <a:tabLst>
                <a:tab pos="0" algn="l"/>
              </a:tabLst>
              <a:defRPr/>
            </a:pPr>
            <a:r>
              <a:rPr lang="ru-RU" sz="2000" dirty="0"/>
              <a:t>Право</a:t>
            </a:r>
            <a:r>
              <a:rPr lang="en-US" sz="2000" dirty="0"/>
              <a:t>Quiz (</a:t>
            </a:r>
            <a:r>
              <a:rPr lang="uk-UA" sz="2000" dirty="0"/>
              <a:t>спільно з МолоДвіж Центр)</a:t>
            </a:r>
            <a:endParaRPr lang="ru-RU" sz="2000" dirty="0"/>
          </a:p>
          <a:p>
            <a:pPr>
              <a:tabLst>
                <a:tab pos="0" algn="l"/>
              </a:tabLst>
              <a:defRPr/>
            </a:pPr>
            <a:endParaRPr lang="ru-RU" sz="2000" dirty="0">
              <a:solidFill>
                <a:srgbClr val="FF0000"/>
              </a:solidFill>
            </a:endParaRPr>
          </a:p>
          <a:p>
            <a:pPr>
              <a:tabLst>
                <a:tab pos="0" algn="l"/>
              </a:tabLst>
              <a:defRPr/>
            </a:pPr>
            <a:r>
              <a:rPr lang="ru-RU" sz="2000" dirty="0"/>
              <a:t>Принято </a:t>
            </a:r>
            <a:r>
              <a:rPr lang="uk-UA" sz="2000" dirty="0"/>
              <a:t>активну</a:t>
            </a:r>
            <a:r>
              <a:rPr lang="ru-RU" sz="2000" dirty="0"/>
              <a:t> участь в заходах з реалізації «Громада </a:t>
            </a:r>
            <a:r>
              <a:rPr lang="uk-UA" sz="2000" dirty="0"/>
              <a:t>дружня</a:t>
            </a:r>
            <a:r>
              <a:rPr lang="ru-RU" sz="2000" dirty="0"/>
              <a:t> до дітей та молоді»</a:t>
            </a:r>
          </a:p>
          <a:p>
            <a:pPr fontAlgn="auto">
              <a:spcBef>
                <a:spcPts val="0"/>
              </a:spcBef>
              <a:spcAft>
                <a:spcPts val="0"/>
              </a:spcAft>
              <a:tabLst>
                <a:tab pos="0" algn="l"/>
              </a:tabLst>
              <a:defRPr/>
            </a:pPr>
            <a:endParaRPr lang="ru-RU" sz="2000" dirty="0">
              <a:solidFill>
                <a:srgbClr val="FF0000"/>
              </a:solidFill>
            </a:endParaRPr>
          </a:p>
          <a:p>
            <a:pPr fontAlgn="auto">
              <a:spcBef>
                <a:spcPts val="0"/>
              </a:spcBef>
              <a:spcAft>
                <a:spcPts val="0"/>
              </a:spcAft>
              <a:defRPr/>
            </a:pPr>
            <a:r>
              <a:rPr lang="uk-UA" sz="2000" dirty="0"/>
              <a:t>Інформаційно-просвітницька діяльність,</a:t>
            </a:r>
          </a:p>
          <a:p>
            <a:pPr fontAlgn="auto">
              <a:spcBef>
                <a:spcPts val="0"/>
              </a:spcBef>
              <a:spcAft>
                <a:spcPts val="0"/>
              </a:spcAft>
              <a:defRPr/>
            </a:pPr>
            <a:r>
              <a:rPr lang="uk-UA" sz="2000" dirty="0"/>
              <a:t>участь в молодіжних сесіях та інших заходах</a:t>
            </a:r>
          </a:p>
        </p:txBody>
      </p:sp>
      <p:sp>
        <p:nvSpPr>
          <p:cNvPr id="8" name="Прямокутник 4">
            <a:extLst>
              <a:ext uri="{FF2B5EF4-FFF2-40B4-BE49-F238E27FC236}">
                <a16:creationId xmlns:a16="http://schemas.microsoft.com/office/drawing/2014/main" id="{5A341313-D121-47C0-B332-4E11F4D13FD7}"/>
              </a:ext>
            </a:extLst>
          </p:cNvPr>
          <p:cNvSpPr>
            <a:spLocks noChangeArrowheads="1"/>
          </p:cNvSpPr>
          <p:nvPr/>
        </p:nvSpPr>
        <p:spPr bwMode="auto">
          <a:xfrm>
            <a:off x="2868699" y="182840"/>
            <a:ext cx="8166731" cy="523220"/>
          </a:xfrm>
          <a:prstGeom prst="rect">
            <a:avLst/>
          </a:prstGeom>
          <a:noFill/>
          <a:ln w="9525">
            <a:noFill/>
            <a:miter lim="800000"/>
            <a:headEnd/>
            <a:tailEnd/>
          </a:ln>
        </p:spPr>
        <p:txBody>
          <a:bodyPr wrap="square">
            <a:spAutoFit/>
          </a:bodyPr>
          <a:lstStyle/>
          <a:p>
            <a:pPr algn="ctr"/>
            <a:r>
              <a:rPr lang="uk-UA" sz="2800" b="1" dirty="0">
                <a:latin typeface="Calibri" pitchFamily="34" charset="0"/>
              </a:rPr>
              <a:t>Дитяча дорадча рада при Львівській міській раді</a:t>
            </a:r>
            <a:endParaRPr lang="uk-UA" sz="2000" dirty="0">
              <a:latin typeface="Calibri" pitchFamily="34" charset="0"/>
            </a:endParaRPr>
          </a:p>
        </p:txBody>
      </p:sp>
      <p:pic>
        <p:nvPicPr>
          <p:cNvPr id="3" name="Рисунок 2">
            <a:extLst>
              <a:ext uri="{FF2B5EF4-FFF2-40B4-BE49-F238E27FC236}">
                <a16:creationId xmlns:a16="http://schemas.microsoft.com/office/drawing/2014/main" id="{5BE956FA-DC0A-4E6F-9825-F5BF7A2245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6276" y="1241363"/>
            <a:ext cx="6300431" cy="3830128"/>
          </a:xfrm>
          <a:prstGeom prst="rect">
            <a:avLst/>
          </a:prstGeom>
        </p:spPr>
      </p:pic>
      <p:cxnSp>
        <p:nvCxnSpPr>
          <p:cNvPr id="7" name="Пряма сполучна лінія 6">
            <a:extLst>
              <a:ext uri="{FF2B5EF4-FFF2-40B4-BE49-F238E27FC236}">
                <a16:creationId xmlns:a16="http://schemas.microsoft.com/office/drawing/2014/main" id="{0D0DC235-9469-4C6C-B968-073AB2746DA2}"/>
              </a:ext>
            </a:extLst>
          </p:cNvPr>
          <p:cNvCxnSpPr/>
          <p:nvPr/>
        </p:nvCxnSpPr>
        <p:spPr>
          <a:xfrm>
            <a:off x="6296477" y="5211182"/>
            <a:ext cx="5339751" cy="0"/>
          </a:xfrm>
          <a:prstGeom prst="line">
            <a:avLst/>
          </a:prstGeom>
        </p:spPr>
        <p:style>
          <a:lnRef idx="3">
            <a:schemeClr val="dk1"/>
          </a:lnRef>
          <a:fillRef idx="0">
            <a:schemeClr val="dk1"/>
          </a:fillRef>
          <a:effectRef idx="2">
            <a:schemeClr val="dk1"/>
          </a:effectRef>
          <a:fontRef idx="minor">
            <a:schemeClr val="tx1"/>
          </a:fontRef>
        </p:style>
      </p:cxnSp>
      <p:sp>
        <p:nvSpPr>
          <p:cNvPr id="10" name="Прямокутник 9">
            <a:extLst>
              <a:ext uri="{FF2B5EF4-FFF2-40B4-BE49-F238E27FC236}">
                <a16:creationId xmlns:a16="http://schemas.microsoft.com/office/drawing/2014/main" id="{8CA5E195-755A-42A7-94AE-87950D346381}"/>
              </a:ext>
            </a:extLst>
          </p:cNvPr>
          <p:cNvSpPr/>
          <p:nvPr/>
        </p:nvSpPr>
        <p:spPr>
          <a:xfrm>
            <a:off x="95754" y="6740"/>
            <a:ext cx="2602400" cy="78819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uk-UA" b="1" dirty="0"/>
              <a:t>Х. Дитяча рада та шкільні служби</a:t>
            </a:r>
            <a:endParaRPr lang="uk-UA" dirty="0"/>
          </a:p>
        </p:txBody>
      </p:sp>
    </p:spTree>
    <p:extLst>
      <p:ext uri="{BB962C8B-B14F-4D97-AF65-F5344CB8AC3E}">
        <p14:creationId xmlns:p14="http://schemas.microsoft.com/office/powerpoint/2010/main" val="8676929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735"/>
            <a:ext cx="12192000" cy="6859735"/>
          </a:xfrm>
          <a:prstGeom prst="rect">
            <a:avLst/>
          </a:prstGeom>
        </p:spPr>
      </p:pic>
      <p:sp>
        <p:nvSpPr>
          <p:cNvPr id="2" name="Прямоугольник 1"/>
          <p:cNvSpPr/>
          <p:nvPr/>
        </p:nvSpPr>
        <p:spPr>
          <a:xfrm>
            <a:off x="4565535" y="667655"/>
            <a:ext cx="7684654" cy="492443"/>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uk-UA" sz="2600" b="1" i="0" u="none" strike="noStrike" kern="0" cap="none" spc="0" normalizeH="0" baseline="0" noProof="0" dirty="0" smtClean="0">
                <a:ln>
                  <a:noFill/>
                </a:ln>
                <a:solidFill>
                  <a:prstClr val="black"/>
                </a:solidFill>
                <a:effectLst/>
                <a:uLnTx/>
                <a:uFillTx/>
                <a:ea typeface="+mj-ea"/>
                <a:cs typeface="Arial" panose="020B0604020202020204" pitchFamily="34" charset="0"/>
              </a:rPr>
              <a:t>Реформування галузі охорони здоров'я м. Львова</a:t>
            </a:r>
            <a:endParaRPr kumimoji="0" lang="uk-UA" sz="2600" b="1" i="0" u="none" strike="noStrike" kern="0" cap="none" spc="0" normalizeH="0" baseline="0" noProof="0" dirty="0" smtClean="0">
              <a:ln>
                <a:noFill/>
              </a:ln>
              <a:solidFill>
                <a:sysClr val="windowText" lastClr="000000"/>
              </a:solidFill>
              <a:effectLst/>
              <a:uLnTx/>
              <a:uFillTx/>
            </a:endParaRPr>
          </a:p>
        </p:txBody>
      </p:sp>
      <p:sp>
        <p:nvSpPr>
          <p:cNvPr id="3" name="Прямоугольник 2"/>
          <p:cNvSpPr/>
          <p:nvPr/>
        </p:nvSpPr>
        <p:spPr>
          <a:xfrm>
            <a:off x="4507346" y="1160098"/>
            <a:ext cx="7684654" cy="6866495"/>
          </a:xfrm>
          <a:prstGeom prst="rect">
            <a:avLst/>
          </a:prstGeom>
        </p:spPr>
        <p:txBody>
          <a:bodyPr wrap="square">
            <a:spAutoFit/>
          </a:bodyPr>
          <a:lstStyle/>
          <a:p>
            <a:pPr marL="85725" lvl="0" indent="-85725" algn="ctr">
              <a:lnSpc>
                <a:spcPct val="90000"/>
              </a:lnSpc>
              <a:spcBef>
                <a:spcPts val="1000"/>
              </a:spcBef>
            </a:pPr>
            <a:r>
              <a:rPr kumimoji="0" lang="uk-UA" b="1" i="0" u="none" strike="noStrike" kern="0" cap="none" spc="0" normalizeH="0" baseline="0" noProof="0" dirty="0" smtClean="0">
                <a:ln>
                  <a:noFill/>
                </a:ln>
                <a:solidFill>
                  <a:prstClr val="black"/>
                </a:solidFill>
                <a:effectLst/>
                <a:uLnTx/>
                <a:uFillTx/>
                <a:ea typeface="+mj-ea"/>
                <a:cs typeface="Arial" panose="020B0604020202020204" pitchFamily="34" charset="0"/>
              </a:rPr>
              <a:t>Первинна ланка </a:t>
            </a:r>
            <a:endParaRPr kumimoji="0" lang="en-US" b="1" i="0" u="none" strike="noStrike" kern="0" cap="none" spc="0" normalizeH="0" baseline="0" noProof="0" dirty="0" smtClean="0">
              <a:ln>
                <a:noFill/>
              </a:ln>
              <a:solidFill>
                <a:prstClr val="black"/>
              </a:solidFill>
              <a:effectLst/>
              <a:uLnTx/>
              <a:uFillTx/>
              <a:ea typeface="+mj-ea"/>
              <a:cs typeface="Arial" panose="020B0604020202020204" pitchFamily="34" charset="0"/>
            </a:endParaRPr>
          </a:p>
          <a:p>
            <a:pPr marL="85725" lvl="0" indent="-85725" algn="just">
              <a:lnSpc>
                <a:spcPct val="90000"/>
              </a:lnSpc>
              <a:spcBef>
                <a:spcPts val="1000"/>
              </a:spcBef>
            </a:pPr>
            <a:r>
              <a:rPr lang="en-US" dirty="0" smtClean="0">
                <a:solidFill>
                  <a:prstClr val="black"/>
                </a:solidFill>
                <a:cs typeface="Arial" panose="020B0604020202020204" pitchFamily="34" charset="0"/>
              </a:rPr>
              <a:t> </a:t>
            </a:r>
            <a:r>
              <a:rPr lang="uk-UA" dirty="0" smtClean="0">
                <a:solidFill>
                  <a:prstClr val="black"/>
                </a:solidFill>
                <a:cs typeface="Arial" panose="020B0604020202020204" pitchFamily="34" charset="0"/>
              </a:rPr>
              <a:t>В </a:t>
            </a:r>
            <a:r>
              <a:rPr lang="uk-UA" b="1" dirty="0">
                <a:solidFill>
                  <a:prstClr val="black"/>
                </a:solidFill>
                <a:cs typeface="Arial" panose="020B0604020202020204" pitchFamily="34" charset="0"/>
              </a:rPr>
              <a:t>11</a:t>
            </a:r>
            <a:r>
              <a:rPr lang="uk-UA" dirty="0">
                <a:solidFill>
                  <a:prstClr val="black"/>
                </a:solidFill>
                <a:cs typeface="Arial" panose="020B0604020202020204" pitchFamily="34" charset="0"/>
              </a:rPr>
              <a:t> закладах, які надають первинну медичну    допомогу:</a:t>
            </a:r>
          </a:p>
          <a:p>
            <a:pPr lvl="0" algn="just">
              <a:lnSpc>
                <a:spcPct val="90000"/>
              </a:lnSpc>
              <a:spcBef>
                <a:spcPts val="1000"/>
              </a:spcBef>
            </a:pPr>
            <a:r>
              <a:rPr lang="uk-UA" dirty="0">
                <a:solidFill>
                  <a:prstClr val="black"/>
                </a:solidFill>
                <a:cs typeface="Arial" panose="020B0604020202020204" pitchFamily="34" charset="0"/>
              </a:rPr>
              <a:t>Упродовж 2020 року підписано понад </a:t>
            </a:r>
            <a:r>
              <a:rPr lang="uk-UA" b="1" dirty="0" smtClean="0">
                <a:solidFill>
                  <a:prstClr val="black"/>
                </a:solidFill>
                <a:cs typeface="Arial" panose="020B0604020202020204" pitchFamily="34" charset="0"/>
              </a:rPr>
              <a:t>694 тис</a:t>
            </a:r>
            <a:r>
              <a:rPr lang="uk-UA" b="1" dirty="0">
                <a:solidFill>
                  <a:prstClr val="black"/>
                </a:solidFill>
                <a:cs typeface="Arial" panose="020B0604020202020204" pitchFamily="34" charset="0"/>
              </a:rPr>
              <a:t>. </a:t>
            </a:r>
            <a:r>
              <a:rPr lang="uk-UA" dirty="0" smtClean="0">
                <a:solidFill>
                  <a:prstClr val="black"/>
                </a:solidFill>
                <a:cs typeface="Arial" panose="020B0604020202020204" pitchFamily="34" charset="0"/>
              </a:rPr>
              <a:t>декларацій, </a:t>
            </a:r>
            <a:r>
              <a:rPr lang="uk-UA" dirty="0">
                <a:solidFill>
                  <a:prstClr val="black"/>
                </a:solidFill>
                <a:cs typeface="Arial" panose="020B0604020202020204" pitchFamily="34" charset="0"/>
              </a:rPr>
              <a:t>що становить </a:t>
            </a:r>
            <a:r>
              <a:rPr lang="uk-UA" b="1" dirty="0" smtClean="0">
                <a:solidFill>
                  <a:prstClr val="black"/>
                </a:solidFill>
                <a:cs typeface="Arial" panose="020B0604020202020204" pitchFamily="34" charset="0"/>
              </a:rPr>
              <a:t>92 %</a:t>
            </a:r>
            <a:r>
              <a:rPr lang="uk-UA" dirty="0" smtClean="0">
                <a:solidFill>
                  <a:prstClr val="black"/>
                </a:solidFill>
                <a:cs typeface="Arial" panose="020B0604020202020204" pitchFamily="34" charset="0"/>
              </a:rPr>
              <a:t> </a:t>
            </a:r>
            <a:r>
              <a:rPr lang="uk-UA" dirty="0">
                <a:solidFill>
                  <a:prstClr val="black"/>
                </a:solidFill>
                <a:cs typeface="Arial" panose="020B0604020202020204" pitchFamily="34" charset="0"/>
              </a:rPr>
              <a:t>населення м. Львова </a:t>
            </a:r>
            <a:endParaRPr lang="en-US" dirty="0" smtClean="0">
              <a:solidFill>
                <a:prstClr val="black"/>
              </a:solidFill>
              <a:cs typeface="Arial" panose="020B0604020202020204" pitchFamily="34" charset="0"/>
            </a:endParaRPr>
          </a:p>
          <a:p>
            <a:pPr lvl="0" algn="ctr">
              <a:lnSpc>
                <a:spcPct val="90000"/>
              </a:lnSpc>
              <a:spcBef>
                <a:spcPts val="1000"/>
              </a:spcBef>
            </a:pPr>
            <a:r>
              <a:rPr lang="uk-UA" b="1" dirty="0">
                <a:solidFill>
                  <a:prstClr val="black"/>
                </a:solidFill>
                <a:ea typeface="+mj-ea"/>
                <a:cs typeface="Arial" panose="020B0604020202020204" pitchFamily="34" charset="0"/>
              </a:rPr>
              <a:t>Вторинна ланка </a:t>
            </a:r>
            <a:endParaRPr lang="en-US" b="1" dirty="0" smtClean="0">
              <a:solidFill>
                <a:prstClr val="black"/>
              </a:solidFill>
              <a:ea typeface="+mj-ea"/>
              <a:cs typeface="Arial" panose="020B0604020202020204" pitchFamily="34" charset="0"/>
            </a:endParaRPr>
          </a:p>
          <a:p>
            <a:pPr lvl="0" algn="just">
              <a:lnSpc>
                <a:spcPct val="90000"/>
              </a:lnSpc>
              <a:spcBef>
                <a:spcPts val="1000"/>
              </a:spcBef>
            </a:pPr>
            <a:r>
              <a:rPr lang="uk-UA" b="1" dirty="0">
                <a:solidFill>
                  <a:prstClr val="black"/>
                </a:solidFill>
                <a:cs typeface="Arial" panose="020B0604020202020204" pitchFamily="34" charset="0"/>
              </a:rPr>
              <a:t>18 </a:t>
            </a:r>
            <a:r>
              <a:rPr lang="uk-UA" dirty="0">
                <a:solidFill>
                  <a:prstClr val="black"/>
                </a:solidFill>
                <a:cs typeface="Arial" panose="020B0604020202020204" pitchFamily="34" charset="0"/>
              </a:rPr>
              <a:t>закладів охорони здоров'я, які надають спеціалізовану амбулаторну та стаціонарну медичну допомогу уклали договори з НСЗУ з різними пакетами медичних послуг (всього </a:t>
            </a:r>
            <a:r>
              <a:rPr lang="uk-UA" b="1" dirty="0">
                <a:solidFill>
                  <a:prstClr val="black"/>
                </a:solidFill>
                <a:cs typeface="Arial" panose="020B0604020202020204" pitchFamily="34" charset="0"/>
              </a:rPr>
              <a:t>33</a:t>
            </a:r>
            <a:r>
              <a:rPr lang="uk-UA" dirty="0">
                <a:solidFill>
                  <a:prstClr val="black"/>
                </a:solidFill>
                <a:cs typeface="Arial" panose="020B0604020202020204" pitchFamily="34" charset="0"/>
              </a:rPr>
              <a:t> пакети, в кожному закладі </a:t>
            </a:r>
            <a:r>
              <a:rPr lang="uk-UA" b="1" dirty="0">
                <a:solidFill>
                  <a:prstClr val="black"/>
                </a:solidFill>
                <a:cs typeface="Arial" panose="020B0604020202020204" pitchFamily="34" charset="0"/>
              </a:rPr>
              <a:t>від 1 до 14 пакетів</a:t>
            </a:r>
            <a:r>
              <a:rPr lang="uk-UA" dirty="0">
                <a:solidFill>
                  <a:prstClr val="black"/>
                </a:solidFill>
                <a:cs typeface="Arial" panose="020B0604020202020204" pitchFamily="34" charset="0"/>
              </a:rPr>
              <a:t>) та відповідають обов'язковим вимогам</a:t>
            </a:r>
            <a:r>
              <a:rPr lang="uk-UA" dirty="0" smtClean="0">
                <a:solidFill>
                  <a:prstClr val="black"/>
                </a:solidFill>
                <a:cs typeface="Arial" panose="020B0604020202020204" pitchFamily="34" charset="0"/>
              </a:rPr>
              <a:t>:</a:t>
            </a:r>
            <a:endParaRPr lang="en-US" dirty="0" smtClean="0">
              <a:solidFill>
                <a:prstClr val="black"/>
              </a:solidFill>
              <a:cs typeface="Arial" panose="020B0604020202020204" pitchFamily="34" charset="0"/>
            </a:endParaRPr>
          </a:p>
          <a:p>
            <a:pPr marL="228600" lvl="0" indent="-228600" algn="just">
              <a:lnSpc>
                <a:spcPct val="90000"/>
              </a:lnSpc>
              <a:spcBef>
                <a:spcPts val="1000"/>
              </a:spcBef>
              <a:buFont typeface="Arial" panose="020B0604020202020204" pitchFamily="34" charset="0"/>
              <a:buChar char="•"/>
            </a:pPr>
            <a:r>
              <a:rPr lang="uk-UA" dirty="0">
                <a:solidFill>
                  <a:prstClr val="black"/>
                </a:solidFill>
                <a:cs typeface="Arial" panose="020B0604020202020204" pitchFamily="34" charset="0"/>
              </a:rPr>
              <a:t>автономізації закладу (перетворення в комунальне некомерційне підприємство</a:t>
            </a:r>
            <a:r>
              <a:rPr lang="uk-UA" dirty="0" smtClean="0">
                <a:solidFill>
                  <a:prstClr val="black"/>
                </a:solidFill>
                <a:cs typeface="Arial" panose="020B0604020202020204" pitchFamily="34" charset="0"/>
              </a:rPr>
              <a:t>)</a:t>
            </a:r>
            <a:endParaRPr lang="en-US" dirty="0" smtClean="0">
              <a:solidFill>
                <a:prstClr val="black"/>
              </a:solidFill>
              <a:cs typeface="Arial" panose="020B0604020202020204" pitchFamily="34" charset="0"/>
            </a:endParaRPr>
          </a:p>
          <a:p>
            <a:pPr marL="228600" lvl="0" indent="-228600" algn="just">
              <a:lnSpc>
                <a:spcPct val="90000"/>
              </a:lnSpc>
              <a:spcBef>
                <a:spcPts val="1000"/>
              </a:spcBef>
              <a:buFont typeface="Arial" panose="020B0604020202020204" pitchFamily="34" charset="0"/>
              <a:buChar char="•"/>
            </a:pPr>
            <a:r>
              <a:rPr lang="uk-UA" dirty="0">
                <a:solidFill>
                  <a:prstClr val="black"/>
                </a:solidFill>
                <a:cs typeface="Arial" panose="020B0604020202020204" pitchFamily="34" charset="0"/>
              </a:rPr>
              <a:t>комп’ютеризації </a:t>
            </a:r>
            <a:r>
              <a:rPr lang="uk-UA" dirty="0" smtClean="0">
                <a:solidFill>
                  <a:prstClr val="black"/>
                </a:solidFill>
                <a:cs typeface="Arial" panose="020B0604020202020204" pitchFamily="34" charset="0"/>
              </a:rPr>
              <a:t>закладу</a:t>
            </a:r>
            <a:endParaRPr lang="uk-UA" dirty="0">
              <a:solidFill>
                <a:prstClr val="black"/>
              </a:solidFill>
              <a:cs typeface="Arial" panose="020B0604020202020204" pitchFamily="34" charset="0"/>
            </a:endParaRPr>
          </a:p>
          <a:p>
            <a:pPr marL="228600" lvl="0" indent="-228600" algn="just">
              <a:lnSpc>
                <a:spcPct val="90000"/>
              </a:lnSpc>
              <a:spcBef>
                <a:spcPts val="1000"/>
              </a:spcBef>
              <a:buFont typeface="Arial" panose="020B0604020202020204" pitchFamily="34" charset="0"/>
              <a:buChar char="•"/>
            </a:pPr>
            <a:r>
              <a:rPr lang="uk-UA" dirty="0">
                <a:solidFill>
                  <a:prstClr val="black"/>
                </a:solidFill>
                <a:cs typeface="Arial" panose="020B0604020202020204" pitchFamily="34" charset="0"/>
              </a:rPr>
              <a:t>підключення закладу до ЦБД ЕСОЗ через обраний </a:t>
            </a:r>
            <a:r>
              <a:rPr lang="uk-UA" dirty="0" smtClean="0">
                <a:solidFill>
                  <a:prstClr val="black"/>
                </a:solidFill>
                <a:cs typeface="Arial" panose="020B0604020202020204" pitchFamily="34" charset="0"/>
              </a:rPr>
              <a:t>МІС</a:t>
            </a:r>
            <a:endParaRPr lang="en-US" dirty="0" smtClean="0">
              <a:solidFill>
                <a:prstClr val="black"/>
              </a:solidFill>
              <a:cs typeface="Arial" panose="020B0604020202020204" pitchFamily="34" charset="0"/>
            </a:endParaRPr>
          </a:p>
          <a:p>
            <a:pPr marL="228600" lvl="0" indent="-228600" algn="just">
              <a:lnSpc>
                <a:spcPct val="90000"/>
              </a:lnSpc>
              <a:spcBef>
                <a:spcPts val="1000"/>
              </a:spcBef>
              <a:buFont typeface="Arial" panose="020B0604020202020204" pitchFamily="34" charset="0"/>
              <a:buChar char="•"/>
            </a:pPr>
            <a:r>
              <a:rPr lang="uk-UA" dirty="0">
                <a:solidFill>
                  <a:prstClr val="black"/>
                </a:solidFill>
                <a:cs typeface="Arial" panose="020B0604020202020204" pitchFamily="34" charset="0"/>
              </a:rPr>
              <a:t>наявності у закладу діючої ліцензії на провадження господарської діяльності з медичної </a:t>
            </a:r>
            <a:r>
              <a:rPr lang="uk-UA" dirty="0" smtClean="0">
                <a:solidFill>
                  <a:prstClr val="black"/>
                </a:solidFill>
                <a:cs typeface="Arial" panose="020B0604020202020204" pitchFamily="34" charset="0"/>
              </a:rPr>
              <a:t>практики</a:t>
            </a:r>
            <a:endParaRPr lang="uk-UA" dirty="0">
              <a:solidFill>
                <a:prstClr val="black"/>
              </a:solidFill>
              <a:cs typeface="Arial" panose="020B0604020202020204" pitchFamily="34" charset="0"/>
            </a:endParaRPr>
          </a:p>
          <a:p>
            <a:pPr marL="228600" lvl="0" indent="-228600" algn="just">
              <a:lnSpc>
                <a:spcPct val="90000"/>
              </a:lnSpc>
              <a:spcBef>
                <a:spcPts val="1000"/>
              </a:spcBef>
              <a:buFont typeface="Arial" panose="020B0604020202020204" pitchFamily="34" charset="0"/>
              <a:buChar char="•"/>
            </a:pPr>
            <a:endParaRPr lang="uk-UA" sz="2000" dirty="0">
              <a:solidFill>
                <a:prstClr val="black"/>
              </a:solidFill>
              <a:cs typeface="Arial" panose="020B0604020202020204" pitchFamily="34" charset="0"/>
            </a:endParaRPr>
          </a:p>
          <a:p>
            <a:pPr marL="228600" lvl="0" indent="-228600" algn="just">
              <a:lnSpc>
                <a:spcPct val="90000"/>
              </a:lnSpc>
              <a:spcBef>
                <a:spcPts val="1000"/>
              </a:spcBef>
              <a:buFont typeface="Arial" panose="020B0604020202020204" pitchFamily="34" charset="0"/>
              <a:buChar char="•"/>
            </a:pPr>
            <a:endParaRPr lang="uk-UA" sz="2000" dirty="0">
              <a:solidFill>
                <a:prstClr val="black"/>
              </a:solidFill>
              <a:cs typeface="Arial" panose="020B0604020202020204" pitchFamily="34" charset="0"/>
            </a:endParaRPr>
          </a:p>
          <a:p>
            <a:pPr lvl="0" algn="just">
              <a:lnSpc>
                <a:spcPct val="90000"/>
              </a:lnSpc>
              <a:spcBef>
                <a:spcPts val="1000"/>
              </a:spcBef>
            </a:pPr>
            <a:endParaRPr lang="uk-UA" sz="2400" dirty="0">
              <a:solidFill>
                <a:prstClr val="black"/>
              </a:solidFill>
              <a:cs typeface="Arial" panose="020B0604020202020204" pitchFamily="34" charset="0"/>
            </a:endParaRPr>
          </a:p>
          <a:p>
            <a:pPr lvl="0">
              <a:lnSpc>
                <a:spcPct val="90000"/>
              </a:lnSpc>
              <a:spcBef>
                <a:spcPts val="1000"/>
              </a:spcBef>
            </a:pPr>
            <a:endParaRPr lang="uk-UA" sz="2400" dirty="0">
              <a:solidFill>
                <a:prstClr val="black"/>
              </a:solidFill>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uk-UA" sz="1800" b="0" i="0" u="none" strike="noStrike" kern="0" cap="none" spc="0" normalizeH="0" baseline="0" noProof="0" dirty="0" smtClean="0">
              <a:ln>
                <a:noFill/>
              </a:ln>
              <a:solidFill>
                <a:sysClr val="windowText" lastClr="000000"/>
              </a:solidFill>
              <a:effectLst/>
              <a:uLnTx/>
              <a:uFillTx/>
            </a:endParaRPr>
          </a:p>
        </p:txBody>
      </p:sp>
      <p:sp>
        <p:nvSpPr>
          <p:cNvPr id="5" name="Rectangle 3"/>
          <p:cNvSpPr>
            <a:spLocks noChangeArrowheads="1"/>
          </p:cNvSpPr>
          <p:nvPr/>
        </p:nvSpPr>
        <p:spPr bwMode="auto">
          <a:xfrm>
            <a:off x="5938940" y="116697"/>
            <a:ext cx="5196114" cy="550958"/>
          </a:xfrm>
          <a:prstGeom prst="rect">
            <a:avLst/>
          </a:prstGeom>
          <a:solidFill>
            <a:srgbClr val="FFC000"/>
          </a:solidFill>
          <a:ln>
            <a:noFill/>
            <a:headEnd/>
            <a:tailEnd/>
          </a:ln>
        </p:spPr>
        <p:style>
          <a:lnRef idx="3">
            <a:schemeClr val="lt1"/>
          </a:lnRef>
          <a:fillRef idx="1">
            <a:schemeClr val="accent2"/>
          </a:fillRef>
          <a:effectRef idx="1">
            <a:schemeClr val="accent2"/>
          </a:effectRef>
          <a:fontRef idx="minor">
            <a:schemeClr val="lt1"/>
          </a:fontRef>
        </p:style>
        <p:txBody>
          <a:bodyPr anchor="ctr"/>
          <a:lstStyle/>
          <a:p>
            <a:pPr algn="ctr"/>
            <a:endParaRPr lang="uk-UA" altLang="ru-RU" sz="2500" b="1" dirty="0" smtClean="0">
              <a:solidFill>
                <a:schemeClr val="bg1"/>
              </a:solidFill>
              <a:cs typeface="Times New Roman" panose="02020603050405020304" pitchFamily="18" charset="0"/>
            </a:endParaRPr>
          </a:p>
          <a:p>
            <a:pPr algn="ctr"/>
            <a:r>
              <a:rPr lang="uk-UA" altLang="ru-RU" sz="2500" b="1" dirty="0" smtClean="0">
                <a:solidFill>
                  <a:schemeClr val="bg1"/>
                </a:solidFill>
                <a:cs typeface="Times New Roman" panose="02020603050405020304" pitchFamily="18" charset="0"/>
              </a:rPr>
              <a:t>ОХОРОНА ЗДОРОВ</a:t>
            </a:r>
            <a:r>
              <a:rPr lang="en-US" altLang="ru-RU" sz="2500" b="1" dirty="0" smtClean="0">
                <a:solidFill>
                  <a:schemeClr val="bg1"/>
                </a:solidFill>
                <a:cs typeface="Times New Roman" panose="02020603050405020304" pitchFamily="18" charset="0"/>
              </a:rPr>
              <a:t>’</a:t>
            </a:r>
            <a:r>
              <a:rPr lang="uk-UA" altLang="ru-RU" sz="2500" b="1" dirty="0" smtClean="0">
                <a:solidFill>
                  <a:schemeClr val="bg1"/>
                </a:solidFill>
                <a:cs typeface="Times New Roman" panose="02020603050405020304" pitchFamily="18" charset="0"/>
              </a:rPr>
              <a:t>Я</a:t>
            </a:r>
            <a:endParaRPr lang="uk-UA" altLang="ru-RU" sz="2500" b="1" dirty="0" smtClean="0">
              <a:solidFill>
                <a:schemeClr val="bg1"/>
              </a:solidFill>
              <a:cs typeface="Times New Roman" panose="02020603050405020304" pitchFamily="18" charset="0"/>
            </a:endParaRPr>
          </a:p>
          <a:p>
            <a:pPr algn="ctr"/>
            <a:endParaRPr lang="uk-UA" altLang="ru-RU" sz="25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63369826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9735"/>
          </a:xfrm>
          <a:prstGeom prst="rect">
            <a:avLst/>
          </a:prstGeom>
        </p:spPr>
      </p:pic>
      <p:sp>
        <p:nvSpPr>
          <p:cNvPr id="2" name="Прямоугольник 1"/>
          <p:cNvSpPr/>
          <p:nvPr/>
        </p:nvSpPr>
        <p:spPr>
          <a:xfrm>
            <a:off x="4507346" y="88658"/>
            <a:ext cx="7684654" cy="492443"/>
          </a:xfrm>
          <a:prstGeom prst="rect">
            <a:avLst/>
          </a:prstGeom>
        </p:spPr>
        <p:txBody>
          <a:bodyPr wrap="square">
            <a:spAutoFit/>
          </a:bodyPr>
          <a:lstStyle/>
          <a:p>
            <a:pPr algn="ctr"/>
            <a:endParaRPr lang="uk-UA" sz="2600" b="1" kern="0" dirty="0" smtClean="0">
              <a:solidFill>
                <a:sysClr val="windowText" lastClr="000000"/>
              </a:solidFill>
            </a:endParaRPr>
          </a:p>
        </p:txBody>
      </p:sp>
      <p:sp>
        <p:nvSpPr>
          <p:cNvPr id="3" name="Прямоугольник 2"/>
          <p:cNvSpPr/>
          <p:nvPr/>
        </p:nvSpPr>
        <p:spPr>
          <a:xfrm>
            <a:off x="4507346" y="334879"/>
            <a:ext cx="7684654" cy="5903154"/>
          </a:xfrm>
          <a:prstGeom prst="rect">
            <a:avLst/>
          </a:prstGeom>
        </p:spPr>
        <p:txBody>
          <a:bodyPr wrap="square">
            <a:spAutoFit/>
          </a:bodyPr>
          <a:lstStyle/>
          <a:p>
            <a:pPr lvl="0" algn="ctr">
              <a:lnSpc>
                <a:spcPct val="90000"/>
              </a:lnSpc>
              <a:spcBef>
                <a:spcPts val="1000"/>
              </a:spcBef>
            </a:pPr>
            <a:r>
              <a:rPr lang="uk-UA" sz="2400" b="1" dirty="0" smtClean="0">
                <a:solidFill>
                  <a:prstClr val="black"/>
                </a:solidFill>
                <a:cs typeface="Arial" panose="020B0604020202020204" pitchFamily="34" charset="0"/>
              </a:rPr>
              <a:t>Вторинна </a:t>
            </a:r>
            <a:r>
              <a:rPr lang="uk-UA" sz="2400" b="1" dirty="0">
                <a:solidFill>
                  <a:prstClr val="black"/>
                </a:solidFill>
                <a:cs typeface="Arial" panose="020B0604020202020204" pitchFamily="34" charset="0"/>
              </a:rPr>
              <a:t>ланка </a:t>
            </a:r>
            <a:endParaRPr lang="en-US" sz="2400" b="1" dirty="0">
              <a:solidFill>
                <a:prstClr val="black"/>
              </a:solidFill>
              <a:cs typeface="Arial" panose="020B0604020202020204" pitchFamily="34" charset="0"/>
            </a:endParaRPr>
          </a:p>
          <a:p>
            <a:pPr marL="342900" lvl="0" indent="-342900" algn="just" eaLnBrk="0" fontAlgn="base" hangingPunct="0">
              <a:spcBef>
                <a:spcPct val="20000"/>
              </a:spcBef>
              <a:spcAft>
                <a:spcPct val="0"/>
              </a:spcAft>
              <a:buFont typeface="Arial" charset="0"/>
              <a:buChar char="•"/>
            </a:pPr>
            <a:r>
              <a:rPr lang="uk-UA" sz="2000" b="1" dirty="0" smtClean="0">
                <a:solidFill>
                  <a:prstClr val="black"/>
                </a:solidFill>
              </a:rPr>
              <a:t>3</a:t>
            </a:r>
            <a:r>
              <a:rPr lang="uk-UA" sz="2000" dirty="0" smtClean="0">
                <a:solidFill>
                  <a:prstClr val="black"/>
                </a:solidFill>
              </a:rPr>
              <a:t> заклади уклали угоду з НСЗУ про перехідне фінансове забезпечення комплексного надання медичних послуг закладами охорони здоров’я, умови яких застосовуються з 01.07.2020</a:t>
            </a:r>
          </a:p>
          <a:p>
            <a:pPr marL="342900" lvl="0" indent="-342900" algn="just" eaLnBrk="0" fontAlgn="base" hangingPunct="0">
              <a:spcBef>
                <a:spcPct val="20000"/>
              </a:spcBef>
              <a:spcAft>
                <a:spcPct val="0"/>
              </a:spcAft>
              <a:buFont typeface="Arial" charset="0"/>
              <a:buChar char="•"/>
            </a:pPr>
            <a:r>
              <a:rPr lang="uk-UA" sz="2000" b="1" dirty="0" smtClean="0">
                <a:solidFill>
                  <a:prstClr val="black"/>
                </a:solidFill>
              </a:rPr>
              <a:t>18</a:t>
            </a:r>
            <a:r>
              <a:rPr lang="uk-UA" sz="2000" dirty="0" smtClean="0">
                <a:solidFill>
                  <a:prstClr val="black"/>
                </a:solidFill>
              </a:rPr>
              <a:t> закладів уклали угоду про перехідне фінансове забезпечення комплексного надання медичних послуг закладами охорони здоров’я, умови яких застосовуються з 01.09.2020</a:t>
            </a:r>
          </a:p>
          <a:p>
            <a:pPr marL="342900" lvl="0" indent="-342900" algn="just" eaLnBrk="0" fontAlgn="base" hangingPunct="0">
              <a:spcBef>
                <a:spcPct val="20000"/>
              </a:spcBef>
              <a:spcAft>
                <a:spcPct val="0"/>
              </a:spcAft>
              <a:buFont typeface="Arial" charset="0"/>
              <a:buChar char="•"/>
            </a:pPr>
            <a:r>
              <a:rPr lang="uk-UA" sz="2000" b="1" dirty="0" smtClean="0">
                <a:solidFill>
                  <a:prstClr val="black"/>
                </a:solidFill>
              </a:rPr>
              <a:t>5</a:t>
            </a:r>
            <a:r>
              <a:rPr lang="uk-UA" sz="2000" dirty="0" smtClean="0">
                <a:solidFill>
                  <a:prstClr val="black"/>
                </a:solidFill>
              </a:rPr>
              <a:t> закладів уклали угоду з НСЗУ про надання стаціонарної медичної допомоги пацієнтами з </a:t>
            </a:r>
            <a:r>
              <a:rPr lang="uk-UA" sz="2000" dirty="0" err="1" smtClean="0">
                <a:solidFill>
                  <a:prstClr val="black"/>
                </a:solidFill>
              </a:rPr>
              <a:t>коронавірусною</a:t>
            </a:r>
            <a:r>
              <a:rPr lang="uk-UA" sz="2000" dirty="0" smtClean="0">
                <a:solidFill>
                  <a:prstClr val="black"/>
                </a:solidFill>
              </a:rPr>
              <a:t> хворобою    КНП «КЛШМД м. Львова», КНП «8-а міська клінічна лікарня»,  КНП «Львівська 1-а міська клінічна лікарня ім. Князя Лева», КНП «5-а міська клінічна лікарня», КНП </a:t>
            </a:r>
            <a:r>
              <a:rPr lang="uk-UA" sz="2000" dirty="0" smtClean="0">
                <a:ea typeface="Times New Roman" panose="02020603050405020304" pitchFamily="18" charset="0"/>
              </a:rPr>
              <a:t>«Пологовий клінічний будинок № 1 м. Львова»</a:t>
            </a:r>
            <a:endParaRPr lang="uk-UA" sz="2000" dirty="0" smtClean="0">
              <a:solidFill>
                <a:prstClr val="black"/>
              </a:solidFill>
            </a:endParaRPr>
          </a:p>
          <a:p>
            <a:pPr marL="342900" lvl="0" indent="-342900" algn="just" eaLnBrk="0" fontAlgn="base" hangingPunct="0">
              <a:spcBef>
                <a:spcPct val="20000"/>
              </a:spcBef>
              <a:spcAft>
                <a:spcPct val="0"/>
              </a:spcAft>
              <a:buFont typeface="Arial" charset="0"/>
              <a:buChar char="•"/>
            </a:pPr>
            <a:r>
              <a:rPr lang="uk-UA" sz="2000" b="1" dirty="0" smtClean="0">
                <a:solidFill>
                  <a:prstClr val="black"/>
                </a:solidFill>
              </a:rPr>
              <a:t>9</a:t>
            </a:r>
            <a:r>
              <a:rPr lang="uk-UA" sz="2000" dirty="0" smtClean="0">
                <a:solidFill>
                  <a:prstClr val="black"/>
                </a:solidFill>
              </a:rPr>
              <a:t> закладів уклали угоду з НСЗУ про медичну допомогу, яка надається мобільними медичними бригадами, що утворені для реагування на гостру респіраторну хворобу COVID-19, спричинену коронавірусом SARS-CoV-2 </a:t>
            </a:r>
            <a:endParaRPr lang="uk-UA" sz="2000" dirty="0">
              <a:solidFill>
                <a:prstClr val="black"/>
              </a:solidFill>
            </a:endParaRPr>
          </a:p>
        </p:txBody>
      </p:sp>
    </p:spTree>
    <p:extLst>
      <p:ext uri="{BB962C8B-B14F-4D97-AF65-F5344CB8AC3E}">
        <p14:creationId xmlns:p14="http://schemas.microsoft.com/office/powerpoint/2010/main" val="3081178398"/>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655" y="0"/>
            <a:ext cx="12192000" cy="6859735"/>
          </a:xfrm>
          <a:prstGeom prst="rect">
            <a:avLst/>
          </a:prstGeom>
        </p:spPr>
      </p:pic>
      <p:sp>
        <p:nvSpPr>
          <p:cNvPr id="2" name="Прямоугольник 1"/>
          <p:cNvSpPr/>
          <p:nvPr/>
        </p:nvSpPr>
        <p:spPr>
          <a:xfrm>
            <a:off x="1856509" y="778947"/>
            <a:ext cx="9541164" cy="4770537"/>
          </a:xfrm>
          <a:prstGeom prst="rect">
            <a:avLst/>
          </a:prstGeom>
        </p:spPr>
        <p:txBody>
          <a:bodyPr wrap="square">
            <a:spAutoFit/>
          </a:bodyPr>
          <a:lstStyle/>
          <a:p>
            <a:pPr lvl="0" algn="ctr"/>
            <a:r>
              <a:rPr lang="uk-UA" sz="3200" dirty="0">
                <a:solidFill>
                  <a:prstClr val="black"/>
                </a:solidFill>
                <a:latin typeface="Arial" panose="020B0604020202020204" pitchFamily="34" charset="0"/>
                <a:cs typeface="Arial" panose="020B0604020202020204" pitchFamily="34" charset="0"/>
              </a:rPr>
              <a:t>Придбано обладнання для ЗОЗ на загальну суму      </a:t>
            </a:r>
            <a:r>
              <a:rPr lang="uk-UA" sz="3200" dirty="0" smtClean="0">
                <a:solidFill>
                  <a:prstClr val="black"/>
                </a:solidFill>
                <a:latin typeface="Arial" panose="020B0604020202020204" pitchFamily="34" charset="0"/>
                <a:cs typeface="Arial" panose="020B0604020202020204" pitchFamily="34" charset="0"/>
              </a:rPr>
              <a:t>342,2 млн </a:t>
            </a:r>
            <a:r>
              <a:rPr lang="uk-UA" sz="3200" dirty="0">
                <a:solidFill>
                  <a:prstClr val="black"/>
                </a:solidFill>
                <a:latin typeface="Arial" panose="020B0604020202020204" pitchFamily="34" charset="0"/>
                <a:cs typeface="Arial" panose="020B0604020202020204" pitchFamily="34" charset="0"/>
              </a:rPr>
              <a:t>грн </a:t>
            </a:r>
            <a:r>
              <a:rPr lang="uk-UA" sz="3200" dirty="0" smtClean="0">
                <a:solidFill>
                  <a:prstClr val="black"/>
                </a:solidFill>
                <a:latin typeface="Arial" panose="020B0604020202020204" pitchFamily="34" charset="0"/>
                <a:cs typeface="Arial" panose="020B0604020202020204" pitchFamily="34" charset="0"/>
              </a:rPr>
              <a:t>у </a:t>
            </a:r>
            <a:r>
              <a:rPr lang="uk-UA" sz="3200" dirty="0">
                <a:solidFill>
                  <a:prstClr val="black"/>
                </a:solidFill>
                <a:latin typeface="Arial" panose="020B0604020202020204" pitchFamily="34" charset="0"/>
                <a:cs typeface="Arial" panose="020B0604020202020204" pitchFamily="34" charset="0"/>
              </a:rPr>
              <a:t>т. ч.:</a:t>
            </a:r>
          </a:p>
          <a:p>
            <a:pPr lvl="0"/>
            <a:r>
              <a:rPr lang="uk-UA" sz="3000" dirty="0">
                <a:solidFill>
                  <a:prstClr val="black"/>
                </a:solidFill>
                <a:latin typeface="Arial" panose="020B0604020202020204" pitchFamily="34" charset="0"/>
                <a:cs typeface="Arial" panose="020B0604020202020204" pitchFamily="34" charset="0"/>
              </a:rPr>
              <a:t> </a:t>
            </a:r>
            <a:br>
              <a:rPr lang="uk-UA" sz="3000" dirty="0">
                <a:solidFill>
                  <a:prstClr val="black"/>
                </a:solidFill>
                <a:latin typeface="Arial" panose="020B0604020202020204" pitchFamily="34" charset="0"/>
                <a:cs typeface="Arial" panose="020B0604020202020204" pitchFamily="34" charset="0"/>
              </a:rPr>
            </a:br>
            <a:r>
              <a:rPr lang="uk-UA" sz="3000" dirty="0" smtClean="0">
                <a:solidFill>
                  <a:prstClr val="black"/>
                </a:solidFill>
                <a:latin typeface="Arial" panose="020B0604020202020204" pitchFamily="34" charset="0"/>
                <a:cs typeface="Arial" panose="020B0604020202020204" pitchFamily="34" charset="0"/>
              </a:rPr>
              <a:t>• місцевий </a:t>
            </a:r>
            <a:r>
              <a:rPr lang="uk-UA" sz="3000" dirty="0">
                <a:solidFill>
                  <a:prstClr val="black"/>
                </a:solidFill>
                <a:latin typeface="Arial" panose="020B0604020202020204" pitchFamily="34" charset="0"/>
                <a:cs typeface="Arial" panose="020B0604020202020204" pitchFamily="34" charset="0"/>
              </a:rPr>
              <a:t>бюджет </a:t>
            </a:r>
            <a:r>
              <a:rPr lang="uk-UA" sz="3000" dirty="0" smtClean="0">
                <a:solidFill>
                  <a:prstClr val="black"/>
                </a:solidFill>
                <a:latin typeface="Arial" panose="020B0604020202020204" pitchFamily="34" charset="0"/>
                <a:cs typeface="Arial" panose="020B0604020202020204" pitchFamily="34" charset="0"/>
              </a:rPr>
              <a:t>– 146,8 млн грн</a:t>
            </a:r>
            <a:endParaRPr lang="uk-UA" sz="3000" dirty="0">
              <a:solidFill>
                <a:prstClr val="black"/>
              </a:solidFill>
              <a:latin typeface="Arial" panose="020B0604020202020204" pitchFamily="34" charset="0"/>
              <a:cs typeface="Arial" panose="020B0604020202020204" pitchFamily="34" charset="0"/>
            </a:endParaRPr>
          </a:p>
          <a:p>
            <a:pPr marL="268288" lvl="0" indent="-268288"/>
            <a:r>
              <a:rPr lang="uk-UA" sz="3000" dirty="0" smtClean="0">
                <a:solidFill>
                  <a:prstClr val="black"/>
                </a:solidFill>
                <a:latin typeface="Arial" panose="020B0604020202020204" pitchFamily="34" charset="0"/>
                <a:cs typeface="Arial" panose="020B0604020202020204" pitchFamily="34" charset="0"/>
              </a:rPr>
              <a:t>• громадський </a:t>
            </a:r>
            <a:r>
              <a:rPr lang="uk-UA" sz="3000" dirty="0">
                <a:solidFill>
                  <a:prstClr val="black"/>
                </a:solidFill>
                <a:latin typeface="Arial" panose="020B0604020202020204" pitchFamily="34" charset="0"/>
                <a:cs typeface="Arial" panose="020B0604020202020204" pitchFamily="34" charset="0"/>
              </a:rPr>
              <a:t>бюджет, мікропроекти </a:t>
            </a:r>
            <a:r>
              <a:rPr lang="uk-UA" sz="3000" dirty="0" smtClean="0">
                <a:solidFill>
                  <a:prstClr val="black"/>
                </a:solidFill>
                <a:latin typeface="Arial" panose="020B0604020202020204" pitchFamily="34" charset="0"/>
                <a:cs typeface="Arial" panose="020B0604020202020204" pitchFamily="34" charset="0"/>
              </a:rPr>
              <a:t>– 7,3 млн грн</a:t>
            </a:r>
            <a:endParaRPr lang="uk-UA" sz="3000" dirty="0">
              <a:solidFill>
                <a:prstClr val="black"/>
              </a:solidFill>
              <a:latin typeface="Arial" panose="020B0604020202020204" pitchFamily="34" charset="0"/>
              <a:cs typeface="Arial" panose="020B0604020202020204" pitchFamily="34" charset="0"/>
            </a:endParaRPr>
          </a:p>
          <a:p>
            <a:pPr marL="268288" lvl="0" indent="-268288"/>
            <a:r>
              <a:rPr lang="uk-UA" sz="3000" dirty="0" smtClean="0">
                <a:solidFill>
                  <a:prstClr val="black"/>
                </a:solidFill>
                <a:latin typeface="Arial" panose="020B0604020202020204" pitchFamily="34" charset="0"/>
                <a:cs typeface="Arial" panose="020B0604020202020204" pitchFamily="34" charset="0"/>
              </a:rPr>
              <a:t>• власні надходження – 112,4 млн грн, з них:</a:t>
            </a:r>
          </a:p>
          <a:p>
            <a:pPr marL="268288" lvl="0" indent="-268288"/>
            <a:r>
              <a:rPr lang="uk-UA" sz="3000" dirty="0" smtClean="0">
                <a:solidFill>
                  <a:prstClr val="black"/>
                </a:solidFill>
                <a:latin typeface="Arial" panose="020B0604020202020204" pitchFamily="34" charset="0"/>
                <a:cs typeface="Arial" panose="020B0604020202020204" pitchFamily="34" charset="0"/>
              </a:rPr>
              <a:t>	- кошти НСЗУ – 67,7 млн грн</a:t>
            </a:r>
          </a:p>
          <a:p>
            <a:pPr marL="268288" lvl="0" indent="-268288"/>
            <a:r>
              <a:rPr lang="uk-UA" sz="3000" dirty="0">
                <a:solidFill>
                  <a:prstClr val="black"/>
                </a:solidFill>
                <a:latin typeface="Arial" panose="020B0604020202020204" pitchFamily="34" charset="0"/>
                <a:cs typeface="Arial" panose="020B0604020202020204" pitchFamily="34" charset="0"/>
              </a:rPr>
              <a:t>	</a:t>
            </a:r>
            <a:r>
              <a:rPr lang="uk-UA" sz="3000" dirty="0" smtClean="0">
                <a:solidFill>
                  <a:prstClr val="black"/>
                </a:solidFill>
                <a:latin typeface="Arial" panose="020B0604020202020204" pitchFamily="34" charset="0"/>
                <a:cs typeface="Arial" panose="020B0604020202020204" pitchFamily="34" charset="0"/>
              </a:rPr>
              <a:t>- кошти від надання платних послуг, благодійна допомога тощо – 44,7 млн грн</a:t>
            </a:r>
            <a:endParaRPr lang="uk-UA" sz="3000" dirty="0">
              <a:solidFill>
                <a:prstClr val="black"/>
              </a:solidFill>
              <a:latin typeface="Arial" panose="020B0604020202020204" pitchFamily="34" charset="0"/>
              <a:cs typeface="Arial" panose="020B0604020202020204" pitchFamily="34" charset="0"/>
            </a:endParaRPr>
          </a:p>
          <a:p>
            <a:pPr lvl="0"/>
            <a:r>
              <a:rPr lang="uk-UA" sz="3000" dirty="0" smtClean="0">
                <a:solidFill>
                  <a:prstClr val="black"/>
                </a:solidFill>
                <a:latin typeface="Arial" panose="020B0604020202020204" pitchFamily="34" charset="0"/>
                <a:cs typeface="Arial" panose="020B0604020202020204" pitchFamily="34" charset="0"/>
              </a:rPr>
              <a:t>• лізинг – 75,7 млн грн</a:t>
            </a:r>
            <a:endParaRPr lang="uk-UA" sz="30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9923997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36" y="0"/>
            <a:ext cx="12192000" cy="6859735"/>
          </a:xfrm>
          <a:prstGeom prst="rect">
            <a:avLst/>
          </a:prstGeom>
        </p:spPr>
      </p:pic>
      <p:sp>
        <p:nvSpPr>
          <p:cNvPr id="5" name="Прямоугольник 4"/>
          <p:cNvSpPr/>
          <p:nvPr/>
        </p:nvSpPr>
        <p:spPr>
          <a:xfrm>
            <a:off x="1533234" y="91647"/>
            <a:ext cx="10520219" cy="840510"/>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000" b="1" dirty="0" smtClean="0">
                <a:solidFill>
                  <a:prstClr val="black"/>
                </a:solidFill>
                <a:latin typeface="Arial" panose="020B0604020202020204" pitchFamily="34" charset="0"/>
                <a:cs typeface="Arial" panose="020B0604020202020204" pitchFamily="34" charset="0"/>
              </a:rPr>
              <a:t>Придбано рентген-діагностичні апарати – 21 од.</a:t>
            </a:r>
            <a:endParaRPr lang="uk-UA" sz="3000" b="1" dirty="0">
              <a:solidFill>
                <a:prstClr val="black"/>
              </a:solidFill>
            </a:endParaRPr>
          </a:p>
        </p:txBody>
      </p:sp>
      <p:grpSp>
        <p:nvGrpSpPr>
          <p:cNvPr id="8" name="Группа 7"/>
          <p:cNvGrpSpPr/>
          <p:nvPr/>
        </p:nvGrpSpPr>
        <p:grpSpPr>
          <a:xfrm rot="16200000">
            <a:off x="2618842" y="27080"/>
            <a:ext cx="2908790" cy="4950688"/>
            <a:chOff x="5183767" y="415786"/>
            <a:chExt cx="4161034" cy="3324669"/>
          </a:xfrm>
          <a:scene3d>
            <a:camera prst="orthographicFront">
              <a:rot lat="0" lon="0" rev="0"/>
            </a:camera>
            <a:lightRig rig="contrasting" dir="t">
              <a:rot lat="0" lon="0" rev="1500000"/>
            </a:lightRig>
          </a:scene3d>
        </p:grpSpPr>
        <p:sp>
          <p:nvSpPr>
            <p:cNvPr id="6" name="Прямоугольник 5"/>
            <p:cNvSpPr/>
            <p:nvPr/>
          </p:nvSpPr>
          <p:spPr>
            <a:xfrm>
              <a:off x="5256247" y="415786"/>
              <a:ext cx="4078025" cy="1563092"/>
            </a:xfrm>
            <a:prstGeom prst="rect">
              <a:avLst/>
            </a:prstGeom>
            <a:solidFill>
              <a:schemeClr val="bg1">
                <a:lumMod val="85000"/>
              </a:schemeClr>
            </a:solidFill>
            <a:ln>
              <a:noFill/>
            </a:ln>
            <a:effectLst>
              <a:outerShdw blurRad="149987" dist="250190" dir="8460000" algn="ctr">
                <a:srgbClr val="000000">
                  <a:alpha val="28000"/>
                </a:srgbClr>
              </a:outerShdw>
            </a:effectLst>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sp>
          <p:nvSpPr>
            <p:cNvPr id="7" name="Прямоугольник 6"/>
            <p:cNvSpPr/>
            <p:nvPr/>
          </p:nvSpPr>
          <p:spPr>
            <a:xfrm>
              <a:off x="5183767" y="2179340"/>
              <a:ext cx="4161034" cy="1561115"/>
            </a:xfrm>
            <a:prstGeom prst="rect">
              <a:avLst/>
            </a:prstGeom>
            <a:solidFill>
              <a:schemeClr val="bg1">
                <a:lumMod val="85000"/>
              </a:schemeClr>
            </a:solidFill>
            <a:ln>
              <a:noFill/>
            </a:ln>
            <a:effectLst>
              <a:outerShdw blurRad="149987" dist="250190" dir="8460000" algn="ctr">
                <a:srgbClr val="000000">
                  <a:alpha val="28000"/>
                </a:srgbClr>
              </a:outerShdw>
            </a:effectLst>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grpSp>
      <p:sp>
        <p:nvSpPr>
          <p:cNvPr id="10" name="Прямоугольник 9"/>
          <p:cNvSpPr/>
          <p:nvPr/>
        </p:nvSpPr>
        <p:spPr>
          <a:xfrm rot="16200000">
            <a:off x="9148954" y="1188566"/>
            <a:ext cx="2908790" cy="2604654"/>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sp>
        <p:nvSpPr>
          <p:cNvPr id="11" name="Прямоугольник 10"/>
          <p:cNvSpPr/>
          <p:nvPr/>
        </p:nvSpPr>
        <p:spPr>
          <a:xfrm rot="16200000">
            <a:off x="6434210" y="1346473"/>
            <a:ext cx="2908790" cy="2288840"/>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sp>
        <p:nvSpPr>
          <p:cNvPr id="12" name="Прямоугольник 11"/>
          <p:cNvSpPr/>
          <p:nvPr/>
        </p:nvSpPr>
        <p:spPr>
          <a:xfrm rot="16200000">
            <a:off x="1800092" y="3896875"/>
            <a:ext cx="2339323" cy="2779620"/>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sp>
        <p:nvSpPr>
          <p:cNvPr id="14" name="Прямоугольник 13"/>
          <p:cNvSpPr/>
          <p:nvPr/>
        </p:nvSpPr>
        <p:spPr>
          <a:xfrm rot="16200000">
            <a:off x="4739909" y="3906938"/>
            <a:ext cx="2339319" cy="2759498"/>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pic>
        <p:nvPicPr>
          <p:cNvPr id="16" name="Рисунок 15"/>
          <p:cNvPicPr>
            <a:picLocks noChangeAspect="1"/>
          </p:cNvPicPr>
          <p:nvPr/>
        </p:nvPicPr>
        <p:blipFill>
          <a:blip r:embed="rId3"/>
          <a:stretch>
            <a:fillRect/>
          </a:stretch>
        </p:blipFill>
        <p:spPr>
          <a:xfrm>
            <a:off x="1662660" y="1081126"/>
            <a:ext cx="2184224" cy="2733492"/>
          </a:xfrm>
          <a:prstGeom prst="rect">
            <a:avLst/>
          </a:prstGeom>
        </p:spPr>
      </p:pic>
      <p:sp>
        <p:nvSpPr>
          <p:cNvPr id="22" name="Прямоугольник 21"/>
          <p:cNvSpPr/>
          <p:nvPr/>
        </p:nvSpPr>
        <p:spPr>
          <a:xfrm rot="16200000">
            <a:off x="7798844" y="3688794"/>
            <a:ext cx="2339324" cy="3195782"/>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pic>
        <p:nvPicPr>
          <p:cNvPr id="17" name="Рисунок 16"/>
          <p:cNvPicPr>
            <a:picLocks noChangeAspect="1"/>
          </p:cNvPicPr>
          <p:nvPr/>
        </p:nvPicPr>
        <p:blipFill>
          <a:blip r:embed="rId4"/>
          <a:stretch>
            <a:fillRect/>
          </a:stretch>
        </p:blipFill>
        <p:spPr>
          <a:xfrm>
            <a:off x="4591501" y="4209062"/>
            <a:ext cx="2636134" cy="2147921"/>
          </a:xfrm>
          <a:prstGeom prst="rect">
            <a:avLst/>
          </a:prstGeom>
        </p:spPr>
      </p:pic>
      <p:pic>
        <p:nvPicPr>
          <p:cNvPr id="20" name="Рисунок 19"/>
          <p:cNvPicPr>
            <a:picLocks noChangeAspect="1"/>
          </p:cNvPicPr>
          <p:nvPr/>
        </p:nvPicPr>
        <p:blipFill>
          <a:blip r:embed="rId5"/>
          <a:stretch>
            <a:fillRect/>
          </a:stretch>
        </p:blipFill>
        <p:spPr>
          <a:xfrm>
            <a:off x="7459573" y="4209061"/>
            <a:ext cx="2983345" cy="2147921"/>
          </a:xfrm>
          <a:prstGeom prst="rect">
            <a:avLst/>
          </a:prstGeom>
        </p:spPr>
      </p:pic>
      <p:pic>
        <p:nvPicPr>
          <p:cNvPr id="18" name="Рисунок 17"/>
          <p:cNvPicPr>
            <a:picLocks noChangeAspect="1"/>
          </p:cNvPicPr>
          <p:nvPr/>
        </p:nvPicPr>
        <p:blipFill>
          <a:blip r:embed="rId6"/>
          <a:stretch>
            <a:fillRect/>
          </a:stretch>
        </p:blipFill>
        <p:spPr>
          <a:xfrm>
            <a:off x="9411855" y="1081126"/>
            <a:ext cx="2431678" cy="2825026"/>
          </a:xfrm>
          <a:prstGeom prst="rect">
            <a:avLst/>
          </a:prstGeom>
        </p:spPr>
      </p:pic>
      <p:pic>
        <p:nvPicPr>
          <p:cNvPr id="23" name="Рисунок 2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16578" y="1132639"/>
            <a:ext cx="2176849" cy="2754290"/>
          </a:xfrm>
          <a:prstGeom prst="rect">
            <a:avLst/>
          </a:prstGeom>
        </p:spPr>
      </p:pic>
      <p:pic>
        <p:nvPicPr>
          <p:cNvPr id="24" name="Рисунок 23"/>
          <p:cNvPicPr>
            <a:picLocks noChangeAspect="1"/>
          </p:cNvPicPr>
          <p:nvPr/>
        </p:nvPicPr>
        <p:blipFill>
          <a:blip r:embed="rId8"/>
          <a:stretch>
            <a:fillRect/>
          </a:stretch>
        </p:blipFill>
        <p:spPr>
          <a:xfrm>
            <a:off x="1683751" y="4209062"/>
            <a:ext cx="2629634" cy="2175220"/>
          </a:xfrm>
          <a:prstGeom prst="rect">
            <a:avLst/>
          </a:prstGeom>
        </p:spPr>
      </p:pic>
      <p:pic>
        <p:nvPicPr>
          <p:cNvPr id="25" name="Рисунок 24"/>
          <p:cNvPicPr>
            <a:picLocks noChangeAspect="1"/>
          </p:cNvPicPr>
          <p:nvPr/>
        </p:nvPicPr>
        <p:blipFill>
          <a:blip r:embed="rId9"/>
          <a:stretch>
            <a:fillRect/>
          </a:stretch>
        </p:blipFill>
        <p:spPr>
          <a:xfrm>
            <a:off x="4313385" y="1132639"/>
            <a:ext cx="2162803" cy="2754290"/>
          </a:xfrm>
          <a:prstGeom prst="rect">
            <a:avLst/>
          </a:prstGeom>
        </p:spPr>
      </p:pic>
    </p:spTree>
    <p:extLst>
      <p:ext uri="{BB962C8B-B14F-4D97-AF65-F5344CB8AC3E}">
        <p14:creationId xmlns:p14="http://schemas.microsoft.com/office/powerpoint/2010/main" val="259364540"/>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36" y="0"/>
            <a:ext cx="12192000" cy="6859735"/>
          </a:xfrm>
          <a:prstGeom prst="rect">
            <a:avLst/>
          </a:prstGeom>
        </p:spPr>
      </p:pic>
      <p:sp>
        <p:nvSpPr>
          <p:cNvPr id="5" name="Прямоугольник 4"/>
          <p:cNvSpPr/>
          <p:nvPr/>
        </p:nvSpPr>
        <p:spPr>
          <a:xfrm>
            <a:off x="1533234" y="91647"/>
            <a:ext cx="10520219" cy="840510"/>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000" b="1" dirty="0" smtClean="0">
                <a:solidFill>
                  <a:prstClr val="black"/>
                </a:solidFill>
                <a:latin typeface="Arial" panose="020B0604020202020204" pitchFamily="34" charset="0"/>
                <a:cs typeface="Arial" panose="020B0604020202020204" pitchFamily="34" charset="0"/>
              </a:rPr>
              <a:t>Придбано діагностичне обладнання – 27 од.</a:t>
            </a:r>
            <a:endParaRPr lang="uk-UA" sz="3000" b="1" dirty="0">
              <a:solidFill>
                <a:prstClr val="black"/>
              </a:solidFill>
            </a:endParaRPr>
          </a:p>
        </p:txBody>
      </p:sp>
      <p:grpSp>
        <p:nvGrpSpPr>
          <p:cNvPr id="8" name="Группа 7"/>
          <p:cNvGrpSpPr/>
          <p:nvPr/>
        </p:nvGrpSpPr>
        <p:grpSpPr>
          <a:xfrm rot="16200000">
            <a:off x="2731506" y="-85583"/>
            <a:ext cx="2683462" cy="4950688"/>
            <a:chOff x="5506099" y="415786"/>
            <a:chExt cx="3838702" cy="3324669"/>
          </a:xfrm>
          <a:scene3d>
            <a:camera prst="orthographicFront">
              <a:rot lat="0" lon="0" rev="0"/>
            </a:camera>
            <a:lightRig rig="contrasting" dir="t">
              <a:rot lat="0" lon="0" rev="1500000"/>
            </a:lightRig>
          </a:scene3d>
        </p:grpSpPr>
        <p:sp>
          <p:nvSpPr>
            <p:cNvPr id="6" name="Прямоугольник 5"/>
            <p:cNvSpPr/>
            <p:nvPr/>
          </p:nvSpPr>
          <p:spPr>
            <a:xfrm>
              <a:off x="5506100" y="415786"/>
              <a:ext cx="3828172" cy="1563092"/>
            </a:xfrm>
            <a:prstGeom prst="rect">
              <a:avLst/>
            </a:prstGeom>
            <a:solidFill>
              <a:schemeClr val="bg1">
                <a:lumMod val="85000"/>
              </a:schemeClr>
            </a:solidFill>
            <a:ln>
              <a:noFill/>
            </a:ln>
            <a:effectLst>
              <a:outerShdw blurRad="149987" dist="250190" dir="8460000" algn="ctr">
                <a:srgbClr val="000000">
                  <a:alpha val="28000"/>
                </a:srgbClr>
              </a:outerShdw>
            </a:effectLst>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sp>
          <p:nvSpPr>
            <p:cNvPr id="7" name="Прямоугольник 6"/>
            <p:cNvSpPr/>
            <p:nvPr/>
          </p:nvSpPr>
          <p:spPr>
            <a:xfrm>
              <a:off x="5506099" y="2179340"/>
              <a:ext cx="3838702" cy="1561115"/>
            </a:xfrm>
            <a:prstGeom prst="rect">
              <a:avLst/>
            </a:prstGeom>
            <a:solidFill>
              <a:schemeClr val="bg1">
                <a:lumMod val="85000"/>
              </a:schemeClr>
            </a:solidFill>
            <a:ln>
              <a:noFill/>
            </a:ln>
            <a:effectLst>
              <a:outerShdw blurRad="149987" dist="250190" dir="8460000" algn="ctr">
                <a:srgbClr val="000000">
                  <a:alpha val="28000"/>
                </a:srgbClr>
              </a:outerShdw>
            </a:effectLst>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grpSp>
      <p:sp>
        <p:nvSpPr>
          <p:cNvPr id="10" name="Прямоугольник 9"/>
          <p:cNvSpPr/>
          <p:nvPr/>
        </p:nvSpPr>
        <p:spPr>
          <a:xfrm rot="16200000">
            <a:off x="9300391" y="1226112"/>
            <a:ext cx="2694994" cy="2315765"/>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sp>
        <p:nvSpPr>
          <p:cNvPr id="11" name="Прямоугольник 10"/>
          <p:cNvSpPr/>
          <p:nvPr/>
        </p:nvSpPr>
        <p:spPr>
          <a:xfrm rot="16200000">
            <a:off x="6541108" y="1239575"/>
            <a:ext cx="2694994" cy="2288840"/>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sp>
        <p:nvSpPr>
          <p:cNvPr id="12" name="Прямоугольник 11"/>
          <p:cNvSpPr/>
          <p:nvPr/>
        </p:nvSpPr>
        <p:spPr>
          <a:xfrm rot="16200000">
            <a:off x="2093491" y="4131815"/>
            <a:ext cx="2527095" cy="2169788"/>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sp>
        <p:nvSpPr>
          <p:cNvPr id="14" name="Прямоугольник 13"/>
          <p:cNvSpPr/>
          <p:nvPr/>
        </p:nvSpPr>
        <p:spPr>
          <a:xfrm rot="16200000">
            <a:off x="4758198" y="4122231"/>
            <a:ext cx="2527091" cy="2188954"/>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sp>
        <p:nvSpPr>
          <p:cNvPr id="22" name="Прямоугольник 21"/>
          <p:cNvSpPr/>
          <p:nvPr/>
        </p:nvSpPr>
        <p:spPr>
          <a:xfrm rot="16200000">
            <a:off x="7258162" y="4074860"/>
            <a:ext cx="2527086" cy="2283693"/>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pic>
        <p:nvPicPr>
          <p:cNvPr id="21" name="Рисунок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37656" y="1163068"/>
            <a:ext cx="2117025" cy="2429877"/>
          </a:xfrm>
          <a:prstGeom prst="rect">
            <a:avLst/>
          </a:prstGeom>
        </p:spPr>
      </p:pic>
      <p:pic>
        <p:nvPicPr>
          <p:cNvPr id="3" name="Рисунок 2"/>
          <p:cNvPicPr>
            <a:picLocks noChangeAspect="1"/>
          </p:cNvPicPr>
          <p:nvPr/>
        </p:nvPicPr>
        <p:blipFill>
          <a:blip r:embed="rId4"/>
          <a:stretch>
            <a:fillRect/>
          </a:stretch>
        </p:blipFill>
        <p:spPr>
          <a:xfrm>
            <a:off x="1745673" y="1163068"/>
            <a:ext cx="2101211" cy="2429877"/>
          </a:xfrm>
          <a:prstGeom prst="rect">
            <a:avLst/>
          </a:prstGeom>
        </p:spPr>
      </p:pic>
      <p:pic>
        <p:nvPicPr>
          <p:cNvPr id="2" name="Рисунок 1"/>
          <p:cNvPicPr>
            <a:picLocks noChangeAspect="1"/>
          </p:cNvPicPr>
          <p:nvPr/>
        </p:nvPicPr>
        <p:blipFill>
          <a:blip r:embed="rId5"/>
          <a:stretch>
            <a:fillRect/>
          </a:stretch>
        </p:blipFill>
        <p:spPr>
          <a:xfrm>
            <a:off x="5050386" y="4064000"/>
            <a:ext cx="2002483" cy="2351800"/>
          </a:xfrm>
          <a:prstGeom prst="rect">
            <a:avLst/>
          </a:prstGeom>
        </p:spPr>
      </p:pic>
      <p:pic>
        <p:nvPicPr>
          <p:cNvPr id="18" name="Рисунок 17"/>
          <p:cNvPicPr>
            <a:picLocks noChangeAspect="1"/>
          </p:cNvPicPr>
          <p:nvPr/>
        </p:nvPicPr>
        <p:blipFill>
          <a:blip r:embed="rId6"/>
          <a:stretch>
            <a:fillRect/>
          </a:stretch>
        </p:blipFill>
        <p:spPr>
          <a:xfrm>
            <a:off x="9663551" y="1109228"/>
            <a:ext cx="2001976" cy="2483717"/>
          </a:xfrm>
          <a:prstGeom prst="rect">
            <a:avLst/>
          </a:prstGeom>
        </p:spPr>
      </p:pic>
      <p:pic>
        <p:nvPicPr>
          <p:cNvPr id="24" name="Рисунок 23"/>
          <p:cNvPicPr>
            <a:picLocks noChangeAspect="1"/>
          </p:cNvPicPr>
          <p:nvPr/>
        </p:nvPicPr>
        <p:blipFill>
          <a:blip r:embed="rId7"/>
          <a:stretch>
            <a:fillRect/>
          </a:stretch>
        </p:blipFill>
        <p:spPr>
          <a:xfrm>
            <a:off x="6847084" y="1142956"/>
            <a:ext cx="2084479" cy="2449989"/>
          </a:xfrm>
          <a:prstGeom prst="rect">
            <a:avLst/>
          </a:prstGeom>
        </p:spPr>
      </p:pic>
      <p:pic>
        <p:nvPicPr>
          <p:cNvPr id="27" name="Рисунок 26"/>
          <p:cNvPicPr>
            <a:picLocks noChangeAspect="1"/>
          </p:cNvPicPr>
          <p:nvPr/>
        </p:nvPicPr>
        <p:blipFill>
          <a:blip r:embed="rId8"/>
          <a:stretch>
            <a:fillRect/>
          </a:stretch>
        </p:blipFill>
        <p:spPr>
          <a:xfrm>
            <a:off x="7418217" y="4064000"/>
            <a:ext cx="2206975" cy="2351800"/>
          </a:xfrm>
          <a:prstGeom prst="rect">
            <a:avLst/>
          </a:prstGeom>
        </p:spPr>
      </p:pic>
      <p:pic>
        <p:nvPicPr>
          <p:cNvPr id="28" name="Рисунок 27"/>
          <p:cNvPicPr>
            <a:picLocks noChangeAspect="1"/>
          </p:cNvPicPr>
          <p:nvPr/>
        </p:nvPicPr>
        <p:blipFill>
          <a:blip r:embed="rId9"/>
          <a:stretch>
            <a:fillRect/>
          </a:stretch>
        </p:blipFill>
        <p:spPr>
          <a:xfrm>
            <a:off x="2424269" y="4064000"/>
            <a:ext cx="1865538" cy="2366025"/>
          </a:xfrm>
          <a:prstGeom prst="rect">
            <a:avLst/>
          </a:prstGeom>
        </p:spPr>
      </p:pic>
    </p:spTree>
    <p:extLst>
      <p:ext uri="{BB962C8B-B14F-4D97-AF65-F5344CB8AC3E}">
        <p14:creationId xmlns:p14="http://schemas.microsoft.com/office/powerpoint/2010/main" val="29402871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2809D63D-B05C-41C3-95F2-1DB1B25E12E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764"/>
          <a:stretch/>
        </p:blipFill>
        <p:spPr>
          <a:xfrm>
            <a:off x="0" y="-3670"/>
            <a:ext cx="12181490" cy="6861670"/>
          </a:xfrm>
          <a:prstGeom prst="rect">
            <a:avLst/>
          </a:prstGeom>
        </p:spPr>
      </p:pic>
      <p:graphicFrame>
        <p:nvGraphicFramePr>
          <p:cNvPr id="6" name="Диаграмма 2">
            <a:extLst>
              <a:ext uri="{FF2B5EF4-FFF2-40B4-BE49-F238E27FC236}">
                <a16:creationId xmlns:a16="http://schemas.microsoft.com/office/drawing/2014/main" id="{00000000-0008-0000-0100-000003000000}"/>
              </a:ext>
            </a:extLst>
          </p:cNvPr>
          <p:cNvGraphicFramePr>
            <a:graphicFrameLocks/>
          </p:cNvGraphicFramePr>
          <p:nvPr/>
        </p:nvGraphicFramePr>
        <p:xfrm>
          <a:off x="199003" y="2947737"/>
          <a:ext cx="5792724" cy="3645360"/>
        </p:xfrm>
        <a:graphic>
          <a:graphicData uri="http://schemas.openxmlformats.org/drawingml/2006/chart">
            <c:chart xmlns:c="http://schemas.openxmlformats.org/drawingml/2006/chart" xmlns:r="http://schemas.openxmlformats.org/officeDocument/2006/relationships" r:id="rId4"/>
          </a:graphicData>
        </a:graphic>
      </p:graphicFrame>
      <p:pic>
        <p:nvPicPr>
          <p:cNvPr id="3" name="Рисунок 2">
            <a:extLst>
              <a:ext uri="{FF2B5EF4-FFF2-40B4-BE49-F238E27FC236}">
                <a16:creationId xmlns:a16="http://schemas.microsoft.com/office/drawing/2014/main" id="{9B3BBCB3-7443-4EA9-B567-F17BE028D8DE}"/>
              </a:ext>
            </a:extLst>
          </p:cNvPr>
          <p:cNvPicPr>
            <a:picLocks noChangeAspect="1"/>
          </p:cNvPicPr>
          <p:nvPr/>
        </p:nvPicPr>
        <p:blipFill>
          <a:blip r:embed="rId5"/>
          <a:stretch>
            <a:fillRect/>
          </a:stretch>
        </p:blipFill>
        <p:spPr>
          <a:xfrm>
            <a:off x="11261305" y="323101"/>
            <a:ext cx="520940" cy="516410"/>
          </a:xfrm>
          <a:prstGeom prst="rect">
            <a:avLst/>
          </a:prstGeom>
        </p:spPr>
      </p:pic>
      <p:sp>
        <p:nvSpPr>
          <p:cNvPr id="7" name="TextBox 6">
            <a:extLst>
              <a:ext uri="{FF2B5EF4-FFF2-40B4-BE49-F238E27FC236}">
                <a16:creationId xmlns:a16="http://schemas.microsoft.com/office/drawing/2014/main" id="{AC1F86D7-82E1-444B-A1E5-F9CE32AE95F5}"/>
              </a:ext>
            </a:extLst>
          </p:cNvPr>
          <p:cNvSpPr txBox="1"/>
          <p:nvPr/>
        </p:nvSpPr>
        <p:spPr>
          <a:xfrm>
            <a:off x="3572870" y="60624"/>
            <a:ext cx="6401314" cy="646331"/>
          </a:xfrm>
          <a:prstGeom prst="rect">
            <a:avLst/>
          </a:prstGeom>
          <a:noFill/>
        </p:spPr>
        <p:txBody>
          <a:bodyPr wrap="square" rtlCol="0">
            <a:spAutoFit/>
          </a:bodyPr>
          <a:lstStyle/>
          <a:p>
            <a:pPr algn="ctr"/>
            <a:r>
              <a:rPr lang="uk-UA" sz="3600" b="1" dirty="0">
                <a:solidFill>
                  <a:srgbClr val="002060"/>
                </a:solidFill>
              </a:rPr>
              <a:t>Заклади позашкільної освіти</a:t>
            </a:r>
          </a:p>
        </p:txBody>
      </p:sp>
      <p:graphicFrame>
        <p:nvGraphicFramePr>
          <p:cNvPr id="9" name="Діаграма 5">
            <a:extLst>
              <a:ext uri="{FF2B5EF4-FFF2-40B4-BE49-F238E27FC236}">
                <a16:creationId xmlns:a16="http://schemas.microsoft.com/office/drawing/2014/main" id="{EA4C5575-2EE8-4A29-8D66-8A8D3DA3CF79}"/>
              </a:ext>
            </a:extLst>
          </p:cNvPr>
          <p:cNvGraphicFramePr/>
          <p:nvPr/>
        </p:nvGraphicFramePr>
        <p:xfrm>
          <a:off x="4421940" y="4156525"/>
          <a:ext cx="5054222" cy="2404402"/>
        </p:xfrm>
        <a:graphic>
          <a:graphicData uri="http://schemas.openxmlformats.org/drawingml/2006/chart">
            <c:chart xmlns:c="http://schemas.openxmlformats.org/drawingml/2006/chart" xmlns:r="http://schemas.openxmlformats.org/officeDocument/2006/relationships" r:id="rId6"/>
          </a:graphicData>
        </a:graphic>
      </p:graphicFrame>
      <p:grpSp>
        <p:nvGrpSpPr>
          <p:cNvPr id="20" name="Группа 19"/>
          <p:cNvGrpSpPr/>
          <p:nvPr/>
        </p:nvGrpSpPr>
        <p:grpSpPr>
          <a:xfrm>
            <a:off x="580582" y="561007"/>
            <a:ext cx="2052000" cy="2052000"/>
            <a:chOff x="1219200" y="-1447801"/>
            <a:chExt cx="9753600" cy="9753600"/>
          </a:xfrm>
        </p:grpSpPr>
        <p:sp>
          <p:nvSpPr>
            <p:cNvPr id="21" name="Овал 20"/>
            <p:cNvSpPr/>
            <p:nvPr/>
          </p:nvSpPr>
          <p:spPr>
            <a:xfrm>
              <a:off x="1219200" y="-1447801"/>
              <a:ext cx="9753600" cy="9753600"/>
            </a:xfrm>
            <a:prstGeom prst="ellipse">
              <a:avLst/>
            </a:prstGeom>
            <a:blipFill>
              <a:blip r:embed="rId7"/>
              <a:srcRect/>
              <a:stretch>
                <a:fillRect l="-25000" r="-25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2" name="Полилиния 21"/>
            <p:cNvSpPr/>
            <p:nvPr/>
          </p:nvSpPr>
          <p:spPr>
            <a:xfrm>
              <a:off x="2974848" y="3731361"/>
              <a:ext cx="6242304" cy="3218688"/>
            </a:xfrm>
            <a:custGeom>
              <a:avLst/>
              <a:gdLst>
                <a:gd name="connsiteX0" fmla="*/ 0 w 6242304"/>
                <a:gd name="connsiteY0" fmla="*/ 0 h 3218688"/>
                <a:gd name="connsiteX1" fmla="*/ 6242304 w 6242304"/>
                <a:gd name="connsiteY1" fmla="*/ 0 h 3218688"/>
                <a:gd name="connsiteX2" fmla="*/ 6242304 w 6242304"/>
                <a:gd name="connsiteY2" fmla="*/ 3218688 h 3218688"/>
                <a:gd name="connsiteX3" fmla="*/ 0 w 6242304"/>
                <a:gd name="connsiteY3" fmla="*/ 3218688 h 3218688"/>
                <a:gd name="connsiteX4" fmla="*/ 0 w 6242304"/>
                <a:gd name="connsiteY4" fmla="*/ 0 h 3218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2304" h="3218688">
                  <a:moveTo>
                    <a:pt x="0" y="0"/>
                  </a:moveTo>
                  <a:lnTo>
                    <a:pt x="6242304" y="0"/>
                  </a:lnTo>
                  <a:lnTo>
                    <a:pt x="6242304" y="3218688"/>
                  </a:lnTo>
                  <a:lnTo>
                    <a:pt x="0" y="3218688"/>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lvl="0" algn="ctr" defTabSz="2889250">
                <a:lnSpc>
                  <a:spcPct val="90000"/>
                </a:lnSpc>
                <a:spcBef>
                  <a:spcPct val="0"/>
                </a:spcBef>
                <a:spcAft>
                  <a:spcPct val="35000"/>
                </a:spcAft>
              </a:pPr>
              <a:endParaRPr lang="ru-RU" sz="6500" kern="1200"/>
            </a:p>
          </p:txBody>
        </p:sp>
      </p:grpSp>
      <p:grpSp>
        <p:nvGrpSpPr>
          <p:cNvPr id="29" name="Группа 28"/>
          <p:cNvGrpSpPr/>
          <p:nvPr/>
        </p:nvGrpSpPr>
        <p:grpSpPr>
          <a:xfrm>
            <a:off x="1990247" y="858074"/>
            <a:ext cx="5266944" cy="5665190"/>
            <a:chOff x="3462528" y="734695"/>
            <a:chExt cx="5266944" cy="5665190"/>
          </a:xfrm>
        </p:grpSpPr>
        <p:sp>
          <p:nvSpPr>
            <p:cNvPr id="30" name="Овал 29"/>
            <p:cNvSpPr/>
            <p:nvPr/>
          </p:nvSpPr>
          <p:spPr>
            <a:xfrm>
              <a:off x="4492321" y="734695"/>
              <a:ext cx="2052000" cy="2052000"/>
            </a:xfrm>
            <a:prstGeom prst="ellipse">
              <a:avLst/>
            </a:prstGeom>
            <a:blipFill>
              <a:blip r:embed="rId8"/>
              <a:srcRect/>
              <a:stretch>
                <a:fillRect l="-17000" r="-17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1" name="Полилиния 30"/>
            <p:cNvSpPr/>
            <p:nvPr/>
          </p:nvSpPr>
          <p:spPr>
            <a:xfrm>
              <a:off x="3462528" y="3684117"/>
              <a:ext cx="5266944" cy="2715768"/>
            </a:xfrm>
            <a:custGeom>
              <a:avLst/>
              <a:gdLst>
                <a:gd name="connsiteX0" fmla="*/ 0 w 5266944"/>
                <a:gd name="connsiteY0" fmla="*/ 0 h 2715768"/>
                <a:gd name="connsiteX1" fmla="*/ 5266944 w 5266944"/>
                <a:gd name="connsiteY1" fmla="*/ 0 h 2715768"/>
                <a:gd name="connsiteX2" fmla="*/ 5266944 w 5266944"/>
                <a:gd name="connsiteY2" fmla="*/ 2715768 h 2715768"/>
                <a:gd name="connsiteX3" fmla="*/ 0 w 5266944"/>
                <a:gd name="connsiteY3" fmla="*/ 2715768 h 2715768"/>
                <a:gd name="connsiteX4" fmla="*/ 0 w 5266944"/>
                <a:gd name="connsiteY4" fmla="*/ 0 h 27157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6944" h="2715768">
                  <a:moveTo>
                    <a:pt x="0" y="0"/>
                  </a:moveTo>
                  <a:lnTo>
                    <a:pt x="5266944" y="0"/>
                  </a:lnTo>
                  <a:lnTo>
                    <a:pt x="5266944" y="2715768"/>
                  </a:lnTo>
                  <a:lnTo>
                    <a:pt x="0" y="2715768"/>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lvl="0" algn="ctr" defTabSz="2889250">
                <a:lnSpc>
                  <a:spcPct val="90000"/>
                </a:lnSpc>
                <a:spcBef>
                  <a:spcPct val="0"/>
                </a:spcBef>
                <a:spcAft>
                  <a:spcPct val="35000"/>
                </a:spcAft>
              </a:pPr>
              <a:endParaRPr lang="ru-RU" sz="6500" kern="1200"/>
            </a:p>
          </p:txBody>
        </p:sp>
      </p:grpSp>
      <p:grpSp>
        <p:nvGrpSpPr>
          <p:cNvPr id="33" name="Группа 32"/>
          <p:cNvGrpSpPr/>
          <p:nvPr/>
        </p:nvGrpSpPr>
        <p:grpSpPr>
          <a:xfrm>
            <a:off x="5459498" y="836846"/>
            <a:ext cx="2052000" cy="2052000"/>
            <a:chOff x="5032375" y="-4611688"/>
            <a:chExt cx="9753600" cy="9753600"/>
          </a:xfrm>
        </p:grpSpPr>
        <p:sp>
          <p:nvSpPr>
            <p:cNvPr id="34" name="Овал 33" descr="https://scontent.flwo1-1.fna.fbcdn.net/v/t1.0-9/81858009_866933803725976_1762498851354181632_o.jpg?_nc_cat=101&amp;_nc_sid=8bfeb9&amp;_nc_ohc=8pFCa9iGdJIAX9mZvXC&amp;_nc_ht=scontent.flwo1-1.fna&amp;oh=cda2c42ff760dfa73e792c595a37ffa6&amp;oe=5FB1BE21"/>
            <p:cNvSpPr/>
            <p:nvPr/>
          </p:nvSpPr>
          <p:spPr>
            <a:xfrm>
              <a:off x="5032375" y="-4611688"/>
              <a:ext cx="9753600" cy="9753600"/>
            </a:xfrm>
            <a:prstGeom prst="ellipse">
              <a:avLst/>
            </a:prstGeom>
            <a:blipFill>
              <a:blip r:embed="rId9" cstate="print">
                <a:extLst>
                  <a:ext uri="{28A0092B-C50C-407E-A947-70E740481C1C}">
                    <a14:useLocalDpi xmlns:a14="http://schemas.microsoft.com/office/drawing/2010/main" val="0"/>
                  </a:ext>
                </a:extLst>
              </a:blip>
              <a:srcRect/>
              <a:stretch>
                <a:fillRect l="-25000" r="-25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5" name="Полилиния 34"/>
            <p:cNvSpPr/>
            <p:nvPr/>
          </p:nvSpPr>
          <p:spPr>
            <a:xfrm>
              <a:off x="6788023" y="567474"/>
              <a:ext cx="6242304" cy="3218688"/>
            </a:xfrm>
            <a:custGeom>
              <a:avLst/>
              <a:gdLst>
                <a:gd name="connsiteX0" fmla="*/ 0 w 6242304"/>
                <a:gd name="connsiteY0" fmla="*/ 0 h 3218688"/>
                <a:gd name="connsiteX1" fmla="*/ 6242304 w 6242304"/>
                <a:gd name="connsiteY1" fmla="*/ 0 h 3218688"/>
                <a:gd name="connsiteX2" fmla="*/ 6242304 w 6242304"/>
                <a:gd name="connsiteY2" fmla="*/ 3218688 h 3218688"/>
                <a:gd name="connsiteX3" fmla="*/ 0 w 6242304"/>
                <a:gd name="connsiteY3" fmla="*/ 3218688 h 3218688"/>
                <a:gd name="connsiteX4" fmla="*/ 0 w 6242304"/>
                <a:gd name="connsiteY4" fmla="*/ 0 h 3218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2304" h="3218688">
                  <a:moveTo>
                    <a:pt x="0" y="0"/>
                  </a:moveTo>
                  <a:lnTo>
                    <a:pt x="6242304" y="0"/>
                  </a:lnTo>
                  <a:lnTo>
                    <a:pt x="6242304" y="3218688"/>
                  </a:lnTo>
                  <a:lnTo>
                    <a:pt x="0" y="3218688"/>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lvl="0" algn="ctr" defTabSz="2889250">
                <a:lnSpc>
                  <a:spcPct val="90000"/>
                </a:lnSpc>
                <a:spcBef>
                  <a:spcPct val="0"/>
                </a:spcBef>
                <a:spcAft>
                  <a:spcPct val="35000"/>
                </a:spcAft>
              </a:pPr>
              <a:endParaRPr lang="ru-RU" sz="6500" kern="1200"/>
            </a:p>
          </p:txBody>
        </p:sp>
      </p:grpSp>
      <p:grpSp>
        <p:nvGrpSpPr>
          <p:cNvPr id="38" name="Группа 37"/>
          <p:cNvGrpSpPr/>
          <p:nvPr/>
        </p:nvGrpSpPr>
        <p:grpSpPr>
          <a:xfrm>
            <a:off x="7674220" y="1930011"/>
            <a:ext cx="2052000" cy="2052000"/>
            <a:chOff x="3810000" y="1143000"/>
            <a:chExt cx="4572000" cy="4572000"/>
          </a:xfrm>
        </p:grpSpPr>
        <p:sp>
          <p:nvSpPr>
            <p:cNvPr id="39" name="Овал 38"/>
            <p:cNvSpPr/>
            <p:nvPr/>
          </p:nvSpPr>
          <p:spPr>
            <a:xfrm>
              <a:off x="3810000" y="1143000"/>
              <a:ext cx="4572000" cy="4572000"/>
            </a:xfrm>
            <a:prstGeom prst="ellipse">
              <a:avLst/>
            </a:prstGeom>
            <a:blipFill>
              <a:blip r:embed="rId10"/>
              <a:srcRect/>
              <a:stretch>
                <a:fillRect l="-17000" r="-17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40" name="Полилиния 39"/>
            <p:cNvSpPr/>
            <p:nvPr/>
          </p:nvSpPr>
          <p:spPr>
            <a:xfrm>
              <a:off x="4632960" y="3570732"/>
              <a:ext cx="2926080" cy="1508760"/>
            </a:xfrm>
            <a:custGeom>
              <a:avLst/>
              <a:gdLst>
                <a:gd name="connsiteX0" fmla="*/ 0 w 2926080"/>
                <a:gd name="connsiteY0" fmla="*/ 0 h 1508760"/>
                <a:gd name="connsiteX1" fmla="*/ 2926080 w 2926080"/>
                <a:gd name="connsiteY1" fmla="*/ 0 h 1508760"/>
                <a:gd name="connsiteX2" fmla="*/ 2926080 w 2926080"/>
                <a:gd name="connsiteY2" fmla="*/ 1508760 h 1508760"/>
                <a:gd name="connsiteX3" fmla="*/ 0 w 2926080"/>
                <a:gd name="connsiteY3" fmla="*/ 1508760 h 1508760"/>
                <a:gd name="connsiteX4" fmla="*/ 0 w 2926080"/>
                <a:gd name="connsiteY4" fmla="*/ 0 h 1508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6080" h="1508760">
                  <a:moveTo>
                    <a:pt x="0" y="0"/>
                  </a:moveTo>
                  <a:lnTo>
                    <a:pt x="2926080" y="0"/>
                  </a:lnTo>
                  <a:lnTo>
                    <a:pt x="2926080" y="1508760"/>
                  </a:lnTo>
                  <a:lnTo>
                    <a:pt x="0" y="150876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lvl="0" algn="ctr" defTabSz="2889250">
                <a:lnSpc>
                  <a:spcPct val="90000"/>
                </a:lnSpc>
                <a:spcBef>
                  <a:spcPct val="0"/>
                </a:spcBef>
                <a:spcAft>
                  <a:spcPct val="35000"/>
                </a:spcAft>
              </a:pPr>
              <a:endParaRPr lang="ru-RU" sz="6500" kern="1200"/>
            </a:p>
          </p:txBody>
        </p:sp>
      </p:grpSp>
      <p:grpSp>
        <p:nvGrpSpPr>
          <p:cNvPr id="43" name="Группа 42"/>
          <p:cNvGrpSpPr/>
          <p:nvPr/>
        </p:nvGrpSpPr>
        <p:grpSpPr>
          <a:xfrm>
            <a:off x="10015001" y="2396545"/>
            <a:ext cx="2052000" cy="2052000"/>
            <a:chOff x="3047305" y="380305"/>
            <a:chExt cx="6097389" cy="6097389"/>
          </a:xfrm>
        </p:grpSpPr>
        <p:sp>
          <p:nvSpPr>
            <p:cNvPr id="44" name="Овал 43"/>
            <p:cNvSpPr/>
            <p:nvPr/>
          </p:nvSpPr>
          <p:spPr>
            <a:xfrm>
              <a:off x="3047305" y="380305"/>
              <a:ext cx="6097389" cy="6097389"/>
            </a:xfrm>
            <a:prstGeom prst="ellipse">
              <a:avLst/>
            </a:prstGeom>
            <a:blipFill>
              <a:blip r:embed="rId11"/>
              <a:srcRect/>
              <a:stretch>
                <a:fillRect l="-17000" r="-17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45" name="Полилиния 44"/>
            <p:cNvSpPr/>
            <p:nvPr/>
          </p:nvSpPr>
          <p:spPr>
            <a:xfrm>
              <a:off x="4144835" y="3618019"/>
              <a:ext cx="3902328" cy="2012138"/>
            </a:xfrm>
            <a:custGeom>
              <a:avLst/>
              <a:gdLst>
                <a:gd name="connsiteX0" fmla="*/ 0 w 3902328"/>
                <a:gd name="connsiteY0" fmla="*/ 0 h 2012138"/>
                <a:gd name="connsiteX1" fmla="*/ 3902328 w 3902328"/>
                <a:gd name="connsiteY1" fmla="*/ 0 h 2012138"/>
                <a:gd name="connsiteX2" fmla="*/ 3902328 w 3902328"/>
                <a:gd name="connsiteY2" fmla="*/ 2012138 h 2012138"/>
                <a:gd name="connsiteX3" fmla="*/ 0 w 3902328"/>
                <a:gd name="connsiteY3" fmla="*/ 2012138 h 2012138"/>
                <a:gd name="connsiteX4" fmla="*/ 0 w 3902328"/>
                <a:gd name="connsiteY4" fmla="*/ 0 h 2012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328" h="2012138">
                  <a:moveTo>
                    <a:pt x="0" y="0"/>
                  </a:moveTo>
                  <a:lnTo>
                    <a:pt x="3902328" y="0"/>
                  </a:lnTo>
                  <a:lnTo>
                    <a:pt x="3902328" y="2012138"/>
                  </a:lnTo>
                  <a:lnTo>
                    <a:pt x="0" y="2012138"/>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lvl="0" algn="ctr" defTabSz="2889250">
                <a:lnSpc>
                  <a:spcPct val="90000"/>
                </a:lnSpc>
                <a:spcBef>
                  <a:spcPct val="0"/>
                </a:spcBef>
                <a:spcAft>
                  <a:spcPct val="35000"/>
                </a:spcAft>
              </a:pPr>
              <a:endParaRPr lang="ru-RU" sz="6500" kern="1200"/>
            </a:p>
          </p:txBody>
        </p:sp>
      </p:grpSp>
      <p:grpSp>
        <p:nvGrpSpPr>
          <p:cNvPr id="48" name="Группа 47"/>
          <p:cNvGrpSpPr/>
          <p:nvPr/>
        </p:nvGrpSpPr>
        <p:grpSpPr>
          <a:xfrm>
            <a:off x="8565648" y="4190956"/>
            <a:ext cx="2052000" cy="2052000"/>
            <a:chOff x="3355350" y="688350"/>
            <a:chExt cx="5481299" cy="5481299"/>
          </a:xfrm>
        </p:grpSpPr>
        <p:sp>
          <p:nvSpPr>
            <p:cNvPr id="49" name="Овал 48"/>
            <p:cNvSpPr/>
            <p:nvPr/>
          </p:nvSpPr>
          <p:spPr>
            <a:xfrm>
              <a:off x="3355350" y="688350"/>
              <a:ext cx="5481299" cy="5481299"/>
            </a:xfrm>
            <a:prstGeom prst="ellipse">
              <a:avLst/>
            </a:prstGeom>
            <a:blipFill>
              <a:blip r:embed="rId12"/>
              <a:srcRect/>
              <a:stretch>
                <a:fillRect t="-6000" b="-6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50" name="Полилиния 49"/>
            <p:cNvSpPr/>
            <p:nvPr/>
          </p:nvSpPr>
          <p:spPr>
            <a:xfrm>
              <a:off x="4341984" y="3598920"/>
              <a:ext cx="3508031" cy="1808828"/>
            </a:xfrm>
            <a:custGeom>
              <a:avLst/>
              <a:gdLst>
                <a:gd name="connsiteX0" fmla="*/ 0 w 3508031"/>
                <a:gd name="connsiteY0" fmla="*/ 0 h 1808828"/>
                <a:gd name="connsiteX1" fmla="*/ 3508031 w 3508031"/>
                <a:gd name="connsiteY1" fmla="*/ 0 h 1808828"/>
                <a:gd name="connsiteX2" fmla="*/ 3508031 w 3508031"/>
                <a:gd name="connsiteY2" fmla="*/ 1808828 h 1808828"/>
                <a:gd name="connsiteX3" fmla="*/ 0 w 3508031"/>
                <a:gd name="connsiteY3" fmla="*/ 1808828 h 1808828"/>
                <a:gd name="connsiteX4" fmla="*/ 0 w 3508031"/>
                <a:gd name="connsiteY4" fmla="*/ 0 h 1808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8031" h="1808828">
                  <a:moveTo>
                    <a:pt x="0" y="0"/>
                  </a:moveTo>
                  <a:lnTo>
                    <a:pt x="3508031" y="0"/>
                  </a:lnTo>
                  <a:lnTo>
                    <a:pt x="3508031" y="1808828"/>
                  </a:lnTo>
                  <a:lnTo>
                    <a:pt x="0" y="1808828"/>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lvl="0" algn="ctr" defTabSz="2889250">
                <a:lnSpc>
                  <a:spcPct val="90000"/>
                </a:lnSpc>
                <a:spcBef>
                  <a:spcPct val="0"/>
                </a:spcBef>
                <a:spcAft>
                  <a:spcPct val="35000"/>
                </a:spcAft>
              </a:pPr>
              <a:endParaRPr lang="ru-RU" sz="6500" kern="1200"/>
            </a:p>
          </p:txBody>
        </p:sp>
      </p:grpSp>
      <p:graphicFrame>
        <p:nvGraphicFramePr>
          <p:cNvPr id="28" name="Диаграмма 27"/>
          <p:cNvGraphicFramePr>
            <a:graphicFrameLocks/>
          </p:cNvGraphicFramePr>
          <p:nvPr/>
        </p:nvGraphicFramePr>
        <p:xfrm>
          <a:off x="4421940" y="3470518"/>
          <a:ext cx="5176032" cy="3202832"/>
        </p:xfrm>
        <a:graphic>
          <a:graphicData uri="http://schemas.openxmlformats.org/drawingml/2006/chart">
            <c:chart xmlns:c="http://schemas.openxmlformats.org/drawingml/2006/chart" xmlns:r="http://schemas.openxmlformats.org/officeDocument/2006/relationships" r:id="rId13"/>
          </a:graphicData>
        </a:graphic>
      </p:graphicFrame>
      <p:sp>
        <p:nvSpPr>
          <p:cNvPr id="2" name="TextBox 1"/>
          <p:cNvSpPr txBox="1"/>
          <p:nvPr/>
        </p:nvSpPr>
        <p:spPr>
          <a:xfrm>
            <a:off x="7791592" y="1320956"/>
            <a:ext cx="4387613" cy="400110"/>
          </a:xfrm>
          <a:prstGeom prst="rect">
            <a:avLst/>
          </a:prstGeom>
          <a:noFill/>
        </p:spPr>
        <p:txBody>
          <a:bodyPr wrap="square" rtlCol="0">
            <a:spAutoFit/>
          </a:bodyPr>
          <a:lstStyle/>
          <a:p>
            <a:r>
              <a:rPr lang="uk-UA" sz="2000" b="1" dirty="0">
                <a:solidFill>
                  <a:srgbClr val="002060"/>
                </a:solidFill>
              </a:rPr>
              <a:t>14 закладів </a:t>
            </a:r>
            <a:r>
              <a:rPr lang="uk-UA" sz="2000" b="1" dirty="0" err="1">
                <a:solidFill>
                  <a:srgbClr val="002060"/>
                </a:solidFill>
              </a:rPr>
              <a:t>позашкілля</a:t>
            </a:r>
            <a:endParaRPr lang="uk-UA" sz="2000" b="1" dirty="0">
              <a:solidFill>
                <a:srgbClr val="002060"/>
              </a:solidFill>
            </a:endParaRPr>
          </a:p>
        </p:txBody>
      </p:sp>
      <p:cxnSp>
        <p:nvCxnSpPr>
          <p:cNvPr id="5" name="Прямая соединительная линия 4"/>
          <p:cNvCxnSpPr/>
          <p:nvPr/>
        </p:nvCxnSpPr>
        <p:spPr>
          <a:xfrm>
            <a:off x="7791592" y="1771237"/>
            <a:ext cx="4152867"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677616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9735"/>
          </a:xfrm>
          <a:prstGeom prst="rect">
            <a:avLst/>
          </a:prstGeom>
        </p:spPr>
      </p:pic>
      <p:sp>
        <p:nvSpPr>
          <p:cNvPr id="5" name="Прямоугольник 4"/>
          <p:cNvSpPr/>
          <p:nvPr/>
        </p:nvSpPr>
        <p:spPr>
          <a:xfrm>
            <a:off x="1613705" y="980624"/>
            <a:ext cx="6528425" cy="655328"/>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400" b="1" dirty="0" smtClean="0">
                <a:solidFill>
                  <a:prstClr val="black"/>
                </a:solidFill>
                <a:cs typeface="Arial" panose="020B0604020202020204" pitchFamily="34" charset="0"/>
              </a:rPr>
              <a:t>апарати ШВЛ та наркозно-дихальне обладнання – 85 од.</a:t>
            </a:r>
            <a:endParaRPr lang="uk-UA" sz="2400" b="1" dirty="0">
              <a:solidFill>
                <a:prstClr val="black"/>
              </a:solidFill>
            </a:endParaRPr>
          </a:p>
        </p:txBody>
      </p:sp>
      <p:grpSp>
        <p:nvGrpSpPr>
          <p:cNvPr id="8" name="Группа 7"/>
          <p:cNvGrpSpPr/>
          <p:nvPr/>
        </p:nvGrpSpPr>
        <p:grpSpPr>
          <a:xfrm rot="16200000">
            <a:off x="2850043" y="642942"/>
            <a:ext cx="2441462" cy="4680544"/>
            <a:chOff x="4524974" y="-152685"/>
            <a:chExt cx="3489077" cy="3151883"/>
          </a:xfrm>
          <a:scene3d>
            <a:camera prst="orthographicFront">
              <a:rot lat="0" lon="0" rev="0"/>
            </a:camera>
            <a:lightRig rig="contrasting" dir="t">
              <a:rot lat="0" lon="0" rev="1500000"/>
            </a:lightRig>
          </a:scene3d>
        </p:grpSpPr>
        <p:sp>
          <p:nvSpPr>
            <p:cNvPr id="6" name="Прямоугольник 5"/>
            <p:cNvSpPr/>
            <p:nvPr/>
          </p:nvSpPr>
          <p:spPr>
            <a:xfrm>
              <a:off x="4529282" y="-152685"/>
              <a:ext cx="3484769" cy="1421042"/>
            </a:xfrm>
            <a:prstGeom prst="rect">
              <a:avLst/>
            </a:prstGeom>
            <a:solidFill>
              <a:schemeClr val="bg1">
                <a:lumMod val="85000"/>
              </a:schemeClr>
            </a:solidFill>
            <a:ln>
              <a:noFill/>
            </a:ln>
            <a:effectLst>
              <a:outerShdw blurRad="149987" dist="250190" dir="8460000" algn="ctr">
                <a:srgbClr val="000000">
                  <a:alpha val="28000"/>
                </a:srgbClr>
              </a:outerShdw>
            </a:effectLst>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sp>
          <p:nvSpPr>
            <p:cNvPr id="7" name="Прямоугольник 6"/>
            <p:cNvSpPr/>
            <p:nvPr/>
          </p:nvSpPr>
          <p:spPr>
            <a:xfrm>
              <a:off x="4524974" y="1541187"/>
              <a:ext cx="3489075" cy="1458011"/>
            </a:xfrm>
            <a:prstGeom prst="rect">
              <a:avLst/>
            </a:prstGeom>
            <a:solidFill>
              <a:schemeClr val="bg1">
                <a:lumMod val="85000"/>
              </a:schemeClr>
            </a:solidFill>
            <a:ln>
              <a:noFill/>
            </a:ln>
            <a:effectLst>
              <a:outerShdw blurRad="149987" dist="250190" dir="8460000" algn="ctr">
                <a:srgbClr val="000000">
                  <a:alpha val="28000"/>
                </a:srgbClr>
              </a:outerShdw>
            </a:effectLst>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grpSp>
      <p:sp>
        <p:nvSpPr>
          <p:cNvPr id="11" name="Прямоугольник 10"/>
          <p:cNvSpPr/>
          <p:nvPr/>
        </p:nvSpPr>
        <p:spPr>
          <a:xfrm rot="16200000">
            <a:off x="6701908" y="1950899"/>
            <a:ext cx="2438450" cy="2061613"/>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sp>
        <p:nvSpPr>
          <p:cNvPr id="12" name="Прямоугольник 11"/>
          <p:cNvSpPr/>
          <p:nvPr/>
        </p:nvSpPr>
        <p:spPr>
          <a:xfrm rot="16200000">
            <a:off x="9389653" y="1963442"/>
            <a:ext cx="2438451" cy="2036525"/>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sp>
        <p:nvSpPr>
          <p:cNvPr id="14" name="Прямоугольник 13"/>
          <p:cNvSpPr/>
          <p:nvPr/>
        </p:nvSpPr>
        <p:spPr>
          <a:xfrm rot="16200000">
            <a:off x="4173268" y="4257952"/>
            <a:ext cx="1900032" cy="2565074"/>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pic>
        <p:nvPicPr>
          <p:cNvPr id="4" name="Рисунок 3"/>
          <p:cNvPicPr>
            <a:picLocks noChangeAspect="1"/>
          </p:cNvPicPr>
          <p:nvPr/>
        </p:nvPicPr>
        <p:blipFill>
          <a:blip r:embed="rId3"/>
          <a:stretch>
            <a:fillRect/>
          </a:stretch>
        </p:blipFill>
        <p:spPr>
          <a:xfrm>
            <a:off x="4316762" y="1804597"/>
            <a:ext cx="1999145" cy="2360803"/>
          </a:xfrm>
          <a:prstGeom prst="rect">
            <a:avLst/>
          </a:prstGeom>
        </p:spPr>
      </p:pic>
      <p:pic>
        <p:nvPicPr>
          <p:cNvPr id="15" name="Рисунок 14"/>
          <p:cNvPicPr>
            <a:picLocks noChangeAspect="1"/>
          </p:cNvPicPr>
          <p:nvPr/>
        </p:nvPicPr>
        <p:blipFill>
          <a:blip r:embed="rId4"/>
          <a:stretch>
            <a:fillRect/>
          </a:stretch>
        </p:blipFill>
        <p:spPr>
          <a:xfrm>
            <a:off x="6990455" y="1902712"/>
            <a:ext cx="1836764" cy="2214655"/>
          </a:xfrm>
          <a:prstGeom prst="rect">
            <a:avLst/>
          </a:prstGeom>
        </p:spPr>
      </p:pic>
      <p:pic>
        <p:nvPicPr>
          <p:cNvPr id="16" name="Рисунок 15"/>
          <p:cNvPicPr>
            <a:picLocks noChangeAspect="1"/>
          </p:cNvPicPr>
          <p:nvPr/>
        </p:nvPicPr>
        <p:blipFill rotWithShape="1">
          <a:blip r:embed="rId5" cstate="print">
            <a:extLst>
              <a:ext uri="{28A0092B-C50C-407E-A947-70E740481C1C}">
                <a14:useLocalDpi xmlns:a14="http://schemas.microsoft.com/office/drawing/2010/main" val="0"/>
              </a:ext>
            </a:extLst>
          </a:blip>
          <a:srcRect r="24141" b="26869"/>
          <a:stretch/>
        </p:blipFill>
        <p:spPr>
          <a:xfrm>
            <a:off x="1884096" y="1815550"/>
            <a:ext cx="1875105" cy="2275284"/>
          </a:xfrm>
          <a:prstGeom prst="rect">
            <a:avLst/>
          </a:prstGeom>
        </p:spPr>
      </p:pic>
      <p:pic>
        <p:nvPicPr>
          <p:cNvPr id="17" name="Рисунок 16"/>
          <p:cNvPicPr>
            <a:picLocks noChangeAspect="1"/>
          </p:cNvPicPr>
          <p:nvPr/>
        </p:nvPicPr>
        <p:blipFill>
          <a:blip r:embed="rId6"/>
          <a:stretch>
            <a:fillRect/>
          </a:stretch>
        </p:blipFill>
        <p:spPr>
          <a:xfrm>
            <a:off x="3956244" y="4692073"/>
            <a:ext cx="2333720" cy="1671904"/>
          </a:xfrm>
          <a:prstGeom prst="rect">
            <a:avLst/>
          </a:prstGeom>
        </p:spPr>
      </p:pic>
      <p:pic>
        <p:nvPicPr>
          <p:cNvPr id="19" name="Рисунок 18"/>
          <p:cNvPicPr>
            <a:picLocks noChangeAspect="1"/>
          </p:cNvPicPr>
          <p:nvPr/>
        </p:nvPicPr>
        <p:blipFill rotWithShape="1">
          <a:blip r:embed="rId7"/>
          <a:srcRect r="11558"/>
          <a:stretch/>
        </p:blipFill>
        <p:spPr>
          <a:xfrm>
            <a:off x="9692066" y="1815550"/>
            <a:ext cx="1833624" cy="2324819"/>
          </a:xfrm>
          <a:prstGeom prst="rect">
            <a:avLst/>
          </a:prstGeom>
        </p:spPr>
      </p:pic>
      <p:sp>
        <p:nvSpPr>
          <p:cNvPr id="26" name="Прямоугольник 25"/>
          <p:cNvSpPr/>
          <p:nvPr/>
        </p:nvSpPr>
        <p:spPr>
          <a:xfrm>
            <a:off x="8201891" y="980623"/>
            <a:ext cx="3930348" cy="655329"/>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000"/>
              </a:lnSpc>
            </a:pPr>
            <a:r>
              <a:rPr lang="uk-UA" sz="2400" b="1" dirty="0" smtClean="0">
                <a:solidFill>
                  <a:prstClr val="black"/>
                </a:solidFill>
                <a:cs typeface="Arial" panose="020B0604020202020204" pitchFamily="34" charset="0"/>
              </a:rPr>
              <a:t>кисневі концентратори –  283 од.</a:t>
            </a:r>
            <a:endParaRPr lang="uk-UA" sz="2400" b="1" dirty="0">
              <a:solidFill>
                <a:prstClr val="black"/>
              </a:solidFill>
            </a:endParaRPr>
          </a:p>
        </p:txBody>
      </p:sp>
      <p:sp>
        <p:nvSpPr>
          <p:cNvPr id="29" name="Прямоугольник 28"/>
          <p:cNvSpPr/>
          <p:nvPr/>
        </p:nvSpPr>
        <p:spPr>
          <a:xfrm>
            <a:off x="1560945" y="103232"/>
            <a:ext cx="10587920" cy="610479"/>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800" b="1" dirty="0" smtClean="0">
                <a:solidFill>
                  <a:prstClr val="black"/>
                </a:solidFill>
                <a:cs typeface="Arial" panose="020B0604020202020204" pitchFamily="34" charset="0"/>
              </a:rPr>
              <a:t>Придбано медичне обладнання</a:t>
            </a:r>
            <a:endParaRPr lang="uk-UA" sz="2800" b="1" dirty="0">
              <a:solidFill>
                <a:prstClr val="black"/>
              </a:solidFill>
            </a:endParaRPr>
          </a:p>
        </p:txBody>
      </p:sp>
      <p:sp>
        <p:nvSpPr>
          <p:cNvPr id="30" name="Прямоугольник 29"/>
          <p:cNvSpPr/>
          <p:nvPr/>
        </p:nvSpPr>
        <p:spPr>
          <a:xfrm>
            <a:off x="1560945" y="4692073"/>
            <a:ext cx="2198256" cy="1000273"/>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400" b="1" dirty="0" smtClean="0">
                <a:solidFill>
                  <a:prstClr val="black"/>
                </a:solidFill>
                <a:cs typeface="Arial" panose="020B0604020202020204" pitchFamily="34" charset="0"/>
              </a:rPr>
              <a:t>монітори </a:t>
            </a:r>
          </a:p>
          <a:p>
            <a:pPr algn="ctr"/>
            <a:r>
              <a:rPr lang="uk-UA" sz="2400" b="1" dirty="0" smtClean="0">
                <a:solidFill>
                  <a:prstClr val="black"/>
                </a:solidFill>
                <a:cs typeface="Arial" panose="020B0604020202020204" pitchFamily="34" charset="0"/>
              </a:rPr>
              <a:t>пацієнта, ЕКГ – 168 од.</a:t>
            </a:r>
            <a:endParaRPr lang="uk-UA" sz="2400" b="1" dirty="0">
              <a:solidFill>
                <a:prstClr val="black"/>
              </a:solidFill>
            </a:endParaRPr>
          </a:p>
        </p:txBody>
      </p:sp>
      <p:sp>
        <p:nvSpPr>
          <p:cNvPr id="31" name="Прямоугольник 30"/>
          <p:cNvSpPr/>
          <p:nvPr/>
        </p:nvSpPr>
        <p:spPr>
          <a:xfrm>
            <a:off x="9411853" y="4692073"/>
            <a:ext cx="2720386" cy="785837"/>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400" b="1" dirty="0" smtClean="0">
                <a:solidFill>
                  <a:prstClr val="black"/>
                </a:solidFill>
                <a:cs typeface="Arial" panose="020B0604020202020204" pitchFamily="34" charset="0"/>
              </a:rPr>
              <a:t>насоси шприцеві інфузійні – 187 од.</a:t>
            </a:r>
            <a:endParaRPr lang="uk-UA" sz="2400" b="1" dirty="0">
              <a:solidFill>
                <a:prstClr val="black"/>
              </a:solidFill>
            </a:endParaRPr>
          </a:p>
        </p:txBody>
      </p:sp>
      <p:sp>
        <p:nvSpPr>
          <p:cNvPr id="32" name="Прямоугольник 31"/>
          <p:cNvSpPr/>
          <p:nvPr/>
        </p:nvSpPr>
        <p:spPr>
          <a:xfrm rot="16200000">
            <a:off x="6958821" y="4245488"/>
            <a:ext cx="1900032" cy="2565074"/>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pic>
        <p:nvPicPr>
          <p:cNvPr id="20" name="Рисунок 19"/>
          <p:cNvPicPr>
            <a:picLocks noChangeAspect="1"/>
          </p:cNvPicPr>
          <p:nvPr/>
        </p:nvPicPr>
        <p:blipFill rotWithShape="1">
          <a:blip r:embed="rId8"/>
          <a:srcRect l="12579" t="12579" b="5610"/>
          <a:stretch/>
        </p:blipFill>
        <p:spPr>
          <a:xfrm>
            <a:off x="6696364" y="4692073"/>
            <a:ext cx="2401454" cy="1738859"/>
          </a:xfrm>
          <a:prstGeom prst="rect">
            <a:avLst/>
          </a:prstGeom>
        </p:spPr>
      </p:pic>
    </p:spTree>
    <p:extLst>
      <p:ext uri="{BB962C8B-B14F-4D97-AF65-F5344CB8AC3E}">
        <p14:creationId xmlns:p14="http://schemas.microsoft.com/office/powerpoint/2010/main" val="376334044"/>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655" y="-15632"/>
            <a:ext cx="12192000" cy="6859735"/>
          </a:xfrm>
          <a:prstGeom prst="rect">
            <a:avLst/>
          </a:prstGeom>
        </p:spPr>
      </p:pic>
      <p:sp>
        <p:nvSpPr>
          <p:cNvPr id="5" name="Прямоугольник 4"/>
          <p:cNvSpPr/>
          <p:nvPr/>
        </p:nvSpPr>
        <p:spPr>
          <a:xfrm>
            <a:off x="1773382" y="147781"/>
            <a:ext cx="9938327" cy="692727"/>
          </a:xfrm>
          <a:prstGeom prst="rect">
            <a:avLst/>
          </a:prstGeom>
          <a:solidFill>
            <a:schemeClr val="bg1">
              <a:lumMod val="8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uk-UA" sz="3000" b="1" dirty="0" smtClean="0">
              <a:solidFill>
                <a:prstClr val="black"/>
              </a:solidFill>
              <a:latin typeface="Arial" panose="020B0604020202020204" pitchFamily="34" charset="0"/>
              <a:cs typeface="Arial" panose="020B0604020202020204" pitchFamily="34" charset="0"/>
            </a:endParaRPr>
          </a:p>
          <a:p>
            <a:pPr algn="ctr"/>
            <a:r>
              <a:rPr lang="uk-UA" sz="3200" b="1" dirty="0" smtClean="0">
                <a:solidFill>
                  <a:prstClr val="black"/>
                </a:solidFill>
                <a:cs typeface="Arial" panose="020B0604020202020204" pitchFamily="34" charset="0"/>
              </a:rPr>
              <a:t>Придбано лабораторне обладнання – 105 од.</a:t>
            </a:r>
            <a:r>
              <a:rPr lang="uk-UA" sz="3000" b="1" dirty="0">
                <a:solidFill>
                  <a:prstClr val="black"/>
                </a:solidFill>
                <a:latin typeface="Arial" panose="020B0604020202020204" pitchFamily="34" charset="0"/>
                <a:cs typeface="Arial" panose="020B0604020202020204" pitchFamily="34" charset="0"/>
              </a:rPr>
              <a:t/>
            </a:r>
            <a:br>
              <a:rPr lang="uk-UA" sz="3000" b="1" dirty="0">
                <a:solidFill>
                  <a:prstClr val="black"/>
                </a:solidFill>
                <a:latin typeface="Arial" panose="020B0604020202020204" pitchFamily="34" charset="0"/>
                <a:cs typeface="Arial" panose="020B0604020202020204" pitchFamily="34" charset="0"/>
              </a:rPr>
            </a:br>
            <a:endParaRPr lang="uk-UA" sz="3000" b="1" dirty="0">
              <a:solidFill>
                <a:prstClr val="black"/>
              </a:solidFill>
            </a:endParaRPr>
          </a:p>
        </p:txBody>
      </p:sp>
      <p:grpSp>
        <p:nvGrpSpPr>
          <p:cNvPr id="8" name="Группа 7"/>
          <p:cNvGrpSpPr/>
          <p:nvPr/>
        </p:nvGrpSpPr>
        <p:grpSpPr>
          <a:xfrm rot="16200000">
            <a:off x="7873392" y="-107201"/>
            <a:ext cx="2642816" cy="5033818"/>
            <a:chOff x="5210339" y="588077"/>
            <a:chExt cx="3995312" cy="3259172"/>
          </a:xfrm>
        </p:grpSpPr>
        <p:sp>
          <p:nvSpPr>
            <p:cNvPr id="6" name="Прямоугольник 5"/>
            <p:cNvSpPr/>
            <p:nvPr/>
          </p:nvSpPr>
          <p:spPr>
            <a:xfrm>
              <a:off x="5210339" y="588077"/>
              <a:ext cx="3995308" cy="1495035"/>
            </a:xfrm>
            <a:prstGeom prst="rect">
              <a:avLst/>
            </a:prstGeom>
            <a:solidFill>
              <a:schemeClr val="bg1">
                <a:lumMod val="8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sp>
          <p:nvSpPr>
            <p:cNvPr id="7" name="Прямоугольник 6"/>
            <p:cNvSpPr/>
            <p:nvPr/>
          </p:nvSpPr>
          <p:spPr>
            <a:xfrm>
              <a:off x="5225128" y="2292417"/>
              <a:ext cx="3980523" cy="1554832"/>
            </a:xfrm>
            <a:prstGeom prst="rect">
              <a:avLst/>
            </a:prstGeom>
            <a:solidFill>
              <a:schemeClr val="bg1">
                <a:lumMod val="8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grpSp>
      <p:grpSp>
        <p:nvGrpSpPr>
          <p:cNvPr id="10" name="Группа 9"/>
          <p:cNvGrpSpPr/>
          <p:nvPr/>
        </p:nvGrpSpPr>
        <p:grpSpPr>
          <a:xfrm rot="16200000">
            <a:off x="3482284" y="2221782"/>
            <a:ext cx="1956297" cy="5764860"/>
            <a:chOff x="5499202" y="623868"/>
            <a:chExt cx="3143717" cy="3969273"/>
          </a:xfrm>
        </p:grpSpPr>
        <p:sp>
          <p:nvSpPr>
            <p:cNvPr id="11" name="Прямоугольник 10"/>
            <p:cNvSpPr/>
            <p:nvPr/>
          </p:nvSpPr>
          <p:spPr>
            <a:xfrm>
              <a:off x="5499203" y="623868"/>
              <a:ext cx="3143716" cy="1887763"/>
            </a:xfrm>
            <a:prstGeom prst="rect">
              <a:avLst/>
            </a:prstGeom>
            <a:solidFill>
              <a:schemeClr val="bg1">
                <a:lumMod val="8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sp>
          <p:nvSpPr>
            <p:cNvPr id="12" name="Прямоугольник 11"/>
            <p:cNvSpPr/>
            <p:nvPr/>
          </p:nvSpPr>
          <p:spPr>
            <a:xfrm>
              <a:off x="5499202" y="2787106"/>
              <a:ext cx="3143717" cy="1806035"/>
            </a:xfrm>
            <a:prstGeom prst="rect">
              <a:avLst/>
            </a:prstGeom>
            <a:solidFill>
              <a:schemeClr val="bg1">
                <a:lumMod val="8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grpSp>
      <p:pic>
        <p:nvPicPr>
          <p:cNvPr id="3" name="Рисунок 2"/>
          <p:cNvPicPr>
            <a:picLocks noChangeAspect="1"/>
          </p:cNvPicPr>
          <p:nvPr/>
        </p:nvPicPr>
        <p:blipFill>
          <a:blip r:embed="rId3"/>
          <a:stretch>
            <a:fillRect/>
          </a:stretch>
        </p:blipFill>
        <p:spPr>
          <a:xfrm>
            <a:off x="9396051" y="1124434"/>
            <a:ext cx="2244437" cy="2504655"/>
          </a:xfrm>
          <a:prstGeom prst="rect">
            <a:avLst/>
          </a:prstGeom>
        </p:spPr>
      </p:pic>
      <p:sp>
        <p:nvSpPr>
          <p:cNvPr id="13" name="Прямоугольник 12"/>
          <p:cNvSpPr/>
          <p:nvPr/>
        </p:nvSpPr>
        <p:spPr>
          <a:xfrm rot="16200000">
            <a:off x="1293491" y="1283883"/>
            <a:ext cx="2633032" cy="2261440"/>
          </a:xfrm>
          <a:prstGeom prst="rect">
            <a:avLst/>
          </a:prstGeom>
          <a:solidFill>
            <a:schemeClr val="bg1">
              <a:lumMod val="8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sp>
        <p:nvSpPr>
          <p:cNvPr id="14" name="Прямоугольник 13"/>
          <p:cNvSpPr/>
          <p:nvPr/>
        </p:nvSpPr>
        <p:spPr>
          <a:xfrm rot="16200000">
            <a:off x="8092939" y="3776078"/>
            <a:ext cx="1956297" cy="2656267"/>
          </a:xfrm>
          <a:prstGeom prst="rect">
            <a:avLst/>
          </a:prstGeom>
          <a:solidFill>
            <a:schemeClr val="bg1">
              <a:lumMod val="8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pic>
        <p:nvPicPr>
          <p:cNvPr id="15" name="Рисунок 14"/>
          <p:cNvPicPr>
            <a:picLocks noChangeAspect="1"/>
          </p:cNvPicPr>
          <p:nvPr/>
        </p:nvPicPr>
        <p:blipFill>
          <a:blip r:embed="rId4"/>
          <a:stretch>
            <a:fillRect/>
          </a:stretch>
        </p:blipFill>
        <p:spPr>
          <a:xfrm>
            <a:off x="4130372" y="1078647"/>
            <a:ext cx="2223891" cy="2652472"/>
          </a:xfrm>
          <a:prstGeom prst="rect">
            <a:avLst/>
          </a:prstGeom>
          <a:effectLst>
            <a:outerShdw blurRad="50800" dist="38100" dir="8100000" algn="tr" rotWithShape="0">
              <a:prstClr val="black">
                <a:alpha val="40000"/>
              </a:prstClr>
            </a:outerShdw>
          </a:effectLst>
        </p:spPr>
      </p:pic>
      <p:pic>
        <p:nvPicPr>
          <p:cNvPr id="16" name="Рисунок 15"/>
          <p:cNvPicPr>
            <a:picLocks noChangeAspect="1"/>
          </p:cNvPicPr>
          <p:nvPr/>
        </p:nvPicPr>
        <p:blipFill>
          <a:blip r:embed="rId5"/>
          <a:stretch>
            <a:fillRect/>
          </a:stretch>
        </p:blipFill>
        <p:spPr>
          <a:xfrm>
            <a:off x="7859097" y="4211233"/>
            <a:ext cx="2490246" cy="1794228"/>
          </a:xfrm>
          <a:prstGeom prst="rect">
            <a:avLst/>
          </a:prstGeom>
        </p:spPr>
      </p:pic>
      <p:pic>
        <p:nvPicPr>
          <p:cNvPr id="17" name="Рисунок 16"/>
          <p:cNvPicPr>
            <a:picLocks noChangeAspect="1"/>
          </p:cNvPicPr>
          <p:nvPr/>
        </p:nvPicPr>
        <p:blipFill>
          <a:blip r:embed="rId6"/>
          <a:stretch>
            <a:fillRect/>
          </a:stretch>
        </p:blipFill>
        <p:spPr>
          <a:xfrm>
            <a:off x="4805863" y="4202958"/>
            <a:ext cx="2450963" cy="1802503"/>
          </a:xfrm>
          <a:prstGeom prst="rect">
            <a:avLst/>
          </a:prstGeom>
        </p:spPr>
      </p:pic>
      <p:pic>
        <p:nvPicPr>
          <p:cNvPr id="20" name="Рисунок 19"/>
          <p:cNvPicPr>
            <a:picLocks noChangeAspect="1"/>
          </p:cNvPicPr>
          <p:nvPr/>
        </p:nvPicPr>
        <p:blipFill>
          <a:blip r:embed="rId7"/>
          <a:stretch>
            <a:fillRect/>
          </a:stretch>
        </p:blipFill>
        <p:spPr>
          <a:xfrm>
            <a:off x="6760771" y="1174434"/>
            <a:ext cx="2127975" cy="2480336"/>
          </a:xfrm>
          <a:prstGeom prst="rect">
            <a:avLst/>
          </a:prstGeom>
        </p:spPr>
      </p:pic>
      <p:pic>
        <p:nvPicPr>
          <p:cNvPr id="23" name="Рисунок 22"/>
          <p:cNvPicPr>
            <a:picLocks noChangeAspect="1"/>
          </p:cNvPicPr>
          <p:nvPr/>
        </p:nvPicPr>
        <p:blipFill>
          <a:blip r:embed="rId8"/>
          <a:stretch>
            <a:fillRect/>
          </a:stretch>
        </p:blipFill>
        <p:spPr>
          <a:xfrm>
            <a:off x="1604279" y="1174434"/>
            <a:ext cx="2009390" cy="2492584"/>
          </a:xfrm>
          <a:prstGeom prst="rect">
            <a:avLst/>
          </a:prstGeom>
        </p:spPr>
      </p:pic>
      <p:pic>
        <p:nvPicPr>
          <p:cNvPr id="24" name="Рисунок 23"/>
          <p:cNvPicPr>
            <a:picLocks noChangeAspect="1"/>
          </p:cNvPicPr>
          <p:nvPr/>
        </p:nvPicPr>
        <p:blipFill>
          <a:blip r:embed="rId9"/>
          <a:stretch>
            <a:fillRect/>
          </a:stretch>
        </p:blipFill>
        <p:spPr>
          <a:xfrm>
            <a:off x="4214746" y="1174435"/>
            <a:ext cx="2073498" cy="2480336"/>
          </a:xfrm>
          <a:prstGeom prst="rect">
            <a:avLst/>
          </a:prstGeom>
        </p:spPr>
      </p:pic>
      <p:pic>
        <p:nvPicPr>
          <p:cNvPr id="25" name="Рисунок 24"/>
          <p:cNvPicPr>
            <a:picLocks noChangeAspect="1"/>
          </p:cNvPicPr>
          <p:nvPr/>
        </p:nvPicPr>
        <p:blipFill rotWithShape="1">
          <a:blip r:embed="rId10"/>
          <a:srcRect t="25328" b="1657"/>
          <a:stretch/>
        </p:blipFill>
        <p:spPr>
          <a:xfrm>
            <a:off x="1682994" y="4202959"/>
            <a:ext cx="2531752" cy="1802503"/>
          </a:xfrm>
          <a:prstGeom prst="rect">
            <a:avLst/>
          </a:prstGeom>
        </p:spPr>
      </p:pic>
    </p:spTree>
    <p:extLst>
      <p:ext uri="{BB962C8B-B14F-4D97-AF65-F5344CB8AC3E}">
        <p14:creationId xmlns:p14="http://schemas.microsoft.com/office/powerpoint/2010/main" val="752660187"/>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9735"/>
          </a:xfrm>
          <a:prstGeom prst="rect">
            <a:avLst/>
          </a:prstGeom>
        </p:spPr>
      </p:pic>
      <p:sp>
        <p:nvSpPr>
          <p:cNvPr id="5" name="Прямоугольник 4"/>
          <p:cNvSpPr/>
          <p:nvPr/>
        </p:nvSpPr>
        <p:spPr>
          <a:xfrm>
            <a:off x="1330036" y="73892"/>
            <a:ext cx="10861964" cy="1020434"/>
          </a:xfrm>
          <a:prstGeom prst="rect">
            <a:avLst/>
          </a:prstGeom>
          <a:solidFill>
            <a:schemeClr val="bg1">
              <a:lumMod val="85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600" b="1" dirty="0" smtClean="0">
                <a:solidFill>
                  <a:prstClr val="black"/>
                </a:solidFill>
                <a:cs typeface="Arial" panose="020B0604020202020204" pitchFamily="34" charset="0"/>
              </a:rPr>
              <a:t>Відкрито амбулаторно-поліклінічне відділення </a:t>
            </a:r>
          </a:p>
          <a:p>
            <a:pPr algn="ctr"/>
            <a:r>
              <a:rPr lang="uk-UA" sz="2600" b="1" dirty="0" smtClean="0">
                <a:solidFill>
                  <a:srgbClr val="000000"/>
                </a:solidFill>
                <a:ea typeface="Times New Roman" panose="02020603050405020304" pitchFamily="18" charset="0"/>
              </a:rPr>
              <a:t>КНП </a:t>
            </a:r>
            <a:r>
              <a:rPr lang="uk-UA" sz="2600" b="1" dirty="0">
                <a:solidFill>
                  <a:srgbClr val="000000"/>
                </a:solidFill>
                <a:ea typeface="Times New Roman" panose="02020603050405020304" pitchFamily="18" charset="0"/>
              </a:rPr>
              <a:t>«3-я МКЛ м</a:t>
            </a:r>
            <a:r>
              <a:rPr lang="uk-UA" sz="2600" b="1" dirty="0" smtClean="0">
                <a:solidFill>
                  <a:srgbClr val="000000"/>
                </a:solidFill>
                <a:ea typeface="Times New Roman" panose="02020603050405020304" pitchFamily="18" charset="0"/>
              </a:rPr>
              <a:t>. Львова» в Рясне-1, вул. Т. Шевченка,350 –15 млн грн </a:t>
            </a:r>
          </a:p>
        </p:txBody>
      </p:sp>
      <p:grpSp>
        <p:nvGrpSpPr>
          <p:cNvPr id="8" name="Группа 7"/>
          <p:cNvGrpSpPr/>
          <p:nvPr/>
        </p:nvGrpSpPr>
        <p:grpSpPr>
          <a:xfrm rot="16200000">
            <a:off x="5645638" y="-2260693"/>
            <a:ext cx="2267710" cy="9411853"/>
            <a:chOff x="5044611" y="534256"/>
            <a:chExt cx="4161034" cy="4664469"/>
          </a:xfrm>
          <a:effectLst/>
        </p:grpSpPr>
        <p:sp>
          <p:nvSpPr>
            <p:cNvPr id="6" name="Прямоугольник 5"/>
            <p:cNvSpPr/>
            <p:nvPr/>
          </p:nvSpPr>
          <p:spPr>
            <a:xfrm>
              <a:off x="5044611" y="534256"/>
              <a:ext cx="4161034" cy="2229493"/>
            </a:xfrm>
            <a:prstGeom prst="rect">
              <a:avLst/>
            </a:prstGeom>
            <a:solidFill>
              <a:schemeClr val="bg1">
                <a:lumMod val="8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sp>
          <p:nvSpPr>
            <p:cNvPr id="7" name="Прямоугольник 6"/>
            <p:cNvSpPr/>
            <p:nvPr/>
          </p:nvSpPr>
          <p:spPr>
            <a:xfrm>
              <a:off x="5044611" y="2969232"/>
              <a:ext cx="4161034" cy="2229493"/>
            </a:xfrm>
            <a:prstGeom prst="rect">
              <a:avLst/>
            </a:prstGeom>
            <a:solidFill>
              <a:schemeClr val="bg1">
                <a:lumMod val="8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grpSp>
      <p:pic>
        <p:nvPicPr>
          <p:cNvPr id="10" name="Объект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46545" y="1430916"/>
            <a:ext cx="3952656" cy="2072331"/>
          </a:xfrm>
          <a:prstGeom prst="rect">
            <a:avLst/>
          </a:prstGeom>
          <a:ln>
            <a:noFill/>
          </a:ln>
          <a:effectLst>
            <a:outerShdw blurRad="292100" dist="139700" dir="2700000" algn="tl" rotWithShape="0">
              <a:srgbClr val="333333">
                <a:alpha val="65000"/>
              </a:srgbClr>
            </a:outerShdw>
          </a:effectLst>
        </p:spPr>
      </p:pic>
      <p:pic>
        <p:nvPicPr>
          <p:cNvPr id="11" name="Объект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03495" y="1371147"/>
            <a:ext cx="3980873" cy="2148172"/>
          </a:xfrm>
          <a:prstGeom prst="rect">
            <a:avLst/>
          </a:prstGeom>
          <a:ln>
            <a:noFill/>
          </a:ln>
          <a:effectLst>
            <a:outerShdw blurRad="292100" dist="139700" dir="2700000" algn="tl" rotWithShape="0">
              <a:srgbClr val="333333">
                <a:alpha val="65000"/>
              </a:srgbClr>
            </a:outerShdw>
          </a:effectLst>
        </p:spPr>
      </p:pic>
      <p:grpSp>
        <p:nvGrpSpPr>
          <p:cNvPr id="13" name="Группа 12"/>
          <p:cNvGrpSpPr/>
          <p:nvPr/>
        </p:nvGrpSpPr>
        <p:grpSpPr>
          <a:xfrm rot="16200000">
            <a:off x="5638800" y="230908"/>
            <a:ext cx="2281383" cy="9411853"/>
            <a:chOff x="5044611" y="534256"/>
            <a:chExt cx="4161034" cy="4664469"/>
          </a:xfrm>
          <a:effectLst>
            <a:outerShdw blurRad="50800" dist="38100" dir="2700000" algn="tl" rotWithShape="0">
              <a:prstClr val="black">
                <a:alpha val="40000"/>
              </a:prstClr>
            </a:outerShdw>
          </a:effectLst>
        </p:grpSpPr>
        <p:sp>
          <p:nvSpPr>
            <p:cNvPr id="14" name="Прямоугольник 13"/>
            <p:cNvSpPr/>
            <p:nvPr/>
          </p:nvSpPr>
          <p:spPr>
            <a:xfrm>
              <a:off x="5044611" y="534256"/>
              <a:ext cx="4161034" cy="222949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sp>
          <p:nvSpPr>
            <p:cNvPr id="15" name="Прямоугольник 14"/>
            <p:cNvSpPr/>
            <p:nvPr/>
          </p:nvSpPr>
          <p:spPr>
            <a:xfrm>
              <a:off x="5044611" y="2969232"/>
              <a:ext cx="4161034" cy="222949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grpSp>
      <p:pic>
        <p:nvPicPr>
          <p:cNvPr id="16" name="Объект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27565" y="3888509"/>
            <a:ext cx="3952654" cy="2087418"/>
          </a:xfrm>
          <a:prstGeom prst="rect">
            <a:avLst/>
          </a:prstGeom>
          <a:ln>
            <a:noFill/>
          </a:ln>
          <a:effectLst>
            <a:outerShdw blurRad="292100" dist="139700" dir="2700000" algn="tl" rotWithShape="0">
              <a:srgbClr val="333333">
                <a:alpha val="65000"/>
              </a:srgbClr>
            </a:outerShdw>
          </a:effectLst>
        </p:spPr>
      </p:pic>
      <p:pic>
        <p:nvPicPr>
          <p:cNvPr id="3" name="Рисунок 2"/>
          <p:cNvPicPr>
            <a:picLocks noChangeAspect="1"/>
          </p:cNvPicPr>
          <p:nvPr/>
        </p:nvPicPr>
        <p:blipFill>
          <a:blip r:embed="rId6"/>
          <a:stretch>
            <a:fillRect/>
          </a:stretch>
        </p:blipFill>
        <p:spPr>
          <a:xfrm>
            <a:off x="7203496" y="3888509"/>
            <a:ext cx="3990977" cy="208741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73519528"/>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710" y="0"/>
            <a:ext cx="12192000" cy="6859735"/>
          </a:xfrm>
          <a:prstGeom prst="rect">
            <a:avLst/>
          </a:prstGeom>
        </p:spPr>
      </p:pic>
      <p:sp>
        <p:nvSpPr>
          <p:cNvPr id="5" name="Прямоугольник 4"/>
          <p:cNvSpPr/>
          <p:nvPr/>
        </p:nvSpPr>
        <p:spPr>
          <a:xfrm>
            <a:off x="1579419" y="182986"/>
            <a:ext cx="10381672" cy="1150645"/>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uk-UA" sz="2800" b="1" dirty="0" smtClean="0">
              <a:solidFill>
                <a:prstClr val="black"/>
              </a:solidFill>
              <a:latin typeface="Arial" panose="020B0604020202020204" pitchFamily="34" charset="0"/>
              <a:cs typeface="Arial" panose="020B0604020202020204" pitchFamily="34" charset="0"/>
            </a:endParaRPr>
          </a:p>
          <a:p>
            <a:pPr algn="ctr"/>
            <a:r>
              <a:rPr lang="uk-UA" sz="2800" b="1" dirty="0" smtClean="0">
                <a:solidFill>
                  <a:prstClr val="black"/>
                </a:solidFill>
                <a:cs typeface="Arial" panose="020B0604020202020204" pitchFamily="34" charset="0"/>
              </a:rPr>
              <a:t>Відкрито амбулаторію сімейної медицини </a:t>
            </a:r>
            <a:r>
              <a:rPr lang="uk-UA" sz="2800" b="1" dirty="0" smtClean="0">
                <a:solidFill>
                  <a:srgbClr val="000000"/>
                </a:solidFill>
                <a:ea typeface="Times New Roman" panose="02020603050405020304" pitchFamily="18" charset="0"/>
              </a:rPr>
              <a:t>КНП </a:t>
            </a:r>
            <a:r>
              <a:rPr lang="uk-UA" sz="2800" b="1" dirty="0">
                <a:solidFill>
                  <a:srgbClr val="000000"/>
                </a:solidFill>
                <a:ea typeface="Times New Roman" panose="02020603050405020304" pitchFamily="18" charset="0"/>
              </a:rPr>
              <a:t>«6-та МП </a:t>
            </a:r>
            <a:r>
              <a:rPr lang="uk-UA" sz="2800" b="1" dirty="0" smtClean="0">
                <a:solidFill>
                  <a:srgbClr val="000000"/>
                </a:solidFill>
                <a:ea typeface="Times New Roman" panose="02020603050405020304" pitchFamily="18" charset="0"/>
              </a:rPr>
              <a:t>                        м. Львова</a:t>
            </a:r>
            <a:r>
              <a:rPr lang="uk-UA" sz="2800" b="1" dirty="0">
                <a:solidFill>
                  <a:srgbClr val="000000"/>
                </a:solidFill>
                <a:ea typeface="Times New Roman" panose="02020603050405020304" pitchFamily="18" charset="0"/>
              </a:rPr>
              <a:t>»</a:t>
            </a:r>
            <a:r>
              <a:rPr lang="uk-UA" sz="2800" b="1" dirty="0" smtClean="0">
                <a:solidFill>
                  <a:prstClr val="black"/>
                </a:solidFill>
                <a:cs typeface="Arial" panose="020B0604020202020204" pitchFamily="34" charset="0"/>
              </a:rPr>
              <a:t> м. Винники, вул. Винна Гора, 30 – 3,2 млн грн</a:t>
            </a:r>
            <a:br>
              <a:rPr lang="uk-UA" sz="2800" b="1" dirty="0" smtClean="0">
                <a:solidFill>
                  <a:prstClr val="black"/>
                </a:solidFill>
                <a:cs typeface="Arial" panose="020B0604020202020204" pitchFamily="34" charset="0"/>
              </a:rPr>
            </a:br>
            <a:endParaRPr lang="uk-UA" sz="2800" b="1" dirty="0">
              <a:solidFill>
                <a:prstClr val="black"/>
              </a:solidFill>
            </a:endParaRPr>
          </a:p>
        </p:txBody>
      </p:sp>
      <p:grpSp>
        <p:nvGrpSpPr>
          <p:cNvPr id="8" name="Группа 7"/>
          <p:cNvGrpSpPr/>
          <p:nvPr/>
        </p:nvGrpSpPr>
        <p:grpSpPr>
          <a:xfrm rot="16200000">
            <a:off x="5539150" y="-2092192"/>
            <a:ext cx="2314426" cy="9411853"/>
            <a:chOff x="5044611" y="534256"/>
            <a:chExt cx="4161034" cy="4664469"/>
          </a:xfrm>
        </p:grpSpPr>
        <p:sp>
          <p:nvSpPr>
            <p:cNvPr id="6" name="Прямоугольник 5"/>
            <p:cNvSpPr/>
            <p:nvPr/>
          </p:nvSpPr>
          <p:spPr>
            <a:xfrm>
              <a:off x="5044611" y="534256"/>
              <a:ext cx="4161034" cy="2229493"/>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sp>
          <p:nvSpPr>
            <p:cNvPr id="7" name="Прямоугольник 6"/>
            <p:cNvSpPr/>
            <p:nvPr/>
          </p:nvSpPr>
          <p:spPr>
            <a:xfrm>
              <a:off x="5044611" y="2969232"/>
              <a:ext cx="4161034" cy="2229493"/>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grpSp>
      <p:grpSp>
        <p:nvGrpSpPr>
          <p:cNvPr id="13" name="Группа 12"/>
          <p:cNvGrpSpPr/>
          <p:nvPr/>
        </p:nvGrpSpPr>
        <p:grpSpPr>
          <a:xfrm rot="16200000">
            <a:off x="5646608" y="1377939"/>
            <a:ext cx="2129700" cy="7412180"/>
            <a:chOff x="5044611" y="534256"/>
            <a:chExt cx="4161034" cy="4664469"/>
          </a:xfrm>
        </p:grpSpPr>
        <p:sp>
          <p:nvSpPr>
            <p:cNvPr id="14" name="Прямоугольник 13"/>
            <p:cNvSpPr/>
            <p:nvPr/>
          </p:nvSpPr>
          <p:spPr>
            <a:xfrm>
              <a:off x="5044611" y="534256"/>
              <a:ext cx="4161034" cy="2229493"/>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sp>
          <p:nvSpPr>
            <p:cNvPr id="15" name="Прямоугольник 14"/>
            <p:cNvSpPr/>
            <p:nvPr/>
          </p:nvSpPr>
          <p:spPr>
            <a:xfrm>
              <a:off x="5044611" y="2969232"/>
              <a:ext cx="4161034" cy="2229493"/>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grpSp>
      <p:pic>
        <p:nvPicPr>
          <p:cNvPr id="17" name="Рисунок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18552" y="4121561"/>
            <a:ext cx="2916458" cy="1924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Рисунок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60194" y="4105073"/>
            <a:ext cx="2771881" cy="1957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Рисунок 1"/>
          <p:cNvPicPr>
            <a:picLocks noChangeAspect="1"/>
          </p:cNvPicPr>
          <p:nvPr/>
        </p:nvPicPr>
        <p:blipFill>
          <a:blip r:embed="rId5"/>
          <a:stretch>
            <a:fillRect/>
          </a:stretch>
        </p:blipFill>
        <p:spPr>
          <a:xfrm>
            <a:off x="2228416" y="1579410"/>
            <a:ext cx="4022658" cy="2068648"/>
          </a:xfrm>
          <a:prstGeom prst="rect">
            <a:avLst/>
          </a:prstGeom>
        </p:spPr>
      </p:pic>
      <p:pic>
        <p:nvPicPr>
          <p:cNvPr id="4" name="Рисунок 3"/>
          <p:cNvPicPr>
            <a:picLocks noChangeAspect="1"/>
          </p:cNvPicPr>
          <p:nvPr/>
        </p:nvPicPr>
        <p:blipFill>
          <a:blip r:embed="rId6"/>
          <a:stretch>
            <a:fillRect/>
          </a:stretch>
        </p:blipFill>
        <p:spPr>
          <a:xfrm>
            <a:off x="7157127" y="1547235"/>
            <a:ext cx="3991707" cy="2132997"/>
          </a:xfrm>
          <a:prstGeom prst="rect">
            <a:avLst/>
          </a:prstGeom>
        </p:spPr>
      </p:pic>
    </p:spTree>
    <p:extLst>
      <p:ext uri="{BB962C8B-B14F-4D97-AF65-F5344CB8AC3E}">
        <p14:creationId xmlns:p14="http://schemas.microsoft.com/office/powerpoint/2010/main" val="1218698010"/>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470" y="0"/>
            <a:ext cx="12192000" cy="6859735"/>
          </a:xfrm>
          <a:prstGeom prst="rect">
            <a:avLst/>
          </a:prstGeom>
        </p:spPr>
      </p:pic>
      <p:sp>
        <p:nvSpPr>
          <p:cNvPr id="5" name="Прямоугольник 4"/>
          <p:cNvSpPr/>
          <p:nvPr/>
        </p:nvSpPr>
        <p:spPr>
          <a:xfrm>
            <a:off x="1389494" y="118579"/>
            <a:ext cx="10806545" cy="910500"/>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800" b="1" dirty="0" smtClean="0">
                <a:solidFill>
                  <a:prstClr val="black"/>
                </a:solidFill>
                <a:cs typeface="Arial" panose="020B0604020202020204" pitchFamily="34" charset="0"/>
              </a:rPr>
              <a:t>Створено «Центр раннього втручання»</a:t>
            </a:r>
          </a:p>
          <a:p>
            <a:pPr algn="ctr"/>
            <a:r>
              <a:rPr lang="uk-UA" sz="2800" b="1" dirty="0" smtClean="0">
                <a:solidFill>
                  <a:prstClr val="black"/>
                </a:solidFill>
                <a:cs typeface="Arial" panose="020B0604020202020204" pitchFamily="34" charset="0"/>
              </a:rPr>
              <a:t>в </a:t>
            </a:r>
            <a:r>
              <a:rPr lang="uk-UA" sz="2800" b="1" dirty="0">
                <a:solidFill>
                  <a:prstClr val="black"/>
                </a:solidFill>
                <a:ea typeface="Times New Roman" panose="02020603050405020304" pitchFamily="18" charset="0"/>
              </a:rPr>
              <a:t>КНП </a:t>
            </a:r>
            <a:r>
              <a:rPr lang="uk-UA" sz="2800" b="1" dirty="0">
                <a:solidFill>
                  <a:srgbClr val="000000"/>
                </a:solidFill>
                <a:ea typeface="Times New Roman" panose="02020603050405020304" pitchFamily="18" charset="0"/>
              </a:rPr>
              <a:t>«1-а </a:t>
            </a:r>
            <a:r>
              <a:rPr lang="uk-UA" sz="2800" b="1" dirty="0" smtClean="0">
                <a:solidFill>
                  <a:srgbClr val="000000"/>
                </a:solidFill>
                <a:ea typeface="Times New Roman" panose="02020603050405020304" pitchFamily="18" charset="0"/>
              </a:rPr>
              <a:t>МКЛ </a:t>
            </a:r>
            <a:r>
              <a:rPr lang="uk-UA" sz="2800" b="1" dirty="0">
                <a:solidFill>
                  <a:srgbClr val="000000"/>
                </a:solidFill>
                <a:ea typeface="Times New Roman" panose="02020603050405020304" pitchFamily="18" charset="0"/>
              </a:rPr>
              <a:t>ім. Кн</a:t>
            </a:r>
            <a:r>
              <a:rPr lang="uk-UA" sz="2800" b="1" dirty="0" smtClean="0">
                <a:solidFill>
                  <a:srgbClr val="000000"/>
                </a:solidFill>
                <a:ea typeface="Times New Roman" panose="02020603050405020304" pitchFamily="18" charset="0"/>
              </a:rPr>
              <a:t>. Лева</a:t>
            </a:r>
            <a:r>
              <a:rPr lang="uk-UA" sz="2800" b="1" dirty="0">
                <a:solidFill>
                  <a:srgbClr val="000000"/>
                </a:solidFill>
                <a:ea typeface="Times New Roman" panose="02020603050405020304" pitchFamily="18" charset="0"/>
              </a:rPr>
              <a:t>»</a:t>
            </a:r>
            <a:r>
              <a:rPr lang="uk-UA" sz="2800" b="1" dirty="0" smtClean="0">
                <a:solidFill>
                  <a:prstClr val="black"/>
                </a:solidFill>
                <a:ea typeface="Times New Roman" panose="02020603050405020304" pitchFamily="18" charset="0"/>
              </a:rPr>
              <a:t> на вул. Мазепи, 25 – 1,8 млн грн</a:t>
            </a:r>
            <a:endParaRPr lang="uk-UA" sz="2800" b="1" dirty="0">
              <a:solidFill>
                <a:prstClr val="black"/>
              </a:solidFill>
              <a:cs typeface="Arial" panose="020B0604020202020204" pitchFamily="34" charset="0"/>
            </a:endParaRPr>
          </a:p>
        </p:txBody>
      </p:sp>
      <p:sp>
        <p:nvSpPr>
          <p:cNvPr id="6" name="Прямоугольник 5"/>
          <p:cNvSpPr/>
          <p:nvPr/>
        </p:nvSpPr>
        <p:spPr>
          <a:xfrm>
            <a:off x="1930795" y="1302326"/>
            <a:ext cx="2537803" cy="251037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sp>
        <p:nvSpPr>
          <p:cNvPr id="14" name="Прямоугольник 13"/>
          <p:cNvSpPr/>
          <p:nvPr/>
        </p:nvSpPr>
        <p:spPr>
          <a:xfrm>
            <a:off x="4762365" y="1302326"/>
            <a:ext cx="3302266" cy="251037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sp>
        <p:nvSpPr>
          <p:cNvPr id="16" name="Прямоугольник 15"/>
          <p:cNvSpPr/>
          <p:nvPr/>
        </p:nvSpPr>
        <p:spPr>
          <a:xfrm>
            <a:off x="8490789" y="1302326"/>
            <a:ext cx="3008482" cy="254057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pic>
        <p:nvPicPr>
          <p:cNvPr id="2" name="Рисунок 1"/>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Lst>
          </a:blip>
          <a:stretch>
            <a:fillRect/>
          </a:stretch>
        </p:blipFill>
        <p:spPr>
          <a:xfrm>
            <a:off x="2000374" y="1431635"/>
            <a:ext cx="2398643" cy="2232450"/>
          </a:xfrm>
          <a:prstGeom prst="rect">
            <a:avLst/>
          </a:prstGeom>
          <a:ln>
            <a:noFill/>
          </a:ln>
          <a:effectLst>
            <a:outerShdw blurRad="292100" dist="139700" dir="2700000" algn="tl" rotWithShape="0">
              <a:srgbClr val="333333">
                <a:alpha val="65000"/>
              </a:srgbClr>
            </a:outerShdw>
          </a:effectLst>
        </p:spPr>
      </p:pic>
      <p:pic>
        <p:nvPicPr>
          <p:cNvPr id="4" name="Рисунок 3"/>
          <p:cNvPicPr>
            <a:picLocks noChangeAspect="1"/>
          </p:cNvPicPr>
          <p:nvPr/>
        </p:nvPicPr>
        <p:blipFill>
          <a:blip r:embed="rId5">
            <a:extLst>
              <a:ext uri="{BEBA8EAE-BF5A-486C-A8C5-ECC9F3942E4B}">
                <a14:imgProps xmlns:a14="http://schemas.microsoft.com/office/drawing/2010/main">
                  <a14:imgLayer r:embed="rId6">
                    <a14:imgEffect>
                      <a14:brightnessContrast bright="40000"/>
                    </a14:imgEffect>
                  </a14:imgLayer>
                </a14:imgProps>
              </a:ext>
            </a:extLst>
          </a:blip>
          <a:stretch>
            <a:fillRect/>
          </a:stretch>
        </p:blipFill>
        <p:spPr>
          <a:xfrm>
            <a:off x="4825175" y="1431635"/>
            <a:ext cx="3140365" cy="2232450"/>
          </a:xfrm>
          <a:prstGeom prst="rect">
            <a:avLst/>
          </a:prstGeom>
          <a:ln>
            <a:noFill/>
          </a:ln>
          <a:effectLst>
            <a:outerShdw blurRad="292100" dist="139700" dir="2700000" algn="tl" rotWithShape="0">
              <a:srgbClr val="333333">
                <a:alpha val="65000"/>
              </a:srgbClr>
            </a:outerShdw>
          </a:effectLst>
        </p:spPr>
      </p:pic>
      <p:pic>
        <p:nvPicPr>
          <p:cNvPr id="7" name="Рисунок 6"/>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8554159" y="1431635"/>
            <a:ext cx="2881741" cy="2290619"/>
          </a:xfrm>
          <a:prstGeom prst="rect">
            <a:avLst/>
          </a:prstGeom>
          <a:ln>
            <a:noFill/>
          </a:ln>
          <a:effectLst>
            <a:outerShdw blurRad="292100" dist="139700" dir="2700000" algn="tl" rotWithShape="0">
              <a:srgbClr val="333333">
                <a:alpha val="65000"/>
              </a:srgbClr>
            </a:outerShdw>
          </a:effectLst>
        </p:spPr>
      </p:pic>
      <p:sp>
        <p:nvSpPr>
          <p:cNvPr id="13" name="Прямоугольник 12"/>
          <p:cNvSpPr/>
          <p:nvPr/>
        </p:nvSpPr>
        <p:spPr>
          <a:xfrm>
            <a:off x="2351558" y="3904804"/>
            <a:ext cx="2354420" cy="249951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pic>
        <p:nvPicPr>
          <p:cNvPr id="8" name="Рисунок 7"/>
          <p:cNvPicPr>
            <a:picLocks noChangeAspect="1"/>
          </p:cNvPicPr>
          <p:nvPr/>
        </p:nvPicPr>
        <p:blipFill>
          <a:blip r:embed="rId9">
            <a:extLst>
              <a:ext uri="{BEBA8EAE-BF5A-486C-A8C5-ECC9F3942E4B}">
                <a14:imgProps xmlns:a14="http://schemas.microsoft.com/office/drawing/2010/main">
                  <a14:imgLayer r:embed="rId10">
                    <a14:imgEffect>
                      <a14:brightnessContrast bright="20000" contrast="20000"/>
                    </a14:imgEffect>
                  </a14:imgLayer>
                </a14:imgProps>
              </a:ext>
            </a:extLst>
          </a:blip>
          <a:stretch>
            <a:fillRect/>
          </a:stretch>
        </p:blipFill>
        <p:spPr>
          <a:xfrm>
            <a:off x="2419200" y="3995191"/>
            <a:ext cx="2219136" cy="2294774"/>
          </a:xfrm>
          <a:prstGeom prst="rect">
            <a:avLst/>
          </a:prstGeom>
          <a:ln>
            <a:noFill/>
          </a:ln>
          <a:effectLst>
            <a:outerShdw blurRad="292100" dist="139700" dir="2700000" algn="tl" rotWithShape="0">
              <a:srgbClr val="333333">
                <a:alpha val="65000"/>
              </a:srgbClr>
            </a:outerShdw>
          </a:effectLst>
        </p:spPr>
      </p:pic>
      <p:sp>
        <p:nvSpPr>
          <p:cNvPr id="15" name="Прямоугольник 14"/>
          <p:cNvSpPr/>
          <p:nvPr/>
        </p:nvSpPr>
        <p:spPr>
          <a:xfrm>
            <a:off x="4977287" y="3886280"/>
            <a:ext cx="2537803" cy="251804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pic>
        <p:nvPicPr>
          <p:cNvPr id="12" name="Рисунок 11"/>
          <p:cNvPicPr>
            <a:picLocks noChangeAspect="1"/>
          </p:cNvPicPr>
          <p:nvPr/>
        </p:nvPicPr>
        <p:blipFill>
          <a:blip r:embed="rId11">
            <a:extLst>
              <a:ext uri="{BEBA8EAE-BF5A-486C-A8C5-ECC9F3942E4B}">
                <a14:imgProps xmlns:a14="http://schemas.microsoft.com/office/drawing/2010/main">
                  <a14:imgLayer r:embed="rId12">
                    <a14:imgEffect>
                      <a14:brightnessContrast bright="20000" contrast="40000"/>
                    </a14:imgEffect>
                  </a14:imgLayer>
                </a14:imgProps>
              </a:ext>
            </a:extLst>
          </a:blip>
          <a:stretch>
            <a:fillRect/>
          </a:stretch>
        </p:blipFill>
        <p:spPr>
          <a:xfrm>
            <a:off x="5035595" y="3965397"/>
            <a:ext cx="2421186" cy="2324568"/>
          </a:xfrm>
          <a:prstGeom prst="rect">
            <a:avLst/>
          </a:prstGeom>
          <a:ln>
            <a:noFill/>
          </a:ln>
          <a:effectLst>
            <a:outerShdw blurRad="292100" dist="139700" dir="2700000" algn="tl" rotWithShape="0">
              <a:srgbClr val="333333">
                <a:alpha val="65000"/>
              </a:srgbClr>
            </a:outerShdw>
          </a:effectLst>
        </p:spPr>
      </p:pic>
      <p:sp>
        <p:nvSpPr>
          <p:cNvPr id="18" name="Прямоугольник 17"/>
          <p:cNvSpPr/>
          <p:nvPr/>
        </p:nvSpPr>
        <p:spPr>
          <a:xfrm>
            <a:off x="7657254" y="3904804"/>
            <a:ext cx="2475038" cy="249951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pic>
        <p:nvPicPr>
          <p:cNvPr id="17" name="Рисунок 16"/>
          <p:cNvPicPr>
            <a:picLocks noChangeAspect="1"/>
          </p:cNvPicPr>
          <p:nvPr/>
        </p:nvPicPr>
        <p:blipFill>
          <a:blip r:embed="rId13">
            <a:extLst>
              <a:ext uri="{BEBA8EAE-BF5A-486C-A8C5-ECC9F3942E4B}">
                <a14:imgProps xmlns:a14="http://schemas.microsoft.com/office/drawing/2010/main">
                  <a14:imgLayer r:embed="rId14">
                    <a14:imgEffect>
                      <a14:brightnessContrast bright="20000" contrast="40000"/>
                    </a14:imgEffect>
                  </a14:imgLayer>
                </a14:imgProps>
              </a:ext>
            </a:extLst>
          </a:blip>
          <a:stretch>
            <a:fillRect/>
          </a:stretch>
        </p:blipFill>
        <p:spPr>
          <a:xfrm>
            <a:off x="7757603" y="3995190"/>
            <a:ext cx="2237426" cy="22947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1934711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9735"/>
          </a:xfrm>
          <a:prstGeom prst="rect">
            <a:avLst/>
          </a:prstGeom>
        </p:spPr>
      </p:pic>
      <p:sp>
        <p:nvSpPr>
          <p:cNvPr id="5" name="Прямоугольник 4"/>
          <p:cNvSpPr/>
          <p:nvPr/>
        </p:nvSpPr>
        <p:spPr>
          <a:xfrm>
            <a:off x="1440872" y="230945"/>
            <a:ext cx="10298546" cy="1052946"/>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0215" algn="ctr"/>
            <a:r>
              <a:rPr lang="uk-UA" sz="2800" b="1" dirty="0" smtClean="0">
                <a:solidFill>
                  <a:prstClr val="black"/>
                </a:solidFill>
                <a:ea typeface="Times New Roman" panose="02020603050405020304" pitchFamily="18" charset="0"/>
              </a:rPr>
              <a:t>Створено відділення гемодіалізу в КНП </a:t>
            </a:r>
            <a:r>
              <a:rPr lang="uk-UA" sz="2800" b="1" dirty="0">
                <a:solidFill>
                  <a:prstClr val="black"/>
                </a:solidFill>
                <a:ea typeface="Times New Roman" panose="02020603050405020304" pitchFamily="18" charset="0"/>
              </a:rPr>
              <a:t>«Клінічна лікарня швидкої медичної допомоги м. </a:t>
            </a:r>
            <a:r>
              <a:rPr lang="uk-UA" sz="2800" b="1" dirty="0" smtClean="0">
                <a:solidFill>
                  <a:prstClr val="black"/>
                </a:solidFill>
                <a:ea typeface="Times New Roman" panose="02020603050405020304" pitchFamily="18" charset="0"/>
              </a:rPr>
              <a:t>Львова» – 1,5 млн грн</a:t>
            </a:r>
            <a:endParaRPr lang="uk-UA" sz="2000" b="1" dirty="0">
              <a:solidFill>
                <a:prstClr val="black"/>
              </a:solidFill>
              <a:ea typeface="Times New Roman" panose="02020603050405020304" pitchFamily="18" charset="0"/>
            </a:endParaRPr>
          </a:p>
        </p:txBody>
      </p:sp>
      <p:sp>
        <p:nvSpPr>
          <p:cNvPr id="6" name="Прямоугольник 5"/>
          <p:cNvSpPr/>
          <p:nvPr/>
        </p:nvSpPr>
        <p:spPr>
          <a:xfrm>
            <a:off x="1982785" y="1499568"/>
            <a:ext cx="4091710" cy="227035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sp>
        <p:nvSpPr>
          <p:cNvPr id="11" name="Прямоугольник 10"/>
          <p:cNvSpPr/>
          <p:nvPr/>
        </p:nvSpPr>
        <p:spPr>
          <a:xfrm rot="16200000">
            <a:off x="2811414" y="3064643"/>
            <a:ext cx="2434452" cy="409171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sp>
        <p:nvSpPr>
          <p:cNvPr id="14" name="Прямоугольник 13"/>
          <p:cNvSpPr/>
          <p:nvPr/>
        </p:nvSpPr>
        <p:spPr>
          <a:xfrm rot="16200000">
            <a:off x="6609780" y="2105332"/>
            <a:ext cx="4510173" cy="332918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pic>
        <p:nvPicPr>
          <p:cNvPr id="15" name="Рисунок 14"/>
          <p:cNvPicPr>
            <a:picLocks noChangeAspect="1"/>
          </p:cNvPicPr>
          <p:nvPr/>
        </p:nvPicPr>
        <p:blipFill>
          <a:blip r:embed="rId3"/>
          <a:stretch>
            <a:fillRect/>
          </a:stretch>
        </p:blipFill>
        <p:spPr>
          <a:xfrm>
            <a:off x="7351786" y="1584032"/>
            <a:ext cx="3026159" cy="4364186"/>
          </a:xfrm>
          <a:prstGeom prst="rect">
            <a:avLst/>
          </a:prstGeom>
          <a:ln>
            <a:noFill/>
          </a:ln>
          <a:effectLst>
            <a:outerShdw blurRad="190500" algn="tl" rotWithShape="0">
              <a:srgbClr val="000000">
                <a:alpha val="70000"/>
              </a:srgbClr>
            </a:outerShdw>
          </a:effectLst>
        </p:spPr>
      </p:pic>
      <p:pic>
        <p:nvPicPr>
          <p:cNvPr id="16" name="Рисунок 15"/>
          <p:cNvPicPr>
            <a:picLocks noChangeAspect="1"/>
          </p:cNvPicPr>
          <p:nvPr/>
        </p:nvPicPr>
        <p:blipFill>
          <a:blip r:embed="rId4">
            <a:extLst>
              <a:ext uri="{BEBA8EAE-BF5A-486C-A8C5-ECC9F3942E4B}">
                <a14:imgProps xmlns:a14="http://schemas.microsoft.com/office/drawing/2010/main">
                  <a14:imgLayer r:embed="rId5">
                    <a14:imgEffect>
                      <a14:brightnessContrast bright="40000"/>
                    </a14:imgEffect>
                  </a14:imgLayer>
                </a14:imgProps>
              </a:ext>
            </a:extLst>
          </a:blip>
          <a:stretch>
            <a:fillRect/>
          </a:stretch>
        </p:blipFill>
        <p:spPr>
          <a:xfrm>
            <a:off x="2139803" y="4014733"/>
            <a:ext cx="3765821" cy="2229049"/>
          </a:xfrm>
          <a:prstGeom prst="rect">
            <a:avLst/>
          </a:prstGeom>
          <a:ln>
            <a:noFill/>
          </a:ln>
          <a:effectLst>
            <a:outerShdw blurRad="190500" algn="tl" rotWithShape="0">
              <a:srgbClr val="000000">
                <a:alpha val="70000"/>
              </a:srgbClr>
            </a:outerShdw>
          </a:effectLst>
        </p:spPr>
      </p:pic>
      <p:pic>
        <p:nvPicPr>
          <p:cNvPr id="17" name="Рисунок 16"/>
          <p:cNvPicPr>
            <a:picLocks noChangeAspect="1"/>
          </p:cNvPicPr>
          <p:nvPr/>
        </p:nvPicPr>
        <p:blipFill>
          <a:blip r:embed="rId6"/>
          <a:stretch>
            <a:fillRect/>
          </a:stretch>
        </p:blipFill>
        <p:spPr>
          <a:xfrm>
            <a:off x="2139803" y="1584032"/>
            <a:ext cx="3765821" cy="210794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393926113"/>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9735"/>
          </a:xfrm>
          <a:prstGeom prst="rect">
            <a:avLst/>
          </a:prstGeom>
        </p:spPr>
      </p:pic>
      <p:sp>
        <p:nvSpPr>
          <p:cNvPr id="5" name="Прямоугольник 4"/>
          <p:cNvSpPr/>
          <p:nvPr/>
        </p:nvSpPr>
        <p:spPr>
          <a:xfrm>
            <a:off x="1450109" y="163280"/>
            <a:ext cx="10298546" cy="1273126"/>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0215" algn="ctr"/>
            <a:r>
              <a:rPr lang="uk-UA" sz="2800" b="1" dirty="0" smtClean="0">
                <a:solidFill>
                  <a:prstClr val="black"/>
                </a:solidFill>
                <a:ea typeface="Times New Roman" panose="02020603050405020304" pitchFamily="18" charset="0"/>
              </a:rPr>
              <a:t>Створено </a:t>
            </a:r>
            <a:r>
              <a:rPr lang="uk-UA" sz="2800" b="1" dirty="0">
                <a:solidFill>
                  <a:prstClr val="black"/>
                </a:solidFill>
                <a:ea typeface="Times New Roman" panose="02020603050405020304" pitchFamily="18" charset="0"/>
              </a:rPr>
              <a:t>міську ПЛР лабораторію на базі </a:t>
            </a:r>
            <a:endParaRPr lang="uk-UA" sz="2800" b="1" dirty="0" smtClean="0">
              <a:solidFill>
                <a:prstClr val="black"/>
              </a:solidFill>
              <a:ea typeface="Times New Roman" panose="02020603050405020304" pitchFamily="18" charset="0"/>
            </a:endParaRPr>
          </a:p>
          <a:p>
            <a:pPr marL="457200" indent="450215" algn="ctr"/>
            <a:r>
              <a:rPr lang="uk-UA" sz="2800" b="1" dirty="0" smtClean="0">
                <a:solidFill>
                  <a:prstClr val="black"/>
                </a:solidFill>
                <a:ea typeface="Times New Roman" panose="02020603050405020304" pitchFamily="18" charset="0"/>
              </a:rPr>
              <a:t>КНП </a:t>
            </a:r>
            <a:r>
              <a:rPr lang="uk-UA" sz="2800" b="1" dirty="0">
                <a:solidFill>
                  <a:prstClr val="black"/>
                </a:solidFill>
                <a:ea typeface="Times New Roman" panose="02020603050405020304" pitchFamily="18" charset="0"/>
              </a:rPr>
              <a:t>«Клінічна лікарня швидкої медичної </a:t>
            </a:r>
            <a:r>
              <a:rPr lang="uk-UA" sz="2800" b="1" dirty="0" smtClean="0">
                <a:solidFill>
                  <a:prstClr val="black"/>
                </a:solidFill>
                <a:ea typeface="Times New Roman" panose="02020603050405020304" pitchFamily="18" charset="0"/>
              </a:rPr>
              <a:t>допомоги м</a:t>
            </a:r>
            <a:r>
              <a:rPr lang="uk-UA" sz="2800" b="1" dirty="0">
                <a:solidFill>
                  <a:prstClr val="black"/>
                </a:solidFill>
                <a:ea typeface="Times New Roman" panose="02020603050405020304" pitchFamily="18" charset="0"/>
              </a:rPr>
              <a:t>. </a:t>
            </a:r>
            <a:r>
              <a:rPr lang="uk-UA" sz="2800" b="1" dirty="0" smtClean="0">
                <a:solidFill>
                  <a:prstClr val="black"/>
                </a:solidFill>
                <a:ea typeface="Times New Roman" panose="02020603050405020304" pitchFamily="18" charset="0"/>
              </a:rPr>
              <a:t>Львова» – 7 млн грн</a:t>
            </a:r>
            <a:endParaRPr lang="uk-UA" sz="2000" b="1" dirty="0">
              <a:solidFill>
                <a:prstClr val="black"/>
              </a:solidFill>
              <a:ea typeface="Times New Roman" panose="02020603050405020304" pitchFamily="18" charset="0"/>
            </a:endParaRPr>
          </a:p>
        </p:txBody>
      </p:sp>
      <p:sp>
        <p:nvSpPr>
          <p:cNvPr id="6" name="Прямоугольник 5"/>
          <p:cNvSpPr/>
          <p:nvPr/>
        </p:nvSpPr>
        <p:spPr>
          <a:xfrm>
            <a:off x="1843363" y="2049654"/>
            <a:ext cx="2861685" cy="3486557"/>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grpSp>
        <p:nvGrpSpPr>
          <p:cNvPr id="10" name="Группа 9"/>
          <p:cNvGrpSpPr/>
          <p:nvPr/>
        </p:nvGrpSpPr>
        <p:grpSpPr>
          <a:xfrm rot="16200000">
            <a:off x="6467895" y="324502"/>
            <a:ext cx="3961258" cy="6462160"/>
            <a:chOff x="3491850" y="-3763518"/>
            <a:chExt cx="8641981" cy="7468365"/>
          </a:xfrm>
        </p:grpSpPr>
        <p:sp>
          <p:nvSpPr>
            <p:cNvPr id="11" name="Прямоугольник 10"/>
            <p:cNvSpPr/>
            <p:nvPr/>
          </p:nvSpPr>
          <p:spPr>
            <a:xfrm>
              <a:off x="7207420" y="-94285"/>
              <a:ext cx="4926411" cy="3799132"/>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sp>
          <p:nvSpPr>
            <p:cNvPr id="12" name="Прямоугольник 11"/>
            <p:cNvSpPr/>
            <p:nvPr/>
          </p:nvSpPr>
          <p:spPr>
            <a:xfrm>
              <a:off x="3491850" y="-3763518"/>
              <a:ext cx="7606359" cy="2987265"/>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grpSp>
      <p:pic>
        <p:nvPicPr>
          <p:cNvPr id="2" name="Рисунок 1"/>
          <p:cNvPicPr>
            <a:picLocks noChangeAspect="1"/>
          </p:cNvPicPr>
          <p:nvPr/>
        </p:nvPicPr>
        <p:blipFill>
          <a:blip r:embed="rId3"/>
          <a:stretch>
            <a:fillRect/>
          </a:stretch>
        </p:blipFill>
        <p:spPr>
          <a:xfrm>
            <a:off x="8497454" y="1674320"/>
            <a:ext cx="3077020" cy="2020225"/>
          </a:xfrm>
          <a:prstGeom prst="rect">
            <a:avLst/>
          </a:prstGeom>
        </p:spPr>
      </p:pic>
      <p:pic>
        <p:nvPicPr>
          <p:cNvPr id="3" name="Рисунок 2"/>
          <p:cNvPicPr>
            <a:picLocks noChangeAspect="1"/>
          </p:cNvPicPr>
          <p:nvPr/>
        </p:nvPicPr>
        <p:blipFill>
          <a:blip r:embed="rId4"/>
          <a:stretch>
            <a:fillRect/>
          </a:stretch>
        </p:blipFill>
        <p:spPr>
          <a:xfrm>
            <a:off x="2015732" y="2195804"/>
            <a:ext cx="2516945" cy="3175532"/>
          </a:xfrm>
          <a:prstGeom prst="rect">
            <a:avLst/>
          </a:prstGeom>
        </p:spPr>
      </p:pic>
      <p:pic>
        <p:nvPicPr>
          <p:cNvPr id="4" name="Рисунок 3"/>
          <p:cNvPicPr>
            <a:picLocks noChangeAspect="1"/>
          </p:cNvPicPr>
          <p:nvPr/>
        </p:nvPicPr>
        <p:blipFill>
          <a:blip r:embed="rId5"/>
          <a:stretch>
            <a:fillRect/>
          </a:stretch>
        </p:blipFill>
        <p:spPr>
          <a:xfrm>
            <a:off x="5337279" y="2205166"/>
            <a:ext cx="2345123" cy="3175531"/>
          </a:xfrm>
          <a:prstGeom prst="rect">
            <a:avLst/>
          </a:prstGeom>
        </p:spPr>
      </p:pic>
      <p:sp>
        <p:nvSpPr>
          <p:cNvPr id="14" name="Прямоугольник 13"/>
          <p:cNvSpPr/>
          <p:nvPr/>
        </p:nvSpPr>
        <p:spPr>
          <a:xfrm rot="16200000">
            <a:off x="9167467" y="3232878"/>
            <a:ext cx="1782617" cy="3241658"/>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pic>
        <p:nvPicPr>
          <p:cNvPr id="7" name="Рисунок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62109" y="4031825"/>
            <a:ext cx="2973027" cy="1620830"/>
          </a:xfrm>
          <a:prstGeom prst="rect">
            <a:avLst/>
          </a:prstGeom>
        </p:spPr>
      </p:pic>
    </p:spTree>
    <p:extLst>
      <p:ext uri="{BB962C8B-B14F-4D97-AF65-F5344CB8AC3E}">
        <p14:creationId xmlns:p14="http://schemas.microsoft.com/office/powerpoint/2010/main" val="2657875524"/>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9735"/>
          </a:xfrm>
          <a:prstGeom prst="rect">
            <a:avLst/>
          </a:prstGeom>
        </p:spPr>
      </p:pic>
      <p:sp>
        <p:nvSpPr>
          <p:cNvPr id="5" name="Прямоугольник 4"/>
          <p:cNvSpPr/>
          <p:nvPr/>
        </p:nvSpPr>
        <p:spPr>
          <a:xfrm>
            <a:off x="1450109" y="163280"/>
            <a:ext cx="10298546" cy="1273126"/>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0215" algn="ctr"/>
            <a:r>
              <a:rPr lang="uk-UA" sz="2800" b="1" dirty="0" smtClean="0">
                <a:solidFill>
                  <a:prstClr val="black"/>
                </a:solidFill>
                <a:ea typeface="Times New Roman" panose="02020603050405020304" pitchFamily="18" charset="0"/>
              </a:rPr>
              <a:t>Створено «лабораторію на колесах» </a:t>
            </a:r>
            <a:r>
              <a:rPr lang="uk-UA" sz="2800" b="1" dirty="0">
                <a:solidFill>
                  <a:prstClr val="black"/>
                </a:solidFill>
                <a:ea typeface="Times New Roman" panose="02020603050405020304" pitchFamily="18" charset="0"/>
              </a:rPr>
              <a:t>на базі КНП «Клінічна лікарня швидкої медичної допомоги м. Львова» </a:t>
            </a:r>
            <a:endParaRPr lang="uk-UA" sz="2800" b="1" dirty="0" smtClean="0">
              <a:solidFill>
                <a:prstClr val="black"/>
              </a:solidFill>
              <a:ea typeface="Times New Roman" panose="02020603050405020304" pitchFamily="18" charset="0"/>
            </a:endParaRPr>
          </a:p>
        </p:txBody>
      </p:sp>
      <p:sp>
        <p:nvSpPr>
          <p:cNvPr id="6" name="Прямоугольник 5"/>
          <p:cNvSpPr/>
          <p:nvPr/>
        </p:nvSpPr>
        <p:spPr>
          <a:xfrm>
            <a:off x="1786724" y="2049653"/>
            <a:ext cx="4904508" cy="3486557"/>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sp>
        <p:nvSpPr>
          <p:cNvPr id="12" name="Прямоугольник 11"/>
          <p:cNvSpPr/>
          <p:nvPr/>
        </p:nvSpPr>
        <p:spPr>
          <a:xfrm rot="16200000">
            <a:off x="7642168" y="1543876"/>
            <a:ext cx="3486556" cy="4498109"/>
          </a:xfrm>
          <a:prstGeom prst="rect">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solidFill>
                <a:prstClr val="black"/>
              </a:solidFill>
            </a:endParaRPr>
          </a:p>
        </p:txBody>
      </p:sp>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9637" y="2170256"/>
            <a:ext cx="4598682" cy="3245350"/>
          </a:xfrm>
          <a:prstGeom prst="rect">
            <a:avLst/>
          </a:prstGeom>
        </p:spPr>
      </p:pic>
      <p:pic>
        <p:nvPicPr>
          <p:cNvPr id="13" name="Рисунок 12"/>
          <p:cNvPicPr>
            <a:picLocks noChangeAspect="1"/>
          </p:cNvPicPr>
          <p:nvPr/>
        </p:nvPicPr>
        <p:blipFill rotWithShape="1">
          <a:blip r:embed="rId4">
            <a:extLst>
              <a:ext uri="{28A0092B-C50C-407E-A947-70E740481C1C}">
                <a14:useLocalDpi xmlns:a14="http://schemas.microsoft.com/office/drawing/2010/main" val="0"/>
              </a:ext>
            </a:extLst>
          </a:blip>
          <a:srcRect l="39786"/>
          <a:stretch/>
        </p:blipFill>
        <p:spPr>
          <a:xfrm>
            <a:off x="7270318" y="2170255"/>
            <a:ext cx="4230256" cy="3245350"/>
          </a:xfrm>
          <a:prstGeom prst="rect">
            <a:avLst/>
          </a:prstGeom>
        </p:spPr>
      </p:pic>
    </p:spTree>
    <p:extLst>
      <p:ext uri="{BB962C8B-B14F-4D97-AF65-F5344CB8AC3E}">
        <p14:creationId xmlns:p14="http://schemas.microsoft.com/office/powerpoint/2010/main" val="2120636234"/>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735"/>
            <a:ext cx="12192000" cy="6859735"/>
          </a:xfrm>
          <a:prstGeom prst="rect">
            <a:avLst/>
          </a:prstGeom>
        </p:spPr>
      </p:pic>
      <p:graphicFrame>
        <p:nvGraphicFramePr>
          <p:cNvPr id="2" name="Таблица 1"/>
          <p:cNvGraphicFramePr>
            <a:graphicFrameLocks noGrp="1"/>
          </p:cNvGraphicFramePr>
          <p:nvPr>
            <p:extLst/>
          </p:nvPr>
        </p:nvGraphicFramePr>
        <p:xfrm>
          <a:off x="1413164" y="452023"/>
          <a:ext cx="10714180" cy="6017548"/>
        </p:xfrm>
        <a:graphic>
          <a:graphicData uri="http://schemas.openxmlformats.org/drawingml/2006/table">
            <a:tbl>
              <a:tblPr firstRow="1" bandRow="1">
                <a:tableStyleId>{5C22544A-7EE6-4342-B048-85BDC9FD1C3A}</a:tableStyleId>
              </a:tblPr>
              <a:tblGrid>
                <a:gridCol w="494561">
                  <a:extLst>
                    <a:ext uri="{9D8B030D-6E8A-4147-A177-3AD203B41FA5}">
                      <a16:colId xmlns:a16="http://schemas.microsoft.com/office/drawing/2014/main" val="20000"/>
                    </a:ext>
                  </a:extLst>
                </a:gridCol>
                <a:gridCol w="7258128">
                  <a:extLst>
                    <a:ext uri="{9D8B030D-6E8A-4147-A177-3AD203B41FA5}">
                      <a16:colId xmlns:a16="http://schemas.microsoft.com/office/drawing/2014/main" val="20001"/>
                    </a:ext>
                  </a:extLst>
                </a:gridCol>
                <a:gridCol w="1518470">
                  <a:extLst>
                    <a:ext uri="{9D8B030D-6E8A-4147-A177-3AD203B41FA5}">
                      <a16:colId xmlns:a16="http://schemas.microsoft.com/office/drawing/2014/main" val="20002"/>
                    </a:ext>
                  </a:extLst>
                </a:gridCol>
                <a:gridCol w="1443021">
                  <a:extLst>
                    <a:ext uri="{9D8B030D-6E8A-4147-A177-3AD203B41FA5}">
                      <a16:colId xmlns:a16="http://schemas.microsoft.com/office/drawing/2014/main" val="20003"/>
                    </a:ext>
                  </a:extLst>
                </a:gridCol>
              </a:tblGrid>
              <a:tr h="859462">
                <a:tc>
                  <a:txBody>
                    <a:bodyPr/>
                    <a:lstStyle/>
                    <a:p>
                      <a:pPr algn="ctr">
                        <a:lnSpc>
                          <a:spcPct val="107000"/>
                        </a:lnSpc>
                        <a:spcAft>
                          <a:spcPts val="0"/>
                        </a:spcAft>
                      </a:pPr>
                      <a:r>
                        <a:rPr lang="uk-UA" sz="1400" dirty="0">
                          <a:solidFill>
                            <a:schemeClr val="tx1"/>
                          </a:solidFill>
                          <a:effectLst/>
                        </a:rPr>
                        <a:t>№ з/п</a:t>
                      </a:r>
                      <a:endParaRPr lang="uk-UA"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2942" marR="72942" marT="36471" marB="36471" anchor="ctr"/>
                </a:tc>
                <a:tc>
                  <a:txBody>
                    <a:bodyPr/>
                    <a:lstStyle/>
                    <a:p>
                      <a:pPr algn="ctr">
                        <a:lnSpc>
                          <a:spcPct val="107000"/>
                        </a:lnSpc>
                        <a:spcAft>
                          <a:spcPts val="0"/>
                        </a:spcAft>
                      </a:pPr>
                      <a:r>
                        <a:rPr lang="uk-UA" sz="1400" dirty="0">
                          <a:solidFill>
                            <a:schemeClr val="tx1"/>
                          </a:solidFill>
                          <a:effectLst/>
                        </a:rPr>
                        <a:t>Назва міської програми</a:t>
                      </a:r>
                      <a:endParaRPr lang="uk-UA"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uk-UA" sz="1400" dirty="0">
                          <a:solidFill>
                            <a:schemeClr val="tx1"/>
                          </a:solidFill>
                          <a:effectLst/>
                        </a:rPr>
                        <a:t>Передбачено </a:t>
                      </a:r>
                      <a:r>
                        <a:rPr lang="uk-UA" sz="1400" dirty="0" smtClean="0">
                          <a:solidFill>
                            <a:schemeClr val="tx1"/>
                          </a:solidFill>
                          <a:effectLst/>
                        </a:rPr>
                        <a:t>програмою</a:t>
                      </a:r>
                      <a:r>
                        <a:rPr lang="uk-UA" sz="1400" dirty="0">
                          <a:solidFill>
                            <a:schemeClr val="tx1"/>
                          </a:solidFill>
                          <a:effectLst/>
                        </a:rPr>
                        <a:t>,                  </a:t>
                      </a:r>
                      <a:r>
                        <a:rPr lang="uk-UA" sz="1400" dirty="0" smtClean="0">
                          <a:solidFill>
                            <a:schemeClr val="tx1"/>
                          </a:solidFill>
                          <a:effectLst/>
                        </a:rPr>
                        <a:t>млн грн</a:t>
                      </a:r>
                      <a:endParaRPr lang="uk-UA"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uk-UA" sz="1400" dirty="0">
                          <a:solidFill>
                            <a:schemeClr val="tx1"/>
                          </a:solidFill>
                          <a:effectLst/>
                        </a:rPr>
                        <a:t>Виконано станом на 01.12.2020,               </a:t>
                      </a:r>
                      <a:r>
                        <a:rPr lang="uk-UA" sz="1400" dirty="0" smtClean="0">
                          <a:solidFill>
                            <a:schemeClr val="tx1"/>
                          </a:solidFill>
                          <a:effectLst/>
                        </a:rPr>
                        <a:t>млн грн</a:t>
                      </a:r>
                      <a:endParaRPr lang="uk-UA"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0"/>
                  </a:ext>
                </a:extLst>
              </a:tr>
              <a:tr h="424927">
                <a:tc>
                  <a:txBody>
                    <a:bodyPr/>
                    <a:lstStyle/>
                    <a:p>
                      <a:pPr>
                        <a:lnSpc>
                          <a:spcPct val="107000"/>
                        </a:lnSpc>
                        <a:spcAft>
                          <a:spcPts val="0"/>
                        </a:spcAft>
                      </a:pPr>
                      <a:r>
                        <a:rPr lang="uk-UA" sz="1400" dirty="0">
                          <a:effectLst/>
                        </a:rPr>
                        <a:t>1</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2942" marR="72942" marT="36471" marB="36471"/>
                </a:tc>
                <a:tc>
                  <a:txBody>
                    <a:bodyPr/>
                    <a:lstStyle/>
                    <a:p>
                      <a:pPr>
                        <a:lnSpc>
                          <a:spcPct val="107000"/>
                        </a:lnSpc>
                        <a:spcAft>
                          <a:spcPts val="0"/>
                        </a:spcAft>
                      </a:pPr>
                      <a:r>
                        <a:rPr lang="uk-UA" sz="1400" noProof="0">
                          <a:effectLst/>
                        </a:rPr>
                        <a:t>Міська програма запобігання та лікування серцево-судинних та судинно-мозкових захворювань на 2017-2020 </a:t>
                      </a:r>
                      <a:r>
                        <a:rPr lang="uk-UA" sz="1400" noProof="0" smtClean="0">
                          <a:effectLst/>
                        </a:rPr>
                        <a:t>роки</a:t>
                      </a:r>
                      <a:endParaRPr lang="uk-UA" sz="1400" noProof="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uk-UA" sz="1400" dirty="0" smtClean="0">
                          <a:effectLst/>
                        </a:rPr>
                        <a:t>12,05</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uk-UA" sz="1400" dirty="0" smtClean="0">
                          <a:effectLst/>
                        </a:rPr>
                        <a:t>10,51</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642194">
                <a:tc>
                  <a:txBody>
                    <a:bodyPr/>
                    <a:lstStyle/>
                    <a:p>
                      <a:pPr>
                        <a:lnSpc>
                          <a:spcPct val="107000"/>
                        </a:lnSpc>
                        <a:spcAft>
                          <a:spcPts val="0"/>
                        </a:spcAft>
                      </a:pPr>
                      <a:r>
                        <a:rPr lang="uk-UA" sz="1400" dirty="0">
                          <a:effectLst/>
                        </a:rPr>
                        <a:t>2</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2942" marR="72942" marT="36471" marB="36471"/>
                </a:tc>
                <a:tc>
                  <a:txBody>
                    <a:bodyPr/>
                    <a:lstStyle/>
                    <a:p>
                      <a:pPr>
                        <a:lnSpc>
                          <a:spcPct val="107000"/>
                        </a:lnSpc>
                        <a:spcAft>
                          <a:spcPts val="0"/>
                        </a:spcAft>
                      </a:pPr>
                      <a:r>
                        <a:rPr lang="uk-UA" sz="1400" noProof="0">
                          <a:effectLst/>
                        </a:rPr>
                        <a:t>Міська програма профілактики та лікування стоматологічних захворювань у дітей та окремих категорій дорослого населення м. Львова на </a:t>
                      </a:r>
                      <a:r>
                        <a:rPr lang="uk-UA" sz="1400" noProof="0" smtClean="0">
                          <a:effectLst/>
                        </a:rPr>
                        <a:t>2017-2020 роки</a:t>
                      </a:r>
                      <a:endParaRPr lang="uk-UA" sz="1400" noProof="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uk-UA" sz="1400" dirty="0">
                          <a:effectLst/>
                        </a:rPr>
                        <a:t>26,5</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uk-UA" sz="1400" dirty="0">
                          <a:effectLst/>
                        </a:rPr>
                        <a:t>24,1</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424927">
                <a:tc>
                  <a:txBody>
                    <a:bodyPr/>
                    <a:lstStyle/>
                    <a:p>
                      <a:pPr>
                        <a:lnSpc>
                          <a:spcPct val="107000"/>
                        </a:lnSpc>
                        <a:spcAft>
                          <a:spcPts val="0"/>
                        </a:spcAft>
                      </a:pPr>
                      <a:r>
                        <a:rPr lang="uk-UA" sz="1400" dirty="0">
                          <a:effectLst/>
                        </a:rPr>
                        <a:t>3</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2942" marR="72942" marT="36471" marB="36471"/>
                </a:tc>
                <a:tc>
                  <a:txBody>
                    <a:bodyPr/>
                    <a:lstStyle/>
                    <a:p>
                      <a:pPr>
                        <a:lnSpc>
                          <a:spcPct val="107000"/>
                        </a:lnSpc>
                        <a:spcAft>
                          <a:spcPts val="0"/>
                        </a:spcAft>
                      </a:pPr>
                      <a:r>
                        <a:rPr lang="uk-UA" sz="1400" noProof="0">
                          <a:effectLst/>
                        </a:rPr>
                        <a:t>Міська цільова програма забезпечення хворих на цукровий діабет препаратами інсуліну на 2019 </a:t>
                      </a:r>
                      <a:r>
                        <a:rPr lang="uk-UA" sz="1400" noProof="0" smtClean="0">
                          <a:effectLst/>
                        </a:rPr>
                        <a:t>рік, дія якої продовжена на 2020 рік </a:t>
                      </a:r>
                      <a:r>
                        <a:rPr lang="uk-UA" sz="1400" noProof="0">
                          <a:effectLst/>
                        </a:rPr>
                        <a:t>(співфінансування урядової програми)</a:t>
                      </a:r>
                      <a:endParaRPr lang="uk-UA" sz="1400" noProof="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uk-UA" sz="1400" dirty="0" smtClean="0">
                          <a:effectLst/>
                        </a:rPr>
                        <a:t>8</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uk-UA" sz="1400" dirty="0">
                          <a:effectLst/>
                        </a:rPr>
                        <a:t>3,83</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3"/>
                  </a:ext>
                </a:extLst>
              </a:tr>
              <a:tr h="424927">
                <a:tc>
                  <a:txBody>
                    <a:bodyPr/>
                    <a:lstStyle/>
                    <a:p>
                      <a:pPr>
                        <a:lnSpc>
                          <a:spcPct val="107000"/>
                        </a:lnSpc>
                        <a:spcAft>
                          <a:spcPts val="0"/>
                        </a:spcAft>
                      </a:pPr>
                      <a:r>
                        <a:rPr lang="uk-UA" sz="1400" dirty="0">
                          <a:effectLst/>
                        </a:rPr>
                        <a:t>4</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2942" marR="72942" marT="36471" marB="36471"/>
                </a:tc>
                <a:tc>
                  <a:txBody>
                    <a:bodyPr/>
                    <a:lstStyle/>
                    <a:p>
                      <a:pPr>
                        <a:lnSpc>
                          <a:spcPct val="107000"/>
                        </a:lnSpc>
                        <a:spcAft>
                          <a:spcPts val="0"/>
                        </a:spcAft>
                      </a:pPr>
                      <a:r>
                        <a:rPr lang="uk-UA" sz="1400" noProof="0">
                          <a:effectLst/>
                        </a:rPr>
                        <a:t>Програма забезпечення лікарськими засобами у разі амбулаторного лікування окремих категорій населення м. Львова на 2020-2021 роки</a:t>
                      </a:r>
                      <a:endParaRPr lang="uk-UA" sz="1400" noProof="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uk-UA" sz="1400" dirty="0">
                          <a:effectLst/>
                        </a:rPr>
                        <a:t>32,6</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uk-UA" sz="1400" dirty="0">
                          <a:effectLst/>
                        </a:rPr>
                        <a:t>27,5</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4"/>
                  </a:ext>
                </a:extLst>
              </a:tr>
              <a:tr h="282801">
                <a:tc>
                  <a:txBody>
                    <a:bodyPr/>
                    <a:lstStyle/>
                    <a:p>
                      <a:pPr>
                        <a:lnSpc>
                          <a:spcPct val="107000"/>
                        </a:lnSpc>
                        <a:spcAft>
                          <a:spcPts val="0"/>
                        </a:spcAft>
                      </a:pPr>
                      <a:r>
                        <a:rPr lang="uk-UA" sz="1400">
                          <a:effectLst/>
                        </a:rPr>
                        <a:t>5</a:t>
                      </a:r>
                      <a:endParaRPr lang="uk-UA" sz="1400">
                        <a:effectLst/>
                        <a:latin typeface="Calibri" panose="020F0502020204030204" pitchFamily="34" charset="0"/>
                        <a:ea typeface="Calibri" panose="020F0502020204030204" pitchFamily="34" charset="0"/>
                        <a:cs typeface="Times New Roman" panose="02020603050405020304" pitchFamily="18" charset="0"/>
                      </a:endParaRPr>
                    </a:p>
                  </a:txBody>
                  <a:tcPr marL="72942" marR="72942" marT="36471" marB="36471"/>
                </a:tc>
                <a:tc>
                  <a:txBody>
                    <a:bodyPr/>
                    <a:lstStyle/>
                    <a:p>
                      <a:pPr>
                        <a:lnSpc>
                          <a:spcPct val="107000"/>
                        </a:lnSpc>
                        <a:spcAft>
                          <a:spcPts val="0"/>
                        </a:spcAft>
                      </a:pPr>
                      <a:r>
                        <a:rPr lang="uk-UA" sz="1400" noProof="0">
                          <a:effectLst/>
                        </a:rPr>
                        <a:t>Міська програма забезпечення осіб з інвалідністю кохлеарними імплантами на 2020 рік</a:t>
                      </a:r>
                      <a:endParaRPr lang="uk-UA" sz="1400" noProof="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uk-UA" sz="1400" dirty="0">
                          <a:effectLst/>
                        </a:rPr>
                        <a:t>1,46</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uk-UA" sz="1400" dirty="0">
                          <a:effectLst/>
                        </a:rPr>
                        <a:t>1,46</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5"/>
                  </a:ext>
                </a:extLst>
              </a:tr>
              <a:tr h="424927">
                <a:tc>
                  <a:txBody>
                    <a:bodyPr/>
                    <a:lstStyle/>
                    <a:p>
                      <a:pPr>
                        <a:lnSpc>
                          <a:spcPct val="107000"/>
                        </a:lnSpc>
                        <a:spcAft>
                          <a:spcPts val="0"/>
                        </a:spcAft>
                      </a:pPr>
                      <a:r>
                        <a:rPr lang="uk-UA" sz="1400">
                          <a:effectLst/>
                        </a:rPr>
                        <a:t>6</a:t>
                      </a:r>
                      <a:endParaRPr lang="uk-UA" sz="1400">
                        <a:effectLst/>
                        <a:latin typeface="Calibri" panose="020F0502020204030204" pitchFamily="34" charset="0"/>
                        <a:ea typeface="Calibri" panose="020F0502020204030204" pitchFamily="34" charset="0"/>
                        <a:cs typeface="Times New Roman" panose="02020603050405020304" pitchFamily="18" charset="0"/>
                      </a:endParaRPr>
                    </a:p>
                  </a:txBody>
                  <a:tcPr marL="72942" marR="72942" marT="36471" marB="36471"/>
                </a:tc>
                <a:tc>
                  <a:txBody>
                    <a:bodyPr/>
                    <a:lstStyle/>
                    <a:p>
                      <a:pPr>
                        <a:lnSpc>
                          <a:spcPct val="107000"/>
                        </a:lnSpc>
                        <a:spcAft>
                          <a:spcPts val="0"/>
                        </a:spcAft>
                      </a:pPr>
                      <a:r>
                        <a:rPr lang="uk-UA" sz="1400" noProof="0" dirty="0">
                          <a:effectLst/>
                        </a:rPr>
                        <a:t>Програма забезпечення медичного огляду окремих категорій військовозобов’язаних мешканців Львова на 2020-2022 роки</a:t>
                      </a:r>
                      <a:endParaRPr lang="uk-UA" sz="14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uk-UA" sz="1400" dirty="0">
                          <a:effectLst/>
                        </a:rPr>
                        <a:t>3,45</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uk-UA" sz="1400" dirty="0">
                          <a:effectLst/>
                        </a:rPr>
                        <a:t>2,22</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6"/>
                  </a:ext>
                </a:extLst>
              </a:tr>
              <a:tr h="424927">
                <a:tc>
                  <a:txBody>
                    <a:bodyPr/>
                    <a:lstStyle/>
                    <a:p>
                      <a:pPr>
                        <a:lnSpc>
                          <a:spcPct val="107000"/>
                        </a:lnSpc>
                        <a:spcAft>
                          <a:spcPts val="0"/>
                        </a:spcAft>
                      </a:pPr>
                      <a:r>
                        <a:rPr lang="uk-UA" sz="1400">
                          <a:effectLst/>
                        </a:rPr>
                        <a:t>7</a:t>
                      </a:r>
                      <a:endParaRPr lang="uk-UA" sz="1400">
                        <a:effectLst/>
                        <a:latin typeface="Calibri" panose="020F0502020204030204" pitchFamily="34" charset="0"/>
                        <a:ea typeface="Calibri" panose="020F0502020204030204" pitchFamily="34" charset="0"/>
                        <a:cs typeface="Times New Roman" panose="02020603050405020304" pitchFamily="18" charset="0"/>
                      </a:endParaRPr>
                    </a:p>
                  </a:txBody>
                  <a:tcPr marL="72942" marR="72942" marT="36471" marB="36471"/>
                </a:tc>
                <a:tc>
                  <a:txBody>
                    <a:bodyPr/>
                    <a:lstStyle/>
                    <a:p>
                      <a:pPr>
                        <a:lnSpc>
                          <a:spcPct val="107000"/>
                        </a:lnSpc>
                        <a:spcAft>
                          <a:spcPts val="0"/>
                        </a:spcAft>
                      </a:pPr>
                      <a:r>
                        <a:rPr lang="uk-UA" sz="1400" noProof="0">
                          <a:effectLst/>
                        </a:rPr>
                        <a:t>Міська програма забезпечення надання і розвитку паліативної та хоспісної допомоги у місті Львові на 2020 рік</a:t>
                      </a:r>
                      <a:endParaRPr lang="uk-UA" sz="1400" noProof="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uk-UA" sz="1400" dirty="0">
                          <a:effectLst/>
                        </a:rPr>
                        <a:t>3,33</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uk-UA" sz="1400" dirty="0">
                          <a:effectLst/>
                        </a:rPr>
                        <a:t>3, 32</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7"/>
                  </a:ext>
                </a:extLst>
              </a:tr>
              <a:tr h="642194">
                <a:tc>
                  <a:txBody>
                    <a:bodyPr/>
                    <a:lstStyle/>
                    <a:p>
                      <a:pPr>
                        <a:lnSpc>
                          <a:spcPct val="107000"/>
                        </a:lnSpc>
                        <a:spcAft>
                          <a:spcPts val="0"/>
                        </a:spcAft>
                      </a:pPr>
                      <a:r>
                        <a:rPr lang="uk-UA" sz="1400">
                          <a:effectLst/>
                        </a:rPr>
                        <a:t>8</a:t>
                      </a:r>
                      <a:endParaRPr lang="uk-UA" sz="1400">
                        <a:effectLst/>
                        <a:latin typeface="Calibri" panose="020F0502020204030204" pitchFamily="34" charset="0"/>
                        <a:ea typeface="Calibri" panose="020F0502020204030204" pitchFamily="34" charset="0"/>
                        <a:cs typeface="Times New Roman" panose="02020603050405020304" pitchFamily="18" charset="0"/>
                      </a:endParaRPr>
                    </a:p>
                  </a:txBody>
                  <a:tcPr marL="72942" marR="72942" marT="36471" marB="36471"/>
                </a:tc>
                <a:tc>
                  <a:txBody>
                    <a:bodyPr/>
                    <a:lstStyle/>
                    <a:p>
                      <a:pPr>
                        <a:lnSpc>
                          <a:spcPct val="107000"/>
                        </a:lnSpc>
                        <a:spcAft>
                          <a:spcPts val="0"/>
                        </a:spcAft>
                      </a:pPr>
                      <a:r>
                        <a:rPr lang="uk-UA" sz="1400" noProof="0">
                          <a:effectLst/>
                        </a:rPr>
                        <a:t>Програма організації підтримки та реалізації стратегічного управління з питань громадського здоров’я та інформаційно-аналітичного забезпечення сфери охорони здоров’я м. Львова на 2020-2022 роки</a:t>
                      </a:r>
                      <a:endParaRPr lang="uk-UA" sz="1400" noProof="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uk-UA" sz="1400" dirty="0">
                          <a:effectLst/>
                        </a:rPr>
                        <a:t>1,75</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uk-UA" sz="1400" dirty="0">
                          <a:effectLst/>
                        </a:rPr>
                        <a:t>1,47</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8"/>
                  </a:ext>
                </a:extLst>
              </a:tr>
              <a:tr h="425168">
                <a:tc>
                  <a:txBody>
                    <a:bodyPr/>
                    <a:lstStyle/>
                    <a:p>
                      <a:pPr>
                        <a:lnSpc>
                          <a:spcPct val="107000"/>
                        </a:lnSpc>
                        <a:spcAft>
                          <a:spcPts val="0"/>
                        </a:spcAft>
                      </a:pPr>
                      <a:r>
                        <a:rPr lang="uk-UA" sz="1400">
                          <a:effectLst/>
                        </a:rPr>
                        <a:t>9</a:t>
                      </a:r>
                      <a:endParaRPr lang="uk-UA" sz="1400">
                        <a:effectLst/>
                        <a:latin typeface="Calibri" panose="020F0502020204030204" pitchFamily="34" charset="0"/>
                        <a:ea typeface="Calibri" panose="020F0502020204030204" pitchFamily="34" charset="0"/>
                        <a:cs typeface="Times New Roman" panose="02020603050405020304" pitchFamily="18" charset="0"/>
                      </a:endParaRPr>
                    </a:p>
                  </a:txBody>
                  <a:tcPr marL="72942" marR="72942" marT="36471" marB="36471"/>
                </a:tc>
                <a:tc>
                  <a:txBody>
                    <a:bodyPr/>
                    <a:lstStyle/>
                    <a:p>
                      <a:pPr>
                        <a:lnSpc>
                          <a:spcPct val="107000"/>
                        </a:lnSpc>
                        <a:spcAft>
                          <a:spcPts val="0"/>
                        </a:spcAft>
                      </a:pPr>
                      <a:r>
                        <a:rPr lang="uk-UA" sz="1400" noProof="0">
                          <a:effectLst/>
                        </a:rPr>
                        <a:t>Міська програма з профілактики, діагностики та лікування коронавірусної інфекції COVID-19 у закладах охорони здоров'я Львівської міської ради на 2020-2021 роки</a:t>
                      </a:r>
                      <a:endParaRPr lang="uk-UA" sz="1400" noProof="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uk-UA" sz="1400" dirty="0">
                          <a:effectLst/>
                        </a:rPr>
                        <a:t>0,83</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uk-UA" sz="1400" dirty="0">
                          <a:effectLst/>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9"/>
                  </a:ext>
                </a:extLst>
              </a:tr>
              <a:tr h="424927">
                <a:tc>
                  <a:txBody>
                    <a:bodyPr/>
                    <a:lstStyle/>
                    <a:p>
                      <a:pPr>
                        <a:lnSpc>
                          <a:spcPct val="107000"/>
                        </a:lnSpc>
                        <a:spcAft>
                          <a:spcPts val="0"/>
                        </a:spcAft>
                      </a:pPr>
                      <a:r>
                        <a:rPr lang="uk-UA" sz="1400" dirty="0">
                          <a:effectLst/>
                        </a:rPr>
                        <a:t>10</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2942" marR="72942" marT="36471" marB="36471"/>
                </a:tc>
                <a:tc>
                  <a:txBody>
                    <a:bodyPr/>
                    <a:lstStyle/>
                    <a:p>
                      <a:pPr>
                        <a:lnSpc>
                          <a:spcPct val="107000"/>
                        </a:lnSpc>
                        <a:spcAft>
                          <a:spcPts val="0"/>
                        </a:spcAft>
                      </a:pPr>
                      <a:r>
                        <a:rPr lang="uk-UA" sz="1400" noProof="0" dirty="0">
                          <a:effectLst/>
                        </a:rPr>
                        <a:t>Міська програма фінансової підтримки Комунального некомерційного підприємства “3-я міська поліклініка м. Львова” на 2020 рік</a:t>
                      </a:r>
                      <a:endParaRPr lang="uk-UA" sz="14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uk-UA" sz="1400" dirty="0" smtClean="0">
                          <a:effectLst/>
                        </a:rPr>
                        <a:t>1</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uk-UA" sz="1400" dirty="0" smtClean="0">
                          <a:effectLst/>
                        </a:rPr>
                        <a:t>1</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10"/>
                  </a:ext>
                </a:extLst>
              </a:tr>
              <a:tr h="293974">
                <a:tc gridSpan="2">
                  <a:txBody>
                    <a:bodyPr/>
                    <a:lstStyle/>
                    <a:p>
                      <a:pPr algn="ctr">
                        <a:lnSpc>
                          <a:spcPct val="107000"/>
                        </a:lnSpc>
                        <a:spcAft>
                          <a:spcPts val="0"/>
                        </a:spcAft>
                      </a:pPr>
                      <a:r>
                        <a:rPr lang="uk-UA" sz="1600" b="1" dirty="0">
                          <a:effectLst/>
                        </a:rPr>
                        <a:t>РАЗОМ:</a:t>
                      </a:r>
                      <a:endParaRPr lang="uk-UA"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2942" marR="72942" marT="36471" marB="36471" anchor="ctr"/>
                </a:tc>
                <a:tc hMerge="1">
                  <a:txBody>
                    <a:bodyPr/>
                    <a:lstStyle/>
                    <a:p>
                      <a:endParaRPr lang="uk-UA"/>
                    </a:p>
                  </a:txBody>
                  <a:tcPr/>
                </a:tc>
                <a:tc>
                  <a:txBody>
                    <a:bodyPr/>
                    <a:lstStyle/>
                    <a:p>
                      <a:pPr algn="ctr">
                        <a:lnSpc>
                          <a:spcPct val="107000"/>
                        </a:lnSpc>
                        <a:spcAft>
                          <a:spcPts val="0"/>
                        </a:spcAft>
                      </a:pPr>
                      <a:r>
                        <a:rPr lang="uk-UA" sz="1600" b="1" dirty="0" smtClean="0">
                          <a:effectLst/>
                        </a:rPr>
                        <a:t>90,97</a:t>
                      </a:r>
                      <a:endParaRPr lang="uk-UA"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uk-UA" sz="1600" b="1" dirty="0" smtClean="0">
                          <a:effectLst/>
                        </a:rPr>
                        <a:t>75,41</a:t>
                      </a:r>
                      <a:endParaRPr lang="uk-UA"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11"/>
                  </a:ext>
                </a:extLst>
              </a:tr>
            </a:tbl>
          </a:graphicData>
        </a:graphic>
      </p:graphicFrame>
      <p:sp>
        <p:nvSpPr>
          <p:cNvPr id="3" name="Прямоугольник 2"/>
          <p:cNvSpPr/>
          <p:nvPr/>
        </p:nvSpPr>
        <p:spPr>
          <a:xfrm>
            <a:off x="4601919" y="-1735"/>
            <a:ext cx="3225563" cy="52322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uk-UA" sz="2800" b="1" i="0" u="none" strike="noStrike" kern="0" cap="none" spc="0" normalizeH="0" baseline="0" noProof="0" dirty="0" smtClean="0">
                <a:ln>
                  <a:noFill/>
                </a:ln>
                <a:solidFill>
                  <a:prstClr val="black"/>
                </a:solidFill>
                <a:effectLst/>
                <a:uLnTx/>
                <a:uFillTx/>
              </a:rPr>
              <a:t>Реалізація програм</a:t>
            </a:r>
            <a:endParaRPr kumimoji="0" lang="uk-UA" sz="2800" b="0" i="0" u="none" strike="noStrike" kern="0" cap="none" spc="0" normalizeH="0" baseline="0" noProof="0" dirty="0" smtClean="0">
              <a:ln>
                <a:noFill/>
              </a:ln>
              <a:solidFill>
                <a:sysClr val="windowText" lastClr="000000"/>
              </a:solidFill>
              <a:effectLst/>
              <a:uLnTx/>
              <a:uFillTx/>
            </a:endParaRPr>
          </a:p>
        </p:txBody>
      </p:sp>
    </p:spTree>
    <p:extLst>
      <p:ext uri="{BB962C8B-B14F-4D97-AF65-F5344CB8AC3E}">
        <p14:creationId xmlns:p14="http://schemas.microsoft.com/office/powerpoint/2010/main" val="384523599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61689"/>
          </a:xfrm>
          <a:prstGeom prst="rect">
            <a:avLst/>
          </a:prstGeom>
        </p:spPr>
      </p:pic>
      <p:sp>
        <p:nvSpPr>
          <p:cNvPr id="2" name="TextBox 1"/>
          <p:cNvSpPr txBox="1"/>
          <p:nvPr/>
        </p:nvSpPr>
        <p:spPr>
          <a:xfrm>
            <a:off x="4655126" y="66736"/>
            <a:ext cx="7333674" cy="584775"/>
          </a:xfrm>
          <a:prstGeom prst="rect">
            <a:avLst/>
          </a:prstGeom>
          <a:noFill/>
        </p:spPr>
        <p:txBody>
          <a:bodyPr wrap="square" rtlCol="0">
            <a:spAutoFit/>
          </a:bodyPr>
          <a:lstStyle/>
          <a:p>
            <a:pPr algn="ctr"/>
            <a:r>
              <a:rPr lang="uk-UA" sz="3200" b="1" dirty="0" smtClean="0">
                <a:solidFill>
                  <a:prstClr val="black"/>
                </a:solidFill>
              </a:rPr>
              <a:t>Впровадження електронних сервісів</a:t>
            </a:r>
            <a:endParaRPr lang="uk-UA" sz="3200" b="1" dirty="0">
              <a:solidFill>
                <a:prstClr val="black"/>
              </a:solidFill>
            </a:endParaRPr>
          </a:p>
        </p:txBody>
      </p:sp>
      <p:sp>
        <p:nvSpPr>
          <p:cNvPr id="3" name="TextBox 2"/>
          <p:cNvSpPr txBox="1"/>
          <p:nvPr/>
        </p:nvSpPr>
        <p:spPr>
          <a:xfrm>
            <a:off x="4599709" y="651511"/>
            <a:ext cx="7499927" cy="5390194"/>
          </a:xfrm>
          <a:prstGeom prst="rect">
            <a:avLst/>
          </a:prstGeom>
          <a:noFill/>
        </p:spPr>
        <p:txBody>
          <a:bodyPr wrap="square" rtlCol="0">
            <a:spAutoFit/>
          </a:bodyPr>
          <a:lstStyle/>
          <a:p>
            <a:pPr marL="228600" lvl="0" indent="-228600" algn="just">
              <a:lnSpc>
                <a:spcPct val="90000"/>
              </a:lnSpc>
              <a:spcBef>
                <a:spcPts val="1000"/>
              </a:spcBef>
              <a:buFont typeface="Arial" panose="020B0604020202020204" pitchFamily="34" charset="0"/>
              <a:buChar char="•"/>
            </a:pPr>
            <a:r>
              <a:rPr lang="uk-UA" sz="2800" dirty="0">
                <a:solidFill>
                  <a:prstClr val="black"/>
                </a:solidFill>
                <a:cs typeface="Arial" panose="020B0604020202020204" pitchFamily="34" charset="0"/>
              </a:rPr>
              <a:t>Впроваджено електронну медичну систему, що дозволяє отримати електронне скерування, обрати лікаря онлайн, записатись на прийом через особистий кабінет, мати доступ до електронної медичної карти, призначень лікаря і плану лікування</a:t>
            </a:r>
          </a:p>
          <a:p>
            <a:pPr marL="228600" lvl="0" indent="-228600" algn="just">
              <a:lnSpc>
                <a:spcPct val="90000"/>
              </a:lnSpc>
              <a:spcBef>
                <a:spcPts val="1000"/>
              </a:spcBef>
              <a:buFont typeface="Arial" panose="020B0604020202020204" pitchFamily="34" charset="0"/>
              <a:buChar char="•"/>
            </a:pPr>
            <a:r>
              <a:rPr lang="uk-UA" sz="2800" dirty="0">
                <a:solidFill>
                  <a:prstClr val="black"/>
                </a:solidFill>
                <a:cs typeface="Arial" panose="020B0604020202020204" pitchFamily="34" charset="0"/>
              </a:rPr>
              <a:t>Запроваджено електронний рецепт за програмою «Доступні ліки» та у 2020 році виписано і відпущено понад </a:t>
            </a:r>
            <a:r>
              <a:rPr lang="uk-UA" sz="2800" dirty="0" smtClean="0">
                <a:solidFill>
                  <a:prstClr val="black"/>
                </a:solidFill>
                <a:cs typeface="Arial" panose="020B0604020202020204" pitchFamily="34" charset="0"/>
              </a:rPr>
              <a:t>331 тисячу           е-рецептів</a:t>
            </a:r>
            <a:endParaRPr lang="uk-UA" sz="2800" dirty="0">
              <a:solidFill>
                <a:prstClr val="black"/>
              </a:solidFill>
              <a:cs typeface="Arial" panose="020B0604020202020204" pitchFamily="34" charset="0"/>
            </a:endParaRPr>
          </a:p>
          <a:p>
            <a:pPr marL="228600" lvl="0" indent="-228600" algn="just">
              <a:lnSpc>
                <a:spcPct val="90000"/>
              </a:lnSpc>
              <a:spcBef>
                <a:spcPts val="1000"/>
              </a:spcBef>
              <a:buFont typeface="Arial" panose="020B0604020202020204" pitchFamily="34" charset="0"/>
              <a:buChar char="•"/>
            </a:pPr>
            <a:r>
              <a:rPr lang="uk-UA" sz="2800" dirty="0">
                <a:solidFill>
                  <a:prstClr val="black"/>
                </a:solidFill>
                <a:cs typeface="Arial" panose="020B0604020202020204" pitchFamily="34" charset="0"/>
              </a:rPr>
              <a:t>Усі лікарі забезпечені комп'ютерною технікою та працюють в міжнародній системі класифікації ІСРС-2</a:t>
            </a:r>
            <a:endParaRPr lang="uk-UA" sz="2800" dirty="0">
              <a:solidFill>
                <a:prstClr val="black"/>
              </a:solidFill>
            </a:endParaRPr>
          </a:p>
        </p:txBody>
      </p:sp>
    </p:spTree>
    <p:extLst>
      <p:ext uri="{BB962C8B-B14F-4D97-AF65-F5344CB8AC3E}">
        <p14:creationId xmlns:p14="http://schemas.microsoft.com/office/powerpoint/2010/main" val="258322942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1">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EA583141-D3C2-4A60-B83E-0F6D5B5C8EC1}">
  <we:reference id="wa104380121" version="2.0.0.0" store="uk-UA" storeType="OMEX"/>
  <we:alternateReferences>
    <we:reference id="WA104380121" version="2.0.0.0" store="WA104380121"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E1AC0347-CEF9-4D0D-9890-A762A10B598C}">
  <we:reference id="wa104381139" version="1.0.0.0" store="uk-UA" storeType="OMEX"/>
  <we:alternateReferences>
    <we:reference id="WA104381139" version="1.0.0.0" store="WA104381139" storeType="OMEX"/>
  </we:alternateReferences>
  <we:properties>
    <we:property name="imagesDownloaded" value="5"/>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2585</TotalTime>
  <Words>7381</Words>
  <Application>Microsoft Office PowerPoint</Application>
  <PresentationFormat>Широкоэкранный</PresentationFormat>
  <Paragraphs>1261</Paragraphs>
  <Slides>121</Slides>
  <Notes>6</Notes>
  <HiddenSlides>0</HiddenSlides>
  <MMClips>0</MMClips>
  <ScaleCrop>false</ScaleCrop>
  <HeadingPairs>
    <vt:vector size="8" baseType="variant">
      <vt:variant>
        <vt:lpstr>Использованные шрифты</vt:lpstr>
      </vt:variant>
      <vt:variant>
        <vt:i4>10</vt:i4>
      </vt:variant>
      <vt:variant>
        <vt:lpstr>Тема</vt:lpstr>
      </vt:variant>
      <vt:variant>
        <vt:i4>1</vt:i4>
      </vt:variant>
      <vt:variant>
        <vt:lpstr>Внедренные серверы OLE</vt:lpstr>
      </vt:variant>
      <vt:variant>
        <vt:i4>1</vt:i4>
      </vt:variant>
      <vt:variant>
        <vt:lpstr>Заголовки слайдов</vt:lpstr>
      </vt:variant>
      <vt:variant>
        <vt:i4>121</vt:i4>
      </vt:variant>
    </vt:vector>
  </HeadingPairs>
  <TitlesOfParts>
    <vt:vector size="133" baseType="lpstr">
      <vt:lpstr>Arial</vt:lpstr>
      <vt:lpstr>Calibri</vt:lpstr>
      <vt:lpstr>Calibri Light</vt:lpstr>
      <vt:lpstr>GolosTextWebRegular</vt:lpstr>
      <vt:lpstr>municipal_lviv_106</vt:lpstr>
      <vt:lpstr>municipal_lviv_108</vt:lpstr>
      <vt:lpstr>Segoe UI</vt:lpstr>
      <vt:lpstr>Times New Roman</vt:lpstr>
      <vt:lpstr>Verdana</vt:lpstr>
      <vt:lpstr>Wingdings</vt:lpstr>
      <vt:lpstr>Тема Office</vt:lpstr>
      <vt:lpstr>Chart</vt:lpstr>
      <vt:lpstr>Презентация PowerPoint</vt:lpstr>
      <vt:lpstr>Презентация PowerPoint</vt:lpstr>
      <vt:lpstr>Відкриття закладів дошкільної освіти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Позашкільна освіта</vt:lpstr>
      <vt:lpstr>Програма національно-патріотичного виховання</vt:lpstr>
      <vt:lpstr>Презентация PowerPoint</vt:lpstr>
      <vt:lpstr>Презентация PowerPoint</vt:lpstr>
      <vt:lpstr>Презентация PowerPoint</vt:lpstr>
      <vt:lpstr>Презентация PowerPoint</vt:lpstr>
      <vt:lpstr>Презентация PowerPoint</vt:lpstr>
      <vt:lpstr>Бюджет галузі освіта на 2020 рік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ТОП – ПРОФЕСІЙ ЗА КІЛЬКІСТЮ НАБОРУ УЧНІВ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Конкурс - «Зробимо Львів Кращим»</vt:lpstr>
      <vt:lpstr>Презентация PowerPoint</vt:lpstr>
      <vt:lpstr>Презентация PowerPoint</vt:lpstr>
      <vt:lpstr>Презентация PowerPoint</vt:lpstr>
      <vt:lpstr>Презентация PowerPoint</vt:lpstr>
      <vt:lpstr>Презентация PowerPoint</vt:lpstr>
      <vt:lpstr>ПЕРША МІСЦЕВА ШКОЛА  САМОВРЯДУВАННЯ 10-24 СЕРПНЯ</vt:lpstr>
      <vt:lpstr>СПІВПРАЦЯ З МОЛОДІЖНИМИ ІНІЦІАТИВАМИ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Інформаційна політика </vt:lpstr>
      <vt:lpstr>Презентация PowerPoint</vt:lpstr>
      <vt:lpstr>Інформація про пацієнтів ЗОЗ м. Львова з позитивним ПЛР </vt:lpstr>
      <vt:lpstr>Інформація про пацієнтів ЗОЗ м. Львова з позитивним ПЛР, пролікованих амбулаторно і в стаціонарі </vt:lpstr>
      <vt:lpstr>Інформація про лабораторні дослідження методом ІФА                                   в лабораторіях ЗОЗ м. Львова</vt:lpstr>
      <vt:lpstr>Робота 36 мобільних бригад ЗОЗ м. Львова</vt:lpstr>
      <vt:lpstr>Презентация PowerPoint</vt:lpstr>
      <vt:lpstr>Створено відділення на 350 ліжок для лікування хворих на COVID-19      в КНП «КЛШМД м. Львова»  (загальні витрати склали близько 10,0 млн грн).</vt:lpstr>
      <vt:lpstr>Інформація про проліковані пневмонії у ЗОЗ м. Львова</vt:lpstr>
      <vt:lpstr>Інформація про стан забезпечення ЗІЗ медичних працівників  у ЗОЗ м. Львова</vt:lpstr>
      <vt:lpstr>Кількість підписаних декларацій від початку карантину</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Користувач Windows</dc:creator>
  <cp:lastModifiedBy>Гуменецька Оксана</cp:lastModifiedBy>
  <cp:revision>140</cp:revision>
  <cp:lastPrinted>2022-01-19T10:17:35Z</cp:lastPrinted>
  <dcterms:created xsi:type="dcterms:W3CDTF">2019-02-12T10:24:29Z</dcterms:created>
  <dcterms:modified xsi:type="dcterms:W3CDTF">2022-01-19T10:52:57Z</dcterms:modified>
</cp:coreProperties>
</file>