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00B7AF0-CF00-492D-9493-F7EE823F8D12}">
          <p14:sldIdLst>
            <p14:sldId id="256"/>
            <p14:sldId id="257"/>
            <p14:sldId id="259"/>
            <p14:sldId id="258"/>
            <p14:sldId id="260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A547"/>
    <a:srgbClr val="D68B1C"/>
    <a:srgbClr val="43CEFF"/>
    <a:srgbClr val="E28426"/>
    <a:srgbClr val="FF3399"/>
    <a:srgbClr val="CC3399"/>
    <a:srgbClr val="70AC2E"/>
    <a:srgbClr val="C19FFF"/>
    <a:srgbClr val="CAB4EA"/>
    <a:srgbClr val="D3B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uk-UA" baseline="0" dirty="0" smtClean="0">
                <a:solidFill>
                  <a:srgbClr val="D68B1C"/>
                </a:solidFill>
              </a:rPr>
              <a:t>Декларації/повідомлення про початок виконання будівельних робіт (СС1)</a:t>
            </a:r>
            <a:endParaRPr lang="uk-UA" dirty="0">
              <a:solidFill>
                <a:srgbClr val="D68B1C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розглянуто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1055</c:v>
                </c:pt>
                <c:pt idx="1">
                  <c:v>741</c:v>
                </c:pt>
                <c:pt idx="2">
                  <c:v>677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зареєстровано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890</c:v>
                </c:pt>
                <c:pt idx="1">
                  <c:v>419</c:v>
                </c:pt>
                <c:pt idx="2">
                  <c:v>413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57940368"/>
        <c:axId val="257938016"/>
      </c:barChart>
      <c:catAx>
        <c:axId val="257940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57938016"/>
        <c:crosses val="autoZero"/>
        <c:auto val="1"/>
        <c:lblAlgn val="ctr"/>
        <c:lblOffset val="100"/>
        <c:noMultiLvlLbl val="0"/>
      </c:catAx>
      <c:valAx>
        <c:axId val="25793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57940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розглянуто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7321</c:v>
                </c:pt>
                <c:pt idx="1">
                  <c:v>674</c:v>
                </c:pt>
                <c:pt idx="2">
                  <c:v>1126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зареєстровано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3460</c:v>
                </c:pt>
                <c:pt idx="1">
                  <c:v>324</c:v>
                </c:pt>
                <c:pt idx="2">
                  <c:v>605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57932528"/>
        <c:axId val="257936448"/>
      </c:barChart>
      <c:catAx>
        <c:axId val="257932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57936448"/>
        <c:crosses val="autoZero"/>
        <c:auto val="1"/>
        <c:lblAlgn val="ctr"/>
        <c:lblOffset val="100"/>
        <c:noMultiLvlLbl val="0"/>
      </c:catAx>
      <c:valAx>
        <c:axId val="257936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57932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B0F0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solidFill>
          <a:schemeClr val="bg1">
            <a:lumMod val="75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bg1">
            <a:lumMod val="75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розглянуто</c:v>
                </c:pt>
              </c:strCache>
            </c:strRef>
          </c:tx>
          <c:spPr>
            <a:solidFill>
              <a:schemeClr val="accent6">
                <a:alpha val="88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6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6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572</c:v>
                </c:pt>
                <c:pt idx="1">
                  <c:v>332</c:v>
                </c:pt>
                <c:pt idx="2">
                  <c:v>323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видано</c:v>
                </c:pt>
              </c:strCache>
            </c:strRef>
          </c:tx>
          <c:spPr>
            <a:solidFill>
              <a:schemeClr val="accent5">
                <a:alpha val="88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5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5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246</c:v>
                </c:pt>
                <c:pt idx="1">
                  <c:v>184</c:v>
                </c:pt>
                <c:pt idx="2">
                  <c:v>225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57944680"/>
        <c:axId val="257942328"/>
        <c:axId val="0"/>
      </c:bar3DChart>
      <c:catAx>
        <c:axId val="257944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57942328"/>
        <c:crosses val="autoZero"/>
        <c:auto val="1"/>
        <c:lblAlgn val="ctr"/>
        <c:lblOffset val="100"/>
        <c:noMultiLvlLbl val="0"/>
      </c:catAx>
      <c:valAx>
        <c:axId val="2579423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57944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bg1">
        <a:lumMod val="7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solidFill>
          <a:schemeClr val="bg1">
            <a:lumMod val="75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bg1">
            <a:lumMod val="75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розглянуто</c:v>
                </c:pt>
              </c:strCache>
            </c:strRef>
          </c:tx>
          <c:spPr>
            <a:solidFill>
              <a:schemeClr val="accent6">
                <a:alpha val="88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6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6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274</c:v>
                </c:pt>
                <c:pt idx="1">
                  <c:v>193</c:v>
                </c:pt>
                <c:pt idx="2">
                  <c:v>235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позитивно</c:v>
                </c:pt>
              </c:strCache>
            </c:strRef>
          </c:tx>
          <c:spPr>
            <a:solidFill>
              <a:schemeClr val="accent5">
                <a:alpha val="88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5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5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145</c:v>
                </c:pt>
                <c:pt idx="1">
                  <c:v>124</c:v>
                </c:pt>
                <c:pt idx="2">
                  <c:v>162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96236864"/>
        <c:axId val="296250192"/>
        <c:axId val="0"/>
      </c:bar3DChart>
      <c:catAx>
        <c:axId val="296236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296250192"/>
        <c:crosses val="autoZero"/>
        <c:auto val="1"/>
        <c:lblAlgn val="ctr"/>
        <c:lblOffset val="100"/>
        <c:noMultiLvlLbl val="0"/>
      </c:catAx>
      <c:valAx>
        <c:axId val="296250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96236864"/>
        <c:crosses val="autoZero"/>
        <c:crossBetween val="between"/>
      </c:valAx>
      <c:spPr>
        <a:solidFill>
          <a:schemeClr val="bg1">
            <a:lumMod val="75000"/>
          </a:schemeClr>
        </a:solidFill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bg1">
        <a:lumMod val="7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312615222264138"/>
          <c:y val="0.23121219797183387"/>
          <c:w val="0.28474695972684538"/>
          <c:h val="0.7230755525400668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2.9736623940929741E-2"/>
                  <c:y val="7.0732507303386191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336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9.7400718605991546E-2"/>
                  <c:y val="-7.635070473801156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225</a:t>
                    </a:r>
                    <a:endParaRPr lang="en-US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2389861911348775E-2"/>
                  <c:y val="6.7228951331301773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254</a:t>
                    </a:r>
                    <a:endParaRPr lang="en-US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336</c:v>
                </c:pt>
                <c:pt idx="1">
                  <c:v>225</c:v>
                </c:pt>
                <c:pt idx="2">
                  <c:v>254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68600791320597532"/>
          <c:y val="0.11428062372024823"/>
          <c:w val="0.30303936067844289"/>
          <c:h val="0.116931574251585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накладено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76000"/>
                    <a:shade val="51000"/>
                    <a:satMod val="130000"/>
                  </a:schemeClr>
                </a:gs>
                <a:gs pos="80000">
                  <a:schemeClr val="accent6">
                    <a:shade val="76000"/>
                    <a:shade val="93000"/>
                    <a:satMod val="130000"/>
                  </a:schemeClr>
                </a:gs>
                <a:gs pos="100000">
                  <a:schemeClr val="accent6">
                    <a:shade val="76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5.2083333333333336E-2"/>
                  <c:y val="1.1340939601310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7.7364549218244937E-3"/>
                  <c:y val="7.56062640087386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E5A547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 formatCode="#,##0">
                  <c:v>13800000</c:v>
                </c:pt>
                <c:pt idx="1">
                  <c:v>13434024</c:v>
                </c:pt>
                <c:pt idx="2" formatCode="#,##0">
                  <c:v>15627188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стягнуто до бюджету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77000"/>
                    <a:shade val="51000"/>
                    <a:satMod val="130000"/>
                  </a:schemeClr>
                </a:gs>
                <a:gs pos="80000">
                  <a:schemeClr val="accent6">
                    <a:tint val="77000"/>
                    <a:shade val="93000"/>
                    <a:satMod val="130000"/>
                  </a:schemeClr>
                </a:gs>
                <a:gs pos="100000">
                  <a:schemeClr val="accent6">
                    <a:tint val="77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8.9583333333333334E-2"/>
                  <c:y val="-0.1247503356144199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E5A547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3749999999999997E-2"/>
                  <c:y val="-0.17011409401966363"/>
                </c:manualLayout>
              </c:layout>
              <c:tx>
                <c:rich>
                  <a:bodyPr/>
                  <a:lstStyle/>
                  <a:p>
                    <a:fld id="{2D5CA8F6-B370-45C6-BDF8-A8427A8B5062}" type="VALUE">
                      <a:rPr lang="en-US">
                        <a:solidFill>
                          <a:srgbClr val="E5A547"/>
                        </a:solidFill>
                      </a:rPr>
                      <a:pPr/>
                      <a:t>[ЗНАЧЕНИЕ]</a:t>
                    </a:fld>
                    <a:endParaRPr lang="uk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3125000000000001"/>
                  <c:y val="-9.45078300109242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E5A547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9000000</c:v>
                </c:pt>
                <c:pt idx="1">
                  <c:v>7197427</c:v>
                </c:pt>
                <c:pt idx="2">
                  <c:v>10667083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94653136"/>
        <c:axId val="394650000"/>
        <c:axId val="0"/>
      </c:bar3DChart>
      <c:catAx>
        <c:axId val="394653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D68B1C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394650000"/>
        <c:crosses val="autoZero"/>
        <c:auto val="1"/>
        <c:lblAlgn val="ctr"/>
        <c:lblOffset val="100"/>
        <c:noMultiLvlLbl val="0"/>
      </c:catAx>
      <c:valAx>
        <c:axId val="394650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394653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D68B1C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2DEC7B-DBE6-4D66-826E-E9AF3CA5F385}" type="doc">
      <dgm:prSet loTypeId="urn:microsoft.com/office/officeart/2005/8/layout/orgChart1" loCatId="hierarchy" qsTypeId="urn:microsoft.com/office/officeart/2005/8/quickstyle/3d1" qsCatId="3D" csTypeId="urn:microsoft.com/office/officeart/2005/8/colors/accent6_5" csCatId="accent6" phldr="1"/>
      <dgm:spPr/>
      <dgm:t>
        <a:bodyPr/>
        <a:lstStyle/>
        <a:p>
          <a:endParaRPr lang="uk-UA"/>
        </a:p>
      </dgm:t>
    </dgm:pt>
    <dgm:pt modelId="{16A4C7F1-EAB7-4F05-8526-8D51D12E822B}">
      <dgm:prSet phldrT="[Текст]" custT="1"/>
      <dgm:spPr/>
      <dgm:t>
        <a:bodyPr/>
        <a:lstStyle/>
        <a:p>
          <a:r>
            <a:rPr lang="uk-UA" sz="2800" dirty="0" smtClean="0"/>
            <a:t>Основні завдання Інспекції ДАБК у м. Львові на 2020 рік:</a:t>
          </a:r>
          <a:endParaRPr lang="uk-UA" sz="2800" dirty="0"/>
        </a:p>
      </dgm:t>
    </dgm:pt>
    <dgm:pt modelId="{71B5E4B7-987A-4AB2-90B4-AA4D911B624C}" type="parTrans" cxnId="{4D190815-9776-4A2A-8C05-254341D5E187}">
      <dgm:prSet/>
      <dgm:spPr/>
      <dgm:t>
        <a:bodyPr/>
        <a:lstStyle/>
        <a:p>
          <a:endParaRPr lang="uk-UA"/>
        </a:p>
      </dgm:t>
    </dgm:pt>
    <dgm:pt modelId="{C9CBF87B-F7BC-443C-AD7B-90D8D5A503BC}" type="sibTrans" cxnId="{4D190815-9776-4A2A-8C05-254341D5E187}">
      <dgm:prSet/>
      <dgm:spPr/>
      <dgm:t>
        <a:bodyPr/>
        <a:lstStyle/>
        <a:p>
          <a:endParaRPr lang="uk-UA"/>
        </a:p>
      </dgm:t>
    </dgm:pt>
    <dgm:pt modelId="{EE5223D6-6A97-4BD0-B4F4-8B1EDB033715}">
      <dgm:prSet phldrT="[Текст]"/>
      <dgm:spPr/>
      <dgm:t>
        <a:bodyPr/>
        <a:lstStyle/>
        <a:p>
          <a:r>
            <a:rPr lang="uk-UA" dirty="0" smtClean="0"/>
            <a:t>здійснення дозвільних та реєстраційних функцій;</a:t>
          </a:r>
          <a:endParaRPr lang="uk-UA" dirty="0"/>
        </a:p>
      </dgm:t>
    </dgm:pt>
    <dgm:pt modelId="{474E343D-8672-40EC-861C-F5B41BFAE8B2}" type="parTrans" cxnId="{5E2947AE-D09D-4EE1-A551-3BD545A86E51}">
      <dgm:prSet/>
      <dgm:spPr/>
      <dgm:t>
        <a:bodyPr/>
        <a:lstStyle/>
        <a:p>
          <a:endParaRPr lang="uk-UA"/>
        </a:p>
      </dgm:t>
    </dgm:pt>
    <dgm:pt modelId="{8E6EAABF-55FC-4F5D-AE89-D691928BB301}" type="sibTrans" cxnId="{5E2947AE-D09D-4EE1-A551-3BD545A86E51}">
      <dgm:prSet/>
      <dgm:spPr/>
      <dgm:t>
        <a:bodyPr/>
        <a:lstStyle/>
        <a:p>
          <a:endParaRPr lang="uk-UA"/>
        </a:p>
      </dgm:t>
    </dgm:pt>
    <dgm:pt modelId="{CEAFDE60-B524-4EEB-8AE8-04D5946C76F7}">
      <dgm:prSet/>
      <dgm:spPr/>
      <dgm:t>
        <a:bodyPr/>
        <a:lstStyle/>
        <a:p>
          <a:r>
            <a:rPr lang="uk-UA" dirty="0" smtClean="0"/>
            <a:t>запобігання, виявлення, усунення порушень та притягнення до відповідальності суб’єктів містобудування, які порушують вимоги законодавства у сфері містобудівної діяльності </a:t>
          </a:r>
          <a:r>
            <a:rPr lang="ru-RU" dirty="0" smtClean="0"/>
            <a:t>з метою </a:t>
          </a:r>
          <a:r>
            <a:rPr lang="ru-RU" dirty="0" err="1" smtClean="0"/>
            <a:t>недопущення</a:t>
          </a:r>
          <a:r>
            <a:rPr lang="ru-RU" dirty="0" smtClean="0"/>
            <a:t> </a:t>
          </a:r>
          <a:r>
            <a:rPr lang="ru-RU" dirty="0" err="1" smtClean="0"/>
            <a:t>порушення</a:t>
          </a:r>
          <a:r>
            <a:rPr lang="ru-RU" dirty="0" smtClean="0"/>
            <a:t> прав </a:t>
          </a:r>
          <a:r>
            <a:rPr lang="ru-RU" dirty="0" err="1" smtClean="0"/>
            <a:t>мешканців</a:t>
          </a:r>
          <a:r>
            <a:rPr lang="ru-RU" dirty="0" smtClean="0"/>
            <a:t> на </a:t>
          </a:r>
          <a:r>
            <a:rPr lang="ru-RU" dirty="0" err="1" smtClean="0"/>
            <a:t>житло</a:t>
          </a:r>
          <a:r>
            <a:rPr lang="ru-RU" dirty="0" smtClean="0"/>
            <a:t>;</a:t>
          </a:r>
          <a:endParaRPr lang="uk-UA" dirty="0"/>
        </a:p>
      </dgm:t>
    </dgm:pt>
    <dgm:pt modelId="{3845E213-1446-4D4F-8156-BBC7196DEF78}" type="parTrans" cxnId="{0C0B1BEF-10DA-4E61-BFD7-4267BA6693CD}">
      <dgm:prSet/>
      <dgm:spPr/>
      <dgm:t>
        <a:bodyPr/>
        <a:lstStyle/>
        <a:p>
          <a:endParaRPr lang="uk-UA"/>
        </a:p>
      </dgm:t>
    </dgm:pt>
    <dgm:pt modelId="{12D64CBA-8EE4-47A3-89DA-24DB9905C540}" type="sibTrans" cxnId="{0C0B1BEF-10DA-4E61-BFD7-4267BA6693CD}">
      <dgm:prSet/>
      <dgm:spPr/>
      <dgm:t>
        <a:bodyPr/>
        <a:lstStyle/>
        <a:p>
          <a:endParaRPr lang="uk-UA"/>
        </a:p>
      </dgm:t>
    </dgm:pt>
    <dgm:pt modelId="{6059C9EA-795A-4B0B-BF6B-0E573B34A20D}" type="pres">
      <dgm:prSet presAssocID="{8B2DEC7B-DBE6-4D66-826E-E9AF3CA5F38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79F70DAB-388B-4198-9CC7-4E9E1D0D2423}" type="pres">
      <dgm:prSet presAssocID="{16A4C7F1-EAB7-4F05-8526-8D51D12E822B}" presName="hierRoot1" presStyleCnt="0">
        <dgm:presLayoutVars>
          <dgm:hierBranch val="init"/>
        </dgm:presLayoutVars>
      </dgm:prSet>
      <dgm:spPr/>
    </dgm:pt>
    <dgm:pt modelId="{2D042EBD-5DE9-441B-B0BF-A74CD3D219F2}" type="pres">
      <dgm:prSet presAssocID="{16A4C7F1-EAB7-4F05-8526-8D51D12E822B}" presName="rootComposite1" presStyleCnt="0"/>
      <dgm:spPr/>
    </dgm:pt>
    <dgm:pt modelId="{D3F52D3C-0492-4068-AE4C-1D2C5B82CD79}" type="pres">
      <dgm:prSet presAssocID="{16A4C7F1-EAB7-4F05-8526-8D51D12E822B}" presName="rootText1" presStyleLbl="node0" presStyleIdx="0" presStyleCnt="1" custScaleX="192752" custLinFactNeighborX="2831" custLinFactNeighborY="347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2051F7C-B61B-40BB-817B-41814C8BDDC9}" type="pres">
      <dgm:prSet presAssocID="{16A4C7F1-EAB7-4F05-8526-8D51D12E822B}" presName="rootConnector1" presStyleLbl="node1" presStyleIdx="0" presStyleCnt="0"/>
      <dgm:spPr/>
      <dgm:t>
        <a:bodyPr/>
        <a:lstStyle/>
        <a:p>
          <a:endParaRPr lang="uk-UA"/>
        </a:p>
      </dgm:t>
    </dgm:pt>
    <dgm:pt modelId="{03FDCC44-9FCB-4B68-BEAE-5EF8CF7F913C}" type="pres">
      <dgm:prSet presAssocID="{16A4C7F1-EAB7-4F05-8526-8D51D12E822B}" presName="hierChild2" presStyleCnt="0"/>
      <dgm:spPr/>
    </dgm:pt>
    <dgm:pt modelId="{80236B0C-520D-414B-9E3E-D45484D30C15}" type="pres">
      <dgm:prSet presAssocID="{474E343D-8672-40EC-861C-F5B41BFAE8B2}" presName="Name37" presStyleLbl="parChTrans1D2" presStyleIdx="0" presStyleCnt="2"/>
      <dgm:spPr/>
      <dgm:t>
        <a:bodyPr/>
        <a:lstStyle/>
        <a:p>
          <a:endParaRPr lang="uk-UA"/>
        </a:p>
      </dgm:t>
    </dgm:pt>
    <dgm:pt modelId="{D1BDF425-2F4E-4BC4-A11A-86484589881D}" type="pres">
      <dgm:prSet presAssocID="{EE5223D6-6A97-4BD0-B4F4-8B1EDB033715}" presName="hierRoot2" presStyleCnt="0">
        <dgm:presLayoutVars>
          <dgm:hierBranch val="init"/>
        </dgm:presLayoutVars>
      </dgm:prSet>
      <dgm:spPr/>
    </dgm:pt>
    <dgm:pt modelId="{48E1D05C-0012-4C1F-B356-3021050C3472}" type="pres">
      <dgm:prSet presAssocID="{EE5223D6-6A97-4BD0-B4F4-8B1EDB033715}" presName="rootComposite" presStyleCnt="0"/>
      <dgm:spPr/>
    </dgm:pt>
    <dgm:pt modelId="{26A986C9-EF25-4DB3-93CC-BA5A70E6D5B4}" type="pres">
      <dgm:prSet presAssocID="{EE5223D6-6A97-4BD0-B4F4-8B1EDB033715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A0D1355-9FF6-48F0-8F20-6503E75B8644}" type="pres">
      <dgm:prSet presAssocID="{EE5223D6-6A97-4BD0-B4F4-8B1EDB033715}" presName="rootConnector" presStyleLbl="node2" presStyleIdx="0" presStyleCnt="2"/>
      <dgm:spPr/>
      <dgm:t>
        <a:bodyPr/>
        <a:lstStyle/>
        <a:p>
          <a:endParaRPr lang="uk-UA"/>
        </a:p>
      </dgm:t>
    </dgm:pt>
    <dgm:pt modelId="{61FC634A-2C50-4F80-BFD0-9C4452A6C50B}" type="pres">
      <dgm:prSet presAssocID="{EE5223D6-6A97-4BD0-B4F4-8B1EDB033715}" presName="hierChild4" presStyleCnt="0"/>
      <dgm:spPr/>
    </dgm:pt>
    <dgm:pt modelId="{1F80E99B-4F4C-4777-9D54-E735FB699A1C}" type="pres">
      <dgm:prSet presAssocID="{EE5223D6-6A97-4BD0-B4F4-8B1EDB033715}" presName="hierChild5" presStyleCnt="0"/>
      <dgm:spPr/>
    </dgm:pt>
    <dgm:pt modelId="{79FA1D90-3847-4BDC-9F03-CB776790F8DD}" type="pres">
      <dgm:prSet presAssocID="{3845E213-1446-4D4F-8156-BBC7196DEF78}" presName="Name37" presStyleLbl="parChTrans1D2" presStyleIdx="1" presStyleCnt="2"/>
      <dgm:spPr/>
      <dgm:t>
        <a:bodyPr/>
        <a:lstStyle/>
        <a:p>
          <a:endParaRPr lang="uk-UA"/>
        </a:p>
      </dgm:t>
    </dgm:pt>
    <dgm:pt modelId="{5A01ACBC-CECD-4FD3-96FD-EC0F9EBF3C11}" type="pres">
      <dgm:prSet presAssocID="{CEAFDE60-B524-4EEB-8AE8-04D5946C76F7}" presName="hierRoot2" presStyleCnt="0">
        <dgm:presLayoutVars>
          <dgm:hierBranch val="init"/>
        </dgm:presLayoutVars>
      </dgm:prSet>
      <dgm:spPr/>
    </dgm:pt>
    <dgm:pt modelId="{CD41CF67-A138-4AAE-A8F7-17DC98E9F7CF}" type="pres">
      <dgm:prSet presAssocID="{CEAFDE60-B524-4EEB-8AE8-04D5946C76F7}" presName="rootComposite" presStyleCnt="0"/>
      <dgm:spPr/>
    </dgm:pt>
    <dgm:pt modelId="{1A91F9FF-74F2-4B2F-B8DB-B53E51028611}" type="pres">
      <dgm:prSet presAssocID="{CEAFDE60-B524-4EEB-8AE8-04D5946C76F7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1BE7661-A04C-439F-83A3-B5034DCAA454}" type="pres">
      <dgm:prSet presAssocID="{CEAFDE60-B524-4EEB-8AE8-04D5946C76F7}" presName="rootConnector" presStyleLbl="node2" presStyleIdx="1" presStyleCnt="2"/>
      <dgm:spPr/>
      <dgm:t>
        <a:bodyPr/>
        <a:lstStyle/>
        <a:p>
          <a:endParaRPr lang="uk-UA"/>
        </a:p>
      </dgm:t>
    </dgm:pt>
    <dgm:pt modelId="{F1B749A0-D75F-45AE-941E-F80E7549AE65}" type="pres">
      <dgm:prSet presAssocID="{CEAFDE60-B524-4EEB-8AE8-04D5946C76F7}" presName="hierChild4" presStyleCnt="0"/>
      <dgm:spPr/>
    </dgm:pt>
    <dgm:pt modelId="{CDA20171-0AE0-4215-AE1A-E7FD389216AB}" type="pres">
      <dgm:prSet presAssocID="{CEAFDE60-B524-4EEB-8AE8-04D5946C76F7}" presName="hierChild5" presStyleCnt="0"/>
      <dgm:spPr/>
    </dgm:pt>
    <dgm:pt modelId="{F0D559A9-36EB-46AD-AA7F-8E51A76FBD2B}" type="pres">
      <dgm:prSet presAssocID="{16A4C7F1-EAB7-4F05-8526-8D51D12E822B}" presName="hierChild3" presStyleCnt="0"/>
      <dgm:spPr/>
    </dgm:pt>
  </dgm:ptLst>
  <dgm:cxnLst>
    <dgm:cxn modelId="{ACFAC048-134F-4736-A99A-F053FA275F8D}" type="presOf" srcId="{CEAFDE60-B524-4EEB-8AE8-04D5946C76F7}" destId="{E1BE7661-A04C-439F-83A3-B5034DCAA454}" srcOrd="1" destOrd="0" presId="urn:microsoft.com/office/officeart/2005/8/layout/orgChart1"/>
    <dgm:cxn modelId="{BBBA7989-8F75-4562-8ABE-DFF545FE591C}" type="presOf" srcId="{EE5223D6-6A97-4BD0-B4F4-8B1EDB033715}" destId="{9A0D1355-9FF6-48F0-8F20-6503E75B8644}" srcOrd="1" destOrd="0" presId="urn:microsoft.com/office/officeart/2005/8/layout/orgChart1"/>
    <dgm:cxn modelId="{5E2947AE-D09D-4EE1-A551-3BD545A86E51}" srcId="{16A4C7F1-EAB7-4F05-8526-8D51D12E822B}" destId="{EE5223D6-6A97-4BD0-B4F4-8B1EDB033715}" srcOrd="0" destOrd="0" parTransId="{474E343D-8672-40EC-861C-F5B41BFAE8B2}" sibTransId="{8E6EAABF-55FC-4F5D-AE89-D691928BB301}"/>
    <dgm:cxn modelId="{0C0B1BEF-10DA-4E61-BFD7-4267BA6693CD}" srcId="{16A4C7F1-EAB7-4F05-8526-8D51D12E822B}" destId="{CEAFDE60-B524-4EEB-8AE8-04D5946C76F7}" srcOrd="1" destOrd="0" parTransId="{3845E213-1446-4D4F-8156-BBC7196DEF78}" sibTransId="{12D64CBA-8EE4-47A3-89DA-24DB9905C540}"/>
    <dgm:cxn modelId="{4D190815-9776-4A2A-8C05-254341D5E187}" srcId="{8B2DEC7B-DBE6-4D66-826E-E9AF3CA5F385}" destId="{16A4C7F1-EAB7-4F05-8526-8D51D12E822B}" srcOrd="0" destOrd="0" parTransId="{71B5E4B7-987A-4AB2-90B4-AA4D911B624C}" sibTransId="{C9CBF87B-F7BC-443C-AD7B-90D8D5A503BC}"/>
    <dgm:cxn modelId="{DB148662-571C-46D8-8CBD-610357A2823F}" type="presOf" srcId="{16A4C7F1-EAB7-4F05-8526-8D51D12E822B}" destId="{D3F52D3C-0492-4068-AE4C-1D2C5B82CD79}" srcOrd="0" destOrd="0" presId="urn:microsoft.com/office/officeart/2005/8/layout/orgChart1"/>
    <dgm:cxn modelId="{DE1ED647-0799-402F-89B3-9757E5317BD1}" type="presOf" srcId="{474E343D-8672-40EC-861C-F5B41BFAE8B2}" destId="{80236B0C-520D-414B-9E3E-D45484D30C15}" srcOrd="0" destOrd="0" presId="urn:microsoft.com/office/officeart/2005/8/layout/orgChart1"/>
    <dgm:cxn modelId="{92AA500C-E809-4482-A2A6-34566341A3E5}" type="presOf" srcId="{8B2DEC7B-DBE6-4D66-826E-E9AF3CA5F385}" destId="{6059C9EA-795A-4B0B-BF6B-0E573B34A20D}" srcOrd="0" destOrd="0" presId="urn:microsoft.com/office/officeart/2005/8/layout/orgChart1"/>
    <dgm:cxn modelId="{01EB70F9-C83A-4E88-A66F-F693C2616232}" type="presOf" srcId="{CEAFDE60-B524-4EEB-8AE8-04D5946C76F7}" destId="{1A91F9FF-74F2-4B2F-B8DB-B53E51028611}" srcOrd="0" destOrd="0" presId="urn:microsoft.com/office/officeart/2005/8/layout/orgChart1"/>
    <dgm:cxn modelId="{1DE1B3CC-07B7-4607-9FA1-5F3BDF29988B}" type="presOf" srcId="{16A4C7F1-EAB7-4F05-8526-8D51D12E822B}" destId="{F2051F7C-B61B-40BB-817B-41814C8BDDC9}" srcOrd="1" destOrd="0" presId="urn:microsoft.com/office/officeart/2005/8/layout/orgChart1"/>
    <dgm:cxn modelId="{5F73C860-6050-4551-86CF-7015E5078510}" type="presOf" srcId="{3845E213-1446-4D4F-8156-BBC7196DEF78}" destId="{79FA1D90-3847-4BDC-9F03-CB776790F8DD}" srcOrd="0" destOrd="0" presId="urn:microsoft.com/office/officeart/2005/8/layout/orgChart1"/>
    <dgm:cxn modelId="{CFE0DACD-157A-44A8-8311-88F6B99AC834}" type="presOf" srcId="{EE5223D6-6A97-4BD0-B4F4-8B1EDB033715}" destId="{26A986C9-EF25-4DB3-93CC-BA5A70E6D5B4}" srcOrd="0" destOrd="0" presId="urn:microsoft.com/office/officeart/2005/8/layout/orgChart1"/>
    <dgm:cxn modelId="{35212E3B-9EA4-4B5D-83CF-06C60EA064AF}" type="presParOf" srcId="{6059C9EA-795A-4B0B-BF6B-0E573B34A20D}" destId="{79F70DAB-388B-4198-9CC7-4E9E1D0D2423}" srcOrd="0" destOrd="0" presId="urn:microsoft.com/office/officeart/2005/8/layout/orgChart1"/>
    <dgm:cxn modelId="{9A6A0BD7-BE2F-480C-924B-76850AE31711}" type="presParOf" srcId="{79F70DAB-388B-4198-9CC7-4E9E1D0D2423}" destId="{2D042EBD-5DE9-441B-B0BF-A74CD3D219F2}" srcOrd="0" destOrd="0" presId="urn:microsoft.com/office/officeart/2005/8/layout/orgChart1"/>
    <dgm:cxn modelId="{0A991F62-8658-41B8-91EB-FDC926CF109B}" type="presParOf" srcId="{2D042EBD-5DE9-441B-B0BF-A74CD3D219F2}" destId="{D3F52D3C-0492-4068-AE4C-1D2C5B82CD79}" srcOrd="0" destOrd="0" presId="urn:microsoft.com/office/officeart/2005/8/layout/orgChart1"/>
    <dgm:cxn modelId="{CC31206A-8FDE-4FB8-B576-F91281B8981F}" type="presParOf" srcId="{2D042EBD-5DE9-441B-B0BF-A74CD3D219F2}" destId="{F2051F7C-B61B-40BB-817B-41814C8BDDC9}" srcOrd="1" destOrd="0" presId="urn:microsoft.com/office/officeart/2005/8/layout/orgChart1"/>
    <dgm:cxn modelId="{812D0647-B14A-401E-9E93-F187A91B00A8}" type="presParOf" srcId="{79F70DAB-388B-4198-9CC7-4E9E1D0D2423}" destId="{03FDCC44-9FCB-4B68-BEAE-5EF8CF7F913C}" srcOrd="1" destOrd="0" presId="urn:microsoft.com/office/officeart/2005/8/layout/orgChart1"/>
    <dgm:cxn modelId="{1069EA4C-E5B7-4D14-BE93-F36864D3B1A1}" type="presParOf" srcId="{03FDCC44-9FCB-4B68-BEAE-5EF8CF7F913C}" destId="{80236B0C-520D-414B-9E3E-D45484D30C15}" srcOrd="0" destOrd="0" presId="urn:microsoft.com/office/officeart/2005/8/layout/orgChart1"/>
    <dgm:cxn modelId="{BCE62B08-FCAD-4EE3-B2C6-D67B6437556C}" type="presParOf" srcId="{03FDCC44-9FCB-4B68-BEAE-5EF8CF7F913C}" destId="{D1BDF425-2F4E-4BC4-A11A-86484589881D}" srcOrd="1" destOrd="0" presId="urn:microsoft.com/office/officeart/2005/8/layout/orgChart1"/>
    <dgm:cxn modelId="{9420CD4B-F706-4770-BFB5-40E45ED3EACF}" type="presParOf" srcId="{D1BDF425-2F4E-4BC4-A11A-86484589881D}" destId="{48E1D05C-0012-4C1F-B356-3021050C3472}" srcOrd="0" destOrd="0" presId="urn:microsoft.com/office/officeart/2005/8/layout/orgChart1"/>
    <dgm:cxn modelId="{8F91DE37-ADBB-4898-B8DD-A909B56EF512}" type="presParOf" srcId="{48E1D05C-0012-4C1F-B356-3021050C3472}" destId="{26A986C9-EF25-4DB3-93CC-BA5A70E6D5B4}" srcOrd="0" destOrd="0" presId="urn:microsoft.com/office/officeart/2005/8/layout/orgChart1"/>
    <dgm:cxn modelId="{FEF05F5E-ED79-4E6F-8765-7330922793E2}" type="presParOf" srcId="{48E1D05C-0012-4C1F-B356-3021050C3472}" destId="{9A0D1355-9FF6-48F0-8F20-6503E75B8644}" srcOrd="1" destOrd="0" presId="urn:microsoft.com/office/officeart/2005/8/layout/orgChart1"/>
    <dgm:cxn modelId="{200D2696-76C3-4014-B92A-E80BADF5CCC2}" type="presParOf" srcId="{D1BDF425-2F4E-4BC4-A11A-86484589881D}" destId="{61FC634A-2C50-4F80-BFD0-9C4452A6C50B}" srcOrd="1" destOrd="0" presId="urn:microsoft.com/office/officeart/2005/8/layout/orgChart1"/>
    <dgm:cxn modelId="{573EAAA3-C88E-41DB-8F6C-FA020B1593C2}" type="presParOf" srcId="{D1BDF425-2F4E-4BC4-A11A-86484589881D}" destId="{1F80E99B-4F4C-4777-9D54-E735FB699A1C}" srcOrd="2" destOrd="0" presId="urn:microsoft.com/office/officeart/2005/8/layout/orgChart1"/>
    <dgm:cxn modelId="{B6556561-7A3A-4E57-BBD9-80F1553D35CF}" type="presParOf" srcId="{03FDCC44-9FCB-4B68-BEAE-5EF8CF7F913C}" destId="{79FA1D90-3847-4BDC-9F03-CB776790F8DD}" srcOrd="2" destOrd="0" presId="urn:microsoft.com/office/officeart/2005/8/layout/orgChart1"/>
    <dgm:cxn modelId="{D6EC286C-7933-4251-9ED0-AF12AE751521}" type="presParOf" srcId="{03FDCC44-9FCB-4B68-BEAE-5EF8CF7F913C}" destId="{5A01ACBC-CECD-4FD3-96FD-EC0F9EBF3C11}" srcOrd="3" destOrd="0" presId="urn:microsoft.com/office/officeart/2005/8/layout/orgChart1"/>
    <dgm:cxn modelId="{B7BD87B3-7488-407C-B2CC-3F5FA8AC0C94}" type="presParOf" srcId="{5A01ACBC-CECD-4FD3-96FD-EC0F9EBF3C11}" destId="{CD41CF67-A138-4AAE-A8F7-17DC98E9F7CF}" srcOrd="0" destOrd="0" presId="urn:microsoft.com/office/officeart/2005/8/layout/orgChart1"/>
    <dgm:cxn modelId="{D851CA5C-AC25-4EC1-9846-CB9A98FA88B8}" type="presParOf" srcId="{CD41CF67-A138-4AAE-A8F7-17DC98E9F7CF}" destId="{1A91F9FF-74F2-4B2F-B8DB-B53E51028611}" srcOrd="0" destOrd="0" presId="urn:microsoft.com/office/officeart/2005/8/layout/orgChart1"/>
    <dgm:cxn modelId="{6CEE5DF5-5D24-42A2-860F-851F19F4E2EE}" type="presParOf" srcId="{CD41CF67-A138-4AAE-A8F7-17DC98E9F7CF}" destId="{E1BE7661-A04C-439F-83A3-B5034DCAA454}" srcOrd="1" destOrd="0" presId="urn:microsoft.com/office/officeart/2005/8/layout/orgChart1"/>
    <dgm:cxn modelId="{129AC479-97C9-4A2E-B2ED-1DED77E31A9A}" type="presParOf" srcId="{5A01ACBC-CECD-4FD3-96FD-EC0F9EBF3C11}" destId="{F1B749A0-D75F-45AE-941E-F80E7549AE65}" srcOrd="1" destOrd="0" presId="urn:microsoft.com/office/officeart/2005/8/layout/orgChart1"/>
    <dgm:cxn modelId="{602487DF-6224-4ECD-B5CF-088CC4E2C3E6}" type="presParOf" srcId="{5A01ACBC-CECD-4FD3-96FD-EC0F9EBF3C11}" destId="{CDA20171-0AE0-4215-AE1A-E7FD389216AB}" srcOrd="2" destOrd="0" presId="urn:microsoft.com/office/officeart/2005/8/layout/orgChart1"/>
    <dgm:cxn modelId="{0E7070D1-AD5A-421A-9995-AA7FECE316C3}" type="presParOf" srcId="{79F70DAB-388B-4198-9CC7-4E9E1D0D2423}" destId="{F0D559A9-36EB-46AD-AA7F-8E51A76FBD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72210-16F2-430D-BF9A-2824E36B6138}" type="datetimeFigureOut">
              <a:rPr lang="uk-UA" smtClean="0"/>
              <a:t>07.09.2020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FECF9-BAF7-44F1-BAB9-BEB1BE12D72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7106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039AE-C691-4F73-86B2-5EB038D4DFD0}" type="datetimeFigureOut">
              <a:rPr lang="uk-UA" smtClean="0"/>
              <a:t>07.09.2020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15686-D7B5-4A52-875F-385747BC16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4466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15686-D7B5-4A52-875F-385747BC1672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828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15686-D7B5-4A52-875F-385747BC1672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4312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15686-D7B5-4A52-875F-385747BC1672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1926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15686-D7B5-4A52-875F-385747BC1672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8589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15686-D7B5-4A52-875F-385747BC1672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2332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15686-D7B5-4A52-875F-385747BC1672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6227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15686-D7B5-4A52-875F-385747BC1672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05731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15686-D7B5-4A52-875F-385747BC1672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755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4039820"/>
            <a:ext cx="7772400" cy="13743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5414165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E5A54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5"/>
            <a:ext cx="8229600" cy="376609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291130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73020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36006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3020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6006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3065" y="-235920"/>
            <a:ext cx="5802790" cy="6858000"/>
          </a:xfrm>
        </p:spPr>
        <p:txBody>
          <a:bodyPr>
            <a:normAutofit/>
          </a:bodyPr>
          <a:lstStyle/>
          <a:p>
            <a:pPr algn="ctr"/>
            <a:r>
              <a:rPr lang="ru-RU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Ключові</a:t>
            </a: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показники</a:t>
            </a: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ефективності</a:t>
            </a: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/>
            </a:r>
            <a:b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</a:br>
            <a:r>
              <a:rPr lang="ru-RU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Інспекції</a:t>
            </a: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 державного </a:t>
            </a:r>
            <a:r>
              <a:rPr lang="ru-RU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архітектурно-будівельного</a:t>
            </a:r>
            <a:r>
              <a:rPr lang="ru-RU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 контролю у м</a:t>
            </a: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. </a:t>
            </a:r>
            <a:r>
              <a:rPr lang="ru-RU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Львові</a:t>
            </a: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 </a:t>
            </a:r>
            <a:b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</a:br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за 2017-2019 роки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86835" y="1443835"/>
            <a:ext cx="4123035" cy="13743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Напрямки </a:t>
            </a:r>
            <a:r>
              <a:rPr lang="uk-UA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anose="02040602050305030304" pitchFamily="18" charset="0"/>
              </a:rPr>
              <a:t>діяльності:</a:t>
            </a:r>
            <a:endParaRPr lang="uk-UA" sz="2800" dirty="0">
              <a:latin typeface="Book Antiqua" panose="0204060205030503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5793640" y="2824386"/>
            <a:ext cx="755290" cy="903818"/>
          </a:xfrm>
          <a:prstGeom prst="straightConnector1">
            <a:avLst/>
          </a:prstGeom>
          <a:ln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2586835" y="2824386"/>
            <a:ext cx="703642" cy="903818"/>
          </a:xfrm>
          <a:prstGeom prst="straightConnector1">
            <a:avLst/>
          </a:prstGeom>
          <a:ln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с двумя скругленными противолежащими углами 22"/>
          <p:cNvSpPr/>
          <p:nvPr/>
        </p:nvSpPr>
        <p:spPr>
          <a:xfrm>
            <a:off x="907080" y="4048486"/>
            <a:ext cx="3054100" cy="106893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виконання дозвільних та реєстраційних функцій;</a:t>
            </a:r>
            <a:endParaRPr lang="uk-UA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7419" y="4048486"/>
            <a:ext cx="3101146" cy="1091279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5957278" y="4341452"/>
            <a:ext cx="23743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Book Antiqua" panose="02040602050305030304" pitchFamily="18" charset="0"/>
              </a:rPr>
              <a:t>інспекційна </a:t>
            </a:r>
            <a:r>
              <a:rPr lang="uk-UA" dirty="0">
                <a:latin typeface="Book Antiqua" panose="02040602050305030304" pitchFamily="18" charset="0"/>
              </a:rPr>
              <a:t>робота</a:t>
            </a:r>
            <a:r>
              <a:rPr lang="uk-UA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6261" y="527605"/>
            <a:ext cx="8390540" cy="61082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Показники декларативно-дозвільної роботи за 2017-2019 роки</a:t>
            </a:r>
            <a:endParaRPr lang="en-US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0982693"/>
              </p:ext>
            </p:extLst>
          </p:nvPr>
        </p:nvGraphicFramePr>
        <p:xfrm>
          <a:off x="1517898" y="1290638"/>
          <a:ext cx="7168904" cy="2123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92226"/>
                <a:gridCol w="1792226"/>
                <a:gridCol w="1792226"/>
                <a:gridCol w="1792226"/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Зареєстровані повідомлення/декларації про початок виконання</a:t>
                      </a:r>
                      <a:r>
                        <a:rPr lang="uk-UA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будівельних робіт (СС1)</a:t>
                      </a:r>
                      <a:endParaRPr lang="uk-U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Разом зареєстрованих</a:t>
                      </a:r>
                      <a:endParaRPr lang="uk-U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розглянуто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позитивно</a:t>
                      </a:r>
                      <a:endParaRPr lang="uk-UA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uk-UA" dirty="0" smtClean="0"/>
                    </a:p>
                    <a:p>
                      <a:pPr algn="ctr"/>
                      <a:endParaRPr lang="uk-UA" dirty="0" smtClean="0"/>
                    </a:p>
                    <a:p>
                      <a:pPr algn="ctr"/>
                      <a:r>
                        <a:rPr lang="uk-UA" dirty="0" smtClean="0"/>
                        <a:t>1 722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2017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1055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890</a:t>
                      </a:r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2018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741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419</a:t>
                      </a:r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2019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677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413</a:t>
                      </a:r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937670392"/>
              </p:ext>
            </p:extLst>
          </p:nvPr>
        </p:nvGraphicFramePr>
        <p:xfrm>
          <a:off x="1976016" y="3414078"/>
          <a:ext cx="6710786" cy="3253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23584030"/>
              </p:ext>
            </p:extLst>
          </p:nvPr>
        </p:nvGraphicFramePr>
        <p:xfrm>
          <a:off x="1365195" y="1389796"/>
          <a:ext cx="6871732" cy="244327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17933"/>
                <a:gridCol w="1717933"/>
                <a:gridCol w="1717933"/>
                <a:gridCol w="1717933"/>
              </a:tblGrid>
              <a:tr h="736491"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Зареєстровані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</a:rPr>
                        <a:t> декларації про готовність об’єкта до експлуатації (СС1)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Разом зареєстровано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6697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розглянуто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позитивно </a:t>
                      </a:r>
                      <a:endParaRPr lang="uk-UA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uk-UA" dirty="0" smtClean="0"/>
                    </a:p>
                    <a:p>
                      <a:pPr algn="ctr"/>
                      <a:endParaRPr lang="uk-UA" dirty="0" smtClean="0"/>
                    </a:p>
                    <a:p>
                      <a:pPr algn="ctr"/>
                      <a:r>
                        <a:rPr lang="uk-UA" dirty="0" smtClean="0"/>
                        <a:t>4 389</a:t>
                      </a:r>
                      <a:endParaRPr lang="uk-UA" dirty="0"/>
                    </a:p>
                  </a:txBody>
                  <a:tcPr/>
                </a:tc>
              </a:tr>
              <a:tr h="426697">
                <a:tc>
                  <a:txBody>
                    <a:bodyPr/>
                    <a:lstStyle/>
                    <a:p>
                      <a:r>
                        <a:rPr lang="uk-UA" dirty="0" smtClean="0"/>
                        <a:t>2017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7 321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3 460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26697">
                <a:tc>
                  <a:txBody>
                    <a:bodyPr/>
                    <a:lstStyle/>
                    <a:p>
                      <a:r>
                        <a:rPr lang="uk-UA" dirty="0" smtClean="0"/>
                        <a:t>2018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26697">
                <a:tc>
                  <a:txBody>
                    <a:bodyPr/>
                    <a:lstStyle/>
                    <a:p>
                      <a:r>
                        <a:rPr lang="uk-UA" dirty="0" smtClean="0"/>
                        <a:t>2019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1126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605</a:t>
                      </a:r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2305664754"/>
              </p:ext>
            </p:extLst>
          </p:nvPr>
        </p:nvGraphicFramePr>
        <p:xfrm>
          <a:off x="1365195" y="3887114"/>
          <a:ext cx="6871731" cy="2901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80106884"/>
              </p:ext>
            </p:extLst>
          </p:nvPr>
        </p:nvGraphicFramePr>
        <p:xfrm>
          <a:off x="296260" y="833015"/>
          <a:ext cx="4038600" cy="229057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009650"/>
                <a:gridCol w="1009650"/>
                <a:gridCol w="1009650"/>
                <a:gridCol w="1009650"/>
              </a:tblGrid>
              <a:tr h="643166">
                <a:tc gridSpan="3"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tx1"/>
                          </a:solidFill>
                        </a:rPr>
                        <a:t>Видані дозволи на виконання будівельних робіт (СС2)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tx1"/>
                          </a:solidFill>
                        </a:rPr>
                        <a:t>Разом виданих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52">
                <a:tc>
                  <a:txBody>
                    <a:bodyPr/>
                    <a:lstStyle/>
                    <a:p>
                      <a:endParaRPr lang="uk-UA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розглянуто</a:t>
                      </a:r>
                      <a:endParaRPr lang="uk-UA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позитивно</a:t>
                      </a:r>
                      <a:endParaRPr lang="uk-UA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uk-UA" dirty="0" smtClean="0"/>
                    </a:p>
                    <a:p>
                      <a:pPr algn="ctr"/>
                      <a:endParaRPr lang="uk-UA" dirty="0" smtClean="0"/>
                    </a:p>
                    <a:p>
                      <a:pPr algn="ctr"/>
                      <a:r>
                        <a:rPr lang="uk-UA" dirty="0" smtClean="0"/>
                        <a:t>655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5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2017</a:t>
                      </a:r>
                      <a:endParaRPr lang="uk-UA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5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2018</a:t>
                      </a:r>
                      <a:endParaRPr lang="uk-UA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5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2019</a:t>
                      </a:r>
                      <a:endParaRPr lang="uk-UA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323</a:t>
                      </a:r>
                      <a:endParaRPr lang="uk-UA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225</a:t>
                      </a:r>
                      <a:endParaRPr lang="uk-UA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04092350"/>
              </p:ext>
            </p:extLst>
          </p:nvPr>
        </p:nvGraphicFramePr>
        <p:xfrm>
          <a:off x="4572000" y="833015"/>
          <a:ext cx="4038600" cy="229057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009650"/>
                <a:gridCol w="1009650"/>
                <a:gridCol w="1009650"/>
                <a:gridCol w="1009650"/>
              </a:tblGrid>
              <a:tr h="643166">
                <a:tc gridSpan="3"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tx1"/>
                          </a:solidFill>
                        </a:rPr>
                        <a:t>Видані сертифікати</a:t>
                      </a:r>
                      <a:r>
                        <a:rPr lang="uk-UA" sz="1600" baseline="0" dirty="0" smtClean="0">
                          <a:solidFill>
                            <a:schemeClr val="tx1"/>
                          </a:solidFill>
                        </a:rPr>
                        <a:t> (СС2)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solidFill>
                            <a:schemeClr val="tx1"/>
                          </a:solidFill>
                        </a:rPr>
                        <a:t>Разом виданих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52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розглянуто</a:t>
                      </a:r>
                      <a:endParaRPr lang="uk-UA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позитивно</a:t>
                      </a:r>
                      <a:endParaRPr lang="uk-UA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uk-UA" dirty="0" smtClean="0"/>
                    </a:p>
                    <a:p>
                      <a:pPr algn="ctr"/>
                      <a:endParaRPr lang="uk-UA" dirty="0" smtClean="0"/>
                    </a:p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431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52">
                <a:tc>
                  <a:txBody>
                    <a:bodyPr/>
                    <a:lstStyle/>
                    <a:p>
                      <a:r>
                        <a:rPr lang="uk-UA" dirty="0" smtClean="0"/>
                        <a:t>2017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52">
                <a:tc>
                  <a:txBody>
                    <a:bodyPr/>
                    <a:lstStyle/>
                    <a:p>
                      <a:r>
                        <a:rPr lang="uk-UA" dirty="0" smtClean="0"/>
                        <a:t>2018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852">
                <a:tc>
                  <a:txBody>
                    <a:bodyPr/>
                    <a:lstStyle/>
                    <a:p>
                      <a:r>
                        <a:rPr lang="uk-UA" dirty="0" smtClean="0"/>
                        <a:t>2019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235</a:t>
                      </a:r>
                      <a:endParaRPr lang="uk-UA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162</a:t>
                      </a:r>
                      <a:endParaRPr lang="uk-UA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3416663101"/>
              </p:ext>
            </p:extLst>
          </p:nvPr>
        </p:nvGraphicFramePr>
        <p:xfrm>
          <a:off x="296261" y="3123590"/>
          <a:ext cx="4038600" cy="3359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3334396370"/>
              </p:ext>
            </p:extLst>
          </p:nvPr>
        </p:nvGraphicFramePr>
        <p:xfrm>
          <a:off x="4555803" y="3123588"/>
          <a:ext cx="4054797" cy="3359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103473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55" y="222195"/>
            <a:ext cx="8543245" cy="610820"/>
          </a:xfrm>
        </p:spPr>
        <p:txBody>
          <a:bodyPr>
            <a:noAutofit/>
          </a:bodyPr>
          <a:lstStyle/>
          <a:p>
            <a:pPr algn="ctr"/>
            <a:r>
              <a:rPr lang="ru-RU" sz="2000" dirty="0" err="1" smtClean="0"/>
              <a:t>Показники</a:t>
            </a:r>
            <a:r>
              <a:rPr lang="ru-RU" sz="2000" dirty="0" smtClean="0"/>
              <a:t> </a:t>
            </a:r>
            <a:r>
              <a:rPr lang="ru-RU" sz="2000" dirty="0" err="1" smtClean="0"/>
              <a:t>здійснення</a:t>
            </a:r>
            <a:r>
              <a:rPr lang="ru-RU" sz="2000" dirty="0" smtClean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державного </a:t>
            </a:r>
            <a:r>
              <a:rPr lang="ru-RU" sz="2000" dirty="0" err="1"/>
              <a:t>архітектурно-будівельного</a:t>
            </a:r>
            <a:r>
              <a:rPr lang="ru-RU" sz="2000" dirty="0"/>
              <a:t> контролю </a:t>
            </a:r>
            <a:r>
              <a:rPr lang="ru-RU" sz="2000" dirty="0" err="1"/>
              <a:t>Інспекцією</a:t>
            </a:r>
            <a:r>
              <a:rPr lang="ru-RU" sz="2000" dirty="0"/>
              <a:t> ДАБК у м. </a:t>
            </a:r>
            <a:r>
              <a:rPr lang="ru-RU" sz="2000" dirty="0" err="1"/>
              <a:t>Львові</a:t>
            </a:r>
            <a:r>
              <a:rPr lang="ru-RU" sz="2000" dirty="0"/>
              <a:t> за </a:t>
            </a:r>
            <a:r>
              <a:rPr lang="ru-RU" sz="2000" dirty="0" smtClean="0"/>
              <a:t>2017, 2018 </a:t>
            </a:r>
            <a:r>
              <a:rPr lang="ru-RU" sz="2000" dirty="0"/>
              <a:t>та </a:t>
            </a:r>
            <a:r>
              <a:rPr lang="ru-RU" sz="2000" dirty="0" smtClean="0"/>
              <a:t>2019 </a:t>
            </a:r>
            <a:r>
              <a:rPr lang="ru-RU" sz="2000" dirty="0"/>
              <a:t>роки</a:t>
            </a:r>
            <a:endParaRPr lang="uk-UA" sz="2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526437"/>
              </p:ext>
            </p:extLst>
          </p:nvPr>
        </p:nvGraphicFramePr>
        <p:xfrm>
          <a:off x="448965" y="985720"/>
          <a:ext cx="3664921" cy="193021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16230"/>
                <a:gridCol w="1283456"/>
                <a:gridCol w="1465235"/>
              </a:tblGrid>
              <a:tr h="832936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E5A547"/>
                          </a:solidFill>
                        </a:rPr>
                        <a:t>Кількість проведених</a:t>
                      </a:r>
                      <a:r>
                        <a:rPr lang="uk-UA" sz="1400" baseline="0" dirty="0" smtClean="0">
                          <a:solidFill>
                            <a:srgbClr val="E5A547"/>
                          </a:solidFill>
                        </a:rPr>
                        <a:t> планових/позапланових перевірок </a:t>
                      </a:r>
                      <a:endParaRPr lang="uk-UA" sz="1400" dirty="0">
                        <a:solidFill>
                          <a:srgbClr val="E5A547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 smtClean="0">
                        <a:solidFill>
                          <a:srgbClr val="E5A547"/>
                        </a:solidFill>
                      </a:endParaRPr>
                    </a:p>
                    <a:p>
                      <a:pPr algn="ctr"/>
                      <a:r>
                        <a:rPr lang="uk-UA" sz="1600" dirty="0" smtClean="0">
                          <a:solidFill>
                            <a:srgbClr val="E5A547"/>
                          </a:solidFill>
                        </a:rPr>
                        <a:t>Разом </a:t>
                      </a:r>
                      <a:endParaRPr lang="uk-UA" sz="1600" dirty="0">
                        <a:solidFill>
                          <a:srgbClr val="E5A547"/>
                        </a:solidFill>
                      </a:endParaRPr>
                    </a:p>
                  </a:txBody>
                  <a:tcPr/>
                </a:tc>
              </a:tr>
              <a:tr h="333175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2017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890</a:t>
                      </a:r>
                      <a:endParaRPr lang="uk-UA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uk-UA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1 973</a:t>
                      </a:r>
                      <a:endParaRPr lang="uk-UA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33175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2018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650</a:t>
                      </a:r>
                      <a:endParaRPr lang="uk-UA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33175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2019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433</a:t>
                      </a:r>
                      <a:endParaRPr lang="uk-UA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115966"/>
              </p:ext>
            </p:extLst>
          </p:nvPr>
        </p:nvGraphicFramePr>
        <p:xfrm>
          <a:off x="4724705" y="985720"/>
          <a:ext cx="3817625" cy="193021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54406"/>
                <a:gridCol w="1336933"/>
                <a:gridCol w="1526286"/>
              </a:tblGrid>
              <a:tr h="832936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E5A547"/>
                          </a:solidFill>
                        </a:rPr>
                        <a:t>Кількість</a:t>
                      </a:r>
                      <a:r>
                        <a:rPr lang="uk-UA" sz="1400" baseline="0" dirty="0" smtClean="0">
                          <a:solidFill>
                            <a:srgbClr val="E5A547"/>
                          </a:solidFill>
                        </a:rPr>
                        <a:t> виданих приписів</a:t>
                      </a:r>
                      <a:endParaRPr lang="uk-UA" sz="1400" dirty="0">
                        <a:solidFill>
                          <a:srgbClr val="E5A547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 smtClean="0">
                        <a:solidFill>
                          <a:srgbClr val="E5A547"/>
                        </a:solidFill>
                      </a:endParaRPr>
                    </a:p>
                    <a:p>
                      <a:pPr algn="ctr"/>
                      <a:r>
                        <a:rPr lang="uk-UA" sz="1600" dirty="0" smtClean="0">
                          <a:solidFill>
                            <a:srgbClr val="E5A547"/>
                          </a:solidFill>
                        </a:rPr>
                        <a:t>Разом </a:t>
                      </a:r>
                      <a:endParaRPr lang="uk-UA" sz="1600" dirty="0">
                        <a:solidFill>
                          <a:srgbClr val="E5A547"/>
                        </a:solidFill>
                      </a:endParaRPr>
                    </a:p>
                  </a:txBody>
                  <a:tcPr/>
                </a:tc>
              </a:tr>
              <a:tr h="333175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2017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336</a:t>
                      </a:r>
                      <a:endParaRPr lang="uk-UA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uk-UA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795</a:t>
                      </a:r>
                      <a:endParaRPr lang="uk-UA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33175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2018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225</a:t>
                      </a:r>
                      <a:endParaRPr lang="uk-UA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33175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2019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234</a:t>
                      </a:r>
                      <a:endParaRPr lang="uk-UA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425554"/>
              </p:ext>
            </p:extLst>
          </p:nvPr>
        </p:nvGraphicFramePr>
        <p:xfrm>
          <a:off x="2434130" y="2953994"/>
          <a:ext cx="4428444" cy="188803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07111"/>
                <a:gridCol w="1550842"/>
                <a:gridCol w="1770491"/>
              </a:tblGrid>
              <a:tr h="790752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rgbClr val="E5A547"/>
                          </a:solidFill>
                        </a:rPr>
                        <a:t>Кількість</a:t>
                      </a:r>
                      <a:r>
                        <a:rPr lang="uk-UA" sz="1800" baseline="0" dirty="0" smtClean="0">
                          <a:solidFill>
                            <a:srgbClr val="E5A547"/>
                          </a:solidFill>
                        </a:rPr>
                        <a:t> винесених постанов</a:t>
                      </a:r>
                      <a:endParaRPr lang="uk-UA" sz="1800" dirty="0">
                        <a:solidFill>
                          <a:srgbClr val="E5A547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 smtClean="0">
                        <a:solidFill>
                          <a:srgbClr val="E5A547"/>
                        </a:solidFill>
                      </a:endParaRPr>
                    </a:p>
                    <a:p>
                      <a:pPr algn="ctr"/>
                      <a:r>
                        <a:rPr lang="uk-UA" sz="1600" dirty="0" smtClean="0">
                          <a:solidFill>
                            <a:srgbClr val="E5A547"/>
                          </a:solidFill>
                        </a:rPr>
                        <a:t>Разом </a:t>
                      </a:r>
                      <a:endParaRPr lang="uk-UA" sz="1600" dirty="0">
                        <a:solidFill>
                          <a:srgbClr val="E5A547"/>
                        </a:solidFill>
                      </a:endParaRPr>
                    </a:p>
                  </a:txBody>
                  <a:tcPr/>
                </a:tc>
              </a:tr>
              <a:tr h="347236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2017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336</a:t>
                      </a:r>
                      <a:endParaRPr lang="uk-UA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uk-UA" dirty="0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815</a:t>
                      </a:r>
                      <a:endParaRPr lang="uk-UA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47236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2018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225</a:t>
                      </a:r>
                      <a:endParaRPr lang="uk-UA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47236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2019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</a:rPr>
                        <a:t>254</a:t>
                      </a:r>
                      <a:endParaRPr lang="uk-UA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Диаграмма 27"/>
          <p:cNvGraphicFramePr/>
          <p:nvPr>
            <p:extLst>
              <p:ext uri="{D42A27DB-BD31-4B8C-83A1-F6EECF244321}">
                <p14:modId xmlns:p14="http://schemas.microsoft.com/office/powerpoint/2010/main" val="2610108825"/>
              </p:ext>
            </p:extLst>
          </p:nvPr>
        </p:nvGraphicFramePr>
        <p:xfrm>
          <a:off x="1823310" y="4650640"/>
          <a:ext cx="5643983" cy="222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8834712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3239" y="833015"/>
            <a:ext cx="6260904" cy="45811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Суми накладених штрафних санкцій за 2017, 2018 та 2019 роки</a:t>
            </a:r>
            <a:endParaRPr lang="uk-UA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0725397"/>
              </p:ext>
            </p:extLst>
          </p:nvPr>
        </p:nvGraphicFramePr>
        <p:xfrm>
          <a:off x="449263" y="1749425"/>
          <a:ext cx="8229600" cy="1875865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Разом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92505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+mn-lt"/>
                        </a:rPr>
                        <a:t>накладено</a:t>
                      </a:r>
                      <a:endParaRPr lang="uk-UA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+mn-lt"/>
                        </a:rPr>
                        <a:t>стягнуто до бюджету</a:t>
                      </a:r>
                      <a:endParaRPr lang="uk-UA" sz="1600" dirty="0">
                        <a:latin typeface="+mn-lt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uk-UA" sz="2800" b="1" dirty="0" smtClean="0"/>
                    </a:p>
                    <a:p>
                      <a:pPr algn="ctr"/>
                      <a:r>
                        <a:rPr lang="uk-UA" sz="2800" b="1" dirty="0" smtClean="0"/>
                        <a:t>26 864 510</a:t>
                      </a:r>
                      <a:endParaRPr lang="uk-UA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2017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13 800 000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9 000 000</a:t>
                      </a:r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2018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13 434 024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7 197 427</a:t>
                      </a:r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2019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15 627 188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10 667 083</a:t>
                      </a:r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1" name="Диаграмма 40"/>
          <p:cNvGraphicFramePr/>
          <p:nvPr>
            <p:extLst>
              <p:ext uri="{D42A27DB-BD31-4B8C-83A1-F6EECF244321}">
                <p14:modId xmlns:p14="http://schemas.microsoft.com/office/powerpoint/2010/main" val="1851230360"/>
              </p:ext>
            </p:extLst>
          </p:nvPr>
        </p:nvGraphicFramePr>
        <p:xfrm>
          <a:off x="1059784" y="3429000"/>
          <a:ext cx="6566315" cy="3359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1100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31681705"/>
              </p:ext>
            </p:extLst>
          </p:nvPr>
        </p:nvGraphicFramePr>
        <p:xfrm>
          <a:off x="754375" y="1443835"/>
          <a:ext cx="79406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578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278</Words>
  <Application>Microsoft Office PowerPoint</Application>
  <PresentationFormat>Экран (4:3)</PresentationFormat>
  <Paragraphs>135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Book Antiqua</vt:lpstr>
      <vt:lpstr>Calibri</vt:lpstr>
      <vt:lpstr>Office Theme</vt:lpstr>
      <vt:lpstr>Ключові показники ефективності  Інспекції державного архітектурно-будівельного контролю у м. Львові  за 2017-2019 роки</vt:lpstr>
      <vt:lpstr> Slide Title</vt:lpstr>
      <vt:lpstr>Показники декларативно-дозвільної роботи за 2017-2019 роки</vt:lpstr>
      <vt:lpstr>Презентация PowerPoint</vt:lpstr>
      <vt:lpstr>Презентация PowerPoint</vt:lpstr>
      <vt:lpstr>Показники здійснення заходів державного архітектурно-будівельного контролю Інспекцією ДАБК у м. Львові за 2017, 2018 та 2019 роки</vt:lpstr>
      <vt:lpstr>Суми накладених штрафних санкцій за 2017, 2018 та 2019 роки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Марчишин Андріана</cp:lastModifiedBy>
  <cp:revision>58</cp:revision>
  <cp:lastPrinted>2020-06-15T13:16:56Z</cp:lastPrinted>
  <dcterms:created xsi:type="dcterms:W3CDTF">2013-08-21T19:17:07Z</dcterms:created>
  <dcterms:modified xsi:type="dcterms:W3CDTF">2020-09-07T08:48:58Z</dcterms:modified>
</cp:coreProperties>
</file>