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5"/>
  </p:notesMasterIdLst>
  <p:handoutMasterIdLst>
    <p:handoutMasterId r:id="rId36"/>
  </p:handoutMasterIdLst>
  <p:sldIdLst>
    <p:sldId id="265" r:id="rId5"/>
    <p:sldId id="32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40" r:id="rId20"/>
    <p:sldId id="377" r:id="rId21"/>
    <p:sldId id="380" r:id="rId22"/>
    <p:sldId id="381" r:id="rId23"/>
    <p:sldId id="382" r:id="rId24"/>
    <p:sldId id="379" r:id="rId25"/>
    <p:sldId id="383" r:id="rId26"/>
    <p:sldId id="366" r:id="rId27"/>
    <p:sldId id="367" r:id="rId28"/>
    <p:sldId id="341" r:id="rId29"/>
    <p:sldId id="369" r:id="rId30"/>
    <p:sldId id="373" r:id="rId31"/>
    <p:sldId id="384" r:id="rId32"/>
    <p:sldId id="375" r:id="rId33"/>
    <p:sldId id="399" r:id="rId34"/>
  </p:sldIdLst>
  <p:sldSz cx="12188825" cy="6858000"/>
  <p:notesSz cx="6858000" cy="9144000"/>
  <p:custDataLst>
    <p:tags r:id="rId37"/>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81628" autoAdjust="0"/>
  </p:normalViewPr>
  <p:slideViewPr>
    <p:cSldViewPr showGuides="1">
      <p:cViewPr varScale="1">
        <p:scale>
          <a:sx n="61" d="100"/>
          <a:sy n="61" d="100"/>
        </p:scale>
        <p:origin x="960"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smtClean="0"/>
              <a:t>ІНФОРМАЦІЯ</a:t>
            </a:r>
            <a:r>
              <a:rPr lang="uk-UA" baseline="0" dirty="0" smtClean="0"/>
              <a:t> ПО РЕЄСТРАЦІЙНИХ ДІЯХ ЩОДО ЮРИДИЧНИХ ОСІБ, ФІЗИЧНИХ ОСІБ-ПІДПРИЄМЦІВ</a:t>
            </a:r>
            <a:endParaRPr lang="uk-U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800107576122976"/>
          <c:w val="0.96421492619982641"/>
          <c:h val="0.59284029416785677"/>
        </c:manualLayout>
      </c:layout>
      <c:bar3DChart>
        <c:barDir val="col"/>
        <c:grouping val="clustered"/>
        <c:varyColors val="0"/>
        <c:ser>
          <c:idx val="0"/>
          <c:order val="0"/>
          <c:tx>
            <c:strRef>
              <c:f>Лист1!$B$1</c:f>
              <c:strCache>
                <c:ptCount val="1"/>
                <c:pt idx="0">
                  <c:v>2016</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ДР ФОП</c:v>
                </c:pt>
                <c:pt idx="1">
                  <c:v>ДР ЮО</c:v>
                </c:pt>
                <c:pt idx="2">
                  <c:v>ПРИПИНЕННЯ ФОП</c:v>
                </c:pt>
                <c:pt idx="3">
                  <c:v>ПРИПИНЕННЯ ЮО</c:v>
                </c:pt>
                <c:pt idx="4">
                  <c:v>ЗМІНИ ФОП</c:v>
                </c:pt>
                <c:pt idx="5">
                  <c:v>ЗМІНИ ЮО</c:v>
                </c:pt>
              </c:strCache>
            </c:strRef>
          </c:cat>
          <c:val>
            <c:numRef>
              <c:f>Лист1!$B$2:$B$7</c:f>
              <c:numCache>
                <c:formatCode>General</c:formatCode>
                <c:ptCount val="6"/>
                <c:pt idx="0">
                  <c:v>2573</c:v>
                </c:pt>
                <c:pt idx="1">
                  <c:v>925</c:v>
                </c:pt>
                <c:pt idx="2">
                  <c:v>1155</c:v>
                </c:pt>
                <c:pt idx="3">
                  <c:v>99</c:v>
                </c:pt>
                <c:pt idx="4">
                  <c:v>5274</c:v>
                </c:pt>
                <c:pt idx="5">
                  <c:v>2274</c:v>
                </c:pt>
              </c:numCache>
            </c:numRef>
          </c:val>
          <c:extLst xmlns:c16r2="http://schemas.microsoft.com/office/drawing/2015/06/chart">
            <c:ext xmlns:c16="http://schemas.microsoft.com/office/drawing/2014/chart" uri="{C3380CC4-5D6E-409C-BE32-E72D297353CC}">
              <c16:uniqueId val="{00000000-28C1-4CD5-99B0-BFF48DD8B6F8}"/>
            </c:ext>
          </c:extLst>
        </c:ser>
        <c:ser>
          <c:idx val="1"/>
          <c:order val="1"/>
          <c:tx>
            <c:strRef>
              <c:f>Лист1!$C$1</c:f>
              <c:strCache>
                <c:ptCount val="1"/>
                <c:pt idx="0">
                  <c:v>2017</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ДР ФОП</c:v>
                </c:pt>
                <c:pt idx="1">
                  <c:v>ДР ЮО</c:v>
                </c:pt>
                <c:pt idx="2">
                  <c:v>ПРИПИНЕННЯ ФОП</c:v>
                </c:pt>
                <c:pt idx="3">
                  <c:v>ПРИПИНЕННЯ ЮО</c:v>
                </c:pt>
                <c:pt idx="4">
                  <c:v>ЗМІНИ ФОП</c:v>
                </c:pt>
                <c:pt idx="5">
                  <c:v>ЗМІНИ ЮО</c:v>
                </c:pt>
              </c:strCache>
            </c:strRef>
          </c:cat>
          <c:val>
            <c:numRef>
              <c:f>Лист1!$C$2:$C$7</c:f>
              <c:numCache>
                <c:formatCode>General</c:formatCode>
                <c:ptCount val="6"/>
                <c:pt idx="0">
                  <c:v>6090</c:v>
                </c:pt>
                <c:pt idx="1">
                  <c:v>741</c:v>
                </c:pt>
                <c:pt idx="2">
                  <c:v>9599</c:v>
                </c:pt>
                <c:pt idx="3">
                  <c:v>222</c:v>
                </c:pt>
                <c:pt idx="4">
                  <c:v>4518</c:v>
                </c:pt>
                <c:pt idx="5">
                  <c:v>2917</c:v>
                </c:pt>
              </c:numCache>
            </c:numRef>
          </c:val>
          <c:extLst xmlns:c16r2="http://schemas.microsoft.com/office/drawing/2015/06/chart">
            <c:ext xmlns:c16="http://schemas.microsoft.com/office/drawing/2014/chart" uri="{C3380CC4-5D6E-409C-BE32-E72D297353CC}">
              <c16:uniqueId val="{00000001-28C1-4CD5-99B0-BFF48DD8B6F8}"/>
            </c:ext>
          </c:extLst>
        </c:ser>
        <c:dLbls>
          <c:showLegendKey val="0"/>
          <c:showVal val="1"/>
          <c:showCatName val="0"/>
          <c:showSerName val="0"/>
          <c:showPercent val="0"/>
          <c:showBubbleSize val="0"/>
        </c:dLbls>
        <c:gapWidth val="219"/>
        <c:shape val="box"/>
        <c:axId val="169584384"/>
        <c:axId val="169311264"/>
        <c:axId val="0"/>
      </c:bar3DChart>
      <c:catAx>
        <c:axId val="169584384"/>
        <c:scaling>
          <c:orientation val="minMax"/>
        </c:scaling>
        <c:delete val="1"/>
        <c:axPos val="b"/>
        <c:numFmt formatCode="General" sourceLinked="1"/>
        <c:majorTickMark val="out"/>
        <c:minorTickMark val="none"/>
        <c:tickLblPos val="nextTo"/>
        <c:crossAx val="169311264"/>
        <c:crosses val="autoZero"/>
        <c:auto val="1"/>
        <c:lblAlgn val="ctr"/>
        <c:lblOffset val="100"/>
        <c:noMultiLvlLbl val="0"/>
      </c:catAx>
      <c:valAx>
        <c:axId val="1693112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9584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uk-UA"/>
              <a:t>Надано витягів з ЄДР</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Надано витягів з ЄДР</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Лист1!$A$2:$A$3</c:f>
              <c:numCache>
                <c:formatCode>General</c:formatCode>
                <c:ptCount val="2"/>
                <c:pt idx="0">
                  <c:v>2016</c:v>
                </c:pt>
                <c:pt idx="1">
                  <c:v>2017</c:v>
                </c:pt>
              </c:numCache>
            </c:numRef>
          </c:cat>
          <c:val>
            <c:numRef>
              <c:f>Лист1!$B$2:$B$3</c:f>
              <c:numCache>
                <c:formatCode>General</c:formatCode>
                <c:ptCount val="2"/>
                <c:pt idx="0">
                  <c:v>1652</c:v>
                </c:pt>
                <c:pt idx="1">
                  <c:v>2035</c:v>
                </c:pt>
              </c:numCache>
            </c:numRef>
          </c:val>
          <c:extLst xmlns:c16r2="http://schemas.microsoft.com/office/drawing/2015/06/chart">
            <c:ext xmlns:c16="http://schemas.microsoft.com/office/drawing/2014/chart" uri="{C3380CC4-5D6E-409C-BE32-E72D297353CC}">
              <c16:uniqueId val="{00000000-B469-4FE0-A894-3DD5845B6091}"/>
            </c:ext>
          </c:extLst>
        </c:ser>
        <c:ser>
          <c:idx val="1"/>
          <c:order val="1"/>
          <c:tx>
            <c:strRef>
              <c:f>Лист1!$C$1</c:f>
              <c:strCache>
                <c:ptCount val="1"/>
                <c:pt idx="0">
                  <c:v>Ряд 2</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Лист1!$A$2:$A$3</c:f>
              <c:numCache>
                <c:formatCode>General</c:formatCode>
                <c:ptCount val="2"/>
                <c:pt idx="0">
                  <c:v>2016</c:v>
                </c:pt>
                <c:pt idx="1">
                  <c:v>2017</c:v>
                </c:pt>
              </c:numCache>
            </c:numRef>
          </c:cat>
          <c:val>
            <c:numRef>
              <c:f>Лист1!$C$2:$C$3</c:f>
              <c:numCache>
                <c:formatCode>General</c:formatCode>
                <c:ptCount val="2"/>
                <c:pt idx="0">
                  <c:v>2.4</c:v>
                </c:pt>
                <c:pt idx="1">
                  <c:v>4.4000000000000004</c:v>
                </c:pt>
              </c:numCache>
            </c:numRef>
          </c:val>
          <c:extLst xmlns:c16r2="http://schemas.microsoft.com/office/drawing/2015/06/chart">
            <c:ext xmlns:c16="http://schemas.microsoft.com/office/drawing/2014/chart" uri="{C3380CC4-5D6E-409C-BE32-E72D297353CC}">
              <c16:uniqueId val="{00000001-B469-4FE0-A894-3DD5845B6091}"/>
            </c:ext>
          </c:extLst>
        </c:ser>
        <c:dLbls>
          <c:dLblPos val="outEnd"/>
          <c:showLegendKey val="0"/>
          <c:showVal val="1"/>
          <c:showCatName val="0"/>
          <c:showSerName val="0"/>
          <c:showPercent val="0"/>
          <c:showBubbleSize val="0"/>
        </c:dLbls>
        <c:gapWidth val="355"/>
        <c:overlap val="-70"/>
        <c:axId val="171673184"/>
        <c:axId val="171673744"/>
      </c:barChart>
      <c:catAx>
        <c:axId val="17167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1673744"/>
        <c:crosses val="autoZero"/>
        <c:auto val="1"/>
        <c:lblAlgn val="ctr"/>
        <c:lblOffset val="100"/>
        <c:noMultiLvlLbl val="0"/>
      </c:catAx>
      <c:valAx>
        <c:axId val="171673744"/>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167318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uk-UA"/>
              <a:t>ВИЇМКИ (ВИЛУЧЕННЯ) РЕЄСТРАЦІЙНИХ СПРАВ</a:t>
            </a:r>
          </a:p>
        </c:rich>
      </c:tx>
      <c:layout>
        <c:manualLayout>
          <c:xMode val="edge"/>
          <c:yMode val="edge"/>
          <c:x val="0.24674857359083313"/>
          <c:y val="1.3634050629921768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ru-RU"/>
        </a:p>
      </c:txPr>
    </c:title>
    <c:autoTitleDeleted val="0"/>
    <c:plotArea>
      <c:layout/>
      <c:barChart>
        <c:barDir val="col"/>
        <c:grouping val="stacked"/>
        <c:varyColors val="0"/>
        <c:ser>
          <c:idx val="0"/>
          <c:order val="0"/>
          <c:tx>
            <c:strRef>
              <c:f>Лист1!$B$1</c:f>
              <c:strCache>
                <c:ptCount val="1"/>
                <c:pt idx="0">
                  <c:v>ВИЇМКИ (ВИЛУЧЕННЯ) СПРАВ</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50000"/>
                    <a:lumOff val="50000"/>
                  </a:schemeClr>
                </a:solidFill>
                <a:round/>
              </a:ln>
              <a:effectLst/>
            </c:spPr>
          </c:errBars>
          <c:cat>
            <c:numRef>
              <c:f>Лист1!$A$2:$A$3</c:f>
              <c:numCache>
                <c:formatCode>General</c:formatCode>
                <c:ptCount val="2"/>
                <c:pt idx="0">
                  <c:v>2016</c:v>
                </c:pt>
                <c:pt idx="1">
                  <c:v>2017</c:v>
                </c:pt>
              </c:numCache>
            </c:numRef>
          </c:cat>
          <c:val>
            <c:numRef>
              <c:f>Лист1!$B$2:$B$3</c:f>
              <c:numCache>
                <c:formatCode>General</c:formatCode>
                <c:ptCount val="2"/>
                <c:pt idx="0">
                  <c:v>114</c:v>
                </c:pt>
                <c:pt idx="1">
                  <c:v>221</c:v>
                </c:pt>
              </c:numCache>
            </c:numRef>
          </c:val>
          <c:extLst xmlns:c16r2="http://schemas.microsoft.com/office/drawing/2015/06/chart">
            <c:ext xmlns:c16="http://schemas.microsoft.com/office/drawing/2014/chart" uri="{C3380CC4-5D6E-409C-BE32-E72D297353CC}">
              <c16:uniqueId val="{00000000-B8C4-4E23-8029-BBB9C927B188}"/>
            </c:ext>
          </c:extLst>
        </c:ser>
        <c:dLbls>
          <c:dLblPos val="ctr"/>
          <c:showLegendKey val="0"/>
          <c:showVal val="1"/>
          <c:showCatName val="0"/>
          <c:showSerName val="0"/>
          <c:showPercent val="0"/>
          <c:showBubbleSize val="0"/>
        </c:dLbls>
        <c:gapWidth val="150"/>
        <c:overlap val="100"/>
        <c:axId val="171676544"/>
        <c:axId val="172515776"/>
      </c:barChart>
      <c:catAx>
        <c:axId val="17167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72515776"/>
        <c:crosses val="autoZero"/>
        <c:auto val="1"/>
        <c:lblAlgn val="ctr"/>
        <c:lblOffset val="100"/>
        <c:noMultiLvlLbl val="0"/>
      </c:catAx>
      <c:valAx>
        <c:axId val="172515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16765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ru-RU" sz="1400" dirty="0" err="1">
                <a:solidFill>
                  <a:schemeClr val="tx1"/>
                </a:solidFill>
              </a:rPr>
              <a:t>Адміністративний</a:t>
            </a:r>
            <a:r>
              <a:rPr lang="ru-RU" sz="1400" dirty="0">
                <a:solidFill>
                  <a:schemeClr val="tx1"/>
                </a:solidFill>
              </a:rPr>
              <a:t> </a:t>
            </a:r>
            <a:r>
              <a:rPr lang="ru-RU" sz="1400" dirty="0" err="1">
                <a:solidFill>
                  <a:schemeClr val="tx1"/>
                </a:solidFill>
              </a:rPr>
              <a:t>збір</a:t>
            </a:r>
            <a:r>
              <a:rPr lang="ru-RU" sz="1400" dirty="0">
                <a:solidFill>
                  <a:schemeClr val="tx1"/>
                </a:solidFill>
              </a:rPr>
              <a:t> за </a:t>
            </a:r>
            <a:r>
              <a:rPr lang="ru-RU" sz="1400" dirty="0" err="1">
                <a:solidFill>
                  <a:schemeClr val="tx1"/>
                </a:solidFill>
              </a:rPr>
              <a:t>проведення</a:t>
            </a:r>
            <a:r>
              <a:rPr lang="ru-RU" sz="1400" dirty="0">
                <a:solidFill>
                  <a:schemeClr val="tx1"/>
                </a:solidFill>
              </a:rPr>
              <a:t> </a:t>
            </a:r>
          </a:p>
          <a:p>
            <a:pPr>
              <a:defRPr/>
            </a:pPr>
            <a:r>
              <a:rPr lang="ru-RU" sz="1400" dirty="0">
                <a:solidFill>
                  <a:schemeClr val="tx1"/>
                </a:solidFill>
              </a:rPr>
              <a:t>ДР ЮО та ФОП</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manualLayout>
          <c:layoutTarget val="inner"/>
          <c:xMode val="edge"/>
          <c:yMode val="edge"/>
          <c:x val="0.19666166418667505"/>
          <c:y val="0.1784381992466175"/>
          <c:w val="0.77731663694926434"/>
          <c:h val="0.67892005221594309"/>
        </c:manualLayout>
      </c:layout>
      <c:barChart>
        <c:barDir val="col"/>
        <c:grouping val="stacked"/>
        <c:varyColors val="0"/>
        <c:ser>
          <c:idx val="0"/>
          <c:order val="0"/>
          <c:tx>
            <c:strRef>
              <c:f>Лист1!$B$1</c:f>
              <c:strCache>
                <c:ptCount val="1"/>
                <c:pt idx="0">
                  <c:v>Адміню збір за проведення ДР ЮО та ФОП</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Лист1!$A$2:$A$3</c:f>
              <c:numCache>
                <c:formatCode>General</c:formatCode>
                <c:ptCount val="2"/>
                <c:pt idx="0">
                  <c:v>2016</c:v>
                </c:pt>
                <c:pt idx="1">
                  <c:v>2017</c:v>
                </c:pt>
              </c:numCache>
            </c:numRef>
          </c:cat>
          <c:val>
            <c:numRef>
              <c:f>Лист1!$B$2:$B$3</c:f>
              <c:numCache>
                <c:formatCode>General</c:formatCode>
                <c:ptCount val="2"/>
                <c:pt idx="0">
                  <c:v>971300</c:v>
                </c:pt>
                <c:pt idx="1">
                  <c:v>1758800</c:v>
                </c:pt>
              </c:numCache>
            </c:numRef>
          </c:val>
          <c:extLst xmlns:c16r2="http://schemas.microsoft.com/office/drawing/2015/06/chart">
            <c:ext xmlns:c16="http://schemas.microsoft.com/office/drawing/2014/chart" uri="{C3380CC4-5D6E-409C-BE32-E72D297353CC}">
              <c16:uniqueId val="{00000000-43C7-402A-8DE9-E5762CBD57B3}"/>
            </c:ext>
          </c:extLst>
        </c:ser>
        <c:dLbls>
          <c:dLblPos val="ctr"/>
          <c:showLegendKey val="0"/>
          <c:showVal val="1"/>
          <c:showCatName val="0"/>
          <c:showSerName val="0"/>
          <c:showPercent val="0"/>
          <c:showBubbleSize val="0"/>
        </c:dLbls>
        <c:gapWidth val="150"/>
        <c:overlap val="100"/>
        <c:axId val="172518576"/>
        <c:axId val="172519136"/>
      </c:barChart>
      <c:catAx>
        <c:axId val="172518576"/>
        <c:scaling>
          <c:orientation val="minMax"/>
        </c:scaling>
        <c:delete val="1"/>
        <c:axPos val="b"/>
        <c:numFmt formatCode="General" sourceLinked="1"/>
        <c:majorTickMark val="none"/>
        <c:minorTickMark val="none"/>
        <c:tickLblPos val="nextTo"/>
        <c:crossAx val="172519136"/>
        <c:crosses val="autoZero"/>
        <c:auto val="1"/>
        <c:lblAlgn val="ctr"/>
        <c:lblOffset val="100"/>
        <c:noMultiLvlLbl val="0"/>
      </c:catAx>
      <c:valAx>
        <c:axId val="172519136"/>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7251857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ru-RU"/>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solidFill>
            <a:schemeClr val="bg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sz="1600" dirty="0" err="1">
                <a:latin typeface="Times New Roman" panose="02020603050405020304" pitchFamily="18" charset="0"/>
                <a:cs typeface="Times New Roman" panose="02020603050405020304" pitchFamily="18" charset="0"/>
              </a:rPr>
              <a:t>Адміністративний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збір</a:t>
            </a:r>
            <a:r>
              <a:rPr lang="ru-RU" sz="1600" dirty="0">
                <a:latin typeface="Times New Roman" panose="02020603050405020304" pitchFamily="18" charset="0"/>
                <a:cs typeface="Times New Roman" panose="02020603050405020304" pitchFamily="18" charset="0"/>
              </a:rPr>
              <a:t> за ДР </a:t>
            </a:r>
            <a:r>
              <a:rPr lang="ru-RU" sz="1600" dirty="0" err="1">
                <a:latin typeface="Times New Roman" panose="02020603050405020304" pitchFamily="18" charset="0"/>
                <a:cs typeface="Times New Roman" panose="02020603050405020304" pitchFamily="18" charset="0"/>
              </a:rPr>
              <a:t>речових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пра</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нерухоме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майно</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обтяжень</a:t>
            </a:r>
            <a:endParaRPr lang="ru-RU" sz="1600" dirty="0">
              <a:latin typeface="Times New Roman" panose="02020603050405020304" pitchFamily="18" charset="0"/>
              <a:cs typeface="Times New Roman" panose="02020603050405020304" pitchFamily="18" charset="0"/>
            </a:endParaRPr>
          </a:p>
        </c:rich>
      </c:tx>
      <c:layout>
        <c:manualLayout>
          <c:xMode val="edge"/>
          <c:yMode val="edge"/>
          <c:x val="0.16454365430868043"/>
          <c:y val="4.1047820711128467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manualLayout>
          <c:layoutTarget val="inner"/>
          <c:xMode val="edge"/>
          <c:yMode val="edge"/>
          <c:x val="0.2300674292057133"/>
          <c:y val="0.26088228079393211"/>
          <c:w val="0.76993257079428667"/>
          <c:h val="0.5909739487491692"/>
        </c:manualLayout>
      </c:layout>
      <c:barChart>
        <c:barDir val="col"/>
        <c:grouping val="clustered"/>
        <c:varyColors val="0"/>
        <c:ser>
          <c:idx val="0"/>
          <c:order val="0"/>
          <c:tx>
            <c:strRef>
              <c:f>Лист1!$B$1</c:f>
              <c:strCache>
                <c:ptCount val="1"/>
                <c:pt idx="0">
                  <c:v>Адміністративний збір за ДР речових пра на нерухоме майно та їх обтяжень</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Лист1!$A$2:$A$3</c:f>
              <c:numCache>
                <c:formatCode>General</c:formatCode>
                <c:ptCount val="2"/>
                <c:pt idx="0">
                  <c:v>2016</c:v>
                </c:pt>
                <c:pt idx="1">
                  <c:v>2017</c:v>
                </c:pt>
              </c:numCache>
            </c:numRef>
          </c:cat>
          <c:val>
            <c:numRef>
              <c:f>Лист1!$B$2:$B$3</c:f>
              <c:numCache>
                <c:formatCode>General</c:formatCode>
                <c:ptCount val="2"/>
                <c:pt idx="0">
                  <c:v>976600</c:v>
                </c:pt>
                <c:pt idx="1">
                  <c:v>1415300</c:v>
                </c:pt>
              </c:numCache>
            </c:numRef>
          </c:val>
          <c:extLst xmlns:c16r2="http://schemas.microsoft.com/office/drawing/2015/06/chart">
            <c:ext xmlns:c16="http://schemas.microsoft.com/office/drawing/2014/chart" uri="{C3380CC4-5D6E-409C-BE32-E72D297353CC}">
              <c16:uniqueId val="{00000000-0184-4CC5-A4B0-D690285855EE}"/>
            </c:ext>
          </c:extLst>
        </c:ser>
        <c:dLbls>
          <c:dLblPos val="outEnd"/>
          <c:showLegendKey val="0"/>
          <c:showVal val="1"/>
          <c:showCatName val="0"/>
          <c:showSerName val="0"/>
          <c:showPercent val="0"/>
          <c:showBubbleSize val="0"/>
        </c:dLbls>
        <c:gapWidth val="100"/>
        <c:overlap val="-24"/>
        <c:axId val="173553856"/>
        <c:axId val="173554416"/>
      </c:barChart>
      <c:catAx>
        <c:axId val="173553856"/>
        <c:scaling>
          <c:orientation val="minMax"/>
        </c:scaling>
        <c:delete val="1"/>
        <c:axPos val="b"/>
        <c:numFmt formatCode="General" sourceLinked="1"/>
        <c:majorTickMark val="none"/>
        <c:minorTickMark val="none"/>
        <c:tickLblPos val="nextTo"/>
        <c:crossAx val="173554416"/>
        <c:crosses val="autoZero"/>
        <c:auto val="1"/>
        <c:lblAlgn val="ctr"/>
        <c:lblOffset val="100"/>
        <c:noMultiLvlLbl val="0"/>
      </c:catAx>
      <c:valAx>
        <c:axId val="173554416"/>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7355385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ru-RU"/>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uk-UA"/>
              <a:t>Розглянуто запитів:</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2016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Лист1!$A$2:$A$3</c:f>
              <c:strCache>
                <c:ptCount val="2"/>
                <c:pt idx="0">
                  <c:v>Запитів на отримання доступу до публічної інформації - 11</c:v>
                </c:pt>
                <c:pt idx="1">
                  <c:v>Адвокатських запитів - 71</c:v>
                </c:pt>
              </c:strCache>
            </c:strRef>
          </c:cat>
          <c:val>
            <c:numRef>
              <c:f>Лист1!$B$2:$B$3</c:f>
              <c:numCache>
                <c:formatCode>General</c:formatCode>
                <c:ptCount val="2"/>
                <c:pt idx="0">
                  <c:v>18</c:v>
                </c:pt>
                <c:pt idx="1">
                  <c:v>63</c:v>
                </c:pt>
              </c:numCache>
            </c:numRef>
          </c:val>
          <c:extLst xmlns:c16r2="http://schemas.microsoft.com/office/drawing/2015/06/chart">
            <c:ext xmlns:c16="http://schemas.microsoft.com/office/drawing/2014/chart" uri="{C3380CC4-5D6E-409C-BE32-E72D297353CC}">
              <c16:uniqueId val="{00000000-D479-443B-BAAD-7EB054EA919B}"/>
            </c:ext>
          </c:extLst>
        </c:ser>
        <c:ser>
          <c:idx val="1"/>
          <c:order val="1"/>
          <c:tx>
            <c:strRef>
              <c:f>Лист1!$C$1</c:f>
              <c:strCache>
                <c:ptCount val="1"/>
                <c:pt idx="0">
                  <c:v>2017</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Лист1!$A$2:$A$3</c:f>
              <c:strCache>
                <c:ptCount val="2"/>
                <c:pt idx="0">
                  <c:v>Запитів на отримання доступу до публічної інформації - 11</c:v>
                </c:pt>
                <c:pt idx="1">
                  <c:v>Адвокатських запитів - 71</c:v>
                </c:pt>
              </c:strCache>
            </c:strRef>
          </c:cat>
          <c:val>
            <c:numRef>
              <c:f>Лист1!$C$2:$C$3</c:f>
              <c:numCache>
                <c:formatCode>General</c:formatCode>
                <c:ptCount val="2"/>
                <c:pt idx="0">
                  <c:v>37</c:v>
                </c:pt>
                <c:pt idx="1">
                  <c:v>112</c:v>
                </c:pt>
              </c:numCache>
            </c:numRef>
          </c:val>
          <c:extLst xmlns:c16r2="http://schemas.microsoft.com/office/drawing/2015/06/chart">
            <c:ext xmlns:c16="http://schemas.microsoft.com/office/drawing/2014/chart" uri="{C3380CC4-5D6E-409C-BE32-E72D297353CC}">
              <c16:uniqueId val="{00000001-D479-443B-BAAD-7EB054EA919B}"/>
            </c:ext>
          </c:extLst>
        </c:ser>
        <c:dLbls>
          <c:showLegendKey val="0"/>
          <c:showVal val="1"/>
          <c:showCatName val="0"/>
          <c:showSerName val="0"/>
          <c:showPercent val="0"/>
          <c:showBubbleSize val="0"/>
        </c:dLbls>
        <c:gapWidth val="150"/>
        <c:shape val="box"/>
        <c:axId val="174012832"/>
        <c:axId val="174013392"/>
        <c:axId val="0"/>
      </c:bar3DChart>
      <c:catAx>
        <c:axId val="174012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74013392"/>
        <c:crosses val="autoZero"/>
        <c:auto val="1"/>
        <c:lblAlgn val="ctr"/>
        <c:lblOffset val="100"/>
        <c:noMultiLvlLbl val="0"/>
      </c:catAx>
      <c:valAx>
        <c:axId val="174013392"/>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7401283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ru-RU"/>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uk-UA"/>
              <a:t>Розглянуто звернень:</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2016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Лист1!$A$2:$A$6</c:f>
              <c:strCache>
                <c:ptCount val="5"/>
                <c:pt idx="0">
                  <c:v>ЗВЕРНЕННЯ ГРОМАДЯН</c:v>
                </c:pt>
                <c:pt idx="1">
                  <c:v>ЗВЕРНЕННЯ ЮО</c:v>
                </c:pt>
                <c:pt idx="2">
                  <c:v>ЗВЕРНЕННЯ ОРГАНІВ ДЕРЖАВНОЇ ВЛАДИ</c:v>
                </c:pt>
                <c:pt idx="3">
                  <c:v>ЗВЕРНЕННЯ ВИКОНАВЧИХ ОРГАНІВ ЛМР</c:v>
                </c:pt>
                <c:pt idx="4">
                  <c:v>ЗВЕРНЕННЯ ДЕПУТАТІВ</c:v>
                </c:pt>
              </c:strCache>
            </c:strRef>
          </c:cat>
          <c:val>
            <c:numRef>
              <c:f>Лист1!$B$2:$B$6</c:f>
              <c:numCache>
                <c:formatCode>General</c:formatCode>
                <c:ptCount val="5"/>
                <c:pt idx="0">
                  <c:v>314</c:v>
                </c:pt>
                <c:pt idx="1">
                  <c:v>78</c:v>
                </c:pt>
                <c:pt idx="2">
                  <c:v>123</c:v>
                </c:pt>
                <c:pt idx="3">
                  <c:v>19</c:v>
                </c:pt>
                <c:pt idx="4">
                  <c:v>2</c:v>
                </c:pt>
              </c:numCache>
            </c:numRef>
          </c:val>
          <c:extLst xmlns:c16r2="http://schemas.microsoft.com/office/drawing/2015/06/chart">
            <c:ext xmlns:c16="http://schemas.microsoft.com/office/drawing/2014/chart" uri="{C3380CC4-5D6E-409C-BE32-E72D297353CC}">
              <c16:uniqueId val="{00000000-B0D1-4F63-ACC9-2E50FA755FC8}"/>
            </c:ext>
          </c:extLst>
        </c:ser>
        <c:ser>
          <c:idx val="1"/>
          <c:order val="1"/>
          <c:tx>
            <c:strRef>
              <c:f>Лист1!$C$1</c:f>
              <c:strCache>
                <c:ptCount val="1"/>
                <c:pt idx="0">
                  <c:v>2017</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Лист1!$A$2:$A$6</c:f>
              <c:strCache>
                <c:ptCount val="5"/>
                <c:pt idx="0">
                  <c:v>ЗВЕРНЕННЯ ГРОМАДЯН</c:v>
                </c:pt>
                <c:pt idx="1">
                  <c:v>ЗВЕРНЕННЯ ЮО</c:v>
                </c:pt>
                <c:pt idx="2">
                  <c:v>ЗВЕРНЕННЯ ОРГАНІВ ДЕРЖАВНОЇ ВЛАДИ</c:v>
                </c:pt>
                <c:pt idx="3">
                  <c:v>ЗВЕРНЕННЯ ВИКОНАВЧИХ ОРГАНІВ ЛМР</c:v>
                </c:pt>
                <c:pt idx="4">
                  <c:v>ЗВЕРНЕННЯ ДЕПУТАТІВ</c:v>
                </c:pt>
              </c:strCache>
            </c:strRef>
          </c:cat>
          <c:val>
            <c:numRef>
              <c:f>Лист1!$C$2:$C$6</c:f>
              <c:numCache>
                <c:formatCode>General</c:formatCode>
                <c:ptCount val="5"/>
                <c:pt idx="0">
                  <c:v>184</c:v>
                </c:pt>
                <c:pt idx="1">
                  <c:v>99</c:v>
                </c:pt>
                <c:pt idx="2">
                  <c:v>131</c:v>
                </c:pt>
                <c:pt idx="3">
                  <c:v>78</c:v>
                </c:pt>
                <c:pt idx="4">
                  <c:v>4</c:v>
                </c:pt>
              </c:numCache>
            </c:numRef>
          </c:val>
          <c:extLst xmlns:c16r2="http://schemas.microsoft.com/office/drawing/2015/06/chart">
            <c:ext xmlns:c16="http://schemas.microsoft.com/office/drawing/2014/chart" uri="{C3380CC4-5D6E-409C-BE32-E72D297353CC}">
              <c16:uniqueId val="{00000001-B0D1-4F63-ACC9-2E50FA755FC8}"/>
            </c:ext>
          </c:extLst>
        </c:ser>
        <c:dLbls>
          <c:dLblPos val="outEnd"/>
          <c:showLegendKey val="0"/>
          <c:showVal val="1"/>
          <c:showCatName val="0"/>
          <c:showSerName val="0"/>
          <c:showPercent val="0"/>
          <c:showBubbleSize val="0"/>
        </c:dLbls>
        <c:gapWidth val="100"/>
        <c:overlap val="-24"/>
        <c:axId val="174325536"/>
        <c:axId val="174326096"/>
      </c:barChart>
      <c:catAx>
        <c:axId val="1743255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74326096"/>
        <c:crosses val="autoZero"/>
        <c:auto val="1"/>
        <c:lblAlgn val="ctr"/>
        <c:lblOffset val="100"/>
        <c:noMultiLvlLbl val="0"/>
      </c:catAx>
      <c:valAx>
        <c:axId val="1743260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7432553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ru-RU"/>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uk-UA"/>
              <a:t>НАДХОДЖЕННЯ РЕЄСТРАЦІЙНИХ СПРАВ</a:t>
            </a:r>
          </a:p>
          <a:p>
            <a:pPr>
              <a:defRPr/>
            </a:pPr>
            <a:r>
              <a:rPr lang="uk-UA"/>
              <a:t> (ВЗЯТТЯ НА ОБЛІК)</a:t>
            </a:r>
          </a:p>
        </c:rich>
      </c:tx>
      <c:layout>
        <c:manualLayout>
          <c:xMode val="edge"/>
          <c:yMode val="edge"/>
          <c:x val="0.27056300753247997"/>
          <c:y val="1.556199637948724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2016</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Лист1!$A$2:$A$3</c:f>
              <c:strCache>
                <c:ptCount val="2"/>
                <c:pt idx="0">
                  <c:v>НАДХОДЖЕННЯ РЕЄСТРАЦІЙНИХ СПРАВ ЮО</c:v>
                </c:pt>
                <c:pt idx="1">
                  <c:v>НАДХОДЖЕННЯ РЕЄСТРАЦІЙНИХ СПРАВ ФОП</c:v>
                </c:pt>
              </c:strCache>
            </c:strRef>
          </c:cat>
          <c:val>
            <c:numRef>
              <c:f>Лист1!$B$2:$B$3</c:f>
              <c:numCache>
                <c:formatCode>General</c:formatCode>
                <c:ptCount val="2"/>
                <c:pt idx="0">
                  <c:v>183</c:v>
                </c:pt>
                <c:pt idx="1">
                  <c:v>66</c:v>
                </c:pt>
              </c:numCache>
            </c:numRef>
          </c:val>
          <c:extLst xmlns:c16r2="http://schemas.microsoft.com/office/drawing/2015/06/chart">
            <c:ext xmlns:c16="http://schemas.microsoft.com/office/drawing/2014/chart" uri="{C3380CC4-5D6E-409C-BE32-E72D297353CC}">
              <c16:uniqueId val="{00000000-BAB6-4811-B4A3-BADD6A61DFB4}"/>
            </c:ext>
          </c:extLst>
        </c:ser>
        <c:ser>
          <c:idx val="1"/>
          <c:order val="1"/>
          <c:tx>
            <c:strRef>
              <c:f>Лист1!$C$1</c:f>
              <c:strCache>
                <c:ptCount val="1"/>
                <c:pt idx="0">
                  <c:v>2017</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Лист1!$A$2:$A$3</c:f>
              <c:strCache>
                <c:ptCount val="2"/>
                <c:pt idx="0">
                  <c:v>НАДХОДЖЕННЯ РЕЄСТРАЦІЙНИХ СПРАВ ЮО</c:v>
                </c:pt>
                <c:pt idx="1">
                  <c:v>НАДХОДЖЕННЯ РЕЄСТРАЦІЙНИХ СПРАВ ФОП</c:v>
                </c:pt>
              </c:strCache>
            </c:strRef>
          </c:cat>
          <c:val>
            <c:numRef>
              <c:f>Лист1!$C$2:$C$3</c:f>
              <c:numCache>
                <c:formatCode>General</c:formatCode>
                <c:ptCount val="2"/>
                <c:pt idx="0">
                  <c:v>561</c:v>
                </c:pt>
                <c:pt idx="1">
                  <c:v>176</c:v>
                </c:pt>
              </c:numCache>
            </c:numRef>
          </c:val>
          <c:extLst xmlns:c16r2="http://schemas.microsoft.com/office/drawing/2015/06/chart">
            <c:ext xmlns:c16="http://schemas.microsoft.com/office/drawing/2014/chart" uri="{C3380CC4-5D6E-409C-BE32-E72D297353CC}">
              <c16:uniqueId val="{00000001-BAB6-4811-B4A3-BADD6A61DFB4}"/>
            </c:ext>
          </c:extLst>
        </c:ser>
        <c:dLbls>
          <c:dLblPos val="inEnd"/>
          <c:showLegendKey val="0"/>
          <c:showVal val="1"/>
          <c:showCatName val="0"/>
          <c:showSerName val="0"/>
          <c:showPercent val="0"/>
          <c:showBubbleSize val="0"/>
        </c:dLbls>
        <c:gapWidth val="65"/>
        <c:axId val="173252656"/>
        <c:axId val="173253216"/>
      </c:barChart>
      <c:catAx>
        <c:axId val="173252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73253216"/>
        <c:crosses val="autoZero"/>
        <c:auto val="1"/>
        <c:lblAlgn val="ctr"/>
        <c:lblOffset val="100"/>
        <c:noMultiLvlLbl val="0"/>
      </c:catAx>
      <c:valAx>
        <c:axId val="173253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3252656"/>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ru-RU"/>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НАДХОДЖЕННЯ РЕЄСТРАЦІЙНИХ СПРАВ ТА ДОКУМЕНТІВ ДО РЕЄСТРАЦІЙНИХ СПРАВ ВІД СУБ'ЄКТІВ ДЕРЖАВНОЇ РЕЄСТРАЦІЇ РЕЧОВИХ ПРАВ НА НЕРУХОМЕ МАЙНО </a:t>
            </a:r>
            <a:endParaRPr lang="uk-UA"/>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2016</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stdErr"/>
            <c:noEndCap val="0"/>
            <c:spPr>
              <a:noFill/>
              <a:ln w="9525">
                <a:solidFill>
                  <a:schemeClr val="dk1">
                    <a:lumMod val="65000"/>
                    <a:lumOff val="35000"/>
                  </a:schemeClr>
                </a:solidFill>
                <a:round/>
              </a:ln>
              <a:effectLst/>
            </c:spPr>
          </c:errBars>
          <c:cat>
            <c:strRef>
              <c:f>Лист1!$A$2</c:f>
              <c:strCache>
                <c:ptCount val="1"/>
                <c:pt idx="0">
                  <c:v>НАДХОДЖЕННЯ РЕЄСТРАЦІЙНИХ СПРАВ ТА ДОКУМЕНТІВ ДО РЕЄСТРАЦІЙНИХ СПРАВ ВІД СУБ'ЄКТІВ ДЕРЖАВНОЇ РЕЄСТРАЦІЇ РЕЧОВИХ ПРАВ НА НЕРУХОМЕ МАЙНО </c:v>
                </c:pt>
              </c:strCache>
            </c:strRef>
          </c:cat>
          <c:val>
            <c:numRef>
              <c:f>Лист1!$B$2</c:f>
              <c:numCache>
                <c:formatCode>General</c:formatCode>
                <c:ptCount val="1"/>
                <c:pt idx="0">
                  <c:v>23388</c:v>
                </c:pt>
              </c:numCache>
            </c:numRef>
          </c:val>
          <c:extLst xmlns:c16r2="http://schemas.microsoft.com/office/drawing/2015/06/chart">
            <c:ext xmlns:c16="http://schemas.microsoft.com/office/drawing/2014/chart" uri="{C3380CC4-5D6E-409C-BE32-E72D297353CC}">
              <c16:uniqueId val="{00000000-F5FB-4AEE-A138-B2DEC52B3A54}"/>
            </c:ext>
          </c:extLst>
        </c:ser>
        <c:ser>
          <c:idx val="1"/>
          <c:order val="1"/>
          <c:tx>
            <c:strRef>
              <c:f>Лист1!$C$1</c:f>
              <c:strCache>
                <c:ptCount val="1"/>
                <c:pt idx="0">
                  <c:v>2017</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stdErr"/>
            <c:noEndCap val="0"/>
            <c:spPr>
              <a:noFill/>
              <a:ln w="9525">
                <a:solidFill>
                  <a:schemeClr val="dk1">
                    <a:lumMod val="65000"/>
                    <a:lumOff val="35000"/>
                  </a:schemeClr>
                </a:solidFill>
                <a:round/>
              </a:ln>
              <a:effectLst/>
            </c:spPr>
          </c:errBars>
          <c:cat>
            <c:strRef>
              <c:f>Лист1!$A$2</c:f>
              <c:strCache>
                <c:ptCount val="1"/>
                <c:pt idx="0">
                  <c:v>НАДХОДЖЕННЯ РЕЄСТРАЦІЙНИХ СПРАВ ТА ДОКУМЕНТІВ ДО РЕЄСТРАЦІЙНИХ СПРАВ ВІД СУБ'ЄКТІВ ДЕРЖАВНОЇ РЕЄСТРАЦІЇ РЕЧОВИХ ПРАВ НА НЕРУХОМЕ МАЙНО </c:v>
                </c:pt>
              </c:strCache>
            </c:strRef>
          </c:cat>
          <c:val>
            <c:numRef>
              <c:f>Лист1!$C$2</c:f>
              <c:numCache>
                <c:formatCode>General</c:formatCode>
                <c:ptCount val="1"/>
                <c:pt idx="0">
                  <c:v>6707</c:v>
                </c:pt>
              </c:numCache>
            </c:numRef>
          </c:val>
          <c:extLst xmlns:c16r2="http://schemas.microsoft.com/office/drawing/2015/06/chart">
            <c:ext xmlns:c16="http://schemas.microsoft.com/office/drawing/2014/chart" uri="{C3380CC4-5D6E-409C-BE32-E72D297353CC}">
              <c16:uniqueId val="{00000001-F5FB-4AEE-A138-B2DEC52B3A54}"/>
            </c:ext>
          </c:extLst>
        </c:ser>
        <c:dLbls>
          <c:dLblPos val="inEnd"/>
          <c:showLegendKey val="0"/>
          <c:showVal val="1"/>
          <c:showCatName val="0"/>
          <c:showSerName val="0"/>
          <c:showPercent val="0"/>
          <c:showBubbleSize val="0"/>
        </c:dLbls>
        <c:gapWidth val="65"/>
        <c:axId val="174298624"/>
        <c:axId val="174299184"/>
      </c:barChart>
      <c:catAx>
        <c:axId val="174298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74299184"/>
        <c:crosses val="autoZero"/>
        <c:auto val="1"/>
        <c:lblAlgn val="ctr"/>
        <c:lblOffset val="100"/>
        <c:noMultiLvlLbl val="0"/>
      </c:catAx>
      <c:valAx>
        <c:axId val="174299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429862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ru-RU"/>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949C9-983F-4DD9-B534-925F0F4D5EB2}" type="doc">
      <dgm:prSet loTypeId="urn:microsoft.com/office/officeart/2005/8/layout/radial6" loCatId="cycle" qsTypeId="urn:microsoft.com/office/officeart/2005/8/quickstyle/3d4" qsCatId="3D" csTypeId="urn:microsoft.com/office/officeart/2005/8/colors/accent1_2" csCatId="accent1" phldr="1"/>
      <dgm:spPr/>
      <dgm:t>
        <a:bodyPr/>
        <a:lstStyle/>
        <a:p>
          <a:endParaRPr lang="ru-RU"/>
        </a:p>
      </dgm:t>
    </dgm:pt>
    <dgm:pt modelId="{3B8065E9-30A2-45C6-BB38-C1AEDFF79496}">
      <dgm:prSet phldrT="[Текст]" custT="1">
        <dgm:style>
          <a:lnRef idx="3">
            <a:schemeClr val="lt1"/>
          </a:lnRef>
          <a:fillRef idx="1">
            <a:schemeClr val="accent1"/>
          </a:fillRef>
          <a:effectRef idx="1">
            <a:schemeClr val="accent1"/>
          </a:effectRef>
          <a:fontRef idx="minor">
            <a:schemeClr val="lt1"/>
          </a:fontRef>
        </dgm:style>
      </dgm:prSet>
      <dgm:spPr/>
      <dgm:t>
        <a:bodyPr/>
        <a:lstStyle/>
        <a:p>
          <a:r>
            <a:rPr lang="ru-RU" sz="2400" b="1" dirty="0" smtClean="0">
              <a:latin typeface="Times New Roman" panose="02020603050405020304" pitchFamily="18" charset="0"/>
              <a:cs typeface="Times New Roman" panose="02020603050405020304" pitchFamily="18" charset="0"/>
            </a:rPr>
            <a:t>План </a:t>
          </a:r>
          <a:r>
            <a:rPr lang="ru-RU" sz="2400" b="1" dirty="0" err="1" smtClean="0">
              <a:latin typeface="Times New Roman" panose="02020603050405020304" pitchFamily="18" charset="0"/>
              <a:cs typeface="Times New Roman" panose="02020603050405020304" pitchFamily="18" charset="0"/>
            </a:rPr>
            <a:t>дій</a:t>
          </a:r>
          <a:r>
            <a:rPr lang="ru-RU" sz="2400" b="1" dirty="0" smtClean="0">
              <a:latin typeface="Times New Roman" panose="02020603050405020304" pitchFamily="18" charset="0"/>
              <a:cs typeface="Times New Roman" panose="02020603050405020304" pitchFamily="18" charset="0"/>
            </a:rPr>
            <a:t> на 2018</a:t>
          </a:r>
          <a:endParaRPr lang="ru-RU" sz="2400" b="1" dirty="0">
            <a:latin typeface="Times New Roman" panose="02020603050405020304" pitchFamily="18" charset="0"/>
            <a:cs typeface="Times New Roman" panose="02020603050405020304" pitchFamily="18" charset="0"/>
          </a:endParaRPr>
        </a:p>
      </dgm:t>
    </dgm:pt>
    <dgm:pt modelId="{05976866-81B2-4C13-B45B-6D2390BED077}" type="parTrans" cxnId="{66BA62A6-6CB4-4BE1-8A1B-24C411ED9D47}">
      <dgm:prSet/>
      <dgm:spPr/>
      <dgm:t>
        <a:bodyPr/>
        <a:lstStyle/>
        <a:p>
          <a:endParaRPr lang="ru-RU"/>
        </a:p>
      </dgm:t>
    </dgm:pt>
    <dgm:pt modelId="{50403A3B-1B45-4442-86B8-7835B845FEE7}" type="sibTrans" cxnId="{66BA62A6-6CB4-4BE1-8A1B-24C411ED9D47}">
      <dgm:prSet/>
      <dgm:spPr/>
      <dgm:t>
        <a:bodyPr/>
        <a:lstStyle/>
        <a:p>
          <a:endParaRPr lang="ru-RU"/>
        </a:p>
      </dgm:t>
    </dgm:pt>
    <dgm:pt modelId="{5545401A-D7E4-4ADF-B19D-7310D9374AD1}">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400" b="1" dirty="0" smtClean="0">
              <a:latin typeface="Times New Roman" panose="02020603050405020304" pitchFamily="18" charset="0"/>
              <a:cs typeface="Times New Roman" panose="02020603050405020304" pitchFamily="18" charset="0"/>
            </a:rPr>
            <a:t>НАВЧАННЯ АДМІНІСТРАТОРІВ ЦНАП</a:t>
          </a:r>
          <a:endParaRPr lang="ru-RU" sz="1400" b="1" dirty="0">
            <a:latin typeface="Times New Roman" panose="02020603050405020304" pitchFamily="18" charset="0"/>
            <a:cs typeface="Times New Roman" panose="02020603050405020304" pitchFamily="18" charset="0"/>
          </a:endParaRPr>
        </a:p>
      </dgm:t>
    </dgm:pt>
    <dgm:pt modelId="{F58371B8-812E-49C3-A4C2-7837AEAC4326}" type="parTrans" cxnId="{CF35CDDB-F322-4946-B819-E348C27A9A69}">
      <dgm:prSet/>
      <dgm:spPr/>
      <dgm:t>
        <a:bodyPr/>
        <a:lstStyle/>
        <a:p>
          <a:endParaRPr lang="ru-RU"/>
        </a:p>
      </dgm:t>
    </dgm:pt>
    <dgm:pt modelId="{670D4EC0-9909-405A-894C-23F042F29801}" type="sibTrans" cxnId="{CF35CDDB-F322-4946-B819-E348C27A9A69}">
      <dgm:prSet/>
      <dgm:spPr/>
      <dgm:t>
        <a:bodyPr/>
        <a:lstStyle/>
        <a:p>
          <a:endParaRPr lang="ru-RU"/>
        </a:p>
      </dgm:t>
    </dgm:pt>
    <dgm:pt modelId="{A037DB47-231C-44D0-8E25-9AA9A44E104C}">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400" b="1" dirty="0" smtClean="0">
              <a:latin typeface="Times New Roman" panose="02020603050405020304" pitchFamily="18" charset="0"/>
              <a:cs typeface="Times New Roman" panose="02020603050405020304" pitchFamily="18" charset="0"/>
            </a:rPr>
            <a:t>СПІВПРАЦЯ З ВНЗ</a:t>
          </a:r>
        </a:p>
        <a:p>
          <a:r>
            <a:rPr lang="ru-RU" sz="1400" b="1" dirty="0" smtClean="0">
              <a:latin typeface="Times New Roman" panose="02020603050405020304" pitchFamily="18" charset="0"/>
              <a:cs typeface="Times New Roman" panose="02020603050405020304" pitchFamily="18" charset="0"/>
            </a:rPr>
            <a:t>(</a:t>
          </a:r>
          <a:r>
            <a:rPr lang="ru-RU" sz="1400" b="1" dirty="0" err="1" smtClean="0">
              <a:latin typeface="Times New Roman" panose="02020603050405020304" pitchFamily="18" charset="0"/>
              <a:cs typeface="Times New Roman" panose="02020603050405020304" pitchFamily="18" charset="0"/>
            </a:rPr>
            <a:t>навчання</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лекції</a:t>
          </a:r>
          <a:r>
            <a:rPr lang="ru-RU" sz="1400" b="1" dirty="0" smtClean="0">
              <a:latin typeface="Times New Roman" panose="02020603050405020304" pitchFamily="18" charset="0"/>
              <a:cs typeface="Times New Roman" panose="02020603050405020304" pitchFamily="18" charset="0"/>
            </a:rPr>
            <a:t> та </a:t>
          </a:r>
          <a:r>
            <a:rPr lang="ru-RU" sz="1400" b="1" dirty="0" err="1" smtClean="0">
              <a:latin typeface="Times New Roman" panose="02020603050405020304" pitchFamily="18" charset="0"/>
              <a:cs typeface="Times New Roman" panose="02020603050405020304" pitchFamily="18" charset="0"/>
            </a:rPr>
            <a:t>семінари</a:t>
          </a:r>
          <a:r>
            <a:rPr lang="ru-RU" sz="1400" b="1" dirty="0" smtClean="0">
              <a:latin typeface="Times New Roman" panose="02020603050405020304" pitchFamily="18" charset="0"/>
              <a:cs typeface="Times New Roman" panose="02020603050405020304" pitchFamily="18" charset="0"/>
            </a:rPr>
            <a:t>)</a:t>
          </a:r>
        </a:p>
      </dgm:t>
    </dgm:pt>
    <dgm:pt modelId="{2E524391-3D3F-4946-814A-D67F30CC1B3B}" type="parTrans" cxnId="{198F5739-9C64-4060-8936-7C0EA57DE9DD}">
      <dgm:prSet/>
      <dgm:spPr/>
      <dgm:t>
        <a:bodyPr/>
        <a:lstStyle/>
        <a:p>
          <a:endParaRPr lang="ru-RU"/>
        </a:p>
      </dgm:t>
    </dgm:pt>
    <dgm:pt modelId="{6CD49AFF-3C4D-4188-A590-D126A073D032}" type="sibTrans" cxnId="{198F5739-9C64-4060-8936-7C0EA57DE9DD}">
      <dgm:prSet/>
      <dgm:spPr/>
      <dgm:t>
        <a:bodyPr/>
        <a:lstStyle/>
        <a:p>
          <a:endParaRPr lang="ru-RU"/>
        </a:p>
      </dgm:t>
    </dgm:pt>
    <dgm:pt modelId="{4F14044D-9AC8-4E13-9239-B1EFD0A01B5C}">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400" dirty="0" err="1" smtClean="0">
              <a:latin typeface="Times New Roman" panose="02020603050405020304" pitchFamily="18" charset="0"/>
              <a:cs typeface="Times New Roman" panose="02020603050405020304" pitchFamily="18" charset="0"/>
            </a:rPr>
            <a:t>Забезпечення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ведення</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зберігання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реєстраційних</a:t>
          </a:r>
          <a:r>
            <a:rPr lang="ru-RU" sz="1400" dirty="0" smtClean="0">
              <a:latin typeface="Times New Roman" panose="02020603050405020304" pitchFamily="18" charset="0"/>
              <a:cs typeface="Times New Roman" panose="02020603050405020304" pitchFamily="18" charset="0"/>
            </a:rPr>
            <a:t> справ</a:t>
          </a:r>
          <a:endParaRPr lang="ru-RU" sz="1400" dirty="0">
            <a:latin typeface="Times New Roman" panose="02020603050405020304" pitchFamily="18" charset="0"/>
            <a:cs typeface="Times New Roman" panose="02020603050405020304" pitchFamily="18" charset="0"/>
          </a:endParaRPr>
        </a:p>
      </dgm:t>
    </dgm:pt>
    <dgm:pt modelId="{6343DE91-D55A-42A0-B78A-A311801B0132}" type="parTrans" cxnId="{6F1C97DD-B83E-4028-BF1E-8D25BE98D682}">
      <dgm:prSet/>
      <dgm:spPr/>
      <dgm:t>
        <a:bodyPr/>
        <a:lstStyle/>
        <a:p>
          <a:endParaRPr lang="ru-RU"/>
        </a:p>
      </dgm:t>
    </dgm:pt>
    <dgm:pt modelId="{9C3F4F14-DD57-4105-9ADC-10701C809D4D}" type="sibTrans" cxnId="{6F1C97DD-B83E-4028-BF1E-8D25BE98D682}">
      <dgm:prSet/>
      <dgm:spPr/>
      <dgm:t>
        <a:bodyPr/>
        <a:lstStyle/>
        <a:p>
          <a:endParaRPr lang="ru-RU"/>
        </a:p>
      </dgm:t>
    </dgm:pt>
    <dgm:pt modelId="{8CD7A974-7EC0-4F03-AA9C-2F6575A465BD}">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400" b="1" dirty="0" err="1" smtClean="0">
              <a:latin typeface="Times New Roman" panose="02020603050405020304" pitchFamily="18" charset="0"/>
              <a:cs typeface="Times New Roman" panose="02020603050405020304" pitchFamily="18" charset="0"/>
            </a:rPr>
            <a:t>Проведення</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капітального</a:t>
          </a:r>
          <a:r>
            <a:rPr lang="ru-RU" sz="1400" b="1" dirty="0" smtClean="0">
              <a:latin typeface="Times New Roman" panose="02020603050405020304" pitchFamily="18" charset="0"/>
              <a:cs typeface="Times New Roman" panose="02020603050405020304" pitchFamily="18" charset="0"/>
            </a:rPr>
            <a:t> ремонту та </a:t>
          </a:r>
          <a:r>
            <a:rPr lang="ru-RU" sz="1400" b="1" dirty="0" err="1" smtClean="0">
              <a:latin typeface="Times New Roman" panose="02020603050405020304" pitchFamily="18" charset="0"/>
              <a:cs typeface="Times New Roman" panose="02020603050405020304" pitchFamily="18" charset="0"/>
            </a:rPr>
            <a:t>облаштування</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архівних</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приміщень</a:t>
          </a:r>
          <a:endParaRPr lang="ru-RU" sz="1400" b="1" dirty="0">
            <a:latin typeface="Times New Roman" panose="02020603050405020304" pitchFamily="18" charset="0"/>
            <a:cs typeface="Times New Roman" panose="02020603050405020304" pitchFamily="18" charset="0"/>
          </a:endParaRPr>
        </a:p>
      </dgm:t>
    </dgm:pt>
    <dgm:pt modelId="{6699F001-4928-46C3-B7A3-29B168744772}" type="parTrans" cxnId="{7524ED9E-A78F-4B2B-9250-CF882FBDF17D}">
      <dgm:prSet/>
      <dgm:spPr/>
      <dgm:t>
        <a:bodyPr/>
        <a:lstStyle/>
        <a:p>
          <a:endParaRPr lang="ru-RU"/>
        </a:p>
      </dgm:t>
    </dgm:pt>
    <dgm:pt modelId="{21FA3D39-A441-4E97-9456-699124673A6E}" type="sibTrans" cxnId="{7524ED9E-A78F-4B2B-9250-CF882FBDF17D}">
      <dgm:prSet/>
      <dgm:spPr/>
      <dgm:t>
        <a:bodyPr/>
        <a:lstStyle/>
        <a:p>
          <a:endParaRPr lang="ru-RU"/>
        </a:p>
      </dgm:t>
    </dgm:pt>
    <dgm:pt modelId="{2111BE10-B220-4177-9688-BFF3F595F42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400" b="1" dirty="0" err="1" smtClean="0">
              <a:latin typeface="Times New Roman" panose="02020603050405020304" pitchFamily="18" charset="0"/>
              <a:cs typeface="Times New Roman" panose="02020603050405020304" pitchFamily="18" charset="0"/>
            </a:rPr>
            <a:t>Інформаційно</a:t>
          </a:r>
          <a:r>
            <a:rPr lang="ru-RU" sz="1400" b="1" dirty="0" smtClean="0">
              <a:latin typeface="Times New Roman" panose="02020603050405020304" pitchFamily="18" charset="0"/>
              <a:cs typeface="Times New Roman" panose="02020603050405020304" pitchFamily="18" charset="0"/>
            </a:rPr>
            <a:t>-роз</a:t>
          </a:r>
          <a:r>
            <a:rPr lang="en-US" sz="1400" b="1" dirty="0" smtClean="0">
              <a:latin typeface="Times New Roman" panose="02020603050405020304" pitchFamily="18" charset="0"/>
              <a:cs typeface="Times New Roman" panose="02020603050405020304" pitchFamily="18" charset="0"/>
            </a:rPr>
            <a:t>’</a:t>
          </a:r>
          <a:r>
            <a:rPr lang="ru-RU" sz="1400" b="1" dirty="0" err="1" smtClean="0">
              <a:latin typeface="Times New Roman" panose="02020603050405020304" pitchFamily="18" charset="0"/>
              <a:cs typeface="Times New Roman" panose="02020603050405020304" pitchFamily="18" charset="0"/>
            </a:rPr>
            <a:t>ясн</a:t>
          </a:r>
          <a:r>
            <a:rPr lang="uk-UA" sz="1400" b="1" dirty="0" smtClean="0">
              <a:latin typeface="Times New Roman" panose="02020603050405020304" pitchFamily="18" charset="0"/>
              <a:cs typeface="Times New Roman" panose="02020603050405020304" pitchFamily="18" charset="0"/>
            </a:rPr>
            <a:t>ю</a:t>
          </a:r>
          <a:r>
            <a:rPr lang="ru-RU" sz="1400" b="1" dirty="0" err="1" smtClean="0">
              <a:latin typeface="Times New Roman" panose="02020603050405020304" pitchFamily="18" charset="0"/>
              <a:cs typeface="Times New Roman" panose="02020603050405020304" pitchFamily="18" charset="0"/>
            </a:rPr>
            <a:t>вальна</a:t>
          </a:r>
          <a:r>
            <a:rPr lang="ru-RU" sz="1400" b="1" dirty="0" smtClean="0">
              <a:latin typeface="Times New Roman" panose="02020603050405020304" pitchFamily="18" charset="0"/>
              <a:cs typeface="Times New Roman" panose="02020603050405020304" pitchFamily="18" charset="0"/>
            </a:rPr>
            <a:t> робота </a:t>
          </a:r>
          <a:r>
            <a:rPr lang="ru-RU" sz="1400" b="1" dirty="0" err="1" smtClean="0">
              <a:latin typeface="Times New Roman" panose="02020603050405020304" pitchFamily="18" charset="0"/>
              <a:cs typeface="Times New Roman" panose="02020603050405020304" pitchFamily="18" charset="0"/>
            </a:rPr>
            <a:t>щодо</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висвітлення</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актуальних</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питань</a:t>
          </a:r>
          <a:r>
            <a:rPr lang="ru-RU" sz="1400" b="1" dirty="0" smtClean="0">
              <a:latin typeface="Times New Roman" panose="02020603050405020304" pitchFamily="18" charset="0"/>
              <a:cs typeface="Times New Roman" panose="02020603050405020304" pitchFamily="18" charset="0"/>
            </a:rPr>
            <a:t> шляхом </a:t>
          </a:r>
          <a:r>
            <a:rPr lang="ru-RU" sz="1400" b="1" dirty="0" err="1" smtClean="0">
              <a:latin typeface="Times New Roman" panose="02020603050405020304" pitchFamily="18" charset="0"/>
              <a:cs typeface="Times New Roman" panose="02020603050405020304" pitchFamily="18" charset="0"/>
            </a:rPr>
            <a:t>розміщення</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інформації</a:t>
          </a:r>
          <a:r>
            <a:rPr lang="ru-RU" sz="1400" b="1" dirty="0" smtClean="0">
              <a:latin typeface="Times New Roman" panose="02020603050405020304" pitchFamily="18" charset="0"/>
              <a:cs typeface="Times New Roman" panose="02020603050405020304" pitchFamily="18" charset="0"/>
            </a:rPr>
            <a:t> на вебсайтах</a:t>
          </a:r>
          <a:endParaRPr lang="ru-RU" sz="1400" b="1" dirty="0">
            <a:latin typeface="Times New Roman" panose="02020603050405020304" pitchFamily="18" charset="0"/>
            <a:cs typeface="Times New Roman" panose="02020603050405020304" pitchFamily="18" charset="0"/>
          </a:endParaRPr>
        </a:p>
      </dgm:t>
    </dgm:pt>
    <dgm:pt modelId="{A3388CAB-A051-400E-83EB-CE55B0F080E4}" type="parTrans" cxnId="{D83ABCAA-D502-45F2-8C53-B7A00A479C2F}">
      <dgm:prSet/>
      <dgm:spPr/>
      <dgm:t>
        <a:bodyPr/>
        <a:lstStyle/>
        <a:p>
          <a:endParaRPr lang="ru-RU"/>
        </a:p>
      </dgm:t>
    </dgm:pt>
    <dgm:pt modelId="{B4FA879B-2C9B-458C-8401-3CE753BAFD62}" type="sibTrans" cxnId="{D83ABCAA-D502-45F2-8C53-B7A00A479C2F}">
      <dgm:prSet/>
      <dgm:spPr/>
      <dgm:t>
        <a:bodyPr/>
        <a:lstStyle/>
        <a:p>
          <a:endParaRPr lang="ru-RU"/>
        </a:p>
      </dgm:t>
    </dgm:pt>
    <dgm:pt modelId="{EC2862D8-153C-4D35-A2D4-69B7EE7532B5}">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400" b="1" dirty="0" smtClean="0">
              <a:latin typeface="Times New Roman" panose="02020603050405020304" pitchFamily="18" charset="0"/>
              <a:cs typeface="Times New Roman" panose="02020603050405020304" pitchFamily="18" charset="0"/>
            </a:rPr>
            <a:t>Онлайн </a:t>
          </a:r>
          <a:r>
            <a:rPr lang="ru-RU" sz="1400" b="1" dirty="0" err="1" smtClean="0">
              <a:latin typeface="Times New Roman" panose="02020603050405020304" pitchFamily="18" charset="0"/>
              <a:cs typeface="Times New Roman" panose="02020603050405020304" pitchFamily="18" charset="0"/>
            </a:rPr>
            <a:t>консультації</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громадянам</a:t>
          </a:r>
          <a:endParaRPr lang="ru-RU" sz="1400" b="1" dirty="0">
            <a:latin typeface="Times New Roman" panose="02020603050405020304" pitchFamily="18" charset="0"/>
            <a:cs typeface="Times New Roman" panose="02020603050405020304" pitchFamily="18" charset="0"/>
          </a:endParaRPr>
        </a:p>
      </dgm:t>
    </dgm:pt>
    <dgm:pt modelId="{89369922-2DA7-4763-A06C-EB48025DF530}" type="parTrans" cxnId="{BB6160A9-C436-461F-A09E-EA592AB1D5B8}">
      <dgm:prSet/>
      <dgm:spPr/>
      <dgm:t>
        <a:bodyPr/>
        <a:lstStyle/>
        <a:p>
          <a:endParaRPr lang="ru-RU"/>
        </a:p>
      </dgm:t>
    </dgm:pt>
    <dgm:pt modelId="{51D3E386-7572-4A95-8E49-C17E75B5543D}" type="sibTrans" cxnId="{BB6160A9-C436-461F-A09E-EA592AB1D5B8}">
      <dgm:prSet/>
      <dgm:spPr/>
      <dgm:t>
        <a:bodyPr/>
        <a:lstStyle/>
        <a:p>
          <a:endParaRPr lang="ru-RU"/>
        </a:p>
      </dgm:t>
    </dgm:pt>
    <dgm:pt modelId="{696FB9AF-B289-47E8-B76F-A3034E6571E9}" type="pres">
      <dgm:prSet presAssocID="{171949C9-983F-4DD9-B534-925F0F4D5EB2}" presName="Name0" presStyleCnt="0">
        <dgm:presLayoutVars>
          <dgm:chMax val="1"/>
          <dgm:dir/>
          <dgm:animLvl val="ctr"/>
          <dgm:resizeHandles val="exact"/>
        </dgm:presLayoutVars>
      </dgm:prSet>
      <dgm:spPr/>
      <dgm:t>
        <a:bodyPr/>
        <a:lstStyle/>
        <a:p>
          <a:endParaRPr lang="ru-RU"/>
        </a:p>
      </dgm:t>
    </dgm:pt>
    <dgm:pt modelId="{56201F53-F965-43E2-87FF-9FF456BFCDF2}" type="pres">
      <dgm:prSet presAssocID="{3B8065E9-30A2-45C6-BB38-C1AEDFF79496}" presName="centerShape" presStyleLbl="node0" presStyleIdx="0" presStyleCnt="1" custLinFactNeighborX="1058" custLinFactNeighborY="-2185"/>
      <dgm:spPr/>
      <dgm:t>
        <a:bodyPr/>
        <a:lstStyle/>
        <a:p>
          <a:endParaRPr lang="ru-RU"/>
        </a:p>
      </dgm:t>
    </dgm:pt>
    <dgm:pt modelId="{44B4A716-2530-4710-A3C5-BDAA642F5376}" type="pres">
      <dgm:prSet presAssocID="{5545401A-D7E4-4ADF-B19D-7310D9374AD1}" presName="node" presStyleLbl="node1" presStyleIdx="0" presStyleCnt="6" custScaleX="150203" custScaleY="103757">
        <dgm:presLayoutVars>
          <dgm:bulletEnabled val="1"/>
        </dgm:presLayoutVars>
      </dgm:prSet>
      <dgm:spPr/>
      <dgm:t>
        <a:bodyPr/>
        <a:lstStyle/>
        <a:p>
          <a:endParaRPr lang="ru-RU"/>
        </a:p>
      </dgm:t>
    </dgm:pt>
    <dgm:pt modelId="{D712D066-510D-41B8-8D34-FF83956F10AE}" type="pres">
      <dgm:prSet presAssocID="{5545401A-D7E4-4ADF-B19D-7310D9374AD1}" presName="dummy" presStyleCnt="0"/>
      <dgm:spPr/>
    </dgm:pt>
    <dgm:pt modelId="{688F0CB5-2980-4536-B45B-22BD5CDD9CAD}" type="pres">
      <dgm:prSet presAssocID="{670D4EC0-9909-405A-894C-23F042F29801}" presName="sibTrans" presStyleLbl="sibTrans2D1" presStyleIdx="0" presStyleCnt="6"/>
      <dgm:spPr/>
      <dgm:t>
        <a:bodyPr/>
        <a:lstStyle/>
        <a:p>
          <a:endParaRPr lang="ru-RU"/>
        </a:p>
      </dgm:t>
    </dgm:pt>
    <dgm:pt modelId="{0187842C-CCDD-4CFB-966F-852D6EB0F131}" type="pres">
      <dgm:prSet presAssocID="{A037DB47-231C-44D0-8E25-9AA9A44E104C}" presName="node" presStyleLbl="node1" presStyleIdx="1" presStyleCnt="6" custScaleX="158727" custScaleY="97546">
        <dgm:presLayoutVars>
          <dgm:bulletEnabled val="1"/>
        </dgm:presLayoutVars>
      </dgm:prSet>
      <dgm:spPr/>
      <dgm:t>
        <a:bodyPr/>
        <a:lstStyle/>
        <a:p>
          <a:endParaRPr lang="ru-RU"/>
        </a:p>
      </dgm:t>
    </dgm:pt>
    <dgm:pt modelId="{1EE82E54-0F2D-4BB8-A77A-925049F6355F}" type="pres">
      <dgm:prSet presAssocID="{A037DB47-231C-44D0-8E25-9AA9A44E104C}" presName="dummy" presStyleCnt="0"/>
      <dgm:spPr/>
    </dgm:pt>
    <dgm:pt modelId="{C1F80596-3239-4391-BFB9-65DFA46F5B39}" type="pres">
      <dgm:prSet presAssocID="{6CD49AFF-3C4D-4188-A590-D126A073D032}" presName="sibTrans" presStyleLbl="sibTrans2D1" presStyleIdx="1" presStyleCnt="6"/>
      <dgm:spPr/>
      <dgm:t>
        <a:bodyPr/>
        <a:lstStyle/>
        <a:p>
          <a:endParaRPr lang="ru-RU"/>
        </a:p>
      </dgm:t>
    </dgm:pt>
    <dgm:pt modelId="{1BA9F3B7-FBD3-4D4C-A1DB-D6F3CFDACC85}" type="pres">
      <dgm:prSet presAssocID="{4F14044D-9AC8-4E13-9239-B1EFD0A01B5C}" presName="node" presStyleLbl="node1" presStyleIdx="2" presStyleCnt="6" custScaleX="150471" custRadScaleRad="109567" custRadScaleInc="-62022">
        <dgm:presLayoutVars>
          <dgm:bulletEnabled val="1"/>
        </dgm:presLayoutVars>
      </dgm:prSet>
      <dgm:spPr/>
      <dgm:t>
        <a:bodyPr/>
        <a:lstStyle/>
        <a:p>
          <a:endParaRPr lang="ru-RU"/>
        </a:p>
      </dgm:t>
    </dgm:pt>
    <dgm:pt modelId="{45D02125-1CFB-4A4E-887A-8AE1FA093CB6}" type="pres">
      <dgm:prSet presAssocID="{4F14044D-9AC8-4E13-9239-B1EFD0A01B5C}" presName="dummy" presStyleCnt="0"/>
      <dgm:spPr/>
    </dgm:pt>
    <dgm:pt modelId="{5A3A93A2-A223-4A20-86FA-FE320050A75C}" type="pres">
      <dgm:prSet presAssocID="{9C3F4F14-DD57-4105-9ADC-10701C809D4D}" presName="sibTrans" presStyleLbl="sibTrans2D1" presStyleIdx="2" presStyleCnt="6"/>
      <dgm:spPr/>
      <dgm:t>
        <a:bodyPr/>
        <a:lstStyle/>
        <a:p>
          <a:endParaRPr lang="ru-RU"/>
        </a:p>
      </dgm:t>
    </dgm:pt>
    <dgm:pt modelId="{1A188FFF-8375-4F9E-B7CC-6EC49B4BDA56}" type="pres">
      <dgm:prSet presAssocID="{2111BE10-B220-4177-9688-BFF3F595F42D}" presName="node" presStyleLbl="node1" presStyleIdx="3" presStyleCnt="6" custScaleX="241417" custScaleY="147955" custRadScaleRad="100755" custRadScaleInc="10719">
        <dgm:presLayoutVars>
          <dgm:bulletEnabled val="1"/>
        </dgm:presLayoutVars>
      </dgm:prSet>
      <dgm:spPr/>
      <dgm:t>
        <a:bodyPr/>
        <a:lstStyle/>
        <a:p>
          <a:endParaRPr lang="ru-RU"/>
        </a:p>
      </dgm:t>
    </dgm:pt>
    <dgm:pt modelId="{03DD9A88-89A6-4028-BF5B-CFF62991C674}" type="pres">
      <dgm:prSet presAssocID="{2111BE10-B220-4177-9688-BFF3F595F42D}" presName="dummy" presStyleCnt="0"/>
      <dgm:spPr/>
    </dgm:pt>
    <dgm:pt modelId="{1331C626-DDB6-46A0-BB0A-52788F152803}" type="pres">
      <dgm:prSet presAssocID="{B4FA879B-2C9B-458C-8401-3CE753BAFD62}" presName="sibTrans" presStyleLbl="sibTrans2D1" presStyleIdx="3" presStyleCnt="6"/>
      <dgm:spPr/>
      <dgm:t>
        <a:bodyPr/>
        <a:lstStyle/>
        <a:p>
          <a:endParaRPr lang="ru-RU"/>
        </a:p>
      </dgm:t>
    </dgm:pt>
    <dgm:pt modelId="{7AC0F041-E1B2-4B43-B0BD-D57141564F3F}" type="pres">
      <dgm:prSet presAssocID="{8CD7A974-7EC0-4F03-AA9C-2F6575A465BD}" presName="node" presStyleLbl="node1" presStyleIdx="4" presStyleCnt="6" custScaleX="152978" custRadScaleRad="106975" custRadScaleInc="60528">
        <dgm:presLayoutVars>
          <dgm:bulletEnabled val="1"/>
        </dgm:presLayoutVars>
      </dgm:prSet>
      <dgm:spPr/>
      <dgm:t>
        <a:bodyPr/>
        <a:lstStyle/>
        <a:p>
          <a:endParaRPr lang="ru-RU"/>
        </a:p>
      </dgm:t>
    </dgm:pt>
    <dgm:pt modelId="{EC077324-C4E5-433E-A577-521BAA335AE6}" type="pres">
      <dgm:prSet presAssocID="{8CD7A974-7EC0-4F03-AA9C-2F6575A465BD}" presName="dummy" presStyleCnt="0"/>
      <dgm:spPr/>
    </dgm:pt>
    <dgm:pt modelId="{8A64A215-785B-4B71-82FE-F2D61CE24E21}" type="pres">
      <dgm:prSet presAssocID="{21FA3D39-A441-4E97-9456-699124673A6E}" presName="sibTrans" presStyleLbl="sibTrans2D1" presStyleIdx="4" presStyleCnt="6"/>
      <dgm:spPr/>
      <dgm:t>
        <a:bodyPr/>
        <a:lstStyle/>
        <a:p>
          <a:endParaRPr lang="ru-RU"/>
        </a:p>
      </dgm:t>
    </dgm:pt>
    <dgm:pt modelId="{376B4A16-F014-4095-B909-398658E77658}" type="pres">
      <dgm:prSet presAssocID="{EC2862D8-153C-4D35-A2D4-69B7EE7532B5}" presName="node" presStyleLbl="node1" presStyleIdx="5" presStyleCnt="6" custScaleX="136335" custScaleY="88867">
        <dgm:presLayoutVars>
          <dgm:bulletEnabled val="1"/>
        </dgm:presLayoutVars>
      </dgm:prSet>
      <dgm:spPr/>
      <dgm:t>
        <a:bodyPr/>
        <a:lstStyle/>
        <a:p>
          <a:endParaRPr lang="ru-RU"/>
        </a:p>
      </dgm:t>
    </dgm:pt>
    <dgm:pt modelId="{E36C518E-1738-47B1-8F64-049B115C4F79}" type="pres">
      <dgm:prSet presAssocID="{EC2862D8-153C-4D35-A2D4-69B7EE7532B5}" presName="dummy" presStyleCnt="0"/>
      <dgm:spPr/>
    </dgm:pt>
    <dgm:pt modelId="{C384A22E-6D55-4D7E-9EE7-B27F69BC2339}" type="pres">
      <dgm:prSet presAssocID="{51D3E386-7572-4A95-8E49-C17E75B5543D}" presName="sibTrans" presStyleLbl="sibTrans2D1" presStyleIdx="5" presStyleCnt="6"/>
      <dgm:spPr/>
      <dgm:t>
        <a:bodyPr/>
        <a:lstStyle/>
        <a:p>
          <a:endParaRPr lang="uk-UA"/>
        </a:p>
      </dgm:t>
    </dgm:pt>
  </dgm:ptLst>
  <dgm:cxnLst>
    <dgm:cxn modelId="{6C3FF13E-717D-46D1-B673-625B638CCB1F}" type="presOf" srcId="{5545401A-D7E4-4ADF-B19D-7310D9374AD1}" destId="{44B4A716-2530-4710-A3C5-BDAA642F5376}" srcOrd="0" destOrd="0" presId="urn:microsoft.com/office/officeart/2005/8/layout/radial6"/>
    <dgm:cxn modelId="{134E3624-A07D-4EEC-9AA5-58B98F52CC88}" type="presOf" srcId="{6CD49AFF-3C4D-4188-A590-D126A073D032}" destId="{C1F80596-3239-4391-BFB9-65DFA46F5B39}" srcOrd="0" destOrd="0" presId="urn:microsoft.com/office/officeart/2005/8/layout/radial6"/>
    <dgm:cxn modelId="{6F1C97DD-B83E-4028-BF1E-8D25BE98D682}" srcId="{3B8065E9-30A2-45C6-BB38-C1AEDFF79496}" destId="{4F14044D-9AC8-4E13-9239-B1EFD0A01B5C}" srcOrd="2" destOrd="0" parTransId="{6343DE91-D55A-42A0-B78A-A311801B0132}" sibTransId="{9C3F4F14-DD57-4105-9ADC-10701C809D4D}"/>
    <dgm:cxn modelId="{9B755E68-44AC-4E4E-A7CF-E0410B599D80}" type="presOf" srcId="{EC2862D8-153C-4D35-A2D4-69B7EE7532B5}" destId="{376B4A16-F014-4095-B909-398658E77658}" srcOrd="0" destOrd="0" presId="urn:microsoft.com/office/officeart/2005/8/layout/radial6"/>
    <dgm:cxn modelId="{BC4729E9-238C-490A-B88C-93C65669DEA3}" type="presOf" srcId="{A037DB47-231C-44D0-8E25-9AA9A44E104C}" destId="{0187842C-CCDD-4CFB-966F-852D6EB0F131}" srcOrd="0" destOrd="0" presId="urn:microsoft.com/office/officeart/2005/8/layout/radial6"/>
    <dgm:cxn modelId="{05354A9D-7533-4D96-8B7D-FAC4870946C3}" type="presOf" srcId="{8CD7A974-7EC0-4F03-AA9C-2F6575A465BD}" destId="{7AC0F041-E1B2-4B43-B0BD-D57141564F3F}" srcOrd="0" destOrd="0" presId="urn:microsoft.com/office/officeart/2005/8/layout/radial6"/>
    <dgm:cxn modelId="{16278C5E-46CA-41E7-8754-00EE9882A8F5}" type="presOf" srcId="{2111BE10-B220-4177-9688-BFF3F595F42D}" destId="{1A188FFF-8375-4F9E-B7CC-6EC49B4BDA56}" srcOrd="0" destOrd="0" presId="urn:microsoft.com/office/officeart/2005/8/layout/radial6"/>
    <dgm:cxn modelId="{7524ED9E-A78F-4B2B-9250-CF882FBDF17D}" srcId="{3B8065E9-30A2-45C6-BB38-C1AEDFF79496}" destId="{8CD7A974-7EC0-4F03-AA9C-2F6575A465BD}" srcOrd="4" destOrd="0" parTransId="{6699F001-4928-46C3-B7A3-29B168744772}" sibTransId="{21FA3D39-A441-4E97-9456-699124673A6E}"/>
    <dgm:cxn modelId="{7CCA276B-042A-44BB-9359-3A9B727B15A2}" type="presOf" srcId="{171949C9-983F-4DD9-B534-925F0F4D5EB2}" destId="{696FB9AF-B289-47E8-B76F-A3034E6571E9}" srcOrd="0" destOrd="0" presId="urn:microsoft.com/office/officeart/2005/8/layout/radial6"/>
    <dgm:cxn modelId="{D83ABCAA-D502-45F2-8C53-B7A00A479C2F}" srcId="{3B8065E9-30A2-45C6-BB38-C1AEDFF79496}" destId="{2111BE10-B220-4177-9688-BFF3F595F42D}" srcOrd="3" destOrd="0" parTransId="{A3388CAB-A051-400E-83EB-CE55B0F080E4}" sibTransId="{B4FA879B-2C9B-458C-8401-3CE753BAFD62}"/>
    <dgm:cxn modelId="{4DAE910D-B52D-4677-93AD-FB1A1BA8C39A}" type="presOf" srcId="{21FA3D39-A441-4E97-9456-699124673A6E}" destId="{8A64A215-785B-4B71-82FE-F2D61CE24E21}" srcOrd="0" destOrd="0" presId="urn:microsoft.com/office/officeart/2005/8/layout/radial6"/>
    <dgm:cxn modelId="{99272123-C728-4B77-BF8C-28B6931BACF4}" type="presOf" srcId="{670D4EC0-9909-405A-894C-23F042F29801}" destId="{688F0CB5-2980-4536-B45B-22BD5CDD9CAD}" srcOrd="0" destOrd="0" presId="urn:microsoft.com/office/officeart/2005/8/layout/radial6"/>
    <dgm:cxn modelId="{CD1ED16C-0F99-4C30-B012-6F1660E9F7E3}" type="presOf" srcId="{9C3F4F14-DD57-4105-9ADC-10701C809D4D}" destId="{5A3A93A2-A223-4A20-86FA-FE320050A75C}" srcOrd="0" destOrd="0" presId="urn:microsoft.com/office/officeart/2005/8/layout/radial6"/>
    <dgm:cxn modelId="{9F10714E-2435-4C1D-9EF0-5D4C7859481D}" type="presOf" srcId="{4F14044D-9AC8-4E13-9239-B1EFD0A01B5C}" destId="{1BA9F3B7-FBD3-4D4C-A1DB-D6F3CFDACC85}" srcOrd="0" destOrd="0" presId="urn:microsoft.com/office/officeart/2005/8/layout/radial6"/>
    <dgm:cxn modelId="{4B33A30B-E4D5-415B-8A22-9B5CCA798139}" type="presOf" srcId="{B4FA879B-2C9B-458C-8401-3CE753BAFD62}" destId="{1331C626-DDB6-46A0-BB0A-52788F152803}" srcOrd="0" destOrd="0" presId="urn:microsoft.com/office/officeart/2005/8/layout/radial6"/>
    <dgm:cxn modelId="{66BA62A6-6CB4-4BE1-8A1B-24C411ED9D47}" srcId="{171949C9-983F-4DD9-B534-925F0F4D5EB2}" destId="{3B8065E9-30A2-45C6-BB38-C1AEDFF79496}" srcOrd="0" destOrd="0" parTransId="{05976866-81B2-4C13-B45B-6D2390BED077}" sibTransId="{50403A3B-1B45-4442-86B8-7835B845FEE7}"/>
    <dgm:cxn modelId="{BB6160A9-C436-461F-A09E-EA592AB1D5B8}" srcId="{3B8065E9-30A2-45C6-BB38-C1AEDFF79496}" destId="{EC2862D8-153C-4D35-A2D4-69B7EE7532B5}" srcOrd="5" destOrd="0" parTransId="{89369922-2DA7-4763-A06C-EB48025DF530}" sibTransId="{51D3E386-7572-4A95-8E49-C17E75B5543D}"/>
    <dgm:cxn modelId="{D95D553F-BE13-4065-96CE-0194BCE8B6C0}" type="presOf" srcId="{3B8065E9-30A2-45C6-BB38-C1AEDFF79496}" destId="{56201F53-F965-43E2-87FF-9FF456BFCDF2}" srcOrd="0" destOrd="0" presId="urn:microsoft.com/office/officeart/2005/8/layout/radial6"/>
    <dgm:cxn modelId="{21783030-0D57-4FDF-95E2-976064FA8297}" type="presOf" srcId="{51D3E386-7572-4A95-8E49-C17E75B5543D}" destId="{C384A22E-6D55-4D7E-9EE7-B27F69BC2339}" srcOrd="0" destOrd="0" presId="urn:microsoft.com/office/officeart/2005/8/layout/radial6"/>
    <dgm:cxn modelId="{198F5739-9C64-4060-8936-7C0EA57DE9DD}" srcId="{3B8065E9-30A2-45C6-BB38-C1AEDFF79496}" destId="{A037DB47-231C-44D0-8E25-9AA9A44E104C}" srcOrd="1" destOrd="0" parTransId="{2E524391-3D3F-4946-814A-D67F30CC1B3B}" sibTransId="{6CD49AFF-3C4D-4188-A590-D126A073D032}"/>
    <dgm:cxn modelId="{CF35CDDB-F322-4946-B819-E348C27A9A69}" srcId="{3B8065E9-30A2-45C6-BB38-C1AEDFF79496}" destId="{5545401A-D7E4-4ADF-B19D-7310D9374AD1}" srcOrd="0" destOrd="0" parTransId="{F58371B8-812E-49C3-A4C2-7837AEAC4326}" sibTransId="{670D4EC0-9909-405A-894C-23F042F29801}"/>
    <dgm:cxn modelId="{691CE5A5-3EF0-4D4E-B53B-C4D13676B704}" type="presParOf" srcId="{696FB9AF-B289-47E8-B76F-A3034E6571E9}" destId="{56201F53-F965-43E2-87FF-9FF456BFCDF2}" srcOrd="0" destOrd="0" presId="urn:microsoft.com/office/officeart/2005/8/layout/radial6"/>
    <dgm:cxn modelId="{832EDF71-9245-44B5-BC09-A427D0141254}" type="presParOf" srcId="{696FB9AF-B289-47E8-B76F-A3034E6571E9}" destId="{44B4A716-2530-4710-A3C5-BDAA642F5376}" srcOrd="1" destOrd="0" presId="urn:microsoft.com/office/officeart/2005/8/layout/radial6"/>
    <dgm:cxn modelId="{ADD0081A-9B94-4C1E-8971-0BCEB07FD1FD}" type="presParOf" srcId="{696FB9AF-B289-47E8-B76F-A3034E6571E9}" destId="{D712D066-510D-41B8-8D34-FF83956F10AE}" srcOrd="2" destOrd="0" presId="urn:microsoft.com/office/officeart/2005/8/layout/radial6"/>
    <dgm:cxn modelId="{96A889F7-3DA6-4372-802E-42A3FE2D41E8}" type="presParOf" srcId="{696FB9AF-B289-47E8-B76F-A3034E6571E9}" destId="{688F0CB5-2980-4536-B45B-22BD5CDD9CAD}" srcOrd="3" destOrd="0" presId="urn:microsoft.com/office/officeart/2005/8/layout/radial6"/>
    <dgm:cxn modelId="{3C34E995-0807-4871-93E2-3A1C95C635E3}" type="presParOf" srcId="{696FB9AF-B289-47E8-B76F-A3034E6571E9}" destId="{0187842C-CCDD-4CFB-966F-852D6EB0F131}" srcOrd="4" destOrd="0" presId="urn:microsoft.com/office/officeart/2005/8/layout/radial6"/>
    <dgm:cxn modelId="{578BA5FE-1E0B-42E2-99E9-785477371242}" type="presParOf" srcId="{696FB9AF-B289-47E8-B76F-A3034E6571E9}" destId="{1EE82E54-0F2D-4BB8-A77A-925049F6355F}" srcOrd="5" destOrd="0" presId="urn:microsoft.com/office/officeart/2005/8/layout/radial6"/>
    <dgm:cxn modelId="{71EDC497-D128-4010-B27F-4B473156FA38}" type="presParOf" srcId="{696FB9AF-B289-47E8-B76F-A3034E6571E9}" destId="{C1F80596-3239-4391-BFB9-65DFA46F5B39}" srcOrd="6" destOrd="0" presId="urn:microsoft.com/office/officeart/2005/8/layout/radial6"/>
    <dgm:cxn modelId="{8245DE14-7E18-49A2-A105-2F418633C0DB}" type="presParOf" srcId="{696FB9AF-B289-47E8-B76F-A3034E6571E9}" destId="{1BA9F3B7-FBD3-4D4C-A1DB-D6F3CFDACC85}" srcOrd="7" destOrd="0" presId="urn:microsoft.com/office/officeart/2005/8/layout/radial6"/>
    <dgm:cxn modelId="{202994C5-4FD0-417B-88C0-2EEC6D4C14E7}" type="presParOf" srcId="{696FB9AF-B289-47E8-B76F-A3034E6571E9}" destId="{45D02125-1CFB-4A4E-887A-8AE1FA093CB6}" srcOrd="8" destOrd="0" presId="urn:microsoft.com/office/officeart/2005/8/layout/radial6"/>
    <dgm:cxn modelId="{586AE32A-1340-4BBB-85F5-9E677FE01DBB}" type="presParOf" srcId="{696FB9AF-B289-47E8-B76F-A3034E6571E9}" destId="{5A3A93A2-A223-4A20-86FA-FE320050A75C}" srcOrd="9" destOrd="0" presId="urn:microsoft.com/office/officeart/2005/8/layout/radial6"/>
    <dgm:cxn modelId="{EAF080E1-6913-49E5-A4C7-CC2D0A4AFF30}" type="presParOf" srcId="{696FB9AF-B289-47E8-B76F-A3034E6571E9}" destId="{1A188FFF-8375-4F9E-B7CC-6EC49B4BDA56}" srcOrd="10" destOrd="0" presId="urn:microsoft.com/office/officeart/2005/8/layout/radial6"/>
    <dgm:cxn modelId="{839A94D7-8A87-428D-A2CC-DACE4A5C9527}" type="presParOf" srcId="{696FB9AF-B289-47E8-B76F-A3034E6571E9}" destId="{03DD9A88-89A6-4028-BF5B-CFF62991C674}" srcOrd="11" destOrd="0" presId="urn:microsoft.com/office/officeart/2005/8/layout/radial6"/>
    <dgm:cxn modelId="{483B7DB4-A8EB-4CCA-96F1-7596BC897C5E}" type="presParOf" srcId="{696FB9AF-B289-47E8-B76F-A3034E6571E9}" destId="{1331C626-DDB6-46A0-BB0A-52788F152803}" srcOrd="12" destOrd="0" presId="urn:microsoft.com/office/officeart/2005/8/layout/radial6"/>
    <dgm:cxn modelId="{91F95F49-E2ED-4020-9F32-27C4E5316B90}" type="presParOf" srcId="{696FB9AF-B289-47E8-B76F-A3034E6571E9}" destId="{7AC0F041-E1B2-4B43-B0BD-D57141564F3F}" srcOrd="13" destOrd="0" presId="urn:microsoft.com/office/officeart/2005/8/layout/radial6"/>
    <dgm:cxn modelId="{185FE20D-CA7B-4E99-A180-6E1F500E3075}" type="presParOf" srcId="{696FB9AF-B289-47E8-B76F-A3034E6571E9}" destId="{EC077324-C4E5-433E-A577-521BAA335AE6}" srcOrd="14" destOrd="0" presId="urn:microsoft.com/office/officeart/2005/8/layout/radial6"/>
    <dgm:cxn modelId="{61200D68-5468-4D43-8F80-80F1CF4CE720}" type="presParOf" srcId="{696FB9AF-B289-47E8-B76F-A3034E6571E9}" destId="{8A64A215-785B-4B71-82FE-F2D61CE24E21}" srcOrd="15" destOrd="0" presId="urn:microsoft.com/office/officeart/2005/8/layout/radial6"/>
    <dgm:cxn modelId="{34577085-69F3-4490-A6F3-03D6475BAD83}" type="presParOf" srcId="{696FB9AF-B289-47E8-B76F-A3034E6571E9}" destId="{376B4A16-F014-4095-B909-398658E77658}" srcOrd="16" destOrd="0" presId="urn:microsoft.com/office/officeart/2005/8/layout/radial6"/>
    <dgm:cxn modelId="{442A4540-3362-4079-8CB3-E9640D296D23}" type="presParOf" srcId="{696FB9AF-B289-47E8-B76F-A3034E6571E9}" destId="{E36C518E-1738-47B1-8F64-049B115C4F79}" srcOrd="17" destOrd="0" presId="urn:microsoft.com/office/officeart/2005/8/layout/radial6"/>
    <dgm:cxn modelId="{3C3B83A3-0B59-4C19-9788-4ABE73E373A3}" type="presParOf" srcId="{696FB9AF-B289-47E8-B76F-A3034E6571E9}" destId="{C384A22E-6D55-4D7E-9EE7-B27F69BC233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pPr algn="r" rtl="0"/>
              <a:t>02.02.2018</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pPr algn="r" rtl="0"/>
              <a:t>‹#›</a:t>
            </a:fld>
            <a:endParaRPr lang="ru-RU"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E0CC78-488A-4892-9E55-EA2E7FA7AD95}" type="datetime1">
              <a:rPr lang="ru-RU" smtClean="0"/>
              <a:pPr/>
              <a:t>02.02.2018</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2"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DA34E0-417C-4584-8189-F6D76E80F278}" type="slidenum">
              <a:rPr lang="uk-UA" altLang="uk-UA">
                <a:latin typeface="Calibri" panose="020F0502020204030204" pitchFamily="34" charset="0"/>
              </a:rPr>
              <a:pPr eaLnBrk="1" hangingPunct="1"/>
              <a:t>3</a:t>
            </a:fld>
            <a:endParaRPr lang="uk-UA" altLang="uk-UA">
              <a:latin typeface="Calibri" panose="020F0502020204030204" pitchFamily="34" charset="0"/>
            </a:endParaRPr>
          </a:p>
        </p:txBody>
      </p:sp>
    </p:spTree>
    <p:extLst>
      <p:ext uri="{BB962C8B-B14F-4D97-AF65-F5344CB8AC3E}">
        <p14:creationId xmlns:p14="http://schemas.microsoft.com/office/powerpoint/2010/main" val="115404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52227"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8ACF69-16D6-49A0-B0D0-51B3C042C2BF}" type="slidenum">
              <a:rPr lang="uk-UA" altLang="uk-UA">
                <a:latin typeface="Calibri" panose="020F0502020204030204" pitchFamily="34" charset="0"/>
              </a:rPr>
              <a:pPr eaLnBrk="1" hangingPunct="1"/>
              <a:t>14</a:t>
            </a:fld>
            <a:endParaRPr lang="uk-UA" altLang="uk-UA">
              <a:latin typeface="Calibri" panose="020F0502020204030204" pitchFamily="34" charset="0"/>
            </a:endParaRPr>
          </a:p>
        </p:txBody>
      </p:sp>
    </p:spTree>
    <p:extLst>
      <p:ext uri="{BB962C8B-B14F-4D97-AF65-F5344CB8AC3E}">
        <p14:creationId xmlns:p14="http://schemas.microsoft.com/office/powerpoint/2010/main" val="251634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31747"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9BF867-55BA-4B18-961A-1DB5F381C9C8}" type="slidenum">
              <a:rPr lang="uk-UA" altLang="uk-UA">
                <a:latin typeface="Calibri" panose="020F0502020204030204" pitchFamily="34" charset="0"/>
              </a:rPr>
              <a:pPr eaLnBrk="1" hangingPunct="1"/>
              <a:t>4</a:t>
            </a:fld>
            <a:endParaRPr lang="uk-UA" altLang="uk-UA">
              <a:latin typeface="Calibri" panose="020F0502020204030204" pitchFamily="34" charset="0"/>
            </a:endParaRPr>
          </a:p>
        </p:txBody>
      </p:sp>
    </p:spTree>
    <p:extLst>
      <p:ext uri="{BB962C8B-B14F-4D97-AF65-F5344CB8AC3E}">
        <p14:creationId xmlns:p14="http://schemas.microsoft.com/office/powerpoint/2010/main" val="427480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39939"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AA815C-1BB3-4DD8-B106-0D833179B3D8}" type="slidenum">
              <a:rPr lang="uk-UA" altLang="uk-UA">
                <a:latin typeface="Calibri" panose="020F0502020204030204" pitchFamily="34" charset="0"/>
              </a:rPr>
              <a:pPr eaLnBrk="1" hangingPunct="1"/>
              <a:t>5</a:t>
            </a:fld>
            <a:endParaRPr lang="uk-UA" altLang="uk-UA">
              <a:latin typeface="Calibri" panose="020F0502020204030204" pitchFamily="34" charset="0"/>
            </a:endParaRPr>
          </a:p>
        </p:txBody>
      </p:sp>
    </p:spTree>
    <p:extLst>
      <p:ext uri="{BB962C8B-B14F-4D97-AF65-F5344CB8AC3E}">
        <p14:creationId xmlns:p14="http://schemas.microsoft.com/office/powerpoint/2010/main" val="22015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33795"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2D3285-24B7-49DB-8DC3-4C951F3F16FE}" type="slidenum">
              <a:rPr lang="uk-UA" altLang="uk-UA">
                <a:latin typeface="Calibri" panose="020F0502020204030204" pitchFamily="34" charset="0"/>
              </a:rPr>
              <a:pPr eaLnBrk="1" hangingPunct="1"/>
              <a:t>6</a:t>
            </a:fld>
            <a:endParaRPr lang="uk-UA" altLang="uk-UA">
              <a:latin typeface="Calibri" panose="020F0502020204030204" pitchFamily="34" charset="0"/>
            </a:endParaRPr>
          </a:p>
        </p:txBody>
      </p:sp>
    </p:spTree>
    <p:extLst>
      <p:ext uri="{BB962C8B-B14F-4D97-AF65-F5344CB8AC3E}">
        <p14:creationId xmlns:p14="http://schemas.microsoft.com/office/powerpoint/2010/main" val="344386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35843"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FB6B8A-D4E5-4028-8844-B7AD09B2441F}" type="slidenum">
              <a:rPr lang="uk-UA" altLang="uk-UA">
                <a:latin typeface="Calibri" panose="020F0502020204030204" pitchFamily="34" charset="0"/>
              </a:rPr>
              <a:pPr eaLnBrk="1" hangingPunct="1"/>
              <a:t>7</a:t>
            </a:fld>
            <a:endParaRPr lang="uk-UA" altLang="uk-UA">
              <a:latin typeface="Calibri" panose="020F0502020204030204" pitchFamily="34" charset="0"/>
            </a:endParaRPr>
          </a:p>
        </p:txBody>
      </p:sp>
    </p:spTree>
    <p:extLst>
      <p:ext uri="{BB962C8B-B14F-4D97-AF65-F5344CB8AC3E}">
        <p14:creationId xmlns:p14="http://schemas.microsoft.com/office/powerpoint/2010/main" val="76215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37891"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C51FE2-8180-41FE-B994-3E7825C0A552}" type="slidenum">
              <a:rPr lang="uk-UA" altLang="uk-UA">
                <a:latin typeface="Calibri" panose="020F0502020204030204" pitchFamily="34" charset="0"/>
              </a:rPr>
              <a:pPr eaLnBrk="1" hangingPunct="1"/>
              <a:t>8</a:t>
            </a:fld>
            <a:endParaRPr lang="uk-UA" altLang="uk-UA">
              <a:latin typeface="Calibri" panose="020F0502020204030204" pitchFamily="34" charset="0"/>
            </a:endParaRPr>
          </a:p>
        </p:txBody>
      </p:sp>
    </p:spTree>
    <p:extLst>
      <p:ext uri="{BB962C8B-B14F-4D97-AF65-F5344CB8AC3E}">
        <p14:creationId xmlns:p14="http://schemas.microsoft.com/office/powerpoint/2010/main" val="79700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41987"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74AC2C-55BC-4D52-8348-F4E153D0B571}" type="slidenum">
              <a:rPr lang="uk-UA" altLang="uk-UA">
                <a:latin typeface="Calibri" panose="020F0502020204030204" pitchFamily="34" charset="0"/>
              </a:rPr>
              <a:pPr eaLnBrk="1" hangingPunct="1"/>
              <a:t>10</a:t>
            </a:fld>
            <a:endParaRPr lang="uk-UA" altLang="uk-UA">
              <a:latin typeface="Calibri" panose="020F0502020204030204" pitchFamily="34" charset="0"/>
            </a:endParaRPr>
          </a:p>
        </p:txBody>
      </p:sp>
    </p:spTree>
    <p:extLst>
      <p:ext uri="{BB962C8B-B14F-4D97-AF65-F5344CB8AC3E}">
        <p14:creationId xmlns:p14="http://schemas.microsoft.com/office/powerpoint/2010/main" val="273187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B6DB7E-7A59-4A3D-A28B-F3DB1919BD4C}" type="slidenum">
              <a:rPr lang="uk-UA" altLang="uk-UA">
                <a:latin typeface="Calibri" panose="020F0502020204030204" pitchFamily="34" charset="0"/>
              </a:rPr>
              <a:pPr eaLnBrk="1" hangingPunct="1"/>
              <a:t>11</a:t>
            </a:fld>
            <a:endParaRPr lang="uk-UA" altLang="uk-UA">
              <a:latin typeface="Calibri" panose="020F0502020204030204" pitchFamily="34" charset="0"/>
            </a:endParaRPr>
          </a:p>
        </p:txBody>
      </p:sp>
    </p:spTree>
    <p:extLst>
      <p:ext uri="{BB962C8B-B14F-4D97-AF65-F5344CB8AC3E}">
        <p14:creationId xmlns:p14="http://schemas.microsoft.com/office/powerpoint/2010/main" val="228021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smtClean="0"/>
          </a:p>
        </p:txBody>
      </p:sp>
      <p:sp>
        <p:nvSpPr>
          <p:cNvPr id="46083" name="Місце для номера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0AA110-71FB-4FE1-A6E8-C92E5703C8B4}" type="slidenum">
              <a:rPr lang="uk-UA" altLang="uk-UA">
                <a:latin typeface="Calibri" panose="020F0502020204030204" pitchFamily="34" charset="0"/>
              </a:rPr>
              <a:pPr eaLnBrk="1" hangingPunct="1"/>
              <a:t>12</a:t>
            </a:fld>
            <a:endParaRPr lang="uk-UA" altLang="uk-UA">
              <a:latin typeface="Calibri" panose="020F0502020204030204" pitchFamily="34" charset="0"/>
            </a:endParaRPr>
          </a:p>
        </p:txBody>
      </p:sp>
    </p:spTree>
    <p:extLst>
      <p:ext uri="{BB962C8B-B14F-4D97-AF65-F5344CB8AC3E}">
        <p14:creationId xmlns:p14="http://schemas.microsoft.com/office/powerpoint/2010/main" val="2137788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1A680347-8CB2-4BC6-9CD2-ABDD556782DE}" type="datetime1">
              <a:rPr lang="ru-RU" smtClean="0"/>
              <a:pPr/>
              <a:t>02.02.2018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9032FF7-F906-4C17-885C-6356C5B13C33}" type="datetime1">
              <a:rPr lang="ru-RU" smtClean="0"/>
              <a:pPr/>
              <a:t>02.02.2018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8E08C5DC-7690-41E4-921F-0CCD86F95B69}" type="datetime1">
              <a:rPr lang="ru-RU" smtClean="0"/>
              <a:pPr/>
              <a:t>02.02.2018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F175A814-E90F-481F-9D66-10F3829730B9}" type="datetime1">
              <a:rPr lang="ru-RU" smtClean="0"/>
              <a:pPr/>
              <a:t>02.02.2018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r>
              <a:rPr lang="ru-RU" dirty="0" smtClean="0"/>
              <a:t>​</a:t>
            </a:r>
            <a:fld id="{37209019-E585-49FC-B62B-4F8E88B75BBF}" type="datetime1">
              <a:rPr lang="ru-RU" smtClean="0"/>
              <a:pPr/>
              <a:t>02.02.2018</a:t>
            </a:fld>
            <a:r>
              <a:rPr lang="ru-RU" dirty="0" smtClean="0"/>
              <a:t>​</a:t>
            </a:r>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F9553319-FCD4-4339-95E3-CA608CFF30E2}" type="datetime1">
              <a:rPr lang="ru-RU" smtClean="0"/>
              <a:pPr/>
              <a:t>02.02.2018</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AEE4BD36-0D92-42E0-A6BC-3DE49444FD88}" type="datetime1">
              <a:rPr lang="ru-RU" smtClean="0"/>
              <a:pPr/>
              <a:t>02.02.2018</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3AA0470-602E-4818-A25C-047C8515CFC6}" type="datetime1">
              <a:rPr lang="ru-RU" smtClean="0"/>
              <a:pPr/>
              <a:t>02.02.2018</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9B9837FC-FBB6-4C6B-A6BE-B70FBC32743C}" type="datetime1">
              <a:rPr lang="ru-RU" smtClean="0"/>
              <a:pPr/>
              <a:t>02.02.2018</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DD946C2-3993-4E07-A8EC-429B93E58A31}" type="datetime1">
              <a:rPr lang="ru-RU" smtClean="0"/>
              <a:pPr/>
              <a:t>02.02.2018</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pPr rtl="0"/>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2B5FE10-96C7-4D4D-AAC7-3367C5776B31}" type="datetime1">
              <a:rPr lang="ru-RU" smtClean="0"/>
              <a:pPr/>
              <a:t>02.02.2018</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56" y="188640"/>
            <a:ext cx="2952328" cy="1403572"/>
          </a:xfrm>
          <a:prstGeom prst="roundRect">
            <a:avLst>
              <a:gd name="adj" fmla="val 8594"/>
            </a:avLst>
          </a:prstGeom>
          <a:solidFill>
            <a:schemeClr val="tx1"/>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prst="artDeco"/>
          </a:sp3d>
        </p:spPr>
      </p:pic>
      <p:sp>
        <p:nvSpPr>
          <p:cNvPr id="3" name="Скругленный прямоугольник 2"/>
          <p:cNvSpPr/>
          <p:nvPr/>
        </p:nvSpPr>
        <p:spPr>
          <a:xfrm>
            <a:off x="117748" y="1988840"/>
            <a:ext cx="8136904" cy="4608512"/>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uk-UA" sz="5400" b="1" spc="50" dirty="0" smtClean="0">
                <a:ln w="9525" cmpd="sng">
                  <a:solidFill>
                    <a:schemeClr val="accent1">
                      <a:lumMod val="75000"/>
                    </a:schemeClr>
                  </a:solidFill>
                  <a:prstDash val="solid"/>
                </a:ln>
                <a:solidFill>
                  <a:srgbClr val="70AD47">
                    <a:tint val="1000"/>
                  </a:srgbClr>
                </a:solidFill>
                <a:effectLst>
                  <a:glow rad="38100">
                    <a:schemeClr val="accent1">
                      <a:alpha val="40000"/>
                    </a:schemeClr>
                  </a:glow>
                </a:effectLst>
              </a:rPr>
              <a:t>ЮРИДИЧНИЙ ДЕПАРТАМЕНТ</a:t>
            </a:r>
          </a:p>
          <a:p>
            <a:pPr algn="ctr"/>
            <a:endParaRPr lang="uk-UA" sz="5400" b="1" spc="50" dirty="0" smtClean="0">
              <a:ln w="9525" cmpd="sng">
                <a:solidFill>
                  <a:schemeClr val="accent1">
                    <a:lumMod val="75000"/>
                  </a:schemeClr>
                </a:solidFill>
                <a:prstDash val="solid"/>
              </a:ln>
              <a:solidFill>
                <a:srgbClr val="70AD47">
                  <a:tint val="1000"/>
                </a:srgbClr>
              </a:solidFill>
              <a:effectLst>
                <a:glow rad="38100">
                  <a:schemeClr val="accent1">
                    <a:alpha val="40000"/>
                  </a:schemeClr>
                </a:glow>
              </a:effectLst>
            </a:endParaRPr>
          </a:p>
          <a:p>
            <a:pPr algn="ctr"/>
            <a:r>
              <a:rPr lang="uk-UA" sz="5400" b="1" spc="50" dirty="0" smtClean="0">
                <a:ln w="9525" cmpd="sng">
                  <a:solidFill>
                    <a:schemeClr val="accent1">
                      <a:lumMod val="75000"/>
                    </a:schemeClr>
                  </a:solidFill>
                  <a:prstDash val="solid"/>
                </a:ln>
                <a:solidFill>
                  <a:srgbClr val="70AD47">
                    <a:tint val="1000"/>
                  </a:srgbClr>
                </a:solidFill>
                <a:effectLst>
                  <a:glow rad="38100">
                    <a:schemeClr val="accent1">
                      <a:alpha val="40000"/>
                    </a:schemeClr>
                  </a:glow>
                </a:effectLst>
              </a:rPr>
              <a:t>(Звіт 2017 р</a:t>
            </a:r>
            <a:r>
              <a:rPr lang="en-US" sz="5400" b="1" spc="50" dirty="0">
                <a:ln w="9525" cmpd="sng">
                  <a:solidFill>
                    <a:schemeClr val="accent1">
                      <a:lumMod val="75000"/>
                    </a:schemeClr>
                  </a:solidFill>
                  <a:prstDash val="solid"/>
                </a:ln>
                <a:solidFill>
                  <a:srgbClr val="70AD47">
                    <a:tint val="1000"/>
                  </a:srgbClr>
                </a:solidFill>
                <a:effectLst>
                  <a:glow rad="38100">
                    <a:schemeClr val="accent1">
                      <a:alpha val="40000"/>
                    </a:schemeClr>
                  </a:glow>
                </a:effectLst>
              </a:rPr>
              <a:t>.</a:t>
            </a:r>
            <a:r>
              <a:rPr lang="uk-UA" sz="5400" b="1" spc="50" dirty="0" smtClean="0">
                <a:ln w="9525" cmpd="sng">
                  <a:solidFill>
                    <a:schemeClr val="accent1">
                      <a:lumMod val="75000"/>
                    </a:schemeClr>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5980" y="562969"/>
            <a:ext cx="9577064" cy="1097558"/>
          </a:xfrm>
        </p:spPr>
        <p:txBody>
          <a:bodyPr rtlCol="0">
            <a:normAutofit/>
          </a:bodyPr>
          <a:lstStyle/>
          <a:p>
            <a:pPr algn="ctr">
              <a:defRPr/>
            </a:pPr>
            <a:r>
              <a:rPr lang="ru-RU" b="1" dirty="0" err="1">
                <a:latin typeface="+mn-lt"/>
              </a:rPr>
              <a:t>Справи</a:t>
            </a:r>
            <a:r>
              <a:rPr lang="ru-RU" b="1" dirty="0">
                <a:latin typeface="+mn-lt"/>
              </a:rPr>
              <a:t> про </a:t>
            </a:r>
            <a:r>
              <a:rPr lang="ru-RU" b="1" dirty="0" err="1">
                <a:latin typeface="+mn-lt"/>
              </a:rPr>
              <a:t>повернення</a:t>
            </a:r>
            <a:r>
              <a:rPr lang="ru-RU" b="1" dirty="0">
                <a:latin typeface="+mn-lt"/>
              </a:rPr>
              <a:t> </a:t>
            </a:r>
            <a:r>
              <a:rPr lang="ru-RU" b="1" dirty="0" err="1">
                <a:latin typeface="+mn-lt"/>
              </a:rPr>
              <a:t>нерухомого</a:t>
            </a:r>
            <a:r>
              <a:rPr lang="ru-RU" b="1" dirty="0">
                <a:latin typeface="+mn-lt"/>
              </a:rPr>
              <a:t> майна у </a:t>
            </a:r>
            <a:r>
              <a:rPr lang="ru-RU" b="1" dirty="0" err="1">
                <a:latin typeface="+mn-lt"/>
              </a:rPr>
              <a:t>комунальну</a:t>
            </a:r>
            <a:r>
              <a:rPr lang="ru-RU" b="1" dirty="0">
                <a:latin typeface="+mn-lt"/>
              </a:rPr>
              <a:t> </a:t>
            </a:r>
            <a:r>
              <a:rPr lang="ru-RU" b="1" dirty="0" err="1">
                <a:latin typeface="+mn-lt"/>
              </a:rPr>
              <a:t>власність</a:t>
            </a:r>
            <a:endParaRPr lang="uk-UA" b="1" dirty="0">
              <a:latin typeface="+mn-lt"/>
            </a:endParaRP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BC3DA1-AA4D-4009-A589-443608DE9E79}" type="slidenum">
              <a:rPr lang="uk-UA" altLang="uk-UA">
                <a:solidFill>
                  <a:srgbClr val="898989"/>
                </a:solidFill>
                <a:latin typeface="Calibri" panose="020F0502020204030204" pitchFamily="34" charset="0"/>
              </a:rPr>
              <a:pPr eaLnBrk="1" hangingPunct="1"/>
              <a:t>10</a:t>
            </a:fld>
            <a:endParaRPr lang="uk-UA" altLang="uk-UA">
              <a:solidFill>
                <a:srgbClr val="898989"/>
              </a:solidFill>
              <a:latin typeface="Calibri" panose="020F0502020204030204" pitchFamily="34" charset="0"/>
            </a:endParaRPr>
          </a:p>
        </p:txBody>
      </p:sp>
      <p:sp>
        <p:nvSpPr>
          <p:cNvPr id="31748" name="Місце для вмісту 4"/>
          <p:cNvSpPr>
            <a:spLocks noGrp="1"/>
          </p:cNvSpPr>
          <p:nvPr>
            <p:ph idx="1"/>
          </p:nvPr>
        </p:nvSpPr>
        <p:spPr>
          <a:xfrm>
            <a:off x="2205980" y="1660527"/>
            <a:ext cx="9577064" cy="4864818"/>
          </a:xfrm>
        </p:spPr>
        <p:txBody>
          <a:bodyPr>
            <a:normAutofit/>
          </a:bodyPr>
          <a:lstStyle/>
          <a:p>
            <a:pPr algn="just">
              <a:defRPr/>
            </a:pPr>
            <a:endParaRPr lang="uk-UA" sz="1800" dirty="0" smtClean="0">
              <a:latin typeface="Times New Roman" panose="02020603050405020304" pitchFamily="18" charset="0"/>
              <a:cs typeface="Times New Roman" panose="02020603050405020304" pitchFamily="18" charset="0"/>
            </a:endParaRPr>
          </a:p>
          <a:p>
            <a:pPr algn="just">
              <a:defRPr/>
            </a:pPr>
            <a:r>
              <a:rPr lang="uk-UA" sz="1800" dirty="0" smtClean="0">
                <a:latin typeface="Times New Roman" panose="02020603050405020304" pitchFamily="18" charset="0"/>
                <a:cs typeface="Times New Roman" panose="02020603050405020304" pitchFamily="18" charset="0"/>
              </a:rPr>
              <a:t>Господарським </a:t>
            </a:r>
            <a:r>
              <a:rPr lang="uk-UA" sz="1800" dirty="0">
                <a:latin typeface="Times New Roman" panose="02020603050405020304" pitchFamily="18" charset="0"/>
                <a:cs typeface="Times New Roman" panose="02020603050405020304" pitchFamily="18" charset="0"/>
              </a:rPr>
              <a:t>суд Львівської області розглядалася справа за позовом Львівської міської ради до ТзОВ «Любава-Шанс», Львівського міського управління юстиції про  скасування свідоцтва про право власності та витребування з чужого незаконного володіння нежитлової будівлі по вул. </a:t>
            </a:r>
            <a:r>
              <a:rPr lang="uk-UA" sz="1800" dirty="0" err="1">
                <a:latin typeface="Times New Roman" panose="02020603050405020304" pitchFamily="18" charset="0"/>
                <a:cs typeface="Times New Roman" panose="02020603050405020304" pitchFamily="18" charset="0"/>
              </a:rPr>
              <a:t>Старознесенська</a:t>
            </a:r>
            <a:r>
              <a:rPr lang="uk-UA" sz="1800" dirty="0">
                <a:latin typeface="Times New Roman" panose="02020603050405020304" pitchFamily="18" charset="0"/>
                <a:cs typeface="Times New Roman" panose="02020603050405020304" pitchFamily="18" charset="0"/>
              </a:rPr>
              <a:t>, 194, загальною площею 104,6 кв.м.30.01.2017р. позов ЛМР задоволено, 01.07.2015р. рішення залишено без змін постановою Львівського апеляційного господарського суду і 10.10.2017р. постановою Вищого господарського суду. </a:t>
            </a:r>
          </a:p>
          <a:p>
            <a:pPr algn="just">
              <a:defRPr/>
            </a:pPr>
            <a:r>
              <a:rPr lang="uk-UA" sz="1800" dirty="0">
                <a:latin typeface="Times New Roman" panose="02020603050405020304" pitchFamily="18" charset="0"/>
                <a:cs typeface="Times New Roman" panose="02020603050405020304" pitchFamily="18" charset="0"/>
              </a:rPr>
              <a:t>Апеляційним судом Львівської області від 07.03.2017 року у справі № 461/2640/16 рішення Галицького районного суду м. Львова від 7 листопада 2016 року по справі за позовом Керівника Львівської місцевої прокуратури № 1 в інтересах держави в особі Львівської міської ради до </a:t>
            </a:r>
            <a:r>
              <a:rPr lang="uk-UA" sz="1800" dirty="0" err="1">
                <a:latin typeface="Times New Roman" panose="02020603050405020304" pitchFamily="18" charset="0"/>
                <a:cs typeface="Times New Roman" panose="02020603050405020304" pitchFamily="18" charset="0"/>
              </a:rPr>
              <a:t>Петрикович</a:t>
            </a:r>
            <a:r>
              <a:rPr lang="uk-UA" sz="1800" dirty="0">
                <a:latin typeface="Times New Roman" panose="02020603050405020304" pitchFamily="18" charset="0"/>
                <a:cs typeface="Times New Roman" panose="02020603050405020304" pitchFamily="18" charset="0"/>
              </a:rPr>
              <a:t> О.І. про визнання права комунальної власності та витребування майна з чужого володіння нежитлового приміщення за адресою: м. Львів, вул. Грушевського, 16 загальною площею 34,3 </a:t>
            </a:r>
            <a:r>
              <a:rPr lang="uk-UA" sz="1800" dirty="0" err="1">
                <a:latin typeface="Times New Roman" panose="02020603050405020304" pitchFamily="18" charset="0"/>
                <a:cs typeface="Times New Roman" panose="02020603050405020304" pitchFamily="18" charset="0"/>
              </a:rPr>
              <a:t>кв.м</a:t>
            </a:r>
            <a:r>
              <a:rPr lang="uk-UA" sz="1800" dirty="0">
                <a:latin typeface="Times New Roman" panose="02020603050405020304" pitchFamily="18" charset="0"/>
                <a:cs typeface="Times New Roman" panose="02020603050405020304" pitchFamily="18" charset="0"/>
              </a:rPr>
              <a:t>., яким позов задоволено - залишено без змін.</a:t>
            </a:r>
          </a:p>
          <a:p>
            <a:pPr algn="just">
              <a:defRPr/>
            </a:pPr>
            <a:endParaRPr lang="uk-UA" altLang="uk-UA" sz="1400" dirty="0">
              <a:solidFill>
                <a:srgbClr val="00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427010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1"/>
            <a:ext cx="10657184" cy="949325"/>
          </a:xfrm>
        </p:spPr>
        <p:txBody>
          <a:bodyPr/>
          <a:lstStyle/>
          <a:p>
            <a:pPr algn="ctr">
              <a:defRPr/>
            </a:pPr>
            <a:r>
              <a:rPr lang="uk-UA" sz="2800" b="1" u="sng"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Інформація по окремих судових справах:</a:t>
            </a:r>
          </a:p>
        </p:txBody>
      </p:sp>
      <p:sp>
        <p:nvSpPr>
          <p:cNvPr id="20483" name="Содержимое 2"/>
          <p:cNvSpPr>
            <a:spLocks noGrp="1"/>
          </p:cNvSpPr>
          <p:nvPr>
            <p:ph idx="1"/>
          </p:nvPr>
        </p:nvSpPr>
        <p:spPr>
          <a:xfrm>
            <a:off x="765820" y="1133476"/>
            <a:ext cx="11017224" cy="5445125"/>
          </a:xfrm>
        </p:spPr>
        <p:txBody>
          <a:bodyPr>
            <a:normAutofit/>
          </a:bodyPr>
          <a:lstStyle/>
          <a:p>
            <a:pPr algn="just">
              <a:defRPr/>
            </a:pPr>
            <a:r>
              <a:rPr lang="uk-UA" sz="1800" dirty="0">
                <a:latin typeface="Times New Roman" panose="02020603050405020304" pitchFamily="18" charset="0"/>
                <a:cs typeface="Times New Roman" panose="02020603050405020304" pitchFamily="18" charset="0"/>
              </a:rPr>
              <a:t>Ухвалою </a:t>
            </a:r>
            <a:r>
              <a:rPr lang="uk-UA" sz="1800" dirty="0" err="1">
                <a:latin typeface="Times New Roman" panose="02020603050405020304" pitchFamily="18" charset="0"/>
                <a:cs typeface="Times New Roman" panose="02020603050405020304" pitchFamily="18" charset="0"/>
              </a:rPr>
              <a:t>Сихівського</a:t>
            </a:r>
            <a:r>
              <a:rPr lang="uk-UA" sz="1800" dirty="0">
                <a:latin typeface="Times New Roman" panose="02020603050405020304" pitchFamily="18" charset="0"/>
                <a:cs typeface="Times New Roman" panose="02020603050405020304" pitchFamily="18" charset="0"/>
              </a:rPr>
              <a:t> районного суду м. Львова від 03.11.2017 у справі №464/12917/13-ц в задоволенні заяви </a:t>
            </a:r>
            <a:r>
              <a:rPr lang="uk-UA" sz="1800" dirty="0" err="1">
                <a:latin typeface="Times New Roman" panose="02020603050405020304" pitchFamily="18" charset="0"/>
                <a:cs typeface="Times New Roman" panose="02020603050405020304" pitchFamily="18" charset="0"/>
              </a:rPr>
              <a:t>Михайліва</a:t>
            </a:r>
            <a:r>
              <a:rPr lang="uk-UA" sz="1800" dirty="0">
                <a:latin typeface="Times New Roman" panose="02020603050405020304" pitchFamily="18" charset="0"/>
                <a:cs typeface="Times New Roman" panose="02020603050405020304" pitchFamily="18" charset="0"/>
              </a:rPr>
              <a:t> Р.Є. про визнання виконавчого листа (в частині зобов’язання Р.Є. привести до попереднього стану земельну ділянку, що знаходиться у м. Львові по вул.. </a:t>
            </a:r>
            <a:r>
              <a:rPr lang="uk-UA" sz="1800" dirty="0" err="1">
                <a:latin typeface="Times New Roman" panose="02020603050405020304" pitchFamily="18" charset="0"/>
                <a:cs typeface="Times New Roman" panose="02020603050405020304" pitchFamily="18" charset="0"/>
              </a:rPr>
              <a:t>Боднарській</a:t>
            </a:r>
            <a:r>
              <a:rPr lang="uk-UA" sz="1800" dirty="0">
                <a:latin typeface="Times New Roman" panose="02020603050405020304" pitchFamily="18" charset="0"/>
                <a:cs typeface="Times New Roman" panose="02020603050405020304" pitchFamily="18" charset="0"/>
              </a:rPr>
              <a:t>, 4, шляхом демонтажу самочинно встановленої будівлі ресторану, загальною площею 288,6 </a:t>
            </a:r>
            <a:r>
              <a:rPr lang="uk-UA" sz="1800" dirty="0" err="1">
                <a:latin typeface="Times New Roman" panose="02020603050405020304" pitchFamily="18" charset="0"/>
                <a:cs typeface="Times New Roman" panose="02020603050405020304" pitchFamily="18" charset="0"/>
              </a:rPr>
              <a:t>кв.м</a:t>
            </a:r>
            <a:r>
              <a:rPr lang="uk-UA" sz="1800" dirty="0">
                <a:latin typeface="Times New Roman" panose="02020603050405020304" pitchFamily="18" charset="0"/>
                <a:cs typeface="Times New Roman" panose="02020603050405020304" pitchFamily="18" charset="0"/>
              </a:rPr>
              <a:t>) таким, що не підлягає виконанню відмовлено в повному обсязі.</a:t>
            </a:r>
          </a:p>
          <a:p>
            <a:pPr algn="just">
              <a:defRPr/>
            </a:pPr>
            <a:r>
              <a:rPr lang="uk-UA" sz="1800" dirty="0">
                <a:latin typeface="Times New Roman" panose="02020603050405020304" pitchFamily="18" charset="0"/>
                <a:cs typeface="Times New Roman" panose="02020603050405020304" pitchFamily="18" charset="0"/>
              </a:rPr>
              <a:t>Рішенням Львівського апеляційного господарського суду від 19.09.2017 року рішення господарського суду Львівської області від 07.04.2017 року скасовано частково. Прийнято нове рішення, яким позов Першого заступника військового прокурора Західного регіону України задоволено: визнано недійсним договір оренди землі від 11 грудня 2008 року, укладений між Львівською міською радою в особі департаменту містобудування та ТзОВ «</a:t>
            </a:r>
            <a:r>
              <a:rPr lang="uk-UA" sz="1800" dirty="0" err="1">
                <a:latin typeface="Times New Roman" panose="02020603050405020304" pitchFamily="18" charset="0"/>
                <a:cs typeface="Times New Roman" panose="02020603050405020304" pitchFamily="18" charset="0"/>
              </a:rPr>
              <a:t>АрхіБуд</a:t>
            </a:r>
            <a:r>
              <a:rPr lang="uk-UA" sz="1800" dirty="0">
                <a:latin typeface="Times New Roman" panose="02020603050405020304" pitchFamily="18" charset="0"/>
                <a:cs typeface="Times New Roman" panose="02020603050405020304" pitchFamily="18" charset="0"/>
              </a:rPr>
              <a:t>»; зобов’язано витребувати земельну ділянку загальною площею 2,8939 га по вул. Довбуша, 15 у м. Львові кадастровий № 4610136600:01:009:0017 на користь держави в особі Кабінету Міністру України. </a:t>
            </a:r>
          </a:p>
          <a:p>
            <a:pPr algn="just">
              <a:defRPr/>
            </a:pPr>
            <a:r>
              <a:rPr lang="uk-UA" sz="1800" dirty="0">
                <a:latin typeface="Times New Roman" panose="02020603050405020304" pitchFamily="18" charset="0"/>
                <a:cs typeface="Times New Roman" panose="02020603050405020304" pitchFamily="18" charset="0"/>
              </a:rPr>
              <a:t>Ухвалою Львівського апеляційного адміністративного суду від 21.10.2017 року апеляційну скаргу Львівської міської ради задоволено, постанову </a:t>
            </a:r>
            <a:r>
              <a:rPr lang="uk-UA" sz="1800" dirty="0" err="1">
                <a:latin typeface="Times New Roman" panose="02020603050405020304" pitchFamily="18" charset="0"/>
                <a:cs typeface="Times New Roman" panose="02020603050405020304" pitchFamily="18" charset="0"/>
              </a:rPr>
              <a:t>Сихівського</a:t>
            </a:r>
            <a:r>
              <a:rPr lang="uk-UA" sz="1800" dirty="0">
                <a:latin typeface="Times New Roman" panose="02020603050405020304" pitchFamily="18" charset="0"/>
                <a:cs typeface="Times New Roman" panose="02020603050405020304" pitchFamily="18" charset="0"/>
              </a:rPr>
              <a:t> районного суду м. Львова від 31.07.2017 року про </a:t>
            </a:r>
            <a:r>
              <a:rPr lang="uk-UA" sz="1800" dirty="0" err="1">
                <a:latin typeface="Times New Roman" panose="02020603050405020304" pitchFamily="18" charset="0"/>
                <a:cs typeface="Times New Roman" panose="02020603050405020304" pitchFamily="18" charset="0"/>
              </a:rPr>
              <a:t>визнанння</a:t>
            </a:r>
            <a:r>
              <a:rPr lang="uk-UA" sz="1800" dirty="0">
                <a:latin typeface="Times New Roman" panose="02020603050405020304" pitchFamily="18" charset="0"/>
                <a:cs typeface="Times New Roman" panose="02020603050405020304" pitchFamily="18" charset="0"/>
              </a:rPr>
              <a:t> протиправними та скасування пунктів 1,2, 6 ухвали Львівської міської ради №113 від 21 червня 2001 року «Про затвердження меж і надання земельної ділянки у постійне користування регіональному ландшафтному парку «</a:t>
            </a:r>
            <a:r>
              <a:rPr lang="uk-UA" sz="1800" dirty="0" err="1">
                <a:latin typeface="Times New Roman" panose="02020603050405020304" pitchFamily="18" charset="0"/>
                <a:cs typeface="Times New Roman" panose="02020603050405020304" pitchFamily="18" charset="0"/>
              </a:rPr>
              <a:t>Знесіння</a:t>
            </a:r>
            <a:r>
              <a:rPr lang="uk-UA" sz="1800" dirty="0">
                <a:latin typeface="Times New Roman" panose="02020603050405020304" pitchFamily="18" charset="0"/>
                <a:cs typeface="Times New Roman" panose="02020603050405020304" pitchFamily="18" charset="0"/>
              </a:rPr>
              <a:t>» у м. Львові та деякі територіальні і нормативно-організаційні питання функціонування регіонального ландшафтного парку «</a:t>
            </a:r>
            <a:r>
              <a:rPr lang="uk-UA" sz="1800" dirty="0" err="1">
                <a:latin typeface="Times New Roman" panose="02020603050405020304" pitchFamily="18" charset="0"/>
                <a:cs typeface="Times New Roman" panose="02020603050405020304" pitchFamily="18" charset="0"/>
              </a:rPr>
              <a:t>Знесіння</a:t>
            </a:r>
            <a:r>
              <a:rPr lang="uk-UA" sz="1800" dirty="0">
                <a:latin typeface="Times New Roman" panose="02020603050405020304" pitchFamily="18" charset="0"/>
                <a:cs typeface="Times New Roman" panose="02020603050405020304" pitchFamily="18" charset="0"/>
              </a:rPr>
              <a:t>» скасовано, провадження у справі закрито.</a:t>
            </a:r>
          </a:p>
          <a:p>
            <a:pPr marL="0" indent="0" algn="just">
              <a:buNone/>
              <a:defRPr/>
            </a:pPr>
            <a:endParaRPr lang="uk-UA" altLang="uk-UA" sz="1200" dirty="0">
              <a:latin typeface="Arial" pitchFamily="34" charset="0"/>
              <a:cs typeface="Arial" pitchFamily="34" charset="0"/>
            </a:endParaRPr>
          </a:p>
        </p:txBody>
      </p:sp>
    </p:spTree>
    <p:extLst>
      <p:ext uri="{BB962C8B-B14F-4D97-AF65-F5344CB8AC3E}">
        <p14:creationId xmlns:p14="http://schemas.microsoft.com/office/powerpoint/2010/main" val="300955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9916" y="398405"/>
            <a:ext cx="9649072" cy="704909"/>
          </a:xfrm>
        </p:spPr>
        <p:txBody>
          <a:bodyPr rtlCol="0">
            <a:normAutofit/>
          </a:bodyPr>
          <a:lstStyle/>
          <a:p>
            <a:pPr>
              <a:defRPr/>
            </a:pPr>
            <a:r>
              <a:rPr lang="ru-RU" dirty="0">
                <a:latin typeface="+mj-lt"/>
              </a:rPr>
              <a:t>Робота </a:t>
            </a:r>
            <a:r>
              <a:rPr lang="ru-RU" dirty="0" err="1">
                <a:latin typeface="+mj-lt"/>
              </a:rPr>
              <a:t>зі</a:t>
            </a:r>
            <a:r>
              <a:rPr lang="ru-RU" dirty="0">
                <a:latin typeface="+mj-lt"/>
              </a:rPr>
              <a:t> </a:t>
            </a:r>
            <a:r>
              <a:rPr lang="ru-RU" dirty="0" err="1" smtClean="0">
                <a:latin typeface="+mj-lt"/>
              </a:rPr>
              <a:t>запитами,зверненнями</a:t>
            </a:r>
            <a:r>
              <a:rPr lang="ru-RU" dirty="0" smtClean="0">
                <a:latin typeface="+mj-lt"/>
              </a:rPr>
              <a:t> </a:t>
            </a:r>
            <a:endParaRPr lang="uk-UA" dirty="0">
              <a:latin typeface="+mj-lt"/>
            </a:endParaRP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7D7AF1-E8F2-4378-8B9B-11E11C4F8275}" type="slidenum">
              <a:rPr lang="uk-UA" altLang="uk-UA">
                <a:solidFill>
                  <a:srgbClr val="898989"/>
                </a:solidFill>
                <a:latin typeface="Calibri" panose="020F0502020204030204" pitchFamily="34" charset="0"/>
              </a:rPr>
              <a:pPr eaLnBrk="1" hangingPunct="1"/>
              <a:t>12</a:t>
            </a:fld>
            <a:endParaRPr lang="uk-UA" altLang="uk-UA">
              <a:solidFill>
                <a:srgbClr val="898989"/>
              </a:solidFill>
              <a:latin typeface="Calibri" panose="020F0502020204030204" pitchFamily="34" charset="0"/>
            </a:endParaRPr>
          </a:p>
        </p:txBody>
      </p:sp>
      <p:sp>
        <p:nvSpPr>
          <p:cNvPr id="33796" name="TextBox 6"/>
          <p:cNvSpPr txBox="1">
            <a:spLocks noChangeArrowheads="1"/>
          </p:cNvSpPr>
          <p:nvPr/>
        </p:nvSpPr>
        <p:spPr bwMode="auto">
          <a:xfrm>
            <a:off x="4384675" y="3524250"/>
            <a:ext cx="103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chemeClr val="bg1"/>
                </a:solidFill>
                <a:latin typeface="Calibri" panose="020F0502020204030204" pitchFamily="34" charset="0"/>
              </a:rPr>
              <a:t>120</a:t>
            </a:r>
          </a:p>
        </p:txBody>
      </p:sp>
      <p:sp>
        <p:nvSpPr>
          <p:cNvPr id="33797" name="TextBox 10"/>
          <p:cNvSpPr txBox="1">
            <a:spLocks noChangeArrowheads="1"/>
          </p:cNvSpPr>
          <p:nvPr/>
        </p:nvSpPr>
        <p:spPr bwMode="auto">
          <a:xfrm>
            <a:off x="4384675" y="4643439"/>
            <a:ext cx="1035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chemeClr val="bg1"/>
                </a:solidFill>
                <a:latin typeface="Calibri" panose="020F0502020204030204" pitchFamily="34" charset="0"/>
              </a:rPr>
              <a:t>250</a:t>
            </a:r>
          </a:p>
        </p:txBody>
      </p:sp>
      <p:sp>
        <p:nvSpPr>
          <p:cNvPr id="33798" name="TextBox 11"/>
          <p:cNvSpPr txBox="1">
            <a:spLocks noChangeArrowheads="1"/>
          </p:cNvSpPr>
          <p:nvPr/>
        </p:nvSpPr>
        <p:spPr bwMode="auto">
          <a:xfrm>
            <a:off x="6319837" y="3211514"/>
            <a:ext cx="1035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chemeClr val="bg1"/>
                </a:solidFill>
                <a:latin typeface="Calibri" panose="020F0502020204030204" pitchFamily="34" charset="0"/>
              </a:rPr>
              <a:t>268</a:t>
            </a:r>
          </a:p>
        </p:txBody>
      </p:sp>
      <p:sp>
        <p:nvSpPr>
          <p:cNvPr id="33799" name="TextBox 12"/>
          <p:cNvSpPr txBox="1">
            <a:spLocks noChangeArrowheads="1"/>
          </p:cNvSpPr>
          <p:nvPr/>
        </p:nvSpPr>
        <p:spPr bwMode="auto">
          <a:xfrm>
            <a:off x="6319837" y="4733925"/>
            <a:ext cx="1035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chemeClr val="bg1"/>
                </a:solidFill>
                <a:latin typeface="Calibri" panose="020F0502020204030204" pitchFamily="34" charset="0"/>
              </a:rPr>
              <a:t>213</a:t>
            </a:r>
          </a:p>
        </p:txBody>
      </p:sp>
      <p:graphicFrame>
        <p:nvGraphicFramePr>
          <p:cNvPr id="33800" name="Диаграмма 10"/>
          <p:cNvGraphicFramePr>
            <a:graphicFrameLocks/>
          </p:cNvGraphicFramePr>
          <p:nvPr>
            <p:extLst>
              <p:ext uri="{D42A27DB-BD31-4B8C-83A1-F6EECF244321}">
                <p14:modId xmlns:p14="http://schemas.microsoft.com/office/powerpoint/2010/main" val="612471769"/>
              </p:ext>
            </p:extLst>
          </p:nvPr>
        </p:nvGraphicFramePr>
        <p:xfrm>
          <a:off x="477788" y="1340768"/>
          <a:ext cx="11089232" cy="4896544"/>
        </p:xfrm>
        <a:graphic>
          <a:graphicData uri="http://schemas.openxmlformats.org/presentationml/2006/ole">
            <mc:AlternateContent xmlns:mc="http://schemas.openxmlformats.org/markup-compatibility/2006">
              <mc:Choice xmlns:v="urn:schemas-microsoft-com:vml" Requires="v">
                <p:oleObj spid="_x0000_s1030" name="Діаграма" r:id="rId4" imgW="7467448" imgH="4105417" progId="Excel.Chart.8">
                  <p:embed/>
                </p:oleObj>
              </mc:Choice>
              <mc:Fallback>
                <p:oleObj name="Діаграма" r:id="rId4" imgW="7467448" imgH="4105417" progId="Excel.Chart.8">
                  <p:embed/>
                  <p:pic>
                    <p:nvPicPr>
                      <p:cNvPr id="33800" name="Диаграмма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788" y="1340768"/>
                        <a:ext cx="11089232" cy="48965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717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630423" y="548680"/>
            <a:ext cx="7560334" cy="1011560"/>
          </a:xfrm>
        </p:spPr>
        <p:txBody>
          <a:bodyPr/>
          <a:lstStyle/>
          <a:p>
            <a:pPr algn="ctr">
              <a:defRPr/>
            </a:pPr>
            <a:r>
              <a:rPr lang="uk-UA" sz="2800" b="1" dirty="0">
                <a:latin typeface="Arial" pitchFamily="34" charset="0"/>
                <a:cs typeface="Arial" pitchFamily="34" charset="0"/>
              </a:rPr>
              <a:t>Робота із запитами/зверненнями фізичних/юридичних осіб</a:t>
            </a:r>
          </a:p>
        </p:txBody>
      </p:sp>
      <p:graphicFrame>
        <p:nvGraphicFramePr>
          <p:cNvPr id="34819" name="Діаграма 1"/>
          <p:cNvGraphicFramePr>
            <a:graphicFrameLocks/>
          </p:cNvGraphicFramePr>
          <p:nvPr>
            <p:extLst>
              <p:ext uri="{D42A27DB-BD31-4B8C-83A1-F6EECF244321}">
                <p14:modId xmlns:p14="http://schemas.microsoft.com/office/powerpoint/2010/main" val="2991143305"/>
              </p:ext>
            </p:extLst>
          </p:nvPr>
        </p:nvGraphicFramePr>
        <p:xfrm>
          <a:off x="621803" y="1916832"/>
          <a:ext cx="9793090" cy="4791671"/>
        </p:xfrm>
        <a:graphic>
          <a:graphicData uri="http://schemas.openxmlformats.org/presentationml/2006/ole">
            <mc:AlternateContent xmlns:mc="http://schemas.openxmlformats.org/markup-compatibility/2006">
              <mc:Choice xmlns:v="urn:schemas-microsoft-com:vml" Requires="v">
                <p:oleObj spid="_x0000_s2054" r:id="rId3" imgW="7510923" imgH="5145470" progId="Excel.Chart.8">
                  <p:embed/>
                </p:oleObj>
              </mc:Choice>
              <mc:Fallback>
                <p:oleObj r:id="rId3" imgW="7510923" imgH="5145470" progId="Excel.Chart.8">
                  <p:embed/>
                  <p:pic>
                    <p:nvPicPr>
                      <p:cNvPr id="34819" name="Діаграма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03" y="1916832"/>
                        <a:ext cx="9793090" cy="4791671"/>
                      </a:xfrm>
                      <a:prstGeom prst="rect">
                        <a:avLst/>
                      </a:prstGeom>
                      <a:solidFill>
                        <a:schemeClr val="tx1"/>
                      </a:solidFill>
                      <a:ln>
                        <a:noFill/>
                      </a:ln>
                    </p:spPr>
                  </p:pic>
                </p:oleObj>
              </mc:Fallback>
            </mc:AlternateContent>
          </a:graphicData>
        </a:graphic>
      </p:graphicFrame>
    </p:spTree>
    <p:extLst>
      <p:ext uri="{BB962C8B-B14F-4D97-AF65-F5344CB8AC3E}">
        <p14:creationId xmlns:p14="http://schemas.microsoft.com/office/powerpoint/2010/main" val="24509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414338"/>
            <a:ext cx="10585176" cy="1143000"/>
          </a:xfrm>
        </p:spPr>
        <p:style>
          <a:lnRef idx="2">
            <a:schemeClr val="dk1"/>
          </a:lnRef>
          <a:fillRef idx="1">
            <a:schemeClr val="lt1"/>
          </a:fillRef>
          <a:effectRef idx="0">
            <a:schemeClr val="dk1"/>
          </a:effectRef>
          <a:fontRef idx="minor">
            <a:schemeClr val="dk1"/>
          </a:fontRef>
        </p:style>
        <p:txBody>
          <a:bodyPr rtlCol="0">
            <a:normAutofit/>
          </a:bodyPr>
          <a:lstStyle/>
          <a:p>
            <a:pPr algn="ctr">
              <a:defRPr/>
            </a:pPr>
            <a:r>
              <a:rPr lang="ru-RU" b="1" dirty="0" err="1">
                <a:latin typeface="Times New Roman" panose="02020603050405020304" pitchFamily="18" charset="0"/>
                <a:cs typeface="Times New Roman" panose="02020603050405020304" pitchFamily="18" charset="0"/>
              </a:rPr>
              <a:t>Реалізація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інших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повноважень</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управління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правової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роботи</a:t>
            </a:r>
            <a:endParaRPr lang="uk-UA" b="1" dirty="0">
              <a:latin typeface="Times New Roman" panose="02020603050405020304" pitchFamily="18" charset="0"/>
              <a:cs typeface="Times New Roman" panose="02020603050405020304" pitchFamily="18" charset="0"/>
            </a:endParaRP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253903-B8F0-4833-8EE7-0B847A1D29F9}" type="slidenum">
              <a:rPr lang="uk-UA" altLang="uk-UA">
                <a:solidFill>
                  <a:srgbClr val="898989"/>
                </a:solidFill>
                <a:latin typeface="Calibri" panose="020F0502020204030204" pitchFamily="34" charset="0"/>
              </a:rPr>
              <a:pPr eaLnBrk="1" hangingPunct="1"/>
              <a:t>14</a:t>
            </a:fld>
            <a:endParaRPr lang="uk-UA" altLang="uk-UA">
              <a:solidFill>
                <a:srgbClr val="898989"/>
              </a:solidFill>
              <a:latin typeface="Calibri" panose="020F0502020204030204" pitchFamily="34" charset="0"/>
            </a:endParaRPr>
          </a:p>
        </p:txBody>
      </p:sp>
      <p:sp>
        <p:nvSpPr>
          <p:cNvPr id="5" name="Місце для вмісту 4"/>
          <p:cNvSpPr>
            <a:spLocks noGrp="1"/>
          </p:cNvSpPr>
          <p:nvPr>
            <p:ph idx="1"/>
          </p:nvPr>
        </p:nvSpPr>
        <p:spPr>
          <a:xfrm>
            <a:off x="1125860" y="1920875"/>
            <a:ext cx="10585176" cy="4479925"/>
          </a:xfrm>
        </p:spPr>
        <p:style>
          <a:lnRef idx="2">
            <a:schemeClr val="dk1"/>
          </a:lnRef>
          <a:fillRef idx="1">
            <a:schemeClr val="lt1"/>
          </a:fillRef>
          <a:effectRef idx="0">
            <a:schemeClr val="dk1"/>
          </a:effectRef>
          <a:fontRef idx="minor">
            <a:schemeClr val="dk1"/>
          </a:fontRef>
        </p:style>
        <p:txBody>
          <a:bodyPr rtlCol="0">
            <a:normAutofit fontScale="70000" lnSpcReduction="20000"/>
          </a:bodyPr>
          <a:lstStyle/>
          <a:p>
            <a:pPr algn="just">
              <a:buFont typeface="Wingdings 3" panose="05040102010807070707" pitchFamily="18" charset="2"/>
              <a:buNone/>
              <a:defRPr/>
            </a:pPr>
            <a:r>
              <a:rPr lang="uk-UA" b="1" dirty="0" smtClean="0">
                <a:latin typeface="Arial" pitchFamily="34" charset="0"/>
                <a:cs typeface="Arial" pitchFamily="34" charset="0"/>
              </a:rPr>
              <a:t>		</a:t>
            </a:r>
            <a:r>
              <a:rPr lang="uk-UA" sz="2300" b="1" dirty="0" smtClean="0">
                <a:latin typeface="Times New Roman" panose="02020603050405020304" pitchFamily="18" charset="0"/>
                <a:cs typeface="Times New Roman" panose="02020603050405020304" pitchFamily="18" charset="0"/>
              </a:rPr>
              <a:t>Забезпечено представництво управління правової роботи у засіданнях: </a:t>
            </a:r>
          </a:p>
          <a:p>
            <a:pPr algn="just">
              <a:buFont typeface="Wingdings 3" panose="05040102010807070707" pitchFamily="18" charset="2"/>
              <a:buNone/>
              <a:defRPr/>
            </a:pPr>
            <a:endParaRPr lang="uk-UA" sz="2300" b="1" dirty="0" smtClean="0">
              <a:latin typeface="Times New Roman" panose="02020603050405020304" pitchFamily="18" charset="0"/>
              <a:cs typeface="Times New Roman" panose="02020603050405020304" pitchFamily="18" charset="0"/>
            </a:endParaRPr>
          </a:p>
          <a:p>
            <a:pPr algn="just">
              <a:defRPr/>
            </a:pPr>
            <a:r>
              <a:rPr lang="uk-UA" sz="2300" b="1" dirty="0" smtClean="0">
                <a:latin typeface="Times New Roman" panose="02020603050405020304" pitchFamily="18" charset="0"/>
                <a:cs typeface="Times New Roman" panose="02020603050405020304" pitchFamily="18" charset="0"/>
              </a:rPr>
              <a:t>комісії з питань визначення та погашення боргу перед бюджетом з плати за землю у </a:t>
            </a:r>
            <a:r>
              <a:rPr lang="uk-UA" sz="2300" b="1" dirty="0" err="1" smtClean="0">
                <a:latin typeface="Times New Roman" panose="02020603050405020304" pitchFamily="18" charset="0"/>
                <a:cs typeface="Times New Roman" panose="02020603050405020304" pitchFamily="18" charset="0"/>
              </a:rPr>
              <a:t>м.Львові</a:t>
            </a:r>
            <a:r>
              <a:rPr lang="uk-UA" sz="2300" b="1" dirty="0" smtClean="0">
                <a:latin typeface="Times New Roman" panose="02020603050405020304" pitchFamily="18" charset="0"/>
                <a:cs typeface="Times New Roman" panose="02020603050405020304" pitchFamily="18" charset="0"/>
              </a:rPr>
              <a:t>. </a:t>
            </a:r>
          </a:p>
          <a:p>
            <a:pPr algn="just">
              <a:defRPr/>
            </a:pPr>
            <a:r>
              <a:rPr lang="uk-UA" sz="2300" b="1" dirty="0" smtClean="0">
                <a:latin typeface="Times New Roman" panose="02020603050405020304" pitchFamily="18" charset="0"/>
                <a:cs typeface="Times New Roman" panose="02020603050405020304" pitchFamily="18" charset="0"/>
              </a:rPr>
              <a:t>узгоджувальної комісії по вирішенню земельних спорів. </a:t>
            </a:r>
          </a:p>
          <a:p>
            <a:pPr algn="just">
              <a:defRPr/>
            </a:pPr>
            <a:r>
              <a:rPr lang="uk-UA" sz="2300" b="1" dirty="0" smtClean="0">
                <a:latin typeface="Times New Roman" panose="02020603050405020304" pitchFamily="18" charset="0"/>
                <a:cs typeface="Times New Roman" panose="02020603050405020304" pitchFamily="18" charset="0"/>
              </a:rPr>
              <a:t>робочої групи для впорядкування користування юридичними (фізичними) особами земельними ділянками на території </a:t>
            </a:r>
            <a:r>
              <a:rPr lang="uk-UA" sz="2300" b="1" dirty="0" err="1" smtClean="0">
                <a:latin typeface="Times New Roman" panose="02020603050405020304" pitchFamily="18" charset="0"/>
                <a:cs typeface="Times New Roman" panose="02020603050405020304" pitchFamily="18" charset="0"/>
              </a:rPr>
              <a:t>м.Львова</a:t>
            </a:r>
            <a:r>
              <a:rPr lang="uk-UA" sz="2300" b="1" dirty="0" smtClean="0">
                <a:latin typeface="Times New Roman" panose="02020603050405020304" pitchFamily="18" charset="0"/>
                <a:cs typeface="Times New Roman" panose="02020603050405020304" pitchFamily="18" charset="0"/>
              </a:rPr>
              <a:t> для забезпечень надходження коштів до бюджету міста від сплати за землю.</a:t>
            </a:r>
          </a:p>
          <a:p>
            <a:pPr algn="just">
              <a:defRPr/>
            </a:pPr>
            <a:r>
              <a:rPr lang="uk-UA" sz="2300" b="1" dirty="0" smtClean="0">
                <a:latin typeface="Times New Roman" panose="02020603050405020304" pitchFamily="18" charset="0"/>
                <a:cs typeface="Times New Roman" panose="02020603050405020304" pitchFamily="18" charset="0"/>
              </a:rPr>
              <a:t>громадської житлової комісії. </a:t>
            </a:r>
          </a:p>
          <a:p>
            <a:pPr algn="just">
              <a:defRPr/>
            </a:pPr>
            <a:r>
              <a:rPr lang="uk-UA" sz="2300" b="1" dirty="0" smtClean="0">
                <a:latin typeface="Times New Roman" panose="02020603050405020304" pitchFamily="18" charset="0"/>
                <a:cs typeface="Times New Roman" panose="02020603050405020304" pitchFamily="18" charset="0"/>
              </a:rPr>
              <a:t>комісії з надзвичайних ситуацій </a:t>
            </a:r>
          </a:p>
          <a:p>
            <a:pPr algn="just">
              <a:defRPr/>
            </a:pPr>
            <a:r>
              <a:rPr lang="uk-UA" sz="2300" b="1" dirty="0" smtClean="0">
                <a:latin typeface="Times New Roman" panose="02020603050405020304" pitchFamily="18" charset="0"/>
                <a:cs typeface="Times New Roman" panose="02020603050405020304" pitchFamily="18" charset="0"/>
              </a:rPr>
              <a:t>міської міжвідомчої комісії при виконавчому комітеті</a:t>
            </a:r>
          </a:p>
          <a:p>
            <a:pPr algn="just">
              <a:defRPr/>
            </a:pPr>
            <a:r>
              <a:rPr lang="uk-UA" sz="2300" b="1" dirty="0" smtClean="0">
                <a:latin typeface="Times New Roman" panose="02020603050405020304" pitchFamily="18" charset="0"/>
                <a:cs typeface="Times New Roman" panose="02020603050405020304" pitchFamily="18" charset="0"/>
              </a:rPr>
              <a:t>комісії у справах релігій</a:t>
            </a:r>
          </a:p>
          <a:p>
            <a:pPr algn="just">
              <a:defRPr/>
            </a:pPr>
            <a:r>
              <a:rPr lang="uk-UA" sz="2300" b="1" dirty="0" smtClean="0">
                <a:latin typeface="Times New Roman" panose="02020603050405020304" pitchFamily="18" charset="0"/>
                <a:cs typeface="Times New Roman" panose="02020603050405020304" pitchFamily="18" charset="0"/>
              </a:rPr>
              <a:t>наглядової ради з питань розподілу і утриманню житла в гуртожитках;</a:t>
            </a:r>
          </a:p>
          <a:p>
            <a:pPr algn="just">
              <a:defRPr/>
            </a:pPr>
            <a:r>
              <a:rPr lang="uk-UA" sz="2300" b="1" dirty="0" smtClean="0">
                <a:latin typeface="Times New Roman" panose="02020603050405020304" pitchFamily="18" charset="0"/>
                <a:cs typeface="Times New Roman" panose="02020603050405020304" pitchFamily="18" charset="0"/>
              </a:rPr>
              <a:t>координаційної методичної ради з правової освіти населення.  </a:t>
            </a:r>
            <a:endParaRPr lang="uk-UA"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9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3826" y="793750"/>
            <a:ext cx="6861175" cy="1371600"/>
          </a:xfrm>
        </p:spPr>
        <p:txBody>
          <a:bodyPr>
            <a:noAutofit/>
          </a:bodyPr>
          <a:lstStyle/>
          <a:p>
            <a:pPr>
              <a:defRPr/>
            </a:pPr>
            <a:r>
              <a:rPr lang="uk-UA" dirty="0">
                <a:effectLst>
                  <a:outerShdw blurRad="38100" dist="38100" dir="2700000" algn="tl">
                    <a:srgbClr val="000000">
                      <a:alpha val="43137"/>
                    </a:srgbClr>
                  </a:outerShdw>
                </a:effectLst>
                <a:latin typeface="Segoe Print" panose="02000600000000000000" pitchFamily="2" charset="0"/>
              </a:rPr>
              <a:t>Використання програмного забезпечення для організації роботи департаменту</a:t>
            </a:r>
          </a:p>
        </p:txBody>
      </p:sp>
      <p:pic>
        <p:nvPicPr>
          <p:cNvPr id="5" name="Місце для вмісту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07509" y="2515878"/>
            <a:ext cx="3029739" cy="2694606"/>
          </a:xfrm>
          <a:effectLst>
            <a:glow rad="63500">
              <a:schemeClr val="accent5">
                <a:satMod val="175000"/>
                <a:alpha val="40000"/>
              </a:schemeClr>
            </a:glow>
          </a:effectLst>
          <a:scene3d>
            <a:camera prst="orthographicFront"/>
            <a:lightRig rig="threePt" dir="t"/>
          </a:scene3d>
          <a:sp3d>
            <a:bevelT/>
          </a:sp3d>
        </p:spPr>
      </p:pic>
      <p:sp>
        <p:nvSpPr>
          <p:cNvPr id="4" name="Місце для вмісту 3"/>
          <p:cNvSpPr>
            <a:spLocks noGrp="1"/>
          </p:cNvSpPr>
          <p:nvPr>
            <p:ph sz="half" idx="2"/>
          </p:nvPr>
        </p:nvSpPr>
        <p:spPr>
          <a:xfrm>
            <a:off x="6850063" y="2205039"/>
            <a:ext cx="3038475" cy="3311525"/>
          </a:xfrm>
        </p:spPr>
        <p:txBody>
          <a:bodyPr>
            <a:normAutofit fontScale="77500" lnSpcReduction="20000"/>
          </a:bodyPr>
          <a:lstStyle/>
          <a:p>
            <a:pPr marL="0" indent="0">
              <a:buNone/>
              <a:defRPr/>
            </a:pPr>
            <a:endParaRPr lang="uk-UA" sz="2000" dirty="0">
              <a:solidFill>
                <a:srgbClr val="002060"/>
              </a:solidFill>
              <a:effectLst>
                <a:outerShdw blurRad="38100" dist="38100" dir="2700000" algn="tl">
                  <a:srgbClr val="000000">
                    <a:alpha val="43137"/>
                  </a:srgbClr>
                </a:outerShdw>
              </a:effectLst>
              <a:latin typeface="Segoe Print" panose="02000600000000000000" pitchFamily="2" charset="0"/>
            </a:endParaRPr>
          </a:p>
          <a:p>
            <a:pPr>
              <a:defRPr/>
            </a:pPr>
            <a:r>
              <a:rPr lang="uk-UA" sz="2000" dirty="0">
                <a:effectLst>
                  <a:outerShdw blurRad="38100" dist="38100" dir="2700000" algn="tl">
                    <a:srgbClr val="000000">
                      <a:alpha val="43137"/>
                    </a:srgbClr>
                  </a:outerShdw>
                </a:effectLst>
                <a:latin typeface="Segoe Print" panose="02000600000000000000" pitchFamily="2" charset="0"/>
              </a:rPr>
              <a:t>Впорядкованість </a:t>
            </a:r>
          </a:p>
          <a:p>
            <a:pPr>
              <a:defRPr/>
            </a:pPr>
            <a:r>
              <a:rPr lang="uk-UA" sz="2000" dirty="0">
                <a:effectLst>
                  <a:outerShdw blurRad="38100" dist="38100" dir="2700000" algn="tl">
                    <a:srgbClr val="000000">
                      <a:alpha val="43137"/>
                    </a:srgbClr>
                  </a:outerShdw>
                </a:effectLst>
                <a:latin typeface="Segoe Print" panose="02000600000000000000" pitchFamily="2" charset="0"/>
              </a:rPr>
              <a:t>Покращення ефективності роботи</a:t>
            </a:r>
          </a:p>
          <a:p>
            <a:pPr>
              <a:defRPr/>
            </a:pPr>
            <a:r>
              <a:rPr lang="uk-UA" sz="2000" dirty="0">
                <a:effectLst>
                  <a:outerShdw blurRad="38100" dist="38100" dir="2700000" algn="tl">
                    <a:srgbClr val="000000">
                      <a:alpha val="43137"/>
                    </a:srgbClr>
                  </a:outerShdw>
                </a:effectLst>
                <a:latin typeface="Segoe Print" panose="02000600000000000000" pitchFamily="2" charset="0"/>
              </a:rPr>
              <a:t>Наявність доступу кожного працівника до усієї бази судових справ</a:t>
            </a:r>
          </a:p>
          <a:p>
            <a:pPr>
              <a:defRPr/>
            </a:pPr>
            <a:r>
              <a:rPr lang="uk-UA" sz="2000" dirty="0">
                <a:effectLst>
                  <a:outerShdw blurRad="38100" dist="38100" dir="2700000" algn="tl">
                    <a:srgbClr val="000000">
                      <a:alpha val="43137"/>
                    </a:srgbClr>
                  </a:outerShdw>
                </a:effectLst>
                <a:latin typeface="Segoe Print" panose="02000600000000000000" pitchFamily="2" charset="0"/>
              </a:rPr>
              <a:t>Оптимізація робочого часу</a:t>
            </a:r>
          </a:p>
          <a:p>
            <a:pPr>
              <a:defRPr/>
            </a:pPr>
            <a:r>
              <a:rPr lang="uk-UA" sz="2000" dirty="0">
                <a:effectLst>
                  <a:outerShdw blurRad="38100" dist="38100" dir="2700000" algn="tl">
                    <a:srgbClr val="000000">
                      <a:alpha val="43137"/>
                    </a:srgbClr>
                  </a:outerShdw>
                </a:effectLst>
                <a:latin typeface="Segoe Print" panose="02000600000000000000" pitchFamily="2" charset="0"/>
              </a:rPr>
              <a:t>Підвищення рівня відкритості та прозорості</a:t>
            </a:r>
          </a:p>
          <a:p>
            <a:pPr>
              <a:defRPr/>
            </a:pPr>
            <a:endParaRPr lang="uk-UA" sz="2000" dirty="0">
              <a:effectLst>
                <a:outerShdw blurRad="38100" dist="38100" dir="2700000" algn="tl">
                  <a:srgbClr val="000000">
                    <a:alpha val="43137"/>
                  </a:srgbClr>
                </a:outerShdw>
              </a:effectLst>
              <a:latin typeface="Segoe Print" panose="02000600000000000000" pitchFamily="2" charset="0"/>
            </a:endParaRPr>
          </a:p>
          <a:p>
            <a:pPr marL="0" indent="0">
              <a:buNone/>
              <a:defRPr/>
            </a:pPr>
            <a:endParaRPr lang="uk-UA" sz="2000" dirty="0">
              <a:solidFill>
                <a:srgbClr val="002060"/>
              </a:solidFill>
              <a:effectLst>
                <a:outerShdw blurRad="38100" dist="38100" dir="2700000" algn="tl">
                  <a:srgbClr val="000000">
                    <a:alpha val="43137"/>
                  </a:srgbClr>
                </a:outerShdw>
              </a:effectLst>
              <a:latin typeface="Segoe Print" panose="02000600000000000000" pitchFamily="2" charset="0"/>
            </a:endParaRPr>
          </a:p>
        </p:txBody>
      </p:sp>
    </p:spTree>
    <p:extLst>
      <p:ext uri="{BB962C8B-B14F-4D97-AF65-F5344CB8AC3E}">
        <p14:creationId xmlns:p14="http://schemas.microsoft.com/office/powerpoint/2010/main" val="22549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17748" y="116632"/>
            <a:ext cx="3024336" cy="2016224"/>
          </a:xfrm>
          <a:prstGeom prst="rect">
            <a:avLst/>
          </a:prstGeom>
          <a:ln>
            <a:noFill/>
          </a:ln>
          <a:effectLst>
            <a:softEdge rad="112500"/>
          </a:effectLst>
        </p:spPr>
      </p:pic>
      <p:sp>
        <p:nvSpPr>
          <p:cNvPr id="6" name="Прямоугольник 5"/>
          <p:cNvSpPr/>
          <p:nvPr/>
        </p:nvSpPr>
        <p:spPr>
          <a:xfrm>
            <a:off x="1773932" y="2492896"/>
            <a:ext cx="5872199" cy="3416320"/>
          </a:xfrm>
          <a:prstGeom prst="rect">
            <a:avLst/>
          </a:prstGeom>
          <a:noFill/>
        </p:spPr>
        <p:txBody>
          <a:bodyPr wrap="square" lIns="91440" tIns="45720" rIns="91440" bIns="45720">
            <a:spAutoFit/>
          </a:bodyPr>
          <a:lstStyle/>
          <a:p>
            <a:pPr algn="ctr"/>
            <a:r>
              <a:rPr lang="ru-RU" sz="7200" b="1" spc="50" dirty="0" smtClean="0">
                <a:ln w="9525" cmpd="sng">
                  <a:solidFill>
                    <a:schemeClr val="accent1"/>
                  </a:solidFill>
                  <a:prstDash val="solid"/>
                </a:ln>
                <a:solidFill>
                  <a:srgbClr val="70AD47">
                    <a:tint val="1000"/>
                  </a:srgbClr>
                </a:solidFill>
                <a:effectLst>
                  <a:glow rad="38100">
                    <a:schemeClr val="accent1">
                      <a:alpha val="40000"/>
                    </a:schemeClr>
                  </a:glow>
                </a:effectLst>
              </a:rPr>
              <a:t>УПРАВЛІННЯ ДЕРЖАВНОЇ </a:t>
            </a:r>
          </a:p>
          <a:p>
            <a:pPr algn="ctr"/>
            <a:r>
              <a:rPr lang="ru-RU" sz="7200" b="1" spc="50" dirty="0" smtClean="0">
                <a:ln w="9525" cmpd="sng">
                  <a:solidFill>
                    <a:schemeClr val="accent1"/>
                  </a:solidFill>
                  <a:prstDash val="solid"/>
                </a:ln>
                <a:solidFill>
                  <a:srgbClr val="70AD47">
                    <a:tint val="1000"/>
                  </a:srgbClr>
                </a:solidFill>
                <a:effectLst>
                  <a:glow rad="38100">
                    <a:schemeClr val="accent1">
                      <a:alpha val="40000"/>
                    </a:schemeClr>
                  </a:glow>
                </a:effectLst>
              </a:rPr>
              <a:t>РЕЄСТРАЦІЇ</a:t>
            </a:r>
            <a:endParaRPr lang="ru-RU" sz="7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723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462801293"/>
              </p:ext>
            </p:extLst>
          </p:nvPr>
        </p:nvGraphicFramePr>
        <p:xfrm>
          <a:off x="477789" y="476672"/>
          <a:ext cx="9937104" cy="604867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9550796" y="237632"/>
            <a:ext cx="2160240" cy="86409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r>
              <a:rPr lang="uk-UA" dirty="0" smtClean="0">
                <a:solidFill>
                  <a:schemeClr val="tx1"/>
                </a:solidFill>
              </a:rPr>
              <a:t>Розглянуто заяв, переданих з ЦНАП</a:t>
            </a:r>
            <a:endParaRPr lang="uk-UA" dirty="0">
              <a:solidFill>
                <a:schemeClr val="tx1"/>
              </a:solidFill>
            </a:endParaRPr>
          </a:p>
        </p:txBody>
      </p:sp>
      <p:sp>
        <p:nvSpPr>
          <p:cNvPr id="6" name="Скругленный прямоугольник 5"/>
          <p:cNvSpPr/>
          <p:nvPr/>
        </p:nvSpPr>
        <p:spPr>
          <a:xfrm>
            <a:off x="10681328" y="1729865"/>
            <a:ext cx="1152128" cy="936104"/>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r>
              <a:rPr lang="uk-UA" dirty="0" smtClean="0">
                <a:solidFill>
                  <a:schemeClr val="tx1"/>
                </a:solidFill>
              </a:rPr>
              <a:t>2016</a:t>
            </a:r>
          </a:p>
          <a:p>
            <a:pPr algn="ctr"/>
            <a:r>
              <a:rPr lang="uk-UA" dirty="0" smtClean="0">
                <a:solidFill>
                  <a:schemeClr val="tx1"/>
                </a:solidFill>
              </a:rPr>
              <a:t>-</a:t>
            </a:r>
            <a:endParaRPr lang="uk-UA" dirty="0">
              <a:solidFill>
                <a:schemeClr val="tx1"/>
              </a:solidFill>
            </a:endParaRPr>
          </a:p>
          <a:p>
            <a:pPr algn="ctr"/>
            <a:r>
              <a:rPr lang="uk-UA" b="1" dirty="0" smtClean="0">
                <a:solidFill>
                  <a:schemeClr val="tx1"/>
                </a:solidFill>
              </a:rPr>
              <a:t>12300</a:t>
            </a:r>
            <a:endParaRPr lang="uk-UA" b="1" dirty="0">
              <a:solidFill>
                <a:schemeClr val="tx1"/>
              </a:solidFill>
            </a:endParaRPr>
          </a:p>
        </p:txBody>
      </p:sp>
      <p:sp>
        <p:nvSpPr>
          <p:cNvPr id="10" name="Скругленный прямоугольник 9"/>
          <p:cNvSpPr/>
          <p:nvPr/>
        </p:nvSpPr>
        <p:spPr>
          <a:xfrm>
            <a:off x="10087262" y="3309480"/>
            <a:ext cx="1188132" cy="86409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uk-UA" dirty="0" smtClean="0">
                <a:solidFill>
                  <a:schemeClr val="tx1"/>
                </a:solidFill>
              </a:rPr>
              <a:t>2017</a:t>
            </a:r>
          </a:p>
          <a:p>
            <a:pPr algn="ctr"/>
            <a:r>
              <a:rPr lang="uk-UA" b="1" dirty="0" smtClean="0">
                <a:solidFill>
                  <a:schemeClr val="tx1"/>
                </a:solidFill>
              </a:rPr>
              <a:t>-</a:t>
            </a:r>
          </a:p>
          <a:p>
            <a:pPr algn="ctr"/>
            <a:r>
              <a:rPr lang="uk-UA" b="1" dirty="0" smtClean="0">
                <a:solidFill>
                  <a:schemeClr val="tx1"/>
                </a:solidFill>
              </a:rPr>
              <a:t>24087</a:t>
            </a:r>
            <a:endParaRPr lang="uk-UA" b="1" dirty="0">
              <a:solidFill>
                <a:schemeClr val="tx1"/>
              </a:solidFill>
            </a:endParaRPr>
          </a:p>
        </p:txBody>
      </p:sp>
      <p:cxnSp>
        <p:nvCxnSpPr>
          <p:cNvPr id="14" name="Прямая со стрелкой 13"/>
          <p:cNvCxnSpPr/>
          <p:nvPr/>
        </p:nvCxnSpPr>
        <p:spPr>
          <a:xfrm>
            <a:off x="10918948" y="1268760"/>
            <a:ext cx="21602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9910836" y="1340768"/>
            <a:ext cx="504057" cy="187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8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742117634"/>
              </p:ext>
            </p:extLst>
          </p:nvPr>
        </p:nvGraphicFramePr>
        <p:xfrm>
          <a:off x="765821" y="908720"/>
          <a:ext cx="7992888" cy="5111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263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7788" y="188640"/>
            <a:ext cx="5976664" cy="79208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uk-UA" b="1" dirty="0" smtClean="0">
                <a:solidFill>
                  <a:schemeClr val="tx1"/>
                </a:solidFill>
              </a:rPr>
              <a:t> </a:t>
            </a:r>
            <a:r>
              <a:rPr lang="uk-UA" b="1" dirty="0">
                <a:solidFill>
                  <a:schemeClr val="tx1"/>
                </a:solidFill>
              </a:rPr>
              <a:t>«Інформація по реєстраційних діях щодо реєстрації речових прав на нерухоме майно та їх обтяжень</a:t>
            </a:r>
            <a:r>
              <a:rPr lang="it-IT" dirty="0">
                <a:solidFill>
                  <a:schemeClr val="tx1"/>
                </a:solidFill>
              </a:rPr>
              <a:t>»</a:t>
            </a:r>
            <a:r>
              <a:rPr lang="uk-UA" dirty="0">
                <a:solidFill>
                  <a:schemeClr val="tx1"/>
                </a:solidFill>
              </a:rPr>
              <a:t>:</a:t>
            </a:r>
          </a:p>
        </p:txBody>
      </p:sp>
      <p:graphicFrame>
        <p:nvGraphicFramePr>
          <p:cNvPr id="10" name="Таблица 9"/>
          <p:cNvGraphicFramePr>
            <a:graphicFrameLocks noGrp="1"/>
          </p:cNvGraphicFramePr>
          <p:nvPr>
            <p:extLst>
              <p:ext uri="{D42A27DB-BD31-4B8C-83A1-F6EECF244321}">
                <p14:modId xmlns:p14="http://schemas.microsoft.com/office/powerpoint/2010/main" val="1861702691"/>
              </p:ext>
            </p:extLst>
          </p:nvPr>
        </p:nvGraphicFramePr>
        <p:xfrm>
          <a:off x="837827" y="3356992"/>
          <a:ext cx="1872209" cy="1368152"/>
        </p:xfrm>
        <a:graphic>
          <a:graphicData uri="http://schemas.openxmlformats.org/drawingml/2006/table">
            <a:tbl>
              <a:tblPr firstRow="1" bandRow="1">
                <a:tableStyleId>{5C22544A-7EE6-4342-B048-85BDC9FD1C3A}</a:tableStyleId>
              </a:tblPr>
              <a:tblGrid>
                <a:gridCol w="973549">
                  <a:extLst>
                    <a:ext uri="{9D8B030D-6E8A-4147-A177-3AD203B41FA5}">
                      <a16:colId xmlns="" xmlns:a16="http://schemas.microsoft.com/office/drawing/2014/main" val="1345629558"/>
                    </a:ext>
                  </a:extLst>
                </a:gridCol>
                <a:gridCol w="898660">
                  <a:extLst>
                    <a:ext uri="{9D8B030D-6E8A-4147-A177-3AD203B41FA5}">
                      <a16:colId xmlns="" xmlns:a16="http://schemas.microsoft.com/office/drawing/2014/main" val="2510808696"/>
                    </a:ext>
                  </a:extLst>
                </a:gridCol>
              </a:tblGrid>
              <a:tr h="684076">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3043687213"/>
                  </a:ext>
                </a:extLst>
              </a:tr>
              <a:tr h="684076">
                <a:tc>
                  <a:txBody>
                    <a:bodyPr/>
                    <a:lstStyle/>
                    <a:p>
                      <a:r>
                        <a:rPr lang="uk-UA" dirty="0" smtClean="0"/>
                        <a:t>7816</a:t>
                      </a:r>
                      <a:endParaRPr lang="uk-UA" dirty="0"/>
                    </a:p>
                  </a:txBody>
                  <a:tcPr/>
                </a:tc>
                <a:tc>
                  <a:txBody>
                    <a:bodyPr/>
                    <a:lstStyle/>
                    <a:p>
                      <a:r>
                        <a:rPr lang="uk-UA" dirty="0" smtClean="0"/>
                        <a:t>16549</a:t>
                      </a:r>
                      <a:endParaRPr lang="uk-UA" dirty="0"/>
                    </a:p>
                  </a:txBody>
                  <a:tcPr/>
                </a:tc>
                <a:extLst>
                  <a:ext uri="{0D108BD9-81ED-4DB2-BD59-A6C34878D82A}">
                    <a16:rowId xmlns="" xmlns:a16="http://schemas.microsoft.com/office/drawing/2014/main" val="16999213"/>
                  </a:ext>
                </a:extLst>
              </a:tr>
            </a:tbl>
          </a:graphicData>
        </a:graphic>
      </p:graphicFrame>
      <p:sp>
        <p:nvSpPr>
          <p:cNvPr id="11" name="Прямоугольник 10"/>
          <p:cNvSpPr/>
          <p:nvPr/>
        </p:nvSpPr>
        <p:spPr>
          <a:xfrm>
            <a:off x="477788" y="1196752"/>
            <a:ext cx="261992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1.Розглянуто </a:t>
            </a:r>
            <a:r>
              <a:rPr lang="uk-UA" sz="1400" b="1" dirty="0">
                <a:latin typeface="Times New Roman" panose="02020603050405020304" pitchFamily="18" charset="0"/>
                <a:cs typeface="Times New Roman" panose="02020603050405020304" pitchFamily="18" charset="0"/>
              </a:rPr>
              <a:t>заяв, переданих з центрів надання адміністративних послуг з питань державної реєстрації речових прав на нерухома майно та їх обтяжень </a:t>
            </a:r>
          </a:p>
        </p:txBody>
      </p:sp>
      <p:sp>
        <p:nvSpPr>
          <p:cNvPr id="14" name="Прямоугольник 13"/>
          <p:cNvSpPr/>
          <p:nvPr/>
        </p:nvSpPr>
        <p:spPr>
          <a:xfrm>
            <a:off x="5590356" y="1196752"/>
            <a:ext cx="31683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ru-RU" sz="1400" b="1" dirty="0" smtClean="0">
                <a:latin typeface="Times New Roman" panose="02020603050405020304" pitchFamily="18" charset="0"/>
                <a:cs typeface="Times New Roman" panose="02020603050405020304" pitchFamily="18" charset="0"/>
              </a:rPr>
              <a:t>2.Виконано </a:t>
            </a:r>
            <a:r>
              <a:rPr lang="ru-RU" sz="1400" b="1" dirty="0" err="1">
                <a:latin typeface="Times New Roman" panose="02020603050405020304" pitchFamily="18" charset="0"/>
                <a:cs typeface="Times New Roman" panose="02020603050405020304" pitchFamily="18" charset="0"/>
              </a:rPr>
              <a:t>дій</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щодо</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державної</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реєстрації</a:t>
            </a:r>
            <a:r>
              <a:rPr lang="ru-RU" sz="1400" b="1" dirty="0">
                <a:latin typeface="Times New Roman" panose="02020603050405020304" pitchFamily="18" charset="0"/>
                <a:cs typeface="Times New Roman" panose="02020603050405020304" pitchFamily="18" charset="0"/>
              </a:rPr>
              <a:t> права </a:t>
            </a:r>
            <a:r>
              <a:rPr lang="ru-RU" sz="1400" b="1" dirty="0" err="1">
                <a:latin typeface="Times New Roman" panose="02020603050405020304" pitchFamily="18" charset="0"/>
                <a:cs typeface="Times New Roman" panose="02020603050405020304" pitchFamily="18" charset="0"/>
              </a:rPr>
              <a:t>власності</a:t>
            </a:r>
            <a:r>
              <a:rPr lang="ru-RU" sz="1400" b="1" dirty="0">
                <a:latin typeface="Times New Roman" panose="02020603050405020304" pitchFamily="18" charset="0"/>
                <a:cs typeface="Times New Roman" panose="02020603050405020304" pitchFamily="18" charset="0"/>
              </a:rPr>
              <a:t> на </a:t>
            </a:r>
            <a:r>
              <a:rPr lang="ru-RU" sz="1400" b="1" dirty="0" err="1">
                <a:latin typeface="Times New Roman" panose="02020603050405020304" pitchFamily="18" charset="0"/>
                <a:cs typeface="Times New Roman" panose="02020603050405020304" pitchFamily="18" charset="0"/>
              </a:rPr>
              <a:t>нерухоме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майно</a:t>
            </a:r>
            <a:r>
              <a:rPr lang="ru-RU" sz="1400" b="1" dirty="0">
                <a:latin typeface="Times New Roman" panose="02020603050405020304" pitchFamily="18" charset="0"/>
                <a:cs typeface="Times New Roman" panose="02020603050405020304" pitchFamily="18" charset="0"/>
              </a:rPr>
              <a:t>: </a:t>
            </a:r>
            <a:endParaRPr lang="uk-UA" sz="1400" b="1" dirty="0">
              <a:latin typeface="Times New Roman" panose="02020603050405020304" pitchFamily="18" charset="0"/>
              <a:cs typeface="Times New Roman" panose="02020603050405020304"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610378916"/>
              </p:ext>
            </p:extLst>
          </p:nvPr>
        </p:nvGraphicFramePr>
        <p:xfrm>
          <a:off x="3934172" y="3356992"/>
          <a:ext cx="1728192" cy="1368152"/>
        </p:xfrm>
        <a:graphic>
          <a:graphicData uri="http://schemas.openxmlformats.org/drawingml/2006/table">
            <a:tbl>
              <a:tblPr firstRow="1" bandRow="1">
                <a:tableStyleId>{5C22544A-7EE6-4342-B048-85BDC9FD1C3A}</a:tableStyleId>
              </a:tblPr>
              <a:tblGrid>
                <a:gridCol w="864096">
                  <a:extLst>
                    <a:ext uri="{9D8B030D-6E8A-4147-A177-3AD203B41FA5}">
                      <a16:colId xmlns="" xmlns:a16="http://schemas.microsoft.com/office/drawing/2014/main" val="2679504554"/>
                    </a:ext>
                  </a:extLst>
                </a:gridCol>
                <a:gridCol w="864096">
                  <a:extLst>
                    <a:ext uri="{9D8B030D-6E8A-4147-A177-3AD203B41FA5}">
                      <a16:colId xmlns="" xmlns:a16="http://schemas.microsoft.com/office/drawing/2014/main" val="1165401352"/>
                    </a:ext>
                  </a:extLst>
                </a:gridCol>
              </a:tblGrid>
              <a:tr h="654954">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3073592254"/>
                  </a:ext>
                </a:extLst>
              </a:tr>
              <a:tr h="713198">
                <a:tc>
                  <a:txBody>
                    <a:bodyPr/>
                    <a:lstStyle/>
                    <a:p>
                      <a:r>
                        <a:rPr lang="uk-UA" dirty="0" smtClean="0"/>
                        <a:t>5690</a:t>
                      </a:r>
                      <a:endParaRPr lang="uk-UA" dirty="0"/>
                    </a:p>
                  </a:txBody>
                  <a:tcPr/>
                </a:tc>
                <a:tc>
                  <a:txBody>
                    <a:bodyPr/>
                    <a:lstStyle/>
                    <a:p>
                      <a:r>
                        <a:rPr lang="uk-UA" dirty="0" smtClean="0"/>
                        <a:t>10504</a:t>
                      </a:r>
                      <a:endParaRPr lang="uk-UA" dirty="0"/>
                    </a:p>
                  </a:txBody>
                  <a:tcPr/>
                </a:tc>
                <a:extLst>
                  <a:ext uri="{0D108BD9-81ED-4DB2-BD59-A6C34878D82A}">
                    <a16:rowId xmlns="" xmlns:a16="http://schemas.microsoft.com/office/drawing/2014/main" val="2579121917"/>
                  </a:ext>
                </a:extLst>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16929221"/>
              </p:ext>
            </p:extLst>
          </p:nvPr>
        </p:nvGraphicFramePr>
        <p:xfrm>
          <a:off x="6310436" y="3356992"/>
          <a:ext cx="1584176" cy="1334086"/>
        </p:xfrm>
        <a:graphic>
          <a:graphicData uri="http://schemas.openxmlformats.org/drawingml/2006/table">
            <a:tbl>
              <a:tblPr firstRow="1" bandRow="1">
                <a:tableStyleId>{5C22544A-7EE6-4342-B048-85BDC9FD1C3A}</a:tableStyleId>
              </a:tblPr>
              <a:tblGrid>
                <a:gridCol w="792088">
                  <a:extLst>
                    <a:ext uri="{9D8B030D-6E8A-4147-A177-3AD203B41FA5}">
                      <a16:colId xmlns="" xmlns:a16="http://schemas.microsoft.com/office/drawing/2014/main" val="3368741485"/>
                    </a:ext>
                  </a:extLst>
                </a:gridCol>
                <a:gridCol w="792088">
                  <a:extLst>
                    <a:ext uri="{9D8B030D-6E8A-4147-A177-3AD203B41FA5}">
                      <a16:colId xmlns="" xmlns:a16="http://schemas.microsoft.com/office/drawing/2014/main" val="988643950"/>
                    </a:ext>
                  </a:extLst>
                </a:gridCol>
              </a:tblGrid>
              <a:tr h="629985">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856461049"/>
                  </a:ext>
                </a:extLst>
              </a:tr>
              <a:tr h="704101">
                <a:tc>
                  <a:txBody>
                    <a:bodyPr/>
                    <a:lstStyle/>
                    <a:p>
                      <a:r>
                        <a:rPr lang="uk-UA" dirty="0" smtClean="0"/>
                        <a:t>238</a:t>
                      </a:r>
                      <a:endParaRPr lang="uk-UA" dirty="0"/>
                    </a:p>
                  </a:txBody>
                  <a:tcPr/>
                </a:tc>
                <a:tc>
                  <a:txBody>
                    <a:bodyPr/>
                    <a:lstStyle/>
                    <a:p>
                      <a:r>
                        <a:rPr lang="uk-UA" dirty="0" smtClean="0"/>
                        <a:t>475</a:t>
                      </a:r>
                      <a:endParaRPr lang="uk-UA" dirty="0"/>
                    </a:p>
                  </a:txBody>
                  <a:tcPr/>
                </a:tc>
                <a:extLst>
                  <a:ext uri="{0D108BD9-81ED-4DB2-BD59-A6C34878D82A}">
                    <a16:rowId xmlns="" xmlns:a16="http://schemas.microsoft.com/office/drawing/2014/main" val="2327230629"/>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2064145174"/>
              </p:ext>
            </p:extLst>
          </p:nvPr>
        </p:nvGraphicFramePr>
        <p:xfrm>
          <a:off x="8542684" y="3322926"/>
          <a:ext cx="1512168" cy="1368152"/>
        </p:xfrm>
        <a:graphic>
          <a:graphicData uri="http://schemas.openxmlformats.org/drawingml/2006/table">
            <a:tbl>
              <a:tblPr firstRow="1" bandRow="1">
                <a:tableStyleId>{5C22544A-7EE6-4342-B048-85BDC9FD1C3A}</a:tableStyleId>
              </a:tblPr>
              <a:tblGrid>
                <a:gridCol w="756084">
                  <a:extLst>
                    <a:ext uri="{9D8B030D-6E8A-4147-A177-3AD203B41FA5}">
                      <a16:colId xmlns="" xmlns:a16="http://schemas.microsoft.com/office/drawing/2014/main" val="255053562"/>
                    </a:ext>
                  </a:extLst>
                </a:gridCol>
                <a:gridCol w="756084">
                  <a:extLst>
                    <a:ext uri="{9D8B030D-6E8A-4147-A177-3AD203B41FA5}">
                      <a16:colId xmlns="" xmlns:a16="http://schemas.microsoft.com/office/drawing/2014/main" val="4261966542"/>
                    </a:ext>
                  </a:extLst>
                </a:gridCol>
              </a:tblGrid>
              <a:tr h="684076">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1024514460"/>
                  </a:ext>
                </a:extLst>
              </a:tr>
              <a:tr h="684076">
                <a:tc>
                  <a:txBody>
                    <a:bodyPr/>
                    <a:lstStyle/>
                    <a:p>
                      <a:r>
                        <a:rPr lang="uk-UA" dirty="0" smtClean="0"/>
                        <a:t>20</a:t>
                      </a:r>
                      <a:endParaRPr lang="uk-UA" dirty="0"/>
                    </a:p>
                  </a:txBody>
                  <a:tcPr/>
                </a:tc>
                <a:tc>
                  <a:txBody>
                    <a:bodyPr/>
                    <a:lstStyle/>
                    <a:p>
                      <a:r>
                        <a:rPr lang="uk-UA" dirty="0" smtClean="0"/>
                        <a:t>68</a:t>
                      </a:r>
                      <a:endParaRPr lang="uk-UA" dirty="0"/>
                    </a:p>
                  </a:txBody>
                  <a:tcPr/>
                </a:tc>
                <a:extLst>
                  <a:ext uri="{0D108BD9-81ED-4DB2-BD59-A6C34878D82A}">
                    <a16:rowId xmlns="" xmlns:a16="http://schemas.microsoft.com/office/drawing/2014/main" val="2763349367"/>
                  </a:ext>
                </a:extLst>
              </a:tr>
            </a:tbl>
          </a:graphicData>
        </a:graphic>
      </p:graphicFrame>
      <p:sp>
        <p:nvSpPr>
          <p:cNvPr id="19" name="Прямоугольник 18"/>
          <p:cNvSpPr/>
          <p:nvPr/>
        </p:nvSpPr>
        <p:spPr>
          <a:xfrm>
            <a:off x="3934172" y="2204864"/>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latin typeface="Times New Roman" panose="02020603050405020304" pitchFamily="18" charset="0"/>
                <a:cs typeface="Times New Roman" panose="02020603050405020304" pitchFamily="18" charset="0"/>
              </a:rPr>
              <a:t>Реєстрація права власності </a:t>
            </a:r>
          </a:p>
        </p:txBody>
      </p:sp>
      <p:sp>
        <p:nvSpPr>
          <p:cNvPr id="20" name="Прямоугольник 19"/>
          <p:cNvSpPr/>
          <p:nvPr/>
        </p:nvSpPr>
        <p:spPr>
          <a:xfrm>
            <a:off x="6310436" y="2204864"/>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latin typeface="Times New Roman" panose="02020603050405020304" pitchFamily="18" charset="0"/>
                <a:cs typeface="Times New Roman" panose="02020603050405020304" pitchFamily="18" charset="0"/>
              </a:rPr>
              <a:t>Внесення змін до права власності </a:t>
            </a:r>
          </a:p>
        </p:txBody>
      </p:sp>
      <p:sp>
        <p:nvSpPr>
          <p:cNvPr id="21" name="Прямоугольник 20"/>
          <p:cNvSpPr/>
          <p:nvPr/>
        </p:nvSpPr>
        <p:spPr>
          <a:xfrm>
            <a:off x="8470676" y="2204864"/>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latin typeface="Times New Roman" panose="02020603050405020304" pitchFamily="18" charset="0"/>
                <a:cs typeface="Times New Roman" panose="02020603050405020304" pitchFamily="18" charset="0"/>
              </a:rPr>
              <a:t>Скасування права власності </a:t>
            </a:r>
          </a:p>
        </p:txBody>
      </p:sp>
      <p:sp>
        <p:nvSpPr>
          <p:cNvPr id="22" name="Стрелка вниз 21"/>
          <p:cNvSpPr/>
          <p:nvPr/>
        </p:nvSpPr>
        <p:spPr>
          <a:xfrm>
            <a:off x="1773932" y="2780928"/>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Стрелка вниз 22"/>
          <p:cNvSpPr/>
          <p:nvPr/>
        </p:nvSpPr>
        <p:spPr>
          <a:xfrm>
            <a:off x="4798268" y="2924944"/>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Стрелка вниз 23"/>
          <p:cNvSpPr/>
          <p:nvPr/>
        </p:nvSpPr>
        <p:spPr>
          <a:xfrm>
            <a:off x="7102524" y="2852936"/>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Стрелка вниз 24"/>
          <p:cNvSpPr/>
          <p:nvPr/>
        </p:nvSpPr>
        <p:spPr>
          <a:xfrm>
            <a:off x="9275908" y="2921001"/>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6714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61764" y="188640"/>
            <a:ext cx="3168352" cy="2106954"/>
          </a:xfrm>
          <a:prstGeom prst="rect">
            <a:avLst/>
          </a:prstGeom>
          <a:ln>
            <a:noFill/>
          </a:ln>
          <a:effectLst>
            <a:softEdge rad="112500"/>
          </a:effectLst>
        </p:spPr>
      </p:pic>
      <p:sp>
        <p:nvSpPr>
          <p:cNvPr id="6" name="Прямоугольник 5"/>
          <p:cNvSpPr/>
          <p:nvPr/>
        </p:nvSpPr>
        <p:spPr>
          <a:xfrm>
            <a:off x="477788" y="2924944"/>
            <a:ext cx="6768752" cy="3096344"/>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prstTxWarp prst="textPlain">
              <a:avLst/>
            </a:prstTxWarp>
          </a:bodyPr>
          <a:lstStyle/>
          <a:p>
            <a:pPr algn="ctr"/>
            <a:r>
              <a:rPr lang="uk-UA" sz="6000" b="1" spc="50" dirty="0" smtClean="0">
                <a:ln w="9525" cmpd="sng">
                  <a:solidFill>
                    <a:schemeClr val="accent1"/>
                  </a:solidFill>
                  <a:prstDash val="solid"/>
                </a:ln>
                <a:solidFill>
                  <a:srgbClr val="70AD47">
                    <a:tint val="1000"/>
                  </a:srgbClr>
                </a:solidFill>
                <a:effectLst>
                  <a:glow rad="63500">
                    <a:schemeClr val="accent1">
                      <a:satMod val="175000"/>
                      <a:alpha val="40000"/>
                    </a:schemeClr>
                  </a:glow>
                </a:effectLst>
              </a:rPr>
              <a:t>УПРАВЛІННЯ</a:t>
            </a:r>
            <a:r>
              <a:rPr lang="uk-UA" sz="60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uk-UA" sz="6000" b="1" spc="50" dirty="0" smtClean="0">
                <a:ln w="9525" cmpd="sng">
                  <a:solidFill>
                    <a:schemeClr val="accent1"/>
                  </a:solidFill>
                  <a:prstDash val="solid"/>
                </a:ln>
                <a:solidFill>
                  <a:srgbClr val="70AD47">
                    <a:tint val="1000"/>
                  </a:srgbClr>
                </a:solidFill>
                <a:effectLst>
                  <a:glow rad="63500">
                    <a:schemeClr val="accent1">
                      <a:satMod val="175000"/>
                      <a:alpha val="40000"/>
                    </a:schemeClr>
                  </a:glow>
                </a:effectLst>
              </a:rPr>
              <a:t>ПРАВОВОЇ РОБОТИ</a:t>
            </a:r>
            <a:endParaRPr lang="uk-UA" sz="6000" b="1" spc="50" dirty="0">
              <a:ln w="9525" cmpd="sng">
                <a:solidFill>
                  <a:schemeClr val="accent1"/>
                </a:solidFill>
                <a:prstDash val="solid"/>
              </a:ln>
              <a:solidFill>
                <a:srgbClr val="70AD47">
                  <a:tint val="1000"/>
                </a:srgbClr>
              </a:solidFill>
              <a:effectLst>
                <a:glow rad="63500">
                  <a:schemeClr val="accent1">
                    <a:satMod val="175000"/>
                    <a:alpha val="40000"/>
                  </a:schemeClr>
                </a:glow>
              </a:effectLst>
            </a:endParaRPr>
          </a:p>
        </p:txBody>
      </p:sp>
    </p:spTree>
    <p:extLst>
      <p:ext uri="{BB962C8B-B14F-4D97-AF65-F5344CB8AC3E}">
        <p14:creationId xmlns:p14="http://schemas.microsoft.com/office/powerpoint/2010/main" val="415389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1804" y="332656"/>
            <a:ext cx="3744416"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r>
              <a:rPr lang="ru-RU" sz="1600" b="1" dirty="0" smtClean="0">
                <a:latin typeface="Times New Roman" panose="02020603050405020304" pitchFamily="18" charset="0"/>
                <a:cs typeface="Times New Roman" panose="02020603050405020304" pitchFamily="18" charset="0"/>
              </a:rPr>
              <a:t>3.Виконано </a:t>
            </a:r>
            <a:r>
              <a:rPr lang="ru-RU" sz="1600" b="1" dirty="0" err="1">
                <a:latin typeface="Times New Roman" panose="02020603050405020304" pitchFamily="18" charset="0"/>
                <a:cs typeface="Times New Roman" panose="02020603050405020304" pitchFamily="18" charset="0"/>
              </a:rPr>
              <a:t>дій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щодо</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державної</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реєстрації</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іншого</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речового</a:t>
            </a:r>
            <a:r>
              <a:rPr lang="ru-RU" sz="1600" b="1" dirty="0">
                <a:latin typeface="Times New Roman" panose="02020603050405020304" pitchFamily="18" charset="0"/>
                <a:cs typeface="Times New Roman" panose="02020603050405020304" pitchFamily="18" charset="0"/>
              </a:rPr>
              <a:t> права на </a:t>
            </a:r>
            <a:r>
              <a:rPr lang="ru-RU" sz="1600" b="1" dirty="0" err="1">
                <a:latin typeface="Times New Roman" panose="02020603050405020304" pitchFamily="18" charset="0"/>
                <a:cs typeface="Times New Roman" panose="02020603050405020304" pitchFamily="18" charset="0"/>
              </a:rPr>
              <a:t>нерухоме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майно</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87937473"/>
              </p:ext>
            </p:extLst>
          </p:nvPr>
        </p:nvGraphicFramePr>
        <p:xfrm>
          <a:off x="189756" y="2276872"/>
          <a:ext cx="1872208" cy="1152128"/>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1522782050"/>
                    </a:ext>
                  </a:extLst>
                </a:gridCol>
                <a:gridCol w="936104">
                  <a:extLst>
                    <a:ext uri="{9D8B030D-6E8A-4147-A177-3AD203B41FA5}">
                      <a16:colId xmlns="" xmlns:a16="http://schemas.microsoft.com/office/drawing/2014/main" val="2185614804"/>
                    </a:ext>
                  </a:extLst>
                </a:gridCol>
              </a:tblGrid>
              <a:tr h="576064">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657988197"/>
                  </a:ext>
                </a:extLst>
              </a:tr>
              <a:tr h="576064">
                <a:tc>
                  <a:txBody>
                    <a:bodyPr/>
                    <a:lstStyle/>
                    <a:p>
                      <a:r>
                        <a:rPr lang="uk-UA" dirty="0" smtClean="0"/>
                        <a:t>308</a:t>
                      </a:r>
                      <a:endParaRPr lang="uk-UA" dirty="0"/>
                    </a:p>
                  </a:txBody>
                  <a:tcPr/>
                </a:tc>
                <a:tc>
                  <a:txBody>
                    <a:bodyPr/>
                    <a:lstStyle/>
                    <a:p>
                      <a:r>
                        <a:rPr lang="uk-UA" dirty="0" smtClean="0"/>
                        <a:t>651</a:t>
                      </a:r>
                      <a:endParaRPr lang="uk-UA" dirty="0"/>
                    </a:p>
                  </a:txBody>
                  <a:tcPr/>
                </a:tc>
                <a:extLst>
                  <a:ext uri="{0D108BD9-81ED-4DB2-BD59-A6C34878D82A}">
                    <a16:rowId xmlns="" xmlns:a16="http://schemas.microsoft.com/office/drawing/2014/main" val="741462723"/>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203290154"/>
              </p:ext>
            </p:extLst>
          </p:nvPr>
        </p:nvGraphicFramePr>
        <p:xfrm>
          <a:off x="2854052" y="2276872"/>
          <a:ext cx="1800200" cy="1152128"/>
        </p:xfrm>
        <a:graphic>
          <a:graphicData uri="http://schemas.openxmlformats.org/drawingml/2006/table">
            <a:tbl>
              <a:tblPr firstRow="1" bandRow="1">
                <a:tableStyleId>{5C22544A-7EE6-4342-B048-85BDC9FD1C3A}</a:tableStyleId>
              </a:tblPr>
              <a:tblGrid>
                <a:gridCol w="900100">
                  <a:extLst>
                    <a:ext uri="{9D8B030D-6E8A-4147-A177-3AD203B41FA5}">
                      <a16:colId xmlns="" xmlns:a16="http://schemas.microsoft.com/office/drawing/2014/main" val="1089181733"/>
                    </a:ext>
                  </a:extLst>
                </a:gridCol>
                <a:gridCol w="900100">
                  <a:extLst>
                    <a:ext uri="{9D8B030D-6E8A-4147-A177-3AD203B41FA5}">
                      <a16:colId xmlns="" xmlns:a16="http://schemas.microsoft.com/office/drawing/2014/main" val="2666877226"/>
                    </a:ext>
                  </a:extLst>
                </a:gridCol>
              </a:tblGrid>
              <a:tr h="576064">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22287096"/>
                  </a:ext>
                </a:extLst>
              </a:tr>
              <a:tr h="576064">
                <a:tc>
                  <a:txBody>
                    <a:bodyPr/>
                    <a:lstStyle/>
                    <a:p>
                      <a:r>
                        <a:rPr lang="uk-UA" dirty="0" smtClean="0"/>
                        <a:t>17</a:t>
                      </a:r>
                      <a:endParaRPr lang="uk-UA" dirty="0"/>
                    </a:p>
                  </a:txBody>
                  <a:tcPr/>
                </a:tc>
                <a:tc>
                  <a:txBody>
                    <a:bodyPr/>
                    <a:lstStyle/>
                    <a:p>
                      <a:r>
                        <a:rPr lang="uk-UA" dirty="0" smtClean="0"/>
                        <a:t>60</a:t>
                      </a:r>
                      <a:endParaRPr lang="uk-UA" dirty="0"/>
                    </a:p>
                  </a:txBody>
                  <a:tcPr/>
                </a:tc>
                <a:extLst>
                  <a:ext uri="{0D108BD9-81ED-4DB2-BD59-A6C34878D82A}">
                    <a16:rowId xmlns="" xmlns:a16="http://schemas.microsoft.com/office/drawing/2014/main" val="292562649"/>
                  </a:ext>
                </a:extLst>
              </a:tr>
            </a:tbl>
          </a:graphicData>
        </a:graphic>
      </p:graphicFrame>
      <p:sp>
        <p:nvSpPr>
          <p:cNvPr id="9" name="Прямоугольник 8"/>
          <p:cNvSpPr/>
          <p:nvPr/>
        </p:nvSpPr>
        <p:spPr>
          <a:xfrm>
            <a:off x="5950396" y="296652"/>
            <a:ext cx="3456384" cy="9001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600" b="1" dirty="0" smtClean="0">
                <a:latin typeface="Times New Roman" panose="02020603050405020304" pitchFamily="18" charset="0"/>
                <a:cs typeface="Times New Roman" panose="02020603050405020304" pitchFamily="18" charset="0"/>
              </a:rPr>
              <a:t>4.Виконаних </a:t>
            </a:r>
            <a:r>
              <a:rPr lang="uk-UA" sz="1600" b="1" dirty="0">
                <a:latin typeface="Times New Roman" panose="02020603050405020304" pitchFamily="18" charset="0"/>
                <a:cs typeface="Times New Roman" panose="02020603050405020304" pitchFamily="18" charset="0"/>
              </a:rPr>
              <a:t>дій щодо державної реєстрації обтяжень речових прав на нерухоме майно </a:t>
            </a:r>
          </a:p>
        </p:txBody>
      </p:sp>
      <p:sp>
        <p:nvSpPr>
          <p:cNvPr id="10" name="Прямоугольник 9"/>
          <p:cNvSpPr/>
          <p:nvPr/>
        </p:nvSpPr>
        <p:spPr>
          <a:xfrm>
            <a:off x="189756" y="1412776"/>
            <a:ext cx="187220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dirty="0">
                <a:latin typeface="Times New Roman" panose="02020603050405020304" pitchFamily="18" charset="0"/>
                <a:cs typeface="Times New Roman" panose="02020603050405020304" pitchFamily="18" charset="0"/>
              </a:rPr>
              <a:t>Реєстрація іншого речового права </a:t>
            </a:r>
          </a:p>
        </p:txBody>
      </p:sp>
      <p:sp>
        <p:nvSpPr>
          <p:cNvPr id="11" name="Прямоугольник 10"/>
          <p:cNvSpPr/>
          <p:nvPr/>
        </p:nvSpPr>
        <p:spPr>
          <a:xfrm>
            <a:off x="2854052" y="1412776"/>
            <a:ext cx="180020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dirty="0">
                <a:latin typeface="Times New Roman" panose="02020603050405020304" pitchFamily="18" charset="0"/>
                <a:cs typeface="Times New Roman" panose="02020603050405020304" pitchFamily="18" charset="0"/>
              </a:rPr>
              <a:t>Внесення змін до іншого речового права </a:t>
            </a:r>
          </a:p>
        </p:txBody>
      </p:sp>
      <p:graphicFrame>
        <p:nvGraphicFramePr>
          <p:cNvPr id="15" name="Таблица 14"/>
          <p:cNvGraphicFramePr>
            <a:graphicFrameLocks noGrp="1"/>
          </p:cNvGraphicFramePr>
          <p:nvPr>
            <p:extLst>
              <p:ext uri="{D42A27DB-BD31-4B8C-83A1-F6EECF244321}">
                <p14:modId xmlns:p14="http://schemas.microsoft.com/office/powerpoint/2010/main" val="4256881710"/>
              </p:ext>
            </p:extLst>
          </p:nvPr>
        </p:nvGraphicFramePr>
        <p:xfrm>
          <a:off x="6742484" y="1628800"/>
          <a:ext cx="2016224" cy="1152128"/>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4293735229"/>
                    </a:ext>
                  </a:extLst>
                </a:gridCol>
                <a:gridCol w="1008112">
                  <a:extLst>
                    <a:ext uri="{9D8B030D-6E8A-4147-A177-3AD203B41FA5}">
                      <a16:colId xmlns="" xmlns:a16="http://schemas.microsoft.com/office/drawing/2014/main" val="860040308"/>
                    </a:ext>
                  </a:extLst>
                </a:gridCol>
              </a:tblGrid>
              <a:tr h="576064">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3775547390"/>
                  </a:ext>
                </a:extLst>
              </a:tr>
              <a:tr h="576064">
                <a:tc>
                  <a:txBody>
                    <a:bodyPr/>
                    <a:lstStyle/>
                    <a:p>
                      <a:r>
                        <a:rPr lang="uk-UA" dirty="0" smtClean="0"/>
                        <a:t>573</a:t>
                      </a:r>
                      <a:endParaRPr lang="uk-UA" dirty="0"/>
                    </a:p>
                  </a:txBody>
                  <a:tcPr/>
                </a:tc>
                <a:tc>
                  <a:txBody>
                    <a:bodyPr/>
                    <a:lstStyle/>
                    <a:p>
                      <a:r>
                        <a:rPr lang="uk-UA" dirty="0" smtClean="0"/>
                        <a:t>606</a:t>
                      </a:r>
                      <a:endParaRPr lang="uk-UA" dirty="0"/>
                    </a:p>
                  </a:txBody>
                  <a:tcPr/>
                </a:tc>
                <a:extLst>
                  <a:ext uri="{0D108BD9-81ED-4DB2-BD59-A6C34878D82A}">
                    <a16:rowId xmlns="" xmlns:a16="http://schemas.microsoft.com/office/drawing/2014/main" val="2747689859"/>
                  </a:ext>
                </a:extLst>
              </a:tr>
            </a:tbl>
          </a:graphicData>
        </a:graphic>
      </p:graphicFrame>
      <p:sp>
        <p:nvSpPr>
          <p:cNvPr id="16" name="Прямоугольник 15"/>
          <p:cNvSpPr/>
          <p:nvPr/>
        </p:nvSpPr>
        <p:spPr>
          <a:xfrm>
            <a:off x="1449896" y="3950854"/>
            <a:ext cx="2088232" cy="7205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r>
              <a:rPr lang="ru-RU" sz="1600" b="1" dirty="0" smtClean="0">
                <a:latin typeface="Times New Roman" panose="02020603050405020304" pitchFamily="18" charset="0"/>
                <a:cs typeface="Times New Roman" panose="02020603050405020304" pitchFamily="18" charset="0"/>
              </a:rPr>
              <a:t>5. </a:t>
            </a:r>
            <a:r>
              <a:rPr lang="ru-RU" sz="1600" b="1" dirty="0" err="1" smtClean="0">
                <a:latin typeface="Times New Roman" panose="02020603050405020304" pitchFamily="18" charset="0"/>
                <a:cs typeface="Times New Roman" panose="02020603050405020304" pitchFamily="18" charset="0"/>
              </a:rPr>
              <a:t>Виконаних</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дій</a:t>
            </a:r>
            <a:r>
              <a:rPr lang="ru-RU" sz="1600" b="1" dirty="0">
                <a:latin typeface="Times New Roman" panose="02020603050405020304" pitchFamily="18" charset="0"/>
                <a:cs typeface="Times New Roman" panose="02020603050405020304" pitchFamily="18" charset="0"/>
              </a:rPr>
              <a:t> по </a:t>
            </a:r>
            <a:r>
              <a:rPr lang="ru-RU" sz="1600" b="1" dirty="0" err="1">
                <a:latin typeface="Times New Roman" panose="02020603050405020304" pitchFamily="18" charset="0"/>
                <a:cs typeface="Times New Roman" panose="02020603050405020304" pitchFamily="18" charset="0"/>
              </a:rPr>
              <a:t>заявам</a:t>
            </a:r>
            <a:r>
              <a:rPr lang="ru-RU" sz="1600" b="1" dirty="0">
                <a:latin typeface="Times New Roman" panose="02020603050405020304" pitchFamily="18" charset="0"/>
                <a:cs typeface="Times New Roman" panose="02020603050405020304" pitchFamily="18" charset="0"/>
              </a:rPr>
              <a:t>:</a:t>
            </a:r>
            <a:endParaRPr lang="uk-UA" sz="1600" b="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6400446" y="3807085"/>
            <a:ext cx="2700300"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600" b="1" dirty="0" smtClean="0">
                <a:latin typeface="Times New Roman" panose="02020603050405020304" pitchFamily="18" charset="0"/>
                <a:cs typeface="Times New Roman" panose="02020603050405020304" pitchFamily="18" charset="0"/>
              </a:rPr>
              <a:t>6. Видано </a:t>
            </a:r>
            <a:r>
              <a:rPr lang="uk-UA" sz="1600" b="1" dirty="0">
                <a:latin typeface="Times New Roman" panose="02020603050405020304" pitchFamily="18" charset="0"/>
                <a:cs typeface="Times New Roman" panose="02020603050405020304" pitchFamily="18" charset="0"/>
              </a:rPr>
              <a:t>інформаційних довідок з державного реєстру речових прав на нерухоме майно </a:t>
            </a:r>
          </a:p>
        </p:txBody>
      </p:sp>
      <p:sp>
        <p:nvSpPr>
          <p:cNvPr id="18" name="Прямоугольник 17"/>
          <p:cNvSpPr/>
          <p:nvPr/>
        </p:nvSpPr>
        <p:spPr>
          <a:xfrm>
            <a:off x="154532" y="4869247"/>
            <a:ext cx="131214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dirty="0" err="1">
                <a:latin typeface="Times New Roman" panose="02020603050405020304" pitchFamily="18" charset="0"/>
                <a:cs typeface="Times New Roman" panose="02020603050405020304" pitchFamily="18" charset="0"/>
              </a:rPr>
              <a:t>З</a:t>
            </a:r>
            <a:r>
              <a:rPr lang="uk-UA" sz="1400" dirty="0" err="1" smtClean="0">
                <a:latin typeface="Times New Roman" panose="02020603050405020304" pitchFamily="18" charset="0"/>
                <a:cs typeface="Times New Roman" panose="02020603050405020304" pitchFamily="18" charset="0"/>
              </a:rPr>
              <a:t>упинено</a:t>
            </a:r>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розгляд заяви </a:t>
            </a:r>
          </a:p>
        </p:txBody>
      </p:sp>
      <p:sp>
        <p:nvSpPr>
          <p:cNvPr id="19" name="Прямоугольник 18"/>
          <p:cNvSpPr/>
          <p:nvPr/>
        </p:nvSpPr>
        <p:spPr>
          <a:xfrm>
            <a:off x="1645321" y="4869247"/>
            <a:ext cx="122642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dirty="0">
                <a:latin typeface="Times New Roman" panose="02020603050405020304" pitchFamily="18" charset="0"/>
                <a:cs typeface="Times New Roman" panose="02020603050405020304" pitchFamily="18" charset="0"/>
              </a:rPr>
              <a:t>В</a:t>
            </a:r>
            <a:r>
              <a:rPr lang="uk-UA" sz="1400" dirty="0" smtClean="0">
                <a:latin typeface="Times New Roman" panose="02020603050405020304" pitchFamily="18" charset="0"/>
                <a:cs typeface="Times New Roman" panose="02020603050405020304" pitchFamily="18" charset="0"/>
              </a:rPr>
              <a:t>ідмовлено </a:t>
            </a:r>
            <a:r>
              <a:rPr lang="uk-UA" sz="1400" dirty="0">
                <a:latin typeface="Times New Roman" panose="02020603050405020304" pitchFamily="18" charset="0"/>
                <a:cs typeface="Times New Roman" panose="02020603050405020304" pitchFamily="18" charset="0"/>
              </a:rPr>
              <a:t>у державній реєстрації </a:t>
            </a:r>
          </a:p>
        </p:txBody>
      </p:sp>
      <p:sp>
        <p:nvSpPr>
          <p:cNvPr id="20" name="Прямоугольник 19"/>
          <p:cNvSpPr/>
          <p:nvPr/>
        </p:nvSpPr>
        <p:spPr>
          <a:xfrm>
            <a:off x="3050390" y="4869247"/>
            <a:ext cx="1247571"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dirty="0" smtClean="0">
                <a:latin typeface="Times New Roman" panose="02020603050405020304" pitchFamily="18" charset="0"/>
                <a:cs typeface="Times New Roman" panose="02020603050405020304" pitchFamily="18" charset="0"/>
              </a:rPr>
              <a:t>Відкликано зав</a:t>
            </a:r>
            <a:endParaRPr lang="uk-UA" sz="1400" dirty="0">
              <a:latin typeface="Times New Roman" panose="02020603050405020304" pitchFamily="18" charset="0"/>
              <a:cs typeface="Times New Roman" panose="02020603050405020304" pitchFamily="18"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815720358"/>
              </p:ext>
            </p:extLst>
          </p:nvPr>
        </p:nvGraphicFramePr>
        <p:xfrm>
          <a:off x="194444" y="5917802"/>
          <a:ext cx="1255452" cy="666737"/>
        </p:xfrm>
        <a:graphic>
          <a:graphicData uri="http://schemas.openxmlformats.org/drawingml/2006/table">
            <a:tbl>
              <a:tblPr firstRow="1" bandRow="1">
                <a:tableStyleId>{5C22544A-7EE6-4342-B048-85BDC9FD1C3A}</a:tableStyleId>
              </a:tblPr>
              <a:tblGrid>
                <a:gridCol w="639524">
                  <a:extLst>
                    <a:ext uri="{9D8B030D-6E8A-4147-A177-3AD203B41FA5}">
                      <a16:colId xmlns="" xmlns:a16="http://schemas.microsoft.com/office/drawing/2014/main" val="1515228712"/>
                    </a:ext>
                  </a:extLst>
                </a:gridCol>
                <a:gridCol w="615928">
                  <a:extLst>
                    <a:ext uri="{9D8B030D-6E8A-4147-A177-3AD203B41FA5}">
                      <a16:colId xmlns="" xmlns:a16="http://schemas.microsoft.com/office/drawing/2014/main" val="2259185127"/>
                    </a:ext>
                  </a:extLst>
                </a:gridCol>
              </a:tblGrid>
              <a:tr h="361937">
                <a:tc>
                  <a:txBody>
                    <a:bodyPr/>
                    <a:lstStyle/>
                    <a:p>
                      <a:r>
                        <a:rPr lang="uk-UA" sz="1400" dirty="0" smtClean="0">
                          <a:latin typeface="Times New Roman" panose="02020603050405020304" pitchFamily="18" charset="0"/>
                          <a:cs typeface="Times New Roman" panose="02020603050405020304" pitchFamily="18" charset="0"/>
                        </a:rPr>
                        <a:t>2016</a:t>
                      </a:r>
                      <a:endParaRPr lang="uk-UA" sz="1400" dirty="0">
                        <a:latin typeface="Times New Roman" panose="02020603050405020304" pitchFamily="18" charset="0"/>
                        <a:cs typeface="Times New Roman" panose="02020603050405020304" pitchFamily="18" charset="0"/>
                      </a:endParaRPr>
                    </a:p>
                  </a:txBody>
                  <a:tcPr/>
                </a:tc>
                <a:tc>
                  <a:txBody>
                    <a:bodyPr/>
                    <a:lstStyle/>
                    <a:p>
                      <a:r>
                        <a:rPr lang="uk-UA" sz="1400" dirty="0" smtClean="0">
                          <a:latin typeface="Times New Roman" panose="02020603050405020304" pitchFamily="18" charset="0"/>
                          <a:cs typeface="Times New Roman" panose="02020603050405020304" pitchFamily="18" charset="0"/>
                        </a:rPr>
                        <a:t>2017</a:t>
                      </a:r>
                      <a:endParaRPr lang="uk-UA"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065772257"/>
                  </a:ext>
                </a:extLst>
              </a:tr>
              <a:tr h="281696">
                <a:tc>
                  <a:txBody>
                    <a:bodyPr/>
                    <a:lstStyle/>
                    <a:p>
                      <a:r>
                        <a:rPr lang="uk-UA" sz="1400" dirty="0" smtClean="0">
                          <a:latin typeface="Times New Roman" panose="02020603050405020304" pitchFamily="18" charset="0"/>
                          <a:cs typeface="Times New Roman" panose="02020603050405020304" pitchFamily="18" charset="0"/>
                        </a:rPr>
                        <a:t>583</a:t>
                      </a:r>
                      <a:endParaRPr lang="uk-UA" sz="1400" dirty="0">
                        <a:latin typeface="Times New Roman" panose="02020603050405020304" pitchFamily="18" charset="0"/>
                        <a:cs typeface="Times New Roman" panose="02020603050405020304" pitchFamily="18" charset="0"/>
                      </a:endParaRPr>
                    </a:p>
                  </a:txBody>
                  <a:tcPr/>
                </a:tc>
                <a:tc>
                  <a:txBody>
                    <a:bodyPr/>
                    <a:lstStyle/>
                    <a:p>
                      <a:r>
                        <a:rPr lang="uk-UA" sz="1400" dirty="0" smtClean="0">
                          <a:latin typeface="Times New Roman" panose="02020603050405020304" pitchFamily="18" charset="0"/>
                          <a:cs typeface="Times New Roman" panose="02020603050405020304" pitchFamily="18" charset="0"/>
                        </a:rPr>
                        <a:t>1427</a:t>
                      </a:r>
                      <a:endParaRPr lang="uk-UA"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804956832"/>
                  </a:ext>
                </a:extLst>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3277898635"/>
              </p:ext>
            </p:extLst>
          </p:nvPr>
        </p:nvGraphicFramePr>
        <p:xfrm>
          <a:off x="1652841" y="5908899"/>
          <a:ext cx="1218908" cy="736600"/>
        </p:xfrm>
        <a:graphic>
          <a:graphicData uri="http://schemas.openxmlformats.org/drawingml/2006/table">
            <a:tbl>
              <a:tblPr firstRow="1" bandRow="1">
                <a:tableStyleId>{5C22544A-7EE6-4342-B048-85BDC9FD1C3A}</a:tableStyleId>
              </a:tblPr>
              <a:tblGrid>
                <a:gridCol w="611750">
                  <a:extLst>
                    <a:ext uri="{9D8B030D-6E8A-4147-A177-3AD203B41FA5}">
                      <a16:colId xmlns="" xmlns:a16="http://schemas.microsoft.com/office/drawing/2014/main" val="696612451"/>
                    </a:ext>
                  </a:extLst>
                </a:gridCol>
                <a:gridCol w="607158">
                  <a:extLst>
                    <a:ext uri="{9D8B030D-6E8A-4147-A177-3AD203B41FA5}">
                      <a16:colId xmlns="" xmlns:a16="http://schemas.microsoft.com/office/drawing/2014/main" val="2051174562"/>
                    </a:ext>
                  </a:extLst>
                </a:gridCol>
              </a:tblGrid>
              <a:tr h="332301">
                <a:tc>
                  <a:txBody>
                    <a:bodyPr/>
                    <a:lstStyle/>
                    <a:p>
                      <a:r>
                        <a:rPr lang="uk-UA" sz="1400" dirty="0" smtClean="0">
                          <a:latin typeface="Times New Roman" panose="02020603050405020304" pitchFamily="18" charset="0"/>
                          <a:cs typeface="Times New Roman" panose="02020603050405020304" pitchFamily="18" charset="0"/>
                        </a:rPr>
                        <a:t>2016</a:t>
                      </a:r>
                      <a:endParaRPr lang="uk-UA" sz="1400" dirty="0">
                        <a:latin typeface="Times New Roman" panose="02020603050405020304" pitchFamily="18" charset="0"/>
                        <a:cs typeface="Times New Roman" panose="02020603050405020304" pitchFamily="18" charset="0"/>
                      </a:endParaRPr>
                    </a:p>
                  </a:txBody>
                  <a:tcPr/>
                </a:tc>
                <a:tc>
                  <a:txBody>
                    <a:bodyPr/>
                    <a:lstStyle/>
                    <a:p>
                      <a:r>
                        <a:rPr lang="uk-UA" sz="1400" dirty="0" smtClean="0">
                          <a:latin typeface="Times New Roman" panose="02020603050405020304" pitchFamily="18" charset="0"/>
                          <a:cs typeface="Times New Roman" panose="02020603050405020304" pitchFamily="18" charset="0"/>
                        </a:rPr>
                        <a:t>2017</a:t>
                      </a:r>
                      <a:endParaRPr lang="uk-UA"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63456840"/>
                  </a:ext>
                </a:extLst>
              </a:tr>
              <a:tr h="404299">
                <a:tc>
                  <a:txBody>
                    <a:bodyPr/>
                    <a:lstStyle/>
                    <a:p>
                      <a:r>
                        <a:rPr lang="uk-UA" sz="1400" dirty="0" smtClean="0">
                          <a:latin typeface="Times New Roman" panose="02020603050405020304" pitchFamily="18" charset="0"/>
                          <a:cs typeface="Times New Roman" panose="02020603050405020304" pitchFamily="18" charset="0"/>
                        </a:rPr>
                        <a:t>296</a:t>
                      </a:r>
                      <a:endParaRPr lang="uk-UA" sz="1400" dirty="0">
                        <a:latin typeface="Times New Roman" panose="02020603050405020304" pitchFamily="18" charset="0"/>
                        <a:cs typeface="Times New Roman" panose="02020603050405020304" pitchFamily="18" charset="0"/>
                      </a:endParaRPr>
                    </a:p>
                  </a:txBody>
                  <a:tcPr/>
                </a:tc>
                <a:tc>
                  <a:txBody>
                    <a:bodyPr/>
                    <a:lstStyle/>
                    <a:p>
                      <a:r>
                        <a:rPr lang="uk-UA" sz="1400" dirty="0" smtClean="0">
                          <a:latin typeface="Times New Roman" panose="02020603050405020304" pitchFamily="18" charset="0"/>
                          <a:cs typeface="Times New Roman" panose="02020603050405020304" pitchFamily="18" charset="0"/>
                        </a:rPr>
                        <a:t>911</a:t>
                      </a:r>
                      <a:endParaRPr lang="uk-UA"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260903199"/>
                  </a:ext>
                </a:extLst>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309358177"/>
              </p:ext>
            </p:extLst>
          </p:nvPr>
        </p:nvGraphicFramePr>
        <p:xfrm>
          <a:off x="3050390" y="5903819"/>
          <a:ext cx="1247572" cy="741680"/>
        </p:xfrm>
        <a:graphic>
          <a:graphicData uri="http://schemas.openxmlformats.org/drawingml/2006/table">
            <a:tbl>
              <a:tblPr firstRow="1" bandRow="1">
                <a:tableStyleId>{5C22544A-7EE6-4342-B048-85BDC9FD1C3A}</a:tableStyleId>
              </a:tblPr>
              <a:tblGrid>
                <a:gridCol w="623786">
                  <a:extLst>
                    <a:ext uri="{9D8B030D-6E8A-4147-A177-3AD203B41FA5}">
                      <a16:colId xmlns="" xmlns:a16="http://schemas.microsoft.com/office/drawing/2014/main" val="490643651"/>
                    </a:ext>
                  </a:extLst>
                </a:gridCol>
                <a:gridCol w="623786">
                  <a:extLst>
                    <a:ext uri="{9D8B030D-6E8A-4147-A177-3AD203B41FA5}">
                      <a16:colId xmlns="" xmlns:a16="http://schemas.microsoft.com/office/drawing/2014/main" val="2460001502"/>
                    </a:ext>
                  </a:extLst>
                </a:gridCol>
              </a:tblGrid>
              <a:tr h="370840">
                <a:tc>
                  <a:txBody>
                    <a:bodyPr/>
                    <a:lstStyle/>
                    <a:p>
                      <a:r>
                        <a:rPr lang="uk-UA" sz="1400" dirty="0" smtClean="0">
                          <a:latin typeface="Times New Roman" panose="02020603050405020304" pitchFamily="18" charset="0"/>
                          <a:cs typeface="Times New Roman" panose="02020603050405020304" pitchFamily="18" charset="0"/>
                        </a:rPr>
                        <a:t>2016</a:t>
                      </a:r>
                      <a:endParaRPr lang="uk-UA" sz="1400" dirty="0">
                        <a:latin typeface="Times New Roman" panose="02020603050405020304" pitchFamily="18" charset="0"/>
                        <a:cs typeface="Times New Roman" panose="02020603050405020304" pitchFamily="18" charset="0"/>
                      </a:endParaRPr>
                    </a:p>
                  </a:txBody>
                  <a:tcPr/>
                </a:tc>
                <a:tc>
                  <a:txBody>
                    <a:bodyPr/>
                    <a:lstStyle/>
                    <a:p>
                      <a:r>
                        <a:rPr lang="uk-UA" sz="1400" dirty="0" smtClean="0">
                          <a:latin typeface="Times New Roman" panose="02020603050405020304" pitchFamily="18" charset="0"/>
                          <a:cs typeface="Times New Roman" panose="02020603050405020304" pitchFamily="18" charset="0"/>
                        </a:rPr>
                        <a:t>2017</a:t>
                      </a:r>
                      <a:endParaRPr lang="uk-UA"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9357368"/>
                  </a:ext>
                </a:extLst>
              </a:tr>
              <a:tr h="370840">
                <a:tc>
                  <a:txBody>
                    <a:bodyPr/>
                    <a:lstStyle/>
                    <a:p>
                      <a:r>
                        <a:rPr lang="uk-UA" sz="1400" dirty="0" smtClean="0">
                          <a:latin typeface="Times New Roman" panose="02020603050405020304" pitchFamily="18" charset="0"/>
                          <a:cs typeface="Times New Roman" panose="02020603050405020304" pitchFamily="18" charset="0"/>
                        </a:rPr>
                        <a:t>277</a:t>
                      </a:r>
                      <a:endParaRPr lang="uk-UA" sz="1400" dirty="0">
                        <a:latin typeface="Times New Roman" panose="02020603050405020304" pitchFamily="18" charset="0"/>
                        <a:cs typeface="Times New Roman" panose="02020603050405020304" pitchFamily="18" charset="0"/>
                      </a:endParaRPr>
                    </a:p>
                  </a:txBody>
                  <a:tcPr/>
                </a:tc>
                <a:tc>
                  <a:txBody>
                    <a:bodyPr/>
                    <a:lstStyle/>
                    <a:p>
                      <a:r>
                        <a:rPr lang="uk-UA" sz="1400" dirty="0" smtClean="0">
                          <a:latin typeface="Times New Roman" panose="02020603050405020304" pitchFamily="18" charset="0"/>
                          <a:cs typeface="Times New Roman" panose="02020603050405020304" pitchFamily="18" charset="0"/>
                        </a:rPr>
                        <a:t>597</a:t>
                      </a:r>
                      <a:endParaRPr lang="uk-UA"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875773226"/>
                  </a:ext>
                </a:extLst>
              </a:tr>
            </a:tbl>
          </a:graphicData>
        </a:graphic>
      </p:graphicFrame>
      <p:graphicFrame>
        <p:nvGraphicFramePr>
          <p:cNvPr id="25" name="Таблица 24"/>
          <p:cNvGraphicFramePr>
            <a:graphicFrameLocks noGrp="1"/>
          </p:cNvGraphicFramePr>
          <p:nvPr>
            <p:extLst>
              <p:ext uri="{D42A27DB-BD31-4B8C-83A1-F6EECF244321}">
                <p14:modId xmlns:p14="http://schemas.microsoft.com/office/powerpoint/2010/main" val="2456635697"/>
              </p:ext>
            </p:extLst>
          </p:nvPr>
        </p:nvGraphicFramePr>
        <p:xfrm>
          <a:off x="6670476" y="5380111"/>
          <a:ext cx="2088232" cy="1001216"/>
        </p:xfrm>
        <a:graphic>
          <a:graphicData uri="http://schemas.openxmlformats.org/drawingml/2006/table">
            <a:tbl>
              <a:tblPr firstRow="1" bandRow="1">
                <a:tableStyleId>{5C22544A-7EE6-4342-B048-85BDC9FD1C3A}</a:tableStyleId>
              </a:tblPr>
              <a:tblGrid>
                <a:gridCol w="1044116">
                  <a:extLst>
                    <a:ext uri="{9D8B030D-6E8A-4147-A177-3AD203B41FA5}">
                      <a16:colId xmlns="" xmlns:a16="http://schemas.microsoft.com/office/drawing/2014/main" val="1720297917"/>
                    </a:ext>
                  </a:extLst>
                </a:gridCol>
                <a:gridCol w="1044116">
                  <a:extLst>
                    <a:ext uri="{9D8B030D-6E8A-4147-A177-3AD203B41FA5}">
                      <a16:colId xmlns="" xmlns:a16="http://schemas.microsoft.com/office/drawing/2014/main" val="3679921526"/>
                    </a:ext>
                  </a:extLst>
                </a:gridCol>
              </a:tblGrid>
              <a:tr h="500608">
                <a:tc>
                  <a:txBody>
                    <a:bodyPr/>
                    <a:lstStyle/>
                    <a:p>
                      <a:r>
                        <a:rPr lang="uk-UA" dirty="0" smtClean="0"/>
                        <a:t>2016</a:t>
                      </a:r>
                      <a:endParaRPr lang="uk-UA" dirty="0"/>
                    </a:p>
                  </a:txBody>
                  <a:tcPr/>
                </a:tc>
                <a:tc>
                  <a:txBody>
                    <a:bodyPr/>
                    <a:lstStyle/>
                    <a:p>
                      <a:r>
                        <a:rPr lang="uk-UA" dirty="0" smtClean="0"/>
                        <a:t>2017</a:t>
                      </a:r>
                      <a:endParaRPr lang="uk-UA" dirty="0"/>
                    </a:p>
                  </a:txBody>
                  <a:tcPr/>
                </a:tc>
                <a:extLst>
                  <a:ext uri="{0D108BD9-81ED-4DB2-BD59-A6C34878D82A}">
                    <a16:rowId xmlns="" xmlns:a16="http://schemas.microsoft.com/office/drawing/2014/main" val="1763998800"/>
                  </a:ext>
                </a:extLst>
              </a:tr>
              <a:tr h="500608">
                <a:tc>
                  <a:txBody>
                    <a:bodyPr/>
                    <a:lstStyle/>
                    <a:p>
                      <a:r>
                        <a:rPr lang="uk-UA" dirty="0" smtClean="0"/>
                        <a:t>1355</a:t>
                      </a:r>
                      <a:endParaRPr lang="uk-UA" dirty="0"/>
                    </a:p>
                  </a:txBody>
                  <a:tcPr/>
                </a:tc>
                <a:tc>
                  <a:txBody>
                    <a:bodyPr/>
                    <a:lstStyle/>
                    <a:p>
                      <a:r>
                        <a:rPr lang="uk-UA" dirty="0" smtClean="0"/>
                        <a:t>3409</a:t>
                      </a:r>
                      <a:endParaRPr lang="uk-UA" dirty="0"/>
                    </a:p>
                  </a:txBody>
                  <a:tcPr/>
                </a:tc>
                <a:extLst>
                  <a:ext uri="{0D108BD9-81ED-4DB2-BD59-A6C34878D82A}">
                    <a16:rowId xmlns="" xmlns:a16="http://schemas.microsoft.com/office/drawing/2014/main" val="1183663716"/>
                  </a:ext>
                </a:extLst>
              </a:tr>
            </a:tbl>
          </a:graphicData>
        </a:graphic>
      </p:graphicFrame>
      <p:cxnSp>
        <p:nvCxnSpPr>
          <p:cNvPr id="27" name="Прямая со стрелкой 26"/>
          <p:cNvCxnSpPr/>
          <p:nvPr/>
        </p:nvCxnSpPr>
        <p:spPr>
          <a:xfrm>
            <a:off x="1125860" y="1196752"/>
            <a:ext cx="0"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3718148" y="1196752"/>
            <a:ext cx="0"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0" idx="2"/>
            <a:endCxn id="6" idx="0"/>
          </p:cNvCxnSpPr>
          <p:nvPr/>
        </p:nvCxnSpPr>
        <p:spPr>
          <a:xfrm>
            <a:off x="1125860" y="2060848"/>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1" idx="2"/>
            <a:endCxn id="8" idx="0"/>
          </p:cNvCxnSpPr>
          <p:nvPr/>
        </p:nvCxnSpPr>
        <p:spPr>
          <a:xfrm>
            <a:off x="3754152" y="2060848"/>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837828" y="5589240"/>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2277988" y="5589240"/>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3718148" y="5589240"/>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7750596" y="5013176"/>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7750596" y="1268760"/>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8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2932471076"/>
              </p:ext>
            </p:extLst>
          </p:nvPr>
        </p:nvGraphicFramePr>
        <p:xfrm>
          <a:off x="405781" y="548680"/>
          <a:ext cx="7272808" cy="5588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18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040" y="477520"/>
            <a:ext cx="6347732" cy="503208"/>
          </a:xfrm>
        </p:spPr>
        <p:txBody>
          <a:bodyPr>
            <a:normAutofit/>
          </a:bodyPr>
          <a:lstStyle/>
          <a:p>
            <a:pPr algn="ctr"/>
            <a:r>
              <a:rPr lang="uk-UA" sz="2000" b="1" dirty="0" smtClean="0">
                <a:latin typeface="Times New Roman" panose="02020603050405020304" pitchFamily="18" charset="0"/>
                <a:cs typeface="Times New Roman" panose="02020603050405020304" pitchFamily="18" charset="0"/>
              </a:rPr>
              <a:t>НАДХОДЖЕННЯ ДО МІСЬКОГО БЮДЖЕТУ</a:t>
            </a:r>
            <a:endParaRPr lang="uk-UA" sz="2000"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82586690"/>
              </p:ext>
            </p:extLst>
          </p:nvPr>
        </p:nvGraphicFramePr>
        <p:xfrm>
          <a:off x="261764" y="1238280"/>
          <a:ext cx="5112568" cy="4794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extLst>
              <p:ext uri="{D42A27DB-BD31-4B8C-83A1-F6EECF244321}">
                <p14:modId xmlns:p14="http://schemas.microsoft.com/office/powerpoint/2010/main" val="3873644455"/>
              </p:ext>
            </p:extLst>
          </p:nvPr>
        </p:nvGraphicFramePr>
        <p:xfrm>
          <a:off x="6382444" y="1226880"/>
          <a:ext cx="5328592" cy="4794408"/>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356148" y="332356"/>
            <a:ext cx="1993848" cy="5248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t>«</a:t>
            </a:r>
            <a:r>
              <a:rPr lang="en-US" dirty="0" smtClean="0"/>
              <a:t>2016</a:t>
            </a:r>
            <a:r>
              <a:rPr lang="uk-UA" dirty="0" smtClean="0"/>
              <a:t>»</a:t>
            </a:r>
            <a:r>
              <a:rPr lang="en-US" dirty="0" smtClean="0"/>
              <a:t> - </a:t>
            </a:r>
            <a:r>
              <a:rPr lang="uk-UA" b="1" u="sng" dirty="0" smtClean="0"/>
              <a:t>1947900</a:t>
            </a:r>
            <a:endParaRPr lang="uk-UA" b="1" u="sng" dirty="0"/>
          </a:p>
        </p:txBody>
      </p:sp>
      <p:sp>
        <p:nvSpPr>
          <p:cNvPr id="11" name="Прямоугольник 10"/>
          <p:cNvSpPr/>
          <p:nvPr/>
        </p:nvSpPr>
        <p:spPr>
          <a:xfrm>
            <a:off x="9971816" y="254256"/>
            <a:ext cx="1883236" cy="5248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uk-UA" dirty="0" smtClean="0"/>
              <a:t>«</a:t>
            </a:r>
            <a:r>
              <a:rPr lang="en-US" dirty="0" smtClean="0"/>
              <a:t>2017</a:t>
            </a:r>
            <a:r>
              <a:rPr lang="uk-UA" dirty="0" smtClean="0"/>
              <a:t>»</a:t>
            </a:r>
            <a:r>
              <a:rPr lang="en-US" dirty="0" smtClean="0"/>
              <a:t> - </a:t>
            </a:r>
            <a:r>
              <a:rPr lang="uk-UA" b="1" u="sng" dirty="0" smtClean="0"/>
              <a:t>3174100</a:t>
            </a:r>
            <a:endParaRPr lang="uk-UA" b="1" u="sng" dirty="0"/>
          </a:p>
        </p:txBody>
      </p:sp>
    </p:spTree>
    <p:extLst>
      <p:ext uri="{BB962C8B-B14F-4D97-AF65-F5344CB8AC3E}">
        <p14:creationId xmlns:p14="http://schemas.microsoft.com/office/powerpoint/2010/main" val="135435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2004" y="116632"/>
            <a:ext cx="705678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uk-UA" sz="2400" b="1" dirty="0" smtClean="0">
                <a:solidFill>
                  <a:schemeClr val="bg1"/>
                </a:solidFill>
              </a:rPr>
              <a:t>«Робота зі запитами, зверненнями»:</a:t>
            </a:r>
            <a:endParaRPr lang="uk-UA" sz="2400" b="1" dirty="0">
              <a:solidFill>
                <a:schemeClr val="bg1"/>
              </a:solidFill>
            </a:endParaRPr>
          </a:p>
        </p:txBody>
      </p:sp>
      <p:graphicFrame>
        <p:nvGraphicFramePr>
          <p:cNvPr id="10" name="Диаграмма 9"/>
          <p:cNvGraphicFramePr/>
          <p:nvPr>
            <p:extLst>
              <p:ext uri="{D42A27DB-BD31-4B8C-83A1-F6EECF244321}">
                <p14:modId xmlns:p14="http://schemas.microsoft.com/office/powerpoint/2010/main" val="2040737143"/>
              </p:ext>
            </p:extLst>
          </p:nvPr>
        </p:nvGraphicFramePr>
        <p:xfrm>
          <a:off x="189756" y="764704"/>
          <a:ext cx="11737304" cy="5876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30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3707604123"/>
              </p:ext>
            </p:extLst>
          </p:nvPr>
        </p:nvGraphicFramePr>
        <p:xfrm>
          <a:off x="261764" y="332656"/>
          <a:ext cx="11593287"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9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val="1976985182"/>
              </p:ext>
            </p:extLst>
          </p:nvPr>
        </p:nvGraphicFramePr>
        <p:xfrm>
          <a:off x="189756" y="1700808"/>
          <a:ext cx="11737303"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693812" y="260648"/>
            <a:ext cx="4104456" cy="122413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uk-UA" sz="2000" b="1" dirty="0" smtClean="0">
                <a:latin typeface="Times New Roman" panose="02020603050405020304" pitchFamily="18" charset="0"/>
                <a:cs typeface="Times New Roman" panose="02020603050405020304" pitchFamily="18" charset="0"/>
              </a:rPr>
              <a:t>ВХІДНА КОРЕСПОНДЕНЦІЯ</a:t>
            </a:r>
          </a:p>
          <a:p>
            <a:pPr algn="ctr"/>
            <a:r>
              <a:rPr lang="uk-UA" sz="2000" u="sng" dirty="0" smtClean="0">
                <a:latin typeface="Times New Roman" panose="02020603050405020304" pitchFamily="18" charset="0"/>
                <a:cs typeface="Times New Roman" panose="02020603050405020304" pitchFamily="18" charset="0"/>
              </a:rPr>
              <a:t>2016р</a:t>
            </a:r>
            <a:r>
              <a:rPr lang="uk-UA"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«3605»</a:t>
            </a:r>
          </a:p>
          <a:p>
            <a:pPr algn="ctr"/>
            <a:r>
              <a:rPr lang="uk-UA" sz="2000" u="sng" dirty="0" smtClean="0">
                <a:latin typeface="Times New Roman" panose="02020603050405020304" pitchFamily="18" charset="0"/>
                <a:cs typeface="Times New Roman" panose="02020603050405020304" pitchFamily="18" charset="0"/>
              </a:rPr>
              <a:t>2017р</a:t>
            </a:r>
            <a:r>
              <a:rPr lang="uk-UA"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«13836»</a:t>
            </a:r>
            <a:endParaRPr lang="uk-UA" sz="2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246540" y="224644"/>
            <a:ext cx="4104456" cy="1296144"/>
          </a:xfrm>
          <a:prstGeom prst="rect">
            <a:avLst/>
          </a:prstGeom>
          <a:ln>
            <a:solidFill>
              <a:schemeClr val="tx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ВИХІДНА КОРЕСПОНДЕНЦІЯ</a:t>
            </a:r>
          </a:p>
          <a:p>
            <a:pPr algn="ctr"/>
            <a:r>
              <a:rPr lang="uk-UA" u="sng" dirty="0" smtClean="0">
                <a:latin typeface="Times New Roman" panose="02020603050405020304" pitchFamily="18" charset="0"/>
                <a:cs typeface="Times New Roman" panose="02020603050405020304" pitchFamily="18" charset="0"/>
              </a:rPr>
              <a:t>2016р</a:t>
            </a:r>
            <a:r>
              <a:rPr lang="uk-UA" b="1" dirty="0" smtClean="0">
                <a:latin typeface="Times New Roman" panose="02020603050405020304" pitchFamily="18" charset="0"/>
                <a:cs typeface="Times New Roman" panose="02020603050405020304" pitchFamily="18" charset="0"/>
              </a:rPr>
              <a:t>  - «3634»</a:t>
            </a:r>
          </a:p>
          <a:p>
            <a:pPr algn="ctr"/>
            <a:r>
              <a:rPr lang="uk-UA" u="sng" dirty="0" smtClean="0">
                <a:latin typeface="Times New Roman" panose="02020603050405020304" pitchFamily="18" charset="0"/>
                <a:cs typeface="Times New Roman" panose="02020603050405020304" pitchFamily="18" charset="0"/>
              </a:rPr>
              <a:t>2017р</a:t>
            </a:r>
            <a:r>
              <a:rPr lang="uk-UA" b="1" dirty="0" smtClean="0">
                <a:latin typeface="Times New Roman" panose="02020603050405020304" pitchFamily="18" charset="0"/>
                <a:cs typeface="Times New Roman" panose="02020603050405020304" pitchFamily="18" charset="0"/>
              </a:rPr>
              <a:t> – «7664»</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72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1848780592"/>
              </p:ext>
            </p:extLst>
          </p:nvPr>
        </p:nvGraphicFramePr>
        <p:xfrm>
          <a:off x="117748" y="116632"/>
          <a:ext cx="11953328"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98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6140" y="199853"/>
            <a:ext cx="5616624" cy="648072"/>
          </a:xfrm>
          <a:prstGeom prst="rect">
            <a:avLst/>
          </a:prstGeom>
          <a:effectLst>
            <a:glow rad="101600">
              <a:schemeClr val="accent4">
                <a:satMod val="175000"/>
                <a:alpha val="40000"/>
              </a:schemeClr>
            </a:glo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b="1" dirty="0" smtClean="0"/>
              <a:t>Інформація щодо оскарження рішень, дій державних реєстраторів</a:t>
            </a:r>
            <a:endParaRPr lang="uk-UA" b="1" dirty="0"/>
          </a:p>
        </p:txBody>
      </p:sp>
      <p:sp>
        <p:nvSpPr>
          <p:cNvPr id="5" name="Прямоугольник 4"/>
          <p:cNvSpPr/>
          <p:nvPr/>
        </p:nvSpPr>
        <p:spPr>
          <a:xfrm>
            <a:off x="477788" y="1340768"/>
            <a:ext cx="2409811" cy="2232248"/>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Скарг на державних реєстраторів до МІНІСТЕРСТВА ЮСТИЦІЇ УКРАЇНИ</a:t>
            </a:r>
          </a:p>
          <a:p>
            <a:pPr algn="ctr"/>
            <a:r>
              <a:rPr lang="en-US" dirty="0" smtClean="0"/>
              <a:t> </a:t>
            </a:r>
            <a:r>
              <a:rPr lang="ru-RU" dirty="0" smtClean="0"/>
              <a:t>у</a:t>
            </a:r>
            <a:r>
              <a:rPr lang="en-US" dirty="0" smtClean="0"/>
              <a:t> 2016</a:t>
            </a:r>
            <a:endParaRPr lang="uk-UA" dirty="0"/>
          </a:p>
        </p:txBody>
      </p:sp>
      <p:sp>
        <p:nvSpPr>
          <p:cNvPr id="6" name="Прямоугольник 5"/>
          <p:cNvSpPr/>
          <p:nvPr/>
        </p:nvSpPr>
        <p:spPr>
          <a:xfrm>
            <a:off x="3506648" y="1340768"/>
            <a:ext cx="2232248" cy="2232248"/>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Скарг на державних реєстраторів </a:t>
            </a:r>
            <a:r>
              <a:rPr lang="uk-UA" dirty="0" smtClean="0"/>
              <a:t>до Головного територіального управління юстиції у Львівській області</a:t>
            </a:r>
          </a:p>
          <a:p>
            <a:pPr algn="ctr"/>
            <a:r>
              <a:rPr lang="ru-RU" dirty="0" smtClean="0"/>
              <a:t>У 2016</a:t>
            </a:r>
            <a:endParaRPr lang="uk-UA" dirty="0"/>
          </a:p>
        </p:txBody>
      </p:sp>
      <p:sp>
        <p:nvSpPr>
          <p:cNvPr id="7" name="Прямоугольник 6"/>
          <p:cNvSpPr/>
          <p:nvPr/>
        </p:nvSpPr>
        <p:spPr>
          <a:xfrm>
            <a:off x="6986473" y="1342866"/>
            <a:ext cx="2276291" cy="223015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Скарг на державних реєстраторів до МІНІСТЕРСТВА ЮСТИЦІЇ </a:t>
            </a:r>
            <a:r>
              <a:rPr lang="uk-UA" dirty="0" smtClean="0"/>
              <a:t>УКРАЇНИ</a:t>
            </a:r>
          </a:p>
          <a:p>
            <a:pPr algn="ctr"/>
            <a:r>
              <a:rPr lang="ru-RU" dirty="0" smtClean="0"/>
              <a:t>У 2017</a:t>
            </a:r>
            <a:endParaRPr lang="uk-UA" dirty="0"/>
          </a:p>
        </p:txBody>
      </p:sp>
      <p:sp>
        <p:nvSpPr>
          <p:cNvPr id="8" name="Прямоугольник 7"/>
          <p:cNvSpPr/>
          <p:nvPr/>
        </p:nvSpPr>
        <p:spPr>
          <a:xfrm>
            <a:off x="9838828" y="1340768"/>
            <a:ext cx="2158750" cy="2232248"/>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Скарг на державних реєстраторів до Головного територіального управління юстиції у Львівській </a:t>
            </a:r>
            <a:r>
              <a:rPr lang="uk-UA" dirty="0" smtClean="0"/>
              <a:t>області</a:t>
            </a:r>
          </a:p>
          <a:p>
            <a:pPr algn="ctr"/>
            <a:r>
              <a:rPr lang="ru-RU" dirty="0" smtClean="0"/>
              <a:t>у 2017</a:t>
            </a:r>
            <a:endParaRPr lang="uk-UA" dirty="0"/>
          </a:p>
        </p:txBody>
      </p:sp>
      <p:sp>
        <p:nvSpPr>
          <p:cNvPr id="9" name="Прямоугольник 8"/>
          <p:cNvSpPr/>
          <p:nvPr/>
        </p:nvSpPr>
        <p:spPr>
          <a:xfrm>
            <a:off x="463049" y="5287308"/>
            <a:ext cx="2409811" cy="108012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4 – в</a:t>
            </a:r>
            <a:r>
              <a:rPr lang="uk-UA" dirty="0" smtClean="0"/>
              <a:t>і</a:t>
            </a:r>
            <a:r>
              <a:rPr lang="ru-RU" dirty="0" err="1" smtClean="0"/>
              <a:t>дмовлено</a:t>
            </a:r>
            <a:r>
              <a:rPr lang="ru-RU" dirty="0" smtClean="0"/>
              <a:t> у </a:t>
            </a:r>
            <a:r>
              <a:rPr lang="ru-RU" dirty="0" err="1" smtClean="0"/>
              <a:t>задоволенні</a:t>
            </a:r>
            <a:endParaRPr lang="uk-UA" dirty="0"/>
          </a:p>
        </p:txBody>
      </p:sp>
      <p:sp>
        <p:nvSpPr>
          <p:cNvPr id="10" name="Прямоугольник 9"/>
          <p:cNvSpPr/>
          <p:nvPr/>
        </p:nvSpPr>
        <p:spPr>
          <a:xfrm>
            <a:off x="3506648" y="5287308"/>
            <a:ext cx="2232248" cy="108012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3 – задоволено</a:t>
            </a:r>
          </a:p>
          <a:p>
            <a:pPr algn="ctr"/>
            <a:r>
              <a:rPr lang="uk-UA" dirty="0" smtClean="0"/>
              <a:t>6 – відмовлено</a:t>
            </a:r>
          </a:p>
          <a:p>
            <a:pPr algn="ctr"/>
            <a:r>
              <a:rPr lang="uk-UA" dirty="0" smtClean="0"/>
              <a:t>3 – на розгляді в суді</a:t>
            </a:r>
            <a:endParaRPr lang="uk-UA" dirty="0"/>
          </a:p>
        </p:txBody>
      </p:sp>
      <p:sp>
        <p:nvSpPr>
          <p:cNvPr id="11" name="Прямоугольник 10"/>
          <p:cNvSpPr/>
          <p:nvPr/>
        </p:nvSpPr>
        <p:spPr>
          <a:xfrm>
            <a:off x="6986473" y="5287308"/>
            <a:ext cx="2276291" cy="108012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3- відмовлено у задоволенні</a:t>
            </a:r>
            <a:endParaRPr lang="uk-UA" dirty="0"/>
          </a:p>
        </p:txBody>
      </p:sp>
      <p:sp>
        <p:nvSpPr>
          <p:cNvPr id="12" name="Прямоугольник 11"/>
          <p:cNvSpPr/>
          <p:nvPr/>
        </p:nvSpPr>
        <p:spPr>
          <a:xfrm>
            <a:off x="9838829" y="5314238"/>
            <a:ext cx="2158750" cy="108012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8</a:t>
            </a:r>
            <a:r>
              <a:rPr lang="uk-UA" dirty="0" smtClean="0"/>
              <a:t> – задоволено</a:t>
            </a:r>
          </a:p>
          <a:p>
            <a:pPr algn="ctr"/>
            <a:r>
              <a:rPr lang="uk-UA" dirty="0"/>
              <a:t>8</a:t>
            </a:r>
            <a:r>
              <a:rPr lang="uk-UA" dirty="0" smtClean="0"/>
              <a:t> відмовлено</a:t>
            </a:r>
          </a:p>
          <a:p>
            <a:pPr algn="ctr"/>
            <a:r>
              <a:rPr lang="uk-UA" dirty="0"/>
              <a:t>2</a:t>
            </a:r>
            <a:r>
              <a:rPr lang="uk-UA" dirty="0" smtClean="0"/>
              <a:t> – перебуває на розгляді в ГТУЮ</a:t>
            </a:r>
            <a:endParaRPr lang="uk-UA" dirty="0"/>
          </a:p>
        </p:txBody>
      </p:sp>
      <p:sp>
        <p:nvSpPr>
          <p:cNvPr id="2" name="Прямоугольник 1"/>
          <p:cNvSpPr/>
          <p:nvPr/>
        </p:nvSpPr>
        <p:spPr>
          <a:xfrm>
            <a:off x="1106629" y="4177426"/>
            <a:ext cx="1152128" cy="50405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4</a:t>
            </a:r>
            <a:endParaRPr lang="uk-UA" dirty="0"/>
          </a:p>
        </p:txBody>
      </p:sp>
      <p:sp>
        <p:nvSpPr>
          <p:cNvPr id="3" name="Прямоугольник 2"/>
          <p:cNvSpPr/>
          <p:nvPr/>
        </p:nvSpPr>
        <p:spPr>
          <a:xfrm>
            <a:off x="4080784" y="4177426"/>
            <a:ext cx="1083976" cy="50405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12</a:t>
            </a:r>
            <a:endParaRPr lang="uk-UA" dirty="0"/>
          </a:p>
        </p:txBody>
      </p:sp>
      <p:sp>
        <p:nvSpPr>
          <p:cNvPr id="13" name="Прямоугольник 12"/>
          <p:cNvSpPr/>
          <p:nvPr/>
        </p:nvSpPr>
        <p:spPr>
          <a:xfrm>
            <a:off x="10414147" y="4205772"/>
            <a:ext cx="1008112" cy="47571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18</a:t>
            </a:r>
            <a:endParaRPr lang="uk-UA" dirty="0"/>
          </a:p>
        </p:txBody>
      </p:sp>
      <p:sp>
        <p:nvSpPr>
          <p:cNvPr id="14" name="Прямоугольник 13"/>
          <p:cNvSpPr/>
          <p:nvPr/>
        </p:nvSpPr>
        <p:spPr>
          <a:xfrm>
            <a:off x="7593558" y="4177426"/>
            <a:ext cx="1062119" cy="47571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3</a:t>
            </a:r>
          </a:p>
        </p:txBody>
      </p:sp>
      <p:cxnSp>
        <p:nvCxnSpPr>
          <p:cNvPr id="16" name="Прямая со стрелкой 15"/>
          <p:cNvCxnSpPr/>
          <p:nvPr/>
        </p:nvCxnSpPr>
        <p:spPr>
          <a:xfrm>
            <a:off x="1682693" y="3645024"/>
            <a:ext cx="0" cy="3600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622772" y="3645024"/>
            <a:ext cx="0" cy="3600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8124617" y="3645024"/>
            <a:ext cx="0" cy="3600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0918203" y="3645024"/>
            <a:ext cx="0" cy="3600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4622772" y="4802034"/>
            <a:ext cx="9524" cy="39347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663462" y="4802034"/>
            <a:ext cx="0" cy="39347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8124617" y="4802034"/>
            <a:ext cx="0" cy="39347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0918203" y="4802034"/>
            <a:ext cx="0" cy="39347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5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1845940" y="476672"/>
            <a:ext cx="4104456" cy="23042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Times New Roman" panose="02020603050405020304" pitchFamily="18" charset="0"/>
                <a:cs typeface="Times New Roman" panose="02020603050405020304" pitchFamily="18" charset="0"/>
              </a:rPr>
              <a:t>Посадовими особами управління державної реєстрації Львівської міської ради взято участь у 175 судових засіданнях у справах де Управління  чи державний реєстратор виступають стороною</a:t>
            </a:r>
          </a:p>
        </p:txBody>
      </p:sp>
      <p:sp>
        <p:nvSpPr>
          <p:cNvPr id="5" name="Овал 4"/>
          <p:cNvSpPr/>
          <p:nvPr/>
        </p:nvSpPr>
        <p:spPr>
          <a:xfrm>
            <a:off x="1413892" y="4221088"/>
            <a:ext cx="136815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smtClean="0">
                <a:latin typeface="Times New Roman" panose="02020603050405020304" pitchFamily="18" charset="0"/>
                <a:cs typeface="Times New Roman" panose="02020603050405020304" pitchFamily="18" charset="0"/>
              </a:rPr>
              <a:t>85</a:t>
            </a:r>
            <a:endParaRPr lang="uk-UA" sz="4400" dirty="0">
              <a:latin typeface="Times New Roman" panose="02020603050405020304" pitchFamily="18" charset="0"/>
              <a:cs typeface="Times New Roman" panose="02020603050405020304" pitchFamily="18" charset="0"/>
            </a:endParaRPr>
          </a:p>
        </p:txBody>
      </p:sp>
      <p:sp>
        <p:nvSpPr>
          <p:cNvPr id="6" name="Овал 5"/>
          <p:cNvSpPr/>
          <p:nvPr/>
        </p:nvSpPr>
        <p:spPr>
          <a:xfrm>
            <a:off x="4978288" y="4149080"/>
            <a:ext cx="140415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smtClean="0"/>
              <a:t>175</a:t>
            </a:r>
            <a:endParaRPr lang="uk-UA" sz="4400" dirty="0"/>
          </a:p>
        </p:txBody>
      </p:sp>
      <p:sp>
        <p:nvSpPr>
          <p:cNvPr id="7" name="Прямоугольная выноска 6"/>
          <p:cNvSpPr/>
          <p:nvPr/>
        </p:nvSpPr>
        <p:spPr>
          <a:xfrm>
            <a:off x="1557908" y="3055816"/>
            <a:ext cx="1080120" cy="64807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2016</a:t>
            </a:r>
            <a:endParaRPr lang="uk-UA" dirty="0"/>
          </a:p>
        </p:txBody>
      </p:sp>
      <p:sp>
        <p:nvSpPr>
          <p:cNvPr id="8" name="Прямоугольная выноска 7"/>
          <p:cNvSpPr/>
          <p:nvPr/>
        </p:nvSpPr>
        <p:spPr>
          <a:xfrm>
            <a:off x="5158308" y="3082104"/>
            <a:ext cx="1044116" cy="62178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2017</a:t>
            </a:r>
            <a:endParaRPr lang="uk-UA" dirty="0"/>
          </a:p>
        </p:txBody>
      </p:sp>
      <p:cxnSp>
        <p:nvCxnSpPr>
          <p:cNvPr id="10" name="Прямая со стрелкой 9"/>
          <p:cNvCxnSpPr/>
          <p:nvPr/>
        </p:nvCxnSpPr>
        <p:spPr>
          <a:xfrm>
            <a:off x="1845940" y="3933056"/>
            <a:ext cx="252028"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374332" y="3933056"/>
            <a:ext cx="72008"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4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281018242"/>
              </p:ext>
            </p:extLst>
          </p:nvPr>
        </p:nvGraphicFramePr>
        <p:xfrm>
          <a:off x="4726260" y="332656"/>
          <a:ext cx="712879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764" y="620688"/>
            <a:ext cx="4874388" cy="2376264"/>
          </a:xfrm>
          <a:prstGeom prst="rect">
            <a:avLst/>
          </a:prstGeom>
          <a:noFill/>
          <a:ln>
            <a:noFill/>
          </a:ln>
          <a:effectLst>
            <a:glow rad="101600">
              <a:schemeClr val="accent1">
                <a:satMod val="175000"/>
                <a:alpha val="40000"/>
              </a:schemeClr>
            </a:glow>
            <a:reflection blurRad="6350" stA="50000" endA="275" endPos="40000" dist="101600" dir="5400000" sy="-100000" algn="bl" rotWithShape="0"/>
          </a:effectLst>
          <a:scene3d>
            <a:camera prst="isometricOffAxis1Right"/>
            <a:lightRig rig="threePt" dir="t"/>
          </a:scene3d>
          <a:sp3d>
            <a:bevelT/>
          </a:sp3d>
        </p:spPr>
        <p:style>
          <a:lnRef idx="0">
            <a:scrgbClr r="0" g="0" b="0"/>
          </a:lnRef>
          <a:fillRef idx="0">
            <a:scrgbClr r="0" g="0" b="0"/>
          </a:fillRef>
          <a:effectRef idx="0">
            <a:scrgbClr r="0" g="0" b="0"/>
          </a:effectRef>
          <a:fontRef idx="minor">
            <a:schemeClr val="accent1"/>
          </a:fontRef>
        </p:style>
      </p:pic>
    </p:spTree>
    <p:extLst>
      <p:ext uri="{BB962C8B-B14F-4D97-AF65-F5344CB8AC3E}">
        <p14:creationId xmlns:p14="http://schemas.microsoft.com/office/powerpoint/2010/main" val="639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337" y="503238"/>
            <a:ext cx="6319838" cy="1143000"/>
          </a:xfrm>
        </p:spPr>
        <p:txBody>
          <a:bodyPr rtlCol="0">
            <a:normAutofit/>
          </a:bodyPr>
          <a:lstStyle/>
          <a:p>
            <a:pPr>
              <a:defRPr/>
            </a:pPr>
            <a:r>
              <a:rPr lang="ru-RU" dirty="0">
                <a:solidFill>
                  <a:schemeClr val="accent1"/>
                </a:solidFill>
                <a:latin typeface="+mn-lt"/>
              </a:rPr>
              <a:t>Робота з </a:t>
            </a:r>
            <a:r>
              <a:rPr lang="ru-RU" dirty="0" err="1">
                <a:solidFill>
                  <a:schemeClr val="accent1"/>
                </a:solidFill>
                <a:latin typeface="+mn-lt"/>
              </a:rPr>
              <a:t>нормативними</a:t>
            </a:r>
            <a:r>
              <a:rPr lang="ru-RU" dirty="0">
                <a:solidFill>
                  <a:schemeClr val="accent1"/>
                </a:solidFill>
                <a:latin typeface="+mn-lt"/>
              </a:rPr>
              <a:t> та </a:t>
            </a:r>
            <a:r>
              <a:rPr lang="ru-RU" dirty="0" err="1">
                <a:solidFill>
                  <a:schemeClr val="accent1"/>
                </a:solidFill>
                <a:latin typeface="+mn-lt"/>
              </a:rPr>
              <a:t>ненормативними</a:t>
            </a:r>
            <a:r>
              <a:rPr lang="ru-RU" dirty="0">
                <a:solidFill>
                  <a:schemeClr val="accent1"/>
                </a:solidFill>
                <a:latin typeface="+mn-lt"/>
              </a:rPr>
              <a:t> актами</a:t>
            </a:r>
            <a:endParaRPr lang="uk-UA" dirty="0">
              <a:solidFill>
                <a:schemeClr val="accent1"/>
              </a:solidFill>
              <a:latin typeface="+mn-lt"/>
            </a:endParaRPr>
          </a:p>
        </p:txBody>
      </p:sp>
      <p:sp>
        <p:nvSpPr>
          <p:cNvPr id="24579" name="Місце для вмісту 2"/>
          <p:cNvSpPr>
            <a:spLocks noGrp="1"/>
          </p:cNvSpPr>
          <p:nvPr>
            <p:ph idx="1"/>
          </p:nvPr>
        </p:nvSpPr>
        <p:spPr>
          <a:xfrm>
            <a:off x="4549776" y="2568575"/>
            <a:ext cx="6345237" cy="3378200"/>
          </a:xfrm>
        </p:spPr>
        <p:txBody>
          <a:bodyPr/>
          <a:lstStyle/>
          <a:p>
            <a:pPr marL="0" indent="0">
              <a:buNone/>
            </a:pPr>
            <a:r>
              <a:rPr lang="ru-RU" altLang="uk-UA" sz="1800">
                <a:latin typeface="Arial" panose="020B0604020202020204" pitchFamily="34" charset="0"/>
                <a:cs typeface="Arial" panose="020B0604020202020204" pitchFamily="34" charset="0"/>
              </a:rPr>
              <a:t>проектів рішень виконавчого комітету</a:t>
            </a:r>
          </a:p>
          <a:p>
            <a:pPr marL="0" indent="0">
              <a:buNone/>
            </a:pPr>
            <a:r>
              <a:rPr lang="ru-RU" altLang="uk-UA" sz="1800">
                <a:latin typeface="Arial" panose="020B0604020202020204" pitchFamily="34" charset="0"/>
                <a:cs typeface="Arial" panose="020B0604020202020204" pitchFamily="34" charset="0"/>
              </a:rPr>
              <a:t>проектів ухвал міської ради  </a:t>
            </a:r>
          </a:p>
          <a:p>
            <a:pPr marL="0" indent="0">
              <a:buNone/>
            </a:pPr>
            <a:r>
              <a:rPr lang="ru-RU" altLang="uk-UA" sz="1800">
                <a:latin typeface="Arial" panose="020B0604020202020204" pitchFamily="34" charset="0"/>
                <a:cs typeface="Arial" panose="020B0604020202020204" pitchFamily="34" charset="0"/>
              </a:rPr>
              <a:t>проектів наказів по приватизації обєктів державного житлового фонду</a:t>
            </a:r>
          </a:p>
          <a:p>
            <a:pPr marL="0" indent="0">
              <a:buNone/>
            </a:pPr>
            <a:r>
              <a:rPr lang="uk-UA" altLang="uk-UA" sz="1800">
                <a:latin typeface="Arial" panose="020B0604020202020204" pitchFamily="34" charset="0"/>
                <a:cs typeface="Arial" panose="020B0604020202020204" pitchFamily="34" charset="0"/>
              </a:rPr>
              <a:t>проектів наказів виконавчих органів ЛМР</a:t>
            </a: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75C44E-1400-41A2-B7E9-512E1CA464D3}" type="slidenum">
              <a:rPr lang="uk-UA" altLang="uk-UA">
                <a:solidFill>
                  <a:srgbClr val="898989"/>
                </a:solidFill>
                <a:latin typeface="Calibri" panose="020F0502020204030204" pitchFamily="34" charset="0"/>
              </a:rPr>
              <a:pPr eaLnBrk="1" hangingPunct="1"/>
              <a:t>3</a:t>
            </a:fld>
            <a:endParaRPr lang="uk-UA" altLang="uk-UA">
              <a:solidFill>
                <a:srgbClr val="898989"/>
              </a:solidFill>
              <a:latin typeface="Calibri" panose="020F0502020204030204" pitchFamily="34" charset="0"/>
            </a:endParaRPr>
          </a:p>
        </p:txBody>
      </p:sp>
      <p:sp>
        <p:nvSpPr>
          <p:cNvPr id="24581" name="TextBox 6"/>
          <p:cNvSpPr txBox="1">
            <a:spLocks noChangeArrowheads="1"/>
          </p:cNvSpPr>
          <p:nvPr/>
        </p:nvSpPr>
        <p:spPr bwMode="auto">
          <a:xfrm>
            <a:off x="3511550" y="2433639"/>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rgbClr val="9BBB59"/>
                </a:solidFill>
                <a:latin typeface="Calibri" panose="020F0502020204030204" pitchFamily="34" charset="0"/>
              </a:rPr>
              <a:t>432</a:t>
            </a:r>
          </a:p>
        </p:txBody>
      </p:sp>
      <p:sp>
        <p:nvSpPr>
          <p:cNvPr id="24582" name="TextBox 7"/>
          <p:cNvSpPr txBox="1">
            <a:spLocks noChangeArrowheads="1"/>
          </p:cNvSpPr>
          <p:nvPr/>
        </p:nvSpPr>
        <p:spPr bwMode="auto">
          <a:xfrm>
            <a:off x="3511550" y="2901950"/>
            <a:ext cx="103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rgbClr val="9BBB59"/>
                </a:solidFill>
                <a:latin typeface="Calibri" panose="020F0502020204030204" pitchFamily="34" charset="0"/>
              </a:rPr>
              <a:t>1177</a:t>
            </a:r>
          </a:p>
        </p:txBody>
      </p:sp>
      <p:sp>
        <p:nvSpPr>
          <p:cNvPr id="24583" name="TextBox 8"/>
          <p:cNvSpPr txBox="1">
            <a:spLocks noChangeArrowheads="1"/>
          </p:cNvSpPr>
          <p:nvPr/>
        </p:nvSpPr>
        <p:spPr bwMode="auto">
          <a:xfrm>
            <a:off x="3514725" y="3487739"/>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en-US" altLang="uk-UA" sz="3200" b="1">
                <a:solidFill>
                  <a:srgbClr val="9BBB59"/>
                </a:solidFill>
                <a:latin typeface="Calibri" panose="020F0502020204030204" pitchFamily="34" charset="0"/>
              </a:rPr>
              <a:t>788</a:t>
            </a:r>
            <a:endParaRPr lang="uk-UA" altLang="uk-UA" sz="3200" b="1">
              <a:solidFill>
                <a:srgbClr val="9BBB59"/>
              </a:solidFill>
              <a:latin typeface="Calibri" panose="020F0502020204030204" pitchFamily="34" charset="0"/>
            </a:endParaRPr>
          </a:p>
        </p:txBody>
      </p:sp>
      <p:sp>
        <p:nvSpPr>
          <p:cNvPr id="14" name="Місце для вмісту 2"/>
          <p:cNvSpPr txBox="1">
            <a:spLocks/>
          </p:cNvSpPr>
          <p:nvPr/>
        </p:nvSpPr>
        <p:spPr>
          <a:xfrm>
            <a:off x="3592512" y="1646238"/>
            <a:ext cx="6345238" cy="730250"/>
          </a:xfrm>
          <a:prstGeom prst="rect">
            <a:avLst/>
          </a:prstGeom>
        </p:spPr>
        <p:txBody>
          <a:bodyPr>
            <a:normAutofit/>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ru-RU" sz="1600" b="1" dirty="0">
                <a:latin typeface="+mn-lt"/>
              </a:rPr>
              <a:t>Проведено </a:t>
            </a:r>
            <a:r>
              <a:rPr lang="ru-RU" sz="1600" b="1" dirty="0" err="1">
                <a:latin typeface="+mn-lt"/>
              </a:rPr>
              <a:t>правову</a:t>
            </a:r>
            <a:r>
              <a:rPr lang="ru-RU" sz="1600" b="1" dirty="0">
                <a:latin typeface="+mn-lt"/>
              </a:rPr>
              <a:t> </a:t>
            </a:r>
            <a:r>
              <a:rPr lang="ru-RU" sz="1600" b="1" dirty="0" err="1">
                <a:latin typeface="+mn-lt"/>
              </a:rPr>
              <a:t>експертизу</a:t>
            </a:r>
            <a:r>
              <a:rPr lang="ru-RU" sz="1600" b="1" dirty="0">
                <a:latin typeface="+mn-lt"/>
              </a:rPr>
              <a:t> на </a:t>
            </a:r>
            <a:r>
              <a:rPr lang="ru-RU" sz="1600" b="1" dirty="0" err="1">
                <a:latin typeface="+mn-lt"/>
              </a:rPr>
              <a:t>відповідність</a:t>
            </a:r>
            <a:r>
              <a:rPr lang="en-US" sz="1600" b="1" dirty="0">
                <a:latin typeface="+mn-lt"/>
              </a:rPr>
              <a:t/>
            </a:r>
            <a:br>
              <a:rPr lang="en-US" sz="1600" b="1" dirty="0">
                <a:latin typeface="+mn-lt"/>
              </a:rPr>
            </a:br>
            <a:r>
              <a:rPr lang="ru-RU" sz="1600" b="1" dirty="0">
                <a:latin typeface="+mn-lt"/>
              </a:rPr>
              <a:t>чинному </a:t>
            </a:r>
            <a:r>
              <a:rPr lang="ru-RU" sz="1600" b="1" dirty="0" err="1">
                <a:latin typeface="+mn-lt"/>
              </a:rPr>
              <a:t>законодавству</a:t>
            </a:r>
            <a:r>
              <a:rPr lang="ru-RU" sz="1600" b="1" dirty="0">
                <a:latin typeface="+mn-lt"/>
              </a:rPr>
              <a:t> </a:t>
            </a:r>
            <a:r>
              <a:rPr lang="ru-RU" sz="1600" b="1" dirty="0" err="1">
                <a:latin typeface="+mn-lt"/>
              </a:rPr>
              <a:t>України</a:t>
            </a:r>
            <a:endParaRPr lang="ru-RU" sz="1600" b="1" dirty="0">
              <a:latin typeface="+mn-lt"/>
            </a:endParaRPr>
          </a:p>
        </p:txBody>
      </p:sp>
      <p:sp>
        <p:nvSpPr>
          <p:cNvPr id="24585" name="TextBox 8"/>
          <p:cNvSpPr txBox="1">
            <a:spLocks noChangeArrowheads="1"/>
          </p:cNvSpPr>
          <p:nvPr/>
        </p:nvSpPr>
        <p:spPr bwMode="auto">
          <a:xfrm>
            <a:off x="3517900" y="4216400"/>
            <a:ext cx="103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en-US" altLang="uk-UA" sz="3200" b="1">
                <a:solidFill>
                  <a:srgbClr val="9BBB59"/>
                </a:solidFill>
                <a:latin typeface="Calibri" panose="020F0502020204030204" pitchFamily="34" charset="0"/>
              </a:rPr>
              <a:t>1130</a:t>
            </a:r>
            <a:endParaRPr lang="uk-UA" altLang="uk-UA" sz="3200" b="1">
              <a:solidFill>
                <a:srgbClr val="9BBB59"/>
              </a:solidFill>
              <a:latin typeface="Calibri" panose="020F0502020204030204" pitchFamily="34" charset="0"/>
            </a:endParaRPr>
          </a:p>
        </p:txBody>
      </p:sp>
    </p:spTree>
    <p:extLst>
      <p:ext uri="{BB962C8B-B14F-4D97-AF65-F5344CB8AC3E}">
        <p14:creationId xmlns:p14="http://schemas.microsoft.com/office/powerpoint/2010/main" val="2596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6300" y="2420888"/>
            <a:ext cx="6264696" cy="2033687"/>
          </a:xfrm>
        </p:spPr>
        <p:txBody>
          <a:bodyPr>
            <a:normAutofit/>
          </a:bodyPr>
          <a:lstStyle/>
          <a:p>
            <a:pPr algn="ctr">
              <a:defRPr/>
            </a:pPr>
            <a:r>
              <a:rPr lang="uk-UA" sz="5400" b="1" dirty="0">
                <a:solidFill>
                  <a:schemeClr val="tx2">
                    <a:lumMod val="75000"/>
                  </a:schemeClr>
                </a:solidFill>
                <a:latin typeface="Arial" pitchFamily="34" charset="0"/>
                <a:cs typeface="Arial" pitchFamily="34" charset="0"/>
              </a:rPr>
              <a:t>Дякуємо за увагу!</a:t>
            </a:r>
          </a:p>
        </p:txBody>
      </p:sp>
    </p:spTree>
    <p:extLst>
      <p:ext uri="{BB962C8B-B14F-4D97-AF65-F5344CB8AC3E}">
        <p14:creationId xmlns:p14="http://schemas.microsoft.com/office/powerpoint/2010/main" val="9339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337" y="503238"/>
            <a:ext cx="6319838" cy="1143000"/>
          </a:xfrm>
        </p:spPr>
        <p:txBody>
          <a:bodyPr rtlCol="0">
            <a:normAutofit/>
          </a:bodyPr>
          <a:lstStyle/>
          <a:p>
            <a:pPr>
              <a:defRPr/>
            </a:pPr>
            <a:r>
              <a:rPr lang="ru-RU" dirty="0">
                <a:solidFill>
                  <a:schemeClr val="accent1"/>
                </a:solidFill>
                <a:latin typeface="+mn-lt"/>
              </a:rPr>
              <a:t>Робота з </a:t>
            </a:r>
            <a:r>
              <a:rPr lang="ru-RU" dirty="0" err="1">
                <a:solidFill>
                  <a:schemeClr val="accent1"/>
                </a:solidFill>
                <a:latin typeface="+mn-lt"/>
              </a:rPr>
              <a:t>нормативними</a:t>
            </a:r>
            <a:r>
              <a:rPr lang="ru-RU" dirty="0">
                <a:solidFill>
                  <a:schemeClr val="accent1"/>
                </a:solidFill>
                <a:latin typeface="+mn-lt"/>
              </a:rPr>
              <a:t> та </a:t>
            </a:r>
            <a:r>
              <a:rPr lang="ru-RU" dirty="0" err="1">
                <a:solidFill>
                  <a:schemeClr val="accent1"/>
                </a:solidFill>
                <a:latin typeface="+mn-lt"/>
              </a:rPr>
              <a:t>ненормативними</a:t>
            </a:r>
            <a:r>
              <a:rPr lang="ru-RU" dirty="0">
                <a:solidFill>
                  <a:schemeClr val="accent1"/>
                </a:solidFill>
                <a:latin typeface="+mn-lt"/>
              </a:rPr>
              <a:t> актами</a:t>
            </a:r>
            <a:endParaRPr lang="uk-UA" dirty="0">
              <a:solidFill>
                <a:schemeClr val="accent1"/>
              </a:solidFill>
              <a:latin typeface="+mn-lt"/>
            </a:endParaRPr>
          </a:p>
        </p:txBody>
      </p:sp>
      <p:sp>
        <p:nvSpPr>
          <p:cNvPr id="3" name="Місце для вмісту 2"/>
          <p:cNvSpPr>
            <a:spLocks noGrp="1"/>
          </p:cNvSpPr>
          <p:nvPr>
            <p:ph idx="1"/>
          </p:nvPr>
        </p:nvSpPr>
        <p:spPr>
          <a:xfrm>
            <a:off x="4559301" y="2233614"/>
            <a:ext cx="6345237" cy="1374775"/>
          </a:xfrm>
        </p:spPr>
        <p:txBody>
          <a:bodyPr rtlCol="0">
            <a:normAutofit/>
          </a:bodyPr>
          <a:lstStyle/>
          <a:p>
            <a:pPr marL="0" indent="0">
              <a:buNone/>
              <a:defRPr/>
            </a:pPr>
            <a:r>
              <a:rPr lang="ru-RU" sz="1800" dirty="0" err="1"/>
              <a:t>розпоряджень</a:t>
            </a:r>
            <a:r>
              <a:rPr lang="ru-RU" sz="1800" dirty="0"/>
              <a:t> </a:t>
            </a:r>
            <a:r>
              <a:rPr lang="ru-RU" sz="1800" dirty="0" err="1"/>
              <a:t>міського</a:t>
            </a:r>
            <a:r>
              <a:rPr lang="ru-RU" sz="1800" dirty="0"/>
              <a:t> </a:t>
            </a:r>
            <a:r>
              <a:rPr lang="ru-RU" sz="1800" dirty="0" err="1"/>
              <a:t>голови</a:t>
            </a:r>
            <a:r>
              <a:rPr lang="ru-RU" sz="1800" dirty="0"/>
              <a:t> </a:t>
            </a:r>
            <a:endParaRPr lang="en-US" sz="1800" dirty="0"/>
          </a:p>
          <a:p>
            <a:pPr marL="0" indent="0">
              <a:buNone/>
              <a:defRPr/>
            </a:pPr>
            <a:r>
              <a:rPr lang="ru-RU" sz="1800" dirty="0" err="1"/>
              <a:t>рішень</a:t>
            </a:r>
            <a:r>
              <a:rPr lang="ru-RU" sz="1800" dirty="0"/>
              <a:t> </a:t>
            </a:r>
            <a:r>
              <a:rPr lang="ru-RU" sz="1800" dirty="0" err="1"/>
              <a:t>виконавчого</a:t>
            </a:r>
            <a:r>
              <a:rPr lang="ru-RU" sz="1800" dirty="0"/>
              <a:t> </a:t>
            </a:r>
            <a:r>
              <a:rPr lang="ru-RU" sz="1800" dirty="0" err="1"/>
              <a:t>комітету</a:t>
            </a:r>
            <a:endParaRPr lang="en-US" sz="1800" dirty="0"/>
          </a:p>
          <a:p>
            <a:pPr marL="0" indent="0">
              <a:buNone/>
              <a:defRPr/>
            </a:pPr>
            <a:r>
              <a:rPr lang="ru-RU" sz="1800" dirty="0" err="1"/>
              <a:t>ухвал</a:t>
            </a:r>
            <a:r>
              <a:rPr lang="ru-RU" sz="1800" dirty="0"/>
              <a:t> </a:t>
            </a:r>
            <a:r>
              <a:rPr lang="ru-RU" sz="1800" dirty="0" err="1"/>
              <a:t>міської</a:t>
            </a:r>
            <a:r>
              <a:rPr lang="ru-RU" sz="1800" dirty="0"/>
              <a:t> ради</a:t>
            </a: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1DF0E9-308C-4749-B7C2-114373C3CE11}" type="slidenum">
              <a:rPr lang="uk-UA" altLang="uk-UA">
                <a:solidFill>
                  <a:srgbClr val="898989"/>
                </a:solidFill>
                <a:latin typeface="Calibri" panose="020F0502020204030204" pitchFamily="34" charset="0"/>
              </a:rPr>
              <a:pPr eaLnBrk="1" hangingPunct="1"/>
              <a:t>4</a:t>
            </a:fld>
            <a:endParaRPr lang="uk-UA" altLang="uk-UA">
              <a:solidFill>
                <a:srgbClr val="898989"/>
              </a:solidFill>
              <a:latin typeface="Calibri" panose="020F0502020204030204" pitchFamily="34" charset="0"/>
            </a:endParaRPr>
          </a:p>
        </p:txBody>
      </p:sp>
      <p:sp>
        <p:nvSpPr>
          <p:cNvPr id="25605" name="TextBox 6"/>
          <p:cNvSpPr txBox="1">
            <a:spLocks noChangeArrowheads="1"/>
          </p:cNvSpPr>
          <p:nvPr/>
        </p:nvSpPr>
        <p:spPr bwMode="auto">
          <a:xfrm>
            <a:off x="3511550" y="2152650"/>
            <a:ext cx="103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15</a:t>
            </a:r>
          </a:p>
        </p:txBody>
      </p:sp>
      <p:sp>
        <p:nvSpPr>
          <p:cNvPr id="25606" name="TextBox 7"/>
          <p:cNvSpPr txBox="1">
            <a:spLocks noChangeArrowheads="1"/>
          </p:cNvSpPr>
          <p:nvPr/>
        </p:nvSpPr>
        <p:spPr bwMode="auto">
          <a:xfrm>
            <a:off x="3511550" y="2628900"/>
            <a:ext cx="103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85</a:t>
            </a:r>
          </a:p>
        </p:txBody>
      </p:sp>
      <p:sp>
        <p:nvSpPr>
          <p:cNvPr id="25607" name="TextBox 8"/>
          <p:cNvSpPr txBox="1">
            <a:spLocks noChangeArrowheads="1"/>
          </p:cNvSpPr>
          <p:nvPr/>
        </p:nvSpPr>
        <p:spPr bwMode="auto">
          <a:xfrm>
            <a:off x="3497262" y="3148014"/>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50</a:t>
            </a:r>
          </a:p>
        </p:txBody>
      </p:sp>
      <p:sp>
        <p:nvSpPr>
          <p:cNvPr id="25608" name="Місце для вмісту 2"/>
          <p:cNvSpPr txBox="1">
            <a:spLocks/>
          </p:cNvSpPr>
          <p:nvPr/>
        </p:nvSpPr>
        <p:spPr bwMode="auto">
          <a:xfrm>
            <a:off x="3592512" y="1646238"/>
            <a:ext cx="63452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eaLnBrk="1" hangingPunct="1">
              <a:spcBef>
                <a:spcPts val="1800"/>
              </a:spcBef>
              <a:buNone/>
            </a:pPr>
            <a:r>
              <a:rPr lang="ru-RU" altLang="uk-UA" sz="1600" b="1">
                <a:latin typeface="Calibri" panose="020F0502020204030204" pitchFamily="34" charset="0"/>
              </a:rPr>
              <a:t>Підготов</a:t>
            </a:r>
            <a:r>
              <a:rPr lang="uk-UA" altLang="uk-UA" sz="1600" b="1">
                <a:latin typeface="Calibri" panose="020F0502020204030204" pitchFamily="34" charset="0"/>
              </a:rPr>
              <a:t>а</a:t>
            </a:r>
            <a:r>
              <a:rPr lang="ru-RU" altLang="uk-UA" sz="1600" b="1">
                <a:latin typeface="Calibri" panose="020F0502020204030204" pitchFamily="34" charset="0"/>
              </a:rPr>
              <a:t>но нормативних та ненормативних актів</a:t>
            </a:r>
          </a:p>
        </p:txBody>
      </p:sp>
      <p:sp>
        <p:nvSpPr>
          <p:cNvPr id="25609" name="Місце для вмісту 4"/>
          <p:cNvSpPr txBox="1">
            <a:spLocks/>
          </p:cNvSpPr>
          <p:nvPr/>
        </p:nvSpPr>
        <p:spPr bwMode="auto">
          <a:xfrm>
            <a:off x="3497263" y="3608389"/>
            <a:ext cx="63468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7813"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just" eaLnBrk="1" hangingPunct="1">
              <a:spcBef>
                <a:spcPts val="1200"/>
              </a:spcBef>
              <a:buNone/>
            </a:pPr>
            <a:r>
              <a:rPr lang="uk-UA" altLang="uk-UA" sz="1600" b="1" dirty="0">
                <a:latin typeface="Calibri" panose="020F0502020204030204" pitchFamily="34" charset="0"/>
                <a:cs typeface="Arial" panose="020B0604020202020204" pitchFamily="34" charset="0"/>
              </a:rPr>
              <a:t>Зокрема:</a:t>
            </a:r>
          </a:p>
          <a:p>
            <a:pPr algn="just" eaLnBrk="1" hangingPunct="1"/>
            <a:r>
              <a:rPr lang="uk-UA" altLang="uk-UA" sz="1600" dirty="0">
                <a:latin typeface="Arial" panose="020B0604020202020204" pitchFamily="34" charset="0"/>
                <a:ea typeface="Times New Roman" panose="02020603050405020304" pitchFamily="18" charset="0"/>
                <a:cs typeface="Arial" panose="020B0604020202020204" pitchFamily="34" charset="0"/>
              </a:rPr>
              <a:t>На виконання подання територіального управління Державної судової адміністрації в Львівській області щодо формування та затвердження списків присяжних для місцевих загальних судів м. Львова опрацьовано 142 заяв претендентів, проведено зустрічі з претендентами.</a:t>
            </a:r>
            <a:endParaRPr lang="ru-RU" altLang="uk-UA" sz="1600" dirty="0">
              <a:latin typeface="Arial" panose="020B0604020202020204" pitchFamily="34" charset="0"/>
              <a:ea typeface="Times New Roman" panose="02020603050405020304" pitchFamily="18" charset="0"/>
              <a:cs typeface="Arial" panose="020B0604020202020204" pitchFamily="34" charset="0"/>
            </a:endParaRPr>
          </a:p>
          <a:p>
            <a:pPr algn="just" eaLnBrk="1" hangingPunct="1"/>
            <a:r>
              <a:rPr lang="ru-RU" altLang="uk-UA" sz="1600" dirty="0">
                <a:latin typeface="Arial" panose="020B0604020202020204" pitchFamily="34" charset="0"/>
                <a:ea typeface="Times New Roman" panose="02020603050405020304" pitchFamily="18" charset="0"/>
                <a:cs typeface="Arial" panose="020B0604020202020204" pitchFamily="34" charset="0"/>
              </a:rPr>
              <a:t>На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виконання</a:t>
            </a:r>
            <a:r>
              <a:rPr lang="ru-RU" altLang="uk-UA" sz="1600" dirty="0">
                <a:latin typeface="Arial" panose="020B0604020202020204" pitchFamily="34" charset="0"/>
                <a:ea typeface="Times New Roman" panose="02020603050405020304" pitchFamily="18" charset="0"/>
                <a:cs typeface="Arial" panose="020B0604020202020204" pitchFamily="34" charset="0"/>
              </a:rPr>
              <a:t> Закону </a:t>
            </a:r>
            <a:r>
              <a:rPr lang="ru-RU" altLang="uk-UA" sz="1600" dirty="0" err="1">
                <a:latin typeface="Arial" panose="020B0604020202020204" pitchFamily="34" charset="0"/>
                <a:ea typeface="Times New Roman" panose="02020603050405020304" pitchFamily="18" charset="0"/>
                <a:cs typeface="Arial" panose="020B0604020202020204" pitchFamily="34" charset="0"/>
              </a:rPr>
              <a:t>України</a:t>
            </a:r>
            <a:r>
              <a:rPr lang="ru-RU" altLang="uk-UA" sz="1600" dirty="0">
                <a:latin typeface="Arial" panose="020B0604020202020204" pitchFamily="34" charset="0"/>
                <a:ea typeface="Times New Roman" panose="02020603050405020304" pitchFamily="18" charset="0"/>
                <a:cs typeface="Arial" panose="020B0604020202020204" pitchFamily="34" charset="0"/>
              </a:rPr>
              <a:t> “Про участь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громадян</a:t>
            </a:r>
            <a:r>
              <a:rPr lang="ru-RU" altLang="uk-UA" sz="1600" dirty="0">
                <a:latin typeface="Arial" panose="020B0604020202020204" pitchFamily="34" charset="0"/>
                <a:ea typeface="Times New Roman" panose="02020603050405020304" pitchFamily="18" charset="0"/>
                <a:cs typeface="Arial" panose="020B0604020202020204" pitchFamily="34" charset="0"/>
              </a:rPr>
              <a:t> в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охороні</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громадського</a:t>
            </a:r>
            <a:r>
              <a:rPr lang="ru-RU" altLang="uk-UA" sz="1600" dirty="0">
                <a:latin typeface="Arial" panose="020B0604020202020204" pitchFamily="34" charset="0"/>
                <a:ea typeface="Times New Roman" panose="02020603050405020304" pitchFamily="18" charset="0"/>
                <a:cs typeface="Arial" panose="020B0604020202020204" pitchFamily="34" charset="0"/>
              </a:rPr>
              <a:t> порядку і державного кордону“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підготовлено</a:t>
            </a:r>
            <a:r>
              <a:rPr lang="ru-RU" altLang="uk-UA" sz="1600" dirty="0">
                <a:latin typeface="Arial" panose="020B0604020202020204" pitchFamily="34" charset="0"/>
                <a:ea typeface="Times New Roman" panose="02020603050405020304" pitchFamily="18" charset="0"/>
                <a:cs typeface="Arial" panose="020B0604020202020204" pitchFamily="34" charset="0"/>
              </a:rPr>
              <a:t> 2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проекти</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рішень</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виконавчого</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комітету</a:t>
            </a:r>
            <a:r>
              <a:rPr lang="ru-RU" altLang="uk-UA" sz="1600" dirty="0">
                <a:latin typeface="Arial" panose="020B0604020202020204" pitchFamily="34" charset="0"/>
                <a:ea typeface="Times New Roman" panose="02020603050405020304" pitchFamily="18" charset="0"/>
                <a:cs typeface="Arial" panose="020B0604020202020204" pitchFamily="34" charset="0"/>
              </a:rPr>
              <a:t> про </a:t>
            </a:r>
            <a:r>
              <a:rPr lang="ru-RU" altLang="uk-UA" sz="1600" dirty="0" err="1">
                <a:latin typeface="Arial" panose="020B0604020202020204" pitchFamily="34" charset="0"/>
                <a:ea typeface="Times New Roman" panose="02020603050405020304" pitchFamily="18" charset="0"/>
                <a:cs typeface="Arial" panose="020B0604020202020204" pitchFamily="34" charset="0"/>
              </a:rPr>
              <a:t>реєстрацію</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громадських</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формувань</a:t>
            </a:r>
            <a:r>
              <a:rPr lang="ru-RU" altLang="uk-UA" sz="1600" dirty="0">
                <a:latin typeface="Arial" panose="020B0604020202020204" pitchFamily="34" charset="0"/>
                <a:ea typeface="Times New Roman" panose="02020603050405020304" pitchFamily="18" charset="0"/>
                <a:cs typeface="Arial" panose="020B0604020202020204" pitchFamily="34" charset="0"/>
              </a:rPr>
              <a:t> з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охорони</a:t>
            </a:r>
            <a:r>
              <a:rPr lang="ru-RU" altLang="uk-UA" sz="1600" dirty="0">
                <a:latin typeface="Arial" panose="020B0604020202020204" pitchFamily="34" charset="0"/>
                <a:ea typeface="Times New Roman" panose="02020603050405020304" pitchFamily="18" charset="0"/>
                <a:cs typeface="Arial" panose="020B0604020202020204" pitchFamily="34" charset="0"/>
              </a:rPr>
              <a:t> </a:t>
            </a:r>
            <a:r>
              <a:rPr lang="ru-RU" altLang="uk-UA" sz="1600" dirty="0" err="1">
                <a:latin typeface="Arial" panose="020B0604020202020204" pitchFamily="34" charset="0"/>
                <a:ea typeface="Times New Roman" panose="02020603050405020304" pitchFamily="18" charset="0"/>
                <a:cs typeface="Arial" panose="020B0604020202020204" pitchFamily="34" charset="0"/>
              </a:rPr>
              <a:t>громадського</a:t>
            </a:r>
            <a:r>
              <a:rPr lang="ru-RU" altLang="uk-UA" sz="1600" dirty="0">
                <a:latin typeface="Arial" panose="020B0604020202020204" pitchFamily="34" charset="0"/>
                <a:ea typeface="Times New Roman" panose="02020603050405020304" pitchFamily="18" charset="0"/>
                <a:cs typeface="Arial" panose="020B0604020202020204" pitchFamily="34" charset="0"/>
              </a:rPr>
              <a:t> порядку і державного кордону .</a:t>
            </a:r>
            <a:r>
              <a:rPr lang="uk-UA" altLang="uk-UA" sz="1600" dirty="0">
                <a:latin typeface="Arial" panose="020B0604020202020204" pitchFamily="34" charset="0"/>
                <a:cs typeface="Arial" panose="020B0604020202020204" pitchFamily="34" charset="0"/>
              </a:rPr>
              <a:t>		</a:t>
            </a:r>
          </a:p>
          <a:p>
            <a:pPr eaLnBrk="1" hangingPunct="1">
              <a:lnSpc>
                <a:spcPct val="80000"/>
              </a:lnSpc>
            </a:pPr>
            <a:endParaRPr lang="uk-UA" altLang="uk-UA" sz="600" dirty="0"/>
          </a:p>
          <a:p>
            <a:pPr eaLnBrk="1" hangingPunct="1">
              <a:lnSpc>
                <a:spcPct val="80000"/>
              </a:lnSpc>
              <a:spcBef>
                <a:spcPts val="1200"/>
              </a:spcBef>
              <a:buNone/>
            </a:pPr>
            <a:endParaRPr lang="ru-RU" altLang="uk-UA" sz="600" dirty="0">
              <a:latin typeface="Calibri" panose="020F0502020204030204" pitchFamily="34" charset="0"/>
            </a:endParaRPr>
          </a:p>
          <a:p>
            <a:pPr eaLnBrk="1" hangingPunct="1">
              <a:lnSpc>
                <a:spcPct val="80000"/>
              </a:lnSpc>
              <a:spcBef>
                <a:spcPts val="1200"/>
              </a:spcBef>
              <a:buNone/>
            </a:pPr>
            <a:endParaRPr lang="ru-RU" altLang="uk-UA" sz="600" dirty="0">
              <a:latin typeface="Calibri" panose="020F0502020204030204" pitchFamily="34" charset="0"/>
            </a:endParaRPr>
          </a:p>
        </p:txBody>
      </p:sp>
    </p:spTree>
    <p:extLst>
      <p:ext uri="{BB962C8B-B14F-4D97-AF65-F5344CB8AC3E}">
        <p14:creationId xmlns:p14="http://schemas.microsoft.com/office/powerpoint/2010/main" val="242817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338" y="503238"/>
            <a:ext cx="6619875" cy="1143000"/>
          </a:xfrm>
        </p:spPr>
        <p:txBody>
          <a:bodyPr rtlCol="0">
            <a:normAutofit/>
          </a:bodyPr>
          <a:lstStyle/>
          <a:p>
            <a:pPr>
              <a:defRPr/>
            </a:pPr>
            <a:r>
              <a:rPr lang="ru-RU" dirty="0" smtClean="0">
                <a:solidFill>
                  <a:schemeClr val="accent1"/>
                </a:solidFill>
                <a:latin typeface="+mn-lt"/>
              </a:rPr>
              <a:t>Робота </a:t>
            </a:r>
            <a:r>
              <a:rPr lang="ru-RU" dirty="0" err="1" smtClean="0">
                <a:solidFill>
                  <a:schemeClr val="accent1"/>
                </a:solidFill>
                <a:latin typeface="+mn-lt"/>
              </a:rPr>
              <a:t>з</a:t>
            </a:r>
            <a:r>
              <a:rPr lang="ru-RU" dirty="0" smtClean="0">
                <a:solidFill>
                  <a:schemeClr val="accent1"/>
                </a:solidFill>
                <a:latin typeface="+mn-lt"/>
              </a:rPr>
              <a:t> </a:t>
            </a:r>
            <a:r>
              <a:rPr lang="ru-RU" dirty="0" err="1" smtClean="0">
                <a:solidFill>
                  <a:schemeClr val="accent1"/>
                </a:solidFill>
                <a:latin typeface="+mn-lt"/>
              </a:rPr>
              <a:t>нормативними</a:t>
            </a:r>
            <a:r>
              <a:rPr lang="ru-RU" dirty="0" smtClean="0">
                <a:solidFill>
                  <a:schemeClr val="accent1"/>
                </a:solidFill>
                <a:latin typeface="+mn-lt"/>
              </a:rPr>
              <a:t> та </a:t>
            </a:r>
            <a:r>
              <a:rPr lang="ru-RU" dirty="0" err="1" smtClean="0">
                <a:solidFill>
                  <a:schemeClr val="accent1"/>
                </a:solidFill>
                <a:latin typeface="+mn-lt"/>
              </a:rPr>
              <a:t>ненормативими</a:t>
            </a:r>
            <a:r>
              <a:rPr lang="ru-RU" dirty="0" smtClean="0">
                <a:solidFill>
                  <a:schemeClr val="accent1"/>
                </a:solidFill>
                <a:latin typeface="+mn-lt"/>
              </a:rPr>
              <a:t> актами</a:t>
            </a:r>
            <a:endParaRPr lang="uk-UA" dirty="0">
              <a:solidFill>
                <a:schemeClr val="accent1"/>
              </a:solidFill>
              <a:latin typeface="+mn-lt"/>
            </a:endParaRP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16A4B7-3197-4084-A6AE-29D8E4BA1622}" type="slidenum">
              <a:rPr lang="uk-UA" altLang="uk-UA">
                <a:solidFill>
                  <a:srgbClr val="898989"/>
                </a:solidFill>
                <a:latin typeface="Calibri" panose="020F0502020204030204" pitchFamily="34" charset="0"/>
              </a:rPr>
              <a:pPr eaLnBrk="1" hangingPunct="1"/>
              <a:t>5</a:t>
            </a:fld>
            <a:endParaRPr lang="uk-UA" altLang="uk-UA">
              <a:solidFill>
                <a:srgbClr val="898989"/>
              </a:solidFill>
              <a:latin typeface="Calibri" panose="020F0502020204030204" pitchFamily="34" charset="0"/>
            </a:endParaRPr>
          </a:p>
        </p:txBody>
      </p:sp>
      <p:grpSp>
        <p:nvGrpSpPr>
          <p:cNvPr id="26628" name="Групувати 4"/>
          <p:cNvGrpSpPr>
            <a:grpSpLocks/>
          </p:cNvGrpSpPr>
          <p:nvPr/>
        </p:nvGrpSpPr>
        <p:grpSpPr bwMode="auto">
          <a:xfrm>
            <a:off x="3151187" y="2413000"/>
            <a:ext cx="2382838" cy="2382838"/>
            <a:chOff x="2086490" y="1934962"/>
            <a:chExt cx="2382771" cy="2382771"/>
          </a:xfrm>
        </p:grpSpPr>
        <p:pic>
          <p:nvPicPr>
            <p:cNvPr id="26630"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490" y="19349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890" y="20873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290" y="22397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690" y="23921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9" name="Прямоугольник 11"/>
          <p:cNvSpPr>
            <a:spLocks noChangeArrowheads="1"/>
          </p:cNvSpPr>
          <p:nvPr/>
        </p:nvSpPr>
        <p:spPr bwMode="auto">
          <a:xfrm>
            <a:off x="5534025" y="2717801"/>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just" eaLnBrk="1" hangingPunct="1">
              <a:spcBef>
                <a:spcPct val="0"/>
              </a:spcBef>
              <a:buClrTx/>
              <a:buFontTx/>
              <a:buNone/>
            </a:pPr>
            <a:r>
              <a:rPr lang="uk-UA" altLang="uk-UA" sz="2000" dirty="0">
                <a:latin typeface="Arial" panose="020B0604020202020204" pitchFamily="34" charset="0"/>
                <a:cs typeface="Arial" panose="020B0604020202020204" pitchFamily="34" charset="0"/>
              </a:rPr>
              <a:t>	Управлінням правової роботи проведено перевірку на відповідність чинному законодавству </a:t>
            </a:r>
            <a:r>
              <a:rPr lang="uk-UA" altLang="uk-UA" sz="2000" b="1" u="sng" dirty="0">
                <a:latin typeface="Arial" panose="020B0604020202020204" pitchFamily="34" charset="0"/>
                <a:cs typeface="Arial" panose="020B0604020202020204" pitchFamily="34" charset="0"/>
              </a:rPr>
              <a:t>1288 проектів договорів</a:t>
            </a:r>
            <a:r>
              <a:rPr lang="uk-UA" altLang="uk-UA" sz="2000" dirty="0">
                <a:latin typeface="Arial" panose="020B0604020202020204" pitchFamily="34" charset="0"/>
                <a:cs typeface="Arial" panose="020B0604020202020204" pitchFamily="34" charset="0"/>
              </a:rPr>
              <a:t>, в яких однією із сторін договору виступають виконавчі органи Львівської міської ради, Львівська міська ради, виконавчий комітет Львівської міської ради.</a:t>
            </a:r>
            <a:endParaRPr lang="uk-UA" altLang="uk-UA" sz="2000" dirty="0">
              <a:latin typeface="Arial" panose="020B0604020202020204" pitchFamily="34" charset="0"/>
            </a:endParaRPr>
          </a:p>
        </p:txBody>
      </p:sp>
    </p:spTree>
    <p:extLst>
      <p:ext uri="{BB962C8B-B14F-4D97-AF65-F5344CB8AC3E}">
        <p14:creationId xmlns:p14="http://schemas.microsoft.com/office/powerpoint/2010/main" val="124014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337" y="503238"/>
            <a:ext cx="6319838" cy="1143000"/>
          </a:xfrm>
        </p:spPr>
        <p:txBody>
          <a:bodyPr rtlCol="0">
            <a:normAutofit/>
          </a:bodyPr>
          <a:lstStyle/>
          <a:p>
            <a:pPr>
              <a:defRPr/>
            </a:pPr>
            <a:r>
              <a:rPr lang="ru-RU" dirty="0" err="1">
                <a:solidFill>
                  <a:schemeClr val="accent1"/>
                </a:solidFill>
                <a:latin typeface="+mj-lt"/>
              </a:rPr>
              <a:t>Інформація</a:t>
            </a:r>
            <a:r>
              <a:rPr lang="ru-RU" dirty="0">
                <a:solidFill>
                  <a:schemeClr val="accent1"/>
                </a:solidFill>
                <a:latin typeface="+mj-lt"/>
              </a:rPr>
              <a:t> по </a:t>
            </a:r>
            <a:r>
              <a:rPr lang="ru-RU" dirty="0" err="1">
                <a:solidFill>
                  <a:schemeClr val="accent1"/>
                </a:solidFill>
                <a:latin typeface="+mj-lt"/>
              </a:rPr>
              <a:t>судових</a:t>
            </a:r>
            <a:r>
              <a:rPr lang="ru-RU" dirty="0">
                <a:solidFill>
                  <a:schemeClr val="accent1"/>
                </a:solidFill>
                <a:latin typeface="+mj-lt"/>
              </a:rPr>
              <a:t> справах</a:t>
            </a:r>
            <a:endParaRPr lang="uk-UA" dirty="0">
              <a:solidFill>
                <a:schemeClr val="accent1"/>
              </a:solidFill>
              <a:latin typeface="+mj-lt"/>
            </a:endParaRPr>
          </a:p>
        </p:txBody>
      </p:sp>
      <p:sp>
        <p:nvSpPr>
          <p:cNvPr id="27651" name="Місце для вмісту 2"/>
          <p:cNvSpPr>
            <a:spLocks noGrp="1"/>
          </p:cNvSpPr>
          <p:nvPr>
            <p:ph idx="1"/>
          </p:nvPr>
        </p:nvSpPr>
        <p:spPr>
          <a:xfrm>
            <a:off x="3157537" y="5097463"/>
            <a:ext cx="1035050" cy="527050"/>
          </a:xfrm>
        </p:spPr>
        <p:txBody>
          <a:bodyPr/>
          <a:lstStyle/>
          <a:p>
            <a:pPr marL="0" indent="0">
              <a:buNone/>
            </a:pPr>
            <a:r>
              <a:rPr lang="en-US" altLang="uk-UA" sz="1800">
                <a:latin typeface="Calibri" panose="020F0502020204030204" pitchFamily="34" charset="0"/>
              </a:rPr>
              <a:t>201</a:t>
            </a:r>
            <a:r>
              <a:rPr lang="uk-UA" altLang="uk-UA" sz="1800">
                <a:latin typeface="Calibri" panose="020F0502020204030204" pitchFamily="34" charset="0"/>
              </a:rPr>
              <a:t>5</a:t>
            </a:r>
            <a:r>
              <a:rPr lang="en-US" altLang="uk-UA" sz="1800">
                <a:latin typeface="Calibri" panose="020F0502020204030204" pitchFamily="34" charset="0"/>
              </a:rPr>
              <a:t> </a:t>
            </a:r>
            <a:r>
              <a:rPr lang="uk-UA" altLang="uk-UA" sz="1800">
                <a:latin typeface="Calibri" panose="020F0502020204030204" pitchFamily="34" charset="0"/>
              </a:rPr>
              <a:t>рік</a:t>
            </a: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1D133C-ED15-4E36-A45E-C4C8A9954289}" type="slidenum">
              <a:rPr lang="uk-UA" altLang="uk-UA">
                <a:solidFill>
                  <a:srgbClr val="898989"/>
                </a:solidFill>
                <a:latin typeface="Calibri" panose="020F0502020204030204" pitchFamily="34" charset="0"/>
              </a:rPr>
              <a:pPr eaLnBrk="1" hangingPunct="1"/>
              <a:t>6</a:t>
            </a:fld>
            <a:endParaRPr lang="uk-UA" altLang="uk-UA">
              <a:solidFill>
                <a:srgbClr val="898989"/>
              </a:solidFill>
              <a:latin typeface="Calibri" panose="020F0502020204030204" pitchFamily="34" charset="0"/>
            </a:endParaRPr>
          </a:p>
        </p:txBody>
      </p:sp>
      <p:sp>
        <p:nvSpPr>
          <p:cNvPr id="27653" name="TextBox 6"/>
          <p:cNvSpPr txBox="1">
            <a:spLocks noChangeArrowheads="1"/>
          </p:cNvSpPr>
          <p:nvPr/>
        </p:nvSpPr>
        <p:spPr bwMode="auto">
          <a:xfrm>
            <a:off x="3157537" y="3552825"/>
            <a:ext cx="103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rgbClr val="9BBB59"/>
                </a:solidFill>
                <a:latin typeface="Calibri" panose="020F0502020204030204" pitchFamily="34" charset="0"/>
              </a:rPr>
              <a:t>308</a:t>
            </a:r>
          </a:p>
        </p:txBody>
      </p:sp>
      <p:sp>
        <p:nvSpPr>
          <p:cNvPr id="14" name="Місце для вмісту 2"/>
          <p:cNvSpPr txBox="1">
            <a:spLocks/>
          </p:cNvSpPr>
          <p:nvPr/>
        </p:nvSpPr>
        <p:spPr>
          <a:xfrm>
            <a:off x="2277989" y="1685926"/>
            <a:ext cx="3149676" cy="868364"/>
          </a:xfrm>
          <a:prstGeom prst="rect">
            <a:avLst/>
          </a:prstGeom>
        </p:spPr>
        <p:txBody>
          <a:bodyPr>
            <a:noAutofit/>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ru-RU" sz="1800" b="1" dirty="0" err="1">
                <a:latin typeface="Times New Roman" panose="02020603050405020304" pitchFamily="18" charset="0"/>
                <a:cs typeface="Times New Roman" panose="02020603050405020304" pitchFamily="18" charset="0"/>
              </a:rPr>
              <a:t>від</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імені</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позивачів</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управління</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правової</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роботи</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виступало</a:t>
            </a:r>
            <a:r>
              <a:rPr lang="ru-RU" sz="1800" b="1" dirty="0">
                <a:latin typeface="Times New Roman" panose="02020603050405020304" pitchFamily="18" charset="0"/>
                <a:cs typeface="Times New Roman" panose="02020603050405020304" pitchFamily="18" charset="0"/>
              </a:rPr>
              <a:t> у:</a:t>
            </a:r>
          </a:p>
        </p:txBody>
      </p:sp>
      <p:sp>
        <p:nvSpPr>
          <p:cNvPr id="6" name="Прямокутник 5"/>
          <p:cNvSpPr/>
          <p:nvPr/>
        </p:nvSpPr>
        <p:spPr>
          <a:xfrm>
            <a:off x="3298826" y="4211639"/>
            <a:ext cx="750887" cy="846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2" name="Прямокутник 11"/>
          <p:cNvSpPr/>
          <p:nvPr/>
        </p:nvSpPr>
        <p:spPr>
          <a:xfrm>
            <a:off x="4276726" y="4311651"/>
            <a:ext cx="706437" cy="733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7657" name="Місце для вмісту 2"/>
          <p:cNvSpPr txBox="1">
            <a:spLocks/>
          </p:cNvSpPr>
          <p:nvPr/>
        </p:nvSpPr>
        <p:spPr bwMode="auto">
          <a:xfrm>
            <a:off x="4105275" y="5089525"/>
            <a:ext cx="10350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eaLnBrk="1" hangingPunct="1">
              <a:spcBef>
                <a:spcPts val="1800"/>
              </a:spcBef>
              <a:buNone/>
            </a:pPr>
            <a:r>
              <a:rPr lang="en-US" altLang="uk-UA" sz="1800">
                <a:latin typeface="Calibri" panose="020F0502020204030204" pitchFamily="34" charset="0"/>
              </a:rPr>
              <a:t>201</a:t>
            </a:r>
            <a:r>
              <a:rPr lang="uk-UA" altLang="uk-UA" sz="1800">
                <a:latin typeface="Calibri" panose="020F0502020204030204" pitchFamily="34" charset="0"/>
              </a:rPr>
              <a:t>6</a:t>
            </a:r>
            <a:r>
              <a:rPr lang="en-US" altLang="uk-UA" sz="1800">
                <a:latin typeface="Calibri" panose="020F0502020204030204" pitchFamily="34" charset="0"/>
              </a:rPr>
              <a:t> </a:t>
            </a:r>
            <a:r>
              <a:rPr lang="uk-UA" altLang="uk-UA" sz="1800">
                <a:latin typeface="Calibri" panose="020F0502020204030204" pitchFamily="34" charset="0"/>
              </a:rPr>
              <a:t>рік</a:t>
            </a:r>
          </a:p>
        </p:txBody>
      </p:sp>
      <p:sp>
        <p:nvSpPr>
          <p:cNvPr id="27658" name="TextBox 15"/>
          <p:cNvSpPr txBox="1">
            <a:spLocks noChangeArrowheads="1"/>
          </p:cNvSpPr>
          <p:nvPr/>
        </p:nvSpPr>
        <p:spPr bwMode="auto">
          <a:xfrm>
            <a:off x="4060825" y="3638550"/>
            <a:ext cx="103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rgbClr val="9BBB59"/>
                </a:solidFill>
                <a:latin typeface="Calibri" panose="020F0502020204030204" pitchFamily="34" charset="0"/>
              </a:rPr>
              <a:t>246</a:t>
            </a:r>
          </a:p>
        </p:txBody>
      </p:sp>
      <p:sp>
        <p:nvSpPr>
          <p:cNvPr id="19" name="Місце для вмісту 2"/>
          <p:cNvSpPr txBox="1">
            <a:spLocks/>
          </p:cNvSpPr>
          <p:nvPr/>
        </p:nvSpPr>
        <p:spPr>
          <a:xfrm>
            <a:off x="3294062" y="3948114"/>
            <a:ext cx="812800" cy="269875"/>
          </a:xfrm>
          <a:prstGeom prst="rect">
            <a:avLst/>
          </a:prstGeom>
        </p:spPr>
        <p:txBody>
          <a:bodyPr>
            <a:normAutofit lnSpcReduction="10000"/>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200" dirty="0">
                <a:latin typeface="+mn-lt"/>
              </a:rPr>
              <a:t>справах</a:t>
            </a:r>
          </a:p>
        </p:txBody>
      </p:sp>
      <p:sp>
        <p:nvSpPr>
          <p:cNvPr id="20" name="Місце для вмісту 2"/>
          <p:cNvSpPr txBox="1">
            <a:spLocks/>
          </p:cNvSpPr>
          <p:nvPr/>
        </p:nvSpPr>
        <p:spPr>
          <a:xfrm>
            <a:off x="5267326" y="4083051"/>
            <a:ext cx="706437" cy="269875"/>
          </a:xfrm>
          <a:prstGeom prst="rect">
            <a:avLst/>
          </a:prstGeom>
        </p:spPr>
        <p:txBody>
          <a:bodyPr>
            <a:normAutofit lnSpcReduction="10000"/>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200" dirty="0">
                <a:latin typeface="+mn-lt"/>
              </a:rPr>
              <a:t>справах</a:t>
            </a:r>
          </a:p>
        </p:txBody>
      </p:sp>
      <p:cxnSp>
        <p:nvCxnSpPr>
          <p:cNvPr id="11" name="Пряма сполучна лінія 10"/>
          <p:cNvCxnSpPr/>
          <p:nvPr/>
        </p:nvCxnSpPr>
        <p:spPr>
          <a:xfrm>
            <a:off x="6543675" y="1854200"/>
            <a:ext cx="0" cy="3600450"/>
          </a:xfrm>
          <a:prstGeom prst="line">
            <a:avLst/>
          </a:prstGeom>
        </p:spPr>
        <p:style>
          <a:lnRef idx="1">
            <a:schemeClr val="accent1"/>
          </a:lnRef>
          <a:fillRef idx="0">
            <a:schemeClr val="accent1"/>
          </a:fillRef>
          <a:effectRef idx="0">
            <a:schemeClr val="accent1"/>
          </a:effectRef>
          <a:fontRef idx="minor">
            <a:schemeClr val="tx1"/>
          </a:fontRef>
        </p:style>
      </p:cxnSp>
      <p:sp>
        <p:nvSpPr>
          <p:cNvPr id="27662" name="Місце для вмісту 2"/>
          <p:cNvSpPr txBox="1">
            <a:spLocks/>
          </p:cNvSpPr>
          <p:nvPr/>
        </p:nvSpPr>
        <p:spPr bwMode="auto">
          <a:xfrm>
            <a:off x="7243762" y="5084763"/>
            <a:ext cx="10350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eaLnBrk="1" hangingPunct="1">
              <a:spcBef>
                <a:spcPts val="1800"/>
              </a:spcBef>
              <a:buNone/>
            </a:pPr>
            <a:r>
              <a:rPr lang="en-US" altLang="uk-UA" sz="1800">
                <a:latin typeface="Calibri" panose="020F0502020204030204" pitchFamily="34" charset="0"/>
              </a:rPr>
              <a:t>201</a:t>
            </a:r>
            <a:r>
              <a:rPr lang="uk-UA" altLang="uk-UA" sz="1800">
                <a:latin typeface="Calibri" panose="020F0502020204030204" pitchFamily="34" charset="0"/>
              </a:rPr>
              <a:t>5</a:t>
            </a:r>
            <a:r>
              <a:rPr lang="en-US" altLang="uk-UA" sz="1800">
                <a:latin typeface="Calibri" panose="020F0502020204030204" pitchFamily="34" charset="0"/>
              </a:rPr>
              <a:t> </a:t>
            </a:r>
            <a:r>
              <a:rPr lang="uk-UA" altLang="uk-UA" sz="1800">
                <a:latin typeface="Calibri" panose="020F0502020204030204" pitchFamily="34" charset="0"/>
              </a:rPr>
              <a:t>рік</a:t>
            </a:r>
          </a:p>
        </p:txBody>
      </p:sp>
      <p:sp>
        <p:nvSpPr>
          <p:cNvPr id="27663" name="TextBox 21"/>
          <p:cNvSpPr txBox="1">
            <a:spLocks noChangeArrowheads="1"/>
          </p:cNvSpPr>
          <p:nvPr/>
        </p:nvSpPr>
        <p:spPr bwMode="auto">
          <a:xfrm>
            <a:off x="7040562" y="2887664"/>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965</a:t>
            </a:r>
          </a:p>
        </p:txBody>
      </p:sp>
      <p:sp>
        <p:nvSpPr>
          <p:cNvPr id="23" name="Місце для вмісту 2"/>
          <p:cNvSpPr txBox="1">
            <a:spLocks/>
          </p:cNvSpPr>
          <p:nvPr/>
        </p:nvSpPr>
        <p:spPr>
          <a:xfrm>
            <a:off x="7462564" y="1447802"/>
            <a:ext cx="3456384" cy="1065212"/>
          </a:xfrm>
          <a:prstGeom prst="rect">
            <a:avLst/>
          </a:prstGeom>
        </p:spPr>
        <p:txBody>
          <a:bodyPr>
            <a:noAutofit/>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ru-RU" sz="1800" b="1" dirty="0" err="1">
                <a:latin typeface="Times New Roman" panose="02020603050405020304" pitchFamily="18" charset="0"/>
                <a:cs typeface="Times New Roman" panose="02020603050405020304" pitchFamily="18" charset="0"/>
              </a:rPr>
              <a:t>від</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імені</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відповідачів</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управління</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правової</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роботи</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виступало</a:t>
            </a:r>
            <a:r>
              <a:rPr lang="ru-RU" sz="1800" b="1" dirty="0">
                <a:latin typeface="Times New Roman" panose="02020603050405020304" pitchFamily="18" charset="0"/>
                <a:cs typeface="Times New Roman" panose="02020603050405020304" pitchFamily="18" charset="0"/>
              </a:rPr>
              <a:t> у:</a:t>
            </a:r>
          </a:p>
        </p:txBody>
      </p:sp>
      <p:sp>
        <p:nvSpPr>
          <p:cNvPr id="24" name="Прямокутник 23"/>
          <p:cNvSpPr/>
          <p:nvPr/>
        </p:nvSpPr>
        <p:spPr>
          <a:xfrm>
            <a:off x="7358062" y="3654425"/>
            <a:ext cx="717550" cy="1417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5" name="Прямокутник 24"/>
          <p:cNvSpPr/>
          <p:nvPr/>
        </p:nvSpPr>
        <p:spPr>
          <a:xfrm>
            <a:off x="8431213" y="3789363"/>
            <a:ext cx="715963" cy="128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7667" name="Місце для вмісту 2"/>
          <p:cNvSpPr txBox="1">
            <a:spLocks/>
          </p:cNvSpPr>
          <p:nvPr/>
        </p:nvSpPr>
        <p:spPr bwMode="auto">
          <a:xfrm>
            <a:off x="8334375" y="5072063"/>
            <a:ext cx="10350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eaLnBrk="1" hangingPunct="1">
              <a:spcBef>
                <a:spcPts val="1800"/>
              </a:spcBef>
              <a:buNone/>
            </a:pPr>
            <a:r>
              <a:rPr lang="en-US" altLang="uk-UA" sz="1800">
                <a:latin typeface="Calibri" panose="020F0502020204030204" pitchFamily="34" charset="0"/>
              </a:rPr>
              <a:t>201</a:t>
            </a:r>
            <a:r>
              <a:rPr lang="uk-UA" altLang="uk-UA" sz="1800">
                <a:latin typeface="Calibri" panose="020F0502020204030204" pitchFamily="34" charset="0"/>
              </a:rPr>
              <a:t>6</a:t>
            </a:r>
            <a:r>
              <a:rPr lang="en-US" altLang="uk-UA" sz="1800">
                <a:latin typeface="Calibri" panose="020F0502020204030204" pitchFamily="34" charset="0"/>
              </a:rPr>
              <a:t> </a:t>
            </a:r>
            <a:r>
              <a:rPr lang="uk-UA" altLang="uk-UA" sz="1800">
                <a:latin typeface="Calibri" panose="020F0502020204030204" pitchFamily="34" charset="0"/>
              </a:rPr>
              <a:t>рік</a:t>
            </a:r>
          </a:p>
        </p:txBody>
      </p:sp>
      <p:sp>
        <p:nvSpPr>
          <p:cNvPr id="27668" name="TextBox 26"/>
          <p:cNvSpPr txBox="1">
            <a:spLocks noChangeArrowheads="1"/>
          </p:cNvSpPr>
          <p:nvPr/>
        </p:nvSpPr>
        <p:spPr bwMode="auto">
          <a:xfrm>
            <a:off x="8135937" y="3052764"/>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954</a:t>
            </a:r>
          </a:p>
        </p:txBody>
      </p:sp>
      <p:sp>
        <p:nvSpPr>
          <p:cNvPr id="28" name="Місце для вмісту 2"/>
          <p:cNvSpPr txBox="1">
            <a:spLocks/>
          </p:cNvSpPr>
          <p:nvPr/>
        </p:nvSpPr>
        <p:spPr>
          <a:xfrm>
            <a:off x="7323137" y="3362326"/>
            <a:ext cx="812800" cy="269875"/>
          </a:xfrm>
          <a:prstGeom prst="rect">
            <a:avLst/>
          </a:prstGeom>
        </p:spPr>
        <p:txBody>
          <a:bodyPr>
            <a:normAutofit lnSpcReduction="10000"/>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200" dirty="0">
                <a:latin typeface="+mn-lt"/>
              </a:rPr>
              <a:t>справах</a:t>
            </a:r>
          </a:p>
        </p:txBody>
      </p:sp>
      <p:sp>
        <p:nvSpPr>
          <p:cNvPr id="29" name="Місце для вмісту 2"/>
          <p:cNvSpPr txBox="1">
            <a:spLocks/>
          </p:cNvSpPr>
          <p:nvPr/>
        </p:nvSpPr>
        <p:spPr>
          <a:xfrm>
            <a:off x="8431212" y="3497264"/>
            <a:ext cx="812800" cy="269875"/>
          </a:xfrm>
          <a:prstGeom prst="rect">
            <a:avLst/>
          </a:prstGeom>
        </p:spPr>
        <p:txBody>
          <a:bodyPr>
            <a:normAutofit lnSpcReduction="10000"/>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200" dirty="0">
                <a:latin typeface="+mn-lt"/>
              </a:rPr>
              <a:t>справах</a:t>
            </a:r>
          </a:p>
        </p:txBody>
      </p:sp>
      <p:pic>
        <p:nvPicPr>
          <p:cNvPr id="27671" name="Рисунок 29"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2554289"/>
            <a:ext cx="15779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4352925"/>
            <a:ext cx="7016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3" name="Місце для вмісту 2"/>
          <p:cNvSpPr txBox="1">
            <a:spLocks/>
          </p:cNvSpPr>
          <p:nvPr/>
        </p:nvSpPr>
        <p:spPr bwMode="auto">
          <a:xfrm>
            <a:off x="5053012" y="5097464"/>
            <a:ext cx="10350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eaLnBrk="1" hangingPunct="1">
              <a:spcBef>
                <a:spcPts val="1800"/>
              </a:spcBef>
              <a:buNone/>
            </a:pPr>
            <a:r>
              <a:rPr lang="en-US" altLang="uk-UA" sz="1800">
                <a:latin typeface="Calibri" panose="020F0502020204030204" pitchFamily="34" charset="0"/>
              </a:rPr>
              <a:t>201</a:t>
            </a:r>
            <a:r>
              <a:rPr lang="uk-UA" altLang="uk-UA" sz="1800">
                <a:latin typeface="Calibri" panose="020F0502020204030204" pitchFamily="34" charset="0"/>
              </a:rPr>
              <a:t>7 рік</a:t>
            </a:r>
          </a:p>
        </p:txBody>
      </p:sp>
      <p:sp>
        <p:nvSpPr>
          <p:cNvPr id="27674" name="TextBox 15"/>
          <p:cNvSpPr txBox="1">
            <a:spLocks noChangeArrowheads="1"/>
          </p:cNvSpPr>
          <p:nvPr/>
        </p:nvSpPr>
        <p:spPr bwMode="auto">
          <a:xfrm>
            <a:off x="5137150" y="3662363"/>
            <a:ext cx="868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ct val="0"/>
              </a:spcBef>
              <a:buClrTx/>
              <a:buFontTx/>
              <a:buNone/>
            </a:pPr>
            <a:r>
              <a:rPr lang="uk-UA" altLang="uk-UA" sz="3200" b="1">
                <a:solidFill>
                  <a:srgbClr val="9BBB59"/>
                </a:solidFill>
                <a:latin typeface="Calibri" panose="020F0502020204030204" pitchFamily="34" charset="0"/>
              </a:rPr>
              <a:t>241</a:t>
            </a:r>
          </a:p>
        </p:txBody>
      </p:sp>
      <p:pic>
        <p:nvPicPr>
          <p:cNvPr id="2767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1162" y="4029075"/>
            <a:ext cx="71278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Прямокутник 29"/>
          <p:cNvSpPr/>
          <p:nvPr/>
        </p:nvSpPr>
        <p:spPr>
          <a:xfrm>
            <a:off x="9518650" y="4029075"/>
            <a:ext cx="715962" cy="1042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7677" name="Місце для вмісту 2"/>
          <p:cNvSpPr txBox="1">
            <a:spLocks/>
          </p:cNvSpPr>
          <p:nvPr/>
        </p:nvSpPr>
        <p:spPr bwMode="auto">
          <a:xfrm>
            <a:off x="9359900" y="5072063"/>
            <a:ext cx="10350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eaLnBrk="1" hangingPunct="1">
              <a:spcBef>
                <a:spcPts val="1800"/>
              </a:spcBef>
              <a:buNone/>
            </a:pPr>
            <a:r>
              <a:rPr lang="en-US" altLang="uk-UA" sz="1800">
                <a:latin typeface="Calibri" panose="020F0502020204030204" pitchFamily="34" charset="0"/>
              </a:rPr>
              <a:t>201</a:t>
            </a:r>
            <a:r>
              <a:rPr lang="uk-UA" altLang="uk-UA" sz="1800">
                <a:latin typeface="Calibri" panose="020F0502020204030204" pitchFamily="34" charset="0"/>
              </a:rPr>
              <a:t>7</a:t>
            </a:r>
            <a:r>
              <a:rPr lang="en-US" altLang="uk-UA" sz="1800">
                <a:latin typeface="Calibri" panose="020F0502020204030204" pitchFamily="34" charset="0"/>
              </a:rPr>
              <a:t> </a:t>
            </a:r>
            <a:r>
              <a:rPr lang="uk-UA" altLang="uk-UA" sz="1800">
                <a:latin typeface="Calibri" panose="020F0502020204030204" pitchFamily="34" charset="0"/>
              </a:rPr>
              <a:t>рік</a:t>
            </a:r>
          </a:p>
        </p:txBody>
      </p:sp>
      <p:sp>
        <p:nvSpPr>
          <p:cNvPr id="27678" name="TextBox 26"/>
          <p:cNvSpPr txBox="1">
            <a:spLocks noChangeArrowheads="1"/>
          </p:cNvSpPr>
          <p:nvPr/>
        </p:nvSpPr>
        <p:spPr bwMode="auto">
          <a:xfrm>
            <a:off x="9244012" y="3044825"/>
            <a:ext cx="103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813</a:t>
            </a:r>
          </a:p>
        </p:txBody>
      </p:sp>
      <p:pic>
        <p:nvPicPr>
          <p:cNvPr id="27679"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3413" y="3476625"/>
            <a:ext cx="8175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48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337" y="503238"/>
            <a:ext cx="6319838" cy="1143000"/>
          </a:xfrm>
        </p:spPr>
        <p:txBody>
          <a:bodyPr rtlCol="0">
            <a:normAutofit/>
          </a:bodyPr>
          <a:lstStyle/>
          <a:p>
            <a:pPr>
              <a:defRPr/>
            </a:pPr>
            <a:r>
              <a:rPr lang="ru-RU" dirty="0" err="1">
                <a:solidFill>
                  <a:schemeClr val="accent1"/>
                </a:solidFill>
                <a:latin typeface="+mn-lt"/>
              </a:rPr>
              <a:t>Інформація</a:t>
            </a:r>
            <a:r>
              <a:rPr lang="ru-RU" dirty="0">
                <a:solidFill>
                  <a:schemeClr val="accent1"/>
                </a:solidFill>
                <a:latin typeface="+mn-lt"/>
              </a:rPr>
              <a:t> по </a:t>
            </a:r>
            <a:r>
              <a:rPr lang="ru-RU" dirty="0" err="1">
                <a:solidFill>
                  <a:schemeClr val="accent1"/>
                </a:solidFill>
                <a:latin typeface="+mn-lt"/>
              </a:rPr>
              <a:t>судових</a:t>
            </a:r>
            <a:r>
              <a:rPr lang="ru-RU" dirty="0">
                <a:solidFill>
                  <a:schemeClr val="accent1"/>
                </a:solidFill>
                <a:latin typeface="+mn-lt"/>
              </a:rPr>
              <a:t> справах</a:t>
            </a:r>
            <a:endParaRPr lang="uk-UA" dirty="0">
              <a:solidFill>
                <a:schemeClr val="accent1"/>
              </a:solidFill>
              <a:latin typeface="+mn-lt"/>
            </a:endParaRPr>
          </a:p>
        </p:txBody>
      </p:sp>
      <p:sp>
        <p:nvSpPr>
          <p:cNvPr id="28675" name="Місце для вмісту 2"/>
          <p:cNvSpPr>
            <a:spLocks noGrp="1"/>
          </p:cNvSpPr>
          <p:nvPr>
            <p:ph idx="1"/>
          </p:nvPr>
        </p:nvSpPr>
        <p:spPr>
          <a:xfrm>
            <a:off x="3760787" y="4660902"/>
            <a:ext cx="2476500" cy="1648418"/>
          </a:xfrm>
        </p:spPr>
        <p:txBody>
          <a:bodyPr>
            <a:normAutofit/>
          </a:bodyPr>
          <a:lstStyle/>
          <a:p>
            <a:pPr marL="0" indent="0" algn="ctr">
              <a:buNone/>
            </a:pPr>
            <a:r>
              <a:rPr lang="ru-RU" altLang="uk-UA" sz="1400" dirty="0">
                <a:latin typeface="Calibri" panose="020F0502020204030204" pitchFamily="34" charset="0"/>
              </a:rPr>
              <a:t>За 2017 </a:t>
            </a:r>
            <a:r>
              <a:rPr lang="ru-RU" altLang="uk-UA" sz="1400" dirty="0" err="1">
                <a:latin typeface="Calibri" panose="020F0502020204030204" pitchFamily="34" charset="0"/>
              </a:rPr>
              <a:t>рік</a:t>
            </a:r>
            <a:r>
              <a:rPr lang="ru-RU" altLang="uk-UA" sz="1400" dirty="0">
                <a:latin typeface="Calibri" panose="020F0502020204030204" pitchFamily="34" charset="0"/>
              </a:rPr>
              <a:t> </a:t>
            </a:r>
            <a:r>
              <a:rPr lang="ru-RU" altLang="uk-UA" sz="1400" dirty="0" err="1">
                <a:latin typeface="Calibri" panose="020F0502020204030204" pitchFamily="34" charset="0"/>
              </a:rPr>
              <a:t>працівниками</a:t>
            </a:r>
            <a:r>
              <a:rPr lang="ru-RU" altLang="uk-UA" sz="1400" dirty="0">
                <a:latin typeface="Calibri" panose="020F0502020204030204" pitchFamily="34" charset="0"/>
              </a:rPr>
              <a:t> </a:t>
            </a:r>
            <a:r>
              <a:rPr lang="ru-RU" altLang="uk-UA" sz="1400" dirty="0" err="1">
                <a:latin typeface="Calibri" panose="020F0502020204030204" pitchFamily="34" charset="0"/>
              </a:rPr>
              <a:t>управління</a:t>
            </a:r>
            <a:r>
              <a:rPr lang="ru-RU" altLang="uk-UA" sz="1400" dirty="0">
                <a:latin typeface="Calibri" panose="020F0502020204030204" pitchFamily="34" charset="0"/>
              </a:rPr>
              <a:t> </a:t>
            </a:r>
            <a:r>
              <a:rPr lang="ru-RU" altLang="uk-UA" sz="1400" dirty="0" err="1">
                <a:latin typeface="Calibri" panose="020F0502020204030204" pitchFamily="34" charset="0"/>
              </a:rPr>
              <a:t>правової</a:t>
            </a:r>
            <a:r>
              <a:rPr lang="ru-RU" altLang="uk-UA" sz="1400" dirty="0">
                <a:latin typeface="Calibri" panose="020F0502020204030204" pitchFamily="34" charset="0"/>
              </a:rPr>
              <a:t> </a:t>
            </a:r>
            <a:r>
              <a:rPr lang="ru-RU" altLang="uk-UA" sz="1400" dirty="0" err="1">
                <a:latin typeface="Calibri" panose="020F0502020204030204" pitchFamily="34" charset="0"/>
              </a:rPr>
              <a:t>роботи</a:t>
            </a:r>
            <a:r>
              <a:rPr lang="ru-RU" altLang="uk-UA" sz="1400" dirty="0">
                <a:latin typeface="Calibri" panose="020F0502020204030204" pitchFamily="34" charset="0"/>
              </a:rPr>
              <a:t> </a:t>
            </a:r>
            <a:r>
              <a:rPr lang="ru-RU" altLang="uk-UA" sz="1400" dirty="0" err="1">
                <a:latin typeface="Calibri" panose="020F0502020204030204" pitchFamily="34" charset="0"/>
              </a:rPr>
              <a:t>юридичного</a:t>
            </a:r>
            <a:r>
              <a:rPr lang="ru-RU" altLang="uk-UA" sz="1400" dirty="0">
                <a:latin typeface="Calibri" panose="020F0502020204030204" pitchFamily="34" charset="0"/>
              </a:rPr>
              <a:t> департаменту </a:t>
            </a:r>
            <a:r>
              <a:rPr lang="ru-RU" altLang="uk-UA" sz="1400" dirty="0" err="1">
                <a:latin typeface="Calibri" panose="020F0502020204030204" pitchFamily="34" charset="0"/>
              </a:rPr>
              <a:t>Львівської</a:t>
            </a:r>
            <a:r>
              <a:rPr lang="ru-RU" altLang="uk-UA" sz="1400" dirty="0">
                <a:latin typeface="Calibri" panose="020F0502020204030204" pitchFamily="34" charset="0"/>
              </a:rPr>
              <a:t> </a:t>
            </a:r>
            <a:r>
              <a:rPr lang="ru-RU" altLang="uk-UA" sz="1400" dirty="0" err="1">
                <a:latin typeface="Calibri" panose="020F0502020204030204" pitchFamily="34" charset="0"/>
              </a:rPr>
              <a:t>міської</a:t>
            </a:r>
            <a:r>
              <a:rPr lang="ru-RU" altLang="uk-UA" sz="1400" dirty="0">
                <a:latin typeface="Calibri" panose="020F0502020204030204" pitchFamily="34" charset="0"/>
              </a:rPr>
              <a:t> ради </a:t>
            </a:r>
            <a:r>
              <a:rPr lang="ru-RU" altLang="uk-UA" sz="1400" dirty="0" err="1">
                <a:latin typeface="Calibri" panose="020F0502020204030204" pitchFamily="34" charset="0"/>
              </a:rPr>
              <a:t>було</a:t>
            </a:r>
            <a:r>
              <a:rPr lang="ru-RU" altLang="uk-UA" sz="1400" dirty="0">
                <a:latin typeface="Calibri" panose="020F0502020204030204" pitchFamily="34" charset="0"/>
              </a:rPr>
              <a:t> </a:t>
            </a:r>
            <a:r>
              <a:rPr lang="ru-RU" altLang="uk-UA" sz="1400" dirty="0" err="1">
                <a:latin typeface="Calibri" panose="020F0502020204030204" pitchFamily="34" charset="0"/>
              </a:rPr>
              <a:t>здійснено</a:t>
            </a:r>
            <a:r>
              <a:rPr lang="ru-RU" altLang="uk-UA" sz="1400" dirty="0">
                <a:latin typeface="Calibri" panose="020F0502020204030204" pitchFamily="34" charset="0"/>
              </a:rPr>
              <a:t> </a:t>
            </a:r>
            <a:r>
              <a:rPr lang="ru-RU" altLang="uk-UA" sz="1400" dirty="0" err="1">
                <a:latin typeface="Calibri" panose="020F0502020204030204" pitchFamily="34" charset="0"/>
              </a:rPr>
              <a:t>представництво</a:t>
            </a:r>
            <a:r>
              <a:rPr lang="ru-RU" altLang="uk-UA" sz="1400" dirty="0">
                <a:latin typeface="Calibri" panose="020F0502020204030204" pitchFamily="34" charset="0"/>
              </a:rPr>
              <a:t> </a:t>
            </a:r>
            <a:r>
              <a:rPr lang="ru-RU" altLang="uk-UA" sz="1400" dirty="0" err="1">
                <a:latin typeface="Calibri" panose="020F0502020204030204" pitchFamily="34" charset="0"/>
              </a:rPr>
              <a:t>інтересів</a:t>
            </a:r>
            <a:r>
              <a:rPr lang="ru-RU" altLang="uk-UA" sz="1400" dirty="0">
                <a:latin typeface="Calibri" panose="020F0502020204030204" pitchFamily="34" charset="0"/>
              </a:rPr>
              <a:t> </a:t>
            </a:r>
            <a:r>
              <a:rPr lang="ru-RU" altLang="uk-UA" sz="1400" dirty="0" err="1">
                <a:latin typeface="Calibri" panose="020F0502020204030204" pitchFamily="34" charset="0"/>
              </a:rPr>
              <a:t>Львівської</a:t>
            </a:r>
            <a:r>
              <a:rPr lang="ru-RU" altLang="uk-UA" sz="1400" dirty="0">
                <a:latin typeface="Calibri" panose="020F0502020204030204" pitchFamily="34" charset="0"/>
              </a:rPr>
              <a:t> </a:t>
            </a:r>
            <a:r>
              <a:rPr lang="ru-RU" altLang="uk-UA" sz="1400" dirty="0" err="1">
                <a:latin typeface="Calibri" panose="020F0502020204030204" pitchFamily="34" charset="0"/>
              </a:rPr>
              <a:t>міської</a:t>
            </a:r>
            <a:r>
              <a:rPr lang="ru-RU" altLang="uk-UA" sz="1400" dirty="0">
                <a:latin typeface="Calibri" panose="020F0502020204030204" pitchFamily="34" charset="0"/>
              </a:rPr>
              <a:t> ради та </a:t>
            </a:r>
            <a:r>
              <a:rPr lang="ru-RU" altLang="uk-UA" sz="1400" dirty="0" err="1">
                <a:latin typeface="Calibri" panose="020F0502020204030204" pitchFamily="34" charset="0"/>
              </a:rPr>
              <a:t>її</a:t>
            </a:r>
            <a:r>
              <a:rPr lang="ru-RU" altLang="uk-UA" sz="1400" dirty="0">
                <a:latin typeface="Calibri" panose="020F0502020204030204" pitchFamily="34" charset="0"/>
              </a:rPr>
              <a:t> </a:t>
            </a:r>
            <a:r>
              <a:rPr lang="ru-RU" altLang="uk-UA" sz="1400" dirty="0" err="1">
                <a:latin typeface="Calibri" panose="020F0502020204030204" pitchFamily="34" charset="0"/>
              </a:rPr>
              <a:t>виконавчих</a:t>
            </a:r>
            <a:r>
              <a:rPr lang="ru-RU" altLang="uk-UA" sz="1400" dirty="0">
                <a:latin typeface="Calibri" panose="020F0502020204030204" pitchFamily="34" charset="0"/>
              </a:rPr>
              <a:t> </a:t>
            </a:r>
            <a:r>
              <a:rPr lang="ru-RU" altLang="uk-UA" sz="1400" dirty="0" err="1">
                <a:latin typeface="Calibri" panose="020F0502020204030204" pitchFamily="34" charset="0"/>
              </a:rPr>
              <a:t>органів</a:t>
            </a:r>
            <a:r>
              <a:rPr lang="ru-RU" altLang="uk-UA" sz="1400" dirty="0">
                <a:latin typeface="Calibri" panose="020F0502020204030204" pitchFamily="34" charset="0"/>
              </a:rPr>
              <a:t> </a:t>
            </a:r>
            <a:endParaRPr lang="uk-UA" altLang="uk-UA" sz="1400" dirty="0">
              <a:latin typeface="Calibri" panose="020F0502020204030204" pitchFamily="34" charset="0"/>
            </a:endParaRP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10E938-3621-4506-8701-41683B56F7B4}" type="slidenum">
              <a:rPr lang="uk-UA" altLang="uk-UA">
                <a:solidFill>
                  <a:srgbClr val="898989"/>
                </a:solidFill>
                <a:latin typeface="Calibri" panose="020F0502020204030204" pitchFamily="34" charset="0"/>
              </a:rPr>
              <a:pPr eaLnBrk="1" hangingPunct="1"/>
              <a:t>7</a:t>
            </a:fld>
            <a:endParaRPr lang="uk-UA" altLang="uk-UA">
              <a:solidFill>
                <a:srgbClr val="898989"/>
              </a:solidFill>
              <a:latin typeface="Calibri" panose="020F0502020204030204" pitchFamily="34" charset="0"/>
            </a:endParaRPr>
          </a:p>
        </p:txBody>
      </p:sp>
      <p:sp>
        <p:nvSpPr>
          <p:cNvPr id="28677" name="TextBox 7"/>
          <p:cNvSpPr txBox="1">
            <a:spLocks noChangeArrowheads="1"/>
          </p:cNvSpPr>
          <p:nvPr/>
        </p:nvSpPr>
        <p:spPr bwMode="auto">
          <a:xfrm>
            <a:off x="4206875" y="4008439"/>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1122</a:t>
            </a:r>
          </a:p>
        </p:txBody>
      </p:sp>
      <p:grpSp>
        <p:nvGrpSpPr>
          <p:cNvPr id="28678" name="Групувати 4"/>
          <p:cNvGrpSpPr>
            <a:grpSpLocks/>
          </p:cNvGrpSpPr>
          <p:nvPr/>
        </p:nvGrpSpPr>
        <p:grpSpPr bwMode="auto">
          <a:xfrm>
            <a:off x="6737351" y="1762125"/>
            <a:ext cx="2384425" cy="2382838"/>
            <a:chOff x="2086490" y="1934962"/>
            <a:chExt cx="2382771" cy="2382771"/>
          </a:xfrm>
        </p:grpSpPr>
        <p:pic>
          <p:nvPicPr>
            <p:cNvPr id="28688"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490" y="19349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890" y="20873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290" y="22397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690" y="23921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Місце для вмісту 2"/>
          <p:cNvSpPr txBox="1">
            <a:spLocks/>
          </p:cNvSpPr>
          <p:nvPr/>
        </p:nvSpPr>
        <p:spPr>
          <a:xfrm>
            <a:off x="3894138" y="4167188"/>
            <a:ext cx="696913" cy="436562"/>
          </a:xfrm>
          <a:prstGeom prst="rect">
            <a:avLst/>
          </a:prstGeom>
        </p:spPr>
        <p:txBody>
          <a:bodyPr>
            <a:normAutofit/>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800" dirty="0">
                <a:latin typeface="+mn-lt"/>
              </a:rPr>
              <a:t>по</a:t>
            </a:r>
          </a:p>
        </p:txBody>
      </p:sp>
      <p:sp>
        <p:nvSpPr>
          <p:cNvPr id="17" name="Місце для вмісту 2"/>
          <p:cNvSpPr txBox="1">
            <a:spLocks/>
          </p:cNvSpPr>
          <p:nvPr/>
        </p:nvSpPr>
        <p:spPr>
          <a:xfrm>
            <a:off x="5184775" y="4167188"/>
            <a:ext cx="1014412" cy="436562"/>
          </a:xfrm>
          <a:prstGeom prst="rect">
            <a:avLst/>
          </a:prstGeom>
        </p:spPr>
        <p:txBody>
          <a:bodyPr>
            <a:normAutofit/>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800" dirty="0">
                <a:latin typeface="+mn-lt"/>
              </a:rPr>
              <a:t>справах</a:t>
            </a:r>
          </a:p>
        </p:txBody>
      </p:sp>
      <p:grpSp>
        <p:nvGrpSpPr>
          <p:cNvPr id="28681" name="Групувати 27"/>
          <p:cNvGrpSpPr>
            <a:grpSpLocks/>
          </p:cNvGrpSpPr>
          <p:nvPr/>
        </p:nvGrpSpPr>
        <p:grpSpPr bwMode="auto">
          <a:xfrm>
            <a:off x="3894137" y="1857375"/>
            <a:ext cx="2078038" cy="2078038"/>
            <a:chOff x="2086490" y="1934962"/>
            <a:chExt cx="2077971" cy="2077971"/>
          </a:xfrm>
        </p:grpSpPr>
        <p:pic>
          <p:nvPicPr>
            <p:cNvPr id="28686"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490" y="19349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2" descr="F:\Work\Для Фотошопу\Іконки\IconShock RealVista Text\png\blank_pag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890" y="2087362"/>
              <a:ext cx="1925571" cy="192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2" name="Місце для вмісту 2"/>
          <p:cNvSpPr txBox="1">
            <a:spLocks/>
          </p:cNvSpPr>
          <p:nvPr/>
        </p:nvSpPr>
        <p:spPr bwMode="auto">
          <a:xfrm>
            <a:off x="6896100" y="4714879"/>
            <a:ext cx="2476500" cy="120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ctr" eaLnBrk="1" hangingPunct="1">
              <a:spcBef>
                <a:spcPts val="1800"/>
              </a:spcBef>
              <a:buNone/>
            </a:pPr>
            <a:r>
              <a:rPr lang="ru-RU" altLang="uk-UA" sz="1600" dirty="0" err="1">
                <a:latin typeface="Calibri" panose="020F0502020204030204" pitchFamily="34" charset="0"/>
              </a:rPr>
              <a:t>Призначено</a:t>
            </a:r>
            <a:r>
              <a:rPr lang="ru-RU" altLang="uk-UA" sz="1600" dirty="0">
                <a:latin typeface="Calibri" panose="020F0502020204030204" pitchFamily="34" charset="0"/>
              </a:rPr>
              <a:t> </a:t>
            </a:r>
            <a:r>
              <a:rPr lang="ru-RU" altLang="uk-UA" sz="1600" dirty="0" err="1">
                <a:latin typeface="Calibri" panose="020F0502020204030204" pitchFamily="34" charset="0"/>
              </a:rPr>
              <a:t>протягом</a:t>
            </a:r>
            <a:r>
              <a:rPr lang="ru-RU" altLang="uk-UA" sz="1600" dirty="0">
                <a:latin typeface="Calibri" panose="020F0502020204030204" pitchFamily="34" charset="0"/>
              </a:rPr>
              <a:t> 2017 року</a:t>
            </a:r>
            <a:endParaRPr lang="uk-UA" altLang="uk-UA" sz="1600" dirty="0">
              <a:latin typeface="Calibri" panose="020F0502020204030204" pitchFamily="34" charset="0"/>
            </a:endParaRPr>
          </a:p>
        </p:txBody>
      </p:sp>
      <p:sp>
        <p:nvSpPr>
          <p:cNvPr id="28683" name="TextBox 38"/>
          <p:cNvSpPr txBox="1">
            <a:spLocks noChangeArrowheads="1"/>
          </p:cNvSpPr>
          <p:nvPr/>
        </p:nvSpPr>
        <p:spPr bwMode="auto">
          <a:xfrm>
            <a:off x="7196137" y="3992564"/>
            <a:ext cx="1035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algn="r" eaLnBrk="1" hangingPunct="1">
              <a:spcBef>
                <a:spcPct val="0"/>
              </a:spcBef>
              <a:buClrTx/>
              <a:buFontTx/>
              <a:buNone/>
            </a:pPr>
            <a:r>
              <a:rPr lang="uk-UA" altLang="uk-UA" sz="3200" b="1">
                <a:solidFill>
                  <a:srgbClr val="9BBB59"/>
                </a:solidFill>
                <a:latin typeface="Calibri" panose="020F0502020204030204" pitchFamily="34" charset="0"/>
              </a:rPr>
              <a:t>6096</a:t>
            </a:r>
          </a:p>
        </p:txBody>
      </p:sp>
      <p:sp>
        <p:nvSpPr>
          <p:cNvPr id="40" name="Місце для вмісту 2"/>
          <p:cNvSpPr txBox="1">
            <a:spLocks/>
          </p:cNvSpPr>
          <p:nvPr/>
        </p:nvSpPr>
        <p:spPr>
          <a:xfrm>
            <a:off x="8308975" y="4135438"/>
            <a:ext cx="1014412" cy="436562"/>
          </a:xfrm>
          <a:prstGeom prst="rect">
            <a:avLst/>
          </a:prstGeom>
        </p:spPr>
        <p:txBody>
          <a:bodyPr>
            <a:normAutofit fontScale="92500"/>
          </a:bodyPr>
          <a:lstStyle>
            <a:lvl1pPr marL="342900" indent="-342900" algn="l" defTabSz="914400" rtl="0" eaLnBrk="1" latinLnBrk="0" hangingPunct="1">
              <a:spcBef>
                <a:spcPct val="20000"/>
              </a:spcBef>
              <a:buClr>
                <a:srgbClr val="23409D"/>
              </a:buClr>
              <a:buFont typeface="Wingdings 3" pitchFamily="18" charset="2"/>
              <a:buChar char=""/>
              <a:defRPr sz="2200" kern="1200">
                <a:solidFill>
                  <a:schemeClr val="tx1"/>
                </a:solidFill>
                <a:latin typeface="municipal_lviv_106"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unicipal_lviv_106"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unicipal_lviv_106"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defRPr/>
            </a:pPr>
            <a:r>
              <a:rPr lang="uk-UA" sz="1800" dirty="0">
                <a:latin typeface="+mn-lt"/>
              </a:rPr>
              <a:t>засідань</a:t>
            </a:r>
          </a:p>
        </p:txBody>
      </p:sp>
      <p:cxnSp>
        <p:nvCxnSpPr>
          <p:cNvPr id="37" name="Пряма зі стрілкою 36"/>
          <p:cNvCxnSpPr/>
          <p:nvPr/>
        </p:nvCxnSpPr>
        <p:spPr>
          <a:xfrm>
            <a:off x="5838826" y="3049588"/>
            <a:ext cx="1038225" cy="0"/>
          </a:xfrm>
          <a:prstGeom prst="straightConnector1">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5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9337" y="225425"/>
            <a:ext cx="6319838" cy="1143000"/>
          </a:xfrm>
        </p:spPr>
        <p:txBody>
          <a:bodyPr rtlCol="0">
            <a:normAutofit/>
          </a:bodyPr>
          <a:lstStyle/>
          <a:p>
            <a:pPr>
              <a:defRPr/>
            </a:pPr>
            <a:r>
              <a:rPr lang="ru-RU" dirty="0" err="1">
                <a:solidFill>
                  <a:schemeClr val="accent1"/>
                </a:solidFill>
                <a:latin typeface="+mn-lt"/>
              </a:rPr>
              <a:t>Інформація</a:t>
            </a:r>
            <a:r>
              <a:rPr lang="ru-RU" dirty="0">
                <a:solidFill>
                  <a:schemeClr val="accent1"/>
                </a:solidFill>
                <a:latin typeface="+mn-lt"/>
              </a:rPr>
              <a:t> по </a:t>
            </a:r>
            <a:r>
              <a:rPr lang="ru-RU" dirty="0" err="1">
                <a:solidFill>
                  <a:schemeClr val="accent1"/>
                </a:solidFill>
                <a:latin typeface="+mn-lt"/>
              </a:rPr>
              <a:t>судових</a:t>
            </a:r>
            <a:r>
              <a:rPr lang="ru-RU" dirty="0">
                <a:solidFill>
                  <a:schemeClr val="accent1"/>
                </a:solidFill>
                <a:latin typeface="+mn-lt"/>
              </a:rPr>
              <a:t> справах</a:t>
            </a:r>
            <a:endParaRPr lang="uk-UA" dirty="0">
              <a:solidFill>
                <a:schemeClr val="accent1"/>
              </a:solidFill>
              <a:latin typeface="+mn-lt"/>
            </a:endParaRPr>
          </a:p>
        </p:txBody>
      </p:sp>
      <p:sp>
        <p:nvSpPr>
          <p:cNvPr id="4" name="Місце для номера слайда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808A64-07F7-403C-AB18-B908F2308B70}" type="slidenum">
              <a:rPr lang="uk-UA" altLang="uk-UA">
                <a:solidFill>
                  <a:srgbClr val="898989"/>
                </a:solidFill>
                <a:latin typeface="Calibri" panose="020F0502020204030204" pitchFamily="34" charset="0"/>
              </a:rPr>
              <a:pPr eaLnBrk="1" hangingPunct="1"/>
              <a:t>8</a:t>
            </a:fld>
            <a:endParaRPr lang="uk-UA" altLang="uk-UA">
              <a:solidFill>
                <a:srgbClr val="898989"/>
              </a:solidFill>
              <a:latin typeface="Calibri" panose="020F0502020204030204" pitchFamily="34" charset="0"/>
            </a:endParaRPr>
          </a:p>
        </p:txBody>
      </p:sp>
      <p:pic>
        <p:nvPicPr>
          <p:cNvPr id="29700" name="Picture 2" descr="D:\презентації\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412" y="1368425"/>
            <a:ext cx="91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Місце для вмісту 2"/>
          <p:cNvSpPr txBox="1">
            <a:spLocks/>
          </p:cNvSpPr>
          <p:nvPr/>
        </p:nvSpPr>
        <p:spPr bwMode="auto">
          <a:xfrm>
            <a:off x="3141662" y="1368425"/>
            <a:ext cx="7138988"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71575" indent="-342900" eaLnBrk="0" hangingPunct="0">
              <a:spcBef>
                <a:spcPct val="20000"/>
              </a:spcBef>
              <a:buClr>
                <a:srgbClr val="23409D"/>
              </a:buClr>
              <a:buFont typeface="Wingdings 3" panose="05040102010807070707" pitchFamily="18" charset="2"/>
              <a:buChar char=""/>
              <a:defRPr sz="2200">
                <a:solidFill>
                  <a:schemeClr val="tx1"/>
                </a:solidFill>
                <a:latin typeface="municipal_lviv_106"/>
              </a:defRPr>
            </a:lvl1pPr>
            <a:lvl2pPr marL="742950" indent="-285750" eaLnBrk="0" hangingPunct="0">
              <a:spcBef>
                <a:spcPct val="20000"/>
              </a:spcBef>
              <a:buFont typeface="Arial" panose="020B0604020202020204" pitchFamily="34" charset="0"/>
              <a:buChar char="–"/>
              <a:defRPr sz="2000">
                <a:solidFill>
                  <a:schemeClr val="tx1"/>
                </a:solidFill>
                <a:latin typeface="municipal_lviv_106"/>
              </a:defRPr>
            </a:lvl2pPr>
            <a:lvl3pPr marL="1143000" indent="-228600" eaLnBrk="0" hangingPunct="0">
              <a:spcBef>
                <a:spcPct val="20000"/>
              </a:spcBef>
              <a:buFont typeface="Arial" panose="020B0604020202020204" pitchFamily="34" charset="0"/>
              <a:buChar char="•"/>
              <a:defRPr sz="2400">
                <a:solidFill>
                  <a:schemeClr val="tx1"/>
                </a:solidFill>
                <a:latin typeface="municipal_lviv_106"/>
              </a:defRPr>
            </a:lvl3pPr>
            <a:lvl4pPr marL="1600200" indent="-228600" eaLnBrk="0" hangingPunct="0">
              <a:spcBef>
                <a:spcPct val="20000"/>
              </a:spcBef>
              <a:buFont typeface="Arial" panose="020B0604020202020204" pitchFamily="34" charset="0"/>
              <a:buChar char="–"/>
              <a:defRPr sz="2000">
                <a:solidFill>
                  <a:schemeClr val="tx1"/>
                </a:solidFill>
                <a:latin typeface="municipal_lviv_106"/>
              </a:defRPr>
            </a:lvl4pPr>
            <a:lvl5pPr marL="2057400" indent="-228600" eaLnBrk="0" hangingPunct="0">
              <a:spcBef>
                <a:spcPct val="20000"/>
              </a:spcBef>
              <a:buFont typeface="Arial" panose="020B0604020202020204" pitchFamily="34" charset="0"/>
              <a:buChar char="»"/>
              <a:defRPr sz="2000">
                <a:solidFill>
                  <a:schemeClr val="tx1"/>
                </a:solidFill>
                <a:latin typeface="municipal_lviv_106"/>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unicipal_lviv_106"/>
              </a:defRPr>
            </a:lvl9pPr>
          </a:lstStyle>
          <a:p>
            <a:pPr lvl="2" algn="just" eaLnBrk="1" hangingPunct="1">
              <a:buFont typeface="Arial" panose="020B0604020202020204" pitchFamily="34" charset="0"/>
              <a:buNone/>
            </a:pPr>
            <a:r>
              <a:rPr lang="uk-UA" altLang="uk-UA" sz="1400" dirty="0">
                <a:latin typeface="Arial" panose="020B0604020202020204" pitchFamily="34" charset="0"/>
                <a:cs typeface="Arial" panose="020B0604020202020204" pitchFamily="34" charset="0"/>
              </a:rPr>
              <a:t>	На підставі поданих управлінням правової роботи позовних заяв судами прийнято рішення про вивільнення земельних ділянок загальною площею – 6,252 га.</a:t>
            </a:r>
            <a:endParaRPr lang="ru-RU" altLang="uk-UA" sz="1400" dirty="0">
              <a:latin typeface="Arial" panose="020B0604020202020204" pitchFamily="34" charset="0"/>
              <a:cs typeface="Arial" panose="020B0604020202020204" pitchFamily="34" charset="0"/>
            </a:endParaRPr>
          </a:p>
          <a:p>
            <a:pPr algn="just" eaLnBrk="1" hangingPunct="1">
              <a:spcBef>
                <a:spcPts val="1800"/>
              </a:spcBef>
              <a:buNone/>
            </a:pPr>
            <a:r>
              <a:rPr lang="uk-UA" altLang="uk-UA" sz="1400" dirty="0">
                <a:latin typeface="Arial" panose="020B0604020202020204" pitchFamily="34" charset="0"/>
                <a:cs typeface="Arial" panose="020B0604020202020204" pitchFamily="34" charset="0"/>
              </a:rPr>
              <a:t>	На підставі поданих управлінням правової роботи позовних заяв судами прийнято рішення про вивільнення приміщень, загальною площею – 138,9 </a:t>
            </a:r>
            <a:r>
              <a:rPr lang="uk-UA" altLang="uk-UA" sz="1400" dirty="0" err="1">
                <a:latin typeface="Arial" panose="020B0604020202020204" pitchFamily="34" charset="0"/>
                <a:cs typeface="Arial" panose="020B0604020202020204" pitchFamily="34" charset="0"/>
              </a:rPr>
              <a:t>кв.м</a:t>
            </a:r>
            <a:r>
              <a:rPr lang="uk-UA" altLang="uk-UA" sz="1400" dirty="0">
                <a:latin typeface="Arial" panose="020B0604020202020204" pitchFamily="34" charset="0"/>
                <a:cs typeface="Arial" panose="020B0604020202020204" pitchFamily="34" charset="0"/>
              </a:rPr>
              <a:t>. Опосередкована вартість 1 </a:t>
            </a:r>
            <a:r>
              <a:rPr lang="uk-UA" altLang="uk-UA" sz="1400" dirty="0" err="1">
                <a:latin typeface="Arial" panose="020B0604020202020204" pitchFamily="34" charset="0"/>
                <a:cs typeface="Arial" panose="020B0604020202020204" pitchFamily="34" charset="0"/>
              </a:rPr>
              <a:t>кв.м</a:t>
            </a:r>
            <a:r>
              <a:rPr lang="uk-UA" altLang="uk-UA" sz="1400" dirty="0">
                <a:latin typeface="Arial" panose="020B0604020202020204" pitchFamily="34" charset="0"/>
                <a:cs typeface="Arial" panose="020B0604020202020204" pitchFamily="34" charset="0"/>
              </a:rPr>
              <a:t> загальної площі квартир будинку по Львівській області на 2017 рік, становить 13780,0 грн. Відповідно, вартість 138,9 </a:t>
            </a:r>
            <a:r>
              <a:rPr lang="uk-UA" altLang="uk-UA" sz="1400" dirty="0" err="1">
                <a:latin typeface="Arial" panose="020B0604020202020204" pitchFamily="34" charset="0"/>
                <a:cs typeface="Arial" panose="020B0604020202020204" pitchFamily="34" charset="0"/>
              </a:rPr>
              <a:t>кв.м</a:t>
            </a:r>
            <a:r>
              <a:rPr lang="uk-UA" altLang="uk-UA" sz="1400" dirty="0">
                <a:latin typeface="Arial" panose="020B0604020202020204" pitchFamily="34" charset="0"/>
                <a:cs typeface="Arial" panose="020B0604020202020204" pitchFamily="34" charset="0"/>
              </a:rPr>
              <a:t> загальної площі квартир становитиме 1 914 042грн.</a:t>
            </a:r>
          </a:p>
          <a:p>
            <a:pPr algn="just" eaLnBrk="1" hangingPunct="1">
              <a:spcBef>
                <a:spcPts val="1800"/>
              </a:spcBef>
              <a:buNone/>
            </a:pPr>
            <a:endParaRPr lang="ru-RU" altLang="uk-UA" sz="1400" dirty="0">
              <a:latin typeface="Calibri" panose="020F0502020204030204" pitchFamily="34" charset="0"/>
            </a:endParaRPr>
          </a:p>
          <a:p>
            <a:pPr algn="just" eaLnBrk="1" hangingPunct="1">
              <a:spcBef>
                <a:spcPts val="1800"/>
              </a:spcBef>
              <a:buNone/>
            </a:pPr>
            <a:r>
              <a:rPr lang="ru-RU" altLang="uk-UA" sz="1400" dirty="0">
                <a:latin typeface="Calibri" panose="020F0502020204030204" pitchFamily="34" charset="0"/>
              </a:rPr>
              <a:t>	</a:t>
            </a:r>
            <a:r>
              <a:rPr lang="uk-UA" altLang="uk-UA" sz="1400" dirty="0">
                <a:latin typeface="Arial" panose="020B0604020202020204" pitchFamily="34" charset="0"/>
                <a:cs typeface="Arial" panose="020B0604020202020204" pitchFamily="34" charset="0"/>
              </a:rPr>
              <a:t>На підставі поданих управлінням правової роботи позовних заяв судами прийнято рішення про стягнення (заборгованість, штрафи, пеня тощо) до місцевого бюджету 2 040 775,29грн.</a:t>
            </a:r>
          </a:p>
          <a:p>
            <a:pPr eaLnBrk="1" hangingPunct="1">
              <a:spcBef>
                <a:spcPct val="0"/>
              </a:spcBef>
              <a:buFont typeface="Wingdings 3" panose="05040102010807070707" pitchFamily="18" charset="2"/>
              <a:buChar char=""/>
            </a:pPr>
            <a:endParaRPr lang="uk-UA" altLang="uk-UA" sz="1700" dirty="0">
              <a:latin typeface="Calibri" panose="020F0502020204030204" pitchFamily="34" charset="0"/>
            </a:endParaRPr>
          </a:p>
        </p:txBody>
      </p:sp>
      <p:cxnSp>
        <p:nvCxnSpPr>
          <p:cNvPr id="14" name="Пряма сполучна лінія 13"/>
          <p:cNvCxnSpPr/>
          <p:nvPr/>
        </p:nvCxnSpPr>
        <p:spPr>
          <a:xfrm>
            <a:off x="3433762" y="2274888"/>
            <a:ext cx="6775450" cy="12700"/>
          </a:xfrm>
          <a:prstGeom prst="line">
            <a:avLst/>
          </a:prstGeom>
        </p:spPr>
        <p:style>
          <a:lnRef idx="1">
            <a:schemeClr val="accent1"/>
          </a:lnRef>
          <a:fillRef idx="0">
            <a:schemeClr val="accent1"/>
          </a:fillRef>
          <a:effectRef idx="0">
            <a:schemeClr val="accent1"/>
          </a:effectRef>
          <a:fontRef idx="minor">
            <a:schemeClr val="tx1"/>
          </a:fontRef>
        </p:style>
      </p:cxnSp>
      <p:pic>
        <p:nvPicPr>
          <p:cNvPr id="29703" name="Picture 3" descr="F:\Work\Для Фотошопу\Іконки\Іконки (робочі групи)\Graphic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2703513"/>
            <a:ext cx="628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Пряма сполучна лінія 40"/>
          <p:cNvCxnSpPr/>
          <p:nvPr/>
        </p:nvCxnSpPr>
        <p:spPr>
          <a:xfrm>
            <a:off x="3546476" y="4098925"/>
            <a:ext cx="6777037"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 сполучна лінія 46"/>
          <p:cNvCxnSpPr/>
          <p:nvPr/>
        </p:nvCxnSpPr>
        <p:spPr>
          <a:xfrm>
            <a:off x="3509962" y="5435600"/>
            <a:ext cx="6777038" cy="14288"/>
          </a:xfrm>
          <a:prstGeom prst="line">
            <a:avLst/>
          </a:prstGeom>
        </p:spPr>
        <p:style>
          <a:lnRef idx="1">
            <a:schemeClr val="accent1"/>
          </a:lnRef>
          <a:fillRef idx="0">
            <a:schemeClr val="accent1"/>
          </a:fillRef>
          <a:effectRef idx="0">
            <a:schemeClr val="accent1"/>
          </a:effectRef>
          <a:fontRef idx="minor">
            <a:schemeClr val="tx1"/>
          </a:fontRef>
        </p:style>
      </p:cxnSp>
      <p:pic>
        <p:nvPicPr>
          <p:cNvPr id="29706" name="Рисунок 29" descr="imagesBVR30Y3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0413" y="4238625"/>
            <a:ext cx="10525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b="1" dirty="0" smtClean="0">
                <a:solidFill>
                  <a:schemeClr val="tx2">
                    <a:lumMod val="60000"/>
                    <a:lumOff val="40000"/>
                  </a:schemeClr>
                </a:solidFill>
                <a:latin typeface="Calibri" panose="020F0502020204030204" pitchFamily="34" charset="0"/>
                <a:cs typeface="Calibri" panose="020F0502020204030204" pitchFamily="34" charset="0"/>
              </a:rPr>
              <a:t>Інформація по судових справах</a:t>
            </a:r>
            <a:endParaRPr lang="uk-UA"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3" name="Місце для вмісту 2"/>
          <p:cNvSpPr>
            <a:spLocks noGrp="1"/>
          </p:cNvSpPr>
          <p:nvPr>
            <p:ph idx="1"/>
          </p:nvPr>
        </p:nvSpPr>
        <p:spPr>
          <a:xfrm>
            <a:off x="1522413" y="1904999"/>
            <a:ext cx="9134391" cy="4404321"/>
          </a:xfrm>
        </p:spPr>
        <p:txBody>
          <a:bodyPr>
            <a:normAutofit fontScale="92500" lnSpcReduction="20000"/>
          </a:bodyPr>
          <a:lstStyle/>
          <a:p>
            <a:pPr marL="0" indent="0" algn="just">
              <a:buNone/>
              <a:defRPr/>
            </a:pPr>
            <a:endParaRPr lang="uk-UA" sz="1800" dirty="0">
              <a:solidFill>
                <a:srgbClr val="FF0000"/>
              </a:solidFill>
              <a:latin typeface="Times New Roman" panose="02020603050405020304" pitchFamily="18" charset="0"/>
              <a:cs typeface="Times New Roman" panose="02020603050405020304" pitchFamily="18" charset="0"/>
            </a:endParaRPr>
          </a:p>
          <a:p>
            <a:pPr marL="0" indent="0" algn="just">
              <a:buNone/>
              <a:defRPr/>
            </a:pPr>
            <a:r>
              <a:rPr lang="uk-UA" sz="1800" dirty="0">
                <a:latin typeface="Times New Roman" panose="02020603050405020304" pitchFamily="18" charset="0"/>
                <a:cs typeface="Times New Roman" panose="02020603050405020304" pitchFamily="18" charset="0"/>
              </a:rPr>
              <a:t> </a:t>
            </a:r>
            <a:endParaRPr lang="uk-UA" sz="2800" dirty="0">
              <a:latin typeface="Times New Roman" panose="02020603050405020304" pitchFamily="18" charset="0"/>
              <a:cs typeface="Times New Roman" panose="02020603050405020304" pitchFamily="18" charset="0"/>
            </a:endParaRPr>
          </a:p>
          <a:p>
            <a:pPr algn="just">
              <a:defRPr/>
            </a:pPr>
            <a:r>
              <a:rPr lang="uk-UA" sz="2800" dirty="0">
                <a:latin typeface="Times New Roman" panose="02020603050405020304" pitchFamily="18" charset="0"/>
                <a:cs typeface="Times New Roman" panose="02020603050405020304" pitchFamily="18" charset="0"/>
              </a:rPr>
              <a:t>У зв’язку з вибуттям із власності територіальної громади </a:t>
            </a:r>
            <a:r>
              <a:rPr lang="uk-UA" sz="2800" dirty="0" err="1">
                <a:latin typeface="Times New Roman" panose="02020603050405020304" pitchFamily="18" charset="0"/>
                <a:cs typeface="Times New Roman" panose="02020603050405020304" pitchFamily="18" charset="0"/>
              </a:rPr>
              <a:t>м.Львова</a:t>
            </a:r>
            <a:r>
              <a:rPr lang="uk-UA" sz="2800" dirty="0">
                <a:latin typeface="Times New Roman" panose="02020603050405020304" pitchFamily="18" charset="0"/>
                <a:cs typeface="Times New Roman" panose="02020603050405020304" pitchFamily="18" charset="0"/>
              </a:rPr>
              <a:t> нерухомого майна, протягом 2017 року подано 51 позовну заяву (апеляційних скарг на рішення судів на підставі яких майно вибуло із власності територіальної громади </a:t>
            </a:r>
            <a:r>
              <a:rPr lang="uk-UA" sz="2800" dirty="0" err="1">
                <a:latin typeface="Times New Roman" panose="02020603050405020304" pitchFamily="18" charset="0"/>
                <a:cs typeface="Times New Roman" panose="02020603050405020304" pitchFamily="18" charset="0"/>
              </a:rPr>
              <a:t>м.Львова</a:t>
            </a:r>
            <a:r>
              <a:rPr lang="uk-UA" sz="2800" dirty="0">
                <a:latin typeface="Times New Roman" panose="02020603050405020304" pitchFamily="18" charset="0"/>
                <a:cs typeface="Times New Roman" panose="02020603050405020304" pitchFamily="18" charset="0"/>
              </a:rPr>
              <a:t>) про витребування такого майна та скасування державної реєстрації права власності на такі приміщення. За результатами розгляду клопотань про вжиття заходів забезпечення позову накладено арешт на 16 приміщень, які вибули з володіння територіальної громади </a:t>
            </a:r>
            <a:r>
              <a:rPr lang="uk-UA" sz="2800" dirty="0" err="1">
                <a:latin typeface="Times New Roman" panose="02020603050405020304" pitchFamily="18" charset="0"/>
                <a:cs typeface="Times New Roman" panose="02020603050405020304" pitchFamily="18" charset="0"/>
              </a:rPr>
              <a:t>м.Львова</a:t>
            </a:r>
            <a:r>
              <a:rPr lang="uk-UA" sz="2800" dirty="0">
                <a:latin typeface="Times New Roman" panose="02020603050405020304" pitchFamily="18" charset="0"/>
                <a:cs typeface="Times New Roman" panose="02020603050405020304" pitchFamily="18" charset="0"/>
              </a:rPr>
              <a:t>. Загальна площа приміщень, по яких заявлено вимоги про витребування, складає – </a:t>
            </a:r>
            <a:r>
              <a:rPr lang="uk-UA" sz="2800" b="1" dirty="0">
                <a:latin typeface="Times New Roman" panose="02020603050405020304" pitchFamily="18" charset="0"/>
                <a:cs typeface="Times New Roman" panose="02020603050405020304" pitchFamily="18" charset="0"/>
              </a:rPr>
              <a:t>7354,9 </a:t>
            </a:r>
            <a:r>
              <a:rPr lang="uk-UA" sz="2800" b="1" dirty="0" err="1">
                <a:latin typeface="Times New Roman" panose="02020603050405020304" pitchFamily="18" charset="0"/>
                <a:cs typeface="Times New Roman" panose="02020603050405020304" pitchFamily="18" charset="0"/>
              </a:rPr>
              <a:t>кв.м</a:t>
            </a:r>
            <a:r>
              <a:rPr lang="uk-UA" sz="2800" b="1"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a:p>
            <a:pPr>
              <a:defRPr/>
            </a:pPr>
            <a:endParaRPr lang="uk-UA" dirty="0"/>
          </a:p>
        </p:txBody>
      </p:sp>
    </p:spTree>
    <p:extLst>
      <p:ext uri="{BB962C8B-B14F-4D97-AF65-F5344CB8AC3E}">
        <p14:creationId xmlns:p14="http://schemas.microsoft.com/office/powerpoint/2010/main" val="265165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4873beb7-5857-4685-be1f-d57550cc96cc"/>
    <ds:schemaRef ds:uri="http://purl.org/dc/terms/"/>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1192</Words>
  <Application>Microsoft Office PowerPoint</Application>
  <PresentationFormat>Произвольный</PresentationFormat>
  <Paragraphs>240</Paragraphs>
  <Slides>30</Slides>
  <Notes>10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40" baseType="lpstr">
      <vt:lpstr>Arial</vt:lpstr>
      <vt:lpstr>Calibri</vt:lpstr>
      <vt:lpstr>Corbel</vt:lpstr>
      <vt:lpstr>municipal_lviv_106</vt:lpstr>
      <vt:lpstr>Segoe Print</vt:lpstr>
      <vt:lpstr>Times New Roman</vt:lpstr>
      <vt:lpstr>Wingdings 3</vt:lpstr>
      <vt:lpstr>Синий цифровой тоннель (16 x 9)</vt:lpstr>
      <vt:lpstr>Діаграма</vt:lpstr>
      <vt:lpstr>Диаграмма Microsoft Excel</vt:lpstr>
      <vt:lpstr>Презентация PowerPoint</vt:lpstr>
      <vt:lpstr>Презентация PowerPoint</vt:lpstr>
      <vt:lpstr>Робота з нормативними та ненормативними актами</vt:lpstr>
      <vt:lpstr>Робота з нормативними та ненормативними актами</vt:lpstr>
      <vt:lpstr>Робота з нормативними та ненормативими актами</vt:lpstr>
      <vt:lpstr>Інформація по судових справах</vt:lpstr>
      <vt:lpstr>Інформація по судових справах</vt:lpstr>
      <vt:lpstr>Інформація по судових справах</vt:lpstr>
      <vt:lpstr>Інформація по судових справах</vt:lpstr>
      <vt:lpstr>Справи про повернення нерухомого майна у комунальну власність</vt:lpstr>
      <vt:lpstr>Інформація по окремих судових справах:</vt:lpstr>
      <vt:lpstr>Робота зі запитами,зверненнями </vt:lpstr>
      <vt:lpstr>Робота із запитами/зверненнями фізичних/юридичних осіб</vt:lpstr>
      <vt:lpstr>Реалізація інших повноважень управління правової роботи</vt:lpstr>
      <vt:lpstr>Використання програмного забезпечення для організації роботи департаменту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НАДХОДЖЕННЯ ДО МІСЬКОГО БЮДЖЕТУ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2017-07-26T09:09:29Z</dcterms:created>
  <dcterms:modified xsi:type="dcterms:W3CDTF">2018-02-02T14:50:54Z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