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65" r:id="rId5"/>
    <p:sldId id="325" r:id="rId6"/>
    <p:sldId id="386" r:id="rId7"/>
    <p:sldId id="387" r:id="rId8"/>
    <p:sldId id="388" r:id="rId9"/>
    <p:sldId id="389" r:id="rId10"/>
    <p:sldId id="390" r:id="rId11"/>
    <p:sldId id="391" r:id="rId12"/>
    <p:sldId id="395" r:id="rId13"/>
    <p:sldId id="396" r:id="rId14"/>
    <p:sldId id="397" r:id="rId15"/>
    <p:sldId id="400" r:id="rId16"/>
    <p:sldId id="401" r:id="rId17"/>
    <p:sldId id="398" r:id="rId18"/>
    <p:sldId id="340" r:id="rId19"/>
    <p:sldId id="377" r:id="rId20"/>
    <p:sldId id="380" r:id="rId21"/>
    <p:sldId id="381" r:id="rId22"/>
    <p:sldId id="382" r:id="rId23"/>
    <p:sldId id="379" r:id="rId24"/>
    <p:sldId id="383" r:id="rId25"/>
    <p:sldId id="366" r:id="rId26"/>
    <p:sldId id="367" r:id="rId27"/>
    <p:sldId id="341" r:id="rId28"/>
    <p:sldId id="369" r:id="rId29"/>
    <p:sldId id="373" r:id="rId30"/>
    <p:sldId id="384" r:id="rId31"/>
    <p:sldId id="375" r:id="rId32"/>
    <p:sldId id="399" r:id="rId33"/>
  </p:sldIdLst>
  <p:sldSz cx="12188825" cy="6858000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4" autoAdjust="0"/>
    <p:restoredTop sz="81628" autoAdjust="0"/>
  </p:normalViewPr>
  <p:slideViewPr>
    <p:cSldViewPr showGuides="1">
      <p:cViewPr varScale="1">
        <p:scale>
          <a:sx n="94" d="100"/>
          <a:sy n="94" d="100"/>
        </p:scale>
        <p:origin x="1032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46481178396122E-2"/>
          <c:y val="3.2967032967032982E-2"/>
          <c:w val="0.85106382978723316"/>
          <c:h val="0.84065934065934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398853996699132E-3"/>
                  <c:y val="0.24122865651408959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14C-4140-8D81-33D26F987B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4C-4140-8D81-33D26F987B4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93747358484698E-2"/>
                  <c:y val="0.29760663330545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14C-4140-8D81-33D26F987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4C-4140-8D81-33D26F987B4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7249079796237758E-3"/>
                  <c:y val="0.202155103208252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14C-4140-8D81-33D26F987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4C-4140-8D81-33D26F987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756096"/>
        <c:axId val="162757632"/>
      </c:barChart>
      <c:catAx>
        <c:axId val="16275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uk-UA"/>
          </a:p>
        </c:txPr>
        <c:crossAx val="162757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75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uk-UA"/>
          </a:p>
        </c:txPr>
        <c:crossAx val="162756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471358428805239"/>
          <c:y val="0.34615384615384637"/>
          <c:w val="7.5286480599973685E-2"/>
          <c:h val="0.3767273622047246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uk-UA"/>
              <a:t>Розглянуто запитів: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Запитів на отримання доступу до публічної інформації - 11</c:v>
                </c:pt>
                <c:pt idx="1">
                  <c:v>Адвокатських запитів - 71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79-443B-BAAD-7EB054EA91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Запитів на отримання доступу до публічної інформації - 11</c:v>
                </c:pt>
                <c:pt idx="1">
                  <c:v>Адвокатських запитів - 71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37</c:v>
                </c:pt>
                <c:pt idx="1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79-443B-BAAD-7EB054EA91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9235584"/>
        <c:axId val="169237120"/>
        <c:axId val="0"/>
      </c:bar3DChart>
      <c:catAx>
        <c:axId val="16923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9237120"/>
        <c:crosses val="autoZero"/>
        <c:auto val="1"/>
        <c:lblAlgn val="ctr"/>
        <c:lblOffset val="100"/>
        <c:noMultiLvlLbl val="0"/>
      </c:catAx>
      <c:valAx>
        <c:axId val="16923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9235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uk-UA"/>
              <a:t>Розглянуто звернень: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ЗВЕРНЕННЯ ГРОМАДЯН</c:v>
                </c:pt>
                <c:pt idx="1">
                  <c:v>ЗВЕРНЕННЯ ЮО</c:v>
                </c:pt>
                <c:pt idx="2">
                  <c:v>ЗВЕРНЕННЯ ОРГАНІВ ДЕРЖАВНОЇ ВЛАДИ</c:v>
                </c:pt>
                <c:pt idx="3">
                  <c:v>ЗВЕРНЕННЯ ВИКОНАВЧИХ ОРГАНІВ ЛМР</c:v>
                </c:pt>
                <c:pt idx="4">
                  <c:v>ЗВЕРНЕННЯ ДЕПУТАТІВ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314</c:v>
                </c:pt>
                <c:pt idx="1">
                  <c:v>78</c:v>
                </c:pt>
                <c:pt idx="2">
                  <c:v>123</c:v>
                </c:pt>
                <c:pt idx="3">
                  <c:v>19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1-4F63-ACC9-2E50FA755F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ЗВЕРНЕННЯ ГРОМАДЯН</c:v>
                </c:pt>
                <c:pt idx="1">
                  <c:v>ЗВЕРНЕННЯ ЮО</c:v>
                </c:pt>
                <c:pt idx="2">
                  <c:v>ЗВЕРНЕННЯ ОРГАНІВ ДЕРЖАВНОЇ ВЛАДИ</c:v>
                </c:pt>
                <c:pt idx="3">
                  <c:v>ЗВЕРНЕННЯ ВИКОНАВЧИХ ОРГАНІВ ЛМР</c:v>
                </c:pt>
                <c:pt idx="4">
                  <c:v>ЗВЕРНЕННЯ ДЕПУТАТІВ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184</c:v>
                </c:pt>
                <c:pt idx="1">
                  <c:v>99</c:v>
                </c:pt>
                <c:pt idx="2">
                  <c:v>131</c:v>
                </c:pt>
                <c:pt idx="3">
                  <c:v>78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1-4F63-ACC9-2E50FA755F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8977920"/>
        <c:axId val="168979456"/>
      </c:barChart>
      <c:catAx>
        <c:axId val="16897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979456"/>
        <c:crosses val="autoZero"/>
        <c:auto val="1"/>
        <c:lblAlgn val="ctr"/>
        <c:lblOffset val="100"/>
        <c:noMultiLvlLbl val="0"/>
      </c:catAx>
      <c:valAx>
        <c:axId val="16897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9779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НАДХОДЖЕННЯ РЕЄСТРАЦІЙНИХ СПРАВ</a:t>
            </a:r>
          </a:p>
          <a:p>
            <a:pPr>
              <a:defRPr/>
            </a:pPr>
            <a:r>
              <a:rPr lang="uk-UA"/>
              <a:t> (ВЗЯТТЯ НА ОБЛІК)</a:t>
            </a:r>
          </a:p>
        </c:rich>
      </c:tx>
      <c:layout>
        <c:manualLayout>
          <c:xMode val="edge"/>
          <c:yMode val="edge"/>
          <c:x val="0.27056300753247997"/>
          <c:y val="1.55619963794872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НАДХОДЖЕННЯ РЕЄСТРАЦІЙНИХ СПРАВ ЮО</c:v>
                </c:pt>
                <c:pt idx="1">
                  <c:v>НАДХОДЖЕННЯ РЕЄСТРАЦІЙНИХ СПРАВ ФОП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183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6-4811-B4A3-BADD6A61DF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НАДХОДЖЕННЯ РЕЄСТРАЦІЙНИХ СПРАВ ЮО</c:v>
                </c:pt>
                <c:pt idx="1">
                  <c:v>НАДХОДЖЕННЯ РЕЄСТРАЦІЙНИХ СПРАВ ФОП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561</c:v>
                </c:pt>
                <c:pt idx="1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B6-4811-B4A3-BADD6A61DF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9315328"/>
        <c:axId val="169341696"/>
      </c:barChart>
      <c:catAx>
        <c:axId val="16931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9341696"/>
        <c:crosses val="autoZero"/>
        <c:auto val="1"/>
        <c:lblAlgn val="ctr"/>
        <c:lblOffset val="100"/>
        <c:noMultiLvlLbl val="0"/>
      </c:catAx>
      <c:valAx>
        <c:axId val="1693416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69315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НАДХОДЖЕННЯ РЕЄСТРАЦІЙНИХ СПРАВ ТА ДОКУМЕНТІВ ДО РЕЄСТРАЦІЙНИХ СПРАВ ВІД СУБ'ЄКТІВ ДЕРЖАВНОЇ РЕЄСТРАЦІЇ РЕЧОВИХ ПРАВ НА НЕРУХОМЕ МАЙНО </a:t>
            </a:r>
            <a:endParaRPr lang="uk-U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</c:f>
              <c:strCache>
                <c:ptCount val="1"/>
                <c:pt idx="0">
                  <c:v>НАДХОДЖЕННЯ РЕЄСТРАЦІЙНИХ СПРАВ ТА ДОКУМЕНТІВ ДО РЕЄСТРАЦІЙНИХ СПРАВ ВІД СУБ'ЄКТІВ ДЕРЖАВНОЇ РЕЄСТРАЦІЇ РЕЧОВИХ ПРАВ НА НЕРУХОМЕ МАЙНО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B-4AEE-A138-B2DEC52B3A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</c:f>
              <c:strCache>
                <c:ptCount val="1"/>
                <c:pt idx="0">
                  <c:v>НАДХОДЖЕННЯ РЕЄСТРАЦІЙНИХ СПРАВ ТА ДОКУМЕНТІВ ДО РЕЄСТРАЦІЙНИХ СПРАВ ВІД СУБ'ЄКТІВ ДЕРЖАВНОЇ РЕЄСТРАЦІЇ РЕЧОВИХ ПРАВ НА НЕРУХОМЕ МАЙНО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FB-4AEE-A138-B2DEC52B3A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9465344"/>
        <c:axId val="169466880"/>
      </c:barChart>
      <c:catAx>
        <c:axId val="16946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9466880"/>
        <c:crosses val="autoZero"/>
        <c:auto val="1"/>
        <c:lblAlgn val="ctr"/>
        <c:lblOffset val="100"/>
        <c:noMultiLvlLbl val="0"/>
      </c:catAx>
      <c:valAx>
        <c:axId val="1694668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69465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67585089141087E-2"/>
          <c:y val="3.5573122529644313E-2"/>
          <c:w val="0.83306320907617504"/>
          <c:h val="0.72332015810276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823429693345057E-2"/>
                  <c:y val="0.17252394240482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53-472D-9530-836FFAC52AC3}"/>
                </c:ext>
              </c:extLst>
            </c:dLbl>
            <c:dLbl>
              <c:idx val="1"/>
              <c:layout>
                <c:manualLayout>
                  <c:x val="-2.3046776975251711E-2"/>
                  <c:y val="0.16534508781166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53-472D-9530-836FFAC52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відповіді на звернення фізичних осіб</c:v>
                </c:pt>
                <c:pt idx="1">
                  <c:v>відповіді на звернення юридичних осіб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426</c:v>
                </c:pt>
                <c:pt idx="1">
                  <c:v>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53-472D-9530-836FFAC52A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083579260403091E-2"/>
                  <c:y val="0.127967998875326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953-472D-9530-836FFAC52AC3}"/>
                </c:ext>
              </c:extLst>
            </c:dLbl>
            <c:dLbl>
              <c:idx val="1"/>
              <c:layout>
                <c:manualLayout>
                  <c:x val="-2.4410654257058337E-2"/>
                  <c:y val="0.17712439794647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953-472D-9530-836FFAC52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відповіді на звернення фізичних осіб</c:v>
                </c:pt>
                <c:pt idx="1">
                  <c:v>відповіді на звернення юридичних осіб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568</c:v>
                </c:pt>
                <c:pt idx="1">
                  <c:v>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53-472D-9530-836FFAC52A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205965456310261E-2"/>
                  <c:y val="0.32648192311899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953-472D-9530-836FFAC52AC3}"/>
                </c:ext>
              </c:extLst>
            </c:dLbl>
            <c:dLbl>
              <c:idx val="1"/>
              <c:layout>
                <c:manualLayout>
                  <c:x val="-1.9291549367066153E-2"/>
                  <c:y val="0.26419672728392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953-472D-9530-836FFAC52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відповіді на звернення фізичних осіб</c:v>
                </c:pt>
                <c:pt idx="1">
                  <c:v>відповіді на звернення юридичних осіб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937</c:v>
                </c:pt>
                <c:pt idx="1">
                  <c:v>1147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53-472D-9530-836FFAC52A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8232448"/>
        <c:axId val="168233984"/>
      </c:barChart>
      <c:catAx>
        <c:axId val="16823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uk-UA"/>
          </a:p>
        </c:txPr>
        <c:crossAx val="168233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233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uk-UA"/>
          </a:p>
        </c:txPr>
        <c:crossAx val="168232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085899513776336"/>
          <c:y val="0.36363636363636381"/>
          <c:w val="7.9752783711024927E-2"/>
          <c:h val="0.275025298643753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/>
              <a:t>ІНФОРМАЦІЯ</a:t>
            </a:r>
            <a:r>
              <a:rPr lang="uk-UA" baseline="0" dirty="0" smtClean="0"/>
              <a:t> ПО РЕЄСТРАЦІЙНИХ ДІЯХ ЩОДО ЮРИДИЧНИХ ОСІБ, ФІЗИЧНИХ ОСІБ-ПІДПРИЄМЦІВ</a:t>
            </a:r>
            <a:endParaRPr lang="uk-U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800107576122988"/>
          <c:w val="0.96421492619982663"/>
          <c:h val="0.592840294167856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ДР ФОП</c:v>
                </c:pt>
                <c:pt idx="1">
                  <c:v>ДР ЮО</c:v>
                </c:pt>
                <c:pt idx="2">
                  <c:v>ПРИПИНЕННЯ ФОП</c:v>
                </c:pt>
                <c:pt idx="3">
                  <c:v>ПРИПИНЕННЯ ЮО</c:v>
                </c:pt>
                <c:pt idx="4">
                  <c:v>ЗМІНИ ФОП</c:v>
                </c:pt>
                <c:pt idx="5">
                  <c:v>ЗМІНИ ЮО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2573</c:v>
                </c:pt>
                <c:pt idx="1">
                  <c:v>925</c:v>
                </c:pt>
                <c:pt idx="2">
                  <c:v>1155</c:v>
                </c:pt>
                <c:pt idx="3">
                  <c:v>99</c:v>
                </c:pt>
                <c:pt idx="4">
                  <c:v>5274</c:v>
                </c:pt>
                <c:pt idx="5">
                  <c:v>2274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C1-4CD5-99B0-BFF48DD8B6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ДР ФОП</c:v>
                </c:pt>
                <c:pt idx="1">
                  <c:v>ДР ЮО</c:v>
                </c:pt>
                <c:pt idx="2">
                  <c:v>ПРИПИНЕННЯ ФОП</c:v>
                </c:pt>
                <c:pt idx="3">
                  <c:v>ПРИПИНЕННЯ ЮО</c:v>
                </c:pt>
                <c:pt idx="4">
                  <c:v>ЗМІНИ ФОП</c:v>
                </c:pt>
                <c:pt idx="5">
                  <c:v>ЗМІНИ ЮО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6090</c:v>
                </c:pt>
                <c:pt idx="1">
                  <c:v>741</c:v>
                </c:pt>
                <c:pt idx="2">
                  <c:v>9599</c:v>
                </c:pt>
                <c:pt idx="3">
                  <c:v>222</c:v>
                </c:pt>
                <c:pt idx="4">
                  <c:v>4518</c:v>
                </c:pt>
                <c:pt idx="5">
                  <c:v>2917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C1-4CD5-99B0-BFF48DD8B6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68474880"/>
        <c:axId val="168484864"/>
        <c:axId val="0"/>
      </c:bar3DChart>
      <c:catAx>
        <c:axId val="168474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8484864"/>
        <c:crosses val="autoZero"/>
        <c:auto val="1"/>
        <c:lblAlgn val="ctr"/>
        <c:lblOffset val="100"/>
        <c:noMultiLvlLbl val="0"/>
      </c:catAx>
      <c:valAx>
        <c:axId val="168484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168474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Надано витягів з ЄДР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Надано витягів з ЄДР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1652</c:v>
                </c:pt>
                <c:pt idx="1">
                  <c:v>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9-4FE0-A894-3DD5845B60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69-4FE0-A894-3DD5845B60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68603008"/>
        <c:axId val="168612992"/>
      </c:barChart>
      <c:catAx>
        <c:axId val="16860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612992"/>
        <c:crosses val="autoZero"/>
        <c:auto val="1"/>
        <c:lblAlgn val="ctr"/>
        <c:lblOffset val="100"/>
        <c:noMultiLvlLbl val="0"/>
      </c:catAx>
      <c:valAx>
        <c:axId val="1686129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603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/>
              <a:t>Інформація</a:t>
            </a:r>
            <a:r>
              <a:rPr lang="uk-UA" baseline="0" dirty="0" smtClean="0"/>
              <a:t> по реєстраційних діях  щодо реєстрації речових прав  на нерухоме майно та їх обтяжень</a:t>
            </a:r>
          </a:p>
          <a:p>
            <a:pPr>
              <a:defRPr/>
            </a:pPr>
            <a:endParaRPr lang="uk-U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576840668497116E-2"/>
          <c:y val="6.1123730562735332E-2"/>
          <c:w val="0.9273188891710441"/>
          <c:h val="0.552498684885079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Розглянуто заяв, переданих з центрів надання адміністратиних послуг з питань державної реєстрації речових прав на нерухоме майно та їх обтяжень</c:v>
                </c:pt>
                <c:pt idx="1">
                  <c:v>Реєстрація права власності </c:v>
                </c:pt>
                <c:pt idx="2">
                  <c:v>Внесення змін до права власності</c:v>
                </c:pt>
                <c:pt idx="3">
                  <c:v>Скасування права власності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7816</c:v>
                </c:pt>
                <c:pt idx="1">
                  <c:v>5690</c:v>
                </c:pt>
                <c:pt idx="2">
                  <c:v>238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C-48DE-A514-A044EEF4271C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Розглянуто заяв, переданих з центрів надання адміністратиних послуг з питань державної реєстрації речових прав на нерухоме майно та їх обтяжень</c:v>
                </c:pt>
                <c:pt idx="1">
                  <c:v>Реєстрація права власності </c:v>
                </c:pt>
                <c:pt idx="2">
                  <c:v>Внесення змін до права власності</c:v>
                </c:pt>
                <c:pt idx="3">
                  <c:v>Скасування права власності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16549</c:v>
                </c:pt>
                <c:pt idx="1">
                  <c:v>10504</c:v>
                </c:pt>
                <c:pt idx="2">
                  <c:v>475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5C-48DE-A514-A044EEF427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68543360"/>
        <c:axId val="168544896"/>
        <c:axId val="0"/>
      </c:bar3DChart>
      <c:catAx>
        <c:axId val="16854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8544896"/>
        <c:crosses val="autoZero"/>
        <c:auto val="1"/>
        <c:lblAlgn val="ctr"/>
        <c:lblOffset val="100"/>
        <c:noMultiLvlLbl val="0"/>
      </c:catAx>
      <c:valAx>
        <c:axId val="168544896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168543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Реєстрація іншого речового права</c:v>
                </c:pt>
                <c:pt idx="1">
                  <c:v>Внесення змін до іншого речового права</c:v>
                </c:pt>
                <c:pt idx="2">
                  <c:v>Виконання дій щодо державної реєстрації обтяжень речових прав на нерухоме майно </c:v>
                </c:pt>
                <c:pt idx="3">
                  <c:v>Зупинено розгляд заяв</c:v>
                </c:pt>
                <c:pt idx="4">
                  <c:v>Відмовлено у державній реєстрації</c:v>
                </c:pt>
                <c:pt idx="5">
                  <c:v>Відкликано заяв</c:v>
                </c:pt>
                <c:pt idx="6">
                  <c:v>Видано інформаційних довідок з державного реєстру речових прав на нерухоме майно</c:v>
                </c:pt>
              </c:strCache>
            </c:strRef>
          </c:cat>
          <c:val>
            <c:numRef>
              <c:f>Аркуш1!$B$2:$B$8</c:f>
              <c:numCache>
                <c:formatCode>General</c:formatCode>
                <c:ptCount val="7"/>
                <c:pt idx="0">
                  <c:v>308</c:v>
                </c:pt>
                <c:pt idx="1">
                  <c:v>17</c:v>
                </c:pt>
                <c:pt idx="2">
                  <c:v>573</c:v>
                </c:pt>
                <c:pt idx="3">
                  <c:v>583</c:v>
                </c:pt>
                <c:pt idx="4">
                  <c:v>296</c:v>
                </c:pt>
                <c:pt idx="5">
                  <c:v>277</c:v>
                </c:pt>
                <c:pt idx="6">
                  <c:v>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9-48BF-B45C-AE46B453627C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Реєстрація іншого речового права</c:v>
                </c:pt>
                <c:pt idx="1">
                  <c:v>Внесення змін до іншого речового права</c:v>
                </c:pt>
                <c:pt idx="2">
                  <c:v>Виконання дій щодо державної реєстрації обтяжень речових прав на нерухоме майно </c:v>
                </c:pt>
                <c:pt idx="3">
                  <c:v>Зупинено розгляд заяв</c:v>
                </c:pt>
                <c:pt idx="4">
                  <c:v>Відмовлено у державній реєстрації</c:v>
                </c:pt>
                <c:pt idx="5">
                  <c:v>Відкликано заяв</c:v>
                </c:pt>
                <c:pt idx="6">
                  <c:v>Видано інформаційних довідок з державного реєстру речових прав на нерухоме майно</c:v>
                </c:pt>
              </c:strCache>
            </c:strRef>
          </c:cat>
          <c:val>
            <c:numRef>
              <c:f>Аркуш1!$C$2:$C$8</c:f>
              <c:numCache>
                <c:formatCode>General</c:formatCode>
                <c:ptCount val="7"/>
                <c:pt idx="0">
                  <c:v>651</c:v>
                </c:pt>
                <c:pt idx="1">
                  <c:v>60</c:v>
                </c:pt>
                <c:pt idx="2">
                  <c:v>606</c:v>
                </c:pt>
                <c:pt idx="3">
                  <c:v>1427</c:v>
                </c:pt>
                <c:pt idx="4">
                  <c:v>911</c:v>
                </c:pt>
                <c:pt idx="5">
                  <c:v>597</c:v>
                </c:pt>
                <c:pt idx="6">
                  <c:v>3409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59-48BF-B45C-AE46B45362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8840192"/>
        <c:axId val="168854272"/>
        <c:axId val="0"/>
      </c:bar3DChart>
      <c:catAx>
        <c:axId val="16884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854272"/>
        <c:crosses val="autoZero"/>
        <c:auto val="1"/>
        <c:lblAlgn val="ctr"/>
        <c:lblOffset val="100"/>
        <c:noMultiLvlLbl val="0"/>
      </c:catAx>
      <c:valAx>
        <c:axId val="16885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840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dTable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uk-UA"/>
              <a:t>ВИЇМКИ (ВИЛУЧЕННЯ) РЕЄСТРАЦІЙНИХ СПРАВ</a:t>
            </a:r>
          </a:p>
        </c:rich>
      </c:tx>
      <c:layout>
        <c:manualLayout>
          <c:xMode val="edge"/>
          <c:yMode val="edge"/>
          <c:x val="0.24674857359083327"/>
          <c:y val="1.3634050629921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uk-UA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ВИЇМКИ (ВИЛУЧЕННЯ) СПРАВ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114</c:v>
                </c:pt>
                <c:pt idx="1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C4-4E23-8029-BBB9C927B1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8770944"/>
        <c:axId val="168789120"/>
      </c:barChart>
      <c:catAx>
        <c:axId val="1687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789120"/>
        <c:crosses val="autoZero"/>
        <c:auto val="1"/>
        <c:lblAlgn val="ctr"/>
        <c:lblOffset val="100"/>
        <c:noMultiLvlLbl val="0"/>
      </c:catAx>
      <c:valAx>
        <c:axId val="16878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770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400" dirty="0" err="1">
                <a:solidFill>
                  <a:schemeClr val="tx1"/>
                </a:solidFill>
              </a:rPr>
              <a:t>Адміністративний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збір</a:t>
            </a:r>
            <a:r>
              <a:rPr lang="ru-RU" sz="1400" dirty="0">
                <a:solidFill>
                  <a:schemeClr val="tx1"/>
                </a:solidFill>
              </a:rPr>
              <a:t> за </a:t>
            </a:r>
            <a:r>
              <a:rPr lang="ru-RU" sz="1400" dirty="0" err="1">
                <a:solidFill>
                  <a:schemeClr val="tx1"/>
                </a:solidFill>
              </a:rPr>
              <a:t>проведення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pPr>
              <a:defRPr sz="2128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1"/>
                </a:solidFill>
              </a:rPr>
              <a:t>ДР ЮО та ФОП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666166418667505"/>
          <c:y val="0.17843819924661758"/>
          <c:w val="0.77731663694926434"/>
          <c:h val="0.678920052215943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Адміню збір за проведення ДР ЮО та ФОП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971300</c:v>
                </c:pt>
                <c:pt idx="1">
                  <c:v>1758800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C7-402A-8DE9-E5762CBD57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9017728"/>
        <c:axId val="169019264"/>
      </c:barChart>
      <c:catAx>
        <c:axId val="169017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9019264"/>
        <c:crosses val="autoZero"/>
        <c:auto val="1"/>
        <c:lblAlgn val="ctr"/>
        <c:lblOffset val="100"/>
        <c:noMultiLvlLbl val="0"/>
      </c:catAx>
      <c:valAx>
        <c:axId val="169019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69017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3175">
            <a:solidFill>
              <a:srgbClr val="FFFFFF">
                <a:alpha val="9412"/>
              </a:srgbClr>
            </a:solidFill>
            <a:prstDash val="solid"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обтяжень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454365430868037"/>
          <c:y val="4.104782071112846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00674292057133"/>
          <c:y val="0.26088228079393228"/>
          <c:w val="0.76993257079428667"/>
          <c:h val="0.5909739487491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Адміністративний збір за ДР речових пра на нерухоме майно та їх обтяжень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976600</c:v>
                </c:pt>
                <c:pt idx="1">
                  <c:v>1415300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4-4CC5-A4B0-D690285855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9061760"/>
        <c:axId val="169067648"/>
      </c:barChart>
      <c:catAx>
        <c:axId val="169061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9067648"/>
        <c:crosses val="autoZero"/>
        <c:auto val="1"/>
        <c:lblAlgn val="ctr"/>
        <c:lblOffset val="100"/>
        <c:noMultiLvlLbl val="0"/>
      </c:catAx>
      <c:valAx>
        <c:axId val="169067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69061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3709C-0C7F-4A80-9121-7EC066D0806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02A6A6-D71A-40D1-A92F-12BF0F774F31}">
      <dgm:prSet phldrT="[Текст]" custT="1"/>
      <dgm:spPr/>
      <dgm:t>
        <a:bodyPr/>
        <a:lstStyle/>
        <a:p>
          <a:r>
            <a:rPr lang="uk-UA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Загальна сума видатків</a:t>
          </a:r>
        </a:p>
        <a:p>
          <a:r>
            <a:rPr lang="uk-UA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13 462 343,09 грн.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2EB61F-383F-4F3C-8980-B8309F060C15}" type="parTrans" cxnId="{44850CB7-448E-41C7-89DD-972F8C6ED254}">
      <dgm:prSet/>
      <dgm:spPr/>
      <dgm:t>
        <a:bodyPr/>
        <a:lstStyle/>
        <a:p>
          <a:endParaRPr lang="ru-RU" sz="800"/>
        </a:p>
      </dgm:t>
    </dgm:pt>
    <dgm:pt modelId="{FC2B7AB2-9D7D-427B-B1B4-7FD9C93A3455}" type="sibTrans" cxnId="{44850CB7-448E-41C7-89DD-972F8C6ED254}">
      <dgm:prSet/>
      <dgm:spPr/>
      <dgm:t>
        <a:bodyPr/>
        <a:lstStyle/>
        <a:p>
          <a:endParaRPr lang="ru-RU" sz="800"/>
        </a:p>
      </dgm:t>
    </dgm:pt>
    <dgm:pt modelId="{5B509F21-88AC-4318-9A0A-EBDF7A89CDB1}">
      <dgm:prSet phldrT="[Текст]" custT="1"/>
      <dgm:spPr/>
      <dgm:t>
        <a:bodyPr/>
        <a:lstStyle/>
        <a:p>
          <a:r>
            <a:rPr lang="uk-UA" sz="900" b="0" dirty="0" smtClean="0">
              <a:latin typeface="Arial" panose="020B0604020202020204" pitchFamily="34" charset="0"/>
              <a:cs typeface="Arial" panose="020B0604020202020204" pitchFamily="34" charset="0"/>
            </a:rPr>
            <a:t>оплата послуг, крім комунальних </a:t>
          </a:r>
          <a:endParaRPr lang="en-US" sz="9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uk-UA" sz="900" b="1" dirty="0" smtClean="0">
              <a:latin typeface="Arial" panose="020B0604020202020204" pitchFamily="34" charset="0"/>
              <a:cs typeface="Arial" panose="020B0604020202020204" pitchFamily="34" charset="0"/>
            </a:rPr>
            <a:t>583 889,75 грн.</a:t>
          </a:r>
          <a:endParaRPr lang="ru-RU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281993-D97A-4EA2-9C8A-36A0A3C38DAC}" type="parTrans" cxnId="{4E1C2F7B-A795-48C0-B7B8-24F82D1F6598}">
      <dgm:prSet/>
      <dgm:spPr/>
      <dgm:t>
        <a:bodyPr/>
        <a:lstStyle/>
        <a:p>
          <a:endParaRPr lang="ru-RU" sz="800"/>
        </a:p>
      </dgm:t>
    </dgm:pt>
    <dgm:pt modelId="{5AC7DA78-657F-4B95-A940-68190ACD817F}" type="sibTrans" cxnId="{4E1C2F7B-A795-48C0-B7B8-24F82D1F6598}">
      <dgm:prSet/>
      <dgm:spPr/>
      <dgm:t>
        <a:bodyPr/>
        <a:lstStyle/>
        <a:p>
          <a:endParaRPr lang="ru-RU" sz="800"/>
        </a:p>
      </dgm:t>
    </dgm:pt>
    <dgm:pt modelId="{18534F4F-A1B4-4C5F-8840-24927A31FABE}">
      <dgm:prSet phldrT="[Текст]" custT="1"/>
      <dgm:spPr/>
      <dgm:t>
        <a:bodyPr/>
        <a:lstStyle/>
        <a:p>
          <a:r>
            <a:rPr lang="uk-UA" sz="1000" b="0" dirty="0" smtClean="0">
              <a:latin typeface="Arial" panose="020B0604020202020204" pitchFamily="34" charset="0"/>
              <a:cs typeface="Arial" panose="020B0604020202020204" pitchFamily="34" charset="0"/>
            </a:rPr>
            <a:t>інші поточні видатки </a:t>
          </a:r>
          <a:endParaRPr lang="en-US" sz="10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uk-UA" sz="1000" b="1" dirty="0" smtClean="0">
              <a:latin typeface="Arial" panose="020B0604020202020204" pitchFamily="34" charset="0"/>
              <a:cs typeface="Arial" panose="020B0604020202020204" pitchFamily="34" charset="0"/>
            </a:rPr>
            <a:t>1 729 922,03 грн.</a:t>
          </a:r>
          <a:endParaRPr lang="ru-RU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07F71-60B2-4B13-AE30-EBD3DC3856D0}" type="parTrans" cxnId="{7CAAAB31-F7EB-4D5D-A93F-5B7C33968AE4}">
      <dgm:prSet/>
      <dgm:spPr/>
      <dgm:t>
        <a:bodyPr/>
        <a:lstStyle/>
        <a:p>
          <a:endParaRPr lang="ru-RU" sz="800"/>
        </a:p>
      </dgm:t>
    </dgm:pt>
    <dgm:pt modelId="{38135058-0E3B-4F35-88AE-A935B4CB4EE6}" type="sibTrans" cxnId="{7CAAAB31-F7EB-4D5D-A93F-5B7C33968AE4}">
      <dgm:prSet/>
      <dgm:spPr/>
      <dgm:t>
        <a:bodyPr/>
        <a:lstStyle/>
        <a:p>
          <a:endParaRPr lang="ru-RU" sz="800"/>
        </a:p>
      </dgm:t>
    </dgm:pt>
    <dgm:pt modelId="{DFD27ECC-07C6-474F-8D1A-48683B84421F}">
      <dgm:prSet phldrT="[Текст]" custT="1"/>
      <dgm:spPr/>
      <dgm:t>
        <a:bodyPr/>
        <a:lstStyle/>
        <a:p>
          <a:r>
            <a:rPr lang="uk-UA" sz="1050" b="0" dirty="0" smtClean="0">
              <a:latin typeface="Arial" panose="020B0604020202020204" pitchFamily="34" charset="0"/>
              <a:cs typeface="Arial" panose="020B0604020202020204" pitchFamily="34" charset="0"/>
            </a:rPr>
            <a:t>капітальні видатки </a:t>
          </a:r>
          <a:endParaRPr lang="en-US" sz="105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363 167,00 грн. 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F97CA-CC80-42E5-B977-5F6E17BDA92C}" type="parTrans" cxnId="{33464420-6368-4A69-8F13-755B6097B96C}">
      <dgm:prSet/>
      <dgm:spPr/>
      <dgm:t>
        <a:bodyPr/>
        <a:lstStyle/>
        <a:p>
          <a:endParaRPr lang="ru-RU" sz="800"/>
        </a:p>
      </dgm:t>
    </dgm:pt>
    <dgm:pt modelId="{FB9A1C52-5FA5-4C4B-9A9D-85485CC7C359}" type="sibTrans" cxnId="{33464420-6368-4A69-8F13-755B6097B96C}">
      <dgm:prSet/>
      <dgm:spPr/>
      <dgm:t>
        <a:bodyPr/>
        <a:lstStyle/>
        <a:p>
          <a:endParaRPr lang="ru-RU" sz="800"/>
        </a:p>
      </dgm:t>
    </dgm:pt>
    <dgm:pt modelId="{ADCAD3D0-91E1-465B-BCF9-76AB45DE5ECB}">
      <dgm:prSet custT="1"/>
      <dgm:spPr/>
      <dgm:t>
        <a:bodyPr/>
        <a:lstStyle/>
        <a:p>
          <a:r>
            <a:rPr lang="uk-UA" sz="1000" dirty="0" smtClean="0">
              <a:latin typeface="Arial" panose="020B0604020202020204" pitchFamily="34" charset="0"/>
              <a:cs typeface="Arial" panose="020B0604020202020204" pitchFamily="34" charset="0"/>
            </a:rPr>
            <a:t>товари і послуги</a:t>
          </a:r>
        </a:p>
        <a:p>
          <a:r>
            <a:rPr lang="uk-UA" sz="1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833 930,04 </a:t>
          </a:r>
          <a:r>
            <a:rPr lang="ru-RU" sz="1050" b="1" dirty="0" err="1" smtClean="0">
              <a:latin typeface="Arial" panose="020B0604020202020204" pitchFamily="34" charset="0"/>
              <a:cs typeface="Arial" panose="020B0604020202020204" pitchFamily="34" charset="0"/>
            </a:rPr>
            <a:t>грн</a:t>
          </a:r>
          <a:endParaRPr lang="ru-RU" sz="1050" b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647BCB-35EB-48A5-A43D-A5652229B36D}" type="parTrans" cxnId="{D4C67B77-9871-49BA-9D61-F5D16745229D}">
      <dgm:prSet/>
      <dgm:spPr/>
      <dgm:t>
        <a:bodyPr/>
        <a:lstStyle/>
        <a:p>
          <a:endParaRPr lang="ru-RU" sz="800"/>
        </a:p>
      </dgm:t>
    </dgm:pt>
    <dgm:pt modelId="{A3FD0FC1-1A45-4201-9280-2B72E831773C}" type="sibTrans" cxnId="{D4C67B77-9871-49BA-9D61-F5D16745229D}">
      <dgm:prSet/>
      <dgm:spPr/>
      <dgm:t>
        <a:bodyPr/>
        <a:lstStyle/>
        <a:p>
          <a:endParaRPr lang="ru-RU" sz="800"/>
        </a:p>
      </dgm:t>
    </dgm:pt>
    <dgm:pt modelId="{17D5C05E-C76B-41DA-AC28-B95874D06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оплата </a:t>
          </a:r>
          <a:r>
            <a:rPr lang="ru-RU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праці</a:t>
          </a:r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 і </a:t>
          </a:r>
          <a:r>
            <a:rPr lang="ru-RU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нарахування</a:t>
          </a:r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 на </a:t>
          </a:r>
          <a:r>
            <a:rPr lang="ru-RU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заробітну</a:t>
          </a:r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 плату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10 535 324,02 грн.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uk-UA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E56D92-C5C7-4214-B064-569B66B26998}" type="parTrans" cxnId="{8E43EDF9-4EDD-45CC-AE13-976A1CBD33C5}">
      <dgm:prSet/>
      <dgm:spPr/>
      <dgm:t>
        <a:bodyPr/>
        <a:lstStyle/>
        <a:p>
          <a:endParaRPr lang="ru-RU" sz="800"/>
        </a:p>
      </dgm:t>
    </dgm:pt>
    <dgm:pt modelId="{00CB86F5-0229-44FF-843D-1351751F1ABE}" type="sibTrans" cxnId="{8E43EDF9-4EDD-45CC-AE13-976A1CBD33C5}">
      <dgm:prSet/>
      <dgm:spPr/>
      <dgm:t>
        <a:bodyPr/>
        <a:lstStyle/>
        <a:p>
          <a:endParaRPr lang="ru-RU" sz="800"/>
        </a:p>
      </dgm:t>
    </dgm:pt>
    <dgm:pt modelId="{94D32308-05CE-48EB-B776-606A9064DC96}">
      <dgm:prSet custT="1"/>
      <dgm:spPr/>
      <dgm:t>
        <a:bodyPr/>
        <a:lstStyle/>
        <a:p>
          <a:r>
            <a:rPr lang="uk-UA" sz="1000" b="0" dirty="0" smtClean="0">
              <a:latin typeface="Arial" panose="020B0604020202020204" pitchFamily="34" charset="0"/>
              <a:cs typeface="Arial" panose="020B0604020202020204" pitchFamily="34" charset="0"/>
            </a:rPr>
            <a:t>предмети, матеріали, обладнання та інвентар </a:t>
          </a:r>
        </a:p>
        <a:p>
          <a:r>
            <a:rPr lang="uk-UA" sz="1000" b="1" dirty="0" smtClean="0">
              <a:latin typeface="Arial" panose="020B0604020202020204" pitchFamily="34" charset="0"/>
              <a:cs typeface="Arial" panose="020B0604020202020204" pitchFamily="34" charset="0"/>
            </a:rPr>
            <a:t>250 040,29 грн.</a:t>
          </a:r>
          <a:endParaRPr lang="ru-RU" sz="10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A0A17-A10B-489A-BE0B-5CFED533C8AA}" type="parTrans" cxnId="{744014C5-F614-4218-8B23-EB0257669E03}">
      <dgm:prSet/>
      <dgm:spPr/>
      <dgm:t>
        <a:bodyPr/>
        <a:lstStyle/>
        <a:p>
          <a:endParaRPr lang="ru-RU" sz="800"/>
        </a:p>
      </dgm:t>
    </dgm:pt>
    <dgm:pt modelId="{8E78E1C8-E748-4F0E-B233-6AB16BFD14E0}" type="sibTrans" cxnId="{744014C5-F614-4218-8B23-EB0257669E03}">
      <dgm:prSet/>
      <dgm:spPr/>
      <dgm:t>
        <a:bodyPr/>
        <a:lstStyle/>
        <a:p>
          <a:endParaRPr lang="ru-RU" sz="800"/>
        </a:p>
      </dgm:t>
    </dgm:pt>
    <dgm:pt modelId="{1C50D0F2-6C90-4D90-9F2E-AFB6EA86E62C}" type="pres">
      <dgm:prSet presAssocID="{9A63709C-0C7F-4A80-9121-7EC066D080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494EE8-6CC7-4AED-8503-2C42E01E7FE2}" type="pres">
      <dgm:prSet presAssocID="{6402A6A6-D71A-40D1-A92F-12BF0F774F31}" presName="centerShape" presStyleLbl="node0" presStyleIdx="0" presStyleCnt="1"/>
      <dgm:spPr/>
      <dgm:t>
        <a:bodyPr/>
        <a:lstStyle/>
        <a:p>
          <a:endParaRPr lang="ru-RU"/>
        </a:p>
      </dgm:t>
    </dgm:pt>
    <dgm:pt modelId="{915DC09C-1B85-4EEF-97BB-EF73B7FAAC40}" type="pres">
      <dgm:prSet presAssocID="{17D5C05E-C76B-41DA-AC28-B95874D0694C}" presName="node" presStyleLbl="node1" presStyleIdx="0" presStyleCnt="6" custScaleX="124692" custScaleY="97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ED5D3-5B49-4A9A-A385-7E535A264A35}" type="pres">
      <dgm:prSet presAssocID="{17D5C05E-C76B-41DA-AC28-B95874D0694C}" presName="dummy" presStyleCnt="0"/>
      <dgm:spPr/>
    </dgm:pt>
    <dgm:pt modelId="{AAE77D9C-6C01-4EE0-BECE-077152D385FC}" type="pres">
      <dgm:prSet presAssocID="{00CB86F5-0229-44FF-843D-1351751F1ABE}" presName="sibTrans" presStyleLbl="sibTrans2D1" presStyleIdx="0" presStyleCnt="6"/>
      <dgm:spPr/>
      <dgm:t>
        <a:bodyPr/>
        <a:lstStyle/>
        <a:p>
          <a:endParaRPr lang="ru-RU"/>
        </a:p>
      </dgm:t>
    </dgm:pt>
    <dgm:pt modelId="{3DFB92E8-64F3-4D13-929E-71F265C0DD34}" type="pres">
      <dgm:prSet presAssocID="{94D32308-05CE-48EB-B776-606A9064DC96}" presName="node" presStyleLbl="node1" presStyleIdx="1" presStyleCnt="6" custScaleX="126159" custScaleY="94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06BF1-DB20-4224-ADC7-B7EEC22A810B}" type="pres">
      <dgm:prSet presAssocID="{94D32308-05CE-48EB-B776-606A9064DC96}" presName="dummy" presStyleCnt="0"/>
      <dgm:spPr/>
    </dgm:pt>
    <dgm:pt modelId="{495211B0-FB56-4A46-A091-2F1F8E65EE85}" type="pres">
      <dgm:prSet presAssocID="{8E78E1C8-E748-4F0E-B233-6AB16BFD14E0}" presName="sibTrans" presStyleLbl="sibTrans2D1" presStyleIdx="1" presStyleCnt="6"/>
      <dgm:spPr/>
    </dgm:pt>
    <dgm:pt modelId="{690EECDD-DD96-4BAB-BA49-A6F7BB711D78}" type="pres">
      <dgm:prSet presAssocID="{ADCAD3D0-91E1-465B-BCF9-76AB45DE5ECB}" presName="node" presStyleLbl="node1" presStyleIdx="2" presStyleCnt="6" custScaleX="128524" custScaleY="100984" custRadScaleRad="103708" custRadScaleInc="-6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E82C9-85C7-4363-B209-6FF6261F40D3}" type="pres">
      <dgm:prSet presAssocID="{ADCAD3D0-91E1-465B-BCF9-76AB45DE5ECB}" presName="dummy" presStyleCnt="0"/>
      <dgm:spPr/>
    </dgm:pt>
    <dgm:pt modelId="{DF44563C-57A9-4474-9136-E9CA65BAE881}" type="pres">
      <dgm:prSet presAssocID="{A3FD0FC1-1A45-4201-9280-2B72E831773C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6AA274A-5DF2-4E04-93E7-7FBABE5A220D}" type="pres">
      <dgm:prSet presAssocID="{5B509F21-88AC-4318-9A0A-EBDF7A89CDB1}" presName="node" presStyleLbl="node1" presStyleIdx="3" presStyleCnt="6" custScaleX="128002" custScaleY="99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0DDF9-3154-4266-9533-D68A4186B703}" type="pres">
      <dgm:prSet presAssocID="{5B509F21-88AC-4318-9A0A-EBDF7A89CDB1}" presName="dummy" presStyleCnt="0"/>
      <dgm:spPr/>
    </dgm:pt>
    <dgm:pt modelId="{B4F42B4A-8D9B-4A65-86C3-CD5008A393B8}" type="pres">
      <dgm:prSet presAssocID="{5AC7DA78-657F-4B95-A940-68190ACD817F}" presName="sibTrans" presStyleLbl="sibTrans2D1" presStyleIdx="3" presStyleCnt="6"/>
      <dgm:spPr/>
      <dgm:t>
        <a:bodyPr/>
        <a:lstStyle/>
        <a:p>
          <a:endParaRPr lang="ru-RU"/>
        </a:p>
      </dgm:t>
    </dgm:pt>
    <dgm:pt modelId="{D6E5F3AA-859E-4F7C-A89A-6B3539DC0CD9}" type="pres">
      <dgm:prSet presAssocID="{18534F4F-A1B4-4C5F-8840-24927A31FABE}" presName="node" presStyleLbl="node1" presStyleIdx="4" presStyleCnt="6" custScaleX="121727" custScaleY="101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45CBA-E335-4775-BC79-5CEE461AAFC1}" type="pres">
      <dgm:prSet presAssocID="{18534F4F-A1B4-4C5F-8840-24927A31FABE}" presName="dummy" presStyleCnt="0"/>
      <dgm:spPr/>
    </dgm:pt>
    <dgm:pt modelId="{9A511C4A-5601-44E5-AF7A-6E3194081240}" type="pres">
      <dgm:prSet presAssocID="{38135058-0E3B-4F35-88AE-A935B4CB4EE6}" presName="sibTrans" presStyleLbl="sibTrans2D1" presStyleIdx="4" presStyleCnt="6"/>
      <dgm:spPr/>
      <dgm:t>
        <a:bodyPr/>
        <a:lstStyle/>
        <a:p>
          <a:endParaRPr lang="ru-RU"/>
        </a:p>
      </dgm:t>
    </dgm:pt>
    <dgm:pt modelId="{1A3EC09F-EF49-47AA-AE5C-19A845CA81A7}" type="pres">
      <dgm:prSet presAssocID="{DFD27ECC-07C6-474F-8D1A-48683B84421F}" presName="node" presStyleLbl="node1" presStyleIdx="5" presStyleCnt="6" custScaleX="118789" custScaleY="100000" custRadScaleRad="100916" custRadScaleInc="-7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6CB4C-E6AD-48EA-A3FE-15D655B067BF}" type="pres">
      <dgm:prSet presAssocID="{DFD27ECC-07C6-474F-8D1A-48683B84421F}" presName="dummy" presStyleCnt="0"/>
      <dgm:spPr/>
    </dgm:pt>
    <dgm:pt modelId="{3EEAB2F2-0AFD-476B-9AAF-D2DBD54F726F}" type="pres">
      <dgm:prSet presAssocID="{FB9A1C52-5FA5-4C4B-9A9D-85485CC7C359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44850CB7-448E-41C7-89DD-972F8C6ED254}" srcId="{9A63709C-0C7F-4A80-9121-7EC066D0806D}" destId="{6402A6A6-D71A-40D1-A92F-12BF0F774F31}" srcOrd="0" destOrd="0" parTransId="{A22EB61F-383F-4F3C-8980-B8309F060C15}" sibTransId="{FC2B7AB2-9D7D-427B-B1B4-7FD9C93A3455}"/>
    <dgm:cxn modelId="{298A4C2F-BD60-467D-BA1F-8B684DE3E06E}" type="presOf" srcId="{18534F4F-A1B4-4C5F-8840-24927A31FABE}" destId="{D6E5F3AA-859E-4F7C-A89A-6B3539DC0CD9}" srcOrd="0" destOrd="0" presId="urn:microsoft.com/office/officeart/2005/8/layout/radial6"/>
    <dgm:cxn modelId="{884AB8A9-96C4-4056-8CB2-BFFD17F9B63B}" type="presOf" srcId="{8E78E1C8-E748-4F0E-B233-6AB16BFD14E0}" destId="{495211B0-FB56-4A46-A091-2F1F8E65EE85}" srcOrd="0" destOrd="0" presId="urn:microsoft.com/office/officeart/2005/8/layout/radial6"/>
    <dgm:cxn modelId="{F5F12F13-6A7E-4B70-92F4-18C443E61D79}" type="presOf" srcId="{5B509F21-88AC-4318-9A0A-EBDF7A89CDB1}" destId="{C6AA274A-5DF2-4E04-93E7-7FBABE5A220D}" srcOrd="0" destOrd="0" presId="urn:microsoft.com/office/officeart/2005/8/layout/radial6"/>
    <dgm:cxn modelId="{0AB353D9-CE0B-4DE0-BB05-6AC223D251E5}" type="presOf" srcId="{38135058-0E3B-4F35-88AE-A935B4CB4EE6}" destId="{9A511C4A-5601-44E5-AF7A-6E3194081240}" srcOrd="0" destOrd="0" presId="urn:microsoft.com/office/officeart/2005/8/layout/radial6"/>
    <dgm:cxn modelId="{4E1C2F7B-A795-48C0-B7B8-24F82D1F6598}" srcId="{6402A6A6-D71A-40D1-A92F-12BF0F774F31}" destId="{5B509F21-88AC-4318-9A0A-EBDF7A89CDB1}" srcOrd="3" destOrd="0" parTransId="{47281993-D97A-4EA2-9C8A-36A0A3C38DAC}" sibTransId="{5AC7DA78-657F-4B95-A940-68190ACD817F}"/>
    <dgm:cxn modelId="{EEACB847-76B9-4D13-BD73-0612160E9355}" type="presOf" srcId="{A3FD0FC1-1A45-4201-9280-2B72E831773C}" destId="{DF44563C-57A9-4474-9136-E9CA65BAE881}" srcOrd="0" destOrd="0" presId="urn:microsoft.com/office/officeart/2005/8/layout/radial6"/>
    <dgm:cxn modelId="{99CE12B7-EBEC-4E47-991E-6C0D7052B025}" type="presOf" srcId="{5AC7DA78-657F-4B95-A940-68190ACD817F}" destId="{B4F42B4A-8D9B-4A65-86C3-CD5008A393B8}" srcOrd="0" destOrd="0" presId="urn:microsoft.com/office/officeart/2005/8/layout/radial6"/>
    <dgm:cxn modelId="{33464420-6368-4A69-8F13-755B6097B96C}" srcId="{6402A6A6-D71A-40D1-A92F-12BF0F774F31}" destId="{DFD27ECC-07C6-474F-8D1A-48683B84421F}" srcOrd="5" destOrd="0" parTransId="{64BF97CA-CC80-42E5-B977-5F6E17BDA92C}" sibTransId="{FB9A1C52-5FA5-4C4B-9A9D-85485CC7C359}"/>
    <dgm:cxn modelId="{5F45A5CA-3A52-422C-8710-C26F3FD2AED9}" type="presOf" srcId="{9A63709C-0C7F-4A80-9121-7EC066D0806D}" destId="{1C50D0F2-6C90-4D90-9F2E-AFB6EA86E62C}" srcOrd="0" destOrd="0" presId="urn:microsoft.com/office/officeart/2005/8/layout/radial6"/>
    <dgm:cxn modelId="{ECB5D968-98A4-454E-9BCC-E704DFE7703D}" type="presOf" srcId="{6402A6A6-D71A-40D1-A92F-12BF0F774F31}" destId="{CE494EE8-6CC7-4AED-8503-2C42E01E7FE2}" srcOrd="0" destOrd="0" presId="urn:microsoft.com/office/officeart/2005/8/layout/radial6"/>
    <dgm:cxn modelId="{744014C5-F614-4218-8B23-EB0257669E03}" srcId="{6402A6A6-D71A-40D1-A92F-12BF0F774F31}" destId="{94D32308-05CE-48EB-B776-606A9064DC96}" srcOrd="1" destOrd="0" parTransId="{95AA0A17-A10B-489A-BE0B-5CFED533C8AA}" sibTransId="{8E78E1C8-E748-4F0E-B233-6AB16BFD14E0}"/>
    <dgm:cxn modelId="{BDB169D5-B2C7-4262-85DF-3889D67607D6}" type="presOf" srcId="{17D5C05E-C76B-41DA-AC28-B95874D0694C}" destId="{915DC09C-1B85-4EEF-97BB-EF73B7FAAC40}" srcOrd="0" destOrd="0" presId="urn:microsoft.com/office/officeart/2005/8/layout/radial6"/>
    <dgm:cxn modelId="{B21B1EC4-D30F-43AF-9294-298F1ECCCCCA}" type="presOf" srcId="{00CB86F5-0229-44FF-843D-1351751F1ABE}" destId="{AAE77D9C-6C01-4EE0-BECE-077152D385FC}" srcOrd="0" destOrd="0" presId="urn:microsoft.com/office/officeart/2005/8/layout/radial6"/>
    <dgm:cxn modelId="{FD4F5502-31F0-4A83-84A0-FC40E7E7601C}" type="presOf" srcId="{FB9A1C52-5FA5-4C4B-9A9D-85485CC7C359}" destId="{3EEAB2F2-0AFD-476B-9AAF-D2DBD54F726F}" srcOrd="0" destOrd="0" presId="urn:microsoft.com/office/officeart/2005/8/layout/radial6"/>
    <dgm:cxn modelId="{4F28246F-A91E-4CFB-8714-99234F3FF582}" type="presOf" srcId="{94D32308-05CE-48EB-B776-606A9064DC96}" destId="{3DFB92E8-64F3-4D13-929E-71F265C0DD34}" srcOrd="0" destOrd="0" presId="urn:microsoft.com/office/officeart/2005/8/layout/radial6"/>
    <dgm:cxn modelId="{D4C67B77-9871-49BA-9D61-F5D16745229D}" srcId="{6402A6A6-D71A-40D1-A92F-12BF0F774F31}" destId="{ADCAD3D0-91E1-465B-BCF9-76AB45DE5ECB}" srcOrd="2" destOrd="0" parTransId="{E4647BCB-35EB-48A5-A43D-A5652229B36D}" sibTransId="{A3FD0FC1-1A45-4201-9280-2B72E831773C}"/>
    <dgm:cxn modelId="{7CAAAB31-F7EB-4D5D-A93F-5B7C33968AE4}" srcId="{6402A6A6-D71A-40D1-A92F-12BF0F774F31}" destId="{18534F4F-A1B4-4C5F-8840-24927A31FABE}" srcOrd="4" destOrd="0" parTransId="{DC507F71-60B2-4B13-AE30-EBD3DC3856D0}" sibTransId="{38135058-0E3B-4F35-88AE-A935B4CB4EE6}"/>
    <dgm:cxn modelId="{3ACD25EB-ABFB-4280-82D2-44F314AD5B96}" type="presOf" srcId="{DFD27ECC-07C6-474F-8D1A-48683B84421F}" destId="{1A3EC09F-EF49-47AA-AE5C-19A845CA81A7}" srcOrd="0" destOrd="0" presId="urn:microsoft.com/office/officeart/2005/8/layout/radial6"/>
    <dgm:cxn modelId="{8444545B-09FF-41F0-93AC-C753442A93BF}" type="presOf" srcId="{ADCAD3D0-91E1-465B-BCF9-76AB45DE5ECB}" destId="{690EECDD-DD96-4BAB-BA49-A6F7BB711D78}" srcOrd="0" destOrd="0" presId="urn:microsoft.com/office/officeart/2005/8/layout/radial6"/>
    <dgm:cxn modelId="{8E43EDF9-4EDD-45CC-AE13-976A1CBD33C5}" srcId="{6402A6A6-D71A-40D1-A92F-12BF0F774F31}" destId="{17D5C05E-C76B-41DA-AC28-B95874D0694C}" srcOrd="0" destOrd="0" parTransId="{20E56D92-C5C7-4214-B064-569B66B26998}" sibTransId="{00CB86F5-0229-44FF-843D-1351751F1ABE}"/>
    <dgm:cxn modelId="{60DF591F-3091-4A32-996B-B40B65EFC30C}" type="presParOf" srcId="{1C50D0F2-6C90-4D90-9F2E-AFB6EA86E62C}" destId="{CE494EE8-6CC7-4AED-8503-2C42E01E7FE2}" srcOrd="0" destOrd="0" presId="urn:microsoft.com/office/officeart/2005/8/layout/radial6"/>
    <dgm:cxn modelId="{55CC047E-2896-482F-8EA0-994932AD2504}" type="presParOf" srcId="{1C50D0F2-6C90-4D90-9F2E-AFB6EA86E62C}" destId="{915DC09C-1B85-4EEF-97BB-EF73B7FAAC40}" srcOrd="1" destOrd="0" presId="urn:microsoft.com/office/officeart/2005/8/layout/radial6"/>
    <dgm:cxn modelId="{415049A4-F6D4-480E-8B2A-A008C78EAED9}" type="presParOf" srcId="{1C50D0F2-6C90-4D90-9F2E-AFB6EA86E62C}" destId="{07EED5D3-5B49-4A9A-A385-7E535A264A35}" srcOrd="2" destOrd="0" presId="urn:microsoft.com/office/officeart/2005/8/layout/radial6"/>
    <dgm:cxn modelId="{36F3A5F9-1D13-4A2E-BB72-04945D3AA65C}" type="presParOf" srcId="{1C50D0F2-6C90-4D90-9F2E-AFB6EA86E62C}" destId="{AAE77D9C-6C01-4EE0-BECE-077152D385FC}" srcOrd="3" destOrd="0" presId="urn:microsoft.com/office/officeart/2005/8/layout/radial6"/>
    <dgm:cxn modelId="{B64DC0A8-61BB-4008-8740-B165BD6A1746}" type="presParOf" srcId="{1C50D0F2-6C90-4D90-9F2E-AFB6EA86E62C}" destId="{3DFB92E8-64F3-4D13-929E-71F265C0DD34}" srcOrd="4" destOrd="0" presId="urn:microsoft.com/office/officeart/2005/8/layout/radial6"/>
    <dgm:cxn modelId="{6AF7330A-14D1-4C38-8835-F70A786A39FE}" type="presParOf" srcId="{1C50D0F2-6C90-4D90-9F2E-AFB6EA86E62C}" destId="{65606BF1-DB20-4224-ADC7-B7EEC22A810B}" srcOrd="5" destOrd="0" presId="urn:microsoft.com/office/officeart/2005/8/layout/radial6"/>
    <dgm:cxn modelId="{F1BF3A3E-986B-4602-AA7D-85462C41156B}" type="presParOf" srcId="{1C50D0F2-6C90-4D90-9F2E-AFB6EA86E62C}" destId="{495211B0-FB56-4A46-A091-2F1F8E65EE85}" srcOrd="6" destOrd="0" presId="urn:microsoft.com/office/officeart/2005/8/layout/radial6"/>
    <dgm:cxn modelId="{3A1B0588-71FC-4E00-921B-C94D873BCAE7}" type="presParOf" srcId="{1C50D0F2-6C90-4D90-9F2E-AFB6EA86E62C}" destId="{690EECDD-DD96-4BAB-BA49-A6F7BB711D78}" srcOrd="7" destOrd="0" presId="urn:microsoft.com/office/officeart/2005/8/layout/radial6"/>
    <dgm:cxn modelId="{E66EE924-5F37-478A-B10F-4E63D29B1DEB}" type="presParOf" srcId="{1C50D0F2-6C90-4D90-9F2E-AFB6EA86E62C}" destId="{96BE82C9-85C7-4363-B209-6FF6261F40D3}" srcOrd="8" destOrd="0" presId="urn:microsoft.com/office/officeart/2005/8/layout/radial6"/>
    <dgm:cxn modelId="{CF9D7291-E51B-4F5E-BDE9-36F2DF77816C}" type="presParOf" srcId="{1C50D0F2-6C90-4D90-9F2E-AFB6EA86E62C}" destId="{DF44563C-57A9-4474-9136-E9CA65BAE881}" srcOrd="9" destOrd="0" presId="urn:microsoft.com/office/officeart/2005/8/layout/radial6"/>
    <dgm:cxn modelId="{2C915B9D-F293-4317-A2AE-BB27195B4415}" type="presParOf" srcId="{1C50D0F2-6C90-4D90-9F2E-AFB6EA86E62C}" destId="{C6AA274A-5DF2-4E04-93E7-7FBABE5A220D}" srcOrd="10" destOrd="0" presId="urn:microsoft.com/office/officeart/2005/8/layout/radial6"/>
    <dgm:cxn modelId="{92D4AC79-DF33-41BD-B16B-A061FAB6305C}" type="presParOf" srcId="{1C50D0F2-6C90-4D90-9F2E-AFB6EA86E62C}" destId="{24C0DDF9-3154-4266-9533-D68A4186B703}" srcOrd="11" destOrd="0" presId="urn:microsoft.com/office/officeart/2005/8/layout/radial6"/>
    <dgm:cxn modelId="{483F7CCE-9841-4587-97CE-C604A7B06A3B}" type="presParOf" srcId="{1C50D0F2-6C90-4D90-9F2E-AFB6EA86E62C}" destId="{B4F42B4A-8D9B-4A65-86C3-CD5008A393B8}" srcOrd="12" destOrd="0" presId="urn:microsoft.com/office/officeart/2005/8/layout/radial6"/>
    <dgm:cxn modelId="{DD4D3872-5719-4EFF-A797-13B95953E785}" type="presParOf" srcId="{1C50D0F2-6C90-4D90-9F2E-AFB6EA86E62C}" destId="{D6E5F3AA-859E-4F7C-A89A-6B3539DC0CD9}" srcOrd="13" destOrd="0" presId="urn:microsoft.com/office/officeart/2005/8/layout/radial6"/>
    <dgm:cxn modelId="{AC19EFB9-A806-4FF2-AD1E-4E3C575454C7}" type="presParOf" srcId="{1C50D0F2-6C90-4D90-9F2E-AFB6EA86E62C}" destId="{44A45CBA-E335-4775-BC79-5CEE461AAFC1}" srcOrd="14" destOrd="0" presId="urn:microsoft.com/office/officeart/2005/8/layout/radial6"/>
    <dgm:cxn modelId="{AB4021A5-5D1E-441B-A80B-87A2F59B2ACB}" type="presParOf" srcId="{1C50D0F2-6C90-4D90-9F2E-AFB6EA86E62C}" destId="{9A511C4A-5601-44E5-AF7A-6E3194081240}" srcOrd="15" destOrd="0" presId="urn:microsoft.com/office/officeart/2005/8/layout/radial6"/>
    <dgm:cxn modelId="{65203F4E-F60F-45C9-8D63-37E12B0CC2A5}" type="presParOf" srcId="{1C50D0F2-6C90-4D90-9F2E-AFB6EA86E62C}" destId="{1A3EC09F-EF49-47AA-AE5C-19A845CA81A7}" srcOrd="16" destOrd="0" presId="urn:microsoft.com/office/officeart/2005/8/layout/radial6"/>
    <dgm:cxn modelId="{20C85827-A36B-43B4-8478-1D3A47D0A78D}" type="presParOf" srcId="{1C50D0F2-6C90-4D90-9F2E-AFB6EA86E62C}" destId="{A536CB4C-E6AD-48EA-A3FE-15D655B067BF}" srcOrd="17" destOrd="0" presId="urn:microsoft.com/office/officeart/2005/8/layout/radial6"/>
    <dgm:cxn modelId="{FEFF840F-31C8-4188-A75E-0A31495ECF9C}" type="presParOf" srcId="{1C50D0F2-6C90-4D90-9F2E-AFB6EA86E62C}" destId="{3EEAB2F2-0AFD-476B-9AAF-D2DBD54F726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1949C9-983F-4DD9-B534-925F0F4D5EB2}" type="doc">
      <dgm:prSet loTypeId="urn:microsoft.com/office/officeart/2005/8/layout/radial6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8065E9-30A2-45C6-BB38-C1AEDFF7949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дій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2018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976866-81B2-4C13-B45B-6D2390BED077}" type="parTrans" cxnId="{66BA62A6-6CB4-4BE1-8A1B-24C411ED9D47}">
      <dgm:prSet/>
      <dgm:spPr/>
      <dgm:t>
        <a:bodyPr/>
        <a:lstStyle/>
        <a:p>
          <a:endParaRPr lang="ru-RU"/>
        </a:p>
      </dgm:t>
    </dgm:pt>
    <dgm:pt modelId="{50403A3B-1B45-4442-86B8-7835B845FEE7}" type="sibTrans" cxnId="{66BA62A6-6CB4-4BE1-8A1B-24C411ED9D47}">
      <dgm:prSet/>
      <dgm:spPr/>
      <dgm:t>
        <a:bodyPr/>
        <a:lstStyle/>
        <a:p>
          <a:endParaRPr lang="ru-RU"/>
        </a:p>
      </dgm:t>
    </dgm:pt>
    <dgm:pt modelId="{5545401A-D7E4-4ADF-B19D-7310D9374AD1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НАВЧАННЯ АДМІНІСТРА-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ТОРІВ ЦНАП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8371B8-812E-49C3-A4C2-7837AEAC4326}" type="parTrans" cxnId="{CF35CDDB-F322-4946-B819-E348C27A9A69}">
      <dgm:prSet/>
      <dgm:spPr/>
      <dgm:t>
        <a:bodyPr/>
        <a:lstStyle/>
        <a:p>
          <a:endParaRPr lang="ru-RU"/>
        </a:p>
      </dgm:t>
    </dgm:pt>
    <dgm:pt modelId="{670D4EC0-9909-405A-894C-23F042F29801}" type="sibTrans" cxnId="{CF35CDDB-F322-4946-B819-E348C27A9A69}">
      <dgm:prSet/>
      <dgm:spPr/>
      <dgm:t>
        <a:bodyPr/>
        <a:lstStyle/>
        <a:p>
          <a:endParaRPr lang="ru-RU"/>
        </a:p>
      </dgm:t>
    </dgm:pt>
    <dgm:pt modelId="{A037DB47-231C-44D0-8E25-9AA9A44E104C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СПІВПРАЦЯ З ВНЗ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лекції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семінари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2E524391-3D3F-4946-814A-D67F30CC1B3B}" type="parTrans" cxnId="{198F5739-9C64-4060-8936-7C0EA57DE9DD}">
      <dgm:prSet/>
      <dgm:spPr/>
      <dgm:t>
        <a:bodyPr/>
        <a:lstStyle/>
        <a:p>
          <a:endParaRPr lang="ru-RU"/>
        </a:p>
      </dgm:t>
    </dgm:pt>
    <dgm:pt modelId="{6CD49AFF-3C4D-4188-A590-D126A073D032}" type="sibTrans" cxnId="{198F5739-9C64-4060-8936-7C0EA57DE9DD}">
      <dgm:prSet/>
      <dgm:spPr/>
      <dgm:t>
        <a:bodyPr/>
        <a:lstStyle/>
        <a:p>
          <a:endParaRPr lang="ru-RU"/>
        </a:p>
      </dgm:t>
    </dgm:pt>
    <dgm:pt modelId="{4F14044D-9AC8-4E13-9239-B1EFD0A01B5C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ведення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зберігання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реєстраційних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справ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3DE91-D55A-42A0-B78A-A311801B0132}" type="parTrans" cxnId="{6F1C97DD-B83E-4028-BF1E-8D25BE98D682}">
      <dgm:prSet/>
      <dgm:spPr/>
      <dgm:t>
        <a:bodyPr/>
        <a:lstStyle/>
        <a:p>
          <a:endParaRPr lang="ru-RU"/>
        </a:p>
      </dgm:t>
    </dgm:pt>
    <dgm:pt modelId="{9C3F4F14-DD57-4105-9ADC-10701C809D4D}" type="sibTrans" cxnId="{6F1C97DD-B83E-4028-BF1E-8D25BE98D682}">
      <dgm:prSet/>
      <dgm:spPr/>
      <dgm:t>
        <a:bodyPr/>
        <a:lstStyle/>
        <a:p>
          <a:endParaRPr lang="ru-RU"/>
        </a:p>
      </dgm:t>
    </dgm:pt>
    <dgm:pt modelId="{8CD7A974-7EC0-4F03-AA9C-2F6575A465BD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капітального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ремонту та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облаштування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архівних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приміщень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9F001-4928-46C3-B7A3-29B168744772}" type="parTrans" cxnId="{7524ED9E-A78F-4B2B-9250-CF882FBDF17D}">
      <dgm:prSet/>
      <dgm:spPr/>
      <dgm:t>
        <a:bodyPr/>
        <a:lstStyle/>
        <a:p>
          <a:endParaRPr lang="ru-RU"/>
        </a:p>
      </dgm:t>
    </dgm:pt>
    <dgm:pt modelId="{21FA3D39-A441-4E97-9456-699124673A6E}" type="sibTrans" cxnId="{7524ED9E-A78F-4B2B-9250-CF882FBDF17D}">
      <dgm:prSet/>
      <dgm:spPr/>
      <dgm:t>
        <a:bodyPr/>
        <a:lstStyle/>
        <a:p>
          <a:endParaRPr lang="ru-RU"/>
        </a:p>
      </dgm:t>
    </dgm:pt>
    <dgm:pt modelId="{2111BE10-B220-4177-9688-BFF3F595F42D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Інформаційно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-роз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ясн</a:t>
          </a:r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вальна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робота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висвітлення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актуальних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питань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шляхом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розміщення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вебсайтах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388CAB-A051-400E-83EB-CE55B0F080E4}" type="parTrans" cxnId="{D83ABCAA-D502-45F2-8C53-B7A00A479C2F}">
      <dgm:prSet/>
      <dgm:spPr/>
      <dgm:t>
        <a:bodyPr/>
        <a:lstStyle/>
        <a:p>
          <a:endParaRPr lang="ru-RU"/>
        </a:p>
      </dgm:t>
    </dgm:pt>
    <dgm:pt modelId="{B4FA879B-2C9B-458C-8401-3CE753BAFD62}" type="sibTrans" cxnId="{D83ABCAA-D502-45F2-8C53-B7A00A479C2F}">
      <dgm:prSet/>
      <dgm:spPr/>
      <dgm:t>
        <a:bodyPr/>
        <a:lstStyle/>
        <a:p>
          <a:endParaRPr lang="ru-RU"/>
        </a:p>
      </dgm:t>
    </dgm:pt>
    <dgm:pt modelId="{EC2862D8-153C-4D35-A2D4-69B7EE7532B5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консультації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громадянам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69922-2DA7-4763-A06C-EB48025DF530}" type="parTrans" cxnId="{BB6160A9-C436-461F-A09E-EA592AB1D5B8}">
      <dgm:prSet/>
      <dgm:spPr/>
      <dgm:t>
        <a:bodyPr/>
        <a:lstStyle/>
        <a:p>
          <a:endParaRPr lang="ru-RU"/>
        </a:p>
      </dgm:t>
    </dgm:pt>
    <dgm:pt modelId="{51D3E386-7572-4A95-8E49-C17E75B5543D}" type="sibTrans" cxnId="{BB6160A9-C436-461F-A09E-EA592AB1D5B8}">
      <dgm:prSet/>
      <dgm:spPr/>
      <dgm:t>
        <a:bodyPr/>
        <a:lstStyle/>
        <a:p>
          <a:endParaRPr lang="ru-RU"/>
        </a:p>
      </dgm:t>
    </dgm:pt>
    <dgm:pt modelId="{696FB9AF-B289-47E8-B76F-A3034E6571E9}" type="pres">
      <dgm:prSet presAssocID="{171949C9-983F-4DD9-B534-925F0F4D5EB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201F53-F965-43E2-87FF-9FF456BFCDF2}" type="pres">
      <dgm:prSet presAssocID="{3B8065E9-30A2-45C6-BB38-C1AEDFF79496}" presName="centerShape" presStyleLbl="node0" presStyleIdx="0" presStyleCnt="1" custLinFactNeighborX="1058" custLinFactNeighborY="-2185"/>
      <dgm:spPr/>
      <dgm:t>
        <a:bodyPr/>
        <a:lstStyle/>
        <a:p>
          <a:endParaRPr lang="ru-RU"/>
        </a:p>
      </dgm:t>
    </dgm:pt>
    <dgm:pt modelId="{44B4A716-2530-4710-A3C5-BDAA642F5376}" type="pres">
      <dgm:prSet presAssocID="{5545401A-D7E4-4ADF-B19D-7310D9374AD1}" presName="node" presStyleLbl="node1" presStyleIdx="0" presStyleCnt="6" custScaleX="150203" custScaleY="103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2D066-510D-41B8-8D34-FF83956F10AE}" type="pres">
      <dgm:prSet presAssocID="{5545401A-D7E4-4ADF-B19D-7310D9374AD1}" presName="dummy" presStyleCnt="0"/>
      <dgm:spPr/>
    </dgm:pt>
    <dgm:pt modelId="{688F0CB5-2980-4536-B45B-22BD5CDD9CAD}" type="pres">
      <dgm:prSet presAssocID="{670D4EC0-9909-405A-894C-23F042F29801}" presName="sibTrans" presStyleLbl="sibTrans2D1" presStyleIdx="0" presStyleCnt="6"/>
      <dgm:spPr/>
      <dgm:t>
        <a:bodyPr/>
        <a:lstStyle/>
        <a:p>
          <a:endParaRPr lang="ru-RU"/>
        </a:p>
      </dgm:t>
    </dgm:pt>
    <dgm:pt modelId="{0187842C-CCDD-4CFB-966F-852D6EB0F131}" type="pres">
      <dgm:prSet presAssocID="{A037DB47-231C-44D0-8E25-9AA9A44E104C}" presName="node" presStyleLbl="node1" presStyleIdx="1" presStyleCnt="6" custScaleX="158727" custScaleY="97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82E54-0F2D-4BB8-A77A-925049F6355F}" type="pres">
      <dgm:prSet presAssocID="{A037DB47-231C-44D0-8E25-9AA9A44E104C}" presName="dummy" presStyleCnt="0"/>
      <dgm:spPr/>
    </dgm:pt>
    <dgm:pt modelId="{C1F80596-3239-4391-BFB9-65DFA46F5B39}" type="pres">
      <dgm:prSet presAssocID="{6CD49AFF-3C4D-4188-A590-D126A073D032}" presName="sibTrans" presStyleLbl="sibTrans2D1" presStyleIdx="1" presStyleCnt="6"/>
      <dgm:spPr/>
      <dgm:t>
        <a:bodyPr/>
        <a:lstStyle/>
        <a:p>
          <a:endParaRPr lang="ru-RU"/>
        </a:p>
      </dgm:t>
    </dgm:pt>
    <dgm:pt modelId="{1BA9F3B7-FBD3-4D4C-A1DB-D6F3CFDACC85}" type="pres">
      <dgm:prSet presAssocID="{4F14044D-9AC8-4E13-9239-B1EFD0A01B5C}" presName="node" presStyleLbl="node1" presStyleIdx="2" presStyleCnt="6" custScaleX="150471" custRadScaleRad="109567" custRadScaleInc="-62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02125-1CFB-4A4E-887A-8AE1FA093CB6}" type="pres">
      <dgm:prSet presAssocID="{4F14044D-9AC8-4E13-9239-B1EFD0A01B5C}" presName="dummy" presStyleCnt="0"/>
      <dgm:spPr/>
    </dgm:pt>
    <dgm:pt modelId="{5A3A93A2-A223-4A20-86FA-FE320050A75C}" type="pres">
      <dgm:prSet presAssocID="{9C3F4F14-DD57-4105-9ADC-10701C809D4D}" presName="sibTrans" presStyleLbl="sibTrans2D1" presStyleIdx="2" presStyleCnt="6"/>
      <dgm:spPr/>
      <dgm:t>
        <a:bodyPr/>
        <a:lstStyle/>
        <a:p>
          <a:endParaRPr lang="ru-RU"/>
        </a:p>
      </dgm:t>
    </dgm:pt>
    <dgm:pt modelId="{1A188FFF-8375-4F9E-B7CC-6EC49B4BDA56}" type="pres">
      <dgm:prSet presAssocID="{2111BE10-B220-4177-9688-BFF3F595F42D}" presName="node" presStyleLbl="node1" presStyleIdx="3" presStyleCnt="6" custScaleX="241417" custScaleY="147955" custRadScaleRad="100755" custRadScaleInc="10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D9A88-89A6-4028-BF5B-CFF62991C674}" type="pres">
      <dgm:prSet presAssocID="{2111BE10-B220-4177-9688-BFF3F595F42D}" presName="dummy" presStyleCnt="0"/>
      <dgm:spPr/>
    </dgm:pt>
    <dgm:pt modelId="{1331C626-DDB6-46A0-BB0A-52788F152803}" type="pres">
      <dgm:prSet presAssocID="{B4FA879B-2C9B-458C-8401-3CE753BAFD62}" presName="sibTrans" presStyleLbl="sibTrans2D1" presStyleIdx="3" presStyleCnt="6"/>
      <dgm:spPr/>
      <dgm:t>
        <a:bodyPr/>
        <a:lstStyle/>
        <a:p>
          <a:endParaRPr lang="ru-RU"/>
        </a:p>
      </dgm:t>
    </dgm:pt>
    <dgm:pt modelId="{7AC0F041-E1B2-4B43-B0BD-D57141564F3F}" type="pres">
      <dgm:prSet presAssocID="{8CD7A974-7EC0-4F03-AA9C-2F6575A465BD}" presName="node" presStyleLbl="node1" presStyleIdx="4" presStyleCnt="6" custScaleX="152978" custRadScaleRad="106975" custRadScaleInc="60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77324-C4E5-433E-A577-521BAA335AE6}" type="pres">
      <dgm:prSet presAssocID="{8CD7A974-7EC0-4F03-AA9C-2F6575A465BD}" presName="dummy" presStyleCnt="0"/>
      <dgm:spPr/>
    </dgm:pt>
    <dgm:pt modelId="{8A64A215-785B-4B71-82FE-F2D61CE24E21}" type="pres">
      <dgm:prSet presAssocID="{21FA3D39-A441-4E97-9456-699124673A6E}" presName="sibTrans" presStyleLbl="sibTrans2D1" presStyleIdx="4" presStyleCnt="6"/>
      <dgm:spPr/>
      <dgm:t>
        <a:bodyPr/>
        <a:lstStyle/>
        <a:p>
          <a:endParaRPr lang="ru-RU"/>
        </a:p>
      </dgm:t>
    </dgm:pt>
    <dgm:pt modelId="{376B4A16-F014-4095-B909-398658E77658}" type="pres">
      <dgm:prSet presAssocID="{EC2862D8-153C-4D35-A2D4-69B7EE7532B5}" presName="node" presStyleLbl="node1" presStyleIdx="5" presStyleCnt="6" custScaleX="136335" custScaleY="88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C518E-1738-47B1-8F64-049B115C4F79}" type="pres">
      <dgm:prSet presAssocID="{EC2862D8-153C-4D35-A2D4-69B7EE7532B5}" presName="dummy" presStyleCnt="0"/>
      <dgm:spPr/>
    </dgm:pt>
    <dgm:pt modelId="{C384A22E-6D55-4D7E-9EE7-B27F69BC2339}" type="pres">
      <dgm:prSet presAssocID="{51D3E386-7572-4A95-8E49-C17E75B5543D}" presName="sibTrans" presStyleLbl="sibTrans2D1" presStyleIdx="5" presStyleCnt="6"/>
      <dgm:spPr/>
      <dgm:t>
        <a:bodyPr/>
        <a:lstStyle/>
        <a:p>
          <a:endParaRPr lang="uk-UA"/>
        </a:p>
      </dgm:t>
    </dgm:pt>
  </dgm:ptLst>
  <dgm:cxnLst>
    <dgm:cxn modelId="{6C3FF13E-717D-46D1-B673-625B638CCB1F}" type="presOf" srcId="{5545401A-D7E4-4ADF-B19D-7310D9374AD1}" destId="{44B4A716-2530-4710-A3C5-BDAA642F5376}" srcOrd="0" destOrd="0" presId="urn:microsoft.com/office/officeart/2005/8/layout/radial6"/>
    <dgm:cxn modelId="{134E3624-A07D-4EEC-9AA5-58B98F52CC88}" type="presOf" srcId="{6CD49AFF-3C4D-4188-A590-D126A073D032}" destId="{C1F80596-3239-4391-BFB9-65DFA46F5B39}" srcOrd="0" destOrd="0" presId="urn:microsoft.com/office/officeart/2005/8/layout/radial6"/>
    <dgm:cxn modelId="{6F1C97DD-B83E-4028-BF1E-8D25BE98D682}" srcId="{3B8065E9-30A2-45C6-BB38-C1AEDFF79496}" destId="{4F14044D-9AC8-4E13-9239-B1EFD0A01B5C}" srcOrd="2" destOrd="0" parTransId="{6343DE91-D55A-42A0-B78A-A311801B0132}" sibTransId="{9C3F4F14-DD57-4105-9ADC-10701C809D4D}"/>
    <dgm:cxn modelId="{9B755E68-44AC-4E4E-A7CF-E0410B599D80}" type="presOf" srcId="{EC2862D8-153C-4D35-A2D4-69B7EE7532B5}" destId="{376B4A16-F014-4095-B909-398658E77658}" srcOrd="0" destOrd="0" presId="urn:microsoft.com/office/officeart/2005/8/layout/radial6"/>
    <dgm:cxn modelId="{BC4729E9-238C-490A-B88C-93C65669DEA3}" type="presOf" srcId="{A037DB47-231C-44D0-8E25-9AA9A44E104C}" destId="{0187842C-CCDD-4CFB-966F-852D6EB0F131}" srcOrd="0" destOrd="0" presId="urn:microsoft.com/office/officeart/2005/8/layout/radial6"/>
    <dgm:cxn modelId="{05354A9D-7533-4D96-8B7D-FAC4870946C3}" type="presOf" srcId="{8CD7A974-7EC0-4F03-AA9C-2F6575A465BD}" destId="{7AC0F041-E1B2-4B43-B0BD-D57141564F3F}" srcOrd="0" destOrd="0" presId="urn:microsoft.com/office/officeart/2005/8/layout/radial6"/>
    <dgm:cxn modelId="{16278C5E-46CA-41E7-8754-00EE9882A8F5}" type="presOf" srcId="{2111BE10-B220-4177-9688-BFF3F595F42D}" destId="{1A188FFF-8375-4F9E-B7CC-6EC49B4BDA56}" srcOrd="0" destOrd="0" presId="urn:microsoft.com/office/officeart/2005/8/layout/radial6"/>
    <dgm:cxn modelId="{7524ED9E-A78F-4B2B-9250-CF882FBDF17D}" srcId="{3B8065E9-30A2-45C6-BB38-C1AEDFF79496}" destId="{8CD7A974-7EC0-4F03-AA9C-2F6575A465BD}" srcOrd="4" destOrd="0" parTransId="{6699F001-4928-46C3-B7A3-29B168744772}" sibTransId="{21FA3D39-A441-4E97-9456-699124673A6E}"/>
    <dgm:cxn modelId="{7CCA276B-042A-44BB-9359-3A9B727B15A2}" type="presOf" srcId="{171949C9-983F-4DD9-B534-925F0F4D5EB2}" destId="{696FB9AF-B289-47E8-B76F-A3034E6571E9}" srcOrd="0" destOrd="0" presId="urn:microsoft.com/office/officeart/2005/8/layout/radial6"/>
    <dgm:cxn modelId="{D83ABCAA-D502-45F2-8C53-B7A00A479C2F}" srcId="{3B8065E9-30A2-45C6-BB38-C1AEDFF79496}" destId="{2111BE10-B220-4177-9688-BFF3F595F42D}" srcOrd="3" destOrd="0" parTransId="{A3388CAB-A051-400E-83EB-CE55B0F080E4}" sibTransId="{B4FA879B-2C9B-458C-8401-3CE753BAFD62}"/>
    <dgm:cxn modelId="{4DAE910D-B52D-4677-93AD-FB1A1BA8C39A}" type="presOf" srcId="{21FA3D39-A441-4E97-9456-699124673A6E}" destId="{8A64A215-785B-4B71-82FE-F2D61CE24E21}" srcOrd="0" destOrd="0" presId="urn:microsoft.com/office/officeart/2005/8/layout/radial6"/>
    <dgm:cxn modelId="{99272123-C728-4B77-BF8C-28B6931BACF4}" type="presOf" srcId="{670D4EC0-9909-405A-894C-23F042F29801}" destId="{688F0CB5-2980-4536-B45B-22BD5CDD9CAD}" srcOrd="0" destOrd="0" presId="urn:microsoft.com/office/officeart/2005/8/layout/radial6"/>
    <dgm:cxn modelId="{CD1ED16C-0F99-4C30-B012-6F1660E9F7E3}" type="presOf" srcId="{9C3F4F14-DD57-4105-9ADC-10701C809D4D}" destId="{5A3A93A2-A223-4A20-86FA-FE320050A75C}" srcOrd="0" destOrd="0" presId="urn:microsoft.com/office/officeart/2005/8/layout/radial6"/>
    <dgm:cxn modelId="{9F10714E-2435-4C1D-9EF0-5D4C7859481D}" type="presOf" srcId="{4F14044D-9AC8-4E13-9239-B1EFD0A01B5C}" destId="{1BA9F3B7-FBD3-4D4C-A1DB-D6F3CFDACC85}" srcOrd="0" destOrd="0" presId="urn:microsoft.com/office/officeart/2005/8/layout/radial6"/>
    <dgm:cxn modelId="{4B33A30B-E4D5-415B-8A22-9B5CCA798139}" type="presOf" srcId="{B4FA879B-2C9B-458C-8401-3CE753BAFD62}" destId="{1331C626-DDB6-46A0-BB0A-52788F152803}" srcOrd="0" destOrd="0" presId="urn:microsoft.com/office/officeart/2005/8/layout/radial6"/>
    <dgm:cxn modelId="{66BA62A6-6CB4-4BE1-8A1B-24C411ED9D47}" srcId="{171949C9-983F-4DD9-B534-925F0F4D5EB2}" destId="{3B8065E9-30A2-45C6-BB38-C1AEDFF79496}" srcOrd="0" destOrd="0" parTransId="{05976866-81B2-4C13-B45B-6D2390BED077}" sibTransId="{50403A3B-1B45-4442-86B8-7835B845FEE7}"/>
    <dgm:cxn modelId="{BB6160A9-C436-461F-A09E-EA592AB1D5B8}" srcId="{3B8065E9-30A2-45C6-BB38-C1AEDFF79496}" destId="{EC2862D8-153C-4D35-A2D4-69B7EE7532B5}" srcOrd="5" destOrd="0" parTransId="{89369922-2DA7-4763-A06C-EB48025DF530}" sibTransId="{51D3E386-7572-4A95-8E49-C17E75B5543D}"/>
    <dgm:cxn modelId="{D95D553F-BE13-4065-96CE-0194BCE8B6C0}" type="presOf" srcId="{3B8065E9-30A2-45C6-BB38-C1AEDFF79496}" destId="{56201F53-F965-43E2-87FF-9FF456BFCDF2}" srcOrd="0" destOrd="0" presId="urn:microsoft.com/office/officeart/2005/8/layout/radial6"/>
    <dgm:cxn modelId="{21783030-0D57-4FDF-95E2-976064FA8297}" type="presOf" srcId="{51D3E386-7572-4A95-8E49-C17E75B5543D}" destId="{C384A22E-6D55-4D7E-9EE7-B27F69BC2339}" srcOrd="0" destOrd="0" presId="urn:microsoft.com/office/officeart/2005/8/layout/radial6"/>
    <dgm:cxn modelId="{198F5739-9C64-4060-8936-7C0EA57DE9DD}" srcId="{3B8065E9-30A2-45C6-BB38-C1AEDFF79496}" destId="{A037DB47-231C-44D0-8E25-9AA9A44E104C}" srcOrd="1" destOrd="0" parTransId="{2E524391-3D3F-4946-814A-D67F30CC1B3B}" sibTransId="{6CD49AFF-3C4D-4188-A590-D126A073D032}"/>
    <dgm:cxn modelId="{CF35CDDB-F322-4946-B819-E348C27A9A69}" srcId="{3B8065E9-30A2-45C6-BB38-C1AEDFF79496}" destId="{5545401A-D7E4-4ADF-B19D-7310D9374AD1}" srcOrd="0" destOrd="0" parTransId="{F58371B8-812E-49C3-A4C2-7837AEAC4326}" sibTransId="{670D4EC0-9909-405A-894C-23F042F29801}"/>
    <dgm:cxn modelId="{691CE5A5-3EF0-4D4E-B53B-C4D13676B704}" type="presParOf" srcId="{696FB9AF-B289-47E8-B76F-A3034E6571E9}" destId="{56201F53-F965-43E2-87FF-9FF456BFCDF2}" srcOrd="0" destOrd="0" presId="urn:microsoft.com/office/officeart/2005/8/layout/radial6"/>
    <dgm:cxn modelId="{832EDF71-9245-44B5-BC09-A427D0141254}" type="presParOf" srcId="{696FB9AF-B289-47E8-B76F-A3034E6571E9}" destId="{44B4A716-2530-4710-A3C5-BDAA642F5376}" srcOrd="1" destOrd="0" presId="urn:microsoft.com/office/officeart/2005/8/layout/radial6"/>
    <dgm:cxn modelId="{ADD0081A-9B94-4C1E-8971-0BCEB07FD1FD}" type="presParOf" srcId="{696FB9AF-B289-47E8-B76F-A3034E6571E9}" destId="{D712D066-510D-41B8-8D34-FF83956F10AE}" srcOrd="2" destOrd="0" presId="urn:microsoft.com/office/officeart/2005/8/layout/radial6"/>
    <dgm:cxn modelId="{96A889F7-3DA6-4372-802E-42A3FE2D41E8}" type="presParOf" srcId="{696FB9AF-B289-47E8-B76F-A3034E6571E9}" destId="{688F0CB5-2980-4536-B45B-22BD5CDD9CAD}" srcOrd="3" destOrd="0" presId="urn:microsoft.com/office/officeart/2005/8/layout/radial6"/>
    <dgm:cxn modelId="{3C34E995-0807-4871-93E2-3A1C95C635E3}" type="presParOf" srcId="{696FB9AF-B289-47E8-B76F-A3034E6571E9}" destId="{0187842C-CCDD-4CFB-966F-852D6EB0F131}" srcOrd="4" destOrd="0" presId="urn:microsoft.com/office/officeart/2005/8/layout/radial6"/>
    <dgm:cxn modelId="{578BA5FE-1E0B-42E2-99E9-785477371242}" type="presParOf" srcId="{696FB9AF-B289-47E8-B76F-A3034E6571E9}" destId="{1EE82E54-0F2D-4BB8-A77A-925049F6355F}" srcOrd="5" destOrd="0" presId="urn:microsoft.com/office/officeart/2005/8/layout/radial6"/>
    <dgm:cxn modelId="{71EDC497-D128-4010-B27F-4B473156FA38}" type="presParOf" srcId="{696FB9AF-B289-47E8-B76F-A3034E6571E9}" destId="{C1F80596-3239-4391-BFB9-65DFA46F5B39}" srcOrd="6" destOrd="0" presId="urn:microsoft.com/office/officeart/2005/8/layout/radial6"/>
    <dgm:cxn modelId="{8245DE14-7E18-49A2-A105-2F418633C0DB}" type="presParOf" srcId="{696FB9AF-B289-47E8-B76F-A3034E6571E9}" destId="{1BA9F3B7-FBD3-4D4C-A1DB-D6F3CFDACC85}" srcOrd="7" destOrd="0" presId="urn:microsoft.com/office/officeart/2005/8/layout/radial6"/>
    <dgm:cxn modelId="{202994C5-4FD0-417B-88C0-2EEC6D4C14E7}" type="presParOf" srcId="{696FB9AF-B289-47E8-B76F-A3034E6571E9}" destId="{45D02125-1CFB-4A4E-887A-8AE1FA093CB6}" srcOrd="8" destOrd="0" presId="urn:microsoft.com/office/officeart/2005/8/layout/radial6"/>
    <dgm:cxn modelId="{586AE32A-1340-4BBB-85F5-9E677FE01DBB}" type="presParOf" srcId="{696FB9AF-B289-47E8-B76F-A3034E6571E9}" destId="{5A3A93A2-A223-4A20-86FA-FE320050A75C}" srcOrd="9" destOrd="0" presId="urn:microsoft.com/office/officeart/2005/8/layout/radial6"/>
    <dgm:cxn modelId="{EAF080E1-6913-49E5-A4C7-CC2D0A4AFF30}" type="presParOf" srcId="{696FB9AF-B289-47E8-B76F-A3034E6571E9}" destId="{1A188FFF-8375-4F9E-B7CC-6EC49B4BDA56}" srcOrd="10" destOrd="0" presId="urn:microsoft.com/office/officeart/2005/8/layout/radial6"/>
    <dgm:cxn modelId="{839A94D7-8A87-428D-A2CC-DACE4A5C9527}" type="presParOf" srcId="{696FB9AF-B289-47E8-B76F-A3034E6571E9}" destId="{03DD9A88-89A6-4028-BF5B-CFF62991C674}" srcOrd="11" destOrd="0" presId="urn:microsoft.com/office/officeart/2005/8/layout/radial6"/>
    <dgm:cxn modelId="{483B7DB4-A8EB-4CCA-96F1-7596BC897C5E}" type="presParOf" srcId="{696FB9AF-B289-47E8-B76F-A3034E6571E9}" destId="{1331C626-DDB6-46A0-BB0A-52788F152803}" srcOrd="12" destOrd="0" presId="urn:microsoft.com/office/officeart/2005/8/layout/radial6"/>
    <dgm:cxn modelId="{91F95F49-E2ED-4020-9F32-27C4E5316B90}" type="presParOf" srcId="{696FB9AF-B289-47E8-B76F-A3034E6571E9}" destId="{7AC0F041-E1B2-4B43-B0BD-D57141564F3F}" srcOrd="13" destOrd="0" presId="urn:microsoft.com/office/officeart/2005/8/layout/radial6"/>
    <dgm:cxn modelId="{185FE20D-CA7B-4E99-A180-6E1F500E3075}" type="presParOf" srcId="{696FB9AF-B289-47E8-B76F-A3034E6571E9}" destId="{EC077324-C4E5-433E-A577-521BAA335AE6}" srcOrd="14" destOrd="0" presId="urn:microsoft.com/office/officeart/2005/8/layout/radial6"/>
    <dgm:cxn modelId="{61200D68-5468-4D43-8F80-80F1CF4CE720}" type="presParOf" srcId="{696FB9AF-B289-47E8-B76F-A3034E6571E9}" destId="{8A64A215-785B-4B71-82FE-F2D61CE24E21}" srcOrd="15" destOrd="0" presId="urn:microsoft.com/office/officeart/2005/8/layout/radial6"/>
    <dgm:cxn modelId="{34577085-69F3-4490-A6F3-03D6475BAD83}" type="presParOf" srcId="{696FB9AF-B289-47E8-B76F-A3034E6571E9}" destId="{376B4A16-F014-4095-B909-398658E77658}" srcOrd="16" destOrd="0" presId="urn:microsoft.com/office/officeart/2005/8/layout/radial6"/>
    <dgm:cxn modelId="{442A4540-3362-4079-8CB3-E9640D296D23}" type="presParOf" srcId="{696FB9AF-B289-47E8-B76F-A3034E6571E9}" destId="{E36C518E-1738-47B1-8F64-049B115C4F79}" srcOrd="17" destOrd="0" presId="urn:microsoft.com/office/officeart/2005/8/layout/radial6"/>
    <dgm:cxn modelId="{3C3B83A3-0B59-4C19-9788-4ABE73E373A3}" type="presParOf" srcId="{696FB9AF-B289-47E8-B76F-A3034E6571E9}" destId="{C384A22E-6D55-4D7E-9EE7-B27F69BC233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AB2F2-0AFD-476B-9AAF-D2DBD54F726F}">
      <dsp:nvSpPr>
        <dsp:cNvPr id="0" name=""/>
        <dsp:cNvSpPr/>
      </dsp:nvSpPr>
      <dsp:spPr>
        <a:xfrm>
          <a:off x="2523766" y="502734"/>
          <a:ext cx="3473189" cy="3473189"/>
        </a:xfrm>
        <a:prstGeom prst="blockArc">
          <a:avLst>
            <a:gd name="adj1" fmla="val 12527528"/>
            <a:gd name="adj2" fmla="val 16235782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11C4A-5601-44E5-AF7A-6E3194081240}">
      <dsp:nvSpPr>
        <dsp:cNvPr id="0" name=""/>
        <dsp:cNvSpPr/>
      </dsp:nvSpPr>
      <dsp:spPr>
        <a:xfrm>
          <a:off x="2532246" y="487111"/>
          <a:ext cx="3473189" cy="3473189"/>
        </a:xfrm>
        <a:prstGeom prst="blockArc">
          <a:avLst>
            <a:gd name="adj1" fmla="val 8963130"/>
            <a:gd name="adj2" fmla="val 12491522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42B4A-8D9B-4A65-86C3-CD5008A393B8}">
      <dsp:nvSpPr>
        <dsp:cNvPr id="0" name=""/>
        <dsp:cNvSpPr/>
      </dsp:nvSpPr>
      <dsp:spPr>
        <a:xfrm>
          <a:off x="2541432" y="502826"/>
          <a:ext cx="3473189" cy="3473189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4563C-57A9-4474-9136-E9CA65BAE881}">
      <dsp:nvSpPr>
        <dsp:cNvPr id="0" name=""/>
        <dsp:cNvSpPr/>
      </dsp:nvSpPr>
      <dsp:spPr>
        <a:xfrm>
          <a:off x="2612694" y="504323"/>
          <a:ext cx="3473189" cy="3473189"/>
        </a:xfrm>
        <a:prstGeom prst="blockArc">
          <a:avLst>
            <a:gd name="adj1" fmla="val 1785584"/>
            <a:gd name="adj2" fmla="val 5544377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211B0-FB56-4A46-A091-2F1F8E65EE85}">
      <dsp:nvSpPr>
        <dsp:cNvPr id="0" name=""/>
        <dsp:cNvSpPr/>
      </dsp:nvSpPr>
      <dsp:spPr>
        <a:xfrm>
          <a:off x="2579399" y="565429"/>
          <a:ext cx="3473189" cy="3473189"/>
        </a:xfrm>
        <a:prstGeom prst="blockArc">
          <a:avLst>
            <a:gd name="adj1" fmla="val 19651697"/>
            <a:gd name="adj2" fmla="val 164463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77D9C-6C01-4EE0-BECE-077152D385FC}">
      <dsp:nvSpPr>
        <dsp:cNvPr id="0" name=""/>
        <dsp:cNvSpPr/>
      </dsp:nvSpPr>
      <dsp:spPr>
        <a:xfrm>
          <a:off x="2541432" y="502826"/>
          <a:ext cx="3473189" cy="3473189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94EE8-6CC7-4AED-8503-2C42E01E7FE2}">
      <dsp:nvSpPr>
        <dsp:cNvPr id="0" name=""/>
        <dsp:cNvSpPr/>
      </dsp:nvSpPr>
      <dsp:spPr>
        <a:xfrm>
          <a:off x="3498644" y="1460039"/>
          <a:ext cx="1558764" cy="1558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Загальна сума видатків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13 462 343,09 грн.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6920" y="1688315"/>
        <a:ext cx="1102212" cy="1102212"/>
      </dsp:txXfrm>
    </dsp:sp>
    <dsp:sp modelId="{915DC09C-1B85-4EEF-97BB-EF73B7FAAC40}">
      <dsp:nvSpPr>
        <dsp:cNvPr id="0" name=""/>
        <dsp:cNvSpPr/>
      </dsp:nvSpPr>
      <dsp:spPr>
        <a:xfrm>
          <a:off x="3597748" y="11908"/>
          <a:ext cx="1360558" cy="1060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оплата </a:t>
          </a:r>
          <a:r>
            <a:rPr lang="ru-RU" sz="1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праці</a:t>
          </a: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 і </a:t>
          </a:r>
          <a:r>
            <a:rPr lang="ru-RU" sz="1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нарахування</a:t>
          </a: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 на </a:t>
          </a:r>
          <a:r>
            <a:rPr lang="ru-RU" sz="1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заробітну</a:t>
          </a: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плату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10 535 324,02 грн.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6997" y="167200"/>
        <a:ext cx="962060" cy="749814"/>
      </dsp:txXfrm>
    </dsp:sp>
    <dsp:sp modelId="{3DFB92E8-64F3-4D13-929E-71F265C0DD34}">
      <dsp:nvSpPr>
        <dsp:cNvPr id="0" name=""/>
        <dsp:cNvSpPr/>
      </dsp:nvSpPr>
      <dsp:spPr>
        <a:xfrm>
          <a:off x="5059661" y="873582"/>
          <a:ext cx="1376565" cy="1034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предмети, матеріали, обладнання та інвентар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250 040,29 грн.</a:t>
          </a:r>
          <a:endParaRPr lang="ru-RU" sz="1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1254" y="1025061"/>
        <a:ext cx="973379" cy="731405"/>
      </dsp:txXfrm>
    </dsp:sp>
    <dsp:sp modelId="{690EECDD-DD96-4BAB-BA49-A6F7BB711D78}">
      <dsp:nvSpPr>
        <dsp:cNvPr id="0" name=""/>
        <dsp:cNvSpPr/>
      </dsp:nvSpPr>
      <dsp:spPr>
        <a:xfrm>
          <a:off x="5121566" y="2532467"/>
          <a:ext cx="1402370" cy="1101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товари і послуги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833 930,04 </a:t>
          </a:r>
          <a:r>
            <a:rPr lang="ru-RU" sz="105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грн</a:t>
          </a:r>
          <a:endParaRPr lang="ru-RU" sz="1050" b="1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6938" y="2693832"/>
        <a:ext cx="991626" cy="779142"/>
      </dsp:txXfrm>
    </dsp:sp>
    <dsp:sp modelId="{C6AA274A-5DF2-4E04-93E7-7FBABE5A220D}">
      <dsp:nvSpPr>
        <dsp:cNvPr id="0" name=""/>
        <dsp:cNvSpPr/>
      </dsp:nvSpPr>
      <dsp:spPr>
        <a:xfrm>
          <a:off x="3579689" y="3396563"/>
          <a:ext cx="1396675" cy="1080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оплата послуг, крім комунальних </a:t>
          </a:r>
          <a:endParaRPr lang="en-US" sz="9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583 889,75 грн.</a:t>
          </a:r>
          <a:endParaRPr lang="ru-RU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84227" y="3554776"/>
        <a:ext cx="987599" cy="763918"/>
      </dsp:txXfrm>
    </dsp:sp>
    <dsp:sp modelId="{D6E5F3AA-859E-4F7C-A89A-6B3539DC0CD9}">
      <dsp:nvSpPr>
        <dsp:cNvPr id="0" name=""/>
        <dsp:cNvSpPr/>
      </dsp:nvSpPr>
      <dsp:spPr>
        <a:xfrm>
          <a:off x="2144007" y="2532466"/>
          <a:ext cx="1328206" cy="1111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інші поточні видатки </a:t>
          </a:r>
          <a:endParaRPr lang="en-US" sz="10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1 729 922,03 грн.</a:t>
          </a:r>
          <a:endParaRPr lang="ru-RU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38518" y="2695201"/>
        <a:ext cx="939184" cy="785753"/>
      </dsp:txXfrm>
    </dsp:sp>
    <dsp:sp modelId="{1A3EC09F-EF49-47AA-AE5C-19A845CA81A7}">
      <dsp:nvSpPr>
        <dsp:cNvPr id="0" name=""/>
        <dsp:cNvSpPr/>
      </dsp:nvSpPr>
      <dsp:spPr>
        <a:xfrm>
          <a:off x="2124806" y="876279"/>
          <a:ext cx="1296148" cy="1091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капітальні видатки </a:t>
          </a:r>
          <a:endParaRPr lang="en-US" sz="105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363 167,00 грн. 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4622" y="1036072"/>
        <a:ext cx="916516" cy="771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4A22E-6D55-4D7E-9EE7-B27F69BC2339}">
      <dsp:nvSpPr>
        <dsp:cNvPr id="0" name=""/>
        <dsp:cNvSpPr/>
      </dsp:nvSpPr>
      <dsp:spPr>
        <a:xfrm>
          <a:off x="1483234" y="458767"/>
          <a:ext cx="4125131" cy="4125131"/>
        </a:xfrm>
        <a:prstGeom prst="blockArc">
          <a:avLst>
            <a:gd name="adj1" fmla="val 12600000"/>
            <a:gd name="adj2" fmla="val 162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4A215-785B-4B71-82FE-F2D61CE24E21}">
      <dsp:nvSpPr>
        <dsp:cNvPr id="0" name=""/>
        <dsp:cNvSpPr/>
      </dsp:nvSpPr>
      <dsp:spPr>
        <a:xfrm>
          <a:off x="1382538" y="615901"/>
          <a:ext cx="4125131" cy="4125131"/>
        </a:xfrm>
        <a:prstGeom prst="blockArc">
          <a:avLst>
            <a:gd name="adj1" fmla="val 9928681"/>
            <a:gd name="adj2" fmla="val 12918363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1C626-DDB6-46A0-BB0A-52788F152803}">
      <dsp:nvSpPr>
        <dsp:cNvPr id="0" name=""/>
        <dsp:cNvSpPr/>
      </dsp:nvSpPr>
      <dsp:spPr>
        <a:xfrm>
          <a:off x="1335375" y="460049"/>
          <a:ext cx="4125131" cy="4125131"/>
        </a:xfrm>
        <a:prstGeom prst="blockArc">
          <a:avLst>
            <a:gd name="adj1" fmla="val 5277408"/>
            <a:gd name="adj2" fmla="val 9650938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A93A2-A223-4A20-86FA-FE320050A75C}">
      <dsp:nvSpPr>
        <dsp:cNvPr id="0" name=""/>
        <dsp:cNvSpPr/>
      </dsp:nvSpPr>
      <dsp:spPr>
        <a:xfrm>
          <a:off x="1680141" y="477322"/>
          <a:ext cx="4125131" cy="4125131"/>
        </a:xfrm>
        <a:prstGeom prst="blockArc">
          <a:avLst>
            <a:gd name="adj1" fmla="val 1127084"/>
            <a:gd name="adj2" fmla="val 5866776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80596-3239-4391-BFB9-65DFA46F5B39}">
      <dsp:nvSpPr>
        <dsp:cNvPr id="0" name=""/>
        <dsp:cNvSpPr/>
      </dsp:nvSpPr>
      <dsp:spPr>
        <a:xfrm>
          <a:off x="1624770" y="671525"/>
          <a:ext cx="4125131" cy="4125131"/>
        </a:xfrm>
        <a:prstGeom prst="blockArc">
          <a:avLst>
            <a:gd name="adj1" fmla="val 19363958"/>
            <a:gd name="adj2" fmla="val 78258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F0CB5-2980-4536-B45B-22BD5CDD9CAD}">
      <dsp:nvSpPr>
        <dsp:cNvPr id="0" name=""/>
        <dsp:cNvSpPr/>
      </dsp:nvSpPr>
      <dsp:spPr>
        <a:xfrm>
          <a:off x="1483234" y="458767"/>
          <a:ext cx="4125131" cy="4125131"/>
        </a:xfrm>
        <a:prstGeom prst="blockArc">
          <a:avLst>
            <a:gd name="adj1" fmla="val 16200000"/>
            <a:gd name="adj2" fmla="val 198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01F53-F965-43E2-87FF-9FF456BFCDF2}">
      <dsp:nvSpPr>
        <dsp:cNvPr id="0" name=""/>
        <dsp:cNvSpPr/>
      </dsp:nvSpPr>
      <dsp:spPr>
        <a:xfrm>
          <a:off x="2664291" y="1509068"/>
          <a:ext cx="1848334" cy="1848334"/>
        </a:xfrm>
        <a:prstGeom prst="ellipse">
          <a:avLst/>
        </a:prstGeom>
        <a:solidFill>
          <a:schemeClr val="accent1"/>
        </a:solidFill>
        <a:ln w="17145" cap="flat" cmpd="sng" algn="ctr">
          <a:solidFill>
            <a:schemeClr val="lt1">
              <a:shade val="95000"/>
              <a:alpha val="95000"/>
              <a:satMod val="150000"/>
            </a:schemeClr>
          </a:solidFill>
          <a:prstDash val="solid"/>
        </a:ln>
        <a:effectLst/>
        <a:scene3d>
          <a:camera prst="orthographicFront"/>
          <a:lightRig rig="chilly" dir="t"/>
        </a:scene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дій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2018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4973" y="1779750"/>
        <a:ext cx="1306970" cy="1306970"/>
      </dsp:txXfrm>
    </dsp:sp>
    <dsp:sp modelId="{44B4A716-2530-4710-A3C5-BDAA642F5376}">
      <dsp:nvSpPr>
        <dsp:cNvPr id="0" name=""/>
        <dsp:cNvSpPr/>
      </dsp:nvSpPr>
      <dsp:spPr>
        <a:xfrm>
          <a:off x="2574111" y="-165875"/>
          <a:ext cx="1943377" cy="1342443"/>
        </a:xfrm>
        <a:prstGeom prst="ellipse">
          <a:avLst/>
        </a:prstGeom>
        <a:solidFill>
          <a:schemeClr val="accent1"/>
        </a:solidFill>
        <a:ln w="1397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НАВЧАННЯ АДМІНІСТРА-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ТОРІВ ЦНАП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8712" y="30721"/>
        <a:ext cx="1374175" cy="949251"/>
      </dsp:txXfrm>
    </dsp:sp>
    <dsp:sp modelId="{0187842C-CCDD-4CFB-966F-852D6EB0F131}">
      <dsp:nvSpPr>
        <dsp:cNvPr id="0" name=""/>
        <dsp:cNvSpPr/>
      </dsp:nvSpPr>
      <dsp:spPr>
        <a:xfrm>
          <a:off x="4264865" y="882298"/>
          <a:ext cx="2053663" cy="1262083"/>
        </a:xfrm>
        <a:prstGeom prst="ellipse">
          <a:avLst/>
        </a:prstGeom>
        <a:solidFill>
          <a:schemeClr val="accent1"/>
        </a:solidFill>
        <a:ln w="1397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СПІВПРАЦЯ З ВНЗ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лекції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семінари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4565617" y="1067126"/>
        <a:ext cx="1452159" cy="892427"/>
      </dsp:txXfrm>
    </dsp:sp>
    <dsp:sp modelId="{1BA9F3B7-FBD3-4D4C-A1DB-D6F3CFDACC85}">
      <dsp:nvSpPr>
        <dsp:cNvPr id="0" name=""/>
        <dsp:cNvSpPr/>
      </dsp:nvSpPr>
      <dsp:spPr>
        <a:xfrm>
          <a:off x="4677891" y="2542147"/>
          <a:ext cx="1946844" cy="1293833"/>
        </a:xfrm>
        <a:prstGeom prst="ellipse">
          <a:avLst/>
        </a:prstGeom>
        <a:solidFill>
          <a:schemeClr val="accent1"/>
        </a:solidFill>
        <a:ln w="1397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ведення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зберігання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реєстраційних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справ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3000" y="2731624"/>
        <a:ext cx="1376626" cy="914879"/>
      </dsp:txXfrm>
    </dsp:sp>
    <dsp:sp modelId="{1A188FFF-8375-4F9E-B7CC-6EC49B4BDA56}">
      <dsp:nvSpPr>
        <dsp:cNvPr id="0" name=""/>
        <dsp:cNvSpPr/>
      </dsp:nvSpPr>
      <dsp:spPr>
        <a:xfrm>
          <a:off x="1908050" y="3580175"/>
          <a:ext cx="3123535" cy="1914292"/>
        </a:xfrm>
        <a:prstGeom prst="ellipse">
          <a:avLst/>
        </a:prstGeom>
        <a:solidFill>
          <a:schemeClr val="accent1"/>
        </a:solidFill>
        <a:ln w="1397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Інформаційно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-роз</a:t>
          </a: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ясн</a:t>
          </a: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вальна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робота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висвітлення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актуальних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питань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шляхом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розміщення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вебсайтах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5481" y="3860517"/>
        <a:ext cx="2208673" cy="1353608"/>
      </dsp:txXfrm>
    </dsp:sp>
    <dsp:sp modelId="{7AC0F041-E1B2-4B43-B0BD-D57141564F3F}">
      <dsp:nvSpPr>
        <dsp:cNvPr id="0" name=""/>
        <dsp:cNvSpPr/>
      </dsp:nvSpPr>
      <dsp:spPr>
        <a:xfrm>
          <a:off x="503883" y="2537062"/>
          <a:ext cx="1979281" cy="1293833"/>
        </a:xfrm>
        <a:prstGeom prst="ellipse">
          <a:avLst/>
        </a:prstGeom>
        <a:solidFill>
          <a:schemeClr val="accent1"/>
        </a:solidFill>
        <a:ln w="1397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капітального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ремонту та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облаштування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архівних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приміщень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3742" y="2726539"/>
        <a:ext cx="1399563" cy="914879"/>
      </dsp:txXfrm>
    </dsp:sp>
    <dsp:sp modelId="{376B4A16-F014-4095-B909-398658E77658}">
      <dsp:nvSpPr>
        <dsp:cNvPr id="0" name=""/>
        <dsp:cNvSpPr/>
      </dsp:nvSpPr>
      <dsp:spPr>
        <a:xfrm>
          <a:off x="917929" y="938444"/>
          <a:ext cx="1763948" cy="1149791"/>
        </a:xfrm>
        <a:prstGeom prst="ellipse">
          <a:avLst/>
        </a:prstGeom>
        <a:solidFill>
          <a:schemeClr val="accent1"/>
        </a:solidFill>
        <a:ln w="1397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консультації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громадянам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6253" y="1106827"/>
        <a:ext cx="1247300" cy="813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</cdr:x>
      <cdr:y>0.74242</cdr:y>
    </cdr:from>
    <cdr:to>
      <cdr:x>0.92</cdr:x>
      <cdr:y>0.93939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48472" y="3528392"/>
          <a:ext cx="4032448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0.48</cdr:x>
      <cdr:y>0.75758</cdr:y>
    </cdr:from>
    <cdr:to>
      <cdr:x>0.952</cdr:x>
      <cdr:y>0.90909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0" y="3600400"/>
          <a:ext cx="424847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uk-UA" sz="14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8A5074-CE0D-4554-A997-CC9160940530}" type="datetime1">
              <a:rPr lang="ru-RU" smtClean="0"/>
              <a:pPr algn="r" rtl="0"/>
              <a:t>17.01.2019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AE0CC78-488A-4892-9E55-EA2E7FA7AD95}" type="datetime1">
              <a:rPr lang="ru-RU" smtClean="0"/>
              <a:pPr/>
              <a:t>17.01.2019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2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DA34E0-417C-4584-8189-F6D76E80F278}" type="slidenum">
              <a:rPr lang="uk-UA" altLang="uk-UA">
                <a:latin typeface="Calibri" panose="020F0502020204030204" pitchFamily="34" charset="0"/>
              </a:rPr>
              <a:pPr eaLnBrk="1" hangingPunct="1"/>
              <a:t>3</a:t>
            </a:fld>
            <a:endParaRPr lang="uk-UA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43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58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58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3174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9BF867-55BA-4B18-961A-1DB5F381C9C8}" type="slidenum">
              <a:rPr lang="uk-UA" altLang="uk-UA">
                <a:latin typeface="Calibri" panose="020F0502020204030204" pitchFamily="34" charset="0"/>
              </a:rPr>
              <a:pPr eaLnBrk="1" hangingPunct="1"/>
              <a:t>4</a:t>
            </a:fld>
            <a:endParaRPr lang="uk-UA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0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3993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AA815C-1BB3-4DD8-B106-0D833179B3D8}" type="slidenum">
              <a:rPr lang="uk-UA" altLang="uk-UA">
                <a:latin typeface="Calibri" panose="020F0502020204030204" pitchFamily="34" charset="0"/>
              </a:rPr>
              <a:pPr eaLnBrk="1" hangingPunct="1"/>
              <a:t>5</a:t>
            </a:fld>
            <a:endParaRPr lang="uk-UA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uk-UA" dirty="0" smtClean="0"/>
          </a:p>
        </p:txBody>
      </p:sp>
      <p:sp>
        <p:nvSpPr>
          <p:cNvPr id="33795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2D3285-24B7-49DB-8DC3-4C951F3F16FE}" type="slidenum">
              <a:rPr lang="uk-UA" altLang="uk-UA">
                <a:latin typeface="Calibri" panose="020F0502020204030204" pitchFamily="34" charset="0"/>
              </a:rPr>
              <a:pPr eaLnBrk="1" hangingPunct="1"/>
              <a:t>6</a:t>
            </a:fld>
            <a:endParaRPr lang="uk-UA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6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3584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FB6B8A-D4E5-4028-8844-B7AD09B2441F}" type="slidenum">
              <a:rPr lang="uk-UA" altLang="uk-UA">
                <a:latin typeface="Calibri" panose="020F0502020204030204" pitchFamily="34" charset="0"/>
              </a:rPr>
              <a:pPr eaLnBrk="1" hangingPunct="1"/>
              <a:t>7</a:t>
            </a:fld>
            <a:endParaRPr lang="uk-UA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59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3789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51FE2-8180-41FE-B994-3E7825C0A552}" type="slidenum">
              <a:rPr lang="uk-UA" altLang="uk-UA">
                <a:latin typeface="Calibri" panose="020F0502020204030204" pitchFamily="34" charset="0"/>
              </a:rPr>
              <a:pPr eaLnBrk="1" hangingPunct="1"/>
              <a:t>8</a:t>
            </a:fld>
            <a:endParaRPr lang="uk-UA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00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4608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0AA110-71FB-4FE1-A6E8-C92E5703C8B4}" type="slidenum">
              <a:rPr lang="uk-UA" altLang="uk-UA">
                <a:latin typeface="Calibri" panose="020F0502020204030204" pitchFamily="34" charset="0"/>
              </a:rPr>
              <a:pPr eaLnBrk="1" hangingPunct="1"/>
              <a:t>9</a:t>
            </a:fld>
            <a:endParaRPr lang="uk-UA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88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5222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8ACF69-16D6-49A0-B0D0-51B3C042C2BF}" type="slidenum">
              <a:rPr lang="uk-UA" altLang="uk-UA">
                <a:latin typeface="Calibri" panose="020F0502020204030204" pitchFamily="34" charset="0"/>
              </a:rPr>
              <a:pPr eaLnBrk="1" hangingPunct="1"/>
              <a:t>11</a:t>
            </a:fld>
            <a:endParaRPr lang="uk-UA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42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83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544" y="758952"/>
            <a:ext cx="9415867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198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544" y="4800600"/>
            <a:ext cx="9415867" cy="1691640"/>
          </a:xfrm>
        </p:spPr>
        <p:txBody>
          <a:bodyPr>
            <a:normAutofit/>
          </a:bodyPr>
          <a:lstStyle>
            <a:lvl1pPr marL="0" indent="0" algn="l">
              <a:buNone/>
              <a:defRPr sz="2199" baseline="0">
                <a:solidFill>
                  <a:schemeClr val="tx1">
                    <a:lumMod val="75000"/>
                  </a:schemeClr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0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5956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0347-8CB2-4BC6-9CD2-ABDD556782DE}" type="datetime1">
              <a:rPr lang="ru-RU" smtClean="0"/>
              <a:pPr/>
              <a:t>17.01.2019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3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6448" y="381000"/>
            <a:ext cx="247585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1801" y="381000"/>
            <a:ext cx="7732286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2FF7-F906-4C17-885C-6356C5B13C33}" type="datetime1">
              <a:rPr lang="ru-RU" smtClean="0"/>
              <a:pPr/>
              <a:t>17.01.2019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3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C5DC-7690-41E4-921F-0CCD86F95B69}" type="datetime1">
              <a:rPr lang="ru-RU" smtClean="0"/>
              <a:pPr/>
              <a:t>17.01.2019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6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544" y="758952"/>
            <a:ext cx="9415867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198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544" y="4800600"/>
            <a:ext cx="9415867" cy="1691640"/>
          </a:xfrm>
        </p:spPr>
        <p:txBody>
          <a:bodyPr anchor="t">
            <a:normAutofit/>
          </a:bodyPr>
          <a:lstStyle>
            <a:lvl1pPr marL="0" indent="0">
              <a:buNone/>
              <a:defRPr sz="21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A814-E90F-481F-9D66-10F3829730B9}" type="datetime1">
              <a:rPr lang="ru-RU" smtClean="0"/>
              <a:pPr/>
              <a:t>17.01.2019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0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002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543" y="1828801"/>
            <a:ext cx="4479393" cy="4351337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4885" y="1828801"/>
            <a:ext cx="4479393" cy="4351337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​</a:t>
            </a:r>
            <a:fld id="{37209019-E585-49FC-B62B-4F8E88B75BBF}" type="datetime1">
              <a:rPr lang="ru-RU" smtClean="0"/>
              <a:pPr/>
              <a:t>17.01.2019</a:t>
            </a:fld>
            <a:r>
              <a:rPr lang="ru-RU" smtClean="0"/>
              <a:t>​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1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543" y="1713655"/>
            <a:ext cx="4479393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99" b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543" y="2507550"/>
            <a:ext cx="4479393" cy="3664650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4885" y="1713655"/>
            <a:ext cx="4479393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999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marL="0" lvl="0" indent="0" algn="l" defTabSz="914126" rtl="0" eaLnBrk="1" latinLnBrk="0" hangingPunct="1">
              <a:lnSpc>
                <a:spcPct val="90000"/>
              </a:lnSpc>
              <a:spcBef>
                <a:spcPts val="1999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4885" y="2507550"/>
            <a:ext cx="4479393" cy="3664650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3319-FCD4-4339-95E3-CA608CFF30E2}" type="datetime1">
              <a:rPr lang="ru-RU" smtClean="0"/>
              <a:pPr/>
              <a:t>17.01.2019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29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BD36-0D92-42E0-A6BC-3DE49444FD88}" type="datetime1">
              <a:rPr lang="ru-RU" smtClean="0"/>
              <a:pPr/>
              <a:t>17.01.2019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2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0470-602E-4818-A25C-047C8515CFC6}" type="datetime1">
              <a:rPr lang="ru-RU" smtClean="0"/>
              <a:pPr/>
              <a:t>17.01.2019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15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1"/>
            <a:ext cx="3199567" cy="1600197"/>
          </a:xfrm>
        </p:spPr>
        <p:txBody>
          <a:bodyPr anchor="b">
            <a:normAutofit/>
          </a:bodyPr>
          <a:lstStyle>
            <a:lvl1pPr>
              <a:defRPr sz="3199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094" y="685800"/>
            <a:ext cx="6077483" cy="548640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99735"/>
            <a:ext cx="3199567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37FC-FBB6-4C6B-A6BE-B70FBC32743C}" type="datetime1">
              <a:rPr lang="ru-RU" smtClean="0"/>
              <a:pPr/>
              <a:t>17.01.2019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94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89899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5257800"/>
            <a:ext cx="9979600" cy="914400"/>
          </a:xfrm>
        </p:spPr>
        <p:txBody>
          <a:bodyPr anchor="b">
            <a:normAutofit/>
          </a:bodyPr>
          <a:lstStyle>
            <a:lvl1pPr>
              <a:defRPr sz="2799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11289899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162" y="6108590"/>
            <a:ext cx="99796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46C2-3993-4E07-A8EC-429B93E58A31}" type="datetime1">
              <a:rPr lang="ru-RU" smtClean="0"/>
              <a:pPr/>
              <a:t>17.01.2019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2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89899" y="0"/>
            <a:ext cx="914162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543" y="365760"/>
            <a:ext cx="9690116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543" y="1828801"/>
            <a:ext cx="859312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4483" y="998585"/>
            <a:ext cx="1904999" cy="365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17.01.2019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6281" y="4046585"/>
            <a:ext cx="3581400" cy="365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9899" y="6172201"/>
            <a:ext cx="914162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599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11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799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260648"/>
            <a:ext cx="3816424" cy="1403572"/>
          </a:xfrm>
          <a:prstGeom prst="roundRect">
            <a:avLst>
              <a:gd name="adj" fmla="val 8594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17748" y="1988840"/>
            <a:ext cx="8136904" cy="460851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spc="50" dirty="0" smtClean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ЮРИДИЧНИЙ ДЕПАРТАМЕНТ</a:t>
            </a:r>
          </a:p>
          <a:p>
            <a:pPr algn="ctr"/>
            <a:endParaRPr lang="uk-UA" sz="5400" spc="50" dirty="0" smtClean="0">
              <a:ln w="952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5400" spc="50" dirty="0" smtClean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звіт за 2018 рік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630423" y="548680"/>
            <a:ext cx="7560334" cy="10115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Робота із запитами/зверненнями фізичних/юридичних осіб</a:t>
            </a:r>
          </a:p>
        </p:txBody>
      </p:sp>
      <p:graphicFrame>
        <p:nvGraphicFramePr>
          <p:cNvPr id="4" name="Объект 4"/>
          <p:cNvGraphicFramePr/>
          <p:nvPr/>
        </p:nvGraphicFramePr>
        <p:xfrm>
          <a:off x="1125860" y="1916832"/>
          <a:ext cx="928903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95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253903-B8F0-4833-8EE7-0B847A1D29F9}" type="slidenum">
              <a:rPr lang="uk-UA" altLang="uk-UA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uk-UA" altLang="uk-UA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756" y="188640"/>
            <a:ext cx="11449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Реалізація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повноважень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правової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endParaRPr lang="uk-UA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639918"/>
            <a:ext cx="12620873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Управлінням правової роботи забезпечено представництво у засіданнях: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узгоджувальної комісії по вирішенню земельних спорів;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аукціонної комісії;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комісії з питань визначення та погашення боргу перед бюджетом з плати за землю у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м.Львові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робочої групи для впорядкування користування юридичними (фізичними) особами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земельними</a:t>
            </a:r>
            <a:r>
              <a:rPr lang="uk-UA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ділянками на території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м.Львова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забезпечень надходження коштів до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бюджету міста від сплати за землю;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громадської комісія з житлових питань;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комісії з надзвичайних ситуацій;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міської міжвідомчої комісії при виконавчому комітеті;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комісії у справах релігій;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координаційної методичної ради з правової освіти населення;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комісії для вирішення питання щодо доцільності погодження укладання меморандумів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комісія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питань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впорядкування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поховань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закритих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цвинтарях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розташованих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території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м. Львова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476672"/>
            <a:ext cx="9144001" cy="720080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uk-UA" sz="1800" b="1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Управлінням правової роботи забезпечено представництво у засіданнях</a:t>
            </a:r>
            <a:r>
              <a:rPr lang="uk-UA" sz="1800" b="1" spc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</a:t>
            </a:r>
            <a:endParaRPr lang="uk-UA"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3" y="1484784"/>
            <a:ext cx="9134391" cy="5112568"/>
          </a:xfrm>
        </p:spPr>
        <p:txBody>
          <a:bodyPr>
            <a:normAutofit fontScale="85000" lnSpcReduction="10000"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	</a:t>
            </a:r>
            <a:r>
              <a:rPr lang="uk-UA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робочої групи з розробки Програми розвитку промислових зон м. Львова</a:t>
            </a: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5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	робочої </a:t>
            </a:r>
            <a:r>
              <a:rPr lang="uk-UA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групи для напрацювання концепції першого двомовного міжнародного освітнього </a:t>
            </a: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проекту;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15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	комісії про </a:t>
            </a:r>
            <a:r>
              <a:rPr lang="uk-UA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співпрацю між ТзОВ «</a:t>
            </a:r>
            <a:r>
              <a:rPr lang="uk-UA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Оптинум</a:t>
            </a:r>
            <a:r>
              <a:rPr lang="uk-UA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-Фактор», ЛК АТП №1, ЛМКП «</a:t>
            </a:r>
            <a:r>
              <a:rPr lang="uk-UA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Львівтеплоенерго</a:t>
            </a:r>
            <a:r>
              <a:rPr lang="uk-UA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» та </a:t>
            </a: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	ЛМКП </a:t>
            </a:r>
            <a:r>
              <a:rPr lang="uk-UA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uk-UA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Львівводоканал</a:t>
            </a: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»;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15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	комісії </a:t>
            </a:r>
            <a:r>
              <a:rPr lang="uk-UA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 вирішення питань щодо розміщення об’єктів підвищеної небезпеки у мікрорайоні </a:t>
            </a: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«</a:t>
            </a:r>
            <a:r>
              <a:rPr lang="uk-UA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Знесіння</a:t>
            </a: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»;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15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робочої </a:t>
            </a:r>
            <a:r>
              <a:rPr lang="uk-UA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групи з врегулювання питань, пов’язаних з регламентованим в’їздом транспортних засобів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	у </a:t>
            </a:r>
            <a:r>
              <a:rPr lang="uk-UA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пішохідну зону центральної частини м. Львова</a:t>
            </a: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15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	комісії </a:t>
            </a:r>
            <a:r>
              <a:rPr lang="uk-UA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 питань приймання-передачі цілісного майнового комплексу військового містечка №85 на вул. </a:t>
            </a: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	Личаківській</a:t>
            </a:r>
            <a:r>
              <a:rPr lang="uk-UA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105</a:t>
            </a: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5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	робочої </a:t>
            </a:r>
            <a:r>
              <a:rPr lang="uk-UA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групи для підготовки проекту ухвали міської ради щодо реалізації </a:t>
            </a: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Закону </a:t>
            </a:r>
            <a:r>
              <a:rPr lang="uk-UA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України «Про </a:t>
            </a: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	внесення </a:t>
            </a:r>
            <a:r>
              <a:rPr lang="uk-UA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змін до деяких законодавчих актів України щодо управління об’єктами </a:t>
            </a: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державної та 	комунальної </a:t>
            </a:r>
            <a:r>
              <a:rPr lang="uk-UA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власності</a:t>
            </a: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»;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15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	робочої </a:t>
            </a:r>
            <a:r>
              <a:rPr lang="uk-UA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групи з розв’язання проблем перенасичення земель транспорту у межах м. Львова </a:t>
            </a:r>
            <a:r>
              <a:rPr lang="uk-UA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рекламними конструкціями;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15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15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комісія</a:t>
            </a: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 </a:t>
            </a:r>
            <a:r>
              <a:rPr lang="ru-RU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припинення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комунального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підприємства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«</a:t>
            </a:r>
            <a:r>
              <a:rPr lang="ru-RU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Редакція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газети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Львівської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міської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ради «Ратуша» </a:t>
            </a: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шляхом </a:t>
            </a:r>
            <a:r>
              <a:rPr lang="ru-RU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перетворення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членами </a:t>
            </a:r>
            <a:r>
              <a:rPr lang="ru-RU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її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трудового </a:t>
            </a:r>
            <a:r>
              <a:rPr lang="ru-RU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колективу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lang="ru-RU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приватне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підприємство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«Газета “Ратуша</a:t>
            </a: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endParaRPr lang="ru-RU" sz="15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	</a:t>
            </a:r>
            <a:r>
              <a:rPr lang="ru-RU" sz="15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комісія</a:t>
            </a: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для </a:t>
            </a:r>
            <a:r>
              <a:rPr lang="ru-RU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будівництва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Палацу спорту на просп. </a:t>
            </a:r>
            <a:r>
              <a:rPr lang="ru-RU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Червоної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Калини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(у межах </a:t>
            </a:r>
            <a:r>
              <a:rPr lang="ru-RU" sz="15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громадського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центру на </a:t>
            </a:r>
            <a:r>
              <a:rPr lang="ru-RU" sz="15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15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Сихові</a:t>
            </a:r>
            <a:r>
              <a:rPr lang="ru-RU" sz="15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718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543" y="692696"/>
            <a:ext cx="9690116" cy="998626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Видатки юридичного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департаменту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окрім видатків управління державної реєстрації як окремої юридичної особи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441251"/>
              </p:ext>
            </p:extLst>
          </p:nvPr>
        </p:nvGraphicFramePr>
        <p:xfrm>
          <a:off x="1262063" y="1691322"/>
          <a:ext cx="8593137" cy="448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4962" y="314653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Стратегія розвитку управління правової роботи у 2019 році</a:t>
            </a:r>
            <a:endParaRPr lang="uk-UA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780" y="1916832"/>
            <a:ext cx="96490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забезпечення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доступу працівників управління правової роботи до Єдиної судової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інформаційно-    телекомунікаційної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системи (електронний суд)	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використання Єдиної судової інформаційно-телекомунікаційної системи (електронний суд)	для подання процесуальних документів у судових </a:t>
            </a: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справах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uk-UA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працівників управління правової роботи у програмах </a:t>
            </a: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(семінарах, курсах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для підвищення </a:t>
            </a: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uk-UA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програмного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департаменту: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впорядкованості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доступу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кожного працівника до всієї бази судових справ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оптимізації робочого часу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підвищення рівня відкритості та прозорості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302433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73932" y="2492896"/>
            <a:ext cx="58721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УПРАВЛІННЯ ДЕРЖАВНОЇ </a:t>
            </a:r>
          </a:p>
          <a:p>
            <a:pPr algn="ctr"/>
            <a:r>
              <a:rPr lang="ru-RU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РЕЄСТРАЦІЇ</a:t>
            </a:r>
            <a:endParaRPr lang="ru-RU" sz="7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3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62801293"/>
              </p:ext>
            </p:extLst>
          </p:nvPr>
        </p:nvGraphicFramePr>
        <p:xfrm>
          <a:off x="477789" y="476672"/>
          <a:ext cx="993710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550796" y="237632"/>
            <a:ext cx="2160240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Розглянуто заяв, переданих з ЦНАП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81328" y="1729865"/>
            <a:ext cx="1152128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2016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-</a:t>
            </a:r>
            <a:endParaRPr lang="uk-UA" dirty="0">
              <a:solidFill>
                <a:schemeClr val="tx1"/>
              </a:solidFill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12300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87262" y="3309480"/>
            <a:ext cx="1188132" cy="86409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2017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24087</a:t>
            </a:r>
            <a:endParaRPr lang="uk-UA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0918948" y="1268760"/>
            <a:ext cx="21602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910836" y="1340768"/>
            <a:ext cx="504057" cy="187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88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117634"/>
              </p:ext>
            </p:extLst>
          </p:nvPr>
        </p:nvGraphicFramePr>
        <p:xfrm>
          <a:off x="765821" y="908720"/>
          <a:ext cx="7992888" cy="511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26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іаграма 28"/>
          <p:cNvGraphicFramePr/>
          <p:nvPr>
            <p:extLst>
              <p:ext uri="{D42A27DB-BD31-4B8C-83A1-F6EECF244321}">
                <p14:modId xmlns:p14="http://schemas.microsoft.com/office/powerpoint/2010/main" val="3203415946"/>
              </p:ext>
            </p:extLst>
          </p:nvPr>
        </p:nvGraphicFramePr>
        <p:xfrm>
          <a:off x="837828" y="548680"/>
          <a:ext cx="1008112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71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іаграма 22"/>
          <p:cNvGraphicFramePr/>
          <p:nvPr>
            <p:extLst>
              <p:ext uri="{D42A27DB-BD31-4B8C-83A1-F6EECF244321}">
                <p14:modId xmlns:p14="http://schemas.microsoft.com/office/powerpoint/2010/main" val="727975126"/>
              </p:ext>
            </p:extLst>
          </p:nvPr>
        </p:nvGraphicFramePr>
        <p:xfrm>
          <a:off x="1053852" y="908720"/>
          <a:ext cx="1051316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328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88640"/>
            <a:ext cx="3168352" cy="2106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69876" y="2708920"/>
            <a:ext cx="6408712" cy="2664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just"/>
            <a:r>
              <a:rPr lang="uk-UA" sz="6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uk-UA" sz="6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6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ПРАВОВОЇ РОБОТИ</a:t>
            </a:r>
            <a:endParaRPr lang="uk-UA" sz="60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32471076"/>
              </p:ext>
            </p:extLst>
          </p:nvPr>
        </p:nvGraphicFramePr>
        <p:xfrm>
          <a:off x="405781" y="548680"/>
          <a:ext cx="7272808" cy="558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618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40" y="477520"/>
            <a:ext cx="6347732" cy="503208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 ДО МІСЬКОГО БЮДЖЕТУ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86690"/>
              </p:ext>
            </p:extLst>
          </p:nvPr>
        </p:nvGraphicFramePr>
        <p:xfrm>
          <a:off x="261764" y="1238280"/>
          <a:ext cx="5112568" cy="479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73644455"/>
              </p:ext>
            </p:extLst>
          </p:nvPr>
        </p:nvGraphicFramePr>
        <p:xfrm>
          <a:off x="6382444" y="1226880"/>
          <a:ext cx="5328592" cy="479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56148" y="332356"/>
            <a:ext cx="1993848" cy="524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</a:t>
            </a:r>
            <a:r>
              <a:rPr lang="en-US" dirty="0" smtClean="0"/>
              <a:t>2016</a:t>
            </a:r>
            <a:r>
              <a:rPr lang="uk-UA" dirty="0" smtClean="0"/>
              <a:t>»</a:t>
            </a:r>
            <a:r>
              <a:rPr lang="en-US" dirty="0" smtClean="0"/>
              <a:t> - </a:t>
            </a:r>
            <a:r>
              <a:rPr lang="uk-UA" b="1" u="sng" dirty="0" smtClean="0"/>
              <a:t>1947900</a:t>
            </a:r>
            <a:endParaRPr lang="uk-UA" b="1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971816" y="254256"/>
            <a:ext cx="1883236" cy="5248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</a:t>
            </a:r>
            <a:r>
              <a:rPr lang="en-US" dirty="0" smtClean="0"/>
              <a:t>2017</a:t>
            </a:r>
            <a:r>
              <a:rPr lang="uk-UA" dirty="0" smtClean="0"/>
              <a:t>»</a:t>
            </a:r>
            <a:r>
              <a:rPr lang="en-US" dirty="0" smtClean="0"/>
              <a:t> - </a:t>
            </a:r>
            <a:r>
              <a:rPr lang="uk-UA" b="1" u="sng" dirty="0" smtClean="0"/>
              <a:t>3174100</a:t>
            </a:r>
            <a:endParaRPr lang="uk-UA" b="1" u="sng" dirty="0"/>
          </a:p>
        </p:txBody>
      </p:sp>
    </p:spTree>
    <p:extLst>
      <p:ext uri="{BB962C8B-B14F-4D97-AF65-F5344CB8AC3E}">
        <p14:creationId xmlns:p14="http://schemas.microsoft.com/office/powerpoint/2010/main" val="13543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2004" y="116632"/>
            <a:ext cx="7056784" cy="5040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«Робота зі запитами, зверненнями»:</a:t>
            </a:r>
            <a:endParaRPr lang="uk-UA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40737143"/>
              </p:ext>
            </p:extLst>
          </p:nvPr>
        </p:nvGraphicFramePr>
        <p:xfrm>
          <a:off x="189756" y="764704"/>
          <a:ext cx="11737304" cy="587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30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07604123"/>
              </p:ext>
            </p:extLst>
          </p:nvPr>
        </p:nvGraphicFramePr>
        <p:xfrm>
          <a:off x="261764" y="332656"/>
          <a:ext cx="11593287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597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76985182"/>
              </p:ext>
            </p:extLst>
          </p:nvPr>
        </p:nvGraphicFramePr>
        <p:xfrm>
          <a:off x="189756" y="1700808"/>
          <a:ext cx="11737303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93812" y="260648"/>
            <a:ext cx="4104456" cy="12241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ВХІДНА КОРЕСПОНДЕНЦІЯ</a:t>
            </a:r>
          </a:p>
          <a:p>
            <a:pPr algn="ctr"/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«3605»</a:t>
            </a:r>
          </a:p>
          <a:p>
            <a:pPr algn="ctr"/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«13836»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46540" y="224644"/>
            <a:ext cx="4104456" cy="129614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ВИХІДНА КОРЕСПОНДЕНЦІЯ</a:t>
            </a:r>
          </a:p>
          <a:p>
            <a:pPr algn="ctr"/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2016р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«3634»</a:t>
            </a:r>
          </a:p>
          <a:p>
            <a:pPr algn="ctr"/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2017р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«7664»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2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48780592"/>
              </p:ext>
            </p:extLst>
          </p:nvPr>
        </p:nvGraphicFramePr>
        <p:xfrm>
          <a:off x="117748" y="116632"/>
          <a:ext cx="11953328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9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6140" y="199853"/>
            <a:ext cx="5616624" cy="64807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Інформація щодо оскарження рішень, дій державних реєстраторів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7788" y="1340768"/>
            <a:ext cx="2409811" cy="2232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Скарг на державних реєстраторів до МІНІСТЕРСТВА ЮСТИЦІЇ УКРАЇНИ</a:t>
            </a:r>
          </a:p>
          <a:p>
            <a:pPr algn="ctr"/>
            <a:r>
              <a:rPr lang="en-US" dirty="0" smtClean="0"/>
              <a:t> </a:t>
            </a:r>
            <a:r>
              <a:rPr lang="ru-RU" dirty="0" smtClean="0"/>
              <a:t>у</a:t>
            </a:r>
            <a:r>
              <a:rPr lang="en-US" dirty="0" smtClean="0"/>
              <a:t> 2016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6648" y="1340768"/>
            <a:ext cx="2232248" cy="2232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Скарг на державних реєстраторів </a:t>
            </a:r>
            <a:r>
              <a:rPr lang="uk-UA" dirty="0" smtClean="0"/>
              <a:t>до Головного територіального управління юстиції у Львівській області</a:t>
            </a:r>
          </a:p>
          <a:p>
            <a:pPr algn="ctr"/>
            <a:r>
              <a:rPr lang="ru-RU" dirty="0" smtClean="0"/>
              <a:t>У 2016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86473" y="1342866"/>
            <a:ext cx="2276291" cy="22301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Скарг на державних реєстраторів до МІНІСТЕРСТВА ЮСТИЦІЇ </a:t>
            </a:r>
            <a:r>
              <a:rPr lang="uk-UA" dirty="0" smtClean="0"/>
              <a:t>УКРАЇНИ</a:t>
            </a:r>
          </a:p>
          <a:p>
            <a:pPr algn="ctr"/>
            <a:r>
              <a:rPr lang="ru-RU" dirty="0" smtClean="0"/>
              <a:t>У 2017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838828" y="1340768"/>
            <a:ext cx="2158750" cy="2232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Скарг на державних реєстраторів до Головного територіального управління юстиції у Львівській </a:t>
            </a:r>
            <a:r>
              <a:rPr lang="uk-UA" dirty="0" smtClean="0"/>
              <a:t>області</a:t>
            </a:r>
          </a:p>
          <a:p>
            <a:pPr algn="ctr"/>
            <a:r>
              <a:rPr lang="ru-RU" dirty="0" smtClean="0"/>
              <a:t>у 2017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3049" y="5287308"/>
            <a:ext cx="2409811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 – в</a:t>
            </a:r>
            <a:r>
              <a:rPr lang="uk-UA" dirty="0" smtClean="0"/>
              <a:t>і</a:t>
            </a:r>
            <a:r>
              <a:rPr lang="ru-RU" dirty="0" err="1" smtClean="0"/>
              <a:t>дмовлено</a:t>
            </a:r>
            <a:r>
              <a:rPr lang="ru-RU" dirty="0" smtClean="0"/>
              <a:t> у </a:t>
            </a:r>
            <a:r>
              <a:rPr lang="ru-RU" dirty="0" err="1" smtClean="0"/>
              <a:t>задоволенні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6648" y="5287308"/>
            <a:ext cx="2232248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 – задоволено</a:t>
            </a:r>
          </a:p>
          <a:p>
            <a:pPr algn="ctr"/>
            <a:r>
              <a:rPr lang="uk-UA" dirty="0" smtClean="0"/>
              <a:t>6 – відмовлено</a:t>
            </a:r>
          </a:p>
          <a:p>
            <a:pPr algn="ctr"/>
            <a:r>
              <a:rPr lang="uk-UA" dirty="0" smtClean="0"/>
              <a:t>3 – на розгляді в суді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86473" y="5287308"/>
            <a:ext cx="2276291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3- відмовлено у задоволенні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838829" y="5314238"/>
            <a:ext cx="2158750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8</a:t>
            </a:r>
            <a:r>
              <a:rPr lang="uk-UA" dirty="0" smtClean="0"/>
              <a:t> – задоволено</a:t>
            </a:r>
          </a:p>
          <a:p>
            <a:pPr algn="ctr"/>
            <a:r>
              <a:rPr lang="uk-UA" dirty="0"/>
              <a:t>8</a:t>
            </a:r>
            <a:r>
              <a:rPr lang="uk-UA" dirty="0" smtClean="0"/>
              <a:t> відмовлено</a:t>
            </a:r>
          </a:p>
          <a:p>
            <a:pPr algn="ctr"/>
            <a:r>
              <a:rPr lang="uk-UA" dirty="0"/>
              <a:t>2</a:t>
            </a:r>
            <a:r>
              <a:rPr lang="uk-UA" dirty="0" smtClean="0"/>
              <a:t> – перебуває на розгляді в ГТУЮ</a:t>
            </a: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06629" y="4177426"/>
            <a:ext cx="1152128" cy="5040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80784" y="4177426"/>
            <a:ext cx="1083976" cy="5040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12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14147" y="4205772"/>
            <a:ext cx="1008112" cy="4757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18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93558" y="4177426"/>
            <a:ext cx="1062119" cy="4757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682693" y="3645024"/>
            <a:ext cx="0" cy="36004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22772" y="3645024"/>
            <a:ext cx="0" cy="36004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124617" y="3645024"/>
            <a:ext cx="0" cy="36004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0918203" y="3645024"/>
            <a:ext cx="0" cy="36004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622772" y="4802034"/>
            <a:ext cx="9524" cy="39347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663462" y="4802034"/>
            <a:ext cx="0" cy="39347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124617" y="4802034"/>
            <a:ext cx="0" cy="39347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0918203" y="4802034"/>
            <a:ext cx="0" cy="39347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1845940" y="476672"/>
            <a:ext cx="4104456" cy="23042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Посадовими особами управління державної реєстрації Львівської міської ради взято участь у 175 судових засіданнях у справах де Управління  чи державний реєстратор виступають стороною</a:t>
            </a:r>
          </a:p>
        </p:txBody>
      </p:sp>
      <p:sp>
        <p:nvSpPr>
          <p:cNvPr id="5" name="Овал 4"/>
          <p:cNvSpPr/>
          <p:nvPr/>
        </p:nvSpPr>
        <p:spPr>
          <a:xfrm>
            <a:off x="1413892" y="4221088"/>
            <a:ext cx="136815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78288" y="4149080"/>
            <a:ext cx="140415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175</a:t>
            </a:r>
            <a:endParaRPr lang="uk-UA" sz="44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557908" y="3055816"/>
            <a:ext cx="1080120" cy="64807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2016</a:t>
            </a:r>
            <a:endParaRPr lang="uk-UA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158308" y="3082104"/>
            <a:ext cx="1044116" cy="62178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2017</a:t>
            </a:r>
            <a:endParaRPr lang="uk-UA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845940" y="3933056"/>
            <a:ext cx="252028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374332" y="3933056"/>
            <a:ext cx="72008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80790194"/>
              </p:ext>
            </p:extLst>
          </p:nvPr>
        </p:nvGraphicFramePr>
        <p:xfrm>
          <a:off x="4726260" y="332656"/>
          <a:ext cx="71287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620688"/>
            <a:ext cx="4874388" cy="237626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</p:spTree>
    <p:extLst>
      <p:ext uri="{BB962C8B-B14F-4D97-AF65-F5344CB8AC3E}">
        <p14:creationId xmlns:p14="http://schemas.microsoft.com/office/powerpoint/2010/main" val="639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6300" y="2420888"/>
            <a:ext cx="6264696" cy="203368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5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Дякуємо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9339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0"/>
            <a:ext cx="11377264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Робота 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ненормативними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актами</a:t>
            </a:r>
            <a:endParaRPr lang="uk-UA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Місце для вмісту 2"/>
          <p:cNvSpPr>
            <a:spLocks noGrp="1"/>
          </p:cNvSpPr>
          <p:nvPr>
            <p:ph idx="1"/>
          </p:nvPr>
        </p:nvSpPr>
        <p:spPr>
          <a:xfrm>
            <a:off x="4582244" y="2420888"/>
            <a:ext cx="6345237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проектів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рішень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виконавчого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комітету</a:t>
            </a:r>
            <a:endParaRPr lang="ru-RU" alt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проектів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ухвал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міської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ради  </a:t>
            </a:r>
          </a:p>
          <a:p>
            <a:pPr marL="0" indent="0">
              <a:buNone/>
            </a:pP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проектів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наказів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приватизації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обєктів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державного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житлового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фонду</a:t>
            </a:r>
          </a:p>
          <a:p>
            <a:pPr marL="0" indent="0">
              <a:buNone/>
            </a:pPr>
            <a:r>
              <a:rPr lang="uk-UA" alt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проектів </a:t>
            </a:r>
            <a:r>
              <a:rPr lang="uk-UA" altLang="uk-UA" dirty="0">
                <a:latin typeface="Arial" panose="020B0604020202020204" pitchFamily="34" charset="0"/>
                <a:cs typeface="Arial" panose="020B0604020202020204" pitchFamily="34" charset="0"/>
              </a:rPr>
              <a:t>наказів виконавчих органів ЛМР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75C44E-1400-41A2-B7E9-512E1CA464D3}" type="slidenum">
              <a:rPr lang="uk-UA" altLang="uk-UA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uk-UA" altLang="uk-UA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3511550" y="2433639"/>
            <a:ext cx="1035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3200" b="1" dirty="0" smtClean="0">
                <a:solidFill>
                  <a:srgbClr val="9BBB59"/>
                </a:solidFill>
                <a:latin typeface="Calibri" panose="020F0502020204030204" pitchFamily="34" charset="0"/>
              </a:rPr>
              <a:t>941</a:t>
            </a:r>
            <a:endParaRPr lang="uk-UA" altLang="uk-UA" sz="3200" b="1" dirty="0">
              <a:solidFill>
                <a:srgbClr val="9BBB59"/>
              </a:solidFill>
              <a:latin typeface="Calibri" panose="020F0502020204030204" pitchFamily="34" charset="0"/>
            </a:endParaRP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3511550" y="2901950"/>
            <a:ext cx="103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3200" b="1" dirty="0" smtClean="0">
                <a:solidFill>
                  <a:srgbClr val="9BBB59"/>
                </a:solidFill>
                <a:latin typeface="Calibri" panose="020F0502020204030204" pitchFamily="34" charset="0"/>
              </a:rPr>
              <a:t>625</a:t>
            </a:r>
            <a:endParaRPr lang="uk-UA" altLang="uk-UA" sz="3200" b="1" dirty="0">
              <a:solidFill>
                <a:srgbClr val="9BBB59"/>
              </a:solidFill>
              <a:latin typeface="Calibri" panose="020F0502020204030204" pitchFamily="34" charset="0"/>
            </a:endParaRP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3514725" y="3487739"/>
            <a:ext cx="1035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3200" b="1" dirty="0" smtClean="0">
                <a:solidFill>
                  <a:srgbClr val="9BBB59"/>
                </a:solidFill>
                <a:latin typeface="Calibri" panose="020F0502020204030204" pitchFamily="34" charset="0"/>
              </a:rPr>
              <a:t>618</a:t>
            </a:r>
            <a:endParaRPr lang="uk-UA" altLang="uk-UA" sz="3200" b="1" dirty="0">
              <a:solidFill>
                <a:srgbClr val="9BBB59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Місце для вмісту 2"/>
          <p:cNvSpPr txBox="1">
            <a:spLocks/>
          </p:cNvSpPr>
          <p:nvPr/>
        </p:nvSpPr>
        <p:spPr>
          <a:xfrm>
            <a:off x="1125860" y="1412776"/>
            <a:ext cx="10297144" cy="730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3409D"/>
              </a:buClr>
              <a:buFont typeface="Wingdings 3" pitchFamily="18" charset="2"/>
              <a:buChar char=""/>
              <a:defRPr sz="22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правову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експертизу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відповідність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чинному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законодавству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5" name="TextBox 8"/>
          <p:cNvSpPr txBox="1">
            <a:spLocks noChangeArrowheads="1"/>
          </p:cNvSpPr>
          <p:nvPr/>
        </p:nvSpPr>
        <p:spPr bwMode="auto">
          <a:xfrm>
            <a:off x="3556054" y="3962401"/>
            <a:ext cx="1035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3200" b="1" dirty="0" smtClean="0">
                <a:solidFill>
                  <a:srgbClr val="9BBB59"/>
                </a:solidFill>
                <a:latin typeface="Calibri" panose="020F0502020204030204" pitchFamily="34" charset="0"/>
              </a:rPr>
              <a:t>1192</a:t>
            </a:r>
            <a:endParaRPr lang="uk-UA" altLang="uk-UA" sz="3200" b="1" dirty="0">
              <a:solidFill>
                <a:srgbClr val="9BBB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0"/>
            <a:ext cx="1188132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Робота 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ненормативними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актами</a:t>
            </a:r>
            <a:endParaRPr lang="uk-UA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59301" y="2233614"/>
            <a:ext cx="6345237" cy="13747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розпоряджень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міського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голови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рішень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виконавчого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комітету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ухвал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міської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ради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1DF0E9-308C-4749-B7C2-114373C3CE11}" type="slidenum">
              <a:rPr lang="uk-UA" altLang="uk-UA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uk-UA" altLang="uk-UA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3511550" y="2152650"/>
            <a:ext cx="1035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3200" b="1" dirty="0" smtClean="0">
                <a:solidFill>
                  <a:srgbClr val="9BBB59"/>
                </a:solidFill>
                <a:latin typeface="Calibri" panose="020F0502020204030204" pitchFamily="34" charset="0"/>
              </a:rPr>
              <a:t>12</a:t>
            </a:r>
            <a:endParaRPr lang="uk-UA" altLang="uk-UA" sz="3200" b="1" dirty="0">
              <a:solidFill>
                <a:srgbClr val="9BBB59"/>
              </a:solidFill>
              <a:latin typeface="Calibri" panose="020F0502020204030204" pitchFamily="34" charset="0"/>
            </a:endParaRP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3511550" y="2628900"/>
            <a:ext cx="1035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3200" b="1" dirty="0" smtClean="0">
                <a:solidFill>
                  <a:srgbClr val="9BBB59"/>
                </a:solidFill>
                <a:latin typeface="Calibri" panose="020F0502020204030204" pitchFamily="34" charset="0"/>
              </a:rPr>
              <a:t>145</a:t>
            </a:r>
            <a:endParaRPr lang="uk-UA" altLang="uk-UA" sz="3200" b="1" dirty="0">
              <a:solidFill>
                <a:srgbClr val="9BBB59"/>
              </a:solidFill>
              <a:latin typeface="Calibri" panose="020F0502020204030204" pitchFamily="34" charset="0"/>
            </a:endParaRP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3497262" y="3148014"/>
            <a:ext cx="1035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3200" b="1" dirty="0" smtClean="0">
                <a:solidFill>
                  <a:srgbClr val="9BBB59"/>
                </a:solidFill>
                <a:latin typeface="Calibri" panose="020F0502020204030204" pitchFamily="34" charset="0"/>
              </a:rPr>
              <a:t>65</a:t>
            </a:r>
            <a:endParaRPr lang="uk-UA" altLang="uk-UA" sz="3200" b="1" dirty="0">
              <a:solidFill>
                <a:srgbClr val="9BBB59"/>
              </a:solidFill>
              <a:latin typeface="Calibri" panose="020F0502020204030204" pitchFamily="34" charset="0"/>
            </a:endParaRPr>
          </a:p>
        </p:txBody>
      </p:sp>
      <p:sp>
        <p:nvSpPr>
          <p:cNvPr id="25608" name="Місце для вмісту 2"/>
          <p:cNvSpPr txBox="1">
            <a:spLocks/>
          </p:cNvSpPr>
          <p:nvPr/>
        </p:nvSpPr>
        <p:spPr bwMode="auto">
          <a:xfrm>
            <a:off x="1701924" y="1484784"/>
            <a:ext cx="7497366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ts val="1800"/>
              </a:spcBef>
              <a:buNone/>
            </a:pPr>
            <a:r>
              <a:rPr lang="ru-RU" altLang="uk-UA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Підготов</a:t>
            </a:r>
            <a:r>
              <a:rPr lang="uk-UA" altLang="uk-UA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uk-UA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altLang="uk-UA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нормативних</a:t>
            </a:r>
            <a:r>
              <a:rPr lang="ru-RU" altLang="uk-UA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altLang="uk-UA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ненормативних</a:t>
            </a:r>
            <a:r>
              <a:rPr lang="ru-RU" altLang="uk-UA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актів</a:t>
            </a:r>
            <a:endParaRPr lang="ru-RU" altLang="uk-UA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9" name="Місце для вмісту 4"/>
          <p:cNvSpPr txBox="1">
            <a:spLocks/>
          </p:cNvSpPr>
          <p:nvPr/>
        </p:nvSpPr>
        <p:spPr bwMode="auto">
          <a:xfrm>
            <a:off x="2638028" y="3744913"/>
            <a:ext cx="634682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7813"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ts val="1200"/>
              </a:spcBef>
              <a:buNone/>
            </a:pPr>
            <a:r>
              <a:rPr lang="uk-UA" alt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uk-UA" alt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eaLnBrk="1" hangingPunct="1"/>
            <a:r>
              <a:rPr lang="uk-UA" altLang="uk-U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виконання подання територіального управління Державної судової адміністрації в Львівській області щодо формування та затвердження списків присяжних для місцевих загальних судів м. Львова опрацьовано </a:t>
            </a:r>
            <a:r>
              <a:rPr lang="uk-UA" alt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61 заяву </a:t>
            </a:r>
            <a:r>
              <a:rPr lang="uk-UA" altLang="uk-U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претендентів, проведено зустрічі з претендентами.</a:t>
            </a:r>
            <a:endParaRPr lang="ru-RU" altLang="uk-UA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ru-RU" altLang="uk-U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altLang="uk-UA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виконання</a:t>
            </a:r>
            <a:r>
              <a:rPr lang="ru-RU" altLang="uk-U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Закону </a:t>
            </a:r>
            <a:r>
              <a:rPr lang="ru-RU" altLang="uk-UA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України</a:t>
            </a:r>
            <a:r>
              <a:rPr lang="ru-RU" altLang="uk-U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“Про участь </a:t>
            </a:r>
            <a:r>
              <a:rPr lang="ru-RU" altLang="uk-UA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громадян</a:t>
            </a:r>
            <a:r>
              <a:rPr lang="ru-RU" altLang="uk-U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ru-RU" altLang="uk-UA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охороні</a:t>
            </a:r>
            <a:r>
              <a:rPr lang="ru-RU" altLang="uk-U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громадського</a:t>
            </a:r>
            <a:r>
              <a:rPr lang="ru-RU" altLang="uk-U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порядку і державного кордону“ </a:t>
            </a:r>
            <a:r>
              <a:rPr lang="ru-RU" altLang="uk-UA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підготовлено</a:t>
            </a:r>
            <a:r>
              <a:rPr lang="ru-RU" altLang="uk-U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ru-RU" altLang="uk-UA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проекти</a:t>
            </a:r>
            <a:r>
              <a:rPr lang="ru-RU" altLang="uk-U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рішень</a:t>
            </a:r>
            <a:r>
              <a:rPr lang="ru-RU" altLang="uk-U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виконавчого</a:t>
            </a:r>
            <a:r>
              <a:rPr lang="ru-RU" altLang="uk-U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комітету</a:t>
            </a:r>
            <a:r>
              <a:rPr lang="ru-RU" altLang="uk-U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 </a:t>
            </a:r>
            <a:r>
              <a:rPr lang="ru-RU" altLang="uk-UA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погодження</a:t>
            </a:r>
            <a:r>
              <a:rPr lang="ru-RU" alt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статутів</a:t>
            </a:r>
            <a:r>
              <a:rPr lang="ru-RU" altLang="uk-UA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громадських</a:t>
            </a:r>
            <a:r>
              <a:rPr lang="ru-RU" altLang="uk-U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формувань</a:t>
            </a:r>
            <a:r>
              <a:rPr lang="ru-RU" altLang="uk-U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 </a:t>
            </a:r>
            <a:r>
              <a:rPr lang="ru-RU" altLang="uk-UA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охорони</a:t>
            </a:r>
            <a:r>
              <a:rPr lang="ru-RU" altLang="uk-U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громадського</a:t>
            </a:r>
            <a:r>
              <a:rPr lang="ru-RU" altLang="uk-UA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порядку і державного кордону .</a:t>
            </a:r>
            <a:r>
              <a:rPr lang="uk-UA" altLang="uk-UA" sz="1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eaLnBrk="1" hangingPunct="1">
              <a:lnSpc>
                <a:spcPct val="80000"/>
              </a:lnSpc>
            </a:pPr>
            <a:endParaRPr lang="uk-UA" altLang="uk-UA" sz="600" dirty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None/>
            </a:pPr>
            <a:endParaRPr lang="ru-RU" altLang="uk-UA" sz="6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None/>
            </a:pPr>
            <a:endParaRPr lang="ru-RU" altLang="uk-UA" sz="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7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0"/>
            <a:ext cx="10945216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нормативними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ненормативими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актами</a:t>
            </a:r>
            <a:endParaRPr lang="uk-UA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16A4B7-3197-4084-A6AE-29D8E4BA1622}" type="slidenum">
              <a:rPr lang="uk-UA" altLang="uk-UA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uk-UA" altLang="uk-UA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26628" name="Групувати 4"/>
          <p:cNvGrpSpPr>
            <a:grpSpLocks/>
          </p:cNvGrpSpPr>
          <p:nvPr/>
        </p:nvGrpSpPr>
        <p:grpSpPr bwMode="auto">
          <a:xfrm>
            <a:off x="2133972" y="2258714"/>
            <a:ext cx="2382838" cy="2382838"/>
            <a:chOff x="2086490" y="1934962"/>
            <a:chExt cx="2382771" cy="2382771"/>
          </a:xfrm>
        </p:grpSpPr>
        <p:pic>
          <p:nvPicPr>
            <p:cNvPr id="26630" name="Picture 2" descr="F:\Work\Для Фотошопу\Іконки\IconShock RealVista Text\png\blank_page_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490" y="1934962"/>
              <a:ext cx="1925571" cy="192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2" descr="F:\Work\Для Фотошопу\Іконки\IconShock RealVista Text\png\blank_page_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890" y="2087362"/>
              <a:ext cx="1925571" cy="192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Picture 2" descr="F:\Work\Для Фотошопу\Іконки\IconShock RealVista Text\png\blank_page_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290" y="2239762"/>
              <a:ext cx="1925571" cy="192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Picture 2" descr="F:\Work\Для Фотошопу\Іконки\IconShock RealVista Text\png\blank_page_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690" y="2392162"/>
              <a:ext cx="1925571" cy="192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9" name="Прямоугольник 11"/>
          <p:cNvSpPr>
            <a:spLocks noChangeArrowheads="1"/>
          </p:cNvSpPr>
          <p:nvPr/>
        </p:nvSpPr>
        <p:spPr bwMode="auto">
          <a:xfrm>
            <a:off x="4669214" y="2650671"/>
            <a:ext cx="603299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000" dirty="0">
                <a:latin typeface="Arial" panose="020B0604020202020204" pitchFamily="34" charset="0"/>
                <a:cs typeface="Arial" panose="020B0604020202020204" pitchFamily="34" charset="0"/>
              </a:rPr>
              <a:t>	Управлінням правової роботи проведено перевірку на відповідність чинному законодавству </a:t>
            </a:r>
            <a:r>
              <a:rPr lang="uk-UA" altLang="uk-UA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734 проектів </a:t>
            </a: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договорів</a:t>
            </a:r>
            <a:r>
              <a:rPr lang="uk-UA" altLang="uk-UA" sz="2000" dirty="0">
                <a:latin typeface="Arial" panose="020B0604020202020204" pitchFamily="34" charset="0"/>
                <a:cs typeface="Arial" panose="020B0604020202020204" pitchFamily="34" charset="0"/>
              </a:rPr>
              <a:t>, в яких однією із сторін договору виступають виконавчі органи Львівської міської ради, Львівська міська ради, виконавчий комітет Львівської міської ради.</a:t>
            </a:r>
          </a:p>
        </p:txBody>
      </p:sp>
    </p:spTree>
    <p:extLst>
      <p:ext uri="{BB962C8B-B14F-4D97-AF65-F5344CB8AC3E}">
        <p14:creationId xmlns:p14="http://schemas.microsoft.com/office/powerpoint/2010/main" val="124014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420" y="101578"/>
            <a:ext cx="8783315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 err="1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судових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</a:t>
            </a:r>
            <a:endParaRPr lang="uk-UA" dirty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1D133C-ED15-4E36-A45E-C4C8A9954289}" type="slidenum">
              <a:rPr lang="uk-UA" altLang="uk-UA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uk-UA" altLang="uk-UA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Місце для вмісту 2"/>
          <p:cNvSpPr txBox="1">
            <a:spLocks/>
          </p:cNvSpPr>
          <p:nvPr/>
        </p:nvSpPr>
        <p:spPr>
          <a:xfrm>
            <a:off x="2152648" y="1497512"/>
            <a:ext cx="3149676" cy="14243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3409D"/>
              </a:buClr>
              <a:buFont typeface="Wingdings 3" pitchFamily="18" charset="2"/>
              <a:buChar char=""/>
              <a:defRPr sz="22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судових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справ, у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працівники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правової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представляли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інтереси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позивачів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286100" y="4365104"/>
            <a:ext cx="706437" cy="733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7657" name="Місце для вмісту 2"/>
          <p:cNvSpPr txBox="1">
            <a:spLocks/>
          </p:cNvSpPr>
          <p:nvPr/>
        </p:nvSpPr>
        <p:spPr bwMode="auto">
          <a:xfrm>
            <a:off x="3222861" y="5085184"/>
            <a:ext cx="10350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ts val="1800"/>
              </a:spcBef>
              <a:buNone/>
            </a:pPr>
            <a:r>
              <a:rPr lang="en-US" altLang="uk-UA" sz="1800" dirty="0">
                <a:latin typeface="Calibri" panose="020F0502020204030204" pitchFamily="34" charset="0"/>
              </a:rPr>
              <a:t>201</a:t>
            </a:r>
            <a:r>
              <a:rPr lang="uk-UA" altLang="uk-UA" sz="1800" dirty="0">
                <a:latin typeface="Calibri" panose="020F0502020204030204" pitchFamily="34" charset="0"/>
              </a:rPr>
              <a:t>6</a:t>
            </a:r>
            <a:r>
              <a:rPr lang="en-US" altLang="uk-UA" sz="1800" dirty="0">
                <a:latin typeface="Calibri" panose="020F0502020204030204" pitchFamily="34" charset="0"/>
              </a:rPr>
              <a:t> </a:t>
            </a:r>
            <a:r>
              <a:rPr lang="uk-UA" altLang="uk-UA" sz="1800" dirty="0">
                <a:latin typeface="Calibri" panose="020F0502020204030204" pitchFamily="34" charset="0"/>
              </a:rPr>
              <a:t>рік</a:t>
            </a:r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3142084" y="3789040"/>
            <a:ext cx="1035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3200" b="1" dirty="0">
                <a:solidFill>
                  <a:srgbClr val="9BBB59"/>
                </a:solidFill>
                <a:latin typeface="Calibri" panose="020F0502020204030204" pitchFamily="34" charset="0"/>
              </a:rPr>
              <a:t>246</a:t>
            </a:r>
          </a:p>
        </p:txBody>
      </p:sp>
      <p:sp>
        <p:nvSpPr>
          <p:cNvPr id="20" name="Місце для вмісту 2"/>
          <p:cNvSpPr txBox="1">
            <a:spLocks/>
          </p:cNvSpPr>
          <p:nvPr/>
        </p:nvSpPr>
        <p:spPr>
          <a:xfrm>
            <a:off x="4222204" y="4077072"/>
            <a:ext cx="706437" cy="2698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3409D"/>
              </a:buClr>
              <a:buFont typeface="Wingdings 3" pitchFamily="18" charset="2"/>
              <a:buChar char=""/>
              <a:defRPr sz="22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endParaRPr lang="uk-UA" sz="1200" dirty="0">
              <a:latin typeface="+mn-lt"/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6543675" y="1854200"/>
            <a:ext cx="0" cy="360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2" name="Місце для вмісту 2"/>
          <p:cNvSpPr txBox="1">
            <a:spLocks/>
          </p:cNvSpPr>
          <p:nvPr/>
        </p:nvSpPr>
        <p:spPr bwMode="auto">
          <a:xfrm>
            <a:off x="8326660" y="5085184"/>
            <a:ext cx="10350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ts val="1800"/>
              </a:spcBef>
              <a:buNone/>
            </a:pPr>
            <a:r>
              <a:rPr lang="en-US" altLang="uk-UA" sz="1800" dirty="0" smtClean="0">
                <a:latin typeface="Calibri" panose="020F0502020204030204" pitchFamily="34" charset="0"/>
              </a:rPr>
              <a:t>201</a:t>
            </a:r>
            <a:r>
              <a:rPr lang="uk-UA" altLang="uk-UA" sz="1800" dirty="0" smtClean="0">
                <a:latin typeface="Calibri" panose="020F0502020204030204" pitchFamily="34" charset="0"/>
              </a:rPr>
              <a:t>7</a:t>
            </a:r>
            <a:r>
              <a:rPr lang="en-US" altLang="uk-UA" sz="1800" dirty="0" smtClean="0">
                <a:latin typeface="Calibri" panose="020F0502020204030204" pitchFamily="34" charset="0"/>
              </a:rPr>
              <a:t> </a:t>
            </a:r>
            <a:r>
              <a:rPr lang="uk-UA" altLang="uk-UA" sz="1800" dirty="0">
                <a:latin typeface="Calibri" panose="020F0502020204030204" pitchFamily="34" charset="0"/>
              </a:rPr>
              <a:t>рік</a:t>
            </a:r>
          </a:p>
        </p:txBody>
      </p:sp>
      <p:sp>
        <p:nvSpPr>
          <p:cNvPr id="27663" name="TextBox 21"/>
          <p:cNvSpPr txBox="1">
            <a:spLocks noChangeArrowheads="1"/>
          </p:cNvSpPr>
          <p:nvPr/>
        </p:nvSpPr>
        <p:spPr bwMode="auto">
          <a:xfrm>
            <a:off x="8124620" y="3530701"/>
            <a:ext cx="1035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3200" b="1" dirty="0" smtClean="0">
                <a:solidFill>
                  <a:srgbClr val="9BBB59"/>
                </a:solidFill>
                <a:latin typeface="Calibri" panose="020F0502020204030204" pitchFamily="34" charset="0"/>
              </a:rPr>
              <a:t>813</a:t>
            </a:r>
            <a:endParaRPr lang="uk-UA" altLang="uk-UA" sz="3200" b="1" dirty="0">
              <a:solidFill>
                <a:srgbClr val="9BBB59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Місце для вмісту 2"/>
          <p:cNvSpPr txBox="1">
            <a:spLocks/>
          </p:cNvSpPr>
          <p:nvPr/>
        </p:nvSpPr>
        <p:spPr>
          <a:xfrm>
            <a:off x="7483759" y="1511045"/>
            <a:ext cx="3456384" cy="14172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3409D"/>
              </a:buClr>
              <a:buFont typeface="Wingdings 3" pitchFamily="18" charset="2"/>
              <a:buChar char=""/>
              <a:defRPr sz="22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судових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справ, у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працівники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правової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представляли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інтереси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відповідачів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8398668" y="4075054"/>
            <a:ext cx="717550" cy="9876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5" name="Прямокутник 24"/>
          <p:cNvSpPr/>
          <p:nvPr/>
        </p:nvSpPr>
        <p:spPr>
          <a:xfrm>
            <a:off x="9478788" y="3789040"/>
            <a:ext cx="715963" cy="1282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7667" name="Місце для вмісту 2"/>
          <p:cNvSpPr txBox="1">
            <a:spLocks/>
          </p:cNvSpPr>
          <p:nvPr/>
        </p:nvSpPr>
        <p:spPr bwMode="auto">
          <a:xfrm>
            <a:off x="9406780" y="5085184"/>
            <a:ext cx="10350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ts val="1800"/>
              </a:spcBef>
              <a:buNone/>
            </a:pPr>
            <a:r>
              <a:rPr lang="en-US" altLang="uk-UA" sz="1800" dirty="0" smtClean="0">
                <a:latin typeface="Calibri" panose="020F0502020204030204" pitchFamily="34" charset="0"/>
              </a:rPr>
              <a:t>201</a:t>
            </a:r>
            <a:r>
              <a:rPr lang="uk-UA" altLang="uk-UA" sz="1800" dirty="0" smtClean="0">
                <a:latin typeface="Calibri" panose="020F0502020204030204" pitchFamily="34" charset="0"/>
              </a:rPr>
              <a:t>8</a:t>
            </a:r>
            <a:r>
              <a:rPr lang="en-US" altLang="uk-UA" sz="1800" dirty="0" smtClean="0">
                <a:latin typeface="Calibri" panose="020F0502020204030204" pitchFamily="34" charset="0"/>
              </a:rPr>
              <a:t> </a:t>
            </a:r>
            <a:r>
              <a:rPr lang="uk-UA" altLang="uk-UA" sz="1800" dirty="0">
                <a:latin typeface="Calibri" panose="020F0502020204030204" pitchFamily="34" charset="0"/>
              </a:rPr>
              <a:t>рік</a:t>
            </a:r>
          </a:p>
        </p:txBody>
      </p:sp>
      <p:sp>
        <p:nvSpPr>
          <p:cNvPr id="27668" name="TextBox 26"/>
          <p:cNvSpPr txBox="1">
            <a:spLocks noChangeArrowheads="1"/>
          </p:cNvSpPr>
          <p:nvPr/>
        </p:nvSpPr>
        <p:spPr bwMode="auto">
          <a:xfrm>
            <a:off x="9190756" y="3068960"/>
            <a:ext cx="1035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3200" b="1" dirty="0" smtClean="0">
                <a:solidFill>
                  <a:srgbClr val="9BBB59"/>
                </a:solidFill>
                <a:latin typeface="Calibri" panose="020F0502020204030204" pitchFamily="34" charset="0"/>
              </a:rPr>
              <a:t>853</a:t>
            </a:r>
            <a:endParaRPr lang="uk-UA" altLang="uk-UA" sz="3200" b="1" dirty="0">
              <a:solidFill>
                <a:srgbClr val="9BBB59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Місце для вмісту 2"/>
          <p:cNvSpPr txBox="1">
            <a:spLocks/>
          </p:cNvSpPr>
          <p:nvPr/>
        </p:nvSpPr>
        <p:spPr>
          <a:xfrm>
            <a:off x="8398668" y="3356992"/>
            <a:ext cx="812800" cy="2698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3409D"/>
              </a:buClr>
              <a:buFont typeface="Wingdings 3" pitchFamily="18" charset="2"/>
              <a:buChar char=""/>
              <a:defRPr sz="22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endParaRPr lang="uk-UA" sz="1200" dirty="0">
              <a:latin typeface="+mn-lt"/>
            </a:endParaRPr>
          </a:p>
        </p:txBody>
      </p:sp>
      <p:sp>
        <p:nvSpPr>
          <p:cNvPr id="29" name="Місце для вмісту 2"/>
          <p:cNvSpPr txBox="1">
            <a:spLocks/>
          </p:cNvSpPr>
          <p:nvPr/>
        </p:nvSpPr>
        <p:spPr>
          <a:xfrm>
            <a:off x="9406780" y="3573016"/>
            <a:ext cx="812800" cy="2698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3409D"/>
              </a:buClr>
              <a:buFont typeface="Wingdings 3" pitchFamily="18" charset="2"/>
              <a:buChar char=""/>
              <a:defRPr sz="22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endParaRPr lang="uk-UA" sz="1200" dirty="0">
              <a:latin typeface="+mn-lt"/>
            </a:endParaRPr>
          </a:p>
        </p:txBody>
      </p:sp>
      <p:pic>
        <p:nvPicPr>
          <p:cNvPr id="27671" name="Рисунок 29" descr="imag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2" y="1196752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3" name="Місце для вмісту 2"/>
          <p:cNvSpPr txBox="1">
            <a:spLocks/>
          </p:cNvSpPr>
          <p:nvPr/>
        </p:nvSpPr>
        <p:spPr bwMode="auto">
          <a:xfrm>
            <a:off x="4222513" y="5113179"/>
            <a:ext cx="10350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ts val="1800"/>
              </a:spcBef>
              <a:buNone/>
            </a:pPr>
            <a:r>
              <a:rPr lang="en-US" altLang="uk-UA" sz="1800" dirty="0">
                <a:latin typeface="Calibri" panose="020F0502020204030204" pitchFamily="34" charset="0"/>
              </a:rPr>
              <a:t>201</a:t>
            </a:r>
            <a:r>
              <a:rPr lang="uk-UA" altLang="uk-UA" sz="1800" dirty="0">
                <a:latin typeface="Calibri" panose="020F0502020204030204" pitchFamily="34" charset="0"/>
              </a:rPr>
              <a:t>7 рік</a:t>
            </a:r>
          </a:p>
        </p:txBody>
      </p:sp>
      <p:sp>
        <p:nvSpPr>
          <p:cNvPr id="27674" name="TextBox 15"/>
          <p:cNvSpPr txBox="1">
            <a:spLocks noChangeArrowheads="1"/>
          </p:cNvSpPr>
          <p:nvPr/>
        </p:nvSpPr>
        <p:spPr bwMode="auto">
          <a:xfrm>
            <a:off x="4150196" y="3645024"/>
            <a:ext cx="868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3200" b="1" dirty="0">
                <a:solidFill>
                  <a:srgbClr val="9BBB59"/>
                </a:solidFill>
                <a:latin typeface="Calibri" panose="020F0502020204030204" pitchFamily="34" charset="0"/>
              </a:rPr>
              <a:t>241</a:t>
            </a:r>
          </a:p>
        </p:txBody>
      </p:sp>
      <p:sp>
        <p:nvSpPr>
          <p:cNvPr id="27677" name="Місце для вмісту 2"/>
          <p:cNvSpPr txBox="1">
            <a:spLocks/>
          </p:cNvSpPr>
          <p:nvPr/>
        </p:nvSpPr>
        <p:spPr bwMode="auto">
          <a:xfrm>
            <a:off x="10342884" y="5013176"/>
            <a:ext cx="10350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eaLnBrk="1" hangingPunct="1">
              <a:spcBef>
                <a:spcPts val="1800"/>
              </a:spcBef>
              <a:buNone/>
            </a:pPr>
            <a:endParaRPr lang="uk-UA" altLang="uk-UA" sz="1800" dirty="0">
              <a:latin typeface="Calibri" panose="020F0502020204030204" pitchFamily="34" charset="0"/>
            </a:endParaRPr>
          </a:p>
        </p:txBody>
      </p:sp>
      <p:sp>
        <p:nvSpPr>
          <p:cNvPr id="32" name="Прямокутник 23"/>
          <p:cNvSpPr/>
          <p:nvPr/>
        </p:nvSpPr>
        <p:spPr>
          <a:xfrm>
            <a:off x="5365704" y="4229224"/>
            <a:ext cx="717550" cy="869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3" name="Прямоугольник 32"/>
          <p:cNvSpPr/>
          <p:nvPr/>
        </p:nvSpPr>
        <p:spPr>
          <a:xfrm>
            <a:off x="5239136" y="3488242"/>
            <a:ext cx="9879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uk-UA" sz="3000" b="1" dirty="0" smtClean="0">
                <a:solidFill>
                  <a:srgbClr val="9BBB59"/>
                </a:solidFill>
                <a:latin typeface="Calibri" panose="020F0502020204030204" pitchFamily="34" charset="0"/>
              </a:rPr>
              <a:t>249</a:t>
            </a:r>
            <a:endParaRPr lang="uk-UA" altLang="uk-UA" sz="3000" b="1" dirty="0">
              <a:solidFill>
                <a:srgbClr val="9BBB59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02324" y="5085184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uk-UA" dirty="0" smtClean="0">
                <a:latin typeface="Calibri" panose="020F0502020204030204" pitchFamily="34" charset="0"/>
              </a:rPr>
              <a:t>201</a:t>
            </a:r>
            <a:r>
              <a:rPr lang="uk-UA" altLang="uk-UA" dirty="0" smtClean="0">
                <a:latin typeface="Calibri" panose="020F0502020204030204" pitchFamily="34" charset="0"/>
              </a:rPr>
              <a:t>8 рік</a:t>
            </a:r>
            <a:endParaRPr lang="uk-UA" altLang="uk-UA" dirty="0">
              <a:latin typeface="Calibri" panose="020F0502020204030204" pitchFamily="34" charset="0"/>
            </a:endParaRPr>
          </a:p>
        </p:txBody>
      </p:sp>
      <p:sp>
        <p:nvSpPr>
          <p:cNvPr id="36" name="Прямокутник 23"/>
          <p:cNvSpPr/>
          <p:nvPr/>
        </p:nvSpPr>
        <p:spPr>
          <a:xfrm>
            <a:off x="7362872" y="3356992"/>
            <a:ext cx="717550" cy="1707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7" name="Прямоугольник 36"/>
          <p:cNvSpPr/>
          <p:nvPr/>
        </p:nvSpPr>
        <p:spPr>
          <a:xfrm>
            <a:off x="7223071" y="5113179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uk-UA" dirty="0" smtClean="0">
                <a:latin typeface="Calibri" panose="020F0502020204030204" pitchFamily="34" charset="0"/>
              </a:rPr>
              <a:t>201</a:t>
            </a:r>
            <a:r>
              <a:rPr lang="uk-UA" altLang="uk-UA" dirty="0" smtClean="0">
                <a:latin typeface="Calibri" panose="020F0502020204030204" pitchFamily="34" charset="0"/>
              </a:rPr>
              <a:t>6 рік</a:t>
            </a:r>
            <a:endParaRPr lang="uk-UA" altLang="uk-UA" dirty="0">
              <a:latin typeface="Calibri" panose="020F0502020204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93211" y="2832825"/>
            <a:ext cx="7713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uk-UA" sz="3000" b="1" dirty="0" smtClean="0">
                <a:solidFill>
                  <a:srgbClr val="9BBB59"/>
                </a:solidFill>
                <a:latin typeface="Calibri" panose="020F0502020204030204" pitchFamily="34" charset="0"/>
              </a:rPr>
              <a:t>954</a:t>
            </a:r>
            <a:endParaRPr lang="uk-UA" altLang="uk-UA" sz="3000" b="1" dirty="0">
              <a:solidFill>
                <a:srgbClr val="9BBB59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Прямокутник 11"/>
          <p:cNvSpPr/>
          <p:nvPr/>
        </p:nvSpPr>
        <p:spPr>
          <a:xfrm>
            <a:off x="4293618" y="4428728"/>
            <a:ext cx="567680" cy="669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8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948" y="503238"/>
            <a:ext cx="7991227" cy="77313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судових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справ</a:t>
            </a:r>
            <a:endParaRPr lang="uk-UA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Місце для вмісту 2"/>
          <p:cNvSpPr>
            <a:spLocks noGrp="1"/>
          </p:cNvSpPr>
          <p:nvPr>
            <p:ph idx="1"/>
          </p:nvPr>
        </p:nvSpPr>
        <p:spPr>
          <a:xfrm>
            <a:off x="1917948" y="4660902"/>
            <a:ext cx="4319339" cy="928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2018 </a:t>
            </a:r>
            <a:r>
              <a:rPr lang="ru-RU" altLang="uk-U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alt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працівниками</a:t>
            </a:r>
            <a:r>
              <a:rPr lang="ru-RU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правової</a:t>
            </a:r>
            <a:r>
              <a:rPr lang="ru-RU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забезпечено</a:t>
            </a:r>
            <a:r>
              <a:rPr lang="ru-RU" alt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представництво</a:t>
            </a:r>
            <a:r>
              <a:rPr lang="ru-RU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інтересів</a:t>
            </a:r>
            <a:r>
              <a:rPr lang="ru-RU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Львівської</a:t>
            </a:r>
            <a:r>
              <a:rPr lang="ru-RU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міської</a:t>
            </a:r>
            <a:r>
              <a:rPr lang="ru-RU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ради та </a:t>
            </a:r>
            <a:r>
              <a:rPr lang="ru-RU" alt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виконавчих</a:t>
            </a:r>
            <a:r>
              <a:rPr lang="ru-RU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органів</a:t>
            </a:r>
            <a:r>
              <a:rPr lang="ru-RU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10E938-3621-4506-8701-41683B56F7B4}" type="slidenum">
              <a:rPr lang="uk-UA" altLang="uk-UA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uk-UA" altLang="uk-UA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3937793" y="3794639"/>
            <a:ext cx="1035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3200" b="1" dirty="0" smtClean="0">
                <a:solidFill>
                  <a:srgbClr val="9BBB59"/>
                </a:solidFill>
                <a:latin typeface="Calibri" panose="020F0502020204030204" pitchFamily="34" charset="0"/>
              </a:rPr>
              <a:t>1473</a:t>
            </a:r>
            <a:endParaRPr lang="uk-UA" altLang="uk-UA" sz="3200" b="1" dirty="0">
              <a:solidFill>
                <a:srgbClr val="9BBB59"/>
              </a:solidFill>
              <a:latin typeface="Calibri" panose="020F0502020204030204" pitchFamily="34" charset="0"/>
            </a:endParaRPr>
          </a:p>
        </p:txBody>
      </p:sp>
      <p:grpSp>
        <p:nvGrpSpPr>
          <p:cNvPr id="28678" name="Групувати 4"/>
          <p:cNvGrpSpPr>
            <a:grpSpLocks/>
          </p:cNvGrpSpPr>
          <p:nvPr/>
        </p:nvGrpSpPr>
        <p:grpSpPr bwMode="auto">
          <a:xfrm>
            <a:off x="6357938" y="1243006"/>
            <a:ext cx="2384425" cy="2382838"/>
            <a:chOff x="2086490" y="1934962"/>
            <a:chExt cx="2382771" cy="2382771"/>
          </a:xfrm>
        </p:grpSpPr>
        <p:pic>
          <p:nvPicPr>
            <p:cNvPr id="28688" name="Picture 2" descr="F:\Work\Для Фотошопу\Іконки\IconShock RealVista Text\png\blank_page_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490" y="1934962"/>
              <a:ext cx="1925571" cy="192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9" name="Picture 2" descr="F:\Work\Для Фотошопу\Іконки\IconShock RealVista Text\png\blank_page_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890" y="2087362"/>
              <a:ext cx="1925571" cy="192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0" name="Picture 2" descr="F:\Work\Для Фотошопу\Іконки\IconShock RealVista Text\png\blank_page_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290" y="2239762"/>
              <a:ext cx="1925571" cy="192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2" descr="F:\Work\Для Фотошопу\Іконки\IconShock RealVista Text\png\blank_page_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690" y="2392162"/>
              <a:ext cx="1925571" cy="192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Місце для вмісту 2"/>
          <p:cNvSpPr txBox="1">
            <a:spLocks/>
          </p:cNvSpPr>
          <p:nvPr/>
        </p:nvSpPr>
        <p:spPr>
          <a:xfrm>
            <a:off x="1842582" y="3903622"/>
            <a:ext cx="2080271" cy="4365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3409D"/>
              </a:buClr>
              <a:buFont typeface="Wingdings 3" pitchFamily="18" charset="2"/>
              <a:buChar char=""/>
              <a:defRPr sz="22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редставництво у</a:t>
            </a:r>
            <a:endParaRPr lang="uk-U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Місце для вмісту 2"/>
          <p:cNvSpPr txBox="1">
            <a:spLocks/>
          </p:cNvSpPr>
          <p:nvPr/>
        </p:nvSpPr>
        <p:spPr>
          <a:xfrm>
            <a:off x="5034576" y="3939971"/>
            <a:ext cx="1323361" cy="4365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3409D"/>
              </a:buClr>
              <a:buFont typeface="Wingdings 3" pitchFamily="18" charset="2"/>
              <a:buChar char=""/>
              <a:defRPr sz="22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справах</a:t>
            </a:r>
          </a:p>
        </p:txBody>
      </p:sp>
      <p:grpSp>
        <p:nvGrpSpPr>
          <p:cNvPr id="28681" name="Групувати 27"/>
          <p:cNvGrpSpPr>
            <a:grpSpLocks/>
          </p:cNvGrpSpPr>
          <p:nvPr/>
        </p:nvGrpSpPr>
        <p:grpSpPr bwMode="auto">
          <a:xfrm>
            <a:off x="3203575" y="1515269"/>
            <a:ext cx="2078038" cy="2078038"/>
            <a:chOff x="2086490" y="1934962"/>
            <a:chExt cx="2077971" cy="2077971"/>
          </a:xfrm>
        </p:grpSpPr>
        <p:pic>
          <p:nvPicPr>
            <p:cNvPr id="28686" name="Picture 2" descr="F:\Work\Для Фотошопу\Іконки\IconShock RealVista Text\png\blank_page_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490" y="1934962"/>
              <a:ext cx="1925571" cy="192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Picture 2" descr="F:\Work\Для Фотошопу\Іконки\IconShock RealVista Text\png\blank_page_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890" y="2087362"/>
              <a:ext cx="1925571" cy="192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2" name="Місце для вмісту 2"/>
          <p:cNvSpPr txBox="1">
            <a:spLocks/>
          </p:cNvSpPr>
          <p:nvPr/>
        </p:nvSpPr>
        <p:spPr bwMode="auto">
          <a:xfrm>
            <a:off x="6803382" y="4601552"/>
            <a:ext cx="3105793" cy="77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ts val="1800"/>
              </a:spcBef>
              <a:buNone/>
            </a:pPr>
            <a:r>
              <a:rPr lang="ru-RU" alt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altLang="uk-U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alt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приймали</a:t>
            </a:r>
            <a:r>
              <a:rPr lang="ru-RU" alt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участь </a:t>
            </a:r>
            <a:r>
              <a:rPr lang="ru-RU" altLang="uk-U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працівники</a:t>
            </a:r>
            <a:r>
              <a:rPr lang="ru-RU" alt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alt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правової</a:t>
            </a:r>
            <a:r>
              <a:rPr lang="ru-RU" alt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alt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ru-RU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року</a:t>
            </a:r>
            <a:endParaRPr lang="uk-UA" alt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3" name="TextBox 38"/>
          <p:cNvSpPr txBox="1">
            <a:spLocks noChangeArrowheads="1"/>
          </p:cNvSpPr>
          <p:nvPr/>
        </p:nvSpPr>
        <p:spPr bwMode="auto">
          <a:xfrm>
            <a:off x="7080251" y="3778248"/>
            <a:ext cx="1035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3200" b="1" dirty="0" smtClean="0">
                <a:solidFill>
                  <a:srgbClr val="9BBB59"/>
                </a:solidFill>
                <a:latin typeface="Calibri" panose="020F0502020204030204" pitchFamily="34" charset="0"/>
              </a:rPr>
              <a:t>4662</a:t>
            </a:r>
            <a:endParaRPr lang="uk-UA" altLang="uk-UA" sz="3200" b="1" dirty="0">
              <a:solidFill>
                <a:srgbClr val="9BBB59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Місце для вмісту 2"/>
          <p:cNvSpPr txBox="1">
            <a:spLocks/>
          </p:cNvSpPr>
          <p:nvPr/>
        </p:nvSpPr>
        <p:spPr>
          <a:xfrm>
            <a:off x="8145180" y="3888399"/>
            <a:ext cx="2269712" cy="4365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3409D"/>
              </a:buClr>
              <a:buFont typeface="Wingdings 3" pitchFamily="18" charset="2"/>
              <a:buChar char=""/>
              <a:defRPr sz="22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municipal_lviv_106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удових засідань</a:t>
            </a:r>
            <a:endParaRPr lang="uk-U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 зі стрілкою 36"/>
          <p:cNvCxnSpPr/>
          <p:nvPr/>
        </p:nvCxnSpPr>
        <p:spPr>
          <a:xfrm>
            <a:off x="5319713" y="2478085"/>
            <a:ext cx="1038225" cy="0"/>
          </a:xfrm>
          <a:prstGeom prst="straightConnector1">
            <a:avLst/>
          </a:prstGeom>
          <a:ln w="317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3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948" y="225425"/>
            <a:ext cx="7991227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судових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справах</a:t>
            </a:r>
            <a:endParaRPr lang="uk-UA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808A64-07F7-403C-AB18-B908F2308B70}" type="slidenum">
              <a:rPr lang="uk-UA" altLang="uk-UA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uk-UA" altLang="uk-UA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9700" name="Picture 2" descr="D:\презентації\l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1368425"/>
            <a:ext cx="914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Місце для вмісту 2"/>
          <p:cNvSpPr txBox="1">
            <a:spLocks/>
          </p:cNvSpPr>
          <p:nvPr/>
        </p:nvSpPr>
        <p:spPr bwMode="auto">
          <a:xfrm>
            <a:off x="3141662" y="1368425"/>
            <a:ext cx="7138988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71575" indent="-342900"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lvl="2" algn="just" eaLnBrk="1" hangingPunct="1">
              <a:buNone/>
            </a:pPr>
            <a:r>
              <a:rPr lang="uk-UA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	На підставі поданих управлінням правової роботи позовних заяв судами прийнято рішення про вивільнення земельних ділянок загальною площею – 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1.94 </a:t>
            </a:r>
            <a:r>
              <a:rPr lang="uk-UA" alt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r>
              <a:rPr lang="uk-UA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1800"/>
              </a:spcBef>
              <a:buNone/>
            </a:pPr>
            <a:r>
              <a:rPr lang="uk-UA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	На підставі поданих управлінням правової роботи позовних заяв судами прийнято рішення про вивільнення приміщень, загальною площею – 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1 293 </a:t>
            </a:r>
            <a:r>
              <a:rPr lang="uk-UA" altLang="uk-U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uk-UA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. Опосередкована вартість 1 </a:t>
            </a:r>
            <a:r>
              <a:rPr lang="uk-UA" alt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uk-UA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загальної площі квартир будинку по Львівській області на </a:t>
            </a:r>
            <a:r>
              <a:rPr lang="uk-UA" alt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uk-UA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рік, становить </a:t>
            </a:r>
            <a:r>
              <a:rPr lang="uk-UA" alt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11095,0 </a:t>
            </a:r>
            <a:r>
              <a:rPr lang="uk-UA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грн. Відповідно, вартість 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1 293 </a:t>
            </a:r>
            <a:r>
              <a:rPr lang="uk-UA" altLang="uk-U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uk-UA" alt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загальної площі квартир становитиме </a:t>
            </a:r>
            <a:r>
              <a:rPr lang="uk-UA" alt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14 345 835 грн</a:t>
            </a:r>
            <a:r>
              <a:rPr lang="uk-UA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ts val="1800"/>
              </a:spcBef>
              <a:buNone/>
            </a:pPr>
            <a:endParaRPr lang="ru-RU" altLang="uk-UA" sz="140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ts val="1800"/>
              </a:spcBef>
              <a:buNone/>
            </a:pPr>
            <a:r>
              <a:rPr lang="ru-RU" altLang="uk-UA" sz="1400" dirty="0">
                <a:latin typeface="Calibri" panose="020F0502020204030204" pitchFamily="34" charset="0"/>
              </a:rPr>
              <a:t>	</a:t>
            </a:r>
            <a:r>
              <a:rPr lang="uk-UA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На підставі поданих управлінням правової роботи позовних заяв судами прийнято рішення про стягнення (заборгованість, штрафи, пеня тощо) до місцевого бюджету 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7 449 996, 18  </a:t>
            </a:r>
            <a:r>
              <a:rPr lang="uk-UA" alt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r>
              <a:rPr lang="uk-UA" altLang="uk-UA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Char char=""/>
            </a:pPr>
            <a:endParaRPr lang="uk-UA" altLang="uk-UA" sz="1700" dirty="0">
              <a:latin typeface="Calibri" panose="020F0502020204030204" pitchFamily="34" charset="0"/>
            </a:endParaRPr>
          </a:p>
        </p:txBody>
      </p:sp>
      <p:cxnSp>
        <p:nvCxnSpPr>
          <p:cNvPr id="14" name="Пряма сполучна лінія 13"/>
          <p:cNvCxnSpPr/>
          <p:nvPr/>
        </p:nvCxnSpPr>
        <p:spPr>
          <a:xfrm>
            <a:off x="3433762" y="2274888"/>
            <a:ext cx="677545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3" name="Picture 3" descr="F:\Work\Для Фотошопу\Іконки\Іконки (робочі групи)\Graphic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703513"/>
            <a:ext cx="628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Пряма сполучна лінія 40"/>
          <p:cNvCxnSpPr/>
          <p:nvPr/>
        </p:nvCxnSpPr>
        <p:spPr>
          <a:xfrm>
            <a:off x="3546476" y="4098925"/>
            <a:ext cx="6777037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/>
          <p:cNvCxnSpPr/>
          <p:nvPr/>
        </p:nvCxnSpPr>
        <p:spPr>
          <a:xfrm>
            <a:off x="3509962" y="5435600"/>
            <a:ext cx="6777038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6" name="Рисунок 29" descr="imagesBVR30Y3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4238625"/>
            <a:ext cx="105251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4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398405"/>
            <a:ext cx="9649072" cy="70490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запитами,зверненнями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7D7AF1-E8F2-4378-8B9B-11E11C4F8275}" type="slidenum">
              <a:rPr lang="uk-UA" altLang="uk-UA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uk-UA" altLang="uk-UA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4384675" y="3524250"/>
            <a:ext cx="103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3200" b="1">
                <a:solidFill>
                  <a:schemeClr val="bg1"/>
                </a:solidFill>
                <a:latin typeface="Calibri" panose="020F0502020204030204" pitchFamily="34" charset="0"/>
              </a:rPr>
              <a:t>120</a:t>
            </a:r>
          </a:p>
        </p:txBody>
      </p:sp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4384675" y="4643439"/>
            <a:ext cx="1035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3200" b="1">
                <a:solidFill>
                  <a:schemeClr val="bg1"/>
                </a:solidFill>
                <a:latin typeface="Calibri" panose="020F0502020204030204" pitchFamily="34" charset="0"/>
              </a:rPr>
              <a:t>250</a:t>
            </a:r>
          </a:p>
        </p:txBody>
      </p:sp>
      <p:sp>
        <p:nvSpPr>
          <p:cNvPr id="33798" name="TextBox 11"/>
          <p:cNvSpPr txBox="1">
            <a:spLocks noChangeArrowheads="1"/>
          </p:cNvSpPr>
          <p:nvPr/>
        </p:nvSpPr>
        <p:spPr bwMode="auto">
          <a:xfrm>
            <a:off x="6319837" y="3211514"/>
            <a:ext cx="1035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3200" b="1">
                <a:solidFill>
                  <a:schemeClr val="bg1"/>
                </a:solidFill>
                <a:latin typeface="Calibri" panose="020F0502020204030204" pitchFamily="34" charset="0"/>
              </a:rPr>
              <a:t>268</a:t>
            </a:r>
          </a:p>
        </p:txBody>
      </p:sp>
      <p:sp>
        <p:nvSpPr>
          <p:cNvPr id="33799" name="TextBox 12"/>
          <p:cNvSpPr txBox="1">
            <a:spLocks noChangeArrowheads="1"/>
          </p:cNvSpPr>
          <p:nvPr/>
        </p:nvSpPr>
        <p:spPr bwMode="auto">
          <a:xfrm>
            <a:off x="6319837" y="4733925"/>
            <a:ext cx="1035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3409D"/>
              </a:buClr>
              <a:buFont typeface="Wingdings 3" panose="05040102010807070707" pitchFamily="18" charset="2"/>
              <a:buChar char=""/>
              <a:defRPr sz="2200">
                <a:solidFill>
                  <a:schemeClr val="tx1"/>
                </a:solidFill>
                <a:latin typeface="municipal_lviv_106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unicipal_lviv_106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unicipal_lviv_106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unicipal_lviv_106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3200" b="1">
                <a:solidFill>
                  <a:schemeClr val="bg1"/>
                </a:solidFill>
                <a:latin typeface="Calibri" panose="020F0502020204030204" pitchFamily="34" charset="0"/>
              </a:rPr>
              <a:t>213</a:t>
            </a:r>
          </a:p>
        </p:txBody>
      </p:sp>
      <p:graphicFrame>
        <p:nvGraphicFramePr>
          <p:cNvPr id="9" name="Объект 3"/>
          <p:cNvGraphicFramePr/>
          <p:nvPr/>
        </p:nvGraphicFramePr>
        <p:xfrm>
          <a:off x="981844" y="1556792"/>
          <a:ext cx="105131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17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0</TotalTime>
  <Words>829</Words>
  <Application>Microsoft Office PowerPoint</Application>
  <PresentationFormat>Произвольный</PresentationFormat>
  <Paragraphs>225</Paragraphs>
  <Slides>29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Calibri</vt:lpstr>
      <vt:lpstr>Century Schoolbook</vt:lpstr>
      <vt:lpstr>Corbel</vt:lpstr>
      <vt:lpstr>municipal_lviv_106</vt:lpstr>
      <vt:lpstr>Times New Roman</vt:lpstr>
      <vt:lpstr>Wingdings</vt:lpstr>
      <vt:lpstr>Wingdings 2</vt:lpstr>
      <vt:lpstr>Wingdings 3</vt:lpstr>
      <vt:lpstr>View</vt:lpstr>
      <vt:lpstr>Презентация PowerPoint</vt:lpstr>
      <vt:lpstr>Презентация PowerPoint</vt:lpstr>
      <vt:lpstr>Робота з нормативними та ненормативними актами</vt:lpstr>
      <vt:lpstr>Робота з нормативними та ненормативними актами</vt:lpstr>
      <vt:lpstr>Робота з нормативними та ненормативими актами</vt:lpstr>
      <vt:lpstr>Інформація щодо судових справ</vt:lpstr>
      <vt:lpstr>Інформація щодо судових справ</vt:lpstr>
      <vt:lpstr>Інформація по судових справах</vt:lpstr>
      <vt:lpstr>Робота із запитами,зверненнями </vt:lpstr>
      <vt:lpstr>Робота із запитами/зверненнями фізичних/юридичних осіб</vt:lpstr>
      <vt:lpstr>Презентация PowerPoint</vt:lpstr>
      <vt:lpstr>Управлінням правової роботи забезпечено представництво у засіданнях:</vt:lpstr>
      <vt:lpstr>Видатки юридичного департаменту (окрім видатків управління державної реєстрації як окремої юридичної особи)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НАДХОДЖЕННЯ ДО МІСЬКОГО БЮДЖЕТУ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2017-07-26T09:09:29Z</dcterms:created>
  <dcterms:modified xsi:type="dcterms:W3CDTF">2019-01-17T12:43:45Z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